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7" r:id="rId4"/>
    <p:sldMasterId id="2147483650" r:id="rId5"/>
    <p:sldMasterId id="2147483701" r:id="rId6"/>
    <p:sldMasterId id="2147483704" r:id="rId7"/>
  </p:sldMasterIdLst>
  <p:notesMasterIdLst>
    <p:notesMasterId r:id="rId179"/>
  </p:notesMasterIdLst>
  <p:handoutMasterIdLst>
    <p:handoutMasterId r:id="rId180"/>
  </p:handoutMasterIdLst>
  <p:sldIdLst>
    <p:sldId id="256" r:id="rId8"/>
    <p:sldId id="258" r:id="rId9"/>
    <p:sldId id="259" r:id="rId10"/>
    <p:sldId id="260" r:id="rId11"/>
    <p:sldId id="512" r:id="rId12"/>
    <p:sldId id="513" r:id="rId13"/>
    <p:sldId id="514" r:id="rId14"/>
    <p:sldId id="516" r:id="rId15"/>
    <p:sldId id="517" r:id="rId16"/>
    <p:sldId id="523" r:id="rId17"/>
    <p:sldId id="464" r:id="rId18"/>
    <p:sldId id="465" r:id="rId19"/>
    <p:sldId id="466" r:id="rId20"/>
    <p:sldId id="467" r:id="rId21"/>
    <p:sldId id="521" r:id="rId22"/>
    <p:sldId id="518" r:id="rId23"/>
    <p:sldId id="468" r:id="rId24"/>
    <p:sldId id="469" r:id="rId25"/>
    <p:sldId id="472" r:id="rId26"/>
    <p:sldId id="473" r:id="rId27"/>
    <p:sldId id="474" r:id="rId28"/>
    <p:sldId id="475" r:id="rId29"/>
    <p:sldId id="476" r:id="rId30"/>
    <p:sldId id="477" r:id="rId31"/>
    <p:sldId id="478" r:id="rId32"/>
    <p:sldId id="479" r:id="rId33"/>
    <p:sldId id="309" r:id="rId34"/>
    <p:sldId id="483" r:id="rId35"/>
    <p:sldId id="470" r:id="rId36"/>
    <p:sldId id="482" r:id="rId37"/>
    <p:sldId id="487" r:id="rId38"/>
    <p:sldId id="488" r:id="rId39"/>
    <p:sldId id="489" r:id="rId40"/>
    <p:sldId id="490" r:id="rId41"/>
    <p:sldId id="491" r:id="rId42"/>
    <p:sldId id="492" r:id="rId43"/>
    <p:sldId id="522" r:id="rId44"/>
    <p:sldId id="524" r:id="rId45"/>
    <p:sldId id="525" r:id="rId46"/>
    <p:sldId id="526" r:id="rId47"/>
    <p:sldId id="527" r:id="rId48"/>
    <p:sldId id="437" r:id="rId49"/>
    <p:sldId id="438" r:id="rId50"/>
    <p:sldId id="439" r:id="rId51"/>
    <p:sldId id="440" r:id="rId52"/>
    <p:sldId id="441" r:id="rId53"/>
    <p:sldId id="528" r:id="rId54"/>
    <p:sldId id="442" r:id="rId55"/>
    <p:sldId id="443" r:id="rId56"/>
    <p:sldId id="444" r:id="rId57"/>
    <p:sldId id="445" r:id="rId58"/>
    <p:sldId id="446" r:id="rId59"/>
    <p:sldId id="447" r:id="rId60"/>
    <p:sldId id="448" r:id="rId61"/>
    <p:sldId id="449" r:id="rId62"/>
    <p:sldId id="450" r:id="rId63"/>
    <p:sldId id="451" r:id="rId64"/>
    <p:sldId id="452" r:id="rId65"/>
    <p:sldId id="453" r:id="rId66"/>
    <p:sldId id="455" r:id="rId67"/>
    <p:sldId id="454" r:id="rId68"/>
    <p:sldId id="456" r:id="rId69"/>
    <p:sldId id="457" r:id="rId70"/>
    <p:sldId id="458" r:id="rId71"/>
    <p:sldId id="529" r:id="rId72"/>
    <p:sldId id="459" r:id="rId73"/>
    <p:sldId id="460" r:id="rId74"/>
    <p:sldId id="461" r:id="rId75"/>
    <p:sldId id="462" r:id="rId76"/>
    <p:sldId id="2358" r:id="rId77"/>
    <p:sldId id="2368" r:id="rId78"/>
    <p:sldId id="2357" r:id="rId79"/>
    <p:sldId id="2369" r:id="rId80"/>
    <p:sldId id="2356" r:id="rId81"/>
    <p:sldId id="530" r:id="rId82"/>
    <p:sldId id="2359" r:id="rId83"/>
    <p:sldId id="263" r:id="rId84"/>
    <p:sldId id="2360" r:id="rId85"/>
    <p:sldId id="2361" r:id="rId86"/>
    <p:sldId id="380" r:id="rId87"/>
    <p:sldId id="366" r:id="rId88"/>
    <p:sldId id="367" r:id="rId89"/>
    <p:sldId id="368" r:id="rId90"/>
    <p:sldId id="369" r:id="rId91"/>
    <p:sldId id="370" r:id="rId92"/>
    <p:sldId id="371" r:id="rId93"/>
    <p:sldId id="372" r:id="rId94"/>
    <p:sldId id="373" r:id="rId95"/>
    <p:sldId id="374" r:id="rId96"/>
    <p:sldId id="376" r:id="rId97"/>
    <p:sldId id="377" r:id="rId98"/>
    <p:sldId id="378" r:id="rId99"/>
    <p:sldId id="379" r:id="rId100"/>
    <p:sldId id="2363" r:id="rId101"/>
    <p:sldId id="382" r:id="rId102"/>
    <p:sldId id="383" r:id="rId103"/>
    <p:sldId id="384" r:id="rId104"/>
    <p:sldId id="385" r:id="rId105"/>
    <p:sldId id="386" r:id="rId106"/>
    <p:sldId id="387" r:id="rId107"/>
    <p:sldId id="2364" r:id="rId108"/>
    <p:sldId id="2365" r:id="rId109"/>
    <p:sldId id="2362" r:id="rId110"/>
    <p:sldId id="388" r:id="rId111"/>
    <p:sldId id="389" r:id="rId112"/>
    <p:sldId id="390" r:id="rId113"/>
    <p:sldId id="291" r:id="rId114"/>
    <p:sldId id="391" r:id="rId115"/>
    <p:sldId id="392" r:id="rId116"/>
    <p:sldId id="393" r:id="rId117"/>
    <p:sldId id="394" r:id="rId118"/>
    <p:sldId id="395" r:id="rId119"/>
    <p:sldId id="396" r:id="rId120"/>
    <p:sldId id="397" r:id="rId121"/>
    <p:sldId id="398" r:id="rId122"/>
    <p:sldId id="399" r:id="rId123"/>
    <p:sldId id="400" r:id="rId124"/>
    <p:sldId id="401" r:id="rId125"/>
    <p:sldId id="402" r:id="rId126"/>
    <p:sldId id="403" r:id="rId127"/>
    <p:sldId id="404" r:id="rId128"/>
    <p:sldId id="405" r:id="rId129"/>
    <p:sldId id="406" r:id="rId130"/>
    <p:sldId id="408" r:id="rId131"/>
    <p:sldId id="409" r:id="rId132"/>
    <p:sldId id="410" r:id="rId133"/>
    <p:sldId id="411" r:id="rId134"/>
    <p:sldId id="412" r:id="rId135"/>
    <p:sldId id="509" r:id="rId136"/>
    <p:sldId id="2366" r:id="rId137"/>
    <p:sldId id="418" r:id="rId138"/>
    <p:sldId id="419" r:id="rId139"/>
    <p:sldId id="420" r:id="rId140"/>
    <p:sldId id="2367" r:id="rId141"/>
    <p:sldId id="421" r:id="rId142"/>
    <p:sldId id="422" r:id="rId143"/>
    <p:sldId id="424" r:id="rId144"/>
    <p:sldId id="425" r:id="rId145"/>
    <p:sldId id="426" r:id="rId146"/>
    <p:sldId id="427" r:id="rId147"/>
    <p:sldId id="265" r:id="rId148"/>
    <p:sldId id="266" r:id="rId149"/>
    <p:sldId id="267" r:id="rId150"/>
    <p:sldId id="268" r:id="rId151"/>
    <p:sldId id="269" r:id="rId152"/>
    <p:sldId id="286" r:id="rId153"/>
    <p:sldId id="287" r:id="rId154"/>
    <p:sldId id="293" r:id="rId155"/>
    <p:sldId id="299" r:id="rId156"/>
    <p:sldId id="300" r:id="rId157"/>
    <p:sldId id="301" r:id="rId158"/>
    <p:sldId id="302" r:id="rId159"/>
    <p:sldId id="305" r:id="rId160"/>
    <p:sldId id="313" r:id="rId161"/>
    <p:sldId id="314" r:id="rId162"/>
    <p:sldId id="347" r:id="rId163"/>
    <p:sldId id="348" r:id="rId164"/>
    <p:sldId id="349" r:id="rId165"/>
    <p:sldId id="350" r:id="rId166"/>
    <p:sldId id="351" r:id="rId167"/>
    <p:sldId id="352" r:id="rId168"/>
    <p:sldId id="353" r:id="rId169"/>
    <p:sldId id="355" r:id="rId170"/>
    <p:sldId id="356" r:id="rId171"/>
    <p:sldId id="357" r:id="rId172"/>
    <p:sldId id="358" r:id="rId173"/>
    <p:sldId id="359" r:id="rId174"/>
    <p:sldId id="360" r:id="rId175"/>
    <p:sldId id="361" r:id="rId176"/>
    <p:sldId id="364" r:id="rId177"/>
    <p:sldId id="365" r:id="rId17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39" userDrawn="1">
          <p15:clr>
            <a:srgbClr val="A4A3A4"/>
          </p15:clr>
        </p15:guide>
        <p15:guide id="2" orient="horz" pos="1275" userDrawn="1">
          <p15:clr>
            <a:srgbClr val="A4A3A4"/>
          </p15:clr>
        </p15:guide>
        <p15:guide id="3" orient="horz" pos="709" userDrawn="1">
          <p15:clr>
            <a:srgbClr val="A4A3A4"/>
          </p15:clr>
        </p15:guide>
        <p15:guide id="6" pos="393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869" userDrawn="1">
          <p15:clr>
            <a:srgbClr val="A4A3A4"/>
          </p15:clr>
        </p15:guide>
        <p15:guide id="9" pos="3681" userDrawn="1">
          <p15:clr>
            <a:srgbClr val="A4A3A4"/>
          </p15:clr>
        </p15:guide>
        <p15:guide id="10" pos="395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5AC8AF"/>
    <a:srgbClr val="46C8FF"/>
    <a:srgbClr val="0095D3"/>
    <a:srgbClr val="00AF3F"/>
    <a:srgbClr val="008C78"/>
    <a:srgbClr val="F01928"/>
    <a:srgbClr val="9100DC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91" autoAdjust="0"/>
    <p:restoredTop sz="68625" autoAdjust="0"/>
  </p:normalViewPr>
  <p:slideViewPr>
    <p:cSldViewPr snapToGrid="0">
      <p:cViewPr varScale="1">
        <p:scale>
          <a:sx n="78" d="100"/>
          <a:sy n="78" d="100"/>
        </p:scale>
        <p:origin x="1476" y="90"/>
      </p:cViewPr>
      <p:guideLst>
        <p:guide orient="horz" pos="1139"/>
        <p:guide orient="horz" pos="1275"/>
        <p:guide orient="horz" pos="709"/>
        <p:guide pos="393"/>
        <p:guide pos="7224"/>
        <p:guide pos="869"/>
        <p:guide pos="3681"/>
        <p:guide pos="395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7" d="100"/>
        <a:sy n="87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63" Type="http://schemas.openxmlformats.org/officeDocument/2006/relationships/slide" Target="slides/slide56.xml"/><Relationship Id="rId84" Type="http://schemas.openxmlformats.org/officeDocument/2006/relationships/slide" Target="slides/slide77.xml"/><Relationship Id="rId138" Type="http://schemas.openxmlformats.org/officeDocument/2006/relationships/slide" Target="slides/slide131.xml"/><Relationship Id="rId159" Type="http://schemas.openxmlformats.org/officeDocument/2006/relationships/slide" Target="slides/slide152.xml"/><Relationship Id="rId170" Type="http://schemas.openxmlformats.org/officeDocument/2006/relationships/slide" Target="slides/slide163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53" Type="http://schemas.openxmlformats.org/officeDocument/2006/relationships/slide" Target="slides/slide46.xml"/><Relationship Id="rId74" Type="http://schemas.openxmlformats.org/officeDocument/2006/relationships/slide" Target="slides/slide67.xml"/><Relationship Id="rId128" Type="http://schemas.openxmlformats.org/officeDocument/2006/relationships/slide" Target="slides/slide121.xml"/><Relationship Id="rId149" Type="http://schemas.openxmlformats.org/officeDocument/2006/relationships/slide" Target="slides/slide142.xml"/><Relationship Id="rId5" Type="http://schemas.openxmlformats.org/officeDocument/2006/relationships/slideMaster" Target="slideMasters/slideMaster2.xml"/><Relationship Id="rId95" Type="http://schemas.openxmlformats.org/officeDocument/2006/relationships/slide" Target="slides/slide88.xml"/><Relationship Id="rId160" Type="http://schemas.openxmlformats.org/officeDocument/2006/relationships/slide" Target="slides/slide153.xml"/><Relationship Id="rId181" Type="http://schemas.openxmlformats.org/officeDocument/2006/relationships/presProps" Target="presProps.xml"/><Relationship Id="rId22" Type="http://schemas.openxmlformats.org/officeDocument/2006/relationships/slide" Target="slides/slide15.xml"/><Relationship Id="rId43" Type="http://schemas.openxmlformats.org/officeDocument/2006/relationships/slide" Target="slides/slide36.xml"/><Relationship Id="rId64" Type="http://schemas.openxmlformats.org/officeDocument/2006/relationships/slide" Target="slides/slide57.xml"/><Relationship Id="rId118" Type="http://schemas.openxmlformats.org/officeDocument/2006/relationships/slide" Target="slides/slide111.xml"/><Relationship Id="rId139" Type="http://schemas.openxmlformats.org/officeDocument/2006/relationships/slide" Target="slides/slide132.xml"/><Relationship Id="rId85" Type="http://schemas.openxmlformats.org/officeDocument/2006/relationships/slide" Target="slides/slide78.xml"/><Relationship Id="rId150" Type="http://schemas.openxmlformats.org/officeDocument/2006/relationships/slide" Target="slides/slide143.xml"/><Relationship Id="rId171" Type="http://schemas.openxmlformats.org/officeDocument/2006/relationships/slide" Target="slides/slide164.xml"/><Relationship Id="rId12" Type="http://schemas.openxmlformats.org/officeDocument/2006/relationships/slide" Target="slides/slide5.xml"/><Relationship Id="rId33" Type="http://schemas.openxmlformats.org/officeDocument/2006/relationships/slide" Target="slides/slide26.xml"/><Relationship Id="rId108" Type="http://schemas.openxmlformats.org/officeDocument/2006/relationships/slide" Target="slides/slide101.xml"/><Relationship Id="rId129" Type="http://schemas.openxmlformats.org/officeDocument/2006/relationships/slide" Target="slides/slide122.xml"/><Relationship Id="rId54" Type="http://schemas.openxmlformats.org/officeDocument/2006/relationships/slide" Target="slides/slide47.xml"/><Relationship Id="rId75" Type="http://schemas.openxmlformats.org/officeDocument/2006/relationships/slide" Target="slides/slide68.xml"/><Relationship Id="rId96" Type="http://schemas.openxmlformats.org/officeDocument/2006/relationships/slide" Target="slides/slide89.xml"/><Relationship Id="rId140" Type="http://schemas.openxmlformats.org/officeDocument/2006/relationships/slide" Target="slides/slide133.xml"/><Relationship Id="rId161" Type="http://schemas.openxmlformats.org/officeDocument/2006/relationships/slide" Target="slides/slide154.xml"/><Relationship Id="rId182" Type="http://schemas.openxmlformats.org/officeDocument/2006/relationships/viewProps" Target="viewProps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16.xml"/><Relationship Id="rId119" Type="http://schemas.openxmlformats.org/officeDocument/2006/relationships/slide" Target="slides/slide112.xml"/><Relationship Id="rId44" Type="http://schemas.openxmlformats.org/officeDocument/2006/relationships/slide" Target="slides/slide37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130" Type="http://schemas.openxmlformats.org/officeDocument/2006/relationships/slide" Target="slides/slide123.xml"/><Relationship Id="rId135" Type="http://schemas.openxmlformats.org/officeDocument/2006/relationships/slide" Target="slides/slide128.xml"/><Relationship Id="rId151" Type="http://schemas.openxmlformats.org/officeDocument/2006/relationships/slide" Target="slides/slide144.xml"/><Relationship Id="rId156" Type="http://schemas.openxmlformats.org/officeDocument/2006/relationships/slide" Target="slides/slide149.xml"/><Relationship Id="rId177" Type="http://schemas.openxmlformats.org/officeDocument/2006/relationships/slide" Target="slides/slide170.xml"/><Relationship Id="rId172" Type="http://schemas.openxmlformats.org/officeDocument/2006/relationships/slide" Target="slides/slide165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slide" Target="slides/slide113.xml"/><Relationship Id="rId125" Type="http://schemas.openxmlformats.org/officeDocument/2006/relationships/slide" Target="slides/slide118.xml"/><Relationship Id="rId141" Type="http://schemas.openxmlformats.org/officeDocument/2006/relationships/slide" Target="slides/slide134.xml"/><Relationship Id="rId146" Type="http://schemas.openxmlformats.org/officeDocument/2006/relationships/slide" Target="slides/slide139.xml"/><Relationship Id="rId167" Type="http://schemas.openxmlformats.org/officeDocument/2006/relationships/slide" Target="slides/slide160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162" Type="http://schemas.openxmlformats.org/officeDocument/2006/relationships/slide" Target="slides/slide155.xml"/><Relationship Id="rId183" Type="http://schemas.openxmlformats.org/officeDocument/2006/relationships/theme" Target="theme/theme1.xml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Relationship Id="rId131" Type="http://schemas.openxmlformats.org/officeDocument/2006/relationships/slide" Target="slides/slide124.xml"/><Relationship Id="rId136" Type="http://schemas.openxmlformats.org/officeDocument/2006/relationships/slide" Target="slides/slide129.xml"/><Relationship Id="rId157" Type="http://schemas.openxmlformats.org/officeDocument/2006/relationships/slide" Target="slides/slide150.xml"/><Relationship Id="rId178" Type="http://schemas.openxmlformats.org/officeDocument/2006/relationships/slide" Target="slides/slide171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52" Type="http://schemas.openxmlformats.org/officeDocument/2006/relationships/slide" Target="slides/slide145.xml"/><Relationship Id="rId173" Type="http://schemas.openxmlformats.org/officeDocument/2006/relationships/slide" Target="slides/slide166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26" Type="http://schemas.openxmlformats.org/officeDocument/2006/relationships/slide" Target="slides/slide119.xml"/><Relationship Id="rId147" Type="http://schemas.openxmlformats.org/officeDocument/2006/relationships/slide" Target="slides/slide140.xml"/><Relationship Id="rId168" Type="http://schemas.openxmlformats.org/officeDocument/2006/relationships/slide" Target="slides/slide16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slide" Target="slides/slide114.xml"/><Relationship Id="rId142" Type="http://schemas.openxmlformats.org/officeDocument/2006/relationships/slide" Target="slides/slide135.xml"/><Relationship Id="rId163" Type="http://schemas.openxmlformats.org/officeDocument/2006/relationships/slide" Target="slides/slide156.xml"/><Relationship Id="rId184" Type="http://schemas.openxmlformats.org/officeDocument/2006/relationships/tableStyles" Target="tableStyles.xml"/><Relationship Id="rId3" Type="http://schemas.openxmlformats.org/officeDocument/2006/relationships/customXml" Target="../customXml/item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116" Type="http://schemas.openxmlformats.org/officeDocument/2006/relationships/slide" Target="slides/slide109.xml"/><Relationship Id="rId137" Type="http://schemas.openxmlformats.org/officeDocument/2006/relationships/slide" Target="slides/slide130.xml"/><Relationship Id="rId158" Type="http://schemas.openxmlformats.org/officeDocument/2006/relationships/slide" Target="slides/slide15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111" Type="http://schemas.openxmlformats.org/officeDocument/2006/relationships/slide" Target="slides/slide104.xml"/><Relationship Id="rId132" Type="http://schemas.openxmlformats.org/officeDocument/2006/relationships/slide" Target="slides/slide125.xml"/><Relationship Id="rId153" Type="http://schemas.openxmlformats.org/officeDocument/2006/relationships/slide" Target="slides/slide146.xml"/><Relationship Id="rId174" Type="http://schemas.openxmlformats.org/officeDocument/2006/relationships/slide" Target="slides/slide167.xml"/><Relationship Id="rId179" Type="http://schemas.openxmlformats.org/officeDocument/2006/relationships/notesMaster" Target="notesMasters/notesMaster1.xml"/><Relationship Id="rId15" Type="http://schemas.openxmlformats.org/officeDocument/2006/relationships/slide" Target="slides/slide8.xml"/><Relationship Id="rId36" Type="http://schemas.openxmlformats.org/officeDocument/2006/relationships/slide" Target="slides/slide29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27" Type="http://schemas.openxmlformats.org/officeDocument/2006/relationships/slide" Target="slides/slide12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52" Type="http://schemas.openxmlformats.org/officeDocument/2006/relationships/slide" Target="slides/slide45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slide" Target="slides/slide115.xml"/><Relationship Id="rId143" Type="http://schemas.openxmlformats.org/officeDocument/2006/relationships/slide" Target="slides/slide136.xml"/><Relationship Id="rId148" Type="http://schemas.openxmlformats.org/officeDocument/2006/relationships/slide" Target="slides/slide141.xml"/><Relationship Id="rId164" Type="http://schemas.openxmlformats.org/officeDocument/2006/relationships/slide" Target="slides/slide157.xml"/><Relationship Id="rId169" Type="http://schemas.openxmlformats.org/officeDocument/2006/relationships/slide" Target="slides/slide16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80" Type="http://schemas.openxmlformats.org/officeDocument/2006/relationships/handoutMaster" Target="handoutMasters/handoutMaster1.xml"/><Relationship Id="rId26" Type="http://schemas.openxmlformats.org/officeDocument/2006/relationships/slide" Target="slides/slide19.xml"/><Relationship Id="rId47" Type="http://schemas.openxmlformats.org/officeDocument/2006/relationships/slide" Target="slides/slide40.xml"/><Relationship Id="rId68" Type="http://schemas.openxmlformats.org/officeDocument/2006/relationships/slide" Target="slides/slide61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33" Type="http://schemas.openxmlformats.org/officeDocument/2006/relationships/slide" Target="slides/slide126.xml"/><Relationship Id="rId154" Type="http://schemas.openxmlformats.org/officeDocument/2006/relationships/slide" Target="slides/slide147.xml"/><Relationship Id="rId175" Type="http://schemas.openxmlformats.org/officeDocument/2006/relationships/slide" Target="slides/slide168.xml"/><Relationship Id="rId16" Type="http://schemas.openxmlformats.org/officeDocument/2006/relationships/slide" Target="slides/slide9.xml"/><Relationship Id="rId37" Type="http://schemas.openxmlformats.org/officeDocument/2006/relationships/slide" Target="slides/slide30.xml"/><Relationship Id="rId58" Type="http://schemas.openxmlformats.org/officeDocument/2006/relationships/slide" Target="slides/slide51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slide" Target="slides/slide116.xml"/><Relationship Id="rId144" Type="http://schemas.openxmlformats.org/officeDocument/2006/relationships/slide" Target="slides/slide137.xml"/><Relationship Id="rId90" Type="http://schemas.openxmlformats.org/officeDocument/2006/relationships/slide" Target="slides/slide83.xml"/><Relationship Id="rId165" Type="http://schemas.openxmlformats.org/officeDocument/2006/relationships/slide" Target="slides/slide158.xml"/><Relationship Id="rId27" Type="http://schemas.openxmlformats.org/officeDocument/2006/relationships/slide" Target="slides/slide20.xml"/><Relationship Id="rId48" Type="http://schemas.openxmlformats.org/officeDocument/2006/relationships/slide" Target="slides/slide41.xml"/><Relationship Id="rId69" Type="http://schemas.openxmlformats.org/officeDocument/2006/relationships/slide" Target="slides/slide62.xml"/><Relationship Id="rId113" Type="http://schemas.openxmlformats.org/officeDocument/2006/relationships/slide" Target="slides/slide106.xml"/><Relationship Id="rId134" Type="http://schemas.openxmlformats.org/officeDocument/2006/relationships/slide" Target="slides/slide127.xml"/><Relationship Id="rId80" Type="http://schemas.openxmlformats.org/officeDocument/2006/relationships/slide" Target="slides/slide73.xml"/><Relationship Id="rId155" Type="http://schemas.openxmlformats.org/officeDocument/2006/relationships/slide" Target="slides/slide148.xml"/><Relationship Id="rId176" Type="http://schemas.openxmlformats.org/officeDocument/2006/relationships/slide" Target="slides/slide169.xml"/><Relationship Id="rId17" Type="http://schemas.openxmlformats.org/officeDocument/2006/relationships/slide" Target="slides/slide10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slide" Target="slides/slide96.xml"/><Relationship Id="rId124" Type="http://schemas.openxmlformats.org/officeDocument/2006/relationships/slide" Target="slides/slide117.xml"/><Relationship Id="rId70" Type="http://schemas.openxmlformats.org/officeDocument/2006/relationships/slide" Target="slides/slide63.xml"/><Relationship Id="rId91" Type="http://schemas.openxmlformats.org/officeDocument/2006/relationships/slide" Target="slides/slide84.xml"/><Relationship Id="rId145" Type="http://schemas.openxmlformats.org/officeDocument/2006/relationships/slide" Target="slides/slide138.xml"/><Relationship Id="rId166" Type="http://schemas.openxmlformats.org/officeDocument/2006/relationships/slide" Target="slides/slide159.xml"/><Relationship Id="rId1" Type="http://schemas.openxmlformats.org/officeDocument/2006/relationships/customXml" Target="../customXml/item1.xml"/><Relationship Id="rId28" Type="http://schemas.openxmlformats.org/officeDocument/2006/relationships/slide" Target="slides/slide21.xml"/><Relationship Id="rId49" Type="http://schemas.openxmlformats.org/officeDocument/2006/relationships/slide" Target="slides/slide42.xml"/><Relationship Id="rId114" Type="http://schemas.openxmlformats.org/officeDocument/2006/relationships/slide" Target="slides/slide10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DNA" TargetMode="External"/><Relationship Id="rId3" Type="http://schemas.openxmlformats.org/officeDocument/2006/relationships/hyperlink" Target="https://cs.wikipedia.org/wiki/Fosfor" TargetMode="External"/><Relationship Id="rId7" Type="http://schemas.openxmlformats.org/officeDocument/2006/relationships/hyperlink" Target="https://cs.wikipedia.org/wiki/Lecitin" TargetMode="External"/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s.wikipedia.org/wiki/Nukleov%C3%A1_kyselina" TargetMode="External"/><Relationship Id="rId5" Type="http://schemas.openxmlformats.org/officeDocument/2006/relationships/hyperlink" Target="https://cs.wikipedia.org/wiki/B%C3%ADlkovina" TargetMode="External"/><Relationship Id="rId4" Type="http://schemas.openxmlformats.org/officeDocument/2006/relationships/hyperlink" Target="https://cs.wikipedia.org/wiki/Vakuola" TargetMode="Externa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Prokaryota" TargetMode="External"/><Relationship Id="rId13" Type="http://schemas.openxmlformats.org/officeDocument/2006/relationships/hyperlink" Target="https://cs.wikipedia.org/wiki/Asimilace_(biologie)" TargetMode="External"/><Relationship Id="rId18" Type="http://schemas.openxmlformats.org/officeDocument/2006/relationships/hyperlink" Target="https://cs.wikipedia.org/wiki/Nukleov%C3%A1_kyselina" TargetMode="External"/><Relationship Id="rId26" Type="http://schemas.openxmlformats.org/officeDocument/2006/relationships/hyperlink" Target="https://cs.wikipedia.org/wiki/Rozklada%C4%8D" TargetMode="External"/><Relationship Id="rId3" Type="http://schemas.openxmlformats.org/officeDocument/2006/relationships/hyperlink" Target="https://cs.wikipedia.org/wiki/Trojn%C3%A1_vazba" TargetMode="External"/><Relationship Id="rId21" Type="http://schemas.openxmlformats.org/officeDocument/2006/relationships/hyperlink" Target="https://cs.wikipedia.org/wiki/Potravn%C3%AD_%C5%99et%C4%9Bzec" TargetMode="External"/><Relationship Id="rId7" Type="http://schemas.openxmlformats.org/officeDocument/2006/relationships/hyperlink" Target="https://cs.wikipedia.org/wiki/Amoniak" TargetMode="External"/><Relationship Id="rId12" Type="http://schemas.openxmlformats.org/officeDocument/2006/relationships/hyperlink" Target="https://cs.wikipedia.org/wiki/Ol%C5%A1e_(strom)" TargetMode="External"/><Relationship Id="rId17" Type="http://schemas.openxmlformats.org/officeDocument/2006/relationships/hyperlink" Target="https://cs.wikipedia.org/wiki/Aminokyselina" TargetMode="External"/><Relationship Id="rId25" Type="http://schemas.openxmlformats.org/officeDocument/2006/relationships/hyperlink" Target="https://cs.wikipedia.org/wiki/Amonifikace" TargetMode="External"/><Relationship Id="rId2" Type="http://schemas.openxmlformats.org/officeDocument/2006/relationships/slide" Target="../slides/slide102.xml"/><Relationship Id="rId16" Type="http://schemas.openxmlformats.org/officeDocument/2006/relationships/hyperlink" Target="https://cs.wikipedia.org/wiki/Dusitany" TargetMode="External"/><Relationship Id="rId20" Type="http://schemas.openxmlformats.org/officeDocument/2006/relationships/hyperlink" Target="https://cs.wikipedia.org/wiki/Hl%C3%ADzkov%C3%A1_bakterie" TargetMode="External"/><Relationship Id="rId29" Type="http://schemas.openxmlformats.org/officeDocument/2006/relationships/hyperlink" Target="https://cs.wikipedia.org/wiki/Mineralizace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s.wikipedia.org/wiki/Nitrogen%C3%A1za" TargetMode="External"/><Relationship Id="rId11" Type="http://schemas.openxmlformats.org/officeDocument/2006/relationships/hyperlink" Target="https://cs.wikipedia.org/wiki/Bobovit%C3%A9" TargetMode="External"/><Relationship Id="rId24" Type="http://schemas.openxmlformats.org/officeDocument/2006/relationships/hyperlink" Target="https://cs.wikipedia.org/wiki/Nukleotid" TargetMode="External"/><Relationship Id="rId5" Type="http://schemas.openxmlformats.org/officeDocument/2006/relationships/hyperlink" Target="https://cs.wikipedia.org/wiki/Enzym" TargetMode="External"/><Relationship Id="rId15" Type="http://schemas.openxmlformats.org/officeDocument/2006/relationships/hyperlink" Target="https://cs.wikipedia.org/wiki/Ion" TargetMode="External"/><Relationship Id="rId23" Type="http://schemas.openxmlformats.org/officeDocument/2006/relationships/hyperlink" Target="https://cs.wikipedia.org/w/index.php?title=Potravn%C3%AD_pyramida&amp;action=edit&amp;redlink=1" TargetMode="External"/><Relationship Id="rId28" Type="http://schemas.openxmlformats.org/officeDocument/2006/relationships/hyperlink" Target="https://cs.wikipedia.org/wiki/Houby" TargetMode="External"/><Relationship Id="rId10" Type="http://schemas.openxmlformats.org/officeDocument/2006/relationships/hyperlink" Target="https://cs.wikipedia.org/wiki/Vy%C5%A1%C5%A1%C3%AD_rostliny" TargetMode="External"/><Relationship Id="rId19" Type="http://schemas.openxmlformats.org/officeDocument/2006/relationships/hyperlink" Target="https://cs.wikipedia.org/wiki/Chlorofyl" TargetMode="External"/><Relationship Id="rId31" Type="http://schemas.openxmlformats.org/officeDocument/2006/relationships/hyperlink" Target="https://cs.wikipedia.org/wiki/Pseudomonas" TargetMode="External"/><Relationship Id="rId4" Type="http://schemas.openxmlformats.org/officeDocument/2006/relationships/hyperlink" Target="https://cs.wikipedia.org/wiki/Dus%C3%ADk" TargetMode="External"/><Relationship Id="rId9" Type="http://schemas.openxmlformats.org/officeDocument/2006/relationships/hyperlink" Target="https://cs.wikipedia.org/wiki/Symbi%C3%B3za" TargetMode="External"/><Relationship Id="rId14" Type="http://schemas.openxmlformats.org/officeDocument/2006/relationships/hyperlink" Target="https://cs.wikipedia.org/wiki/Dusi%C4%8Dnany" TargetMode="External"/><Relationship Id="rId22" Type="http://schemas.openxmlformats.org/officeDocument/2006/relationships/hyperlink" Target="https://cs.wikipedia.org/wiki/Pred%C3%A1tor" TargetMode="External"/><Relationship Id="rId27" Type="http://schemas.openxmlformats.org/officeDocument/2006/relationships/hyperlink" Target="https://cs.wikipedia.org/wiki/Bakterie" TargetMode="External"/><Relationship Id="rId30" Type="http://schemas.openxmlformats.org/officeDocument/2006/relationships/hyperlink" Target="https://cs.wikipedia.org/wiki/Denitrifikace" TargetMode="Externa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Vodn%C3%AD_kv%C4%9Bt" TargetMode="External"/><Relationship Id="rId3" Type="http://schemas.openxmlformats.org/officeDocument/2006/relationships/hyperlink" Target="https://cs.wikipedia.org/wiki/%C5%BDivina" TargetMode="External"/><Relationship Id="rId7" Type="http://schemas.openxmlformats.org/officeDocument/2006/relationships/hyperlink" Target="https://cs.wikipedia.org/wiki/Plankton" TargetMode="External"/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s.wikipedia.org/wiki/Hnojivo" TargetMode="External"/><Relationship Id="rId11" Type="http://schemas.openxmlformats.org/officeDocument/2006/relationships/hyperlink" Target="https://cs.wikipedia.org/wiki/Ryby" TargetMode="External"/><Relationship Id="rId5" Type="http://schemas.openxmlformats.org/officeDocument/2006/relationships/hyperlink" Target="https://cs.wikipedia.org/wiki/Fosfor" TargetMode="External"/><Relationship Id="rId10" Type="http://schemas.openxmlformats.org/officeDocument/2006/relationships/hyperlink" Target="https://cs.wikipedia.org/wiki/Vym%C3%ADr%C3%A1n%C3%AD" TargetMode="External"/><Relationship Id="rId4" Type="http://schemas.openxmlformats.org/officeDocument/2006/relationships/hyperlink" Target="https://cs.wikipedia.org/wiki/Dus%C3%ADk" TargetMode="External"/><Relationship Id="rId9" Type="http://schemas.openxmlformats.org/officeDocument/2006/relationships/hyperlink" Target="https://cs.wikipedia.org/wiki/Kysl%C3%ADk" TargetMode="Externa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510884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493545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317562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tedy</a:t>
            </a:r>
            <a:r>
              <a:rPr lang="en-US" dirty="0"/>
              <a:t> </a:t>
            </a:r>
            <a:r>
              <a:rPr lang="en-US" dirty="0" err="1"/>
              <a:t>dojít</a:t>
            </a:r>
            <a:r>
              <a:rPr lang="en-US" dirty="0"/>
              <a:t> </a:t>
            </a:r>
            <a:r>
              <a:rPr lang="cs-CZ" dirty="0"/>
              <a:t>při</a:t>
            </a:r>
            <a:r>
              <a:rPr lang="en-US" dirty="0"/>
              <a:t> </a:t>
            </a:r>
            <a:r>
              <a:rPr lang="en-US" dirty="0" err="1"/>
              <a:t>mikroorganism</a:t>
            </a:r>
            <a:r>
              <a:rPr lang="cs-CZ" dirty="0"/>
              <a:t>y</a:t>
            </a:r>
            <a:r>
              <a:rPr lang="en-US" dirty="0"/>
              <a:t> </a:t>
            </a:r>
            <a:r>
              <a:rPr lang="en-US" dirty="0" err="1"/>
              <a:t>zprostředkované</a:t>
            </a:r>
            <a:r>
              <a:rPr lang="cs-CZ" dirty="0"/>
              <a:t>m rozkladu</a:t>
            </a:r>
            <a:r>
              <a:rPr lang="en-US" dirty="0"/>
              <a:t> </a:t>
            </a:r>
            <a:r>
              <a:rPr lang="en-US" dirty="0" err="1"/>
              <a:t>pouze</a:t>
            </a:r>
            <a:r>
              <a:rPr lang="en-US" dirty="0"/>
              <a:t> 7 </a:t>
            </a:r>
            <a:r>
              <a:rPr lang="en-US" dirty="0" err="1"/>
              <a:t>nebo</a:t>
            </a:r>
            <a:r>
              <a:rPr lang="en-US" dirty="0"/>
              <a:t> 8 mg </a:t>
            </a:r>
            <a:r>
              <a:rPr lang="en-US" dirty="0" err="1"/>
              <a:t>organického</a:t>
            </a:r>
            <a:r>
              <a:rPr lang="en-US" dirty="0"/>
              <a:t> </a:t>
            </a:r>
            <a:r>
              <a:rPr lang="en-US" dirty="0" err="1"/>
              <a:t>materiálu</a:t>
            </a:r>
            <a:r>
              <a:rPr lang="cs-CZ" dirty="0"/>
              <a:t> k </a:t>
            </a:r>
            <a:r>
              <a:rPr lang="en-US" dirty="0" err="1"/>
              <a:t>úpln</a:t>
            </a:r>
            <a:r>
              <a:rPr lang="cs-CZ" dirty="0"/>
              <a:t>é</a:t>
            </a:r>
            <a:r>
              <a:rPr lang="en-US" dirty="0"/>
              <a:t> </a:t>
            </a:r>
            <a:r>
              <a:rPr lang="en-US" dirty="0" err="1"/>
              <a:t>spotřeb</a:t>
            </a:r>
            <a:r>
              <a:rPr lang="cs-CZ" dirty="0"/>
              <a:t>ě</a:t>
            </a:r>
            <a:r>
              <a:rPr lang="en-US" dirty="0"/>
              <a:t> </a:t>
            </a:r>
            <a:r>
              <a:rPr lang="en-US" dirty="0" err="1"/>
              <a:t>kyslík</a:t>
            </a:r>
            <a:r>
              <a:rPr lang="cs-CZ" dirty="0"/>
              <a:t>u</a:t>
            </a:r>
            <a:r>
              <a:rPr lang="en-US" dirty="0"/>
              <a:t> </a:t>
            </a:r>
            <a:r>
              <a:rPr lang="cs-CZ" dirty="0"/>
              <a:t>z</a:t>
            </a:r>
            <a:r>
              <a:rPr lang="en-US" dirty="0"/>
              <a:t> </a:t>
            </a:r>
            <a:r>
              <a:rPr lang="en-US" dirty="0" err="1"/>
              <a:t>jedno</a:t>
            </a:r>
            <a:r>
              <a:rPr lang="cs-CZ" dirty="0"/>
              <a:t>ho</a:t>
            </a:r>
            <a:r>
              <a:rPr lang="en-US" dirty="0"/>
              <a:t> </a:t>
            </a:r>
            <a:r>
              <a:rPr lang="en-US" dirty="0" err="1"/>
              <a:t>litru</a:t>
            </a:r>
            <a:r>
              <a:rPr lang="en-US" dirty="0"/>
              <a:t> </a:t>
            </a:r>
            <a:r>
              <a:rPr lang="en-US" dirty="0" err="1"/>
              <a:t>vody</a:t>
            </a:r>
            <a:r>
              <a:rPr lang="en-US" dirty="0"/>
              <a:t> </a:t>
            </a:r>
            <a:r>
              <a:rPr lang="en-US" dirty="0" err="1"/>
              <a:t>původně</a:t>
            </a:r>
            <a:r>
              <a:rPr lang="en-US" dirty="0"/>
              <a:t> </a:t>
            </a:r>
            <a:r>
              <a:rPr lang="en-US" dirty="0" err="1"/>
              <a:t>nasycené</a:t>
            </a:r>
            <a:r>
              <a:rPr lang="en-US" dirty="0"/>
              <a:t> </a:t>
            </a:r>
            <a:r>
              <a:rPr lang="en-US" dirty="0" err="1"/>
              <a:t>vzduchem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25 ° C. </a:t>
            </a:r>
            <a:r>
              <a:rPr lang="en-US" dirty="0" err="1"/>
              <a:t>Vyčerpání</a:t>
            </a:r>
            <a:r>
              <a:rPr lang="en-US" dirty="0"/>
              <a:t> </a:t>
            </a:r>
            <a:r>
              <a:rPr lang="en-US" dirty="0" err="1"/>
              <a:t>kyslíku</a:t>
            </a:r>
            <a:r>
              <a:rPr lang="en-US" dirty="0"/>
              <a:t> pod </a:t>
            </a:r>
            <a:r>
              <a:rPr lang="en-US" dirty="0" err="1"/>
              <a:t>úrovně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cs-CZ" dirty="0"/>
              <a:t>vyžadují</a:t>
            </a:r>
            <a:r>
              <a:rPr lang="en-US" dirty="0"/>
              <a:t> </a:t>
            </a:r>
            <a:r>
              <a:rPr lang="en-US" dirty="0" err="1"/>
              <a:t>aerobní</a:t>
            </a:r>
            <a:r>
              <a:rPr lang="en-US" dirty="0"/>
              <a:t> </a:t>
            </a:r>
            <a:r>
              <a:rPr lang="en-US" dirty="0" err="1"/>
              <a:t>organismy</a:t>
            </a:r>
            <a:r>
              <a:rPr lang="en-US" dirty="0"/>
              <a:t>, </a:t>
            </a:r>
            <a:r>
              <a:rPr lang="en-US" dirty="0" err="1"/>
              <a:t>vyžaduje</a:t>
            </a:r>
            <a:r>
              <a:rPr lang="en-US" dirty="0"/>
              <a:t> </a:t>
            </a:r>
            <a:r>
              <a:rPr lang="en-US" dirty="0" err="1"/>
              <a:t>degradaci</a:t>
            </a:r>
            <a:r>
              <a:rPr lang="en-US" dirty="0"/>
              <a:t> </a:t>
            </a:r>
            <a:r>
              <a:rPr lang="en-US" dirty="0" err="1"/>
              <a:t>ještě</a:t>
            </a:r>
            <a:r>
              <a:rPr lang="en-US" dirty="0"/>
              <a:t> </a:t>
            </a:r>
            <a:r>
              <a:rPr lang="en-US" dirty="0" err="1"/>
              <a:t>méně</a:t>
            </a:r>
            <a:r>
              <a:rPr lang="en-US" dirty="0"/>
              <a:t> </a:t>
            </a:r>
            <a:r>
              <a:rPr lang="en-US" dirty="0" err="1"/>
              <a:t>organické</a:t>
            </a:r>
            <a:r>
              <a:rPr lang="en-US" dirty="0"/>
              <a:t> </a:t>
            </a:r>
            <a:r>
              <a:rPr lang="en-US" dirty="0" err="1"/>
              <a:t>hmoty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vyšších</a:t>
            </a:r>
            <a:r>
              <a:rPr lang="en-US" dirty="0"/>
              <a:t> </a:t>
            </a:r>
            <a:r>
              <a:rPr lang="en-US" dirty="0" err="1"/>
              <a:t>teplotách</a:t>
            </a:r>
            <a:r>
              <a:rPr lang="en-US" dirty="0"/>
              <a:t> (</a:t>
            </a:r>
            <a:r>
              <a:rPr lang="en-US" dirty="0" err="1"/>
              <a:t>kde</a:t>
            </a:r>
            <a:r>
              <a:rPr lang="en-US" dirty="0"/>
              <a:t> je </a:t>
            </a:r>
            <a:r>
              <a:rPr lang="en-US" dirty="0" err="1"/>
              <a:t>rozpustnost</a:t>
            </a:r>
            <a:r>
              <a:rPr lang="en-US" dirty="0"/>
              <a:t> </a:t>
            </a:r>
            <a:r>
              <a:rPr lang="en-US" dirty="0" err="1"/>
              <a:t>kyslíku</a:t>
            </a:r>
            <a:r>
              <a:rPr lang="en-US" dirty="0"/>
              <a:t> </a:t>
            </a:r>
            <a:r>
              <a:rPr lang="en-US" dirty="0" err="1"/>
              <a:t>menší</a:t>
            </a:r>
            <a:r>
              <a:rPr lang="en-US" dirty="0"/>
              <a:t>)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vodě</a:t>
            </a:r>
            <a:r>
              <a:rPr lang="en-US" dirty="0"/>
              <a:t>, </a:t>
            </a:r>
            <a:r>
              <a:rPr lang="en-US" dirty="0" err="1"/>
              <a:t>která</a:t>
            </a:r>
            <a:r>
              <a:rPr lang="en-US" dirty="0"/>
              <a:t> </a:t>
            </a:r>
            <a:r>
              <a:rPr lang="en-US" dirty="0" err="1"/>
              <a:t>nebyla</a:t>
            </a:r>
            <a:r>
              <a:rPr lang="en-US" dirty="0"/>
              <a:t> </a:t>
            </a:r>
            <a:r>
              <a:rPr lang="en-US" dirty="0" err="1"/>
              <a:t>původně</a:t>
            </a:r>
            <a:r>
              <a:rPr lang="en-US" dirty="0"/>
              <a:t> </a:t>
            </a:r>
            <a:r>
              <a:rPr lang="en-US" dirty="0" err="1"/>
              <a:t>nasycena</a:t>
            </a:r>
            <a:r>
              <a:rPr lang="en-US" dirty="0"/>
              <a:t> </a:t>
            </a:r>
            <a:r>
              <a:rPr lang="en-US" dirty="0" err="1"/>
              <a:t>atmosférickým</a:t>
            </a:r>
            <a:r>
              <a:rPr lang="en-US" dirty="0"/>
              <a:t> </a:t>
            </a:r>
            <a:r>
              <a:rPr lang="en-US" dirty="0" err="1"/>
              <a:t>kyslíkem</a:t>
            </a:r>
            <a:r>
              <a:rPr lang="en-US" dirty="0"/>
              <a:t>. </a:t>
            </a:r>
            <a:r>
              <a:rPr lang="en-US" dirty="0" err="1"/>
              <a:t>Kromě</a:t>
            </a:r>
            <a:r>
              <a:rPr lang="en-US" dirty="0"/>
              <a:t> toho </a:t>
            </a:r>
            <a:r>
              <a:rPr lang="en-US" dirty="0" err="1"/>
              <a:t>neexistují</a:t>
            </a:r>
            <a:r>
              <a:rPr lang="en-US" dirty="0"/>
              <a:t> </a:t>
            </a:r>
            <a:r>
              <a:rPr lang="en-US" dirty="0" err="1"/>
              <a:t>žádné</a:t>
            </a:r>
            <a:r>
              <a:rPr lang="en-US" dirty="0"/>
              <a:t> </a:t>
            </a:r>
            <a:r>
              <a:rPr lang="en-US" dirty="0" err="1"/>
              <a:t>běžné</a:t>
            </a:r>
            <a:r>
              <a:rPr lang="en-US" dirty="0"/>
              <a:t> </a:t>
            </a:r>
            <a:r>
              <a:rPr lang="en-US" dirty="0" err="1"/>
              <a:t>vodní</a:t>
            </a:r>
            <a:r>
              <a:rPr lang="en-US" dirty="0"/>
              <a:t> </a:t>
            </a:r>
            <a:r>
              <a:rPr lang="en-US" dirty="0" err="1"/>
              <a:t>chemické</a:t>
            </a:r>
            <a:r>
              <a:rPr lang="en-US" dirty="0"/>
              <a:t> </a:t>
            </a:r>
            <a:r>
              <a:rPr lang="en-US" dirty="0" err="1"/>
              <a:t>reakce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doplňují</a:t>
            </a:r>
            <a:r>
              <a:rPr lang="en-US" dirty="0"/>
              <a:t> </a:t>
            </a:r>
            <a:r>
              <a:rPr lang="en-US" dirty="0" err="1"/>
              <a:t>rozpuštěný</a:t>
            </a:r>
            <a:r>
              <a:rPr lang="en-US" dirty="0"/>
              <a:t> </a:t>
            </a:r>
            <a:r>
              <a:rPr lang="en-US" dirty="0" err="1"/>
              <a:t>kyslík</a:t>
            </a:r>
            <a:r>
              <a:rPr lang="en-US" dirty="0"/>
              <a:t>; s </a:t>
            </a:r>
            <a:r>
              <a:rPr lang="en-US" dirty="0" err="1"/>
              <a:t>výjimkou</a:t>
            </a:r>
            <a:r>
              <a:rPr lang="en-US" dirty="0"/>
              <a:t> </a:t>
            </a:r>
            <a:r>
              <a:rPr lang="en-US" dirty="0" err="1"/>
              <a:t>kyslíku</a:t>
            </a:r>
            <a:r>
              <a:rPr lang="en-US" dirty="0"/>
              <a:t> </a:t>
            </a:r>
            <a:r>
              <a:rPr lang="en-US" dirty="0" err="1"/>
              <a:t>poskytovaného</a:t>
            </a:r>
            <a:r>
              <a:rPr lang="en-US" dirty="0"/>
              <a:t> </a:t>
            </a:r>
            <a:r>
              <a:rPr lang="en-US" dirty="0" err="1"/>
              <a:t>fotosyntézou</a:t>
            </a:r>
            <a:r>
              <a:rPr lang="en-US" dirty="0"/>
              <a:t> </a:t>
            </a:r>
            <a:r>
              <a:rPr lang="en-US" dirty="0" err="1"/>
              <a:t>musí</a:t>
            </a:r>
            <a:r>
              <a:rPr lang="en-US" dirty="0"/>
              <a:t> </a:t>
            </a:r>
            <a:r>
              <a:rPr lang="en-US" dirty="0" err="1"/>
              <a:t>pocházet</a:t>
            </a:r>
            <a:r>
              <a:rPr lang="en-US" dirty="0"/>
              <a:t> z </a:t>
            </a:r>
            <a:r>
              <a:rPr lang="en-US" dirty="0" err="1"/>
              <a:t>atmosféry</a:t>
            </a:r>
            <a:r>
              <a:rPr lang="en-US" dirty="0"/>
              <a:t>.</a:t>
            </a:r>
            <a:endParaRPr lang="cs-CZ" dirty="0"/>
          </a:p>
          <a:p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vyšších</a:t>
            </a:r>
            <a:r>
              <a:rPr lang="en-US" dirty="0"/>
              <a:t> </a:t>
            </a:r>
            <a:r>
              <a:rPr lang="en-US" dirty="0" err="1"/>
              <a:t>teplotách</a:t>
            </a:r>
            <a:r>
              <a:rPr lang="en-US" dirty="0"/>
              <a:t> </a:t>
            </a:r>
            <a:r>
              <a:rPr lang="en-US" dirty="0" err="1"/>
              <a:t>snížená</a:t>
            </a:r>
            <a:r>
              <a:rPr lang="en-US" dirty="0"/>
              <a:t> </a:t>
            </a:r>
            <a:r>
              <a:rPr lang="en-US" dirty="0" err="1"/>
              <a:t>rozpustnost</a:t>
            </a:r>
            <a:r>
              <a:rPr lang="cs-CZ" dirty="0"/>
              <a:t> </a:t>
            </a:r>
            <a:r>
              <a:rPr lang="en-US" dirty="0" err="1"/>
              <a:t>kyslík</a:t>
            </a:r>
            <a:r>
              <a:rPr lang="en-US" dirty="0"/>
              <a:t> v </a:t>
            </a:r>
            <a:r>
              <a:rPr lang="en-US" dirty="0" err="1"/>
              <a:t>kombinaci</a:t>
            </a:r>
            <a:r>
              <a:rPr lang="en-US" dirty="0"/>
              <a:t> se </a:t>
            </a:r>
            <a:r>
              <a:rPr lang="en-US" dirty="0" err="1"/>
              <a:t>zvýšenou</a:t>
            </a:r>
            <a:r>
              <a:rPr lang="en-US" dirty="0"/>
              <a:t> </a:t>
            </a:r>
            <a:r>
              <a:rPr lang="en-US" dirty="0" err="1"/>
              <a:t>rychlostí</a:t>
            </a:r>
            <a:r>
              <a:rPr lang="en-US" dirty="0"/>
              <a:t> </a:t>
            </a:r>
            <a:r>
              <a:rPr lang="en-US" dirty="0" err="1"/>
              <a:t>dýchání</a:t>
            </a:r>
            <a:r>
              <a:rPr lang="en-US" dirty="0"/>
              <a:t> </a:t>
            </a:r>
            <a:r>
              <a:rPr lang="en-US" dirty="0" err="1"/>
              <a:t>vodních</a:t>
            </a:r>
            <a:r>
              <a:rPr lang="en-US" dirty="0"/>
              <a:t> </a:t>
            </a:r>
            <a:r>
              <a:rPr lang="en-US" dirty="0" err="1"/>
              <a:t>organismů</a:t>
            </a:r>
            <a:r>
              <a:rPr lang="en-US" dirty="0"/>
              <a:t> </a:t>
            </a:r>
            <a:r>
              <a:rPr lang="en-US" dirty="0" err="1"/>
              <a:t>často</a:t>
            </a:r>
            <a:r>
              <a:rPr lang="en-US" dirty="0"/>
              <a:t> </a:t>
            </a:r>
            <a:r>
              <a:rPr lang="en-US" dirty="0" err="1"/>
              <a:t>způsobuje</a:t>
            </a:r>
            <a:r>
              <a:rPr lang="en-US" dirty="0"/>
              <a:t> </a:t>
            </a:r>
            <a:r>
              <a:rPr lang="en-US" dirty="0" err="1"/>
              <a:t>stav</a:t>
            </a:r>
            <a:r>
              <a:rPr lang="en-US" dirty="0"/>
              <a:t>, </a:t>
            </a:r>
            <a:r>
              <a:rPr lang="en-US" dirty="0" err="1"/>
              <a:t>kdy</a:t>
            </a:r>
            <a:r>
              <a:rPr lang="en-US" dirty="0"/>
              <a:t> </a:t>
            </a:r>
            <a:r>
              <a:rPr lang="en-US" dirty="0" err="1"/>
              <a:t>vyšší</a:t>
            </a:r>
            <a:r>
              <a:rPr lang="en-US" dirty="0"/>
              <a:t> </a:t>
            </a:r>
            <a:r>
              <a:rPr lang="en-US" dirty="0" err="1"/>
              <a:t>potřeba</a:t>
            </a:r>
            <a:r>
              <a:rPr lang="en-US" dirty="0"/>
              <a:t> </a:t>
            </a:r>
            <a:r>
              <a:rPr lang="en-US" dirty="0" err="1"/>
              <a:t>kyslíku</a:t>
            </a:r>
            <a:r>
              <a:rPr lang="en-US" dirty="0"/>
              <a:t> </a:t>
            </a:r>
            <a:r>
              <a:rPr lang="en-US" dirty="0" err="1"/>
              <a:t>doprovázená</a:t>
            </a:r>
            <a:r>
              <a:rPr lang="en-US" dirty="0"/>
              <a:t> </a:t>
            </a:r>
            <a:r>
              <a:rPr lang="en-US" dirty="0" err="1"/>
              <a:t>nižší</a:t>
            </a:r>
            <a:r>
              <a:rPr lang="en-US" dirty="0"/>
              <a:t> </a:t>
            </a:r>
            <a:r>
              <a:rPr lang="en-US" dirty="0" err="1"/>
              <a:t>rozpustností</a:t>
            </a:r>
            <a:r>
              <a:rPr lang="en-US" dirty="0"/>
              <a:t> </a:t>
            </a:r>
            <a:r>
              <a:rPr lang="en-US" dirty="0" err="1"/>
              <a:t>plynu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vodě</a:t>
            </a:r>
            <a:r>
              <a:rPr lang="en-US" dirty="0"/>
              <a:t> </a:t>
            </a:r>
            <a:r>
              <a:rPr lang="en-US" dirty="0" err="1"/>
              <a:t>vede</a:t>
            </a:r>
            <a:r>
              <a:rPr lang="en-US" dirty="0"/>
              <a:t> k </a:t>
            </a:r>
            <a:r>
              <a:rPr lang="en-US" dirty="0" err="1"/>
              <a:t>vážnému</a:t>
            </a:r>
            <a:r>
              <a:rPr lang="en-US" dirty="0"/>
              <a:t> </a:t>
            </a:r>
            <a:r>
              <a:rPr lang="en-US" dirty="0" err="1"/>
              <a:t>vyčerpání</a:t>
            </a:r>
            <a:r>
              <a:rPr lang="en-US" dirty="0"/>
              <a:t> </a:t>
            </a:r>
            <a:r>
              <a:rPr lang="en-US" dirty="0" err="1"/>
              <a:t>kyslíku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733857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314874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66220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7">
            <a:extLst>
              <a:ext uri="{FF2B5EF4-FFF2-40B4-BE49-F238E27FC236}">
                <a16:creationId xmlns:a16="http://schemas.microsoft.com/office/drawing/2014/main" id="{E56B1CD6-60B1-4FF4-84D6-67F6E909E9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006985B-CAA7-4F18-BFA5-3AF6E922FB5A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19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306179" name="Rectangle 2">
            <a:extLst>
              <a:ext uri="{FF2B5EF4-FFF2-40B4-BE49-F238E27FC236}">
                <a16:creationId xmlns:a16="http://schemas.microsoft.com/office/drawing/2014/main" id="{0957C4AC-C80E-46D5-87A3-73C70C786A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6180" name="Rectangle 3">
            <a:extLst>
              <a:ext uri="{FF2B5EF4-FFF2-40B4-BE49-F238E27FC236}">
                <a16:creationId xmlns:a16="http://schemas.microsoft.com/office/drawing/2014/main" id="{DB382B85-64B8-494F-BE25-EF5C244AD3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3406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7">
            <a:extLst>
              <a:ext uri="{FF2B5EF4-FFF2-40B4-BE49-F238E27FC236}">
                <a16:creationId xmlns:a16="http://schemas.microsoft.com/office/drawing/2014/main" id="{AAD73F7E-F82B-448C-B024-9BD850A36E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198DB32-0A4F-4C55-9716-A2307D8B68B9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20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307203" name="Rectangle 2">
            <a:extLst>
              <a:ext uri="{FF2B5EF4-FFF2-40B4-BE49-F238E27FC236}">
                <a16:creationId xmlns:a16="http://schemas.microsoft.com/office/drawing/2014/main" id="{FA2235F0-3D75-470D-B2F7-AEB1C6D6D1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4" name="Rectangle 3">
            <a:extLst>
              <a:ext uri="{FF2B5EF4-FFF2-40B4-BE49-F238E27FC236}">
                <a16:creationId xmlns:a16="http://schemas.microsoft.com/office/drawing/2014/main" id="{47F82904-AE2B-49B4-A4E5-3495FE36CE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6292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7">
            <a:extLst>
              <a:ext uri="{FF2B5EF4-FFF2-40B4-BE49-F238E27FC236}">
                <a16:creationId xmlns:a16="http://schemas.microsoft.com/office/drawing/2014/main" id="{EA5AE9DE-EB4F-48C5-8451-3ACB9D479C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9C3DED4-B830-443B-AC96-44D87904044B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308227" name="Rectangle 2">
            <a:extLst>
              <a:ext uri="{FF2B5EF4-FFF2-40B4-BE49-F238E27FC236}">
                <a16:creationId xmlns:a16="http://schemas.microsoft.com/office/drawing/2014/main" id="{89F52015-4D1D-4628-B558-94F8588B82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8228" name="Rectangle 3">
            <a:extLst>
              <a:ext uri="{FF2B5EF4-FFF2-40B4-BE49-F238E27FC236}">
                <a16:creationId xmlns:a16="http://schemas.microsoft.com/office/drawing/2014/main" id="{F0C28CA3-5D88-4230-83D4-900A48BF5D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7393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>
            <a:extLst>
              <a:ext uri="{FF2B5EF4-FFF2-40B4-BE49-F238E27FC236}">
                <a16:creationId xmlns:a16="http://schemas.microsoft.com/office/drawing/2014/main" id="{2222E9A0-65E1-4CC6-BF2F-2EDE445095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53D9F59-FE3B-4AA1-9FD1-FA3233357F57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309251" name="Rectangle 2">
            <a:extLst>
              <a:ext uri="{FF2B5EF4-FFF2-40B4-BE49-F238E27FC236}">
                <a16:creationId xmlns:a16="http://schemas.microsoft.com/office/drawing/2014/main" id="{7B1D0141-8694-4C09-B9A7-4E62873FA3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2" name="Rectangle 3">
            <a:extLst>
              <a:ext uri="{FF2B5EF4-FFF2-40B4-BE49-F238E27FC236}">
                <a16:creationId xmlns:a16="http://schemas.microsoft.com/office/drawing/2014/main" id="{D9ED7EB4-14EE-407E-BD7E-88FFD138AD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9506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7">
            <a:extLst>
              <a:ext uri="{FF2B5EF4-FFF2-40B4-BE49-F238E27FC236}">
                <a16:creationId xmlns:a16="http://schemas.microsoft.com/office/drawing/2014/main" id="{7C76CA08-C64F-4D06-95C0-59FF579E8C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740A18C-ACD0-433B-9E41-15C4F450D24E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23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310275" name="Rectangle 2">
            <a:extLst>
              <a:ext uri="{FF2B5EF4-FFF2-40B4-BE49-F238E27FC236}">
                <a16:creationId xmlns:a16="http://schemas.microsoft.com/office/drawing/2014/main" id="{558B8C42-37BA-4861-82AE-1E411BBEEB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0276" name="Rectangle 3">
            <a:extLst>
              <a:ext uri="{FF2B5EF4-FFF2-40B4-BE49-F238E27FC236}">
                <a16:creationId xmlns:a16="http://schemas.microsoft.com/office/drawing/2014/main" id="{A223E921-E92D-46B1-A26E-9E52A5611E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457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7">
            <a:extLst>
              <a:ext uri="{FF2B5EF4-FFF2-40B4-BE49-F238E27FC236}">
                <a16:creationId xmlns:a16="http://schemas.microsoft.com/office/drawing/2014/main" id="{0AD9D9A9-C7D5-4762-A1B6-9357577AD5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F0056DC-5780-4E30-A931-40FDD5DEF429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267267" name="Rectangle 2">
            <a:extLst>
              <a:ext uri="{FF2B5EF4-FFF2-40B4-BE49-F238E27FC236}">
                <a16:creationId xmlns:a16="http://schemas.microsoft.com/office/drawing/2014/main" id="{A38D8C17-F3BB-4165-BDD1-D5F5B318B4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8" name="Rectangle 3">
            <a:extLst>
              <a:ext uri="{FF2B5EF4-FFF2-40B4-BE49-F238E27FC236}">
                <a16:creationId xmlns:a16="http://schemas.microsoft.com/office/drawing/2014/main" id="{3F1E61A8-071E-4A98-A7C9-B404B7736E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>
            <a:extLst>
              <a:ext uri="{FF2B5EF4-FFF2-40B4-BE49-F238E27FC236}">
                <a16:creationId xmlns:a16="http://schemas.microsoft.com/office/drawing/2014/main" id="{2532E431-F9F6-4DBA-8124-3B01DCA4B7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269EFD-20E6-4595-8E7C-E6AFAB9FC79C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24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311299" name="Rectangle 2">
            <a:extLst>
              <a:ext uri="{FF2B5EF4-FFF2-40B4-BE49-F238E27FC236}">
                <a16:creationId xmlns:a16="http://schemas.microsoft.com/office/drawing/2014/main" id="{34C426E0-8150-4D31-859E-47A20B4625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300" name="Rectangle 3">
            <a:extLst>
              <a:ext uri="{FF2B5EF4-FFF2-40B4-BE49-F238E27FC236}">
                <a16:creationId xmlns:a16="http://schemas.microsoft.com/office/drawing/2014/main" id="{162B30B6-8475-49CB-A780-CE398F02B5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9043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>
            <a:extLst>
              <a:ext uri="{FF2B5EF4-FFF2-40B4-BE49-F238E27FC236}">
                <a16:creationId xmlns:a16="http://schemas.microsoft.com/office/drawing/2014/main" id="{CDA37BA6-A588-48F0-AF4C-690D4D15BA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B74826-E871-443F-8D2D-448D8E53DF61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25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312323" name="Rectangle 2">
            <a:extLst>
              <a:ext uri="{FF2B5EF4-FFF2-40B4-BE49-F238E27FC236}">
                <a16:creationId xmlns:a16="http://schemas.microsoft.com/office/drawing/2014/main" id="{BCFD6E7A-601E-468E-BF9F-D0048A0564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2324" name="Rectangle 3">
            <a:extLst>
              <a:ext uri="{FF2B5EF4-FFF2-40B4-BE49-F238E27FC236}">
                <a16:creationId xmlns:a16="http://schemas.microsoft.com/office/drawing/2014/main" id="{BB85A72C-0C5E-4F61-A510-691DE0C630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3563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7">
            <a:extLst>
              <a:ext uri="{FF2B5EF4-FFF2-40B4-BE49-F238E27FC236}">
                <a16:creationId xmlns:a16="http://schemas.microsoft.com/office/drawing/2014/main" id="{3C30E70F-34B6-421F-9802-188D656CEE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EBE679D-626F-4277-BB80-D79A77828E65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26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313347" name="Rectangle 2">
            <a:extLst>
              <a:ext uri="{FF2B5EF4-FFF2-40B4-BE49-F238E27FC236}">
                <a16:creationId xmlns:a16="http://schemas.microsoft.com/office/drawing/2014/main" id="{5A683F8B-546C-4465-B5A3-0DFD37D32B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8" name="Rectangle 3">
            <a:extLst>
              <a:ext uri="{FF2B5EF4-FFF2-40B4-BE49-F238E27FC236}">
                <a16:creationId xmlns:a16="http://schemas.microsoft.com/office/drawing/2014/main" id="{68223BD7-C4A6-4879-8609-829C3F134A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5604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D4969E12-95F3-41DA-A77F-0FD8FCA916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B008BE-2A0F-4D27-BD81-A798FCF92F58}" type="slidenum">
              <a:rPr lang="cs-CZ" altLang="cs-CZ"/>
              <a:pPr>
                <a:spcBef>
                  <a:spcPct val="0"/>
                </a:spcBef>
              </a:pPr>
              <a:t>27</a:t>
            </a:fld>
            <a:endParaRPr lang="cs-CZ" altLang="cs-CZ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93F8843E-435F-4881-B068-6AA5A6DECB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AACEDD39-F560-48F9-8B74-F28F93FAF2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1200" b="0" dirty="0"/>
              <a:t>Rychlost reareace exponenciálně závisí na kyslíkovém deficitu – výše uvedené údaje odpovídají ustálenému stavu. Kyslíkový deficit zvyšuje náhlé zvýšení kontaminace a zvýšená teplota.</a:t>
            </a:r>
            <a:endParaRPr lang="cs-CZ" altLang="cs-CZ" sz="1200" b="0" dirty="0">
              <a:solidFill>
                <a:srgbClr val="CC3300"/>
              </a:solidFill>
            </a:endParaRPr>
          </a:p>
          <a:p>
            <a:pPr eaLnBrk="1" hangingPunct="1"/>
            <a:endParaRPr lang="cs-CZ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7">
            <a:extLst>
              <a:ext uri="{FF2B5EF4-FFF2-40B4-BE49-F238E27FC236}">
                <a16:creationId xmlns:a16="http://schemas.microsoft.com/office/drawing/2014/main" id="{6A358406-41EA-4088-8805-5227FC05B1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C3FFFBE-C5C4-475C-861F-12818BB41487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28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317443" name="Rectangle 2">
            <a:extLst>
              <a:ext uri="{FF2B5EF4-FFF2-40B4-BE49-F238E27FC236}">
                <a16:creationId xmlns:a16="http://schemas.microsoft.com/office/drawing/2014/main" id="{5B944B44-78D0-4A24-A4F2-E5A8D3FF05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4" name="Rectangle 3">
            <a:extLst>
              <a:ext uri="{FF2B5EF4-FFF2-40B4-BE49-F238E27FC236}">
                <a16:creationId xmlns:a16="http://schemas.microsoft.com/office/drawing/2014/main" id="{93E824ED-1626-4898-8022-3A50201FA3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288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7">
            <a:extLst>
              <a:ext uri="{FF2B5EF4-FFF2-40B4-BE49-F238E27FC236}">
                <a16:creationId xmlns:a16="http://schemas.microsoft.com/office/drawing/2014/main" id="{1ADCB2C1-70AE-4B93-8920-AE0C9CB0EB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5F1C844-F98B-4D09-837F-F8C12216FB55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29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304131" name="Rectangle 2">
            <a:extLst>
              <a:ext uri="{FF2B5EF4-FFF2-40B4-BE49-F238E27FC236}">
                <a16:creationId xmlns:a16="http://schemas.microsoft.com/office/drawing/2014/main" id="{093F0DF8-934E-4079-849B-135EA6D2A6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2" name="Rectangle 3">
            <a:extLst>
              <a:ext uri="{FF2B5EF4-FFF2-40B4-BE49-F238E27FC236}">
                <a16:creationId xmlns:a16="http://schemas.microsoft.com/office/drawing/2014/main" id="{D9B9A463-AE4B-463E-AF8F-AED39DC7F3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8078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7">
            <a:extLst>
              <a:ext uri="{FF2B5EF4-FFF2-40B4-BE49-F238E27FC236}">
                <a16:creationId xmlns:a16="http://schemas.microsoft.com/office/drawing/2014/main" id="{3D5437F0-AF81-48C4-805C-EA490608E7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53B3E72-BE0D-4C42-88E0-0F6C97277982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30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316419" name="Rectangle 2">
            <a:extLst>
              <a:ext uri="{FF2B5EF4-FFF2-40B4-BE49-F238E27FC236}">
                <a16:creationId xmlns:a16="http://schemas.microsoft.com/office/drawing/2014/main" id="{79E54C3D-CEFE-4026-B724-CD4CA3E912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6420" name="Rectangle 3">
            <a:extLst>
              <a:ext uri="{FF2B5EF4-FFF2-40B4-BE49-F238E27FC236}">
                <a16:creationId xmlns:a16="http://schemas.microsoft.com/office/drawing/2014/main" id="{C9502FED-B7C4-4483-A9D8-A3CFF6F3B1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0540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7">
            <a:extLst>
              <a:ext uri="{FF2B5EF4-FFF2-40B4-BE49-F238E27FC236}">
                <a16:creationId xmlns:a16="http://schemas.microsoft.com/office/drawing/2014/main" id="{DC2B2B51-E857-4473-9C3D-76EEE1E7FB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FB9CEBA-4522-4F53-AEFC-1BA674322B16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31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321539" name="Rectangle 2">
            <a:extLst>
              <a:ext uri="{FF2B5EF4-FFF2-40B4-BE49-F238E27FC236}">
                <a16:creationId xmlns:a16="http://schemas.microsoft.com/office/drawing/2014/main" id="{0C5CDA15-F1E5-4EF0-A1ED-1A97E01EB3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1540" name="Rectangle 3">
            <a:extLst>
              <a:ext uri="{FF2B5EF4-FFF2-40B4-BE49-F238E27FC236}">
                <a16:creationId xmlns:a16="http://schemas.microsoft.com/office/drawing/2014/main" id="{69D1B118-60D7-4679-B882-110FC6F10F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692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7">
            <a:extLst>
              <a:ext uri="{FF2B5EF4-FFF2-40B4-BE49-F238E27FC236}">
                <a16:creationId xmlns:a16="http://schemas.microsoft.com/office/drawing/2014/main" id="{22A749E5-F372-4185-8DCB-8D4E4F3725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D2CAA35-FEB5-4017-95B2-40B8F48A19F8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32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322563" name="Rectangle 2">
            <a:extLst>
              <a:ext uri="{FF2B5EF4-FFF2-40B4-BE49-F238E27FC236}">
                <a16:creationId xmlns:a16="http://schemas.microsoft.com/office/drawing/2014/main" id="{63D3175E-5840-4C16-8DE7-D2F48E3045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2564" name="Rectangle 3">
            <a:extLst>
              <a:ext uri="{FF2B5EF4-FFF2-40B4-BE49-F238E27FC236}">
                <a16:creationId xmlns:a16="http://schemas.microsoft.com/office/drawing/2014/main" id="{007D879C-0D49-4B39-8951-77C55AF4AB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0487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>
            <a:extLst>
              <a:ext uri="{FF2B5EF4-FFF2-40B4-BE49-F238E27FC236}">
                <a16:creationId xmlns:a16="http://schemas.microsoft.com/office/drawing/2014/main" id="{D31DCE00-1104-40B7-8476-397EDA4C50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81463A0-82F7-4413-952E-370F740CFFF9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33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323587" name="Rectangle 2">
            <a:extLst>
              <a:ext uri="{FF2B5EF4-FFF2-40B4-BE49-F238E27FC236}">
                <a16:creationId xmlns:a16="http://schemas.microsoft.com/office/drawing/2014/main" id="{3E35ED1D-0DD1-4547-BEAE-F8B684EFA7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>
            <a:extLst>
              <a:ext uri="{FF2B5EF4-FFF2-40B4-BE49-F238E27FC236}">
                <a16:creationId xmlns:a16="http://schemas.microsoft.com/office/drawing/2014/main" id="{FA06EF66-4212-4237-9A85-99B97BAC40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956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7">
            <a:extLst>
              <a:ext uri="{FF2B5EF4-FFF2-40B4-BE49-F238E27FC236}">
                <a16:creationId xmlns:a16="http://schemas.microsoft.com/office/drawing/2014/main" id="{8F1EE456-B491-4672-BC48-60A905314F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94B75E1-C82F-4AD4-836F-490E190EF6A9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268291" name="Rectangle 2">
            <a:extLst>
              <a:ext uri="{FF2B5EF4-FFF2-40B4-BE49-F238E27FC236}">
                <a16:creationId xmlns:a16="http://schemas.microsoft.com/office/drawing/2014/main" id="{B021731B-705E-448F-B1F8-B83AC514E2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2" name="Rectangle 3">
            <a:extLst>
              <a:ext uri="{FF2B5EF4-FFF2-40B4-BE49-F238E27FC236}">
                <a16:creationId xmlns:a16="http://schemas.microsoft.com/office/drawing/2014/main" id="{A2ECD10F-9067-4F86-B990-8F2A24D0B7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>
            <a:extLst>
              <a:ext uri="{FF2B5EF4-FFF2-40B4-BE49-F238E27FC236}">
                <a16:creationId xmlns:a16="http://schemas.microsoft.com/office/drawing/2014/main" id="{5F4D51FC-D11D-4854-A5F5-6FE92C8F44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1F4FD7F-6ADE-4CFB-8643-E559238BF340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34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324611" name="Rectangle 2">
            <a:extLst>
              <a:ext uri="{FF2B5EF4-FFF2-40B4-BE49-F238E27FC236}">
                <a16:creationId xmlns:a16="http://schemas.microsoft.com/office/drawing/2014/main" id="{C964E677-1F92-42E6-865F-3414D1028A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2" name="Rectangle 3">
            <a:extLst>
              <a:ext uri="{FF2B5EF4-FFF2-40B4-BE49-F238E27FC236}">
                <a16:creationId xmlns:a16="http://schemas.microsoft.com/office/drawing/2014/main" id="{9CB30476-2761-4D2B-A364-4F9B426772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6590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7">
            <a:extLst>
              <a:ext uri="{FF2B5EF4-FFF2-40B4-BE49-F238E27FC236}">
                <a16:creationId xmlns:a16="http://schemas.microsoft.com/office/drawing/2014/main" id="{FD5AE8AB-C450-4A03-8A6F-2ECC5C80E5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697177F-AB4B-410C-B59C-957CEBFAB470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35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325635" name="Rectangle 2">
            <a:extLst>
              <a:ext uri="{FF2B5EF4-FFF2-40B4-BE49-F238E27FC236}">
                <a16:creationId xmlns:a16="http://schemas.microsoft.com/office/drawing/2014/main" id="{53DA638F-0694-4C4F-9DD3-4F5492CB00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636" name="Rectangle 3">
            <a:extLst>
              <a:ext uri="{FF2B5EF4-FFF2-40B4-BE49-F238E27FC236}">
                <a16:creationId xmlns:a16="http://schemas.microsoft.com/office/drawing/2014/main" id="{8FE93619-3678-4521-8300-B707002E4B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9302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>
            <a:extLst>
              <a:ext uri="{FF2B5EF4-FFF2-40B4-BE49-F238E27FC236}">
                <a16:creationId xmlns:a16="http://schemas.microsoft.com/office/drawing/2014/main" id="{DCBE1D83-48D8-4277-9E99-DD4D1984D3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D6826EE-6092-483B-8681-34924A415725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36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326659" name="Rectangle 2">
            <a:extLst>
              <a:ext uri="{FF2B5EF4-FFF2-40B4-BE49-F238E27FC236}">
                <a16:creationId xmlns:a16="http://schemas.microsoft.com/office/drawing/2014/main" id="{1CDAF210-2F4B-4A6D-A7F4-AA69A6FE8B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60" name="Rectangle 3">
            <a:extLst>
              <a:ext uri="{FF2B5EF4-FFF2-40B4-BE49-F238E27FC236}">
                <a16:creationId xmlns:a16="http://schemas.microsoft.com/office/drawing/2014/main" id="{0F35E290-7E9F-4F7C-84DC-94FC5D562B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9977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03235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/>
              <a:t>V </a:t>
            </a:r>
            <a:r>
              <a:rPr lang="en-US" dirty="0" err="1"/>
              <a:t>důsledku</a:t>
            </a:r>
            <a:r>
              <a:rPr lang="en-US" dirty="0"/>
              <a:t> </a:t>
            </a:r>
            <a:r>
              <a:rPr lang="en-US" dirty="0" err="1"/>
              <a:t>nízké</a:t>
            </a:r>
            <a:r>
              <a:rPr lang="en-US" dirty="0"/>
              <a:t> </a:t>
            </a:r>
            <a:r>
              <a:rPr lang="en-US" dirty="0" err="1"/>
              <a:t>úrovně</a:t>
            </a:r>
            <a:r>
              <a:rPr lang="en-US" dirty="0"/>
              <a:t> </a:t>
            </a:r>
            <a:r>
              <a:rPr lang="en-US" dirty="0" err="1"/>
              <a:t>atmosférického</a:t>
            </a:r>
            <a:r>
              <a:rPr lang="en-US" dirty="0"/>
              <a:t> CO2 </a:t>
            </a:r>
            <a:r>
              <a:rPr lang="en-US" dirty="0" err="1"/>
              <a:t>voda</a:t>
            </a:r>
            <a:r>
              <a:rPr lang="en-US" dirty="0"/>
              <a:t> </a:t>
            </a:r>
            <a:r>
              <a:rPr lang="en-US" dirty="0" err="1"/>
              <a:t>zcela</a:t>
            </a:r>
            <a:r>
              <a:rPr lang="en-US" dirty="0"/>
              <a:t> </a:t>
            </a:r>
            <a:r>
              <a:rPr lang="en-US" dirty="0" err="1"/>
              <a:t>postrádá</a:t>
            </a:r>
            <a:r>
              <a:rPr lang="en-US" dirty="0"/>
              <a:t> </a:t>
            </a:r>
            <a:r>
              <a:rPr lang="sk-SK" dirty="0"/>
              <a:t>neutralizační kapacitu </a:t>
            </a:r>
            <a:r>
              <a:rPr lang="en-US" dirty="0"/>
              <a:t>(</a:t>
            </a:r>
            <a:r>
              <a:rPr lang="en-US" dirty="0" err="1"/>
              <a:t>schopnost</a:t>
            </a:r>
            <a:r>
              <a:rPr lang="en-US" dirty="0"/>
              <a:t> </a:t>
            </a:r>
            <a:r>
              <a:rPr lang="en-US" dirty="0" err="1"/>
              <a:t>neutralizovat</a:t>
            </a:r>
            <a:r>
              <a:rPr lang="en-US" dirty="0"/>
              <a:t> H</a:t>
            </a:r>
            <a:r>
              <a:rPr lang="sk-SK" dirty="0"/>
              <a:t>+</a:t>
            </a:r>
            <a:r>
              <a:rPr lang="en-US" dirty="0"/>
              <a:t>) v </a:t>
            </a:r>
            <a:r>
              <a:rPr lang="en-US" dirty="0" err="1"/>
              <a:t>rovnováze</a:t>
            </a:r>
            <a:r>
              <a:rPr lang="en-US" dirty="0"/>
              <a:t> s </a:t>
            </a:r>
            <a:r>
              <a:rPr lang="en-US" dirty="0" err="1"/>
              <a:t>atmosférou</a:t>
            </a:r>
            <a:r>
              <a:rPr lang="sk-SK" dirty="0"/>
              <a:t> </a:t>
            </a:r>
            <a:r>
              <a:rPr lang="en-US" dirty="0" err="1"/>
              <a:t>obsahuje</a:t>
            </a:r>
            <a:r>
              <a:rPr lang="en-US" dirty="0"/>
              <a:t> </a:t>
            </a:r>
            <a:r>
              <a:rPr lang="en-US" dirty="0" err="1"/>
              <a:t>jen</a:t>
            </a:r>
            <a:r>
              <a:rPr lang="en-US" dirty="0"/>
              <a:t> </a:t>
            </a:r>
            <a:r>
              <a:rPr lang="en-US" dirty="0" err="1"/>
              <a:t>velmi</a:t>
            </a:r>
            <a:r>
              <a:rPr lang="en-US" dirty="0"/>
              <a:t> </a:t>
            </a:r>
            <a:r>
              <a:rPr lang="en-US" dirty="0" err="1"/>
              <a:t>nízkou</a:t>
            </a:r>
            <a:r>
              <a:rPr lang="en-US" dirty="0"/>
              <a:t> </a:t>
            </a:r>
            <a:r>
              <a:rPr lang="en-US" dirty="0" err="1"/>
              <a:t>hladinu</a:t>
            </a:r>
            <a:r>
              <a:rPr lang="en-US" dirty="0"/>
              <a:t> </a:t>
            </a:r>
            <a:r>
              <a:rPr lang="en-US" dirty="0" err="1"/>
              <a:t>oxidu</a:t>
            </a:r>
            <a:r>
              <a:rPr lang="en-US" dirty="0"/>
              <a:t> </a:t>
            </a:r>
            <a:r>
              <a:rPr lang="en-US" dirty="0" err="1"/>
              <a:t>uhličitého</a:t>
            </a:r>
            <a:r>
              <a:rPr lang="en-US" dirty="0"/>
              <a:t>. </a:t>
            </a:r>
            <a:r>
              <a:rPr lang="en-US" dirty="0" err="1"/>
              <a:t>Tvorba</a:t>
            </a:r>
            <a:r>
              <a:rPr lang="en-US" dirty="0"/>
              <a:t> HCO3</a:t>
            </a:r>
            <a:r>
              <a:rPr lang="sk-SK" dirty="0"/>
              <a:t> </a:t>
            </a:r>
            <a:r>
              <a:rPr lang="en-US" dirty="0"/>
              <a:t>-</a:t>
            </a:r>
            <a:r>
              <a:rPr lang="sk-SK" dirty="0"/>
              <a:t> </a:t>
            </a:r>
            <a:r>
              <a:rPr lang="en-US" dirty="0"/>
              <a:t>a CO3</a:t>
            </a:r>
            <a:r>
              <a:rPr lang="sk-SK" dirty="0"/>
              <a:t> </a:t>
            </a:r>
            <a:r>
              <a:rPr lang="en-US" dirty="0"/>
              <a:t>2- </a:t>
            </a:r>
            <a:r>
              <a:rPr lang="en-US" dirty="0" err="1"/>
              <a:t>značně</a:t>
            </a:r>
            <a:r>
              <a:rPr lang="en-US" dirty="0"/>
              <a:t> </a:t>
            </a:r>
            <a:r>
              <a:rPr lang="en-US" dirty="0" err="1"/>
              <a:t>zvyšuje</a:t>
            </a:r>
            <a:r>
              <a:rPr lang="en-US" dirty="0"/>
              <a:t> </a:t>
            </a:r>
            <a:r>
              <a:rPr lang="en-US" dirty="0" err="1"/>
              <a:t>rozpustnost</a:t>
            </a:r>
            <a:r>
              <a:rPr lang="en-US" dirty="0"/>
              <a:t> </a:t>
            </a:r>
            <a:r>
              <a:rPr lang="en-US" dirty="0" err="1"/>
              <a:t>oxidu</a:t>
            </a:r>
            <a:r>
              <a:rPr lang="en-US" dirty="0"/>
              <a:t> </a:t>
            </a:r>
            <a:r>
              <a:rPr lang="en-US" dirty="0" err="1"/>
              <a:t>uhličitého</a:t>
            </a:r>
            <a:r>
              <a:rPr lang="en-US" dirty="0"/>
              <a:t>. </a:t>
            </a:r>
            <a:r>
              <a:rPr lang="en-US" dirty="0" err="1"/>
              <a:t>Vysoké</a:t>
            </a:r>
            <a:r>
              <a:rPr lang="en-US" dirty="0"/>
              <a:t> </a:t>
            </a:r>
            <a:r>
              <a:rPr lang="en-US" dirty="0" err="1"/>
              <a:t>koncentrace</a:t>
            </a:r>
            <a:r>
              <a:rPr lang="sk-SK" dirty="0"/>
              <a:t> </a:t>
            </a:r>
            <a:r>
              <a:rPr lang="en-US" dirty="0" err="1"/>
              <a:t>volný</a:t>
            </a:r>
            <a:r>
              <a:rPr lang="en-US" dirty="0"/>
              <a:t> </a:t>
            </a:r>
            <a:r>
              <a:rPr lang="en-US" dirty="0" err="1"/>
              <a:t>oxid</a:t>
            </a:r>
            <a:r>
              <a:rPr lang="en-US" dirty="0"/>
              <a:t> </a:t>
            </a:r>
            <a:r>
              <a:rPr lang="en-US" dirty="0" err="1"/>
              <a:t>uhličitý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vodě</a:t>
            </a:r>
            <a:r>
              <a:rPr lang="en-US" dirty="0"/>
              <a:t> </a:t>
            </a:r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nepříznivě</a:t>
            </a:r>
            <a:r>
              <a:rPr lang="en-US" dirty="0"/>
              <a:t> </a:t>
            </a:r>
            <a:r>
              <a:rPr lang="en-US" dirty="0" err="1"/>
              <a:t>ovlivnit</a:t>
            </a:r>
            <a:r>
              <a:rPr lang="en-US" dirty="0"/>
              <a:t> </a:t>
            </a:r>
            <a:r>
              <a:rPr lang="en-US" dirty="0" err="1"/>
              <a:t>dýchání</a:t>
            </a:r>
            <a:r>
              <a:rPr lang="en-US" dirty="0"/>
              <a:t> a </a:t>
            </a:r>
            <a:r>
              <a:rPr lang="en-US" dirty="0" err="1"/>
              <a:t>výměnu</a:t>
            </a:r>
            <a:r>
              <a:rPr lang="en-US" dirty="0"/>
              <a:t> </a:t>
            </a:r>
            <a:r>
              <a:rPr lang="en-US" dirty="0" err="1"/>
              <a:t>plynů</a:t>
            </a:r>
            <a:r>
              <a:rPr lang="sk-SK" dirty="0"/>
              <a:t> </a:t>
            </a:r>
            <a:r>
              <a:rPr lang="en-US" dirty="0" err="1"/>
              <a:t>vodní</a:t>
            </a:r>
            <a:r>
              <a:rPr lang="en-US" dirty="0"/>
              <a:t> </a:t>
            </a:r>
            <a:r>
              <a:rPr lang="en-US" dirty="0" err="1"/>
              <a:t>živočichové</a:t>
            </a:r>
            <a:r>
              <a:rPr lang="en-US" dirty="0"/>
              <a:t>. </a:t>
            </a:r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dokonce</a:t>
            </a:r>
            <a:r>
              <a:rPr lang="en-US" dirty="0"/>
              <a:t> </a:t>
            </a:r>
            <a:r>
              <a:rPr lang="en-US" dirty="0" err="1"/>
              <a:t>způsobit</a:t>
            </a:r>
            <a:r>
              <a:rPr lang="en-US" dirty="0"/>
              <a:t> </a:t>
            </a:r>
            <a:r>
              <a:rPr lang="en-US" dirty="0" err="1"/>
              <a:t>smrt</a:t>
            </a:r>
            <a:r>
              <a:rPr lang="en-US" dirty="0"/>
              <a:t> a </a:t>
            </a:r>
            <a:r>
              <a:rPr lang="en-US" dirty="0" err="1"/>
              <a:t>neměla</a:t>
            </a:r>
            <a:r>
              <a:rPr lang="en-US" dirty="0"/>
              <a:t> by </a:t>
            </a:r>
            <a:r>
              <a:rPr lang="en-US" dirty="0" err="1"/>
              <a:t>překročit</a:t>
            </a:r>
            <a:r>
              <a:rPr lang="en-US" dirty="0"/>
              <a:t> </a:t>
            </a:r>
            <a:r>
              <a:rPr lang="en-US" dirty="0" err="1"/>
              <a:t>hladinu</a:t>
            </a:r>
            <a:r>
              <a:rPr lang="en-US" dirty="0"/>
              <a:t> 25 mg/l v</a:t>
            </a:r>
            <a:r>
              <a:rPr lang="sk-SK" dirty="0"/>
              <a:t> </a:t>
            </a:r>
            <a:r>
              <a:rPr lang="en-US" dirty="0" err="1"/>
              <a:t>voda</a:t>
            </a:r>
            <a:r>
              <a:rPr lang="sk-SK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486744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Velký</a:t>
            </a:r>
            <a:r>
              <a:rPr lang="en-US" dirty="0"/>
              <a:t> </a:t>
            </a:r>
            <a:r>
              <a:rPr lang="en-US" dirty="0" err="1"/>
              <a:t>podíl</a:t>
            </a:r>
            <a:r>
              <a:rPr lang="en-US" dirty="0"/>
              <a:t> </a:t>
            </a:r>
            <a:r>
              <a:rPr lang="en-US" dirty="0" err="1"/>
              <a:t>oxidu</a:t>
            </a:r>
            <a:r>
              <a:rPr lang="en-US" dirty="0"/>
              <a:t> </a:t>
            </a:r>
            <a:r>
              <a:rPr lang="en-US" dirty="0" err="1"/>
              <a:t>uhličitého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vodě</a:t>
            </a:r>
            <a:r>
              <a:rPr lang="en-US" dirty="0"/>
              <a:t> je </a:t>
            </a:r>
            <a:r>
              <a:rPr lang="en-US" dirty="0" err="1"/>
              <a:t>produktem</a:t>
            </a:r>
            <a:r>
              <a:rPr lang="en-US" dirty="0"/>
              <a:t> roz</a:t>
            </a:r>
            <a:r>
              <a:rPr lang="sk-SK" dirty="0"/>
              <a:t>kl</a:t>
            </a:r>
            <a:r>
              <a:rPr lang="en-US" dirty="0" err="1"/>
              <a:t>adu</a:t>
            </a:r>
            <a:r>
              <a:rPr lang="en-US" dirty="0"/>
              <a:t> </a:t>
            </a:r>
            <a:r>
              <a:rPr lang="en-US" dirty="0" err="1"/>
              <a:t>organické</a:t>
            </a:r>
            <a:r>
              <a:rPr lang="en-US" dirty="0"/>
              <a:t> </a:t>
            </a:r>
            <a:r>
              <a:rPr lang="en-US" dirty="0" err="1"/>
              <a:t>hmoty</a:t>
            </a:r>
            <a:r>
              <a:rPr lang="en-US" dirty="0"/>
              <a:t> </a:t>
            </a:r>
            <a:r>
              <a:rPr lang="en-US" dirty="0" err="1"/>
              <a:t>bakteriemi</a:t>
            </a:r>
            <a:r>
              <a:rPr lang="en-US" dirty="0"/>
              <a:t>. </a:t>
            </a:r>
            <a:r>
              <a:rPr lang="en-US" dirty="0" err="1"/>
              <a:t>Dokonce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řasy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využívají</a:t>
            </a:r>
            <a:r>
              <a:rPr lang="en-US" dirty="0"/>
              <a:t> CO2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fotosyntéze</a:t>
            </a:r>
            <a:r>
              <a:rPr lang="en-US" dirty="0"/>
              <a:t>, ho </a:t>
            </a:r>
            <a:r>
              <a:rPr lang="en-US" dirty="0" err="1"/>
              <a:t>produkují</a:t>
            </a:r>
            <a:r>
              <a:rPr lang="en-US" dirty="0"/>
              <a:t> </a:t>
            </a:r>
            <a:r>
              <a:rPr lang="en-US" dirty="0" err="1"/>
              <a:t>prostřednictvím</a:t>
            </a:r>
            <a:r>
              <a:rPr lang="en-US" dirty="0"/>
              <a:t> </a:t>
            </a:r>
            <a:r>
              <a:rPr lang="en-US" dirty="0" err="1"/>
              <a:t>metabolických</a:t>
            </a:r>
            <a:r>
              <a:rPr lang="en-US" dirty="0"/>
              <a:t> </a:t>
            </a:r>
            <a:r>
              <a:rPr lang="en-US" dirty="0" err="1"/>
              <a:t>procesů</a:t>
            </a:r>
            <a:r>
              <a:rPr lang="en-US" dirty="0"/>
              <a:t> za </a:t>
            </a:r>
            <a:r>
              <a:rPr lang="en-US" dirty="0" err="1"/>
              <a:t>nepřítomnosti</a:t>
            </a:r>
            <a:r>
              <a:rPr lang="en-US" dirty="0"/>
              <a:t> </a:t>
            </a:r>
            <a:r>
              <a:rPr lang="en-US" dirty="0" err="1"/>
              <a:t>světla</a:t>
            </a:r>
            <a:r>
              <a:rPr lang="en-US" dirty="0"/>
              <a:t>. Jak </a:t>
            </a:r>
            <a:r>
              <a:rPr lang="en-US" dirty="0" err="1"/>
              <a:t>voda</a:t>
            </a:r>
            <a:r>
              <a:rPr lang="en-US" dirty="0"/>
              <a:t> </a:t>
            </a:r>
            <a:r>
              <a:rPr lang="en-US" dirty="0" err="1"/>
              <a:t>prosakuje</a:t>
            </a:r>
            <a:r>
              <a:rPr lang="en-US" dirty="0"/>
              <a:t> </a:t>
            </a:r>
            <a:r>
              <a:rPr lang="en-US" dirty="0" err="1"/>
              <a:t>vrstvami</a:t>
            </a:r>
            <a:r>
              <a:rPr lang="en-US" dirty="0"/>
              <a:t> </a:t>
            </a:r>
            <a:r>
              <a:rPr lang="en-US" dirty="0" err="1"/>
              <a:t>rozpadající</a:t>
            </a:r>
            <a:r>
              <a:rPr lang="en-US" dirty="0"/>
              <a:t> se </a:t>
            </a:r>
            <a:r>
              <a:rPr lang="en-US" dirty="0" err="1"/>
              <a:t>organické</a:t>
            </a:r>
            <a:r>
              <a:rPr lang="en-US" dirty="0"/>
              <a:t> </a:t>
            </a:r>
            <a:r>
              <a:rPr lang="en-US" dirty="0" err="1"/>
              <a:t>hmoty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infiltraci</a:t>
            </a:r>
            <a:r>
              <a:rPr lang="en-US" dirty="0"/>
              <a:t> </a:t>
            </a:r>
            <a:r>
              <a:rPr lang="sk-SK" dirty="0"/>
              <a:t>do p</a:t>
            </a:r>
            <a:r>
              <a:rPr lang="cs-CZ" dirty="0"/>
              <a:t>ůdy</a:t>
            </a:r>
            <a:r>
              <a:rPr lang="en-US" dirty="0"/>
              <a:t>, </a:t>
            </a:r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rozpouštět</a:t>
            </a:r>
            <a:r>
              <a:rPr lang="en-US" dirty="0"/>
              <a:t> </a:t>
            </a:r>
            <a:r>
              <a:rPr lang="en-US" dirty="0" err="1"/>
              <a:t>velké</a:t>
            </a:r>
            <a:r>
              <a:rPr lang="en-US" dirty="0"/>
              <a:t> </a:t>
            </a:r>
            <a:r>
              <a:rPr lang="en-US" dirty="0" err="1"/>
              <a:t>množství</a:t>
            </a:r>
            <a:r>
              <a:rPr lang="en-US" dirty="0"/>
              <a:t> CO2 </a:t>
            </a:r>
            <a:r>
              <a:rPr lang="en-US" dirty="0" err="1"/>
              <a:t>produkovaného</a:t>
            </a:r>
            <a:r>
              <a:rPr lang="en-US" dirty="0"/>
              <a:t> </a:t>
            </a:r>
            <a:r>
              <a:rPr lang="en-US" dirty="0" err="1"/>
              <a:t>dýcháním</a:t>
            </a:r>
            <a:r>
              <a:rPr lang="en-US" dirty="0"/>
              <a:t> </a:t>
            </a:r>
            <a:r>
              <a:rPr lang="en-US" dirty="0" err="1"/>
              <a:t>organismů</a:t>
            </a:r>
            <a:r>
              <a:rPr lang="en-US" dirty="0"/>
              <a:t> v </a:t>
            </a:r>
            <a:r>
              <a:rPr lang="en-US" dirty="0" err="1"/>
              <a:t>půdě</a:t>
            </a:r>
            <a:r>
              <a:rPr lang="en-US" dirty="0"/>
              <a:t>.</a:t>
            </a:r>
            <a:r>
              <a:rPr lang="sk-SK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163782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056007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486595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Nejdůležitější</a:t>
            </a:r>
            <a:r>
              <a:rPr lang="en-US" dirty="0"/>
              <a:t> </a:t>
            </a:r>
            <a:r>
              <a:rPr lang="en-US" dirty="0" err="1"/>
              <a:t>slabou</a:t>
            </a:r>
            <a:r>
              <a:rPr lang="en-US" dirty="0"/>
              <a:t> </a:t>
            </a:r>
            <a:r>
              <a:rPr lang="en-US" dirty="0" err="1"/>
              <a:t>kyselinou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vodě</a:t>
            </a:r>
            <a:r>
              <a:rPr lang="en-US" dirty="0"/>
              <a:t> je </a:t>
            </a:r>
            <a:r>
              <a:rPr lang="en-US" dirty="0" err="1"/>
              <a:t>oxid</a:t>
            </a:r>
            <a:r>
              <a:rPr lang="en-US" dirty="0"/>
              <a:t> </a:t>
            </a:r>
            <a:r>
              <a:rPr lang="en-US" dirty="0" err="1"/>
              <a:t>uhličitý</a:t>
            </a:r>
            <a:r>
              <a:rPr lang="en-US" dirty="0"/>
              <a:t>, CO2. </a:t>
            </a:r>
            <a:r>
              <a:rPr lang="en-US" dirty="0" err="1"/>
              <a:t>Kvůli</a:t>
            </a:r>
            <a:r>
              <a:rPr lang="en-US" dirty="0"/>
              <a:t> </a:t>
            </a:r>
            <a:r>
              <a:rPr lang="en-US" dirty="0" err="1"/>
              <a:t>přítomnost</a:t>
            </a:r>
            <a:r>
              <a:rPr lang="en-US" dirty="0"/>
              <a:t> </a:t>
            </a:r>
            <a:r>
              <a:rPr lang="en-US" dirty="0" err="1"/>
              <a:t>oxidu</a:t>
            </a:r>
            <a:r>
              <a:rPr lang="en-US" dirty="0"/>
              <a:t> </a:t>
            </a:r>
            <a:r>
              <a:rPr lang="en-US" dirty="0" err="1"/>
              <a:t>uhličitého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vzduchu</a:t>
            </a:r>
            <a:r>
              <a:rPr lang="en-US" dirty="0"/>
              <a:t> a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produkce</a:t>
            </a:r>
            <a:r>
              <a:rPr lang="en-US" dirty="0"/>
              <a:t> z </a:t>
            </a:r>
            <a:r>
              <a:rPr lang="en-US" dirty="0" err="1"/>
              <a:t>mikrobiálního</a:t>
            </a:r>
            <a:r>
              <a:rPr lang="en-US" dirty="0"/>
              <a:t> </a:t>
            </a:r>
            <a:r>
              <a:rPr lang="en-US" dirty="0" err="1"/>
              <a:t>rozpadu</a:t>
            </a:r>
            <a:r>
              <a:rPr lang="en-US" dirty="0"/>
              <a:t> </a:t>
            </a:r>
            <a:r>
              <a:rPr lang="en-US" dirty="0" err="1"/>
              <a:t>organických</a:t>
            </a:r>
            <a:r>
              <a:rPr lang="en-US" dirty="0"/>
              <a:t> </a:t>
            </a:r>
            <a:r>
              <a:rPr lang="en-US" dirty="0" err="1"/>
              <a:t>látek</a:t>
            </a:r>
            <a:r>
              <a:rPr lang="en-US" dirty="0"/>
              <a:t> </a:t>
            </a:r>
            <a:r>
              <a:rPr lang="en-US" dirty="0" err="1"/>
              <a:t>hmota</a:t>
            </a:r>
            <a:r>
              <a:rPr lang="en-US" dirty="0"/>
              <a:t>, </a:t>
            </a:r>
            <a:r>
              <a:rPr lang="en-US" dirty="0" err="1"/>
              <a:t>rozpuštěný</a:t>
            </a:r>
            <a:r>
              <a:rPr lang="en-US" dirty="0"/>
              <a:t> CO2 je </a:t>
            </a:r>
            <a:r>
              <a:rPr lang="en-US" dirty="0" err="1"/>
              <a:t>přítomen</a:t>
            </a:r>
            <a:r>
              <a:rPr lang="en-US" dirty="0"/>
              <a:t> </a:t>
            </a:r>
            <a:r>
              <a:rPr lang="en-US" dirty="0" err="1"/>
              <a:t>prakticky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všech</a:t>
            </a:r>
            <a:r>
              <a:rPr lang="en-US" dirty="0"/>
              <a:t> </a:t>
            </a:r>
            <a:r>
              <a:rPr lang="en-US" dirty="0" err="1"/>
              <a:t>přírodních</a:t>
            </a:r>
            <a:r>
              <a:rPr lang="en-US" dirty="0"/>
              <a:t> a </a:t>
            </a:r>
            <a:r>
              <a:rPr lang="en-US" dirty="0" err="1"/>
              <a:t>odpadních</a:t>
            </a:r>
            <a:r>
              <a:rPr lang="en-US" dirty="0"/>
              <a:t> </a:t>
            </a:r>
            <a:r>
              <a:rPr lang="en-US" dirty="0" err="1"/>
              <a:t>vodách</a:t>
            </a:r>
            <a:r>
              <a:rPr lang="en-US" dirty="0"/>
              <a:t>. </a:t>
            </a:r>
            <a:r>
              <a:rPr lang="en-US" dirty="0" err="1"/>
              <a:t>Srážky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zcela</a:t>
            </a:r>
            <a:r>
              <a:rPr lang="en-US" dirty="0"/>
              <a:t> </a:t>
            </a:r>
            <a:r>
              <a:rPr lang="en-US" dirty="0" err="1"/>
              <a:t>neznečištěné</a:t>
            </a:r>
            <a:r>
              <a:rPr lang="en-US" dirty="0"/>
              <a:t> </a:t>
            </a:r>
            <a:r>
              <a:rPr lang="en-US" dirty="0" err="1"/>
              <a:t>atmosféry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díky</a:t>
            </a:r>
            <a:r>
              <a:rPr lang="en-US" dirty="0"/>
              <a:t> </a:t>
            </a:r>
            <a:r>
              <a:rPr lang="en-US" dirty="0" err="1"/>
              <a:t>kyselině</a:t>
            </a:r>
            <a:r>
              <a:rPr lang="en-US" dirty="0"/>
              <a:t> </a:t>
            </a:r>
            <a:r>
              <a:rPr lang="en-US" dirty="0" err="1"/>
              <a:t>mírně</a:t>
            </a:r>
            <a:r>
              <a:rPr lang="en-US" dirty="0"/>
              <a:t> </a:t>
            </a:r>
            <a:r>
              <a:rPr lang="en-US" dirty="0" err="1"/>
              <a:t>kyselé</a:t>
            </a:r>
            <a:r>
              <a:rPr lang="en-US" dirty="0"/>
              <a:t> d</a:t>
            </a:r>
            <a:r>
              <a:rPr lang="sk-SK" dirty="0"/>
              <a:t>íky </a:t>
            </a:r>
            <a:r>
              <a:rPr lang="en-US" dirty="0" err="1"/>
              <a:t>přítomnost</a:t>
            </a:r>
            <a:r>
              <a:rPr lang="sk-SK" dirty="0"/>
              <a:t>i</a:t>
            </a:r>
            <a:r>
              <a:rPr lang="en-US" dirty="0"/>
              <a:t> </a:t>
            </a:r>
            <a:r>
              <a:rPr lang="en-US" dirty="0" err="1"/>
              <a:t>rozpuštěného</a:t>
            </a:r>
            <a:r>
              <a:rPr lang="en-US" dirty="0"/>
              <a:t> CO2. Oxid </a:t>
            </a:r>
            <a:r>
              <a:rPr lang="en-US" dirty="0" err="1"/>
              <a:t>uhličitý</a:t>
            </a:r>
            <a:r>
              <a:rPr lang="en-US" dirty="0"/>
              <a:t> a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sk-SK" dirty="0"/>
              <a:t>disociační</a:t>
            </a:r>
            <a:r>
              <a:rPr lang="en-US" dirty="0"/>
              <a:t> </a:t>
            </a:r>
            <a:r>
              <a:rPr lang="en-US" dirty="0" err="1"/>
              <a:t>produkty</a:t>
            </a:r>
            <a:r>
              <a:rPr lang="en-US" dirty="0"/>
              <a:t>, </a:t>
            </a:r>
            <a:r>
              <a:rPr lang="en-US" dirty="0" err="1"/>
              <a:t>hydrogenuhličitan</a:t>
            </a:r>
            <a:r>
              <a:rPr lang="sk-SK" dirty="0"/>
              <a:t>ový </a:t>
            </a:r>
            <a:r>
              <a:rPr lang="en-US" dirty="0" err="1"/>
              <a:t>iont</a:t>
            </a:r>
            <a:r>
              <a:rPr lang="en-US" dirty="0"/>
              <a:t> (HCO3-) a </a:t>
            </a:r>
            <a:r>
              <a:rPr lang="en-US" dirty="0" err="1"/>
              <a:t>uhličitanový</a:t>
            </a:r>
            <a:r>
              <a:rPr lang="en-US" dirty="0"/>
              <a:t> ion (CO3</a:t>
            </a:r>
            <a:r>
              <a:rPr lang="sk-SK" dirty="0"/>
              <a:t> </a:t>
            </a:r>
            <a:r>
              <a:rPr lang="en-US" dirty="0"/>
              <a:t>2-) </a:t>
            </a:r>
            <a:r>
              <a:rPr lang="en-US" dirty="0" err="1"/>
              <a:t>mají</a:t>
            </a:r>
            <a:r>
              <a:rPr lang="en-US" dirty="0"/>
              <a:t> </a:t>
            </a:r>
            <a:r>
              <a:rPr lang="en-US" dirty="0" err="1"/>
              <a:t>mimořádně</a:t>
            </a:r>
            <a:r>
              <a:rPr lang="en-US" dirty="0"/>
              <a:t> </a:t>
            </a:r>
            <a:r>
              <a:rPr lang="en-US" dirty="0" err="1"/>
              <a:t>důležitý</a:t>
            </a:r>
            <a:r>
              <a:rPr lang="en-US" dirty="0"/>
              <a:t> </a:t>
            </a:r>
            <a:r>
              <a:rPr lang="en-US" dirty="0" err="1"/>
              <a:t>vliv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sk-SK" dirty="0"/>
              <a:t> </a:t>
            </a:r>
            <a:r>
              <a:rPr lang="en-US" dirty="0" err="1"/>
              <a:t>chemi</a:t>
            </a:r>
            <a:r>
              <a:rPr lang="sk-SK" dirty="0"/>
              <a:t>i</a:t>
            </a:r>
            <a:r>
              <a:rPr lang="en-US" dirty="0"/>
              <a:t> </a:t>
            </a:r>
            <a:r>
              <a:rPr lang="en-US" dirty="0" err="1"/>
              <a:t>vody</a:t>
            </a:r>
            <a:r>
              <a:rPr lang="en-US" dirty="0"/>
              <a:t>. </a:t>
            </a:r>
            <a:r>
              <a:rPr lang="en-US" dirty="0" err="1"/>
              <a:t>Mnoho</a:t>
            </a:r>
            <a:r>
              <a:rPr lang="en-US" dirty="0"/>
              <a:t> </a:t>
            </a:r>
            <a:r>
              <a:rPr lang="en-US" dirty="0" err="1"/>
              <a:t>minerálů</a:t>
            </a:r>
            <a:r>
              <a:rPr lang="en-US" dirty="0"/>
              <a:t> je </a:t>
            </a:r>
            <a:r>
              <a:rPr lang="en-US" dirty="0" err="1"/>
              <a:t>uloženo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formě</a:t>
            </a:r>
            <a:r>
              <a:rPr lang="en-US" dirty="0"/>
              <a:t> </a:t>
            </a:r>
            <a:r>
              <a:rPr lang="en-US" dirty="0" err="1"/>
              <a:t>solí</a:t>
            </a:r>
            <a:r>
              <a:rPr lang="en-US" dirty="0"/>
              <a:t> </a:t>
            </a:r>
            <a:r>
              <a:rPr lang="en-US" dirty="0" err="1"/>
              <a:t>uhličitanového</a:t>
            </a:r>
            <a:r>
              <a:rPr lang="en-US" dirty="0"/>
              <a:t> </a:t>
            </a:r>
            <a:r>
              <a:rPr lang="en-US" dirty="0" err="1"/>
              <a:t>iontu</a:t>
            </a:r>
            <a:r>
              <a:rPr lang="en-US" dirty="0"/>
              <a:t>.</a:t>
            </a:r>
            <a:r>
              <a:rPr lang="sk-SK" dirty="0"/>
              <a:t> </a:t>
            </a:r>
            <a:r>
              <a:rPr lang="en-US" dirty="0" err="1"/>
              <a:t>Řasy</a:t>
            </a:r>
            <a:r>
              <a:rPr lang="sk-SK" dirty="0"/>
              <a:t> a rostliny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vodě</a:t>
            </a:r>
            <a:r>
              <a:rPr lang="en-US" dirty="0"/>
              <a:t> </a:t>
            </a:r>
            <a:r>
              <a:rPr lang="en-US" dirty="0" err="1"/>
              <a:t>využívají</a:t>
            </a:r>
            <a:r>
              <a:rPr lang="en-US" dirty="0"/>
              <a:t> </a:t>
            </a:r>
            <a:r>
              <a:rPr lang="en-US" dirty="0" err="1"/>
              <a:t>rozpuštěný</a:t>
            </a:r>
            <a:r>
              <a:rPr lang="en-US" dirty="0"/>
              <a:t> CO2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syntéze</a:t>
            </a:r>
            <a:r>
              <a:rPr lang="en-US" dirty="0"/>
              <a:t> </a:t>
            </a:r>
            <a:r>
              <a:rPr lang="en-US" dirty="0" err="1"/>
              <a:t>biomasy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07000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</a:t>
            </a:r>
            <a:r>
              <a:rPr lang="en-US" dirty="0" err="1"/>
              <a:t>dyž</a:t>
            </a:r>
            <a:r>
              <a:rPr lang="en-US" dirty="0"/>
              <a:t> </a:t>
            </a:r>
            <a:r>
              <a:rPr lang="en-US" dirty="0" err="1"/>
              <a:t>voda</a:t>
            </a:r>
            <a:r>
              <a:rPr lang="en-US" dirty="0"/>
              <a:t> </a:t>
            </a:r>
            <a:r>
              <a:rPr lang="en-US" dirty="0" err="1"/>
              <a:t>prochází</a:t>
            </a:r>
            <a:r>
              <a:rPr lang="en-US" dirty="0"/>
              <a:t> </a:t>
            </a:r>
            <a:r>
              <a:rPr lang="en-US" dirty="0" err="1"/>
              <a:t>vápencovými</a:t>
            </a:r>
            <a:r>
              <a:rPr lang="en-US" dirty="0"/>
              <a:t> </a:t>
            </a:r>
            <a:r>
              <a:rPr lang="en-US" dirty="0" err="1"/>
              <a:t>útvary</a:t>
            </a:r>
            <a:r>
              <a:rPr lang="en-US" dirty="0"/>
              <a:t>, </a:t>
            </a:r>
            <a:r>
              <a:rPr lang="en-US" dirty="0" err="1"/>
              <a:t>rozpouští</a:t>
            </a:r>
            <a:r>
              <a:rPr lang="en-US" dirty="0"/>
              <a:t> </a:t>
            </a:r>
            <a:r>
              <a:rPr lang="en-US" dirty="0" err="1"/>
              <a:t>uhličitan</a:t>
            </a:r>
            <a:r>
              <a:rPr lang="en-US" dirty="0"/>
              <a:t> </a:t>
            </a:r>
            <a:r>
              <a:rPr lang="en-US" dirty="0" err="1"/>
              <a:t>vápenatý</a:t>
            </a:r>
            <a:r>
              <a:rPr lang="en-US" dirty="0"/>
              <a:t> </a:t>
            </a:r>
            <a:r>
              <a:rPr lang="en-US" dirty="0" err="1"/>
              <a:t>kvůli</a:t>
            </a:r>
            <a:r>
              <a:rPr lang="en-US" dirty="0"/>
              <a:t> </a:t>
            </a:r>
            <a:r>
              <a:rPr lang="en-US" dirty="0" err="1"/>
              <a:t>přítomnosti</a:t>
            </a:r>
            <a:r>
              <a:rPr lang="en-US" dirty="0"/>
              <a:t> </a:t>
            </a:r>
            <a:r>
              <a:rPr lang="en-US" dirty="0" err="1"/>
              <a:t>rozpuštěného</a:t>
            </a:r>
            <a:r>
              <a:rPr lang="en-US" dirty="0"/>
              <a:t> CO2</a:t>
            </a:r>
            <a:r>
              <a:rPr lang="cs-CZ" dirty="0"/>
              <a:t>. Jedná se o proces, při kterém vznikají vápencové jeskyně.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96643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7">
            <a:extLst>
              <a:ext uri="{FF2B5EF4-FFF2-40B4-BE49-F238E27FC236}">
                <a16:creationId xmlns:a16="http://schemas.microsoft.com/office/drawing/2014/main" id="{93D2F4C6-0946-45CC-B7DA-BAAACBA48A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73C0508-4C3D-49B2-8D62-0D57BA119EFF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269315" name="Rectangle 2">
            <a:extLst>
              <a:ext uri="{FF2B5EF4-FFF2-40B4-BE49-F238E27FC236}">
                <a16:creationId xmlns:a16="http://schemas.microsoft.com/office/drawing/2014/main" id="{9650A4CD-4D3A-4F92-9DCD-CF8D1C6739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6" name="Rectangle 3">
            <a:extLst>
              <a:ext uri="{FF2B5EF4-FFF2-40B4-BE49-F238E27FC236}">
                <a16:creationId xmlns:a16="http://schemas.microsoft.com/office/drawing/2014/main" id="{8879B8D8-0FA7-42F6-B8F4-FBC42A8881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867573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• Pro pH </a:t>
            </a:r>
            <a:r>
              <a:rPr lang="en-US" dirty="0" err="1"/>
              <a:t>výrazně</a:t>
            </a:r>
            <a:r>
              <a:rPr lang="en-US" dirty="0"/>
              <a:t> pod pKa1, aCO2</a:t>
            </a:r>
            <a:r>
              <a:rPr lang="cs-CZ" dirty="0"/>
              <a:t> </a:t>
            </a:r>
            <a:r>
              <a:rPr lang="en-US" dirty="0"/>
              <a:t>je v </a:t>
            </a:r>
            <a:r>
              <a:rPr lang="en-US" dirty="0" err="1"/>
              <a:t>podstatě</a:t>
            </a:r>
            <a:r>
              <a:rPr lang="en-US" dirty="0"/>
              <a:t> 1</a:t>
            </a:r>
          </a:p>
          <a:p>
            <a:r>
              <a:rPr lang="en-US" dirty="0"/>
              <a:t>• </a:t>
            </a:r>
            <a:r>
              <a:rPr lang="en-US" dirty="0" err="1"/>
              <a:t>Když</a:t>
            </a:r>
            <a:r>
              <a:rPr lang="en-US" dirty="0"/>
              <a:t> pH = pKa1, aCO2</a:t>
            </a:r>
            <a:r>
              <a:rPr lang="cs-CZ" dirty="0"/>
              <a:t> </a:t>
            </a:r>
            <a:r>
              <a:rPr lang="en-US" dirty="0"/>
              <a:t>= aHCO3-</a:t>
            </a:r>
          </a:p>
          <a:p>
            <a:r>
              <a:rPr lang="en-US" dirty="0"/>
              <a:t>• </a:t>
            </a:r>
            <a:r>
              <a:rPr lang="en-US" dirty="0" err="1"/>
              <a:t>Když</a:t>
            </a:r>
            <a:r>
              <a:rPr lang="en-US" dirty="0"/>
              <a:t> pH = 1/2 (pKa1 + pKa2), aHCO3- je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maximální</a:t>
            </a:r>
            <a:r>
              <a:rPr lang="en-US" dirty="0"/>
              <a:t> </a:t>
            </a:r>
            <a:r>
              <a:rPr lang="en-US" dirty="0" err="1"/>
              <a:t>hodnotě</a:t>
            </a:r>
            <a:r>
              <a:rPr lang="en-US" dirty="0"/>
              <a:t> 0,98</a:t>
            </a:r>
          </a:p>
          <a:p>
            <a:r>
              <a:rPr lang="en-US" dirty="0"/>
              <a:t>• </a:t>
            </a:r>
            <a:r>
              <a:rPr lang="en-US" dirty="0" err="1"/>
              <a:t>Když</a:t>
            </a:r>
            <a:r>
              <a:rPr lang="en-US" dirty="0"/>
              <a:t> pH = pKa2, aHCO3- = aCO32-</a:t>
            </a:r>
          </a:p>
          <a:p>
            <a:r>
              <a:rPr lang="en-US" dirty="0"/>
              <a:t>• Pro pH </a:t>
            </a:r>
            <a:r>
              <a:rPr lang="en-US" dirty="0" err="1"/>
              <a:t>výrazně</a:t>
            </a:r>
            <a:r>
              <a:rPr lang="en-US" dirty="0"/>
              <a:t> </a:t>
            </a:r>
            <a:r>
              <a:rPr lang="en-US" dirty="0" err="1"/>
              <a:t>nad</a:t>
            </a:r>
            <a:r>
              <a:rPr lang="en-US" dirty="0"/>
              <a:t> pKa2, aCO32- je v </a:t>
            </a:r>
            <a:r>
              <a:rPr lang="en-US" dirty="0" err="1"/>
              <a:t>podstatě</a:t>
            </a:r>
            <a:r>
              <a:rPr lang="en-US" dirty="0"/>
              <a:t> 1.</a:t>
            </a:r>
          </a:p>
          <a:p>
            <a:r>
              <a:rPr lang="en-US" dirty="0"/>
              <a:t>Diagram </a:t>
            </a:r>
            <a:r>
              <a:rPr lang="en-US" dirty="0" err="1"/>
              <a:t>distribuce</a:t>
            </a:r>
            <a:r>
              <a:rPr lang="en-US" dirty="0"/>
              <a:t> </a:t>
            </a:r>
            <a:r>
              <a:rPr lang="en-US" dirty="0" err="1"/>
              <a:t>druhů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obrázku</a:t>
            </a:r>
            <a:r>
              <a:rPr lang="en-US" dirty="0"/>
              <a:t> </a:t>
            </a:r>
            <a:r>
              <a:rPr lang="en-US" dirty="0" err="1"/>
              <a:t>ukazuje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hydrogenuhličitanový</a:t>
            </a:r>
            <a:r>
              <a:rPr lang="en-US" dirty="0"/>
              <a:t> (</a:t>
            </a:r>
            <a:r>
              <a:rPr lang="en-US" dirty="0" err="1"/>
              <a:t>hydrogenuhličitanový</a:t>
            </a:r>
            <a:r>
              <a:rPr lang="en-US" dirty="0"/>
              <a:t>) </a:t>
            </a:r>
            <a:r>
              <a:rPr lang="en-US" dirty="0" err="1"/>
              <a:t>iont</a:t>
            </a:r>
            <a:r>
              <a:rPr lang="en-US" dirty="0"/>
              <a:t> (HCO3 -) je </a:t>
            </a:r>
            <a:r>
              <a:rPr lang="en-US" dirty="0" err="1"/>
              <a:t>převládajícím</a:t>
            </a:r>
            <a:r>
              <a:rPr lang="en-US" dirty="0"/>
              <a:t> </a:t>
            </a:r>
            <a:r>
              <a:rPr lang="en-US" dirty="0" err="1"/>
              <a:t>druhem</a:t>
            </a:r>
            <a:r>
              <a:rPr lang="en-US" dirty="0"/>
              <a:t> v </a:t>
            </a:r>
            <a:r>
              <a:rPr lang="en-US" dirty="0" err="1"/>
              <a:t>rozmezí</a:t>
            </a:r>
            <a:r>
              <a:rPr lang="en-US" dirty="0"/>
              <a:t> pH </a:t>
            </a:r>
            <a:r>
              <a:rPr lang="en-US" dirty="0" err="1"/>
              <a:t>nalezeném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většině</a:t>
            </a:r>
            <a:r>
              <a:rPr lang="en-US" dirty="0"/>
              <a:t> </a:t>
            </a:r>
            <a:r>
              <a:rPr lang="en-US" dirty="0" err="1"/>
              <a:t>vod</a:t>
            </a:r>
            <a:r>
              <a:rPr lang="en-US" dirty="0"/>
              <a:t>, </a:t>
            </a:r>
            <a:r>
              <a:rPr lang="en-US" dirty="0" err="1"/>
              <a:t>přičemž</a:t>
            </a:r>
            <a:r>
              <a:rPr lang="en-US" dirty="0"/>
              <a:t> CO2 </a:t>
            </a:r>
            <a:r>
              <a:rPr lang="en-US" dirty="0" err="1"/>
              <a:t>převažuje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více</a:t>
            </a:r>
            <a:r>
              <a:rPr lang="en-US" dirty="0"/>
              <a:t> </a:t>
            </a:r>
            <a:r>
              <a:rPr lang="en-US" dirty="0" err="1"/>
              <a:t>kyselých</a:t>
            </a:r>
            <a:r>
              <a:rPr lang="en-US" dirty="0"/>
              <a:t> </a:t>
            </a:r>
            <a:r>
              <a:rPr lang="en-US" dirty="0" err="1"/>
              <a:t>vodách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62406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Lze</a:t>
            </a:r>
            <a:r>
              <a:rPr lang="en-US" dirty="0"/>
              <a:t> </a:t>
            </a:r>
            <a:r>
              <a:rPr lang="en-US" dirty="0" err="1"/>
              <a:t>ilustrovat</a:t>
            </a:r>
            <a:r>
              <a:rPr lang="en-US" dirty="0"/>
              <a:t> </a:t>
            </a:r>
            <a:r>
              <a:rPr lang="en-US" dirty="0" err="1"/>
              <a:t>zvýšenou</a:t>
            </a:r>
            <a:r>
              <a:rPr lang="en-US" dirty="0"/>
              <a:t> </a:t>
            </a:r>
            <a:r>
              <a:rPr lang="en-US" dirty="0" err="1"/>
              <a:t>rozpustnost</a:t>
            </a:r>
            <a:r>
              <a:rPr lang="en-US" dirty="0"/>
              <a:t> </a:t>
            </a:r>
            <a:r>
              <a:rPr lang="en-US" dirty="0" err="1"/>
              <a:t>oxidu</a:t>
            </a:r>
            <a:r>
              <a:rPr lang="en-US" dirty="0"/>
              <a:t> </a:t>
            </a:r>
            <a:r>
              <a:rPr lang="en-US" dirty="0" err="1"/>
              <a:t>uhličitého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vodě</a:t>
            </a:r>
            <a:r>
              <a:rPr lang="en-US" dirty="0"/>
              <a:t> se </a:t>
            </a:r>
            <a:r>
              <a:rPr lang="en-US" dirty="0" err="1"/>
              <a:t>zvýšenou</a:t>
            </a:r>
            <a:r>
              <a:rPr lang="en-US" dirty="0"/>
              <a:t> </a:t>
            </a:r>
            <a:r>
              <a:rPr lang="en-US" dirty="0" err="1"/>
              <a:t>zásaditostí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498700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541118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7169237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Schopnost</a:t>
            </a:r>
            <a:r>
              <a:rPr lang="en-US" dirty="0"/>
              <a:t> </a:t>
            </a:r>
            <a:r>
              <a:rPr lang="en-US" dirty="0" err="1"/>
              <a:t>vody</a:t>
            </a:r>
            <a:r>
              <a:rPr lang="en-US" dirty="0"/>
              <a:t> </a:t>
            </a:r>
            <a:r>
              <a:rPr lang="en-US" dirty="0" err="1"/>
              <a:t>přijímat</a:t>
            </a:r>
            <a:r>
              <a:rPr lang="en-US" dirty="0"/>
              <a:t> </a:t>
            </a:r>
            <a:r>
              <a:rPr lang="en-US" dirty="0" err="1"/>
              <a:t>ionty</a:t>
            </a:r>
            <a:r>
              <a:rPr lang="en-US" dirty="0"/>
              <a:t> H + (</a:t>
            </a:r>
            <a:r>
              <a:rPr lang="en-US" dirty="0" err="1"/>
              <a:t>protony</a:t>
            </a:r>
            <a:r>
              <a:rPr lang="en-US" dirty="0"/>
              <a:t>) se </a:t>
            </a:r>
            <a:r>
              <a:rPr lang="en-US" dirty="0" err="1"/>
              <a:t>nazývá</a:t>
            </a:r>
            <a:r>
              <a:rPr lang="en-US" dirty="0"/>
              <a:t> </a:t>
            </a:r>
            <a:r>
              <a:rPr lang="sk-SK" dirty="0"/>
              <a:t>alkalita</a:t>
            </a:r>
            <a:r>
              <a:rPr lang="en-US" dirty="0"/>
              <a:t>. </a:t>
            </a:r>
            <a:r>
              <a:rPr lang="sk-SK" dirty="0"/>
              <a:t>Alkalita </a:t>
            </a:r>
            <a:r>
              <a:rPr lang="en-US" dirty="0"/>
              <a:t>je</a:t>
            </a:r>
            <a:r>
              <a:rPr lang="sk-SK" dirty="0"/>
              <a:t> parametr</a:t>
            </a:r>
            <a:r>
              <a:rPr lang="en-US" dirty="0"/>
              <a:t> </a:t>
            </a:r>
            <a:r>
              <a:rPr lang="en-US" dirty="0" err="1"/>
              <a:t>důležitý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úpravě</a:t>
            </a:r>
            <a:r>
              <a:rPr lang="en-US" dirty="0"/>
              <a:t> </a:t>
            </a:r>
            <a:r>
              <a:rPr lang="en-US" dirty="0" err="1"/>
              <a:t>vody</a:t>
            </a:r>
            <a:r>
              <a:rPr lang="en-US" dirty="0"/>
              <a:t> a v </a:t>
            </a:r>
            <a:r>
              <a:rPr lang="en-US" dirty="0" err="1"/>
              <a:t>chemii</a:t>
            </a:r>
            <a:r>
              <a:rPr lang="en-US" dirty="0"/>
              <a:t> a </a:t>
            </a:r>
            <a:r>
              <a:rPr lang="en-US" dirty="0" err="1"/>
              <a:t>biologii</a:t>
            </a:r>
            <a:r>
              <a:rPr lang="en-US" dirty="0"/>
              <a:t> </a:t>
            </a:r>
            <a:r>
              <a:rPr lang="en-US" dirty="0" err="1"/>
              <a:t>přírodních</a:t>
            </a:r>
            <a:r>
              <a:rPr lang="en-US" dirty="0"/>
              <a:t> </a:t>
            </a:r>
            <a:r>
              <a:rPr lang="en-US" dirty="0" err="1"/>
              <a:t>vod</a:t>
            </a:r>
            <a:r>
              <a:rPr lang="en-US" dirty="0"/>
              <a:t>.</a:t>
            </a:r>
            <a:r>
              <a:rPr lang="sk-SK" dirty="0"/>
              <a:t> </a:t>
            </a:r>
            <a:r>
              <a:rPr lang="en-US" dirty="0"/>
              <a:t>Pro </a:t>
            </a:r>
            <a:r>
              <a:rPr lang="en-US" dirty="0" err="1"/>
              <a:t>výpočet</a:t>
            </a:r>
            <a:r>
              <a:rPr lang="en-US" dirty="0"/>
              <a:t> </a:t>
            </a:r>
            <a:r>
              <a:rPr lang="en-US" dirty="0" err="1"/>
              <a:t>množství</a:t>
            </a:r>
            <a:r>
              <a:rPr lang="en-US" dirty="0"/>
              <a:t> </a:t>
            </a:r>
            <a:r>
              <a:rPr lang="en-US" dirty="0" err="1"/>
              <a:t>chemikálií</a:t>
            </a:r>
            <a:r>
              <a:rPr lang="en-US" dirty="0"/>
              <a:t> </a:t>
            </a:r>
            <a:r>
              <a:rPr lang="en-US" dirty="0" err="1"/>
              <a:t>musí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</a:t>
            </a:r>
            <a:r>
              <a:rPr lang="en-US" dirty="0" err="1"/>
              <a:t>často</a:t>
            </a:r>
            <a:r>
              <a:rPr lang="en-US" dirty="0"/>
              <a:t> </a:t>
            </a:r>
            <a:r>
              <a:rPr lang="en-US" dirty="0" err="1"/>
              <a:t>známa</a:t>
            </a:r>
            <a:r>
              <a:rPr lang="en-US" dirty="0"/>
              <a:t> </a:t>
            </a:r>
            <a:r>
              <a:rPr lang="sk-SK" dirty="0"/>
              <a:t>alkalita</a:t>
            </a:r>
            <a:r>
              <a:rPr lang="en-US" dirty="0"/>
              <a:t> </a:t>
            </a:r>
            <a:r>
              <a:rPr lang="en-US" dirty="0" err="1"/>
              <a:t>vody</a:t>
            </a:r>
            <a:r>
              <a:rPr lang="sk-SK" dirty="0"/>
              <a:t> </a:t>
            </a:r>
            <a:r>
              <a:rPr lang="en-US" dirty="0" err="1"/>
              <a:t>které</a:t>
            </a:r>
            <a:r>
              <a:rPr lang="en-US" dirty="0"/>
              <a:t> se </a:t>
            </a:r>
            <a:r>
              <a:rPr lang="en-US" dirty="0" err="1"/>
              <a:t>přidávají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úpravě</a:t>
            </a:r>
            <a:r>
              <a:rPr lang="en-US" dirty="0"/>
              <a:t> </a:t>
            </a:r>
            <a:r>
              <a:rPr lang="en-US" dirty="0" err="1"/>
              <a:t>vody</a:t>
            </a:r>
            <a:r>
              <a:rPr lang="en-US" dirty="0"/>
              <a:t>. </a:t>
            </a:r>
            <a:r>
              <a:rPr lang="en-US" dirty="0" err="1"/>
              <a:t>Vysoce</a:t>
            </a:r>
            <a:r>
              <a:rPr lang="en-US" dirty="0"/>
              <a:t> </a:t>
            </a:r>
            <a:r>
              <a:rPr lang="sk-SK" dirty="0"/>
              <a:t>alkalitá</a:t>
            </a:r>
            <a:r>
              <a:rPr lang="en-US" dirty="0"/>
              <a:t> </a:t>
            </a:r>
            <a:r>
              <a:rPr lang="en-US" dirty="0" err="1"/>
              <a:t>voda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často</a:t>
            </a:r>
            <a:r>
              <a:rPr lang="en-US" dirty="0"/>
              <a:t> </a:t>
            </a:r>
            <a:r>
              <a:rPr lang="en-US" dirty="0" err="1"/>
              <a:t>vysoké</a:t>
            </a:r>
            <a:r>
              <a:rPr lang="en-US" dirty="0"/>
              <a:t> pH a</a:t>
            </a:r>
            <a:r>
              <a:rPr lang="sk-SK" dirty="0"/>
              <a:t> </a:t>
            </a:r>
            <a:r>
              <a:rPr lang="en-US" dirty="0" err="1"/>
              <a:t>obecně</a:t>
            </a:r>
            <a:r>
              <a:rPr lang="en-US" dirty="0"/>
              <a:t> </a:t>
            </a:r>
            <a:r>
              <a:rPr lang="en-US" dirty="0" err="1"/>
              <a:t>obsahuje</a:t>
            </a:r>
            <a:r>
              <a:rPr lang="en-US" dirty="0"/>
              <a:t> </a:t>
            </a:r>
            <a:r>
              <a:rPr lang="en-US" dirty="0" err="1"/>
              <a:t>zvýšené</a:t>
            </a:r>
            <a:r>
              <a:rPr lang="en-US" dirty="0"/>
              <a:t> </a:t>
            </a:r>
            <a:r>
              <a:rPr lang="en-US" dirty="0" err="1"/>
              <a:t>hladiny</a:t>
            </a:r>
            <a:r>
              <a:rPr lang="en-US" dirty="0"/>
              <a:t> </a:t>
            </a:r>
            <a:r>
              <a:rPr lang="en-US" dirty="0" err="1"/>
              <a:t>rozpuštěných</a:t>
            </a:r>
            <a:r>
              <a:rPr lang="en-US" dirty="0"/>
              <a:t> </a:t>
            </a:r>
            <a:r>
              <a:rPr lang="en-US" dirty="0" err="1"/>
              <a:t>pevných</a:t>
            </a:r>
            <a:r>
              <a:rPr lang="en-US" dirty="0"/>
              <a:t> </a:t>
            </a:r>
            <a:r>
              <a:rPr lang="en-US" dirty="0" err="1"/>
              <a:t>látek</a:t>
            </a:r>
            <a:r>
              <a:rPr lang="en-US" dirty="0"/>
              <a:t>. Tyto </a:t>
            </a:r>
            <a:r>
              <a:rPr lang="en-US" dirty="0" err="1"/>
              <a:t>charakteristiky</a:t>
            </a:r>
            <a:r>
              <a:rPr lang="en-US" dirty="0"/>
              <a:t> </a:t>
            </a:r>
            <a:r>
              <a:rPr lang="en-US" dirty="0" err="1"/>
              <a:t>mohou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sk-SK" dirty="0"/>
              <a:t> </a:t>
            </a:r>
            <a:r>
              <a:rPr lang="en-US" dirty="0" err="1"/>
              <a:t>škodlivé</a:t>
            </a:r>
            <a:r>
              <a:rPr lang="en-US" dirty="0"/>
              <a:t> pro </a:t>
            </a:r>
            <a:r>
              <a:rPr lang="en-US" dirty="0" err="1"/>
              <a:t>vodu</a:t>
            </a:r>
            <a:r>
              <a:rPr lang="en-US" dirty="0"/>
              <a:t> </a:t>
            </a:r>
            <a:r>
              <a:rPr lang="en-US" dirty="0" err="1"/>
              <a:t>použitou</a:t>
            </a:r>
            <a:r>
              <a:rPr lang="en-US" dirty="0"/>
              <a:t> v </a:t>
            </a:r>
            <a:r>
              <a:rPr lang="en-US" dirty="0" err="1"/>
              <a:t>kotlích</a:t>
            </a:r>
            <a:r>
              <a:rPr lang="en-US" dirty="0"/>
              <a:t>,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zpracování</a:t>
            </a:r>
            <a:r>
              <a:rPr lang="en-US" dirty="0"/>
              <a:t> </a:t>
            </a:r>
            <a:r>
              <a:rPr lang="en-US" dirty="0" err="1"/>
              <a:t>potravin</a:t>
            </a:r>
            <a:r>
              <a:rPr lang="en-US" dirty="0"/>
              <a:t> a v </a:t>
            </a:r>
            <a:r>
              <a:rPr lang="en-US" dirty="0" err="1"/>
              <a:t>obecních</a:t>
            </a:r>
            <a:r>
              <a:rPr lang="en-US" dirty="0"/>
              <a:t> </a:t>
            </a:r>
            <a:r>
              <a:rPr lang="en-US" dirty="0" err="1"/>
              <a:t>vodovodech</a:t>
            </a:r>
            <a:r>
              <a:rPr lang="en-US" dirty="0"/>
              <a:t>.</a:t>
            </a:r>
            <a:r>
              <a:rPr lang="sk-SK" dirty="0"/>
              <a:t> Alkalita</a:t>
            </a:r>
            <a:r>
              <a:rPr lang="en-US" dirty="0"/>
              <a:t> </a:t>
            </a:r>
            <a:r>
              <a:rPr lang="en-US" dirty="0" err="1"/>
              <a:t>slouží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pH </a:t>
            </a:r>
            <a:r>
              <a:rPr lang="en-US" dirty="0" err="1"/>
              <a:t>pufr</a:t>
            </a:r>
            <a:r>
              <a:rPr lang="en-US" dirty="0"/>
              <a:t> a </a:t>
            </a:r>
            <a:r>
              <a:rPr lang="en-US" dirty="0" err="1"/>
              <a:t>rezervoár</a:t>
            </a:r>
            <a:r>
              <a:rPr lang="en-US" dirty="0"/>
              <a:t> pro </a:t>
            </a:r>
            <a:r>
              <a:rPr lang="en-US" dirty="0" err="1"/>
              <a:t>anorganický</a:t>
            </a:r>
            <a:r>
              <a:rPr lang="en-US" dirty="0"/>
              <a:t> </a:t>
            </a:r>
            <a:r>
              <a:rPr lang="en-US" dirty="0" err="1"/>
              <a:t>uhlík</a:t>
            </a:r>
            <a:r>
              <a:rPr lang="en-US" dirty="0"/>
              <a:t>, a </a:t>
            </a:r>
            <a:r>
              <a:rPr lang="en-US" dirty="0" err="1"/>
              <a:t>tím</a:t>
            </a:r>
            <a:r>
              <a:rPr lang="en-US" dirty="0"/>
              <a:t> </a:t>
            </a:r>
            <a:r>
              <a:rPr lang="en-US" dirty="0" err="1"/>
              <a:t>pomáhá</a:t>
            </a:r>
            <a:r>
              <a:rPr lang="sk-SK" dirty="0"/>
              <a:t> </a:t>
            </a:r>
            <a:r>
              <a:rPr lang="en-US" dirty="0" err="1"/>
              <a:t>určit</a:t>
            </a:r>
            <a:r>
              <a:rPr lang="en-US" dirty="0"/>
              <a:t> </a:t>
            </a:r>
            <a:r>
              <a:rPr lang="en-US" dirty="0" err="1"/>
              <a:t>schopnost</a:t>
            </a:r>
            <a:r>
              <a:rPr lang="en-US" dirty="0"/>
              <a:t> </a:t>
            </a:r>
            <a:r>
              <a:rPr lang="en-US" dirty="0" err="1"/>
              <a:t>vody</a:t>
            </a:r>
            <a:r>
              <a:rPr lang="en-US" dirty="0"/>
              <a:t> </a:t>
            </a:r>
            <a:r>
              <a:rPr lang="en-US" dirty="0" err="1"/>
              <a:t>podporovat</a:t>
            </a:r>
            <a:r>
              <a:rPr lang="en-US" dirty="0"/>
              <a:t> </a:t>
            </a:r>
            <a:r>
              <a:rPr lang="en-US" dirty="0" err="1"/>
              <a:t>růst</a:t>
            </a:r>
            <a:r>
              <a:rPr lang="en-US" dirty="0"/>
              <a:t> </a:t>
            </a:r>
            <a:r>
              <a:rPr lang="en-US" dirty="0" err="1"/>
              <a:t>řas</a:t>
            </a:r>
            <a:r>
              <a:rPr lang="en-US" dirty="0"/>
              <a:t> a </a:t>
            </a:r>
            <a:r>
              <a:rPr lang="en-US" dirty="0" err="1"/>
              <a:t>další</a:t>
            </a:r>
            <a:r>
              <a:rPr lang="en-US" dirty="0"/>
              <a:t> </a:t>
            </a:r>
            <a:r>
              <a:rPr lang="en-US" dirty="0" err="1"/>
              <a:t>vodní</a:t>
            </a:r>
            <a:r>
              <a:rPr lang="en-US" dirty="0"/>
              <a:t> </a:t>
            </a:r>
            <a:r>
              <a:rPr lang="en-US" dirty="0" err="1"/>
              <a:t>život</a:t>
            </a:r>
            <a:r>
              <a:rPr lang="en-US" dirty="0"/>
              <a:t>, </a:t>
            </a:r>
            <a:r>
              <a:rPr lang="en-US" dirty="0" err="1"/>
              <a:t>tak</a:t>
            </a:r>
            <a:r>
              <a:rPr lang="sk-SK" dirty="0"/>
              <a:t> </a:t>
            </a:r>
            <a:r>
              <a:rPr lang="en-US" dirty="0" err="1"/>
              <a:t>lze</a:t>
            </a:r>
            <a:r>
              <a:rPr lang="en-US" dirty="0"/>
              <a:t> </a:t>
            </a:r>
            <a:r>
              <a:rPr lang="en-US" dirty="0" err="1"/>
              <a:t>použít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měřítko</a:t>
            </a:r>
            <a:r>
              <a:rPr lang="en-US" dirty="0"/>
              <a:t> </a:t>
            </a:r>
            <a:r>
              <a:rPr lang="sk-SK" dirty="0"/>
              <a:t>fertility</a:t>
            </a:r>
            <a:r>
              <a:rPr lang="en-US" dirty="0"/>
              <a:t> </a:t>
            </a:r>
            <a:r>
              <a:rPr lang="en-US" dirty="0" err="1"/>
              <a:t>vody</a:t>
            </a:r>
            <a:r>
              <a:rPr lang="en-US" dirty="0"/>
              <a:t>. </a:t>
            </a:r>
            <a:r>
              <a:rPr lang="en-US" dirty="0" err="1"/>
              <a:t>Obecně</a:t>
            </a:r>
            <a:r>
              <a:rPr lang="en-US" dirty="0"/>
              <a:t> </a:t>
            </a:r>
            <a:r>
              <a:rPr lang="en-US" dirty="0" err="1"/>
              <a:t>platí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základní</a:t>
            </a:r>
            <a:r>
              <a:rPr lang="en-US" dirty="0"/>
              <a:t> </a:t>
            </a:r>
            <a:r>
              <a:rPr lang="sk-SK" dirty="0"/>
              <a:t>ionty </a:t>
            </a:r>
            <a:r>
              <a:rPr lang="en-US" dirty="0" err="1"/>
              <a:t>odpovědné</a:t>
            </a:r>
            <a:r>
              <a:rPr lang="en-US" dirty="0"/>
              <a:t> za</a:t>
            </a:r>
            <a:r>
              <a:rPr lang="sk-SK" dirty="0"/>
              <a:t> alkalitu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vodě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hydrogenuhličitanový</a:t>
            </a:r>
            <a:r>
              <a:rPr lang="en-US" dirty="0"/>
              <a:t> ion, </a:t>
            </a:r>
            <a:r>
              <a:rPr lang="en-US" dirty="0" err="1"/>
              <a:t>uhličitanový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sk-SK" dirty="0"/>
              <a:t>o</a:t>
            </a:r>
            <a:r>
              <a:rPr lang="en-US" dirty="0"/>
              <a:t>n a </a:t>
            </a:r>
            <a:r>
              <a:rPr lang="en-US" dirty="0" err="1"/>
              <a:t>hydroxidový</a:t>
            </a:r>
            <a:r>
              <a:rPr lang="en-US" dirty="0"/>
              <a:t> ion</a:t>
            </a:r>
            <a:endParaRPr lang="sk-SK" dirty="0"/>
          </a:p>
          <a:p>
            <a:endParaRPr lang="sk-SK" dirty="0"/>
          </a:p>
          <a:p>
            <a:r>
              <a:rPr lang="en-US" dirty="0" err="1"/>
              <a:t>Neutralizační</a:t>
            </a:r>
            <a:r>
              <a:rPr lang="en-US" dirty="0"/>
              <a:t> </a:t>
            </a:r>
            <a:r>
              <a:rPr lang="en-US" dirty="0" err="1"/>
              <a:t>kapacita</a:t>
            </a:r>
            <a:r>
              <a:rPr lang="en-US" dirty="0"/>
              <a:t>,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schopnost</a:t>
            </a:r>
            <a:r>
              <a:rPr lang="en-US" dirty="0"/>
              <a:t> </a:t>
            </a:r>
            <a:r>
              <a:rPr lang="en-US" dirty="0" err="1"/>
              <a:t>vody</a:t>
            </a:r>
            <a:r>
              <a:rPr lang="en-US" dirty="0"/>
              <a:t> </a:t>
            </a:r>
            <a:r>
              <a:rPr lang="en-US" dirty="0" err="1"/>
              <a:t>vázat</a:t>
            </a:r>
            <a:r>
              <a:rPr lang="en-US" dirty="0"/>
              <a:t> </a:t>
            </a:r>
            <a:r>
              <a:rPr lang="en-US" dirty="0" err="1"/>
              <a:t>vodíkové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hydroxidové</a:t>
            </a:r>
            <a:r>
              <a:rPr lang="en-US" dirty="0"/>
              <a:t> </a:t>
            </a:r>
            <a:r>
              <a:rPr lang="en-US" dirty="0" err="1"/>
              <a:t>ionty</a:t>
            </a:r>
            <a:r>
              <a:rPr lang="en-US" dirty="0"/>
              <a:t>, je </a:t>
            </a:r>
            <a:r>
              <a:rPr lang="en-US" dirty="0" err="1"/>
              <a:t>obecnou</a:t>
            </a:r>
            <a:r>
              <a:rPr lang="en-US" dirty="0"/>
              <a:t> </a:t>
            </a:r>
            <a:r>
              <a:rPr lang="en-US" dirty="0" err="1"/>
              <a:t>vlastností</a:t>
            </a:r>
            <a:r>
              <a:rPr lang="en-US" dirty="0"/>
              <a:t> </a:t>
            </a:r>
            <a:r>
              <a:rPr lang="en-US" dirty="0" err="1"/>
              <a:t>přírodních</a:t>
            </a:r>
            <a:r>
              <a:rPr lang="en-US" dirty="0"/>
              <a:t>, </a:t>
            </a:r>
            <a:r>
              <a:rPr lang="en-US" dirty="0" err="1"/>
              <a:t>užitkových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odpadních</a:t>
            </a:r>
            <a:r>
              <a:rPr lang="en-US" dirty="0"/>
              <a:t> </a:t>
            </a:r>
            <a:r>
              <a:rPr lang="en-US" dirty="0" err="1"/>
              <a:t>vod</a:t>
            </a:r>
            <a:r>
              <a:rPr lang="en-US" dirty="0"/>
              <a:t> a je </a:t>
            </a:r>
            <a:r>
              <a:rPr lang="en-US" dirty="0" err="1"/>
              <a:t>způsobena</a:t>
            </a:r>
            <a:r>
              <a:rPr lang="en-US" dirty="0"/>
              <a:t> </a:t>
            </a:r>
            <a:r>
              <a:rPr lang="en-US" dirty="0" err="1"/>
              <a:t>různými</a:t>
            </a:r>
            <a:r>
              <a:rPr lang="en-US" dirty="0"/>
              <a:t> </a:t>
            </a:r>
            <a:r>
              <a:rPr lang="en-US" dirty="0" err="1"/>
              <a:t>protolytickými</a:t>
            </a:r>
            <a:r>
              <a:rPr lang="en-US" dirty="0"/>
              <a:t> </a:t>
            </a:r>
            <a:r>
              <a:rPr lang="en-US" dirty="0" err="1"/>
              <a:t>systémy</a:t>
            </a:r>
            <a:r>
              <a:rPr lang="en-US" dirty="0"/>
              <a:t>. </a:t>
            </a:r>
            <a:r>
              <a:rPr lang="en-US" dirty="0" err="1"/>
              <a:t>Hodnota</a:t>
            </a:r>
            <a:r>
              <a:rPr lang="en-US" dirty="0"/>
              <a:t> pH, do </a:t>
            </a:r>
            <a:r>
              <a:rPr lang="en-US" dirty="0" err="1"/>
              <a:t>které</a:t>
            </a:r>
            <a:r>
              <a:rPr lang="en-US" dirty="0"/>
              <a:t> se </a:t>
            </a:r>
            <a:r>
              <a:rPr lang="en-US" dirty="0" err="1"/>
              <a:t>titrace</a:t>
            </a:r>
            <a:r>
              <a:rPr lang="en-US" dirty="0"/>
              <a:t> </a:t>
            </a:r>
            <a:r>
              <a:rPr lang="en-US" dirty="0" err="1"/>
              <a:t>provádí</a:t>
            </a:r>
            <a:r>
              <a:rPr lang="en-US" dirty="0"/>
              <a:t>, </a:t>
            </a:r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</a:t>
            </a:r>
            <a:r>
              <a:rPr lang="en-US" dirty="0" err="1"/>
              <a:t>volena</a:t>
            </a:r>
            <a:r>
              <a:rPr lang="en-US" dirty="0"/>
              <a:t> </a:t>
            </a:r>
            <a:r>
              <a:rPr lang="en-US" dirty="0" err="1"/>
              <a:t>buď</a:t>
            </a:r>
            <a:r>
              <a:rPr lang="en-US" dirty="0"/>
              <a:t> z </a:t>
            </a:r>
            <a:r>
              <a:rPr lang="en-US" dirty="0" err="1"/>
              <a:t>analytického</a:t>
            </a:r>
            <a:r>
              <a:rPr lang="en-US" dirty="0"/>
              <a:t> (</a:t>
            </a:r>
            <a:r>
              <a:rPr lang="en-US" dirty="0" err="1"/>
              <a:t>hodnota</a:t>
            </a:r>
            <a:r>
              <a:rPr lang="en-US" dirty="0"/>
              <a:t> pH </a:t>
            </a:r>
            <a:r>
              <a:rPr lang="en-US" dirty="0" err="1"/>
              <a:t>bodu</a:t>
            </a:r>
            <a:r>
              <a:rPr lang="en-US" dirty="0"/>
              <a:t> </a:t>
            </a:r>
            <a:r>
              <a:rPr lang="en-US" dirty="0" err="1"/>
              <a:t>ekvivalence</a:t>
            </a:r>
            <a:r>
              <a:rPr lang="en-US" dirty="0"/>
              <a:t>)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technologického</a:t>
            </a:r>
            <a:r>
              <a:rPr lang="en-US" dirty="0"/>
              <a:t> </a:t>
            </a:r>
            <a:r>
              <a:rPr lang="en-US" dirty="0" err="1"/>
              <a:t>hlediska</a:t>
            </a:r>
            <a:r>
              <a:rPr lang="en-US" dirty="0"/>
              <a:t>. </a:t>
            </a:r>
            <a:r>
              <a:rPr lang="en-US" dirty="0" err="1"/>
              <a:t>Rozeznává</a:t>
            </a:r>
            <a:r>
              <a:rPr lang="en-US" dirty="0"/>
              <a:t> se </a:t>
            </a:r>
            <a:r>
              <a:rPr lang="en-US" dirty="0" err="1"/>
              <a:t>kyselinová</a:t>
            </a:r>
            <a:r>
              <a:rPr lang="en-US" dirty="0"/>
              <a:t> (</a:t>
            </a:r>
            <a:r>
              <a:rPr lang="en-US" dirty="0" err="1"/>
              <a:t>neutralizační</a:t>
            </a:r>
            <a:r>
              <a:rPr lang="en-US" dirty="0"/>
              <a:t>) </a:t>
            </a:r>
            <a:r>
              <a:rPr lang="en-US" dirty="0" err="1"/>
              <a:t>kapacita</a:t>
            </a:r>
            <a:r>
              <a:rPr lang="en-US" dirty="0"/>
              <a:t> (KNK) a </a:t>
            </a:r>
            <a:r>
              <a:rPr lang="en-US" dirty="0" err="1"/>
              <a:t>zásadová</a:t>
            </a:r>
            <a:r>
              <a:rPr lang="en-US" dirty="0"/>
              <a:t> (</a:t>
            </a:r>
            <a:r>
              <a:rPr lang="en-US" dirty="0" err="1"/>
              <a:t>neutralizační</a:t>
            </a:r>
            <a:r>
              <a:rPr lang="en-US" dirty="0"/>
              <a:t>) </a:t>
            </a:r>
            <a:r>
              <a:rPr lang="en-US" dirty="0" err="1"/>
              <a:t>kapacita</a:t>
            </a:r>
            <a:r>
              <a:rPr lang="en-US" dirty="0"/>
              <a:t> (ZNK). </a:t>
            </a:r>
            <a:r>
              <a:rPr lang="en-US" dirty="0" err="1"/>
              <a:t>Hodnota</a:t>
            </a:r>
            <a:r>
              <a:rPr lang="en-US" dirty="0"/>
              <a:t> pH, do </a:t>
            </a:r>
            <a:r>
              <a:rPr lang="en-US" dirty="0" err="1"/>
              <a:t>které</a:t>
            </a:r>
            <a:r>
              <a:rPr lang="en-US" dirty="0"/>
              <a:t> se </a:t>
            </a:r>
            <a:r>
              <a:rPr lang="en-US" dirty="0" err="1"/>
              <a:t>titrace</a:t>
            </a:r>
            <a:r>
              <a:rPr lang="en-US" dirty="0"/>
              <a:t> </a:t>
            </a:r>
            <a:r>
              <a:rPr lang="en-US" dirty="0" err="1"/>
              <a:t>provádí</a:t>
            </a:r>
            <a:r>
              <a:rPr lang="en-US" dirty="0"/>
              <a:t>, se </a:t>
            </a:r>
            <a:r>
              <a:rPr lang="en-US" dirty="0" err="1"/>
              <a:t>uvádí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index u </a:t>
            </a:r>
            <a:r>
              <a:rPr lang="en-US" dirty="0" err="1"/>
              <a:t>příslušné</a:t>
            </a:r>
            <a:r>
              <a:rPr lang="en-US" dirty="0"/>
              <a:t> </a:t>
            </a:r>
            <a:r>
              <a:rPr lang="en-US" dirty="0" err="1"/>
              <a:t>zkratky</a:t>
            </a:r>
            <a:r>
              <a:rPr lang="en-US" dirty="0"/>
              <a:t>. </a:t>
            </a:r>
            <a:r>
              <a:rPr lang="en-US" dirty="0" err="1"/>
              <a:t>Koncepce</a:t>
            </a:r>
            <a:r>
              <a:rPr lang="en-US" dirty="0"/>
              <a:t> </a:t>
            </a:r>
            <a:r>
              <a:rPr lang="en-US" dirty="0" err="1"/>
              <a:t>neutralizačních</a:t>
            </a:r>
            <a:r>
              <a:rPr lang="en-US" dirty="0"/>
              <a:t> </a:t>
            </a:r>
            <a:r>
              <a:rPr lang="en-US" dirty="0" err="1"/>
              <a:t>kapacit</a:t>
            </a:r>
            <a:r>
              <a:rPr lang="en-US" dirty="0"/>
              <a:t> </a:t>
            </a:r>
            <a:r>
              <a:rPr lang="en-US" dirty="0" err="1"/>
              <a:t>nahrazuje</a:t>
            </a:r>
            <a:r>
              <a:rPr lang="en-US" dirty="0"/>
              <a:t> </a:t>
            </a:r>
            <a:r>
              <a:rPr lang="en-US" dirty="0" err="1"/>
              <a:t>názvy</a:t>
            </a:r>
            <a:r>
              <a:rPr lang="en-US" dirty="0"/>
              <a:t> </a:t>
            </a:r>
            <a:r>
              <a:rPr lang="en-US" dirty="0" err="1"/>
              <a:t>alkalita</a:t>
            </a:r>
            <a:r>
              <a:rPr lang="en-US" dirty="0"/>
              <a:t> a </a:t>
            </a:r>
            <a:r>
              <a:rPr lang="en-US" dirty="0" err="1"/>
              <a:t>acidita</a:t>
            </a:r>
            <a:r>
              <a:rPr lang="en-US" dirty="0"/>
              <a:t>. </a:t>
            </a:r>
            <a:r>
              <a:rPr lang="en-US" dirty="0" err="1"/>
              <a:t>Jednoznačnost</a:t>
            </a:r>
            <a:r>
              <a:rPr lang="en-US" dirty="0"/>
              <a:t> </a:t>
            </a:r>
            <a:r>
              <a:rPr lang="en-US" dirty="0" err="1"/>
              <a:t>uváděných</a:t>
            </a:r>
            <a:r>
              <a:rPr lang="en-US" dirty="0"/>
              <a:t> </a:t>
            </a:r>
            <a:r>
              <a:rPr lang="en-US" dirty="0" err="1"/>
              <a:t>hodnot</a:t>
            </a:r>
            <a:r>
              <a:rPr lang="en-US" dirty="0"/>
              <a:t> pH </a:t>
            </a:r>
            <a:r>
              <a:rPr lang="en-US" dirty="0" err="1"/>
              <a:t>umožňuje</a:t>
            </a:r>
            <a:r>
              <a:rPr lang="en-US" dirty="0"/>
              <a:t> </a:t>
            </a:r>
            <a:r>
              <a:rPr lang="en-US" dirty="0" err="1"/>
              <a:t>eliminaci</a:t>
            </a:r>
            <a:r>
              <a:rPr lang="en-US" dirty="0"/>
              <a:t> v </a:t>
            </a:r>
            <a:r>
              <a:rPr lang="en-US" dirty="0" err="1"/>
              <a:t>literatuře</a:t>
            </a:r>
            <a:r>
              <a:rPr lang="en-US" dirty="0"/>
              <a:t> </a:t>
            </a:r>
            <a:r>
              <a:rPr lang="en-US" dirty="0" err="1"/>
              <a:t>někdy</a:t>
            </a:r>
            <a:r>
              <a:rPr lang="en-US" dirty="0"/>
              <a:t> </a:t>
            </a:r>
            <a:r>
              <a:rPr lang="en-US" dirty="0" err="1"/>
              <a:t>používaných</a:t>
            </a:r>
            <a:r>
              <a:rPr lang="en-US" dirty="0"/>
              <a:t> a </a:t>
            </a:r>
            <a:r>
              <a:rPr lang="en-US" dirty="0" err="1"/>
              <a:t>často</a:t>
            </a:r>
            <a:r>
              <a:rPr lang="en-US" dirty="0"/>
              <a:t> </a:t>
            </a:r>
            <a:r>
              <a:rPr lang="en-US" dirty="0" err="1"/>
              <a:t>nejednotných</a:t>
            </a:r>
            <a:r>
              <a:rPr lang="en-US" dirty="0"/>
              <a:t> </a:t>
            </a:r>
            <a:r>
              <a:rPr lang="en-US" dirty="0" err="1"/>
              <a:t>názvů</a:t>
            </a:r>
            <a:r>
              <a:rPr lang="en-US" dirty="0"/>
              <a:t> </a:t>
            </a:r>
            <a:r>
              <a:rPr lang="en-US" dirty="0" err="1"/>
              <a:t>různých</a:t>
            </a:r>
            <a:r>
              <a:rPr lang="en-US" dirty="0"/>
              <a:t> </a:t>
            </a:r>
            <a:r>
              <a:rPr lang="en-US" dirty="0" err="1"/>
              <a:t>alkalit</a:t>
            </a:r>
            <a:r>
              <a:rPr lang="en-US" dirty="0"/>
              <a:t> </a:t>
            </a:r>
            <a:r>
              <a:rPr lang="en-US" dirty="0" err="1"/>
              <a:t>či</a:t>
            </a:r>
            <a:r>
              <a:rPr lang="en-US" dirty="0"/>
              <a:t> </a:t>
            </a:r>
            <a:r>
              <a:rPr lang="en-US" dirty="0" err="1"/>
              <a:t>acidit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9528789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 </a:t>
            </a:r>
            <a:r>
              <a:rPr lang="en-US" dirty="0" err="1"/>
              <a:t>přírodních</a:t>
            </a:r>
            <a:r>
              <a:rPr lang="en-US" dirty="0"/>
              <a:t> a </a:t>
            </a:r>
            <a:r>
              <a:rPr lang="en-US" dirty="0" err="1"/>
              <a:t>užitkových</a:t>
            </a:r>
            <a:r>
              <a:rPr lang="en-US" dirty="0"/>
              <a:t> </a:t>
            </a:r>
            <a:r>
              <a:rPr lang="en-US" dirty="0" err="1"/>
              <a:t>vod</a:t>
            </a:r>
            <a:r>
              <a:rPr lang="en-US" dirty="0"/>
              <a:t> s </a:t>
            </a:r>
            <a:r>
              <a:rPr lang="en-US" dirty="0" err="1"/>
              <a:t>převládajícím</a:t>
            </a:r>
            <a:r>
              <a:rPr lang="en-US" dirty="0"/>
              <a:t> </a:t>
            </a:r>
            <a:r>
              <a:rPr lang="en-US" dirty="0" err="1"/>
              <a:t>uhličitanovým</a:t>
            </a:r>
            <a:r>
              <a:rPr lang="en-US" dirty="0"/>
              <a:t> </a:t>
            </a:r>
            <a:r>
              <a:rPr lang="en-US" dirty="0" err="1"/>
              <a:t>tlumivým</a:t>
            </a:r>
            <a:r>
              <a:rPr lang="en-US" dirty="0"/>
              <a:t> </a:t>
            </a:r>
            <a:r>
              <a:rPr lang="en-US" dirty="0" err="1"/>
              <a:t>systémem</a:t>
            </a:r>
            <a:r>
              <a:rPr lang="en-US" dirty="0"/>
              <a:t> </a:t>
            </a:r>
            <a:r>
              <a:rPr lang="en-US" dirty="0" err="1"/>
              <a:t>jde</a:t>
            </a:r>
            <a:r>
              <a:rPr lang="en-US" dirty="0"/>
              <a:t> </a:t>
            </a:r>
            <a:r>
              <a:rPr lang="en-US" dirty="0" err="1"/>
              <a:t>především</a:t>
            </a:r>
            <a:r>
              <a:rPr lang="en-US" dirty="0"/>
              <a:t> o </a:t>
            </a:r>
            <a:r>
              <a:rPr lang="en-US" dirty="0" err="1"/>
              <a:t>hodnotu</a:t>
            </a:r>
            <a:r>
              <a:rPr lang="en-US" dirty="0"/>
              <a:t> KNK4</a:t>
            </a:r>
            <a:r>
              <a:rPr lang="sk-SK" dirty="0"/>
              <a:t>.</a:t>
            </a:r>
            <a:r>
              <a:rPr lang="en-US" dirty="0"/>
              <a:t>5 pro </a:t>
            </a:r>
            <a:r>
              <a:rPr lang="en-US" dirty="0" err="1"/>
              <a:t>odhad</a:t>
            </a:r>
            <a:r>
              <a:rPr lang="en-US" dirty="0"/>
              <a:t> </a:t>
            </a:r>
            <a:r>
              <a:rPr lang="en-US" dirty="0" err="1"/>
              <a:t>koncentrace</a:t>
            </a:r>
            <a:r>
              <a:rPr lang="en-US" dirty="0"/>
              <a:t> </a:t>
            </a:r>
            <a:r>
              <a:rPr lang="en-US" dirty="0" err="1"/>
              <a:t>hydrogenuhličitanů</a:t>
            </a:r>
            <a:r>
              <a:rPr lang="en-US" dirty="0"/>
              <a:t> a o </a:t>
            </a:r>
            <a:r>
              <a:rPr lang="en-US" dirty="0" err="1"/>
              <a:t>hodnotu</a:t>
            </a:r>
            <a:r>
              <a:rPr lang="en-US" dirty="0"/>
              <a:t> ZNK8</a:t>
            </a:r>
            <a:r>
              <a:rPr lang="sk-SK" dirty="0"/>
              <a:t>.</a:t>
            </a:r>
            <a:r>
              <a:rPr lang="en-US" dirty="0"/>
              <a:t>3 pro </a:t>
            </a:r>
            <a:r>
              <a:rPr lang="en-US" dirty="0" err="1"/>
              <a:t>odhad</a:t>
            </a:r>
            <a:r>
              <a:rPr lang="en-US" dirty="0"/>
              <a:t> </a:t>
            </a:r>
            <a:r>
              <a:rPr lang="en-US" dirty="0" err="1"/>
              <a:t>koncentrace</a:t>
            </a:r>
            <a:r>
              <a:rPr lang="en-US" dirty="0"/>
              <a:t> </a:t>
            </a:r>
            <a:r>
              <a:rPr lang="en-US" dirty="0" err="1"/>
              <a:t>volného</a:t>
            </a:r>
            <a:r>
              <a:rPr lang="en-US" dirty="0"/>
              <a:t> </a:t>
            </a:r>
            <a:r>
              <a:rPr lang="en-US" dirty="0" err="1"/>
              <a:t>oxidu</a:t>
            </a:r>
            <a:r>
              <a:rPr lang="en-US" dirty="0"/>
              <a:t> </a:t>
            </a:r>
            <a:r>
              <a:rPr lang="en-US" dirty="0" err="1"/>
              <a:t>uhličitého</a:t>
            </a:r>
            <a:r>
              <a:rPr lang="en-US" dirty="0"/>
              <a:t>. </a:t>
            </a:r>
            <a:endParaRPr lang="sk-SK" dirty="0"/>
          </a:p>
          <a:p>
            <a:r>
              <a:rPr lang="en-US" dirty="0"/>
              <a:t>U </a:t>
            </a:r>
            <a:r>
              <a:rPr lang="en-US" dirty="0" err="1"/>
              <a:t>odpadních</a:t>
            </a:r>
            <a:r>
              <a:rPr lang="en-US" dirty="0"/>
              <a:t> </a:t>
            </a:r>
            <a:r>
              <a:rPr lang="en-US" dirty="0" err="1"/>
              <a:t>vod</a:t>
            </a:r>
            <a:r>
              <a:rPr lang="en-US" dirty="0"/>
              <a:t> (</a:t>
            </a:r>
            <a:r>
              <a:rPr lang="en-US" dirty="0" err="1"/>
              <a:t>zejména</a:t>
            </a:r>
            <a:r>
              <a:rPr lang="en-US" dirty="0"/>
              <a:t> </a:t>
            </a:r>
            <a:r>
              <a:rPr lang="en-US" dirty="0" err="1"/>
              <a:t>průmyslových</a:t>
            </a:r>
            <a:r>
              <a:rPr lang="en-US" dirty="0"/>
              <a:t>), </a:t>
            </a:r>
            <a:r>
              <a:rPr lang="en-US" dirty="0" err="1"/>
              <a:t>kde</a:t>
            </a:r>
            <a:r>
              <a:rPr lang="en-US" dirty="0"/>
              <a:t> </a:t>
            </a:r>
            <a:r>
              <a:rPr lang="en-US" dirty="0" err="1"/>
              <a:t>uhličitanový</a:t>
            </a:r>
            <a:r>
              <a:rPr lang="en-US" dirty="0"/>
              <a:t> </a:t>
            </a:r>
            <a:r>
              <a:rPr lang="en-US" dirty="0" err="1"/>
              <a:t>systém</a:t>
            </a:r>
            <a:r>
              <a:rPr lang="en-US" dirty="0"/>
              <a:t> </a:t>
            </a:r>
            <a:r>
              <a:rPr lang="en-US" dirty="0" err="1"/>
              <a:t>není</a:t>
            </a:r>
            <a:r>
              <a:rPr lang="en-US" dirty="0"/>
              <a:t> </a:t>
            </a:r>
            <a:r>
              <a:rPr lang="en-US" dirty="0" err="1"/>
              <a:t>dominující</a:t>
            </a:r>
            <a:r>
              <a:rPr lang="en-US" dirty="0"/>
              <a:t> </a:t>
            </a:r>
            <a:r>
              <a:rPr lang="en-US" dirty="0" err="1"/>
              <a:t>protolytickou</a:t>
            </a:r>
            <a:r>
              <a:rPr lang="en-US" dirty="0"/>
              <a:t> </a:t>
            </a:r>
            <a:r>
              <a:rPr lang="en-US" dirty="0" err="1"/>
              <a:t>soustavou</a:t>
            </a:r>
            <a:r>
              <a:rPr lang="en-US" dirty="0"/>
              <a:t>, </a:t>
            </a:r>
            <a:r>
              <a:rPr lang="en-US" dirty="0" err="1"/>
              <a:t>nemá</a:t>
            </a:r>
            <a:r>
              <a:rPr lang="en-US" dirty="0"/>
              <a:t> </a:t>
            </a:r>
            <a:r>
              <a:rPr lang="en-US" dirty="0" err="1"/>
              <a:t>titrace</a:t>
            </a:r>
            <a:r>
              <a:rPr lang="en-US" dirty="0"/>
              <a:t> do </a:t>
            </a:r>
            <a:r>
              <a:rPr lang="en-US" dirty="0" err="1"/>
              <a:t>hodnot</a:t>
            </a:r>
            <a:r>
              <a:rPr lang="en-US" dirty="0"/>
              <a:t> pH 4</a:t>
            </a:r>
            <a:r>
              <a:rPr lang="sk-SK" dirty="0"/>
              <a:t>.</a:t>
            </a:r>
            <a:r>
              <a:rPr lang="en-US" dirty="0"/>
              <a:t>5 resp. 8</a:t>
            </a:r>
            <a:r>
              <a:rPr lang="sk-SK" dirty="0"/>
              <a:t>.</a:t>
            </a:r>
            <a:r>
              <a:rPr lang="en-US" dirty="0"/>
              <a:t>3 </a:t>
            </a:r>
            <a:r>
              <a:rPr lang="en-US" dirty="0" err="1"/>
              <a:t>žádný</a:t>
            </a:r>
            <a:r>
              <a:rPr lang="en-US" dirty="0"/>
              <a:t> </a:t>
            </a:r>
            <a:r>
              <a:rPr lang="en-US" dirty="0" err="1"/>
              <a:t>teoretický</a:t>
            </a:r>
            <a:r>
              <a:rPr lang="en-US" dirty="0"/>
              <a:t> ani </a:t>
            </a:r>
            <a:r>
              <a:rPr lang="en-US" dirty="0" err="1"/>
              <a:t>praktický</a:t>
            </a:r>
            <a:r>
              <a:rPr lang="en-US" dirty="0"/>
              <a:t> </a:t>
            </a:r>
            <a:r>
              <a:rPr lang="en-US" dirty="0" err="1"/>
              <a:t>význam</a:t>
            </a:r>
            <a:r>
              <a:rPr lang="en-US" dirty="0"/>
              <a:t>, </a:t>
            </a:r>
            <a:r>
              <a:rPr lang="en-US" dirty="0" err="1"/>
              <a:t>protože</a:t>
            </a:r>
            <a:r>
              <a:rPr lang="en-US" dirty="0"/>
              <a:t> z </a:t>
            </a:r>
            <a:r>
              <a:rPr lang="en-US" dirty="0" err="1"/>
              <a:t>výsledků</a:t>
            </a:r>
            <a:r>
              <a:rPr lang="en-US" dirty="0"/>
              <a:t> </a:t>
            </a:r>
            <a:r>
              <a:rPr lang="en-US" dirty="0" err="1"/>
              <a:t>nelze</a:t>
            </a:r>
            <a:r>
              <a:rPr lang="en-US" dirty="0"/>
              <a:t> </a:t>
            </a:r>
            <a:r>
              <a:rPr lang="en-US" dirty="0" err="1"/>
              <a:t>nic</a:t>
            </a:r>
            <a:r>
              <a:rPr lang="en-US" dirty="0"/>
              <a:t> </a:t>
            </a:r>
            <a:r>
              <a:rPr lang="en-US" dirty="0" err="1"/>
              <a:t>vypočítat</a:t>
            </a:r>
            <a:r>
              <a:rPr lang="en-US" dirty="0"/>
              <a:t> a ani </a:t>
            </a:r>
            <a:r>
              <a:rPr lang="en-US" dirty="0" err="1"/>
              <a:t>nelze</a:t>
            </a:r>
            <a:r>
              <a:rPr lang="en-US" dirty="0"/>
              <a:t> z </a:t>
            </a:r>
            <a:r>
              <a:rPr lang="en-US" dirty="0" err="1"/>
              <a:t>nich</a:t>
            </a:r>
            <a:r>
              <a:rPr lang="en-US" dirty="0"/>
              <a:t> </a:t>
            </a:r>
            <a:r>
              <a:rPr lang="en-US" dirty="0" err="1"/>
              <a:t>odhadnout</a:t>
            </a:r>
            <a:r>
              <a:rPr lang="en-US" dirty="0"/>
              <a:t> </a:t>
            </a:r>
            <a:r>
              <a:rPr lang="en-US" dirty="0" err="1"/>
              <a:t>spotřebu</a:t>
            </a:r>
            <a:r>
              <a:rPr lang="en-US" dirty="0"/>
              <a:t> </a:t>
            </a:r>
            <a:r>
              <a:rPr lang="en-US" dirty="0" err="1"/>
              <a:t>kyseliny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zásady</a:t>
            </a:r>
            <a:r>
              <a:rPr lang="en-US" dirty="0"/>
              <a:t> pro </a:t>
            </a:r>
            <a:r>
              <a:rPr lang="en-US" dirty="0" err="1"/>
              <a:t>neutralizaci</a:t>
            </a:r>
            <a:r>
              <a:rPr lang="en-US" dirty="0"/>
              <a:t> </a:t>
            </a:r>
            <a:r>
              <a:rPr lang="en-US" dirty="0" err="1"/>
              <a:t>silněji</a:t>
            </a:r>
            <a:r>
              <a:rPr lang="en-US" dirty="0"/>
              <a:t> </a:t>
            </a:r>
            <a:r>
              <a:rPr lang="en-US" dirty="0" err="1"/>
              <a:t>kyselých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alkalických</a:t>
            </a:r>
            <a:r>
              <a:rPr lang="en-US" dirty="0"/>
              <a:t> </a:t>
            </a:r>
            <a:r>
              <a:rPr lang="en-US" dirty="0" err="1"/>
              <a:t>odpadních</a:t>
            </a:r>
            <a:r>
              <a:rPr lang="en-US" dirty="0"/>
              <a:t> </a:t>
            </a:r>
            <a:r>
              <a:rPr lang="en-US" dirty="0" err="1"/>
              <a:t>vod</a:t>
            </a:r>
            <a:r>
              <a:rPr lang="en-US" dirty="0"/>
              <a:t> </a:t>
            </a:r>
            <a:r>
              <a:rPr lang="en-US" dirty="0" err="1"/>
              <a:t>před</a:t>
            </a:r>
            <a:r>
              <a:rPr lang="en-US" dirty="0"/>
              <a:t>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vypuštěním</a:t>
            </a:r>
            <a:r>
              <a:rPr lang="en-US" dirty="0"/>
              <a:t> do </a:t>
            </a:r>
            <a:r>
              <a:rPr lang="en-US" dirty="0" err="1"/>
              <a:t>recipientu</a:t>
            </a:r>
            <a:r>
              <a:rPr lang="en-US" dirty="0"/>
              <a:t>. </a:t>
            </a:r>
            <a:r>
              <a:rPr lang="en-US" dirty="0" err="1"/>
              <a:t>Avšak</a:t>
            </a:r>
            <a:r>
              <a:rPr lang="en-US" dirty="0"/>
              <a:t> u </a:t>
            </a:r>
            <a:r>
              <a:rPr lang="en-US" dirty="0" err="1"/>
              <a:t>silně</a:t>
            </a:r>
            <a:r>
              <a:rPr lang="en-US" dirty="0"/>
              <a:t> </a:t>
            </a:r>
            <a:r>
              <a:rPr lang="en-US" dirty="0" err="1"/>
              <a:t>zásaditých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silně</a:t>
            </a:r>
            <a:r>
              <a:rPr lang="en-US" dirty="0"/>
              <a:t> </a:t>
            </a:r>
            <a:r>
              <a:rPr lang="en-US" dirty="0" err="1"/>
              <a:t>kyselých</a:t>
            </a:r>
            <a:r>
              <a:rPr lang="en-US" dirty="0"/>
              <a:t> </a:t>
            </a:r>
            <a:r>
              <a:rPr lang="en-US" dirty="0" err="1"/>
              <a:t>odpadních</a:t>
            </a:r>
            <a:r>
              <a:rPr lang="en-US" dirty="0"/>
              <a:t> </a:t>
            </a:r>
            <a:r>
              <a:rPr lang="en-US" dirty="0" err="1"/>
              <a:t>vod</a:t>
            </a:r>
            <a:r>
              <a:rPr lang="en-US" dirty="0"/>
              <a:t> </a:t>
            </a:r>
            <a:r>
              <a:rPr lang="en-US" dirty="0" err="1"/>
              <a:t>přichází</a:t>
            </a:r>
            <a:r>
              <a:rPr lang="en-US" dirty="0"/>
              <a:t> z </a:t>
            </a:r>
            <a:r>
              <a:rPr lang="en-US" dirty="0" err="1"/>
              <a:t>technologického</a:t>
            </a:r>
            <a:r>
              <a:rPr lang="en-US" dirty="0"/>
              <a:t> </a:t>
            </a:r>
            <a:r>
              <a:rPr lang="en-US" dirty="0" err="1"/>
              <a:t>hlediska</a:t>
            </a:r>
            <a:r>
              <a:rPr lang="en-US" dirty="0"/>
              <a:t> v </a:t>
            </a:r>
            <a:r>
              <a:rPr lang="en-US" dirty="0" err="1"/>
              <a:t>úvahu</a:t>
            </a:r>
            <a:r>
              <a:rPr lang="en-US" dirty="0"/>
              <a:t> </a:t>
            </a:r>
            <a:r>
              <a:rPr lang="en-US" dirty="0" err="1"/>
              <a:t>např</a:t>
            </a:r>
            <a:r>
              <a:rPr lang="en-US" dirty="0"/>
              <a:t>. </a:t>
            </a:r>
            <a:r>
              <a:rPr lang="en-US" dirty="0" err="1"/>
              <a:t>stanovení</a:t>
            </a:r>
            <a:r>
              <a:rPr lang="en-US" dirty="0"/>
              <a:t> </a:t>
            </a:r>
            <a:r>
              <a:rPr lang="en-US" dirty="0" err="1"/>
              <a:t>kyselinové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zásadové</a:t>
            </a:r>
            <a:r>
              <a:rPr lang="en-US" dirty="0"/>
              <a:t> </a:t>
            </a:r>
            <a:r>
              <a:rPr lang="en-US" dirty="0" err="1"/>
              <a:t>kapacity</a:t>
            </a:r>
            <a:r>
              <a:rPr lang="en-US" dirty="0"/>
              <a:t> do </a:t>
            </a:r>
            <a:r>
              <a:rPr lang="en-US" dirty="0" err="1"/>
              <a:t>hodnoty</a:t>
            </a:r>
            <a:r>
              <a:rPr lang="en-US" dirty="0"/>
              <a:t> pH 7 (KNK7o resp. ZNK70). </a:t>
            </a:r>
            <a:r>
              <a:rPr lang="en-US" dirty="0" err="1"/>
              <a:t>Dalším</a:t>
            </a:r>
            <a:r>
              <a:rPr lang="en-US" dirty="0"/>
              <a:t> </a:t>
            </a:r>
            <a:r>
              <a:rPr lang="en-US" dirty="0" err="1"/>
              <a:t>příkladem</a:t>
            </a:r>
            <a:r>
              <a:rPr lang="en-US" dirty="0"/>
              <a:t> </a:t>
            </a:r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</a:t>
            </a:r>
            <a:r>
              <a:rPr lang="en-US" dirty="0" err="1"/>
              <a:t>spotřeba</a:t>
            </a:r>
            <a:r>
              <a:rPr lang="en-US" dirty="0"/>
              <a:t> </a:t>
            </a:r>
            <a:r>
              <a:rPr lang="en-US" dirty="0" err="1"/>
              <a:t>zásady</a:t>
            </a:r>
            <a:r>
              <a:rPr lang="en-US" dirty="0"/>
              <a:t> do </a:t>
            </a:r>
            <a:r>
              <a:rPr lang="en-US" dirty="0" err="1"/>
              <a:t>určité</a:t>
            </a:r>
            <a:r>
              <a:rPr lang="en-US" dirty="0"/>
              <a:t> </a:t>
            </a:r>
            <a:r>
              <a:rPr lang="en-US" dirty="0" err="1"/>
              <a:t>hodnoty</a:t>
            </a:r>
            <a:r>
              <a:rPr lang="en-US" dirty="0"/>
              <a:t> pH </a:t>
            </a:r>
            <a:r>
              <a:rPr lang="en-US" dirty="0" err="1"/>
              <a:t>umožňující</a:t>
            </a:r>
            <a:r>
              <a:rPr lang="en-US" dirty="0"/>
              <a:t> </a:t>
            </a:r>
            <a:r>
              <a:rPr lang="en-US" dirty="0" err="1"/>
              <a:t>odstranění</a:t>
            </a:r>
            <a:r>
              <a:rPr lang="en-US" dirty="0"/>
              <a:t> </a:t>
            </a:r>
            <a:r>
              <a:rPr lang="en-US" dirty="0" err="1"/>
              <a:t>kovů</a:t>
            </a:r>
            <a:r>
              <a:rPr lang="en-US" dirty="0"/>
              <a:t> </a:t>
            </a:r>
            <a:r>
              <a:rPr lang="en-US" dirty="0" err="1"/>
              <a:t>srážením</a:t>
            </a:r>
            <a:r>
              <a:rPr lang="en-US" dirty="0"/>
              <a:t>, </a:t>
            </a:r>
            <a:r>
              <a:rPr lang="en-US" dirty="0" err="1"/>
              <a:t>zjištěná</a:t>
            </a:r>
            <a:r>
              <a:rPr lang="en-US" dirty="0"/>
              <a:t> </a:t>
            </a:r>
            <a:r>
              <a:rPr lang="en-US" dirty="0" err="1"/>
              <a:t>laboratorním</a:t>
            </a:r>
            <a:r>
              <a:rPr lang="en-US" dirty="0"/>
              <a:t> </a:t>
            </a:r>
            <a:r>
              <a:rPr lang="en-US" dirty="0" err="1"/>
              <a:t>pokusem</a:t>
            </a:r>
            <a:r>
              <a:rPr lang="en-US" dirty="0"/>
              <a:t>. Tyto </a:t>
            </a:r>
            <a:r>
              <a:rPr lang="en-US" dirty="0" err="1"/>
              <a:t>příklady</a:t>
            </a:r>
            <a:r>
              <a:rPr lang="en-US" dirty="0"/>
              <a:t> </a:t>
            </a:r>
            <a:r>
              <a:rPr lang="en-US" dirty="0" err="1"/>
              <a:t>prokazují</a:t>
            </a:r>
            <a:r>
              <a:rPr lang="en-US" dirty="0"/>
              <a:t> </a:t>
            </a:r>
            <a:r>
              <a:rPr lang="en-US" dirty="0" err="1"/>
              <a:t>univerzálnost</a:t>
            </a:r>
            <a:r>
              <a:rPr lang="en-US" dirty="0"/>
              <a:t> </a:t>
            </a:r>
            <a:r>
              <a:rPr lang="en-US" dirty="0" err="1"/>
              <a:t>koncepce</a:t>
            </a:r>
            <a:r>
              <a:rPr lang="en-US" dirty="0"/>
              <a:t> </a:t>
            </a:r>
            <a:r>
              <a:rPr lang="en-US" dirty="0" err="1"/>
              <a:t>neutralizačních</a:t>
            </a:r>
            <a:r>
              <a:rPr lang="en-US" dirty="0"/>
              <a:t> </a:t>
            </a:r>
            <a:r>
              <a:rPr lang="en-US" dirty="0" err="1"/>
              <a:t>kapacit</a:t>
            </a:r>
            <a:r>
              <a:rPr lang="en-US" dirty="0"/>
              <a:t> (KNK, ZNK) s </a:t>
            </a:r>
            <a:r>
              <a:rPr lang="en-US" dirty="0" err="1"/>
              <a:t>uváděním</a:t>
            </a:r>
            <a:r>
              <a:rPr lang="en-US" dirty="0"/>
              <a:t> </a:t>
            </a:r>
            <a:r>
              <a:rPr lang="en-US" dirty="0" err="1"/>
              <a:t>příslušné</a:t>
            </a:r>
            <a:r>
              <a:rPr lang="en-US" dirty="0"/>
              <a:t> </a:t>
            </a:r>
            <a:r>
              <a:rPr lang="en-US" dirty="0" err="1"/>
              <a:t>hodnoty</a:t>
            </a:r>
            <a:r>
              <a:rPr lang="en-US" dirty="0"/>
              <a:t> pH </a:t>
            </a:r>
            <a:r>
              <a:rPr lang="en-US" dirty="0" err="1"/>
              <a:t>jako</a:t>
            </a:r>
            <a:r>
              <a:rPr lang="en-US" dirty="0"/>
              <a:t> index u </a:t>
            </a:r>
            <a:r>
              <a:rPr lang="en-US" dirty="0" err="1"/>
              <a:t>zkratky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203812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6310879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7">
            <a:extLst>
              <a:ext uri="{FF2B5EF4-FFF2-40B4-BE49-F238E27FC236}">
                <a16:creationId xmlns:a16="http://schemas.microsoft.com/office/drawing/2014/main" id="{EDA68848-3A8D-4E77-9F4C-21E8F57991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195F444-5897-4DFF-90A8-8CA5CDA2DE9F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60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303107" name="Rectangle 2">
            <a:extLst>
              <a:ext uri="{FF2B5EF4-FFF2-40B4-BE49-F238E27FC236}">
                <a16:creationId xmlns:a16="http://schemas.microsoft.com/office/drawing/2014/main" id="{57FD9260-5DA7-4C1E-A3D0-EC4461DF70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8" name="Rectangle 3">
            <a:extLst>
              <a:ext uri="{FF2B5EF4-FFF2-40B4-BE49-F238E27FC236}">
                <a16:creationId xmlns:a16="http://schemas.microsoft.com/office/drawing/2014/main" id="{275C5838-8C70-4AA1-95A7-44709124F1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96596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55619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Henryho</a:t>
            </a:r>
            <a:r>
              <a:rPr lang="en-US" dirty="0"/>
              <a:t> </a:t>
            </a:r>
            <a:r>
              <a:rPr lang="en-US" dirty="0" err="1"/>
              <a:t>zákon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význam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fyziologii</a:t>
            </a:r>
            <a:r>
              <a:rPr lang="en-US" dirty="0"/>
              <a:t> </a:t>
            </a:r>
            <a:r>
              <a:rPr lang="en-US" dirty="0" err="1"/>
              <a:t>dýchání</a:t>
            </a:r>
            <a:r>
              <a:rPr lang="en-US" dirty="0"/>
              <a:t> (</a:t>
            </a:r>
            <a:r>
              <a:rPr lang="en-US" dirty="0" err="1"/>
              <a:t>kesonová</a:t>
            </a:r>
            <a:r>
              <a:rPr lang="en-US" dirty="0"/>
              <a:t> </a:t>
            </a:r>
            <a:r>
              <a:rPr lang="en-US" dirty="0" err="1"/>
              <a:t>nemoc</a:t>
            </a:r>
            <a:r>
              <a:rPr lang="en-US" dirty="0"/>
              <a:t>) – </a:t>
            </a:r>
            <a:r>
              <a:rPr lang="en-US" dirty="0" err="1"/>
              <a:t>ohrožuje</a:t>
            </a:r>
            <a:r>
              <a:rPr lang="en-US" dirty="0"/>
              <a:t> </a:t>
            </a:r>
            <a:r>
              <a:rPr lang="en-US" dirty="0" err="1"/>
              <a:t>lidi</a:t>
            </a:r>
            <a:r>
              <a:rPr lang="en-US" dirty="0"/>
              <a:t> </a:t>
            </a:r>
            <a:r>
              <a:rPr lang="en-US" dirty="0" err="1"/>
              <a:t>pracující</a:t>
            </a:r>
            <a:r>
              <a:rPr lang="en-US" dirty="0"/>
              <a:t> pod </a:t>
            </a:r>
            <a:r>
              <a:rPr lang="en-US" dirty="0" err="1"/>
              <a:t>vyšším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atmosférickým</a:t>
            </a:r>
            <a:r>
              <a:rPr lang="en-US" dirty="0"/>
              <a:t> </a:t>
            </a:r>
            <a:r>
              <a:rPr lang="en-US" dirty="0" err="1"/>
              <a:t>tlakem</a:t>
            </a:r>
            <a:r>
              <a:rPr lang="en-US" dirty="0"/>
              <a:t>, </a:t>
            </a:r>
            <a:r>
              <a:rPr lang="en-US" dirty="0" err="1"/>
              <a:t>kteří</a:t>
            </a:r>
            <a:r>
              <a:rPr lang="en-US" dirty="0"/>
              <a:t> </a:t>
            </a:r>
            <a:r>
              <a:rPr lang="en-US" dirty="0" err="1"/>
              <a:t>rychle</a:t>
            </a:r>
            <a:r>
              <a:rPr lang="en-US" dirty="0"/>
              <a:t> </a:t>
            </a:r>
            <a:r>
              <a:rPr lang="en-US" dirty="0" err="1"/>
              <a:t>přejdou</a:t>
            </a:r>
            <a:r>
              <a:rPr lang="en-US" dirty="0"/>
              <a:t> do </a:t>
            </a:r>
            <a:r>
              <a:rPr lang="en-US" dirty="0" err="1"/>
              <a:t>tlaku</a:t>
            </a:r>
            <a:r>
              <a:rPr lang="en-US" dirty="0"/>
              <a:t> </a:t>
            </a:r>
            <a:r>
              <a:rPr lang="en-US" dirty="0" err="1"/>
              <a:t>normálního</a:t>
            </a:r>
            <a:r>
              <a:rPr lang="en-US" dirty="0"/>
              <a:t> (</a:t>
            </a:r>
            <a:r>
              <a:rPr lang="en-US" dirty="0" err="1"/>
              <a:t>horníci</a:t>
            </a:r>
            <a:r>
              <a:rPr lang="en-US" dirty="0"/>
              <a:t>, </a:t>
            </a:r>
            <a:r>
              <a:rPr lang="en-US" dirty="0" err="1"/>
              <a:t>potápěči</a:t>
            </a:r>
            <a:r>
              <a:rPr lang="en-US" dirty="0"/>
              <a:t>), </a:t>
            </a:r>
            <a:r>
              <a:rPr lang="en-US" dirty="0" err="1"/>
              <a:t>protože</a:t>
            </a:r>
            <a:r>
              <a:rPr lang="en-US" dirty="0"/>
              <a:t> se </a:t>
            </a:r>
            <a:r>
              <a:rPr lang="en-US" dirty="0" err="1"/>
              <a:t>jim</a:t>
            </a:r>
            <a:r>
              <a:rPr lang="en-US" dirty="0"/>
              <a:t> do </a:t>
            </a:r>
            <a:r>
              <a:rPr lang="en-US" dirty="0" err="1"/>
              <a:t>krve</a:t>
            </a:r>
            <a:r>
              <a:rPr lang="en-US" dirty="0"/>
              <a:t> </a:t>
            </a:r>
            <a:r>
              <a:rPr lang="en-US" dirty="0" err="1"/>
              <a:t>uvolní</a:t>
            </a:r>
            <a:r>
              <a:rPr lang="en-US" dirty="0"/>
              <a:t> </a:t>
            </a:r>
            <a:r>
              <a:rPr lang="en-US" dirty="0" err="1"/>
              <a:t>bublinky</a:t>
            </a:r>
            <a:r>
              <a:rPr lang="en-US" dirty="0"/>
              <a:t> </a:t>
            </a:r>
            <a:r>
              <a:rPr lang="en-US" dirty="0" err="1"/>
              <a:t>dusíku</a:t>
            </a:r>
            <a:r>
              <a:rPr lang="en-US" dirty="0"/>
              <a:t>, </a:t>
            </a:r>
            <a:r>
              <a:rPr lang="en-US" dirty="0" err="1"/>
              <a:t>který</a:t>
            </a:r>
            <a:r>
              <a:rPr lang="en-US" dirty="0"/>
              <a:t> se tam </a:t>
            </a:r>
            <a:r>
              <a:rPr lang="en-US" dirty="0" err="1"/>
              <a:t>předtím</a:t>
            </a:r>
            <a:r>
              <a:rPr lang="en-US" dirty="0"/>
              <a:t> </a:t>
            </a:r>
            <a:r>
              <a:rPr lang="en-US" dirty="0" err="1"/>
              <a:t>dostal</a:t>
            </a:r>
            <a:r>
              <a:rPr lang="en-US" dirty="0"/>
              <a:t> </a:t>
            </a:r>
            <a:r>
              <a:rPr lang="en-US" dirty="0" err="1"/>
              <a:t>difúzí</a:t>
            </a:r>
            <a:r>
              <a:rPr lang="en-US" dirty="0"/>
              <a:t>.</a:t>
            </a:r>
            <a:endParaRPr lang="sk-SK" dirty="0"/>
          </a:p>
          <a:p>
            <a:endParaRPr lang="sk-SK" dirty="0"/>
          </a:p>
          <a:p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Čím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je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teplota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vody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vyšší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tím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méně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plynu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je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voda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schopna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převzít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do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roztoku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Tabulky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rozpustnosti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jednotlivých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plynů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ve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vodě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jsou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sestaveny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z 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údajů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získaných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v 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podmínkách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kdy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je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chemicky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čistá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voda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zbavená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všech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plynů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vystavena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pouze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kontaktu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s 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plynem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jehož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koncentrace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při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dané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teplotě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je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měřena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Znamená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to,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že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nad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hladinou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vody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je </a:t>
            </a: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100%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koncentrace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daného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plynu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.(</a:t>
            </a: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</a:t>
            </a:r>
            <a:r>
              <a:rPr lang="en-US" b="1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</a:t>
            </a: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= 1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)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Tabulky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jsou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obvykle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sestaveny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pro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tzv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 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normální</a:t>
            </a: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atmosférický</a:t>
            </a: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tlak</a:t>
            </a: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101,3 kPa (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nebo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také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100,0 kPa) [</a:t>
            </a: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kilopascal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] aby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bylo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možné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uvádět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srovnatelné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údaje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Samozřejmě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při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vyšším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tlaku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nad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vodní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hladinou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se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plynu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rozpustí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více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při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nižším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méně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9034312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Zvýšená</a:t>
            </a:r>
            <a:r>
              <a:rPr lang="en-US" dirty="0"/>
              <a:t> </a:t>
            </a:r>
            <a:r>
              <a:rPr lang="en-US" dirty="0" err="1"/>
              <a:t>rozpustnost</a:t>
            </a:r>
            <a:r>
              <a:rPr lang="en-US" dirty="0"/>
              <a:t> </a:t>
            </a:r>
            <a:r>
              <a:rPr lang="en-US" dirty="0" err="1"/>
              <a:t>oxidu</a:t>
            </a:r>
            <a:r>
              <a:rPr lang="en-US" dirty="0"/>
              <a:t> </a:t>
            </a:r>
            <a:r>
              <a:rPr lang="en-US" dirty="0" err="1"/>
              <a:t>uhličitého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vodě</a:t>
            </a:r>
            <a:r>
              <a:rPr lang="en-US" dirty="0"/>
              <a:t> se </a:t>
            </a:r>
            <a:r>
              <a:rPr lang="en-US" dirty="0" err="1"/>
              <a:t>zvýšenou</a:t>
            </a:r>
            <a:r>
              <a:rPr lang="sk-SK" dirty="0"/>
              <a:t> alkalitou.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8657888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 </a:t>
            </a:r>
            <a:r>
              <a:rPr lang="en-US" dirty="0" err="1"/>
              <a:t>kationtů</a:t>
            </a:r>
            <a:r>
              <a:rPr lang="en-US" dirty="0"/>
              <a:t> </a:t>
            </a:r>
            <a:r>
              <a:rPr lang="en-US" dirty="0" err="1"/>
              <a:t>nalezených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většině</a:t>
            </a:r>
            <a:r>
              <a:rPr lang="en-US" dirty="0"/>
              <a:t> </a:t>
            </a:r>
            <a:r>
              <a:rPr lang="en-US" dirty="0" err="1"/>
              <a:t>sladkovodních</a:t>
            </a:r>
            <a:r>
              <a:rPr lang="en-US" dirty="0"/>
              <a:t> </a:t>
            </a:r>
            <a:r>
              <a:rPr lang="en-US" dirty="0" err="1"/>
              <a:t>systémů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vápník</a:t>
            </a:r>
            <a:r>
              <a:rPr lang="en-US" dirty="0"/>
              <a:t> </a:t>
            </a:r>
            <a:r>
              <a:rPr lang="en-US" dirty="0" err="1"/>
              <a:t>obecně</a:t>
            </a:r>
            <a:r>
              <a:rPr lang="en-US" dirty="0"/>
              <a:t> </a:t>
            </a:r>
            <a:r>
              <a:rPr lang="en-US" dirty="0" err="1"/>
              <a:t>nejvyšší</a:t>
            </a:r>
            <a:endParaRPr lang="en-US" dirty="0"/>
          </a:p>
          <a:p>
            <a:r>
              <a:rPr lang="en-US" dirty="0" err="1"/>
              <a:t>koncentrac</a:t>
            </a:r>
            <a:r>
              <a:rPr lang="sk-SK" dirty="0"/>
              <a:t>i</a:t>
            </a:r>
            <a:r>
              <a:rPr lang="en-US" dirty="0"/>
              <a:t>. </a:t>
            </a:r>
            <a:r>
              <a:rPr lang="en-US" dirty="0" err="1"/>
              <a:t>Chemie</a:t>
            </a:r>
            <a:r>
              <a:rPr lang="en-US" dirty="0"/>
              <a:t> </a:t>
            </a:r>
            <a:r>
              <a:rPr lang="en-US" dirty="0" err="1"/>
              <a:t>vápníku</a:t>
            </a:r>
            <a:r>
              <a:rPr lang="en-US" dirty="0"/>
              <a:t>,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když</a:t>
            </a:r>
            <a:r>
              <a:rPr lang="en-US" dirty="0"/>
              <a:t> je </a:t>
            </a:r>
            <a:r>
              <a:rPr lang="en-US" dirty="0" err="1"/>
              <a:t>dostatečně</a:t>
            </a:r>
            <a:r>
              <a:rPr lang="en-US" dirty="0"/>
              <a:t> </a:t>
            </a:r>
            <a:r>
              <a:rPr lang="en-US" dirty="0" err="1"/>
              <a:t>komplikovaná</a:t>
            </a:r>
            <a:r>
              <a:rPr lang="en-US" dirty="0"/>
              <a:t>, je </a:t>
            </a:r>
            <a:r>
              <a:rPr lang="en-US" dirty="0" err="1"/>
              <a:t>jednodušší</a:t>
            </a:r>
            <a:r>
              <a:rPr lang="sk-SK" dirty="0"/>
              <a:t>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ionty</a:t>
            </a:r>
            <a:r>
              <a:rPr lang="en-US" dirty="0"/>
              <a:t> </a:t>
            </a:r>
            <a:r>
              <a:rPr lang="en-US" dirty="0" err="1"/>
              <a:t>přechodných</a:t>
            </a:r>
            <a:r>
              <a:rPr lang="en-US" dirty="0"/>
              <a:t> </a:t>
            </a:r>
            <a:r>
              <a:rPr lang="en-US" dirty="0" err="1"/>
              <a:t>kovů</a:t>
            </a:r>
            <a:r>
              <a:rPr lang="en-US" dirty="0"/>
              <a:t> </a:t>
            </a:r>
            <a:r>
              <a:rPr lang="en-US" dirty="0" err="1"/>
              <a:t>nacházející</a:t>
            </a:r>
            <a:r>
              <a:rPr lang="en-US" dirty="0"/>
              <a:t> se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vodě</a:t>
            </a:r>
            <a:r>
              <a:rPr lang="en-US" dirty="0"/>
              <a:t>. </a:t>
            </a:r>
            <a:r>
              <a:rPr lang="en-US" dirty="0" err="1"/>
              <a:t>Vápník</a:t>
            </a:r>
            <a:r>
              <a:rPr lang="en-US" dirty="0"/>
              <a:t> je </a:t>
            </a:r>
            <a:r>
              <a:rPr lang="en-US" dirty="0" err="1"/>
              <a:t>klíčovým</a:t>
            </a:r>
            <a:r>
              <a:rPr lang="en-US" dirty="0"/>
              <a:t> </a:t>
            </a:r>
            <a:r>
              <a:rPr lang="en-US" dirty="0" err="1"/>
              <a:t>prvkem</a:t>
            </a:r>
            <a:r>
              <a:rPr lang="sk-SK" dirty="0"/>
              <a:t> </a:t>
            </a:r>
            <a:r>
              <a:rPr lang="en-US" dirty="0" err="1"/>
              <a:t>mnoho</a:t>
            </a:r>
            <a:r>
              <a:rPr lang="en-US" dirty="0"/>
              <a:t> </a:t>
            </a:r>
            <a:r>
              <a:rPr lang="en-US" dirty="0" err="1"/>
              <a:t>geochemických</a:t>
            </a:r>
            <a:r>
              <a:rPr lang="en-US" dirty="0"/>
              <a:t> </a:t>
            </a:r>
            <a:r>
              <a:rPr lang="en-US" dirty="0" err="1"/>
              <a:t>procesů</a:t>
            </a:r>
            <a:r>
              <a:rPr lang="en-US" dirty="0"/>
              <a:t> a </a:t>
            </a:r>
            <a:r>
              <a:rPr lang="en-US" dirty="0" err="1"/>
              <a:t>minerály</a:t>
            </a:r>
            <a:r>
              <a:rPr lang="en-US" dirty="0"/>
              <a:t> </a:t>
            </a:r>
            <a:r>
              <a:rPr lang="en-US" dirty="0" err="1"/>
              <a:t>představují</a:t>
            </a:r>
            <a:r>
              <a:rPr lang="en-US" dirty="0"/>
              <a:t> </a:t>
            </a:r>
            <a:r>
              <a:rPr lang="en-US" dirty="0" err="1"/>
              <a:t>primární</a:t>
            </a:r>
            <a:r>
              <a:rPr lang="en-US" dirty="0"/>
              <a:t> </a:t>
            </a:r>
            <a:r>
              <a:rPr lang="en-US" dirty="0" err="1"/>
              <a:t>zdroje</a:t>
            </a:r>
            <a:r>
              <a:rPr lang="en-US" dirty="0"/>
              <a:t> </a:t>
            </a:r>
            <a:r>
              <a:rPr lang="en-US" dirty="0" err="1"/>
              <a:t>vápníku</a:t>
            </a:r>
            <a:r>
              <a:rPr lang="sk-SK" dirty="0"/>
              <a:t> </a:t>
            </a:r>
            <a:r>
              <a:rPr lang="en-US" dirty="0"/>
              <a:t>ion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vodách</a:t>
            </a:r>
            <a:r>
              <a:rPr lang="en-US" dirty="0"/>
              <a:t>.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hlavní</a:t>
            </a:r>
            <a:r>
              <a:rPr lang="en-US" dirty="0"/>
              <a:t> </a:t>
            </a:r>
            <a:r>
              <a:rPr lang="en-US" dirty="0" err="1"/>
              <a:t>přispívající</a:t>
            </a:r>
            <a:r>
              <a:rPr lang="en-US" dirty="0"/>
              <a:t> </a:t>
            </a:r>
            <a:r>
              <a:rPr lang="en-US" dirty="0" err="1"/>
              <a:t>minerály</a:t>
            </a:r>
            <a:r>
              <a:rPr lang="en-US" dirty="0"/>
              <a:t> </a:t>
            </a:r>
            <a:r>
              <a:rPr lang="en-US" dirty="0" err="1"/>
              <a:t>patří</a:t>
            </a:r>
            <a:r>
              <a:rPr lang="en-US" dirty="0"/>
              <a:t> </a:t>
            </a:r>
            <a:r>
              <a:rPr lang="en-US" dirty="0" err="1"/>
              <a:t>sádra</a:t>
            </a:r>
            <a:r>
              <a:rPr lang="en-US" dirty="0"/>
              <a:t>, CaSO4 • 2H2O;</a:t>
            </a:r>
            <a:r>
              <a:rPr lang="sk-SK" dirty="0"/>
              <a:t> </a:t>
            </a:r>
            <a:r>
              <a:rPr lang="en-US" dirty="0" err="1"/>
              <a:t>anhydrit</a:t>
            </a:r>
            <a:r>
              <a:rPr lang="en-US" dirty="0"/>
              <a:t>, CaS04; </a:t>
            </a:r>
            <a:r>
              <a:rPr lang="en-US" dirty="0" err="1"/>
              <a:t>dolomit</a:t>
            </a:r>
            <a:r>
              <a:rPr lang="en-US" dirty="0"/>
              <a:t>, </a:t>
            </a:r>
            <a:r>
              <a:rPr lang="en-US" dirty="0" err="1"/>
              <a:t>CaMg</a:t>
            </a:r>
            <a:r>
              <a:rPr lang="en-US" dirty="0"/>
              <a:t> (CO3) 2; a </a:t>
            </a:r>
            <a:r>
              <a:rPr lang="en-US" dirty="0" err="1"/>
              <a:t>kalcit</a:t>
            </a:r>
            <a:r>
              <a:rPr lang="en-US" dirty="0"/>
              <a:t> a </a:t>
            </a:r>
            <a:r>
              <a:rPr lang="en-US" dirty="0" err="1"/>
              <a:t>aragonit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sk-SK" dirty="0"/>
              <a:t> </a:t>
            </a:r>
            <a:r>
              <a:rPr lang="en-US" dirty="0" err="1"/>
              <a:t>různé</a:t>
            </a:r>
            <a:r>
              <a:rPr lang="en-US" dirty="0"/>
              <a:t> </a:t>
            </a:r>
            <a:r>
              <a:rPr lang="en-US" dirty="0" err="1"/>
              <a:t>minerální</a:t>
            </a:r>
            <a:r>
              <a:rPr lang="en-US" dirty="0"/>
              <a:t> </a:t>
            </a:r>
            <a:r>
              <a:rPr lang="en-US" dirty="0" err="1"/>
              <a:t>formy</a:t>
            </a:r>
            <a:r>
              <a:rPr lang="en-US" dirty="0"/>
              <a:t> CaCO3.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8163485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Iont</a:t>
            </a:r>
            <a:r>
              <a:rPr lang="en-US" dirty="0"/>
              <a:t> </a:t>
            </a:r>
            <a:r>
              <a:rPr lang="en-US" dirty="0" err="1"/>
              <a:t>vápenatý</a:t>
            </a:r>
            <a:r>
              <a:rPr lang="en-US" dirty="0"/>
              <a:t> </a:t>
            </a:r>
            <a:r>
              <a:rPr lang="en-US" dirty="0" err="1"/>
              <a:t>spolu</a:t>
            </a:r>
            <a:r>
              <a:rPr lang="en-US" dirty="0"/>
              <a:t> s </a:t>
            </a:r>
            <a:r>
              <a:rPr lang="en-US" dirty="0" err="1"/>
              <a:t>hořčíkem</a:t>
            </a:r>
            <a:r>
              <a:rPr lang="en-US" dirty="0"/>
              <a:t> a </a:t>
            </a:r>
            <a:r>
              <a:rPr lang="en-US" dirty="0" err="1"/>
              <a:t>někdy</a:t>
            </a:r>
            <a:r>
              <a:rPr lang="en-US" dirty="0"/>
              <a:t> </a:t>
            </a:r>
            <a:r>
              <a:rPr lang="en-US" dirty="0" err="1"/>
              <a:t>iontem</a:t>
            </a:r>
            <a:r>
              <a:rPr lang="en-US" dirty="0"/>
              <a:t> </a:t>
            </a:r>
            <a:r>
              <a:rPr lang="en-US" dirty="0" err="1"/>
              <a:t>železa</a:t>
            </a:r>
            <a:r>
              <a:rPr lang="en-US" dirty="0"/>
              <a:t> (II) </a:t>
            </a:r>
            <a:r>
              <a:rPr lang="en-US" dirty="0" err="1"/>
              <a:t>tvoří</a:t>
            </a:r>
            <a:r>
              <a:rPr lang="sk-SK" dirty="0"/>
              <a:t> </a:t>
            </a:r>
            <a:r>
              <a:rPr lang="en-US" dirty="0" err="1"/>
              <a:t>tvrdost</a:t>
            </a:r>
            <a:r>
              <a:rPr lang="en-US" dirty="0"/>
              <a:t> </a:t>
            </a:r>
            <a:r>
              <a:rPr lang="en-US" dirty="0" err="1"/>
              <a:t>vody</a:t>
            </a:r>
            <a:r>
              <a:rPr lang="en-US" dirty="0"/>
              <a:t>. </a:t>
            </a:r>
            <a:r>
              <a:rPr lang="en-US" dirty="0" err="1"/>
              <a:t>Nejběžnějším</a:t>
            </a:r>
            <a:r>
              <a:rPr lang="en-US" dirty="0"/>
              <a:t> </a:t>
            </a:r>
            <a:r>
              <a:rPr lang="en-US" dirty="0" err="1"/>
              <a:t>projevem</a:t>
            </a:r>
            <a:r>
              <a:rPr lang="en-US" dirty="0"/>
              <a:t> </a:t>
            </a:r>
            <a:r>
              <a:rPr lang="en-US" dirty="0" err="1"/>
              <a:t>tvrdosti</a:t>
            </a:r>
            <a:r>
              <a:rPr lang="en-US" dirty="0"/>
              <a:t> </a:t>
            </a:r>
            <a:r>
              <a:rPr lang="en-US" dirty="0" err="1"/>
              <a:t>vody</a:t>
            </a:r>
            <a:r>
              <a:rPr lang="en-US" dirty="0"/>
              <a:t> je </a:t>
            </a:r>
            <a:r>
              <a:rPr lang="en-US" dirty="0" err="1"/>
              <a:t>sraženina</a:t>
            </a:r>
            <a:r>
              <a:rPr lang="en-US" dirty="0"/>
              <a:t> </a:t>
            </a:r>
            <a:r>
              <a:rPr lang="en-US" dirty="0" err="1"/>
              <a:t>vytvořená</a:t>
            </a:r>
            <a:r>
              <a:rPr lang="en-US" dirty="0"/>
              <a:t> </a:t>
            </a:r>
            <a:r>
              <a:rPr lang="en-US" dirty="0" err="1"/>
              <a:t>mýdlem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tvrdé</a:t>
            </a:r>
            <a:r>
              <a:rPr lang="en-US" dirty="0"/>
              <a:t> </a:t>
            </a:r>
            <a:r>
              <a:rPr lang="en-US" dirty="0" err="1"/>
              <a:t>vodě</a:t>
            </a:r>
            <a:r>
              <a:rPr lang="en-US" dirty="0"/>
              <a:t>. </a:t>
            </a:r>
            <a:r>
              <a:rPr lang="en-US" dirty="0" err="1"/>
              <a:t>Dočasná</a:t>
            </a:r>
            <a:r>
              <a:rPr lang="en-US" dirty="0"/>
              <a:t> </a:t>
            </a:r>
            <a:r>
              <a:rPr lang="en-US" dirty="0" err="1"/>
              <a:t>tvrdost</a:t>
            </a:r>
            <a:r>
              <a:rPr lang="en-US" dirty="0"/>
              <a:t> je </a:t>
            </a:r>
            <a:r>
              <a:rPr lang="en-US" dirty="0" err="1"/>
              <a:t>způsobena</a:t>
            </a:r>
            <a:r>
              <a:rPr lang="en-US" dirty="0"/>
              <a:t> </a:t>
            </a:r>
            <a:r>
              <a:rPr lang="en-US" dirty="0" err="1"/>
              <a:t>přítomností</a:t>
            </a:r>
            <a:r>
              <a:rPr lang="sk-SK" dirty="0"/>
              <a:t> </a:t>
            </a:r>
            <a:r>
              <a:rPr lang="en-US" dirty="0" err="1"/>
              <a:t>iontů</a:t>
            </a:r>
            <a:r>
              <a:rPr lang="en-US" dirty="0"/>
              <a:t> </a:t>
            </a:r>
            <a:r>
              <a:rPr lang="en-US" dirty="0" err="1"/>
              <a:t>vápníku</a:t>
            </a:r>
            <a:r>
              <a:rPr lang="en-US" dirty="0"/>
              <a:t> a </a:t>
            </a:r>
            <a:r>
              <a:rPr lang="en-US" dirty="0" err="1"/>
              <a:t>hydrogenuhličitanu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vodě</a:t>
            </a:r>
            <a:r>
              <a:rPr lang="en-US" dirty="0"/>
              <a:t> a </a:t>
            </a:r>
            <a:r>
              <a:rPr lang="en-US" dirty="0" err="1"/>
              <a:t>lze</a:t>
            </a:r>
            <a:r>
              <a:rPr lang="en-US" dirty="0"/>
              <a:t> je </a:t>
            </a:r>
            <a:r>
              <a:rPr lang="en-US" dirty="0" err="1"/>
              <a:t>odstranit</a:t>
            </a:r>
            <a:r>
              <a:rPr lang="en-US" dirty="0"/>
              <a:t> </a:t>
            </a:r>
            <a:r>
              <a:rPr lang="en-US" dirty="0" err="1"/>
              <a:t>vařením</a:t>
            </a:r>
            <a:r>
              <a:rPr lang="en-US" dirty="0"/>
              <a:t> </a:t>
            </a:r>
            <a:r>
              <a:rPr lang="en-US" dirty="0" err="1"/>
              <a:t>vody</a:t>
            </a:r>
            <a:r>
              <a:rPr lang="sk-SK" dirty="0"/>
              <a:t>. Zvýšená teplota může tuto reakci vynutit vyvíjením plynu CO2 doprava a ve vroucí vodě s dočasnou tvrdostí se může vytvořit bílá sraženina uhličitanu vápenatého.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Voda</a:t>
            </a:r>
            <a:r>
              <a:rPr lang="en-US" dirty="0"/>
              <a:t> </a:t>
            </a:r>
            <a:r>
              <a:rPr lang="en-US" dirty="0" err="1"/>
              <a:t>obsahující</a:t>
            </a:r>
            <a:r>
              <a:rPr lang="en-US" dirty="0"/>
              <a:t> </a:t>
            </a:r>
            <a:r>
              <a:rPr lang="en-US" dirty="0" err="1"/>
              <a:t>vysokou</a:t>
            </a:r>
            <a:r>
              <a:rPr lang="en-US" dirty="0"/>
              <a:t> </a:t>
            </a:r>
            <a:r>
              <a:rPr lang="en-US" dirty="0" err="1"/>
              <a:t>hladinu</a:t>
            </a:r>
            <a:r>
              <a:rPr lang="en-US" dirty="0"/>
              <a:t> </a:t>
            </a:r>
            <a:r>
              <a:rPr lang="en-US" dirty="0" err="1"/>
              <a:t>oxidu</a:t>
            </a:r>
            <a:r>
              <a:rPr lang="en-US" dirty="0"/>
              <a:t> </a:t>
            </a:r>
            <a:r>
              <a:rPr lang="en-US" dirty="0" err="1"/>
              <a:t>uhličitého</a:t>
            </a:r>
            <a:r>
              <a:rPr lang="en-US" dirty="0"/>
              <a:t> </a:t>
            </a:r>
            <a:r>
              <a:rPr lang="en-US" dirty="0" err="1"/>
              <a:t>snadno</a:t>
            </a:r>
            <a:r>
              <a:rPr lang="en-US" dirty="0"/>
              <a:t> </a:t>
            </a:r>
            <a:r>
              <a:rPr lang="en-US" dirty="0" err="1"/>
              <a:t>rozpouští</a:t>
            </a:r>
            <a:r>
              <a:rPr lang="en-US" dirty="0"/>
              <a:t> </a:t>
            </a:r>
            <a:r>
              <a:rPr lang="en-US" dirty="0" err="1"/>
              <a:t>vápník</a:t>
            </a:r>
            <a:r>
              <a:rPr lang="en-US" dirty="0"/>
              <a:t> z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uhličitanových</a:t>
            </a:r>
            <a:r>
              <a:rPr lang="en-US" dirty="0"/>
              <a:t> </a:t>
            </a:r>
            <a:r>
              <a:rPr lang="en-US" dirty="0" err="1"/>
              <a:t>minerálů</a:t>
            </a:r>
            <a:r>
              <a:rPr lang="sk-SK" dirty="0"/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Když</a:t>
            </a:r>
            <a:r>
              <a:rPr lang="en-US" dirty="0"/>
              <a:t> se </a:t>
            </a:r>
            <a:r>
              <a:rPr lang="en-US" dirty="0" err="1"/>
              <a:t>tato</a:t>
            </a:r>
            <a:r>
              <a:rPr lang="en-US" dirty="0"/>
              <a:t> </a:t>
            </a:r>
            <a:r>
              <a:rPr lang="en-US" dirty="0" err="1"/>
              <a:t>reakce</a:t>
            </a:r>
            <a:r>
              <a:rPr lang="en-US" dirty="0"/>
              <a:t> </a:t>
            </a:r>
            <a:r>
              <a:rPr lang="en-US" dirty="0" err="1"/>
              <a:t>obrátí</a:t>
            </a:r>
            <a:r>
              <a:rPr lang="en-US" dirty="0"/>
              <a:t> a z </a:t>
            </a:r>
            <a:r>
              <a:rPr lang="en-US" dirty="0" err="1"/>
              <a:t>vody</a:t>
            </a:r>
            <a:r>
              <a:rPr lang="en-US" dirty="0"/>
              <a:t> se </a:t>
            </a:r>
            <a:r>
              <a:rPr lang="en-US" dirty="0" err="1"/>
              <a:t>ztratí</a:t>
            </a:r>
            <a:r>
              <a:rPr lang="en-US" dirty="0"/>
              <a:t> CO2, </a:t>
            </a:r>
            <a:r>
              <a:rPr lang="en-US" dirty="0" err="1"/>
              <a:t>vytvoří</a:t>
            </a:r>
            <a:r>
              <a:rPr lang="en-US" dirty="0"/>
              <a:t> se </a:t>
            </a:r>
            <a:r>
              <a:rPr lang="en-US" dirty="0" err="1"/>
              <a:t>usazeniny</a:t>
            </a:r>
            <a:r>
              <a:rPr lang="en-US" dirty="0"/>
              <a:t> </a:t>
            </a:r>
            <a:r>
              <a:rPr lang="en-US" dirty="0" err="1"/>
              <a:t>uhličitanu</a:t>
            </a:r>
            <a:r>
              <a:rPr lang="en-US" dirty="0"/>
              <a:t> </a:t>
            </a:r>
            <a:r>
              <a:rPr lang="en-US" dirty="0" err="1"/>
              <a:t>vápenatého</a:t>
            </a:r>
            <a:r>
              <a:rPr lang="en-US" dirty="0"/>
              <a:t>. </a:t>
            </a:r>
            <a:r>
              <a:rPr lang="en-US" dirty="0" err="1"/>
              <a:t>Koncentrace</a:t>
            </a:r>
            <a:r>
              <a:rPr lang="en-US" dirty="0"/>
              <a:t> CO2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vodě</a:t>
            </a:r>
            <a:r>
              <a:rPr lang="en-US" dirty="0"/>
              <a:t> </a:t>
            </a:r>
            <a:r>
              <a:rPr lang="en-US" dirty="0" err="1"/>
              <a:t>určuje</a:t>
            </a:r>
            <a:r>
              <a:rPr lang="en-US" dirty="0"/>
              <a:t> </a:t>
            </a:r>
            <a:r>
              <a:rPr lang="en-US" dirty="0" err="1"/>
              <a:t>rozsah</a:t>
            </a:r>
            <a:r>
              <a:rPr lang="en-US" dirty="0"/>
              <a:t> </a:t>
            </a:r>
            <a:r>
              <a:rPr lang="en-US" dirty="0" err="1"/>
              <a:t>rozpuštění</a:t>
            </a:r>
            <a:r>
              <a:rPr lang="en-US" dirty="0"/>
              <a:t> </a:t>
            </a:r>
            <a:r>
              <a:rPr lang="en-US" dirty="0" err="1"/>
              <a:t>uhličitanu</a:t>
            </a:r>
            <a:r>
              <a:rPr lang="en-US" dirty="0"/>
              <a:t> </a:t>
            </a:r>
            <a:r>
              <a:rPr lang="en-US" dirty="0" err="1"/>
              <a:t>vápenatého</a:t>
            </a:r>
            <a:r>
              <a:rPr lang="en-US" dirty="0"/>
              <a:t>. Oxid </a:t>
            </a:r>
            <a:r>
              <a:rPr lang="en-US" dirty="0" err="1"/>
              <a:t>uhličitý</a:t>
            </a:r>
            <a:r>
              <a:rPr lang="en-US" dirty="0"/>
              <a:t>, </a:t>
            </a:r>
            <a:r>
              <a:rPr lang="en-US" dirty="0" err="1"/>
              <a:t>který</a:t>
            </a:r>
            <a:r>
              <a:rPr lang="en-US" dirty="0"/>
              <a:t> </a:t>
            </a:r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voda</a:t>
            </a:r>
            <a:r>
              <a:rPr lang="en-US" dirty="0"/>
              <a:t> </a:t>
            </a:r>
            <a:r>
              <a:rPr lang="en-US" dirty="0" err="1"/>
              <a:t>získat</a:t>
            </a:r>
            <a:r>
              <a:rPr lang="en-US" dirty="0"/>
              <a:t> </a:t>
            </a:r>
            <a:r>
              <a:rPr lang="sk-SK" dirty="0"/>
              <a:t>ekvilibrací</a:t>
            </a:r>
            <a:r>
              <a:rPr lang="en-US" dirty="0"/>
              <a:t> s </a:t>
            </a:r>
            <a:r>
              <a:rPr lang="en-US" dirty="0" err="1"/>
              <a:t>atmosférou</a:t>
            </a:r>
            <a:r>
              <a:rPr lang="en-US" dirty="0"/>
              <a:t>, </a:t>
            </a:r>
            <a:r>
              <a:rPr lang="en-US" dirty="0" err="1"/>
              <a:t>nestačí</a:t>
            </a:r>
            <a:r>
              <a:rPr lang="en-US" dirty="0"/>
              <a:t> k </a:t>
            </a:r>
            <a:r>
              <a:rPr lang="sk-SK"/>
              <a:t>vysvětlení</a:t>
            </a:r>
            <a:r>
              <a:rPr lang="en-US"/>
              <a:t> </a:t>
            </a:r>
            <a:r>
              <a:rPr lang="en-US" dirty="0" err="1"/>
              <a:t>hladin</a:t>
            </a:r>
            <a:r>
              <a:rPr lang="en-US" dirty="0"/>
              <a:t> </a:t>
            </a:r>
            <a:r>
              <a:rPr lang="en-US" dirty="0" err="1"/>
              <a:t>vápníku</a:t>
            </a:r>
            <a:r>
              <a:rPr lang="sk-SK" dirty="0"/>
              <a:t> rozpuštěné v přírodních vodách, zejména podzemních. Spíše dýchání mikroorganismů degradujících organickou hmotu ve vodě, sedimentech a půdě odpovídá za velmi vysoké hladiny CO2 a HCO3- pozorované ve vodě a je velmi důležité ve vodních chemických procesech a geochemických přeměnách.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1888813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Zástupný symbol pro obrázek snímku 1">
            <a:extLst>
              <a:ext uri="{FF2B5EF4-FFF2-40B4-BE49-F238E27FC236}">
                <a16:creationId xmlns:a16="http://schemas.microsoft.com/office/drawing/2014/main" id="{7BBD0FF8-2C5F-4ABD-AA1F-B13B949341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201613" y="727075"/>
            <a:ext cx="6456362" cy="3632200"/>
          </a:xfrm>
          <a:ln/>
        </p:spPr>
      </p:sp>
      <p:sp>
        <p:nvSpPr>
          <p:cNvPr id="328707" name="Zástupný symbol pro poznámky 2">
            <a:extLst>
              <a:ext uri="{FF2B5EF4-FFF2-40B4-BE49-F238E27FC236}">
                <a16:creationId xmlns:a16="http://schemas.microsoft.com/office/drawing/2014/main" id="{44209C06-97AC-4C9E-8553-44D034521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708" name="Zástupný symbol pro číslo snímku 3">
            <a:extLst>
              <a:ext uri="{FF2B5EF4-FFF2-40B4-BE49-F238E27FC236}">
                <a16:creationId xmlns:a16="http://schemas.microsoft.com/office/drawing/2014/main" id="{46525AFB-8181-47B0-ABB4-A1D8E38326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8AF8A38-9542-46D9-97D9-6026575D570E}" type="slidenum">
              <a:rPr lang="cs-CZ" altLang="cs-CZ"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71</a:t>
            </a:fld>
            <a:endParaRPr lang="cs-CZ" altLang="cs-CZ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12065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solidFill>
                  <a:srgbClr val="222222"/>
                </a:solidFill>
                <a:effectLst/>
                <a:latin typeface="open sans"/>
              </a:rPr>
              <a:t>Stoupající</a:t>
            </a:r>
            <a:r>
              <a:rPr lang="en-US" b="0" i="0" dirty="0">
                <a:solidFill>
                  <a:srgbClr val="222222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open sans"/>
              </a:rPr>
              <a:t>acidita</a:t>
            </a:r>
            <a:r>
              <a:rPr lang="en-US" b="0" i="0" dirty="0">
                <a:solidFill>
                  <a:srgbClr val="222222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open sans"/>
              </a:rPr>
              <a:t>bude</a:t>
            </a:r>
            <a:r>
              <a:rPr lang="en-US" b="0" i="0" dirty="0">
                <a:solidFill>
                  <a:srgbClr val="222222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open sans"/>
              </a:rPr>
              <a:t>mít</a:t>
            </a:r>
            <a:r>
              <a:rPr lang="en-US" b="0" i="0" dirty="0">
                <a:solidFill>
                  <a:srgbClr val="222222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open sans"/>
              </a:rPr>
              <a:t>přímý</a:t>
            </a:r>
            <a:r>
              <a:rPr lang="en-US" b="0" i="0" dirty="0">
                <a:solidFill>
                  <a:srgbClr val="222222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open sans"/>
              </a:rPr>
              <a:t>vliv</a:t>
            </a:r>
            <a:r>
              <a:rPr lang="en-US" b="0" i="0" dirty="0">
                <a:solidFill>
                  <a:srgbClr val="222222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open sans"/>
              </a:rPr>
              <a:t>především</a:t>
            </a:r>
            <a:r>
              <a:rPr lang="en-US" b="0" i="0" dirty="0">
                <a:solidFill>
                  <a:srgbClr val="222222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open sans"/>
              </a:rPr>
              <a:t>na</a:t>
            </a:r>
            <a:r>
              <a:rPr lang="en-US" b="0" i="0" dirty="0">
                <a:solidFill>
                  <a:srgbClr val="222222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open sans"/>
              </a:rPr>
              <a:t>organismy</a:t>
            </a:r>
            <a:r>
              <a:rPr lang="en-US" b="0" i="0" dirty="0">
                <a:solidFill>
                  <a:srgbClr val="222222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open sans"/>
              </a:rPr>
              <a:t>které</a:t>
            </a:r>
            <a:r>
              <a:rPr lang="en-US" b="0" i="0" dirty="0">
                <a:solidFill>
                  <a:srgbClr val="222222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open sans"/>
              </a:rPr>
              <a:t>si</a:t>
            </a:r>
            <a:r>
              <a:rPr lang="en-US" b="0" i="0" dirty="0">
                <a:solidFill>
                  <a:srgbClr val="222222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open sans"/>
              </a:rPr>
              <a:t>budují</a:t>
            </a:r>
            <a:r>
              <a:rPr lang="en-US" b="0" i="0" dirty="0">
                <a:solidFill>
                  <a:srgbClr val="222222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open sans"/>
              </a:rPr>
              <a:t>tvrdou</a:t>
            </a:r>
            <a:r>
              <a:rPr lang="en-US" b="0" i="0" dirty="0">
                <a:solidFill>
                  <a:srgbClr val="222222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open sans"/>
              </a:rPr>
              <a:t>schránku</a:t>
            </a:r>
            <a:r>
              <a:rPr lang="en-US" b="0" i="0" dirty="0">
                <a:solidFill>
                  <a:srgbClr val="222222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open sans"/>
              </a:rPr>
              <a:t>či</a:t>
            </a:r>
            <a:r>
              <a:rPr lang="en-US" b="0" i="0" dirty="0">
                <a:solidFill>
                  <a:srgbClr val="222222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open sans"/>
              </a:rPr>
              <a:t>jinou</a:t>
            </a:r>
            <a:r>
              <a:rPr lang="en-US" b="0" i="0" dirty="0">
                <a:solidFill>
                  <a:srgbClr val="222222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open sans"/>
              </a:rPr>
              <a:t>strukturu</a:t>
            </a:r>
            <a:r>
              <a:rPr lang="en-US" b="0" i="0" dirty="0">
                <a:solidFill>
                  <a:srgbClr val="222222"/>
                </a:solidFill>
                <a:effectLst/>
                <a:latin typeface="open sans"/>
              </a:rPr>
              <a:t> z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open sans"/>
              </a:rPr>
              <a:t>uhličitanu</a:t>
            </a:r>
            <a:r>
              <a:rPr lang="en-US" b="0" i="0" dirty="0">
                <a:solidFill>
                  <a:srgbClr val="222222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open sans"/>
              </a:rPr>
              <a:t>vápenatého</a:t>
            </a:r>
            <a:r>
              <a:rPr lang="en-US" b="0" i="0" dirty="0">
                <a:solidFill>
                  <a:srgbClr val="222222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open sans"/>
              </a:rPr>
              <a:t>tedy</a:t>
            </a:r>
            <a:r>
              <a:rPr lang="en-US" b="0" i="0" dirty="0">
                <a:solidFill>
                  <a:srgbClr val="222222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open sans"/>
              </a:rPr>
              <a:t>korály</a:t>
            </a:r>
            <a:r>
              <a:rPr lang="en-US" b="0" i="0" dirty="0">
                <a:solidFill>
                  <a:srgbClr val="222222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open sans"/>
              </a:rPr>
              <a:t>plže</a:t>
            </a:r>
            <a:r>
              <a:rPr lang="en-US" b="0" i="0" dirty="0">
                <a:solidFill>
                  <a:srgbClr val="222222"/>
                </a:solidFill>
                <a:effectLst/>
                <a:latin typeface="open sans"/>
              </a:rPr>
              <a:t> a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open sans"/>
              </a:rPr>
              <a:t>některé</a:t>
            </a:r>
            <a:r>
              <a:rPr lang="en-US" b="0" i="0" dirty="0">
                <a:solidFill>
                  <a:srgbClr val="222222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open sans"/>
              </a:rPr>
              <a:t>řasy</a:t>
            </a:r>
            <a:r>
              <a:rPr lang="en-US" b="0" i="0" dirty="0">
                <a:solidFill>
                  <a:srgbClr val="222222"/>
                </a:solidFill>
                <a:effectLst/>
                <a:latin typeface="open sans"/>
              </a:rPr>
              <a:t>.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open sans"/>
              </a:rPr>
              <a:t>Protože</a:t>
            </a:r>
            <a:r>
              <a:rPr lang="en-US" b="0" i="0" dirty="0">
                <a:solidFill>
                  <a:srgbClr val="222222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open sans"/>
              </a:rPr>
              <a:t>oceány</a:t>
            </a:r>
            <a:r>
              <a:rPr lang="en-US" b="0" i="0" dirty="0">
                <a:solidFill>
                  <a:srgbClr val="222222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open sans"/>
              </a:rPr>
              <a:t>absorbují</a:t>
            </a:r>
            <a:r>
              <a:rPr lang="en-US" b="0" i="0" dirty="0">
                <a:solidFill>
                  <a:srgbClr val="222222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open sans"/>
              </a:rPr>
              <a:t>oxid</a:t>
            </a:r>
            <a:r>
              <a:rPr lang="en-US" b="0" i="0" dirty="0">
                <a:solidFill>
                  <a:srgbClr val="222222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open sans"/>
              </a:rPr>
              <a:t>uhličitý</a:t>
            </a:r>
            <a:r>
              <a:rPr lang="en-US" b="0" i="0" dirty="0">
                <a:solidFill>
                  <a:srgbClr val="222222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open sans"/>
              </a:rPr>
              <a:t>ze</a:t>
            </a:r>
            <a:r>
              <a:rPr lang="en-US" b="0" i="0" dirty="0">
                <a:solidFill>
                  <a:srgbClr val="222222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open sans"/>
              </a:rPr>
              <a:t>vzduchu</a:t>
            </a:r>
            <a:r>
              <a:rPr lang="en-US" b="0" i="0" dirty="0">
                <a:solidFill>
                  <a:srgbClr val="222222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open sans"/>
              </a:rPr>
              <a:t>vzniká</a:t>
            </a:r>
            <a:r>
              <a:rPr lang="en-US" b="0" i="0" dirty="0">
                <a:solidFill>
                  <a:srgbClr val="222222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open sans"/>
              </a:rPr>
              <a:t>kyselina</a:t>
            </a:r>
            <a:r>
              <a:rPr lang="en-US" b="0" i="0" dirty="0">
                <a:solidFill>
                  <a:srgbClr val="222222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open sans"/>
              </a:rPr>
              <a:t>uhličitá</a:t>
            </a:r>
            <a:r>
              <a:rPr lang="en-US" b="0" i="0" dirty="0">
                <a:solidFill>
                  <a:srgbClr val="222222"/>
                </a:solidFill>
                <a:effectLst/>
                <a:latin typeface="open sans"/>
              </a:rPr>
              <a:t>.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open sans"/>
              </a:rPr>
              <a:t>Při</a:t>
            </a:r>
            <a:r>
              <a:rPr lang="en-US" b="0" i="0" dirty="0">
                <a:solidFill>
                  <a:srgbClr val="222222"/>
                </a:solidFill>
                <a:effectLst/>
                <a:latin typeface="open sans"/>
              </a:rPr>
              <a:t> tom se ale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open sans"/>
              </a:rPr>
              <a:t>spotřebovávají</a:t>
            </a:r>
            <a:r>
              <a:rPr lang="en-US" b="0" i="0" dirty="0">
                <a:solidFill>
                  <a:srgbClr val="222222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open sans"/>
              </a:rPr>
              <a:t>uhličitany</a:t>
            </a:r>
            <a:r>
              <a:rPr lang="en-US" b="0" i="0" dirty="0">
                <a:solidFill>
                  <a:srgbClr val="222222"/>
                </a:solidFill>
                <a:effectLst/>
                <a:latin typeface="open sans"/>
              </a:rPr>
              <a:t>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open sans"/>
              </a:rPr>
              <a:t>které</a:t>
            </a:r>
            <a:r>
              <a:rPr lang="en-US" b="0" i="0" dirty="0">
                <a:solidFill>
                  <a:srgbClr val="222222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open sans"/>
              </a:rPr>
              <a:t>potřebují</a:t>
            </a:r>
            <a:r>
              <a:rPr lang="en-US" b="0" i="0" dirty="0">
                <a:solidFill>
                  <a:srgbClr val="222222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open sans"/>
              </a:rPr>
              <a:t>organismy</a:t>
            </a:r>
            <a:r>
              <a:rPr lang="en-US" b="0" i="0" dirty="0">
                <a:solidFill>
                  <a:srgbClr val="222222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open sans"/>
              </a:rPr>
              <a:t>ke</a:t>
            </a:r>
            <a:r>
              <a:rPr lang="en-US" b="0" i="0" dirty="0">
                <a:solidFill>
                  <a:srgbClr val="222222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open sans"/>
              </a:rPr>
              <a:t>stavbě</a:t>
            </a:r>
            <a:r>
              <a:rPr lang="en-US" b="0" i="0" dirty="0">
                <a:solidFill>
                  <a:srgbClr val="222222"/>
                </a:solidFill>
                <a:effectLst/>
                <a:latin typeface="open sans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open sans"/>
              </a:rPr>
              <a:t>schránek</a:t>
            </a:r>
            <a:r>
              <a:rPr lang="en-US" b="0" i="0" dirty="0">
                <a:solidFill>
                  <a:srgbClr val="222222"/>
                </a:solidFill>
                <a:effectLst/>
                <a:latin typeface="open san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9130810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9456437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1572202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Rostliny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Fosfor"/>
              </a:rPr>
              <a:t>fosfor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přijímají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podobě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aniontů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H</a:t>
            </a:r>
            <a:r>
              <a:rPr lang="en-US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</a:t>
            </a:r>
            <a:r>
              <a:rPr lang="en-US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4</a:t>
            </a:r>
            <a:r>
              <a:rPr lang="en-US" b="0" i="0" baseline="30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 HPO</a:t>
            </a:r>
            <a:r>
              <a:rPr lang="en-US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4</a:t>
            </a:r>
            <a:r>
              <a:rPr lang="en-US" b="0" i="0" baseline="30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2-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Fosfor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nachází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rostlinách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jako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složka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nukleových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kyselin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fosfolipidů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koenzymů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NAD a NADP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adenozintrifosfátu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(ATP). V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rostlině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vyskytuje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volný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jako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fosfátový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aniont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H</a:t>
            </a:r>
            <a:r>
              <a:rPr lang="en-US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</a:t>
            </a:r>
            <a:r>
              <a:rPr lang="en-US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4</a:t>
            </a:r>
            <a:r>
              <a:rPr lang="en-US" b="0" i="0" baseline="30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vázaný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Volný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může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být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skladován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Vakuola"/>
              </a:rPr>
              <a:t>vakuole</a:t>
            </a:r>
            <a:r>
              <a:rPr lang="sk-SK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Fosfolipidy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spolu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Bílkovina"/>
              </a:rPr>
              <a:t>bílkovinami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tvoří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důležitou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složkou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buněčných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membrán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nedostatku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fosforu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jaderné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dělení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zpomalí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nebo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zastaví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Kyselina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fosforečná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především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nezbytná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pro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tvorbu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6" tooltip="Nukleová kyselina"/>
              </a:rPr>
              <a:t>nukleových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6" tooltip="Nukleová kyselin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6" tooltip="Nukleová kyselina"/>
              </a:rPr>
              <a:t>kyselin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Lecitin"/>
              </a:rPr>
              <a:t>lecitinu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Bílkovina"/>
              </a:rPr>
              <a:t>proteinů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Fosfor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jako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složka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DNA"/>
              </a:rPr>
              <a:t>DNA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nejdůležitější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součástí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jádra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plastidů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3863344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6194834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0672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4640498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7">
            <a:extLst>
              <a:ext uri="{FF2B5EF4-FFF2-40B4-BE49-F238E27FC236}">
                <a16:creationId xmlns:a16="http://schemas.microsoft.com/office/drawing/2014/main" id="{23A9EE8D-22D4-4304-80D8-162F972C32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B64D49E-0E65-43A9-8A9B-5879C100145F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86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293891" name="Rectangle 2">
            <a:extLst>
              <a:ext uri="{FF2B5EF4-FFF2-40B4-BE49-F238E27FC236}">
                <a16:creationId xmlns:a16="http://schemas.microsoft.com/office/drawing/2014/main" id="{F4EAEC75-9EA4-4373-AC4B-19CF2DFE62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892" name="Rectangle 3">
            <a:extLst>
              <a:ext uri="{FF2B5EF4-FFF2-40B4-BE49-F238E27FC236}">
                <a16:creationId xmlns:a16="http://schemas.microsoft.com/office/drawing/2014/main" id="{0B41831D-FB1E-43F7-BD76-F4A9BAD8DA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5352867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biologické</a:t>
            </a: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fixaci</a:t>
            </a: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neboli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diazotrofii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rozbíjí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Trojná vazba"/>
              </a:rPr>
              <a:t>trojná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Trojná vazb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Trojná vazba"/>
              </a:rPr>
              <a:t>vazba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vzdušného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Dusík"/>
              </a:rPr>
              <a:t>dusíku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(N</a:t>
            </a:r>
            <a:r>
              <a:rPr lang="en-US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pomocí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Enzym"/>
              </a:rPr>
              <a:t>enzymu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6" tooltip="Nitrogenáza"/>
              </a:rPr>
              <a:t>nitrogenáza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Dusík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zabuduje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do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Amoniak"/>
              </a:rPr>
              <a:t>amonných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Amoniak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Amoniak"/>
              </a:rPr>
              <a:t>iontů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(NH</a:t>
            </a:r>
            <a:r>
              <a:rPr lang="en-US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4</a:t>
            </a:r>
            <a:r>
              <a:rPr lang="en-US" b="0" i="0" baseline="30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+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Tuto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reakci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zvládají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některé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Prokaryota"/>
              </a:rPr>
              <a:t>prokaryotické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organismy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které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někdy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využívají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9" tooltip="Symbióza"/>
              </a:rPr>
              <a:t>symbiotického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9" tooltip="Symbióz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9" tooltip="Symbióza"/>
              </a:rPr>
              <a:t>svazku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s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0" tooltip="Vyšší rostliny"/>
              </a:rPr>
              <a:t>vyššími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0" tooltip="Vyšší rostliny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0" tooltip="Vyšší rostliny"/>
              </a:rPr>
              <a:t>rostlinami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například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1" tooltip="Bobovité"/>
              </a:rPr>
              <a:t>bobovité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2" tooltip="Olše (strom)"/>
              </a:rPr>
              <a:t>olše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</a:t>
            </a:r>
            <a:endParaRPr lang="sk-SK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  <a:hlinkClick r:id="rId13" tooltip="Asimilace (biologie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asimilaci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začleňuje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dusík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těla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organismů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Rostliny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přijímají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dusík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jako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4" tooltip="Dusičnany"/>
              </a:rPr>
              <a:t>dusičnany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případně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jako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Amoniak"/>
              </a:rPr>
              <a:t>amonné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5" tooltip="Ion"/>
              </a:rPr>
              <a:t>ionty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přímo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půdy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Dusičnany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jsou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redukované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6" tooltip="Dusitany"/>
              </a:rPr>
              <a:t>dusitany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posléze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zabudovány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do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7" tooltip="Aminokyselina"/>
              </a:rPr>
              <a:t>aminokyselin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8" tooltip="Nukleová kyselina"/>
              </a:rPr>
              <a:t>nukleových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8" tooltip="Nukleová kyselin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8" tooltip="Nukleová kyselina"/>
              </a:rPr>
              <a:t>kyselin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9" tooltip="Chlorofyl"/>
              </a:rPr>
              <a:t>chlorofylu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podobně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rostlin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které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přijímají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Amoniak"/>
              </a:rPr>
              <a:t>amoniak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díky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0" tooltip="Hlízková bakterie"/>
              </a:rPr>
              <a:t>hlízkovým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0" tooltip="Hlízková bakterie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0" tooltip="Hlízková bakterie"/>
              </a:rPr>
              <a:t>bakteriím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práce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dusitany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dusičnany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zjednodušená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Dusík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díky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1" tooltip="Potravní řetězec"/>
              </a:rPr>
              <a:t>potravnímu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1" tooltip="Potravní řetězec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1" tooltip="Potravní řetězec"/>
              </a:rPr>
              <a:t>řetězci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proniká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od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rostlin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bakterií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k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jejich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2" tooltip="Predátor"/>
              </a:rPr>
              <a:t>predátorům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vrchol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A55858"/>
                </a:solidFill>
                <a:effectLst/>
                <a:latin typeface="Arial" panose="020B0604020202020204" pitchFamily="34" charset="0"/>
                <a:hlinkClick r:id="rId23" tooltip="Potravní pyramida (stránka neexistuje)"/>
              </a:rPr>
              <a:t>potravní</a:t>
            </a:r>
            <a:r>
              <a:rPr lang="en-US" b="0" i="0" u="none" strike="noStrike" dirty="0">
                <a:solidFill>
                  <a:srgbClr val="A55858"/>
                </a:solidFill>
                <a:effectLst/>
                <a:latin typeface="Arial" panose="020B0604020202020204" pitchFamily="34" charset="0"/>
                <a:hlinkClick r:id="rId23" tooltip="Potravní pyramida (stránka neexistuje)"/>
              </a:rPr>
              <a:t> </a:t>
            </a:r>
            <a:r>
              <a:rPr lang="en-US" b="0" i="0" u="none" strike="noStrike" dirty="0" err="1">
                <a:solidFill>
                  <a:srgbClr val="A55858"/>
                </a:solidFill>
                <a:effectLst/>
                <a:latin typeface="Arial" panose="020B0604020202020204" pitchFamily="34" charset="0"/>
                <a:hlinkClick r:id="rId23" tooltip="Potravní pyramida (stránka neexistuje)"/>
              </a:rPr>
              <a:t>pyramidy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a to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podobě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rostlinných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7" tooltip="Aminokyselina"/>
              </a:rPr>
              <a:t>aminokyselin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4" tooltip="Nukleotid"/>
              </a:rPr>
              <a:t>nukleotidů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vyrobených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jejich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fixovaného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dusíku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sk-SK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5" tooltip="Amonifikac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Amonifikace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přeměna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dusíkatých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organických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látek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zpět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Amoniak"/>
              </a:rPr>
              <a:t>amoniak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Tento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jev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zprostředkovávají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6" tooltip="Rozkladač"/>
              </a:rPr>
              <a:t>rozkladači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tedy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zejména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7" tooltip="Bakterie"/>
              </a:rPr>
              <a:t>bakterie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8" tooltip="Houby"/>
              </a:rPr>
              <a:t>houby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Amonifikace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proto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jedním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pochodů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biologického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rozkladu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9" tooltip="Mineralizace"/>
              </a:rPr>
              <a:t>mineralizace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Amonifikace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mikrobiální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proces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přírodě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kterém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z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bílkovin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jiných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organických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sloučenin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obsahujících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aminové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skupiny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uvolňuje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amoniak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Amonifikaci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uskutečňují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tzv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amonizační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bakterie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jenž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svými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proteolytickými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enzymy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rozkládají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bílkoviny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aminokyseliny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které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jsou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dále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deaminovány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plynný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NH3,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případně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iont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NH4+. </a:t>
            </a:r>
            <a:endParaRPr lang="sk-SK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b="1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Nitrifikace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neboli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oxidace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amoniaku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probíhá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dvou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krocích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nejdříve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tvoří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dusitany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(NO</a:t>
            </a:r>
            <a:r>
              <a:rPr lang="en-US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b="0" i="0" baseline="30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-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nitritace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dále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dusičnany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(NO</a:t>
            </a:r>
            <a:r>
              <a:rPr lang="en-US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en-US" b="0" i="0" baseline="30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-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nitratace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Vznikají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sloučeniny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velmi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vhodné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pro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výživu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vyšších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rostlin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sk-SK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b="1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0" tooltip="Denitrifikac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Denitrifikace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přeměna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dusičnanů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plynný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dusík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nedostatku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kyslíku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ji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využívají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některé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bakterie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např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en-US" b="0" i="1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1" tooltip="Pseudomonas"/>
              </a:rPr>
              <a:t>Pseudomonas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některé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8" tooltip="Houby"/>
              </a:rPr>
              <a:t>houby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sk-SK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pt-BR" b="1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Anaerobní oxidace amoniaku. </a:t>
            </a: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NH4+ + NO2 --&gt; N2 + 2H2O</a:t>
            </a:r>
            <a:endParaRPr lang="sk-SK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sk-SK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sk-SK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5149415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2435901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1936408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Zástupný symbol pro obrázek snímku 1">
            <a:extLst>
              <a:ext uri="{FF2B5EF4-FFF2-40B4-BE49-F238E27FC236}">
                <a16:creationId xmlns:a16="http://schemas.microsoft.com/office/drawing/2014/main" id="{7BBD0FF8-2C5F-4ABD-AA1F-B13B949341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201613" y="727075"/>
            <a:ext cx="6456362" cy="3632200"/>
          </a:xfrm>
          <a:ln/>
        </p:spPr>
      </p:sp>
      <p:sp>
        <p:nvSpPr>
          <p:cNvPr id="328707" name="Zástupný symbol pro poznámky 2">
            <a:extLst>
              <a:ext uri="{FF2B5EF4-FFF2-40B4-BE49-F238E27FC236}">
                <a16:creationId xmlns:a16="http://schemas.microsoft.com/office/drawing/2014/main" id="{44209C06-97AC-4C9E-8553-44D034521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708" name="Zástupný symbol pro číslo snímku 3">
            <a:extLst>
              <a:ext uri="{FF2B5EF4-FFF2-40B4-BE49-F238E27FC236}">
                <a16:creationId xmlns:a16="http://schemas.microsoft.com/office/drawing/2014/main" id="{46525AFB-8181-47B0-ABB4-A1D8E38326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8AF8A38-9542-46D9-97D9-6026575D570E}" type="slidenum">
              <a:rPr lang="cs-CZ" altLang="cs-CZ"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129</a:t>
            </a:fld>
            <a:endParaRPr lang="cs-CZ" altLang="cs-CZ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26676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7">
            <a:extLst>
              <a:ext uri="{FF2B5EF4-FFF2-40B4-BE49-F238E27FC236}">
                <a16:creationId xmlns:a16="http://schemas.microsoft.com/office/drawing/2014/main" id="{CA2C0B0D-8B57-4EC4-8A04-AFFC93568D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4C9E1F4-934E-46EC-8000-F6AD0A11D040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132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295939" name="Rectangle 2">
            <a:extLst>
              <a:ext uri="{FF2B5EF4-FFF2-40B4-BE49-F238E27FC236}">
                <a16:creationId xmlns:a16="http://schemas.microsoft.com/office/drawing/2014/main" id="{55E1CF43-54CE-4FE8-944A-18E5987EEE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5940" name="Rectangle 3">
            <a:extLst>
              <a:ext uri="{FF2B5EF4-FFF2-40B4-BE49-F238E27FC236}">
                <a16:creationId xmlns:a16="http://schemas.microsoft.com/office/drawing/2014/main" id="{9D117C93-96FB-4FD8-B962-5FA1E3F12E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>
            <a:extLst>
              <a:ext uri="{FF2B5EF4-FFF2-40B4-BE49-F238E27FC236}">
                <a16:creationId xmlns:a16="http://schemas.microsoft.com/office/drawing/2014/main" id="{5CB2FBE4-0DBE-48D4-9EB5-A6B86C6C8E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D11CBCA-37DD-4DC9-9237-2AFC3E5897A7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133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296963" name="Rectangle 2">
            <a:extLst>
              <a:ext uri="{FF2B5EF4-FFF2-40B4-BE49-F238E27FC236}">
                <a16:creationId xmlns:a16="http://schemas.microsoft.com/office/drawing/2014/main" id="{D2F957E3-78E4-46AB-A593-A7197B019D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4" name="Rectangle 3">
            <a:extLst>
              <a:ext uri="{FF2B5EF4-FFF2-40B4-BE49-F238E27FC236}">
                <a16:creationId xmlns:a16="http://schemas.microsoft.com/office/drawing/2014/main" id="{CFDEA779-5A16-4736-AA70-BF787C43A9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Eutrofizace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proces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obohacování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o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Živina"/>
              </a:rPr>
              <a:t>živiny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zejména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Dusík"/>
              </a:rPr>
              <a:t>dusík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Fosfor"/>
              </a:rPr>
              <a:t>fosfor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Rozlišujeme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přirozenou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eutrofizaci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jejímž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hlavním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zdrojem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výplach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těchto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živin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půdy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rozklad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mrtvých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organismů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nepřirozenou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nadměrnou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eutrofizaci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způsobenou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lidskou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činností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Dusíkaté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látky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fosfáty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způsobující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nepřirozenou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eutrofizaci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často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pocházejí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6" tooltip="Hnojivo"/>
              </a:rPr>
              <a:t>hnojiv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používaných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zemědělském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sektoru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dešti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splavovaných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vodních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toků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existují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však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jiné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signifikantní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zdroje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(u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fosforu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třeba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některé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prací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prostředky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přicházející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řek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kanalizací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</a:t>
            </a:r>
          </a:p>
          <a:p>
            <a:pPr algn="l"/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Důsledkem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nejprve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přemnožení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Plankton"/>
              </a:rPr>
              <a:t>planktonu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také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sinic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Vodní květ"/>
              </a:rPr>
              <a:t>vodní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Vodní květ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Vodní květ"/>
              </a:rPr>
              <a:t>květ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posléze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po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masovém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odumření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projeví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nedostatek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9" tooltip="Kyslík"/>
              </a:rPr>
              <a:t>kyslíku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zejména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u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kde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ho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odebírá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tlení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hmoty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následné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0" tooltip="Vymírání"/>
              </a:rPr>
              <a:t>vymírání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1" tooltip="Ryby"/>
              </a:rPr>
              <a:t>ryb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dalších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organismů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zejména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těch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žijících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toxické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látky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pocházející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sinic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dekompozitorů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rozkládajících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organismů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mohou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však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extrémním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případě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působit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většinu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celou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rybí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populaci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další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organismy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potravním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řetězci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Přístupu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kyslíku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spodních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vrstev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brání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pyknoklina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–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vrstva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oddělující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odlišnou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hustotou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2765559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7">
            <a:extLst>
              <a:ext uri="{FF2B5EF4-FFF2-40B4-BE49-F238E27FC236}">
                <a16:creationId xmlns:a16="http://schemas.microsoft.com/office/drawing/2014/main" id="{BC6510FB-3265-4A1F-A4EA-9B815910C5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F201589-D300-40CB-8818-FED845C1A4D8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135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297987" name="Rectangle 2">
            <a:extLst>
              <a:ext uri="{FF2B5EF4-FFF2-40B4-BE49-F238E27FC236}">
                <a16:creationId xmlns:a16="http://schemas.microsoft.com/office/drawing/2014/main" id="{6A2D6607-0D8A-4525-9F9F-A67C715635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8" name="Rectangle 3">
            <a:extLst>
              <a:ext uri="{FF2B5EF4-FFF2-40B4-BE49-F238E27FC236}">
                <a16:creationId xmlns:a16="http://schemas.microsoft.com/office/drawing/2014/main" id="{6C0C5BF9-8EB4-4C3A-8A7A-E7FEDC9E60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2764895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Zástupný symbol pro obrázek snímku 1">
            <a:extLst>
              <a:ext uri="{FF2B5EF4-FFF2-40B4-BE49-F238E27FC236}">
                <a16:creationId xmlns:a16="http://schemas.microsoft.com/office/drawing/2014/main" id="{49D686CB-7671-461F-AF28-4B6CC83F75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201613" y="727075"/>
            <a:ext cx="6456362" cy="3632200"/>
          </a:xfrm>
          <a:ln/>
        </p:spPr>
      </p:sp>
      <p:sp>
        <p:nvSpPr>
          <p:cNvPr id="300035" name="Zástupný symbol pro poznámky 2">
            <a:extLst>
              <a:ext uri="{FF2B5EF4-FFF2-40B4-BE49-F238E27FC236}">
                <a16:creationId xmlns:a16="http://schemas.microsoft.com/office/drawing/2014/main" id="{89A67081-47B4-43D3-B038-BA0691765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0036" name="Zástupný symbol pro číslo snímku 3">
            <a:extLst>
              <a:ext uri="{FF2B5EF4-FFF2-40B4-BE49-F238E27FC236}">
                <a16:creationId xmlns:a16="http://schemas.microsoft.com/office/drawing/2014/main" id="{E962E432-F9B2-4042-8160-7DC0C466BD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5C645C2-D440-4001-9E73-101931CF04BC}" type="slidenum">
              <a:rPr lang="cs-CZ" altLang="cs-CZ"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137</a:t>
            </a:fld>
            <a:endParaRPr lang="cs-CZ" altLang="cs-CZ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>
            <a:extLst>
              <a:ext uri="{FF2B5EF4-FFF2-40B4-BE49-F238E27FC236}">
                <a16:creationId xmlns:a16="http://schemas.microsoft.com/office/drawing/2014/main" id="{66F02217-C646-497C-9790-2B384752D6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5407DFE-35DE-4AE7-B142-D815A465E2A8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139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301059" name="Rectangle 2">
            <a:extLst>
              <a:ext uri="{FF2B5EF4-FFF2-40B4-BE49-F238E27FC236}">
                <a16:creationId xmlns:a16="http://schemas.microsoft.com/office/drawing/2014/main" id="{7D6EB4DA-56E8-4AF0-8135-49B2E70392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1060" name="Rectangle 3">
            <a:extLst>
              <a:ext uri="{FF2B5EF4-FFF2-40B4-BE49-F238E27FC236}">
                <a16:creationId xmlns:a16="http://schemas.microsoft.com/office/drawing/2014/main" id="{B183E065-4873-461D-B0C9-C1251474A6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7">
            <a:extLst>
              <a:ext uri="{FF2B5EF4-FFF2-40B4-BE49-F238E27FC236}">
                <a16:creationId xmlns:a16="http://schemas.microsoft.com/office/drawing/2014/main" id="{D214435D-B7BE-4C1C-9134-B855C3041C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EACF67E-3392-4C4C-B4C7-BF7F9FFFBD7D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141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270339" name="Rectangle 2">
            <a:extLst>
              <a:ext uri="{FF2B5EF4-FFF2-40B4-BE49-F238E27FC236}">
                <a16:creationId xmlns:a16="http://schemas.microsoft.com/office/drawing/2014/main" id="{2B785CD7-95FF-42C2-84B1-BBCBC0F6A3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40" name="Rectangle 3">
            <a:extLst>
              <a:ext uri="{FF2B5EF4-FFF2-40B4-BE49-F238E27FC236}">
                <a16:creationId xmlns:a16="http://schemas.microsoft.com/office/drawing/2014/main" id="{25BBBD21-83A0-4D17-BC1A-9ED92073FB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57651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7">
            <a:extLst>
              <a:ext uri="{FF2B5EF4-FFF2-40B4-BE49-F238E27FC236}">
                <a16:creationId xmlns:a16="http://schemas.microsoft.com/office/drawing/2014/main" id="{0A9D6ADD-981F-4693-B0B0-89D39BA622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0A6B745-AAE5-40C2-9312-E41BF7425CC4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142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271363" name="Rectangle 2">
            <a:extLst>
              <a:ext uri="{FF2B5EF4-FFF2-40B4-BE49-F238E27FC236}">
                <a16:creationId xmlns:a16="http://schemas.microsoft.com/office/drawing/2014/main" id="{7EFBF744-FF09-49B7-96DA-A1196486F9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4" name="Rectangle 3">
            <a:extLst>
              <a:ext uri="{FF2B5EF4-FFF2-40B4-BE49-F238E27FC236}">
                <a16:creationId xmlns:a16="http://schemas.microsoft.com/office/drawing/2014/main" id="{A719ADA4-86DC-47A5-A9FA-37A6B96EAD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86725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7">
            <a:extLst>
              <a:ext uri="{FF2B5EF4-FFF2-40B4-BE49-F238E27FC236}">
                <a16:creationId xmlns:a16="http://schemas.microsoft.com/office/drawing/2014/main" id="{97097E2C-A0E7-4E21-9D02-FFFAFFFBFF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8F85C3A-BF04-4EA5-98BD-763C6A9E3603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143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272387" name="Rectangle 2">
            <a:extLst>
              <a:ext uri="{FF2B5EF4-FFF2-40B4-BE49-F238E27FC236}">
                <a16:creationId xmlns:a16="http://schemas.microsoft.com/office/drawing/2014/main" id="{7A80F886-EA98-4372-8D0D-518B577291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8" name="Rectangle 3">
            <a:extLst>
              <a:ext uri="{FF2B5EF4-FFF2-40B4-BE49-F238E27FC236}">
                <a16:creationId xmlns:a16="http://schemas.microsoft.com/office/drawing/2014/main" id="{13E800FB-5031-4BA3-BF82-5458D45319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06716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7">
            <a:extLst>
              <a:ext uri="{FF2B5EF4-FFF2-40B4-BE49-F238E27FC236}">
                <a16:creationId xmlns:a16="http://schemas.microsoft.com/office/drawing/2014/main" id="{70416770-54C9-47DE-ACE2-CC938EB943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4C922E4-0D0F-4D14-BA0A-2FF902B8D2BA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144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273411" name="Rectangle 2">
            <a:extLst>
              <a:ext uri="{FF2B5EF4-FFF2-40B4-BE49-F238E27FC236}">
                <a16:creationId xmlns:a16="http://schemas.microsoft.com/office/drawing/2014/main" id="{3882C157-24AB-40BE-A30D-8BCE2C8ADC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2" name="Rectangle 3">
            <a:extLst>
              <a:ext uri="{FF2B5EF4-FFF2-40B4-BE49-F238E27FC236}">
                <a16:creationId xmlns:a16="http://schemas.microsoft.com/office/drawing/2014/main" id="{3BF7E87F-64EB-44F2-9952-37C205A4B2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5166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7">
            <a:extLst>
              <a:ext uri="{FF2B5EF4-FFF2-40B4-BE49-F238E27FC236}">
                <a16:creationId xmlns:a16="http://schemas.microsoft.com/office/drawing/2014/main" id="{5CCCA7BD-6AB3-47F4-90B5-1780FFA7E6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F8382BC-4EB2-4797-94B5-609CFFB02DD9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145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274435" name="Rectangle 2">
            <a:extLst>
              <a:ext uri="{FF2B5EF4-FFF2-40B4-BE49-F238E27FC236}">
                <a16:creationId xmlns:a16="http://schemas.microsoft.com/office/drawing/2014/main" id="{D8D0CCD1-0BCD-441B-AC44-20FC6F99CC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6" name="Rectangle 3">
            <a:extLst>
              <a:ext uri="{FF2B5EF4-FFF2-40B4-BE49-F238E27FC236}">
                <a16:creationId xmlns:a16="http://schemas.microsoft.com/office/drawing/2014/main" id="{47F8E443-6D0A-4C32-A3D5-CF052891CA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01413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7">
            <a:extLst>
              <a:ext uri="{FF2B5EF4-FFF2-40B4-BE49-F238E27FC236}">
                <a16:creationId xmlns:a16="http://schemas.microsoft.com/office/drawing/2014/main" id="{DFC51192-A521-4208-810E-70D58B7FC6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B905743-C3FE-47E0-A7ED-1FE339E5A7E1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154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275459" name="Rectangle 2">
            <a:extLst>
              <a:ext uri="{FF2B5EF4-FFF2-40B4-BE49-F238E27FC236}">
                <a16:creationId xmlns:a16="http://schemas.microsoft.com/office/drawing/2014/main" id="{65669758-191C-49CF-B352-BC93A0D95D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60" name="Rectangle 3">
            <a:extLst>
              <a:ext uri="{FF2B5EF4-FFF2-40B4-BE49-F238E27FC236}">
                <a16:creationId xmlns:a16="http://schemas.microsoft.com/office/drawing/2014/main" id="{07EA8104-2778-46B2-A955-B80E747E01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6323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7">
            <a:extLst>
              <a:ext uri="{FF2B5EF4-FFF2-40B4-BE49-F238E27FC236}">
                <a16:creationId xmlns:a16="http://schemas.microsoft.com/office/drawing/2014/main" id="{A60C78DB-F4BF-46FF-95EB-5819C410A9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95F2EF4-E418-4A75-B8AA-E75DF4306444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155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276483" name="Rectangle 2">
            <a:extLst>
              <a:ext uri="{FF2B5EF4-FFF2-40B4-BE49-F238E27FC236}">
                <a16:creationId xmlns:a16="http://schemas.microsoft.com/office/drawing/2014/main" id="{A375C1C1-BA7D-47F8-9723-422078F683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4" name="Rectangle 3">
            <a:extLst>
              <a:ext uri="{FF2B5EF4-FFF2-40B4-BE49-F238E27FC236}">
                <a16:creationId xmlns:a16="http://schemas.microsoft.com/office/drawing/2014/main" id="{E498A8D8-FB56-4D4D-831C-60189AFC35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69431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>
            <a:extLst>
              <a:ext uri="{FF2B5EF4-FFF2-40B4-BE49-F238E27FC236}">
                <a16:creationId xmlns:a16="http://schemas.microsoft.com/office/drawing/2014/main" id="{469B3264-6D3E-4922-BCB2-A63F7B964F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3322B47-9D4D-4A9C-84D8-8409BC26D7BC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168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292867" name="Rectangle 2">
            <a:extLst>
              <a:ext uri="{FF2B5EF4-FFF2-40B4-BE49-F238E27FC236}">
                <a16:creationId xmlns:a16="http://schemas.microsoft.com/office/drawing/2014/main" id="{C0BA1676-AAA8-4319-8FBF-A45D787D6B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8" name="Rectangle 3">
            <a:extLst>
              <a:ext uri="{FF2B5EF4-FFF2-40B4-BE49-F238E27FC236}">
                <a16:creationId xmlns:a16="http://schemas.microsoft.com/office/drawing/2014/main" id="{9BDFD5F1-28A9-4F83-BB68-23AA7B605D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803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Množství</a:t>
            </a:r>
            <a:r>
              <a:rPr lang="en-US" dirty="0"/>
              <a:t> </a:t>
            </a:r>
            <a:r>
              <a:rPr lang="en-US" dirty="0" err="1"/>
              <a:t>plynu</a:t>
            </a:r>
            <a:r>
              <a:rPr lang="en-US" dirty="0"/>
              <a:t> - </a:t>
            </a:r>
            <a:r>
              <a:rPr lang="en-US" dirty="0" err="1"/>
              <a:t>např</a:t>
            </a:r>
            <a:r>
              <a:rPr lang="en-US" dirty="0"/>
              <a:t>. </a:t>
            </a:r>
            <a:r>
              <a:rPr lang="en-US" dirty="0" err="1"/>
              <a:t>kyslíku</a:t>
            </a:r>
            <a:r>
              <a:rPr lang="en-US" dirty="0"/>
              <a:t> - </a:t>
            </a:r>
            <a:r>
              <a:rPr lang="en-US" dirty="0" err="1"/>
              <a:t>rozpuštěného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vodě</a:t>
            </a:r>
            <a:r>
              <a:rPr lang="en-US" dirty="0"/>
              <a:t> </a:t>
            </a:r>
            <a:r>
              <a:rPr lang="en-US" dirty="0" err="1"/>
              <a:t>závisí</a:t>
            </a:r>
            <a:r>
              <a:rPr lang="en-US" dirty="0"/>
              <a:t> </a:t>
            </a:r>
            <a:r>
              <a:rPr lang="en-US" dirty="0" err="1"/>
              <a:t>m.j.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obsahu</a:t>
            </a:r>
            <a:r>
              <a:rPr lang="en-US" dirty="0"/>
              <a:t> </a:t>
            </a:r>
            <a:r>
              <a:rPr lang="en-US" dirty="0" err="1"/>
              <a:t>solí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vodě</a:t>
            </a:r>
            <a:r>
              <a:rPr lang="en-US" dirty="0"/>
              <a:t>.</a:t>
            </a:r>
          </a:p>
          <a:p>
            <a:r>
              <a:rPr lang="en-US" dirty="0"/>
              <a:t>Se </a:t>
            </a:r>
            <a:r>
              <a:rPr lang="en-US" dirty="0" err="1"/>
              <a:t>zvyšujícím</a:t>
            </a:r>
            <a:r>
              <a:rPr lang="en-US" dirty="0"/>
              <a:t> se </a:t>
            </a:r>
            <a:r>
              <a:rPr lang="en-US" dirty="0" err="1"/>
              <a:t>obsahem</a:t>
            </a:r>
            <a:r>
              <a:rPr lang="en-US" dirty="0"/>
              <a:t> </a:t>
            </a:r>
            <a:r>
              <a:rPr lang="en-US" dirty="0" err="1"/>
              <a:t>solí</a:t>
            </a:r>
            <a:r>
              <a:rPr lang="en-US" dirty="0"/>
              <a:t> (</a:t>
            </a:r>
            <a:r>
              <a:rPr lang="en-US" dirty="0" err="1"/>
              <a:t>např</a:t>
            </a:r>
            <a:r>
              <a:rPr lang="en-US" dirty="0"/>
              <a:t>. </a:t>
            </a:r>
            <a:r>
              <a:rPr lang="en-US" dirty="0" err="1"/>
              <a:t>mořská</a:t>
            </a:r>
            <a:r>
              <a:rPr lang="en-US" dirty="0"/>
              <a:t> </a:t>
            </a:r>
            <a:r>
              <a:rPr lang="en-US" dirty="0" err="1"/>
              <a:t>voda</a:t>
            </a:r>
            <a:r>
              <a:rPr lang="en-US" dirty="0"/>
              <a:t>) </a:t>
            </a:r>
            <a:r>
              <a:rPr lang="en-US" dirty="0" err="1"/>
              <a:t>klesá</a:t>
            </a:r>
            <a:r>
              <a:rPr lang="en-US" dirty="0"/>
              <a:t>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rozpustnost</a:t>
            </a:r>
            <a:r>
              <a:rPr lang="en-US" dirty="0"/>
              <a:t>.</a:t>
            </a:r>
            <a:endParaRPr lang="cs-CZ" dirty="0"/>
          </a:p>
          <a:p>
            <a:r>
              <a:rPr lang="cs-CZ" dirty="0"/>
              <a:t>P</a:t>
            </a:r>
            <a:r>
              <a:rPr lang="en-US" dirty="0" err="1"/>
              <a:t>ři</a:t>
            </a:r>
            <a:r>
              <a:rPr lang="en-US" dirty="0"/>
              <a:t> 25 ° C v </a:t>
            </a:r>
            <a:r>
              <a:rPr lang="en-US" dirty="0" err="1"/>
              <a:t>rovnováze</a:t>
            </a:r>
            <a:r>
              <a:rPr lang="en-US" dirty="0"/>
              <a:t> se </a:t>
            </a:r>
            <a:r>
              <a:rPr lang="en-US" dirty="0" err="1"/>
              <a:t>vzduchem</a:t>
            </a:r>
            <a:r>
              <a:rPr lang="en-US" dirty="0"/>
              <a:t> za </a:t>
            </a:r>
            <a:r>
              <a:rPr lang="en-US" dirty="0" err="1"/>
              <a:t>atmosférického</a:t>
            </a:r>
            <a:r>
              <a:rPr lang="en-US" dirty="0"/>
              <a:t> </a:t>
            </a:r>
            <a:r>
              <a:rPr lang="en-US" dirty="0" err="1"/>
              <a:t>tlaku</a:t>
            </a:r>
            <a:r>
              <a:rPr lang="en-US" dirty="0"/>
              <a:t> je </a:t>
            </a:r>
            <a:r>
              <a:rPr lang="en-US" dirty="0" err="1"/>
              <a:t>pouze</a:t>
            </a:r>
            <a:r>
              <a:rPr lang="en-US" dirty="0"/>
              <a:t> 8,32 mg / l. </a:t>
            </a:r>
            <a:r>
              <a:rPr lang="en-US" dirty="0" err="1"/>
              <a:t>Tedy</a:t>
            </a:r>
            <a:r>
              <a:rPr lang="en-US" dirty="0"/>
              <a:t> </a:t>
            </a:r>
            <a:r>
              <a:rPr lang="en-US" dirty="0" err="1"/>
              <a:t>voda</a:t>
            </a:r>
            <a:endParaRPr lang="en-US" dirty="0"/>
          </a:p>
          <a:p>
            <a:r>
              <a:rPr lang="en-US" dirty="0"/>
              <a:t>v </a:t>
            </a:r>
            <a:r>
              <a:rPr lang="en-US" dirty="0" err="1"/>
              <a:t>rovnováze</a:t>
            </a:r>
            <a:r>
              <a:rPr lang="en-US" dirty="0"/>
              <a:t> se </a:t>
            </a:r>
            <a:r>
              <a:rPr lang="en-US" dirty="0" err="1"/>
              <a:t>vzduchem</a:t>
            </a:r>
            <a:r>
              <a:rPr lang="en-US" dirty="0"/>
              <a:t> </a:t>
            </a:r>
            <a:r>
              <a:rPr lang="en-US" dirty="0" err="1"/>
              <a:t>nemůže</a:t>
            </a:r>
            <a:r>
              <a:rPr lang="en-US" dirty="0"/>
              <a:t> </a:t>
            </a:r>
            <a:r>
              <a:rPr lang="en-US" dirty="0" err="1"/>
              <a:t>obsahovat</a:t>
            </a:r>
            <a:r>
              <a:rPr lang="en-US" dirty="0"/>
              <a:t> </a:t>
            </a:r>
            <a:r>
              <a:rPr lang="en-US" dirty="0" err="1"/>
              <a:t>vysokou</a:t>
            </a:r>
            <a:r>
              <a:rPr lang="en-US" dirty="0"/>
              <a:t> </a:t>
            </a:r>
            <a:r>
              <a:rPr lang="en-US" dirty="0" err="1"/>
              <a:t>hladinu</a:t>
            </a:r>
            <a:r>
              <a:rPr lang="en-US" dirty="0"/>
              <a:t> </a:t>
            </a:r>
            <a:r>
              <a:rPr lang="en-US" dirty="0" err="1"/>
              <a:t>rozpuštěného</a:t>
            </a:r>
            <a:r>
              <a:rPr lang="en-US" dirty="0"/>
              <a:t> </a:t>
            </a:r>
            <a:r>
              <a:rPr lang="en-US" dirty="0" err="1"/>
              <a:t>kyslíku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srovnání</a:t>
            </a:r>
            <a:r>
              <a:rPr lang="en-US" dirty="0"/>
              <a:t> s</a:t>
            </a:r>
            <a:r>
              <a:rPr lang="cs-CZ" dirty="0"/>
              <a:t> </a:t>
            </a:r>
            <a:r>
              <a:rPr lang="en-US" dirty="0" err="1"/>
              <a:t>mnoh</a:t>
            </a:r>
            <a:r>
              <a:rPr lang="cs-CZ" dirty="0"/>
              <a:t>a</a:t>
            </a:r>
            <a:r>
              <a:rPr lang="en-US" dirty="0"/>
              <a:t> </a:t>
            </a:r>
            <a:r>
              <a:rPr lang="en-US" dirty="0" err="1"/>
              <a:t>další</a:t>
            </a:r>
            <a:r>
              <a:rPr lang="cs-CZ" dirty="0"/>
              <a:t>mi</a:t>
            </a:r>
            <a:r>
              <a:rPr lang="en-US" dirty="0"/>
              <a:t> </a:t>
            </a:r>
            <a:r>
              <a:rPr lang="en-US" dirty="0" err="1"/>
              <a:t>druh</a:t>
            </a:r>
            <a:r>
              <a:rPr lang="cs-CZ" dirty="0"/>
              <a:t>y</a:t>
            </a:r>
            <a:r>
              <a:rPr lang="en-US" dirty="0"/>
              <a:t> </a:t>
            </a:r>
            <a:r>
              <a:rPr lang="en-US" dirty="0" err="1"/>
              <a:t>rozpuštěných</a:t>
            </a:r>
            <a:r>
              <a:rPr lang="en-US" dirty="0"/>
              <a:t> </a:t>
            </a:r>
            <a:r>
              <a:rPr lang="en-US" dirty="0" err="1"/>
              <a:t>látek</a:t>
            </a:r>
            <a:r>
              <a:rPr lang="en-US" dirty="0"/>
              <a:t>. </a:t>
            </a:r>
            <a:r>
              <a:rPr lang="en-US" dirty="0" err="1"/>
              <a:t>Pokud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vodě</a:t>
            </a:r>
            <a:r>
              <a:rPr lang="en-US" dirty="0"/>
              <a:t> </a:t>
            </a:r>
            <a:r>
              <a:rPr lang="en-US" dirty="0" err="1"/>
              <a:t>probíhají</a:t>
            </a:r>
            <a:r>
              <a:rPr lang="en-US" dirty="0"/>
              <a:t> </a:t>
            </a:r>
            <a:r>
              <a:rPr lang="en-US" dirty="0" err="1"/>
              <a:t>procesy</a:t>
            </a:r>
            <a:r>
              <a:rPr lang="en-US" dirty="0"/>
              <a:t> </a:t>
            </a:r>
            <a:r>
              <a:rPr lang="en-US" dirty="0" err="1"/>
              <a:t>náročné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kyslík</a:t>
            </a:r>
            <a:r>
              <a:rPr lang="en-US" dirty="0"/>
              <a:t>,</a:t>
            </a:r>
          </a:p>
          <a:p>
            <a:r>
              <a:rPr lang="en-US" dirty="0" err="1"/>
              <a:t>hladina</a:t>
            </a:r>
            <a:r>
              <a:rPr lang="en-US" dirty="0"/>
              <a:t> </a:t>
            </a:r>
            <a:r>
              <a:rPr lang="en-US" dirty="0" err="1"/>
              <a:t>rozpuštěného</a:t>
            </a:r>
            <a:r>
              <a:rPr lang="en-US" dirty="0"/>
              <a:t> </a:t>
            </a:r>
            <a:r>
              <a:rPr lang="en-US" dirty="0" err="1"/>
              <a:t>kyslíku</a:t>
            </a:r>
            <a:r>
              <a:rPr lang="en-US" dirty="0"/>
              <a:t> se </a:t>
            </a:r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rychle</a:t>
            </a:r>
            <a:r>
              <a:rPr lang="en-US" dirty="0"/>
              <a:t> </a:t>
            </a:r>
            <a:r>
              <a:rPr lang="en-US" dirty="0" err="1"/>
              <a:t>přiblížit</a:t>
            </a:r>
            <a:r>
              <a:rPr lang="en-US" dirty="0"/>
              <a:t> </a:t>
            </a:r>
            <a:r>
              <a:rPr lang="en-US" dirty="0" err="1"/>
              <a:t>nule</a:t>
            </a:r>
            <a:r>
              <a:rPr lang="en-US" dirty="0"/>
              <a:t>, </a:t>
            </a:r>
            <a:r>
              <a:rPr lang="en-US" dirty="0" err="1"/>
              <a:t>pokud</a:t>
            </a:r>
            <a:r>
              <a:rPr lang="en-US" dirty="0"/>
              <a:t> </a:t>
            </a:r>
            <a:r>
              <a:rPr lang="en-US" dirty="0" err="1"/>
              <a:t>není</a:t>
            </a:r>
            <a:r>
              <a:rPr lang="en-US" dirty="0"/>
              <a:t> </a:t>
            </a:r>
            <a:r>
              <a:rPr lang="cs-CZ" dirty="0"/>
              <a:t>funkční </a:t>
            </a:r>
            <a:r>
              <a:rPr lang="en-US" dirty="0" err="1"/>
              <a:t>účinn</a:t>
            </a:r>
            <a:r>
              <a:rPr lang="cs-CZ" dirty="0"/>
              <a:t>ý </a:t>
            </a:r>
            <a:r>
              <a:rPr lang="en-US" dirty="0" err="1"/>
              <a:t>mechanismus</a:t>
            </a:r>
            <a:r>
              <a:rPr lang="en-US" dirty="0"/>
              <a:t> pro </a:t>
            </a:r>
            <a:r>
              <a:rPr lang="en-US" dirty="0" err="1"/>
              <a:t>reaeraci</a:t>
            </a:r>
            <a:r>
              <a:rPr lang="en-US" dirty="0"/>
              <a:t> </a:t>
            </a:r>
            <a:r>
              <a:rPr lang="en-US" dirty="0" err="1"/>
              <a:t>vody</a:t>
            </a:r>
            <a:r>
              <a:rPr lang="en-US" dirty="0"/>
              <a:t>, </a:t>
            </a:r>
            <a:r>
              <a:rPr lang="en-US" dirty="0" err="1"/>
              <a:t>jako</a:t>
            </a:r>
            <a:r>
              <a:rPr lang="en-US" dirty="0"/>
              <a:t> je </a:t>
            </a:r>
            <a:r>
              <a:rPr lang="en-US" dirty="0" err="1"/>
              <a:t>turbulentní</a:t>
            </a:r>
            <a:r>
              <a:rPr lang="en-US" dirty="0"/>
              <a:t> </a:t>
            </a:r>
            <a:r>
              <a:rPr lang="en-US" dirty="0" err="1"/>
              <a:t>proudění</a:t>
            </a:r>
            <a:r>
              <a:rPr lang="en-US" dirty="0"/>
              <a:t> v </a:t>
            </a:r>
            <a:r>
              <a:rPr lang="en-US" dirty="0" err="1"/>
              <a:t>mělkém</a:t>
            </a:r>
            <a:r>
              <a:rPr lang="en-US" dirty="0"/>
              <a:t> </a:t>
            </a:r>
            <a:r>
              <a:rPr lang="en-US" dirty="0" err="1"/>
              <a:t>prostředí</a:t>
            </a:r>
            <a:endParaRPr lang="en-US" dirty="0"/>
          </a:p>
          <a:p>
            <a:r>
              <a:rPr lang="en-US" dirty="0"/>
              <a:t>proud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vzduch</a:t>
            </a:r>
            <a:r>
              <a:rPr lang="en-US" dirty="0"/>
              <a:t> </a:t>
            </a:r>
            <a:r>
              <a:rPr lang="en-US" dirty="0" err="1"/>
              <a:t>čerpaný</a:t>
            </a:r>
            <a:r>
              <a:rPr lang="en-US" dirty="0"/>
              <a:t> do </a:t>
            </a:r>
            <a:r>
              <a:rPr lang="en-US" dirty="0" err="1"/>
              <a:t>provzdušňovací</a:t>
            </a:r>
            <a:r>
              <a:rPr lang="en-US" dirty="0"/>
              <a:t> </a:t>
            </a:r>
            <a:r>
              <a:rPr lang="en-US" dirty="0" err="1"/>
              <a:t>nádrže</a:t>
            </a:r>
            <a:r>
              <a:rPr lang="en-US" dirty="0"/>
              <a:t>. </a:t>
            </a:r>
            <a:r>
              <a:rPr lang="en-US" dirty="0" err="1"/>
              <a:t>Problém</a:t>
            </a:r>
            <a:r>
              <a:rPr lang="en-US" dirty="0"/>
              <a:t> se </a:t>
            </a:r>
            <a:r>
              <a:rPr lang="en-US" dirty="0" err="1"/>
              <a:t>stává</a:t>
            </a:r>
            <a:r>
              <a:rPr lang="en-US" dirty="0"/>
              <a:t> do </a:t>
            </a:r>
            <a:r>
              <a:rPr lang="en-US" dirty="0" err="1"/>
              <a:t>značné</a:t>
            </a:r>
            <a:r>
              <a:rPr lang="en-US" dirty="0"/>
              <a:t> </a:t>
            </a:r>
            <a:r>
              <a:rPr lang="en-US" dirty="0" err="1"/>
              <a:t>míry</a:t>
            </a:r>
            <a:r>
              <a:rPr lang="en-US" dirty="0"/>
              <a:t> </a:t>
            </a:r>
            <a:r>
              <a:rPr lang="en-US" dirty="0" err="1"/>
              <a:t>kineti</a:t>
            </a:r>
            <a:r>
              <a:rPr lang="cs-CZ" dirty="0"/>
              <a:t>ckým</a:t>
            </a:r>
            <a:r>
              <a:rPr lang="en-US" dirty="0"/>
              <a:t>, </a:t>
            </a:r>
            <a:r>
              <a:rPr lang="en-US" dirty="0" err="1"/>
              <a:t>což</a:t>
            </a:r>
            <a:r>
              <a:rPr lang="en-US" dirty="0"/>
              <a:t> je limit </a:t>
            </a:r>
            <a:r>
              <a:rPr lang="en-US" dirty="0" err="1"/>
              <a:t>rychlosti</a:t>
            </a:r>
            <a:r>
              <a:rPr lang="en-US" dirty="0"/>
              <a:t>, </a:t>
            </a:r>
            <a:r>
              <a:rPr lang="en-US" dirty="0" err="1"/>
              <a:t>kterou</a:t>
            </a:r>
            <a:r>
              <a:rPr lang="en-US" dirty="0"/>
              <a:t> se </a:t>
            </a:r>
            <a:r>
              <a:rPr lang="en-US" dirty="0" err="1"/>
              <a:t>kyslík</a:t>
            </a:r>
            <a:r>
              <a:rPr lang="en-US" dirty="0"/>
              <a:t> </a:t>
            </a:r>
            <a:r>
              <a:rPr lang="en-US" dirty="0" err="1"/>
              <a:t>přenáší</a:t>
            </a:r>
            <a:r>
              <a:rPr lang="en-US" dirty="0"/>
              <a:t> </a:t>
            </a:r>
            <a:r>
              <a:rPr lang="cs-CZ" dirty="0"/>
              <a:t>přes fázové rozhraní </a:t>
            </a:r>
            <a:r>
              <a:rPr lang="en-US" dirty="0" err="1"/>
              <a:t>vzduch-vod</a:t>
            </a:r>
            <a:r>
              <a:rPr lang="cs-CZ" dirty="0"/>
              <a:t>a</a:t>
            </a:r>
            <a:r>
              <a:rPr lang="en-US" dirty="0"/>
              <a:t>. Tato </a:t>
            </a:r>
            <a:r>
              <a:rPr lang="en-US" dirty="0" err="1"/>
              <a:t>rychlost</a:t>
            </a:r>
            <a:r>
              <a:rPr lang="en-US" dirty="0"/>
              <a:t> </a:t>
            </a:r>
            <a:r>
              <a:rPr lang="en-US" dirty="0" err="1"/>
              <a:t>závisí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turbulenci</a:t>
            </a:r>
            <a:r>
              <a:rPr lang="en-US" dirty="0"/>
              <a:t>, </a:t>
            </a:r>
            <a:r>
              <a:rPr lang="en-US" dirty="0" err="1"/>
              <a:t>velikosti</a:t>
            </a:r>
            <a:r>
              <a:rPr lang="en-US" dirty="0"/>
              <a:t> </a:t>
            </a:r>
            <a:r>
              <a:rPr lang="en-US" dirty="0" err="1"/>
              <a:t>vzduchových</a:t>
            </a:r>
            <a:r>
              <a:rPr lang="en-US" dirty="0"/>
              <a:t> </a:t>
            </a:r>
            <a:r>
              <a:rPr lang="en-US" dirty="0" err="1"/>
              <a:t>bublin</a:t>
            </a:r>
            <a:r>
              <a:rPr lang="en-US" dirty="0"/>
              <a:t>, </a:t>
            </a:r>
            <a:r>
              <a:rPr lang="en-US" dirty="0" err="1"/>
              <a:t>teplotě</a:t>
            </a:r>
            <a:r>
              <a:rPr lang="en-US" dirty="0"/>
              <a:t> a </a:t>
            </a:r>
            <a:r>
              <a:rPr lang="en-US" dirty="0" err="1"/>
              <a:t>dalších</a:t>
            </a:r>
            <a:r>
              <a:rPr lang="cs-CZ" dirty="0"/>
              <a:t> </a:t>
            </a:r>
            <a:r>
              <a:rPr lang="en-US" dirty="0" err="1"/>
              <a:t>faktor</a:t>
            </a:r>
            <a:r>
              <a:rPr lang="cs-CZ" dirty="0"/>
              <a:t>ech</a:t>
            </a:r>
            <a:r>
              <a:rPr lang="en-US" dirty="0"/>
              <a:t>.</a:t>
            </a:r>
            <a:endParaRPr lang="cs-CZ" dirty="0"/>
          </a:p>
          <a:p>
            <a:r>
              <a:rPr lang="en-US" dirty="0" err="1"/>
              <a:t>Vliv</a:t>
            </a:r>
            <a:r>
              <a:rPr lang="en-US" dirty="0"/>
              <a:t> </a:t>
            </a:r>
            <a:r>
              <a:rPr lang="en-US" dirty="0" err="1"/>
              <a:t>teploty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rozpustnost</a:t>
            </a:r>
            <a:r>
              <a:rPr lang="en-US" dirty="0"/>
              <a:t> </a:t>
            </a:r>
            <a:r>
              <a:rPr lang="en-US" dirty="0" err="1"/>
              <a:t>plynů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vodě</a:t>
            </a:r>
            <a:r>
              <a:rPr lang="en-US" dirty="0"/>
              <a:t> je </a:t>
            </a:r>
            <a:r>
              <a:rPr lang="en-US" dirty="0" err="1"/>
              <a:t>zvláště</a:t>
            </a:r>
            <a:r>
              <a:rPr lang="en-US" dirty="0"/>
              <a:t> </a:t>
            </a:r>
            <a:r>
              <a:rPr lang="en-US" dirty="0" err="1"/>
              <a:t>důležitý</a:t>
            </a:r>
            <a:r>
              <a:rPr lang="en-US" dirty="0"/>
              <a:t> v</a:t>
            </a:r>
            <a:r>
              <a:rPr lang="cs-CZ" dirty="0"/>
              <a:t> </a:t>
            </a:r>
            <a:r>
              <a:rPr lang="en-US" dirty="0"/>
              <a:t>v </a:t>
            </a:r>
            <a:r>
              <a:rPr lang="en-US" dirty="0" err="1"/>
              <a:t>případě</a:t>
            </a:r>
            <a:r>
              <a:rPr lang="en-US" dirty="0"/>
              <a:t> </a:t>
            </a:r>
            <a:r>
              <a:rPr lang="en-US" dirty="0" err="1"/>
              <a:t>kyslíku</a:t>
            </a:r>
            <a:r>
              <a:rPr lang="en-US" dirty="0"/>
              <a:t>. </a:t>
            </a:r>
            <a:r>
              <a:rPr lang="en-US" dirty="0" err="1"/>
              <a:t>Rozpustnost</a:t>
            </a:r>
            <a:r>
              <a:rPr lang="en-US" dirty="0"/>
              <a:t> </a:t>
            </a:r>
            <a:r>
              <a:rPr lang="en-US" dirty="0" err="1"/>
              <a:t>kyslíku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vodě</a:t>
            </a:r>
            <a:r>
              <a:rPr lang="en-US" dirty="0"/>
              <a:t> </a:t>
            </a:r>
            <a:r>
              <a:rPr lang="en-US" dirty="0" err="1"/>
              <a:t>klesá</a:t>
            </a:r>
            <a:r>
              <a:rPr lang="en-US" dirty="0"/>
              <a:t> z 14,74 mg / l </a:t>
            </a:r>
            <a:r>
              <a:rPr lang="en-US" dirty="0" err="1"/>
              <a:t>při</a:t>
            </a:r>
            <a:r>
              <a:rPr lang="cs-CZ" dirty="0"/>
              <a:t> </a:t>
            </a:r>
            <a:r>
              <a:rPr lang="en-US" dirty="0"/>
              <a:t>0 ° C </a:t>
            </a:r>
            <a:r>
              <a:rPr lang="en-US" dirty="0" err="1"/>
              <a:t>až</a:t>
            </a:r>
            <a:r>
              <a:rPr lang="en-US" dirty="0"/>
              <a:t> 7,</a:t>
            </a:r>
            <a:r>
              <a:rPr lang="cs-CZ" dirty="0"/>
              <a:t>6</a:t>
            </a:r>
            <a:r>
              <a:rPr lang="en-US" dirty="0"/>
              <a:t> mg / l </a:t>
            </a:r>
            <a:r>
              <a:rPr lang="en-US" dirty="0" err="1"/>
              <a:t>při</a:t>
            </a:r>
            <a:r>
              <a:rPr lang="en-US" dirty="0"/>
              <a:t> 3</a:t>
            </a:r>
            <a:r>
              <a:rPr lang="cs-CZ" dirty="0"/>
              <a:t>0</a:t>
            </a:r>
            <a:r>
              <a:rPr lang="en-US" dirty="0"/>
              <a:t> ° C.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vyšších</a:t>
            </a:r>
            <a:r>
              <a:rPr lang="en-US" dirty="0"/>
              <a:t> </a:t>
            </a:r>
            <a:r>
              <a:rPr lang="en-US" dirty="0" err="1"/>
              <a:t>teplotách</a:t>
            </a:r>
            <a:r>
              <a:rPr lang="en-US" dirty="0"/>
              <a:t> </a:t>
            </a:r>
            <a:r>
              <a:rPr lang="en-US" dirty="0" err="1"/>
              <a:t>snížená</a:t>
            </a:r>
            <a:r>
              <a:rPr lang="en-US" dirty="0"/>
              <a:t> </a:t>
            </a:r>
            <a:r>
              <a:rPr lang="en-US" dirty="0" err="1"/>
              <a:t>rozpustnost</a:t>
            </a:r>
            <a:r>
              <a:rPr lang="cs-CZ" dirty="0"/>
              <a:t> </a:t>
            </a:r>
            <a:r>
              <a:rPr lang="en-US" dirty="0" err="1"/>
              <a:t>kyslík</a:t>
            </a:r>
            <a:r>
              <a:rPr lang="en-US" dirty="0"/>
              <a:t> v </a:t>
            </a:r>
            <a:r>
              <a:rPr lang="en-US" dirty="0" err="1"/>
              <a:t>kombinaci</a:t>
            </a:r>
            <a:r>
              <a:rPr lang="en-US" dirty="0"/>
              <a:t> se </a:t>
            </a:r>
            <a:r>
              <a:rPr lang="en-US" dirty="0" err="1"/>
              <a:t>zvýšenou</a:t>
            </a:r>
            <a:r>
              <a:rPr lang="en-US" dirty="0"/>
              <a:t> </a:t>
            </a:r>
            <a:r>
              <a:rPr lang="en-US" dirty="0" err="1"/>
              <a:t>rychlostí</a:t>
            </a:r>
            <a:r>
              <a:rPr lang="en-US" dirty="0"/>
              <a:t> </a:t>
            </a:r>
            <a:r>
              <a:rPr lang="en-US" dirty="0" err="1"/>
              <a:t>dýchání</a:t>
            </a:r>
            <a:r>
              <a:rPr lang="en-US" dirty="0"/>
              <a:t> </a:t>
            </a:r>
            <a:r>
              <a:rPr lang="en-US" dirty="0" err="1"/>
              <a:t>vodních</a:t>
            </a:r>
            <a:r>
              <a:rPr lang="en-US" dirty="0"/>
              <a:t> </a:t>
            </a:r>
            <a:r>
              <a:rPr lang="en-US" dirty="0" err="1"/>
              <a:t>organismů</a:t>
            </a:r>
            <a:r>
              <a:rPr lang="cs-CZ" dirty="0"/>
              <a:t> </a:t>
            </a:r>
            <a:r>
              <a:rPr lang="en-US" dirty="0" err="1"/>
              <a:t>způsobuje</a:t>
            </a:r>
            <a:r>
              <a:rPr lang="en-US" dirty="0"/>
              <a:t> </a:t>
            </a:r>
            <a:r>
              <a:rPr lang="en-US" dirty="0" err="1"/>
              <a:t>stav</a:t>
            </a:r>
            <a:r>
              <a:rPr lang="en-US" dirty="0"/>
              <a:t>, </a:t>
            </a:r>
            <a:r>
              <a:rPr lang="en-US" dirty="0" err="1"/>
              <a:t>kdy</a:t>
            </a:r>
            <a:r>
              <a:rPr lang="en-US" dirty="0"/>
              <a:t> je </a:t>
            </a:r>
            <a:r>
              <a:rPr lang="en-US" dirty="0" err="1"/>
              <a:t>vyšší</a:t>
            </a:r>
            <a:r>
              <a:rPr lang="en-US" dirty="0"/>
              <a:t> </a:t>
            </a:r>
            <a:r>
              <a:rPr lang="en-US" dirty="0" err="1"/>
              <a:t>potřeba</a:t>
            </a:r>
            <a:r>
              <a:rPr lang="en-US" dirty="0"/>
              <a:t> </a:t>
            </a:r>
            <a:r>
              <a:rPr lang="en-US" dirty="0" err="1"/>
              <a:t>kyslíku</a:t>
            </a:r>
            <a:r>
              <a:rPr lang="en-US" dirty="0"/>
              <a:t> </a:t>
            </a:r>
            <a:r>
              <a:rPr lang="en-US" dirty="0" err="1"/>
              <a:t>doprovázena</a:t>
            </a:r>
            <a:r>
              <a:rPr lang="en-US" dirty="0"/>
              <a:t> </a:t>
            </a:r>
            <a:r>
              <a:rPr lang="en-US" dirty="0" err="1"/>
              <a:t>nižší</a:t>
            </a:r>
            <a:r>
              <a:rPr lang="cs-CZ" dirty="0"/>
              <a:t> </a:t>
            </a:r>
            <a:r>
              <a:rPr lang="en-US" dirty="0" err="1"/>
              <a:t>rozpustnost</a:t>
            </a:r>
            <a:r>
              <a:rPr lang="en-US" dirty="0"/>
              <a:t> </a:t>
            </a:r>
            <a:r>
              <a:rPr lang="en-US" dirty="0" err="1"/>
              <a:t>plynu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vodě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za </a:t>
            </a:r>
            <a:r>
              <a:rPr lang="en-US" dirty="0" err="1"/>
              <a:t>následek</a:t>
            </a:r>
            <a:r>
              <a:rPr lang="en-US" dirty="0"/>
              <a:t> </a:t>
            </a:r>
            <a:r>
              <a:rPr lang="en-US" dirty="0" err="1"/>
              <a:t>závažné</a:t>
            </a:r>
            <a:r>
              <a:rPr lang="en-US" dirty="0"/>
              <a:t> </a:t>
            </a:r>
            <a:r>
              <a:rPr lang="en-US" dirty="0" err="1"/>
              <a:t>vyčerpání</a:t>
            </a:r>
            <a:r>
              <a:rPr lang="en-US" dirty="0"/>
              <a:t> </a:t>
            </a:r>
            <a:r>
              <a:rPr lang="en-US" dirty="0" err="1"/>
              <a:t>kyslíku</a:t>
            </a:r>
            <a:r>
              <a:rPr lang="cs-CZ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54515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68310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here to insert subtitle.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71004" y="318776"/>
            <a:ext cx="5233481" cy="61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, text –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B37BEF52-5859-CC4E-9507-70E3257C55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B84FA96-36B0-C440-A1F3-0562111615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to insert image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161" y="6048047"/>
            <a:ext cx="86608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CI slide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2870" y="2019300"/>
            <a:ext cx="4087670" cy="2820493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AF3F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AF3F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028" y="2285079"/>
            <a:ext cx="8890088" cy="2304838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35045EAE-90A8-4DBE-8D98-E6666FF9DB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8F566F4A-E6CB-43B2-B9B9-88B9FC7460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35045EAE-90A8-4DBE-8D98-E6666FF9DB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8F566F4A-E6CB-43B2-B9B9-88B9FC7460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D46D0E4-9382-4F42-834D-C9207AF4ED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0" y="2214250"/>
            <a:ext cx="11252316" cy="246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3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35660D2-B734-4842-8D64-ADA7E7D451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cs-CZ"/>
              <a:t>Definujte zápatí - název prezentace / pracoviště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9697D49-E318-42C3-A237-383F4D24BF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65A37B84-1352-4695-8F7A-3618175F5C6D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8236393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4733986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732518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587522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541F724-8262-0E42-867E-67DE0EDB2E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3487498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30537264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8303491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8303491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246207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inverse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here to insert subtitle.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00" y="414000"/>
            <a:ext cx="1535991" cy="105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BAFDB40-EA75-5945-8087-09C2D6EE78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A901386-A4F2-3344-9320-8356C4F16B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1695074"/>
            <a:ext cx="5218413" cy="3896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 baseline="0"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41A256C-CA81-4F41-9332-10CBF3ADD7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251D845A-5E2C-7A44-A9CE-09D803849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dirty="0"/>
              <a:t>Second level</a:t>
            </a:r>
            <a:endParaRPr lang="cs-CZ" dirty="0"/>
          </a:p>
          <a:p>
            <a:pPr lvl="2"/>
            <a:r>
              <a:rPr lang="en-GB" dirty="0"/>
              <a:t>Third level</a:t>
            </a:r>
            <a:endParaRPr lang="cs-CZ" dirty="0"/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1AE3D4A-0CE4-AF44-BB96-DF3F2209C1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1C5AE2A-F9E6-524D-850D-4EC6FC6820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1.v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oleObject" Target="../embeddings/oleObject1.bin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2.vm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oleObject" Target="../embeddings/oleObject2.bin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3.vm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oleObject" Target="../embeddings/oleObject3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here insert text.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4" r:id="rId12"/>
    <p:sldLayoutId id="2147483692" r:id="rId13"/>
    <p:sldLayoutId id="2147483693" r:id="rId14"/>
    <p:sldLayoutId id="2147483695" r:id="rId15"/>
    <p:sldLayoutId id="2147483696" r:id="rId16"/>
    <p:sldLayoutId id="2147483699" r:id="rId17"/>
    <p:sldLayoutId id="2147483700" r:id="rId18"/>
    <p:sldLayoutId id="2147483703" r:id="rId19"/>
    <p:sldLayoutId id="2147483705" r:id="rId20"/>
    <p:sldLayoutId id="2147483706" r:id="rId21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3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DDC2511-C12E-40C5-AC8E-C8F6C44FC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185" y="115888"/>
            <a:ext cx="11713633" cy="7921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cs-CZ" altLang="cs-CZ" sz="2800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D6B5E1D-51A9-4A17-B550-D39EA038A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65850"/>
            <a:ext cx="12192000" cy="692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cs-CZ" altLang="cs-CZ" sz="2800"/>
          </a:p>
        </p:txBody>
      </p:sp>
      <p:graphicFrame>
        <p:nvGraphicFramePr>
          <p:cNvPr id="1028" name="Object 4">
            <a:extLst>
              <a:ext uri="{FF2B5EF4-FFF2-40B4-BE49-F238E27FC236}">
                <a16:creationId xmlns:a16="http://schemas.microsoft.com/office/drawing/2014/main" id="{13399D67-3D5D-4E68-979B-A383A910F7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6208714"/>
          <a:ext cx="990600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77" name="obrázek" r:id="rId4" imgW="1086485" imgH="1048299" progId="Word.Picture.8">
                  <p:embed/>
                </p:oleObj>
              </mc:Choice>
              <mc:Fallback>
                <p:oleObj name="obrázek" r:id="rId4" imgW="1086485" imgH="1048299" progId="Word.Picture.8">
                  <p:embed/>
                  <p:pic>
                    <p:nvPicPr>
                      <p:cNvPr id="1028" name="Object 4">
                        <a:extLst>
                          <a:ext uri="{FF2B5EF4-FFF2-40B4-BE49-F238E27FC236}">
                            <a16:creationId xmlns:a16="http://schemas.microsoft.com/office/drawing/2014/main" id="{13399D67-3D5D-4E68-979B-A383A910F7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208714"/>
                        <a:ext cx="990600" cy="649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 Box 5">
            <a:extLst>
              <a:ext uri="{FF2B5EF4-FFF2-40B4-BE49-F238E27FC236}">
                <a16:creationId xmlns:a16="http://schemas.microsoft.com/office/drawing/2014/main" id="{C58CB53E-A874-42BC-89B8-5D738A2B6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2101" y="6234114"/>
            <a:ext cx="7488767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cs-CZ" altLang="cs-CZ" sz="1400" b="1" i="0" dirty="0">
                <a:solidFill>
                  <a:srgbClr val="006600"/>
                </a:solidFill>
                <a:latin typeface="Arial" panose="020B0604020202020204" pitchFamily="34" charset="0"/>
              </a:rPr>
              <a:t>Research Centre for Toxic Compounds in the Environment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cs-CZ" altLang="cs-CZ" sz="1400" b="1" i="0" dirty="0">
                <a:solidFill>
                  <a:srgbClr val="006600"/>
                </a:solidFill>
                <a:latin typeface="Arial" panose="020B0604020202020204" pitchFamily="34" charset="0"/>
              </a:rPr>
              <a:t>http://recetox.muni.cz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1988DED-26A4-4C1B-A12F-35383B6CE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3985" y="6237288"/>
            <a:ext cx="139064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CA398A74-702E-4EB4-A8DD-8AD8090F04AC}" type="slidenum">
              <a:rPr lang="hu-HU" altLang="cs-CZ" sz="1400" b="1">
                <a:solidFill>
                  <a:srgbClr val="FF0000"/>
                </a:solidFill>
                <a:latin typeface="Arial" panose="020B0604020202020204" pitchFamily="34" charset="0"/>
              </a:rPr>
              <a:pPr algn="r"/>
              <a:t>‹#›</a:t>
            </a:fld>
            <a:endParaRPr lang="hu-HU" altLang="cs-CZ" sz="1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4EDCDB56-611E-4051-A779-72052BF5C3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213476"/>
            <a:ext cx="8636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F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DDC2511-C12E-40C5-AC8E-C8F6C44FC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185" y="115888"/>
            <a:ext cx="11713633" cy="7921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cs-CZ" altLang="cs-CZ" sz="2800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D6B5E1D-51A9-4A17-B550-D39EA038A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65850"/>
            <a:ext cx="12192000" cy="692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cs-CZ" altLang="cs-CZ" sz="2800"/>
          </a:p>
        </p:txBody>
      </p:sp>
      <p:graphicFrame>
        <p:nvGraphicFramePr>
          <p:cNvPr id="1028" name="Object 4">
            <a:extLst>
              <a:ext uri="{FF2B5EF4-FFF2-40B4-BE49-F238E27FC236}">
                <a16:creationId xmlns:a16="http://schemas.microsoft.com/office/drawing/2014/main" id="{13399D67-3D5D-4E68-979B-A383A910F7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6208714"/>
          <a:ext cx="990600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01" name="obrázek" r:id="rId4" imgW="1086485" imgH="1048299" progId="Word.Picture.8">
                  <p:embed/>
                </p:oleObj>
              </mc:Choice>
              <mc:Fallback>
                <p:oleObj name="obrázek" r:id="rId4" imgW="1086485" imgH="1048299" progId="Word.Picture.8">
                  <p:embed/>
                  <p:pic>
                    <p:nvPicPr>
                      <p:cNvPr id="1028" name="Object 4">
                        <a:extLst>
                          <a:ext uri="{FF2B5EF4-FFF2-40B4-BE49-F238E27FC236}">
                            <a16:creationId xmlns:a16="http://schemas.microsoft.com/office/drawing/2014/main" id="{13399D67-3D5D-4E68-979B-A383A910F7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208714"/>
                        <a:ext cx="990600" cy="649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 Box 5">
            <a:extLst>
              <a:ext uri="{FF2B5EF4-FFF2-40B4-BE49-F238E27FC236}">
                <a16:creationId xmlns:a16="http://schemas.microsoft.com/office/drawing/2014/main" id="{C58CB53E-A874-42BC-89B8-5D738A2B6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2101" y="6234114"/>
            <a:ext cx="7488767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cs-CZ" altLang="cs-CZ" sz="1400" b="1" i="0" dirty="0">
                <a:solidFill>
                  <a:srgbClr val="006600"/>
                </a:solidFill>
                <a:latin typeface="Arial" panose="020B0604020202020204" pitchFamily="34" charset="0"/>
              </a:rPr>
              <a:t>Research Centre for Toxic Compounds in the Environment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cs-CZ" altLang="cs-CZ" sz="1400" b="1" i="0" dirty="0">
                <a:solidFill>
                  <a:srgbClr val="006600"/>
                </a:solidFill>
                <a:latin typeface="Arial" panose="020B0604020202020204" pitchFamily="34" charset="0"/>
              </a:rPr>
              <a:t>http://recetox.muni.cz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1988DED-26A4-4C1B-A12F-35383B6CE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3985" y="6237288"/>
            <a:ext cx="139064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CA398A74-702E-4EB4-A8DD-8AD8090F04AC}" type="slidenum">
              <a:rPr lang="hu-HU" altLang="cs-CZ" sz="1400" b="1">
                <a:solidFill>
                  <a:srgbClr val="FF0000"/>
                </a:solidFill>
                <a:latin typeface="Arial" panose="020B0604020202020204" pitchFamily="34" charset="0"/>
              </a:rPr>
              <a:pPr algn="r"/>
              <a:t>‹#›</a:t>
            </a:fld>
            <a:endParaRPr lang="hu-HU" altLang="cs-CZ" sz="1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4EDCDB56-611E-4051-A779-72052BF5C3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213476"/>
            <a:ext cx="8636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F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41C5351-0BF1-4056-B03A-D92EE3D19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185" y="115888"/>
            <a:ext cx="11713633" cy="7921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cs-CZ" altLang="cs-CZ" sz="2800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F8A4B3A-3B4A-4253-9E89-20EA27B49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65850"/>
            <a:ext cx="12192000" cy="692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cs-CZ" altLang="cs-CZ" sz="2800"/>
          </a:p>
        </p:txBody>
      </p:sp>
      <p:graphicFrame>
        <p:nvGraphicFramePr>
          <p:cNvPr id="1028" name="Object 4">
            <a:extLst>
              <a:ext uri="{FF2B5EF4-FFF2-40B4-BE49-F238E27FC236}">
                <a16:creationId xmlns:a16="http://schemas.microsoft.com/office/drawing/2014/main" id="{5C8788C0-678E-4684-BD03-4CB1FAC9CD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6208714"/>
          <a:ext cx="990600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25" name="obrázek" r:id="rId4" imgW="1086485" imgH="1048299" progId="Word.Picture.8">
                  <p:embed/>
                </p:oleObj>
              </mc:Choice>
              <mc:Fallback>
                <p:oleObj name="obrázek" r:id="rId4" imgW="1086485" imgH="1048299" progId="Word.Picture.8">
                  <p:embed/>
                  <p:pic>
                    <p:nvPicPr>
                      <p:cNvPr id="1028" name="Object 4">
                        <a:extLst>
                          <a:ext uri="{FF2B5EF4-FFF2-40B4-BE49-F238E27FC236}">
                            <a16:creationId xmlns:a16="http://schemas.microsoft.com/office/drawing/2014/main" id="{5C8788C0-678E-4684-BD03-4CB1FAC9CD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208714"/>
                        <a:ext cx="990600" cy="649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 Box 5">
            <a:extLst>
              <a:ext uri="{FF2B5EF4-FFF2-40B4-BE49-F238E27FC236}">
                <a16:creationId xmlns:a16="http://schemas.microsoft.com/office/drawing/2014/main" id="{139899CE-F48B-4E2F-8050-6B82BE2F4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2101" y="6234114"/>
            <a:ext cx="7488767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cs-CZ" altLang="cs-CZ" sz="1400" b="1" i="0" dirty="0">
                <a:solidFill>
                  <a:srgbClr val="006600"/>
                </a:solidFill>
                <a:latin typeface="Arial" panose="020B0604020202020204" pitchFamily="34" charset="0"/>
              </a:rPr>
              <a:t>Research Centre for Toxic Compounds in the Environment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cs-CZ" altLang="cs-CZ" sz="1400" b="1" i="0" dirty="0">
                <a:solidFill>
                  <a:srgbClr val="006600"/>
                </a:solidFill>
                <a:latin typeface="Arial" panose="020B0604020202020204" pitchFamily="34" charset="0"/>
              </a:rPr>
              <a:t>http://recetox.muni.cz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7BE649A-9CD3-4CE1-97E4-07CE36EB0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3985" y="6237288"/>
            <a:ext cx="139064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D30D19EF-3B7A-4AE9-AF85-245CDC572B04}" type="slidenum">
              <a:rPr lang="hu-HU" altLang="cs-CZ" sz="1400" b="1">
                <a:solidFill>
                  <a:srgbClr val="FF0000"/>
                </a:solidFill>
                <a:latin typeface="Arial" panose="020B0604020202020204" pitchFamily="34" charset="0"/>
              </a:rPr>
              <a:pPr algn="r"/>
              <a:t>‹#›</a:t>
            </a:fld>
            <a:endParaRPr lang="hu-HU" altLang="cs-CZ" sz="1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F8E9E547-ECD7-49BF-AC12-CF93DFBD709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213476"/>
            <a:ext cx="8636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F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sv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4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1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1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1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1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1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3.jpe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1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1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1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2.em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7.wmf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CC8F7F-C726-45FF-9627-515A65932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516" y="3837476"/>
            <a:ext cx="4506368" cy="3016450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6F61E049-3091-AD44-8656-D26A17B47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227928"/>
            <a:ext cx="11552100" cy="1171580"/>
          </a:xfrm>
        </p:spPr>
        <p:txBody>
          <a:bodyPr/>
          <a:lstStyle/>
          <a:p>
            <a:pPr algn="ctr"/>
            <a:r>
              <a:rPr lang="en-US" dirty="0" err="1">
                <a:cs typeface="Arial"/>
              </a:rPr>
              <a:t>Hydrosf</a:t>
            </a:r>
            <a:r>
              <a:rPr lang="sk-SK" dirty="0">
                <a:cs typeface="Arial"/>
              </a:rPr>
              <a:t>éra </a:t>
            </a:r>
            <a:r>
              <a:rPr lang="cs-CZ" dirty="0">
                <a:cs typeface="Arial"/>
              </a:rPr>
              <a:t>–  </a:t>
            </a:r>
            <a:r>
              <a:rPr lang="en-US" dirty="0" err="1">
                <a:cs typeface="Arial"/>
              </a:rPr>
              <a:t>chemick</a:t>
            </a:r>
            <a:r>
              <a:rPr lang="sk-SK" dirty="0">
                <a:cs typeface="Arial"/>
              </a:rPr>
              <a:t>é složení vod</a:t>
            </a:r>
            <a:endParaRPr lang="cs-CZ" dirty="0">
              <a:cs typeface="Arial"/>
            </a:endParaRP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9894DC26-555C-114E-B24E-1004ECF7E6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RECETOX </a:t>
            </a:r>
            <a:br>
              <a:rPr lang="en-US" dirty="0">
                <a:cs typeface="Arial"/>
              </a:rPr>
            </a:br>
            <a:r>
              <a:rPr lang="en-US" dirty="0" err="1">
                <a:cs typeface="Arial"/>
              </a:rPr>
              <a:t>Přírodovědecká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fakulta</a:t>
            </a:r>
            <a:br>
              <a:rPr lang="en-US" dirty="0">
                <a:cs typeface="Arial"/>
              </a:rPr>
            </a:br>
            <a:r>
              <a:rPr lang="en-US" dirty="0" err="1">
                <a:cs typeface="Arial"/>
              </a:rPr>
              <a:t>Masarykova</a:t>
            </a:r>
            <a:r>
              <a:rPr lang="en-US" dirty="0">
                <a:cs typeface="Arial"/>
              </a:rPr>
              <a:t> </a:t>
            </a:r>
            <a:r>
              <a:rPr lang="cs-CZ" dirty="0" err="1">
                <a:cs typeface="Arial"/>
              </a:rPr>
              <a:t>u</a:t>
            </a:r>
            <a:r>
              <a:rPr lang="en-US" dirty="0" err="1">
                <a:cs typeface="Arial"/>
              </a:rPr>
              <a:t>niverzita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Brno, </a:t>
            </a:r>
            <a:r>
              <a:rPr lang="en-US" dirty="0" err="1">
                <a:cs typeface="Arial"/>
              </a:rPr>
              <a:t>Česká</a:t>
            </a:r>
            <a:r>
              <a:rPr lang="en-US" dirty="0">
                <a:cs typeface="Arial"/>
              </a:rPr>
              <a:t> </a:t>
            </a:r>
            <a:r>
              <a:rPr lang="en-US" dirty="0" err="1">
                <a:cs typeface="Arial"/>
              </a:rPr>
              <a:t>republika</a:t>
            </a:r>
            <a:br>
              <a:rPr lang="en-US" dirty="0">
                <a:cs typeface="Arial"/>
              </a:rPr>
            </a:br>
            <a:endParaRPr lang="cs-CZ" dirty="0">
              <a:cs typeface="Arial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A405319-54C6-47AB-B02A-F4FAFA9718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1548" y="3837476"/>
            <a:ext cx="4280452" cy="30205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9B72E-F7DB-41A5-9ABC-F101D316238E}"/>
              </a:ext>
            </a:extLst>
          </p:cNvPr>
          <p:cNvSpPr txBox="1"/>
          <p:nvPr/>
        </p:nvSpPr>
        <p:spPr>
          <a:xfrm>
            <a:off x="3866322" y="2415310"/>
            <a:ext cx="4824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Doc. Ing. Branislav Vrana, PhD.</a:t>
            </a:r>
          </a:p>
          <a:p>
            <a:pPr algn="ctr"/>
            <a:r>
              <a:rPr lang="en-US" sz="2000" dirty="0"/>
              <a:t>branislav.vrana@recetox.muni.cz</a:t>
            </a:r>
          </a:p>
        </p:txBody>
      </p:sp>
    </p:spTree>
    <p:extLst>
      <p:ext uri="{BB962C8B-B14F-4D97-AF65-F5344CB8AC3E}">
        <p14:creationId xmlns:p14="http://schemas.microsoft.com/office/powerpoint/2010/main" val="3188537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Why Are There Mysterious Air Bubbles in Your Aquarium?">
            <a:extLst>
              <a:ext uri="{FF2B5EF4-FFF2-40B4-BE49-F238E27FC236}">
                <a16:creationId xmlns:a16="http://schemas.microsoft.com/office/drawing/2014/main" id="{7FC6C866-F84B-44C5-A96E-BFCC81661F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4" r="-2" b="-2"/>
          <a:stretch/>
        </p:blipFill>
        <p:spPr bwMode="auto">
          <a:xfrm>
            <a:off x="719137" y="1695074"/>
            <a:ext cx="5218413" cy="389671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AE5919-C210-4ED8-8116-961A4406F8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10</a:t>
            </a:fld>
            <a:endParaRPr lang="cs-CZ" altLang="cs-CZ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2DC42D8-8E8F-4EFA-B62E-94960EC0C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681588"/>
            <a:ext cx="10753200" cy="451576"/>
          </a:xfrm>
        </p:spPr>
        <p:txBody>
          <a:bodyPr anchor="t">
            <a:noAutofit/>
          </a:bodyPr>
          <a:lstStyle/>
          <a:p>
            <a:pPr algn="ctr"/>
            <a:r>
              <a:rPr lang="cs-CZ" sz="3200" dirty="0"/>
              <a:t>Kyslík ve vodě</a:t>
            </a:r>
            <a:endParaRPr lang="en-US" sz="3200" dirty="0"/>
          </a:p>
        </p:txBody>
      </p:sp>
      <p:sp>
        <p:nvSpPr>
          <p:cNvPr id="73" name="Text Placeholder 5">
            <a:extLst>
              <a:ext uri="{FF2B5EF4-FFF2-40B4-BE49-F238E27FC236}">
                <a16:creationId xmlns:a16="http://schemas.microsoft.com/office/drawing/2014/main" id="{393F112D-B2FC-4E0D-8F86-61ADB7E7748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/>
          <a:lstStyle/>
          <a:p>
            <a:endParaRPr lang="en-US"/>
          </a:p>
        </p:txBody>
      </p:sp>
      <p:pic>
        <p:nvPicPr>
          <p:cNvPr id="23554" name="Picture 2" descr="Aquatic plant giving off bubbles of oxygen">
            <a:extLst>
              <a:ext uri="{FF2B5EF4-FFF2-40B4-BE49-F238E27FC236}">
                <a16:creationId xmlns:a16="http://schemas.microsoft.com/office/drawing/2014/main" id="{75276E72-7BA9-4916-BC59-3364AB2C3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5" b="31432"/>
          <a:stretch/>
        </p:blipFill>
        <p:spPr bwMode="auto">
          <a:xfrm>
            <a:off x="6251280" y="1667024"/>
            <a:ext cx="5219998" cy="41400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18210627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3">
            <a:extLst>
              <a:ext uri="{FF2B5EF4-FFF2-40B4-BE49-F238E27FC236}">
                <a16:creationId xmlns:a16="http://schemas.microsoft.com/office/drawing/2014/main" id="{A298B54D-D0E5-4F86-9685-8B0FE50B5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en-US" altLang="cs-CZ" sz="3200" dirty="0" err="1">
                <a:solidFill>
                  <a:srgbClr val="0000DC"/>
                </a:solidFill>
                <a:latin typeface="Arial" panose="020B0604020202020204" pitchFamily="34" charset="0"/>
              </a:rPr>
              <a:t>Biochemick</a:t>
            </a: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é a chemické přeměny N</a:t>
            </a:r>
          </a:p>
        </p:txBody>
      </p:sp>
      <p:sp>
        <p:nvSpPr>
          <p:cNvPr id="136195" name="Text Box 3">
            <a:extLst>
              <a:ext uri="{FF2B5EF4-FFF2-40B4-BE49-F238E27FC236}">
                <a16:creationId xmlns:a16="http://schemas.microsoft.com/office/drawing/2014/main" id="{3E4B623F-5B68-4113-AA90-97DD27656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257" y="908050"/>
            <a:ext cx="10463841" cy="4157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Organické dusíkaté látky –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rozklad mikrobiální činností – procesem deaminace vzniká dusík amoniakální 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= amonifikace</a:t>
            </a: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Amoniakální dusík –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zdroj pro syntézu nové biomasy mikroorganismů</a:t>
            </a: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Anaerobní podmínky –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amoniakální dusík se dále nemění</a:t>
            </a: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Aerobní podmínky –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amoniakální dusík podléhá 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nitrifikaci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na dusičnany</a:t>
            </a: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Denitrifikace =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redukce dusičnanů na elementární dusík v anerobním prostředí</a:t>
            </a: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Fixace dusíku =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biochemická přeměna elementárního dusíku N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na organicky vázaný dusík (například sinice </a:t>
            </a:r>
            <a:r>
              <a:rPr kumimoji="0" lang="cs-CZ" altLang="cs-CZ" sz="2400" i="1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Anabaena, Mycrocystis, Aphanizomenon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), je možná pouze v </a:t>
            </a:r>
            <a:r>
              <a:rPr kumimoji="0" lang="cs-CZ" altLang="cs-CZ" sz="2400" u="sng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silně anaerobním prostředí</a:t>
            </a:r>
          </a:p>
        </p:txBody>
      </p:sp>
    </p:spTree>
    <p:extLst>
      <p:ext uri="{BB962C8B-B14F-4D97-AF65-F5344CB8AC3E}">
        <p14:creationId xmlns:p14="http://schemas.microsoft.com/office/powerpoint/2010/main" val="88415668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CF11208-2398-4AE3-A95B-6A801E52FBE3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00DC"/>
                </a:solidFill>
              </a:rPr>
              <a:t>Procesy</a:t>
            </a:r>
            <a:r>
              <a:rPr lang="en-US" dirty="0">
                <a:solidFill>
                  <a:srgbClr val="0000DC"/>
                </a:solidFill>
              </a:rPr>
              <a:t> v </a:t>
            </a:r>
            <a:r>
              <a:rPr lang="en-US" dirty="0" err="1">
                <a:solidFill>
                  <a:srgbClr val="0000DC"/>
                </a:solidFill>
              </a:rPr>
              <a:t>koloběhu</a:t>
            </a: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 dirty="0" err="1">
                <a:solidFill>
                  <a:srgbClr val="0000DC"/>
                </a:solidFill>
              </a:rPr>
              <a:t>dusíku</a:t>
            </a:r>
            <a:endParaRPr lang="en-US" dirty="0">
              <a:solidFill>
                <a:srgbClr val="0000D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0000DC"/>
                </a:solidFill>
              </a:rPr>
              <a:t>Diazotrofie</a:t>
            </a:r>
            <a:r>
              <a:rPr lang="sk-SK" dirty="0">
                <a:solidFill>
                  <a:srgbClr val="0000DC"/>
                </a:solidFill>
              </a:rPr>
              <a:t> = fixace dusíku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0000DC"/>
                </a:solidFill>
              </a:rPr>
              <a:t>Asimilace</a:t>
            </a:r>
            <a:endParaRPr lang="en-US" dirty="0">
              <a:solidFill>
                <a:srgbClr val="0000D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0000DC"/>
                </a:solidFill>
              </a:rPr>
              <a:t>Amonifikace</a:t>
            </a:r>
            <a:endParaRPr lang="en-US" dirty="0">
              <a:solidFill>
                <a:srgbClr val="0000D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0000DC"/>
                </a:solidFill>
              </a:rPr>
              <a:t>Nitrifikace</a:t>
            </a:r>
            <a:endParaRPr lang="en-US" dirty="0">
              <a:solidFill>
                <a:srgbClr val="0000D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0000DC"/>
                </a:solidFill>
              </a:rPr>
              <a:t>Denitrifikace</a:t>
            </a:r>
            <a:endParaRPr lang="en-US" dirty="0">
              <a:solidFill>
                <a:srgbClr val="0000D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0000DC"/>
                </a:solidFill>
              </a:rPr>
              <a:t>Amonizace</a:t>
            </a:r>
            <a:endParaRPr lang="en-US" dirty="0">
              <a:solidFill>
                <a:srgbClr val="0000D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DC"/>
                </a:solidFill>
              </a:rPr>
              <a:t>Anammox</a:t>
            </a:r>
            <a:r>
              <a:rPr lang="sk-SK" dirty="0">
                <a:solidFill>
                  <a:srgbClr val="0000DC"/>
                </a:solidFill>
              </a:rPr>
              <a:t> – anaerobní oxidace amoniaku</a:t>
            </a:r>
            <a:endParaRPr lang="en-US" dirty="0">
              <a:solidFill>
                <a:srgbClr val="0000DC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661D0E-5AD2-476E-AB11-DA15F23413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/>
              <a:t>Define footer – presentation title / department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5E55A8-ECF7-40F3-AF39-EAD4617397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101</a:t>
            </a:fld>
            <a:endParaRPr lang="cs-CZ" altLang="cs-CZ"/>
          </a:p>
        </p:txBody>
      </p:sp>
      <p:sp>
        <p:nvSpPr>
          <p:cNvPr id="71" name="Title 3">
            <a:extLst>
              <a:ext uri="{FF2B5EF4-FFF2-40B4-BE49-F238E27FC236}">
                <a16:creationId xmlns:a16="http://schemas.microsoft.com/office/drawing/2014/main" id="{93FECA29-9667-439C-A7F7-135061A46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Koloběh dusíku v prostředí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EADAC-80DF-465C-9D8C-1B34F533CFE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ECBD054-8A54-44EC-9F28-283B85723C2B}"/>
              </a:ext>
            </a:extLst>
          </p:cNvPr>
          <p:cNvSpPr>
            <a:spLocks noGrp="1"/>
          </p:cNvSpPr>
          <p:nvPr>
            <p:ph idx="2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11629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CF11208-2398-4AE3-A95B-6A801E52FBE3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00DC"/>
                </a:solidFill>
              </a:rPr>
              <a:t>Procesy</a:t>
            </a:r>
            <a:r>
              <a:rPr lang="en-US" dirty="0">
                <a:solidFill>
                  <a:srgbClr val="0000DC"/>
                </a:solidFill>
              </a:rPr>
              <a:t> v </a:t>
            </a:r>
            <a:r>
              <a:rPr lang="en-US" dirty="0" err="1">
                <a:solidFill>
                  <a:srgbClr val="0000DC"/>
                </a:solidFill>
              </a:rPr>
              <a:t>koloběhu</a:t>
            </a: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 dirty="0" err="1">
                <a:solidFill>
                  <a:srgbClr val="0000DC"/>
                </a:solidFill>
              </a:rPr>
              <a:t>dusíku</a:t>
            </a:r>
            <a:endParaRPr lang="en-US" dirty="0">
              <a:solidFill>
                <a:srgbClr val="0000D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0000DC"/>
                </a:solidFill>
              </a:rPr>
              <a:t>Diazotrofie</a:t>
            </a:r>
            <a:r>
              <a:rPr lang="sk-SK" dirty="0">
                <a:solidFill>
                  <a:srgbClr val="0000DC"/>
                </a:solidFill>
              </a:rPr>
              <a:t> = fixace dusíku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0000DC"/>
                </a:solidFill>
              </a:rPr>
              <a:t>Asimilace</a:t>
            </a:r>
            <a:endParaRPr lang="en-US" dirty="0">
              <a:solidFill>
                <a:srgbClr val="0000D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0000DC"/>
                </a:solidFill>
              </a:rPr>
              <a:t>Amonifikace</a:t>
            </a:r>
            <a:endParaRPr lang="en-US" dirty="0">
              <a:solidFill>
                <a:srgbClr val="0000D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0000DC"/>
                </a:solidFill>
              </a:rPr>
              <a:t>Nitrifikace</a:t>
            </a:r>
            <a:endParaRPr lang="en-US" dirty="0">
              <a:solidFill>
                <a:srgbClr val="0000D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0000DC"/>
                </a:solidFill>
              </a:rPr>
              <a:t>Denitrifikace</a:t>
            </a:r>
            <a:endParaRPr lang="en-US" dirty="0">
              <a:solidFill>
                <a:srgbClr val="0000D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0000DC"/>
                </a:solidFill>
              </a:rPr>
              <a:t>Amonizace</a:t>
            </a:r>
            <a:endParaRPr lang="en-US" dirty="0">
              <a:solidFill>
                <a:srgbClr val="0000D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DC"/>
                </a:solidFill>
              </a:rPr>
              <a:t>Anammox</a:t>
            </a:r>
            <a:r>
              <a:rPr lang="sk-SK" dirty="0">
                <a:solidFill>
                  <a:srgbClr val="0000DC"/>
                </a:solidFill>
              </a:rPr>
              <a:t> – anaerobní oxidace amoniaku</a:t>
            </a:r>
            <a:endParaRPr lang="en-US" dirty="0">
              <a:solidFill>
                <a:srgbClr val="0000DC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5E55A8-ECF7-40F3-AF39-EAD4617397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102</a:t>
            </a:fld>
            <a:endParaRPr lang="cs-CZ" altLang="cs-CZ"/>
          </a:p>
        </p:txBody>
      </p:sp>
      <p:sp>
        <p:nvSpPr>
          <p:cNvPr id="71" name="Title 3">
            <a:extLst>
              <a:ext uri="{FF2B5EF4-FFF2-40B4-BE49-F238E27FC236}">
                <a16:creationId xmlns:a16="http://schemas.microsoft.com/office/drawing/2014/main" id="{93FECA29-9667-439C-A7F7-135061A46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Koloběh dusíku v prostředí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EADAC-80DF-465C-9D8C-1B34F533CFE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92A976-5084-41B0-971D-3D2E7FC238F2}"/>
              </a:ext>
            </a:extLst>
          </p:cNvPr>
          <p:cNvPicPr>
            <a:picLocks noGrp="1" noChangeAspect="1"/>
          </p:cNvPicPr>
          <p:nvPr>
            <p:ph idx="28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51575" y="1779587"/>
            <a:ext cx="5219700" cy="3914775"/>
          </a:xfrm>
        </p:spPr>
      </p:pic>
    </p:spTree>
    <p:extLst>
      <p:ext uri="{BB962C8B-B14F-4D97-AF65-F5344CB8AC3E}">
        <p14:creationId xmlns:p14="http://schemas.microsoft.com/office/powerpoint/2010/main" val="159969477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CF11208-2398-4AE3-A95B-6A801E52FBE3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00DC"/>
                </a:solidFill>
              </a:rPr>
              <a:t>Procesy</a:t>
            </a:r>
            <a:r>
              <a:rPr lang="en-US" dirty="0">
                <a:solidFill>
                  <a:srgbClr val="0000DC"/>
                </a:solidFill>
              </a:rPr>
              <a:t> v </a:t>
            </a:r>
            <a:r>
              <a:rPr lang="en-US" dirty="0" err="1">
                <a:solidFill>
                  <a:srgbClr val="0000DC"/>
                </a:solidFill>
              </a:rPr>
              <a:t>koloběhu</a:t>
            </a: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 dirty="0" err="1">
                <a:solidFill>
                  <a:srgbClr val="0000DC"/>
                </a:solidFill>
              </a:rPr>
              <a:t>dusíku</a:t>
            </a:r>
            <a:endParaRPr lang="en-US" dirty="0">
              <a:solidFill>
                <a:srgbClr val="0000D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0000DC"/>
                </a:solidFill>
              </a:rPr>
              <a:t>Diazotrofie</a:t>
            </a:r>
            <a:r>
              <a:rPr lang="sk-SK" dirty="0">
                <a:solidFill>
                  <a:srgbClr val="0000DC"/>
                </a:solidFill>
              </a:rPr>
              <a:t> = fixace dusíku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0000DC"/>
                </a:solidFill>
              </a:rPr>
              <a:t>Asimilace</a:t>
            </a:r>
            <a:endParaRPr lang="en-US" dirty="0">
              <a:solidFill>
                <a:srgbClr val="0000D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0000DC"/>
                </a:solidFill>
              </a:rPr>
              <a:t>Amonifikace</a:t>
            </a:r>
            <a:endParaRPr lang="en-US" dirty="0">
              <a:solidFill>
                <a:srgbClr val="0000D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0000DC"/>
                </a:solidFill>
              </a:rPr>
              <a:t>Nitrifikace</a:t>
            </a:r>
            <a:endParaRPr lang="en-US" dirty="0">
              <a:solidFill>
                <a:srgbClr val="0000D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0000DC"/>
                </a:solidFill>
              </a:rPr>
              <a:t>Denitrifikace</a:t>
            </a:r>
            <a:endParaRPr lang="en-US" dirty="0">
              <a:solidFill>
                <a:srgbClr val="0000D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0000DC"/>
                </a:solidFill>
              </a:rPr>
              <a:t>Amonizace</a:t>
            </a:r>
            <a:endParaRPr lang="en-US" dirty="0">
              <a:solidFill>
                <a:srgbClr val="0000D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DC"/>
                </a:solidFill>
              </a:rPr>
              <a:t>Anammox</a:t>
            </a:r>
            <a:r>
              <a:rPr lang="sk-SK" dirty="0">
                <a:solidFill>
                  <a:srgbClr val="0000DC"/>
                </a:solidFill>
              </a:rPr>
              <a:t> – anaerobní oxidace amoniaku</a:t>
            </a:r>
            <a:endParaRPr lang="en-US" dirty="0">
              <a:solidFill>
                <a:srgbClr val="0000DC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661D0E-5AD2-476E-AB11-DA15F23413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/>
              <a:t>Define footer – presentation title / department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5E55A8-ECF7-40F3-AF39-EAD4617397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103</a:t>
            </a:fld>
            <a:endParaRPr lang="cs-CZ" altLang="cs-CZ"/>
          </a:p>
        </p:txBody>
      </p:sp>
      <p:sp>
        <p:nvSpPr>
          <p:cNvPr id="71" name="Title 3">
            <a:extLst>
              <a:ext uri="{FF2B5EF4-FFF2-40B4-BE49-F238E27FC236}">
                <a16:creationId xmlns:a16="http://schemas.microsoft.com/office/drawing/2014/main" id="{93FECA29-9667-439C-A7F7-135061A46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Koloběh dusíku v prostředí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EADAC-80DF-465C-9D8C-1B34F533CFE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ECBD054-8A54-44EC-9F28-283B85723C2B}"/>
              </a:ext>
            </a:extLst>
          </p:cNvPr>
          <p:cNvSpPr>
            <a:spLocks noGrp="1"/>
          </p:cNvSpPr>
          <p:nvPr>
            <p:ph idx="2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360BB4A2-D90B-48EC-A41A-9B66A6FC7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3588" y="1286560"/>
            <a:ext cx="4139998" cy="413999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99600089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 Box 3">
            <a:extLst>
              <a:ext uri="{FF2B5EF4-FFF2-40B4-BE49-F238E27FC236}">
                <a16:creationId xmlns:a16="http://schemas.microsoft.com/office/drawing/2014/main" id="{FED9C876-2F60-45D2-BC85-D68E6B738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5" y="0"/>
            <a:ext cx="10251596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Biochemické přeměny N – nitrifikace a denitrifikace</a:t>
            </a:r>
          </a:p>
        </p:txBody>
      </p:sp>
      <p:sp>
        <p:nvSpPr>
          <p:cNvPr id="137219" name="Text Box 3">
            <a:extLst>
              <a:ext uri="{FF2B5EF4-FFF2-40B4-BE49-F238E27FC236}">
                <a16:creationId xmlns:a16="http://schemas.microsoft.com/office/drawing/2014/main" id="{6D058D3D-2839-4BB7-B29F-36CB141B1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8936" y="933930"/>
            <a:ext cx="9243532" cy="531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Clr>
                <a:srgbClr val="FF0000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Nitrifikace =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biochemická oxidace </a:t>
            </a:r>
            <a:r>
              <a:rPr kumimoji="0" lang="cs-CZ" altLang="cs-CZ" sz="2400" dirty="0">
                <a:latin typeface="Arial" panose="020B0604020202020204" pitchFamily="34" charset="0"/>
              </a:rPr>
              <a:t>amoniakálního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dusíku na </a:t>
            </a:r>
            <a:r>
              <a:rPr kumimoji="0" lang="cs-CZ" altLang="cs-CZ" sz="2400" dirty="0">
                <a:latin typeface="Arial" panose="020B0604020202020204" pitchFamily="34" charset="0"/>
              </a:rPr>
              <a:t>dusitany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až</a:t>
            </a:r>
            <a:r>
              <a:rPr kumimoji="0" lang="cs-CZ" altLang="cs-CZ" sz="2400" dirty="0">
                <a:latin typeface="Arial" panose="020B0604020202020204" pitchFamily="34" charset="0"/>
              </a:rPr>
              <a:t> dusičnany.</a:t>
            </a:r>
          </a:p>
          <a:p>
            <a:pPr eaLnBrk="1" hangingPunct="1">
              <a:buClr>
                <a:srgbClr val="FF0000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Probíhá v </a:t>
            </a:r>
            <a:r>
              <a:rPr kumimoji="0" lang="cs-CZ" altLang="cs-CZ" sz="2400" dirty="0">
                <a:latin typeface="Arial" panose="020B0604020202020204" pitchFamily="34" charset="0"/>
              </a:rPr>
              <a:t>oxických podmínkách.</a:t>
            </a:r>
          </a:p>
          <a:p>
            <a:pPr eaLnBrk="1" hangingPunct="1">
              <a:buClr>
                <a:srgbClr val="FF0000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Způsobují ji </a:t>
            </a:r>
            <a:r>
              <a:rPr kumimoji="0" lang="cs-CZ" altLang="cs-CZ" sz="2400" dirty="0">
                <a:latin typeface="Arial" panose="020B0604020202020204" pitchFamily="34" charset="0"/>
              </a:rPr>
              <a:t>chemolitotrofní nitrifikační bakterie –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zdroj C je CO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, zdrojem energie je oxidace anorganických látek, rody </a:t>
            </a:r>
            <a:r>
              <a:rPr kumimoji="0" lang="cs-CZ" altLang="cs-CZ" sz="2000" i="1" dirty="0">
                <a:latin typeface="Arial" panose="020B0604020202020204" pitchFamily="34" charset="0"/>
              </a:rPr>
              <a:t>Nitrosomonas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(část NH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4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+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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NO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) a </a:t>
            </a:r>
            <a:r>
              <a:rPr kumimoji="0" lang="cs-CZ" altLang="cs-CZ" sz="2000" i="1" dirty="0">
                <a:latin typeface="Arial" panose="020B0604020202020204" pitchFamily="34" charset="0"/>
              </a:rPr>
              <a:t>Nitrobacter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(NO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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NO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), probíhá tedy ve dvou stupních:</a:t>
            </a:r>
          </a:p>
          <a:p>
            <a:pPr eaLnBrk="1" hangingPunct="1">
              <a:buClr>
                <a:srgbClr val="FF0000"/>
              </a:buClr>
              <a:buSzPct val="75000"/>
            </a:pPr>
            <a:endParaRPr kumimoji="0" lang="cs-CZ" altLang="cs-CZ" sz="11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ctr" eaLnBrk="1" hangingPunct="1">
              <a:buClr>
                <a:srgbClr val="FF0000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2 NH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3</a:t>
            </a:r>
            <a:r>
              <a:rPr kumimoji="0" lang="cs-CZ" altLang="cs-CZ" sz="2400" dirty="0">
                <a:latin typeface="Arial" panose="020B0604020202020204" pitchFamily="34" charset="0"/>
              </a:rPr>
              <a:t> + 3 O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</a:t>
            </a:r>
            <a:r>
              <a:rPr kumimoji="0" lang="cs-CZ" altLang="cs-CZ" sz="2400" dirty="0">
                <a:latin typeface="Arial" panose="020B0604020202020204" pitchFamily="34" charset="0"/>
              </a:rPr>
              <a:t> 2 NO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2</a:t>
            </a:r>
            <a:r>
              <a:rPr kumimoji="0" lang="cs-CZ" altLang="cs-CZ" sz="2400" baseline="30000" dirty="0">
                <a:latin typeface="Arial" panose="020B0604020202020204" pitchFamily="34" charset="0"/>
              </a:rPr>
              <a:t>-</a:t>
            </a:r>
            <a:r>
              <a:rPr kumimoji="0" lang="cs-CZ" altLang="cs-CZ" sz="2400" dirty="0">
                <a:latin typeface="Arial" panose="020B0604020202020204" pitchFamily="34" charset="0"/>
              </a:rPr>
              <a:t> + 2 H</a:t>
            </a:r>
            <a:r>
              <a:rPr kumimoji="0" lang="cs-CZ" altLang="cs-CZ" sz="2400" baseline="30000" dirty="0">
                <a:latin typeface="Arial" panose="020B0604020202020204" pitchFamily="34" charset="0"/>
              </a:rPr>
              <a:t>+</a:t>
            </a:r>
            <a:r>
              <a:rPr kumimoji="0" lang="cs-CZ" altLang="cs-CZ" sz="2400" dirty="0">
                <a:latin typeface="Arial" panose="020B0604020202020204" pitchFamily="34" charset="0"/>
              </a:rPr>
              <a:t> + 2 H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</a:rPr>
              <a:t>O</a:t>
            </a:r>
          </a:p>
          <a:p>
            <a:pPr algn="ctr" eaLnBrk="1" hangingPunct="1">
              <a:buClr>
                <a:srgbClr val="FF0000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2NO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2</a:t>
            </a:r>
            <a:r>
              <a:rPr kumimoji="0" lang="cs-CZ" altLang="cs-CZ" sz="2400" baseline="30000" dirty="0">
                <a:latin typeface="Arial" panose="020B0604020202020204" pitchFamily="34" charset="0"/>
              </a:rPr>
              <a:t>-</a:t>
            </a:r>
            <a:r>
              <a:rPr kumimoji="0" lang="cs-CZ" altLang="cs-CZ" sz="2400" dirty="0">
                <a:latin typeface="Arial" panose="020B0604020202020204" pitchFamily="34" charset="0"/>
              </a:rPr>
              <a:t> + O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</a:t>
            </a:r>
            <a:r>
              <a:rPr kumimoji="0" lang="cs-CZ" altLang="cs-CZ" sz="2400" dirty="0">
                <a:latin typeface="Arial" panose="020B0604020202020204" pitchFamily="34" charset="0"/>
              </a:rPr>
              <a:t> 2 NO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3</a:t>
            </a:r>
            <a:r>
              <a:rPr kumimoji="0" lang="cs-CZ" altLang="cs-CZ" sz="2400" baseline="30000" dirty="0">
                <a:latin typeface="Arial" panose="020B0604020202020204" pitchFamily="34" charset="0"/>
              </a:rPr>
              <a:t>-</a:t>
            </a:r>
          </a:p>
          <a:p>
            <a:pPr algn="ctr" eaLnBrk="1" hangingPunct="1">
              <a:buClr>
                <a:srgbClr val="FF0000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2 NH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3</a:t>
            </a:r>
            <a:r>
              <a:rPr kumimoji="0" lang="cs-CZ" altLang="cs-CZ" sz="2400" dirty="0">
                <a:latin typeface="Arial" panose="020B0604020202020204" pitchFamily="34" charset="0"/>
              </a:rPr>
              <a:t> + 4 O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</a:t>
            </a:r>
            <a:r>
              <a:rPr kumimoji="0" lang="cs-CZ" altLang="cs-CZ" sz="2400" dirty="0">
                <a:latin typeface="Arial" panose="020B0604020202020204" pitchFamily="34" charset="0"/>
              </a:rPr>
              <a:t> 2 NO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3</a:t>
            </a:r>
            <a:r>
              <a:rPr kumimoji="0" lang="cs-CZ" altLang="cs-CZ" sz="2400" baseline="30000" dirty="0">
                <a:latin typeface="Arial" panose="020B0604020202020204" pitchFamily="34" charset="0"/>
              </a:rPr>
              <a:t>-</a:t>
            </a:r>
            <a:r>
              <a:rPr kumimoji="0" lang="cs-CZ" altLang="cs-CZ" sz="2400" dirty="0">
                <a:latin typeface="Arial" panose="020B0604020202020204" pitchFamily="34" charset="0"/>
              </a:rPr>
              <a:t> + 2 H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</a:rPr>
              <a:t>O + 2 H</a:t>
            </a:r>
            <a:r>
              <a:rPr kumimoji="0" lang="cs-CZ" altLang="cs-CZ" sz="2400" baseline="30000" dirty="0">
                <a:latin typeface="Arial" panose="020B0604020202020204" pitchFamily="34" charset="0"/>
              </a:rPr>
              <a:t>+</a:t>
            </a:r>
          </a:p>
          <a:p>
            <a:pPr eaLnBrk="1" hangingPunct="1">
              <a:buClr>
                <a:srgbClr val="FF0000"/>
              </a:buClr>
              <a:buSzPct val="75000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Vznikající energie se spotřebovává na syntézu nové biomasy.</a:t>
            </a:r>
          </a:p>
          <a:p>
            <a:pPr eaLnBrk="1" hangingPunct="1">
              <a:buClr>
                <a:srgbClr val="FF0000"/>
              </a:buClr>
              <a:buSzPct val="75000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Při oxidaci na dusitany – dochází k </a:t>
            </a:r>
            <a:r>
              <a:rPr kumimoji="0" lang="cs-CZ" altLang="cs-CZ" sz="2000" dirty="0">
                <a:latin typeface="Arial" panose="020B0604020202020204" pitchFamily="34" charset="0"/>
              </a:rPr>
              <a:t>uvolňování H</a:t>
            </a:r>
            <a:r>
              <a:rPr kumimoji="0" lang="cs-CZ" altLang="cs-CZ" sz="2000" baseline="30000" dirty="0">
                <a:latin typeface="Arial" panose="020B0604020202020204" pitchFamily="34" charset="0"/>
              </a:rPr>
              <a:t>+</a:t>
            </a:r>
            <a:r>
              <a:rPr kumimoji="0" lang="cs-CZ" altLang="cs-CZ" sz="2000" dirty="0">
                <a:latin typeface="Arial" panose="020B0604020202020204" pitchFamily="34" charset="0"/>
              </a:rPr>
              <a:t> iontů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– klesá pH – při pH 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&lt;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(6,5) – </a:t>
            </a:r>
            <a:r>
              <a:rPr kumimoji="0" lang="cs-CZ" altLang="cs-CZ" sz="2000" dirty="0">
                <a:latin typeface="Arial" panose="020B0604020202020204" pitchFamily="34" charset="0"/>
              </a:rPr>
              <a:t>inhibice nitrifikace</a:t>
            </a:r>
          </a:p>
          <a:p>
            <a:pPr eaLnBrk="1" hangingPunct="1">
              <a:buClr>
                <a:srgbClr val="FF0000"/>
              </a:buClr>
              <a:buSzPct val="75000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Citlivost nitrifikačních mikroorganismů například na toxické kovy a řadu organických látek – </a:t>
            </a:r>
            <a:r>
              <a:rPr kumimoji="0" lang="cs-CZ" altLang="cs-CZ" sz="2000" dirty="0">
                <a:latin typeface="Arial" panose="020B0604020202020204" pitchFamily="34" charset="0"/>
              </a:rPr>
              <a:t>inhibice nitrifikace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(nejčastěji prvního stupně)  </a:t>
            </a:r>
          </a:p>
        </p:txBody>
      </p:sp>
      <p:cxnSp>
        <p:nvCxnSpPr>
          <p:cNvPr id="137220" name="Přímá spojovací čára 4">
            <a:extLst>
              <a:ext uri="{FF2B5EF4-FFF2-40B4-BE49-F238E27FC236}">
                <a16:creationId xmlns:a16="http://schemas.microsoft.com/office/drawing/2014/main" id="{2D2F5C63-A225-4026-8B40-5557C66E519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432175" y="4221163"/>
            <a:ext cx="532765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64190327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ext Box 3">
            <a:extLst>
              <a:ext uri="{FF2B5EF4-FFF2-40B4-BE49-F238E27FC236}">
                <a16:creationId xmlns:a16="http://schemas.microsoft.com/office/drawing/2014/main" id="{F3186C74-7EFB-4E09-B9AD-C8071BED0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343" y="0"/>
            <a:ext cx="10981427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Biochemické přeměny N – nitrifikace a denitrifikace</a:t>
            </a:r>
          </a:p>
        </p:txBody>
      </p:sp>
      <p:sp>
        <p:nvSpPr>
          <p:cNvPr id="138243" name="Text Box 3">
            <a:extLst>
              <a:ext uri="{FF2B5EF4-FFF2-40B4-BE49-F238E27FC236}">
                <a16:creationId xmlns:a16="http://schemas.microsoft.com/office/drawing/2014/main" id="{A65D473F-091C-47E1-8132-F73479C06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389" y="908051"/>
            <a:ext cx="10351698" cy="543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Clr>
                <a:srgbClr val="FF0000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Denitrifikace = redukce dusičnanů na elementární dusík (oxidy dusíku) -</a:t>
            </a:r>
            <a:r>
              <a:rPr kumimoji="0" lang="pt-BR" altLang="cs-CZ" sz="2400" dirty="0">
                <a:latin typeface="Arial" panose="020B0604020202020204" pitchFamily="34" charset="0"/>
              </a:rPr>
              <a:t> NO</a:t>
            </a:r>
            <a:r>
              <a:rPr kumimoji="0" lang="pt-BR" altLang="cs-CZ" sz="2400" baseline="-25000" dirty="0">
                <a:latin typeface="Arial" panose="020B0604020202020204" pitchFamily="34" charset="0"/>
              </a:rPr>
              <a:t>2</a:t>
            </a:r>
            <a:r>
              <a:rPr kumimoji="0" lang="pt-BR" altLang="cs-CZ" sz="2400" baseline="30000" dirty="0">
                <a:latin typeface="Arial" panose="020B0604020202020204" pitchFamily="34" charset="0"/>
              </a:rPr>
              <a:t>-</a:t>
            </a:r>
            <a:r>
              <a:rPr kumimoji="0" lang="pt-BR" altLang="cs-CZ" sz="2400" dirty="0">
                <a:latin typeface="Arial" panose="020B0604020202020204" pitchFamily="34" charset="0"/>
              </a:rPr>
              <a:t>/NO</a:t>
            </a:r>
            <a:r>
              <a:rPr kumimoji="0" lang="pt-BR" altLang="cs-CZ" sz="2400" baseline="-25000" dirty="0">
                <a:latin typeface="Arial" panose="020B0604020202020204" pitchFamily="34" charset="0"/>
              </a:rPr>
              <a:t>3</a:t>
            </a:r>
            <a:r>
              <a:rPr kumimoji="0" lang="pt-BR" altLang="cs-CZ" sz="2400" baseline="30000" dirty="0">
                <a:latin typeface="Arial" panose="020B0604020202020204" pitchFamily="34" charset="0"/>
              </a:rPr>
              <a:t>-</a:t>
            </a:r>
            <a:r>
              <a:rPr kumimoji="0" lang="pt-BR" altLang="cs-CZ" sz="2400" dirty="0">
                <a:latin typeface="Arial" panose="020B0604020202020204" pitchFamily="34" charset="0"/>
              </a:rPr>
              <a:t> </a:t>
            </a:r>
            <a:r>
              <a:rPr kumimoji="0" lang="pt-BR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</a:t>
            </a:r>
            <a:r>
              <a:rPr kumimoji="0" lang="pt-BR" altLang="cs-CZ" sz="2400" dirty="0">
                <a:latin typeface="Arial" panose="020B0604020202020204" pitchFamily="34" charset="0"/>
              </a:rPr>
              <a:t> N</a:t>
            </a:r>
            <a:r>
              <a:rPr kumimoji="0" lang="pt-BR" altLang="cs-CZ" sz="2400" baseline="-25000" dirty="0">
                <a:latin typeface="Arial" panose="020B0604020202020204" pitchFamily="34" charset="0"/>
              </a:rPr>
              <a:t>2</a:t>
            </a:r>
            <a:r>
              <a:rPr kumimoji="0" lang="pt-BR" altLang="cs-CZ" sz="2400" dirty="0">
                <a:latin typeface="Arial" panose="020B0604020202020204" pitchFamily="34" charset="0"/>
              </a:rPr>
              <a:t>/N</a:t>
            </a:r>
            <a:r>
              <a:rPr kumimoji="0" lang="pt-BR" altLang="cs-CZ" sz="2400" baseline="-25000" dirty="0">
                <a:latin typeface="Arial" panose="020B0604020202020204" pitchFamily="34" charset="0"/>
              </a:rPr>
              <a:t>2</a:t>
            </a:r>
            <a:r>
              <a:rPr kumimoji="0" lang="pt-BR" altLang="cs-CZ" sz="2400" dirty="0">
                <a:latin typeface="Arial" panose="020B0604020202020204" pitchFamily="34" charset="0"/>
              </a:rPr>
              <a:t>O </a:t>
            </a:r>
          </a:p>
          <a:p>
            <a:pPr eaLnBrk="1" hangingPunct="1">
              <a:buClr>
                <a:srgbClr val="FF0000"/>
              </a:buClr>
              <a:buSzPct val="75000"/>
            </a:pPr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buClr>
                <a:srgbClr val="FF0000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Probíhá v </a:t>
            </a:r>
            <a:r>
              <a:rPr kumimoji="0" lang="cs-CZ" altLang="cs-CZ" sz="2400" dirty="0">
                <a:latin typeface="Arial" panose="020B0604020202020204" pitchFamily="34" charset="0"/>
              </a:rPr>
              <a:t>anoxických podmínkách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– při koncentraci kyslíku nižší než 0,5 mg 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.</a:t>
            </a:r>
          </a:p>
          <a:p>
            <a:pPr eaLnBrk="1" hangingPunct="1">
              <a:spcAft>
                <a:spcPts val="600"/>
              </a:spcAft>
              <a:buClr>
                <a:srgbClr val="FF0000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Způsobují ji </a:t>
            </a:r>
            <a:r>
              <a:rPr kumimoji="0" lang="cs-CZ" altLang="cs-CZ" sz="2400" dirty="0">
                <a:latin typeface="Arial" panose="020B0604020202020204" pitchFamily="34" charset="0"/>
              </a:rPr>
              <a:t>organotrofní striktně i fakultativně anaerobní bakterie s enzymem nitratreduktázou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– zdrojem uhlíku i energie je organický substrát, například rody </a:t>
            </a:r>
            <a:r>
              <a:rPr kumimoji="0" lang="cs-CZ" altLang="cs-CZ" sz="2400" i="1" dirty="0">
                <a:latin typeface="Arial" panose="020B0604020202020204" pitchFamily="34" charset="0"/>
              </a:rPr>
              <a:t>Pseudomonas, Achromobacter, Micrococus.</a:t>
            </a:r>
          </a:p>
          <a:p>
            <a:pPr eaLnBrk="1" hangingPunct="1">
              <a:spcAft>
                <a:spcPts val="600"/>
              </a:spcAft>
              <a:buClr>
                <a:srgbClr val="FF0000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Oxidovaných forem dusíku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mohou organismy využívat asimilačně nebo disimilačně.</a:t>
            </a:r>
          </a:p>
          <a:p>
            <a:pPr eaLnBrk="1" hangingPunct="1">
              <a:buClr>
                <a:srgbClr val="FF0000"/>
              </a:buClr>
              <a:buSzPct val="75000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ctr" eaLnBrk="1" hangingPunct="1">
              <a:buClr>
                <a:srgbClr val="FF0000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A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red</a:t>
            </a:r>
            <a:r>
              <a:rPr kumimoji="0" lang="cs-CZ" altLang="cs-CZ" sz="2400" dirty="0">
                <a:latin typeface="Arial" panose="020B0604020202020204" pitchFamily="34" charset="0"/>
              </a:rPr>
              <a:t> + NO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3</a:t>
            </a:r>
            <a:r>
              <a:rPr kumimoji="0" lang="cs-CZ" altLang="cs-CZ" sz="2400" baseline="30000" dirty="0">
                <a:latin typeface="Arial" panose="020B0604020202020204" pitchFamily="34" charset="0"/>
              </a:rPr>
              <a:t>-</a:t>
            </a:r>
            <a:r>
              <a:rPr kumimoji="0" lang="cs-CZ" altLang="cs-CZ" sz="2400" dirty="0"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</a:t>
            </a:r>
            <a:r>
              <a:rPr kumimoji="0" lang="cs-CZ" altLang="cs-CZ" sz="2400" dirty="0">
                <a:latin typeface="Arial" panose="020B0604020202020204" pitchFamily="34" charset="0"/>
              </a:rPr>
              <a:t> N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</a:rPr>
              <a:t> + A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oxid</a:t>
            </a:r>
            <a:r>
              <a:rPr kumimoji="0" lang="cs-CZ" altLang="cs-CZ" sz="2400" dirty="0">
                <a:latin typeface="Arial" panose="020B0604020202020204" pitchFamily="34" charset="0"/>
              </a:rPr>
              <a:t> + energie</a:t>
            </a:r>
          </a:p>
          <a:p>
            <a:pPr eaLnBrk="1" hangingPunct="1">
              <a:buClr>
                <a:srgbClr val="FF0000"/>
              </a:buClr>
              <a:buSzPct val="75000"/>
            </a:pPr>
            <a:endParaRPr kumimoji="0" lang="cs-CZ" altLang="cs-CZ" sz="20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36521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2">
            <a:extLst>
              <a:ext uri="{FF2B5EF4-FFF2-40B4-BE49-F238E27FC236}">
                <a16:creationId xmlns:a16="http://schemas.microsoft.com/office/drawing/2014/main" id="{F529CDF1-8924-4743-BF8F-1C201739B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81075"/>
            <a:ext cx="8785225" cy="487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22300" indent="-53181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nl-NL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Schematicky je možné denitrifikaci popsat následovně:</a:t>
            </a:r>
          </a:p>
          <a:p>
            <a:pPr eaLnBrk="1" hangingPunct="1"/>
            <a:endParaRPr kumimoji="0" lang="cs-CZ" altLang="cs-CZ" sz="1800" dirty="0"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Glukosa:</a:t>
            </a:r>
          </a:p>
          <a:p>
            <a:pPr eaLnBrk="1" hangingPunct="1"/>
            <a:endParaRPr kumimoji="0" lang="cs-CZ" altLang="cs-CZ" sz="1100" dirty="0">
              <a:latin typeface="Arial" panose="020B0604020202020204" pitchFamily="34" charset="0"/>
            </a:endParaRPr>
          </a:p>
          <a:p>
            <a:pPr algn="ctr"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5 C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6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12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6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+ 24 NO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30 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+ 18 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O + 24 OH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+ 12 N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</a:p>
          <a:p>
            <a:pPr algn="ctr"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3 C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6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12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6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+ 24 NO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 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18 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+ 6 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O + 24 OH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+ 12 N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/>
            <a:endParaRPr kumimoji="0" lang="cs-CZ" altLang="cs-CZ" sz="18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Methanol:</a:t>
            </a:r>
          </a:p>
          <a:p>
            <a:pPr eaLnBrk="1" hangingPunct="1"/>
            <a:endParaRPr kumimoji="0" lang="cs-CZ" altLang="cs-CZ" sz="1200" dirty="0">
              <a:latin typeface="Arial" panose="020B0604020202020204" pitchFamily="34" charset="0"/>
            </a:endParaRPr>
          </a:p>
          <a:p>
            <a:pPr algn="ctr"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5 CH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OH + 6 NO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5 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+ 7 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O + 6 OH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+ 3 N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</a:p>
          <a:p>
            <a:pPr algn="ctr"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3 CH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OH + 6 NO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3 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+ 3 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O + 6 OH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+ 3 N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Při denitrifikaci dochází k </a:t>
            </a:r>
            <a:r>
              <a:rPr kumimoji="0" lang="cs-CZ" altLang="cs-CZ" sz="2000" dirty="0">
                <a:latin typeface="Arial" panose="020B0604020202020204" pitchFamily="34" charset="0"/>
              </a:rPr>
              <a:t>uvolňování OH</a:t>
            </a:r>
            <a:r>
              <a:rPr kumimoji="0" lang="cs-CZ" altLang="cs-CZ" sz="2000" baseline="30000" dirty="0">
                <a:latin typeface="Arial" panose="020B0604020202020204" pitchFamily="34" charset="0"/>
              </a:rPr>
              <a:t>-</a:t>
            </a:r>
            <a:r>
              <a:rPr kumimoji="0" lang="cs-CZ" altLang="cs-CZ" sz="2000" dirty="0">
                <a:latin typeface="Arial" panose="020B0604020202020204" pitchFamily="34" charset="0"/>
              </a:rPr>
              <a:t> iontů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– pH roste</a:t>
            </a:r>
          </a:p>
          <a:p>
            <a:pPr eaLnBrk="1" hangingPunct="1"/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Je méně citlivá na změny pH než nitrifikace – probíhá při pH 6-9</a:t>
            </a:r>
          </a:p>
          <a:p>
            <a:pPr eaLnBrk="1" hangingPunct="1"/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Mohou vznikat i oxidy dusíku (N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O), ale produkce N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000" dirty="0">
                <a:latin typeface="Arial" panose="020B0604020202020204" pitchFamily="34" charset="0"/>
              </a:rPr>
              <a:t>vždy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převažuje</a:t>
            </a:r>
          </a:p>
        </p:txBody>
      </p:sp>
      <p:sp>
        <p:nvSpPr>
          <p:cNvPr id="139267" name="Text Box 3">
            <a:extLst>
              <a:ext uri="{FF2B5EF4-FFF2-40B4-BE49-F238E27FC236}">
                <a16:creationId xmlns:a16="http://schemas.microsoft.com/office/drawing/2014/main" id="{411EFE4A-4766-43D9-B042-09A21BB38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211" y="0"/>
            <a:ext cx="10141789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Biochemické přeměny N – nitrifikace a denitrifikace</a:t>
            </a:r>
          </a:p>
        </p:txBody>
      </p:sp>
    </p:spTree>
    <p:extLst>
      <p:ext uri="{BB962C8B-B14F-4D97-AF65-F5344CB8AC3E}">
        <p14:creationId xmlns:p14="http://schemas.microsoft.com/office/powerpoint/2010/main" val="294068149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ext Box 7">
            <a:extLst>
              <a:ext uri="{FF2B5EF4-FFF2-40B4-BE49-F238E27FC236}">
                <a16:creationId xmlns:a16="http://schemas.microsoft.com/office/drawing/2014/main" id="{C461F205-0F80-48C0-A245-102772F55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74638"/>
            <a:ext cx="10972800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t" anchorCtr="0">
            <a:normAutofit/>
          </a:bodyPr>
          <a:lstStyle>
            <a:lvl1pPr marL="534988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lnSpc>
                <a:spcPts val="4000"/>
              </a:lnSpc>
              <a:spcAft>
                <a:spcPts val="600"/>
              </a:spcAft>
            </a:pPr>
            <a:r>
              <a:rPr kumimoji="0" lang="en-US" altLang="cs-CZ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</a:t>
            </a:r>
            <a:r>
              <a:rPr kumimoji="0" lang="sk-SK" altLang="cs-CZ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ýskyt NH</a:t>
            </a:r>
            <a:r>
              <a:rPr kumimoji="0" lang="sk-SK" altLang="cs-CZ" sz="4000" baseline="-25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4</a:t>
            </a:r>
            <a:r>
              <a:rPr kumimoji="0" lang="en-US" altLang="cs-CZ" sz="4000" baseline="30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+</a:t>
            </a:r>
            <a:r>
              <a:rPr kumimoji="0" lang="en-US" altLang="cs-CZ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a NO</a:t>
            </a:r>
            <a:r>
              <a:rPr kumimoji="0" lang="en-US" altLang="cs-CZ" sz="4000" baseline="-25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3</a:t>
            </a:r>
            <a:r>
              <a:rPr kumimoji="0" lang="en-US" altLang="cs-CZ" sz="4000" baseline="30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</a:t>
            </a:r>
            <a:r>
              <a:rPr kumimoji="0" lang="en-US" altLang="cs-CZ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v z</a:t>
            </a:r>
            <a:r>
              <a:rPr kumimoji="0" lang="sk-SK" altLang="cs-CZ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ávislosti na podmínkách prostředí</a:t>
            </a:r>
            <a:endParaRPr kumimoji="0" lang="cs-CZ" altLang="cs-CZ" sz="4000" b="1" baseline="30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7890" name="Picture 2" descr="Line chart&#10;&#10;Description automatically generated">
            <a:extLst>
              <a:ext uri="{FF2B5EF4-FFF2-40B4-BE49-F238E27FC236}">
                <a16:creationId xmlns:a16="http://schemas.microsoft.com/office/drawing/2014/main" id="{F7086B2F-ED3E-4757-9B6E-824187191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2355438"/>
            <a:ext cx="5384800" cy="30154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37891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83DBB512-C07D-45C7-9997-E5B6C4E03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7600" y="2752567"/>
            <a:ext cx="5384800" cy="222123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71CC12-8C74-4CFB-AB5D-53EB1EE70478}"/>
              </a:ext>
            </a:extLst>
          </p:cNvPr>
          <p:cNvSpPr txBox="1"/>
          <p:nvPr/>
        </p:nvSpPr>
        <p:spPr>
          <a:xfrm flipH="1">
            <a:off x="2104293" y="3020471"/>
            <a:ext cx="992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>
                <a:highlight>
                  <a:srgbClr val="5AC8AF"/>
                </a:highlight>
              </a:rPr>
              <a:t>NH</a:t>
            </a:r>
            <a:r>
              <a:rPr lang="sk-SK" sz="1200" baseline="-25000" dirty="0">
                <a:highlight>
                  <a:srgbClr val="5AC8AF"/>
                </a:highlight>
              </a:rPr>
              <a:t>4</a:t>
            </a:r>
            <a:r>
              <a:rPr lang="en-US" sz="1200" baseline="30000" dirty="0">
                <a:highlight>
                  <a:srgbClr val="5AC8AF"/>
                </a:highlight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78985061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 Box 3">
            <a:extLst>
              <a:ext uri="{FF2B5EF4-FFF2-40B4-BE49-F238E27FC236}">
                <a16:creationId xmlns:a16="http://schemas.microsoft.com/office/drawing/2014/main" id="{01562F12-4965-4934-A62F-2DC602CD9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Amoniakální dusík (NH</a:t>
            </a:r>
            <a:r>
              <a:rPr kumimoji="0" lang="cs-CZ" altLang="cs-CZ" sz="3200" baseline="-25000" dirty="0">
                <a:solidFill>
                  <a:srgbClr val="0000DC"/>
                </a:solidFill>
                <a:latin typeface="Arial" panose="020B0604020202020204" pitchFamily="34" charset="0"/>
              </a:rPr>
              <a:t>3</a:t>
            </a: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, NH</a:t>
            </a:r>
            <a:r>
              <a:rPr kumimoji="0" lang="cs-CZ" altLang="cs-CZ" sz="3200" baseline="-25000" dirty="0">
                <a:solidFill>
                  <a:srgbClr val="0000DC"/>
                </a:solidFill>
                <a:latin typeface="Arial" panose="020B0604020202020204" pitchFamily="34" charset="0"/>
              </a:rPr>
              <a:t>4</a:t>
            </a:r>
            <a:r>
              <a:rPr kumimoji="0" lang="cs-CZ" altLang="cs-CZ" sz="3200" baseline="30000" dirty="0">
                <a:solidFill>
                  <a:srgbClr val="0000DC"/>
                </a:solidFill>
                <a:latin typeface="Arial" panose="020B0604020202020204" pitchFamily="34" charset="0"/>
              </a:rPr>
              <a:t>+</a:t>
            </a: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40291" name="Text Box 3">
            <a:extLst>
              <a:ext uri="{FF2B5EF4-FFF2-40B4-BE49-F238E27FC236}">
                <a16:creationId xmlns:a16="http://schemas.microsoft.com/office/drawing/2014/main" id="{582821CA-770B-4960-B75F-5EC02C79D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08051"/>
            <a:ext cx="9562709" cy="5942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Clr>
                <a:srgbClr val="FF0000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Geneze NH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3</a:t>
            </a:r>
            <a:r>
              <a:rPr kumimoji="0" lang="cs-CZ" altLang="cs-CZ" sz="2400" dirty="0">
                <a:latin typeface="Arial" panose="020B0604020202020204" pitchFamily="34" charset="0"/>
              </a:rPr>
              <a:t>, NH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4</a:t>
            </a:r>
            <a:r>
              <a:rPr kumimoji="0" lang="cs-CZ" altLang="cs-CZ" sz="2400" baseline="30000" dirty="0">
                <a:latin typeface="Arial" panose="020B0604020202020204" pitchFamily="34" charset="0"/>
              </a:rPr>
              <a:t>+</a:t>
            </a:r>
            <a:r>
              <a:rPr kumimoji="0" lang="cs-CZ" altLang="cs-CZ" sz="2400" dirty="0">
                <a:latin typeface="Arial" panose="020B0604020202020204" pitchFamily="34" charset="0"/>
              </a:rPr>
              <a:t>:</a:t>
            </a:r>
          </a:p>
          <a:p>
            <a:pPr eaLnBrk="1" hangingPunct="1">
              <a:buClr>
                <a:srgbClr val="FF0000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Primární produkt </a:t>
            </a:r>
            <a:r>
              <a:rPr kumimoji="0" lang="cs-CZ" altLang="cs-CZ" sz="2400" dirty="0">
                <a:latin typeface="Arial" panose="020B0604020202020204" pitchFamily="34" charset="0"/>
              </a:rPr>
              <a:t>rozkladu organických dusíkatých látek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rostlinného i živočišného původu.</a:t>
            </a:r>
          </a:p>
          <a:p>
            <a:pPr eaLnBrk="1" hangingPunct="1">
              <a:buClr>
                <a:srgbClr val="FF0000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Sekundárně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vzniká ve větších hloubkách v podzemních vodách – </a:t>
            </a:r>
            <a:r>
              <a:rPr kumimoji="0" lang="cs-CZ" altLang="cs-CZ" sz="2400" dirty="0">
                <a:latin typeface="Arial" panose="020B0604020202020204" pitchFamily="34" charset="0"/>
              </a:rPr>
              <a:t>chemickou redukcí dusičnanů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při styku s minerály s obsahem Fe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II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a Mn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II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.</a:t>
            </a:r>
          </a:p>
          <a:p>
            <a:pPr eaLnBrk="1" hangingPunct="1">
              <a:buClr>
                <a:srgbClr val="FF0000"/>
              </a:buClr>
              <a:buSzPct val="75000"/>
            </a:pPr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FF0000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Antropogenní zdroje: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OV a odpady ze zemědělské výroby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Dusíkatá hnojiva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OV z tepelného zpracování uhlí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OV z galvanického pokovování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Kontaminace atmosférické vody průmyslovými exhalacemi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Chloraminace při hygienickém zabezpečení vody</a:t>
            </a:r>
          </a:p>
          <a:p>
            <a:pPr eaLnBrk="1" hangingPunct="1">
              <a:buClr>
                <a:srgbClr val="FF0000"/>
              </a:buClr>
              <a:buSzPct val="75000"/>
            </a:pPr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FF0000"/>
              </a:buClr>
              <a:buSzPct val="75000"/>
            </a:pPr>
            <a:endParaRPr kumimoji="0" lang="cs-CZ" altLang="cs-CZ" sz="20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04587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 Box 3">
            <a:extLst>
              <a:ext uri="{FF2B5EF4-FFF2-40B4-BE49-F238E27FC236}">
                <a16:creationId xmlns:a16="http://schemas.microsoft.com/office/drawing/2014/main" id="{90760BF4-9CB9-4D92-BC32-F2DD2C1CF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Výskyt (NH</a:t>
            </a:r>
            <a:r>
              <a:rPr kumimoji="0" lang="cs-CZ" altLang="cs-CZ" sz="3200" baseline="-25000" dirty="0">
                <a:solidFill>
                  <a:srgbClr val="0000DC"/>
                </a:solidFill>
                <a:latin typeface="Arial" panose="020B0604020202020204" pitchFamily="34" charset="0"/>
              </a:rPr>
              <a:t>3</a:t>
            </a: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, NH</a:t>
            </a:r>
            <a:r>
              <a:rPr kumimoji="0" lang="cs-CZ" altLang="cs-CZ" sz="3200" baseline="-25000" dirty="0">
                <a:solidFill>
                  <a:srgbClr val="0000DC"/>
                </a:solidFill>
                <a:latin typeface="Arial" panose="020B0604020202020204" pitchFamily="34" charset="0"/>
              </a:rPr>
              <a:t>4</a:t>
            </a:r>
            <a:r>
              <a:rPr kumimoji="0" lang="cs-CZ" altLang="cs-CZ" sz="3200" baseline="30000" dirty="0">
                <a:solidFill>
                  <a:srgbClr val="0000DC"/>
                </a:solidFill>
                <a:latin typeface="Arial" panose="020B0604020202020204" pitchFamily="34" charset="0"/>
              </a:rPr>
              <a:t>+</a:t>
            </a: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) ve vodách</a:t>
            </a:r>
          </a:p>
        </p:txBody>
      </p:sp>
      <p:sp>
        <p:nvSpPr>
          <p:cNvPr id="141315" name="Text Box 3">
            <a:extLst>
              <a:ext uri="{FF2B5EF4-FFF2-40B4-BE49-F238E27FC236}">
                <a16:creationId xmlns:a16="http://schemas.microsoft.com/office/drawing/2014/main" id="{048B0D61-D3BA-4162-9F9F-E40C6C395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08050"/>
            <a:ext cx="8745537" cy="563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Clr>
                <a:srgbClr val="FF0000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Formy výskytu NH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3</a:t>
            </a:r>
            <a:r>
              <a:rPr kumimoji="0" lang="cs-CZ" altLang="cs-CZ" sz="2400" dirty="0">
                <a:latin typeface="Arial" panose="020B0604020202020204" pitchFamily="34" charset="0"/>
              </a:rPr>
              <a:t>, NH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4</a:t>
            </a:r>
            <a:r>
              <a:rPr kumimoji="0" lang="cs-CZ" altLang="cs-CZ" sz="2400" baseline="30000" dirty="0">
                <a:latin typeface="Arial" panose="020B0604020202020204" pitchFamily="34" charset="0"/>
              </a:rPr>
              <a:t>+</a:t>
            </a:r>
            <a:r>
              <a:rPr kumimoji="0" lang="cs-CZ" altLang="cs-CZ" sz="2400" dirty="0">
                <a:latin typeface="Arial" panose="020B0604020202020204" pitchFamily="34" charset="0"/>
              </a:rPr>
              <a:t> ve vodách:</a:t>
            </a:r>
          </a:p>
          <a:p>
            <a:pPr eaLnBrk="1" hangingPunct="1">
              <a:buClr>
                <a:srgbClr val="FF0000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Rozpouštěním NH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ve vodě vzniká </a:t>
            </a:r>
            <a:r>
              <a:rPr kumimoji="0" lang="cs-CZ" altLang="cs-CZ" sz="2400" dirty="0">
                <a:latin typeface="Arial" panose="020B0604020202020204" pitchFamily="34" charset="0"/>
              </a:rPr>
              <a:t>hydrát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který přímo disociuje:</a:t>
            </a:r>
          </a:p>
          <a:p>
            <a:pPr eaLnBrk="1" hangingPunct="1">
              <a:buClr>
                <a:srgbClr val="FF0000"/>
              </a:buClr>
              <a:buSzPct val="75000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ctr" eaLnBrk="1" hangingPunct="1">
              <a:buClr>
                <a:srgbClr val="FF0000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NH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3</a:t>
            </a:r>
            <a:r>
              <a:rPr kumimoji="0" lang="cs-CZ" altLang="cs-CZ" sz="2400" dirty="0">
                <a:latin typeface="Arial" panose="020B0604020202020204" pitchFamily="34" charset="0"/>
              </a:rPr>
              <a:t>(g) + H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</a:rPr>
              <a:t>O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 NH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.H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</a:t>
            </a:r>
          </a:p>
          <a:p>
            <a:pPr algn="ctr" eaLnBrk="1" hangingPunct="1">
              <a:buClr>
                <a:srgbClr val="FF0000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NH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.H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  NH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+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OH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</a:p>
          <a:p>
            <a:pPr algn="ctr" eaLnBrk="1" hangingPunct="1">
              <a:buClr>
                <a:srgbClr val="FF0000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NH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+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 NH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H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+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</a:t>
            </a:r>
          </a:p>
          <a:p>
            <a:pPr eaLnBrk="1" hangingPunct="1">
              <a:buClr>
                <a:srgbClr val="FF0000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Disociace NH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+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je podporována zvyšující se teplotou.</a:t>
            </a:r>
          </a:p>
          <a:p>
            <a:pPr eaLnBrk="1" hangingPunct="1">
              <a:buClr>
                <a:srgbClr val="FF0000"/>
              </a:buClr>
              <a:buSzPct val="75000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FF0000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Amminkomplexy</a:t>
            </a:r>
          </a:p>
          <a:p>
            <a:pPr eaLnBrk="1" hangingPunct="1">
              <a:buClr>
                <a:srgbClr val="FF0000"/>
              </a:buClr>
              <a:buSzPct val="75000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Reakcí NH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s ionty kovů (Cu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2+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Zn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2+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Cd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2+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Ni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2+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Ag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+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OV z galvanického pokovování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Některé jsou dosti stabilní a mohou zabraňovat vylučování hydratovaných oxidů kovů</a:t>
            </a:r>
          </a:p>
        </p:txBody>
      </p:sp>
    </p:spTree>
    <p:extLst>
      <p:ext uri="{BB962C8B-B14F-4D97-AF65-F5344CB8AC3E}">
        <p14:creationId xmlns:p14="http://schemas.microsoft.com/office/powerpoint/2010/main" val="767169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Text Box 3">
            <a:extLst>
              <a:ext uri="{FF2B5EF4-FFF2-40B4-BE49-F238E27FC236}">
                <a16:creationId xmlns:a16="http://schemas.microsoft.com/office/drawing/2014/main" id="{3855194C-80C2-4F55-B2CD-1AF6AC2D0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Kyslík, O</a:t>
            </a:r>
            <a:r>
              <a:rPr kumimoji="0" lang="cs-CZ" altLang="cs-CZ" sz="3200" baseline="-25000" dirty="0">
                <a:solidFill>
                  <a:srgbClr val="0000DC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15043" name="TextovéPole 4">
            <a:extLst>
              <a:ext uri="{FF2B5EF4-FFF2-40B4-BE49-F238E27FC236}">
                <a16:creationId xmlns:a16="http://schemas.microsoft.com/office/drawing/2014/main" id="{766E39CF-43AB-49B2-ADBD-A45E76128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676" y="908051"/>
            <a:ext cx="1155741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3023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Kyslík se dostává do vody jednak:</a:t>
            </a:r>
          </a:p>
          <a:p>
            <a:pPr eaLnBrk="1" hangingPunct="1">
              <a:buFontTx/>
              <a:buChar char="-"/>
            </a:pP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Difuzí z atmosféry</a:t>
            </a:r>
          </a:p>
          <a:p>
            <a:pPr eaLnBrk="1" hangingPunct="1">
              <a:buFontTx/>
              <a:buChar char="-"/>
            </a:pP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Při fotosyntetické asimilaci vodních rostlin a řas</a:t>
            </a:r>
          </a:p>
          <a:p>
            <a:pPr algn="ctr" eaLnBrk="1" hangingPunct="1"/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6 CO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+ 6 H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  C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6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H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12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6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+ 6 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 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Atmosféra obsahuje ca 21 obj. % O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jeho parciální tlak je tedy asi 21 kPa</a:t>
            </a:r>
          </a:p>
        </p:txBody>
      </p:sp>
      <p:sp>
        <p:nvSpPr>
          <p:cNvPr id="215044" name="TextovéPole 5">
            <a:extLst>
              <a:ext uri="{FF2B5EF4-FFF2-40B4-BE49-F238E27FC236}">
                <a16:creationId xmlns:a16="http://schemas.microsoft.com/office/drawing/2014/main" id="{874FDD73-5B98-4E84-B2FD-755750EF8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9239" y="3500439"/>
            <a:ext cx="46494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7188" indent="-26511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Rozpustnost kyslíku ve vodě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která je ve styku s atmosférou, závisí na T, koncentraci rozpuštěných látek, tlaku</a:t>
            </a:r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F8944134-BCE7-4DC6-85C1-A26815A857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540127"/>
              </p:ext>
            </p:extLst>
          </p:nvPr>
        </p:nvGraphicFramePr>
        <p:xfrm>
          <a:off x="6096001" y="3357564"/>
          <a:ext cx="4936760" cy="2225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0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66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Teplota 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[</a:t>
                      </a:r>
                      <a:r>
                        <a:rPr lang="cs-CZ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°C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]</a:t>
                      </a:r>
                      <a:endParaRPr lang="cs-CZ" sz="1800" dirty="0">
                        <a:solidFill>
                          <a:srgbClr val="FF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445" marR="91445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Rozpustnost O</a:t>
                      </a:r>
                      <a:r>
                        <a:rPr lang="cs-CZ" sz="1800" baseline="-25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US" sz="1800" baseline="-25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[mg l</a:t>
                      </a:r>
                      <a:r>
                        <a:rPr lang="en-US" sz="1800" baseline="30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-1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]</a:t>
                      </a:r>
                      <a:endParaRPr lang="cs-CZ" sz="1800" dirty="0">
                        <a:solidFill>
                          <a:srgbClr val="FF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445" marR="91445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1445" marR="91445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14,63</a:t>
                      </a:r>
                    </a:p>
                  </a:txBody>
                  <a:tcPr marL="91445" marR="91445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1445" marR="91445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11,28</a:t>
                      </a:r>
                    </a:p>
                  </a:txBody>
                  <a:tcPr marL="91445" marR="91445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1445" marR="91445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9,08</a:t>
                      </a:r>
                    </a:p>
                  </a:txBody>
                  <a:tcPr marL="91445" marR="91445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91445" marR="91445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7,57</a:t>
                      </a:r>
                    </a:p>
                  </a:txBody>
                  <a:tcPr marL="91445" marR="91445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91445" marR="91445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</a:rPr>
                        <a:t>6,47</a:t>
                      </a:r>
                    </a:p>
                  </a:txBody>
                  <a:tcPr marL="91445" marR="91445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759297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3">
            <a:extLst>
              <a:ext uri="{FF2B5EF4-FFF2-40B4-BE49-F238E27FC236}">
                <a16:creationId xmlns:a16="http://schemas.microsoft.com/office/drawing/2014/main" id="{3A4BEA45-1686-4126-AF25-A6293B426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Výskyt (NH</a:t>
            </a:r>
            <a:r>
              <a:rPr kumimoji="0" lang="cs-CZ" altLang="cs-CZ" sz="3200" baseline="-25000" dirty="0">
                <a:latin typeface="Arial" panose="020B0604020202020204" pitchFamily="34" charset="0"/>
              </a:rPr>
              <a:t>3</a:t>
            </a:r>
            <a:r>
              <a:rPr kumimoji="0" lang="cs-CZ" altLang="cs-CZ" sz="3200" dirty="0">
                <a:latin typeface="Arial" panose="020B0604020202020204" pitchFamily="34" charset="0"/>
              </a:rPr>
              <a:t>, NH</a:t>
            </a:r>
            <a:r>
              <a:rPr kumimoji="0" lang="cs-CZ" altLang="cs-CZ" sz="3200" baseline="-25000" dirty="0">
                <a:latin typeface="Arial" panose="020B0604020202020204" pitchFamily="34" charset="0"/>
              </a:rPr>
              <a:t>4</a:t>
            </a:r>
            <a:r>
              <a:rPr kumimoji="0" lang="cs-CZ" altLang="cs-CZ" sz="3200" baseline="30000" dirty="0">
                <a:latin typeface="Arial" panose="020B0604020202020204" pitchFamily="34" charset="0"/>
              </a:rPr>
              <a:t>+</a:t>
            </a:r>
            <a:r>
              <a:rPr kumimoji="0" lang="cs-CZ" altLang="cs-CZ" sz="3200" dirty="0">
                <a:latin typeface="Arial" panose="020B0604020202020204" pitchFamily="34" charset="0"/>
              </a:rPr>
              <a:t>) ve vodách</a:t>
            </a:r>
          </a:p>
        </p:txBody>
      </p:sp>
      <p:sp>
        <p:nvSpPr>
          <p:cNvPr id="142339" name="Text Box 3">
            <a:extLst>
              <a:ext uri="{FF2B5EF4-FFF2-40B4-BE49-F238E27FC236}">
                <a16:creationId xmlns:a16="http://schemas.microsoft.com/office/drawing/2014/main" id="{D54937EA-2C9D-4591-AE9A-C591BA399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08050"/>
            <a:ext cx="8745537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Clr>
                <a:srgbClr val="FF0000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Amonné soli</a:t>
            </a:r>
          </a:p>
          <a:p>
            <a:pPr eaLnBrk="1" hangingPunct="1">
              <a:buClr>
                <a:srgbClr val="FF0000"/>
              </a:buClr>
              <a:buSzPct val="75000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Téměř všechny ve vodě dobře rozpustné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Z málo rozpustných mají význam hlavně podvojné fosforečnany M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II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NH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4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4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(M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II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= Mg, Zn, Cd aj.) srážející se v alkalickém prostředí – například MgNH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4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4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– chemické odstraňování fosforečnanů amonných solí z vody, možná příčina vzniku inkrustací v potrubí při anaerobních procesech</a:t>
            </a:r>
          </a:p>
          <a:p>
            <a:pPr eaLnBrk="1" hangingPunct="1">
              <a:buClr>
                <a:srgbClr val="0000FF"/>
              </a:buClr>
              <a:buSzPct val="75000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Výskyt NH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3</a:t>
            </a:r>
            <a:r>
              <a:rPr kumimoji="0" lang="cs-CZ" altLang="cs-CZ" sz="2400" dirty="0">
                <a:latin typeface="Arial" panose="020B0604020202020204" pitchFamily="34" charset="0"/>
              </a:rPr>
              <a:t>, NH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4</a:t>
            </a:r>
            <a:r>
              <a:rPr kumimoji="0" lang="cs-CZ" altLang="cs-CZ" sz="2400" baseline="30000" dirty="0">
                <a:latin typeface="Arial" panose="020B0604020202020204" pitchFamily="34" charset="0"/>
              </a:rPr>
              <a:t>+</a:t>
            </a:r>
            <a:r>
              <a:rPr kumimoji="0" lang="cs-CZ" altLang="cs-CZ" sz="2400" dirty="0">
                <a:latin typeface="Arial" panose="020B0604020202020204" pitchFamily="34" charset="0"/>
              </a:rPr>
              <a:t> ve vodách</a:t>
            </a: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Amonný kation NH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4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+             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Celkový amoniakální dusík: </a:t>
            </a:r>
            <a:endParaRPr kumimoji="0" lang="cs-CZ" altLang="cs-CZ" sz="2400" baseline="300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Neiontová forma NH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            </a:t>
            </a:r>
            <a:r>
              <a:rPr kumimoji="0" lang="cs-CZ" altLang="cs-CZ" sz="2400" dirty="0">
                <a:latin typeface="Arial" panose="020B0604020202020204" pitchFamily="34" charset="0"/>
              </a:rPr>
              <a:t>N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amon</a:t>
            </a:r>
            <a:r>
              <a:rPr kumimoji="0" lang="cs-CZ" altLang="cs-CZ" sz="2400" dirty="0">
                <a:latin typeface="Arial" panose="020B0604020202020204" pitchFamily="34" charset="0"/>
              </a:rPr>
              <a:t> = N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NH</a:t>
            </a:r>
            <a:r>
              <a:rPr kumimoji="0" lang="cs-CZ" altLang="cs-CZ" sz="2400" baseline="-40000" dirty="0">
                <a:latin typeface="Arial" panose="020B0604020202020204" pitchFamily="34" charset="0"/>
              </a:rPr>
              <a:t>4</a:t>
            </a:r>
            <a:r>
              <a:rPr kumimoji="0" lang="cs-CZ" altLang="cs-CZ" sz="2400" baseline="-6000" dirty="0">
                <a:latin typeface="Arial" panose="020B0604020202020204" pitchFamily="34" charset="0"/>
              </a:rPr>
              <a:t>+</a:t>
            </a:r>
            <a:r>
              <a:rPr kumimoji="0" lang="cs-CZ" altLang="cs-CZ" sz="2400" dirty="0">
                <a:latin typeface="Arial" panose="020B0604020202020204" pitchFamily="34" charset="0"/>
              </a:rPr>
              <a:t> + N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NH</a:t>
            </a:r>
            <a:r>
              <a:rPr kumimoji="0" lang="cs-CZ" altLang="cs-CZ" sz="2400" baseline="-40000" dirty="0"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4" name="Pravá složená závorka 3">
            <a:extLst>
              <a:ext uri="{FF2B5EF4-FFF2-40B4-BE49-F238E27FC236}">
                <a16:creationId xmlns:a16="http://schemas.microsoft.com/office/drawing/2014/main" id="{366A8133-E6A5-44E3-A63F-9DB973FB8869}"/>
              </a:ext>
            </a:extLst>
          </p:cNvPr>
          <p:cNvSpPr/>
          <p:nvPr/>
        </p:nvSpPr>
        <p:spPr bwMode="auto">
          <a:xfrm>
            <a:off x="4943476" y="5013325"/>
            <a:ext cx="144463" cy="719138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cs-CZ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709727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ext Box 3">
            <a:extLst>
              <a:ext uri="{FF2B5EF4-FFF2-40B4-BE49-F238E27FC236}">
                <a16:creationId xmlns:a16="http://schemas.microsoft.com/office/drawing/2014/main" id="{F77DA190-502C-4A00-A06F-5691BED73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Výskyt (NH</a:t>
            </a:r>
            <a:r>
              <a:rPr kumimoji="0" lang="cs-CZ" altLang="cs-CZ" sz="3200" baseline="-25000" dirty="0">
                <a:latin typeface="Arial" panose="020B0604020202020204" pitchFamily="34" charset="0"/>
              </a:rPr>
              <a:t>3</a:t>
            </a:r>
            <a:r>
              <a:rPr kumimoji="0" lang="cs-CZ" altLang="cs-CZ" sz="3200" dirty="0">
                <a:latin typeface="Arial" panose="020B0604020202020204" pitchFamily="34" charset="0"/>
              </a:rPr>
              <a:t>, NH</a:t>
            </a:r>
            <a:r>
              <a:rPr kumimoji="0" lang="cs-CZ" altLang="cs-CZ" sz="3200" baseline="-25000" dirty="0">
                <a:latin typeface="Arial" panose="020B0604020202020204" pitchFamily="34" charset="0"/>
              </a:rPr>
              <a:t>4</a:t>
            </a:r>
            <a:r>
              <a:rPr kumimoji="0" lang="cs-CZ" altLang="cs-CZ" sz="3200" baseline="30000" dirty="0">
                <a:latin typeface="Arial" panose="020B0604020202020204" pitchFamily="34" charset="0"/>
              </a:rPr>
              <a:t>+</a:t>
            </a:r>
            <a:r>
              <a:rPr kumimoji="0" lang="cs-CZ" altLang="cs-CZ" sz="3200" dirty="0">
                <a:latin typeface="Arial" panose="020B0604020202020204" pitchFamily="34" charset="0"/>
              </a:rPr>
              <a:t>) ve vodách</a:t>
            </a:r>
          </a:p>
        </p:txBody>
      </p:sp>
      <p:sp>
        <p:nvSpPr>
          <p:cNvPr id="143363" name="Text Box 3">
            <a:extLst>
              <a:ext uri="{FF2B5EF4-FFF2-40B4-BE49-F238E27FC236}">
                <a16:creationId xmlns:a16="http://schemas.microsoft.com/office/drawing/2014/main" id="{882E6AD7-2754-421E-87DF-1A6491A42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08051"/>
            <a:ext cx="8745537" cy="625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Clr>
                <a:srgbClr val="FF0000"/>
              </a:buClr>
              <a:buSzPct val="75000"/>
            </a:pPr>
            <a:r>
              <a:rPr kumimoji="0" lang="cs-CZ" altLang="cs-CZ" sz="2000" dirty="0">
                <a:latin typeface="Arial" panose="020B0604020202020204" pitchFamily="34" charset="0"/>
              </a:rPr>
              <a:t>Podzemní voda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– nízké koncentrace vyjma podzemních vod ropného původu, kontaminovaných fekáliemi nebo dusíkatými hnojivy.</a:t>
            </a:r>
          </a:p>
          <a:p>
            <a:pPr eaLnBrk="1" hangingPunct="1">
              <a:buClr>
                <a:srgbClr val="FF0000"/>
              </a:buClr>
              <a:buSzPct val="75000"/>
            </a:pPr>
            <a:r>
              <a:rPr kumimoji="0" lang="cs-CZ" altLang="cs-CZ" sz="2000" dirty="0">
                <a:latin typeface="Arial" panose="020B0604020202020204" pitchFamily="34" charset="0"/>
              </a:rPr>
              <a:t>Pitná voda –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N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amon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– setiny až desetiny mg l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– dle původu – podzemní méně, N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NH</a:t>
            </a:r>
            <a:r>
              <a:rPr kumimoji="0" lang="cs-CZ" altLang="cs-CZ" sz="2000" baseline="-40000" dirty="0">
                <a:solidFill>
                  <a:srgbClr val="0000FF"/>
                </a:solidFill>
                <a:latin typeface="Arial" panose="020B0604020202020204" pitchFamily="34" charset="0"/>
              </a:rPr>
              <a:t>4</a:t>
            </a:r>
            <a:r>
              <a:rPr kumimoji="0" lang="cs-CZ" altLang="cs-CZ" sz="2000" baseline="-6000" dirty="0">
                <a:solidFill>
                  <a:srgbClr val="0000FF"/>
                </a:solidFill>
                <a:latin typeface="Arial" panose="020B0604020202020204" pitchFamily="34" charset="0"/>
              </a:rPr>
              <a:t>+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- průměrně setiny mg l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</a:p>
          <a:p>
            <a:pPr eaLnBrk="1" hangingPunct="1">
              <a:buClr>
                <a:srgbClr val="FF0000"/>
              </a:buClr>
              <a:buSzPct val="75000"/>
            </a:pPr>
            <a:r>
              <a:rPr kumimoji="0" lang="cs-CZ" altLang="cs-CZ" sz="2000" dirty="0">
                <a:latin typeface="Arial" panose="020B0604020202020204" pitchFamily="34" charset="0"/>
              </a:rPr>
              <a:t>Minerální voda –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ropného původu až 100 mg l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N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amon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– rozklad fosilní organické hmoty v anoxickém prostředí – Karlovarsko – desetiny mg l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</a:p>
          <a:p>
            <a:pPr eaLnBrk="1" hangingPunct="1">
              <a:buClr>
                <a:srgbClr val="FF0000"/>
              </a:buClr>
              <a:buSzPct val="75000"/>
            </a:pPr>
            <a:r>
              <a:rPr kumimoji="0" lang="cs-CZ" altLang="cs-CZ" sz="2000" dirty="0">
                <a:latin typeface="Arial" panose="020B0604020202020204" pitchFamily="34" charset="0"/>
              </a:rPr>
              <a:t>Povrchová voda –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obvykle N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amon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– do 1 mg l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</a:p>
          <a:p>
            <a:pPr eaLnBrk="1" hangingPunct="1">
              <a:buClr>
                <a:srgbClr val="FF0000"/>
              </a:buClr>
              <a:buSzPct val="75000"/>
            </a:pPr>
            <a:r>
              <a:rPr kumimoji="0" lang="cs-CZ" altLang="cs-CZ" sz="2000" dirty="0">
                <a:latin typeface="Arial" panose="020B0604020202020204" pitchFamily="34" charset="0"/>
              </a:rPr>
              <a:t>Mořská voda –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desítky mg l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ve svrchních vrstvách, jednotky mg l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v hlubších vrstvách</a:t>
            </a:r>
          </a:p>
          <a:p>
            <a:pPr eaLnBrk="1" hangingPunct="1">
              <a:buClr>
                <a:srgbClr val="FF0000"/>
              </a:buClr>
              <a:buSzPct val="75000"/>
            </a:pPr>
            <a:r>
              <a:rPr kumimoji="0" lang="cs-CZ" altLang="cs-CZ" sz="2000" dirty="0">
                <a:latin typeface="Arial" panose="020B0604020202020204" pitchFamily="34" charset="0"/>
              </a:rPr>
              <a:t>Atmosférická voda -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jednotky mg l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N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amon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, desítky mg l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v průmyslových oblastech – srážkové vody jsou významným zdrojem sloučenin N v povrchových vodách.</a:t>
            </a:r>
          </a:p>
          <a:p>
            <a:pPr eaLnBrk="1" hangingPunct="1">
              <a:buClr>
                <a:srgbClr val="FF0000"/>
              </a:buClr>
              <a:buSzPct val="75000"/>
            </a:pPr>
            <a:r>
              <a:rPr kumimoji="0" lang="cs-CZ" altLang="cs-CZ" sz="2000" dirty="0">
                <a:latin typeface="Arial" panose="020B0604020202020204" pitchFamily="34" charset="0"/>
              </a:rPr>
              <a:t>Splaškové OV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– desítky mg l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– fekálie, moč, rozklad organických dusíkatých látek.</a:t>
            </a:r>
          </a:p>
          <a:p>
            <a:pPr eaLnBrk="1" hangingPunct="1">
              <a:buClr>
                <a:srgbClr val="FF0000"/>
              </a:buClr>
              <a:buSzPct val="75000"/>
            </a:pPr>
            <a:r>
              <a:rPr kumimoji="0" lang="cs-CZ" altLang="cs-CZ" sz="2000" dirty="0">
                <a:latin typeface="Arial" panose="020B0604020202020204" pitchFamily="34" charset="0"/>
              </a:rPr>
              <a:t>Průmyslové OV, odpady ze zemědělství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- vysoké koncentrace – odpady ze silážování – až 400 mg l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; močůvka – až 7 000 mg l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, OV z nízkoteplotní karbonizace uhlí – jednotky g l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</a:p>
          <a:p>
            <a:pPr eaLnBrk="1" hangingPunct="1">
              <a:buClr>
                <a:srgbClr val="FF0000"/>
              </a:buClr>
              <a:buSzPct val="75000"/>
            </a:pPr>
            <a:endParaRPr kumimoji="0" lang="cs-CZ" altLang="cs-CZ" sz="20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FF0000"/>
              </a:buClr>
              <a:buSzPct val="75000"/>
            </a:pPr>
            <a:r>
              <a:rPr kumimoji="0" lang="cs-CZ" altLang="cs-CZ" sz="2000" dirty="0"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115576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3">
            <a:extLst>
              <a:ext uri="{FF2B5EF4-FFF2-40B4-BE49-F238E27FC236}">
                <a16:creationId xmlns:a16="http://schemas.microsoft.com/office/drawing/2014/main" id="{E46D36D8-0228-4662-83A9-082B2C5F1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Výskyt (NH</a:t>
            </a:r>
            <a:r>
              <a:rPr kumimoji="0" lang="cs-CZ" altLang="cs-CZ" sz="3200" baseline="-25000" dirty="0">
                <a:latin typeface="Arial" panose="020B0604020202020204" pitchFamily="34" charset="0"/>
              </a:rPr>
              <a:t>3</a:t>
            </a:r>
            <a:r>
              <a:rPr kumimoji="0" lang="cs-CZ" altLang="cs-CZ" sz="3200" dirty="0">
                <a:latin typeface="Arial" panose="020B0604020202020204" pitchFamily="34" charset="0"/>
              </a:rPr>
              <a:t>, NH</a:t>
            </a:r>
            <a:r>
              <a:rPr kumimoji="0" lang="cs-CZ" altLang="cs-CZ" sz="3200" baseline="-25000" dirty="0">
                <a:latin typeface="Arial" panose="020B0604020202020204" pitchFamily="34" charset="0"/>
              </a:rPr>
              <a:t>4</a:t>
            </a:r>
            <a:r>
              <a:rPr kumimoji="0" lang="cs-CZ" altLang="cs-CZ" sz="3200" baseline="30000" dirty="0">
                <a:latin typeface="Arial" panose="020B0604020202020204" pitchFamily="34" charset="0"/>
              </a:rPr>
              <a:t>+</a:t>
            </a:r>
            <a:r>
              <a:rPr kumimoji="0" lang="cs-CZ" altLang="cs-CZ" sz="3200" dirty="0">
                <a:latin typeface="Arial" panose="020B0604020202020204" pitchFamily="34" charset="0"/>
              </a:rPr>
              <a:t>) ve vodách</a:t>
            </a:r>
          </a:p>
        </p:txBody>
      </p:sp>
      <p:sp>
        <p:nvSpPr>
          <p:cNvPr id="144387" name="Text Box 3">
            <a:extLst>
              <a:ext uri="{FF2B5EF4-FFF2-40B4-BE49-F238E27FC236}">
                <a16:creationId xmlns:a16="http://schemas.microsoft.com/office/drawing/2014/main" id="{6D109876-E9C0-434D-9C5F-76063EEBD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537" y="856293"/>
            <a:ext cx="9143999" cy="588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Clr>
                <a:srgbClr val="FF0000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Vlastnosti a význam NH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3</a:t>
            </a:r>
            <a:r>
              <a:rPr kumimoji="0" lang="cs-CZ" altLang="cs-CZ" sz="2400" dirty="0">
                <a:latin typeface="Arial" panose="020B0604020202020204" pitchFamily="34" charset="0"/>
              </a:rPr>
              <a:t>, NH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4</a:t>
            </a:r>
            <a:r>
              <a:rPr kumimoji="0" lang="cs-CZ" altLang="cs-CZ" sz="2400" baseline="30000" dirty="0">
                <a:latin typeface="Arial" panose="020B0604020202020204" pitchFamily="34" charset="0"/>
              </a:rPr>
              <a:t>+</a:t>
            </a:r>
          </a:p>
          <a:p>
            <a:pPr eaLnBrk="1" hangingPunct="1">
              <a:buClr>
                <a:srgbClr val="FF0000"/>
              </a:buClr>
              <a:buSzPct val="75000"/>
            </a:pPr>
            <a:endParaRPr kumimoji="0" lang="cs-CZ" altLang="cs-CZ" sz="2400" baseline="30000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Volný NH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3</a:t>
            </a:r>
            <a:r>
              <a:rPr kumimoji="0" lang="cs-CZ" altLang="cs-CZ" sz="2400" dirty="0">
                <a:latin typeface="Arial" panose="020B0604020202020204" pitchFamily="34" charset="0"/>
              </a:rPr>
              <a:t> těkavý –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odstraňování z vody provzdušňováním, podmínkou je silně alkalické prostředí – při pH vody 10-11 lze odstranit provzdušněním až 98 % amoniakálního dusíku, při neutrálním pH je účinnost jen kolem 37 %. NH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se rozpouští velmi dobře, proto je spotřeba vzduchu značná.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Biochemická oxidace (nitrifikace) –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snadná, protože amoniakální N je ve vodách za oxických podmínek nestálý. 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Chemická oxidace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– obtížná, řada oxidačních činidel je neúčinná, oxidace 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– alkalické prostředí (pH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&gt;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9), katalýza například MnO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za značného přebytku 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:</a:t>
            </a:r>
          </a:p>
          <a:p>
            <a:pPr eaLnBrk="1" hangingPunct="1">
              <a:buClr>
                <a:srgbClr val="0000FF"/>
              </a:buClr>
              <a:buSzPct val="75000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ctr"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NH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3</a:t>
            </a:r>
            <a:r>
              <a:rPr kumimoji="0" lang="cs-CZ" altLang="cs-CZ" sz="2400" dirty="0">
                <a:latin typeface="Arial" panose="020B0604020202020204" pitchFamily="34" charset="0"/>
              </a:rPr>
              <a:t> + 3 O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3</a:t>
            </a:r>
            <a:r>
              <a:rPr kumimoji="0" lang="cs-CZ" altLang="cs-CZ" sz="2400" dirty="0"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 </a:t>
            </a:r>
            <a:r>
              <a:rPr kumimoji="0" lang="cs-CZ" altLang="cs-CZ" sz="2400" dirty="0">
                <a:latin typeface="Arial" panose="020B0604020202020204" pitchFamily="34" charset="0"/>
              </a:rPr>
              <a:t>NO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3</a:t>
            </a:r>
            <a:r>
              <a:rPr kumimoji="0" lang="cs-CZ" altLang="cs-CZ" sz="2400" baseline="30000" dirty="0">
                <a:latin typeface="Arial" panose="020B0604020202020204" pitchFamily="34" charset="0"/>
              </a:rPr>
              <a:t>-</a:t>
            </a:r>
            <a:r>
              <a:rPr kumimoji="0" lang="cs-CZ" altLang="cs-CZ" sz="2400" dirty="0">
                <a:latin typeface="Arial" panose="020B0604020202020204" pitchFamily="34" charset="0"/>
              </a:rPr>
              <a:t> + 4 O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</a:rPr>
              <a:t> + H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</a:rPr>
              <a:t>O + H</a:t>
            </a:r>
            <a:r>
              <a:rPr kumimoji="0" lang="cs-CZ" altLang="cs-CZ" sz="2400" baseline="30000" dirty="0">
                <a:latin typeface="Arial" panose="020B0604020202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90645955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 Box 3">
            <a:extLst>
              <a:ext uri="{FF2B5EF4-FFF2-40B4-BE49-F238E27FC236}">
                <a16:creationId xmlns:a16="http://schemas.microsoft.com/office/drawing/2014/main" id="{2F09148E-5540-4CA5-9407-8B500E373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Výskyt (NH</a:t>
            </a:r>
            <a:r>
              <a:rPr kumimoji="0" lang="cs-CZ" altLang="cs-CZ" sz="3200" baseline="-25000" dirty="0">
                <a:latin typeface="Arial" panose="020B0604020202020204" pitchFamily="34" charset="0"/>
              </a:rPr>
              <a:t>3</a:t>
            </a:r>
            <a:r>
              <a:rPr kumimoji="0" lang="cs-CZ" altLang="cs-CZ" sz="3200" dirty="0">
                <a:latin typeface="Arial" panose="020B0604020202020204" pitchFamily="34" charset="0"/>
              </a:rPr>
              <a:t>, NH</a:t>
            </a:r>
            <a:r>
              <a:rPr kumimoji="0" lang="cs-CZ" altLang="cs-CZ" sz="3200" baseline="-25000" dirty="0">
                <a:latin typeface="Arial" panose="020B0604020202020204" pitchFamily="34" charset="0"/>
              </a:rPr>
              <a:t>4</a:t>
            </a:r>
            <a:r>
              <a:rPr kumimoji="0" lang="cs-CZ" altLang="cs-CZ" sz="3200" baseline="30000" dirty="0">
                <a:latin typeface="Arial" panose="020B0604020202020204" pitchFamily="34" charset="0"/>
              </a:rPr>
              <a:t>+</a:t>
            </a:r>
            <a:r>
              <a:rPr kumimoji="0" lang="cs-CZ" altLang="cs-CZ" sz="3200" dirty="0">
                <a:latin typeface="Arial" panose="020B0604020202020204" pitchFamily="34" charset="0"/>
              </a:rPr>
              <a:t>) ve vodách</a:t>
            </a:r>
          </a:p>
        </p:txBody>
      </p:sp>
      <p:sp>
        <p:nvSpPr>
          <p:cNvPr id="145411" name="Text Box 3">
            <a:extLst>
              <a:ext uri="{FF2B5EF4-FFF2-40B4-BE49-F238E27FC236}">
                <a16:creationId xmlns:a16="http://schemas.microsoft.com/office/drawing/2014/main" id="{AF46383E-D00D-4744-B557-5A47B4281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933930"/>
            <a:ext cx="8745537" cy="563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Oxidace Cl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– jediné činidlo, kterým lze ve vodě amoniakální N snadno oxidovat – vznikají chloraminy a případně N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N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O a NO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</a:p>
          <a:p>
            <a:pPr eaLnBrk="1" hangingPunct="1">
              <a:buClr>
                <a:srgbClr val="0000FF"/>
              </a:buClr>
              <a:buSzPct val="75000"/>
            </a:pPr>
            <a:endParaRPr kumimoji="0" lang="cs-CZ" altLang="cs-CZ" sz="3600" baseline="300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Ionty NH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4</a:t>
            </a:r>
            <a:r>
              <a:rPr kumimoji="0" lang="cs-CZ" altLang="cs-CZ" sz="2400" baseline="30000" dirty="0">
                <a:latin typeface="Arial" panose="020B0604020202020204" pitchFamily="34" charset="0"/>
              </a:rPr>
              <a:t>+</a:t>
            </a:r>
            <a:r>
              <a:rPr kumimoji="0" lang="cs-CZ" altLang="cs-CZ" sz="2400" dirty="0"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se dobře</a:t>
            </a:r>
            <a:r>
              <a:rPr kumimoji="0" lang="cs-CZ" altLang="cs-CZ" sz="2400" dirty="0">
                <a:latin typeface="Arial" panose="020B0604020202020204" pitchFamily="34" charset="0"/>
              </a:rPr>
              <a:t> sorbují na negativně nabité půdní částice,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při infiltraci jsou půdou zadržovány – technologický význam – specifická adsorpce na syntetických hlinitokřemičitanech = zeolitech (klinoptilolit)</a:t>
            </a:r>
          </a:p>
          <a:p>
            <a:pPr eaLnBrk="1" hangingPunct="1">
              <a:buClr>
                <a:srgbClr val="0000FF"/>
              </a:buClr>
              <a:buSzPct val="75000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Amoniakální N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ve vodě zvyšuje </a:t>
            </a:r>
            <a:r>
              <a:rPr kumimoji="0" lang="cs-CZ" altLang="cs-CZ" sz="2400" dirty="0">
                <a:latin typeface="Arial" panose="020B0604020202020204" pitchFamily="34" charset="0"/>
              </a:rPr>
              <a:t>korozi mědi a jejich slitin –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závisí na koncentraci N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amon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a pH – dochází k rozpouštění mědi za vzniku amminkomplexů:</a:t>
            </a:r>
          </a:p>
          <a:p>
            <a:pPr eaLnBrk="1" hangingPunct="1">
              <a:buClr>
                <a:srgbClr val="0000FF"/>
              </a:buClr>
              <a:buSzPct val="75000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ctr" eaLnBrk="1" hangingPunct="1">
              <a:buClr>
                <a:srgbClr val="0000FF"/>
              </a:buClr>
              <a:buSzPct val="75000"/>
            </a:pPr>
            <a:r>
              <a:rPr kumimoji="0" lang="en-US" altLang="cs-CZ" sz="2400" dirty="0">
                <a:latin typeface="Arial" panose="020B0604020202020204" pitchFamily="34" charset="0"/>
              </a:rPr>
              <a:t>[</a:t>
            </a:r>
            <a:r>
              <a:rPr kumimoji="0" lang="cs-CZ" altLang="cs-CZ" sz="2400" dirty="0">
                <a:latin typeface="Arial" panose="020B0604020202020204" pitchFamily="34" charset="0"/>
              </a:rPr>
              <a:t>Cu(NH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3</a:t>
            </a:r>
            <a:r>
              <a:rPr kumimoji="0" lang="cs-CZ" altLang="cs-CZ" sz="2400" dirty="0">
                <a:latin typeface="Arial" panose="020B0604020202020204" pitchFamily="34" charset="0"/>
              </a:rPr>
              <a:t>)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4</a:t>
            </a:r>
            <a:r>
              <a:rPr kumimoji="0" lang="en-US" altLang="cs-CZ" sz="2400" dirty="0">
                <a:latin typeface="Arial" panose="020B0604020202020204" pitchFamily="34" charset="0"/>
              </a:rPr>
              <a:t>]</a:t>
            </a:r>
            <a:r>
              <a:rPr kumimoji="0" lang="cs-CZ" altLang="cs-CZ" sz="2400" baseline="30000" dirty="0">
                <a:latin typeface="Arial" panose="020B0604020202020204" pitchFamily="34" charset="0"/>
              </a:rPr>
              <a:t>2+</a:t>
            </a:r>
            <a:r>
              <a:rPr kumimoji="0" lang="cs-CZ" altLang="cs-CZ" sz="2400" dirty="0">
                <a:latin typeface="Arial" panose="020B0604020202020204" pitchFamily="34" charset="0"/>
              </a:rPr>
              <a:t> + 2 e</a:t>
            </a:r>
            <a:r>
              <a:rPr kumimoji="0" lang="cs-CZ" altLang="cs-CZ" sz="2400" baseline="30000" dirty="0">
                <a:latin typeface="Arial" panose="020B0604020202020204" pitchFamily="34" charset="0"/>
              </a:rPr>
              <a:t>-</a:t>
            </a:r>
            <a:r>
              <a:rPr kumimoji="0" lang="cs-CZ" altLang="cs-CZ" sz="2400" dirty="0"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 Cu(s) + 4 NH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(aq)</a:t>
            </a:r>
          </a:p>
        </p:txBody>
      </p:sp>
    </p:spTree>
    <p:extLst>
      <p:ext uri="{BB962C8B-B14F-4D97-AF65-F5344CB8AC3E}">
        <p14:creationId xmlns:p14="http://schemas.microsoft.com/office/powerpoint/2010/main" val="4575552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3">
            <a:extLst>
              <a:ext uri="{FF2B5EF4-FFF2-40B4-BE49-F238E27FC236}">
                <a16:creationId xmlns:a16="http://schemas.microsoft.com/office/drawing/2014/main" id="{A8B57BC0-8EFD-473B-99D4-724338EE0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Výskyt (NH</a:t>
            </a:r>
            <a:r>
              <a:rPr kumimoji="0" lang="cs-CZ" altLang="cs-CZ" sz="3200" baseline="-25000" dirty="0">
                <a:latin typeface="Arial" panose="020B0604020202020204" pitchFamily="34" charset="0"/>
              </a:rPr>
              <a:t>3</a:t>
            </a:r>
            <a:r>
              <a:rPr kumimoji="0" lang="cs-CZ" altLang="cs-CZ" sz="3200" dirty="0">
                <a:latin typeface="Arial" panose="020B0604020202020204" pitchFamily="34" charset="0"/>
              </a:rPr>
              <a:t>, NH</a:t>
            </a:r>
            <a:r>
              <a:rPr kumimoji="0" lang="cs-CZ" altLang="cs-CZ" sz="3200" baseline="-25000" dirty="0">
                <a:latin typeface="Arial" panose="020B0604020202020204" pitchFamily="34" charset="0"/>
              </a:rPr>
              <a:t>4</a:t>
            </a:r>
            <a:r>
              <a:rPr kumimoji="0" lang="cs-CZ" altLang="cs-CZ" sz="3200" baseline="30000" dirty="0">
                <a:latin typeface="Arial" panose="020B0604020202020204" pitchFamily="34" charset="0"/>
              </a:rPr>
              <a:t>+</a:t>
            </a:r>
            <a:r>
              <a:rPr kumimoji="0" lang="cs-CZ" altLang="cs-CZ" sz="3200" dirty="0">
                <a:latin typeface="Arial" panose="020B0604020202020204" pitchFamily="34" charset="0"/>
              </a:rPr>
              <a:t>) ve vodách</a:t>
            </a:r>
          </a:p>
        </p:txBody>
      </p:sp>
      <p:sp>
        <p:nvSpPr>
          <p:cNvPr id="146435" name="Text Box 3">
            <a:extLst>
              <a:ext uri="{FF2B5EF4-FFF2-40B4-BE49-F238E27FC236}">
                <a16:creationId xmlns:a16="http://schemas.microsoft.com/office/drawing/2014/main" id="{2693CD20-1AAC-489F-9A28-E89840568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538" y="908050"/>
            <a:ext cx="9800295" cy="452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Působí velmi toxicky na ryby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toxický účinek má pouze nedisociovaná molekula NH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protože snáze proniká buněčnými membránami – LC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50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u kaprovitých ryb – 1-1,5 mg 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; akutní toxicita klesá u vod s vysokou koncentrací rozpuštěného 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.</a:t>
            </a: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Primární produkt rozkladu organických N látek –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indikátor fekálního znečištění podzemních vod při náhlém zvýšení jeho koncentrace</a:t>
            </a: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Pitná voda –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MH (NH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+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 = 0,5 mgl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NMH (volný NH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 = 0,01 mg 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Kojenecká a stolní voda –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MH (NH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+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 = 0,25 mg 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Povrchové vody –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N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amon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2,5 mg 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a volný NH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0,05 mg 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– vodárenské toky 0,3 mg 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  <a:endParaRPr kumimoji="0" lang="cs-CZ" altLang="cs-CZ" sz="2400" baseline="300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98521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 Box 3">
            <a:extLst>
              <a:ext uri="{FF2B5EF4-FFF2-40B4-BE49-F238E27FC236}">
                <a16:creationId xmlns:a16="http://schemas.microsoft.com/office/drawing/2014/main" id="{0A14F920-2649-4982-BB58-903EE48FA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Dusitany, NO</a:t>
            </a:r>
            <a:r>
              <a:rPr kumimoji="0" lang="cs-CZ" altLang="cs-CZ" sz="3200" baseline="-25000" dirty="0">
                <a:latin typeface="Arial" panose="020B0604020202020204" pitchFamily="34" charset="0"/>
              </a:rPr>
              <a:t>2</a:t>
            </a:r>
            <a:r>
              <a:rPr kumimoji="0" lang="cs-CZ" altLang="cs-CZ" sz="3200" baseline="30000" dirty="0">
                <a:latin typeface="Arial" panose="020B0604020202020204" pitchFamily="34" charset="0"/>
              </a:rPr>
              <a:t>-</a:t>
            </a:r>
          </a:p>
        </p:txBody>
      </p:sp>
      <p:sp>
        <p:nvSpPr>
          <p:cNvPr id="147459" name="Text Box 3">
            <a:extLst>
              <a:ext uri="{FF2B5EF4-FFF2-40B4-BE49-F238E27FC236}">
                <a16:creationId xmlns:a16="http://schemas.microsoft.com/office/drawing/2014/main" id="{9CA7DD30-21D9-4FF4-92B5-66C1969C2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08051"/>
            <a:ext cx="8785225" cy="434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Geneze NO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: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Biochemická oxidace amoniakálního N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(nitrifikace), biochemická redukce dusičnanů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(méně často), jako minerály se nevyskytují.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Atmosférické vody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dusitany anorganického původu.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Antropogenní zdroje: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Tx/>
              <a:buChar char="-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OV z výroby barviv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Tx/>
              <a:buChar char="-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OV ze strojírenských závodů - obrábění kovů, lázně z tzv. popouštění oceli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Tx/>
              <a:buChar char="-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Součást inhibitorů koroze a nemrznoucích kapalin</a:t>
            </a:r>
          </a:p>
        </p:txBody>
      </p:sp>
    </p:spTree>
    <p:extLst>
      <p:ext uri="{BB962C8B-B14F-4D97-AF65-F5344CB8AC3E}">
        <p14:creationId xmlns:p14="http://schemas.microsoft.com/office/powerpoint/2010/main" val="17176356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3">
            <a:extLst>
              <a:ext uri="{FF2B5EF4-FFF2-40B4-BE49-F238E27FC236}">
                <a16:creationId xmlns:a16="http://schemas.microsoft.com/office/drawing/2014/main" id="{F4B7A098-4787-4581-9A7B-7E6288F93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Výskyt dusitanů ve vodách</a:t>
            </a:r>
          </a:p>
        </p:txBody>
      </p:sp>
      <p:sp>
        <p:nvSpPr>
          <p:cNvPr id="148483" name="Text Box 3">
            <a:extLst>
              <a:ext uri="{FF2B5EF4-FFF2-40B4-BE49-F238E27FC236}">
                <a16:creationId xmlns:a16="http://schemas.microsoft.com/office/drawing/2014/main" id="{53552FA9-D34D-47D6-935B-6D5B406A1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08051"/>
            <a:ext cx="8785225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Formy výskytu dusitanů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Aniont NO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: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Vzniká disociací kyseliny dusité: </a:t>
            </a:r>
          </a:p>
          <a:p>
            <a:pPr algn="ctr"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HNO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 H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+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NO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   log K = -3,35 (T = 25 °C)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pH 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&gt; 5,5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– zcela převažují ionty NO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pH = 3,35 – obě formy jsou zastoupeny v poměru 1:1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Nízká komplexační schopnost NO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 ve vodě dobře rozpustné, vyjma AgNO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Výskyt ve vodách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Doprovázejí dusičnany a amoniakální N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Chemicky i biochemicky labilní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výskyt v malých koncentracích (často stopových)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  <a:sym typeface="Wingdings 3" panose="050401020108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9127691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ext Box 3">
            <a:extLst>
              <a:ext uri="{FF2B5EF4-FFF2-40B4-BE49-F238E27FC236}">
                <a16:creationId xmlns:a16="http://schemas.microsoft.com/office/drawing/2014/main" id="{65B5B812-E0AA-4857-B164-F96ACAF1D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Výskyt dusitanů ve vodách</a:t>
            </a:r>
          </a:p>
        </p:txBody>
      </p:sp>
      <p:sp>
        <p:nvSpPr>
          <p:cNvPr id="149507" name="Text Box 3">
            <a:extLst>
              <a:ext uri="{FF2B5EF4-FFF2-40B4-BE49-F238E27FC236}">
                <a16:creationId xmlns:a16="http://schemas.microsoft.com/office/drawing/2014/main" id="{30CBDF49-EDE2-4031-98A2-4768D2C62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7" y="1304251"/>
            <a:ext cx="8785225" cy="424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Pitná voda podzemního i povrchového původu –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setiny mg 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Minerální voda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obvykle se nestanovují, ve vodách z větších hloubek prakticky nedokazatelné.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Atmosférická voda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po bouřce,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železnatá a rašelinná voda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desetiny mg 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Splaškové OV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i přes 1 mg 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OV ze strojírenského průmyslu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(obrábění, kalení kovů) – stovky mg 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endParaRPr kumimoji="0" lang="cs-CZ" altLang="cs-CZ" sz="2400" dirty="0">
              <a:latin typeface="Arial" panose="020B0604020202020204" pitchFamily="34" charset="0"/>
              <a:sym typeface="Wingdings 3" panose="050401020108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7353226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ext Box 3">
            <a:extLst>
              <a:ext uri="{FF2B5EF4-FFF2-40B4-BE49-F238E27FC236}">
                <a16:creationId xmlns:a16="http://schemas.microsoft.com/office/drawing/2014/main" id="{202AD29D-D30E-4001-9E95-93765FEFA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Vlastnosti a význam dusitanů</a:t>
            </a:r>
          </a:p>
        </p:txBody>
      </p:sp>
      <p:sp>
        <p:nvSpPr>
          <p:cNvPr id="150531" name="Text Box 3">
            <a:extLst>
              <a:ext uri="{FF2B5EF4-FFF2-40B4-BE49-F238E27FC236}">
                <a16:creationId xmlns:a16="http://schemas.microsoft.com/office/drawing/2014/main" id="{8FF3AF69-533E-4A57-83A0-32E35E9D8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026" y="908051"/>
            <a:ext cx="10834778" cy="397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Ve vodách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velmi nestálé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snadno jsou biochemicky i chemicky oxidovány nebo redukovány (nitrifikace/denitrifikace).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Vystupují jako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redukční i oxidační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činidla.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Kyselé prostředí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– NO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jsou oxidovány na NO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redukovány na NO (g).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Silně alkalické prostředí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NO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jsou redukovány až na NH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+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.</a:t>
            </a:r>
            <a:endParaRPr kumimoji="0" lang="cs-CZ" altLang="cs-CZ" sz="2400" baseline="30000" dirty="0">
              <a:solidFill>
                <a:srgbClr val="0000FF"/>
              </a:solidFill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endParaRPr kumimoji="0" lang="cs-CZ" altLang="cs-CZ" sz="2400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V koncentracích vyskytujících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se v povrchových nebo podzemních vodách jsou hygienicky nezávadné.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Při vyšší koncentracích způsobují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methemoglobinémii.</a:t>
            </a:r>
          </a:p>
        </p:txBody>
      </p:sp>
    </p:spTree>
    <p:extLst>
      <p:ext uri="{BB962C8B-B14F-4D97-AF65-F5344CB8AC3E}">
        <p14:creationId xmlns:p14="http://schemas.microsoft.com/office/powerpoint/2010/main" val="159130115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ext Box 3">
            <a:extLst>
              <a:ext uri="{FF2B5EF4-FFF2-40B4-BE49-F238E27FC236}">
                <a16:creationId xmlns:a16="http://schemas.microsoft.com/office/drawing/2014/main" id="{55CE49EB-627F-4944-A873-B821DB588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4566" y="908051"/>
            <a:ext cx="9765101" cy="4988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Dusičnanová alimentární methemoglobinémii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Dusičnany jsou v žaludečním traktu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redukovány na toxičtější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dusitany.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Ty reagují s hemoglobinem na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methemoglobin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který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ztrácí schopnost přenášet v krvi kyslík.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Problematické zejména u kojenců do 3 měsíců –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v krvi kojenců je tzv.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fetální hemoglobin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(hemoglogin F) – ten je přeměňován na methemoglobin snáze než hemoglobin A v krvi starších dětí a dospělých.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Vznik N-nitrosoaminů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reakcí HNO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se sekundárními aminy v zažívacím traktu (některé jsou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potenciálními karcinogeny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):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R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1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-NH-R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HNO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 R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1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-N(NO)-R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H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 – pH v GIT cca 1,5</a:t>
            </a:r>
          </a:p>
        </p:txBody>
      </p:sp>
      <p:sp>
        <p:nvSpPr>
          <p:cNvPr id="151555" name="Text Box 3">
            <a:extLst>
              <a:ext uri="{FF2B5EF4-FFF2-40B4-BE49-F238E27FC236}">
                <a16:creationId xmlns:a16="http://schemas.microsoft.com/office/drawing/2014/main" id="{A258B3DF-8BC0-4A1E-8CAE-2A79F2B11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Vlastnosti a význam dusitanů</a:t>
            </a:r>
          </a:p>
        </p:txBody>
      </p:sp>
    </p:spTree>
    <p:extLst>
      <p:ext uri="{BB962C8B-B14F-4D97-AF65-F5344CB8AC3E}">
        <p14:creationId xmlns:p14="http://schemas.microsoft.com/office/powerpoint/2010/main" val="2537447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ext Box 3">
            <a:extLst>
              <a:ext uri="{FF2B5EF4-FFF2-40B4-BE49-F238E27FC236}">
                <a16:creationId xmlns:a16="http://schemas.microsoft.com/office/drawing/2014/main" id="{9331E685-4321-4AB3-99B4-CCCBDB62D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Výskyt kyslíku ve vodách</a:t>
            </a:r>
            <a:endParaRPr kumimoji="0" lang="cs-CZ" altLang="cs-CZ" sz="3200" baseline="-25000" dirty="0">
              <a:latin typeface="Arial" panose="020B0604020202020204" pitchFamily="34" charset="0"/>
            </a:endParaRPr>
          </a:p>
        </p:txBody>
      </p:sp>
      <p:sp>
        <p:nvSpPr>
          <p:cNvPr id="216067" name="TextovéPole 4">
            <a:extLst>
              <a:ext uri="{FF2B5EF4-FFF2-40B4-BE49-F238E27FC236}">
                <a16:creationId xmlns:a16="http://schemas.microsoft.com/office/drawing/2014/main" id="{931701F7-8F61-4C1F-A183-9C53CB382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712" y="908050"/>
            <a:ext cx="10722279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3023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Kyslíkové poměry se kromě koncentrace rozpuštěného kyslíku, vyjadřuji také procentem nasycení.</a:t>
            </a:r>
          </a:p>
          <a:p>
            <a:pPr eaLnBrk="1" hangingPunct="1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Pokud voda není kyslíkem nasycena, vyjadřuje se někdy toto nenasycení tzv. </a:t>
            </a:r>
            <a:r>
              <a:rPr lang="cs-CZ" altLang="cs-CZ" sz="2400" dirty="0">
                <a:latin typeface="Arial" panose="020B0604020202020204" pitchFamily="34" charset="0"/>
              </a:rPr>
              <a:t>kyslíkovým deficitem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vyjádřeným buďto v mg l</a:t>
            </a:r>
            <a:r>
              <a:rPr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nebo v % (méně častý způsob).</a:t>
            </a: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Podzemní vody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jsou na kyslík poměrně </a:t>
            </a:r>
            <a:r>
              <a:rPr lang="cs-CZ" altLang="cs-CZ" sz="2400" dirty="0">
                <a:latin typeface="Arial" panose="020B0604020202020204" pitchFamily="34" charset="0"/>
              </a:rPr>
              <a:t>chudé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– kyslík rozpuštěný v infiltrujících vodách je při průchodu půdou a horninami </a:t>
            </a:r>
            <a:r>
              <a:rPr lang="cs-CZ" altLang="cs-CZ" sz="2400" dirty="0">
                <a:latin typeface="Arial" panose="020B0604020202020204" pitchFamily="34" charset="0"/>
              </a:rPr>
              <a:t>spotřebováván chemickými a biochemickými pochody.</a:t>
            </a:r>
          </a:p>
          <a:p>
            <a:pPr eaLnBrk="1" hangingPunct="1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Kyslík se výrazně podílí na </a:t>
            </a:r>
            <a:r>
              <a:rPr lang="cs-CZ" altLang="cs-CZ" sz="2400" dirty="0">
                <a:latin typeface="Arial" panose="020B0604020202020204" pitchFamily="34" charset="0"/>
              </a:rPr>
              <a:t>oxidačně-redukční zonálnosti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podzemních vod :</a:t>
            </a:r>
          </a:p>
          <a:p>
            <a:pPr eaLnBrk="1" hangingPunct="1">
              <a:buFontTx/>
              <a:buChar char="-"/>
            </a:pP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Povrchová oxidační zóna – ORP - +0,4 V</a:t>
            </a:r>
          </a:p>
          <a:p>
            <a:pPr eaLnBrk="1" hangingPunct="1">
              <a:buFontTx/>
              <a:buChar char="-"/>
            </a:pP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Hlubší vrstvy, anoxické podmínky - </a:t>
            </a:r>
            <a:r>
              <a:rPr lang="en-US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~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0 V</a:t>
            </a:r>
          </a:p>
          <a:p>
            <a:pPr eaLnBrk="1" hangingPunct="1">
              <a:buFontTx/>
              <a:buChar char="-"/>
            </a:pP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Nejhlubší vrstvy, anaerobní podmínky - - 0,2 až – 0,4 V</a:t>
            </a:r>
          </a:p>
          <a:p>
            <a:pPr eaLnBrk="1" hangingPunct="1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 vývěru na povrch dochází ke snadnému nasycení kyslíkem.</a:t>
            </a:r>
          </a:p>
        </p:txBody>
      </p:sp>
    </p:spTree>
    <p:extLst>
      <p:ext uri="{BB962C8B-B14F-4D97-AF65-F5344CB8AC3E}">
        <p14:creationId xmlns:p14="http://schemas.microsoft.com/office/powerpoint/2010/main" val="191153952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ext Box 3">
            <a:extLst>
              <a:ext uri="{FF2B5EF4-FFF2-40B4-BE49-F238E27FC236}">
                <a16:creationId xmlns:a16="http://schemas.microsoft.com/office/drawing/2014/main" id="{73A5FCB0-B3AB-43E1-AB73-9C54D102D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Vlastnosti a význam dusitanů</a:t>
            </a:r>
          </a:p>
        </p:txBody>
      </p:sp>
      <p:sp>
        <p:nvSpPr>
          <p:cNvPr id="152579" name="Text Box 3">
            <a:extLst>
              <a:ext uri="{FF2B5EF4-FFF2-40B4-BE49-F238E27FC236}">
                <a16:creationId xmlns:a16="http://schemas.microsoft.com/office/drawing/2014/main" id="{001A272C-FC6C-40A6-8E91-42CE448A0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08050"/>
            <a:ext cx="8785225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Toxické působení na ryby –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toxicita však závisí na celkovém složení vody – významnou roli hrají chloridy – průnik žáberním epitelem do krve a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tvorba methemoglobinu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který není schopen přenášet kyslík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Pitná voda –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MH (NO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 = 0,1 mg 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Kojenecká a stolní voda –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MNH (NO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 = 0,02 mg 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Vodárenské toky –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0,02 mg 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Ostatní povrchové vody –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0,05 mg 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255723779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ext Box 3">
            <a:extLst>
              <a:ext uri="{FF2B5EF4-FFF2-40B4-BE49-F238E27FC236}">
                <a16:creationId xmlns:a16="http://schemas.microsoft.com/office/drawing/2014/main" id="{41CC83D1-B13B-4F22-B5C3-FCD1384AE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Dusičnany, NO</a:t>
            </a:r>
            <a:r>
              <a:rPr kumimoji="0" lang="cs-CZ" altLang="cs-CZ" sz="3200" baseline="-25000" dirty="0">
                <a:latin typeface="Arial" panose="020B0604020202020204" pitchFamily="34" charset="0"/>
              </a:rPr>
              <a:t>3</a:t>
            </a:r>
            <a:r>
              <a:rPr kumimoji="0" lang="cs-CZ" altLang="cs-CZ" sz="3200" baseline="30000" dirty="0">
                <a:latin typeface="Arial" panose="020B0604020202020204" pitchFamily="34" charset="0"/>
              </a:rPr>
              <a:t>-</a:t>
            </a:r>
          </a:p>
        </p:txBody>
      </p:sp>
      <p:sp>
        <p:nvSpPr>
          <p:cNvPr id="153603" name="Text Box 3">
            <a:extLst>
              <a:ext uri="{FF2B5EF4-FFF2-40B4-BE49-F238E27FC236}">
                <a16:creationId xmlns:a16="http://schemas.microsoft.com/office/drawing/2014/main" id="{F93DFCC4-C245-43E0-B3BD-942DEA3FF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3" y="908051"/>
            <a:ext cx="11090364" cy="461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Geneze dusičnanů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V minerálech se vyskytují jen zřídka – chilský ledek (dusičnan sodný)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Vznik hlavně sekundárně při nitrifikaci amoniakálního N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Konečný stupeň rozkladu organických N látek v oxickém prostředí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Dusíkatá hnojiva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Atmosférické vody – anorganický původ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Formy výskytu dusičnanů ve vodách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Kyselina dusičná HNO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Jednoduchý anion NO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55550722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ext Box 3">
            <a:extLst>
              <a:ext uri="{FF2B5EF4-FFF2-40B4-BE49-F238E27FC236}">
                <a16:creationId xmlns:a16="http://schemas.microsoft.com/office/drawing/2014/main" id="{D935E7BB-C0D8-462D-B4ED-F66A8C74C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Výskyt dusičnanů ve vodách</a:t>
            </a:r>
            <a:endParaRPr kumimoji="0" lang="cs-CZ" altLang="cs-CZ" sz="3200" baseline="30000" dirty="0">
              <a:latin typeface="Arial" panose="020B0604020202020204" pitchFamily="34" charset="0"/>
            </a:endParaRPr>
          </a:p>
        </p:txBody>
      </p:sp>
      <p:sp>
        <p:nvSpPr>
          <p:cNvPr id="154627" name="Text Box 3">
            <a:extLst>
              <a:ext uri="{FF2B5EF4-FFF2-40B4-BE49-F238E27FC236}">
                <a16:creationId xmlns:a16="http://schemas.microsoft.com/office/drawing/2014/main" id="{354A32C1-C4E9-41F2-BA42-D96005733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631" y="908050"/>
            <a:ext cx="10239554" cy="489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Výskyt téměř ve všech vodách, patří mezi 4 hlavní anionty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Koncentrace v přírodních vodách vzrůstají –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důsledek růstu počtu obyvatel a zemědělské činnosti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Obsah v pitné vodě povrchového i podzemního původu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N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NO</a:t>
            </a:r>
            <a:r>
              <a:rPr kumimoji="0" lang="cs-CZ" altLang="cs-CZ" sz="2400" baseline="-4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– jednotky mg 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Koncentrace NO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v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podzemních vodách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někdy značná, ovlivněna klimatickým a půdním charakterem oblasti (Znojemsko i 100 mg 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/České Budějovice do 10 mg 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Vysoké koncentrace v podzemní vodě typicky v </a:t>
            </a:r>
            <a:r>
              <a:rPr lang="cs-CZ" altLang="cs-CZ" sz="2400" dirty="0">
                <a:latin typeface="Arial" panose="020B0604020202020204" pitchFamily="34" charset="0"/>
              </a:rPr>
              <a:t>oblastech s borovými lesy, s písčitou a dobře provzdušněnou půdou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(bakterie fixující elementární N + nitrifikační bakterie), v okolí akátových porostů (</a:t>
            </a:r>
            <a:r>
              <a:rPr lang="cs-CZ" altLang="cs-CZ" sz="2400" i="1" dirty="0">
                <a:solidFill>
                  <a:srgbClr val="0000FF"/>
                </a:solidFill>
                <a:latin typeface="Arial" panose="020B0604020202020204" pitchFamily="34" charset="0"/>
              </a:rPr>
              <a:t>r. Rhizobium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)</a:t>
            </a: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  <a:sym typeface="Wingdings 3" panose="050401020108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4391449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ext Box 3">
            <a:extLst>
              <a:ext uri="{FF2B5EF4-FFF2-40B4-BE49-F238E27FC236}">
                <a16:creationId xmlns:a16="http://schemas.microsoft.com/office/drawing/2014/main" id="{016BE155-17FB-4FCE-8B25-3A5002F57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532" y="188914"/>
            <a:ext cx="10386204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Výskyt dusičnanů ve vodách, vlastnosti a význam</a:t>
            </a:r>
            <a:endParaRPr kumimoji="0" lang="cs-CZ" altLang="cs-CZ" sz="3200" baseline="30000" dirty="0">
              <a:latin typeface="Arial" panose="020B0604020202020204" pitchFamily="34" charset="0"/>
            </a:endParaRPr>
          </a:p>
        </p:txBody>
      </p:sp>
      <p:sp>
        <p:nvSpPr>
          <p:cNvPr id="155651" name="Text Box 3">
            <a:extLst>
              <a:ext uri="{FF2B5EF4-FFF2-40B4-BE49-F238E27FC236}">
                <a16:creationId xmlns:a16="http://schemas.microsoft.com/office/drawing/2014/main" id="{9ACFB5CB-E56C-488A-BDD4-3B3D5D359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1049" y="908050"/>
            <a:ext cx="10196423" cy="5334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Koncentrace NO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v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přírodní vodě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je ovlivněna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vegetačním obdobím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–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mimo vegetační obd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obí – v podzemních vodách je maximální koncentrace díky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vyluhování z půd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(NO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jsou jen velmi slabě zadržovány v půdním sorpčním komplexu), 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vegetační obd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obí – z vody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odčerpávány vegetací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.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Minerální vody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obvykle chudé (stopové koncentrace), výjimkou jsou některé prameny ve Františkových lázních (desítky mg 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endParaRPr kumimoji="0" lang="cs-CZ" altLang="cs-CZ" sz="1800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Vlastnosti a význam dusičnanů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Konečný produkt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mineralizace organicky vázaného N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Za oxických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podmínek stabilní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Za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anoxických podmínek denitrifikace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za vzniku elementárního N resp. N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412036617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ext Box 3">
            <a:extLst>
              <a:ext uri="{FF2B5EF4-FFF2-40B4-BE49-F238E27FC236}">
                <a16:creationId xmlns:a16="http://schemas.microsoft.com/office/drawing/2014/main" id="{6010DB1D-741D-405B-8A7B-F14ACF6E5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Vlastnosti a význam dusičnanů</a:t>
            </a:r>
            <a:endParaRPr kumimoji="0" lang="cs-CZ" altLang="cs-CZ" sz="3200" baseline="30000" dirty="0">
              <a:latin typeface="Arial" panose="020B0604020202020204" pitchFamily="34" charset="0"/>
            </a:endParaRPr>
          </a:p>
        </p:txBody>
      </p:sp>
      <p:sp>
        <p:nvSpPr>
          <p:cNvPr id="157699" name="Text Box 3">
            <a:extLst>
              <a:ext uri="{FF2B5EF4-FFF2-40B4-BE49-F238E27FC236}">
                <a16:creationId xmlns:a16="http://schemas.microsoft.com/office/drawing/2014/main" id="{F9DADEA4-0A08-4C0E-872D-CBA3BA3EA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836613"/>
            <a:ext cx="8856662" cy="5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Sorpční schopnost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oproti NH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+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je malá – snadno pronikají půdním sorpčním komplexem – významné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riziko možné kontaminace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podzemních vod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Samy o sobě jsou škodlivé jen málo – jsou rychle vylučovány močí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Nepřímo škodí v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gastrointestinálním traktu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bakteriální redukce na toxičtější dusitany –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riziko methemoglobenemie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viz dříve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Pitná voda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NMH (NO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 = 50 mg l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Kojenecká voda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 NMH (NO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 = 10 mg l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Stolní voda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 NMH (NO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 = 25 mg l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Povrchové vody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11 mg l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N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NO</a:t>
            </a:r>
            <a:r>
              <a:rPr kumimoji="0" lang="cs-CZ" altLang="cs-CZ" sz="2000" baseline="-4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vodárenské toky – 3,4 mg l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N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NO</a:t>
            </a:r>
            <a:r>
              <a:rPr kumimoji="0" lang="cs-CZ" altLang="cs-CZ" sz="2000" baseline="-4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Dusičnany jsou </a:t>
            </a: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slabě toxické pro ryby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toxické a letální účinky se projevují až při koncentracích nad 1 000 mg l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323727635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ext Box 3">
            <a:extLst>
              <a:ext uri="{FF2B5EF4-FFF2-40B4-BE49-F238E27FC236}">
                <a16:creationId xmlns:a16="http://schemas.microsoft.com/office/drawing/2014/main" id="{CA87A6E9-BC08-459D-9D9A-2E23B90C1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Dusík</a:t>
            </a:r>
          </a:p>
        </p:txBody>
      </p:sp>
      <p:sp>
        <p:nvSpPr>
          <p:cNvPr id="158723" name="Text Box 3">
            <a:extLst>
              <a:ext uri="{FF2B5EF4-FFF2-40B4-BE49-F238E27FC236}">
                <a16:creationId xmlns:a16="http://schemas.microsoft.com/office/drawing/2014/main" id="{2B15DD8F-CBE0-455B-B648-8C9A9D04A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653" y="908051"/>
            <a:ext cx="10092905" cy="5018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Zdrojem elementárního dusíku ve vodách je hlavně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atmosférický N2.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Tvorba také přímo ve vodě nebo v půdě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biochemickou denitrifikací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NO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.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Ve vodě méně rozpustný než 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ale má větší parciální tlak v atmosféře – vyšší koncentrace v povrchových vodách než 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.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Dusík rozpuštěný ve vodě v široké oblasti pH a ORP je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stabilní a nepodléhá chemickým přeměnám.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Některé organismy jsou schopny </a:t>
            </a: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fixovat elementární dusík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(bakterie </a:t>
            </a:r>
            <a:r>
              <a:rPr kumimoji="0" lang="cs-CZ" altLang="cs-CZ" sz="2000" i="1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Clostridium, Azobacter, Rhizobium,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sinice </a:t>
            </a:r>
            <a:r>
              <a:rPr kumimoji="0" lang="cs-CZ" altLang="cs-CZ" sz="2000" i="1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Anabaena, Nostoc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 – tedy dochází k redukci N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na amoniakální N uvnitř buňky za striktně anaerobních podmínek, následně inkorporace do biomasy.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Bez hygienického a technického významu, obsah ve vodách se nestanovuje.</a:t>
            </a:r>
          </a:p>
        </p:txBody>
      </p:sp>
    </p:spTree>
    <p:extLst>
      <p:ext uri="{BB962C8B-B14F-4D97-AF65-F5344CB8AC3E}">
        <p14:creationId xmlns:p14="http://schemas.microsoft.com/office/powerpoint/2010/main" val="231597920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ext Box 3">
            <a:extLst>
              <a:ext uri="{FF2B5EF4-FFF2-40B4-BE49-F238E27FC236}">
                <a16:creationId xmlns:a16="http://schemas.microsoft.com/office/drawing/2014/main" id="{70DB21F9-F95C-423A-92A2-A34048572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Oxid dusný</a:t>
            </a:r>
          </a:p>
        </p:txBody>
      </p:sp>
      <p:sp>
        <p:nvSpPr>
          <p:cNvPr id="159747" name="Text Box 3">
            <a:extLst>
              <a:ext uri="{FF2B5EF4-FFF2-40B4-BE49-F238E27FC236}">
                <a16:creationId xmlns:a16="http://schemas.microsoft.com/office/drawing/2014/main" id="{8DF4EA09-B4F5-46F6-8BD3-798CF4327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836613"/>
            <a:ext cx="8785225" cy="517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Vzniká denitrifikačními pochody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Hlavním producentem je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zemědělství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– přes 80 %, dále emise ze spalování paliv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Vznik při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biologickém čistění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OV a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denitrifikačních pochodech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v sedimentech a nádrží a jezer – pouze jednotky % z celkové produkce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endParaRPr kumimoji="0" lang="cs-CZ" altLang="cs-CZ" sz="2400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Nádrže, jezera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jednotky </a:t>
            </a:r>
            <a:r>
              <a:rPr kumimoji="0" lang="cs-CZ" altLang="cs-CZ" sz="2400" dirty="0">
                <a:solidFill>
                  <a:srgbClr val="0000FF"/>
                </a:solidFill>
                <a:latin typeface="Symbol" panose="05050102010706020507" pitchFamily="18" charset="2"/>
                <a:sym typeface="Wingdings 3" panose="05040102010807070707" pitchFamily="18" charset="2"/>
              </a:rPr>
              <a:t>m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g 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N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O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Atmosféra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– ročně nárůst koncentrace N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O o 0,2 – 0,3 %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Nemá ve vodách hygienický ani technický význam, ale přispívá k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narušování ozonové vrstvy ve stratosféře</a:t>
            </a:r>
            <a:endParaRPr kumimoji="0" lang="cs-CZ" altLang="cs-CZ" sz="2000" dirty="0">
              <a:latin typeface="Arial" panose="020B0604020202020204" pitchFamily="34" charset="0"/>
              <a:sym typeface="Wingdings 3" panose="050401020108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3656006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ext Box 3">
            <a:extLst>
              <a:ext uri="{FF2B5EF4-FFF2-40B4-BE49-F238E27FC236}">
                <a16:creationId xmlns:a16="http://schemas.microsoft.com/office/drawing/2014/main" id="{ECFC1763-6A10-4F4E-8215-5906A2BBB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Kyanidy, CN</a:t>
            </a:r>
            <a:r>
              <a:rPr kumimoji="0" lang="cs-CZ" altLang="cs-CZ" sz="3200" baseline="30000" dirty="0">
                <a:latin typeface="Arial" panose="020B0604020202020204" pitchFamily="34" charset="0"/>
              </a:rPr>
              <a:t>-</a:t>
            </a:r>
          </a:p>
        </p:txBody>
      </p:sp>
      <p:sp>
        <p:nvSpPr>
          <p:cNvPr id="160771" name="Text Box 3">
            <a:extLst>
              <a:ext uri="{FF2B5EF4-FFF2-40B4-BE49-F238E27FC236}">
                <a16:creationId xmlns:a16="http://schemas.microsoft.com/office/drawing/2014/main" id="{3FFB3FA3-6FEA-497F-945B-71B8074B5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836614"/>
            <a:ext cx="8785225" cy="5819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Geneze kyanidů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Ve vodách jsou většinou antropogenního původu – OV z: 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povrchových a tepelných úprav kovů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tepelného zpracování uhlí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výroby CaC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fotografického průmyslu (komplexní kyanidy Fe)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organických syntéz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endParaRPr kumimoji="0" lang="cs-CZ" altLang="cs-CZ" sz="2400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Přírodní původ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jen zcela výjimečně: 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biologická hydrolýza rostlinných glykosidů se skupinou CN (amygdalin)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produkce některých řas a bakterií – stopové koncentrace</a:t>
            </a:r>
            <a:endParaRPr kumimoji="0" lang="cs-CZ" altLang="cs-CZ" sz="2400" dirty="0">
              <a:latin typeface="Arial" panose="020B0604020202020204" pitchFamily="34" charset="0"/>
              <a:sym typeface="Wingdings 3" panose="050401020108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3968407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ext Box 3">
            <a:extLst>
              <a:ext uri="{FF2B5EF4-FFF2-40B4-BE49-F238E27FC236}">
                <a16:creationId xmlns:a16="http://schemas.microsoft.com/office/drawing/2014/main" id="{3DD8DD75-6E0A-4B6C-9EAE-CF0046F2C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Formy výskytu kyanidů</a:t>
            </a:r>
            <a:endParaRPr kumimoji="0" lang="cs-CZ" altLang="cs-CZ" sz="3200" baseline="30000" dirty="0">
              <a:latin typeface="Arial" panose="020B0604020202020204" pitchFamily="34" charset="0"/>
            </a:endParaRPr>
          </a:p>
        </p:txBody>
      </p:sp>
      <p:sp>
        <p:nvSpPr>
          <p:cNvPr id="161795" name="Text Box 3">
            <a:extLst>
              <a:ext uri="{FF2B5EF4-FFF2-40B4-BE49-F238E27FC236}">
                <a16:creationId xmlns:a16="http://schemas.microsoft.com/office/drawing/2014/main" id="{5608B788-B727-435C-A874-5EA603CAB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411" y="836613"/>
            <a:ext cx="9505203" cy="560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Jednoduchá forma CN- a HCN:</a:t>
            </a:r>
          </a:p>
          <a:p>
            <a:pPr algn="ctr"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HCN  H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+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+ CN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   log K = -9,2 (T=25 °C)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Neutrální a kyselé prostředí –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dominuje nedisociovaná HCN, těkavá, lze ji z roztoku vytěsnit provzdušňováním již ze slabě kyselého prostředí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pH </a:t>
            </a:r>
            <a:r>
              <a:rPr kumimoji="0" lang="en-US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&gt;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9,2 –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dominuje anion CN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- schopnost vytvářet komplexní kyanidy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Komplexní forma – kyanokomplexy – 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[Cd(CN)</a:t>
            </a:r>
            <a:r>
              <a:rPr kumimoji="0" lang="en-US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]</a:t>
            </a:r>
            <a:r>
              <a:rPr kumimoji="0" lang="en-US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[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Zn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(CN)</a:t>
            </a:r>
            <a:r>
              <a:rPr kumimoji="0" lang="en-US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]</a:t>
            </a:r>
            <a:r>
              <a:rPr kumimoji="0" lang="en-US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[C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u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(CN)</a:t>
            </a:r>
            <a:r>
              <a:rPr kumimoji="0" lang="en-US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]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en-US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[C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u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(CN)</a:t>
            </a:r>
            <a:r>
              <a:rPr kumimoji="0" lang="en-US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]</a:t>
            </a:r>
            <a:r>
              <a:rPr kumimoji="0" lang="en-US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[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Ni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(CN)</a:t>
            </a:r>
            <a:r>
              <a:rPr kumimoji="0" lang="en-US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]</a:t>
            </a:r>
            <a:r>
              <a:rPr kumimoji="0" lang="en-US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[C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o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(CN)</a:t>
            </a:r>
            <a:r>
              <a:rPr kumimoji="0" lang="en-US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]</a:t>
            </a:r>
            <a:r>
              <a:rPr kumimoji="0" lang="en-US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[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Hg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(CN)</a:t>
            </a:r>
            <a:r>
              <a:rPr kumimoji="0" lang="en-US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]</a:t>
            </a:r>
            <a:r>
              <a:rPr kumimoji="0" lang="en-US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[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Ag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(CN)</a:t>
            </a:r>
            <a:r>
              <a:rPr kumimoji="0" lang="en-US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]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en-US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[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Fe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(CN)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6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]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en-US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[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Fe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(CN)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6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]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en-US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 různá stabilita – nejstabilnější jsou komplexy s Fe Co, nejméně s Zn a Cd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Celkové kyanidy – 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jednoduché a komplexně vázané včetně organických sloučenin obsahujících skupinu CN – analytické stanovení rozkladem komplexních sloučenin v silně kyselém prostředí H</a:t>
            </a:r>
            <a:r>
              <a:rPr kumimoji="0" lang="cs-CZ" altLang="cs-CZ" sz="18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SO</a:t>
            </a:r>
            <a:r>
              <a:rPr kumimoji="0" lang="cs-CZ" altLang="cs-CZ" sz="18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za přítomnosti ZnCl</a:t>
            </a:r>
            <a:r>
              <a:rPr kumimoji="0" lang="cs-CZ" altLang="cs-CZ" sz="18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Snadno uvolnitelné kyanidy – 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jednoduché kyanidy a kyanokomplexy s nízkými konstantami stability (Zn, Cd, Cu)</a:t>
            </a:r>
            <a:endParaRPr kumimoji="0" lang="cs-CZ" altLang="cs-CZ" sz="2400" dirty="0">
              <a:latin typeface="Arial" panose="020B0604020202020204" pitchFamily="34" charset="0"/>
              <a:sym typeface="Wingdings 3" panose="050401020108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406783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Nadpis 3">
            <a:extLst>
              <a:ext uri="{FF2B5EF4-FFF2-40B4-BE49-F238E27FC236}">
                <a16:creationId xmlns:a16="http://schemas.microsoft.com/office/drawing/2014/main" id="{D58EB269-A8AD-43F8-AB4F-311CE2088A1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524000" y="215901"/>
            <a:ext cx="10164792" cy="549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altLang="cs-CZ" sz="3200" dirty="0" err="1">
                <a:solidFill>
                  <a:srgbClr val="0000DC"/>
                </a:solidFill>
                <a:latin typeface="Arial" panose="020B0604020202020204" pitchFamily="34" charset="0"/>
              </a:rPr>
              <a:t>Hlavní</a:t>
            </a:r>
            <a:r>
              <a:rPr lang="en-US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 </a:t>
            </a:r>
            <a:r>
              <a:rPr lang="en-US" altLang="cs-CZ" sz="3200" dirty="0" err="1">
                <a:solidFill>
                  <a:srgbClr val="0000DC"/>
                </a:solidFill>
                <a:latin typeface="Arial" panose="020B0604020202020204" pitchFamily="34" charset="0"/>
              </a:rPr>
              <a:t>antropogenní</a:t>
            </a:r>
            <a:r>
              <a:rPr lang="en-US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 </a:t>
            </a:r>
            <a:r>
              <a:rPr lang="en-US" altLang="cs-CZ" sz="3200" dirty="0" err="1">
                <a:solidFill>
                  <a:srgbClr val="0000DC"/>
                </a:solidFill>
                <a:latin typeface="Arial" panose="020B0604020202020204" pitchFamily="34" charset="0"/>
              </a:rPr>
              <a:t>hrozby</a:t>
            </a:r>
            <a:r>
              <a:rPr lang="en-US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 </a:t>
            </a:r>
            <a:r>
              <a:rPr lang="en-US" altLang="cs-CZ" sz="3200" dirty="0" err="1">
                <a:solidFill>
                  <a:srgbClr val="0000DC"/>
                </a:solidFill>
                <a:latin typeface="Arial" panose="020B0604020202020204" pitchFamily="34" charset="0"/>
              </a:rPr>
              <a:t>ve</a:t>
            </a:r>
            <a:r>
              <a:rPr lang="en-US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 </a:t>
            </a:r>
            <a:r>
              <a:rPr lang="en-US" altLang="cs-CZ" sz="3200" dirty="0" err="1">
                <a:solidFill>
                  <a:srgbClr val="0000DC"/>
                </a:solidFill>
                <a:latin typeface="Arial" panose="020B0604020202020204" pitchFamily="34" charset="0"/>
              </a:rPr>
              <a:t>vodách</a:t>
            </a:r>
            <a:endParaRPr lang="cs-CZ" altLang="cs-CZ" sz="32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  <p:sp>
        <p:nvSpPr>
          <p:cNvPr id="261123" name="TextovéPole 3">
            <a:extLst>
              <a:ext uri="{FF2B5EF4-FFF2-40B4-BE49-F238E27FC236}">
                <a16:creationId xmlns:a16="http://schemas.microsoft.com/office/drawing/2014/main" id="{66DF68A4-E9EB-4EA5-B980-BB7E90ACC3E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929616" y="2088790"/>
            <a:ext cx="18097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Přímé</a:t>
            </a:r>
          </a:p>
        </p:txBody>
      </p:sp>
      <p:pic>
        <p:nvPicPr>
          <p:cNvPr id="261124" name="Picture 4">
            <a:extLst>
              <a:ext uri="{FF2B5EF4-FFF2-40B4-BE49-F238E27FC236}">
                <a16:creationId xmlns:a16="http://schemas.microsoft.com/office/drawing/2014/main" id="{30B588B2-9D5E-4937-9F22-E72342DDC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9" y="1174751"/>
            <a:ext cx="214947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25" name="Picture 5">
            <a:extLst>
              <a:ext uri="{FF2B5EF4-FFF2-40B4-BE49-F238E27FC236}">
                <a16:creationId xmlns:a16="http://schemas.microsoft.com/office/drawing/2014/main" id="{45957FE7-907E-46B4-A014-95170D70E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8" b="11517"/>
          <a:stretch>
            <a:fillRect/>
          </a:stretch>
        </p:blipFill>
        <p:spPr bwMode="auto">
          <a:xfrm>
            <a:off x="4656139" y="1174751"/>
            <a:ext cx="136842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26" name="Picture 6">
            <a:extLst>
              <a:ext uri="{FF2B5EF4-FFF2-40B4-BE49-F238E27FC236}">
                <a16:creationId xmlns:a16="http://schemas.microsoft.com/office/drawing/2014/main" id="{64B32D65-A158-44E8-B54E-D93F44033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21"/>
          <a:stretch>
            <a:fillRect/>
          </a:stretch>
        </p:blipFill>
        <p:spPr bwMode="auto">
          <a:xfrm>
            <a:off x="2424113" y="2974976"/>
            <a:ext cx="12954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27" name="Picture 7">
            <a:extLst>
              <a:ext uri="{FF2B5EF4-FFF2-40B4-BE49-F238E27FC236}">
                <a16:creationId xmlns:a16="http://schemas.microsoft.com/office/drawing/2014/main" id="{A89D540B-D2F6-40BF-A1F2-7D7182151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1" y="2974976"/>
            <a:ext cx="2176463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28" name="Picture 8">
            <a:extLst>
              <a:ext uri="{FF2B5EF4-FFF2-40B4-BE49-F238E27FC236}">
                <a16:creationId xmlns:a16="http://schemas.microsoft.com/office/drawing/2014/main" id="{01667AE4-541C-41E8-86B2-44CCE427F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1193800"/>
            <a:ext cx="3095625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9" name="TextovéPole 9">
            <a:extLst>
              <a:ext uri="{FF2B5EF4-FFF2-40B4-BE49-F238E27FC236}">
                <a16:creationId xmlns:a16="http://schemas.microsoft.com/office/drawing/2014/main" id="{6D95C8A5-6351-41F0-90B1-20B58E47F50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097595" y="5075220"/>
            <a:ext cx="1675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Nepřímé</a:t>
            </a:r>
          </a:p>
        </p:txBody>
      </p:sp>
      <p:pic>
        <p:nvPicPr>
          <p:cNvPr id="261130" name="Picture 10">
            <a:extLst>
              <a:ext uri="{FF2B5EF4-FFF2-40B4-BE49-F238E27FC236}">
                <a16:creationId xmlns:a16="http://schemas.microsoft.com/office/drawing/2014/main" id="{7925D146-2571-4AD3-A651-66D84322D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326" y="3048001"/>
            <a:ext cx="1960563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31" name="Picture 11">
            <a:extLst>
              <a:ext uri="{FF2B5EF4-FFF2-40B4-BE49-F238E27FC236}">
                <a16:creationId xmlns:a16="http://schemas.microsoft.com/office/drawing/2014/main" id="{EBB1914A-A58A-487C-A4CD-3E9183D51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2"/>
          <a:stretch>
            <a:fillRect/>
          </a:stretch>
        </p:blipFill>
        <p:spPr bwMode="auto">
          <a:xfrm>
            <a:off x="6672263" y="3048000"/>
            <a:ext cx="107156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32" name="Picture 12">
            <a:extLst>
              <a:ext uri="{FF2B5EF4-FFF2-40B4-BE49-F238E27FC236}">
                <a16:creationId xmlns:a16="http://schemas.microsoft.com/office/drawing/2014/main" id="{30045999-32DF-41EA-A8D0-BDE912426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4724400"/>
            <a:ext cx="2592387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Šipka doprava 16">
            <a:extLst>
              <a:ext uri="{FF2B5EF4-FFF2-40B4-BE49-F238E27FC236}">
                <a16:creationId xmlns:a16="http://schemas.microsoft.com/office/drawing/2014/main" id="{8CDC40C4-2C26-4FC3-9BDB-CB8ECCCE2D0A}"/>
              </a:ext>
            </a:extLst>
          </p:cNvPr>
          <p:cNvSpPr/>
          <p:nvPr/>
        </p:nvSpPr>
        <p:spPr>
          <a:xfrm>
            <a:off x="6383339" y="4797425"/>
            <a:ext cx="4105275" cy="10795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400" dirty="0">
                <a:latin typeface="Arial" panose="020B0604020202020204" pitchFamily="34" charset="0"/>
              </a:rPr>
              <a:t>Dopady</a:t>
            </a:r>
          </a:p>
        </p:txBody>
      </p:sp>
    </p:spTree>
    <p:extLst>
      <p:ext uri="{BB962C8B-B14F-4D97-AF65-F5344CB8AC3E}">
        <p14:creationId xmlns:p14="http://schemas.microsoft.com/office/powerpoint/2010/main" val="11234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Text Box 3">
            <a:extLst>
              <a:ext uri="{FF2B5EF4-FFF2-40B4-BE49-F238E27FC236}">
                <a16:creationId xmlns:a16="http://schemas.microsoft.com/office/drawing/2014/main" id="{437511D3-DF07-4A96-8F33-78C65CC40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Výskyt kyslíku v povrchových vodách</a:t>
            </a:r>
            <a:endParaRPr kumimoji="0" lang="cs-CZ" altLang="cs-CZ" sz="3200" baseline="-25000" dirty="0">
              <a:latin typeface="Arial" panose="020B0604020202020204" pitchFamily="34" charset="0"/>
            </a:endParaRPr>
          </a:p>
        </p:txBody>
      </p:sp>
      <p:sp>
        <p:nvSpPr>
          <p:cNvPr id="217091" name="TextovéPole 4">
            <a:extLst>
              <a:ext uri="{FF2B5EF4-FFF2-40B4-BE49-F238E27FC236}">
                <a16:creationId xmlns:a16="http://schemas.microsoft.com/office/drawing/2014/main" id="{DBEC7695-D302-48D0-B9DC-C39B16B4B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770" y="1413063"/>
            <a:ext cx="11085533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3023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Koncentrace kyslíku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kolísá podle toho, zda jde </a:t>
            </a:r>
            <a:r>
              <a:rPr lang="cs-CZ" altLang="cs-CZ" sz="2400" dirty="0">
                <a:latin typeface="Arial" panose="020B0604020202020204" pitchFamily="34" charset="0"/>
              </a:rPr>
              <a:t>o tok nebo nádrž či jezero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a dále závisí </a:t>
            </a:r>
            <a:r>
              <a:rPr lang="cs-CZ" altLang="cs-CZ" sz="2400" dirty="0">
                <a:latin typeface="Arial" panose="020B0604020202020204" pitchFamily="34" charset="0"/>
              </a:rPr>
              <a:t>na organickém znečištění vody,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vzhledem k tomu, že při biochemických rozkladných procesech se z vody odčerpává kyslík.</a:t>
            </a:r>
          </a:p>
          <a:p>
            <a:pPr eaLnBrk="1" hangingPunct="1"/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Toky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– neustálé promíchávání vrstev – </a:t>
            </a:r>
            <a:r>
              <a:rPr lang="cs-CZ" altLang="cs-CZ" sz="2400" dirty="0">
                <a:latin typeface="Arial" panose="020B0604020202020204" pitchFamily="34" charset="0"/>
              </a:rPr>
              <a:t>vertikální zonace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rozpuštěného kyslíku není výrazná – nasycení se pohybuje mezi 85 a 95 %.</a:t>
            </a:r>
          </a:p>
          <a:p>
            <a:pPr eaLnBrk="1" hangingPunct="1"/>
            <a:endParaRPr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Za určitých podmínek může dojít k </a:t>
            </a:r>
            <a:r>
              <a:rPr lang="cs-CZ" altLang="cs-CZ" sz="2400" dirty="0">
                <a:latin typeface="Arial" panose="020B0604020202020204" pitchFamily="34" charset="0"/>
              </a:rPr>
              <a:t>přesycení kyslíkem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(v desítkách % až trojnásobku nasycení:</a:t>
            </a:r>
          </a:p>
          <a:p>
            <a:pPr eaLnBrk="1" hangingPunct="1">
              <a:buFontTx/>
              <a:buChar char="-"/>
            </a:pP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Při mimořádné turbulenci vody (peřeje, jezy, vodopády)</a:t>
            </a:r>
          </a:p>
          <a:p>
            <a:pPr eaLnBrk="1" hangingPunct="1">
              <a:buFontTx/>
              <a:buChar char="-"/>
            </a:pP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Intenzivní fotosyntetické asimilaci zelených organismů</a:t>
            </a:r>
          </a:p>
        </p:txBody>
      </p:sp>
    </p:spTree>
    <p:extLst>
      <p:ext uri="{BB962C8B-B14F-4D97-AF65-F5344CB8AC3E}">
        <p14:creationId xmlns:p14="http://schemas.microsoft.com/office/powerpoint/2010/main" val="326509207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ECCDFA-4D9D-400D-B6AA-3517B405AF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130</a:t>
            </a:fld>
            <a:endParaRPr lang="cs-CZ" altLang="cs-CZ"/>
          </a:p>
        </p:txBody>
      </p:sp>
      <p:sp>
        <p:nvSpPr>
          <p:cNvPr id="139" name="Title 4">
            <a:extLst>
              <a:ext uri="{FF2B5EF4-FFF2-40B4-BE49-F238E27FC236}">
                <a16:creationId xmlns:a16="http://schemas.microsoft.com/office/drawing/2014/main" id="{AC1F13B4-3ACF-43E6-BA56-14A2609B4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sk-SK" dirty="0"/>
              <a:t>Sekundární znečištení - eutrofizace vod</a:t>
            </a:r>
            <a:endParaRPr lang="en-US" dirty="0"/>
          </a:p>
        </p:txBody>
      </p:sp>
      <p:sp>
        <p:nvSpPr>
          <p:cNvPr id="141" name="Text Placeholder 5">
            <a:extLst>
              <a:ext uri="{FF2B5EF4-FFF2-40B4-BE49-F238E27FC236}">
                <a16:creationId xmlns:a16="http://schemas.microsoft.com/office/drawing/2014/main" id="{7FC1444F-9F55-4FC6-AB71-E3A8806E3B8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/>
          <a:lstStyle/>
          <a:p>
            <a:endParaRPr lang="en-US"/>
          </a:p>
        </p:txBody>
      </p:sp>
      <p:pic>
        <p:nvPicPr>
          <p:cNvPr id="23560" name="Picture 8" descr="Metodika „Hodnocení ohroženosti vodních nádrží sedimentem a eutrofizací  podmíněnou erozí zemědělské půdy“ - AV21: Špičkový výzkum ve veřejném zájmu">
            <a:extLst>
              <a:ext uri="{FF2B5EF4-FFF2-40B4-BE49-F238E27FC236}">
                <a16:creationId xmlns:a16="http://schemas.microsoft.com/office/drawing/2014/main" id="{E85478B9-6DC3-42FD-A0F4-9946E8FD2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932" y="1415859"/>
            <a:ext cx="8743311" cy="418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18700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Text Box 3">
            <a:extLst>
              <a:ext uri="{FF2B5EF4-FFF2-40B4-BE49-F238E27FC236}">
                <a16:creationId xmlns:a16="http://schemas.microsoft.com/office/drawing/2014/main" id="{38C0C1FB-DE9B-4126-87DC-C8FD50336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Eutrofizace vod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48ACDF68-1E99-46BE-B0EE-30CD0506D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015" y="1207549"/>
            <a:ext cx="10463842" cy="42668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625475" indent="-534988">
              <a:spcBef>
                <a:spcPct val="25000"/>
              </a:spcBef>
              <a:buClr>
                <a:srgbClr val="0000FF"/>
              </a:buClr>
              <a:buSzPct val="75000"/>
              <a:defRPr/>
            </a:pPr>
            <a:r>
              <a:rPr kumimoji="0" lang="cs-CZ" sz="2400" dirty="0">
                <a:solidFill>
                  <a:srgbClr val="0000FF"/>
                </a:solidFill>
                <a:sym typeface="Wingdings 3" pitchFamily="18" charset="2"/>
              </a:rPr>
              <a:t>= </a:t>
            </a:r>
            <a:r>
              <a:rPr kumimoji="0" lang="cs-CZ" sz="2400" dirty="0">
                <a:sym typeface="Wingdings 3" pitchFamily="18" charset="2"/>
              </a:rPr>
              <a:t>růst obsahu minerálních živin N a P a jejich sloučenin </a:t>
            </a:r>
            <a:r>
              <a:rPr kumimoji="0" lang="cs-CZ" sz="2400" dirty="0">
                <a:solidFill>
                  <a:srgbClr val="0000FF"/>
                </a:solidFill>
                <a:sym typeface="Wingdings 3" pitchFamily="18" charset="2"/>
              </a:rPr>
              <a:t>ve vodách, doprovodným jevem je rozvoj fytoplanktonu, hlavně ve stojatých nebo pomalu tekoucích vodách</a:t>
            </a:r>
          </a:p>
          <a:p>
            <a:pPr marL="625475" indent="-534988">
              <a:spcBef>
                <a:spcPct val="25000"/>
              </a:spcBef>
              <a:buClr>
                <a:srgbClr val="0000FF"/>
              </a:buClr>
              <a:buSzPct val="75000"/>
              <a:buFont typeface="Wingdings" pitchFamily="2" charset="2"/>
              <a:buChar char="Ä"/>
              <a:defRPr/>
            </a:pPr>
            <a:r>
              <a:rPr kumimoji="0" lang="cs-CZ" sz="2400" dirty="0">
                <a:sym typeface="Wingdings 3" pitchFamily="18" charset="2"/>
              </a:rPr>
              <a:t>Trofický potenciál </a:t>
            </a:r>
            <a:r>
              <a:rPr kumimoji="0" lang="cs-CZ" sz="2400" dirty="0">
                <a:solidFill>
                  <a:srgbClr val="0000FF"/>
                </a:solidFill>
                <a:sym typeface="Wingdings 3" pitchFamily="18" charset="2"/>
              </a:rPr>
              <a:t>– ukazatel obsahu biologicky využitelných živin:</a:t>
            </a:r>
          </a:p>
          <a:p>
            <a:pPr marL="625475" indent="-534988">
              <a:spcBef>
                <a:spcPct val="25000"/>
              </a:spcBef>
              <a:buClr>
                <a:srgbClr val="0000FF"/>
              </a:buClr>
              <a:buSzPct val="75000"/>
              <a:defRPr/>
            </a:pPr>
            <a:endParaRPr kumimoji="0" lang="cs-CZ" sz="1050" dirty="0">
              <a:solidFill>
                <a:srgbClr val="0000FF"/>
              </a:solidFill>
              <a:sym typeface="Wingdings 3" pitchFamily="18" charset="2"/>
            </a:endParaRPr>
          </a:p>
          <a:p>
            <a:pPr marL="1252538" indent="-539750">
              <a:spcBef>
                <a:spcPct val="25000"/>
              </a:spcBef>
              <a:buClr>
                <a:srgbClr val="0000FF"/>
              </a:buClr>
              <a:buSzPct val="75000"/>
              <a:buFont typeface="Arial" pitchFamily="34" charset="0"/>
              <a:buChar char="•"/>
              <a:defRPr/>
            </a:pPr>
            <a:r>
              <a:rPr kumimoji="0" lang="cs-CZ" sz="2400" dirty="0">
                <a:sym typeface="Wingdings 3" pitchFamily="18" charset="2"/>
              </a:rPr>
              <a:t>Oligotrofní vody </a:t>
            </a:r>
            <a:r>
              <a:rPr kumimoji="0" lang="cs-CZ" sz="2400" dirty="0">
                <a:solidFill>
                  <a:srgbClr val="0000FF"/>
                </a:solidFill>
                <a:sym typeface="Wingdings 3" pitchFamily="18" charset="2"/>
              </a:rPr>
              <a:t>– chudé na živiny, nízká primární produkce </a:t>
            </a:r>
            <a:br>
              <a:rPr kumimoji="0" lang="cs-CZ" sz="2400" dirty="0">
                <a:solidFill>
                  <a:srgbClr val="0000FF"/>
                </a:solidFill>
                <a:sym typeface="Wingdings 3" pitchFamily="18" charset="2"/>
              </a:rPr>
            </a:br>
            <a:r>
              <a:rPr kumimoji="0" lang="cs-CZ" sz="2400" dirty="0">
                <a:solidFill>
                  <a:srgbClr val="0000FF"/>
                </a:solidFill>
                <a:sym typeface="Wingdings 3" pitchFamily="18" charset="2"/>
              </a:rPr>
              <a:t>(150 g C m</a:t>
            </a:r>
            <a:r>
              <a:rPr kumimoji="0" lang="cs-CZ" sz="2400" baseline="30000" dirty="0">
                <a:solidFill>
                  <a:srgbClr val="0000FF"/>
                </a:solidFill>
                <a:sym typeface="Wingdings 3" pitchFamily="18" charset="2"/>
              </a:rPr>
              <a:t>2</a:t>
            </a:r>
            <a:r>
              <a:rPr kumimoji="0" lang="cs-CZ" sz="2400" dirty="0">
                <a:solidFill>
                  <a:srgbClr val="0000FF"/>
                </a:solidFill>
                <a:sym typeface="Wingdings 3" pitchFamily="18" charset="2"/>
              </a:rPr>
              <a:t> rok</a:t>
            </a:r>
            <a:r>
              <a:rPr kumimoji="0" lang="cs-CZ" sz="2400" baseline="30000" dirty="0">
                <a:solidFill>
                  <a:srgbClr val="0000FF"/>
                </a:solidFill>
                <a:sym typeface="Wingdings 3" pitchFamily="18" charset="2"/>
              </a:rPr>
              <a:t>-1</a:t>
            </a:r>
            <a:r>
              <a:rPr kumimoji="0" lang="cs-CZ" sz="2400" dirty="0">
                <a:solidFill>
                  <a:srgbClr val="0000FF"/>
                </a:solidFill>
                <a:sym typeface="Wingdings 3" pitchFamily="18" charset="2"/>
              </a:rPr>
              <a:t>), sekundární produkce i produkce ryb</a:t>
            </a:r>
          </a:p>
          <a:p>
            <a:pPr marL="1252538" indent="-539750">
              <a:spcBef>
                <a:spcPct val="25000"/>
              </a:spcBef>
              <a:buClr>
                <a:srgbClr val="0000FF"/>
              </a:buClr>
              <a:buSzPct val="75000"/>
              <a:buFont typeface="Arial" pitchFamily="34" charset="0"/>
              <a:buChar char="•"/>
              <a:defRPr/>
            </a:pPr>
            <a:r>
              <a:rPr kumimoji="0" lang="cs-CZ" sz="2400" dirty="0">
                <a:sym typeface="Wingdings 3" pitchFamily="18" charset="2"/>
              </a:rPr>
              <a:t>Eutrofní vody </a:t>
            </a:r>
            <a:r>
              <a:rPr kumimoji="0" lang="cs-CZ" sz="2400" dirty="0">
                <a:solidFill>
                  <a:srgbClr val="0000FF"/>
                </a:solidFill>
                <a:sym typeface="Wingdings 3" pitchFamily="18" charset="2"/>
              </a:rPr>
              <a:t>– bohaté na živiny, velká primární produkce</a:t>
            </a:r>
            <a:br>
              <a:rPr kumimoji="0" lang="cs-CZ" sz="2400" dirty="0">
                <a:solidFill>
                  <a:srgbClr val="0000FF"/>
                </a:solidFill>
                <a:sym typeface="Wingdings 3" pitchFamily="18" charset="2"/>
              </a:rPr>
            </a:br>
            <a:r>
              <a:rPr kumimoji="0" lang="cs-CZ" sz="2400" dirty="0">
                <a:solidFill>
                  <a:srgbClr val="0000FF"/>
                </a:solidFill>
                <a:sym typeface="Wingdings 3" pitchFamily="18" charset="2"/>
              </a:rPr>
              <a:t>(500 g C m</a:t>
            </a:r>
            <a:r>
              <a:rPr kumimoji="0" lang="cs-CZ" sz="2400" baseline="30000" dirty="0">
                <a:solidFill>
                  <a:srgbClr val="0000FF"/>
                </a:solidFill>
                <a:sym typeface="Wingdings 3" pitchFamily="18" charset="2"/>
              </a:rPr>
              <a:t>2</a:t>
            </a:r>
            <a:r>
              <a:rPr kumimoji="0" lang="cs-CZ" sz="2400" dirty="0">
                <a:solidFill>
                  <a:srgbClr val="0000FF"/>
                </a:solidFill>
                <a:sym typeface="Wingdings 3" pitchFamily="18" charset="2"/>
              </a:rPr>
              <a:t> rok</a:t>
            </a:r>
            <a:r>
              <a:rPr kumimoji="0" lang="cs-CZ" sz="2400" baseline="30000" dirty="0">
                <a:solidFill>
                  <a:srgbClr val="0000FF"/>
                </a:solidFill>
                <a:sym typeface="Wingdings 3" pitchFamily="18" charset="2"/>
              </a:rPr>
              <a:t>-1</a:t>
            </a:r>
            <a:r>
              <a:rPr kumimoji="0" lang="cs-CZ" sz="2400" dirty="0">
                <a:solidFill>
                  <a:srgbClr val="0000FF"/>
                </a:solidFill>
                <a:sym typeface="Wingdings 3" pitchFamily="18" charset="2"/>
              </a:rPr>
              <a:t>), sekundární produkce i produkce ryb, díky větší koncentraci organických látek dochází někdy k úplnému vyčerpání O</a:t>
            </a:r>
            <a:r>
              <a:rPr kumimoji="0" lang="cs-CZ" sz="2400" baseline="-25000" dirty="0">
                <a:solidFill>
                  <a:srgbClr val="0000FF"/>
                </a:solidFill>
                <a:sym typeface="Wingdings 3" pitchFamily="18" charset="2"/>
              </a:rPr>
              <a:t>2</a:t>
            </a:r>
            <a:r>
              <a:rPr kumimoji="0" lang="cs-CZ" sz="2400" dirty="0">
                <a:solidFill>
                  <a:srgbClr val="0000FF"/>
                </a:solidFill>
                <a:sym typeface="Wingdings 3" pitchFamily="18" charset="2"/>
              </a:rPr>
              <a:t> z hypolimnia </a:t>
            </a:r>
          </a:p>
        </p:txBody>
      </p:sp>
    </p:spTree>
    <p:extLst>
      <p:ext uri="{BB962C8B-B14F-4D97-AF65-F5344CB8AC3E}">
        <p14:creationId xmlns:p14="http://schemas.microsoft.com/office/powerpoint/2010/main" val="270061367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ext Box 3">
            <a:extLst>
              <a:ext uri="{FF2B5EF4-FFF2-40B4-BE49-F238E27FC236}">
                <a16:creationId xmlns:a16="http://schemas.microsoft.com/office/drawing/2014/main" id="{AEAE94E9-4763-4753-BA35-B8CE37BCF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81076"/>
            <a:ext cx="8726487" cy="415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Proces obohacování vod o rostlinné živiny (N, P, C) - stojaté nebo pomalu tekoucí vody.</a:t>
            </a:r>
          </a:p>
          <a:p>
            <a:pPr eaLnBrk="1" hangingPunct="1"/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Při nadbytku živin 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bouřlivý rozvoj řas, jejich rychlé odumírání, rozklad bakteriemi, na rozklad se spotřebovává kyslík - vznik anaerobních podmínek. </a:t>
            </a: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Ty neumožňují život vyšších forem života, voda je kalná, zapáchá, obsahuje </a:t>
            </a:r>
            <a:r>
              <a:rPr kumimoji="0" lang="cs-CZ" altLang="cs-CZ" sz="2400" dirty="0">
                <a:latin typeface="Arial" panose="020B0604020202020204" pitchFamily="34" charset="0"/>
              </a:rPr>
              <a:t>toxické produkty anaerobního rozkladu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(H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S, NH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).</a:t>
            </a: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FE11C20D-56D5-4613-A30F-C550B96AE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5" y="260350"/>
            <a:ext cx="89328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Sekundární znečištění vod - eutrofizace</a:t>
            </a:r>
            <a:endParaRPr kumimoji="0" lang="en-US" altLang="cs-CZ" sz="32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87349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ext Box 3">
            <a:extLst>
              <a:ext uri="{FF2B5EF4-FFF2-40B4-BE49-F238E27FC236}">
                <a16:creationId xmlns:a16="http://schemas.microsoft.com/office/drawing/2014/main" id="{37AF078F-1EA9-4952-BB74-46D28D242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181" y="1052513"/>
            <a:ext cx="9397132" cy="378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Přírodní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redukce objemu vody, zvětšování sedimentovaných nerozpuštěných podílů na dně (zásoby živin) - v rovnováze s rozpuštěnými anorganickými látkami.</a:t>
            </a: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Umělá (indukovaná, civilizační, kulturní)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povrchové toky a nádrže se obohacují anorganickými živinami v důsledku splachů dusíkatých a fosforečných hnojiv z polí, používání syntetických detergentů, atmosférického spadu, zvětšování množství splaškových OV ze zemědělských závodů.</a:t>
            </a:r>
          </a:p>
        </p:txBody>
      </p:sp>
      <p:sp>
        <p:nvSpPr>
          <p:cNvPr id="169987" name="Rectangle 3">
            <a:extLst>
              <a:ext uri="{FF2B5EF4-FFF2-40B4-BE49-F238E27FC236}">
                <a16:creationId xmlns:a16="http://schemas.microsoft.com/office/drawing/2014/main" id="{B8458D40-359F-490E-8E94-54C1D1509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038" y="260350"/>
            <a:ext cx="86361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Sekundární znečištění vod - eutrofizace</a:t>
            </a:r>
            <a:endParaRPr kumimoji="0" lang="en-US" altLang="cs-CZ" sz="32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08754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1864495-B00A-4D40-A841-F55D4EE5CA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/>
              <a:t>Define footer – presentation title / department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AF6D55-200C-475D-BED9-6728F0C75D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134</a:t>
            </a:fld>
            <a:endParaRPr lang="cs-CZ" altLang="cs-CZ"/>
          </a:p>
        </p:txBody>
      </p:sp>
      <p:sp>
        <p:nvSpPr>
          <p:cNvPr id="71" name="Title 3">
            <a:extLst>
              <a:ext uri="{FF2B5EF4-FFF2-40B4-BE49-F238E27FC236}">
                <a16:creationId xmlns:a16="http://schemas.microsoft.com/office/drawing/2014/main" id="{020E42A7-4DFB-45B3-A2F1-C117054D2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sk-SK" dirty="0"/>
              <a:t>Eutrofizace vod</a:t>
            </a:r>
            <a:endParaRPr lang="en-US" dirty="0"/>
          </a:p>
        </p:txBody>
      </p:sp>
      <p:pic>
        <p:nvPicPr>
          <p:cNvPr id="4" name="Picture 2" descr="Eutrophication-3">
            <a:extLst>
              <a:ext uri="{FF2B5EF4-FFF2-40B4-BE49-F238E27FC236}">
                <a16:creationId xmlns:a16="http://schemas.microsoft.com/office/drawing/2014/main" id="{CC832588-BEC1-4894-ADC8-86353CF79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88" y="412270"/>
            <a:ext cx="5085601" cy="6459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25995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3" descr="Eutrophication-1">
            <a:extLst>
              <a:ext uri="{FF2B5EF4-FFF2-40B4-BE49-F238E27FC236}">
                <a16:creationId xmlns:a16="http://schemas.microsoft.com/office/drawing/2014/main" id="{01644407-2AE6-452E-B4E4-3B87A26F0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981075"/>
            <a:ext cx="7920038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011" name="Text Box 11">
            <a:extLst>
              <a:ext uri="{FF2B5EF4-FFF2-40B4-BE49-F238E27FC236}">
                <a16:creationId xmlns:a16="http://schemas.microsoft.com/office/drawing/2014/main" id="{5EF2B6DA-F571-42FA-A82D-9D9754C44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188913"/>
            <a:ext cx="8577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Povrchové vody – znečištění – eutrofizace</a:t>
            </a:r>
          </a:p>
        </p:txBody>
      </p:sp>
    </p:spTree>
    <p:extLst>
      <p:ext uri="{BB962C8B-B14F-4D97-AF65-F5344CB8AC3E}">
        <p14:creationId xmlns:p14="http://schemas.microsoft.com/office/powerpoint/2010/main" val="166665015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ext Box 3">
            <a:extLst>
              <a:ext uri="{FF2B5EF4-FFF2-40B4-BE49-F238E27FC236}">
                <a16:creationId xmlns:a16="http://schemas.microsoft.com/office/drawing/2014/main" id="{FBAE7976-FF30-4154-9F48-1873FA224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Eutrofizace vod</a:t>
            </a:r>
          </a:p>
        </p:txBody>
      </p:sp>
      <p:sp>
        <p:nvSpPr>
          <p:cNvPr id="172035" name="Text Box 3">
            <a:extLst>
              <a:ext uri="{FF2B5EF4-FFF2-40B4-BE49-F238E27FC236}">
                <a16:creationId xmlns:a16="http://schemas.microsoft.com/office/drawing/2014/main" id="{32679ECE-C779-44CB-A13F-772F75A9B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1435" y="836613"/>
            <a:ext cx="9367180" cy="5911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Přirozená eutrofizace –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způsobená sloučeninami N a P z půdy, dnových sedimentů, rozkladu odumřelých organismů – nelze ji ovlivnit – vede ke „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stárnutí jezer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“ – velmi pomalá a přirozená přeměna původně oligotrofního jezera na eutrofní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Antropogenní (indukovaná) eutrofizace –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splachy hnojiv ze zemědělských půd, polyfosforečnany v pracích a čistících prostředcích, splaškové OV, atmosférická depozice s antropogenním podílem N a P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Přísun anorganických živin Na P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porušuje biologickou rovnováhu ve vodě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v případě P nutně biologicky využitelné formy – orthofosforečnany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limitujícím faktorem je i CO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a jeho iontové formy – sinice a řasy jsou schopny získávat 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i rozkladem hydrogenuhličitanů.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Tx/>
              <a:buChar char="-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  <a:sym typeface="Wingdings 3" panose="050401020108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3413884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Nadpis 3">
            <a:extLst>
              <a:ext uri="{FF2B5EF4-FFF2-40B4-BE49-F238E27FC236}">
                <a16:creationId xmlns:a16="http://schemas.microsoft.com/office/drawing/2014/main" id="{AD8F6389-F750-456B-9F5A-B968CF6140F1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0" y="188913"/>
            <a:ext cx="9172575" cy="692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sk-SK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Změny biodiverzity</a:t>
            </a:r>
            <a:endParaRPr lang="cs-CZ" altLang="cs-CZ" sz="32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  <p:pic>
        <p:nvPicPr>
          <p:cNvPr id="174083" name="Picture 10">
            <a:extLst>
              <a:ext uri="{FF2B5EF4-FFF2-40B4-BE49-F238E27FC236}">
                <a16:creationId xmlns:a16="http://schemas.microsoft.com/office/drawing/2014/main" id="{F3C87268-1664-4933-93D0-C9B37A85B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14" y="1412876"/>
            <a:ext cx="6719887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4" name="Picture 7">
            <a:extLst>
              <a:ext uri="{FF2B5EF4-FFF2-40B4-BE49-F238E27FC236}">
                <a16:creationId xmlns:a16="http://schemas.microsoft.com/office/drawing/2014/main" id="{1D5E7331-7F1A-4471-8C08-C428A29FF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4252914"/>
            <a:ext cx="2382838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5" name="Picture 4">
            <a:extLst>
              <a:ext uri="{FF2B5EF4-FFF2-40B4-BE49-F238E27FC236}">
                <a16:creationId xmlns:a16="http://schemas.microsoft.com/office/drawing/2014/main" id="{E18847A4-6BE0-470C-9215-474DAAB4C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5" y="1412875"/>
            <a:ext cx="2362200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Šipka dolů 8">
            <a:extLst>
              <a:ext uri="{FF2B5EF4-FFF2-40B4-BE49-F238E27FC236}">
                <a16:creationId xmlns:a16="http://schemas.microsoft.com/office/drawing/2014/main" id="{A2AC29D2-7104-4F90-B4AD-BAE20685F2EB}"/>
              </a:ext>
            </a:extLst>
          </p:cNvPr>
          <p:cNvSpPr/>
          <p:nvPr/>
        </p:nvSpPr>
        <p:spPr>
          <a:xfrm>
            <a:off x="2424114" y="3213101"/>
            <a:ext cx="719137" cy="936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2800"/>
          </a:p>
        </p:txBody>
      </p:sp>
      <p:pic>
        <p:nvPicPr>
          <p:cNvPr id="174087" name="Picture 6">
            <a:extLst>
              <a:ext uri="{FF2B5EF4-FFF2-40B4-BE49-F238E27FC236}">
                <a16:creationId xmlns:a16="http://schemas.microsoft.com/office/drawing/2014/main" id="{5EEB24FD-85AF-495B-9215-07476DF7F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6" y="4456113"/>
            <a:ext cx="1846263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611182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ext Box 3">
            <a:extLst>
              <a:ext uri="{FF2B5EF4-FFF2-40B4-BE49-F238E27FC236}">
                <a16:creationId xmlns:a16="http://schemas.microsoft.com/office/drawing/2014/main" id="{CF6C8D1F-977D-4E30-8401-A130F66FC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Eutrofizace vod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4B5F20D9-9AA7-4576-9D9D-37E37758C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836614"/>
            <a:ext cx="8785225" cy="50498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625475" indent="-534988">
              <a:spcBef>
                <a:spcPct val="25000"/>
              </a:spcBef>
              <a:buClr>
                <a:srgbClr val="0000FF"/>
              </a:buClr>
              <a:buSzPct val="75000"/>
              <a:buFont typeface="Wingdings" pitchFamily="2" charset="2"/>
              <a:buChar char="Ä"/>
              <a:defRPr/>
            </a:pPr>
            <a:r>
              <a:rPr kumimoji="0" lang="cs-CZ" sz="2400" dirty="0">
                <a:solidFill>
                  <a:srgbClr val="0000FF"/>
                </a:solidFill>
                <a:sym typeface="Wingdings 3" pitchFamily="18" charset="2"/>
              </a:rPr>
              <a:t>Intenzivnější primární produkce, za určitých podmínek </a:t>
            </a:r>
            <a:r>
              <a:rPr kumimoji="0" lang="cs-CZ" sz="2400" dirty="0">
                <a:sym typeface="Wingdings 3" pitchFamily="18" charset="2"/>
              </a:rPr>
              <a:t>přemnožení fytoplanktonu – </a:t>
            </a:r>
            <a:r>
              <a:rPr kumimoji="0" lang="cs-CZ" sz="2400" dirty="0">
                <a:solidFill>
                  <a:srgbClr val="0000FF"/>
                </a:solidFill>
                <a:sym typeface="Wingdings 3" pitchFamily="18" charset="2"/>
              </a:rPr>
              <a:t>zejména sinic, řas a rozsivek</a:t>
            </a:r>
          </a:p>
          <a:p>
            <a:pPr marL="1162050" indent="-531813">
              <a:spcBef>
                <a:spcPct val="25000"/>
              </a:spcBef>
              <a:buClr>
                <a:srgbClr val="0000FF"/>
              </a:buClr>
              <a:buSzPct val="75000"/>
              <a:buFont typeface="Arial" pitchFamily="34" charset="0"/>
              <a:buChar char="•"/>
              <a:defRPr/>
            </a:pPr>
            <a:r>
              <a:rPr kumimoji="0" lang="cs-CZ" sz="2000" dirty="0">
                <a:sym typeface="Wingdings 3" pitchFamily="18" charset="2"/>
              </a:rPr>
              <a:t>Vegetační zabarvení </a:t>
            </a:r>
            <a:r>
              <a:rPr kumimoji="0" lang="cs-CZ" sz="2000" dirty="0">
                <a:solidFill>
                  <a:srgbClr val="0000FF"/>
                </a:solidFill>
                <a:sym typeface="Wingdings 3" pitchFamily="18" charset="2"/>
              </a:rPr>
              <a:t>– zelená/modrozelená barva celého sloupce vody</a:t>
            </a:r>
          </a:p>
          <a:p>
            <a:pPr marL="1162050" indent="-531813">
              <a:spcBef>
                <a:spcPct val="25000"/>
              </a:spcBef>
              <a:buClr>
                <a:srgbClr val="0000FF"/>
              </a:buClr>
              <a:buSzPct val="75000"/>
              <a:buFont typeface="Arial" pitchFamily="34" charset="0"/>
              <a:buChar char="•"/>
              <a:defRPr/>
            </a:pPr>
            <a:r>
              <a:rPr kumimoji="0" lang="cs-CZ" sz="2000" dirty="0">
                <a:sym typeface="Wingdings 3" pitchFamily="18" charset="2"/>
              </a:rPr>
              <a:t>Vodní květ </a:t>
            </a:r>
            <a:r>
              <a:rPr kumimoji="0" lang="cs-CZ" sz="2000" dirty="0">
                <a:solidFill>
                  <a:srgbClr val="0000FF"/>
                </a:solidFill>
                <a:sym typeface="Wingdings 3" pitchFamily="18" charset="2"/>
              </a:rPr>
              <a:t>– nahromadění sinic a řas v masách těsně u hladiny </a:t>
            </a:r>
          </a:p>
          <a:p>
            <a:pPr marL="625475" indent="-534988">
              <a:spcBef>
                <a:spcPct val="25000"/>
              </a:spcBef>
              <a:buClr>
                <a:srgbClr val="0000FF"/>
              </a:buClr>
              <a:buSzPct val="75000"/>
              <a:defRPr/>
            </a:pPr>
            <a:r>
              <a:rPr kumimoji="0" lang="cs-CZ" sz="2400" dirty="0" err="1">
                <a:sym typeface="Wingdings 3" pitchFamily="18" charset="2"/>
              </a:rPr>
              <a:t>Redfieldův</a:t>
            </a:r>
            <a:r>
              <a:rPr kumimoji="0" lang="cs-CZ" sz="2400" dirty="0">
                <a:sym typeface="Wingdings 3" pitchFamily="18" charset="2"/>
              </a:rPr>
              <a:t> poměr N:P</a:t>
            </a:r>
          </a:p>
          <a:p>
            <a:pPr marL="625475" indent="-534988">
              <a:spcBef>
                <a:spcPct val="25000"/>
              </a:spcBef>
              <a:buClr>
                <a:srgbClr val="0000FF"/>
              </a:buClr>
              <a:buSzPct val="75000"/>
              <a:defRPr/>
            </a:pPr>
            <a:r>
              <a:rPr kumimoji="0" lang="cs-CZ" sz="2400" dirty="0">
                <a:sym typeface="Wingdings 3" pitchFamily="18" charset="2"/>
              </a:rPr>
              <a:t>Produkce biomasy </a:t>
            </a:r>
            <a:r>
              <a:rPr kumimoji="0" lang="cs-CZ" sz="2400" dirty="0">
                <a:solidFill>
                  <a:srgbClr val="0000FF"/>
                </a:solidFill>
                <a:sym typeface="Wingdings 3" pitchFamily="18" charset="2"/>
              </a:rPr>
              <a:t>– nutně stechiometrický poměr </a:t>
            </a:r>
            <a:r>
              <a:rPr kumimoji="0" lang="cs-CZ" sz="2400" dirty="0">
                <a:sym typeface="Wingdings 3" pitchFamily="18" charset="2"/>
              </a:rPr>
              <a:t>C:N:P</a:t>
            </a:r>
            <a:r>
              <a:rPr kumimoji="0" lang="cs-CZ" sz="2400" dirty="0">
                <a:solidFill>
                  <a:srgbClr val="0000FF"/>
                </a:solidFill>
                <a:sym typeface="Wingdings 3" pitchFamily="18" charset="2"/>
              </a:rPr>
              <a:t> = 106:16:1</a:t>
            </a:r>
          </a:p>
          <a:p>
            <a:pPr marL="625475" indent="-534988">
              <a:spcBef>
                <a:spcPct val="25000"/>
              </a:spcBef>
              <a:buClr>
                <a:srgbClr val="0000FF"/>
              </a:buClr>
              <a:buSzPct val="75000"/>
              <a:defRPr/>
            </a:pPr>
            <a:r>
              <a:rPr kumimoji="0" lang="cs-CZ" sz="2400" dirty="0">
                <a:sym typeface="Wingdings 3" pitchFamily="18" charset="2"/>
              </a:rPr>
              <a:t>Molární poměr </a:t>
            </a:r>
            <a:r>
              <a:rPr kumimoji="0" lang="cs-CZ" sz="2400" dirty="0">
                <a:solidFill>
                  <a:srgbClr val="0000FF"/>
                </a:solidFill>
                <a:sym typeface="Wingdings 3" pitchFamily="18" charset="2"/>
              </a:rPr>
              <a:t>celkového dusíku k celkovému fosforu (N:P)</a:t>
            </a:r>
          </a:p>
          <a:p>
            <a:pPr marL="625475" indent="-534988">
              <a:spcBef>
                <a:spcPct val="25000"/>
              </a:spcBef>
              <a:buClr>
                <a:srgbClr val="0000FF"/>
              </a:buClr>
              <a:buSzPct val="75000"/>
              <a:buFont typeface="Wingdings" pitchFamily="2" charset="2"/>
              <a:buChar char="Ä"/>
              <a:defRPr/>
            </a:pPr>
            <a:r>
              <a:rPr kumimoji="0" lang="cs-CZ" sz="2400" dirty="0">
                <a:sym typeface="Wingdings 3" pitchFamily="18" charset="2"/>
              </a:rPr>
              <a:t>N:P </a:t>
            </a:r>
            <a:r>
              <a:rPr kumimoji="0" lang="en-US" sz="2400" dirty="0">
                <a:sym typeface="Wingdings 3" pitchFamily="18" charset="2"/>
              </a:rPr>
              <a:t>&gt; </a:t>
            </a:r>
            <a:r>
              <a:rPr kumimoji="0" lang="cs-CZ" sz="2400" dirty="0">
                <a:sym typeface="Wingdings 3" pitchFamily="18" charset="2"/>
              </a:rPr>
              <a:t>16 </a:t>
            </a:r>
            <a:r>
              <a:rPr kumimoji="0" lang="cs-CZ" sz="2400" dirty="0">
                <a:solidFill>
                  <a:srgbClr val="0000FF"/>
                </a:solidFill>
                <a:sym typeface="Wingdings 3" pitchFamily="18" charset="2"/>
              </a:rPr>
              <a:t>– limitujícím prvkem růstu fytoplanktonu je </a:t>
            </a:r>
            <a:r>
              <a:rPr kumimoji="0" lang="cs-CZ" sz="2400" dirty="0">
                <a:sym typeface="Wingdings 3" pitchFamily="18" charset="2"/>
              </a:rPr>
              <a:t>P</a:t>
            </a:r>
          </a:p>
          <a:p>
            <a:pPr marL="625475" indent="-534988">
              <a:spcBef>
                <a:spcPct val="25000"/>
              </a:spcBef>
              <a:buClr>
                <a:srgbClr val="0000FF"/>
              </a:buClr>
              <a:buSzPct val="75000"/>
              <a:buFont typeface="Wingdings" pitchFamily="2" charset="2"/>
              <a:buChar char="Ä"/>
              <a:defRPr/>
            </a:pPr>
            <a:r>
              <a:rPr kumimoji="0" lang="cs-CZ" sz="2400" dirty="0">
                <a:sym typeface="Wingdings 3" pitchFamily="18" charset="2"/>
              </a:rPr>
              <a:t>N:P </a:t>
            </a:r>
            <a:r>
              <a:rPr kumimoji="0" lang="en-US" sz="2400" dirty="0">
                <a:sym typeface="Wingdings 3" pitchFamily="18" charset="2"/>
              </a:rPr>
              <a:t>&lt; </a:t>
            </a:r>
            <a:r>
              <a:rPr kumimoji="0" lang="cs-CZ" sz="2400" dirty="0">
                <a:sym typeface="Wingdings 3" pitchFamily="18" charset="2"/>
              </a:rPr>
              <a:t>16 </a:t>
            </a:r>
            <a:r>
              <a:rPr kumimoji="0" lang="cs-CZ" sz="2400" dirty="0">
                <a:solidFill>
                  <a:srgbClr val="0000FF"/>
                </a:solidFill>
                <a:sym typeface="Wingdings 3" pitchFamily="18" charset="2"/>
              </a:rPr>
              <a:t>– limitujícím prvkem je </a:t>
            </a:r>
            <a:r>
              <a:rPr kumimoji="0" lang="cs-CZ" sz="2400" dirty="0">
                <a:sym typeface="Wingdings 3" pitchFamily="18" charset="2"/>
              </a:rPr>
              <a:t>N</a:t>
            </a:r>
          </a:p>
          <a:p>
            <a:pPr marL="625475" indent="-534988">
              <a:spcBef>
                <a:spcPct val="25000"/>
              </a:spcBef>
              <a:buClr>
                <a:srgbClr val="0000FF"/>
              </a:buClr>
              <a:buSzPct val="75000"/>
              <a:defRPr/>
            </a:pPr>
            <a:r>
              <a:rPr kumimoji="0" lang="cs-CZ" sz="2400" dirty="0">
                <a:sym typeface="Wingdings 3" pitchFamily="18" charset="2"/>
              </a:rPr>
              <a:t>V ČR většinou N:P </a:t>
            </a:r>
            <a:r>
              <a:rPr kumimoji="0" lang="en-US" sz="2400" dirty="0">
                <a:sym typeface="Wingdings 3" pitchFamily="18" charset="2"/>
              </a:rPr>
              <a:t>&gt;&gt; </a:t>
            </a:r>
            <a:r>
              <a:rPr kumimoji="0" lang="cs-CZ" sz="2400" dirty="0">
                <a:sym typeface="Wingdings 3" pitchFamily="18" charset="2"/>
              </a:rPr>
              <a:t>16 </a:t>
            </a:r>
            <a:r>
              <a:rPr kumimoji="0" lang="cs-CZ" sz="2400" dirty="0">
                <a:solidFill>
                  <a:srgbClr val="0000FF"/>
                </a:solidFill>
                <a:sym typeface="Wingdings 3" pitchFamily="18" charset="2"/>
              </a:rPr>
              <a:t>– </a:t>
            </a:r>
            <a:r>
              <a:rPr kumimoji="0" lang="cs-CZ" sz="2400" dirty="0">
                <a:sym typeface="Wingdings 3" pitchFamily="18" charset="2"/>
              </a:rPr>
              <a:t>P</a:t>
            </a:r>
            <a:r>
              <a:rPr kumimoji="0" lang="cs-CZ" sz="2400" dirty="0">
                <a:solidFill>
                  <a:srgbClr val="0000FF"/>
                </a:solidFill>
                <a:sym typeface="Wingdings 3" pitchFamily="18" charset="2"/>
              </a:rPr>
              <a:t> je klíčovým faktorem eutrofizace</a:t>
            </a:r>
          </a:p>
        </p:txBody>
      </p:sp>
    </p:spTree>
    <p:extLst>
      <p:ext uri="{BB962C8B-B14F-4D97-AF65-F5344CB8AC3E}">
        <p14:creationId xmlns:p14="http://schemas.microsoft.com/office/powerpoint/2010/main" val="364432388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ext Box 3">
            <a:extLst>
              <a:ext uri="{FF2B5EF4-FFF2-40B4-BE49-F238E27FC236}">
                <a16:creationId xmlns:a16="http://schemas.microsoft.com/office/drawing/2014/main" id="{D9B1EC8C-07AF-48D4-9D8E-51166973C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23926"/>
            <a:ext cx="8726487" cy="514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Následky:</a:t>
            </a:r>
          </a:p>
          <a:p>
            <a:pPr eaLnBrk="1" hangingPunct="1">
              <a:buClr>
                <a:srgbClr val="0000FF"/>
              </a:buClr>
              <a:buSzPct val="75000"/>
            </a:pPr>
            <a:endParaRPr kumimoji="0" lang="cs-CZ" altLang="cs-CZ" sz="1600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zvýšení množství organických látek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None/>
            </a:pPr>
            <a:endParaRPr kumimoji="0" lang="cs-CZ" altLang="cs-CZ" sz="16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zbarvení, snížení průhledností vody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None/>
            </a:pPr>
            <a:endParaRPr kumimoji="0" lang="cs-CZ" altLang="cs-CZ" sz="16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snížení obsahu kyslíku (odumírání, rozklad)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None/>
            </a:pPr>
            <a:endParaRPr kumimoji="0" lang="cs-CZ" altLang="cs-CZ" sz="16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hromadění 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S, rozpouští se Fe, Mn, roste agresivita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None/>
            </a:pPr>
            <a:endParaRPr kumimoji="0" lang="cs-CZ" altLang="cs-CZ" sz="16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rozvojem vyšších vodních rostlin se snižuje kapacita říčních koryt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None/>
            </a:pPr>
            <a:endParaRPr kumimoji="0" lang="cs-CZ" altLang="cs-CZ" sz="16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úhyn ryb, zvýšený obsah toxických složek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None/>
            </a:pPr>
            <a:endParaRPr kumimoji="0" lang="cs-CZ" altLang="cs-CZ" sz="16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obtížná technologie úpravy pitné i průmyslových vod</a:t>
            </a:r>
          </a:p>
        </p:txBody>
      </p:sp>
      <p:sp>
        <p:nvSpPr>
          <p:cNvPr id="176131" name="Text Box 10">
            <a:extLst>
              <a:ext uri="{FF2B5EF4-FFF2-40B4-BE49-F238E27FC236}">
                <a16:creationId xmlns:a16="http://schemas.microsoft.com/office/drawing/2014/main" id="{5DA10D83-3D28-4756-AC3B-E9312DB6C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188913"/>
            <a:ext cx="8577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Povrchové vody – znečištění – eutrofizace</a:t>
            </a:r>
          </a:p>
        </p:txBody>
      </p:sp>
    </p:spTree>
    <p:extLst>
      <p:ext uri="{BB962C8B-B14F-4D97-AF65-F5344CB8AC3E}">
        <p14:creationId xmlns:p14="http://schemas.microsoft.com/office/powerpoint/2010/main" val="1781550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ext Box 3">
            <a:extLst>
              <a:ext uri="{FF2B5EF4-FFF2-40B4-BE49-F238E27FC236}">
                <a16:creationId xmlns:a16="http://schemas.microsoft.com/office/drawing/2014/main" id="{5D13AE4B-4A6B-4147-BF84-2EFC9125C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Výskyt kyslíku v povrchových vodách</a:t>
            </a:r>
            <a:endParaRPr kumimoji="0" lang="cs-CZ" altLang="cs-CZ" sz="3200" baseline="-25000" dirty="0">
              <a:latin typeface="Arial" panose="020B0604020202020204" pitchFamily="34" charset="0"/>
            </a:endParaRPr>
          </a:p>
        </p:txBody>
      </p:sp>
      <p:sp>
        <p:nvSpPr>
          <p:cNvPr id="218115" name="TextovéPole 4">
            <a:extLst>
              <a:ext uri="{FF2B5EF4-FFF2-40B4-BE49-F238E27FC236}">
                <a16:creationId xmlns:a16="http://schemas.microsoft.com/office/drawing/2014/main" id="{1C9A7B4D-B9E6-4D3A-A7CC-A4C7D702A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839" y="1052514"/>
            <a:ext cx="7138749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3023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Nádrže a jezera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– voda v epilimniu je kyslíkem téměř nasycena a eutrofizované vody s nadměrnou produkcí řas mohou být v letním období při intenzivním slunečním svitu kyslíkem i </a:t>
            </a:r>
            <a:r>
              <a:rPr lang="cs-CZ" altLang="cs-CZ" sz="2400" dirty="0">
                <a:latin typeface="Arial" panose="020B0604020202020204" pitchFamily="34" charset="0"/>
              </a:rPr>
              <a:t>přesyceny.</a:t>
            </a:r>
          </a:p>
          <a:p>
            <a:pPr eaLnBrk="1" hangingPunct="1"/>
            <a:endParaRPr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 </a:t>
            </a:r>
            <a:r>
              <a:rPr lang="cs-CZ" altLang="cs-CZ" sz="2400" dirty="0">
                <a:latin typeface="Arial" panose="020B0604020202020204" pitchFamily="34" charset="0"/>
              </a:rPr>
              <a:t>období letní stagnace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dochází pod skočnou vrstvou (metalimniem) k </a:t>
            </a:r>
            <a:r>
              <a:rPr lang="cs-CZ" altLang="cs-CZ" sz="2400" dirty="0">
                <a:latin typeface="Arial" panose="020B0604020202020204" pitchFamily="34" charset="0"/>
              </a:rPr>
              <a:t>rychlému poklesu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koncentrace kyslíku, v hypolimniu – koncentrace v desitinách mg l</a:t>
            </a:r>
            <a:r>
              <a:rPr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</a:t>
            </a:r>
            <a:r>
              <a:rPr lang="cs-CZ" altLang="cs-CZ" sz="2400" dirty="0">
                <a:latin typeface="Arial" panose="020B0604020202020204" pitchFamily="34" charset="0"/>
              </a:rPr>
              <a:t>nad dnem hlubokých nádrží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se mohou vyskytovat až </a:t>
            </a:r>
            <a:r>
              <a:rPr lang="cs-CZ" altLang="cs-CZ" sz="2400" dirty="0">
                <a:latin typeface="Arial" panose="020B0604020202020204" pitchFamily="34" charset="0"/>
              </a:rPr>
              <a:t>anoxické podmínky. </a:t>
            </a:r>
          </a:p>
        </p:txBody>
      </p:sp>
      <p:pic>
        <p:nvPicPr>
          <p:cNvPr id="218116" name="Picture 2">
            <a:extLst>
              <a:ext uri="{FF2B5EF4-FFF2-40B4-BE49-F238E27FC236}">
                <a16:creationId xmlns:a16="http://schemas.microsoft.com/office/drawing/2014/main" id="{326D9A6F-EC13-4A19-80F8-59F05A155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4" y="1052514"/>
            <a:ext cx="4003675" cy="394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117" name="TextovéPole 5">
            <a:extLst>
              <a:ext uri="{FF2B5EF4-FFF2-40B4-BE49-F238E27FC236}">
                <a16:creationId xmlns:a16="http://schemas.microsoft.com/office/drawing/2014/main" id="{86C78BE9-BE58-4BFF-B70A-F267377C5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812" y="5097461"/>
            <a:ext cx="30241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Teplotní stratifikace v jezerech a nádržích</a:t>
            </a:r>
          </a:p>
        </p:txBody>
      </p:sp>
    </p:spTree>
    <p:extLst>
      <p:ext uri="{BB962C8B-B14F-4D97-AF65-F5344CB8AC3E}">
        <p14:creationId xmlns:p14="http://schemas.microsoft.com/office/powerpoint/2010/main" val="139410660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ext Box 3">
            <a:extLst>
              <a:ext uri="{FF2B5EF4-FFF2-40B4-BE49-F238E27FC236}">
                <a16:creationId xmlns:a16="http://schemas.microsoft.com/office/drawing/2014/main" id="{4CEEF6E4-6901-4D3A-AB69-BE9A52932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Eutrofizace vod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3D317FED-86AA-49B3-9D90-BF6F895C0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836614"/>
            <a:ext cx="8785225" cy="4803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625475" indent="-534988">
              <a:spcBef>
                <a:spcPct val="25000"/>
              </a:spcBef>
              <a:buClr>
                <a:srgbClr val="0000FF"/>
              </a:buClr>
              <a:buSzPct val="75000"/>
              <a:buFont typeface="Wingdings" pitchFamily="2" charset="2"/>
              <a:buChar char="Ä"/>
              <a:defRPr/>
            </a:pPr>
            <a:r>
              <a:rPr kumimoji="0" lang="cs-CZ" sz="2400" dirty="0">
                <a:solidFill>
                  <a:srgbClr val="0000FF"/>
                </a:solidFill>
                <a:sym typeface="Wingdings 3" pitchFamily="18" charset="2"/>
              </a:rPr>
              <a:t>Nebezpečí </a:t>
            </a:r>
            <a:r>
              <a:rPr kumimoji="0" lang="cs-CZ" sz="2400" dirty="0">
                <a:sym typeface="Wingdings 3" pitchFamily="18" charset="2"/>
              </a:rPr>
              <a:t>sekundárního znečištění </a:t>
            </a:r>
            <a:r>
              <a:rPr kumimoji="0" lang="cs-CZ" sz="2400" dirty="0">
                <a:solidFill>
                  <a:srgbClr val="0000FF"/>
                </a:solidFill>
                <a:sym typeface="Wingdings 3" pitchFamily="18" charset="2"/>
              </a:rPr>
              <a:t>vody </a:t>
            </a:r>
            <a:r>
              <a:rPr kumimoji="0" lang="cs-CZ" sz="2400" dirty="0">
                <a:sym typeface="Wingdings 3" pitchFamily="18" charset="2"/>
              </a:rPr>
              <a:t>organickými látkami </a:t>
            </a:r>
            <a:r>
              <a:rPr kumimoji="0" lang="cs-CZ" sz="2400" dirty="0">
                <a:solidFill>
                  <a:srgbClr val="0000FF"/>
                </a:solidFill>
                <a:sym typeface="Wingdings 3" pitchFamily="18" charset="2"/>
              </a:rPr>
              <a:t>– vznikajícími životní činností fytoplanktonu</a:t>
            </a:r>
          </a:p>
          <a:p>
            <a:pPr marL="625475" indent="-534988">
              <a:spcBef>
                <a:spcPct val="25000"/>
              </a:spcBef>
              <a:buClr>
                <a:srgbClr val="0000FF"/>
              </a:buClr>
              <a:buSzPct val="75000"/>
              <a:buFont typeface="Wingdings" pitchFamily="2" charset="2"/>
              <a:buChar char="Ä"/>
              <a:defRPr/>
            </a:pPr>
            <a:r>
              <a:rPr kumimoji="0" lang="cs-CZ" sz="2400" dirty="0">
                <a:solidFill>
                  <a:srgbClr val="0000FF"/>
                </a:solidFill>
                <a:sym typeface="Wingdings 3" pitchFamily="18" charset="2"/>
              </a:rPr>
              <a:t>Zhoršení </a:t>
            </a:r>
            <a:r>
              <a:rPr kumimoji="0" lang="cs-CZ" sz="2400" dirty="0">
                <a:sym typeface="Wingdings 3" pitchFamily="18" charset="2"/>
              </a:rPr>
              <a:t>organoleptických vlastností </a:t>
            </a:r>
            <a:r>
              <a:rPr kumimoji="0" lang="cs-CZ" sz="2400" dirty="0">
                <a:solidFill>
                  <a:srgbClr val="0000FF"/>
                </a:solidFill>
                <a:sym typeface="Wingdings 3" pitchFamily="18" charset="2"/>
              </a:rPr>
              <a:t>vody – zápach</a:t>
            </a:r>
          </a:p>
          <a:p>
            <a:pPr marL="625475" indent="-534988">
              <a:spcBef>
                <a:spcPct val="25000"/>
              </a:spcBef>
              <a:buClr>
                <a:srgbClr val="0000FF"/>
              </a:buClr>
              <a:buSzPct val="75000"/>
              <a:buFont typeface="Wingdings" pitchFamily="2" charset="2"/>
              <a:buChar char="Ä"/>
              <a:defRPr/>
            </a:pPr>
            <a:r>
              <a:rPr kumimoji="0" lang="cs-CZ" sz="2400" dirty="0">
                <a:sym typeface="Wingdings 3" pitchFamily="18" charset="2"/>
              </a:rPr>
              <a:t>Tvorba toxických organických látek </a:t>
            </a:r>
            <a:r>
              <a:rPr kumimoji="0" lang="cs-CZ" sz="2400" dirty="0">
                <a:solidFill>
                  <a:srgbClr val="0000FF"/>
                </a:solidFill>
                <a:sym typeface="Wingdings 3" pitchFamily="18" charset="2"/>
              </a:rPr>
              <a:t>– </a:t>
            </a:r>
            <a:r>
              <a:rPr kumimoji="0" lang="cs-CZ" sz="2400" dirty="0" err="1">
                <a:sym typeface="Wingdings 3" pitchFamily="18" charset="2"/>
              </a:rPr>
              <a:t>cyanotoxiny</a:t>
            </a:r>
            <a:r>
              <a:rPr kumimoji="0" lang="cs-CZ" sz="2400" dirty="0">
                <a:solidFill>
                  <a:srgbClr val="0000FF"/>
                </a:solidFill>
                <a:sym typeface="Wingdings 3" pitchFamily="18" charset="2"/>
              </a:rPr>
              <a:t> (</a:t>
            </a:r>
            <a:r>
              <a:rPr kumimoji="0" lang="cs-CZ" sz="2400" i="1" dirty="0" err="1">
                <a:solidFill>
                  <a:srgbClr val="0000FF"/>
                </a:solidFill>
                <a:sym typeface="Wingdings 3" pitchFamily="18" charset="2"/>
              </a:rPr>
              <a:t>Anabaena</a:t>
            </a:r>
            <a:r>
              <a:rPr kumimoji="0" lang="cs-CZ" sz="2400" i="1" dirty="0">
                <a:solidFill>
                  <a:srgbClr val="0000FF"/>
                </a:solidFill>
                <a:sym typeface="Wingdings 3" pitchFamily="18" charset="2"/>
              </a:rPr>
              <a:t> </a:t>
            </a:r>
            <a:r>
              <a:rPr kumimoji="0" lang="cs-CZ" sz="2400" i="1" dirty="0" err="1">
                <a:solidFill>
                  <a:srgbClr val="0000FF"/>
                </a:solidFill>
                <a:sym typeface="Wingdings 3" pitchFamily="18" charset="2"/>
              </a:rPr>
              <a:t>flos</a:t>
            </a:r>
            <a:r>
              <a:rPr kumimoji="0" lang="cs-CZ" sz="2400" i="1" dirty="0">
                <a:solidFill>
                  <a:srgbClr val="0000FF"/>
                </a:solidFill>
                <a:sym typeface="Wingdings 3" pitchFamily="18" charset="2"/>
              </a:rPr>
              <a:t>-</a:t>
            </a:r>
            <a:r>
              <a:rPr kumimoji="0" lang="cs-CZ" sz="2400" i="1" dirty="0" err="1">
                <a:solidFill>
                  <a:srgbClr val="0000FF"/>
                </a:solidFill>
                <a:sym typeface="Wingdings 3" pitchFamily="18" charset="2"/>
              </a:rPr>
              <a:t>aquae</a:t>
            </a:r>
            <a:r>
              <a:rPr kumimoji="0" lang="cs-CZ" sz="2400" i="1" dirty="0">
                <a:solidFill>
                  <a:srgbClr val="0000FF"/>
                </a:solidFill>
                <a:sym typeface="Wingdings 3" pitchFamily="18" charset="2"/>
              </a:rPr>
              <a:t>, </a:t>
            </a:r>
            <a:r>
              <a:rPr kumimoji="0" lang="cs-CZ" sz="2400" i="1" dirty="0" err="1">
                <a:solidFill>
                  <a:srgbClr val="0000FF"/>
                </a:solidFill>
                <a:sym typeface="Wingdings 3" pitchFamily="18" charset="2"/>
              </a:rPr>
              <a:t>Aphanizomenon</a:t>
            </a:r>
            <a:r>
              <a:rPr kumimoji="0" lang="cs-CZ" sz="2400" i="1" dirty="0">
                <a:solidFill>
                  <a:srgbClr val="0000FF"/>
                </a:solidFill>
                <a:sym typeface="Wingdings 3" pitchFamily="18" charset="2"/>
              </a:rPr>
              <a:t> </a:t>
            </a:r>
            <a:r>
              <a:rPr kumimoji="0" lang="cs-CZ" sz="2400" i="1" dirty="0" err="1">
                <a:solidFill>
                  <a:srgbClr val="0000FF"/>
                </a:solidFill>
                <a:sym typeface="Wingdings 3" pitchFamily="18" charset="2"/>
              </a:rPr>
              <a:t>flos</a:t>
            </a:r>
            <a:r>
              <a:rPr kumimoji="0" lang="cs-CZ" sz="2400" i="1" dirty="0">
                <a:solidFill>
                  <a:srgbClr val="0000FF"/>
                </a:solidFill>
                <a:sym typeface="Wingdings 3" pitchFamily="18" charset="2"/>
              </a:rPr>
              <a:t>-</a:t>
            </a:r>
            <a:r>
              <a:rPr kumimoji="0" lang="cs-CZ" sz="2400" i="1" dirty="0" err="1">
                <a:solidFill>
                  <a:srgbClr val="0000FF"/>
                </a:solidFill>
                <a:sym typeface="Wingdings 3" pitchFamily="18" charset="2"/>
              </a:rPr>
              <a:t>aquae</a:t>
            </a:r>
            <a:r>
              <a:rPr kumimoji="0" lang="cs-CZ" sz="2400" i="1" dirty="0">
                <a:solidFill>
                  <a:srgbClr val="0000FF"/>
                </a:solidFill>
                <a:sym typeface="Wingdings 3" pitchFamily="18" charset="2"/>
              </a:rPr>
              <a:t>, r. </a:t>
            </a:r>
            <a:r>
              <a:rPr kumimoji="0" lang="cs-CZ" sz="2400" i="1" dirty="0" err="1">
                <a:solidFill>
                  <a:srgbClr val="0000FF"/>
                </a:solidFill>
                <a:sym typeface="Wingdings 3" pitchFamily="18" charset="2"/>
              </a:rPr>
              <a:t>Mycrocystis</a:t>
            </a:r>
            <a:r>
              <a:rPr kumimoji="0" lang="cs-CZ" sz="2400" i="1" dirty="0">
                <a:solidFill>
                  <a:srgbClr val="0000FF"/>
                </a:solidFill>
                <a:sym typeface="Wingdings 3" pitchFamily="18" charset="2"/>
              </a:rPr>
              <a:t>, r. </a:t>
            </a:r>
            <a:r>
              <a:rPr kumimoji="0" lang="cs-CZ" sz="2400" i="1" dirty="0" err="1">
                <a:solidFill>
                  <a:srgbClr val="0000FF"/>
                </a:solidFill>
                <a:sym typeface="Wingdings 3" pitchFamily="18" charset="2"/>
              </a:rPr>
              <a:t>Oscillatoria</a:t>
            </a:r>
            <a:r>
              <a:rPr kumimoji="0" lang="cs-CZ" sz="2400" i="1" dirty="0">
                <a:solidFill>
                  <a:srgbClr val="0000FF"/>
                </a:solidFill>
                <a:sym typeface="Wingdings 3" pitchFamily="18" charset="2"/>
              </a:rPr>
              <a:t>, r. </a:t>
            </a:r>
            <a:r>
              <a:rPr kumimoji="0" lang="cs-CZ" sz="2400" i="1" dirty="0" err="1">
                <a:solidFill>
                  <a:srgbClr val="0000FF"/>
                </a:solidFill>
                <a:sym typeface="Wingdings 3" pitchFamily="18" charset="2"/>
              </a:rPr>
              <a:t>Nostoc</a:t>
            </a:r>
            <a:r>
              <a:rPr kumimoji="0" lang="cs-CZ" sz="2400" dirty="0">
                <a:solidFill>
                  <a:srgbClr val="0000FF"/>
                </a:solidFill>
                <a:sym typeface="Wingdings 3" pitchFamily="18" charset="2"/>
              </a:rPr>
              <a:t> aj.)</a:t>
            </a:r>
          </a:p>
          <a:p>
            <a:pPr marL="1082675" indent="-542925">
              <a:spcBef>
                <a:spcPct val="25000"/>
              </a:spcBef>
              <a:buClr>
                <a:srgbClr val="0000FF"/>
              </a:buClr>
              <a:buSzPct val="75000"/>
              <a:buFont typeface="Arial" pitchFamily="34" charset="0"/>
              <a:buChar char="•"/>
              <a:defRPr/>
            </a:pPr>
            <a:r>
              <a:rPr kumimoji="0" lang="cs-CZ" sz="2400" dirty="0">
                <a:solidFill>
                  <a:srgbClr val="0000FF"/>
                </a:solidFill>
                <a:sym typeface="Wingdings 3" pitchFamily="18" charset="2"/>
              </a:rPr>
              <a:t>Poruchy zažívacího traktu</a:t>
            </a:r>
          </a:p>
          <a:p>
            <a:pPr marL="1082675" indent="-542925">
              <a:spcBef>
                <a:spcPct val="25000"/>
              </a:spcBef>
              <a:buClr>
                <a:srgbClr val="0000FF"/>
              </a:buClr>
              <a:buSzPct val="75000"/>
              <a:buFont typeface="Arial" pitchFamily="34" charset="0"/>
              <a:buChar char="•"/>
              <a:defRPr/>
            </a:pPr>
            <a:r>
              <a:rPr kumimoji="0" lang="cs-CZ" sz="2400" dirty="0">
                <a:solidFill>
                  <a:srgbClr val="0000FF"/>
                </a:solidFill>
                <a:sym typeface="Wingdings 3" pitchFamily="18" charset="2"/>
              </a:rPr>
              <a:t>Alergické respirační reakce</a:t>
            </a:r>
          </a:p>
          <a:p>
            <a:pPr marL="1082675" indent="-542925">
              <a:spcBef>
                <a:spcPct val="25000"/>
              </a:spcBef>
              <a:buClr>
                <a:srgbClr val="0000FF"/>
              </a:buClr>
              <a:buSzPct val="75000"/>
              <a:buFont typeface="Arial" pitchFamily="34" charset="0"/>
              <a:buChar char="•"/>
              <a:defRPr/>
            </a:pPr>
            <a:r>
              <a:rPr kumimoji="0" lang="cs-CZ" sz="2400" dirty="0">
                <a:solidFill>
                  <a:srgbClr val="0000FF"/>
                </a:solidFill>
                <a:sym typeface="Wingdings 3" pitchFamily="18" charset="2"/>
              </a:rPr>
              <a:t>Dermatitidy</a:t>
            </a:r>
          </a:p>
          <a:p>
            <a:pPr marL="1082675" indent="-542925">
              <a:spcBef>
                <a:spcPct val="25000"/>
              </a:spcBef>
              <a:buClr>
                <a:srgbClr val="0000FF"/>
              </a:buClr>
              <a:buSzPct val="75000"/>
              <a:buFont typeface="Arial" pitchFamily="34" charset="0"/>
              <a:buChar char="•"/>
              <a:defRPr/>
            </a:pPr>
            <a:r>
              <a:rPr kumimoji="0" lang="cs-CZ" sz="2400" dirty="0">
                <a:solidFill>
                  <a:srgbClr val="0000FF"/>
                </a:solidFill>
                <a:sym typeface="Wingdings 3" pitchFamily="18" charset="2"/>
              </a:rPr>
              <a:t>Onemocnění jater</a:t>
            </a:r>
          </a:p>
          <a:p>
            <a:pPr marL="625475" indent="-534988">
              <a:spcBef>
                <a:spcPct val="25000"/>
              </a:spcBef>
              <a:buClr>
                <a:srgbClr val="0000FF"/>
              </a:buClr>
              <a:buSzPct val="75000"/>
              <a:buFont typeface="Wingdings" pitchFamily="2" charset="2"/>
              <a:buChar char="Ä"/>
              <a:defRPr/>
            </a:pPr>
            <a:endParaRPr kumimoji="0" lang="cs-CZ" sz="2400" dirty="0">
              <a:solidFill>
                <a:srgbClr val="0000FF"/>
              </a:solidFill>
              <a:sym typeface="Wingdings 3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7058049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>
            <a:extLst>
              <a:ext uri="{FF2B5EF4-FFF2-40B4-BE49-F238E27FC236}">
                <a16:creationId xmlns:a16="http://schemas.microsoft.com/office/drawing/2014/main" id="{3F40A1F5-5880-4415-9FAD-32B8B88CA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1052514"/>
            <a:ext cx="8713787" cy="2310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Kovy ve vodách</a:t>
            </a:r>
          </a:p>
          <a:p>
            <a:pPr eaLnBrk="1" hangingPunct="1">
              <a:buSzPct val="75000"/>
            </a:pPr>
            <a:endParaRPr kumimoji="0" lang="cs-CZ" altLang="cs-CZ" sz="2400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Pozadí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 závislosti na geologických podmínkách - v současnosti obtížné odlišení přirozeného pozadí od antropogenního znečištění.</a:t>
            </a:r>
          </a:p>
          <a:p>
            <a:pPr eaLnBrk="1" hangingPunct="1">
              <a:buSzPct val="75000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1267" name="Text Box 10">
            <a:extLst>
              <a:ext uri="{FF2B5EF4-FFF2-40B4-BE49-F238E27FC236}">
                <a16:creationId xmlns:a16="http://schemas.microsoft.com/office/drawing/2014/main" id="{5B2B359F-58ED-49B5-8E8C-2BCE50EC0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260350"/>
            <a:ext cx="8577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Povrchové vody – znečištění - kovy</a:t>
            </a:r>
          </a:p>
        </p:txBody>
      </p:sp>
    </p:spTree>
    <p:extLst>
      <p:ext uri="{BB962C8B-B14F-4D97-AF65-F5344CB8AC3E}">
        <p14:creationId xmlns:p14="http://schemas.microsoft.com/office/powerpoint/2010/main" val="327412704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69F224D3-033A-4AEC-86DD-AB890CC5D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981076"/>
            <a:ext cx="8799512" cy="452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Antropogenní zdroje odpadních vod z:</a:t>
            </a:r>
          </a:p>
          <a:p>
            <a:pPr eaLnBrk="1" hangingPunct="1">
              <a:buSzPct val="75000"/>
            </a:pPr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těžby a zpracování rud, z hutí,</a:t>
            </a: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válcoven,</a:t>
            </a: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povrchové úpravy kovů,</a:t>
            </a: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fotografického průmyslu,</a:t>
            </a: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textilního průmyslu,</a:t>
            </a: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kožedělného průmyslu,</a:t>
            </a: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korozních procesů,</a:t>
            </a: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vyluhování kalových depónií,</a:t>
            </a: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anorganických pesticidů,</a:t>
            </a: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atmosférické depozice.</a:t>
            </a:r>
          </a:p>
        </p:txBody>
      </p:sp>
      <p:sp>
        <p:nvSpPr>
          <p:cNvPr id="12291" name="Text Box 3">
            <a:extLst>
              <a:ext uri="{FF2B5EF4-FFF2-40B4-BE49-F238E27FC236}">
                <a16:creationId xmlns:a16="http://schemas.microsoft.com/office/drawing/2014/main" id="{3A0CA81C-6344-4B69-839D-036F395FF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260350"/>
            <a:ext cx="8577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Povrchové vody – znečištění - kovy</a:t>
            </a:r>
          </a:p>
        </p:txBody>
      </p:sp>
    </p:spTree>
    <p:extLst>
      <p:ext uri="{BB962C8B-B14F-4D97-AF65-F5344CB8AC3E}">
        <p14:creationId xmlns:p14="http://schemas.microsoft.com/office/powerpoint/2010/main" val="300087931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>
            <a:extLst>
              <a:ext uri="{FF2B5EF4-FFF2-40B4-BE49-F238E27FC236}">
                <a16:creationId xmlns:a16="http://schemas.microsoft.com/office/drawing/2014/main" id="{A6AC2D99-7862-4A28-A0A5-BEB1A101B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1125539"/>
            <a:ext cx="8772525" cy="304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None/>
            </a:pPr>
            <a:r>
              <a:rPr kumimoji="0" lang="cs-CZ" altLang="cs-CZ" sz="2400" dirty="0">
                <a:latin typeface="Arial" panose="020B0604020202020204" pitchFamily="34" charset="0"/>
              </a:rPr>
              <a:t>Výskyt kovů ve vodách závisí na: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None/>
            </a:pPr>
            <a:r>
              <a:rPr kumimoji="0" lang="cs-CZ" altLang="cs-CZ" sz="2400" dirty="0">
                <a:latin typeface="Arial" panose="020B0604020202020204" pitchFamily="34" charset="0"/>
              </a:rPr>
              <a:t>imobilizačních procesech: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srážení při zvýšení hodnoty pH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srážení za oxidačních podmínek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výměně iontů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adsorpci na nerozpuštěných látkách a sedimentech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inkorporaci do biomasy vodních organismů</a:t>
            </a:r>
          </a:p>
        </p:txBody>
      </p:sp>
      <p:sp>
        <p:nvSpPr>
          <p:cNvPr id="13315" name="Text Box 10">
            <a:extLst>
              <a:ext uri="{FF2B5EF4-FFF2-40B4-BE49-F238E27FC236}">
                <a16:creationId xmlns:a16="http://schemas.microsoft.com/office/drawing/2014/main" id="{03B3645E-2CAB-404F-9863-D2E292AFF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188913"/>
            <a:ext cx="8577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Povrchové vody – znečištění - kovy</a:t>
            </a:r>
          </a:p>
        </p:txBody>
      </p:sp>
    </p:spTree>
    <p:extLst>
      <p:ext uri="{BB962C8B-B14F-4D97-AF65-F5344CB8AC3E}">
        <p14:creationId xmlns:p14="http://schemas.microsoft.com/office/powerpoint/2010/main" val="411134902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>
            <a:extLst>
              <a:ext uri="{FF2B5EF4-FFF2-40B4-BE49-F238E27FC236}">
                <a16:creationId xmlns:a16="http://schemas.microsoft.com/office/drawing/2014/main" id="{42D224E6-5D45-4E05-8FD9-1B52A354F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17575"/>
            <a:ext cx="8772525" cy="4157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None/>
            </a:pPr>
            <a:r>
              <a:rPr kumimoji="0" lang="cs-CZ" altLang="cs-CZ" sz="2400" dirty="0">
                <a:latin typeface="Arial" panose="020B0604020202020204" pitchFamily="34" charset="0"/>
              </a:rPr>
              <a:t>Výskyt kovů ve vodách závisí na/II: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None/>
            </a:pPr>
            <a:r>
              <a:rPr kumimoji="0" lang="cs-CZ" altLang="cs-CZ" sz="2400" dirty="0">
                <a:latin typeface="Arial" panose="020B0604020202020204" pitchFamily="34" charset="0"/>
              </a:rPr>
              <a:t>remobilizačních procesech: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přítomnosti komplexotvorných látek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desorpci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uvolňování z odumřelé biomasy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rozpouštění při snížení hodnoty pH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rozpouštění za redukčních podmínek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None/>
            </a:pPr>
            <a:r>
              <a:rPr kumimoji="0" lang="cs-CZ" altLang="cs-CZ" sz="2400" dirty="0">
                <a:latin typeface="Arial" panose="020B0604020202020204" pitchFamily="34" charset="0"/>
              </a:rPr>
              <a:t>Toxicita je funkcí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T, pH, celkového složení vod komplexy jsou zpravidla méně toxické než jednoduché ionty.</a:t>
            </a:r>
          </a:p>
        </p:txBody>
      </p:sp>
      <p:sp>
        <p:nvSpPr>
          <p:cNvPr id="14339" name="Text Box 3">
            <a:extLst>
              <a:ext uri="{FF2B5EF4-FFF2-40B4-BE49-F238E27FC236}">
                <a16:creationId xmlns:a16="http://schemas.microsoft.com/office/drawing/2014/main" id="{9D2C93A3-FCE2-45D8-A10F-1F0B46795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188913"/>
            <a:ext cx="8577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Povrchové vody – znečištění - kovy</a:t>
            </a:r>
          </a:p>
        </p:txBody>
      </p:sp>
    </p:spTree>
    <p:extLst>
      <p:ext uri="{BB962C8B-B14F-4D97-AF65-F5344CB8AC3E}">
        <p14:creationId xmlns:p14="http://schemas.microsoft.com/office/powerpoint/2010/main" val="382161445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9C72A4E3-1B27-4472-B299-246ACCEFE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4" y="981076"/>
            <a:ext cx="6264275" cy="508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Text Box 3">
            <a:extLst>
              <a:ext uri="{FF2B5EF4-FFF2-40B4-BE49-F238E27FC236}">
                <a16:creationId xmlns:a16="http://schemas.microsoft.com/office/drawing/2014/main" id="{C3641E32-76DC-419C-AEBE-D8A99C0A9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188913"/>
            <a:ext cx="8577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Povrchové vody – znečištění - kovy</a:t>
            </a:r>
          </a:p>
        </p:txBody>
      </p:sp>
    </p:spTree>
    <p:extLst>
      <p:ext uri="{BB962C8B-B14F-4D97-AF65-F5344CB8AC3E}">
        <p14:creationId xmlns:p14="http://schemas.microsoft.com/office/powerpoint/2010/main" val="60651782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F59143D1-A1EA-49CE-A613-A7E39413A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1052513"/>
            <a:ext cx="7345362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Text Box 3">
            <a:extLst>
              <a:ext uri="{FF2B5EF4-FFF2-40B4-BE49-F238E27FC236}">
                <a16:creationId xmlns:a16="http://schemas.microsoft.com/office/drawing/2014/main" id="{7FB2B55A-F7DB-42EF-829E-C2EA43F6A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9144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Oblasti existence akva komplexů kovů, hydroxo a oxo komplexů</a:t>
            </a:r>
          </a:p>
        </p:txBody>
      </p:sp>
    </p:spTree>
    <p:extLst>
      <p:ext uri="{BB962C8B-B14F-4D97-AF65-F5344CB8AC3E}">
        <p14:creationId xmlns:p14="http://schemas.microsoft.com/office/powerpoint/2010/main" val="393596230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827EDB9E-F2F0-4796-9720-062D21842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981076"/>
            <a:ext cx="433070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>
            <a:extLst>
              <a:ext uri="{FF2B5EF4-FFF2-40B4-BE49-F238E27FC236}">
                <a16:creationId xmlns:a16="http://schemas.microsoft.com/office/drawing/2014/main" id="{327240B5-99BF-485A-8908-ACE347D80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5" y="981076"/>
            <a:ext cx="4268788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6" name="Text Box 7">
            <a:extLst>
              <a:ext uri="{FF2B5EF4-FFF2-40B4-BE49-F238E27FC236}">
                <a16:creationId xmlns:a16="http://schemas.microsoft.com/office/drawing/2014/main" id="{19A3194B-10D8-41D8-A3FE-6DAF95A8A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7171" y="260351"/>
            <a:ext cx="3674405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534988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Užití diagramů</a:t>
            </a:r>
          </a:p>
        </p:txBody>
      </p:sp>
    </p:spTree>
    <p:extLst>
      <p:ext uri="{BB962C8B-B14F-4D97-AF65-F5344CB8AC3E}">
        <p14:creationId xmlns:p14="http://schemas.microsoft.com/office/powerpoint/2010/main" val="398890942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61CD5E22-4C49-4656-A064-33042A5BA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4" y="1052513"/>
            <a:ext cx="5113337" cy="500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9" name="Text Box 7">
            <a:extLst>
              <a:ext uri="{FF2B5EF4-FFF2-40B4-BE49-F238E27FC236}">
                <a16:creationId xmlns:a16="http://schemas.microsoft.com/office/drawing/2014/main" id="{DB3DD8E6-122B-4EFD-BAC4-A147BB6AA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0524" y="209968"/>
            <a:ext cx="6646127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534988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kumimoji="0" lang="en-US" altLang="cs-CZ" sz="3200" dirty="0" err="1">
                <a:solidFill>
                  <a:srgbClr val="0000DC"/>
                </a:solidFill>
                <a:latin typeface="Arial" panose="020B0604020202020204" pitchFamily="34" charset="0"/>
              </a:rPr>
              <a:t>pE</a:t>
            </a:r>
            <a:r>
              <a:rPr kumimoji="0" lang="en-US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-pH diagram </a:t>
            </a:r>
            <a:r>
              <a:rPr kumimoji="0" lang="sk-SK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železa ve vodě</a:t>
            </a:r>
            <a:endParaRPr kumimoji="0" lang="cs-CZ" altLang="cs-CZ" sz="32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87468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3">
            <a:extLst>
              <a:ext uri="{FF2B5EF4-FFF2-40B4-BE49-F238E27FC236}">
                <a16:creationId xmlns:a16="http://schemas.microsoft.com/office/drawing/2014/main" id="{1A44E2D3-E57C-401E-A42F-5386CB0E1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Železo, Fe</a:t>
            </a:r>
          </a:p>
        </p:txBody>
      </p:sp>
      <p:sp>
        <p:nvSpPr>
          <p:cNvPr id="46083" name="TextovéPole 3">
            <a:extLst>
              <a:ext uri="{FF2B5EF4-FFF2-40B4-BE49-F238E27FC236}">
                <a16:creationId xmlns:a16="http://schemas.microsoft.com/office/drawing/2014/main" id="{3E8FC811-6BD5-4502-8046-AFD684535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1" y="908051"/>
            <a:ext cx="9652273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3023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K rozpouštění bez chemických reakcí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téměř nedochází, je nutná přítomnost CO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huminových látek, případně H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SO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4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.</a:t>
            </a:r>
          </a:p>
          <a:p>
            <a:pPr eaLnBrk="1" hangingPunct="1"/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Oxidace pyritu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– chemolitotrofní bakterie </a:t>
            </a:r>
            <a:r>
              <a:rPr lang="cs-CZ" altLang="cs-CZ" sz="2400" i="1" dirty="0">
                <a:solidFill>
                  <a:srgbClr val="0000FF"/>
                </a:solidFill>
                <a:latin typeface="Arial" panose="020B0604020202020204" pitchFamily="34" charset="0"/>
              </a:rPr>
              <a:t>Thiobacillus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n. </a:t>
            </a:r>
            <a:r>
              <a:rPr lang="cs-CZ" altLang="cs-CZ" sz="2400" i="1" dirty="0">
                <a:solidFill>
                  <a:srgbClr val="0000FF"/>
                </a:solidFill>
                <a:latin typeface="Arial" panose="020B0604020202020204" pitchFamily="34" charset="0"/>
              </a:rPr>
              <a:t>Ferrobacillus</a:t>
            </a:r>
          </a:p>
          <a:p>
            <a:pPr algn="ctr" eaLnBrk="1" hangingPunct="1"/>
            <a:r>
              <a:rPr lang="cs-CZ" altLang="cs-CZ" sz="2400" dirty="0">
                <a:latin typeface="Arial" panose="020B0604020202020204" pitchFamily="34" charset="0"/>
              </a:rPr>
              <a:t>4 FeS</a:t>
            </a:r>
            <a:r>
              <a:rPr lang="cs-CZ" altLang="cs-CZ" sz="2400" baseline="-25000" dirty="0">
                <a:latin typeface="Arial" panose="020B0604020202020204" pitchFamily="34" charset="0"/>
              </a:rPr>
              <a:t>2</a:t>
            </a:r>
            <a:r>
              <a:rPr lang="cs-CZ" altLang="cs-CZ" sz="2400" dirty="0">
                <a:latin typeface="Arial" panose="020B0604020202020204" pitchFamily="34" charset="0"/>
              </a:rPr>
              <a:t> + 15 O</a:t>
            </a:r>
            <a:r>
              <a:rPr lang="cs-CZ" altLang="cs-CZ" sz="2400" baseline="-25000" dirty="0">
                <a:latin typeface="Arial" panose="020B0604020202020204" pitchFamily="34" charset="0"/>
              </a:rPr>
              <a:t>2</a:t>
            </a:r>
            <a:r>
              <a:rPr lang="cs-CZ" altLang="cs-CZ" sz="2400" dirty="0">
                <a:latin typeface="Arial" panose="020B0604020202020204" pitchFamily="34" charset="0"/>
              </a:rPr>
              <a:t> + 2 H</a:t>
            </a:r>
            <a:r>
              <a:rPr lang="cs-CZ" altLang="cs-CZ" sz="2400" baseline="-25000" dirty="0">
                <a:latin typeface="Arial" panose="020B0604020202020204" pitchFamily="34" charset="0"/>
              </a:rPr>
              <a:t>2</a:t>
            </a:r>
            <a:r>
              <a:rPr lang="cs-CZ" altLang="cs-CZ" sz="2400" dirty="0">
                <a:latin typeface="Arial" panose="020B0604020202020204" pitchFamily="34" charset="0"/>
              </a:rPr>
              <a:t>O </a:t>
            </a:r>
            <a:r>
              <a:rPr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 4 Fe</a:t>
            </a:r>
            <a:r>
              <a:rPr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3+</a:t>
            </a:r>
            <a:r>
              <a:rPr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+ 8 SO</a:t>
            </a:r>
            <a:r>
              <a:rPr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  <a:r>
              <a:rPr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+ 4 H</a:t>
            </a:r>
            <a:r>
              <a:rPr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+</a:t>
            </a:r>
          </a:p>
          <a:p>
            <a:pPr eaLnBrk="1" hangingPunct="1"/>
            <a:endParaRPr lang="cs-CZ" altLang="cs-CZ" sz="2400" dirty="0">
              <a:solidFill>
                <a:srgbClr val="0000FF"/>
              </a:solidFill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Rozklad pyritu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anoxické podmínky, vyšší obsah CO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</a:p>
          <a:p>
            <a:pPr algn="ctr" eaLnBrk="1" hangingPunct="1"/>
            <a:r>
              <a:rPr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FeS</a:t>
            </a:r>
            <a:r>
              <a:rPr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+ 2 CO</a:t>
            </a:r>
            <a:r>
              <a:rPr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+ 2 H</a:t>
            </a:r>
            <a:r>
              <a:rPr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  Fe</a:t>
            </a:r>
            <a:r>
              <a:rPr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2+</a:t>
            </a:r>
            <a:r>
              <a:rPr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+ 2 HCO</a:t>
            </a:r>
            <a:r>
              <a:rPr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H</a:t>
            </a:r>
            <a:r>
              <a:rPr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S + S(s)</a:t>
            </a:r>
          </a:p>
          <a:p>
            <a:pPr algn="ctr" eaLnBrk="1" hangingPunct="1"/>
            <a:endParaRPr lang="cs-CZ" altLang="cs-CZ" sz="2400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Antropogenní zdroje: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Průmyslové odpadní vody – z moříren, válcoven, drátoven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Korozní procesy ve vodovodním potrubí</a:t>
            </a:r>
            <a:endParaRPr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360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ext Box 3">
            <a:extLst>
              <a:ext uri="{FF2B5EF4-FFF2-40B4-BE49-F238E27FC236}">
                <a16:creationId xmlns:a16="http://schemas.microsoft.com/office/drawing/2014/main" id="{5D13AE4B-4A6B-4147-BF84-2EFC9125C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Výskyt kyslíku v povrchových vodách</a:t>
            </a:r>
            <a:endParaRPr kumimoji="0" lang="cs-CZ" altLang="cs-CZ" sz="3200" baseline="-25000" dirty="0">
              <a:latin typeface="Arial" panose="020B0604020202020204" pitchFamily="34" charset="0"/>
            </a:endParaRPr>
          </a:p>
        </p:txBody>
      </p:sp>
      <p:sp>
        <p:nvSpPr>
          <p:cNvPr id="218115" name="TextovéPole 4">
            <a:extLst>
              <a:ext uri="{FF2B5EF4-FFF2-40B4-BE49-F238E27FC236}">
                <a16:creationId xmlns:a16="http://schemas.microsoft.com/office/drawing/2014/main" id="{1C9A7B4D-B9E6-4D3A-A7CC-A4C7D702A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739" y="1062038"/>
            <a:ext cx="6023649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3023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Nádrže a jezera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– voda v epilimniu je kyslíkem téměř nasycena a eutrofizované vody s nadměrnou produkcí řas mohou být v letním období při intenzivním slunečním svitu kyslíkem i </a:t>
            </a:r>
            <a:r>
              <a:rPr lang="cs-CZ" altLang="cs-CZ" sz="2400" dirty="0">
                <a:latin typeface="Arial" panose="020B0604020202020204" pitchFamily="34" charset="0"/>
              </a:rPr>
              <a:t>přesyceny.</a:t>
            </a:r>
          </a:p>
          <a:p>
            <a:pPr eaLnBrk="1" hangingPunct="1"/>
            <a:endParaRPr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 </a:t>
            </a:r>
            <a:r>
              <a:rPr lang="cs-CZ" altLang="cs-CZ" sz="2400" dirty="0">
                <a:latin typeface="Arial" panose="020B0604020202020204" pitchFamily="34" charset="0"/>
              </a:rPr>
              <a:t>období letní stagnace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dochází pod skočnou vrstvou (metalimniem) k </a:t>
            </a:r>
            <a:r>
              <a:rPr lang="cs-CZ" altLang="cs-CZ" sz="2400" dirty="0">
                <a:latin typeface="Arial" panose="020B0604020202020204" pitchFamily="34" charset="0"/>
              </a:rPr>
              <a:t>rychlému poklesu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koncentrace kyslíku, v hypolimniu – koncentrace v desitinách mg l</a:t>
            </a:r>
            <a:r>
              <a:rPr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</a:t>
            </a:r>
            <a:r>
              <a:rPr lang="cs-CZ" altLang="cs-CZ" sz="2400" dirty="0">
                <a:latin typeface="Arial" panose="020B0604020202020204" pitchFamily="34" charset="0"/>
              </a:rPr>
              <a:t>nad dnem hlubokých nádrží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se mohou vyskytovat až </a:t>
            </a:r>
            <a:r>
              <a:rPr lang="cs-CZ" altLang="cs-CZ" sz="2400" dirty="0">
                <a:latin typeface="Arial" panose="020B0604020202020204" pitchFamily="34" charset="0"/>
              </a:rPr>
              <a:t>anoxické podmínky.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53D002-9FCA-42BA-8D0B-03A0109AC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496" y="1089026"/>
            <a:ext cx="5956765" cy="467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32660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3">
            <a:extLst>
              <a:ext uri="{FF2B5EF4-FFF2-40B4-BE49-F238E27FC236}">
                <a16:creationId xmlns:a16="http://schemas.microsoft.com/office/drawing/2014/main" id="{5A08F7A6-2B38-4DD7-8B8B-FFD44912C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Formy výskytu - Fe</a:t>
            </a:r>
            <a:r>
              <a:rPr kumimoji="0" lang="cs-CZ" altLang="cs-CZ" sz="3200" baseline="30000" dirty="0">
                <a:latin typeface="Arial" panose="020B0604020202020204" pitchFamily="34" charset="0"/>
              </a:rPr>
              <a:t>II</a:t>
            </a:r>
            <a:r>
              <a:rPr kumimoji="0" lang="cs-CZ" altLang="cs-CZ" sz="3200" dirty="0">
                <a:latin typeface="Arial" panose="020B0604020202020204" pitchFamily="34" charset="0"/>
              </a:rPr>
              <a:t> a Fe</a:t>
            </a:r>
            <a:r>
              <a:rPr kumimoji="0" lang="cs-CZ" altLang="cs-CZ" sz="3200" baseline="30000" dirty="0">
                <a:latin typeface="Arial" panose="020B0604020202020204" pitchFamily="34" charset="0"/>
              </a:rPr>
              <a:t>III</a:t>
            </a:r>
          </a:p>
        </p:txBody>
      </p:sp>
      <p:pic>
        <p:nvPicPr>
          <p:cNvPr id="47107" name="Picture 3">
            <a:extLst>
              <a:ext uri="{FF2B5EF4-FFF2-40B4-BE49-F238E27FC236}">
                <a16:creationId xmlns:a16="http://schemas.microsoft.com/office/drawing/2014/main" id="{68BC5B48-388A-43BA-9D6B-ABAACC798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9" y="981075"/>
            <a:ext cx="288607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8" name="TextovéPole 3">
            <a:extLst>
              <a:ext uri="{FF2B5EF4-FFF2-40B4-BE49-F238E27FC236}">
                <a16:creationId xmlns:a16="http://schemas.microsoft.com/office/drawing/2014/main" id="{74D6EEFA-ADEE-47FC-8E82-4934D965E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08051"/>
            <a:ext cx="5545137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3023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Závisí na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pH, ORP a přítomnosti komplexotvorných látek (NOM)</a:t>
            </a: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Oxidační stupeň II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– anoxické prostředí</a:t>
            </a:r>
          </a:p>
          <a:p>
            <a:pPr eaLnBrk="1" hangingPunct="1">
              <a:buFontTx/>
              <a:buChar char="-"/>
            </a:pP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Podzemní vody</a:t>
            </a:r>
          </a:p>
          <a:p>
            <a:pPr eaLnBrk="1" hangingPunct="1">
              <a:buFontTx/>
              <a:buChar char="-"/>
            </a:pP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Povrchové vody - u dna nádrží</a:t>
            </a:r>
          </a:p>
          <a:p>
            <a:pPr eaLnBrk="1" hangingPunct="1"/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Snadno se oxidují kyslíkem rozpuštěným ve vodě</a:t>
            </a: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Nerozpuštěné formy: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Fe(OH)</a:t>
            </a:r>
            <a:r>
              <a:rPr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2+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FeCO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FeS</a:t>
            </a:r>
          </a:p>
        </p:txBody>
      </p:sp>
      <p:sp>
        <p:nvSpPr>
          <p:cNvPr id="47109" name="TextovéPole 4">
            <a:extLst>
              <a:ext uri="{FF2B5EF4-FFF2-40B4-BE49-F238E27FC236}">
                <a16:creationId xmlns:a16="http://schemas.microsoft.com/office/drawing/2014/main" id="{E3D5A6A8-317A-4875-BC4A-96FEE1DBE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0975" y="4447481"/>
            <a:ext cx="87852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3023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Rozpuštěné formy:</a:t>
            </a: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Vody s obsahem hydrogenuhličitanů: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Fe</a:t>
            </a:r>
            <a:r>
              <a:rPr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2+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</a:t>
            </a:r>
            <a:r>
              <a:rPr lang="en-US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[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Fe(OH)</a:t>
            </a:r>
            <a:r>
              <a:rPr lang="en-US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]</a:t>
            </a:r>
            <a:r>
              <a:rPr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+</a:t>
            </a: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V silně alkalickém prostředí – tvorba asociátů: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[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Fe(OH)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(aq)</a:t>
            </a:r>
            <a:r>
              <a:rPr lang="en-US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]</a:t>
            </a:r>
            <a:r>
              <a:rPr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0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</a:t>
            </a:r>
            <a:r>
              <a:rPr lang="en-US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[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Fe(OH)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lang="en-US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]</a:t>
            </a:r>
            <a:r>
              <a:rPr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Kyselé pH: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chloroželeznatany, například</a:t>
            </a:r>
            <a:r>
              <a:rPr lang="en-US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[</a:t>
            </a:r>
            <a:r>
              <a:rPr lang="en-US" altLang="cs-CZ" sz="2400" dirty="0" err="1">
                <a:solidFill>
                  <a:srgbClr val="0000FF"/>
                </a:solidFill>
                <a:latin typeface="Arial" panose="020B0604020202020204" pitchFamily="34" charset="0"/>
              </a:rPr>
              <a:t>FeC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l</a:t>
            </a:r>
            <a:r>
              <a:rPr lang="en-US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]</a:t>
            </a:r>
            <a:r>
              <a:rPr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+</a:t>
            </a: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Síranové vody: </a:t>
            </a:r>
            <a:r>
              <a:rPr lang="en-US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[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FeSO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4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(aq)</a:t>
            </a:r>
            <a:r>
              <a:rPr lang="en-US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]</a:t>
            </a:r>
            <a:r>
              <a:rPr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0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695938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3">
            <a:extLst>
              <a:ext uri="{FF2B5EF4-FFF2-40B4-BE49-F238E27FC236}">
                <a16:creationId xmlns:a16="http://schemas.microsoft.com/office/drawing/2014/main" id="{290716AA-CCF7-4BFA-9377-23A7D7E99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Formy výskytu Fe – Fe</a:t>
            </a:r>
            <a:r>
              <a:rPr kumimoji="0" lang="cs-CZ" altLang="cs-CZ" sz="3200" baseline="30000" dirty="0">
                <a:latin typeface="Arial" panose="020B0604020202020204" pitchFamily="34" charset="0"/>
              </a:rPr>
              <a:t>III</a:t>
            </a:r>
            <a:r>
              <a:rPr kumimoji="0" lang="cs-CZ" altLang="cs-CZ" sz="3200" dirty="0">
                <a:latin typeface="Arial" panose="020B0604020202020204" pitchFamily="34" charset="0"/>
              </a:rPr>
              <a:t> – oxické prostředí</a:t>
            </a:r>
            <a:endParaRPr kumimoji="0" lang="cs-CZ" altLang="cs-CZ" sz="3200" baseline="30000" dirty="0">
              <a:latin typeface="Arial" panose="020B0604020202020204" pitchFamily="34" charset="0"/>
            </a:endParaRPr>
          </a:p>
        </p:txBody>
      </p:sp>
      <p:sp>
        <p:nvSpPr>
          <p:cNvPr id="48131" name="TextovéPole 3">
            <a:extLst>
              <a:ext uri="{FF2B5EF4-FFF2-40B4-BE49-F238E27FC236}">
                <a16:creationId xmlns:a16="http://schemas.microsoft.com/office/drawing/2014/main" id="{36CC50E9-C60F-4FD8-90BA-3D034E8DD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81076"/>
            <a:ext cx="2447925" cy="46196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cs-CZ" altLang="cs-CZ" sz="2400" dirty="0">
                <a:latin typeface="Arial" panose="020B0604020202020204" pitchFamily="34" charset="0"/>
              </a:rPr>
              <a:t>Hydrolýza Fe</a:t>
            </a:r>
            <a:r>
              <a:rPr lang="cs-CZ" altLang="cs-CZ" sz="2400" baseline="30000" dirty="0">
                <a:latin typeface="Arial" panose="020B0604020202020204" pitchFamily="34" charset="0"/>
              </a:rPr>
              <a:t>3+</a:t>
            </a:r>
          </a:p>
        </p:txBody>
      </p:sp>
      <p:sp>
        <p:nvSpPr>
          <p:cNvPr id="48132" name="TextovéPole 4">
            <a:extLst>
              <a:ext uri="{FF2B5EF4-FFF2-40B4-BE49-F238E27FC236}">
                <a16:creationId xmlns:a16="http://schemas.microsoft.com/office/drawing/2014/main" id="{005A443D-F8D6-4165-8CBC-B72618728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1916113"/>
            <a:ext cx="6408738" cy="1200329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Tvorba</a:t>
            </a:r>
            <a:r>
              <a:rPr lang="cs-CZ" altLang="cs-CZ" sz="2400" dirty="0">
                <a:latin typeface="Arial" panose="020B0604020202020204" pitchFamily="34" charset="0"/>
              </a:rPr>
              <a:t> mononukleárních hydroxoželezitanů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 závislosti na pH a počáteční koncentraci Fe</a:t>
            </a:r>
            <a:endParaRPr lang="cs-CZ" altLang="cs-CZ" sz="2400" baseline="300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48133" name="TextovéPole 5">
            <a:extLst>
              <a:ext uri="{FF2B5EF4-FFF2-40B4-BE49-F238E27FC236}">
                <a16:creationId xmlns:a16="http://schemas.microsoft.com/office/drawing/2014/main" id="{8963C636-0239-4754-80B2-94C4664ED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050" y="3284538"/>
            <a:ext cx="5041900" cy="1200329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cs-CZ" altLang="cs-CZ" sz="2400" dirty="0">
                <a:latin typeface="Arial" panose="020B0604020202020204" pitchFamily="34" charset="0"/>
              </a:rPr>
              <a:t>Polymerační reakce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vznik </a:t>
            </a:r>
            <a:r>
              <a:rPr lang="cs-CZ" altLang="cs-CZ" sz="2400" dirty="0">
                <a:latin typeface="Arial" panose="020B0604020202020204" pitchFamily="34" charset="0"/>
              </a:rPr>
              <a:t>polynukleárních hydroxoželezitanů</a:t>
            </a:r>
            <a:endParaRPr lang="cs-CZ" altLang="cs-CZ" sz="2400" baseline="30000" dirty="0">
              <a:latin typeface="Arial" panose="020B0604020202020204" pitchFamily="34" charset="0"/>
            </a:endParaRPr>
          </a:p>
        </p:txBody>
      </p:sp>
      <p:sp>
        <p:nvSpPr>
          <p:cNvPr id="48134" name="TextovéPole 6">
            <a:extLst>
              <a:ext uri="{FF2B5EF4-FFF2-40B4-BE49-F238E27FC236}">
                <a16:creationId xmlns:a16="http://schemas.microsoft.com/office/drawing/2014/main" id="{7E36F011-71FD-44B5-9327-F162F6112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5275" y="4724400"/>
            <a:ext cx="5041900" cy="120173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Vznik koloidní sraženiny </a:t>
            </a:r>
            <a:r>
              <a:rPr lang="cs-CZ" altLang="cs-CZ" sz="2400" dirty="0">
                <a:latin typeface="Arial" panose="020B0604020202020204" pitchFamily="34" charset="0"/>
              </a:rPr>
              <a:t>hydratovaného oxidu železitého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Fe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O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.xH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O (amorfní Fe(OH)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)</a:t>
            </a:r>
            <a:endParaRPr lang="cs-CZ" altLang="cs-CZ" sz="2400" baseline="300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8" name="Šrafovaná šipka doprava 7">
            <a:extLst>
              <a:ext uri="{FF2B5EF4-FFF2-40B4-BE49-F238E27FC236}">
                <a16:creationId xmlns:a16="http://schemas.microsoft.com/office/drawing/2014/main" id="{99B23AF7-1908-4220-9C52-6E1A87E2E2F2}"/>
              </a:ext>
            </a:extLst>
          </p:cNvPr>
          <p:cNvSpPr/>
          <p:nvPr/>
        </p:nvSpPr>
        <p:spPr bwMode="auto">
          <a:xfrm rot="1590483">
            <a:off x="3240089" y="1547814"/>
            <a:ext cx="668337" cy="268287"/>
          </a:xfrm>
          <a:prstGeom prst="strip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cs-CZ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Šrafovaná šipka doprava 8">
            <a:extLst>
              <a:ext uri="{FF2B5EF4-FFF2-40B4-BE49-F238E27FC236}">
                <a16:creationId xmlns:a16="http://schemas.microsoft.com/office/drawing/2014/main" id="{F0B0886B-8271-4CAE-B646-A1919E12C056}"/>
              </a:ext>
            </a:extLst>
          </p:cNvPr>
          <p:cNvSpPr/>
          <p:nvPr/>
        </p:nvSpPr>
        <p:spPr bwMode="auto">
          <a:xfrm rot="1590483">
            <a:off x="5404013" y="3033112"/>
            <a:ext cx="710489" cy="296125"/>
          </a:xfrm>
          <a:prstGeom prst="strip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cs-CZ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Šrafovaná šipka doprava 9">
            <a:extLst>
              <a:ext uri="{FF2B5EF4-FFF2-40B4-BE49-F238E27FC236}">
                <a16:creationId xmlns:a16="http://schemas.microsoft.com/office/drawing/2014/main" id="{A28D0AB6-9F18-4B1E-9CB2-153A8C9B5DA9}"/>
              </a:ext>
            </a:extLst>
          </p:cNvPr>
          <p:cNvSpPr/>
          <p:nvPr/>
        </p:nvSpPr>
        <p:spPr bwMode="auto">
          <a:xfrm rot="1590483">
            <a:off x="6795005" y="4470490"/>
            <a:ext cx="668337" cy="268287"/>
          </a:xfrm>
          <a:prstGeom prst="strip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cs-CZ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558641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3">
            <a:extLst>
              <a:ext uri="{FF2B5EF4-FFF2-40B4-BE49-F238E27FC236}">
                <a16:creationId xmlns:a16="http://schemas.microsoft.com/office/drawing/2014/main" id="{07C435C2-A0EE-49BC-B474-C1085CAC9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Formy výskytu - Fe</a:t>
            </a:r>
            <a:r>
              <a:rPr kumimoji="0" lang="cs-CZ" altLang="cs-CZ" sz="3200" baseline="30000" dirty="0">
                <a:latin typeface="Arial" panose="020B0604020202020204" pitchFamily="34" charset="0"/>
              </a:rPr>
              <a:t>III</a:t>
            </a:r>
          </a:p>
        </p:txBody>
      </p:sp>
      <p:pic>
        <p:nvPicPr>
          <p:cNvPr id="49155" name="Picture 3">
            <a:extLst>
              <a:ext uri="{FF2B5EF4-FFF2-40B4-BE49-F238E27FC236}">
                <a16:creationId xmlns:a16="http://schemas.microsoft.com/office/drawing/2014/main" id="{9DD5E564-E3F4-40B7-8388-F70F6886B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1628775"/>
            <a:ext cx="6521450" cy="408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6" name="TextovéPole 3">
            <a:extLst>
              <a:ext uri="{FF2B5EF4-FFF2-40B4-BE49-F238E27FC236}">
                <a16:creationId xmlns:a16="http://schemas.microsoft.com/office/drawing/2014/main" id="{7D38BA3A-912B-409C-A3D4-0E4D920CA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81076"/>
            <a:ext cx="8785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Rozpuštěné formy – </a:t>
            </a:r>
            <a:r>
              <a:rPr lang="cs-CZ" altLang="cs-CZ" sz="2400" dirty="0">
                <a:latin typeface="Arial" panose="020B0604020202020204" pitchFamily="34" charset="0"/>
              </a:rPr>
              <a:t>mononukleární hydroxoželezitany</a:t>
            </a:r>
          </a:p>
        </p:txBody>
      </p:sp>
    </p:spTree>
    <p:extLst>
      <p:ext uri="{BB962C8B-B14F-4D97-AF65-F5344CB8AC3E}">
        <p14:creationId xmlns:p14="http://schemas.microsoft.com/office/powerpoint/2010/main" val="267904066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3">
            <a:extLst>
              <a:ext uri="{FF2B5EF4-FFF2-40B4-BE49-F238E27FC236}">
                <a16:creationId xmlns:a16="http://schemas.microsoft.com/office/drawing/2014/main" id="{016DE5A4-8600-4E85-B72C-401564DE2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Výskyt Fe ve vodách</a:t>
            </a:r>
          </a:p>
        </p:txBody>
      </p:sp>
      <p:sp>
        <p:nvSpPr>
          <p:cNvPr id="52227" name="TextovéPole 2">
            <a:extLst>
              <a:ext uri="{FF2B5EF4-FFF2-40B4-BE49-F238E27FC236}">
                <a16:creationId xmlns:a16="http://schemas.microsoft.com/office/drawing/2014/main" id="{0779D954-9855-423B-B0A1-C605A90A4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08050"/>
            <a:ext cx="8785225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3023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Koncentrace Fe je obvykle větší než koncentrace Mn</a:t>
            </a:r>
          </a:p>
          <a:p>
            <a:pPr eaLnBrk="1" hangingPunct="1"/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cs-CZ" altLang="cs-CZ" sz="2000" dirty="0">
                <a:latin typeface="Arial" panose="020B0604020202020204" pitchFamily="34" charset="0"/>
              </a:rPr>
              <a:t>Povrchové vody – 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setiny až desetiny mg l</a:t>
            </a:r>
            <a:r>
              <a:rPr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Fe</a:t>
            </a:r>
          </a:p>
          <a:p>
            <a:pPr eaLnBrk="1" hangingPunct="1">
              <a:buFontTx/>
              <a:buChar char="-"/>
            </a:pPr>
            <a:r>
              <a:rPr lang="cs-CZ" altLang="cs-CZ" sz="2000" dirty="0">
                <a:latin typeface="Arial" panose="020B0604020202020204" pitchFamily="34" charset="0"/>
              </a:rPr>
              <a:t>Vody z rašelinišť – 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až 1 mg l</a:t>
            </a:r>
            <a:r>
              <a:rPr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Fe</a:t>
            </a:r>
          </a:p>
          <a:p>
            <a:pPr eaLnBrk="1" hangingPunct="1">
              <a:buFontTx/>
              <a:buChar char="-"/>
            </a:pPr>
            <a:r>
              <a:rPr lang="cs-CZ" altLang="cs-CZ" sz="2000" dirty="0">
                <a:latin typeface="Arial" panose="020B0604020202020204" pitchFamily="34" charset="0"/>
              </a:rPr>
              <a:t>Mořská voda – 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0,01 – 0,2 mg l</a:t>
            </a:r>
            <a:r>
              <a:rPr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Fe</a:t>
            </a:r>
          </a:p>
          <a:p>
            <a:pPr eaLnBrk="1" hangingPunct="1">
              <a:buFontTx/>
              <a:buChar char="-"/>
            </a:pPr>
            <a:r>
              <a:rPr lang="cs-CZ" altLang="cs-CZ" sz="2000" dirty="0">
                <a:latin typeface="Arial" panose="020B0604020202020204" pitchFamily="34" charset="0"/>
              </a:rPr>
              <a:t>Podzemní vody (neobsahující rozpuštěný kyslík) – 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desítky mg l</a:t>
            </a:r>
            <a:r>
              <a:rPr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Fe</a:t>
            </a:r>
            <a:r>
              <a:rPr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II</a:t>
            </a:r>
          </a:p>
          <a:p>
            <a:pPr eaLnBrk="1" hangingPunct="1">
              <a:buFontTx/>
              <a:buChar char="-"/>
            </a:pPr>
            <a:r>
              <a:rPr lang="cs-CZ" altLang="cs-CZ" sz="2000" dirty="0">
                <a:latin typeface="Arial" panose="020B0604020202020204" pitchFamily="34" charset="0"/>
              </a:rPr>
              <a:t>Minerální vody – 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jednotky mg l</a:t>
            </a:r>
            <a:r>
              <a:rPr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Fe (vody železnaté</a:t>
            </a:r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&gt; 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0 mg l</a:t>
            </a:r>
            <a:r>
              <a:rPr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Fe) </a:t>
            </a:r>
          </a:p>
          <a:p>
            <a:pPr eaLnBrk="1" hangingPunct="1"/>
            <a:endParaRPr lang="cs-CZ" altLang="cs-CZ" sz="20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Vertikální stratifikace Fe v nádržích a jezerech:</a:t>
            </a:r>
          </a:p>
          <a:p>
            <a:pPr eaLnBrk="1" hangingPunct="1"/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Letní/zimní stagnace 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– koncentrace Fe v hypolimniu až 100-krát vyšší než v epilimniu, redukční pochody v hypolimniu – vznik Fe</a:t>
            </a:r>
            <a:r>
              <a:rPr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II</a:t>
            </a: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Jarní/podzimní cirkulace 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– rozptýlení Fe</a:t>
            </a:r>
            <a:r>
              <a:rPr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II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do celého objemu – oxidace rozpuštěným kyslíkem na Fe</a:t>
            </a:r>
            <a:r>
              <a:rPr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III 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– hydrolýza 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 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Fe(OH)</a:t>
            </a:r>
            <a:r>
              <a:rPr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(s) – sedimentuje – úbytek Fe po celé vertikále, pokud u dna anoxické podmínky – Fe</a:t>
            </a:r>
            <a:r>
              <a:rPr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III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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 Fe</a:t>
            </a:r>
            <a:r>
              <a:rPr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II</a:t>
            </a:r>
          </a:p>
        </p:txBody>
      </p:sp>
    </p:spTree>
    <p:extLst>
      <p:ext uri="{BB962C8B-B14F-4D97-AF65-F5344CB8AC3E}">
        <p14:creationId xmlns:p14="http://schemas.microsoft.com/office/powerpoint/2010/main" val="333083196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3">
            <a:extLst>
              <a:ext uri="{FF2B5EF4-FFF2-40B4-BE49-F238E27FC236}">
                <a16:creationId xmlns:a16="http://schemas.microsoft.com/office/drawing/2014/main" id="{BA774149-EC06-40F4-B972-A14CBCD59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08050"/>
            <a:ext cx="8713787" cy="534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Příklady: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</a:pPr>
            <a:endParaRPr kumimoji="0" lang="cs-CZ" altLang="cs-CZ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Hg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zemědělství - organortuťnaté pesticidy, průmyslové OV z elektrolýzy NaCl, organických syntéz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None/>
            </a:pP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      </a:t>
            </a:r>
            <a:r>
              <a:rPr kumimoji="0" lang="cs-CZ" altLang="cs-CZ" sz="2400" dirty="0">
                <a:latin typeface="Arial" panose="020B0604020202020204" pitchFamily="34" charset="0"/>
              </a:rPr>
              <a:t>Kumulace a bioakumulace, biomethylace v sedimentech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None/>
            </a:pPr>
            <a:r>
              <a:rPr kumimoji="0" lang="cs-CZ" altLang="cs-CZ" sz="2400" dirty="0">
                <a:latin typeface="Arial" panose="020B0604020202020204" pitchFamily="34" charset="0"/>
              </a:rPr>
              <a:t>       Choroba Minamata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- (CH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)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Hg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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1 000 mrtvých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None/>
            </a:pPr>
            <a:endParaRPr kumimoji="0" lang="cs-CZ" altLang="cs-CZ" sz="2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Pb -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koroze potrubí na rozvod vody, průmyslové OV z chemického průmyslu, úpravny rud, výfukové plyny - atmosférická depozice; chronické otravy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None/>
            </a:pPr>
            <a:endParaRPr kumimoji="0" lang="cs-CZ" altLang="cs-CZ" sz="2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0419" name="Text Box 3">
            <a:extLst>
              <a:ext uri="{FF2B5EF4-FFF2-40B4-BE49-F238E27FC236}">
                <a16:creationId xmlns:a16="http://schemas.microsoft.com/office/drawing/2014/main" id="{6B31F55D-59C1-433A-B2E6-8B75D6271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188913"/>
            <a:ext cx="8577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Povrchové vody – znečištění - kovy</a:t>
            </a:r>
          </a:p>
        </p:txBody>
      </p:sp>
    </p:spTree>
    <p:extLst>
      <p:ext uri="{BB962C8B-B14F-4D97-AF65-F5344CB8AC3E}">
        <p14:creationId xmlns:p14="http://schemas.microsoft.com/office/powerpoint/2010/main" val="81638402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3">
            <a:extLst>
              <a:ext uri="{FF2B5EF4-FFF2-40B4-BE49-F238E27FC236}">
                <a16:creationId xmlns:a16="http://schemas.microsoft.com/office/drawing/2014/main" id="{116E29D3-858D-437A-B7A0-ECB5D4B34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17575"/>
            <a:ext cx="8828087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Příklady: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</a:pPr>
            <a:endParaRPr kumimoji="0" lang="cs-CZ" altLang="cs-CZ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Cd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vysoce toxické, nemoc Itai-itai - znečištění vod a rýžových polí v okolí důlního komplexu, &gt; 100 mrtvých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None/>
            </a:pPr>
            <a:endParaRPr kumimoji="0" lang="cs-CZ" altLang="cs-CZ" sz="1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As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vysoce toxický, POV - výroba barviv, koželužny, rudný průmysl, As pesticidy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None/>
            </a:pPr>
            <a:endParaRPr kumimoji="0" lang="cs-CZ" altLang="cs-CZ" sz="1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Ag, Cu, Zn, Ni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povrchové úpravy, těžba a zpracování rud; kožní alergie,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latin typeface="Arial" panose="020B0604020202020204" pitchFamily="34" charset="0"/>
              </a:rPr>
              <a:t>Cu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nepříjemná chuť vody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Směsi kovů - aditivita, synergismus, antagonismus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61443" name="Text Box 3">
            <a:extLst>
              <a:ext uri="{FF2B5EF4-FFF2-40B4-BE49-F238E27FC236}">
                <a16:creationId xmlns:a16="http://schemas.microsoft.com/office/drawing/2014/main" id="{7118079A-A66E-41F6-8BA7-1189076B8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188913"/>
            <a:ext cx="8577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Povrchové vody – znečištění - kovy</a:t>
            </a:r>
          </a:p>
        </p:txBody>
      </p:sp>
    </p:spTree>
    <p:extLst>
      <p:ext uri="{BB962C8B-B14F-4D97-AF65-F5344CB8AC3E}">
        <p14:creationId xmlns:p14="http://schemas.microsoft.com/office/powerpoint/2010/main" val="2808592851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3">
            <a:extLst>
              <a:ext uri="{FF2B5EF4-FFF2-40B4-BE49-F238E27FC236}">
                <a16:creationId xmlns:a16="http://schemas.microsoft.com/office/drawing/2014/main" id="{F819877D-E055-44FE-BA26-163E10AB2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Síra a její sloučeniny</a:t>
            </a:r>
          </a:p>
        </p:txBody>
      </p:sp>
      <p:sp>
        <p:nvSpPr>
          <p:cNvPr id="95235" name="Text Box 3">
            <a:extLst>
              <a:ext uri="{FF2B5EF4-FFF2-40B4-BE49-F238E27FC236}">
                <a16:creationId xmlns:a16="http://schemas.microsoft.com/office/drawing/2014/main" id="{9ED6567B-925D-4E79-AEC0-AC46FF80B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836614"/>
            <a:ext cx="8785225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Anorganicky vázaná – oxidační stupeň –II, 0, II, IV, VI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Sulfan (H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S) a jeho iontové formy HS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S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Thiokyanatany (SCN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Elementární síra (S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0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Thiosírany (S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Siřičitany (SO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Sírany (SO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4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Obsah S v zemské kůře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– 0,03 – 0,09 %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Organicky vázaná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– některé proteiny, aminokyseliny (methionin, cystein), thioly, sulfosloučeniny).</a:t>
            </a:r>
          </a:p>
        </p:txBody>
      </p:sp>
      <p:pic>
        <p:nvPicPr>
          <p:cNvPr id="95236" name="Picture 2">
            <a:extLst>
              <a:ext uri="{FF2B5EF4-FFF2-40B4-BE49-F238E27FC236}">
                <a16:creationId xmlns:a16="http://schemas.microsoft.com/office/drawing/2014/main" id="{7F71A2F9-05CB-453F-80EE-898E820B2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1773238"/>
            <a:ext cx="3949700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743403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3">
            <a:extLst>
              <a:ext uri="{FF2B5EF4-FFF2-40B4-BE49-F238E27FC236}">
                <a16:creationId xmlns:a16="http://schemas.microsoft.com/office/drawing/2014/main" id="{4E1D1514-21CE-412A-B854-E5220EC99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9441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Biochemické a chemické přeměny sloučenin S</a:t>
            </a:r>
          </a:p>
        </p:txBody>
      </p:sp>
      <p:sp>
        <p:nvSpPr>
          <p:cNvPr id="96259" name="Text Box 3">
            <a:extLst>
              <a:ext uri="{FF2B5EF4-FFF2-40B4-BE49-F238E27FC236}">
                <a16:creationId xmlns:a16="http://schemas.microsoft.com/office/drawing/2014/main" id="{6E47A875-0EA3-4851-AACF-3095FF957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836614"/>
            <a:ext cx="8785225" cy="341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  <a:buFontTx/>
              <a:buAutoNum type="arabicParenR"/>
            </a:pPr>
            <a:r>
              <a:rPr kumimoji="0" lang="cs-CZ" altLang="cs-CZ" sz="2400" dirty="0">
                <a:latin typeface="Arial" panose="020B0604020202020204" pitchFamily="34" charset="0"/>
              </a:rPr>
              <a:t>Biochemický rozklad organických látek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 obsahem S ve skupinách </a:t>
            </a:r>
            <a:r>
              <a:rPr kumimoji="0" lang="cs-CZ" altLang="cs-CZ" sz="2400" dirty="0">
                <a:latin typeface="Arial" panose="020B0604020202020204" pitchFamily="34" charset="0"/>
              </a:rPr>
              <a:t>-SH a -S-S-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 S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se uvolňuje v sulfidické či síranové formě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  <a:buFontTx/>
              <a:buAutoNum type="arabicParenR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Asimilace anorganicky vázané síry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rostlinami a mikroorganismy</a:t>
            </a:r>
          </a:p>
          <a:p>
            <a:pPr algn="ctr"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Převážně biochemická redukce</a:t>
            </a:r>
          </a:p>
          <a:p>
            <a:pPr algn="ctr"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S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-II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 S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0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 S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 SO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 SO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</a:p>
          <a:p>
            <a:pPr algn="ctr"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Biochemická nebo chemická oxidace</a:t>
            </a: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cxnSp>
        <p:nvCxnSpPr>
          <p:cNvPr id="96260" name="Přímá spojovací šipka 5">
            <a:extLst>
              <a:ext uri="{FF2B5EF4-FFF2-40B4-BE49-F238E27FC236}">
                <a16:creationId xmlns:a16="http://schemas.microsoft.com/office/drawing/2014/main" id="{49A18C74-D87A-4C7E-A1DA-E621A0671E6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935414" y="3284538"/>
            <a:ext cx="4321175" cy="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261" name="Přímá spojovací šipka 7">
            <a:extLst>
              <a:ext uri="{FF2B5EF4-FFF2-40B4-BE49-F238E27FC236}">
                <a16:creationId xmlns:a16="http://schemas.microsoft.com/office/drawing/2014/main" id="{62A0188D-1CD4-4D79-A085-0BA277EBEBC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35413" y="3789363"/>
            <a:ext cx="4392612" cy="0"/>
          </a:xfrm>
          <a:prstGeom prst="straightConnector1">
            <a:avLst/>
          </a:prstGeom>
          <a:noFill/>
          <a:ln w="9525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6262" name="Picture 3">
            <a:extLst>
              <a:ext uri="{FF2B5EF4-FFF2-40B4-BE49-F238E27FC236}">
                <a16:creationId xmlns:a16="http://schemas.microsoft.com/office/drawing/2014/main" id="{F0C8DC6C-A57D-4F0A-BC0F-F11ADD9C3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227514"/>
            <a:ext cx="3059113" cy="26304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63" name="TextovéPole 9">
            <a:extLst>
              <a:ext uri="{FF2B5EF4-FFF2-40B4-BE49-F238E27FC236}">
                <a16:creationId xmlns:a16="http://schemas.microsoft.com/office/drawing/2014/main" id="{3BF6E11E-26A3-4876-80B8-037F95757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576" y="4179888"/>
            <a:ext cx="4176713" cy="2678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39750" indent="-447675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Dle pH a ORP ve vodách:</a:t>
            </a:r>
          </a:p>
          <a:p>
            <a:pPr eaLnBrk="1" hangingPunct="1"/>
            <a:r>
              <a:rPr lang="cs-CZ" altLang="cs-CZ" sz="1800" dirty="0">
                <a:latin typeface="Arial" panose="020B0604020202020204" pitchFamily="34" charset="0"/>
              </a:rPr>
              <a:t>Stabilní: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Elementární S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H</a:t>
            </a:r>
            <a:r>
              <a:rPr lang="cs-CZ" altLang="cs-CZ" sz="18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S a jeho iontové formy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Sírany</a:t>
            </a:r>
          </a:p>
          <a:p>
            <a:pPr eaLnBrk="1" hangingPunct="1"/>
            <a:r>
              <a:rPr lang="cs-CZ" altLang="cs-CZ" sz="1800" dirty="0">
                <a:latin typeface="Arial" panose="020B0604020202020204" pitchFamily="34" charset="0"/>
              </a:rPr>
              <a:t>Nestabilní: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Thiosíray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Thiokyanatany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Siřičitany </a:t>
            </a:r>
          </a:p>
        </p:txBody>
      </p:sp>
    </p:spTree>
    <p:extLst>
      <p:ext uri="{BB962C8B-B14F-4D97-AF65-F5344CB8AC3E}">
        <p14:creationId xmlns:p14="http://schemas.microsoft.com/office/powerpoint/2010/main" val="635604763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3">
            <a:extLst>
              <a:ext uri="{FF2B5EF4-FFF2-40B4-BE49-F238E27FC236}">
                <a16:creationId xmlns:a16="http://schemas.microsoft.com/office/drawing/2014/main" id="{AD40228C-2201-4FB2-BAF8-5633F5BB6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9" y="188914"/>
            <a:ext cx="9660673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Biochemické a chemické přeměny sloučenin S</a:t>
            </a:r>
          </a:p>
        </p:txBody>
      </p:sp>
      <p:sp>
        <p:nvSpPr>
          <p:cNvPr id="97283" name="Text Box 3">
            <a:extLst>
              <a:ext uri="{FF2B5EF4-FFF2-40B4-BE49-F238E27FC236}">
                <a16:creationId xmlns:a16="http://schemas.microsoft.com/office/drawing/2014/main" id="{B94908E8-1506-4C5F-AF02-DFCEB7A6F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836613"/>
            <a:ext cx="8785225" cy="561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latin typeface="Arial" panose="020B0604020202020204" pitchFamily="34" charset="0"/>
              </a:rPr>
              <a:t>H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</a:rPr>
              <a:t>S a jeho iontové formy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  <a:buFontTx/>
              <a:buAutoNum type="arabicParenR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Biochemická oxidace na elementární S a sírany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bezbarvé, purpurové nebo zelené sirné bakterie (</a:t>
            </a:r>
            <a:r>
              <a:rPr kumimoji="0" lang="cs-CZ" altLang="cs-CZ" sz="2400" i="1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r. Beggiatoa, Thiobacterium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  <a:buFontTx/>
              <a:buAutoNum type="arabicParenR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Chemická oxidace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složitý proces, vzniká řada meziproduktů: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  <a:buFontTx/>
              <a:buChar char="-"/>
            </a:pPr>
            <a:r>
              <a:rPr kumimoji="0" lang="cs-CZ" altLang="cs-CZ" sz="1800" dirty="0">
                <a:latin typeface="Arial" panose="020B0604020202020204" pitchFamily="34" charset="0"/>
                <a:sym typeface="Wingdings 3" panose="05040102010807070707" pitchFamily="18" charset="2"/>
              </a:rPr>
              <a:t>Elementární S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  <a:buFontTx/>
              <a:buChar char="-"/>
            </a:pPr>
            <a:r>
              <a:rPr kumimoji="0" lang="cs-CZ" altLang="cs-CZ" sz="1800" dirty="0">
                <a:latin typeface="Arial" panose="020B0604020202020204" pitchFamily="34" charset="0"/>
                <a:sym typeface="Wingdings 3" panose="05040102010807070707" pitchFamily="18" charset="2"/>
              </a:rPr>
              <a:t>Thiosírany S</a:t>
            </a:r>
            <a:r>
              <a:rPr kumimoji="0" lang="cs-CZ" altLang="cs-CZ" sz="18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1800" dirty="0">
                <a:latin typeface="Arial" panose="020B0604020202020204" pitchFamily="34" charset="0"/>
                <a:sym typeface="Wingdings 3" panose="05040102010807070707" pitchFamily="18" charset="2"/>
              </a:rPr>
              <a:t>O</a:t>
            </a:r>
            <a:r>
              <a:rPr kumimoji="0" lang="cs-CZ" altLang="cs-CZ" sz="18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18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  <a:r>
              <a:rPr kumimoji="0" lang="cs-CZ" altLang="cs-CZ" sz="1800" dirty="0">
                <a:latin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 nestabilní, dočasně vznikají v neutrálním až slabě alkalickém prostředí, v kyselém se rozkládají na elementární S</a:t>
            </a:r>
          </a:p>
          <a:p>
            <a:pPr algn="ctr"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1800" dirty="0">
                <a:latin typeface="Arial" panose="020B0604020202020204" pitchFamily="34" charset="0"/>
                <a:sym typeface="Wingdings 3" panose="05040102010807070707" pitchFamily="18" charset="2"/>
              </a:rPr>
              <a:t>S</a:t>
            </a:r>
            <a:r>
              <a:rPr kumimoji="0" lang="cs-CZ" altLang="cs-CZ" sz="18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1800" dirty="0">
                <a:latin typeface="Arial" panose="020B0604020202020204" pitchFamily="34" charset="0"/>
                <a:sym typeface="Wingdings 3" panose="05040102010807070707" pitchFamily="18" charset="2"/>
              </a:rPr>
              <a:t>O</a:t>
            </a:r>
            <a:r>
              <a:rPr kumimoji="0" lang="cs-CZ" altLang="cs-CZ" sz="18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18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  <a:r>
              <a:rPr kumimoji="0" lang="cs-CZ" altLang="cs-CZ" sz="1800" dirty="0">
                <a:latin typeface="Arial" panose="020B0604020202020204" pitchFamily="34" charset="0"/>
                <a:sym typeface="Wingdings 3" panose="05040102010807070707" pitchFamily="18" charset="2"/>
              </a:rPr>
              <a:t>  S</a:t>
            </a:r>
            <a:r>
              <a:rPr kumimoji="0" lang="cs-CZ" altLang="cs-CZ" sz="18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0</a:t>
            </a:r>
            <a:r>
              <a:rPr kumimoji="0" lang="cs-CZ" altLang="cs-CZ" sz="1800" dirty="0">
                <a:latin typeface="Arial" panose="020B0604020202020204" pitchFamily="34" charset="0"/>
                <a:sym typeface="Wingdings 3" panose="05040102010807070707" pitchFamily="18" charset="2"/>
              </a:rPr>
              <a:t>(s) + SO</a:t>
            </a:r>
            <a:r>
              <a:rPr kumimoji="0" lang="cs-CZ" altLang="cs-CZ" sz="18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18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  <a:buFontTx/>
              <a:buChar char="-"/>
            </a:pPr>
            <a:r>
              <a:rPr kumimoji="0" lang="cs-CZ" altLang="cs-CZ" sz="1800" dirty="0">
                <a:latin typeface="Arial" panose="020B0604020202020204" pitchFamily="34" charset="0"/>
                <a:sym typeface="Wingdings 3" panose="05040102010807070707" pitchFamily="18" charset="2"/>
              </a:rPr>
              <a:t>Polysulfidy S</a:t>
            </a:r>
            <a:r>
              <a:rPr kumimoji="0" lang="cs-CZ" altLang="cs-CZ" sz="18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X</a:t>
            </a:r>
            <a:r>
              <a:rPr kumimoji="0" lang="cs-CZ" altLang="cs-CZ" sz="18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  <a:r>
              <a:rPr kumimoji="0" lang="cs-CZ" altLang="cs-CZ" sz="1800" dirty="0">
                <a:latin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(nejčastěji tetra- a penta-) pouze v neutrálním prostředí reakcí elementární S a sulfidů, v alkalickém prostředí snadno oxidují a nemohou se hromadit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1800" dirty="0">
                <a:latin typeface="Arial" panose="020B0604020202020204" pitchFamily="34" charset="0"/>
                <a:sym typeface="Wingdings 3" panose="05040102010807070707" pitchFamily="18" charset="2"/>
              </a:rPr>
              <a:t>Rychlost chemické oxidace závisí 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na teplotě, pH, počáteční koncentraci sulfidů a katalytickém působené některých kovů, například Mn, Ni, Co. Cu, Fe (v povrchových vodách urychlení oxidace ze dnů na minuty)</a:t>
            </a:r>
          </a:p>
        </p:txBody>
      </p:sp>
    </p:spTree>
    <p:extLst>
      <p:ext uri="{BB962C8B-B14F-4D97-AF65-F5344CB8AC3E}">
        <p14:creationId xmlns:p14="http://schemas.microsoft.com/office/powerpoint/2010/main" val="3723107360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3">
            <a:extLst>
              <a:ext uri="{FF2B5EF4-FFF2-40B4-BE49-F238E27FC236}">
                <a16:creationId xmlns:a16="http://schemas.microsoft.com/office/drawing/2014/main" id="{935F5632-7588-4A77-B53C-01457BA09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9" y="188914"/>
            <a:ext cx="9827941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Biochemické a chemické přeměny sloučenin S</a:t>
            </a:r>
          </a:p>
        </p:txBody>
      </p:sp>
      <p:sp>
        <p:nvSpPr>
          <p:cNvPr id="98307" name="Text Box 3">
            <a:extLst>
              <a:ext uri="{FF2B5EF4-FFF2-40B4-BE49-F238E27FC236}">
                <a16:creationId xmlns:a16="http://schemas.microsoft.com/office/drawing/2014/main" id="{ABA932B0-B842-482F-877F-2693D4233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836614"/>
            <a:ext cx="8785225" cy="6126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latin typeface="Arial" panose="020B0604020202020204" pitchFamily="34" charset="0"/>
              </a:rPr>
              <a:t>Elementární S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Vylučuje se v kyselém až neutrálním prostředí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Projevuje se zákalem vody, protože je vylučována v koloidní disperzi pro vznik je zásadní nejen pH, ale i počáteční koncentrace 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S a SO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</a:p>
          <a:p>
            <a:pPr algn="ctr"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4 S(s) + 4 H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  SO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+ 3 H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S (aq) + 2 H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+</a:t>
            </a:r>
          </a:p>
          <a:p>
            <a:pPr algn="ctr"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log K = - 21,9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Sírany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Jsou stabilní ve vodě za oxických i anoxických podmínek .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Redukce na sulfidy za anaerobních podmínek vlivem sulfátredukujících bakterií (r. Desulfovibrio) – sedimenty, splaškové OV, zahnívající povrchové vody, hlubší podzemní vody (ve vodě nutně musí být vyčerpán kyslík, dusičnany a naopak přítomny alespoň minimální koncentrace OL, které jsou pro bakterie zdrojem C).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endParaRPr kumimoji="0" lang="cs-CZ" altLang="cs-CZ" sz="2000" dirty="0">
              <a:solidFill>
                <a:srgbClr val="0000FF"/>
              </a:solidFill>
              <a:latin typeface="Arial" panose="020B0604020202020204" pitchFamily="34" charset="0"/>
              <a:sym typeface="Wingdings 3" panose="050401020108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23356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4F1745-180E-4BA4-A0B3-5D30E0B5BA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C7BE850-018A-458E-AE07-B87EFE507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Spotřeba kyslíku ve vodách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C1F89B-91BD-44CE-AEB1-A30814650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466533"/>
            <a:ext cx="10753200" cy="4139998"/>
          </a:xfrm>
        </p:spPr>
        <p:txBody>
          <a:bodyPr/>
          <a:lstStyle/>
          <a:p>
            <a:pPr marL="72000" indent="0">
              <a:buNone/>
            </a:pPr>
            <a:r>
              <a:rPr lang="en-US" sz="2400" dirty="0" err="1"/>
              <a:t>Pokud</a:t>
            </a:r>
            <a:r>
              <a:rPr lang="en-US" sz="2400" dirty="0"/>
              <a:t> je </a:t>
            </a:r>
            <a:r>
              <a:rPr lang="en-US" sz="2400" dirty="0" err="1"/>
              <a:t>organická</a:t>
            </a:r>
            <a:r>
              <a:rPr lang="en-US" sz="2400" dirty="0"/>
              <a:t> </a:t>
            </a:r>
            <a:r>
              <a:rPr lang="en-US" sz="2400" dirty="0" err="1"/>
              <a:t>hmota</a:t>
            </a:r>
            <a:r>
              <a:rPr lang="en-US" sz="2400" dirty="0"/>
              <a:t> </a:t>
            </a:r>
            <a:r>
              <a:rPr lang="en-US" sz="2400" dirty="0" err="1"/>
              <a:t>biologického</a:t>
            </a:r>
            <a:r>
              <a:rPr lang="en-US" sz="2400" dirty="0"/>
              <a:t> </a:t>
            </a:r>
            <a:r>
              <a:rPr lang="en-US" sz="2400" dirty="0" err="1"/>
              <a:t>původu</a:t>
            </a:r>
            <a:r>
              <a:rPr lang="en-US" sz="2400" dirty="0"/>
              <a:t> </a:t>
            </a:r>
            <a:r>
              <a:rPr lang="en-US" sz="2400" dirty="0" err="1"/>
              <a:t>reprezentována</a:t>
            </a:r>
            <a:r>
              <a:rPr lang="en-US" sz="2400" dirty="0"/>
              <a:t> </a:t>
            </a:r>
            <a:r>
              <a:rPr lang="en-US" sz="2400" dirty="0" err="1"/>
              <a:t>vzorcem</a:t>
            </a:r>
            <a:r>
              <a:rPr lang="en-US" sz="2400" dirty="0"/>
              <a:t> {CH2O}, </a:t>
            </a:r>
            <a:r>
              <a:rPr lang="en-US" sz="2400" dirty="0" err="1"/>
              <a:t>lze</a:t>
            </a:r>
            <a:r>
              <a:rPr lang="en-US" sz="2400" dirty="0"/>
              <a:t> </a:t>
            </a:r>
            <a:r>
              <a:rPr lang="en-US" sz="2400" dirty="0" err="1"/>
              <a:t>spotřebu</a:t>
            </a:r>
            <a:r>
              <a:rPr lang="en-US" sz="2400" dirty="0"/>
              <a:t> </a:t>
            </a:r>
            <a:r>
              <a:rPr lang="en-US" sz="2400" dirty="0" err="1"/>
              <a:t>kyslíku</a:t>
            </a:r>
            <a:r>
              <a:rPr lang="en-US" sz="2400" dirty="0"/>
              <a:t> </a:t>
            </a:r>
            <a:r>
              <a:rPr lang="en-US" sz="2400" dirty="0" err="1"/>
              <a:t>ve</a:t>
            </a:r>
            <a:r>
              <a:rPr lang="en-US" sz="2400" dirty="0"/>
              <a:t> </a:t>
            </a:r>
            <a:r>
              <a:rPr lang="en-US" sz="2400" dirty="0" err="1"/>
              <a:t>vodě</a:t>
            </a:r>
            <a:r>
              <a:rPr lang="en-US" sz="2400" dirty="0"/>
              <a:t> </a:t>
            </a:r>
            <a:r>
              <a:rPr lang="en-US" sz="2400" dirty="0" err="1"/>
              <a:t>degradací</a:t>
            </a:r>
            <a:r>
              <a:rPr lang="en-US" sz="2400" dirty="0"/>
              <a:t> </a:t>
            </a:r>
            <a:r>
              <a:rPr lang="en-US" sz="2400" dirty="0" err="1"/>
              <a:t>organické</a:t>
            </a:r>
            <a:r>
              <a:rPr lang="en-US" sz="2400" dirty="0"/>
              <a:t> </a:t>
            </a:r>
            <a:r>
              <a:rPr lang="en-US" sz="2400" dirty="0" err="1"/>
              <a:t>hmoty</a:t>
            </a:r>
            <a:r>
              <a:rPr lang="en-US" sz="2400" dirty="0"/>
              <a:t> </a:t>
            </a:r>
            <a:r>
              <a:rPr lang="en-US" sz="2400" dirty="0" err="1"/>
              <a:t>vyjádřit</a:t>
            </a:r>
            <a:r>
              <a:rPr lang="en-US" sz="2400" dirty="0"/>
              <a:t> </a:t>
            </a:r>
            <a:r>
              <a:rPr lang="en-US" sz="2400" dirty="0" err="1"/>
              <a:t>biochemickou</a:t>
            </a:r>
            <a:r>
              <a:rPr lang="en-US" sz="2400" dirty="0"/>
              <a:t> </a:t>
            </a:r>
            <a:r>
              <a:rPr lang="en-US" sz="2400" dirty="0" err="1"/>
              <a:t>reakcí</a:t>
            </a:r>
            <a:r>
              <a:rPr lang="en-US" sz="2400" dirty="0"/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3F0168-33D5-4A00-9F99-D09AF76B8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337" y="2995612"/>
            <a:ext cx="6029325" cy="8667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389370-3F48-47CE-BBA7-5096A5EB9473}"/>
              </a:ext>
            </a:extLst>
          </p:cNvPr>
          <p:cNvSpPr txBox="1"/>
          <p:nvPr/>
        </p:nvSpPr>
        <p:spPr>
          <a:xfrm>
            <a:off x="695325" y="4091810"/>
            <a:ext cx="107050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+mn-lt"/>
              </a:rPr>
              <a:t>Hmotnost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organického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materiálu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potřebného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ke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spotřebě</a:t>
            </a:r>
            <a:r>
              <a:rPr lang="en-US" dirty="0">
                <a:latin typeface="+mn-lt"/>
              </a:rPr>
              <a:t> 8,3 mg O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 v </a:t>
            </a:r>
            <a:r>
              <a:rPr lang="en-US" dirty="0" err="1">
                <a:latin typeface="+mn-lt"/>
              </a:rPr>
              <a:t>litru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vody</a:t>
            </a:r>
            <a:r>
              <a:rPr lang="en-US" dirty="0">
                <a:latin typeface="+mn-lt"/>
              </a:rPr>
              <a:t> v </a:t>
            </a:r>
            <a:r>
              <a:rPr lang="en-US" dirty="0" err="1">
                <a:latin typeface="+mn-lt"/>
              </a:rPr>
              <a:t>rovnováze</a:t>
            </a:r>
            <a:r>
              <a:rPr lang="en-US" dirty="0">
                <a:latin typeface="+mn-lt"/>
              </a:rPr>
              <a:t> s </a:t>
            </a:r>
            <a:r>
              <a:rPr lang="en-US" dirty="0" err="1">
                <a:latin typeface="+mn-lt"/>
              </a:rPr>
              <a:t>atmosférou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při</a:t>
            </a:r>
            <a:r>
              <a:rPr lang="en-US" dirty="0">
                <a:latin typeface="+mn-lt"/>
              </a:rPr>
              <a:t> 25 ° C je </a:t>
            </a:r>
            <a:r>
              <a:rPr lang="en-US" dirty="0" err="1">
                <a:latin typeface="+mn-lt"/>
              </a:rPr>
              <a:t>poskytuje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hodnotu</a:t>
            </a:r>
            <a:r>
              <a:rPr lang="en-US" dirty="0">
                <a:latin typeface="+mn-lt"/>
              </a:rPr>
              <a:t> 7,8 mg </a:t>
            </a:r>
            <a:br>
              <a:rPr lang="cs-CZ" dirty="0">
                <a:latin typeface="+mn-lt"/>
              </a:rPr>
            </a:br>
            <a:r>
              <a:rPr lang="en-US" dirty="0">
                <a:latin typeface="+mn-lt"/>
              </a:rPr>
              <a:t>{CH2O}.</a:t>
            </a:r>
          </a:p>
        </p:txBody>
      </p:sp>
    </p:spTree>
    <p:extLst>
      <p:ext uri="{BB962C8B-B14F-4D97-AF65-F5344CB8AC3E}">
        <p14:creationId xmlns:p14="http://schemas.microsoft.com/office/powerpoint/2010/main" val="342950182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3">
            <a:extLst>
              <a:ext uri="{FF2B5EF4-FFF2-40B4-BE49-F238E27FC236}">
                <a16:creationId xmlns:a16="http://schemas.microsoft.com/office/drawing/2014/main" id="{FB830D20-D6D1-4A67-81C0-DA3574F1C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Sírany, SO</a:t>
            </a:r>
            <a:r>
              <a:rPr kumimoji="0" lang="cs-CZ" altLang="cs-CZ" sz="3200" baseline="-25000" dirty="0">
                <a:latin typeface="Arial" panose="020B0604020202020204" pitchFamily="34" charset="0"/>
              </a:rPr>
              <a:t>4</a:t>
            </a:r>
            <a:r>
              <a:rPr kumimoji="0" lang="cs-CZ" altLang="cs-CZ" sz="3200" baseline="30000" dirty="0">
                <a:latin typeface="Arial" panose="020B0604020202020204" pitchFamily="34" charset="0"/>
              </a:rPr>
              <a:t>2-</a:t>
            </a:r>
          </a:p>
        </p:txBody>
      </p:sp>
      <p:sp>
        <p:nvSpPr>
          <p:cNvPr id="99331" name="Text Box 3">
            <a:extLst>
              <a:ext uri="{FF2B5EF4-FFF2-40B4-BE49-F238E27FC236}">
                <a16:creationId xmlns:a16="http://schemas.microsoft.com/office/drawing/2014/main" id="{7F099A15-6668-4F62-9CBC-6AE4F1A22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836613"/>
            <a:ext cx="8785225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Geneze SO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Hlavní minerály: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Sádrovec (CaSO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.2H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O)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Anhydrit (CaSO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Antropogenní zdroje: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OV z moříren kovů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Spalování fosilních paliv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Městské a průmyslové exhalace s obsahem SO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a SO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</a:p>
        </p:txBody>
      </p:sp>
      <p:pic>
        <p:nvPicPr>
          <p:cNvPr id="99332" name="Picture 2">
            <a:extLst>
              <a:ext uri="{FF2B5EF4-FFF2-40B4-BE49-F238E27FC236}">
                <a16:creationId xmlns:a16="http://schemas.microsoft.com/office/drawing/2014/main" id="{8B0C02F2-6DB3-42E9-8E77-EB3CB07AD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1700214"/>
            <a:ext cx="126206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3" name="Picture 3">
            <a:extLst>
              <a:ext uri="{FF2B5EF4-FFF2-40B4-BE49-F238E27FC236}">
                <a16:creationId xmlns:a16="http://schemas.microsoft.com/office/drawing/2014/main" id="{9196420A-340D-4624-B245-579939AD3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551" y="1700214"/>
            <a:ext cx="13716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4" name="Picture 4">
            <a:extLst>
              <a:ext uri="{FF2B5EF4-FFF2-40B4-BE49-F238E27FC236}">
                <a16:creationId xmlns:a16="http://schemas.microsoft.com/office/drawing/2014/main" id="{1389F816-3A75-4BBC-8E3F-C7B9AADF1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2933701"/>
            <a:ext cx="12239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267084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3">
            <a:extLst>
              <a:ext uri="{FF2B5EF4-FFF2-40B4-BE49-F238E27FC236}">
                <a16:creationId xmlns:a16="http://schemas.microsoft.com/office/drawing/2014/main" id="{C462B40D-FF6D-424E-B592-FB6355454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Formy výskytu síranů</a:t>
            </a:r>
            <a:endParaRPr kumimoji="0" lang="cs-CZ" altLang="cs-CZ" sz="3200" baseline="30000" dirty="0">
              <a:latin typeface="Arial" panose="020B0604020202020204" pitchFamily="34" charset="0"/>
            </a:endParaRPr>
          </a:p>
        </p:txBody>
      </p:sp>
      <p:sp>
        <p:nvSpPr>
          <p:cNvPr id="100355" name="Text Box 3">
            <a:extLst>
              <a:ext uri="{FF2B5EF4-FFF2-40B4-BE49-F238E27FC236}">
                <a16:creationId xmlns:a16="http://schemas.microsoft.com/office/drawing/2014/main" id="{A7B0A2EB-EF9F-4F3A-B6A1-50181B99A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836613"/>
            <a:ext cx="8785225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Rozpuštěné: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Síranový anion SO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Sulfátokomplexy – 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[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CaSO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]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0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[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MnSO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(aq)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]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0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[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MgSO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(aq)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]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0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[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UO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(SO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]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0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Málo rozpustné sírany BaSO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SrSO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CaSO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.BaSO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Ettringit (Candlotova sůl)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Ca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6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Al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[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SO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(OH)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]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.xH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O (poměr Al/SO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/Ca = 2:3:6</a:t>
            </a:r>
          </a:p>
        </p:txBody>
      </p:sp>
      <p:pic>
        <p:nvPicPr>
          <p:cNvPr id="100356" name="Picture 2">
            <a:extLst>
              <a:ext uri="{FF2B5EF4-FFF2-40B4-BE49-F238E27FC236}">
                <a16:creationId xmlns:a16="http://schemas.microsoft.com/office/drawing/2014/main" id="{324FDC4F-7FE5-406F-8C71-E136F5960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4292600"/>
            <a:ext cx="2268538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3">
            <a:extLst>
              <a:ext uri="{FF2B5EF4-FFF2-40B4-BE49-F238E27FC236}">
                <a16:creationId xmlns:a16="http://schemas.microsoft.com/office/drawing/2014/main" id="{CAF2A6EC-A9FB-40A0-A020-3811DD431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4292601"/>
            <a:ext cx="2595562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50857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3">
            <a:extLst>
              <a:ext uri="{FF2B5EF4-FFF2-40B4-BE49-F238E27FC236}">
                <a16:creationId xmlns:a16="http://schemas.microsoft.com/office/drawing/2014/main" id="{EB0EF712-3D87-4FAE-B6FD-0BC443BE4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Výskyt síranů ve vodách</a:t>
            </a:r>
          </a:p>
        </p:txBody>
      </p:sp>
      <p:sp>
        <p:nvSpPr>
          <p:cNvPr id="101379" name="Text Box 3">
            <a:extLst>
              <a:ext uri="{FF2B5EF4-FFF2-40B4-BE49-F238E27FC236}">
                <a16:creationId xmlns:a16="http://schemas.microsoft.com/office/drawing/2014/main" id="{9C98D215-01EE-4BF9-859D-A3B1EADF7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836613"/>
            <a:ext cx="8785225" cy="5080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Spolu s hydrogenuhličitany a chloridy hlavní anionty přírodních vod.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endParaRPr kumimoji="0" lang="cs-CZ" altLang="cs-CZ" sz="2400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Povrchové a prosté podzemní vody – desítky – stovky mg 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Atmosférická voda – jednotky mg 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desítky v průmyslových oblastech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Mořská voda – průměrně 2 700 mg 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Důlní voda (těžba hnědého uhlí, naleziště sulfidických rud) – tisíce mg 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Minerální vody – až tisíce mg 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– Šaratica cca 17 000 mg 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407565376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3">
            <a:extLst>
              <a:ext uri="{FF2B5EF4-FFF2-40B4-BE49-F238E27FC236}">
                <a16:creationId xmlns:a16="http://schemas.microsoft.com/office/drawing/2014/main" id="{B967B704-C2C1-4A26-87BB-4D4465B9C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Sulfan a jeho iontové formy (H</a:t>
            </a:r>
            <a:r>
              <a:rPr kumimoji="0" lang="cs-CZ" altLang="cs-CZ" sz="3200" baseline="-25000" dirty="0">
                <a:latin typeface="Arial" panose="020B0604020202020204" pitchFamily="34" charset="0"/>
              </a:rPr>
              <a:t>2</a:t>
            </a:r>
            <a:r>
              <a:rPr kumimoji="0" lang="cs-CZ" altLang="cs-CZ" sz="3200" dirty="0">
                <a:latin typeface="Arial" panose="020B0604020202020204" pitchFamily="34" charset="0"/>
              </a:rPr>
              <a:t>S, HS</a:t>
            </a:r>
            <a:r>
              <a:rPr kumimoji="0" lang="cs-CZ" altLang="cs-CZ" sz="3200" baseline="30000" dirty="0">
                <a:latin typeface="Arial" panose="020B0604020202020204" pitchFamily="34" charset="0"/>
              </a:rPr>
              <a:t>-</a:t>
            </a:r>
            <a:r>
              <a:rPr kumimoji="0" lang="cs-CZ" altLang="cs-CZ" sz="3200" dirty="0">
                <a:latin typeface="Arial" panose="020B0604020202020204" pitchFamily="34" charset="0"/>
              </a:rPr>
              <a:t>, S</a:t>
            </a:r>
            <a:r>
              <a:rPr kumimoji="0" lang="cs-CZ" altLang="cs-CZ" sz="3200" baseline="30000" dirty="0">
                <a:latin typeface="Arial" panose="020B0604020202020204" pitchFamily="34" charset="0"/>
              </a:rPr>
              <a:t>2-</a:t>
            </a:r>
            <a:r>
              <a:rPr kumimoji="0" lang="cs-CZ" altLang="cs-CZ" sz="3200" dirty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03427" name="Text Box 3">
            <a:extLst>
              <a:ext uri="{FF2B5EF4-FFF2-40B4-BE49-F238E27FC236}">
                <a16:creationId xmlns:a16="http://schemas.microsoft.com/office/drawing/2014/main" id="{4458E18B-CB12-46D8-A56D-4B8D4496E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81076"/>
            <a:ext cx="8785225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Geneze: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Biologická redukce síranů za anaerobních podmínek (</a:t>
            </a:r>
            <a:r>
              <a:rPr kumimoji="0" lang="cs-CZ" altLang="cs-CZ" sz="2400" i="1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r. Desulfovibri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Biologický anaerobní) rozklad organických sloučenin s obsahem skupin -SH a -S-S- 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Vulkanické exhalace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endParaRPr kumimoji="0" lang="cs-CZ" altLang="cs-CZ" sz="2400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Antropogenní zdroje: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POV z petrochemického průmyslu, koželužen, barvíren, tepelného zpracování uhlí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endParaRPr kumimoji="0" lang="cs-CZ" altLang="cs-CZ" sz="2400" dirty="0">
              <a:latin typeface="Arial" panose="020B0604020202020204" pitchFamily="34" charset="0"/>
              <a:sym typeface="Wingdings 3" panose="050401020108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32055990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3">
            <a:extLst>
              <a:ext uri="{FF2B5EF4-FFF2-40B4-BE49-F238E27FC236}">
                <a16:creationId xmlns:a16="http://schemas.microsoft.com/office/drawing/2014/main" id="{1FE4E06B-4474-4086-AAF7-A856413FE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Sulfan a jeho iontové formy (H</a:t>
            </a:r>
            <a:r>
              <a:rPr kumimoji="0" lang="cs-CZ" altLang="cs-CZ" sz="3200" baseline="-25000" dirty="0">
                <a:latin typeface="Arial" panose="020B0604020202020204" pitchFamily="34" charset="0"/>
              </a:rPr>
              <a:t>2</a:t>
            </a:r>
            <a:r>
              <a:rPr kumimoji="0" lang="cs-CZ" altLang="cs-CZ" sz="3200" dirty="0">
                <a:latin typeface="Arial" panose="020B0604020202020204" pitchFamily="34" charset="0"/>
              </a:rPr>
              <a:t>S, HS</a:t>
            </a:r>
            <a:r>
              <a:rPr kumimoji="0" lang="cs-CZ" altLang="cs-CZ" sz="3200" baseline="30000" dirty="0">
                <a:latin typeface="Arial" panose="020B0604020202020204" pitchFamily="34" charset="0"/>
              </a:rPr>
              <a:t>-</a:t>
            </a:r>
            <a:r>
              <a:rPr kumimoji="0" lang="cs-CZ" altLang="cs-CZ" sz="3200" dirty="0">
                <a:latin typeface="Arial" panose="020B0604020202020204" pitchFamily="34" charset="0"/>
              </a:rPr>
              <a:t>, S</a:t>
            </a:r>
            <a:r>
              <a:rPr kumimoji="0" lang="cs-CZ" altLang="cs-CZ" sz="3200" baseline="30000" dirty="0">
                <a:latin typeface="Arial" panose="020B0604020202020204" pitchFamily="34" charset="0"/>
              </a:rPr>
              <a:t>2-</a:t>
            </a:r>
            <a:r>
              <a:rPr kumimoji="0" lang="cs-CZ" altLang="cs-CZ" sz="3200" dirty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04451" name="Text Box 3">
            <a:extLst>
              <a:ext uri="{FF2B5EF4-FFF2-40B4-BE49-F238E27FC236}">
                <a16:creationId xmlns:a16="http://schemas.microsoft.com/office/drawing/2014/main" id="{5A081A3A-5F74-4974-99E1-8B90C4796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08051"/>
            <a:ext cx="8785225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Ionty HS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a S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:</a:t>
            </a:r>
          </a:p>
          <a:p>
            <a:pPr algn="ctr"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H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S(aq)  H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+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HS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log K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1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= -7,0</a:t>
            </a:r>
          </a:p>
          <a:p>
            <a:pPr algn="ctr"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HS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 H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+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S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log K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- -13,0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Nedisociovaný H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S – převládá v neutrální a slabě kyselé oblasti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Výjimečně komplexní forma – 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[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HgS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]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Polysulfidy S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X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 meziprodukty oxidace sulfanu, x = 2-6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V kyselém prostředí rozklad na sulfan a elementární S:</a:t>
            </a:r>
          </a:p>
          <a:p>
            <a:pPr algn="ctr"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Na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S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x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+ 2 HCl  2 NaCl + H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S + (x-1) S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Nerozpuštěné: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Málo rozpustné sulfidy kovů (v oxidačním stavu II):</a:t>
            </a:r>
          </a:p>
          <a:p>
            <a:pPr algn="ctr"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HgS, CuS, PbS, CdS, ZnS, NiS, FeS, MnS</a:t>
            </a:r>
          </a:p>
          <a:p>
            <a:pPr algn="ctr"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Stoupající rozpustnost</a:t>
            </a:r>
          </a:p>
        </p:txBody>
      </p:sp>
      <p:cxnSp>
        <p:nvCxnSpPr>
          <p:cNvPr id="104452" name="Přímá spojovací šipka 4">
            <a:extLst>
              <a:ext uri="{FF2B5EF4-FFF2-40B4-BE49-F238E27FC236}">
                <a16:creationId xmlns:a16="http://schemas.microsoft.com/office/drawing/2014/main" id="{1C2075B7-D1DA-4070-A075-4EEDF8E511D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03614" y="5805488"/>
            <a:ext cx="5329237" cy="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237764205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3">
            <a:extLst>
              <a:ext uri="{FF2B5EF4-FFF2-40B4-BE49-F238E27FC236}">
                <a16:creationId xmlns:a16="http://schemas.microsoft.com/office/drawing/2014/main" id="{9FA442A5-85C1-4EE4-80EB-A58F901AB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Sulfan a jeho iontové formy (H</a:t>
            </a:r>
            <a:r>
              <a:rPr kumimoji="0" lang="cs-CZ" altLang="cs-CZ" sz="3200" baseline="-25000" dirty="0">
                <a:latin typeface="Arial" panose="020B0604020202020204" pitchFamily="34" charset="0"/>
              </a:rPr>
              <a:t>2</a:t>
            </a:r>
            <a:r>
              <a:rPr kumimoji="0" lang="cs-CZ" altLang="cs-CZ" sz="3200" dirty="0">
                <a:latin typeface="Arial" panose="020B0604020202020204" pitchFamily="34" charset="0"/>
              </a:rPr>
              <a:t>S, HS</a:t>
            </a:r>
            <a:r>
              <a:rPr kumimoji="0" lang="cs-CZ" altLang="cs-CZ" sz="3200" baseline="30000" dirty="0">
                <a:latin typeface="Arial" panose="020B0604020202020204" pitchFamily="34" charset="0"/>
              </a:rPr>
              <a:t>-</a:t>
            </a:r>
            <a:r>
              <a:rPr kumimoji="0" lang="cs-CZ" altLang="cs-CZ" sz="3200" dirty="0">
                <a:latin typeface="Arial" panose="020B0604020202020204" pitchFamily="34" charset="0"/>
              </a:rPr>
              <a:t>, S</a:t>
            </a:r>
            <a:r>
              <a:rPr kumimoji="0" lang="cs-CZ" altLang="cs-CZ" sz="3200" baseline="30000" dirty="0">
                <a:latin typeface="Arial" panose="020B0604020202020204" pitchFamily="34" charset="0"/>
              </a:rPr>
              <a:t>2-</a:t>
            </a:r>
            <a:r>
              <a:rPr kumimoji="0" lang="cs-CZ" altLang="cs-CZ" sz="3200" dirty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05475" name="Text Box 3">
            <a:extLst>
              <a:ext uri="{FF2B5EF4-FFF2-40B4-BE49-F238E27FC236}">
                <a16:creationId xmlns:a16="http://schemas.microsoft.com/office/drawing/2014/main" id="{C9580E02-7703-4B0A-8A91-8607762C8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08050"/>
            <a:ext cx="8785225" cy="277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Vznik chemickou reakcí příslušných složek, v přírodních vodách často FeS(s) – tmavé zbarvení říčních sedimentů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Využití v technologii vody k odstraňování kovů z OV (Hg) – sulfidy jsou ale často vylučovány v koloidní disperzi, nevýhodou je nutnost jejich odstranění následnou koagulací.</a:t>
            </a:r>
          </a:p>
        </p:txBody>
      </p:sp>
      <p:pic>
        <p:nvPicPr>
          <p:cNvPr id="105476" name="Picture 2">
            <a:extLst>
              <a:ext uri="{FF2B5EF4-FFF2-40B4-BE49-F238E27FC236}">
                <a16:creationId xmlns:a16="http://schemas.microsoft.com/office/drawing/2014/main" id="{08655D71-3D4D-45FA-ADE1-04DD52244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746" y="3257467"/>
            <a:ext cx="2992554" cy="2945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FC7BA15-6BFC-4565-9256-981D7967EB24}"/>
              </a:ext>
            </a:extLst>
          </p:cNvPr>
          <p:cNvSpPr txBox="1"/>
          <p:nvPr/>
        </p:nvSpPr>
        <p:spPr>
          <a:xfrm>
            <a:off x="658813" y="3676171"/>
            <a:ext cx="637381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400" dirty="0"/>
              <a:t>Distribuční diagram systému H</a:t>
            </a:r>
            <a:r>
              <a:rPr lang="cs-CZ" sz="2400" baseline="-25000" dirty="0"/>
              <a:t>2</a:t>
            </a:r>
            <a:r>
              <a:rPr lang="cs-CZ" sz="2400" dirty="0"/>
              <a:t>S – H</a:t>
            </a:r>
            <a:r>
              <a:rPr lang="cs-CZ" sz="2400" baseline="-25000" dirty="0"/>
              <a:t>2</a:t>
            </a:r>
            <a:r>
              <a:rPr lang="cs-CZ" sz="2400" dirty="0"/>
              <a:t>O při T = 5 °C (plná čára) a T = 15 °C (čárkovaná čára)</a:t>
            </a:r>
          </a:p>
          <a:p>
            <a:pPr>
              <a:defRPr/>
            </a:pPr>
            <a:endParaRPr lang="cs-CZ" sz="2400" dirty="0"/>
          </a:p>
          <a:p>
            <a:pPr marL="630238" indent="-538163">
              <a:buClr>
                <a:srgbClr val="0000FF"/>
              </a:buClr>
              <a:buSzPct val="75000"/>
              <a:buFont typeface="Wingdings" pitchFamily="2" charset="2"/>
              <a:buChar char="Ä"/>
              <a:defRPr/>
            </a:pPr>
            <a:r>
              <a:rPr lang="cs-CZ" sz="2000" dirty="0">
                <a:solidFill>
                  <a:srgbClr val="0000FF"/>
                </a:solidFill>
              </a:rPr>
              <a:t>Neutrální až slabě kyselé prostředí – převaha nedisociovaného H</a:t>
            </a:r>
            <a:r>
              <a:rPr lang="cs-CZ" sz="2000" baseline="-25000" dirty="0">
                <a:solidFill>
                  <a:srgbClr val="0000FF"/>
                </a:solidFill>
              </a:rPr>
              <a:t>2</a:t>
            </a:r>
            <a:r>
              <a:rPr lang="cs-CZ" sz="2000" dirty="0">
                <a:solidFill>
                  <a:srgbClr val="0000FF"/>
                </a:solidFill>
              </a:rPr>
              <a:t>S</a:t>
            </a:r>
          </a:p>
          <a:p>
            <a:pPr marL="630238" indent="-538163">
              <a:buClr>
                <a:srgbClr val="0000FF"/>
              </a:buClr>
              <a:buSzPct val="75000"/>
              <a:buFont typeface="Wingdings" pitchFamily="2" charset="2"/>
              <a:buChar char="Ä"/>
              <a:defRPr/>
            </a:pPr>
            <a:r>
              <a:rPr lang="cs-CZ" sz="2000" dirty="0">
                <a:solidFill>
                  <a:srgbClr val="0000FF"/>
                </a:solidFill>
              </a:rPr>
              <a:t>Slabě alkalické prostředí – převaha HS</a:t>
            </a:r>
            <a:r>
              <a:rPr lang="cs-CZ" sz="2000" baseline="30000" dirty="0">
                <a:solidFill>
                  <a:srgbClr val="0000FF"/>
                </a:solidFill>
              </a:rPr>
              <a:t>-</a:t>
            </a:r>
          </a:p>
          <a:p>
            <a:pPr marL="630238" indent="-538163">
              <a:buClr>
                <a:srgbClr val="0000FF"/>
              </a:buClr>
              <a:buSzPct val="75000"/>
              <a:buFont typeface="Wingdings" pitchFamily="2" charset="2"/>
              <a:buChar char="Ä"/>
              <a:defRPr/>
            </a:pPr>
            <a:r>
              <a:rPr lang="cs-CZ" sz="2000" dirty="0">
                <a:solidFill>
                  <a:srgbClr val="0000FF"/>
                </a:solidFill>
              </a:rPr>
              <a:t>Velmi zásadité prostředí – převaha S</a:t>
            </a:r>
            <a:r>
              <a:rPr lang="cs-CZ" sz="2000" baseline="30000" dirty="0">
                <a:solidFill>
                  <a:srgbClr val="0000FF"/>
                </a:solidFill>
              </a:rPr>
              <a:t>2-</a:t>
            </a:r>
          </a:p>
          <a:p>
            <a:pPr>
              <a:defRPr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688527788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3">
            <a:extLst>
              <a:ext uri="{FF2B5EF4-FFF2-40B4-BE49-F238E27FC236}">
                <a16:creationId xmlns:a16="http://schemas.microsoft.com/office/drawing/2014/main" id="{75B05B34-4977-4FAA-834D-1F14E1CB9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107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Výskyt sulfanu a jeho iontových forem ve vodách</a:t>
            </a:r>
          </a:p>
        </p:txBody>
      </p:sp>
      <p:sp>
        <p:nvSpPr>
          <p:cNvPr id="106499" name="Text Box 3">
            <a:extLst>
              <a:ext uri="{FF2B5EF4-FFF2-40B4-BE49-F238E27FC236}">
                <a16:creationId xmlns:a16="http://schemas.microsoft.com/office/drawing/2014/main" id="{D5A2F33C-618D-46CA-B73D-40438FD08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334" y="1432157"/>
            <a:ext cx="9964507" cy="469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Obvykle se vyjadřuje jako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koncentrace celkové sulfidické S.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  <a:buFontTx/>
              <a:buChar char="-"/>
            </a:pP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Prosté podzemní vody s mělkým oběhem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sulfidická S se nevyskytuje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  <a:buFontTx/>
              <a:buChar char="-"/>
            </a:pP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Podzemní vody s hlubinným oběhem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výskyt H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S a jeho iontových forem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  <a:buFontTx/>
              <a:buChar char="-"/>
            </a:pP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Sulfidické (sirné, sulfátové) minerální vody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minimálně 1 mg l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sulfidické S – Piešťany – 10 mg l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  <a:buFontTx/>
              <a:buChar char="-"/>
            </a:pP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Minerální vody ropného původu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stovky mg l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sulf. S – lázně Smrdáky – 500 mg l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  <a:buFontTx/>
              <a:buChar char="-"/>
            </a:pP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Povrchové vody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zřídka a jen v malých koncentracích (dna hlubokých nádrží, zahnívající sedimenty, anaerobní podmínky – desetiny mg l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sulf. S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  <a:buFontTx/>
              <a:buChar char="-"/>
            </a:pP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Splašková voda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při anaerobních podmínkách – jednotky mg l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– v teplém období i kolem 10 mg l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  <a:buFontTx/>
              <a:buChar char="-"/>
            </a:pP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OV z tepelného zpracování uhlí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až jednotky g l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z textilního průmyslu, z výroby sulfátové celulózy</a:t>
            </a:r>
          </a:p>
        </p:txBody>
      </p:sp>
    </p:spTree>
    <p:extLst>
      <p:ext uri="{BB962C8B-B14F-4D97-AF65-F5344CB8AC3E}">
        <p14:creationId xmlns:p14="http://schemas.microsoft.com/office/powerpoint/2010/main" val="3046960008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3">
            <a:extLst>
              <a:ext uri="{FF2B5EF4-FFF2-40B4-BE49-F238E27FC236}">
                <a16:creationId xmlns:a16="http://schemas.microsoft.com/office/drawing/2014/main" id="{A65D5073-0E14-4C4D-B8C6-E113936A0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5" y="188914"/>
            <a:ext cx="1094474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Vlastnosti a význam sulfanu a jeho iontových forem</a:t>
            </a:r>
          </a:p>
        </p:txBody>
      </p:sp>
      <p:sp>
        <p:nvSpPr>
          <p:cNvPr id="107523" name="Text Box 3">
            <a:extLst>
              <a:ext uri="{FF2B5EF4-FFF2-40B4-BE49-F238E27FC236}">
                <a16:creationId xmlns:a16="http://schemas.microsoft.com/office/drawing/2014/main" id="{171EEBC8-DFDF-4DFB-AB5E-3BD75BF93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08051"/>
            <a:ext cx="8785225" cy="5018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H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S </a:t>
            </a: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velmi dobře rozpustný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ve vodách – rozpustnost závisí na </a:t>
            </a: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pH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Negativní vlastnosti sulfidické S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(pach, toxicita) jsou způsobeny nedisociovaným H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S, nikoliv iontovými formami – nutno rozlišovat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Za oxických podmínek je ve vodách nestabilní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biochemická a chemická oxidace až na sírany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Trvalý výskyt v anaerobním prostředí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důkaz redukčních procesů ve vodách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Toxicita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hlavně při inhalaci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Silně jedovatý pro ryby a vodní organismy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letální již desetiny až jednotky mg l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Koroze betonu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stovky mg l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Pitná, kojenecká a stolní voda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volný H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S MH = 0,01 mg l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Povrchové vody a vodárenské toky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0,015 mg l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2487119335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3">
            <a:extLst>
              <a:ext uri="{FF2B5EF4-FFF2-40B4-BE49-F238E27FC236}">
                <a16:creationId xmlns:a16="http://schemas.microsoft.com/office/drawing/2014/main" id="{034E3D35-BA49-46F8-9C68-A8844C7CC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94454" y="-811501"/>
            <a:ext cx="4335463" cy="864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47" name="Text Box 2">
            <a:extLst>
              <a:ext uri="{FF2B5EF4-FFF2-40B4-BE49-F238E27FC236}">
                <a16:creationId xmlns:a16="http://schemas.microsoft.com/office/drawing/2014/main" id="{DAFE834C-EDA7-42C8-8A3F-B93EFDC73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039" y="188914"/>
            <a:ext cx="106540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Schéma vzniku kyselých důlních vod oxidací pyritu</a:t>
            </a:r>
          </a:p>
        </p:txBody>
      </p:sp>
    </p:spTree>
    <p:extLst>
      <p:ext uri="{BB962C8B-B14F-4D97-AF65-F5344CB8AC3E}">
        <p14:creationId xmlns:p14="http://schemas.microsoft.com/office/powerpoint/2010/main" val="3837774555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3">
            <a:extLst>
              <a:ext uri="{FF2B5EF4-FFF2-40B4-BE49-F238E27FC236}">
                <a16:creationId xmlns:a16="http://schemas.microsoft.com/office/drawing/2014/main" id="{AB9A6F9E-2073-4BB8-9072-BDC334CCD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Siřičitany, SO</a:t>
            </a:r>
            <a:r>
              <a:rPr kumimoji="0" lang="cs-CZ" altLang="cs-CZ" sz="3200" baseline="-25000" dirty="0">
                <a:latin typeface="Arial" panose="020B0604020202020204" pitchFamily="34" charset="0"/>
              </a:rPr>
              <a:t>3</a:t>
            </a:r>
            <a:r>
              <a:rPr kumimoji="0" lang="cs-CZ" altLang="cs-CZ" sz="3200" baseline="30000" dirty="0">
                <a:latin typeface="Arial" panose="020B0604020202020204" pitchFamily="34" charset="0"/>
              </a:rPr>
              <a:t>2-</a:t>
            </a:r>
          </a:p>
        </p:txBody>
      </p:sp>
      <p:sp>
        <p:nvSpPr>
          <p:cNvPr id="109571" name="Text Box 3">
            <a:extLst>
              <a:ext uri="{FF2B5EF4-FFF2-40B4-BE49-F238E27FC236}">
                <a16:creationId xmlns:a16="http://schemas.microsoft.com/office/drawing/2014/main" id="{F800194E-08C0-4985-B217-A9717C9C0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08051"/>
            <a:ext cx="8785225" cy="6096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Geneze SO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V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přírodních vodách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se téměř n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evyskytují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Vyšší koncentrace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jsou ve vodách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antropogenního původu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Atmosférické vody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kontaminace městskými a průmyslovými exhalacemi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Antropogenní zdroje: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POV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– tepelné zpracování uhlí, výroba sulfitové celulózy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Formy výskytu SO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Ionty SO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a HSO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nebo nedisociovaná 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SO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v závislosti na pH 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Neutrální prostředí – SO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a HSO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- zastoupení v poměru 1:1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Siřičitany netvoří komplexní sloučeniny</a:t>
            </a:r>
          </a:p>
        </p:txBody>
      </p:sp>
    </p:spTree>
    <p:extLst>
      <p:ext uri="{BB962C8B-B14F-4D97-AF65-F5344CB8AC3E}">
        <p14:creationId xmlns:p14="http://schemas.microsoft.com/office/powerpoint/2010/main" val="4129958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3">
            <a:extLst>
              <a:ext uri="{FF2B5EF4-FFF2-40B4-BE49-F238E27FC236}">
                <a16:creationId xmlns:a16="http://schemas.microsoft.com/office/drawing/2014/main" id="{C621E23D-A43B-4DE5-98DA-45D1D24AC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Spotřeba kyslíku ve vodách</a:t>
            </a:r>
            <a:endParaRPr kumimoji="0" lang="cs-CZ" altLang="cs-CZ" sz="3200" baseline="-250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  <p:sp>
        <p:nvSpPr>
          <p:cNvPr id="219139" name="TextovéPole 4">
            <a:extLst>
              <a:ext uri="{FF2B5EF4-FFF2-40B4-BE49-F238E27FC236}">
                <a16:creationId xmlns:a16="http://schemas.microsoft.com/office/drawing/2014/main" id="{0A505A62-24EB-43E8-B6E4-BFBB78855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4" y="981075"/>
            <a:ext cx="11204401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3023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Kyslík se vodě spotřebovává při:</a:t>
            </a:r>
          </a:p>
          <a:p>
            <a:pPr eaLnBrk="1" hangingPunct="1">
              <a:buFontTx/>
              <a:buChar char="-"/>
            </a:pP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Anaerobním biologickém rozkladu organických látek, disimilaci zelených organismů (vodních rostlin a fytoplanktonu) a při respiraci zooplanktonu</a:t>
            </a:r>
          </a:p>
          <a:p>
            <a:pPr eaLnBrk="1" hangingPunct="1">
              <a:buFontTx/>
              <a:buChar char="-"/>
            </a:pP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Nitrifikaci</a:t>
            </a:r>
          </a:p>
          <a:p>
            <a:pPr eaLnBrk="1" hangingPunct="1">
              <a:buFontTx/>
              <a:buChar char="-"/>
            </a:pP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Oxidaci Fe, Mn, sulfidů</a:t>
            </a: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Přítomnost kyslíku ve vodách –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indikace stavu jakosti vody, určuje zda budou probíhat aerobní či anaerobní procesy.</a:t>
            </a:r>
          </a:p>
          <a:p>
            <a:pPr eaLnBrk="1" hangingPunct="1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Kyslík je nezbytný pro </a:t>
            </a:r>
            <a:r>
              <a:rPr lang="cs-CZ" altLang="cs-CZ" sz="2400" dirty="0">
                <a:latin typeface="Arial" panose="020B0604020202020204" pitchFamily="34" charset="0"/>
              </a:rPr>
              <a:t>zajištění aerobních pochodů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při </a:t>
            </a:r>
            <a:r>
              <a:rPr lang="cs-CZ" altLang="cs-CZ" sz="2400" dirty="0">
                <a:latin typeface="Arial" panose="020B0604020202020204" pitchFamily="34" charset="0"/>
              </a:rPr>
              <a:t>samočištění povrchových vod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a při </a:t>
            </a:r>
            <a:r>
              <a:rPr lang="cs-CZ" altLang="cs-CZ" sz="2400" dirty="0">
                <a:latin typeface="Arial" panose="020B0604020202020204" pitchFamily="34" charset="0"/>
              </a:rPr>
              <a:t>biologickém čistění odpadních vod.</a:t>
            </a: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Je-li ve vodě vyčerpán –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mikroorganismy jej získávají nejprve </a:t>
            </a:r>
            <a:r>
              <a:rPr lang="cs-CZ" altLang="cs-CZ" sz="2400" dirty="0">
                <a:latin typeface="Arial" panose="020B0604020202020204" pitchFamily="34" charset="0"/>
              </a:rPr>
              <a:t>redukcí některých anorganických látek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(dusičnany) a po jejich vyčerpání redukcí síranů na organolepticky závadný a toxický sulfan a organických látek na methan.</a:t>
            </a: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Kyslík je nezbytný pro život ryb.</a:t>
            </a:r>
          </a:p>
        </p:txBody>
      </p:sp>
    </p:spTree>
    <p:extLst>
      <p:ext uri="{BB962C8B-B14F-4D97-AF65-F5344CB8AC3E}">
        <p14:creationId xmlns:p14="http://schemas.microsoft.com/office/powerpoint/2010/main" val="2291853055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3">
            <a:extLst>
              <a:ext uri="{FF2B5EF4-FFF2-40B4-BE49-F238E27FC236}">
                <a16:creationId xmlns:a16="http://schemas.microsoft.com/office/drawing/2014/main" id="{E1D96AF0-B35B-497A-A1E1-3E73E99B5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Thiokyanatany, SCN</a:t>
            </a:r>
            <a:r>
              <a:rPr kumimoji="0" lang="cs-CZ" altLang="cs-CZ" sz="3200" baseline="30000" dirty="0">
                <a:latin typeface="Arial" panose="020B0604020202020204" pitchFamily="34" charset="0"/>
              </a:rPr>
              <a:t>-</a:t>
            </a:r>
          </a:p>
        </p:txBody>
      </p:sp>
      <p:sp>
        <p:nvSpPr>
          <p:cNvPr id="112643" name="Text Box 3">
            <a:extLst>
              <a:ext uri="{FF2B5EF4-FFF2-40B4-BE49-F238E27FC236}">
                <a16:creationId xmlns:a16="http://schemas.microsoft.com/office/drawing/2014/main" id="{BC96EBF9-6A8E-41D8-A221-673BF2A9C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585" y="908050"/>
            <a:ext cx="10448693" cy="5080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Ve vodách jsou převážně antropogenního původu.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Přirozený výskyt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pouze fumaroly, mořská voda (jednotky </a:t>
            </a:r>
            <a:r>
              <a:rPr kumimoji="0" lang="cs-CZ" altLang="cs-CZ" sz="2400" dirty="0">
                <a:solidFill>
                  <a:srgbClr val="0000FF"/>
                </a:solidFill>
                <a:latin typeface="Symbol" panose="05050102010706020507" pitchFamily="18" charset="2"/>
                <a:sym typeface="Wingdings 3" panose="05040102010807070707" pitchFamily="18" charset="2"/>
              </a:rPr>
              <a:t>m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g 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), zooplankton, fytoplankton, sedimenty, ryby (stopové koncentrace).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Antropogenní zdroje: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OV ze zplyňování černého uhlí (i  1 g 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Vlastnosti a význam SCN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: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Vznikají reakcí kyanidů s polysulfidy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z důvodů menší toxicity se cíleně využívají ke zneškodňování kyanidových odpadů přídavkem nadstechiometrického množství polysulfidů.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Nestabilita, snadná biologická a chemická přeměna, malá toxicita, řídký výskyt – důvod proč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nejsou stanoveny limity pro vody.</a:t>
            </a:r>
          </a:p>
        </p:txBody>
      </p:sp>
    </p:spTree>
    <p:extLst>
      <p:ext uri="{BB962C8B-B14F-4D97-AF65-F5344CB8AC3E}">
        <p14:creationId xmlns:p14="http://schemas.microsoft.com/office/powerpoint/2010/main" val="4207324587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3">
            <a:extLst>
              <a:ext uri="{FF2B5EF4-FFF2-40B4-BE49-F238E27FC236}">
                <a16:creationId xmlns:a16="http://schemas.microsoft.com/office/drawing/2014/main" id="{374B42CC-2601-49B6-B5ED-D66C3FBD0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Elementární síra, S</a:t>
            </a:r>
            <a:r>
              <a:rPr kumimoji="0" lang="cs-CZ" altLang="cs-CZ" sz="3200" baseline="30000" dirty="0"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113667" name="Text Box 3">
            <a:extLst>
              <a:ext uri="{FF2B5EF4-FFF2-40B4-BE49-F238E27FC236}">
                <a16:creationId xmlns:a16="http://schemas.microsoft.com/office/drawing/2014/main" id="{1DD201E7-F1AE-4E50-8273-6A5862C55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5" y="974958"/>
            <a:ext cx="10980002" cy="397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Částečně rozpustná ve vodě – nasycený roztok cca 160 </a:t>
            </a:r>
            <a:r>
              <a:rPr kumimoji="0" lang="cs-CZ" altLang="cs-CZ" sz="2400" dirty="0">
                <a:latin typeface="Symbol" panose="05050102010706020507" pitchFamily="18" charset="2"/>
                <a:sym typeface="Wingdings 3" panose="05040102010807070707" pitchFamily="18" charset="2"/>
              </a:rPr>
              <a:t>m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g l-1.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Působí zákal minerálních vod s vyšší koncentrací sulfidů (koloidní disperze).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Ve vodách je chemicky stabilní, ale často je transformována biochemicky:</a:t>
            </a:r>
          </a:p>
          <a:p>
            <a:pPr algn="ctr"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S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-II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 S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0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 S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II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 S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IV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 S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VI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Snadná oxidace při biologickém čištění OV (aktivace) – dochází ale k okyselování prostředí: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endParaRPr kumimoji="0" lang="cs-CZ" altLang="cs-CZ" sz="2400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algn="ctr"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2 S(s) + 2 H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 + 3 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 2 SO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+ 4 H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+</a:t>
            </a:r>
          </a:p>
        </p:txBody>
      </p:sp>
      <p:pic>
        <p:nvPicPr>
          <p:cNvPr id="113668" name="Picture 2">
            <a:extLst>
              <a:ext uri="{FF2B5EF4-FFF2-40B4-BE49-F238E27FC236}">
                <a16:creationId xmlns:a16="http://schemas.microsoft.com/office/drawing/2014/main" id="{679B8C0A-5FF5-4960-ABF7-CE7FEEF23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17" y="4311895"/>
            <a:ext cx="2254250" cy="166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6550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Text Box 3">
            <a:extLst>
              <a:ext uri="{FF2B5EF4-FFF2-40B4-BE49-F238E27FC236}">
                <a16:creationId xmlns:a16="http://schemas.microsoft.com/office/drawing/2014/main" id="{6AE56D8E-980A-404E-A0C3-231AA7B53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Význam kyslíku</a:t>
            </a:r>
            <a:endParaRPr kumimoji="0" lang="cs-CZ" altLang="cs-CZ" sz="3200" baseline="-250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  <p:sp>
        <p:nvSpPr>
          <p:cNvPr id="220163" name="TextovéPole 4">
            <a:extLst>
              <a:ext uri="{FF2B5EF4-FFF2-40B4-BE49-F238E27FC236}">
                <a16:creationId xmlns:a16="http://schemas.microsoft.com/office/drawing/2014/main" id="{F0D0F126-E88B-48D0-AB23-AC6F59669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692" y="1014652"/>
            <a:ext cx="11066615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3023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Význam koncentrace kyslíku:</a:t>
            </a:r>
          </a:p>
          <a:p>
            <a:pPr eaLnBrk="1" hangingPunct="1"/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je důležitým indikátorem čistoty povrchových vod – jeden z prvních příznaků organického znečištění vod – pokles koncentrace kyslíku – třídy čistoty povrchových vod.;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hodnocení agresivity vody vůči kovům – kyslíková koroze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posouzení stavu provozu biologických čistíren OV</a:t>
            </a:r>
          </a:p>
          <a:p>
            <a:pPr eaLnBrk="1" hangingPunct="1"/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Nárok ryb na koncentraci kyslíku – podle druhů ryb a podle podmínek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400" dirty="0">
                <a:solidFill>
                  <a:srgbClr val="0000DC"/>
                </a:solidFill>
                <a:latin typeface="Arial" panose="020B0604020202020204" pitchFamily="34" charset="0"/>
              </a:rPr>
              <a:t>Studenomilné ryby (např. losos, pstruh) vyžadují přes 8 mg O2.l-1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400" dirty="0">
                <a:solidFill>
                  <a:srgbClr val="0000DC"/>
                </a:solidFill>
                <a:latin typeface="Arial" panose="020B0604020202020204" pitchFamily="34" charset="0"/>
              </a:rPr>
              <a:t>Teplomilné ryby (např. karas, lín, piskoř) stačí jim 4,5-8 mg O2.l-1.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400" dirty="0">
                <a:solidFill>
                  <a:srgbClr val="0000DC"/>
                </a:solidFill>
                <a:latin typeface="Arial" panose="020B0604020202020204" pitchFamily="34" charset="0"/>
              </a:rPr>
              <a:t>Podobně to platí i pro ostatní vodní živočichy</a:t>
            </a:r>
          </a:p>
          <a:p>
            <a:pPr eaLnBrk="1" hangingPunct="1">
              <a:spcBef>
                <a:spcPct val="50000"/>
              </a:spcBef>
            </a:pPr>
            <a:r>
              <a:rPr kumimoji="0" lang="cs-CZ" altLang="cs-CZ" sz="2400" dirty="0">
                <a:latin typeface="Arial" panose="020B0604020202020204" pitchFamily="34" charset="0"/>
              </a:rPr>
              <a:t>Přesycení vody kyslíkem –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letním období v důsledku intenzivní asimilační činnosti, současně se zvyšuje pH.</a:t>
            </a:r>
            <a:endParaRPr lang="cs-CZ" altLang="cs-CZ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634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Text Box 3">
            <a:extLst>
              <a:ext uri="{FF2B5EF4-FFF2-40B4-BE49-F238E27FC236}">
                <a16:creationId xmlns:a16="http://schemas.microsoft.com/office/drawing/2014/main" id="{37370AD6-787D-4F5D-80A5-7647DBDD8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9914" y="804864"/>
            <a:ext cx="85677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kumimoji="0" lang="en-GB" altLang="cs-CZ" sz="20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3235" name="Text Box 4">
            <a:extLst>
              <a:ext uri="{FF2B5EF4-FFF2-40B4-BE49-F238E27FC236}">
                <a16:creationId xmlns:a16="http://schemas.microsoft.com/office/drawing/2014/main" id="{D45004FE-5E0A-4F76-8E13-FAEDCF03B8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1052514"/>
            <a:ext cx="8780462" cy="341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Schopnost povrchových vod znovu získat svou čistotu po vstupu znečišťujících látek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přírodní - jarní tání, antropogenní - vypouštění odpadních vod</a:t>
            </a: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Samovolné čištění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usazování tuhých částic, oxidace</a:t>
            </a: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Samoznečištění vod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odumírání živé hmoty, rozkladné procesy</a:t>
            </a: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23236" name="Text Box 12">
            <a:extLst>
              <a:ext uri="{FF2B5EF4-FFF2-40B4-BE49-F238E27FC236}">
                <a16:creationId xmlns:a16="http://schemas.microsoft.com/office/drawing/2014/main" id="{7CE7D3DF-DF62-4AAA-A3E9-8F74B8567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188913"/>
            <a:ext cx="8137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Samočistící schopnost vody</a:t>
            </a:r>
            <a:endParaRPr lang="en-GB" altLang="cs-CZ" sz="32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649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20F3379-9B75-491A-8EB4-7C0315958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26035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cs-CZ" sz="3200" dirty="0" err="1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Hydrologický</a:t>
            </a:r>
            <a:r>
              <a:rPr lang="en-US" altLang="cs-CZ" sz="3200" dirty="0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cs-CZ" sz="3200" dirty="0" err="1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cyklus</a:t>
            </a:r>
            <a:r>
              <a:rPr lang="en-US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2129DD9B-B7B0-4FB3-ADA1-D078C9AE1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052514"/>
            <a:ext cx="7345362" cy="470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100" name="Object 4">
            <a:extLst>
              <a:ext uri="{FF2B5EF4-FFF2-40B4-BE49-F238E27FC236}">
                <a16:creationId xmlns:a16="http://schemas.microsoft.com/office/drawing/2014/main" id="{C385FE4C-325B-4876-AAC1-0A25F102EB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794672"/>
              </p:ext>
            </p:extLst>
          </p:nvPr>
        </p:nvGraphicFramePr>
        <p:xfrm>
          <a:off x="7967664" y="3716339"/>
          <a:ext cx="2555875" cy="2236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7" name="Photo Editor Photo" r:id="rId5" imgW="3809524" imgH="3333333" progId="MSPhotoEd.3">
                  <p:embed/>
                </p:oleObj>
              </mc:Choice>
              <mc:Fallback>
                <p:oleObj name="Photo Editor Photo" r:id="rId5" imgW="3809524" imgH="3333333" progId="MSPhotoEd.3">
                  <p:embed/>
                  <p:pic>
                    <p:nvPicPr>
                      <p:cNvPr id="4100" name="Object 4">
                        <a:extLst>
                          <a:ext uri="{FF2B5EF4-FFF2-40B4-BE49-F238E27FC236}">
                            <a16:creationId xmlns:a16="http://schemas.microsoft.com/office/drawing/2014/main" id="{C385FE4C-325B-4876-AAC1-0A25F102EB6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7664" y="3716339"/>
                        <a:ext cx="2555875" cy="223678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9475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Text Box 3">
            <a:extLst>
              <a:ext uri="{FF2B5EF4-FFF2-40B4-BE49-F238E27FC236}">
                <a16:creationId xmlns:a16="http://schemas.microsoft.com/office/drawing/2014/main" id="{DBA392F8-222F-4472-A617-CF0FE3F10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9914" y="804864"/>
            <a:ext cx="85677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kumimoji="0" lang="en-GB" altLang="cs-CZ" sz="20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4259" name="Text Box 4">
            <a:extLst>
              <a:ext uri="{FF2B5EF4-FFF2-40B4-BE49-F238E27FC236}">
                <a16:creationId xmlns:a16="http://schemas.microsoft.com/office/drawing/2014/main" id="{0A3F0E51-7EDF-4FA1-9FF3-27870D9D5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981076"/>
            <a:ext cx="8637588" cy="452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Clr>
                <a:srgbClr val="FF0000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Samočištění:</a:t>
            </a:r>
          </a:p>
          <a:p>
            <a:pPr eaLnBrk="1" hangingPunct="1">
              <a:buClr>
                <a:srgbClr val="FF0000"/>
              </a:buClr>
              <a:buSzPct val="75000"/>
            </a:pPr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fyzikální procesy: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sedimentace, koagulace, rozpouštění kyslíku ze vzduchu, unikání plynných produktů z biochemických reakcí, rozptýlení a zředění znečišťujících látek ve vodách</a:t>
            </a:r>
          </a:p>
          <a:p>
            <a:pPr eaLnBrk="1" hangingPunct="1"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chemické procesy: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oxidace, redukce, neutralizace, srážení, fotochemický rozklad, komplexace</a:t>
            </a:r>
          </a:p>
          <a:p>
            <a:pPr eaLnBrk="1" hangingPunct="1"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biologické procesy: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mineralizace biologicky rozložitelných látek působením mikroorganismů</a:t>
            </a:r>
          </a:p>
        </p:txBody>
      </p:sp>
      <p:sp>
        <p:nvSpPr>
          <p:cNvPr id="224260" name="Text Box 12">
            <a:extLst>
              <a:ext uri="{FF2B5EF4-FFF2-40B4-BE49-F238E27FC236}">
                <a16:creationId xmlns:a16="http://schemas.microsoft.com/office/drawing/2014/main" id="{9705E5CE-79A0-43C7-B4D2-077A5821F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188913"/>
            <a:ext cx="8137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Samočistící schopnost vody</a:t>
            </a:r>
            <a:endParaRPr lang="en-GB" altLang="cs-CZ" sz="32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992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Text Box 3">
            <a:extLst>
              <a:ext uri="{FF2B5EF4-FFF2-40B4-BE49-F238E27FC236}">
                <a16:creationId xmlns:a16="http://schemas.microsoft.com/office/drawing/2014/main" id="{39C3399A-99FE-4591-A3CD-E414B05DD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125539"/>
            <a:ext cx="8447088" cy="26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FF0000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Biologické procesy:</a:t>
            </a:r>
          </a:p>
          <a:p>
            <a:pPr eaLnBrk="1" hangingPunct="1">
              <a:spcBef>
                <a:spcPct val="50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Aerobní děje –</a:t>
            </a:r>
            <a:r>
              <a:rPr kumimoji="0" lang="cs-CZ" altLang="cs-CZ" sz="2400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proudící voda, letní období (rozklad fenolu – v zimě po více než 100 km, v létě kolem 10 km)</a:t>
            </a:r>
          </a:p>
          <a:p>
            <a:pPr eaLnBrk="1" hangingPunct="1">
              <a:spcBef>
                <a:spcPct val="50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Anaerobní děje –</a:t>
            </a:r>
            <a:r>
              <a:rPr kumimoji="0" lang="cs-CZ" altLang="cs-CZ" sz="2400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vznik nežádoucích produktů (H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S, NH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CH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4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25283" name="Text Box 12">
            <a:extLst>
              <a:ext uri="{FF2B5EF4-FFF2-40B4-BE49-F238E27FC236}">
                <a16:creationId xmlns:a16="http://schemas.microsoft.com/office/drawing/2014/main" id="{12254F84-C665-4BED-A2EE-1A38023D8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188913"/>
            <a:ext cx="8137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Samočistící schopnost vody</a:t>
            </a:r>
            <a:endParaRPr lang="en-GB" altLang="cs-CZ" sz="32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5811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Text Box 3">
            <a:extLst>
              <a:ext uri="{FF2B5EF4-FFF2-40B4-BE49-F238E27FC236}">
                <a16:creationId xmlns:a16="http://schemas.microsoft.com/office/drawing/2014/main" id="{20F16E43-BC22-4009-8518-7BF40D1B0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981075"/>
            <a:ext cx="8736012" cy="532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kumimoji="0" lang="cs-CZ" altLang="cs-CZ" sz="2400" dirty="0">
                <a:latin typeface="Arial" panose="020B0604020202020204" pitchFamily="34" charset="0"/>
              </a:rPr>
              <a:t>Kyslíkové poměry v tocích</a:t>
            </a:r>
          </a:p>
          <a:p>
            <a:pPr eaLnBrk="1" hangingPunct="1">
              <a:spcBef>
                <a:spcPct val="20000"/>
              </a:spcBef>
            </a:pPr>
            <a:r>
              <a:rPr kumimoji="0" lang="cs-CZ" altLang="cs-CZ" sz="2400" dirty="0">
                <a:latin typeface="Arial" panose="020B0604020202020204" pitchFamily="34" charset="0"/>
              </a:rPr>
              <a:t>Kyslík ve vodách:</a:t>
            </a:r>
          </a:p>
          <a:p>
            <a:pPr eaLnBrk="1" hangingPunct="1">
              <a:spcBef>
                <a:spcPct val="20000"/>
              </a:spcBef>
            </a:pPr>
            <a:endParaRPr kumimoji="0" lang="cs-CZ" altLang="cs-CZ" sz="3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Reaerace – výměna plynů</a:t>
            </a:r>
          </a:p>
          <a:p>
            <a:pPr eaLnBrk="1" hangingPunct="1">
              <a:spcBef>
                <a:spcPct val="20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Fotosyntetická asimilace</a:t>
            </a:r>
          </a:p>
          <a:p>
            <a:pPr eaLnBrk="1" hangingPunct="1">
              <a:spcBef>
                <a:spcPct val="20000"/>
              </a:spcBef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Kyslík rozpuštěný ve vodách se spotřebovává aerobními procesy při biochemickém rozkladu organických látek</a:t>
            </a:r>
          </a:p>
          <a:p>
            <a:pPr eaLnBrk="1" hangingPunct="1">
              <a:spcBef>
                <a:spcPct val="20000"/>
              </a:spcBef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Denní/sezonní variace</a:t>
            </a:r>
          </a:p>
        </p:txBody>
      </p:sp>
      <p:graphicFrame>
        <p:nvGraphicFramePr>
          <p:cNvPr id="3772459" name="Group 43">
            <a:extLst>
              <a:ext uri="{FF2B5EF4-FFF2-40B4-BE49-F238E27FC236}">
                <a16:creationId xmlns:a16="http://schemas.microsoft.com/office/drawing/2014/main" id="{1F34BD89-6D6D-444A-BEDD-3E131B1EDEAC}"/>
              </a:ext>
            </a:extLst>
          </p:cNvPr>
          <p:cNvGraphicFramePr>
            <a:graphicFrameLocks noGrp="1"/>
          </p:cNvGraphicFramePr>
          <p:nvPr/>
        </p:nvGraphicFramePr>
        <p:xfrm>
          <a:off x="2678113" y="3657601"/>
          <a:ext cx="6570662" cy="2175766"/>
        </p:xfrm>
        <a:graphic>
          <a:graphicData uri="http://schemas.openxmlformats.org/drawingml/2006/table">
            <a:tbl>
              <a:tblPr/>
              <a:tblGrid>
                <a:gridCol w="3908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22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8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Klidná hladina přijímá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1,4 mg O</a:t>
                      </a:r>
                      <a:r>
                        <a:rPr kumimoji="1" lang="cs-CZ" sz="18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kumimoji="1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.m</a:t>
                      </a:r>
                      <a:r>
                        <a:rPr kumimoji="1" lang="cs-CZ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-2</a:t>
                      </a:r>
                      <a:r>
                        <a:rPr kumimoji="1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.den</a:t>
                      </a:r>
                      <a:r>
                        <a:rPr kumimoji="1" lang="cs-CZ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-1</a:t>
                      </a:r>
                      <a:endParaRPr kumimoji="1" 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Zčeřená hladina přijímá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5.5 mg O</a:t>
                      </a:r>
                      <a:r>
                        <a:rPr kumimoji="1" lang="cs-CZ" sz="18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kumimoji="1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.m</a:t>
                      </a:r>
                      <a:r>
                        <a:rPr kumimoji="1" lang="cs-CZ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-2</a:t>
                      </a:r>
                      <a:r>
                        <a:rPr kumimoji="1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.den</a:t>
                      </a:r>
                      <a:r>
                        <a:rPr kumimoji="1" lang="cs-CZ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-1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Prudce zčeřená hladina přijímá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50 mg O</a:t>
                      </a:r>
                      <a:r>
                        <a:rPr kumimoji="1" lang="cs-CZ" sz="18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kumimoji="1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.m</a:t>
                      </a:r>
                      <a:r>
                        <a:rPr kumimoji="1" lang="cs-CZ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-2</a:t>
                      </a:r>
                      <a:r>
                        <a:rPr kumimoji="1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.den</a:t>
                      </a:r>
                      <a:r>
                        <a:rPr kumimoji="1" lang="cs-CZ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-1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 m</a:t>
                      </a:r>
                      <a:r>
                        <a:rPr kumimoji="1" lang="cs-CZ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r>
                        <a:rPr kumimoji="1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řas (světlo, teplo) vyprodukuje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23 g O</a:t>
                      </a:r>
                      <a:r>
                        <a:rPr kumimoji="1" lang="cs-CZ" sz="18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kumimoji="1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.m</a:t>
                      </a:r>
                      <a:r>
                        <a:rPr kumimoji="1" lang="cs-CZ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-3</a:t>
                      </a:r>
                      <a:r>
                        <a:rPr kumimoji="1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.den</a:t>
                      </a:r>
                      <a:r>
                        <a:rPr kumimoji="1" lang="cs-CZ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-1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26324" name="Text Box 12">
            <a:extLst>
              <a:ext uri="{FF2B5EF4-FFF2-40B4-BE49-F238E27FC236}">
                <a16:creationId xmlns:a16="http://schemas.microsoft.com/office/drawing/2014/main" id="{265C3DA0-1676-472B-9612-14AF135F6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188913"/>
            <a:ext cx="8137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Samočistící schopnost vody</a:t>
            </a:r>
            <a:endParaRPr lang="en-GB" altLang="cs-CZ" sz="32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9770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Text Box 3">
            <a:extLst>
              <a:ext uri="{FF2B5EF4-FFF2-40B4-BE49-F238E27FC236}">
                <a16:creationId xmlns:a16="http://schemas.microsoft.com/office/drawing/2014/main" id="{BA3A509B-9D74-4159-AFF8-C4D522D9D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1125538"/>
            <a:ext cx="8569325" cy="360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cs-CZ" altLang="cs-CZ" sz="2400" dirty="0">
                <a:latin typeface="Arial" panose="020B0604020202020204" pitchFamily="34" charset="0"/>
              </a:rPr>
              <a:t>Kyslíkové poměry:</a:t>
            </a:r>
          </a:p>
          <a:p>
            <a:pPr algn="ctr" eaLnBrk="1" hangingPunct="1">
              <a:spcBef>
                <a:spcPct val="50000"/>
              </a:spcBef>
            </a:pPr>
            <a:r>
              <a:rPr kumimoji="0" lang="cs-CZ" altLang="cs-CZ" sz="2400" dirty="0">
                <a:latin typeface="Arial" panose="020B0604020202020204" pitchFamily="34" charset="0"/>
              </a:rPr>
              <a:t>G = </a:t>
            </a:r>
            <a:r>
              <a:rPr kumimoji="0" lang="cs-CZ" altLang="cs-CZ" sz="2400" dirty="0">
                <a:latin typeface="Symbol" panose="05050102010706020507" pitchFamily="18" charset="2"/>
              </a:rPr>
              <a:t>b</a:t>
            </a:r>
            <a:r>
              <a:rPr kumimoji="0" lang="cs-CZ" altLang="cs-CZ" sz="2400" dirty="0">
                <a:latin typeface="Arial" panose="020B0604020202020204" pitchFamily="34" charset="0"/>
              </a:rPr>
              <a:t> </a:t>
            </a:r>
            <a:r>
              <a:rPr kumimoji="0" lang="en-US" altLang="cs-CZ" sz="2400" dirty="0">
                <a:latin typeface="Arial" panose="020B0604020202020204" pitchFamily="34" charset="0"/>
              </a:rPr>
              <a:t>* </a:t>
            </a:r>
            <a:r>
              <a:rPr kumimoji="0" lang="cs-CZ" altLang="cs-CZ" sz="2400" dirty="0">
                <a:latin typeface="Symbol" panose="05050102010706020507" pitchFamily="18" charset="2"/>
              </a:rPr>
              <a:t>D</a:t>
            </a:r>
            <a:r>
              <a:rPr kumimoji="0" lang="cs-CZ" altLang="cs-CZ" sz="2400" dirty="0">
                <a:latin typeface="Arial" panose="020B0604020202020204" pitchFamily="34" charset="0"/>
              </a:rPr>
              <a:t> c – F </a:t>
            </a:r>
            <a:r>
              <a:rPr kumimoji="0" lang="en-US" altLang="cs-CZ" sz="2400" dirty="0">
                <a:latin typeface="Arial" panose="020B0604020202020204" pitchFamily="34" charset="0"/>
              </a:rPr>
              <a:t>[g.h</a:t>
            </a:r>
            <a:r>
              <a:rPr kumimoji="0" lang="en-US" altLang="cs-CZ" sz="2400" baseline="30000" dirty="0">
                <a:latin typeface="Arial" panose="020B0604020202020204" pitchFamily="34" charset="0"/>
              </a:rPr>
              <a:t>-1</a:t>
            </a:r>
            <a:r>
              <a:rPr kumimoji="0" lang="en-US" altLang="cs-CZ" sz="2400" dirty="0">
                <a:latin typeface="Arial" panose="020B0604020202020204" pitchFamily="34" charset="0"/>
              </a:rPr>
              <a:t>]</a:t>
            </a:r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Kde:  </a:t>
            </a:r>
          </a:p>
          <a:p>
            <a:pPr eaLnBrk="1" hangingPunct="1">
              <a:spcBef>
                <a:spcPct val="50000"/>
              </a:spcBef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G  = množství kyslíku prostupující za časovou jednotku fázovým rozhraním plochy F 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[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m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]</a:t>
            </a: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kumimoji="0" lang="cs-CZ" altLang="cs-CZ" sz="2400" dirty="0">
                <a:solidFill>
                  <a:srgbClr val="0000FF"/>
                </a:solidFill>
                <a:latin typeface="Symbol" panose="05050102010706020507" pitchFamily="18" charset="2"/>
              </a:rPr>
              <a:t>b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   = součinitel přestupu hmoty 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[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m.h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]</a:t>
            </a: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 typeface="Symbol" panose="05050102010706020507" pitchFamily="18" charset="2"/>
              <a:buNone/>
            </a:pPr>
            <a:r>
              <a:rPr kumimoji="0" lang="cs-CZ" altLang="cs-CZ" sz="2400" dirty="0">
                <a:solidFill>
                  <a:srgbClr val="0000FF"/>
                </a:solidFill>
                <a:latin typeface="Symbol" panose="05050102010706020507" pitchFamily="18" charset="2"/>
              </a:rPr>
              <a:t>D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c = hnací potenciál přestupu kyslíku 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[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g.m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-3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]</a:t>
            </a: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27331" name="Text Box 12">
            <a:extLst>
              <a:ext uri="{FF2B5EF4-FFF2-40B4-BE49-F238E27FC236}">
                <a16:creationId xmlns:a16="http://schemas.microsoft.com/office/drawing/2014/main" id="{1A97269D-91C8-4796-A04F-1FD1107C7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188913"/>
            <a:ext cx="8137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Samočistící schopnost vody</a:t>
            </a:r>
            <a:endParaRPr lang="en-GB" altLang="cs-CZ" sz="32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7029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Text Box 3">
            <a:extLst>
              <a:ext uri="{FF2B5EF4-FFF2-40B4-BE49-F238E27FC236}">
                <a16:creationId xmlns:a16="http://schemas.microsoft.com/office/drawing/2014/main" id="{5F3708A2-BFCF-4C49-9FCF-9431414A3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052514"/>
            <a:ext cx="8667750" cy="349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Symbol" panose="05050102010706020507" pitchFamily="18" charset="2"/>
              <a:buNone/>
            </a:pPr>
            <a:r>
              <a:rPr kumimoji="0" lang="cs-CZ" altLang="cs-CZ" sz="2400" dirty="0">
                <a:latin typeface="Arial" panose="020B0604020202020204" pitchFamily="34" charset="0"/>
              </a:rPr>
              <a:t>Koncentrace kyslíku v čase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t je c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t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– hnací potenciál se v tomto okamžiku rovná deficitu:</a:t>
            </a:r>
          </a:p>
          <a:p>
            <a:pPr eaLnBrk="1" hangingPunct="1">
              <a:spcBef>
                <a:spcPct val="20000"/>
              </a:spcBef>
              <a:buFont typeface="Symbol" panose="05050102010706020507" pitchFamily="18" charset="2"/>
              <a:buNone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20000"/>
              </a:spcBef>
              <a:buFont typeface="Symbol" panose="05050102010706020507" pitchFamily="18" charset="2"/>
              <a:buNone/>
            </a:pPr>
            <a:r>
              <a:rPr kumimoji="0" lang="cs-CZ" altLang="cs-CZ" sz="2400" dirty="0">
                <a:solidFill>
                  <a:srgbClr val="0000FF"/>
                </a:solidFill>
                <a:latin typeface="Symbol" panose="05050102010706020507" pitchFamily="18" charset="2"/>
              </a:rPr>
              <a:t>D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c = D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t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= c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r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- c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t</a:t>
            </a: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Kde: </a:t>
            </a:r>
          </a:p>
          <a:p>
            <a:pPr eaLnBrk="1" hangingPunct="1">
              <a:spcBef>
                <a:spcPct val="20000"/>
              </a:spcBef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c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r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= rovnovážná koncentrace kyslíku</a:t>
            </a:r>
          </a:p>
          <a:p>
            <a:pPr eaLnBrk="1" hangingPunct="1">
              <a:spcBef>
                <a:spcPct val="20000"/>
              </a:spcBef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c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t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= koncentrace kyslíku c čase t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28355" name="Text Box 12">
            <a:extLst>
              <a:ext uri="{FF2B5EF4-FFF2-40B4-BE49-F238E27FC236}">
                <a16:creationId xmlns:a16="http://schemas.microsoft.com/office/drawing/2014/main" id="{2458A6E9-9FAE-4DD6-8C40-E47876618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188913"/>
            <a:ext cx="8137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Samočistící schopnost vody</a:t>
            </a:r>
            <a:endParaRPr lang="en-GB" altLang="cs-CZ" sz="32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1132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Text Box 3">
            <a:extLst>
              <a:ext uri="{FF2B5EF4-FFF2-40B4-BE49-F238E27FC236}">
                <a16:creationId xmlns:a16="http://schemas.microsoft.com/office/drawing/2014/main" id="{969B0B80-6FCA-4397-A109-17A7703DC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052514"/>
            <a:ext cx="8655050" cy="423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Trvalý pohyb vody – neustálé obnovování koncentračního spádu – kyslík se neustále rozpouští.</a:t>
            </a:r>
          </a:p>
          <a:p>
            <a:pPr eaLnBrk="1" hangingPunct="1">
              <a:spcBef>
                <a:spcPct val="20000"/>
              </a:spcBef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Množství kyslíku přecházejícího za časovou jednotku do vody způsobí zvýšení jeho obsahu o hodnotu </a:t>
            </a:r>
            <a:r>
              <a:rPr kumimoji="0" lang="cs-CZ" altLang="cs-CZ" sz="2400" dirty="0">
                <a:solidFill>
                  <a:srgbClr val="0000FF"/>
                </a:solidFill>
                <a:latin typeface="Symbol" panose="05050102010706020507" pitchFamily="18" charset="2"/>
              </a:rPr>
              <a:t>D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c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t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které se rovná snížení deficitu za stejný čas o </a:t>
            </a:r>
            <a:r>
              <a:rPr kumimoji="0" lang="cs-CZ" altLang="cs-CZ" sz="2400" dirty="0">
                <a:solidFill>
                  <a:srgbClr val="0000FF"/>
                </a:solidFill>
                <a:latin typeface="Symbol" panose="05050102010706020507" pitchFamily="18" charset="2"/>
              </a:rPr>
              <a:t>D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D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t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20000"/>
              </a:spcBef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Pro každou vrstvu vody musí platit:</a:t>
            </a:r>
          </a:p>
          <a:p>
            <a:pPr eaLnBrk="1" hangingPunct="1">
              <a:spcBef>
                <a:spcPct val="20000"/>
              </a:spcBef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kumimoji="0" lang="cs-CZ" altLang="cs-CZ" sz="2400" dirty="0">
                <a:latin typeface="Arial" panose="020B0604020202020204" pitchFamily="34" charset="0"/>
              </a:rPr>
              <a:t>d c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t </a:t>
            </a:r>
            <a:r>
              <a:rPr kumimoji="0" lang="cs-CZ" altLang="cs-CZ" sz="2400" dirty="0">
                <a:latin typeface="Arial" panose="020B0604020202020204" pitchFamily="34" charset="0"/>
              </a:rPr>
              <a:t>/ d t = - dD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t</a:t>
            </a:r>
            <a:r>
              <a:rPr kumimoji="0" lang="cs-CZ" altLang="cs-CZ" sz="2400" dirty="0">
                <a:latin typeface="Arial" panose="020B0604020202020204" pitchFamily="34" charset="0"/>
              </a:rPr>
              <a:t> / dt</a:t>
            </a:r>
          </a:p>
        </p:txBody>
      </p:sp>
      <p:sp>
        <p:nvSpPr>
          <p:cNvPr id="229379" name="Text Box 12">
            <a:extLst>
              <a:ext uri="{FF2B5EF4-FFF2-40B4-BE49-F238E27FC236}">
                <a16:creationId xmlns:a16="http://schemas.microsoft.com/office/drawing/2014/main" id="{D3806D6F-C1D8-4012-BD61-0EDA3F481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188913"/>
            <a:ext cx="8137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Samočistící schopnost vody</a:t>
            </a:r>
            <a:endParaRPr lang="en-GB" altLang="cs-CZ" sz="32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6021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Text Box 3">
            <a:extLst>
              <a:ext uri="{FF2B5EF4-FFF2-40B4-BE49-F238E27FC236}">
                <a16:creationId xmlns:a16="http://schemas.microsoft.com/office/drawing/2014/main" id="{5D3A20AA-B584-4FDC-8145-7F43DD1CC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908050"/>
            <a:ext cx="8655050" cy="5191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Množství kyslíku, který prošel za jednotku času do jednotky objemu vzduchu, je úměrný deficitu:</a:t>
            </a:r>
          </a:p>
          <a:p>
            <a:pPr algn="just" eaLnBrk="1" hangingPunct="1">
              <a:spcBef>
                <a:spcPct val="20000"/>
              </a:spcBef>
            </a:pPr>
            <a:endParaRPr kumimoji="0" lang="cs-CZ" altLang="cs-CZ" sz="18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kumimoji="0" lang="cs-CZ" altLang="cs-CZ" sz="2400" dirty="0">
                <a:latin typeface="Arial" panose="020B0604020202020204" pitchFamily="34" charset="0"/>
              </a:rPr>
              <a:t>- dDt / dt = K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r</a:t>
            </a:r>
            <a:r>
              <a:rPr kumimoji="0" lang="cs-CZ" altLang="cs-CZ" sz="2400" dirty="0">
                <a:latin typeface="Arial" panose="020B0604020202020204" pitchFamily="34" charset="0"/>
              </a:rPr>
              <a:t> </a:t>
            </a:r>
            <a:r>
              <a:rPr kumimoji="0" lang="en-US" altLang="cs-CZ" sz="2400" dirty="0">
                <a:latin typeface="Arial" panose="020B0604020202020204" pitchFamily="34" charset="0"/>
              </a:rPr>
              <a:t>*</a:t>
            </a:r>
            <a:r>
              <a:rPr kumimoji="0" lang="cs-CZ" altLang="cs-CZ" sz="2400" dirty="0">
                <a:latin typeface="Arial" panose="020B0604020202020204" pitchFamily="34" charset="0"/>
              </a:rPr>
              <a:t> D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t</a:t>
            </a:r>
          </a:p>
          <a:p>
            <a:pPr eaLnBrk="1" hangingPunct="1">
              <a:spcBef>
                <a:spcPct val="20000"/>
              </a:spcBef>
            </a:pPr>
            <a:endParaRPr kumimoji="0" lang="cs-CZ" altLang="cs-CZ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 integraci dostaneme:</a:t>
            </a:r>
          </a:p>
          <a:p>
            <a:pPr algn="ctr" eaLnBrk="1" hangingPunct="1">
              <a:spcBef>
                <a:spcPct val="20000"/>
              </a:spcBef>
            </a:pPr>
            <a:endParaRPr kumimoji="0" lang="cs-CZ" altLang="cs-CZ" sz="18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kumimoji="0" lang="cs-CZ" altLang="cs-CZ" sz="2400" dirty="0">
                <a:latin typeface="Arial" panose="020B0604020202020204" pitchFamily="34" charset="0"/>
              </a:rPr>
              <a:t>D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t</a:t>
            </a:r>
            <a:r>
              <a:rPr kumimoji="0" lang="cs-CZ" altLang="cs-CZ" sz="2400" dirty="0">
                <a:latin typeface="Arial" panose="020B0604020202020204" pitchFamily="34" charset="0"/>
              </a:rPr>
              <a:t> = D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0</a:t>
            </a:r>
            <a:r>
              <a:rPr kumimoji="0" lang="en-US" altLang="cs-CZ" sz="2400" dirty="0">
                <a:latin typeface="Arial" panose="020B0604020202020204" pitchFamily="34" charset="0"/>
              </a:rPr>
              <a:t> * </a:t>
            </a:r>
            <a:r>
              <a:rPr kumimoji="0" lang="cs-CZ" altLang="cs-CZ" sz="2400" dirty="0">
                <a:latin typeface="Arial" panose="020B0604020202020204" pitchFamily="34" charset="0"/>
              </a:rPr>
              <a:t>e</a:t>
            </a:r>
            <a:r>
              <a:rPr kumimoji="0" lang="cs-CZ" altLang="cs-CZ" sz="2400" baseline="30000" dirty="0">
                <a:latin typeface="Arial" panose="020B0604020202020204" pitchFamily="34" charset="0"/>
              </a:rPr>
              <a:t>-Kr</a:t>
            </a:r>
            <a:r>
              <a:rPr kumimoji="0" lang="en-US" altLang="cs-CZ" sz="2400" baseline="30000" dirty="0">
                <a:latin typeface="Arial" panose="020B0604020202020204" pitchFamily="34" charset="0"/>
              </a:rPr>
              <a:t> </a:t>
            </a:r>
            <a:r>
              <a:rPr kumimoji="0" lang="cs-CZ" altLang="cs-CZ" sz="2400" baseline="30000" dirty="0">
                <a:latin typeface="Arial" panose="020B0604020202020204" pitchFamily="34" charset="0"/>
              </a:rPr>
              <a:t> </a:t>
            </a:r>
            <a:r>
              <a:rPr kumimoji="0" lang="en-US" altLang="cs-CZ" sz="2400" baseline="30000" dirty="0">
                <a:latin typeface="Arial" panose="020B0604020202020204" pitchFamily="34" charset="0"/>
              </a:rPr>
              <a:t>*</a:t>
            </a:r>
            <a:r>
              <a:rPr kumimoji="0" lang="cs-CZ" altLang="cs-CZ" sz="2400" baseline="30000" dirty="0">
                <a:latin typeface="Arial" panose="020B0604020202020204" pitchFamily="34" charset="0"/>
              </a:rPr>
              <a:t> t</a:t>
            </a:r>
          </a:p>
          <a:p>
            <a:pPr algn="just" eaLnBrk="1" hangingPunct="1">
              <a:spcBef>
                <a:spcPct val="20000"/>
              </a:spcBef>
            </a:pPr>
            <a:endParaRPr kumimoji="0" lang="cs-CZ" altLang="cs-CZ" sz="18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20000"/>
              </a:spcBef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Kde:</a:t>
            </a:r>
          </a:p>
          <a:p>
            <a:pPr algn="just" eaLnBrk="1" hangingPunct="1">
              <a:spcBef>
                <a:spcPct val="20000"/>
              </a:spcBef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r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= koeficient reaerace 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[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d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]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obvykle = 0,2 – závisí na druhu recipientu</a:t>
            </a:r>
          </a:p>
          <a:p>
            <a:pPr algn="just" eaLnBrk="1" hangingPunct="1">
              <a:spcBef>
                <a:spcPct val="20000"/>
              </a:spcBef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D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0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= počáteční deficit v čase t = 0 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[</a:t>
            </a:r>
            <a:r>
              <a:rPr kumimoji="0" lang="en-US" altLang="cs-CZ" sz="2400" dirty="0" err="1">
                <a:solidFill>
                  <a:srgbClr val="0000FF"/>
                </a:solidFill>
                <a:latin typeface="Arial" panose="020B0604020202020204" pitchFamily="34" charset="0"/>
              </a:rPr>
              <a:t>mg.l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]</a:t>
            </a: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30403" name="Text Box 12">
            <a:extLst>
              <a:ext uri="{FF2B5EF4-FFF2-40B4-BE49-F238E27FC236}">
                <a16:creationId xmlns:a16="http://schemas.microsoft.com/office/drawing/2014/main" id="{C8D435D4-2166-432F-8D52-D279A9102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188913"/>
            <a:ext cx="8137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Samočistící schopnost vody</a:t>
            </a:r>
            <a:endParaRPr lang="en-GB" altLang="cs-CZ" sz="32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326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3">
            <a:extLst>
              <a:ext uri="{FF2B5EF4-FFF2-40B4-BE49-F238E27FC236}">
                <a16:creationId xmlns:a16="http://schemas.microsoft.com/office/drawing/2014/main" id="{F5AF3FEF-C88C-4B62-8A50-39901DFBE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1143000"/>
            <a:ext cx="830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endParaRPr lang="cs-CZ" altLang="cs-CZ" sz="2400"/>
          </a:p>
        </p:txBody>
      </p:sp>
      <p:sp>
        <p:nvSpPr>
          <p:cNvPr id="31747" name="Text Box 6">
            <a:extLst>
              <a:ext uri="{FF2B5EF4-FFF2-40B4-BE49-F238E27FC236}">
                <a16:creationId xmlns:a16="http://schemas.microsoft.com/office/drawing/2014/main" id="{F58D8CD0-BAB6-4EFD-B512-DEB25ADA1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04800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0000DC"/>
                </a:solidFill>
                <a:latin typeface="+mn-lt"/>
              </a:rPr>
              <a:t>Nerovnovážná dynamika rozpouštění plynů: kyslíková křivka</a:t>
            </a:r>
          </a:p>
        </p:txBody>
      </p:sp>
      <p:pic>
        <p:nvPicPr>
          <p:cNvPr id="31749" name="Picture 9">
            <a:extLst>
              <a:ext uri="{FF2B5EF4-FFF2-40B4-BE49-F238E27FC236}">
                <a16:creationId xmlns:a16="http://schemas.microsoft.com/office/drawing/2014/main" id="{7F435C9A-FAAC-4574-9465-11D999FDE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1066801"/>
            <a:ext cx="7972425" cy="561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Text Box 3">
            <a:extLst>
              <a:ext uri="{FF2B5EF4-FFF2-40B4-BE49-F238E27FC236}">
                <a16:creationId xmlns:a16="http://schemas.microsoft.com/office/drawing/2014/main" id="{9F164D49-AA91-405B-97DE-9C73197BB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305" y="981076"/>
            <a:ext cx="9538871" cy="496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Spotřeba rozpuštěného kyslíku aerobními procesy při biochemickém rozkladu organických látek –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latin typeface="Arial" panose="020B0604020202020204" pitchFamily="34" charset="0"/>
              </a:rPr>
              <a:t>deoxygenace.</a:t>
            </a:r>
          </a:p>
          <a:p>
            <a:pPr eaLnBrk="1" hangingPunct="1">
              <a:spcBef>
                <a:spcPct val="20000"/>
              </a:spcBef>
            </a:pPr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kumimoji="0" lang="cs-CZ" altLang="cs-CZ" sz="2400" dirty="0">
                <a:latin typeface="Arial" panose="020B0604020202020204" pitchFamily="34" charset="0"/>
              </a:rPr>
              <a:t>Kyslíková rovnováha:</a:t>
            </a:r>
          </a:p>
          <a:p>
            <a:pPr eaLnBrk="1" hangingPunct="1">
              <a:spcBef>
                <a:spcPct val="20000"/>
              </a:spcBef>
            </a:pPr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kumimoji="0" lang="cs-CZ" altLang="cs-CZ" sz="2400" dirty="0">
                <a:latin typeface="Arial" panose="020B0604020202020204" pitchFamily="34" charset="0"/>
              </a:rPr>
              <a:t>Poměr mezi spotřebou a dodávkou kyslíku –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 rozhodující míře ovlivňuje samočistící schopnost toku – je dána deoxygenací a a reaerací vody.</a:t>
            </a:r>
          </a:p>
          <a:p>
            <a:pPr eaLnBrk="1" hangingPunct="1">
              <a:spcBef>
                <a:spcPct val="20000"/>
              </a:spcBef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kumimoji="0" lang="cs-CZ" altLang="cs-CZ" sz="2400" dirty="0">
                <a:latin typeface="Arial" panose="020B0604020202020204" pitchFamily="34" charset="0"/>
              </a:rPr>
              <a:t>Deoxygenace (způsobená znečištěním) a reaerace (vyvolaná vznikem kyslíkového deficitu) –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vede k ustálenému stavu mezi zdrojem a spotřebou kyslíku v recipientu.</a:t>
            </a:r>
          </a:p>
        </p:txBody>
      </p:sp>
      <p:sp>
        <p:nvSpPr>
          <p:cNvPr id="234499" name="Text Box 12">
            <a:extLst>
              <a:ext uri="{FF2B5EF4-FFF2-40B4-BE49-F238E27FC236}">
                <a16:creationId xmlns:a16="http://schemas.microsoft.com/office/drawing/2014/main" id="{6709459C-64AE-409C-8503-3BE611957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188913"/>
            <a:ext cx="8137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Samočistící schopnost vody</a:t>
            </a:r>
            <a:endParaRPr lang="en-GB" altLang="cs-CZ" sz="32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3299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Text Box 2">
            <a:extLst>
              <a:ext uri="{FF2B5EF4-FFF2-40B4-BE49-F238E27FC236}">
                <a16:creationId xmlns:a16="http://schemas.microsoft.com/office/drawing/2014/main" id="{DBBD1E41-F66F-416F-8739-99E18BD9B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"/>
            <a:ext cx="896461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Obsah kyslíku ve vodách  v závislosti na výtoku odpadních vod</a:t>
            </a:r>
          </a:p>
        </p:txBody>
      </p:sp>
      <p:pic>
        <p:nvPicPr>
          <p:cNvPr id="221187" name="Picture 3">
            <a:extLst>
              <a:ext uri="{FF2B5EF4-FFF2-40B4-BE49-F238E27FC236}">
                <a16:creationId xmlns:a16="http://schemas.microsoft.com/office/drawing/2014/main" id="{02F3BC6C-5191-4340-9DC0-80FCF0162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78213" y="-786604"/>
            <a:ext cx="5056188" cy="878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803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138C45CF-3596-42D8-8DCF-9D2B095BC8AA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5738813" cy="5068888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Text Box 3">
            <a:extLst>
              <a:ext uri="{FF2B5EF4-FFF2-40B4-BE49-F238E27FC236}">
                <a16:creationId xmlns:a16="http://schemas.microsoft.com/office/drawing/2014/main" id="{954A8355-8AAF-4289-8423-080C8A8EF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872" y="223262"/>
            <a:ext cx="95146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Antropogenní ovlivnění hydrologického cyklu</a:t>
            </a:r>
          </a:p>
        </p:txBody>
      </p:sp>
    </p:spTree>
    <p:extLst>
      <p:ext uri="{BB962C8B-B14F-4D97-AF65-F5344CB8AC3E}">
        <p14:creationId xmlns:p14="http://schemas.microsoft.com/office/powerpoint/2010/main" val="8715019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Text Box 3">
            <a:extLst>
              <a:ext uri="{FF2B5EF4-FFF2-40B4-BE49-F238E27FC236}">
                <a16:creationId xmlns:a16="http://schemas.microsoft.com/office/drawing/2014/main" id="{35359413-09D2-46BD-9559-20890648E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538" y="908051"/>
            <a:ext cx="9764711" cy="4083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kumimoji="0" lang="cs-CZ" altLang="cs-CZ" sz="2400" dirty="0">
                <a:latin typeface="Arial" panose="020B0604020202020204" pitchFamily="34" charset="0"/>
              </a:rPr>
              <a:t>Obsah rozpuštěného kyslíku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[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mg.l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]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nebo míra nasycení vody kyslíkem (N) (zavisí na T):</a:t>
            </a:r>
          </a:p>
          <a:p>
            <a:pPr eaLnBrk="1" hangingPunct="1">
              <a:spcBef>
                <a:spcPct val="20000"/>
              </a:spcBef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kumimoji="0" lang="cs-CZ" altLang="cs-CZ" sz="2400" dirty="0">
                <a:latin typeface="Arial" panose="020B0604020202020204" pitchFamily="34" charset="0"/>
              </a:rPr>
              <a:t>N = c / c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r</a:t>
            </a:r>
            <a:r>
              <a:rPr kumimoji="0" lang="en-US" altLang="cs-CZ" sz="2400" dirty="0">
                <a:latin typeface="Arial" panose="020B0604020202020204" pitchFamily="34" charset="0"/>
              </a:rPr>
              <a:t>* </a:t>
            </a:r>
            <a:r>
              <a:rPr kumimoji="0" lang="cs-CZ" altLang="cs-CZ" sz="2400" dirty="0">
                <a:latin typeface="Arial" panose="020B0604020202020204" pitchFamily="34" charset="0"/>
              </a:rPr>
              <a:t>100 </a:t>
            </a:r>
            <a:endParaRPr kumimoji="0" lang="cs-CZ" altLang="cs-CZ" sz="2400" baseline="-250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20000"/>
              </a:spcBef>
            </a:pPr>
            <a:endParaRPr kumimoji="0" lang="cs-CZ" altLang="cs-CZ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Kde:</a:t>
            </a:r>
          </a:p>
          <a:p>
            <a:pPr eaLnBrk="1" hangingPunct="1">
              <a:spcBef>
                <a:spcPct val="20000"/>
              </a:spcBef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50000"/>
              </a:lnSpc>
              <a:spcBef>
                <a:spcPct val="20000"/>
              </a:spcBef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c  = koncentrace rozpuštěného kyslíku 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[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mg.l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]</a:t>
            </a:r>
            <a:b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</a:b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50000"/>
              </a:lnSpc>
              <a:spcBef>
                <a:spcPct val="20000"/>
              </a:spcBef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c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r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= rovnovážná koncentrace rozpuštěného kyslíku 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[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mg.l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]</a:t>
            </a: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33475" name="Text Box 12">
            <a:extLst>
              <a:ext uri="{FF2B5EF4-FFF2-40B4-BE49-F238E27FC236}">
                <a16:creationId xmlns:a16="http://schemas.microsoft.com/office/drawing/2014/main" id="{A207B746-C544-48DE-92AC-7641EBE64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188913"/>
            <a:ext cx="8137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dirty="0">
                <a:latin typeface="Arial" panose="020B0604020202020204" pitchFamily="34" charset="0"/>
              </a:rPr>
              <a:t>Samočistící schopnost vody</a:t>
            </a:r>
            <a:endParaRPr lang="en-GB" altLang="cs-CZ" sz="3200" dirty="0"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BD47DB-476D-4A4E-A038-EC3188EA07C5}"/>
              </a:ext>
            </a:extLst>
          </p:cNvPr>
          <p:cNvSpPr txBox="1"/>
          <p:nvPr/>
        </p:nvSpPr>
        <p:spPr>
          <a:xfrm>
            <a:off x="1793665" y="4913477"/>
            <a:ext cx="89364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kumimoji="0" lang="cs-CZ" altLang="cs-CZ" sz="2400" dirty="0">
                <a:latin typeface="Arial" panose="020B0604020202020204" pitchFamily="34" charset="0"/>
              </a:rPr>
              <a:t>Zvýšení teploty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vede ke zvýšení kyslíkového deficitu – zpomalení nebo až zastavení biochemických aerobních procesů – zákaz vypouštění OV s T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&gt;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30 °C.</a:t>
            </a:r>
          </a:p>
        </p:txBody>
      </p:sp>
    </p:spTree>
    <p:extLst>
      <p:ext uri="{BB962C8B-B14F-4D97-AF65-F5344CB8AC3E}">
        <p14:creationId xmlns:p14="http://schemas.microsoft.com/office/powerpoint/2010/main" val="29726335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ext Box 3">
            <a:extLst>
              <a:ext uri="{FF2B5EF4-FFF2-40B4-BE49-F238E27FC236}">
                <a16:creationId xmlns:a16="http://schemas.microsoft.com/office/drawing/2014/main" id="{BEB23305-FA21-4F1C-8F3B-55D503D9A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1052514"/>
            <a:ext cx="8574087" cy="452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Znečišťující látky ovlivňující kyslíkovou bilanci:</a:t>
            </a:r>
          </a:p>
          <a:p>
            <a:pPr eaLnBrk="1" hangingPunct="1">
              <a:spcBef>
                <a:spcPct val="50000"/>
              </a:spcBef>
              <a:buSzPct val="75000"/>
            </a:pPr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Látky rozpuštěné a nerozpuštěné (nesedimentující) ovlivňující kyslíkovou bilanci vody</a:t>
            </a:r>
          </a:p>
          <a:p>
            <a:pPr eaLnBrk="1" hangingPunct="1">
              <a:spcBef>
                <a:spcPct val="50000"/>
              </a:spcBef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Nerozpustné látky sedimentující</a:t>
            </a:r>
          </a:p>
          <a:p>
            <a:pPr eaLnBrk="1" hangingPunct="1">
              <a:spcBef>
                <a:spcPct val="50000"/>
              </a:spcBef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Toxické látky</a:t>
            </a:r>
          </a:p>
          <a:p>
            <a:pPr eaLnBrk="1" hangingPunct="1">
              <a:spcBef>
                <a:spcPct val="50000"/>
              </a:spcBef>
              <a:buSzPct val="75000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Znečišťující látky mohou spotřebovávat kyslík chemickou nebo biologickou cestou.</a:t>
            </a:r>
          </a:p>
        </p:txBody>
      </p:sp>
      <p:sp>
        <p:nvSpPr>
          <p:cNvPr id="238595" name="Text Box 12">
            <a:extLst>
              <a:ext uri="{FF2B5EF4-FFF2-40B4-BE49-F238E27FC236}">
                <a16:creationId xmlns:a16="http://schemas.microsoft.com/office/drawing/2014/main" id="{9FC38293-8A1F-4677-95A8-5714899E2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188913"/>
            <a:ext cx="8137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dirty="0">
                <a:latin typeface="Arial" panose="020B0604020202020204" pitchFamily="34" charset="0"/>
              </a:rPr>
              <a:t>Samočistící schopnost vody</a:t>
            </a:r>
            <a:endParaRPr lang="en-GB" altLang="cs-CZ" sz="3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3808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Text Box 3">
            <a:extLst>
              <a:ext uri="{FF2B5EF4-FFF2-40B4-BE49-F238E27FC236}">
                <a16:creationId xmlns:a16="http://schemas.microsoft.com/office/drawing/2014/main" id="{B9E65289-059C-449C-8172-27B6CB5DE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1052513"/>
            <a:ext cx="8782050" cy="356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kumimoji="0" lang="cs-CZ" altLang="cs-CZ" sz="2400" dirty="0">
                <a:latin typeface="Arial" panose="020B0604020202020204" pitchFamily="34" charset="0"/>
              </a:rPr>
              <a:t>Chemická spotřeba kyslíku (CHSK) –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množství kyslíku, které se spotřebuje na oxidaci oxidujících se látek přítomných ve vodách – oxidovatelnost organických látek dvojchromanem draselným v silně kyselém prostředí za katalýzy Ag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4</a:t>
            </a:r>
          </a:p>
          <a:p>
            <a:pPr eaLnBrk="1" hangingPunct="1">
              <a:spcBef>
                <a:spcPct val="20000"/>
              </a:spcBef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kumimoji="0" lang="cs-CZ" altLang="cs-CZ" sz="2400" dirty="0">
                <a:latin typeface="Arial" panose="020B0604020202020204" pitchFamily="34" charset="0"/>
              </a:rPr>
              <a:t>Biochemická spotřeba kyslíku (BSK) –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množství kyslíku potřebné na biochemickou stabilizaci organických látek; </a:t>
            </a:r>
          </a:p>
        </p:txBody>
      </p:sp>
      <p:sp>
        <p:nvSpPr>
          <p:cNvPr id="239619" name="Text Box 12">
            <a:extLst>
              <a:ext uri="{FF2B5EF4-FFF2-40B4-BE49-F238E27FC236}">
                <a16:creationId xmlns:a16="http://schemas.microsoft.com/office/drawing/2014/main" id="{184B593E-E37C-4D88-B31B-B36848769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188913"/>
            <a:ext cx="8137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dirty="0">
                <a:latin typeface="Arial" panose="020B0604020202020204" pitchFamily="34" charset="0"/>
              </a:rPr>
              <a:t>Samočistící schopnost vody</a:t>
            </a:r>
            <a:endParaRPr lang="en-GB" altLang="cs-CZ" sz="3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4102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Text Box 3">
            <a:extLst>
              <a:ext uri="{FF2B5EF4-FFF2-40B4-BE49-F238E27FC236}">
                <a16:creationId xmlns:a16="http://schemas.microsoft.com/office/drawing/2014/main" id="{74BB0513-D9AB-4A95-9C79-040438BAB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08050"/>
            <a:ext cx="9371011" cy="5339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kumimoji="0" lang="cs-CZ" altLang="cs-CZ" sz="2400" dirty="0">
                <a:latin typeface="Arial" panose="020B0604020202020204" pitchFamily="34" charset="0"/>
              </a:rPr>
              <a:t>BSK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5</a:t>
            </a:r>
            <a:r>
              <a:rPr kumimoji="0" lang="cs-CZ" altLang="cs-CZ" sz="2400" dirty="0">
                <a:latin typeface="Arial" panose="020B0604020202020204" pitchFamily="34" charset="0"/>
              </a:rPr>
              <a:t> –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pětidenní biochemická spotřeba kyslíku – množství kyslíku spotřebovaného mikroorganismy během 5 dnů na rozklad (mineralizaci) organických látek za aerobních podmínek (BSK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20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).</a:t>
            </a:r>
          </a:p>
          <a:p>
            <a:pPr eaLnBrk="1" hangingPunct="1">
              <a:spcBef>
                <a:spcPct val="20000"/>
              </a:spcBef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Organické látky – potrava pro heterotrofní bakterie – část aerobní asimilace – zisk E, část syntéza biomasy.</a:t>
            </a:r>
          </a:p>
          <a:p>
            <a:pPr eaLnBrk="1" hangingPunct="1">
              <a:spcBef>
                <a:spcPct val="20000"/>
              </a:spcBef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kumimoji="0" lang="cs-CZ" altLang="cs-CZ" sz="2400" dirty="0">
                <a:latin typeface="Arial" panose="020B0604020202020204" pitchFamily="34" charset="0"/>
              </a:rPr>
              <a:t>Asimilace –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spotřebovává se kyslík, produkce 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a 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O.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</a:pPr>
            <a:endParaRPr kumimoji="0" lang="cs-CZ" altLang="cs-CZ" sz="2400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kumimoji="0" lang="cs-CZ" altLang="cs-CZ" sz="2400" dirty="0">
                <a:latin typeface="Arial" panose="020B0604020202020204" pitchFamily="34" charset="0"/>
              </a:rPr>
              <a:t>BSK –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množství kyslíku je úměrné množství přítomných rozložitelných organických látek – odhad stupně znečištění OV.</a:t>
            </a:r>
          </a:p>
        </p:txBody>
      </p:sp>
      <p:sp>
        <p:nvSpPr>
          <p:cNvPr id="240643" name="Text Box 12">
            <a:extLst>
              <a:ext uri="{FF2B5EF4-FFF2-40B4-BE49-F238E27FC236}">
                <a16:creationId xmlns:a16="http://schemas.microsoft.com/office/drawing/2014/main" id="{A339E733-2537-40EB-A79B-E1FC9107B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188913"/>
            <a:ext cx="8137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dirty="0">
                <a:latin typeface="Arial" panose="020B0604020202020204" pitchFamily="34" charset="0"/>
              </a:rPr>
              <a:t>Samočistící schopnost vody</a:t>
            </a:r>
            <a:endParaRPr lang="en-GB" altLang="cs-CZ" sz="3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2005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Text Box 3">
            <a:extLst>
              <a:ext uri="{FF2B5EF4-FFF2-40B4-BE49-F238E27FC236}">
                <a16:creationId xmlns:a16="http://schemas.microsoft.com/office/drawing/2014/main" id="{6A0F97B6-AA67-4552-BBFE-536153AA3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981075"/>
            <a:ext cx="10109200" cy="529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Organická látka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spotřebována při dostatečném přísunu kyslíku asi za 20 dnů - sleduje se z praktických důvodů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latin typeface="Arial" panose="020B0604020202020204" pitchFamily="34" charset="0"/>
              </a:rPr>
              <a:t>BSK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5</a:t>
            </a:r>
            <a:r>
              <a:rPr kumimoji="0" lang="cs-CZ" altLang="cs-CZ" sz="2400" dirty="0">
                <a:latin typeface="Arial" panose="020B0604020202020204" pitchFamily="34" charset="0"/>
              </a:rPr>
              <a:t>.</a:t>
            </a:r>
          </a:p>
          <a:p>
            <a:pPr eaLnBrk="1" hangingPunct="1">
              <a:buClr>
                <a:srgbClr val="0000FF"/>
              </a:buClr>
              <a:buSzPct val="75000"/>
            </a:pPr>
            <a:endParaRPr kumimoji="0" lang="cs-CZ" altLang="cs-CZ" sz="1600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Přepočet BSK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5</a:t>
            </a:r>
            <a:r>
              <a:rPr kumimoji="0" lang="cs-CZ" altLang="cs-CZ" sz="2400" dirty="0">
                <a:latin typeface="Arial" panose="020B0604020202020204" pitchFamily="34" charset="0"/>
              </a:rPr>
              <a:t> na BSK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20</a:t>
            </a:r>
            <a:r>
              <a:rPr kumimoji="0" lang="cs-CZ" altLang="cs-CZ" sz="2400" dirty="0">
                <a:latin typeface="Arial" panose="020B0604020202020204" pitchFamily="34" charset="0"/>
              </a:rPr>
              <a:t>:</a:t>
            </a:r>
          </a:p>
          <a:p>
            <a:pPr eaLnBrk="1" hangingPunct="1">
              <a:buClr>
                <a:srgbClr val="0000FF"/>
              </a:buClr>
              <a:buSzPct val="75000"/>
            </a:pPr>
            <a:endParaRPr kumimoji="0" lang="cs-CZ" altLang="cs-CZ" sz="1400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pomocí tabulek,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ČOV - BSK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5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při 20 °C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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68 % BSK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20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přepočet podle vztahu: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None/>
            </a:pPr>
            <a:endParaRPr kumimoji="0" lang="cs-CZ" altLang="cs-CZ" sz="16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ctr"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L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t</a:t>
            </a:r>
            <a:r>
              <a:rPr kumimoji="0" lang="cs-CZ" altLang="cs-CZ" sz="2400" dirty="0">
                <a:latin typeface="Arial" panose="020B0604020202020204" pitchFamily="34" charset="0"/>
              </a:rPr>
              <a:t> / L = 10</a:t>
            </a:r>
            <a:r>
              <a:rPr kumimoji="0" lang="cs-CZ" altLang="cs-CZ" sz="2400" baseline="30000" dirty="0">
                <a:latin typeface="Arial" panose="020B0604020202020204" pitchFamily="34" charset="0"/>
              </a:rPr>
              <a:t>-k * t</a:t>
            </a:r>
          </a:p>
          <a:p>
            <a:pPr eaLnBrk="1" hangingPunct="1">
              <a:buClr>
                <a:srgbClr val="0000FF"/>
              </a:buClr>
              <a:buSzPct val="75000"/>
            </a:pPr>
            <a:endParaRPr kumimoji="0"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kde:</a:t>
            </a: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	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L = původní BSK odpadní vody</a:t>
            </a: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	L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t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= výsledná BSK po dokončení rozkladného procesu</a:t>
            </a: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	k = součinitel závislý na druhu OV - splaškové OV = 0,1</a:t>
            </a: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	t = počet dnů</a:t>
            </a:r>
          </a:p>
        </p:txBody>
      </p:sp>
      <p:sp>
        <p:nvSpPr>
          <p:cNvPr id="241667" name="Text Box 12">
            <a:extLst>
              <a:ext uri="{FF2B5EF4-FFF2-40B4-BE49-F238E27FC236}">
                <a16:creationId xmlns:a16="http://schemas.microsoft.com/office/drawing/2014/main" id="{929BD31A-C535-4C21-B1AE-2CF37A2B6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188913"/>
            <a:ext cx="8137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dirty="0">
                <a:latin typeface="Arial" panose="020B0604020202020204" pitchFamily="34" charset="0"/>
              </a:rPr>
              <a:t>Samočistící schopnost vody</a:t>
            </a:r>
            <a:endParaRPr lang="en-GB" altLang="cs-CZ" sz="3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6339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Text Box 3">
            <a:extLst>
              <a:ext uri="{FF2B5EF4-FFF2-40B4-BE49-F238E27FC236}">
                <a16:creationId xmlns:a16="http://schemas.microsoft.com/office/drawing/2014/main" id="{B072FF85-FCBF-4590-8C09-A005D4D7B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6932" y="3220986"/>
            <a:ext cx="5303838" cy="2940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1800">
                <a:latin typeface="Times New Roman" panose="02020603050405020304" pitchFamily="18" charset="0"/>
              </a:rPr>
              <a:t>Průběh BSK = f(t)</a:t>
            </a:r>
          </a:p>
          <a:p>
            <a:pPr eaLnBrk="1" hangingPunct="1"/>
            <a:r>
              <a:rPr kumimoji="0" lang="cs-CZ" altLang="cs-CZ" sz="1800">
                <a:latin typeface="Times New Roman" panose="02020603050405020304" pitchFamily="18" charset="0"/>
              </a:rPr>
              <a:t>   </a:t>
            </a:r>
            <a:endParaRPr kumimoji="0" lang="cs-CZ" altLang="cs-CZ" sz="2000">
              <a:latin typeface="Times New Roman" panose="02020603050405020304" pitchFamily="18" charset="0"/>
            </a:endParaRPr>
          </a:p>
        </p:txBody>
      </p:sp>
      <p:sp>
        <p:nvSpPr>
          <p:cNvPr id="3788804" name="Line 4">
            <a:extLst>
              <a:ext uri="{FF2B5EF4-FFF2-40B4-BE49-F238E27FC236}">
                <a16:creationId xmlns:a16="http://schemas.microsoft.com/office/drawing/2014/main" id="{48F55170-1238-432B-A6CF-71FDFCFF692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5913" y="3568701"/>
            <a:ext cx="0" cy="17367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cs-CZ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88805" name="Line 5">
            <a:extLst>
              <a:ext uri="{FF2B5EF4-FFF2-40B4-BE49-F238E27FC236}">
                <a16:creationId xmlns:a16="http://schemas.microsoft.com/office/drawing/2014/main" id="{E8F5E218-389D-4035-AF75-84DD564D41A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64014" y="5295900"/>
            <a:ext cx="37496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cs-CZ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88806" name="Line 6">
            <a:extLst>
              <a:ext uri="{FF2B5EF4-FFF2-40B4-BE49-F238E27FC236}">
                <a16:creationId xmlns:a16="http://schemas.microsoft.com/office/drawing/2014/main" id="{FB11347F-976C-45FD-8CCB-15ADA2D9764F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5126" y="3852863"/>
            <a:ext cx="3749675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cs-CZ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88807" name="Arc 7">
            <a:extLst>
              <a:ext uri="{FF2B5EF4-FFF2-40B4-BE49-F238E27FC236}">
                <a16:creationId xmlns:a16="http://schemas.microsoft.com/office/drawing/2014/main" id="{F8023967-67B2-45EC-8DFF-4ADF960A9A69}"/>
              </a:ext>
            </a:extLst>
          </p:cNvPr>
          <p:cNvSpPr>
            <a:spLocks/>
          </p:cNvSpPr>
          <p:nvPr/>
        </p:nvSpPr>
        <p:spPr bwMode="auto">
          <a:xfrm rot="10970442" flipV="1">
            <a:off x="4195763" y="3794126"/>
            <a:ext cx="2470150" cy="155416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cs-CZ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88808" name="Line 8">
            <a:extLst>
              <a:ext uri="{FF2B5EF4-FFF2-40B4-BE49-F238E27FC236}">
                <a16:creationId xmlns:a16="http://schemas.microsoft.com/office/drawing/2014/main" id="{9E988E4B-A88F-4365-973B-0027C4E843D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5701" y="5459413"/>
            <a:ext cx="128111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cs-CZ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2696" name="Text Box 9">
            <a:extLst>
              <a:ext uri="{FF2B5EF4-FFF2-40B4-BE49-F238E27FC236}">
                <a16:creationId xmlns:a16="http://schemas.microsoft.com/office/drawing/2014/main" id="{3587C0C2-63D0-4124-B85F-F86355CC3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1313" y="5580064"/>
            <a:ext cx="457200" cy="2746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4988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1600">
                <a:solidFill>
                  <a:srgbClr val="000000"/>
                </a:solidFill>
                <a:latin typeface="Times New Roman" panose="02020603050405020304" pitchFamily="18" charset="0"/>
              </a:rPr>
              <a:t>čas</a:t>
            </a:r>
            <a:endParaRPr kumimoji="0" lang="cs-CZ" altLang="cs-CZ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88810" name="Line 10">
            <a:extLst>
              <a:ext uri="{FF2B5EF4-FFF2-40B4-BE49-F238E27FC236}">
                <a16:creationId xmlns:a16="http://schemas.microsoft.com/office/drawing/2014/main" id="{720A1370-9B5B-4C65-ABDF-88F7876A04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36988" y="4237039"/>
            <a:ext cx="0" cy="10064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cs-CZ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2698" name="Text Box 11">
            <a:extLst>
              <a:ext uri="{FF2B5EF4-FFF2-40B4-BE49-F238E27FC236}">
                <a16:creationId xmlns:a16="http://schemas.microsoft.com/office/drawing/2014/main" id="{5946605E-17BB-4FD6-BF34-41E4A9A1F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2013" y="3789364"/>
            <a:ext cx="639762" cy="3651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4988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kumimoji="0" lang="cs-CZ" altLang="cs-CZ" sz="1600">
                <a:solidFill>
                  <a:srgbClr val="000000"/>
                </a:solidFill>
                <a:latin typeface="Times New Roman" panose="02020603050405020304" pitchFamily="18" charset="0"/>
              </a:rPr>
              <a:t>BSK</a:t>
            </a:r>
            <a:endParaRPr kumimoji="0" lang="cs-CZ" altLang="cs-CZ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2699" name="Text Box 12">
            <a:extLst>
              <a:ext uri="{FF2B5EF4-FFF2-40B4-BE49-F238E27FC236}">
                <a16:creationId xmlns:a16="http://schemas.microsoft.com/office/drawing/2014/main" id="{E8CA4EDD-A1C1-4CC8-9BE9-959082D93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08" y="908050"/>
            <a:ext cx="9448791" cy="238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kumimoji="0" lang="cs-CZ" altLang="cs-CZ" sz="2400" dirty="0">
                <a:latin typeface="Arial" panose="020B0604020202020204" pitchFamily="34" charset="0"/>
              </a:rPr>
              <a:t>Lagové stádium 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buňka má ve své struktuře konstitutivní enzymatický systém, který je schopen organickou látku rozložit. </a:t>
            </a:r>
          </a:p>
          <a:p>
            <a:pPr eaLnBrk="1" hangingPunct="1">
              <a:spcBef>
                <a:spcPct val="20000"/>
              </a:spcBef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Některé mikroorganismy jej nemají, ale buňka je schopna si tento systém vybudovat (adaptivní enzymy)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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počáteční fáze zpomaleného růstu.</a:t>
            </a:r>
          </a:p>
        </p:txBody>
      </p:sp>
      <p:sp>
        <p:nvSpPr>
          <p:cNvPr id="242700" name="Text Box 12">
            <a:extLst>
              <a:ext uri="{FF2B5EF4-FFF2-40B4-BE49-F238E27FC236}">
                <a16:creationId xmlns:a16="http://schemas.microsoft.com/office/drawing/2014/main" id="{83ECA086-C2F1-4196-8882-677281DC0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188913"/>
            <a:ext cx="8137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dirty="0">
                <a:latin typeface="Arial" panose="020B0604020202020204" pitchFamily="34" charset="0"/>
              </a:rPr>
              <a:t>Samočistící schopnost vody</a:t>
            </a:r>
            <a:endParaRPr lang="en-GB" altLang="cs-CZ" sz="3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2110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Text Box 3">
            <a:extLst>
              <a:ext uri="{FF2B5EF4-FFF2-40B4-BE49-F238E27FC236}">
                <a16:creationId xmlns:a16="http://schemas.microsoft.com/office/drawing/2014/main" id="{B5ABF541-35FE-456D-95FC-A1440B0B9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81075"/>
            <a:ext cx="8747125" cy="489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BSK : CHSK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odhad zastoupení biologicky rozložitelných látek ve vodě 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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čím je hodnota vyšší, tím jsou přítomné organické látky biologicky snáze rozložitelné 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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latin typeface="Arial" panose="020B0604020202020204" pitchFamily="34" charset="0"/>
              </a:rPr>
              <a:t>vyhodné biologické čištění - hranice použitelnosti BKS : CHSK = 0,5.</a:t>
            </a:r>
          </a:p>
          <a:p>
            <a:pPr eaLnBrk="1" hangingPunct="1"/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Saprobita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souhrn vlastností vodního prostředí - biologický stav - vyvolaný znečištěním vody (přírodním, antropogenním) biochemicky rozložitelnými látkami.</a:t>
            </a: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Stanovuje se analýzou společenstev - určení druhů žijících (nebo chybějících) na dané lokalitě.</a:t>
            </a:r>
          </a:p>
        </p:txBody>
      </p:sp>
      <p:sp>
        <p:nvSpPr>
          <p:cNvPr id="243715" name="Text Box 12">
            <a:extLst>
              <a:ext uri="{FF2B5EF4-FFF2-40B4-BE49-F238E27FC236}">
                <a16:creationId xmlns:a16="http://schemas.microsoft.com/office/drawing/2014/main" id="{DE63505D-CFE1-4BD8-BC7B-29C5D08FD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188913"/>
            <a:ext cx="8137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dirty="0">
                <a:latin typeface="Arial" panose="020B0604020202020204" pitchFamily="34" charset="0"/>
              </a:rPr>
              <a:t>Samočistící schopnost vody</a:t>
            </a:r>
            <a:endParaRPr lang="en-GB" altLang="cs-CZ" sz="3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9093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izzy WATER makes us fat because the carbon dioxide encourages us to eat  more | NEWS.am Medicine - All about health and medicine">
            <a:extLst>
              <a:ext uri="{FF2B5EF4-FFF2-40B4-BE49-F238E27FC236}">
                <a16:creationId xmlns:a16="http://schemas.microsoft.com/office/drawing/2014/main" id="{DBF93C7C-1DD2-467D-875F-6EE419CAB1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9" r="14583" b="-2"/>
          <a:stretch/>
        </p:blipFill>
        <p:spPr bwMode="auto">
          <a:xfrm>
            <a:off x="719137" y="1695074"/>
            <a:ext cx="5218413" cy="389671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8A456F-18AC-4201-8B14-4551BE8007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/>
              <a:t>Define footer – presentation title / department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176E89-FF3F-4189-9898-38CBC827CF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37</a:t>
            </a:fld>
            <a:endParaRPr lang="cs-CZ" altLang="cs-CZ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5D793B-2279-44BB-B08D-7C32B106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pPr algn="ctr"/>
            <a:r>
              <a:rPr lang="cs-CZ" sz="2200" dirty="0"/>
              <a:t>Oxid uhličitý ve vodě a acidita vody</a:t>
            </a:r>
            <a:endParaRPr lang="en-US" sz="2200" dirty="0"/>
          </a:p>
        </p:txBody>
      </p:sp>
      <p:sp>
        <p:nvSpPr>
          <p:cNvPr id="73" name="Text Placeholder 5">
            <a:extLst>
              <a:ext uri="{FF2B5EF4-FFF2-40B4-BE49-F238E27FC236}">
                <a16:creationId xmlns:a16="http://schemas.microsoft.com/office/drawing/2014/main" id="{9101ED2A-011E-4940-AC05-0AA32677EE3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/>
          <a:lstStyle/>
          <a:p>
            <a:endParaRPr lang="en-US"/>
          </a:p>
        </p:txBody>
      </p:sp>
      <p:pic>
        <p:nvPicPr>
          <p:cNvPr id="26628" name="Picture 4" descr="The Ocean, a carbon sink – Ocean &amp; Climate Platform">
            <a:extLst>
              <a:ext uri="{FF2B5EF4-FFF2-40B4-BE49-F238E27FC236}">
                <a16:creationId xmlns:a16="http://schemas.microsoft.com/office/drawing/2014/main" id="{40626BEB-4BD3-44DD-9C73-7F9285DF9D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8" r="2" b="4777"/>
          <a:stretch/>
        </p:blipFill>
        <p:spPr bwMode="auto">
          <a:xfrm>
            <a:off x="6251280" y="1667024"/>
            <a:ext cx="5219998" cy="41400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978962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AC49DE5F-7544-4BDE-843C-944366B440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/>
              <a:pPr>
                <a:spcAft>
                  <a:spcPts val="600"/>
                </a:spcAft>
              </a:pPr>
              <a:t>38</a:t>
            </a:fld>
            <a:endParaRPr lang="cs-CZ" altLang="cs-CZ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0F2283C-2B11-40C7-8BA4-0B54ECCA1C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39863" y="720725"/>
            <a:ext cx="10752137" cy="450850"/>
          </a:xfrm>
        </p:spPr>
        <p:txBody>
          <a:bodyPr anchor="t">
            <a:noAutofit/>
          </a:bodyPr>
          <a:lstStyle/>
          <a:p>
            <a:pPr algn="ctr"/>
            <a:r>
              <a:rPr lang="cs-CZ" sz="3200" dirty="0"/>
              <a:t>Rozpustnost CO2 ve vodě ze vzduchu</a:t>
            </a:r>
            <a:endParaRPr lang="en-US" sz="32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81CA18-E414-4D53-812D-A19C07F792E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972300" y="1690688"/>
            <a:ext cx="5219700" cy="41402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rgbClr val="0000DC"/>
                </a:solidFill>
              </a:rPr>
              <a:t>plynný</a:t>
            </a:r>
            <a:r>
              <a:rPr lang="en-US" sz="2000" dirty="0">
                <a:solidFill>
                  <a:srgbClr val="0000DC"/>
                </a:solidFill>
              </a:rPr>
              <a:t> </a:t>
            </a:r>
            <a:r>
              <a:rPr lang="en-US" sz="2000" dirty="0" err="1">
                <a:solidFill>
                  <a:srgbClr val="0000DC"/>
                </a:solidFill>
              </a:rPr>
              <a:t>oxid</a:t>
            </a:r>
            <a:r>
              <a:rPr lang="en-US" sz="2000" dirty="0">
                <a:solidFill>
                  <a:srgbClr val="0000DC"/>
                </a:solidFill>
              </a:rPr>
              <a:t> </a:t>
            </a:r>
            <a:r>
              <a:rPr lang="en-US" sz="2000" dirty="0" err="1">
                <a:solidFill>
                  <a:srgbClr val="0000DC"/>
                </a:solidFill>
              </a:rPr>
              <a:t>uhličitý</a:t>
            </a:r>
            <a:r>
              <a:rPr lang="en-US" sz="2000" dirty="0">
                <a:solidFill>
                  <a:srgbClr val="0000DC"/>
                </a:solidFill>
              </a:rPr>
              <a:t> je </a:t>
            </a:r>
            <a:r>
              <a:rPr lang="en-US" sz="2000" dirty="0" err="1">
                <a:solidFill>
                  <a:srgbClr val="0000DC"/>
                </a:solidFill>
              </a:rPr>
              <a:t>ve</a:t>
            </a:r>
            <a:r>
              <a:rPr lang="en-US" sz="2000" dirty="0">
                <a:solidFill>
                  <a:srgbClr val="0000DC"/>
                </a:solidFill>
              </a:rPr>
              <a:t> </a:t>
            </a:r>
            <a:r>
              <a:rPr lang="en-US" sz="2000" dirty="0" err="1">
                <a:solidFill>
                  <a:srgbClr val="0000DC"/>
                </a:solidFill>
              </a:rPr>
              <a:t>vodě</a:t>
            </a:r>
            <a:r>
              <a:rPr lang="en-US" sz="2000" dirty="0">
                <a:solidFill>
                  <a:srgbClr val="0000DC"/>
                </a:solidFill>
              </a:rPr>
              <a:t> </a:t>
            </a:r>
            <a:r>
              <a:rPr lang="en-US" sz="2000" dirty="0" err="1">
                <a:solidFill>
                  <a:srgbClr val="0000DC"/>
                </a:solidFill>
              </a:rPr>
              <a:t>snadno</a:t>
            </a:r>
            <a:r>
              <a:rPr lang="en-US" sz="2000" dirty="0">
                <a:solidFill>
                  <a:srgbClr val="0000DC"/>
                </a:solidFill>
              </a:rPr>
              <a:t> </a:t>
            </a:r>
            <a:r>
              <a:rPr lang="en-US" sz="2000" dirty="0" err="1">
                <a:solidFill>
                  <a:srgbClr val="0000DC"/>
                </a:solidFill>
              </a:rPr>
              <a:t>rozpustný</a:t>
            </a:r>
            <a:r>
              <a:rPr lang="en-US" sz="2000" dirty="0">
                <a:solidFill>
                  <a:srgbClr val="0000DC"/>
                </a:solidFill>
              </a:rPr>
              <a:t> (</a:t>
            </a:r>
            <a:r>
              <a:rPr lang="en-US" sz="2000" dirty="0" err="1">
                <a:solidFill>
                  <a:srgbClr val="0000DC"/>
                </a:solidFill>
              </a:rPr>
              <a:t>cca</a:t>
            </a:r>
            <a:r>
              <a:rPr lang="en-US" sz="2000" dirty="0">
                <a:solidFill>
                  <a:srgbClr val="0000DC"/>
                </a:solidFill>
              </a:rPr>
              <a:t> 200x </a:t>
            </a:r>
            <a:r>
              <a:rPr lang="en-US" sz="2000" dirty="0" err="1">
                <a:solidFill>
                  <a:srgbClr val="0000DC"/>
                </a:solidFill>
              </a:rPr>
              <a:t>lépe</a:t>
            </a:r>
            <a:r>
              <a:rPr lang="en-US" sz="2000" dirty="0">
                <a:solidFill>
                  <a:srgbClr val="0000DC"/>
                </a:solidFill>
              </a:rPr>
              <a:t> </a:t>
            </a:r>
            <a:r>
              <a:rPr lang="en-US" sz="2000" dirty="0" err="1">
                <a:solidFill>
                  <a:srgbClr val="0000DC"/>
                </a:solidFill>
              </a:rPr>
              <a:t>než</a:t>
            </a:r>
            <a:r>
              <a:rPr lang="en-US" sz="2000" dirty="0">
                <a:solidFill>
                  <a:srgbClr val="0000DC"/>
                </a:solidFill>
              </a:rPr>
              <a:t> </a:t>
            </a:r>
            <a:r>
              <a:rPr lang="en-US" sz="2000" dirty="0" err="1">
                <a:solidFill>
                  <a:srgbClr val="0000DC"/>
                </a:solidFill>
              </a:rPr>
              <a:t>kyslík</a:t>
            </a:r>
            <a:r>
              <a:rPr lang="en-US" sz="2000" dirty="0">
                <a:solidFill>
                  <a:srgbClr val="0000DC"/>
                </a:solidFill>
              </a:rPr>
              <a:t>) 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DC"/>
                </a:solidFill>
              </a:rPr>
              <a:t>proto je ho </a:t>
            </a:r>
            <a:r>
              <a:rPr lang="en-US" sz="2000" dirty="0" err="1">
                <a:solidFill>
                  <a:srgbClr val="0000DC"/>
                </a:solidFill>
              </a:rPr>
              <a:t>ve</a:t>
            </a:r>
            <a:r>
              <a:rPr lang="en-US" sz="2000" dirty="0">
                <a:solidFill>
                  <a:srgbClr val="0000DC"/>
                </a:solidFill>
              </a:rPr>
              <a:t> </a:t>
            </a:r>
            <a:r>
              <a:rPr lang="en-US" sz="2000" dirty="0" err="1">
                <a:solidFill>
                  <a:srgbClr val="0000DC"/>
                </a:solidFill>
              </a:rPr>
              <a:t>vodě</a:t>
            </a:r>
            <a:r>
              <a:rPr lang="en-US" sz="2000" dirty="0">
                <a:solidFill>
                  <a:srgbClr val="0000DC"/>
                </a:solidFill>
              </a:rPr>
              <a:t> </a:t>
            </a:r>
            <a:r>
              <a:rPr lang="en-US" sz="2000" dirty="0" err="1">
                <a:solidFill>
                  <a:srgbClr val="0000DC"/>
                </a:solidFill>
              </a:rPr>
              <a:t>relativně</a:t>
            </a:r>
            <a:r>
              <a:rPr lang="en-US" sz="2000" dirty="0">
                <a:solidFill>
                  <a:srgbClr val="0000DC"/>
                </a:solidFill>
              </a:rPr>
              <a:t> </a:t>
            </a:r>
            <a:r>
              <a:rPr lang="en-US" sz="2000" dirty="0" err="1">
                <a:solidFill>
                  <a:srgbClr val="0000DC"/>
                </a:solidFill>
              </a:rPr>
              <a:t>více</a:t>
            </a:r>
            <a:r>
              <a:rPr lang="en-US" sz="2000" dirty="0">
                <a:solidFill>
                  <a:srgbClr val="0000DC"/>
                </a:solidFill>
              </a:rPr>
              <a:t> </a:t>
            </a:r>
            <a:r>
              <a:rPr lang="en-US" sz="2000" dirty="0" err="1">
                <a:solidFill>
                  <a:srgbClr val="0000DC"/>
                </a:solidFill>
              </a:rPr>
              <a:t>než</a:t>
            </a:r>
            <a:r>
              <a:rPr lang="en-US" sz="2000" dirty="0">
                <a:solidFill>
                  <a:srgbClr val="0000DC"/>
                </a:solidFill>
              </a:rPr>
              <a:t> v </a:t>
            </a:r>
            <a:r>
              <a:rPr lang="en-US" sz="2000" dirty="0" err="1">
                <a:solidFill>
                  <a:srgbClr val="0000DC"/>
                </a:solidFill>
              </a:rPr>
              <a:t>ovzduší</a:t>
            </a:r>
            <a:endParaRPr lang="en-US" sz="2000" dirty="0">
              <a:solidFill>
                <a:srgbClr val="0000DC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DC"/>
                </a:solidFill>
              </a:rPr>
              <a:t>v </a:t>
            </a:r>
            <a:r>
              <a:rPr lang="en-US" sz="2000" dirty="0" err="1">
                <a:solidFill>
                  <a:srgbClr val="0000DC"/>
                </a:solidFill>
              </a:rPr>
              <a:t>atmosféře</a:t>
            </a:r>
            <a:r>
              <a:rPr lang="en-US" sz="2000" dirty="0">
                <a:solidFill>
                  <a:srgbClr val="0000DC"/>
                </a:solidFill>
              </a:rPr>
              <a:t> 0,033 % CO2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rgbClr val="0000DC"/>
                </a:solidFill>
              </a:rPr>
              <a:t>ve</a:t>
            </a:r>
            <a:r>
              <a:rPr lang="en-US" sz="2000" dirty="0">
                <a:solidFill>
                  <a:srgbClr val="0000DC"/>
                </a:solidFill>
              </a:rPr>
              <a:t> </a:t>
            </a:r>
            <a:r>
              <a:rPr lang="en-US" sz="2000" dirty="0" err="1">
                <a:solidFill>
                  <a:srgbClr val="0000DC"/>
                </a:solidFill>
              </a:rPr>
              <a:t>vodě</a:t>
            </a:r>
            <a:r>
              <a:rPr lang="en-US" sz="2000" dirty="0">
                <a:solidFill>
                  <a:srgbClr val="0000DC"/>
                </a:solidFill>
              </a:rPr>
              <a:t> za (norm.) </a:t>
            </a:r>
            <a:r>
              <a:rPr lang="en-US" sz="2000" dirty="0" err="1">
                <a:solidFill>
                  <a:srgbClr val="0000DC"/>
                </a:solidFill>
              </a:rPr>
              <a:t>tlaku</a:t>
            </a:r>
            <a:r>
              <a:rPr lang="en-US" sz="2000" dirty="0">
                <a:solidFill>
                  <a:srgbClr val="0000DC"/>
                </a:solidFill>
              </a:rPr>
              <a:t> 101 kPa a 0,033 % </a:t>
            </a:r>
            <a:r>
              <a:rPr lang="en-US" sz="2000" dirty="0" err="1">
                <a:solidFill>
                  <a:srgbClr val="0000DC"/>
                </a:solidFill>
              </a:rPr>
              <a:t>nad</a:t>
            </a:r>
            <a:r>
              <a:rPr lang="en-US" sz="2000" dirty="0">
                <a:solidFill>
                  <a:srgbClr val="0000DC"/>
                </a:solidFill>
              </a:rPr>
              <a:t> vodou je 100 % </a:t>
            </a:r>
            <a:r>
              <a:rPr lang="en-US" sz="2000" dirty="0" err="1">
                <a:solidFill>
                  <a:srgbClr val="0000DC"/>
                </a:solidFill>
              </a:rPr>
              <a:t>nasycení</a:t>
            </a:r>
            <a:r>
              <a:rPr lang="en-US" sz="2000" dirty="0">
                <a:solidFill>
                  <a:srgbClr val="0000DC"/>
                </a:solidFill>
              </a:rPr>
              <a:t> </a:t>
            </a:r>
            <a:r>
              <a:rPr lang="en-US" sz="2000" dirty="0" err="1">
                <a:solidFill>
                  <a:srgbClr val="0000DC"/>
                </a:solidFill>
              </a:rPr>
              <a:t>vody</a:t>
            </a:r>
            <a:r>
              <a:rPr lang="en-US" sz="2000" dirty="0">
                <a:solidFill>
                  <a:srgbClr val="0000DC"/>
                </a:solidFill>
              </a:rPr>
              <a:t> </a:t>
            </a:r>
            <a:r>
              <a:rPr lang="en-US" sz="2000" dirty="0" err="1">
                <a:solidFill>
                  <a:srgbClr val="0000DC"/>
                </a:solidFill>
              </a:rPr>
              <a:t>oxidem</a:t>
            </a:r>
            <a:r>
              <a:rPr lang="en-US" sz="2000" dirty="0">
                <a:solidFill>
                  <a:srgbClr val="0000DC"/>
                </a:solidFill>
              </a:rPr>
              <a:t> </a:t>
            </a:r>
            <a:r>
              <a:rPr lang="en-US" sz="2000" dirty="0" err="1">
                <a:solidFill>
                  <a:srgbClr val="0000DC"/>
                </a:solidFill>
              </a:rPr>
              <a:t>uhličitým</a:t>
            </a:r>
            <a:r>
              <a:rPr lang="en-US" sz="2000" dirty="0">
                <a:solidFill>
                  <a:srgbClr val="0000DC"/>
                </a:solidFill>
              </a:rPr>
              <a:t> v </a:t>
            </a:r>
            <a:r>
              <a:rPr lang="en-US" sz="2000" dirty="0" err="1">
                <a:solidFill>
                  <a:srgbClr val="0000DC"/>
                </a:solidFill>
              </a:rPr>
              <a:t>závislosti</a:t>
            </a:r>
            <a:r>
              <a:rPr lang="en-US" sz="2000" dirty="0">
                <a:solidFill>
                  <a:srgbClr val="0000DC"/>
                </a:solidFill>
              </a:rPr>
              <a:t> </a:t>
            </a:r>
            <a:r>
              <a:rPr lang="en-US" sz="2000" dirty="0" err="1">
                <a:solidFill>
                  <a:srgbClr val="0000DC"/>
                </a:solidFill>
              </a:rPr>
              <a:t>na</a:t>
            </a:r>
            <a:r>
              <a:rPr lang="en-US" sz="2000" dirty="0">
                <a:solidFill>
                  <a:srgbClr val="0000DC"/>
                </a:solidFill>
              </a:rPr>
              <a:t> </a:t>
            </a:r>
            <a:r>
              <a:rPr lang="en-US" sz="2000" dirty="0" err="1">
                <a:solidFill>
                  <a:srgbClr val="0000DC"/>
                </a:solidFill>
              </a:rPr>
              <a:t>teplotě</a:t>
            </a:r>
            <a:r>
              <a:rPr lang="en-US" sz="2000" dirty="0">
                <a:solidFill>
                  <a:srgbClr val="0000DC"/>
                </a:solidFill>
              </a:rPr>
              <a:t> (</a:t>
            </a:r>
            <a:r>
              <a:rPr lang="en-US" sz="2000" dirty="0" err="1">
                <a:solidFill>
                  <a:srgbClr val="0000DC"/>
                </a:solidFill>
              </a:rPr>
              <a:t>Henryho</a:t>
            </a:r>
            <a:r>
              <a:rPr lang="en-US" sz="2000" dirty="0">
                <a:solidFill>
                  <a:srgbClr val="0000DC"/>
                </a:solidFill>
              </a:rPr>
              <a:t> </a:t>
            </a:r>
            <a:r>
              <a:rPr lang="en-US" sz="2000" dirty="0" err="1">
                <a:solidFill>
                  <a:srgbClr val="0000DC"/>
                </a:solidFill>
              </a:rPr>
              <a:t>zákon</a:t>
            </a:r>
            <a:r>
              <a:rPr lang="en-US" sz="2000" dirty="0">
                <a:solidFill>
                  <a:srgbClr val="0000DC"/>
                </a:solidFill>
              </a:rPr>
              <a:t>)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7EEA8EE-0D02-40E6-9A84-AE386C2D1F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519658"/>
              </p:ext>
            </p:extLst>
          </p:nvPr>
        </p:nvGraphicFramePr>
        <p:xfrm>
          <a:off x="398643" y="1450841"/>
          <a:ext cx="5541354" cy="48962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302174">
                  <a:extLst>
                    <a:ext uri="{9D8B030D-6E8A-4147-A177-3AD203B41FA5}">
                      <a16:colId xmlns:a16="http://schemas.microsoft.com/office/drawing/2014/main" val="624491625"/>
                    </a:ext>
                  </a:extLst>
                </a:gridCol>
                <a:gridCol w="809795">
                  <a:extLst>
                    <a:ext uri="{9D8B030D-6E8A-4147-A177-3AD203B41FA5}">
                      <a16:colId xmlns:a16="http://schemas.microsoft.com/office/drawing/2014/main" val="128528433"/>
                    </a:ext>
                  </a:extLst>
                </a:gridCol>
                <a:gridCol w="809795">
                  <a:extLst>
                    <a:ext uri="{9D8B030D-6E8A-4147-A177-3AD203B41FA5}">
                      <a16:colId xmlns:a16="http://schemas.microsoft.com/office/drawing/2014/main" val="2457414729"/>
                    </a:ext>
                  </a:extLst>
                </a:gridCol>
                <a:gridCol w="809795">
                  <a:extLst>
                    <a:ext uri="{9D8B030D-6E8A-4147-A177-3AD203B41FA5}">
                      <a16:colId xmlns:a16="http://schemas.microsoft.com/office/drawing/2014/main" val="258337649"/>
                    </a:ext>
                  </a:extLst>
                </a:gridCol>
                <a:gridCol w="809795">
                  <a:extLst>
                    <a:ext uri="{9D8B030D-6E8A-4147-A177-3AD203B41FA5}">
                      <a16:colId xmlns:a16="http://schemas.microsoft.com/office/drawing/2014/main" val="2076815049"/>
                    </a:ext>
                  </a:extLst>
                </a:gridCol>
              </a:tblGrid>
              <a:tr h="677350">
                <a:tc gridSpan="5">
                  <a:txBody>
                    <a:bodyPr/>
                    <a:lstStyle/>
                    <a:p>
                      <a:pPr algn="ctr"/>
                      <a:r>
                        <a:rPr lang="pl-PL" sz="2200" b="0" cap="none" spc="0" dirty="0">
                          <a:solidFill>
                            <a:schemeClr val="bg1"/>
                          </a:solidFill>
                        </a:rPr>
                        <a:t>ROZPUSTNOST   O</a:t>
                      </a:r>
                      <a:r>
                        <a:rPr lang="pl-PL" sz="2200" b="0" cap="none" spc="0" baseline="-25000" dirty="0">
                          <a:solidFill>
                            <a:schemeClr val="bg1"/>
                          </a:solidFill>
                        </a:rPr>
                        <a:t>2 </a:t>
                      </a:r>
                      <a:r>
                        <a:rPr lang="pl-PL" sz="2200" b="0" cap="none" spc="0" dirty="0">
                          <a:solidFill>
                            <a:schemeClr val="bg1"/>
                          </a:solidFill>
                        </a:rPr>
                        <a:t>,    CO</a:t>
                      </a:r>
                      <a:r>
                        <a:rPr lang="pl-PL" sz="2200" b="0" cap="none" spc="0" baseline="-25000" dirty="0">
                          <a:solidFill>
                            <a:schemeClr val="bg1"/>
                          </a:solidFill>
                        </a:rPr>
                        <a:t>2 </a:t>
                      </a:r>
                      <a:r>
                        <a:rPr lang="pl-PL" sz="2200" b="0" cap="none" spc="0" dirty="0">
                          <a:solidFill>
                            <a:schemeClr val="bg1"/>
                          </a:solidFill>
                        </a:rPr>
                        <a:t>,   VE VODĚ  ZE VZDUCHU:</a:t>
                      </a:r>
                    </a:p>
                  </a:txBody>
                  <a:tcPr marL="184711" marR="50310" marT="142085" marB="14208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330204"/>
                  </a:ext>
                </a:extLst>
              </a:tr>
              <a:tr h="677350">
                <a:tc gridSpan="5">
                  <a:txBody>
                    <a:bodyPr/>
                    <a:lstStyle/>
                    <a:p>
                      <a:pPr algn="ctr"/>
                      <a:r>
                        <a:rPr lang="en-US" sz="2200" cap="none" spc="0">
                          <a:solidFill>
                            <a:schemeClr val="tx1"/>
                          </a:solidFill>
                        </a:rPr>
                        <a:t>(vzduch nasycený vodní parou)</a:t>
                      </a:r>
                    </a:p>
                  </a:txBody>
                  <a:tcPr marL="184711" marR="50310" marT="142085" marB="14208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8629720"/>
                  </a:ext>
                </a:extLst>
              </a:tr>
              <a:tr h="677350">
                <a:tc>
                  <a:txBody>
                    <a:bodyPr/>
                    <a:lstStyle/>
                    <a:p>
                      <a:pPr algn="ctr"/>
                      <a:r>
                        <a:rPr lang="en-US" sz="2200" b="1" cap="none" spc="0">
                          <a:solidFill>
                            <a:schemeClr val="tx1"/>
                          </a:solidFill>
                        </a:rPr>
                        <a:t>[Tlak = 100 kPa]</a:t>
                      </a:r>
                      <a:endParaRPr lang="en-US" sz="22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84711" marR="50310" marT="142085" marB="142085"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200" b="1" cap="none" spc="0" dirty="0">
                          <a:solidFill>
                            <a:schemeClr val="tx1"/>
                          </a:solidFill>
                        </a:rPr>
                        <a:t>TEPLOTA [°C]</a:t>
                      </a:r>
                      <a:endParaRPr lang="en-US" sz="22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84711" marR="50310" marT="142085" marB="14208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398266"/>
                  </a:ext>
                </a:extLst>
              </a:tr>
              <a:tr h="677350">
                <a:tc>
                  <a:txBody>
                    <a:bodyPr/>
                    <a:lstStyle/>
                    <a:p>
                      <a:pPr algn="ctr"/>
                      <a:r>
                        <a:rPr lang="en-US" sz="2200" b="1" cap="none" spc="0">
                          <a:solidFill>
                            <a:schemeClr val="tx1"/>
                          </a:solidFill>
                        </a:rPr>
                        <a:t>Množství plynu [mg/l]</a:t>
                      </a:r>
                      <a:endParaRPr lang="en-US" sz="22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84711" marR="50310" marT="142085" marB="1420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cap="none" spc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2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84711" marR="50310" marT="142085" marB="1420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cap="none" spc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22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84711" marR="50310" marT="142085" marB="1420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cap="none" spc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sz="22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84711" marR="50310" marT="142085" marB="1420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cap="none" spc="0" dirty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sz="22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84711" marR="50310" marT="142085" marB="142085" anchor="ctr"/>
                </a:tc>
                <a:extLst>
                  <a:ext uri="{0D108BD9-81ED-4DB2-BD59-A6C34878D82A}">
                    <a16:rowId xmlns:a16="http://schemas.microsoft.com/office/drawing/2014/main" val="913681211"/>
                  </a:ext>
                </a:extLst>
              </a:tr>
              <a:tr h="677350">
                <a:tc>
                  <a:txBody>
                    <a:bodyPr/>
                    <a:lstStyle/>
                    <a:p>
                      <a:pPr algn="ctr"/>
                      <a:r>
                        <a:rPr lang="en-US" sz="2200" b="1" cap="none" spc="0">
                          <a:solidFill>
                            <a:schemeClr val="tx1"/>
                          </a:solidFill>
                        </a:rPr>
                        <a:t>KYSLÍK</a:t>
                      </a:r>
                      <a:endParaRPr lang="en-US" sz="22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84711" marR="50310" marT="142085" marB="1420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cap="none" spc="0">
                          <a:solidFill>
                            <a:schemeClr val="tx1"/>
                          </a:solidFill>
                        </a:rPr>
                        <a:t>14,7</a:t>
                      </a:r>
                      <a:endParaRPr lang="en-US" sz="22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84711" marR="50310" marT="142085" marB="1420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cap="none" spc="0">
                          <a:solidFill>
                            <a:schemeClr val="tx1"/>
                          </a:solidFill>
                        </a:rPr>
                        <a:t>11,3</a:t>
                      </a:r>
                      <a:endParaRPr lang="en-US" sz="22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84711" marR="50310" marT="142085" marB="1420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cap="none" spc="0" dirty="0">
                          <a:solidFill>
                            <a:srgbClr val="FF0000"/>
                          </a:solidFill>
                        </a:rPr>
                        <a:t>9,0</a:t>
                      </a:r>
                      <a:endParaRPr lang="en-US" sz="2200" cap="none" spc="0" dirty="0">
                        <a:solidFill>
                          <a:srgbClr val="FF0000"/>
                        </a:solidFill>
                      </a:endParaRPr>
                    </a:p>
                  </a:txBody>
                  <a:tcPr marL="184711" marR="50310" marT="142085" marB="1420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cap="none" spc="0">
                          <a:solidFill>
                            <a:schemeClr val="tx1"/>
                          </a:solidFill>
                        </a:rPr>
                        <a:t>7,6</a:t>
                      </a:r>
                      <a:endParaRPr lang="en-US" sz="22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84711" marR="50310" marT="142085" marB="142085" anchor="ctr"/>
                </a:tc>
                <a:extLst>
                  <a:ext uri="{0D108BD9-81ED-4DB2-BD59-A6C34878D82A}">
                    <a16:rowId xmlns:a16="http://schemas.microsoft.com/office/drawing/2014/main" val="3342847982"/>
                  </a:ext>
                </a:extLst>
              </a:tr>
              <a:tr h="677350">
                <a:tc>
                  <a:txBody>
                    <a:bodyPr/>
                    <a:lstStyle/>
                    <a:p>
                      <a:pPr algn="ctr"/>
                      <a:r>
                        <a:rPr lang="en-US" sz="2200" b="1" cap="none" spc="0">
                          <a:solidFill>
                            <a:schemeClr val="tx1"/>
                          </a:solidFill>
                        </a:rPr>
                        <a:t>OXID UHLIČITÝ</a:t>
                      </a:r>
                      <a:endParaRPr lang="en-US" sz="22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84711" marR="50310" marT="142085" marB="1420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cap="none" spc="0">
                          <a:solidFill>
                            <a:schemeClr val="tx1"/>
                          </a:solidFill>
                        </a:rPr>
                        <a:t>1,22</a:t>
                      </a:r>
                      <a:endParaRPr lang="en-US" sz="22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84711" marR="50310" marT="142085" marB="1420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cap="none" spc="0">
                          <a:solidFill>
                            <a:schemeClr val="tx1"/>
                          </a:solidFill>
                        </a:rPr>
                        <a:t>0,85</a:t>
                      </a:r>
                      <a:endParaRPr lang="en-US" sz="22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84711" marR="50310" marT="142085" marB="1420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cap="none" spc="0">
                          <a:solidFill>
                            <a:schemeClr val="tx1"/>
                          </a:solidFill>
                        </a:rPr>
                        <a:t>0,62</a:t>
                      </a:r>
                      <a:endParaRPr lang="en-US" sz="22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84711" marR="50310" marT="142085" marB="1420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cap="none" spc="0" dirty="0">
                          <a:solidFill>
                            <a:schemeClr val="tx1"/>
                          </a:solidFill>
                        </a:rPr>
                        <a:t>0,47</a:t>
                      </a:r>
                      <a:endParaRPr lang="en-US" sz="22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84711" marR="50310" marT="142085" marB="142085" anchor="ctr"/>
                </a:tc>
                <a:extLst>
                  <a:ext uri="{0D108BD9-81ED-4DB2-BD59-A6C34878D82A}">
                    <a16:rowId xmlns:a16="http://schemas.microsoft.com/office/drawing/2014/main" val="29064648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32563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B11D40-2DCD-466A-8DCA-D3E8A77404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9F291D9-8E5D-49C2-BFA6-3CA76D652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859854F-97A4-4537-82AC-2E6BB4940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86" y="1808163"/>
            <a:ext cx="11804014" cy="413999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0000DC"/>
                </a:solidFill>
              </a:rPr>
              <a:t>kromě</a:t>
            </a: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 dirty="0" err="1">
                <a:solidFill>
                  <a:srgbClr val="0000DC"/>
                </a:solidFill>
              </a:rPr>
              <a:t>rozpouštění</a:t>
            </a:r>
            <a:r>
              <a:rPr lang="en-US" dirty="0">
                <a:solidFill>
                  <a:srgbClr val="0000DC"/>
                </a:solidFill>
              </a:rPr>
              <a:t> CO</a:t>
            </a:r>
            <a:r>
              <a:rPr lang="en-US" baseline="-25000" dirty="0">
                <a:solidFill>
                  <a:srgbClr val="0000DC"/>
                </a:solidFill>
              </a:rPr>
              <a:t>2 </a:t>
            </a:r>
            <a:r>
              <a:rPr lang="en-US" dirty="0">
                <a:solidFill>
                  <a:srgbClr val="0000DC"/>
                </a:solidFill>
              </a:rPr>
              <a:t>z </a:t>
            </a:r>
            <a:r>
              <a:rPr lang="en-US" dirty="0" err="1">
                <a:solidFill>
                  <a:srgbClr val="0000DC"/>
                </a:solidFill>
              </a:rPr>
              <a:t>atmosféry</a:t>
            </a: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 dirty="0" err="1">
                <a:solidFill>
                  <a:srgbClr val="0000DC"/>
                </a:solidFill>
              </a:rPr>
              <a:t>dodávají</a:t>
            </a: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 dirty="0" err="1">
                <a:solidFill>
                  <a:srgbClr val="0000DC"/>
                </a:solidFill>
              </a:rPr>
              <a:t>další</a:t>
            </a:r>
            <a:r>
              <a:rPr lang="en-US" dirty="0">
                <a:solidFill>
                  <a:srgbClr val="0000DC"/>
                </a:solidFill>
              </a:rPr>
              <a:t> CO</a:t>
            </a:r>
            <a:r>
              <a:rPr lang="en-US" baseline="-25000" dirty="0">
                <a:solidFill>
                  <a:srgbClr val="0000DC"/>
                </a:solidFill>
              </a:rPr>
              <a:t>2</a:t>
            </a:r>
            <a:r>
              <a:rPr lang="en-US" dirty="0">
                <a:solidFill>
                  <a:srgbClr val="0000DC"/>
                </a:solidFill>
              </a:rPr>
              <a:t> do </a:t>
            </a:r>
            <a:r>
              <a:rPr lang="en-US" dirty="0" err="1">
                <a:solidFill>
                  <a:srgbClr val="0000DC"/>
                </a:solidFill>
              </a:rPr>
              <a:t>vody</a:t>
            </a: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 dirty="0" err="1">
                <a:solidFill>
                  <a:srgbClr val="0000DC"/>
                </a:solidFill>
              </a:rPr>
              <a:t>dýchající</a:t>
            </a: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 dirty="0" err="1">
                <a:solidFill>
                  <a:srgbClr val="0000DC"/>
                </a:solidFill>
              </a:rPr>
              <a:t>organismy</a:t>
            </a:r>
            <a:r>
              <a:rPr lang="en-US" dirty="0">
                <a:solidFill>
                  <a:srgbClr val="0000DC"/>
                </a:solidFill>
              </a:rPr>
              <a:t>, </a:t>
            </a:r>
            <a:r>
              <a:rPr lang="en-US" dirty="0" err="1">
                <a:solidFill>
                  <a:srgbClr val="0000DC"/>
                </a:solidFill>
              </a:rPr>
              <a:t>rozklad</a:t>
            </a: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 dirty="0" err="1">
                <a:solidFill>
                  <a:srgbClr val="0000DC"/>
                </a:solidFill>
              </a:rPr>
              <a:t>organických</a:t>
            </a: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 dirty="0" err="1">
                <a:solidFill>
                  <a:srgbClr val="0000DC"/>
                </a:solidFill>
              </a:rPr>
              <a:t>látek</a:t>
            </a:r>
            <a:r>
              <a:rPr lang="en-US" dirty="0">
                <a:solidFill>
                  <a:srgbClr val="0000DC"/>
                </a:solidFill>
              </a:rPr>
              <a:t> a </a:t>
            </a:r>
            <a:r>
              <a:rPr lang="en-US" dirty="0" err="1">
                <a:solidFill>
                  <a:srgbClr val="0000DC"/>
                </a:solidFill>
              </a:rPr>
              <a:t>též</a:t>
            </a: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 dirty="0" err="1">
                <a:solidFill>
                  <a:srgbClr val="0000DC"/>
                </a:solidFill>
              </a:rPr>
              <a:t>srážková</a:t>
            </a: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 dirty="0" err="1">
                <a:solidFill>
                  <a:srgbClr val="0000DC"/>
                </a:solidFill>
              </a:rPr>
              <a:t>voda</a:t>
            </a: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 dirty="0" err="1">
                <a:solidFill>
                  <a:srgbClr val="0000DC"/>
                </a:solidFill>
              </a:rPr>
              <a:t>prošlá</a:t>
            </a: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 dirty="0" err="1">
                <a:solidFill>
                  <a:srgbClr val="0000DC"/>
                </a:solidFill>
              </a:rPr>
              <a:t>půdními</a:t>
            </a: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 dirty="0" err="1">
                <a:solidFill>
                  <a:srgbClr val="0000DC"/>
                </a:solidFill>
              </a:rPr>
              <a:t>horizonty</a:t>
            </a:r>
            <a:r>
              <a:rPr lang="en-US" dirty="0">
                <a:solidFill>
                  <a:srgbClr val="0000DC"/>
                </a:solidFill>
              </a:rPr>
              <a:t> s </a:t>
            </a:r>
            <a:r>
              <a:rPr lang="en-US" dirty="0" err="1">
                <a:solidFill>
                  <a:srgbClr val="0000DC"/>
                </a:solidFill>
              </a:rPr>
              <a:t>vyšším</a:t>
            </a: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 dirty="0" err="1">
                <a:solidFill>
                  <a:srgbClr val="0000DC"/>
                </a:solidFill>
              </a:rPr>
              <a:t>obsahem</a:t>
            </a:r>
            <a:r>
              <a:rPr lang="en-US" dirty="0">
                <a:solidFill>
                  <a:srgbClr val="0000DC"/>
                </a:solidFill>
              </a:rPr>
              <a:t> CO</a:t>
            </a:r>
            <a:r>
              <a:rPr lang="en-US" baseline="-25000" dirty="0">
                <a:solidFill>
                  <a:srgbClr val="0000DC"/>
                </a:solidFill>
              </a:rPr>
              <a:t>2</a:t>
            </a: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 dirty="0" err="1">
                <a:solidFill>
                  <a:srgbClr val="0000DC"/>
                </a:solidFill>
              </a:rPr>
              <a:t>než</a:t>
            </a:r>
            <a:r>
              <a:rPr lang="en-US" dirty="0">
                <a:solidFill>
                  <a:srgbClr val="0000DC"/>
                </a:solidFill>
              </a:rPr>
              <a:t> je v </a:t>
            </a:r>
            <a:r>
              <a:rPr lang="en-US" dirty="0" err="1">
                <a:solidFill>
                  <a:srgbClr val="0000DC"/>
                </a:solidFill>
              </a:rPr>
              <a:t>atmosféře</a:t>
            </a:r>
            <a:endParaRPr lang="en-US" dirty="0">
              <a:solidFill>
                <a:srgbClr val="0000DC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0000DC"/>
                </a:solidFill>
              </a:rPr>
              <a:t>malá</a:t>
            </a: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 dirty="0" err="1">
                <a:solidFill>
                  <a:srgbClr val="0000DC"/>
                </a:solidFill>
              </a:rPr>
              <a:t>část</a:t>
            </a: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 dirty="0" err="1">
                <a:solidFill>
                  <a:srgbClr val="0000DC"/>
                </a:solidFill>
              </a:rPr>
              <a:t>rozpuštěného</a:t>
            </a:r>
            <a:r>
              <a:rPr lang="en-US" dirty="0">
                <a:solidFill>
                  <a:srgbClr val="0000DC"/>
                </a:solidFill>
              </a:rPr>
              <a:t> CO</a:t>
            </a:r>
            <a:r>
              <a:rPr lang="en-US" baseline="-25000" dirty="0">
                <a:solidFill>
                  <a:srgbClr val="0000DC"/>
                </a:solidFill>
              </a:rPr>
              <a:t>2</a:t>
            </a: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 dirty="0" err="1">
                <a:solidFill>
                  <a:srgbClr val="0000DC"/>
                </a:solidFill>
              </a:rPr>
              <a:t>reaguje</a:t>
            </a:r>
            <a:r>
              <a:rPr lang="en-US" dirty="0">
                <a:solidFill>
                  <a:srgbClr val="0000DC"/>
                </a:solidFill>
              </a:rPr>
              <a:t> s vodou </a:t>
            </a:r>
            <a:r>
              <a:rPr lang="en-US" dirty="0" err="1">
                <a:solidFill>
                  <a:srgbClr val="0000DC"/>
                </a:solidFill>
              </a:rPr>
              <a:t>na</a:t>
            </a: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 dirty="0" err="1">
                <a:solidFill>
                  <a:srgbClr val="0000DC"/>
                </a:solidFill>
              </a:rPr>
              <a:t>kyselinu</a:t>
            </a: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 dirty="0" err="1">
                <a:solidFill>
                  <a:srgbClr val="0000DC"/>
                </a:solidFill>
              </a:rPr>
              <a:t>uhličitou</a:t>
            </a:r>
            <a:r>
              <a:rPr lang="en-US" dirty="0">
                <a:solidFill>
                  <a:srgbClr val="0000DC"/>
                </a:solidFill>
              </a:rPr>
              <a:t> –</a:t>
            </a:r>
            <a:br>
              <a:rPr lang="cs-CZ" dirty="0">
                <a:solidFill>
                  <a:srgbClr val="0000DC"/>
                </a:solidFill>
              </a:rPr>
            </a:b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 dirty="0" err="1">
                <a:solidFill>
                  <a:srgbClr val="0000DC"/>
                </a:solidFill>
              </a:rPr>
              <a:t>jen</a:t>
            </a: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 dirty="0" err="1">
                <a:solidFill>
                  <a:srgbClr val="0000DC"/>
                </a:solidFill>
              </a:rPr>
              <a:t>částečně</a:t>
            </a: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 dirty="0" err="1">
                <a:solidFill>
                  <a:srgbClr val="0000DC"/>
                </a:solidFill>
              </a:rPr>
              <a:t>disociovanou</a:t>
            </a:r>
            <a:r>
              <a:rPr lang="en-US" dirty="0">
                <a:solidFill>
                  <a:srgbClr val="0000DC"/>
                </a:solidFill>
              </a:rPr>
              <a:t> –</a:t>
            </a:r>
            <a:r>
              <a:rPr lang="en-US" dirty="0" err="1">
                <a:solidFill>
                  <a:srgbClr val="0000DC"/>
                </a:solidFill>
              </a:rPr>
              <a:t>uhličitanová</a:t>
            </a: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 dirty="0" err="1">
                <a:solidFill>
                  <a:srgbClr val="0000DC"/>
                </a:solidFill>
              </a:rPr>
              <a:t>rovnováha</a:t>
            </a:r>
            <a:endParaRPr lang="en-US" dirty="0">
              <a:solidFill>
                <a:srgbClr val="0000DC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0000DC"/>
                </a:solidFill>
              </a:rPr>
              <a:t>ve</a:t>
            </a: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 dirty="0" err="1">
                <a:solidFill>
                  <a:srgbClr val="0000DC"/>
                </a:solidFill>
              </a:rPr>
              <a:t>vodě</a:t>
            </a: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 dirty="0" err="1">
                <a:solidFill>
                  <a:srgbClr val="0000DC"/>
                </a:solidFill>
              </a:rPr>
              <a:t>jsou</a:t>
            </a: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 dirty="0" err="1">
                <a:solidFill>
                  <a:srgbClr val="0000DC"/>
                </a:solidFill>
              </a:rPr>
              <a:t>nejvíce</a:t>
            </a: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 dirty="0" err="1">
                <a:solidFill>
                  <a:srgbClr val="0000DC"/>
                </a:solidFill>
              </a:rPr>
              <a:t>přítomny</a:t>
            </a: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 dirty="0" err="1">
                <a:solidFill>
                  <a:srgbClr val="0000DC"/>
                </a:solidFill>
              </a:rPr>
              <a:t>rozpustné</a:t>
            </a: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 dirty="0" err="1">
                <a:solidFill>
                  <a:srgbClr val="0000DC"/>
                </a:solidFill>
              </a:rPr>
              <a:t>ionty</a:t>
            </a: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 dirty="0" err="1">
                <a:solidFill>
                  <a:srgbClr val="0000DC"/>
                </a:solidFill>
              </a:rPr>
              <a:t>hydrogenuhličitanové</a:t>
            </a:r>
            <a:endParaRPr lang="en-US" dirty="0">
              <a:solidFill>
                <a:srgbClr val="000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895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0">
            <a:extLst>
              <a:ext uri="{FF2B5EF4-FFF2-40B4-BE49-F238E27FC236}">
                <a16:creationId xmlns:a16="http://schemas.microsoft.com/office/drawing/2014/main" id="{B7DFAC59-9CD5-48AD-A44D-922D2AC7A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3276" y="252413"/>
            <a:ext cx="5495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Hydrosféra</a:t>
            </a:r>
          </a:p>
        </p:txBody>
      </p:sp>
      <p:pic>
        <p:nvPicPr>
          <p:cNvPr id="6147" name="Picture 12">
            <a:extLst>
              <a:ext uri="{FF2B5EF4-FFF2-40B4-BE49-F238E27FC236}">
                <a16:creationId xmlns:a16="http://schemas.microsoft.com/office/drawing/2014/main" id="{41574913-C325-4899-AFB6-4F1A06CD0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49091" y="-531019"/>
            <a:ext cx="4852987" cy="792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1910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FCA14E-F439-444D-9F4C-5FFA496C0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4A34C06-68E5-4754-AA39-C81D9B32E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Volný oxid uhličitý ve vodách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FD710A-DB52-445D-93D2-BCB29A2D9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01" y="1267053"/>
            <a:ext cx="11507066" cy="413999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err="1"/>
              <a:t>plynný</a:t>
            </a:r>
            <a:r>
              <a:rPr lang="en-US" dirty="0"/>
              <a:t> </a:t>
            </a:r>
            <a:r>
              <a:rPr lang="en-US" dirty="0" err="1"/>
              <a:t>oxid</a:t>
            </a:r>
            <a:r>
              <a:rPr lang="en-US" dirty="0"/>
              <a:t> </a:t>
            </a:r>
            <a:r>
              <a:rPr lang="en-US" dirty="0" err="1"/>
              <a:t>uhličitý</a:t>
            </a:r>
            <a:r>
              <a:rPr lang="en-US" dirty="0"/>
              <a:t> </a:t>
            </a:r>
            <a:r>
              <a:rPr lang="en-US" dirty="0" err="1"/>
              <a:t>rozpuštěný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vodě</a:t>
            </a:r>
            <a:r>
              <a:rPr lang="en-US" dirty="0"/>
              <a:t> (</a:t>
            </a:r>
            <a:r>
              <a:rPr lang="en-US" dirty="0" err="1"/>
              <a:t>podle</a:t>
            </a:r>
            <a:r>
              <a:rPr lang="en-US" dirty="0"/>
              <a:t> </a:t>
            </a:r>
            <a:r>
              <a:rPr lang="en-US" dirty="0" err="1"/>
              <a:t>její</a:t>
            </a:r>
            <a:r>
              <a:rPr lang="en-US" dirty="0"/>
              <a:t> </a:t>
            </a:r>
            <a:r>
              <a:rPr lang="en-US" dirty="0" err="1"/>
              <a:t>teploty</a:t>
            </a:r>
            <a:r>
              <a:rPr lang="en-US" dirty="0"/>
              <a:t>) se </a:t>
            </a:r>
            <a:r>
              <a:rPr lang="en-US" dirty="0" err="1"/>
              <a:t>označuje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volný</a:t>
            </a:r>
            <a:r>
              <a:rPr lang="en-US" dirty="0"/>
              <a:t> </a:t>
            </a:r>
            <a:r>
              <a:rPr lang="en-US" dirty="0" err="1"/>
              <a:t>čili</a:t>
            </a:r>
            <a:r>
              <a:rPr lang="en-US" dirty="0"/>
              <a:t> </a:t>
            </a:r>
            <a:r>
              <a:rPr lang="en-US" dirty="0" err="1"/>
              <a:t>agresivní</a:t>
            </a:r>
            <a:r>
              <a:rPr lang="en-US" dirty="0"/>
              <a:t> </a:t>
            </a:r>
            <a:r>
              <a:rPr lang="en-US" dirty="0" err="1"/>
              <a:t>oxid</a:t>
            </a:r>
            <a:r>
              <a:rPr lang="en-US" dirty="0"/>
              <a:t>  </a:t>
            </a:r>
            <a:r>
              <a:rPr lang="en-US" dirty="0" err="1"/>
              <a:t>uhličitý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err="1"/>
              <a:t>vyskytuje</a:t>
            </a:r>
            <a:r>
              <a:rPr lang="en-US" dirty="0"/>
              <a:t> se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vodách</a:t>
            </a:r>
            <a:r>
              <a:rPr lang="en-US" dirty="0"/>
              <a:t> s </a:t>
            </a:r>
            <a:r>
              <a:rPr lang="en-US" dirty="0" err="1"/>
              <a:t>vysokou</a:t>
            </a:r>
            <a:r>
              <a:rPr lang="en-US" dirty="0"/>
              <a:t> </a:t>
            </a:r>
            <a:r>
              <a:rPr lang="en-US" dirty="0" err="1"/>
              <a:t>uhličitanovou</a:t>
            </a:r>
            <a:r>
              <a:rPr lang="en-US" dirty="0"/>
              <a:t> </a:t>
            </a:r>
            <a:r>
              <a:rPr lang="en-US" dirty="0" err="1"/>
              <a:t>tvrdostí</a:t>
            </a:r>
            <a:r>
              <a:rPr lang="en-US" dirty="0"/>
              <a:t>, </a:t>
            </a:r>
            <a:r>
              <a:rPr lang="en-US" dirty="0" err="1"/>
              <a:t>též</a:t>
            </a:r>
            <a:r>
              <a:rPr lang="en-US" dirty="0"/>
              <a:t> u </a:t>
            </a:r>
            <a:r>
              <a:rPr lang="en-US" dirty="0" err="1"/>
              <a:t>dna</a:t>
            </a:r>
            <a:r>
              <a:rPr lang="en-US" dirty="0"/>
              <a:t> </a:t>
            </a:r>
            <a:r>
              <a:rPr lang="en-US" dirty="0" err="1"/>
              <a:t>mělkých</a:t>
            </a:r>
            <a:r>
              <a:rPr lang="en-US" dirty="0"/>
              <a:t> a v </a:t>
            </a:r>
            <a:r>
              <a:rPr lang="en-US" dirty="0" err="1"/>
              <a:t>hypolimniu</a:t>
            </a:r>
            <a:r>
              <a:rPr lang="en-US" dirty="0"/>
              <a:t> </a:t>
            </a:r>
            <a:r>
              <a:rPr lang="en-US" dirty="0" err="1"/>
              <a:t>stratifikovaných</a:t>
            </a:r>
            <a:r>
              <a:rPr lang="en-US" dirty="0"/>
              <a:t> </a:t>
            </a:r>
            <a:r>
              <a:rPr lang="en-US" dirty="0" err="1"/>
              <a:t>vod</a:t>
            </a:r>
            <a:r>
              <a:rPr lang="en-US" dirty="0"/>
              <a:t> (z </a:t>
            </a:r>
            <a:r>
              <a:rPr lang="en-US" dirty="0" err="1"/>
              <a:t>rozkladu</a:t>
            </a:r>
            <a:r>
              <a:rPr lang="en-US" dirty="0"/>
              <a:t> organ. </a:t>
            </a:r>
            <a:r>
              <a:rPr lang="en-US" dirty="0" err="1"/>
              <a:t>látek</a:t>
            </a:r>
            <a:r>
              <a:rPr lang="en-US" dirty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v </a:t>
            </a:r>
            <a:r>
              <a:rPr lang="en-US" dirty="0" err="1"/>
              <a:t>sopečných</a:t>
            </a:r>
            <a:r>
              <a:rPr lang="en-US" dirty="0"/>
              <a:t> </a:t>
            </a:r>
            <a:r>
              <a:rPr lang="en-US" dirty="0" err="1"/>
              <a:t>oblastech</a:t>
            </a:r>
            <a:r>
              <a:rPr lang="en-US" dirty="0"/>
              <a:t> </a:t>
            </a:r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unikat</a:t>
            </a:r>
            <a:r>
              <a:rPr lang="en-US" dirty="0"/>
              <a:t> z </a:t>
            </a:r>
            <a:r>
              <a:rPr lang="en-US" dirty="0" err="1"/>
              <a:t>hornin</a:t>
            </a:r>
            <a:r>
              <a:rPr lang="en-US" dirty="0"/>
              <a:t> pod </a:t>
            </a:r>
            <a:r>
              <a:rPr lang="en-US" dirty="0" err="1"/>
              <a:t>jezerem</a:t>
            </a:r>
            <a:r>
              <a:rPr lang="en-US" dirty="0"/>
              <a:t> a </a:t>
            </a:r>
            <a:r>
              <a:rPr lang="en-US" dirty="0" err="1"/>
              <a:t>zdola</a:t>
            </a:r>
            <a:r>
              <a:rPr lang="en-US" dirty="0"/>
              <a:t> </a:t>
            </a:r>
            <a:r>
              <a:rPr lang="en-US" dirty="0" err="1"/>
              <a:t>sytit</a:t>
            </a:r>
            <a:r>
              <a:rPr lang="en-US" dirty="0"/>
              <a:t> </a:t>
            </a:r>
            <a:r>
              <a:rPr lang="en-US" dirty="0" err="1"/>
              <a:t>vody</a:t>
            </a:r>
            <a:r>
              <a:rPr lang="en-US" dirty="0"/>
              <a:t> </a:t>
            </a:r>
            <a:r>
              <a:rPr lang="en-US" dirty="0" err="1"/>
              <a:t>jezera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err="1"/>
              <a:t>tak</a:t>
            </a:r>
            <a:r>
              <a:rPr lang="en-US" dirty="0"/>
              <a:t> </a:t>
            </a:r>
            <a:r>
              <a:rPr lang="en-US" dirty="0" err="1"/>
              <a:t>vznikají</a:t>
            </a:r>
            <a:r>
              <a:rPr lang="en-US" dirty="0"/>
              <a:t> </a:t>
            </a:r>
            <a:r>
              <a:rPr lang="en-US" dirty="0" err="1"/>
              <a:t>t.zv</a:t>
            </a:r>
            <a:r>
              <a:rPr lang="en-US" dirty="0"/>
              <a:t>. „killer lakes“</a:t>
            </a:r>
          </a:p>
        </p:txBody>
      </p:sp>
    </p:spTree>
    <p:extLst>
      <p:ext uri="{BB962C8B-B14F-4D97-AF65-F5344CB8AC3E}">
        <p14:creationId xmlns:p14="http://schemas.microsoft.com/office/powerpoint/2010/main" val="41429056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4FB2CA-F0F6-4E31-B441-254E0CD781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2C122B-99D1-4FB7-8578-E4D13D995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071" y="1125538"/>
            <a:ext cx="5145053" cy="47958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ED17BE-1F0C-4B5E-B3A1-9EF25EFBCA9D}"/>
              </a:ext>
            </a:extLst>
          </p:cNvPr>
          <p:cNvSpPr txBox="1"/>
          <p:nvPr/>
        </p:nvSpPr>
        <p:spPr>
          <a:xfrm>
            <a:off x="920876" y="2579235"/>
            <a:ext cx="456377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K </a:t>
            </a:r>
            <a:r>
              <a:rPr lang="en-US" dirty="0" err="1"/>
              <a:t>odstranění</a:t>
            </a:r>
            <a:r>
              <a:rPr lang="en-US" dirty="0"/>
              <a:t> </a:t>
            </a:r>
            <a:r>
              <a:rPr lang="en-US" dirty="0" err="1"/>
              <a:t>oxidu</a:t>
            </a:r>
            <a:r>
              <a:rPr lang="en-US" dirty="0"/>
              <a:t> </a:t>
            </a:r>
            <a:r>
              <a:rPr lang="en-US" dirty="0" err="1"/>
              <a:t>uhličitého</a:t>
            </a:r>
            <a:r>
              <a:rPr lang="en-US" dirty="0"/>
              <a:t> z </a:t>
            </a:r>
            <a:r>
              <a:rPr lang="en-US" dirty="0" err="1"/>
              <a:t>monimolimnia</a:t>
            </a:r>
            <a:r>
              <a:rPr lang="en-US" dirty="0"/>
              <a:t> </a:t>
            </a:r>
            <a:r>
              <a:rPr lang="en-US" dirty="0" err="1"/>
              <a:t>stačí</a:t>
            </a:r>
            <a:r>
              <a:rPr lang="cs-CZ" dirty="0"/>
              <a:t> </a:t>
            </a:r>
            <a:r>
              <a:rPr lang="en-US" dirty="0"/>
              <a:t>do </a:t>
            </a:r>
            <a:r>
              <a:rPr lang="en-US" dirty="0" err="1"/>
              <a:t>hloubky</a:t>
            </a:r>
            <a:r>
              <a:rPr lang="en-US" dirty="0"/>
              <a:t> </a:t>
            </a:r>
            <a:r>
              <a:rPr lang="en-US" dirty="0" err="1"/>
              <a:t>ponořit</a:t>
            </a:r>
            <a:r>
              <a:rPr lang="en-US" dirty="0"/>
              <a:t> </a:t>
            </a:r>
            <a:r>
              <a:rPr lang="en-US" dirty="0" err="1"/>
              <a:t>trubici</a:t>
            </a:r>
            <a:r>
              <a:rPr lang="en-US" dirty="0"/>
              <a:t> a </a:t>
            </a:r>
            <a:r>
              <a:rPr lang="en-US" dirty="0" err="1"/>
              <a:t>odčerpat</a:t>
            </a:r>
            <a:r>
              <a:rPr lang="en-US" dirty="0"/>
              <a:t> z </a:t>
            </a:r>
            <a:r>
              <a:rPr lang="en-US" dirty="0" err="1"/>
              <a:t>ní</a:t>
            </a:r>
            <a:r>
              <a:rPr lang="en-US" dirty="0"/>
              <a:t> </a:t>
            </a:r>
            <a:r>
              <a:rPr lang="en-US" dirty="0" err="1"/>
              <a:t>horní</a:t>
            </a:r>
            <a:r>
              <a:rPr lang="en-US" dirty="0"/>
              <a:t> </a:t>
            </a:r>
            <a:r>
              <a:rPr lang="en-US" dirty="0" err="1"/>
              <a:t>vrstvu</a:t>
            </a:r>
            <a:r>
              <a:rPr lang="en-US" dirty="0"/>
              <a:t> </a:t>
            </a:r>
            <a:r>
              <a:rPr lang="en-US" dirty="0" err="1"/>
              <a:t>vody</a:t>
            </a:r>
            <a:r>
              <a:rPr lang="en-US" dirty="0"/>
              <a:t> </a:t>
            </a:r>
            <a:r>
              <a:rPr lang="en-US" dirty="0" err="1"/>
              <a:t>odpovídající</a:t>
            </a:r>
            <a:r>
              <a:rPr lang="en-US" dirty="0"/>
              <a:t> </a:t>
            </a:r>
            <a:r>
              <a:rPr lang="en-US" dirty="0" err="1"/>
              <a:t>mixolimniu</a:t>
            </a:r>
            <a:r>
              <a:rPr lang="cs-CZ" dirty="0"/>
              <a:t> </a:t>
            </a:r>
            <a:r>
              <a:rPr lang="en-US" dirty="0"/>
              <a:t>- </a:t>
            </a:r>
            <a:r>
              <a:rPr lang="en-US" dirty="0" err="1"/>
              <a:t>pak</a:t>
            </a:r>
            <a:r>
              <a:rPr lang="en-US" dirty="0"/>
              <a:t> </a:t>
            </a:r>
            <a:r>
              <a:rPr lang="en-US" dirty="0" err="1"/>
              <a:t>už</a:t>
            </a:r>
            <a:endParaRPr lang="en-US" dirty="0"/>
          </a:p>
          <a:p>
            <a:r>
              <a:rPr lang="en-US" dirty="0" err="1"/>
              <a:t>tlak</a:t>
            </a:r>
            <a:r>
              <a:rPr lang="en-US" dirty="0"/>
              <a:t> </a:t>
            </a:r>
            <a:r>
              <a:rPr lang="en-US" dirty="0" err="1"/>
              <a:t>plynů</a:t>
            </a:r>
            <a:r>
              <a:rPr lang="en-US" dirty="0"/>
              <a:t> </a:t>
            </a:r>
            <a:r>
              <a:rPr lang="en-US" dirty="0" err="1"/>
              <a:t>žene</a:t>
            </a:r>
            <a:r>
              <a:rPr lang="en-US" dirty="0"/>
              <a:t> </a:t>
            </a:r>
            <a:r>
              <a:rPr lang="en-US" dirty="0" err="1"/>
              <a:t>vodu</a:t>
            </a:r>
            <a:r>
              <a:rPr lang="en-US" dirty="0"/>
              <a:t> </a:t>
            </a:r>
            <a:r>
              <a:rPr lang="en-US" dirty="0" err="1"/>
              <a:t>potrubím</a:t>
            </a:r>
            <a:r>
              <a:rPr lang="en-US" dirty="0"/>
              <a:t> </a:t>
            </a:r>
            <a:r>
              <a:rPr lang="en-US" dirty="0" err="1"/>
              <a:t>nahoru</a:t>
            </a:r>
            <a:r>
              <a:rPr lang="en-US" dirty="0"/>
              <a:t> bez </a:t>
            </a:r>
            <a:r>
              <a:rPr lang="en-US" dirty="0" err="1"/>
              <a:t>čerpání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0508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ext Box 3">
            <a:extLst>
              <a:ext uri="{FF2B5EF4-FFF2-40B4-BE49-F238E27FC236}">
                <a16:creationId xmlns:a16="http://schemas.microsoft.com/office/drawing/2014/main" id="{4DD34F52-34CA-4540-AA70-515C05CE5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38163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Oxid uhličitý, CO</a:t>
            </a:r>
            <a:r>
              <a:rPr kumimoji="0" lang="cs-CZ" altLang="cs-CZ" sz="3200" baseline="-25000" dirty="0">
                <a:solidFill>
                  <a:srgbClr val="0000DC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87395" name="Rectangle 17">
            <a:extLst>
              <a:ext uri="{FF2B5EF4-FFF2-40B4-BE49-F238E27FC236}">
                <a16:creationId xmlns:a16="http://schemas.microsoft.com/office/drawing/2014/main" id="{CCE23FC5-7EC2-4122-A939-179150B66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7352" y="2353975"/>
            <a:ext cx="84963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Atmosféra			Voda</a:t>
            </a:r>
          </a:p>
          <a:p>
            <a:pPr algn="ctr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CO</a:t>
            </a:r>
            <a:r>
              <a:rPr lang="cs-CZ" altLang="cs-CZ" sz="2400" baseline="-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(g)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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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CO</a:t>
            </a:r>
            <a:r>
              <a:rPr lang="cs-CZ" altLang="cs-CZ" sz="2400" baseline="-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(aq) 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CO</a:t>
            </a:r>
            <a:r>
              <a:rPr lang="cs-CZ" altLang="cs-CZ" sz="2400" baseline="-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(aq) + H</a:t>
            </a:r>
            <a:r>
              <a:rPr lang="cs-CZ" altLang="cs-CZ" sz="2400" baseline="-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O 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H</a:t>
            </a:r>
            <a:r>
              <a:rPr lang="cs-CZ" altLang="cs-CZ" sz="2400" baseline="-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CO</a:t>
            </a:r>
            <a:r>
              <a:rPr lang="cs-CZ" altLang="cs-CZ" sz="2400" baseline="-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endParaRPr lang="cs-CZ" altLang="cs-CZ" sz="240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  </a:t>
            </a:r>
          </a:p>
          <a:p>
            <a:pPr algn="ctr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Voda			Litosféra</a:t>
            </a:r>
          </a:p>
          <a:p>
            <a:pPr algn="ctr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H</a:t>
            </a:r>
            <a:r>
              <a:rPr lang="cs-CZ" altLang="cs-CZ" sz="2400" baseline="-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CO</a:t>
            </a:r>
            <a:r>
              <a:rPr lang="cs-CZ" altLang="cs-CZ" sz="2400" baseline="-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3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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H</a:t>
            </a:r>
            <a:r>
              <a:rPr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+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+ HCO</a:t>
            </a:r>
            <a:r>
              <a:rPr lang="cs-CZ" altLang="cs-CZ" sz="2400" baseline="-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–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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</a:t>
            </a:r>
            <a:r>
              <a:rPr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+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+ CO</a:t>
            </a:r>
            <a:r>
              <a:rPr lang="cs-CZ" altLang="cs-CZ" sz="2400" baseline="-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2–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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CaCO</a:t>
            </a:r>
            <a:r>
              <a:rPr lang="cs-CZ" altLang="cs-CZ" sz="2400" baseline="-30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endParaRPr lang="cs-CZ" altLang="cs-CZ" sz="240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344659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Text Box 3">
            <a:extLst>
              <a:ext uri="{FF2B5EF4-FFF2-40B4-BE49-F238E27FC236}">
                <a16:creationId xmlns:a16="http://schemas.microsoft.com/office/drawing/2014/main" id="{77B8B92A-6363-49B9-8D32-D426A8055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Oxid uhličitý, CO2</a:t>
            </a:r>
          </a:p>
        </p:txBody>
      </p:sp>
      <p:sp>
        <p:nvSpPr>
          <p:cNvPr id="188419" name="Text Box 3">
            <a:extLst>
              <a:ext uri="{FF2B5EF4-FFF2-40B4-BE49-F238E27FC236}">
                <a16:creationId xmlns:a16="http://schemas.microsoft.com/office/drawing/2014/main" id="{3ADE1818-95A4-41A2-83BC-2A3B61A73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836613"/>
            <a:ext cx="8785225" cy="4034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Clr>
                <a:srgbClr val="0000FF"/>
              </a:buClr>
              <a:buSzPct val="75000"/>
            </a:pPr>
            <a:endParaRPr kumimoji="0" lang="cs-CZ" altLang="cs-CZ" sz="2400" baseline="-25000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Původ:</a:t>
            </a:r>
          </a:p>
          <a:p>
            <a:pPr eaLnBrk="1" hangingPunct="1">
              <a:buClr>
                <a:srgbClr val="0000FF"/>
              </a:buClr>
              <a:buSzPct val="75000"/>
            </a:pPr>
            <a:endParaRPr kumimoji="0" lang="cs-CZ" altLang="cs-CZ" sz="2400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Atmosférický –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neznečištěný vzduch – 0,03 obj. % 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</a:p>
          <a:p>
            <a:pPr eaLnBrk="1" hangingPunct="1">
              <a:buClr>
                <a:srgbClr val="0000FF"/>
              </a:buClr>
              <a:buSzPct val="75000"/>
            </a:pPr>
            <a:endParaRPr kumimoji="0" lang="cs-CZ" altLang="cs-CZ" sz="2400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Biogenní –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aerobní a anaerobní rozklad organických látek</a:t>
            </a:r>
          </a:p>
          <a:p>
            <a:pPr eaLnBrk="1" hangingPunct="1">
              <a:buClr>
                <a:srgbClr val="0000FF"/>
              </a:buClr>
              <a:buSzPct val="75000"/>
            </a:pPr>
            <a:endParaRPr kumimoji="0" lang="cs-CZ" altLang="cs-CZ" sz="2400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Hlubinný –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magma, termický rozklad uhličitanových minerálů, rozklad uhličitanových minerálů kyselými vodami</a:t>
            </a:r>
          </a:p>
        </p:txBody>
      </p:sp>
    </p:spTree>
    <p:extLst>
      <p:ext uri="{BB962C8B-B14F-4D97-AF65-F5344CB8AC3E}">
        <p14:creationId xmlns:p14="http://schemas.microsoft.com/office/powerpoint/2010/main" val="33904092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Text Box 3">
            <a:extLst>
              <a:ext uri="{FF2B5EF4-FFF2-40B4-BE49-F238E27FC236}">
                <a16:creationId xmlns:a16="http://schemas.microsoft.com/office/drawing/2014/main" id="{70010A9E-8A86-4DB7-9F42-A44D7D5B70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Hydrogenuhličitany, HCO3-</a:t>
            </a:r>
          </a:p>
        </p:txBody>
      </p:sp>
      <p:sp>
        <p:nvSpPr>
          <p:cNvPr id="189443" name="Text Box 3">
            <a:extLst>
              <a:ext uri="{FF2B5EF4-FFF2-40B4-BE49-F238E27FC236}">
                <a16:creationId xmlns:a16="http://schemas.microsoft.com/office/drawing/2014/main" id="{D4A872C6-A5EA-42DF-B535-41B75C312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836614"/>
            <a:ext cx="8785225" cy="519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Clr>
                <a:srgbClr val="0000FF"/>
              </a:buClr>
              <a:buSzPct val="75000"/>
            </a:pPr>
            <a:endParaRPr kumimoji="0" lang="cs-CZ" altLang="cs-CZ" sz="1800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Vznik:</a:t>
            </a:r>
          </a:p>
          <a:p>
            <a:pPr eaLnBrk="1" hangingPunct="1">
              <a:buClr>
                <a:srgbClr val="0000FF"/>
              </a:buClr>
              <a:buSzPct val="75000"/>
            </a:pPr>
            <a:endParaRPr kumimoji="0" lang="cs-CZ" altLang="cs-CZ" sz="1800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Chemické zvětrávání hlinitokřemičitanů: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endParaRPr kumimoji="0" lang="cs-CZ" altLang="cs-CZ" sz="1800" dirty="0">
              <a:solidFill>
                <a:srgbClr val="0000FF"/>
              </a:solidFill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algn="ctr"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CaSiO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+ 2 CO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+ 3 H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  Ca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2+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+ 2 HCO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H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SiO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</a:p>
          <a:p>
            <a:pPr algn="ctr"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NaAlSi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8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(albit) + 2 CO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+ 11 H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  2 Na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+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+ 2 HCO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+ 4 H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SiO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Al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Si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5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(OH)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4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(kaolinit)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endParaRPr kumimoji="0" lang="cs-CZ" altLang="cs-CZ" sz="1800" dirty="0">
              <a:solidFill>
                <a:srgbClr val="0000FF"/>
              </a:solidFill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Reakcí uhličitanových minerálů (kalcit) a 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: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endParaRPr kumimoji="0" lang="cs-CZ" altLang="cs-CZ" sz="1800" dirty="0">
              <a:solidFill>
                <a:srgbClr val="0000FF"/>
              </a:solidFill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algn="ctr"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CaCO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H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 + CO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 Ca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2+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+ 2 HCO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  <a:sym typeface="Wingdings 3" panose="050401020108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231313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ext Box 3">
            <a:extLst>
              <a:ext uri="{FF2B5EF4-FFF2-40B4-BE49-F238E27FC236}">
                <a16:creationId xmlns:a16="http://schemas.microsoft.com/office/drawing/2014/main" id="{6386EFB3-ECBC-4814-86A3-8854CA25F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Uhličitany, CO</a:t>
            </a:r>
            <a:r>
              <a:rPr kumimoji="0" lang="cs-CZ" altLang="cs-CZ" sz="3200" baseline="-25000" dirty="0">
                <a:solidFill>
                  <a:srgbClr val="0000DC"/>
                </a:solidFill>
                <a:latin typeface="Arial" panose="020B0604020202020204" pitchFamily="34" charset="0"/>
              </a:rPr>
              <a:t>3</a:t>
            </a:r>
            <a:r>
              <a:rPr kumimoji="0" lang="cs-CZ" altLang="cs-CZ" sz="3200" baseline="30000" dirty="0">
                <a:solidFill>
                  <a:srgbClr val="0000DC"/>
                </a:solidFill>
                <a:latin typeface="Arial" panose="020B0604020202020204" pitchFamily="34" charset="0"/>
              </a:rPr>
              <a:t>2-</a:t>
            </a:r>
          </a:p>
        </p:txBody>
      </p:sp>
      <p:sp>
        <p:nvSpPr>
          <p:cNvPr id="190467" name="Text Box 3">
            <a:extLst>
              <a:ext uri="{FF2B5EF4-FFF2-40B4-BE49-F238E27FC236}">
                <a16:creationId xmlns:a16="http://schemas.microsoft.com/office/drawing/2014/main" id="{BCC57A83-D018-4A73-AF7C-875971B84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0300" y="836614"/>
            <a:ext cx="10540999" cy="489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Nízké koncentrace v přirozených vodách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srážení málo rozpustných uhličitanů kovů – CaCO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Vyšší koncentrace pouze při p</a:t>
            </a:r>
            <a:r>
              <a:rPr kumimoji="0" lang="en-US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H &gt; 8,3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–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například při intenzivní fotosyntetické asimilaci CO2 fytoplanktonem, v OV z textilního průmyslu, cukrovarů atd.</a:t>
            </a:r>
          </a:p>
          <a:p>
            <a:pPr eaLnBrk="1" hangingPunct="1">
              <a:buClr>
                <a:srgbClr val="0000FF"/>
              </a:buClr>
              <a:buSzPct val="75000"/>
            </a:pPr>
            <a:endParaRPr kumimoji="0" lang="cs-CZ" altLang="cs-CZ" sz="2400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Formy výskytu CO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Volný oxid uhličitý (H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CO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*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)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oxid uhličitý rozpuštěný ve vodě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Volně hydratované molekuly 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(aq)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Nedisociovaná 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(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&lt;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1 % rozpuštěného 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</a:t>
            </a:r>
          </a:p>
          <a:p>
            <a:pPr algn="ctr"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CO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(g) + H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  H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CO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     log K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0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= -1,47</a:t>
            </a:r>
          </a:p>
          <a:p>
            <a:pPr algn="ctr"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H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CO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*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H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+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 HCO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    log K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1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= -6,35</a:t>
            </a:r>
          </a:p>
          <a:p>
            <a:pPr algn="ctr"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HCO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 H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+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CO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     log K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= - 10,33</a:t>
            </a:r>
          </a:p>
        </p:txBody>
      </p:sp>
    </p:spTree>
    <p:extLst>
      <p:ext uri="{BB962C8B-B14F-4D97-AF65-F5344CB8AC3E}">
        <p14:creationId xmlns:p14="http://schemas.microsoft.com/office/powerpoint/2010/main" val="36589706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ext Box 3">
            <a:extLst>
              <a:ext uri="{FF2B5EF4-FFF2-40B4-BE49-F238E27FC236}">
                <a16:creationId xmlns:a16="http://schemas.microsoft.com/office/drawing/2014/main" id="{B5CB8DA6-6D7F-47ED-A0B3-7E436A98D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Formy výskytu CO</a:t>
            </a:r>
            <a:r>
              <a:rPr kumimoji="0" lang="cs-CZ" altLang="cs-CZ" sz="3200" baseline="-25000" dirty="0">
                <a:solidFill>
                  <a:srgbClr val="0000DC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91491" name="Text Box 3">
            <a:extLst>
              <a:ext uri="{FF2B5EF4-FFF2-40B4-BE49-F238E27FC236}">
                <a16:creationId xmlns:a16="http://schemas.microsoft.com/office/drawing/2014/main" id="{E96662BC-CCAF-40F4-A0D8-3145F8675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1808163"/>
            <a:ext cx="10845800" cy="292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Vázaný oxid uhličitý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= c(HCO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 + c (CO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</a:t>
            </a: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Celkový oxid uhličitý –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c(CO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T</a:t>
            </a:r>
          </a:p>
          <a:p>
            <a:pPr eaLnBrk="1" hangingPunct="1">
              <a:buClr>
                <a:srgbClr val="0000FF"/>
              </a:buClr>
              <a:buSzPct val="75000"/>
            </a:pPr>
            <a:endParaRPr kumimoji="0" lang="cs-CZ" altLang="cs-CZ" sz="2400" baseline="-25000" dirty="0">
              <a:solidFill>
                <a:srgbClr val="0000FF"/>
              </a:solidFill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algn="ctr"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c(CO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)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T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= c(H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CO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*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) + c(HCO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) + c (CO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) = c(C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anorg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) = c(TIC)</a:t>
            </a:r>
          </a:p>
          <a:p>
            <a:pPr algn="ctr" eaLnBrk="1" hangingPunct="1">
              <a:buClr>
                <a:srgbClr val="0000FF"/>
              </a:buClr>
              <a:buSzPct val="75000"/>
            </a:pPr>
            <a:endParaRPr kumimoji="0" lang="cs-CZ" altLang="cs-CZ" sz="2400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algn="ctr"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1 mol CO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= 1 mol HCO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= 1 mol CO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= 1 mol C</a:t>
            </a:r>
          </a:p>
          <a:p>
            <a:pPr algn="ctr" eaLnBrk="1" hangingPunct="1">
              <a:buClr>
                <a:srgbClr val="0000FF"/>
              </a:buClr>
              <a:buSzPct val="75000"/>
            </a:pPr>
            <a:endParaRPr kumimoji="0" lang="cs-CZ" altLang="cs-CZ" sz="2400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algn="ctr"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1 mg C = 3,66 mg 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= 5,08 mg HCO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= 5,00 mg 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= 83,26 </a:t>
            </a:r>
            <a:r>
              <a:rPr kumimoji="0" lang="cs-CZ" altLang="cs-CZ" sz="2400" dirty="0">
                <a:solidFill>
                  <a:srgbClr val="0000FF"/>
                </a:solidFill>
                <a:latin typeface="Symbol" panose="05050102010706020507" pitchFamily="18" charset="2"/>
                <a:sym typeface="Wingdings 3" panose="05040102010807070707" pitchFamily="18" charset="2"/>
              </a:rPr>
              <a:t>m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mol C</a:t>
            </a:r>
            <a:endParaRPr kumimoji="0" lang="cs-CZ" altLang="cs-CZ" sz="2400" dirty="0">
              <a:latin typeface="Arial" panose="020B0604020202020204" pitchFamily="34" charset="0"/>
              <a:sym typeface="Wingdings 3" panose="050401020108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512580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ext Box 3">
            <a:extLst>
              <a:ext uri="{FF2B5EF4-FFF2-40B4-BE49-F238E27FC236}">
                <a16:creationId xmlns:a16="http://schemas.microsoft.com/office/drawing/2014/main" id="{B5CB8DA6-6D7F-47ED-A0B3-7E436A98D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Uhličitanový systém</a:t>
            </a:r>
            <a:endParaRPr kumimoji="0" lang="cs-CZ" altLang="cs-CZ" sz="3200" baseline="-250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F815AE-5B4F-495A-B775-6B56E6CF6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305" y="1244071"/>
            <a:ext cx="10878165" cy="413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759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Text Box 3">
            <a:extLst>
              <a:ext uri="{FF2B5EF4-FFF2-40B4-BE49-F238E27FC236}">
                <a16:creationId xmlns:a16="http://schemas.microsoft.com/office/drawing/2014/main" id="{66E22C4E-8F42-4081-987C-06CE1477B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Uhličitanový systém (CO</a:t>
            </a:r>
            <a:r>
              <a:rPr kumimoji="0" lang="cs-CZ" altLang="cs-CZ" sz="3200" baseline="-25000" dirty="0">
                <a:latin typeface="Arial" panose="020B0604020202020204" pitchFamily="34" charset="0"/>
              </a:rPr>
              <a:t>2</a:t>
            </a:r>
            <a:r>
              <a:rPr kumimoji="0" lang="cs-CZ" altLang="cs-CZ" sz="3200" dirty="0">
                <a:latin typeface="Arial" panose="020B0604020202020204" pitchFamily="34" charset="0"/>
              </a:rPr>
              <a:t> - HCO</a:t>
            </a:r>
            <a:r>
              <a:rPr kumimoji="0" lang="cs-CZ" altLang="cs-CZ" sz="3200" baseline="-25000" dirty="0">
                <a:latin typeface="Arial" panose="020B0604020202020204" pitchFamily="34" charset="0"/>
              </a:rPr>
              <a:t>3</a:t>
            </a:r>
            <a:r>
              <a:rPr kumimoji="0" lang="cs-CZ" altLang="cs-CZ" sz="3200" baseline="30000" dirty="0">
                <a:latin typeface="Arial" panose="020B0604020202020204" pitchFamily="34" charset="0"/>
              </a:rPr>
              <a:t>-</a:t>
            </a:r>
            <a:r>
              <a:rPr kumimoji="0" lang="cs-CZ" altLang="cs-CZ" sz="3200" dirty="0">
                <a:latin typeface="Arial" panose="020B0604020202020204" pitchFamily="34" charset="0"/>
              </a:rPr>
              <a:t> - CO</a:t>
            </a:r>
            <a:r>
              <a:rPr kumimoji="0" lang="cs-CZ" altLang="cs-CZ" sz="3200" baseline="-25000" dirty="0">
                <a:latin typeface="Arial" panose="020B0604020202020204" pitchFamily="34" charset="0"/>
              </a:rPr>
              <a:t>3</a:t>
            </a:r>
            <a:r>
              <a:rPr kumimoji="0" lang="cs-CZ" altLang="cs-CZ" sz="3200" baseline="30000" dirty="0">
                <a:latin typeface="Arial" panose="020B0604020202020204" pitchFamily="34" charset="0"/>
              </a:rPr>
              <a:t>2-</a:t>
            </a:r>
            <a:r>
              <a:rPr kumimoji="0" lang="cs-CZ" altLang="cs-CZ" sz="3200" dirty="0"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192515" name="Picture 3">
            <a:extLst>
              <a:ext uri="{FF2B5EF4-FFF2-40B4-BE49-F238E27FC236}">
                <a16:creationId xmlns:a16="http://schemas.microsoft.com/office/drawing/2014/main" id="{C1A89DBE-67F2-44A9-9871-A3AD29B40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75" y="1518949"/>
            <a:ext cx="5457825" cy="418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516" name="Text Box 3">
            <a:extLst>
              <a:ext uri="{FF2B5EF4-FFF2-40B4-BE49-F238E27FC236}">
                <a16:creationId xmlns:a16="http://schemas.microsoft.com/office/drawing/2014/main" id="{52BF8939-1D12-4308-A7B0-095FC7CBE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3" y="981076"/>
            <a:ext cx="4608512" cy="526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Nejvýznamnější protolytický systém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přírodních vod.</a:t>
            </a: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Ovlivňuje hodnotu pH, neutralizační a tlumivou kapacitu, agresivitu a inkrustační účinky vody.</a:t>
            </a:r>
          </a:p>
          <a:p>
            <a:pPr eaLnBrk="1" hangingPunct="1">
              <a:buClr>
                <a:srgbClr val="0000FF"/>
              </a:buClr>
              <a:buSzPct val="75000"/>
            </a:pPr>
            <a:endParaRPr kumimoji="0" lang="cs-CZ" altLang="cs-CZ" sz="2400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algn="r"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Distribuční diagram uhličitanového systému</a:t>
            </a: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pH 6,35 – rovnovážná koncentrace H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CO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*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a HCO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pH 10,33 – rovnovážná koncentrace HCO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a CO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pH 8,3 – maximální koncentrace HCO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9033644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ext Box 3">
            <a:extLst>
              <a:ext uri="{FF2B5EF4-FFF2-40B4-BE49-F238E27FC236}">
                <a16:creationId xmlns:a16="http://schemas.microsoft.com/office/drawing/2014/main" id="{9855B036-DCE1-47E0-AE47-660C39CF3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Uhličitanový systém (CO</a:t>
            </a:r>
            <a:r>
              <a:rPr kumimoji="0" lang="cs-CZ" altLang="cs-CZ" sz="3200" baseline="-25000" dirty="0">
                <a:latin typeface="Arial" panose="020B0604020202020204" pitchFamily="34" charset="0"/>
              </a:rPr>
              <a:t>2</a:t>
            </a:r>
            <a:r>
              <a:rPr kumimoji="0" lang="cs-CZ" altLang="cs-CZ" sz="3200" dirty="0">
                <a:latin typeface="Arial" panose="020B0604020202020204" pitchFamily="34" charset="0"/>
              </a:rPr>
              <a:t> - HCO</a:t>
            </a:r>
            <a:r>
              <a:rPr kumimoji="0" lang="cs-CZ" altLang="cs-CZ" sz="3200" baseline="-25000" dirty="0">
                <a:latin typeface="Arial" panose="020B0604020202020204" pitchFamily="34" charset="0"/>
              </a:rPr>
              <a:t>3</a:t>
            </a:r>
            <a:r>
              <a:rPr kumimoji="0" lang="cs-CZ" altLang="cs-CZ" sz="3200" baseline="30000" dirty="0">
                <a:latin typeface="Arial" panose="020B0604020202020204" pitchFamily="34" charset="0"/>
              </a:rPr>
              <a:t>-</a:t>
            </a:r>
            <a:r>
              <a:rPr kumimoji="0" lang="cs-CZ" altLang="cs-CZ" sz="3200" dirty="0">
                <a:latin typeface="Arial" panose="020B0604020202020204" pitchFamily="34" charset="0"/>
              </a:rPr>
              <a:t> - CO</a:t>
            </a:r>
            <a:r>
              <a:rPr kumimoji="0" lang="cs-CZ" altLang="cs-CZ" sz="3200" baseline="-25000" dirty="0">
                <a:latin typeface="Arial" panose="020B0604020202020204" pitchFamily="34" charset="0"/>
              </a:rPr>
              <a:t>3</a:t>
            </a:r>
            <a:r>
              <a:rPr kumimoji="0" lang="cs-CZ" altLang="cs-CZ" sz="3200" baseline="30000" dirty="0">
                <a:latin typeface="Arial" panose="020B0604020202020204" pitchFamily="34" charset="0"/>
              </a:rPr>
              <a:t>2-</a:t>
            </a:r>
            <a:r>
              <a:rPr kumimoji="0" lang="cs-CZ" altLang="cs-CZ" sz="3200" dirty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93539" name="Text Box 3">
            <a:extLst>
              <a:ext uri="{FF2B5EF4-FFF2-40B4-BE49-F238E27FC236}">
                <a16:creationId xmlns:a16="http://schemas.microsoft.com/office/drawing/2014/main" id="{D1D487CD-3529-4C4C-A637-BE430F4C6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3" y="1535113"/>
            <a:ext cx="5694690" cy="4034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Distribuční diagram otevřeného uhličitanového systému</a:t>
            </a:r>
          </a:p>
          <a:p>
            <a:pPr eaLnBrk="1" hangingPunct="1">
              <a:buClr>
                <a:srgbClr val="0000FF"/>
              </a:buClr>
              <a:buSzPct val="75000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P(CO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 = 30 Pa</a:t>
            </a: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T = 25 °C</a:t>
            </a:r>
          </a:p>
          <a:p>
            <a:pPr eaLnBrk="1" hangingPunct="1">
              <a:buClr>
                <a:srgbClr val="0000FF"/>
              </a:buClr>
              <a:buSzPct val="75000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Otevřený uhličitanový systém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Výměna 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mezi kapalnou a plynnou fází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Konstantní koncentrace c(H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*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</a:t>
            </a:r>
            <a:endParaRPr kumimoji="0" lang="cs-CZ" altLang="cs-CZ" sz="2000" dirty="0">
              <a:solidFill>
                <a:srgbClr val="0000FF"/>
              </a:solidFill>
              <a:latin typeface="Arial" panose="020B0604020202020204" pitchFamily="34" charset="0"/>
              <a:sym typeface="Wingdings 3" panose="05040102010807070707" pitchFamily="18" charset="2"/>
            </a:endParaRPr>
          </a:p>
        </p:txBody>
      </p:sp>
      <p:pic>
        <p:nvPicPr>
          <p:cNvPr id="193540" name="Picture 2">
            <a:extLst>
              <a:ext uri="{FF2B5EF4-FFF2-40B4-BE49-F238E27FC236}">
                <a16:creationId xmlns:a16="http://schemas.microsoft.com/office/drawing/2014/main" id="{04D548B1-E5BD-43ED-8B96-559B6EB1C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87" y="1081465"/>
            <a:ext cx="5118100" cy="4941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470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F04018-B91B-4999-A23F-DBACE1604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t">
            <a:normAutofit/>
          </a:bodyPr>
          <a:lstStyle/>
          <a:p>
            <a:pPr algn="ctr"/>
            <a:r>
              <a:rPr lang="sk-SK" dirty="0"/>
              <a:t>Plyny ve vodě</a:t>
            </a:r>
            <a:endParaRPr lang="en-US"/>
          </a:p>
        </p:txBody>
      </p:sp>
      <p:pic>
        <p:nvPicPr>
          <p:cNvPr id="19458" name="Picture 2" descr="Dissolved Gases In Purified Water | ELGA LabWater">
            <a:extLst>
              <a:ext uri="{FF2B5EF4-FFF2-40B4-BE49-F238E27FC236}">
                <a16:creationId xmlns:a16="http://schemas.microsoft.com/office/drawing/2014/main" id="{93A98B09-5B5E-4F26-9FD1-76AAD0DD75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1" b="20613"/>
          <a:stretch/>
        </p:blipFill>
        <p:spPr bwMode="auto">
          <a:xfrm>
            <a:off x="609600" y="1600201"/>
            <a:ext cx="10972800" cy="452596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B5E58590-FF78-4CA6-B6B7-62EF901AC86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227763"/>
            <a:ext cx="252413" cy="252412"/>
          </a:xfrm>
        </p:spPr>
        <p:txBody>
          <a:bodyPr/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838165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Text Box 3">
            <a:extLst>
              <a:ext uri="{FF2B5EF4-FFF2-40B4-BE49-F238E27FC236}">
                <a16:creationId xmlns:a16="http://schemas.microsoft.com/office/drawing/2014/main" id="{20D026EB-E894-4BAF-A8A1-739DC2B24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Výskyt CO</a:t>
            </a:r>
            <a:r>
              <a:rPr kumimoji="0" lang="cs-CZ" altLang="cs-CZ" sz="3200" baseline="-25000" dirty="0">
                <a:solidFill>
                  <a:srgbClr val="0000DC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 ve vodách</a:t>
            </a:r>
          </a:p>
        </p:txBody>
      </p:sp>
      <p:sp>
        <p:nvSpPr>
          <p:cNvPr id="194563" name="Text Box 3">
            <a:extLst>
              <a:ext uri="{FF2B5EF4-FFF2-40B4-BE49-F238E27FC236}">
                <a16:creationId xmlns:a16="http://schemas.microsoft.com/office/drawing/2014/main" id="{85B1D266-659E-4288-8932-BC59DBA07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5" y="836613"/>
            <a:ext cx="10772775" cy="47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Volný CO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Ve vodách s pH </a:t>
            </a:r>
            <a:r>
              <a:rPr kumimoji="0" lang="en-US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&lt; 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8,3</a:t>
            </a: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Vertikální stratifikace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volného 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ve stojatých vodách je dána vlivem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fotosyntetické asimilace a disimilace planktonních mikroorganismů.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Epilimnion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– nízké koncentrace až celkové vyčerpání, nárůst pH do alkalické oblasti – při celkovém vyčerpání až nad pH 8,3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Hypolimnion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– vyšší koncentrace – 20 mg l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i více</a:t>
            </a:r>
          </a:p>
          <a:p>
            <a:pPr eaLnBrk="1" hangingPunct="1">
              <a:buClr>
                <a:srgbClr val="0000FF"/>
              </a:buClr>
              <a:buSzPct val="75000"/>
            </a:pPr>
            <a:endParaRPr kumimoji="0" lang="cs-CZ" altLang="cs-CZ" sz="2400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Při intenzivním výskytu fytoplanktonu se objevují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výkyvy koncentrace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volného 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a pH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v průběhu dne:</a:t>
            </a: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Světelná fáze dne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fotosyntetická asimilace – vyčerpání volného 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nárůst hodnoty pH</a:t>
            </a: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Tmavá fáze dne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disimilace – uvolnění 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– pokles hodnoty pH</a:t>
            </a:r>
            <a:endParaRPr kumimoji="0" lang="cs-CZ" altLang="cs-CZ" sz="2400" dirty="0">
              <a:latin typeface="Arial" panose="020B0604020202020204" pitchFamily="34" charset="0"/>
              <a:sym typeface="Wingdings 3" panose="050401020108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597176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Text Box 3">
            <a:extLst>
              <a:ext uri="{FF2B5EF4-FFF2-40B4-BE49-F238E27FC236}">
                <a16:creationId xmlns:a16="http://schemas.microsoft.com/office/drawing/2014/main" id="{FD4E2476-CFB0-4CBA-93BE-156BCD1F1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81076"/>
            <a:ext cx="8785225" cy="452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Hydrogenuhličitany</a:t>
            </a:r>
          </a:p>
          <a:p>
            <a:pPr eaLnBrk="1" hangingPunct="1">
              <a:buClr>
                <a:srgbClr val="0000FF"/>
              </a:buClr>
              <a:buSzPct val="75000"/>
            </a:pPr>
            <a:endParaRPr kumimoji="0" lang="cs-CZ" altLang="cs-CZ" sz="2400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Společně se sírany a chloridy jsou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nejčastějšími ionty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přírodních vod</a:t>
            </a:r>
          </a:p>
          <a:p>
            <a:pPr eaLnBrk="1" hangingPunct="1">
              <a:buClr>
                <a:srgbClr val="0000FF"/>
              </a:buClr>
              <a:buSzPct val="75000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Vyskytují se jako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jednoduché ionty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HCO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nebo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iontové asociáty,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například 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[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CaHCO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]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+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[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MgHCO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]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+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[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NaHCO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]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0</a:t>
            </a:r>
          </a:p>
          <a:p>
            <a:pPr eaLnBrk="1" hangingPunct="1">
              <a:buClr>
                <a:srgbClr val="0000FF"/>
              </a:buClr>
              <a:buSzPct val="75000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Zahříváním vody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dochází k jejich postupnému rozkladu: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algn="ctr"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2 HCO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 CO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H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CO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*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 CO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CO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H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</a:t>
            </a:r>
          </a:p>
        </p:txBody>
      </p:sp>
      <p:sp>
        <p:nvSpPr>
          <p:cNvPr id="195587" name="Text Box 3">
            <a:extLst>
              <a:ext uri="{FF2B5EF4-FFF2-40B4-BE49-F238E27FC236}">
                <a16:creationId xmlns:a16="http://schemas.microsoft.com/office/drawing/2014/main" id="{53909EF4-8E21-42C6-B5DC-6E6A15494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Výskyt CO</a:t>
            </a:r>
            <a:r>
              <a:rPr kumimoji="0" lang="cs-CZ" altLang="cs-CZ" sz="3200" baseline="-25000" dirty="0">
                <a:solidFill>
                  <a:srgbClr val="0000DC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 ve vodách</a:t>
            </a:r>
          </a:p>
        </p:txBody>
      </p:sp>
    </p:spTree>
    <p:extLst>
      <p:ext uri="{BB962C8B-B14F-4D97-AF65-F5344CB8AC3E}">
        <p14:creationId xmlns:p14="http://schemas.microsoft.com/office/powerpoint/2010/main" val="41332621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Text Box 3">
            <a:extLst>
              <a:ext uri="{FF2B5EF4-FFF2-40B4-BE49-F238E27FC236}">
                <a16:creationId xmlns:a16="http://schemas.microsoft.com/office/drawing/2014/main" id="{6757B658-D99D-4B58-B337-B0F2F3E43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836613"/>
            <a:ext cx="9280297" cy="452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Uhličitany</a:t>
            </a:r>
          </a:p>
          <a:p>
            <a:pPr eaLnBrk="1" hangingPunct="1">
              <a:buClr>
                <a:srgbClr val="0000FF"/>
              </a:buClr>
              <a:buSzPct val="75000"/>
            </a:pPr>
            <a:endParaRPr kumimoji="0" lang="cs-CZ" altLang="cs-CZ" sz="2400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Velmi nízké koncentrace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(analyticky nezjistitelné) – při rozkladu hydrogenuhličitanů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okamžitě reagují s kovy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nejčastěji jako CaCO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</a:p>
          <a:p>
            <a:pPr eaLnBrk="1" hangingPunct="1">
              <a:buClr>
                <a:srgbClr val="0000FF"/>
              </a:buClr>
              <a:buSzPct val="75000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Vyšší výskyt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pouze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v eutrofizovaných vodách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vyčerpání volného 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– posun uhličitanové rovnováhy ke tvorbě uhličitanů – zvýšení pH nad 8,3 – srážení CaCO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</a:p>
          <a:p>
            <a:pPr eaLnBrk="1" hangingPunct="1">
              <a:buClr>
                <a:srgbClr val="0000FF"/>
              </a:buClr>
              <a:buSzPct val="75000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Výskyt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jako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jednoduché ionty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nebo iontové asociáty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jako jsou například 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[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CaCO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(aq)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]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0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[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MgCO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(aq)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]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0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</a:t>
            </a:r>
          </a:p>
        </p:txBody>
      </p:sp>
      <p:sp>
        <p:nvSpPr>
          <p:cNvPr id="196611" name="Text Box 3">
            <a:extLst>
              <a:ext uri="{FF2B5EF4-FFF2-40B4-BE49-F238E27FC236}">
                <a16:creationId xmlns:a16="http://schemas.microsoft.com/office/drawing/2014/main" id="{39F2E3DE-9A7B-4038-A4E9-FB8CF8BF0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Výskyt CO</a:t>
            </a:r>
            <a:r>
              <a:rPr kumimoji="0" lang="cs-CZ" altLang="cs-CZ" sz="3200" baseline="-25000" dirty="0">
                <a:solidFill>
                  <a:srgbClr val="0000DC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 ve vodách</a:t>
            </a:r>
          </a:p>
        </p:txBody>
      </p:sp>
    </p:spTree>
    <p:extLst>
      <p:ext uri="{BB962C8B-B14F-4D97-AF65-F5344CB8AC3E}">
        <p14:creationId xmlns:p14="http://schemas.microsoft.com/office/powerpoint/2010/main" val="37411836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ext Box 3">
            <a:extLst>
              <a:ext uri="{FF2B5EF4-FFF2-40B4-BE49-F238E27FC236}">
                <a16:creationId xmlns:a16="http://schemas.microsoft.com/office/drawing/2014/main" id="{23033857-B576-4F4D-A433-F7A182E11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286" y="836614"/>
            <a:ext cx="10733313" cy="489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Hodnota pH</a:t>
            </a:r>
          </a:p>
          <a:p>
            <a:pPr eaLnBrk="1" hangingPunct="1">
              <a:buClr>
                <a:srgbClr val="0000FF"/>
              </a:buClr>
              <a:buSzPct val="75000"/>
            </a:pPr>
            <a:endParaRPr kumimoji="0" lang="cs-CZ" altLang="cs-CZ" sz="2400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Hodnota pH, neutralizační a tlumivá kapacita vody je ovlivňována chemickými a biochemickými pochody</a:t>
            </a: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Přímý vliv –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uvolňování nebo spotřeba H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+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nebo OH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Nepřímý vliv –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uvolňování nebo spotřeba 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*</a:t>
            </a:r>
          </a:p>
          <a:p>
            <a:pPr eaLnBrk="1" hangingPunct="1">
              <a:buClr>
                <a:srgbClr val="0000FF"/>
              </a:buClr>
              <a:buSzPct val="75000"/>
            </a:pPr>
            <a:endParaRPr kumimoji="0" lang="cs-CZ" altLang="cs-CZ" sz="2400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pH </a:t>
            </a:r>
            <a:r>
              <a:rPr kumimoji="0" lang="en-US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&lt;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4,5 –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přítomnost volných anorganických nebo organických kyselin</a:t>
            </a: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pH 4,4 – 9,5 –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dáno především uhličitanovou rovnováhou, dále také obsahem organických látek a kationtů podléhajících hydrolýze (Al, Fe, Mn…)</a:t>
            </a: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pH </a:t>
            </a:r>
            <a:r>
              <a:rPr kumimoji="0" lang="en-US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&gt;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8,3 –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vedle HCO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také 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pH </a:t>
            </a:r>
            <a:r>
              <a:rPr kumimoji="0" lang="en-US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&gt;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10,00 –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významný vliv OH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</a:p>
        </p:txBody>
      </p:sp>
      <p:sp>
        <p:nvSpPr>
          <p:cNvPr id="197635" name="Text Box 3">
            <a:extLst>
              <a:ext uri="{FF2B5EF4-FFF2-40B4-BE49-F238E27FC236}">
                <a16:creationId xmlns:a16="http://schemas.microsoft.com/office/drawing/2014/main" id="{CD74ED94-A2B3-4074-8A5D-2566F7E96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Výskyt CO</a:t>
            </a:r>
            <a:r>
              <a:rPr kumimoji="0" lang="cs-CZ" altLang="cs-CZ" sz="3200" baseline="-25000" dirty="0">
                <a:solidFill>
                  <a:srgbClr val="0000DC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 ve vodách – vliv pH</a:t>
            </a:r>
          </a:p>
        </p:txBody>
      </p:sp>
    </p:spTree>
    <p:extLst>
      <p:ext uri="{BB962C8B-B14F-4D97-AF65-F5344CB8AC3E}">
        <p14:creationId xmlns:p14="http://schemas.microsoft.com/office/powerpoint/2010/main" val="23248141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Text Box 3">
            <a:extLst>
              <a:ext uri="{FF2B5EF4-FFF2-40B4-BE49-F238E27FC236}">
                <a16:creationId xmlns:a16="http://schemas.microsoft.com/office/drawing/2014/main" id="{11AC22A6-1DDD-448A-9845-2FF96C851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5" y="836614"/>
            <a:ext cx="10408104" cy="526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Procesy snižující hodnotu pH a KNK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4,5</a:t>
            </a:r>
          </a:p>
          <a:p>
            <a:pPr eaLnBrk="1" hangingPunct="1">
              <a:buClr>
                <a:srgbClr val="0000FF"/>
              </a:buClr>
              <a:buSzPct val="75000"/>
            </a:pPr>
            <a:endParaRPr kumimoji="0" lang="cs-CZ" altLang="cs-CZ" sz="2400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1) Hydrolýza iontů kovů</a:t>
            </a:r>
          </a:p>
          <a:p>
            <a:pPr algn="ctr"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Al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3+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+ 3 H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  Al(OH)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(s) + 3 H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+</a:t>
            </a:r>
          </a:p>
          <a:p>
            <a:pPr eaLnBrk="1" hangingPunct="1">
              <a:buClr>
                <a:srgbClr val="0000FF"/>
              </a:buClr>
              <a:buSzPct val="75000"/>
            </a:pPr>
            <a:endParaRPr kumimoji="0" lang="cs-CZ" altLang="cs-CZ" sz="2400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2) Oxidace Fe a Mn</a:t>
            </a:r>
          </a:p>
          <a:p>
            <a:pPr algn="ctr"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4 Fe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2+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+ 10 H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  4 Fe(OH)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(s) + 8 H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+</a:t>
            </a:r>
          </a:p>
          <a:p>
            <a:pPr eaLnBrk="1" hangingPunct="1">
              <a:buClr>
                <a:srgbClr val="0000FF"/>
              </a:buClr>
              <a:buSzPct val="75000"/>
            </a:pPr>
            <a:endParaRPr kumimoji="0" lang="cs-CZ" altLang="cs-CZ" sz="2400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3) Oxidace sulfidů a sulfidických rud</a:t>
            </a:r>
          </a:p>
          <a:p>
            <a:pPr algn="ctr"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HS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+ 2 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 SO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H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+</a:t>
            </a:r>
          </a:p>
          <a:p>
            <a:pPr algn="ctr"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2 FeS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(s) + 7 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+ 2 H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  2 Fe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2+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+ 4 SO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+ 4 H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+</a:t>
            </a:r>
          </a:p>
          <a:p>
            <a:pPr eaLnBrk="1" hangingPunct="1">
              <a:buClr>
                <a:srgbClr val="0000FF"/>
              </a:buClr>
              <a:buSzPct val="75000"/>
            </a:pPr>
            <a:endParaRPr kumimoji="0" lang="cs-CZ" altLang="cs-CZ" sz="2400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4) Nitrifikace</a:t>
            </a:r>
          </a:p>
          <a:p>
            <a:pPr algn="ctr"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NH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+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+ 2 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 NO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H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 + 2 H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+</a:t>
            </a:r>
          </a:p>
        </p:txBody>
      </p:sp>
      <p:sp>
        <p:nvSpPr>
          <p:cNvPr id="198659" name="Text Box 3">
            <a:extLst>
              <a:ext uri="{FF2B5EF4-FFF2-40B4-BE49-F238E27FC236}">
                <a16:creationId xmlns:a16="http://schemas.microsoft.com/office/drawing/2014/main" id="{EAA16E43-59C6-4B78-ADE9-73F1BFACF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Výskyt CO</a:t>
            </a:r>
            <a:r>
              <a:rPr kumimoji="0" lang="cs-CZ" altLang="cs-CZ" sz="3200" baseline="-25000" dirty="0">
                <a:solidFill>
                  <a:srgbClr val="0000DC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 ve vodách – vliv pH</a:t>
            </a:r>
          </a:p>
        </p:txBody>
      </p:sp>
    </p:spTree>
    <p:extLst>
      <p:ext uri="{BB962C8B-B14F-4D97-AF65-F5344CB8AC3E}">
        <p14:creationId xmlns:p14="http://schemas.microsoft.com/office/powerpoint/2010/main" val="32854199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ext Box 3">
            <a:extLst>
              <a:ext uri="{FF2B5EF4-FFF2-40B4-BE49-F238E27FC236}">
                <a16:creationId xmlns:a16="http://schemas.microsoft.com/office/drawing/2014/main" id="{049020A9-16A2-4B2D-A609-C9A8DA5E6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543" y="836614"/>
            <a:ext cx="10662557" cy="5057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Procesy snižující hodnotu pH a KNK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4,5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/II</a:t>
            </a:r>
            <a:endParaRPr kumimoji="0" lang="cs-CZ" altLang="cs-CZ" sz="2400" baseline="-25000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buClr>
                <a:srgbClr val="0000FF"/>
              </a:buClr>
              <a:buSzPct val="75000"/>
            </a:pPr>
            <a:endParaRPr kumimoji="0" lang="cs-CZ" altLang="cs-CZ" sz="1100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5) Vylučování uhličitanů</a:t>
            </a:r>
          </a:p>
          <a:p>
            <a:pPr algn="ctr" eaLnBrk="1" hangingPunct="1">
              <a:spcBef>
                <a:spcPts val="300"/>
              </a:spcBef>
              <a:spcAft>
                <a:spcPts val="300"/>
              </a:spcAft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Ca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2+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HCO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 CaCO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(s) + H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+</a:t>
            </a:r>
          </a:p>
          <a:p>
            <a:pPr algn="ctr" eaLnBrk="1" hangingPunct="1">
              <a:spcBef>
                <a:spcPts val="300"/>
              </a:spcBef>
              <a:spcAft>
                <a:spcPts val="300"/>
              </a:spcAft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Ca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2+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+ 2 HCO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 CaCO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(s) + CO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H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6) Chlorace vody</a:t>
            </a:r>
          </a:p>
          <a:p>
            <a:pPr algn="ctr" eaLnBrk="1" hangingPunct="1">
              <a:spcBef>
                <a:spcPts val="300"/>
              </a:spcBef>
              <a:spcAft>
                <a:spcPts val="300"/>
              </a:spcAft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Cl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(aq) + H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  HClO + H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+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Cl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7) Respirace (disimilace, aerobní biologický rozklad)</a:t>
            </a:r>
          </a:p>
          <a:p>
            <a:pPr algn="ctr" eaLnBrk="1" hangingPunct="1">
              <a:spcBef>
                <a:spcPts val="300"/>
              </a:spcBef>
              <a:spcAft>
                <a:spcPts val="300"/>
              </a:spcAft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C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6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H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12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6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+ 6 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 6 CO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+ 6 H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</a:t>
            </a: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8) Methanogeneze (anaerobní biologický rozklad)</a:t>
            </a:r>
          </a:p>
          <a:p>
            <a:pPr algn="ctr" eaLnBrk="1" hangingPunct="1">
              <a:spcBef>
                <a:spcPts val="300"/>
              </a:spcBef>
              <a:spcAft>
                <a:spcPts val="300"/>
              </a:spcAft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C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6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H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12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6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 3 CH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+ 3 CO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9) Adsorpce kationtů na hydratovaných oxidech a hlinitokřemičitanech</a:t>
            </a:r>
            <a:endParaRPr kumimoji="0" lang="cs-CZ" altLang="cs-CZ" sz="2400" baseline="30000" dirty="0">
              <a:latin typeface="Arial" panose="020B0604020202020204" pitchFamily="34" charset="0"/>
              <a:sym typeface="Wingdings 3" panose="05040102010807070707" pitchFamily="18" charset="2"/>
            </a:endParaRPr>
          </a:p>
        </p:txBody>
      </p:sp>
      <p:sp>
        <p:nvSpPr>
          <p:cNvPr id="199683" name="Text Box 3">
            <a:extLst>
              <a:ext uri="{FF2B5EF4-FFF2-40B4-BE49-F238E27FC236}">
                <a16:creationId xmlns:a16="http://schemas.microsoft.com/office/drawing/2014/main" id="{9F152768-F78F-4689-BF07-377EEE5CB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Výskyt CO</a:t>
            </a:r>
            <a:r>
              <a:rPr kumimoji="0" lang="cs-CZ" altLang="cs-CZ" sz="3200" baseline="-25000" dirty="0">
                <a:solidFill>
                  <a:srgbClr val="0000DC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 ve vodách – vliv pH</a:t>
            </a:r>
          </a:p>
        </p:txBody>
      </p:sp>
    </p:spTree>
    <p:extLst>
      <p:ext uri="{BB962C8B-B14F-4D97-AF65-F5344CB8AC3E}">
        <p14:creationId xmlns:p14="http://schemas.microsoft.com/office/powerpoint/2010/main" val="6589224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ext Box 3">
            <a:extLst>
              <a:ext uri="{FF2B5EF4-FFF2-40B4-BE49-F238E27FC236}">
                <a16:creationId xmlns:a16="http://schemas.microsoft.com/office/drawing/2014/main" id="{C15696EF-71E2-4A5D-A341-6E3F747E6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743" y="836614"/>
            <a:ext cx="10722428" cy="5088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Procesy zvyšující hodnotu pH a KNK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4,5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/II</a:t>
            </a:r>
            <a:endParaRPr kumimoji="0" lang="cs-CZ" altLang="cs-CZ" sz="2400" baseline="-25000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buClr>
                <a:srgbClr val="0000FF"/>
              </a:buClr>
              <a:buSzPct val="75000"/>
            </a:pPr>
            <a:endParaRPr kumimoji="0" lang="cs-CZ" altLang="cs-CZ" sz="400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1) Redukce Fe a Mn</a:t>
            </a:r>
          </a:p>
          <a:p>
            <a:pPr algn="ctr" eaLnBrk="1" hangingPunct="1">
              <a:spcBef>
                <a:spcPts val="300"/>
              </a:spcBef>
              <a:spcAft>
                <a:spcPts val="300"/>
              </a:spcAft>
              <a:buClr>
                <a:srgbClr val="0000FF"/>
              </a:buClr>
              <a:buSzPct val="75000"/>
            </a:pP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2 MnO</a:t>
            </a:r>
            <a:r>
              <a:rPr kumimoji="0" lang="cs-CZ" altLang="cs-CZ" sz="20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(s) + 4 H</a:t>
            </a:r>
            <a:r>
              <a:rPr kumimoji="0" lang="cs-CZ" altLang="cs-CZ" sz="20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+</a:t>
            </a: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  2 Mn</a:t>
            </a:r>
            <a:r>
              <a:rPr kumimoji="0" lang="cs-CZ" altLang="cs-CZ" sz="20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2+</a:t>
            </a: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 + O</a:t>
            </a:r>
            <a:r>
              <a:rPr kumimoji="0" lang="cs-CZ" altLang="cs-CZ" sz="20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 + 2 H</a:t>
            </a:r>
            <a:r>
              <a:rPr kumimoji="0" lang="cs-CZ" altLang="cs-CZ" sz="20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O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2) Redukce síranů  </a:t>
            </a:r>
          </a:p>
          <a:p>
            <a:pPr algn="ctr" eaLnBrk="1" hangingPunct="1">
              <a:spcBef>
                <a:spcPts val="300"/>
              </a:spcBef>
              <a:spcAft>
                <a:spcPts val="300"/>
              </a:spcAft>
              <a:buClr>
                <a:srgbClr val="0000FF"/>
              </a:buClr>
              <a:buSzPct val="75000"/>
            </a:pP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SO</a:t>
            </a:r>
            <a:r>
              <a:rPr kumimoji="0" lang="cs-CZ" altLang="cs-CZ" sz="20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0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 + 2 CH</a:t>
            </a:r>
            <a:r>
              <a:rPr kumimoji="0" lang="cs-CZ" altLang="cs-CZ" sz="20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O + H</a:t>
            </a:r>
            <a:r>
              <a:rPr kumimoji="0" lang="cs-CZ" altLang="cs-CZ" sz="20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+</a:t>
            </a: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  2 CO</a:t>
            </a:r>
            <a:r>
              <a:rPr kumimoji="0" lang="cs-CZ" altLang="cs-CZ" sz="20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 + HS</a:t>
            </a:r>
            <a:r>
              <a:rPr kumimoji="0" lang="cs-CZ" altLang="cs-CZ" sz="20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 + 2 H</a:t>
            </a:r>
            <a:r>
              <a:rPr kumimoji="0" lang="cs-CZ" altLang="cs-CZ" sz="20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O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3) Zvětrávání (hydrolýza) hlinitokřemičitanů</a:t>
            </a:r>
          </a:p>
          <a:p>
            <a:pPr algn="ctr" eaLnBrk="1" hangingPunct="1">
              <a:spcBef>
                <a:spcPts val="300"/>
              </a:spcBef>
              <a:spcAft>
                <a:spcPts val="300"/>
              </a:spcAft>
              <a:buClr>
                <a:srgbClr val="0000FF"/>
              </a:buClr>
              <a:buSzPct val="75000"/>
            </a:pP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CaAl</a:t>
            </a:r>
            <a:r>
              <a:rPr kumimoji="0" lang="cs-CZ" altLang="cs-CZ" sz="20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Si</a:t>
            </a:r>
            <a:r>
              <a:rPr kumimoji="0" lang="cs-CZ" altLang="cs-CZ" sz="20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O</a:t>
            </a:r>
            <a:r>
              <a:rPr kumimoji="0" lang="cs-CZ" altLang="cs-CZ" sz="20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8</a:t>
            </a: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 + 2 CO</a:t>
            </a:r>
            <a:r>
              <a:rPr kumimoji="0" lang="cs-CZ" altLang="cs-CZ" sz="20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 + 3 H</a:t>
            </a:r>
            <a:r>
              <a:rPr kumimoji="0" lang="cs-CZ" altLang="cs-CZ" sz="20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O  Al</a:t>
            </a:r>
            <a:r>
              <a:rPr kumimoji="0" lang="cs-CZ" altLang="cs-CZ" sz="20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Si</a:t>
            </a:r>
            <a:r>
              <a:rPr kumimoji="0" lang="cs-CZ" altLang="cs-CZ" sz="20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O</a:t>
            </a:r>
            <a:r>
              <a:rPr kumimoji="0" lang="cs-CZ" altLang="cs-CZ" sz="20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5</a:t>
            </a: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(OH)</a:t>
            </a:r>
            <a:r>
              <a:rPr kumimoji="0" lang="cs-CZ" altLang="cs-CZ" sz="20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(s) + Ca</a:t>
            </a:r>
            <a:r>
              <a:rPr kumimoji="0" lang="cs-CZ" altLang="cs-CZ" sz="20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2+</a:t>
            </a: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 + 2 HCO</a:t>
            </a:r>
            <a:r>
              <a:rPr kumimoji="0" lang="cs-CZ" altLang="cs-CZ" sz="20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0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4) Denitrifikace</a:t>
            </a:r>
          </a:p>
          <a:p>
            <a:pPr algn="ctr" eaLnBrk="1" hangingPunct="1">
              <a:spcBef>
                <a:spcPts val="300"/>
              </a:spcBef>
              <a:spcAft>
                <a:spcPts val="300"/>
              </a:spcAft>
              <a:buClr>
                <a:srgbClr val="0000FF"/>
              </a:buClr>
              <a:buSzPct val="75000"/>
            </a:pP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24 NO</a:t>
            </a:r>
            <a:r>
              <a:rPr kumimoji="0" lang="cs-CZ" altLang="cs-CZ" sz="20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0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 + 5 C</a:t>
            </a:r>
            <a:r>
              <a:rPr kumimoji="0" lang="cs-CZ" altLang="cs-CZ" sz="20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6</a:t>
            </a: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H</a:t>
            </a:r>
            <a:r>
              <a:rPr kumimoji="0" lang="cs-CZ" altLang="cs-CZ" sz="20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12</a:t>
            </a: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O</a:t>
            </a:r>
            <a:r>
              <a:rPr kumimoji="0" lang="cs-CZ" altLang="cs-CZ" sz="20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6</a:t>
            </a: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 + 24 H</a:t>
            </a:r>
            <a:r>
              <a:rPr kumimoji="0" lang="cs-CZ" altLang="cs-CZ" sz="20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+</a:t>
            </a: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  12 N</a:t>
            </a:r>
            <a:r>
              <a:rPr kumimoji="0" lang="cs-CZ" altLang="cs-CZ" sz="20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 + 30 CO</a:t>
            </a:r>
            <a:r>
              <a:rPr kumimoji="0" lang="cs-CZ" altLang="cs-CZ" sz="20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 + 42 H</a:t>
            </a:r>
            <a:r>
              <a:rPr kumimoji="0" lang="cs-CZ" altLang="cs-CZ" sz="20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O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5) Fotosyntéza (asimilace)</a:t>
            </a:r>
          </a:p>
          <a:p>
            <a:pPr algn="ctr" eaLnBrk="1" hangingPunct="1">
              <a:spcBef>
                <a:spcPts val="300"/>
              </a:spcBef>
              <a:spcAft>
                <a:spcPts val="300"/>
              </a:spcAft>
              <a:buClr>
                <a:srgbClr val="0000FF"/>
              </a:buClr>
              <a:buSzPct val="75000"/>
            </a:pP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6 CO</a:t>
            </a:r>
            <a:r>
              <a:rPr kumimoji="0" lang="cs-CZ" altLang="cs-CZ" sz="20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 + 6 H</a:t>
            </a:r>
            <a:r>
              <a:rPr kumimoji="0" lang="cs-CZ" altLang="cs-CZ" sz="20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O  C</a:t>
            </a:r>
            <a:r>
              <a:rPr kumimoji="0" lang="cs-CZ" altLang="cs-CZ" sz="20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6</a:t>
            </a: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H</a:t>
            </a:r>
            <a:r>
              <a:rPr kumimoji="0" lang="cs-CZ" altLang="cs-CZ" sz="20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12</a:t>
            </a: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O</a:t>
            </a:r>
            <a:r>
              <a:rPr kumimoji="0" lang="cs-CZ" altLang="cs-CZ" sz="20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6</a:t>
            </a: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 + 6 O</a:t>
            </a:r>
            <a:r>
              <a:rPr kumimoji="0" lang="cs-CZ" altLang="cs-CZ" sz="20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6) Adsorpce aniontů na hydratovaných oxidech a hlinitokřemičitanech</a:t>
            </a:r>
          </a:p>
        </p:txBody>
      </p:sp>
      <p:sp>
        <p:nvSpPr>
          <p:cNvPr id="200707" name="Text Box 3">
            <a:extLst>
              <a:ext uri="{FF2B5EF4-FFF2-40B4-BE49-F238E27FC236}">
                <a16:creationId xmlns:a16="http://schemas.microsoft.com/office/drawing/2014/main" id="{17A21977-A266-4A15-A72D-1762A0A49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Výskyt CO</a:t>
            </a:r>
            <a:r>
              <a:rPr kumimoji="0" lang="cs-CZ" altLang="cs-CZ" sz="3200" baseline="-25000" dirty="0">
                <a:solidFill>
                  <a:srgbClr val="0000DC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 ve vodách – vliv pH</a:t>
            </a:r>
          </a:p>
        </p:txBody>
      </p:sp>
    </p:spTree>
    <p:extLst>
      <p:ext uri="{BB962C8B-B14F-4D97-AF65-F5344CB8AC3E}">
        <p14:creationId xmlns:p14="http://schemas.microsoft.com/office/powerpoint/2010/main" val="36111140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Text Box 3">
            <a:extLst>
              <a:ext uri="{FF2B5EF4-FFF2-40B4-BE49-F238E27FC236}">
                <a16:creationId xmlns:a16="http://schemas.microsoft.com/office/drawing/2014/main" id="{04A38E93-15DE-4170-92EA-8B9C846E9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3" y="836614"/>
            <a:ext cx="10809287" cy="563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Schopnost vody vázat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vodíkové nebo hydroxidové ionty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Obecná vlastnost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všech vod způsobená různými protolytickými systémy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V přírodních vodách dominuje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uhličitanový systém</a:t>
            </a:r>
          </a:p>
          <a:p>
            <a:pPr eaLnBrk="1" hangingPunct="1">
              <a:buClr>
                <a:srgbClr val="0000FF"/>
              </a:buClr>
              <a:buSzPct val="75000"/>
            </a:pPr>
            <a:endParaRPr kumimoji="0" lang="cs-CZ" altLang="cs-CZ" sz="2400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NK (mmol l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) –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množství silné jednosytné kyseliny nebo silné jednosytné zásady, které spotřebuje 1 litr vody k dosažení určité hodnoty pH</a:t>
            </a:r>
          </a:p>
          <a:p>
            <a:pPr eaLnBrk="1" hangingPunct="1">
              <a:buClr>
                <a:srgbClr val="0000FF"/>
              </a:buClr>
              <a:buSzPct val="75000"/>
            </a:pPr>
            <a:endParaRPr kumimoji="0" lang="cs-CZ" altLang="cs-CZ" sz="2400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KNK – kyselinová neutralizační kapacita – titrace kyselinou</a:t>
            </a: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ZNK – zásadová neutralizační kapacita – titrace zásadou</a:t>
            </a: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                                </a:t>
            </a:r>
            <a:r>
              <a:rPr kumimoji="0" lang="cs-CZ" altLang="cs-CZ" sz="2400" dirty="0">
                <a:solidFill>
                  <a:srgbClr val="0000FF"/>
                </a:solidFill>
                <a:latin typeface="Symbol" panose="05050102010706020507" pitchFamily="18" charset="2"/>
                <a:sym typeface="Wingdings 3" panose="05040102010807070707" pitchFamily="18" charset="2"/>
              </a:rPr>
              <a:t>b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– tlumivá kapacita</a:t>
            </a: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                                pH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1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– počáteční hodnota pH</a:t>
            </a: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                                pH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– konečná hodnota pH na konci titrace</a:t>
            </a:r>
          </a:p>
          <a:p>
            <a:pPr eaLnBrk="1" hangingPunct="1">
              <a:buClr>
                <a:srgbClr val="0000FF"/>
              </a:buClr>
              <a:buSzPct val="75000"/>
            </a:pPr>
            <a:endParaRPr kumimoji="0" lang="cs-CZ" altLang="cs-CZ" sz="2400" dirty="0">
              <a:latin typeface="Arial" panose="020B0604020202020204" pitchFamily="34" charset="0"/>
              <a:sym typeface="Wingdings 3" panose="05040102010807070707" pitchFamily="18" charset="2"/>
            </a:endParaRPr>
          </a:p>
        </p:txBody>
      </p:sp>
      <p:sp>
        <p:nvSpPr>
          <p:cNvPr id="201731" name="Text Box 3">
            <a:extLst>
              <a:ext uri="{FF2B5EF4-FFF2-40B4-BE49-F238E27FC236}">
                <a16:creationId xmlns:a16="http://schemas.microsoft.com/office/drawing/2014/main" id="{2B0C0211-42BB-4AC1-87A6-F2A6CB26F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Neutralizační (acidobazická) kapacita - NK</a:t>
            </a:r>
          </a:p>
        </p:txBody>
      </p:sp>
      <p:pic>
        <p:nvPicPr>
          <p:cNvPr id="201732" name="Picture 3">
            <a:extLst>
              <a:ext uri="{FF2B5EF4-FFF2-40B4-BE49-F238E27FC236}">
                <a16:creationId xmlns:a16="http://schemas.microsoft.com/office/drawing/2014/main" id="{BBD6ACFF-CC1C-45BC-8DC4-30586E59E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87" y="4976394"/>
            <a:ext cx="228600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0837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Text Box 3">
            <a:extLst>
              <a:ext uri="{FF2B5EF4-FFF2-40B4-BE49-F238E27FC236}">
                <a16:creationId xmlns:a16="http://schemas.microsoft.com/office/drawing/2014/main" id="{DEA273CE-5A5D-445B-A5C8-95AD54FA3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4" y="870677"/>
            <a:ext cx="11326358" cy="2310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Stanovení NK</a:t>
            </a: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KNK –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titrace jednosytnou kyselinou (HCl) do bodu ekvivalence</a:t>
            </a: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ZNK -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titrace jednosytnou zásadou (NaOH) do bodu ekvivalence</a:t>
            </a:r>
          </a:p>
          <a:p>
            <a:pPr eaLnBrk="1" hangingPunct="1">
              <a:buClr>
                <a:srgbClr val="0000FF"/>
              </a:buClr>
              <a:buSzPct val="75000"/>
            </a:pPr>
            <a:endParaRPr kumimoji="0" lang="cs-CZ" altLang="cs-CZ" sz="2400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Bod ekvivalence –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hodnota pH, do které se titrace provádí</a:t>
            </a: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Tento bod je volen na základě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analytického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nebo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technologického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hlediska</a:t>
            </a:r>
          </a:p>
        </p:txBody>
      </p:sp>
      <p:sp>
        <p:nvSpPr>
          <p:cNvPr id="202755" name="Text Box 3">
            <a:extLst>
              <a:ext uri="{FF2B5EF4-FFF2-40B4-BE49-F238E27FC236}">
                <a16:creationId xmlns:a16="http://schemas.microsoft.com/office/drawing/2014/main" id="{49D2E2BF-EF94-4F5F-98D5-A91142A04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Neutralizační (acidobazická) kapacita - NK</a:t>
            </a:r>
          </a:p>
        </p:txBody>
      </p:sp>
      <p:sp>
        <p:nvSpPr>
          <p:cNvPr id="202756" name="TextovéPole 4">
            <a:extLst>
              <a:ext uri="{FF2B5EF4-FFF2-40B4-BE49-F238E27FC236}">
                <a16:creationId xmlns:a16="http://schemas.microsoft.com/office/drawing/2014/main" id="{4FB67740-607F-43F2-8D1F-F4F70BB770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869" y="4652964"/>
            <a:ext cx="4678702" cy="8309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cs-CZ" altLang="cs-CZ" sz="2400" dirty="0">
                <a:latin typeface="Arial" panose="020B0604020202020204" pitchFamily="34" charset="0"/>
              </a:rPr>
              <a:t>Analytické hledisko</a:t>
            </a:r>
          </a:p>
          <a:p>
            <a:pPr algn="ctr" eaLnBrk="1" hangingPunct="1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Bod ekvivalence pH = 4,5 a 8,3</a:t>
            </a:r>
          </a:p>
        </p:txBody>
      </p:sp>
      <p:sp>
        <p:nvSpPr>
          <p:cNvPr id="202757" name="TextovéPole 5">
            <a:extLst>
              <a:ext uri="{FF2B5EF4-FFF2-40B4-BE49-F238E27FC236}">
                <a16:creationId xmlns:a16="http://schemas.microsoft.com/office/drawing/2014/main" id="{328288F9-85B7-4B27-A7DC-5935454F0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4563" y="4724400"/>
            <a:ext cx="4248150" cy="12017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cs-CZ" altLang="cs-CZ" sz="2400" dirty="0">
                <a:latin typeface="Arial" panose="020B0604020202020204" pitchFamily="34" charset="0"/>
              </a:rPr>
              <a:t>Technologické hledisko</a:t>
            </a:r>
          </a:p>
          <a:p>
            <a:pPr algn="ctr" eaLnBrk="1" hangingPunct="1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Bod ekvivalence například pH = 7 – neutralizace OV</a:t>
            </a:r>
          </a:p>
        </p:txBody>
      </p:sp>
      <p:cxnSp>
        <p:nvCxnSpPr>
          <p:cNvPr id="202758" name="Přímá spojovací šipka 7">
            <a:extLst>
              <a:ext uri="{FF2B5EF4-FFF2-40B4-BE49-F238E27FC236}">
                <a16:creationId xmlns:a16="http://schemas.microsoft.com/office/drawing/2014/main" id="{B349EDD9-14A4-41DA-930E-E86793472A1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229329" y="3091543"/>
            <a:ext cx="2046059" cy="1416958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2759" name="Přímá spojovací šipka 9">
            <a:extLst>
              <a:ext uri="{FF2B5EF4-FFF2-40B4-BE49-F238E27FC236}">
                <a16:creationId xmlns:a16="http://schemas.microsoft.com/office/drawing/2014/main" id="{3BC122F3-62D7-4A7D-8890-2594136CD3B4}"/>
              </a:ext>
            </a:extLst>
          </p:cNvPr>
          <p:cNvCxnSpPr>
            <a:cxnSpLocks noChangeShapeType="1"/>
            <a:endCxn id="202757" idx="0"/>
          </p:cNvCxnSpPr>
          <p:nvPr/>
        </p:nvCxnSpPr>
        <p:spPr bwMode="auto">
          <a:xfrm flipH="1">
            <a:off x="8148638" y="3091543"/>
            <a:ext cx="1354591" cy="1632857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510890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ext Box 3">
            <a:extLst>
              <a:ext uri="{FF2B5EF4-FFF2-40B4-BE49-F238E27FC236}">
                <a16:creationId xmlns:a16="http://schemas.microsoft.com/office/drawing/2014/main" id="{E5B68DB5-CFF9-4344-9A71-F67253AB0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Neutralizační (acidobazická) kapacita - NK</a:t>
            </a:r>
          </a:p>
        </p:txBody>
      </p:sp>
      <p:pic>
        <p:nvPicPr>
          <p:cNvPr id="203779" name="Picture 2">
            <a:extLst>
              <a:ext uri="{FF2B5EF4-FFF2-40B4-BE49-F238E27FC236}">
                <a16:creationId xmlns:a16="http://schemas.microsoft.com/office/drawing/2014/main" id="{DDB72927-E9BA-46DD-9FC1-5AC7E974F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981075"/>
            <a:ext cx="40894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3780" name="TextovéPole 3">
            <a:extLst>
              <a:ext uri="{FF2B5EF4-FFF2-40B4-BE49-F238E27FC236}">
                <a16:creationId xmlns:a16="http://schemas.microsoft.com/office/drawing/2014/main" id="{2A1097F2-D121-476B-886F-43E75484B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917576"/>
            <a:ext cx="4608512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000" dirty="0">
                <a:latin typeface="Arial" panose="020B0604020202020204" pitchFamily="34" charset="0"/>
              </a:rPr>
              <a:t>Titrační křivka uhličitanového systému</a:t>
            </a:r>
          </a:p>
          <a:p>
            <a:pPr eaLnBrk="1" hangingPunct="1"/>
            <a:r>
              <a:rPr lang="cs-CZ" altLang="cs-CZ" sz="2000" dirty="0">
                <a:latin typeface="Arial" panose="020B0604020202020204" pitchFamily="34" charset="0"/>
              </a:rPr>
              <a:t>X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– c(H</a:t>
            </a:r>
            <a:r>
              <a:rPr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CO</a:t>
            </a:r>
            <a:r>
              <a:rPr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*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) 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 c(CO</a:t>
            </a:r>
            <a:r>
              <a:rPr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)</a:t>
            </a:r>
            <a:r>
              <a:rPr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T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, pH = 4,5</a:t>
            </a:r>
          </a:p>
          <a:p>
            <a:pPr eaLnBrk="1" hangingPunct="1"/>
            <a:endParaRPr lang="cs-CZ" altLang="cs-CZ" sz="2000" dirty="0"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/>
            <a:r>
              <a:rPr lang="cs-CZ" altLang="cs-CZ" sz="2000" dirty="0">
                <a:latin typeface="Arial" panose="020B0604020202020204" pitchFamily="34" charset="0"/>
                <a:sym typeface="Symbol" panose="05050102010706020507" pitchFamily="18" charset="2"/>
              </a:rPr>
              <a:t>A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- 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c(H</a:t>
            </a:r>
            <a:r>
              <a:rPr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CO</a:t>
            </a:r>
            <a:r>
              <a:rPr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*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) = c(HCO</a:t>
            </a:r>
            <a:r>
              <a:rPr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)</a:t>
            </a:r>
            <a:r>
              <a:rPr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</a:p>
          <a:p>
            <a:pPr eaLnBrk="1" hangingPunct="1"/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pH = -log K</a:t>
            </a:r>
            <a:r>
              <a:rPr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1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= 6,35</a:t>
            </a:r>
          </a:p>
          <a:p>
            <a:pPr eaLnBrk="1" hangingPunct="1"/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Maximální </a:t>
            </a:r>
            <a:r>
              <a:rPr lang="cs-CZ" altLang="cs-CZ" sz="2000" dirty="0">
                <a:solidFill>
                  <a:srgbClr val="0000FF"/>
                </a:solidFill>
                <a:latin typeface="Symbol" panose="05050102010706020507" pitchFamily="18" charset="2"/>
              </a:rPr>
              <a:t>b</a:t>
            </a:r>
          </a:p>
          <a:p>
            <a:pPr eaLnBrk="1" hangingPunct="1"/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0,5 mol OH</a:t>
            </a:r>
            <a:r>
              <a:rPr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na 1 mol 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c(CO</a:t>
            </a:r>
            <a:r>
              <a:rPr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)</a:t>
            </a:r>
            <a:r>
              <a:rPr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T</a:t>
            </a:r>
          </a:p>
          <a:p>
            <a:pPr eaLnBrk="1" hangingPunct="1"/>
            <a:endParaRPr lang="cs-CZ" altLang="cs-CZ" sz="2000" dirty="0"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/>
            <a:r>
              <a:rPr lang="cs-CZ" altLang="cs-CZ" sz="2000" dirty="0">
                <a:latin typeface="Arial" panose="020B0604020202020204" pitchFamily="34" charset="0"/>
                <a:sym typeface="Symbol" panose="05050102010706020507" pitchFamily="18" charset="2"/>
              </a:rPr>
              <a:t>Y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- 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c(HCO</a:t>
            </a:r>
            <a:r>
              <a:rPr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)</a:t>
            </a:r>
            <a:r>
              <a:rPr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 c(CO</a:t>
            </a:r>
            <a:r>
              <a:rPr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)</a:t>
            </a:r>
            <a:r>
              <a:rPr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T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, pH = 8,3 </a:t>
            </a:r>
          </a:p>
          <a:p>
            <a:pPr eaLnBrk="1" hangingPunct="1"/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1,0 mol OH</a:t>
            </a:r>
            <a:r>
              <a:rPr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-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na 1 mol  c(CO</a:t>
            </a:r>
            <a:r>
              <a:rPr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)</a:t>
            </a:r>
            <a:r>
              <a:rPr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T</a:t>
            </a:r>
          </a:p>
          <a:p>
            <a:pPr eaLnBrk="1" hangingPunct="1"/>
            <a:endParaRPr lang="cs-CZ" altLang="cs-CZ" sz="2000" dirty="0"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/>
            <a:r>
              <a:rPr lang="cs-CZ" altLang="cs-CZ" sz="2000" dirty="0">
                <a:latin typeface="Arial" panose="020B0604020202020204" pitchFamily="34" charset="0"/>
                <a:sym typeface="Symbol" panose="05050102010706020507" pitchFamily="18" charset="2"/>
              </a:rPr>
              <a:t>B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- 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c(HCO</a:t>
            </a:r>
            <a:r>
              <a:rPr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)</a:t>
            </a:r>
            <a:r>
              <a:rPr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= c(CO</a:t>
            </a:r>
            <a:r>
              <a:rPr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2-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) </a:t>
            </a:r>
          </a:p>
          <a:p>
            <a:pPr eaLnBrk="1" hangingPunct="1"/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pH = -log K</a:t>
            </a:r>
            <a:r>
              <a:rPr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= 10,33</a:t>
            </a:r>
          </a:p>
          <a:p>
            <a:pPr eaLnBrk="1" hangingPunct="1"/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1,5 mol OH</a:t>
            </a:r>
            <a:r>
              <a:rPr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-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na 1 mol  c(CO</a:t>
            </a:r>
            <a:r>
              <a:rPr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)T</a:t>
            </a:r>
            <a:endParaRPr lang="cs-CZ" altLang="cs-CZ" sz="20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endParaRPr lang="cs-CZ" altLang="cs-CZ" sz="2000" dirty="0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000" dirty="0">
                <a:latin typeface="Arial" panose="020B0604020202020204" pitchFamily="34" charset="0"/>
              </a:rPr>
              <a:t>Z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– c(CO</a:t>
            </a:r>
            <a:r>
              <a:rPr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2-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) 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 c(CO</a:t>
            </a:r>
            <a:r>
              <a:rPr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)</a:t>
            </a:r>
            <a:r>
              <a:rPr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T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, pH = 10,6 </a:t>
            </a:r>
          </a:p>
          <a:p>
            <a:pPr eaLnBrk="1" hangingPunct="1"/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2,0 mol OH</a:t>
            </a:r>
            <a:r>
              <a:rPr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-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na 1 mol  c(CO</a:t>
            </a:r>
            <a:r>
              <a:rPr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)</a:t>
            </a:r>
            <a:r>
              <a:rPr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T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203781" name="TextovéPole 4">
            <a:extLst>
              <a:ext uri="{FF2B5EF4-FFF2-40B4-BE49-F238E27FC236}">
                <a16:creationId xmlns:a16="http://schemas.microsoft.com/office/drawing/2014/main" id="{B5FD9DA9-6604-4B46-8A82-284D81716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9" y="5300663"/>
            <a:ext cx="4937804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c</a:t>
            </a:r>
            <a:r>
              <a:rPr lang="cs-CZ" altLang="cs-CZ" sz="18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k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 – přídavek silné jednosytné kyseliny</a:t>
            </a:r>
          </a:p>
          <a:p>
            <a:pPr eaLnBrk="1" hangingPunct="1"/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C</a:t>
            </a:r>
            <a:r>
              <a:rPr lang="cs-CZ" altLang="cs-CZ" sz="18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z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 – přídavek silné jednosytné zásady</a:t>
            </a:r>
          </a:p>
          <a:p>
            <a:pPr eaLnBrk="1" hangingPunct="1"/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KNK</a:t>
            </a:r>
            <a:r>
              <a:rPr lang="cs-CZ" altLang="cs-CZ" sz="18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T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 – celková kyselinová NK</a:t>
            </a:r>
          </a:p>
          <a:p>
            <a:pPr eaLnBrk="1" hangingPunct="1"/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ZNK</a:t>
            </a:r>
            <a:r>
              <a:rPr lang="cs-CZ" altLang="cs-CZ" sz="18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T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 – celková zásadová NK</a:t>
            </a:r>
          </a:p>
        </p:txBody>
      </p:sp>
    </p:spTree>
    <p:extLst>
      <p:ext uri="{BB962C8B-B14F-4D97-AF65-F5344CB8AC3E}">
        <p14:creationId xmlns:p14="http://schemas.microsoft.com/office/powerpoint/2010/main" val="462901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680A9-166A-4022-9633-F68E5426C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Henryho zákon</a:t>
            </a:r>
            <a:endParaRPr lang="en-US" dirty="0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2866CE76-3A9A-4554-B359-75F748D8B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17" y="1125538"/>
            <a:ext cx="9669410" cy="570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Při přestupu plynu ze vzduchu do vody platí Henryho zákon (rozpouštění plynu nereagujícího s vodou).</a:t>
            </a:r>
          </a:p>
          <a:p>
            <a:pPr eaLnBrk="1" hangingPunct="1">
              <a:spcBef>
                <a:spcPct val="20000"/>
              </a:spcBef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Rozpustnost za stálé teploty je přímo úměrná parciálnímu tlaku plynu nad rozpouštědlem a jeho koncentrace je dána výrazem:</a:t>
            </a:r>
          </a:p>
          <a:p>
            <a:pPr algn="ctr" eaLnBrk="1" hangingPunct="1">
              <a:spcBef>
                <a:spcPct val="20000"/>
              </a:spcBef>
            </a:pPr>
            <a:r>
              <a:rPr kumimoji="0" lang="cs-CZ" altLang="cs-CZ" sz="4000" dirty="0">
                <a:latin typeface="Arial" panose="020B0604020202020204" pitchFamily="34" charset="0"/>
              </a:rPr>
              <a:t>X = K </a:t>
            </a:r>
            <a:r>
              <a:rPr kumimoji="0" lang="en-US" altLang="cs-CZ" sz="4000" dirty="0">
                <a:latin typeface="Arial" panose="020B0604020202020204" pitchFamily="34" charset="0"/>
              </a:rPr>
              <a:t>* </a:t>
            </a:r>
            <a:r>
              <a:rPr kumimoji="0" lang="cs-CZ" altLang="cs-CZ" sz="4000" dirty="0">
                <a:latin typeface="Arial" panose="020B0604020202020204" pitchFamily="34" charset="0"/>
              </a:rPr>
              <a:t>p</a:t>
            </a:r>
            <a:r>
              <a:rPr kumimoji="0" lang="cs-CZ" altLang="cs-CZ" sz="4000" baseline="-25000" dirty="0">
                <a:latin typeface="Arial" panose="020B0604020202020204" pitchFamily="34" charset="0"/>
              </a:rPr>
              <a:t>i</a:t>
            </a:r>
            <a:endParaRPr kumimoji="0" lang="cs-CZ" altLang="cs-CZ" sz="40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20000"/>
              </a:spcBef>
            </a:pPr>
            <a:r>
              <a:rPr kumimoji="0" lang="cs-CZ" altLang="cs-CZ" sz="4000" dirty="0">
                <a:solidFill>
                  <a:srgbClr val="0000FF"/>
                </a:solidFill>
                <a:latin typeface="Arial" panose="020B0604020202020204" pitchFamily="34" charset="0"/>
              </a:rPr>
              <a:t>Kde:</a:t>
            </a: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20000"/>
              </a:spcBef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 = konstanta úměrnosti, Henryho konstanta, při dané teplotě</a:t>
            </a:r>
          </a:p>
          <a:p>
            <a:pPr algn="just" eaLnBrk="1" hangingPunct="1">
              <a:spcBef>
                <a:spcPct val="20000"/>
              </a:spcBef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X = koncentrace plynu rozpuštěného ve vodě</a:t>
            </a:r>
          </a:p>
          <a:p>
            <a:pPr algn="just" eaLnBrk="1" hangingPunct="1">
              <a:spcBef>
                <a:spcPct val="20000"/>
              </a:spcBef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i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= parciální tlak plynu v plynné fázi </a:t>
            </a:r>
          </a:p>
          <a:p>
            <a:pPr algn="just" eaLnBrk="1" hangingPunct="1">
              <a:spcBef>
                <a:spcPct val="20000"/>
              </a:spcBef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8AF1952D-AD94-468B-AE01-E55A5D63F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002" y="3552668"/>
            <a:ext cx="2478998" cy="33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9227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7" name="Rectangle 2">
            <a:extLst>
              <a:ext uri="{FF2B5EF4-FFF2-40B4-BE49-F238E27FC236}">
                <a16:creationId xmlns:a16="http://schemas.microsoft.com/office/drawing/2014/main" id="{38181456-175A-4453-B1BC-6B691E08E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74638"/>
            <a:ext cx="10972800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t" anchorCtr="0">
            <a:norm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lnSpc>
                <a:spcPts val="4000"/>
              </a:lnSpc>
              <a:spcAft>
                <a:spcPts val="600"/>
              </a:spcAft>
            </a:pPr>
            <a:r>
              <a:rPr lang="cs-CZ" altLang="cs-CZ" sz="4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Karbonátový systém</a:t>
            </a:r>
          </a:p>
        </p:txBody>
      </p:sp>
      <p:pic>
        <p:nvPicPr>
          <p:cNvPr id="205826" name="Picture 7">
            <a:extLst>
              <a:ext uri="{FF2B5EF4-FFF2-40B4-BE49-F238E27FC236}">
                <a16:creationId xmlns:a16="http://schemas.microsoft.com/office/drawing/2014/main" id="{CAD82B95-EC0E-454A-AD73-A163F7CEC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2053350" y="1170782"/>
            <a:ext cx="2497298" cy="538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B664D8-6740-4EC6-B1B2-46B7AF606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00" y="2732798"/>
            <a:ext cx="5384800" cy="22607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4889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Text Box 3">
            <a:extLst>
              <a:ext uri="{FF2B5EF4-FFF2-40B4-BE49-F238E27FC236}">
                <a16:creationId xmlns:a16="http://schemas.microsoft.com/office/drawing/2014/main" id="{41039FC2-76CA-4B44-BF4B-025D6C537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Neutralizační (acidobazická) kapacita - NK</a:t>
            </a:r>
          </a:p>
        </p:txBody>
      </p:sp>
      <p:pic>
        <p:nvPicPr>
          <p:cNvPr id="204803" name="Picture 2">
            <a:extLst>
              <a:ext uri="{FF2B5EF4-FFF2-40B4-BE49-F238E27FC236}">
                <a16:creationId xmlns:a16="http://schemas.microsoft.com/office/drawing/2014/main" id="{1230B34E-F379-4C42-B56B-CAD6016C1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981076"/>
            <a:ext cx="15240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04" name="TextovéPole 4">
            <a:extLst>
              <a:ext uri="{FF2B5EF4-FFF2-40B4-BE49-F238E27FC236}">
                <a16:creationId xmlns:a16="http://schemas.microsoft.com/office/drawing/2014/main" id="{C1924A47-58B3-4B5C-A97B-93C83ADAB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3614" y="981076"/>
            <a:ext cx="716438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pH bodů ekvivalence je </a:t>
            </a:r>
            <a:r>
              <a:rPr lang="cs-CZ" altLang="cs-CZ" sz="2000" dirty="0">
                <a:latin typeface="Arial" panose="020B0604020202020204" pitchFamily="34" charset="0"/>
              </a:rPr>
              <a:t>závislé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na koncentraci celkového CO</a:t>
            </a:r>
            <a:r>
              <a:rPr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-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c(CO</a:t>
            </a:r>
            <a:r>
              <a:rPr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)</a:t>
            </a:r>
            <a:r>
              <a:rPr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T</a:t>
            </a:r>
          </a:p>
          <a:p>
            <a:pPr eaLnBrk="1" hangingPunct="1"/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Se snižující se koncentrací celkového CO</a:t>
            </a:r>
            <a:r>
              <a:rPr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se hodnota pH bodu ekvivalence zvyšuje cca o 0,5 na každé 10-ti násobné snížení CO</a:t>
            </a:r>
            <a:r>
              <a:rPr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2</a:t>
            </a:r>
          </a:p>
          <a:p>
            <a:pPr eaLnBrk="1" hangingPunct="1"/>
            <a:r>
              <a:rPr lang="cs-CZ" altLang="cs-CZ" sz="2000" dirty="0">
                <a:latin typeface="Arial" panose="020B0604020202020204" pitchFamily="34" charset="0"/>
                <a:sym typeface="Symbol" panose="05050102010706020507" pitchFamily="18" charset="2"/>
              </a:rPr>
              <a:t>KNK – donor protonů / ZNK – akceptor protonů</a:t>
            </a:r>
            <a:r>
              <a:rPr lang="cs-CZ" altLang="cs-CZ" sz="2000" baseline="-25000" dirty="0"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cs-CZ" altLang="cs-CZ" sz="2000" dirty="0"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204805" name="TextovéPole 6">
            <a:extLst>
              <a:ext uri="{FF2B5EF4-FFF2-40B4-BE49-F238E27FC236}">
                <a16:creationId xmlns:a16="http://schemas.microsoft.com/office/drawing/2014/main" id="{6C88CBC4-F276-408C-A193-99D0A3859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5" y="2565401"/>
            <a:ext cx="8856662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000" dirty="0">
                <a:latin typeface="Arial" panose="020B0604020202020204" pitchFamily="34" charset="0"/>
              </a:rPr>
              <a:t>Bod ekvivalence X</a:t>
            </a:r>
          </a:p>
          <a:p>
            <a:pPr eaLnBrk="1" hangingPunct="1"/>
            <a:r>
              <a:rPr lang="cs-CZ" altLang="cs-CZ" sz="1800" dirty="0">
                <a:latin typeface="Arial" panose="020B0604020202020204" pitchFamily="34" charset="0"/>
              </a:rPr>
              <a:t>c(H</a:t>
            </a:r>
            <a:r>
              <a:rPr lang="cs-CZ" altLang="cs-CZ" sz="1800" baseline="30000" dirty="0">
                <a:latin typeface="Arial" panose="020B0604020202020204" pitchFamily="34" charset="0"/>
              </a:rPr>
              <a:t>+</a:t>
            </a:r>
            <a:r>
              <a:rPr lang="cs-CZ" altLang="cs-CZ" sz="1800" dirty="0">
                <a:latin typeface="Arial" panose="020B0604020202020204" pitchFamily="34" charset="0"/>
              </a:rPr>
              <a:t>) = c(HCO</a:t>
            </a:r>
            <a:r>
              <a:rPr lang="cs-CZ" altLang="cs-CZ" sz="1800" baseline="-25000" dirty="0">
                <a:latin typeface="Arial" panose="020B0604020202020204" pitchFamily="34" charset="0"/>
              </a:rPr>
              <a:t>3</a:t>
            </a:r>
            <a:r>
              <a:rPr lang="cs-CZ" altLang="cs-CZ" sz="1800" baseline="30000" dirty="0">
                <a:latin typeface="Arial" panose="020B0604020202020204" pitchFamily="34" charset="0"/>
              </a:rPr>
              <a:t>-</a:t>
            </a:r>
            <a:r>
              <a:rPr lang="cs-CZ" altLang="cs-CZ" sz="1800" dirty="0">
                <a:latin typeface="Arial" panose="020B0604020202020204" pitchFamily="34" charset="0"/>
              </a:rPr>
              <a:t>) + 2c(CO</a:t>
            </a:r>
            <a:r>
              <a:rPr lang="cs-CZ" altLang="cs-CZ" sz="1800" baseline="-25000" dirty="0">
                <a:latin typeface="Arial" panose="020B0604020202020204" pitchFamily="34" charset="0"/>
              </a:rPr>
              <a:t>3</a:t>
            </a:r>
            <a:r>
              <a:rPr lang="cs-CZ" altLang="cs-CZ" sz="1800" baseline="30000" dirty="0">
                <a:latin typeface="Arial" panose="020B0604020202020204" pitchFamily="34" charset="0"/>
              </a:rPr>
              <a:t>2-</a:t>
            </a:r>
            <a:r>
              <a:rPr lang="cs-CZ" altLang="cs-CZ" sz="1800" dirty="0">
                <a:latin typeface="Arial" panose="020B0604020202020204" pitchFamily="34" charset="0"/>
              </a:rPr>
              <a:t>) + c(OH</a:t>
            </a:r>
            <a:r>
              <a:rPr lang="cs-CZ" altLang="cs-CZ" sz="1800" baseline="30000" dirty="0">
                <a:latin typeface="Arial" panose="020B0604020202020204" pitchFamily="34" charset="0"/>
              </a:rPr>
              <a:t>-</a:t>
            </a:r>
            <a:r>
              <a:rPr lang="cs-CZ" altLang="cs-CZ" sz="1800" dirty="0">
                <a:latin typeface="Arial" panose="020B0604020202020204" pitchFamily="34" charset="0"/>
              </a:rPr>
              <a:t>)</a:t>
            </a:r>
          </a:p>
          <a:p>
            <a:pPr eaLnBrk="1" hangingPunct="1"/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KNK4,5 = c(HCO</a:t>
            </a:r>
            <a:r>
              <a:rPr lang="cs-CZ" altLang="cs-CZ" sz="18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lang="cs-CZ" altLang="cs-CZ" sz="18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) + 2c(CO</a:t>
            </a:r>
            <a:r>
              <a:rPr lang="cs-CZ" altLang="cs-CZ" sz="18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lang="cs-CZ" altLang="cs-CZ" sz="18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2-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) + c(OH</a:t>
            </a:r>
            <a:r>
              <a:rPr lang="cs-CZ" altLang="cs-CZ" sz="18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/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ZNK4,5 = c(H</a:t>
            </a:r>
            <a:r>
              <a:rPr lang="cs-CZ" altLang="cs-CZ" sz="18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+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) – c(OH</a:t>
            </a:r>
            <a:r>
              <a:rPr lang="cs-CZ" altLang="cs-CZ" sz="18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) – c(HCO</a:t>
            </a:r>
            <a:r>
              <a:rPr lang="cs-CZ" altLang="cs-CZ" sz="18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lang="cs-CZ" altLang="cs-CZ" sz="18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) - 2c(CO</a:t>
            </a:r>
            <a:r>
              <a:rPr lang="cs-CZ" altLang="cs-CZ" sz="18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lang="cs-CZ" altLang="cs-CZ" sz="18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2-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) 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 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c(H</a:t>
            </a:r>
            <a:r>
              <a:rPr lang="cs-CZ" altLang="cs-CZ" sz="18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+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/>
            <a:r>
              <a:rPr lang="cs-CZ" altLang="cs-CZ" sz="2000" dirty="0">
                <a:latin typeface="Arial" panose="020B0604020202020204" pitchFamily="34" charset="0"/>
                <a:sym typeface="Symbol" panose="05050102010706020507" pitchFamily="18" charset="2"/>
              </a:rPr>
              <a:t>Bod ekvivalence Y</a:t>
            </a:r>
          </a:p>
          <a:p>
            <a:pPr eaLnBrk="1" hangingPunct="1"/>
            <a:r>
              <a:rPr lang="cs-CZ" altLang="cs-CZ" sz="1800" dirty="0">
                <a:latin typeface="Arial" panose="020B0604020202020204" pitchFamily="34" charset="0"/>
              </a:rPr>
              <a:t>c(H</a:t>
            </a:r>
            <a:r>
              <a:rPr lang="cs-CZ" altLang="cs-CZ" sz="1800" baseline="30000" dirty="0">
                <a:latin typeface="Arial" panose="020B0604020202020204" pitchFamily="34" charset="0"/>
              </a:rPr>
              <a:t>+</a:t>
            </a:r>
            <a:r>
              <a:rPr lang="cs-CZ" altLang="cs-CZ" sz="1800" dirty="0">
                <a:latin typeface="Arial" panose="020B0604020202020204" pitchFamily="34" charset="0"/>
              </a:rPr>
              <a:t>) + c(H</a:t>
            </a:r>
            <a:r>
              <a:rPr lang="cs-CZ" altLang="cs-CZ" sz="1800" baseline="-25000" dirty="0">
                <a:latin typeface="Arial" panose="020B0604020202020204" pitchFamily="34" charset="0"/>
              </a:rPr>
              <a:t>2</a:t>
            </a:r>
            <a:r>
              <a:rPr lang="cs-CZ" altLang="cs-CZ" sz="1800" dirty="0">
                <a:latin typeface="Arial" panose="020B0604020202020204" pitchFamily="34" charset="0"/>
              </a:rPr>
              <a:t>CO</a:t>
            </a:r>
            <a:r>
              <a:rPr lang="cs-CZ" altLang="cs-CZ" sz="1800" baseline="-25000" dirty="0">
                <a:latin typeface="Arial" panose="020B0604020202020204" pitchFamily="34" charset="0"/>
              </a:rPr>
              <a:t>3</a:t>
            </a:r>
            <a:r>
              <a:rPr lang="cs-CZ" altLang="cs-CZ" sz="1800" baseline="30000" dirty="0">
                <a:latin typeface="Arial" panose="020B0604020202020204" pitchFamily="34" charset="0"/>
              </a:rPr>
              <a:t>*</a:t>
            </a:r>
            <a:r>
              <a:rPr lang="cs-CZ" altLang="cs-CZ" sz="1800" dirty="0">
                <a:latin typeface="Arial" panose="020B0604020202020204" pitchFamily="34" charset="0"/>
              </a:rPr>
              <a:t>) = c(CO</a:t>
            </a:r>
            <a:r>
              <a:rPr lang="cs-CZ" altLang="cs-CZ" sz="1800" baseline="-25000" dirty="0">
                <a:latin typeface="Arial" panose="020B0604020202020204" pitchFamily="34" charset="0"/>
              </a:rPr>
              <a:t>3</a:t>
            </a:r>
            <a:r>
              <a:rPr lang="cs-CZ" altLang="cs-CZ" sz="1800" baseline="30000" dirty="0">
                <a:latin typeface="Arial" panose="020B0604020202020204" pitchFamily="34" charset="0"/>
              </a:rPr>
              <a:t>2-</a:t>
            </a:r>
            <a:r>
              <a:rPr lang="cs-CZ" altLang="cs-CZ" sz="1800" dirty="0">
                <a:latin typeface="Arial" panose="020B0604020202020204" pitchFamily="34" charset="0"/>
              </a:rPr>
              <a:t>) + c(OH</a:t>
            </a:r>
            <a:r>
              <a:rPr lang="cs-CZ" altLang="cs-CZ" sz="1800" baseline="30000" dirty="0">
                <a:latin typeface="Arial" panose="020B0604020202020204" pitchFamily="34" charset="0"/>
              </a:rPr>
              <a:t>-</a:t>
            </a:r>
            <a:r>
              <a:rPr lang="cs-CZ" altLang="cs-CZ" sz="1800" dirty="0">
                <a:latin typeface="Arial" panose="020B0604020202020204" pitchFamily="34" charset="0"/>
              </a:rPr>
              <a:t>)</a:t>
            </a:r>
          </a:p>
          <a:p>
            <a:pPr eaLnBrk="1" hangingPunct="1"/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KNK</a:t>
            </a:r>
            <a:r>
              <a:rPr lang="cs-CZ" altLang="cs-CZ" sz="18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8,3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 = c(CO</a:t>
            </a:r>
            <a:r>
              <a:rPr lang="cs-CZ" altLang="cs-CZ" sz="18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lang="cs-CZ" altLang="cs-CZ" sz="18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2-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) + c(OH</a:t>
            </a:r>
            <a:r>
              <a:rPr lang="cs-CZ" altLang="cs-CZ" sz="18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) - c(H</a:t>
            </a:r>
            <a:r>
              <a:rPr lang="cs-CZ" altLang="cs-CZ" sz="18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+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) - c(H</a:t>
            </a:r>
            <a:r>
              <a:rPr lang="cs-CZ" altLang="cs-CZ" sz="18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CO</a:t>
            </a:r>
            <a:r>
              <a:rPr lang="cs-CZ" altLang="cs-CZ" sz="18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lang="cs-CZ" altLang="cs-CZ" sz="18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*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/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ZNK</a:t>
            </a:r>
            <a:r>
              <a:rPr lang="cs-CZ" altLang="cs-CZ" sz="18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8,3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 = c(H</a:t>
            </a:r>
            <a:r>
              <a:rPr lang="cs-CZ" altLang="cs-CZ" sz="18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+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) + c(H</a:t>
            </a:r>
            <a:r>
              <a:rPr lang="cs-CZ" altLang="cs-CZ" sz="18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CO</a:t>
            </a:r>
            <a:r>
              <a:rPr lang="cs-CZ" altLang="cs-CZ" sz="18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lang="cs-CZ" altLang="cs-CZ" sz="18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*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) - c(CO</a:t>
            </a:r>
            <a:r>
              <a:rPr lang="cs-CZ" altLang="cs-CZ" sz="18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lang="cs-CZ" altLang="cs-CZ" sz="18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2-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) - c(OH</a:t>
            </a:r>
            <a:r>
              <a:rPr lang="cs-CZ" altLang="cs-CZ" sz="18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/>
            <a:r>
              <a:rPr lang="cs-CZ" altLang="cs-CZ" sz="2000" dirty="0">
                <a:latin typeface="Arial" panose="020B0604020202020204" pitchFamily="34" charset="0"/>
              </a:rPr>
              <a:t>Bod ekvivalence Z – </a:t>
            </a:r>
            <a:r>
              <a:rPr lang="cs-CZ" altLang="cs-CZ" sz="1800" dirty="0">
                <a:latin typeface="Arial" panose="020B0604020202020204" pitchFamily="34" charset="0"/>
              </a:rPr>
              <a:t>není inflexní bod – uplatňuje se již tlumivá kapacita čisté vody</a:t>
            </a:r>
          </a:p>
          <a:p>
            <a:pPr eaLnBrk="1" hangingPunct="1"/>
            <a:r>
              <a:rPr lang="cs-CZ" altLang="cs-CZ" sz="1800" dirty="0">
                <a:latin typeface="Arial" panose="020B0604020202020204" pitchFamily="34" charset="0"/>
              </a:rPr>
              <a:t>c(H</a:t>
            </a:r>
            <a:r>
              <a:rPr lang="cs-CZ" altLang="cs-CZ" sz="1800" baseline="30000" dirty="0">
                <a:latin typeface="Arial" panose="020B0604020202020204" pitchFamily="34" charset="0"/>
              </a:rPr>
              <a:t>+</a:t>
            </a:r>
            <a:r>
              <a:rPr lang="cs-CZ" altLang="cs-CZ" sz="1800" dirty="0">
                <a:latin typeface="Arial" panose="020B0604020202020204" pitchFamily="34" charset="0"/>
              </a:rPr>
              <a:t>) + 2c(H</a:t>
            </a:r>
            <a:r>
              <a:rPr lang="cs-CZ" altLang="cs-CZ" sz="1800" baseline="-25000" dirty="0">
                <a:latin typeface="Arial" panose="020B0604020202020204" pitchFamily="34" charset="0"/>
              </a:rPr>
              <a:t>2</a:t>
            </a:r>
            <a:r>
              <a:rPr lang="cs-CZ" altLang="cs-CZ" sz="1800" dirty="0">
                <a:latin typeface="Arial" panose="020B0604020202020204" pitchFamily="34" charset="0"/>
              </a:rPr>
              <a:t>CO</a:t>
            </a:r>
            <a:r>
              <a:rPr lang="cs-CZ" altLang="cs-CZ" sz="1800" baseline="-25000" dirty="0">
                <a:latin typeface="Arial" panose="020B0604020202020204" pitchFamily="34" charset="0"/>
              </a:rPr>
              <a:t>3</a:t>
            </a:r>
            <a:r>
              <a:rPr lang="cs-CZ" altLang="cs-CZ" sz="1800" baseline="30000" dirty="0">
                <a:latin typeface="Arial" panose="020B0604020202020204" pitchFamily="34" charset="0"/>
              </a:rPr>
              <a:t>*</a:t>
            </a:r>
            <a:r>
              <a:rPr lang="cs-CZ" altLang="cs-CZ" sz="1800" dirty="0">
                <a:latin typeface="Arial" panose="020B0604020202020204" pitchFamily="34" charset="0"/>
              </a:rPr>
              <a:t>) + c(HCO</a:t>
            </a:r>
            <a:r>
              <a:rPr lang="cs-CZ" altLang="cs-CZ" sz="1800" baseline="-25000" dirty="0">
                <a:latin typeface="Arial" panose="020B0604020202020204" pitchFamily="34" charset="0"/>
              </a:rPr>
              <a:t>3</a:t>
            </a:r>
            <a:r>
              <a:rPr lang="cs-CZ" altLang="cs-CZ" sz="1800" baseline="30000" dirty="0">
                <a:latin typeface="Arial" panose="020B0604020202020204" pitchFamily="34" charset="0"/>
              </a:rPr>
              <a:t>-</a:t>
            </a:r>
            <a:r>
              <a:rPr lang="cs-CZ" altLang="cs-CZ" sz="1800" dirty="0">
                <a:latin typeface="Arial" panose="020B0604020202020204" pitchFamily="34" charset="0"/>
              </a:rPr>
              <a:t>) = c(OH</a:t>
            </a:r>
            <a:r>
              <a:rPr lang="cs-CZ" altLang="cs-CZ" sz="1800" baseline="30000" dirty="0">
                <a:latin typeface="Arial" panose="020B0604020202020204" pitchFamily="34" charset="0"/>
              </a:rPr>
              <a:t>-</a:t>
            </a:r>
            <a:r>
              <a:rPr lang="cs-CZ" altLang="cs-CZ" sz="1800" dirty="0">
                <a:latin typeface="Arial" panose="020B0604020202020204" pitchFamily="34" charset="0"/>
              </a:rPr>
              <a:t>)</a:t>
            </a:r>
          </a:p>
          <a:p>
            <a:pPr eaLnBrk="1" hangingPunct="1"/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KNK</a:t>
            </a:r>
            <a:r>
              <a:rPr lang="cs-CZ" altLang="cs-CZ" sz="18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10,6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 = c(OH</a:t>
            </a:r>
            <a:r>
              <a:rPr lang="cs-CZ" altLang="cs-CZ" sz="18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) - c(H</a:t>
            </a:r>
            <a:r>
              <a:rPr lang="cs-CZ" altLang="cs-CZ" sz="18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+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) - 2c(H</a:t>
            </a:r>
            <a:r>
              <a:rPr lang="cs-CZ" altLang="cs-CZ" sz="18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CO</a:t>
            </a:r>
            <a:r>
              <a:rPr lang="cs-CZ" altLang="cs-CZ" sz="18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lang="cs-CZ" altLang="cs-CZ" sz="18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*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) - c(HCO</a:t>
            </a:r>
            <a:r>
              <a:rPr lang="cs-CZ" altLang="cs-CZ" sz="18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lang="cs-CZ" altLang="cs-CZ" sz="18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) 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 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c(OH</a:t>
            </a:r>
            <a:r>
              <a:rPr lang="cs-CZ" altLang="cs-CZ" sz="18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/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ZNK</a:t>
            </a:r>
            <a:r>
              <a:rPr lang="cs-CZ" altLang="cs-CZ" sz="18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10,6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 = c(H</a:t>
            </a:r>
            <a:r>
              <a:rPr lang="cs-CZ" altLang="cs-CZ" sz="18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+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) + 2c(H</a:t>
            </a:r>
            <a:r>
              <a:rPr lang="cs-CZ" altLang="cs-CZ" sz="18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CO</a:t>
            </a:r>
            <a:r>
              <a:rPr lang="cs-CZ" altLang="cs-CZ" sz="18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lang="cs-CZ" altLang="cs-CZ" sz="18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*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) +  c(HCO</a:t>
            </a:r>
            <a:r>
              <a:rPr lang="cs-CZ" altLang="cs-CZ" sz="18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lang="cs-CZ" altLang="cs-CZ" sz="18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)  - c(OH</a:t>
            </a:r>
            <a:r>
              <a:rPr lang="cs-CZ" altLang="cs-CZ" sz="18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)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endParaRPr lang="cs-CZ" altLang="cs-CZ" sz="18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04806" name="TextovéPole 7">
            <a:extLst>
              <a:ext uri="{FF2B5EF4-FFF2-40B4-BE49-F238E27FC236}">
                <a16:creationId xmlns:a16="http://schemas.microsoft.com/office/drawing/2014/main" id="{7C61A340-EC7A-4A3A-83BD-2043C8D13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226" y="2920068"/>
            <a:ext cx="3207203" cy="1754326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1800" dirty="0">
                <a:latin typeface="Arial" panose="020B0604020202020204" pitchFamily="34" charset="0"/>
              </a:rPr>
              <a:t>KNK</a:t>
            </a:r>
            <a:r>
              <a:rPr lang="cs-CZ" altLang="cs-CZ" sz="1800" baseline="-25000" dirty="0">
                <a:latin typeface="Arial" panose="020B0604020202020204" pitchFamily="34" charset="0"/>
              </a:rPr>
              <a:t>4,5</a:t>
            </a:r>
            <a:r>
              <a:rPr lang="cs-CZ" altLang="cs-CZ" sz="1800" dirty="0">
                <a:latin typeface="Arial" panose="020B0604020202020204" pitchFamily="34" charset="0"/>
              </a:rPr>
              <a:t> = 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celková kyselinová neutralizační kapacita (KNK</a:t>
            </a:r>
            <a:r>
              <a:rPr lang="cs-CZ" altLang="cs-CZ" sz="18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T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/>
            <a:r>
              <a:rPr lang="cs-CZ" altLang="cs-CZ" sz="1800" dirty="0">
                <a:latin typeface="Arial" panose="020B0604020202020204" pitchFamily="34" charset="0"/>
              </a:rPr>
              <a:t>ZNK</a:t>
            </a:r>
            <a:r>
              <a:rPr lang="cs-CZ" altLang="cs-CZ" sz="1800" baseline="-25000" dirty="0">
                <a:latin typeface="Arial" panose="020B0604020202020204" pitchFamily="34" charset="0"/>
              </a:rPr>
              <a:t>10,6</a:t>
            </a:r>
            <a:r>
              <a:rPr lang="cs-CZ" altLang="cs-CZ" sz="1800" dirty="0">
                <a:latin typeface="Arial" panose="020B0604020202020204" pitchFamily="34" charset="0"/>
              </a:rPr>
              <a:t> = 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celková zásadová neutralizační kapacita (ZNK</a:t>
            </a:r>
            <a:r>
              <a:rPr lang="cs-CZ" altLang="cs-CZ" sz="18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T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04807" name="TextovéPole 8">
            <a:extLst>
              <a:ext uri="{FF2B5EF4-FFF2-40B4-BE49-F238E27FC236}">
                <a16:creationId xmlns:a16="http://schemas.microsoft.com/office/drawing/2014/main" id="{B3666BF4-BCBD-4661-B45B-CD3E04320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226" y="5300663"/>
            <a:ext cx="3571874" cy="584775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</a:rPr>
              <a:t>Vody s pH </a:t>
            </a:r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</a:rPr>
              <a:t>&lt; 4,5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</a:rPr>
              <a:t> také </a:t>
            </a:r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</a:rPr>
              <a:t>ZNK</a:t>
            </a:r>
            <a:r>
              <a:rPr lang="cs-CZ" altLang="cs-CZ" sz="16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4,5</a:t>
            </a:r>
            <a:endParaRPr lang="en-US" altLang="cs-CZ" sz="1600" baseline="-250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</a:rPr>
              <a:t>Vody s pH </a:t>
            </a:r>
            <a:r>
              <a:rPr lang="en-US" altLang="cs-CZ" sz="1600" dirty="0">
                <a:solidFill>
                  <a:srgbClr val="0000FF"/>
                </a:solidFill>
                <a:latin typeface="Arial" panose="020B0604020202020204" pitchFamily="34" charset="0"/>
              </a:rPr>
              <a:t>&gt; 8,3 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</a:rPr>
              <a:t>také NK</a:t>
            </a:r>
            <a:r>
              <a:rPr lang="cs-CZ" altLang="cs-CZ" sz="16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8,3</a:t>
            </a:r>
            <a:endParaRPr lang="cs-CZ" altLang="cs-CZ" sz="16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0198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Text Box 3">
            <a:extLst>
              <a:ext uri="{FF2B5EF4-FFF2-40B4-BE49-F238E27FC236}">
                <a16:creationId xmlns:a16="http://schemas.microsoft.com/office/drawing/2014/main" id="{C82918D1-6268-4BCC-9EB9-84065B539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Tlumivá kapacita vody - </a:t>
            </a:r>
            <a:r>
              <a:rPr kumimoji="0" lang="cs-CZ" altLang="cs-CZ" sz="3200" dirty="0">
                <a:latin typeface="Symbol" panose="05050102010706020507" pitchFamily="18" charset="2"/>
              </a:rPr>
              <a:t>b</a:t>
            </a:r>
          </a:p>
        </p:txBody>
      </p:sp>
      <p:sp>
        <p:nvSpPr>
          <p:cNvPr id="206851" name="TextovéPole 2">
            <a:extLst>
              <a:ext uri="{FF2B5EF4-FFF2-40B4-BE49-F238E27FC236}">
                <a16:creationId xmlns:a16="http://schemas.microsoft.com/office/drawing/2014/main" id="{C5F12544-7402-49A6-8D5B-BD0E2E711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81076"/>
            <a:ext cx="87852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3023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Schopnost vody tlumit změny hodnoty pH po přídavku kyselin nebo zásad</a:t>
            </a:r>
          </a:p>
        </p:txBody>
      </p:sp>
      <p:sp>
        <p:nvSpPr>
          <p:cNvPr id="206852" name="TextovéPole 3">
            <a:extLst>
              <a:ext uri="{FF2B5EF4-FFF2-40B4-BE49-F238E27FC236}">
                <a16:creationId xmlns:a16="http://schemas.microsoft.com/office/drawing/2014/main" id="{D2C7CC83-9ADF-4A6E-BBCB-C1E946B2C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6" y="2185084"/>
            <a:ext cx="4033838" cy="461962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Symbol" panose="05050102010706020507" pitchFamily="18" charset="2"/>
              </a:rPr>
              <a:t>b</a:t>
            </a:r>
            <a:r>
              <a:rPr lang="cs-CZ" altLang="cs-CZ" sz="2400" dirty="0">
                <a:latin typeface="Arial" panose="020B0604020202020204" pitchFamily="34" charset="0"/>
              </a:rPr>
              <a:t> = dc</a:t>
            </a:r>
            <a:r>
              <a:rPr lang="cs-CZ" altLang="cs-CZ" sz="2400" baseline="-25000" dirty="0">
                <a:latin typeface="Arial" panose="020B0604020202020204" pitchFamily="34" charset="0"/>
              </a:rPr>
              <a:t>Z</a:t>
            </a:r>
            <a:r>
              <a:rPr lang="cs-CZ" altLang="cs-CZ" sz="2400" dirty="0">
                <a:latin typeface="Arial" panose="020B0604020202020204" pitchFamily="34" charset="0"/>
              </a:rPr>
              <a:t> / dpH = - dc</a:t>
            </a:r>
            <a:r>
              <a:rPr lang="cs-CZ" altLang="cs-CZ" sz="2400" baseline="-25000" dirty="0">
                <a:latin typeface="Arial" panose="020B0604020202020204" pitchFamily="34" charset="0"/>
              </a:rPr>
              <a:t>K</a:t>
            </a:r>
            <a:r>
              <a:rPr lang="cs-CZ" altLang="cs-CZ" sz="2400" dirty="0">
                <a:latin typeface="Arial" panose="020B0604020202020204" pitchFamily="34" charset="0"/>
              </a:rPr>
              <a:t> / dpH</a:t>
            </a:r>
          </a:p>
        </p:txBody>
      </p:sp>
      <p:sp>
        <p:nvSpPr>
          <p:cNvPr id="206853" name="TextovéPole 4">
            <a:extLst>
              <a:ext uri="{FF2B5EF4-FFF2-40B4-BE49-F238E27FC236}">
                <a16:creationId xmlns:a16="http://schemas.microsoft.com/office/drawing/2014/main" id="{7190D3AD-0727-4165-8F4D-F871A4CDC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101" y="1773239"/>
            <a:ext cx="4608513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C</a:t>
            </a:r>
            <a:r>
              <a:rPr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z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– přídavek silné jednosytné zásady </a:t>
            </a:r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[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mol l</a:t>
            </a:r>
            <a:r>
              <a:rPr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]</a:t>
            </a:r>
            <a:endParaRPr lang="cs-CZ" altLang="cs-CZ" sz="20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C</a:t>
            </a:r>
            <a:r>
              <a:rPr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k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– přídavek silné jednosytné kyseliny </a:t>
            </a:r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[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mol l</a:t>
            </a:r>
            <a:r>
              <a:rPr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  <a:r>
              <a:rPr lang="en-US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]</a:t>
            </a:r>
            <a:endParaRPr lang="cs-CZ" altLang="cs-CZ" sz="20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06854" name="TextovéPole 5">
            <a:extLst>
              <a:ext uri="{FF2B5EF4-FFF2-40B4-BE49-F238E27FC236}">
                <a16:creationId xmlns:a16="http://schemas.microsoft.com/office/drawing/2014/main" id="{DC4416F6-A6DA-4CAA-8BD1-A9514F509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3068638"/>
            <a:ext cx="100688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Symbol" panose="05050102010706020507" pitchFamily="18" charset="2"/>
              </a:rPr>
              <a:t>b</a:t>
            </a:r>
            <a:r>
              <a:rPr lang="cs-CZ" altLang="cs-CZ" sz="2400" baseline="-25000" dirty="0">
                <a:latin typeface="Arial" panose="020B0604020202020204" pitchFamily="34" charset="0"/>
              </a:rPr>
              <a:t>T</a:t>
            </a:r>
            <a:r>
              <a:rPr lang="cs-CZ" altLang="cs-CZ" sz="2400" dirty="0">
                <a:latin typeface="Arial" panose="020B0604020202020204" pitchFamily="34" charset="0"/>
              </a:rPr>
              <a:t> – celková tlumivá kapacita vody =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součet dílčích tlumivých kapacit jednotlivých systémů – nejčastěji uhličitanový tlumivý systém a tlumivá kapacita vody (silně kyselé a silně alkalické pH)</a:t>
            </a:r>
          </a:p>
        </p:txBody>
      </p:sp>
      <p:sp>
        <p:nvSpPr>
          <p:cNvPr id="206855" name="TextovéPole 6">
            <a:extLst>
              <a:ext uri="{FF2B5EF4-FFF2-40B4-BE49-F238E27FC236}">
                <a16:creationId xmlns:a16="http://schemas.microsoft.com/office/drawing/2014/main" id="{5A28DB1B-5576-4E9A-BE74-1D4CF57C1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4479020"/>
            <a:ext cx="4032250" cy="460375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Symbol" panose="05050102010706020507" pitchFamily="18" charset="2"/>
              </a:rPr>
              <a:t>b</a:t>
            </a:r>
            <a:r>
              <a:rPr lang="cs-CZ" altLang="cs-CZ" sz="2400" baseline="-25000" dirty="0">
                <a:latin typeface="Symbol" panose="05050102010706020507" pitchFamily="18" charset="2"/>
              </a:rPr>
              <a:t>T</a:t>
            </a:r>
            <a:r>
              <a:rPr lang="cs-CZ" altLang="cs-CZ" sz="2400" dirty="0">
                <a:latin typeface="Arial" panose="020B0604020202020204" pitchFamily="34" charset="0"/>
              </a:rPr>
              <a:t> = </a:t>
            </a:r>
            <a:r>
              <a:rPr lang="cs-CZ" altLang="cs-CZ" sz="2400" dirty="0">
                <a:latin typeface="Symbol" panose="05050102010706020507" pitchFamily="18" charset="2"/>
              </a:rPr>
              <a:t>b</a:t>
            </a:r>
            <a:r>
              <a:rPr lang="cs-CZ" altLang="cs-CZ" sz="2400" baseline="-25000" dirty="0">
                <a:latin typeface="Symbol" panose="05050102010706020507" pitchFamily="18" charset="2"/>
              </a:rPr>
              <a:t>H</a:t>
            </a:r>
            <a:r>
              <a:rPr lang="cs-CZ" altLang="cs-CZ" sz="2400" baseline="-40000" dirty="0">
                <a:latin typeface="Symbol" panose="05050102010706020507" pitchFamily="18" charset="2"/>
              </a:rPr>
              <a:t>2</a:t>
            </a:r>
            <a:r>
              <a:rPr lang="cs-CZ" altLang="cs-CZ" sz="2400" baseline="-25000" dirty="0">
                <a:latin typeface="Symbol" panose="05050102010706020507" pitchFamily="18" charset="2"/>
              </a:rPr>
              <a:t>O</a:t>
            </a:r>
            <a:r>
              <a:rPr lang="cs-CZ" altLang="cs-CZ" sz="2400" dirty="0">
                <a:latin typeface="Symbol" panose="05050102010706020507" pitchFamily="18" charset="2"/>
              </a:rPr>
              <a:t> + b</a:t>
            </a:r>
            <a:r>
              <a:rPr lang="cs-CZ" altLang="cs-CZ" sz="2400" baseline="-25000" dirty="0">
                <a:latin typeface="Arial" panose="020B0604020202020204" pitchFamily="34" charset="0"/>
              </a:rPr>
              <a:t>H</a:t>
            </a:r>
            <a:r>
              <a:rPr lang="cs-CZ" altLang="cs-CZ" sz="2400" baseline="-40000" dirty="0">
                <a:latin typeface="Arial" panose="020B0604020202020204" pitchFamily="34" charset="0"/>
              </a:rPr>
              <a:t>2</a:t>
            </a:r>
            <a:r>
              <a:rPr lang="cs-CZ" altLang="cs-CZ" sz="2400" baseline="-25000" dirty="0">
                <a:latin typeface="Arial" panose="020B0604020202020204" pitchFamily="34" charset="0"/>
              </a:rPr>
              <a:t>CO</a:t>
            </a:r>
            <a:r>
              <a:rPr lang="cs-CZ" altLang="cs-CZ" sz="2400" baseline="-40000" dirty="0">
                <a:latin typeface="Arial" panose="020B0604020202020204" pitchFamily="34" charset="0"/>
              </a:rPr>
              <a:t>3</a:t>
            </a:r>
            <a:r>
              <a:rPr lang="cs-CZ" altLang="cs-CZ" sz="2400" dirty="0">
                <a:latin typeface="Symbol" panose="05050102010706020507" pitchFamily="18" charset="2"/>
              </a:rPr>
              <a:t> + b</a:t>
            </a:r>
            <a:r>
              <a:rPr lang="cs-CZ" altLang="cs-CZ" sz="2400" baseline="-25000" dirty="0">
                <a:latin typeface="Arial" panose="020B0604020202020204" pitchFamily="34" charset="0"/>
              </a:rPr>
              <a:t>HCO</a:t>
            </a:r>
            <a:r>
              <a:rPr lang="cs-CZ" altLang="cs-CZ" sz="2400" baseline="-40000" dirty="0">
                <a:latin typeface="Arial" panose="020B0604020202020204" pitchFamily="34" charset="0"/>
              </a:rPr>
              <a:t>3</a:t>
            </a:r>
            <a:r>
              <a:rPr lang="cs-CZ" altLang="cs-CZ" sz="2400" baseline="-6000" dirty="0">
                <a:latin typeface="Symbol" panose="05050102010706020507" pitchFamily="18" charset="2"/>
              </a:rPr>
              <a:t>-</a:t>
            </a:r>
            <a:endParaRPr lang="cs-CZ" altLang="cs-CZ" sz="2400" baseline="-6000" dirty="0">
              <a:latin typeface="Arial" panose="020B0604020202020204" pitchFamily="34" charset="0"/>
            </a:endParaRPr>
          </a:p>
        </p:txBody>
      </p:sp>
      <p:sp>
        <p:nvSpPr>
          <p:cNvPr id="206856" name="TextovéPole 7">
            <a:extLst>
              <a:ext uri="{FF2B5EF4-FFF2-40B4-BE49-F238E27FC236}">
                <a16:creationId xmlns:a16="http://schemas.microsoft.com/office/drawing/2014/main" id="{803D2174-D189-41D9-A341-3AC123368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5084763"/>
            <a:ext cx="85693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Další tlumivé systémy –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křemičitany, fosforečnany, boritany, sulfidy, NH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– NH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4</a:t>
            </a:r>
            <a:r>
              <a:rPr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+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organické kyseliny, proteiny</a:t>
            </a:r>
          </a:p>
        </p:txBody>
      </p:sp>
    </p:spTree>
    <p:extLst>
      <p:ext uri="{BB962C8B-B14F-4D97-AF65-F5344CB8AC3E}">
        <p14:creationId xmlns:p14="http://schemas.microsoft.com/office/powerpoint/2010/main" val="28396403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>
            <a:extLst>
              <a:ext uri="{FF2B5EF4-FFF2-40B4-BE49-F238E27FC236}">
                <a16:creationId xmlns:a16="http://schemas.microsoft.com/office/drawing/2014/main" id="{E78304E7-4DCA-4CC7-B6CE-746BF3D2E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1484313"/>
            <a:ext cx="4845050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875" name="Text Box 3">
            <a:extLst>
              <a:ext uri="{FF2B5EF4-FFF2-40B4-BE49-F238E27FC236}">
                <a16:creationId xmlns:a16="http://schemas.microsoft.com/office/drawing/2014/main" id="{8AF34316-F375-4415-B077-24B6CF670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Tlumivá kapacita vody - </a:t>
            </a:r>
            <a:r>
              <a:rPr kumimoji="0" lang="cs-CZ" altLang="cs-CZ" sz="3200" dirty="0">
                <a:latin typeface="Symbol" panose="05050102010706020507" pitchFamily="18" charset="2"/>
              </a:rPr>
              <a:t>b</a:t>
            </a:r>
          </a:p>
        </p:txBody>
      </p:sp>
      <p:sp>
        <p:nvSpPr>
          <p:cNvPr id="207876" name="TextovéPole 4">
            <a:extLst>
              <a:ext uri="{FF2B5EF4-FFF2-40B4-BE49-F238E27FC236}">
                <a16:creationId xmlns:a16="http://schemas.microsoft.com/office/drawing/2014/main" id="{82B2FF38-C128-4CB2-B19B-EF2856D50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81076"/>
            <a:ext cx="99660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Průběh tlumivé kapacity čisté vody a uhličitanového systému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DE5A31A-4ACB-444D-9BBE-E0A34B26D71D}"/>
              </a:ext>
            </a:extLst>
          </p:cNvPr>
          <p:cNvSpPr txBox="1"/>
          <p:nvPr/>
        </p:nvSpPr>
        <p:spPr>
          <a:xfrm>
            <a:off x="1703388" y="1412876"/>
            <a:ext cx="3816350" cy="4524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000" dirty="0"/>
              <a:t>Maximální </a:t>
            </a:r>
            <a:r>
              <a:rPr lang="cs-CZ" sz="2000" dirty="0">
                <a:latin typeface="Symbol" pitchFamily="18" charset="2"/>
              </a:rPr>
              <a:t>b</a:t>
            </a:r>
            <a:r>
              <a:rPr lang="cs-CZ" sz="2000" dirty="0"/>
              <a:t>:</a:t>
            </a:r>
          </a:p>
          <a:p>
            <a:pPr>
              <a:defRPr/>
            </a:pPr>
            <a:endParaRPr lang="cs-CZ" sz="1400" dirty="0"/>
          </a:p>
          <a:p>
            <a:pPr marL="457200" indent="-457200">
              <a:defRPr/>
            </a:pPr>
            <a:r>
              <a:rPr lang="cs-CZ" sz="2000" dirty="0">
                <a:solidFill>
                  <a:srgbClr val="0033CC"/>
                </a:solidFill>
              </a:rPr>
              <a:t>1</a:t>
            </a:r>
            <a:r>
              <a:rPr lang="cs-CZ" sz="2000" dirty="0">
                <a:solidFill>
                  <a:srgbClr val="0000FF"/>
                </a:solidFill>
              </a:rPr>
              <a:t>) c(H</a:t>
            </a:r>
            <a:r>
              <a:rPr lang="cs-CZ" sz="2000" baseline="-25000" dirty="0">
                <a:solidFill>
                  <a:srgbClr val="0000FF"/>
                </a:solidFill>
              </a:rPr>
              <a:t>2</a:t>
            </a:r>
            <a:r>
              <a:rPr lang="cs-CZ" sz="2000" dirty="0">
                <a:solidFill>
                  <a:srgbClr val="0000FF"/>
                </a:solidFill>
              </a:rPr>
              <a:t>CO</a:t>
            </a:r>
            <a:r>
              <a:rPr lang="cs-CZ" sz="2000" baseline="-25000" dirty="0">
                <a:solidFill>
                  <a:srgbClr val="0000FF"/>
                </a:solidFill>
              </a:rPr>
              <a:t>3</a:t>
            </a:r>
            <a:r>
              <a:rPr lang="cs-CZ" sz="2000" baseline="30000" dirty="0">
                <a:solidFill>
                  <a:srgbClr val="0000FF"/>
                </a:solidFill>
              </a:rPr>
              <a:t>*</a:t>
            </a:r>
            <a:r>
              <a:rPr lang="cs-CZ" sz="2000" dirty="0">
                <a:solidFill>
                  <a:srgbClr val="0000FF"/>
                </a:solidFill>
              </a:rPr>
              <a:t>) = c(HCO</a:t>
            </a:r>
            <a:r>
              <a:rPr lang="cs-CZ" sz="2000" baseline="-25000" dirty="0">
                <a:solidFill>
                  <a:srgbClr val="0000FF"/>
                </a:solidFill>
              </a:rPr>
              <a:t>3</a:t>
            </a:r>
            <a:r>
              <a:rPr lang="cs-CZ" sz="2000" baseline="30000" dirty="0">
                <a:solidFill>
                  <a:srgbClr val="0000FF"/>
                </a:solidFill>
              </a:rPr>
              <a:t>-</a:t>
            </a:r>
            <a:r>
              <a:rPr lang="cs-CZ" sz="2000" dirty="0">
                <a:solidFill>
                  <a:srgbClr val="0000FF"/>
                </a:solidFill>
              </a:rPr>
              <a:t>)</a:t>
            </a:r>
          </a:p>
          <a:p>
            <a:pPr marL="457200" indent="-457200">
              <a:defRPr/>
            </a:pPr>
            <a:r>
              <a:rPr lang="cs-CZ" sz="2000" dirty="0">
                <a:solidFill>
                  <a:srgbClr val="0000FF"/>
                </a:solidFill>
              </a:rPr>
              <a:t>    pH = -log K</a:t>
            </a:r>
            <a:r>
              <a:rPr lang="cs-CZ" sz="2000" baseline="-25000" dirty="0">
                <a:solidFill>
                  <a:srgbClr val="0000FF"/>
                </a:solidFill>
              </a:rPr>
              <a:t>1</a:t>
            </a:r>
            <a:r>
              <a:rPr lang="cs-CZ" sz="2000" dirty="0">
                <a:solidFill>
                  <a:srgbClr val="0000FF"/>
                </a:solidFill>
              </a:rPr>
              <a:t> = 6,35</a:t>
            </a:r>
          </a:p>
          <a:p>
            <a:pPr marL="457200" indent="-457200">
              <a:defRPr/>
            </a:pPr>
            <a:endParaRPr lang="cs-CZ" sz="1400" dirty="0">
              <a:solidFill>
                <a:srgbClr val="0000FF"/>
              </a:solidFill>
            </a:endParaRPr>
          </a:p>
          <a:p>
            <a:pPr marL="457200" indent="-457200">
              <a:defRPr/>
            </a:pPr>
            <a:r>
              <a:rPr lang="cs-CZ" sz="2000" dirty="0">
                <a:solidFill>
                  <a:srgbClr val="0000FF"/>
                </a:solidFill>
              </a:rPr>
              <a:t>2) c(HCO</a:t>
            </a:r>
            <a:r>
              <a:rPr lang="cs-CZ" sz="2000" baseline="-25000" dirty="0">
                <a:solidFill>
                  <a:srgbClr val="0000FF"/>
                </a:solidFill>
              </a:rPr>
              <a:t>3</a:t>
            </a:r>
            <a:r>
              <a:rPr lang="cs-CZ" sz="2000" baseline="30000" dirty="0">
                <a:solidFill>
                  <a:srgbClr val="0000FF"/>
                </a:solidFill>
              </a:rPr>
              <a:t>-</a:t>
            </a:r>
            <a:r>
              <a:rPr lang="cs-CZ" sz="2000" dirty="0">
                <a:solidFill>
                  <a:srgbClr val="0000FF"/>
                </a:solidFill>
              </a:rPr>
              <a:t>) = c(CO</a:t>
            </a:r>
            <a:r>
              <a:rPr lang="cs-CZ" sz="2000" baseline="-25000" dirty="0">
                <a:solidFill>
                  <a:srgbClr val="0000FF"/>
                </a:solidFill>
              </a:rPr>
              <a:t>3</a:t>
            </a:r>
            <a:r>
              <a:rPr lang="cs-CZ" sz="2000" baseline="30000" dirty="0">
                <a:solidFill>
                  <a:srgbClr val="0000FF"/>
                </a:solidFill>
              </a:rPr>
              <a:t>2-</a:t>
            </a:r>
            <a:r>
              <a:rPr lang="cs-CZ" sz="2000" dirty="0">
                <a:solidFill>
                  <a:srgbClr val="0000FF"/>
                </a:solidFill>
              </a:rPr>
              <a:t>)</a:t>
            </a:r>
          </a:p>
          <a:p>
            <a:pPr marL="457200" indent="-457200">
              <a:defRPr/>
            </a:pPr>
            <a:r>
              <a:rPr lang="cs-CZ" sz="2000" dirty="0">
                <a:solidFill>
                  <a:srgbClr val="0000FF"/>
                </a:solidFill>
              </a:rPr>
              <a:t>    pH - log K</a:t>
            </a:r>
            <a:r>
              <a:rPr lang="cs-CZ" sz="2000" baseline="-25000" dirty="0">
                <a:solidFill>
                  <a:srgbClr val="0000FF"/>
                </a:solidFill>
              </a:rPr>
              <a:t>2</a:t>
            </a:r>
            <a:r>
              <a:rPr lang="cs-CZ" sz="2000" dirty="0">
                <a:solidFill>
                  <a:srgbClr val="0000FF"/>
                </a:solidFill>
              </a:rPr>
              <a:t> = 10,33 – neprojeví se – zcela překryto velkou tlumivou kapacitou čisté vody</a:t>
            </a:r>
          </a:p>
          <a:p>
            <a:pPr marL="457200" indent="-457200">
              <a:defRPr/>
            </a:pPr>
            <a:endParaRPr lang="cs-CZ" sz="1400" dirty="0"/>
          </a:p>
          <a:p>
            <a:pPr marL="457200" indent="-457200">
              <a:defRPr/>
            </a:pPr>
            <a:r>
              <a:rPr lang="cs-CZ" sz="2000" dirty="0"/>
              <a:t>Minimální </a:t>
            </a:r>
            <a:r>
              <a:rPr lang="cs-CZ" sz="2000" dirty="0">
                <a:latin typeface="Symbol" pitchFamily="18" charset="2"/>
              </a:rPr>
              <a:t>b</a:t>
            </a:r>
            <a:r>
              <a:rPr lang="cs-CZ" sz="2000" dirty="0"/>
              <a:t>:</a:t>
            </a:r>
          </a:p>
          <a:p>
            <a:pPr marL="457200" indent="-457200">
              <a:defRPr/>
            </a:pPr>
            <a:endParaRPr lang="cs-CZ" sz="2000" dirty="0"/>
          </a:p>
          <a:p>
            <a:pPr marL="457200" indent="-457200">
              <a:defRPr/>
            </a:pPr>
            <a:r>
              <a:rPr lang="cs-CZ" sz="2000" dirty="0">
                <a:solidFill>
                  <a:srgbClr val="0000FF"/>
                </a:solidFill>
              </a:rPr>
              <a:t>c(H</a:t>
            </a:r>
            <a:r>
              <a:rPr lang="cs-CZ" sz="2000" baseline="-25000" dirty="0">
                <a:solidFill>
                  <a:srgbClr val="0000FF"/>
                </a:solidFill>
              </a:rPr>
              <a:t>2</a:t>
            </a:r>
            <a:r>
              <a:rPr lang="cs-CZ" sz="2000" dirty="0">
                <a:solidFill>
                  <a:srgbClr val="0000FF"/>
                </a:solidFill>
              </a:rPr>
              <a:t>CO</a:t>
            </a:r>
            <a:r>
              <a:rPr lang="cs-CZ" sz="2000" baseline="-25000" dirty="0">
                <a:solidFill>
                  <a:srgbClr val="0000FF"/>
                </a:solidFill>
              </a:rPr>
              <a:t>3</a:t>
            </a:r>
            <a:r>
              <a:rPr lang="cs-CZ" sz="2000" baseline="30000" dirty="0">
                <a:solidFill>
                  <a:srgbClr val="0000FF"/>
                </a:solidFill>
              </a:rPr>
              <a:t>*</a:t>
            </a:r>
            <a:r>
              <a:rPr lang="cs-CZ" sz="2000" dirty="0">
                <a:solidFill>
                  <a:srgbClr val="0000FF"/>
                </a:solidFill>
              </a:rPr>
              <a:t>) = c(CO</a:t>
            </a:r>
            <a:r>
              <a:rPr lang="cs-CZ" sz="2000" baseline="-25000" dirty="0">
                <a:solidFill>
                  <a:srgbClr val="0000FF"/>
                </a:solidFill>
              </a:rPr>
              <a:t>3</a:t>
            </a:r>
            <a:r>
              <a:rPr lang="cs-CZ" sz="2000" baseline="30000" dirty="0">
                <a:solidFill>
                  <a:srgbClr val="0000FF"/>
                </a:solidFill>
              </a:rPr>
              <a:t>2-</a:t>
            </a:r>
            <a:r>
              <a:rPr lang="cs-CZ" sz="2000" dirty="0">
                <a:solidFill>
                  <a:srgbClr val="0000FF"/>
                </a:solidFill>
              </a:rPr>
              <a:t>)</a:t>
            </a:r>
          </a:p>
          <a:p>
            <a:pPr marL="457200" indent="-457200">
              <a:defRPr/>
            </a:pPr>
            <a:r>
              <a:rPr lang="cs-CZ" sz="2000" dirty="0">
                <a:solidFill>
                  <a:srgbClr val="0000FF"/>
                </a:solidFill>
              </a:rPr>
              <a:t>pH = -0,5 log K</a:t>
            </a:r>
            <a:r>
              <a:rPr lang="cs-CZ" sz="2000" baseline="-25000" dirty="0">
                <a:solidFill>
                  <a:srgbClr val="0000FF"/>
                </a:solidFill>
              </a:rPr>
              <a:t>1</a:t>
            </a:r>
            <a:r>
              <a:rPr lang="cs-CZ" sz="2000" dirty="0">
                <a:solidFill>
                  <a:srgbClr val="0000FF"/>
                </a:solidFill>
              </a:rPr>
              <a:t>*K</a:t>
            </a:r>
            <a:r>
              <a:rPr lang="cs-CZ" sz="2000" baseline="-25000" dirty="0">
                <a:solidFill>
                  <a:srgbClr val="0000FF"/>
                </a:solidFill>
              </a:rPr>
              <a:t>2</a:t>
            </a:r>
            <a:r>
              <a:rPr lang="cs-CZ" sz="2000" dirty="0">
                <a:solidFill>
                  <a:srgbClr val="0000FF"/>
                </a:solidFill>
              </a:rPr>
              <a:t> = 8,30 </a:t>
            </a:r>
          </a:p>
        </p:txBody>
      </p:sp>
    </p:spTree>
    <p:extLst>
      <p:ext uri="{BB962C8B-B14F-4D97-AF65-F5344CB8AC3E}">
        <p14:creationId xmlns:p14="http://schemas.microsoft.com/office/powerpoint/2010/main" val="15642565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Text Box 3">
            <a:extLst>
              <a:ext uri="{FF2B5EF4-FFF2-40B4-BE49-F238E27FC236}">
                <a16:creationId xmlns:a16="http://schemas.microsoft.com/office/drawing/2014/main" id="{37A2E371-E4AF-40B5-8B8D-FAF387D2C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Vápenato-uhličitanová rovnováha</a:t>
            </a:r>
          </a:p>
        </p:txBody>
      </p:sp>
      <p:sp>
        <p:nvSpPr>
          <p:cNvPr id="208899" name="TextovéPole 4">
            <a:extLst>
              <a:ext uri="{FF2B5EF4-FFF2-40B4-BE49-F238E27FC236}">
                <a16:creationId xmlns:a16="http://schemas.microsoft.com/office/drawing/2014/main" id="{52D29227-13D4-4C4B-80B7-742E0F1EB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775" y="1002941"/>
            <a:ext cx="8785225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3023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Využívá se při </a:t>
            </a:r>
            <a:r>
              <a:rPr lang="cs-CZ" altLang="cs-CZ" sz="2400" dirty="0">
                <a:latin typeface="Arial" panose="020B0604020202020204" pitchFamily="34" charset="0"/>
              </a:rPr>
              <a:t>hodnocení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agresivních a inkrustujících účinků, řízení odkyselování a rekarbonizace atd.</a:t>
            </a: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Je dána koncentracemi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H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CO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*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HCO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CO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2-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Ca</a:t>
            </a:r>
            <a:r>
              <a:rPr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2+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H</a:t>
            </a:r>
            <a:r>
              <a:rPr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+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OH</a:t>
            </a:r>
            <a:r>
              <a:rPr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</a:p>
          <a:p>
            <a:pPr eaLnBrk="1" hangingPunct="1"/>
            <a:endParaRPr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K řešení je možné využít rovnice:</a:t>
            </a:r>
          </a:p>
          <a:p>
            <a:pPr eaLnBrk="1" hangingPunct="1">
              <a:buFontTx/>
              <a:buAutoNum type="arabicParenR"/>
            </a:pP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Disociačních konstant K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1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a K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kyseliny uhličité</a:t>
            </a:r>
          </a:p>
          <a:p>
            <a:pPr eaLnBrk="1" hangingPunct="1">
              <a:buFontTx/>
              <a:buAutoNum type="arabicParenR"/>
            </a:pP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Součinu rozpustnosti CaCO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(s) – K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S</a:t>
            </a:r>
          </a:p>
          <a:p>
            <a:pPr eaLnBrk="1" hangingPunct="1">
              <a:buFontTx/>
              <a:buAutoNum type="arabicParenR"/>
            </a:pP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Iontového součinu vody – K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w</a:t>
            </a:r>
          </a:p>
          <a:p>
            <a:pPr eaLnBrk="1" hangingPunct="1">
              <a:buFontTx/>
              <a:buAutoNum type="arabicParenR"/>
            </a:pP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Elektroneutrality </a:t>
            </a:r>
          </a:p>
          <a:p>
            <a:pPr algn="ctr" eaLnBrk="1" hangingPunct="1"/>
            <a:r>
              <a:rPr lang="cs-CZ" altLang="cs-CZ" sz="2400" dirty="0">
                <a:latin typeface="Arial" panose="020B0604020202020204" pitchFamily="34" charset="0"/>
              </a:rPr>
              <a:t>c(H</a:t>
            </a:r>
            <a:r>
              <a:rPr lang="cs-CZ" altLang="cs-CZ" sz="2400" baseline="30000" dirty="0">
                <a:latin typeface="Arial" panose="020B0604020202020204" pitchFamily="34" charset="0"/>
              </a:rPr>
              <a:t>+</a:t>
            </a:r>
            <a:r>
              <a:rPr lang="cs-CZ" altLang="cs-CZ" sz="2400" dirty="0">
                <a:latin typeface="Arial" panose="020B0604020202020204" pitchFamily="34" charset="0"/>
              </a:rPr>
              <a:t>) + 2c(Ca</a:t>
            </a:r>
            <a:r>
              <a:rPr lang="cs-CZ" altLang="cs-CZ" sz="2400" baseline="30000" dirty="0">
                <a:latin typeface="Arial" panose="020B0604020202020204" pitchFamily="34" charset="0"/>
              </a:rPr>
              <a:t>2+</a:t>
            </a:r>
            <a:r>
              <a:rPr lang="cs-CZ" altLang="cs-CZ" sz="2400" dirty="0">
                <a:latin typeface="Arial" panose="020B0604020202020204" pitchFamily="34" charset="0"/>
              </a:rPr>
              <a:t>) = c(HCO</a:t>
            </a:r>
            <a:r>
              <a:rPr lang="cs-CZ" altLang="cs-CZ" sz="2400" baseline="-25000" dirty="0">
                <a:latin typeface="Arial" panose="020B0604020202020204" pitchFamily="34" charset="0"/>
              </a:rPr>
              <a:t>3</a:t>
            </a:r>
            <a:r>
              <a:rPr lang="cs-CZ" altLang="cs-CZ" sz="2400" baseline="30000" dirty="0">
                <a:latin typeface="Arial" panose="020B0604020202020204" pitchFamily="34" charset="0"/>
              </a:rPr>
              <a:t>-</a:t>
            </a:r>
            <a:r>
              <a:rPr lang="cs-CZ" altLang="cs-CZ" sz="2400" dirty="0">
                <a:latin typeface="Arial" panose="020B0604020202020204" pitchFamily="34" charset="0"/>
              </a:rPr>
              <a:t>) + 2c(CO</a:t>
            </a:r>
            <a:r>
              <a:rPr lang="cs-CZ" altLang="cs-CZ" sz="2400" baseline="-25000" dirty="0">
                <a:latin typeface="Arial" panose="020B0604020202020204" pitchFamily="34" charset="0"/>
              </a:rPr>
              <a:t>3</a:t>
            </a:r>
            <a:r>
              <a:rPr lang="cs-CZ" altLang="cs-CZ" sz="2400" baseline="30000" dirty="0">
                <a:latin typeface="Arial" panose="020B0604020202020204" pitchFamily="34" charset="0"/>
              </a:rPr>
              <a:t>2-</a:t>
            </a:r>
            <a:r>
              <a:rPr lang="cs-CZ" altLang="cs-CZ" sz="2400" dirty="0">
                <a:latin typeface="Arial" panose="020B0604020202020204" pitchFamily="34" charset="0"/>
              </a:rPr>
              <a:t>) + c(OH</a:t>
            </a:r>
            <a:r>
              <a:rPr lang="cs-CZ" altLang="cs-CZ" sz="2400" baseline="30000" dirty="0">
                <a:latin typeface="Arial" panose="020B0604020202020204" pitchFamily="34" charset="0"/>
              </a:rPr>
              <a:t>-</a:t>
            </a:r>
            <a:r>
              <a:rPr lang="cs-CZ" altLang="cs-CZ" sz="2400" dirty="0">
                <a:latin typeface="Arial" panose="020B0604020202020204" pitchFamily="34" charset="0"/>
              </a:rPr>
              <a:t>)</a:t>
            </a:r>
          </a:p>
          <a:p>
            <a:pPr eaLnBrk="1" hangingPunct="1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5)   Analytických koncentrací</a:t>
            </a:r>
          </a:p>
          <a:p>
            <a:pPr algn="ctr" eaLnBrk="1" hangingPunct="1"/>
            <a:r>
              <a:rPr lang="cs-CZ" altLang="cs-CZ" sz="2400" dirty="0">
                <a:latin typeface="Arial" panose="020B0604020202020204" pitchFamily="34" charset="0"/>
              </a:rPr>
              <a:t>C(CO</a:t>
            </a:r>
            <a:r>
              <a:rPr lang="cs-CZ" altLang="cs-CZ" sz="2400" baseline="-25000" dirty="0">
                <a:latin typeface="Arial" panose="020B0604020202020204" pitchFamily="34" charset="0"/>
              </a:rPr>
              <a:t>2</a:t>
            </a:r>
            <a:r>
              <a:rPr lang="cs-CZ" altLang="cs-CZ" sz="2400" dirty="0">
                <a:latin typeface="Arial" panose="020B0604020202020204" pitchFamily="34" charset="0"/>
              </a:rPr>
              <a:t>)T = c(H</a:t>
            </a:r>
            <a:r>
              <a:rPr lang="cs-CZ" altLang="cs-CZ" sz="2400" baseline="-25000" dirty="0">
                <a:latin typeface="Arial" panose="020B0604020202020204" pitchFamily="34" charset="0"/>
              </a:rPr>
              <a:t>2</a:t>
            </a:r>
            <a:r>
              <a:rPr lang="cs-CZ" altLang="cs-CZ" sz="2400" dirty="0">
                <a:latin typeface="Arial" panose="020B0604020202020204" pitchFamily="34" charset="0"/>
              </a:rPr>
              <a:t>CO</a:t>
            </a:r>
            <a:r>
              <a:rPr lang="cs-CZ" altLang="cs-CZ" sz="2400" baseline="-25000" dirty="0">
                <a:latin typeface="Arial" panose="020B0604020202020204" pitchFamily="34" charset="0"/>
              </a:rPr>
              <a:t>3</a:t>
            </a:r>
            <a:r>
              <a:rPr lang="cs-CZ" altLang="cs-CZ" sz="2400" baseline="30000" dirty="0">
                <a:latin typeface="Arial" panose="020B0604020202020204" pitchFamily="34" charset="0"/>
              </a:rPr>
              <a:t>*</a:t>
            </a:r>
            <a:r>
              <a:rPr lang="cs-CZ" altLang="cs-CZ" sz="2400" dirty="0">
                <a:latin typeface="Arial" panose="020B0604020202020204" pitchFamily="34" charset="0"/>
              </a:rPr>
              <a:t>) + c(HCO</a:t>
            </a:r>
            <a:r>
              <a:rPr lang="cs-CZ" altLang="cs-CZ" sz="2400" baseline="-25000" dirty="0">
                <a:latin typeface="Arial" panose="020B0604020202020204" pitchFamily="34" charset="0"/>
              </a:rPr>
              <a:t>3</a:t>
            </a:r>
            <a:r>
              <a:rPr lang="cs-CZ" altLang="cs-CZ" sz="2400" baseline="30000" dirty="0">
                <a:latin typeface="Arial" panose="020B0604020202020204" pitchFamily="34" charset="0"/>
              </a:rPr>
              <a:t>-</a:t>
            </a:r>
            <a:r>
              <a:rPr lang="cs-CZ" altLang="cs-CZ" sz="2400" dirty="0">
                <a:latin typeface="Arial" panose="020B0604020202020204" pitchFamily="34" charset="0"/>
              </a:rPr>
              <a:t>) + c(CO</a:t>
            </a:r>
            <a:r>
              <a:rPr lang="cs-CZ" altLang="cs-CZ" sz="2400" baseline="-25000" dirty="0">
                <a:latin typeface="Arial" panose="020B0604020202020204" pitchFamily="34" charset="0"/>
              </a:rPr>
              <a:t>3</a:t>
            </a:r>
            <a:r>
              <a:rPr lang="cs-CZ" altLang="cs-CZ" sz="2400" baseline="30000" dirty="0">
                <a:latin typeface="Arial" panose="020B0604020202020204" pitchFamily="34" charset="0"/>
              </a:rPr>
              <a:t>2-</a:t>
            </a:r>
            <a:r>
              <a:rPr lang="cs-CZ" altLang="cs-CZ" sz="2400" dirty="0">
                <a:latin typeface="Arial" panose="020B0604020202020204" pitchFamily="34" charset="0"/>
              </a:rPr>
              <a:t>)</a:t>
            </a:r>
          </a:p>
          <a:p>
            <a:pPr eaLnBrk="1" hangingPunct="1"/>
            <a:endParaRPr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Dále závisí na teplotě a iontové síle vody.</a:t>
            </a:r>
          </a:p>
        </p:txBody>
      </p:sp>
    </p:spTree>
    <p:extLst>
      <p:ext uri="{BB962C8B-B14F-4D97-AF65-F5344CB8AC3E}">
        <p14:creationId xmlns:p14="http://schemas.microsoft.com/office/powerpoint/2010/main" val="16242529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8E57A6-5C4C-4ED6-A23A-F98D797293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65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84A886-A109-4D39-A62F-41E308A5B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altLang="cs-CZ" sz="4000" dirty="0">
                <a:solidFill>
                  <a:srgbClr val="0000DC"/>
                </a:solidFill>
                <a:latin typeface="Arial" panose="020B0604020202020204" pitchFamily="34" charset="0"/>
              </a:rPr>
              <a:t>Vápenato-uhličitanová rovnováha</a:t>
            </a:r>
            <a:br>
              <a:rPr kumimoji="0" lang="cs-CZ" altLang="cs-CZ" sz="4000" dirty="0">
                <a:solidFill>
                  <a:srgbClr val="0000DC"/>
                </a:solidFill>
                <a:latin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B5F98B-82DA-4F5C-8CEE-5F10DF038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42" y="1887797"/>
            <a:ext cx="9173342" cy="9244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98CE05-7BB5-42D4-BD0A-5F1C1BFA2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107" y="2685258"/>
            <a:ext cx="8459505" cy="843224"/>
          </a:xfrm>
          <a:prstGeom prst="rect">
            <a:avLst/>
          </a:prstGeom>
        </p:spPr>
      </p:pic>
      <p:pic>
        <p:nvPicPr>
          <p:cNvPr id="19458" name="Picture 2" descr="What Is Hard Water? | Water Softeners | WaterBoss">
            <a:extLst>
              <a:ext uri="{FF2B5EF4-FFF2-40B4-BE49-F238E27FC236}">
                <a16:creationId xmlns:a16="http://schemas.microsoft.com/office/drawing/2014/main" id="{013D1D24-E3AD-4E64-B2DA-029754963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900" y="1450400"/>
            <a:ext cx="2114720" cy="171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Krápník – Wikipedie">
            <a:extLst>
              <a:ext uri="{FF2B5EF4-FFF2-40B4-BE49-F238E27FC236}">
                <a16:creationId xmlns:a16="http://schemas.microsoft.com/office/drawing/2014/main" id="{3B37E739-BA48-4833-A9B1-5F587B128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925" y="3340955"/>
            <a:ext cx="2097784" cy="279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3FFBA0-7F45-4488-AF2C-F47BB6A9E8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7800" y="3702815"/>
            <a:ext cx="6389225" cy="26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429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Text Box 3">
            <a:extLst>
              <a:ext uri="{FF2B5EF4-FFF2-40B4-BE49-F238E27FC236}">
                <a16:creationId xmlns:a16="http://schemas.microsoft.com/office/drawing/2014/main" id="{1BCD7D3E-F09F-4DF6-96A4-48356B812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Vápenato-uhličitanová rovnováha</a:t>
            </a:r>
          </a:p>
        </p:txBody>
      </p:sp>
      <p:sp>
        <p:nvSpPr>
          <p:cNvPr id="209923" name="TextovéPole 4">
            <a:extLst>
              <a:ext uri="{FF2B5EF4-FFF2-40B4-BE49-F238E27FC236}">
                <a16:creationId xmlns:a16="http://schemas.microsoft.com/office/drawing/2014/main" id="{2D200980-997F-478C-9248-AE7B1C110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5" y="908050"/>
            <a:ext cx="10772775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3023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Rovnice vápenato-uhličitanové rovnováhy:</a:t>
            </a:r>
          </a:p>
          <a:p>
            <a:pPr algn="ctr" eaLnBrk="1" hangingPunct="1"/>
            <a:r>
              <a:rPr lang="cs-CZ" altLang="cs-CZ" sz="2400" dirty="0">
                <a:latin typeface="Arial" panose="020B0604020202020204" pitchFamily="34" charset="0"/>
              </a:rPr>
              <a:t>CaCO</a:t>
            </a:r>
            <a:r>
              <a:rPr lang="cs-CZ" altLang="cs-CZ" sz="2400" baseline="-25000" dirty="0">
                <a:latin typeface="Arial" panose="020B0604020202020204" pitchFamily="34" charset="0"/>
              </a:rPr>
              <a:t>3</a:t>
            </a:r>
            <a:r>
              <a:rPr lang="cs-CZ" altLang="cs-CZ" sz="2400" dirty="0">
                <a:latin typeface="Arial" panose="020B0604020202020204" pitchFamily="34" charset="0"/>
              </a:rPr>
              <a:t>(s) + H</a:t>
            </a:r>
            <a:r>
              <a:rPr lang="cs-CZ" altLang="cs-CZ" sz="2400" baseline="-25000" dirty="0">
                <a:latin typeface="Arial" panose="020B0604020202020204" pitchFamily="34" charset="0"/>
              </a:rPr>
              <a:t>2</a:t>
            </a:r>
            <a:r>
              <a:rPr lang="cs-CZ" altLang="cs-CZ" sz="2400" dirty="0">
                <a:latin typeface="Arial" panose="020B0604020202020204" pitchFamily="34" charset="0"/>
              </a:rPr>
              <a:t>CO</a:t>
            </a:r>
            <a:r>
              <a:rPr lang="cs-CZ" altLang="cs-CZ" sz="2400" baseline="-25000" dirty="0">
                <a:latin typeface="Arial" panose="020B0604020202020204" pitchFamily="34" charset="0"/>
              </a:rPr>
              <a:t>3</a:t>
            </a:r>
            <a:r>
              <a:rPr lang="cs-CZ" altLang="cs-CZ" sz="2400" baseline="30000" dirty="0">
                <a:latin typeface="Arial" panose="020B0604020202020204" pitchFamily="34" charset="0"/>
              </a:rPr>
              <a:t>*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 Ca</a:t>
            </a:r>
            <a:r>
              <a:rPr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2+</a:t>
            </a:r>
            <a:r>
              <a:rPr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+ 2 HCO</a:t>
            </a:r>
            <a:r>
              <a:rPr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</a:p>
          <a:p>
            <a:pPr algn="ctr" eaLnBrk="1" hangingPunct="1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K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A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= K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1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* K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S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/ K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= 10</a:t>
            </a:r>
            <a:r>
              <a:rPr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-4,345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(T = 25 °C)</a:t>
            </a:r>
          </a:p>
          <a:p>
            <a:pPr algn="ctr" eaLnBrk="1" hangingPunct="1"/>
            <a:r>
              <a:rPr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CaCO</a:t>
            </a:r>
            <a:r>
              <a:rPr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(s) + H</a:t>
            </a:r>
            <a:r>
              <a:rPr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+</a:t>
            </a:r>
            <a:r>
              <a:rPr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 Ca</a:t>
            </a:r>
            <a:r>
              <a:rPr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2+</a:t>
            </a:r>
            <a:r>
              <a:rPr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HCO</a:t>
            </a:r>
            <a:r>
              <a:rPr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</a:p>
          <a:p>
            <a:pPr algn="ctr" eaLnBrk="1" hangingPunct="1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K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B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= K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S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/ K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= 10</a:t>
            </a:r>
            <a:r>
              <a:rPr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2,01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(T = 25 °C)</a:t>
            </a:r>
          </a:p>
          <a:p>
            <a:pPr eaLnBrk="1" hangingPunct="1"/>
            <a:endParaRPr lang="cs-CZ" altLang="cs-CZ" sz="2400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Rovnovážný oxid uhličitý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c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r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(H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CO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*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 – volný oxid uhličitý, který je v rovnováze s c(Ca</a:t>
            </a:r>
            <a:r>
              <a:rPr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2+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 a c(HCO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</a:t>
            </a:r>
          </a:p>
          <a:p>
            <a:pPr eaLnBrk="1" hangingPunct="1"/>
            <a:endParaRPr lang="cs-CZ" altLang="cs-CZ" sz="2400" dirty="0">
              <a:solidFill>
                <a:srgbClr val="0000FF"/>
              </a:solidFill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algn="ctr" eaLnBrk="1" hangingPunct="1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c(H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CO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*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 </a:t>
            </a:r>
            <a:r>
              <a:rPr lang="en-US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&lt;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c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r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(H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CO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*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 - vylučování CaCO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z vody - </a:t>
            </a:r>
            <a:r>
              <a:rPr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inkrustace</a:t>
            </a:r>
            <a:endParaRPr lang="en-US" altLang="cs-CZ" sz="2400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algn="ctr" eaLnBrk="1" hangingPunct="1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c(H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CO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*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 </a:t>
            </a:r>
            <a:r>
              <a:rPr lang="en-US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&gt;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c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r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(H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CO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*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 rozpouštění CaCO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– </a:t>
            </a:r>
            <a:r>
              <a:rPr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agresivita</a:t>
            </a:r>
          </a:p>
          <a:p>
            <a:pPr eaLnBrk="1" hangingPunct="1"/>
            <a:endParaRPr lang="cs-CZ" altLang="cs-CZ" sz="2400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Stabilní voda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nevylučuje se ani se nerozpouští CaCO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Stabilizace vody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úprava do vápenato-uhličitanové rovnováhy </a:t>
            </a:r>
            <a:endParaRPr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1872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3">
            <a:extLst>
              <a:ext uri="{FF2B5EF4-FFF2-40B4-BE49-F238E27FC236}">
                <a16:creationId xmlns:a16="http://schemas.microsoft.com/office/drawing/2014/main" id="{C38E35E7-AAED-40BB-9792-61E8A54A7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57" y="1014412"/>
            <a:ext cx="5148943" cy="5054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947" name="Text Box 3">
            <a:extLst>
              <a:ext uri="{FF2B5EF4-FFF2-40B4-BE49-F238E27FC236}">
                <a16:creationId xmlns:a16="http://schemas.microsoft.com/office/drawing/2014/main" id="{0582F3CF-122E-4F09-8E0A-235C13C47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9144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Proběh rovnovážných křivek vápenato-uhličitanové rovnováhy</a:t>
            </a:r>
          </a:p>
        </p:txBody>
      </p:sp>
      <p:pic>
        <p:nvPicPr>
          <p:cNvPr id="210948" name="Picture 4">
            <a:extLst>
              <a:ext uri="{FF2B5EF4-FFF2-40B4-BE49-F238E27FC236}">
                <a16:creationId xmlns:a16="http://schemas.microsoft.com/office/drawing/2014/main" id="{743AAF6E-654C-48A4-890B-9E8AA9B58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1628776"/>
            <a:ext cx="3917950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76786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Text Box 3">
            <a:extLst>
              <a:ext uri="{FF2B5EF4-FFF2-40B4-BE49-F238E27FC236}">
                <a16:creationId xmlns:a16="http://schemas.microsoft.com/office/drawing/2014/main" id="{EC26FE0B-64BE-4BB7-AC22-434E2A5F9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Vápenato-uhličitanová rovnováha</a:t>
            </a:r>
          </a:p>
        </p:txBody>
      </p:sp>
      <p:sp>
        <p:nvSpPr>
          <p:cNvPr id="211971" name="TextovéPole 4">
            <a:extLst>
              <a:ext uri="{FF2B5EF4-FFF2-40B4-BE49-F238E27FC236}">
                <a16:creationId xmlns:a16="http://schemas.microsoft.com/office/drawing/2014/main" id="{BD4E406B-5156-46E2-B837-06D7D7206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487" y="908050"/>
            <a:ext cx="10189028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3023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Index nasycení (Langelierův, saturační) – I</a:t>
            </a:r>
            <a:r>
              <a:rPr lang="cs-CZ" altLang="cs-CZ" sz="2400" baseline="-25000" dirty="0">
                <a:latin typeface="Arial" panose="020B0604020202020204" pitchFamily="34" charset="0"/>
              </a:rPr>
              <a:t>S</a:t>
            </a:r>
          </a:p>
          <a:p>
            <a:pPr algn="ctr" eaLnBrk="1" hangingPunct="1"/>
            <a:endParaRPr lang="cs-CZ" altLang="cs-CZ" sz="1600" dirty="0">
              <a:latin typeface="Arial" panose="020B0604020202020204" pitchFamily="34" charset="0"/>
            </a:endParaRPr>
          </a:p>
          <a:p>
            <a:pPr algn="ctr" eaLnBrk="1" hangingPunct="1"/>
            <a:r>
              <a:rPr lang="cs-CZ" altLang="cs-CZ" sz="2400" dirty="0">
                <a:latin typeface="Arial" panose="020B0604020202020204" pitchFamily="34" charset="0"/>
              </a:rPr>
              <a:t>I</a:t>
            </a:r>
            <a:r>
              <a:rPr lang="cs-CZ" altLang="cs-CZ" sz="2400" baseline="-25000" dirty="0">
                <a:latin typeface="Arial" panose="020B0604020202020204" pitchFamily="34" charset="0"/>
              </a:rPr>
              <a:t>S</a:t>
            </a:r>
            <a:r>
              <a:rPr lang="cs-CZ" altLang="cs-CZ" sz="2400" dirty="0">
                <a:latin typeface="Arial" panose="020B0604020202020204" pitchFamily="34" charset="0"/>
              </a:rPr>
              <a:t> = pH – pH</a:t>
            </a:r>
            <a:r>
              <a:rPr lang="cs-CZ" altLang="cs-CZ" sz="2400" baseline="-25000" dirty="0">
                <a:latin typeface="Arial" panose="020B0604020202020204" pitchFamily="34" charset="0"/>
              </a:rPr>
              <a:t>S</a:t>
            </a:r>
          </a:p>
          <a:p>
            <a:pPr algn="ctr" eaLnBrk="1" hangingPunct="1"/>
            <a:endParaRPr lang="cs-CZ" altLang="cs-CZ" sz="2400" baseline="-25000" dirty="0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pH – naměřená hodnota pH vody</a:t>
            </a:r>
          </a:p>
          <a:p>
            <a:pPr eaLnBrk="1" hangingPunct="1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pH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s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– saturační (rovnovážná) hodnota pH, tj. pH vody, kterého by dosáhla, kdyby při daném složení byla v rovnováze</a:t>
            </a:r>
          </a:p>
          <a:p>
            <a:pPr algn="ctr" eaLnBrk="1" hangingPunct="1"/>
            <a:endParaRPr lang="cs-CZ" altLang="cs-CZ" sz="1600" dirty="0">
              <a:latin typeface="Arial" panose="020B0604020202020204" pitchFamily="34" charset="0"/>
            </a:endParaRPr>
          </a:p>
          <a:p>
            <a:pPr algn="ctr" eaLnBrk="1" hangingPunct="1"/>
            <a:r>
              <a:rPr lang="cs-CZ" altLang="cs-CZ" sz="2400" dirty="0">
                <a:latin typeface="Arial" panose="020B0604020202020204" pitchFamily="34" charset="0"/>
              </a:rPr>
              <a:t>pH = logK</a:t>
            </a:r>
            <a:r>
              <a:rPr lang="cs-CZ" altLang="cs-CZ" sz="2400" baseline="-25000" dirty="0">
                <a:latin typeface="Arial" panose="020B0604020202020204" pitchFamily="34" charset="0"/>
              </a:rPr>
              <a:t>B</a:t>
            </a:r>
            <a:r>
              <a:rPr lang="cs-CZ" altLang="cs-CZ" sz="2400" dirty="0">
                <a:latin typeface="Arial" panose="020B0604020202020204" pitchFamily="34" charset="0"/>
              </a:rPr>
              <a:t> – log c(Ca</a:t>
            </a:r>
            <a:r>
              <a:rPr lang="cs-CZ" altLang="cs-CZ" sz="2400" baseline="30000" dirty="0">
                <a:latin typeface="Arial" panose="020B0604020202020204" pitchFamily="34" charset="0"/>
              </a:rPr>
              <a:t>2+</a:t>
            </a:r>
            <a:r>
              <a:rPr lang="cs-CZ" altLang="cs-CZ" sz="2400" dirty="0">
                <a:latin typeface="Arial" panose="020B0604020202020204" pitchFamily="34" charset="0"/>
              </a:rPr>
              <a:t>) – log c(HCO</a:t>
            </a:r>
            <a:r>
              <a:rPr lang="cs-CZ" altLang="cs-CZ" sz="2400" baseline="-25000" dirty="0">
                <a:latin typeface="Arial" panose="020B0604020202020204" pitchFamily="34" charset="0"/>
              </a:rPr>
              <a:t>3</a:t>
            </a:r>
            <a:r>
              <a:rPr lang="cs-CZ" altLang="cs-CZ" sz="2400" baseline="30000" dirty="0">
                <a:latin typeface="Arial" panose="020B0604020202020204" pitchFamily="34" charset="0"/>
              </a:rPr>
              <a:t>-</a:t>
            </a:r>
            <a:r>
              <a:rPr lang="cs-CZ" altLang="cs-CZ" sz="2400" dirty="0">
                <a:latin typeface="Arial" panose="020B0604020202020204" pitchFamily="34" charset="0"/>
              </a:rPr>
              <a:t>)</a:t>
            </a:r>
          </a:p>
          <a:p>
            <a:pPr eaLnBrk="1" hangingPunct="1"/>
            <a:endParaRPr lang="cs-CZ" altLang="cs-CZ" sz="16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Zdánlivá (fiktivní) hodnota pH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s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´ - rozpouštění nebo vylučování CaCO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je doprovázeno změnou koncentrací Ca</a:t>
            </a:r>
            <a:r>
              <a:rPr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2+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a HCO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a iontové síly roztoku, do rovnice pro výpočet hodnoty pH</a:t>
            </a:r>
            <a:r>
              <a:rPr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s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se však dosazují původní (naměřené) hodnoty těchto iontů</a:t>
            </a:r>
          </a:p>
          <a:p>
            <a:pPr eaLnBrk="1" hangingPunct="1"/>
            <a:endParaRPr lang="cs-CZ" altLang="cs-CZ" sz="1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cs-CZ" altLang="cs-CZ" sz="2400" dirty="0">
                <a:latin typeface="Arial" panose="020B0604020202020204" pitchFamily="34" charset="0"/>
              </a:rPr>
              <a:t>Agresivní vody - pH </a:t>
            </a:r>
            <a:r>
              <a:rPr lang="en-US" altLang="cs-CZ" sz="2400" dirty="0">
                <a:latin typeface="Arial" panose="020B0604020202020204" pitchFamily="34" charset="0"/>
              </a:rPr>
              <a:t>&lt; </a:t>
            </a:r>
            <a:r>
              <a:rPr lang="cs-CZ" altLang="cs-CZ" sz="2400" dirty="0">
                <a:latin typeface="Arial" panose="020B0604020202020204" pitchFamily="34" charset="0"/>
              </a:rPr>
              <a:t>pH</a:t>
            </a:r>
            <a:r>
              <a:rPr lang="cs-CZ" altLang="cs-CZ" sz="2400" baseline="-25000" dirty="0">
                <a:latin typeface="Arial" panose="020B060402020202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41827908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Text Box 3">
            <a:extLst>
              <a:ext uri="{FF2B5EF4-FFF2-40B4-BE49-F238E27FC236}">
                <a16:creationId xmlns:a16="http://schemas.microsoft.com/office/drawing/2014/main" id="{F0937ADA-E7B6-4F37-BA9B-1468032D2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Vápenato-uhličitanová rovnováha</a:t>
            </a:r>
          </a:p>
        </p:txBody>
      </p:sp>
      <p:sp>
        <p:nvSpPr>
          <p:cNvPr id="212995" name="TextovéPole 4">
            <a:extLst>
              <a:ext uri="{FF2B5EF4-FFF2-40B4-BE49-F238E27FC236}">
                <a16:creationId xmlns:a16="http://schemas.microsoft.com/office/drawing/2014/main" id="{E1162124-ACAB-43C0-BB4C-AB685987C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08051"/>
            <a:ext cx="8785225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3023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Is </a:t>
            </a:r>
            <a:r>
              <a:rPr lang="en-US" altLang="cs-CZ" sz="2400" dirty="0">
                <a:latin typeface="Arial" panose="020B0604020202020204" pitchFamily="34" charset="0"/>
              </a:rPr>
              <a:t>&lt;</a:t>
            </a:r>
            <a:r>
              <a:rPr lang="cs-CZ" altLang="cs-CZ" sz="2400" dirty="0">
                <a:latin typeface="Arial" panose="020B0604020202020204" pitchFamily="34" charset="0"/>
              </a:rPr>
              <a:t> 0 – voda je agresivní, rozpouští CaCO</a:t>
            </a:r>
            <a:r>
              <a:rPr lang="cs-CZ" altLang="cs-CZ" sz="2400" baseline="-25000" dirty="0">
                <a:latin typeface="Arial" panose="020B0604020202020204" pitchFamily="34" charset="0"/>
              </a:rPr>
              <a:t>3</a:t>
            </a:r>
          </a:p>
          <a:p>
            <a:pPr algn="ctr" eaLnBrk="1" hangingPunct="1"/>
            <a:r>
              <a:rPr lang="cs-CZ" altLang="cs-CZ" sz="2400" dirty="0">
                <a:latin typeface="Arial" panose="020B0604020202020204" pitchFamily="34" charset="0"/>
              </a:rPr>
              <a:t>CaCO</a:t>
            </a:r>
            <a:r>
              <a:rPr lang="cs-CZ" altLang="cs-CZ" sz="2400" baseline="-25000" dirty="0">
                <a:latin typeface="Arial" panose="020B0604020202020204" pitchFamily="34" charset="0"/>
              </a:rPr>
              <a:t>3</a:t>
            </a:r>
            <a:r>
              <a:rPr lang="cs-CZ" altLang="cs-CZ" sz="2400" dirty="0">
                <a:latin typeface="Arial" panose="020B0604020202020204" pitchFamily="34" charset="0"/>
              </a:rPr>
              <a:t>(s) + H</a:t>
            </a:r>
            <a:r>
              <a:rPr lang="cs-CZ" altLang="cs-CZ" sz="2400" baseline="30000" dirty="0">
                <a:latin typeface="Arial" panose="020B0604020202020204" pitchFamily="34" charset="0"/>
              </a:rPr>
              <a:t>+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 Ca</a:t>
            </a:r>
            <a:r>
              <a:rPr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2+</a:t>
            </a:r>
            <a:r>
              <a:rPr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HCO</a:t>
            </a:r>
            <a:r>
              <a:rPr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</a:p>
          <a:p>
            <a:pPr eaLnBrk="1" hangingPunct="1"/>
            <a:endParaRPr lang="cs-CZ" altLang="cs-CZ" sz="2400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IS = 0 – voda se nachází ve vápenato-uhličitanové rovnováze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(hodnoty od -0,05 do 0,05 se obvykle považují za rovnovážný stav)</a:t>
            </a:r>
          </a:p>
          <a:p>
            <a:pPr eaLnBrk="1" hangingPunct="1"/>
            <a:endParaRPr lang="cs-CZ" altLang="cs-CZ" sz="2400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IS </a:t>
            </a:r>
            <a:r>
              <a:rPr lang="en-US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&gt; </a:t>
            </a:r>
            <a:r>
              <a:rPr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0 – voda je inkrustující, vylučuje CaCO</a:t>
            </a:r>
            <a:r>
              <a:rPr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</a:p>
          <a:p>
            <a:pPr algn="ctr" eaLnBrk="1" hangingPunct="1"/>
            <a:r>
              <a:rPr lang="cs-CZ" altLang="cs-CZ" sz="2400" dirty="0">
                <a:latin typeface="Arial" panose="020B0604020202020204" pitchFamily="34" charset="0"/>
              </a:rPr>
              <a:t>CaCO</a:t>
            </a:r>
            <a:r>
              <a:rPr lang="cs-CZ" altLang="cs-CZ" sz="2400" baseline="-25000" dirty="0">
                <a:latin typeface="Arial" panose="020B0604020202020204" pitchFamily="34" charset="0"/>
              </a:rPr>
              <a:t>3</a:t>
            </a:r>
            <a:r>
              <a:rPr lang="cs-CZ" altLang="cs-CZ" sz="2400" dirty="0">
                <a:latin typeface="Arial" panose="020B0604020202020204" pitchFamily="34" charset="0"/>
              </a:rPr>
              <a:t>(s) + H</a:t>
            </a:r>
            <a:r>
              <a:rPr lang="cs-CZ" altLang="cs-CZ" sz="2400" baseline="30000" dirty="0">
                <a:latin typeface="Arial" panose="020B0604020202020204" pitchFamily="34" charset="0"/>
              </a:rPr>
              <a:t>+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 Ca</a:t>
            </a:r>
            <a:r>
              <a:rPr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2+</a:t>
            </a:r>
            <a:r>
              <a:rPr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HCO</a:t>
            </a:r>
            <a:r>
              <a:rPr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</a:p>
          <a:p>
            <a:pPr eaLnBrk="1" hangingPunct="1"/>
            <a:endParaRPr lang="cs-CZ" altLang="cs-CZ" sz="2400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Ryznarův index stability – RI</a:t>
            </a:r>
            <a:r>
              <a:rPr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S</a:t>
            </a:r>
          </a:p>
          <a:p>
            <a:pPr eaLnBrk="1" hangingPunct="1"/>
            <a:endParaRPr lang="cs-CZ" altLang="cs-CZ" sz="2400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algn="ctr" eaLnBrk="1" hangingPunct="1"/>
            <a:r>
              <a:rPr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RI</a:t>
            </a:r>
            <a:r>
              <a:rPr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S</a:t>
            </a:r>
            <a:r>
              <a:rPr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= 2 pH</a:t>
            </a:r>
            <a:r>
              <a:rPr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s</a:t>
            </a:r>
            <a:r>
              <a:rPr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– pH = pH – 2 I</a:t>
            </a:r>
            <a:r>
              <a:rPr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S</a:t>
            </a:r>
            <a:endParaRPr lang="cs-CZ" altLang="cs-CZ" sz="2400" baseline="-25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792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634D-378B-48D6-B597-6C64830A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Parciální tlak plynu – Dalton</a:t>
            </a:r>
            <a:r>
              <a:rPr lang="cs-CZ" dirty="0"/>
              <a:t>ův zákon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F62AD-9160-459B-8855-BE92FCEC2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1427502" cy="4525963"/>
          </a:xfrm>
        </p:spPr>
        <p:txBody>
          <a:bodyPr/>
          <a:lstStyle/>
          <a:p>
            <a:r>
              <a:rPr lang="en-US" dirty="0" err="1"/>
              <a:t>Celkový</a:t>
            </a:r>
            <a:r>
              <a:rPr lang="en-US" dirty="0"/>
              <a:t> </a:t>
            </a:r>
            <a:r>
              <a:rPr lang="en-US" dirty="0" err="1"/>
              <a:t>tlak</a:t>
            </a:r>
            <a:r>
              <a:rPr lang="en-US" dirty="0"/>
              <a:t> </a:t>
            </a:r>
            <a:r>
              <a:rPr lang="en-US" dirty="0" err="1"/>
              <a:t>plynné</a:t>
            </a:r>
            <a:r>
              <a:rPr lang="en-US" dirty="0"/>
              <a:t> </a:t>
            </a:r>
            <a:r>
              <a:rPr lang="en-US" dirty="0" err="1"/>
              <a:t>směsi</a:t>
            </a:r>
            <a:r>
              <a:rPr lang="en-US" dirty="0"/>
              <a:t> </a:t>
            </a:r>
            <a:r>
              <a:rPr lang="en-US" i="1" dirty="0"/>
              <a:t>P</a:t>
            </a:r>
            <a:r>
              <a:rPr lang="en-US" dirty="0"/>
              <a:t> je </a:t>
            </a:r>
            <a:r>
              <a:rPr lang="en-US" dirty="0" err="1"/>
              <a:t>roven</a:t>
            </a:r>
            <a:r>
              <a:rPr lang="en-US" dirty="0"/>
              <a:t> </a:t>
            </a:r>
            <a:r>
              <a:rPr lang="en-US" dirty="0" err="1"/>
              <a:t>součtu</a:t>
            </a:r>
            <a:r>
              <a:rPr lang="en-US" dirty="0"/>
              <a:t> </a:t>
            </a:r>
            <a:r>
              <a:rPr lang="en-US" dirty="0" err="1"/>
              <a:t>parciálních</a:t>
            </a:r>
            <a:r>
              <a:rPr lang="en-US" dirty="0"/>
              <a:t> </a:t>
            </a:r>
            <a:r>
              <a:rPr lang="en-US" dirty="0" err="1"/>
              <a:t>tlaků</a:t>
            </a:r>
            <a:r>
              <a:rPr lang="en-US" dirty="0"/>
              <a:t> </a:t>
            </a:r>
            <a:r>
              <a:rPr lang="en-US" dirty="0" err="1"/>
              <a:t>jednotlivých</a:t>
            </a:r>
            <a:r>
              <a:rPr lang="en-US" dirty="0"/>
              <a:t> </a:t>
            </a:r>
            <a:r>
              <a:rPr lang="en-US" dirty="0" err="1"/>
              <a:t>složek</a:t>
            </a:r>
            <a:r>
              <a:rPr lang="en-US" dirty="0"/>
              <a:t> </a:t>
            </a:r>
            <a:r>
              <a:rPr lang="en-US" i="1" dirty="0"/>
              <a:t>P</a:t>
            </a:r>
            <a:r>
              <a:rPr lang="en-US" baseline="-25000" dirty="0"/>
              <a:t>i</a:t>
            </a:r>
            <a:r>
              <a:rPr lang="en-US" dirty="0"/>
              <a:t> .</a:t>
            </a:r>
            <a:endParaRPr lang="cs-CZ" dirty="0"/>
          </a:p>
          <a:p>
            <a:endParaRPr lang="cs-CZ" dirty="0"/>
          </a:p>
          <a:p>
            <a:pPr algn="ctr"/>
            <a:r>
              <a:rPr lang="cs-CZ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</a:t>
            </a:r>
            <a:r>
              <a:rPr lang="en-US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bjemové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zastoupení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složek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vzduchu</a:t>
            </a:r>
            <a:endParaRPr lang="cs-CZ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ctr"/>
            <a:endParaRPr lang="cs-CZ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r>
              <a:rPr lang="en-US" dirty="0">
                <a:ea typeface="+mj-ea"/>
                <a:cs typeface="+mj-cs"/>
              </a:rPr>
              <a:t>DUSÍK (78%) a KYSLÍK (21%) </a:t>
            </a:r>
            <a:r>
              <a:rPr lang="en-US" dirty="0" err="1">
                <a:ea typeface="+mj-ea"/>
                <a:cs typeface="+mj-cs"/>
              </a:rPr>
              <a:t>tvoří</a:t>
            </a:r>
            <a:r>
              <a:rPr lang="en-US" dirty="0">
                <a:ea typeface="+mj-ea"/>
                <a:cs typeface="+mj-cs"/>
              </a:rPr>
              <a:t> 99% </a:t>
            </a:r>
            <a:r>
              <a:rPr lang="en-US" dirty="0" err="1">
                <a:ea typeface="+mj-ea"/>
                <a:cs typeface="+mj-cs"/>
              </a:rPr>
              <a:t>objemu</a:t>
            </a:r>
            <a:r>
              <a:rPr lang="en-US" dirty="0">
                <a:ea typeface="+mj-ea"/>
                <a:cs typeface="+mj-cs"/>
              </a:rPr>
              <a:t> </a:t>
            </a:r>
            <a:r>
              <a:rPr lang="en-US" dirty="0" err="1">
                <a:ea typeface="+mj-ea"/>
                <a:cs typeface="+mj-cs"/>
              </a:rPr>
              <a:t>všech</a:t>
            </a:r>
            <a:r>
              <a:rPr lang="en-US" dirty="0">
                <a:ea typeface="+mj-ea"/>
                <a:cs typeface="+mj-cs"/>
              </a:rPr>
              <a:t> </a:t>
            </a:r>
            <a:r>
              <a:rPr lang="en-US" dirty="0" err="1">
                <a:ea typeface="+mj-ea"/>
                <a:cs typeface="+mj-cs"/>
              </a:rPr>
              <a:t>plynů</a:t>
            </a:r>
            <a:r>
              <a:rPr lang="en-US" dirty="0">
                <a:ea typeface="+mj-ea"/>
                <a:cs typeface="+mj-cs"/>
              </a:rPr>
              <a:t> v </a:t>
            </a:r>
            <a:r>
              <a:rPr lang="en-US" dirty="0" err="1">
                <a:ea typeface="+mj-ea"/>
                <a:cs typeface="+mj-cs"/>
              </a:rPr>
              <a:t>atmosféře</a:t>
            </a:r>
            <a:r>
              <a:rPr lang="en-US" dirty="0">
                <a:ea typeface="+mj-ea"/>
                <a:cs typeface="+mj-cs"/>
              </a:rPr>
              <a:t>. Oxid </a:t>
            </a:r>
            <a:r>
              <a:rPr lang="en-US" dirty="0" err="1">
                <a:ea typeface="+mj-ea"/>
                <a:cs typeface="+mj-cs"/>
              </a:rPr>
              <a:t>uhličitý</a:t>
            </a:r>
            <a:r>
              <a:rPr lang="en-US" dirty="0">
                <a:ea typeface="+mj-ea"/>
                <a:cs typeface="+mj-cs"/>
              </a:rPr>
              <a:t> </a:t>
            </a:r>
            <a:r>
              <a:rPr lang="en-US" dirty="0" err="1">
                <a:ea typeface="+mj-ea"/>
                <a:cs typeface="+mj-cs"/>
              </a:rPr>
              <a:t>tvoří</a:t>
            </a:r>
            <a:r>
              <a:rPr lang="en-US" dirty="0">
                <a:ea typeface="+mj-ea"/>
                <a:cs typeface="+mj-cs"/>
              </a:rPr>
              <a:t> </a:t>
            </a:r>
            <a:r>
              <a:rPr lang="en-US" dirty="0" err="1">
                <a:ea typeface="+mj-ea"/>
                <a:cs typeface="+mj-cs"/>
              </a:rPr>
              <a:t>pouze</a:t>
            </a:r>
            <a:r>
              <a:rPr lang="en-US" dirty="0">
                <a:ea typeface="+mj-ea"/>
                <a:cs typeface="+mj-cs"/>
              </a:rPr>
              <a:t> </a:t>
            </a:r>
            <a:r>
              <a:rPr lang="en-US" dirty="0" err="1">
                <a:ea typeface="+mj-ea"/>
                <a:cs typeface="+mj-cs"/>
              </a:rPr>
              <a:t>asi</a:t>
            </a:r>
            <a:r>
              <a:rPr lang="en-US" dirty="0">
                <a:ea typeface="+mj-ea"/>
                <a:cs typeface="+mj-cs"/>
              </a:rPr>
              <a:t> 0,036% </a:t>
            </a:r>
            <a:r>
              <a:rPr lang="en-US" dirty="0" err="1">
                <a:ea typeface="+mj-ea"/>
                <a:cs typeface="+mj-cs"/>
              </a:rPr>
              <a:t>objemu</a:t>
            </a:r>
            <a:r>
              <a:rPr lang="cs-CZ" dirty="0">
                <a:ea typeface="+mj-ea"/>
                <a:cs typeface="+mj-cs"/>
              </a:rPr>
              <a:t>.</a:t>
            </a:r>
          </a:p>
          <a:p>
            <a:endParaRPr lang="cs-CZ" dirty="0">
              <a:ea typeface="+mj-ea"/>
              <a:cs typeface="+mj-cs"/>
            </a:endParaRPr>
          </a:p>
          <a:p>
            <a:r>
              <a:rPr lang="en-US" dirty="0" err="1">
                <a:ea typeface="+mj-ea"/>
                <a:cs typeface="+mj-cs"/>
              </a:rPr>
              <a:t>Dusík</a:t>
            </a:r>
            <a:r>
              <a:rPr lang="en-US" dirty="0">
                <a:ea typeface="+mj-ea"/>
                <a:cs typeface="+mj-cs"/>
              </a:rPr>
              <a:t> </a:t>
            </a:r>
            <a:r>
              <a:rPr lang="en-US" dirty="0" err="1">
                <a:ea typeface="+mj-ea"/>
                <a:cs typeface="+mj-cs"/>
              </a:rPr>
              <a:t>jako</a:t>
            </a:r>
            <a:r>
              <a:rPr lang="en-US" dirty="0">
                <a:ea typeface="+mj-ea"/>
                <a:cs typeface="+mj-cs"/>
              </a:rPr>
              <a:t> </a:t>
            </a:r>
            <a:r>
              <a:rPr lang="en-US" dirty="0" err="1">
                <a:ea typeface="+mj-ea"/>
                <a:cs typeface="+mj-cs"/>
              </a:rPr>
              <a:t>inertní</a:t>
            </a:r>
            <a:r>
              <a:rPr lang="en-US" dirty="0">
                <a:ea typeface="+mj-ea"/>
                <a:cs typeface="+mj-cs"/>
              </a:rPr>
              <a:t> </a:t>
            </a:r>
            <a:r>
              <a:rPr lang="en-US" dirty="0" err="1">
                <a:ea typeface="+mj-ea"/>
                <a:cs typeface="+mj-cs"/>
              </a:rPr>
              <a:t>plyn</a:t>
            </a:r>
            <a:r>
              <a:rPr lang="en-US" dirty="0">
                <a:ea typeface="+mj-ea"/>
                <a:cs typeface="+mj-cs"/>
              </a:rPr>
              <a:t> </a:t>
            </a:r>
            <a:r>
              <a:rPr lang="en-US" dirty="0" err="1">
                <a:ea typeface="+mj-ea"/>
                <a:cs typeface="+mj-cs"/>
              </a:rPr>
              <a:t>nás</a:t>
            </a:r>
            <a:r>
              <a:rPr lang="en-US" dirty="0">
                <a:ea typeface="+mj-ea"/>
                <a:cs typeface="+mj-cs"/>
              </a:rPr>
              <a:t> </a:t>
            </a:r>
            <a:r>
              <a:rPr lang="en-US" dirty="0" err="1">
                <a:ea typeface="+mj-ea"/>
                <a:cs typeface="+mj-cs"/>
              </a:rPr>
              <a:t>víceméně</a:t>
            </a:r>
            <a:r>
              <a:rPr lang="en-US" dirty="0">
                <a:ea typeface="+mj-ea"/>
                <a:cs typeface="+mj-cs"/>
              </a:rPr>
              <a:t> (v </a:t>
            </a:r>
            <a:r>
              <a:rPr lang="en-US" dirty="0" err="1">
                <a:ea typeface="+mj-ea"/>
                <a:cs typeface="+mj-cs"/>
              </a:rPr>
              <a:t>plynném</a:t>
            </a:r>
            <a:r>
              <a:rPr lang="en-US" dirty="0">
                <a:ea typeface="+mj-ea"/>
                <a:cs typeface="+mj-cs"/>
              </a:rPr>
              <a:t> </a:t>
            </a:r>
            <a:r>
              <a:rPr lang="en-US" dirty="0" err="1">
                <a:ea typeface="+mj-ea"/>
                <a:cs typeface="+mj-cs"/>
              </a:rPr>
              <a:t>stavu</a:t>
            </a:r>
            <a:r>
              <a:rPr lang="en-US" dirty="0">
                <a:ea typeface="+mj-ea"/>
                <a:cs typeface="+mj-cs"/>
              </a:rPr>
              <a:t>) </a:t>
            </a:r>
            <a:r>
              <a:rPr lang="en-US" dirty="0" err="1">
                <a:ea typeface="+mj-ea"/>
                <a:cs typeface="+mj-cs"/>
              </a:rPr>
              <a:t>nezajímá</a:t>
            </a:r>
            <a:r>
              <a:rPr lang="en-US" dirty="0">
                <a:ea typeface="+mj-ea"/>
                <a:cs typeface="+mj-cs"/>
              </a:rPr>
              <a:t>. </a:t>
            </a:r>
            <a:br>
              <a:rPr lang="cs-CZ" dirty="0">
                <a:ea typeface="+mj-ea"/>
                <a:cs typeface="+mj-cs"/>
              </a:rPr>
            </a:br>
            <a:r>
              <a:rPr lang="en-US" dirty="0" err="1">
                <a:ea typeface="+mj-ea"/>
                <a:cs typeface="+mj-cs"/>
              </a:rPr>
              <a:t>Ve</a:t>
            </a:r>
            <a:r>
              <a:rPr lang="en-US" dirty="0">
                <a:ea typeface="+mj-ea"/>
                <a:cs typeface="+mj-cs"/>
              </a:rPr>
              <a:t> </a:t>
            </a:r>
            <a:r>
              <a:rPr lang="en-US" dirty="0" err="1">
                <a:ea typeface="+mj-ea"/>
                <a:cs typeface="+mj-cs"/>
              </a:rPr>
              <a:t>vodě</a:t>
            </a:r>
            <a:r>
              <a:rPr lang="en-US" dirty="0">
                <a:ea typeface="+mj-ea"/>
                <a:cs typeface="+mj-cs"/>
              </a:rPr>
              <a:t> ho </a:t>
            </a:r>
            <a:r>
              <a:rPr lang="en-US" dirty="0" err="1">
                <a:ea typeface="+mj-ea"/>
                <a:cs typeface="+mj-cs"/>
              </a:rPr>
              <a:t>však</a:t>
            </a:r>
            <a:r>
              <a:rPr lang="en-US" dirty="0">
                <a:ea typeface="+mj-ea"/>
                <a:cs typeface="+mj-cs"/>
              </a:rPr>
              <a:t> </a:t>
            </a:r>
            <a:r>
              <a:rPr lang="en-US" dirty="0" err="1">
                <a:ea typeface="+mj-ea"/>
                <a:cs typeface="+mj-cs"/>
              </a:rPr>
              <a:t>rozpuštěný</a:t>
            </a:r>
            <a:r>
              <a:rPr lang="en-US" dirty="0">
                <a:ea typeface="+mj-ea"/>
                <a:cs typeface="+mj-cs"/>
              </a:rPr>
              <a:t> </a:t>
            </a:r>
            <a:r>
              <a:rPr lang="en-US" dirty="0" err="1">
                <a:ea typeface="+mj-ea"/>
                <a:cs typeface="+mj-cs"/>
              </a:rPr>
              <a:t>máme</a:t>
            </a:r>
            <a:r>
              <a:rPr lang="en-US" dirty="0">
                <a:ea typeface="+mj-ea"/>
                <a:cs typeface="+mj-cs"/>
              </a:rPr>
              <a:t>!</a:t>
            </a:r>
            <a:endParaRPr lang="en-US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551329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iagram, timeline&#10;&#10;Description automatically generated">
            <a:extLst>
              <a:ext uri="{FF2B5EF4-FFF2-40B4-BE49-F238E27FC236}">
                <a16:creationId xmlns:a16="http://schemas.microsoft.com/office/drawing/2014/main" id="{76E6FBBC-360A-4A4F-BDAD-CE3C812C3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4000" y="1308713"/>
            <a:ext cx="5218413" cy="368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1EA6BA-01C3-4617-A2A4-8A8AD6598C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r>
              <a:rPr lang="en-GB" altLang="cs-CZ" kern="1200">
                <a:latin typeface="+mj-lt"/>
                <a:ea typeface="+mn-ea"/>
                <a:cs typeface="+mn-cs"/>
              </a:rPr>
              <a:t>Define footer – presentation title / department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6FFF9D-3E4F-4B1E-80D4-0B1EA646D9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b="0" kern="1200"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70</a:t>
            </a:fld>
            <a:endParaRPr lang="cs-CZ" altLang="cs-CZ" b="0" kern="1200">
              <a:latin typeface="+mj-lt"/>
              <a:ea typeface="+mn-ea"/>
              <a:cs typeface="+mn-cs"/>
            </a:endParaRPr>
          </a:p>
        </p:txBody>
      </p:sp>
      <p:sp>
        <p:nvSpPr>
          <p:cNvPr id="71" name="Title 4">
            <a:extLst>
              <a:ext uri="{FF2B5EF4-FFF2-40B4-BE49-F238E27FC236}">
                <a16:creationId xmlns:a16="http://schemas.microsoft.com/office/drawing/2014/main" id="{89596A5E-B2FF-4753-87E0-732F5F44B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kumimoji="0" lang="cs-CZ" altLang="cs-CZ" sz="4000" dirty="0">
                <a:solidFill>
                  <a:srgbClr val="0000DC"/>
                </a:solidFill>
                <a:latin typeface="Arial" panose="020B0604020202020204" pitchFamily="34" charset="0"/>
              </a:rPr>
              <a:t>Vápenato-uhličitanová rovnováha</a:t>
            </a:r>
            <a:br>
              <a:rPr kumimoji="0" lang="cs-CZ" altLang="cs-CZ" sz="4000" dirty="0">
                <a:solidFill>
                  <a:srgbClr val="0000DC"/>
                </a:solidFill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73" name="Text Placeholder 5">
            <a:extLst>
              <a:ext uri="{FF2B5EF4-FFF2-40B4-BE49-F238E27FC236}">
                <a16:creationId xmlns:a16="http://schemas.microsoft.com/office/drawing/2014/main" id="{5DAF9C8C-5BAF-4E4C-A84C-B3D3B9EC3C3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A16088-1949-46D9-861A-B83AC6E6C578}"/>
              </a:ext>
            </a:extLst>
          </p:cNvPr>
          <p:cNvSpPr txBox="1"/>
          <p:nvPr/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latin typeface="+mn-lt"/>
              </a:rPr>
              <a:t>Na </a:t>
            </a:r>
            <a:r>
              <a:rPr lang="en-GB" sz="2000" dirty="0" err="1">
                <a:latin typeface="+mn-lt"/>
              </a:rPr>
              <a:t>dně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err="1">
                <a:latin typeface="+mn-lt"/>
              </a:rPr>
              <a:t>oceánu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err="1">
                <a:latin typeface="+mn-lt"/>
              </a:rPr>
              <a:t>nejsou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err="1">
                <a:latin typeface="+mn-lt"/>
              </a:rPr>
              <a:t>žádné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err="1">
                <a:latin typeface="+mn-lt"/>
              </a:rPr>
              <a:t>mušle</a:t>
            </a:r>
            <a:r>
              <a:rPr lang="en-GB" sz="2000" dirty="0">
                <a:latin typeface="+mn-lt"/>
              </a:rPr>
              <a:t>; </a:t>
            </a:r>
            <a:r>
              <a:rPr lang="en-GB" sz="2000" dirty="0" err="1">
                <a:latin typeface="+mn-lt"/>
              </a:rPr>
              <a:t>všechny</a:t>
            </a:r>
            <a:r>
              <a:rPr lang="en-GB" sz="2000" dirty="0">
                <a:latin typeface="+mn-lt"/>
              </a:rPr>
              <a:t> se </a:t>
            </a:r>
            <a:r>
              <a:rPr lang="en-GB" sz="2000" dirty="0" err="1">
                <a:latin typeface="+mn-lt"/>
              </a:rPr>
              <a:t>rozpustily</a:t>
            </a:r>
            <a:r>
              <a:rPr lang="en-GB" sz="2000" dirty="0">
                <a:latin typeface="+mn-lt"/>
              </a:rPr>
              <a:t> v </a:t>
            </a:r>
            <a:r>
              <a:rPr lang="en-GB" sz="2000" dirty="0" err="1">
                <a:latin typeface="+mn-lt"/>
              </a:rPr>
              <a:t>době</a:t>
            </a:r>
            <a:r>
              <a:rPr lang="en-GB" sz="2000" dirty="0">
                <a:latin typeface="+mn-lt"/>
              </a:rPr>
              <a:t>, </a:t>
            </a:r>
            <a:r>
              <a:rPr lang="en-GB" sz="2000" dirty="0" err="1">
                <a:latin typeface="+mn-lt"/>
              </a:rPr>
              <a:t>kdy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err="1">
                <a:latin typeface="+mn-lt"/>
              </a:rPr>
              <a:t>dosáhly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err="1">
                <a:latin typeface="+mn-lt"/>
              </a:rPr>
              <a:t>nízkých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err="1">
                <a:latin typeface="+mn-lt"/>
              </a:rPr>
              <a:t>teplot</a:t>
            </a:r>
            <a:r>
              <a:rPr lang="en-GB" sz="2000" dirty="0">
                <a:latin typeface="+mn-lt"/>
              </a:rPr>
              <a:t> a </a:t>
            </a:r>
            <a:r>
              <a:rPr lang="en-GB" sz="2000" dirty="0" err="1">
                <a:latin typeface="+mn-lt"/>
              </a:rPr>
              <a:t>vysokých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err="1">
                <a:latin typeface="+mn-lt"/>
              </a:rPr>
              <a:t>tlaků</a:t>
            </a:r>
            <a:r>
              <a:rPr lang="en-GB" sz="2000" dirty="0">
                <a:latin typeface="+mn-lt"/>
              </a:rPr>
              <a:t>.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GB" sz="2000" dirty="0">
              <a:latin typeface="+mn-lt"/>
            </a:endParaRP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latin typeface="+mn-lt"/>
              </a:rPr>
              <a:t>To </a:t>
            </a:r>
            <a:r>
              <a:rPr lang="en-GB" sz="2000" dirty="0" err="1">
                <a:latin typeface="+mn-lt"/>
              </a:rPr>
              <a:t>znamená</a:t>
            </a:r>
            <a:r>
              <a:rPr lang="en-GB" sz="2000" dirty="0">
                <a:latin typeface="+mn-lt"/>
              </a:rPr>
              <a:t>, </a:t>
            </a:r>
            <a:r>
              <a:rPr lang="en-GB" sz="2000" dirty="0" err="1">
                <a:latin typeface="+mn-lt"/>
              </a:rPr>
              <a:t>že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err="1">
                <a:latin typeface="+mn-lt"/>
              </a:rPr>
              <a:t>útesy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err="1">
                <a:latin typeface="+mn-lt"/>
              </a:rPr>
              <a:t>uhličitanu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err="1">
                <a:latin typeface="+mn-lt"/>
              </a:rPr>
              <a:t>vápenatého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err="1">
                <a:latin typeface="+mn-lt"/>
              </a:rPr>
              <a:t>musely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err="1">
                <a:latin typeface="+mn-lt"/>
              </a:rPr>
              <a:t>vzniknout</a:t>
            </a:r>
            <a:r>
              <a:rPr lang="en-GB" sz="2000" dirty="0">
                <a:latin typeface="+mn-lt"/>
              </a:rPr>
              <a:t> v </a:t>
            </a:r>
            <a:r>
              <a:rPr lang="en-GB" sz="2000" dirty="0" err="1">
                <a:latin typeface="+mn-lt"/>
              </a:rPr>
              <a:t>mělkých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err="1">
                <a:latin typeface="+mn-lt"/>
              </a:rPr>
              <a:t>mořích</a:t>
            </a:r>
            <a:r>
              <a:rPr lang="en-GB" sz="2000" dirty="0">
                <a:latin typeface="+mn-lt"/>
              </a:rPr>
              <a:t>; je </a:t>
            </a:r>
            <a:r>
              <a:rPr lang="en-GB" sz="2000" dirty="0" err="1">
                <a:latin typeface="+mn-lt"/>
              </a:rPr>
              <a:t>pravděpodobné</a:t>
            </a:r>
            <a:r>
              <a:rPr lang="en-GB" sz="2000" dirty="0">
                <a:latin typeface="+mn-lt"/>
              </a:rPr>
              <a:t>, </a:t>
            </a:r>
            <a:r>
              <a:rPr lang="en-GB" sz="2000" dirty="0" err="1">
                <a:latin typeface="+mn-lt"/>
              </a:rPr>
              <a:t>že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err="1">
                <a:latin typeface="+mn-lt"/>
              </a:rPr>
              <a:t>voda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err="1">
                <a:latin typeface="+mn-lt"/>
              </a:rPr>
              <a:t>byla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err="1">
                <a:latin typeface="+mn-lt"/>
              </a:rPr>
              <a:t>také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err="1">
                <a:latin typeface="+mn-lt"/>
              </a:rPr>
              <a:t>teplá</a:t>
            </a:r>
            <a:r>
              <a:rPr lang="en-GB" sz="2000" dirty="0">
                <a:latin typeface="+mn-lt"/>
              </a:rPr>
              <a:t> a </a:t>
            </a:r>
            <a:r>
              <a:rPr lang="en-GB" sz="2000" dirty="0" err="1">
                <a:latin typeface="+mn-lt"/>
              </a:rPr>
              <a:t>tropická</a:t>
            </a:r>
            <a:r>
              <a:rPr lang="en-GB" sz="2000" dirty="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46364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Nadpis 3">
            <a:extLst>
              <a:ext uri="{FF2B5EF4-FFF2-40B4-BE49-F238E27FC236}">
                <a16:creationId xmlns:a16="http://schemas.microsoft.com/office/drawing/2014/main" id="{D58EB269-A8AD-43F8-AB4F-311CE2088A1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524000" y="215901"/>
            <a:ext cx="10164792" cy="549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altLang="cs-CZ" sz="3200" dirty="0" err="1">
                <a:solidFill>
                  <a:srgbClr val="0000DC"/>
                </a:solidFill>
                <a:latin typeface="Arial" panose="020B0604020202020204" pitchFamily="34" charset="0"/>
              </a:rPr>
              <a:t>Hlavní</a:t>
            </a:r>
            <a:r>
              <a:rPr lang="en-US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 </a:t>
            </a:r>
            <a:r>
              <a:rPr lang="en-US" altLang="cs-CZ" sz="3200" dirty="0" err="1">
                <a:solidFill>
                  <a:srgbClr val="0000DC"/>
                </a:solidFill>
                <a:latin typeface="Arial" panose="020B0604020202020204" pitchFamily="34" charset="0"/>
              </a:rPr>
              <a:t>antropogenní</a:t>
            </a:r>
            <a:r>
              <a:rPr lang="en-US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 </a:t>
            </a:r>
            <a:r>
              <a:rPr lang="en-US" altLang="cs-CZ" sz="3200" dirty="0" err="1">
                <a:solidFill>
                  <a:srgbClr val="0000DC"/>
                </a:solidFill>
                <a:latin typeface="Arial" panose="020B0604020202020204" pitchFamily="34" charset="0"/>
              </a:rPr>
              <a:t>hrozby</a:t>
            </a:r>
            <a:r>
              <a:rPr lang="en-US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 </a:t>
            </a:r>
            <a:r>
              <a:rPr lang="en-US" altLang="cs-CZ" sz="3200" dirty="0" err="1">
                <a:solidFill>
                  <a:srgbClr val="0000DC"/>
                </a:solidFill>
                <a:latin typeface="Arial" panose="020B0604020202020204" pitchFamily="34" charset="0"/>
              </a:rPr>
              <a:t>ve</a:t>
            </a:r>
            <a:r>
              <a:rPr lang="en-US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 </a:t>
            </a:r>
            <a:r>
              <a:rPr lang="en-US" altLang="cs-CZ" sz="3200" dirty="0" err="1">
                <a:solidFill>
                  <a:srgbClr val="0000DC"/>
                </a:solidFill>
                <a:latin typeface="Arial" panose="020B0604020202020204" pitchFamily="34" charset="0"/>
              </a:rPr>
              <a:t>vodách</a:t>
            </a:r>
            <a:endParaRPr lang="cs-CZ" altLang="cs-CZ" sz="32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  <p:sp>
        <p:nvSpPr>
          <p:cNvPr id="261123" name="TextovéPole 3">
            <a:extLst>
              <a:ext uri="{FF2B5EF4-FFF2-40B4-BE49-F238E27FC236}">
                <a16:creationId xmlns:a16="http://schemas.microsoft.com/office/drawing/2014/main" id="{66DF68A4-E9EB-4EA5-B980-BB7E90ACC3E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929616" y="2088790"/>
            <a:ext cx="18097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Přímé</a:t>
            </a:r>
          </a:p>
        </p:txBody>
      </p:sp>
      <p:pic>
        <p:nvPicPr>
          <p:cNvPr id="261124" name="Picture 4">
            <a:extLst>
              <a:ext uri="{FF2B5EF4-FFF2-40B4-BE49-F238E27FC236}">
                <a16:creationId xmlns:a16="http://schemas.microsoft.com/office/drawing/2014/main" id="{30B588B2-9D5E-4937-9F22-E72342DDC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9" y="1174751"/>
            <a:ext cx="214947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25" name="Picture 5">
            <a:extLst>
              <a:ext uri="{FF2B5EF4-FFF2-40B4-BE49-F238E27FC236}">
                <a16:creationId xmlns:a16="http://schemas.microsoft.com/office/drawing/2014/main" id="{45957FE7-907E-46B4-A014-95170D70E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8" b="11517"/>
          <a:stretch>
            <a:fillRect/>
          </a:stretch>
        </p:blipFill>
        <p:spPr bwMode="auto">
          <a:xfrm>
            <a:off x="4656139" y="1174751"/>
            <a:ext cx="136842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26" name="Picture 6">
            <a:extLst>
              <a:ext uri="{FF2B5EF4-FFF2-40B4-BE49-F238E27FC236}">
                <a16:creationId xmlns:a16="http://schemas.microsoft.com/office/drawing/2014/main" id="{64B32D65-A158-44E8-B54E-D93F44033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21"/>
          <a:stretch>
            <a:fillRect/>
          </a:stretch>
        </p:blipFill>
        <p:spPr bwMode="auto">
          <a:xfrm>
            <a:off x="2424113" y="2974976"/>
            <a:ext cx="12954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27" name="Picture 7">
            <a:extLst>
              <a:ext uri="{FF2B5EF4-FFF2-40B4-BE49-F238E27FC236}">
                <a16:creationId xmlns:a16="http://schemas.microsoft.com/office/drawing/2014/main" id="{A89D540B-D2F6-40BF-A1F2-7D7182151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1" y="2974976"/>
            <a:ext cx="2176463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28" name="Picture 8">
            <a:extLst>
              <a:ext uri="{FF2B5EF4-FFF2-40B4-BE49-F238E27FC236}">
                <a16:creationId xmlns:a16="http://schemas.microsoft.com/office/drawing/2014/main" id="{01667AE4-541C-41E8-86B2-44CCE427F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1193800"/>
            <a:ext cx="3095625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9" name="TextovéPole 9">
            <a:extLst>
              <a:ext uri="{FF2B5EF4-FFF2-40B4-BE49-F238E27FC236}">
                <a16:creationId xmlns:a16="http://schemas.microsoft.com/office/drawing/2014/main" id="{6D95C8A5-6351-41F0-90B1-20B58E47F50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097595" y="5075220"/>
            <a:ext cx="1675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Nepřímé</a:t>
            </a:r>
          </a:p>
        </p:txBody>
      </p:sp>
      <p:pic>
        <p:nvPicPr>
          <p:cNvPr id="261130" name="Picture 10">
            <a:extLst>
              <a:ext uri="{FF2B5EF4-FFF2-40B4-BE49-F238E27FC236}">
                <a16:creationId xmlns:a16="http://schemas.microsoft.com/office/drawing/2014/main" id="{7925D146-2571-4AD3-A651-66D84322D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326" y="3048001"/>
            <a:ext cx="1960563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31" name="Picture 11">
            <a:extLst>
              <a:ext uri="{FF2B5EF4-FFF2-40B4-BE49-F238E27FC236}">
                <a16:creationId xmlns:a16="http://schemas.microsoft.com/office/drawing/2014/main" id="{EBB1914A-A58A-487C-A4CD-3E9183D51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2"/>
          <a:stretch>
            <a:fillRect/>
          </a:stretch>
        </p:blipFill>
        <p:spPr bwMode="auto">
          <a:xfrm>
            <a:off x="6672263" y="3048000"/>
            <a:ext cx="107156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32" name="Picture 12">
            <a:extLst>
              <a:ext uri="{FF2B5EF4-FFF2-40B4-BE49-F238E27FC236}">
                <a16:creationId xmlns:a16="http://schemas.microsoft.com/office/drawing/2014/main" id="{30045999-32DF-41EA-A8D0-BDE912426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4724400"/>
            <a:ext cx="2592387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Šipka doprava 16">
            <a:extLst>
              <a:ext uri="{FF2B5EF4-FFF2-40B4-BE49-F238E27FC236}">
                <a16:creationId xmlns:a16="http://schemas.microsoft.com/office/drawing/2014/main" id="{8CDC40C4-2C26-4FC3-9BDB-CB8ECCCE2D0A}"/>
              </a:ext>
            </a:extLst>
          </p:cNvPr>
          <p:cNvSpPr/>
          <p:nvPr/>
        </p:nvSpPr>
        <p:spPr>
          <a:xfrm>
            <a:off x="6383339" y="4797425"/>
            <a:ext cx="4105275" cy="10795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400" dirty="0">
                <a:latin typeface="Arial" panose="020B0604020202020204" pitchFamily="34" charset="0"/>
              </a:rPr>
              <a:t>Dopady</a:t>
            </a:r>
          </a:p>
        </p:txBody>
      </p:sp>
    </p:spTree>
    <p:extLst>
      <p:ext uri="{BB962C8B-B14F-4D97-AF65-F5344CB8AC3E}">
        <p14:creationId xmlns:p14="http://schemas.microsoft.com/office/powerpoint/2010/main" val="163243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50A2E6-9C49-4C82-A357-7965E1BE6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Globální problém: Acidifikace oceánu</a:t>
            </a:r>
            <a:endParaRPr lang="en-US" dirty="0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18C0EF14-9C2A-42C9-BA2D-61BB35BFA0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709" y="1275519"/>
            <a:ext cx="8116659" cy="47666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9ED704A-A885-4D9B-AA7E-8F0EDB900700}"/>
              </a:ext>
            </a:extLst>
          </p:cNvPr>
          <p:cNvSpPr/>
          <p:nvPr/>
        </p:nvSpPr>
        <p:spPr>
          <a:xfrm>
            <a:off x="197224" y="1171575"/>
            <a:ext cx="31017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Oceány</a:t>
            </a:r>
            <a:r>
              <a:rPr lang="en-US" dirty="0"/>
              <a:t> </a:t>
            </a:r>
            <a:r>
              <a:rPr lang="en-US" dirty="0" err="1"/>
              <a:t>pohlcují</a:t>
            </a:r>
            <a:r>
              <a:rPr lang="en-US" dirty="0"/>
              <a:t> </a:t>
            </a:r>
            <a:r>
              <a:rPr lang="en-US" dirty="0" err="1"/>
              <a:t>oxid</a:t>
            </a:r>
            <a:r>
              <a:rPr lang="en-US" dirty="0"/>
              <a:t> </a:t>
            </a:r>
            <a:r>
              <a:rPr lang="en-US" dirty="0" err="1"/>
              <a:t>uhličitý</a:t>
            </a:r>
            <a:r>
              <a:rPr lang="en-US" dirty="0"/>
              <a:t> z </a:t>
            </a:r>
            <a:r>
              <a:rPr lang="en-US" dirty="0" err="1"/>
              <a:t>atmosféry</a:t>
            </a:r>
            <a:r>
              <a:rPr lang="en-US" dirty="0"/>
              <a:t>,</a:t>
            </a:r>
            <a:br>
              <a:rPr lang="cs-CZ" dirty="0"/>
            </a:br>
            <a:r>
              <a:rPr lang="en-US" dirty="0"/>
              <a:t>a proto </a:t>
            </a:r>
            <a:r>
              <a:rPr lang="en-US" dirty="0" err="1"/>
              <a:t>stoupá</a:t>
            </a:r>
            <a:r>
              <a:rPr lang="en-US" dirty="0"/>
              <a:t>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acidita</a:t>
            </a:r>
            <a:r>
              <a:rPr lang="en-US" dirty="0"/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15CD81F-21D3-4B9A-B38C-58C4EF2FA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6644"/>
            <a:ext cx="4049808" cy="244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114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CC616-B25D-45F4-8D0C-3F7917CA3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 kolik </a:t>
            </a:r>
            <a:r>
              <a:rPr lang="en-US" dirty="0"/>
              <a:t>% </a:t>
            </a:r>
            <a:r>
              <a:rPr lang="en-US" dirty="0" err="1"/>
              <a:t>vzroste</a:t>
            </a:r>
            <a:r>
              <a:rPr lang="en-US" dirty="0"/>
              <a:t> </a:t>
            </a:r>
            <a:r>
              <a:rPr lang="en-US" dirty="0" err="1"/>
              <a:t>koncentrace</a:t>
            </a:r>
            <a:r>
              <a:rPr lang="en-US" dirty="0"/>
              <a:t> H</a:t>
            </a:r>
            <a:r>
              <a:rPr lang="en-US" baseline="30000" dirty="0"/>
              <a:t>+</a:t>
            </a:r>
            <a:r>
              <a:rPr lang="en-US" dirty="0"/>
              <a:t> p</a:t>
            </a:r>
            <a:r>
              <a:rPr lang="sk-SK" dirty="0"/>
              <a:t>ři poklesu pH z 8,19 na 8,05?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D8C4A8E-583B-4955-BA71-EBAF1437CF68}"/>
                  </a:ext>
                </a:extLst>
              </p:cNvPr>
              <p:cNvSpPr txBox="1"/>
              <p:nvPr/>
            </p:nvSpPr>
            <p:spPr>
              <a:xfrm>
                <a:off x="1948070" y="2199861"/>
                <a:ext cx="6490151" cy="36933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sk-SK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sk-SK" dirty="0"/>
                  <a:t>H</a:t>
                </a:r>
                <a:r>
                  <a:rPr lang="sk-SK" baseline="-25000" dirty="0"/>
                  <a:t>1</a:t>
                </a:r>
                <a:r>
                  <a:rPr lang="sk-SK" dirty="0"/>
                  <a:t>=-log H</a:t>
                </a:r>
                <a:r>
                  <a:rPr lang="sk-SK" baseline="30000" dirty="0"/>
                  <a:t>+</a:t>
                </a:r>
                <a:r>
                  <a:rPr lang="sk-SK" baseline="-25000" dirty="0"/>
                  <a:t>1</a:t>
                </a:r>
                <a:r>
                  <a:rPr lang="sk-SK" dirty="0"/>
                  <a:t> =8.19</a:t>
                </a:r>
              </a:p>
              <a:p>
                <a14:m>
                  <m:oMath xmlns:m="http://schemas.openxmlformats.org/officeDocument/2006/math">
                    <m:r>
                      <a:rPr lang="sk-SK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sk-SK" dirty="0"/>
                  <a:t>H</a:t>
                </a:r>
                <a:r>
                  <a:rPr lang="sk-SK" baseline="-25000" dirty="0"/>
                  <a:t>2</a:t>
                </a:r>
                <a:r>
                  <a:rPr lang="sk-SK" dirty="0"/>
                  <a:t>=-log H</a:t>
                </a:r>
                <a:r>
                  <a:rPr lang="sk-SK" baseline="30000" dirty="0"/>
                  <a:t>+</a:t>
                </a:r>
                <a:r>
                  <a:rPr lang="sk-SK" baseline="-25000" dirty="0"/>
                  <a:t>2</a:t>
                </a:r>
                <a:r>
                  <a:rPr lang="sk-SK" dirty="0"/>
                  <a:t> =8.05</a:t>
                </a:r>
              </a:p>
              <a:p>
                <a:endParaRPr lang="sk-SK" dirty="0"/>
              </a:p>
              <a:p>
                <a:r>
                  <a:rPr lang="sk-SK" dirty="0"/>
                  <a:t>pH1-pH2= (-log H</a:t>
                </a:r>
                <a:r>
                  <a:rPr lang="sk-SK" baseline="30000" dirty="0"/>
                  <a:t>+</a:t>
                </a:r>
                <a:r>
                  <a:rPr lang="sk-SK" baseline="-25000" dirty="0"/>
                  <a:t>1</a:t>
                </a:r>
                <a:r>
                  <a:rPr lang="sk-SK" dirty="0"/>
                  <a:t>)-(-log H</a:t>
                </a:r>
                <a:r>
                  <a:rPr lang="sk-SK" baseline="30000" dirty="0"/>
                  <a:t>+</a:t>
                </a:r>
                <a:r>
                  <a:rPr lang="sk-SK" baseline="-25000" dirty="0"/>
                  <a:t>2</a:t>
                </a:r>
                <a:r>
                  <a:rPr lang="sk-SK" dirty="0"/>
                  <a:t>)=0.14</a:t>
                </a:r>
              </a:p>
              <a:p>
                <a:endParaRPr lang="sk-SK" dirty="0"/>
              </a:p>
              <a:p>
                <a:r>
                  <a:rPr lang="sk-SK" dirty="0"/>
                  <a:t>log(H</a:t>
                </a:r>
                <a:r>
                  <a:rPr lang="sk-SK" baseline="30000" dirty="0"/>
                  <a:t>+</a:t>
                </a:r>
                <a:r>
                  <a:rPr lang="sk-SK" baseline="-25000" dirty="0"/>
                  <a:t>2</a:t>
                </a:r>
                <a:r>
                  <a:rPr lang="sk-SK" dirty="0"/>
                  <a:t>/ H</a:t>
                </a:r>
                <a:r>
                  <a:rPr lang="sk-SK" baseline="30000" dirty="0"/>
                  <a:t>+</a:t>
                </a:r>
                <a:r>
                  <a:rPr lang="sk-SK" baseline="-25000" dirty="0"/>
                  <a:t>1</a:t>
                </a:r>
                <a:r>
                  <a:rPr lang="en-US" dirty="0"/>
                  <a:t>)</a:t>
                </a:r>
                <a:r>
                  <a:rPr lang="sk-SK" dirty="0"/>
                  <a:t>=0.14</a:t>
                </a:r>
              </a:p>
              <a:p>
                <a:endParaRPr lang="sk-SK" dirty="0"/>
              </a:p>
              <a:p>
                <a:r>
                  <a:rPr lang="sk-SK" dirty="0"/>
                  <a:t>(H</a:t>
                </a:r>
                <a:r>
                  <a:rPr lang="sk-SK" baseline="30000" dirty="0"/>
                  <a:t>+</a:t>
                </a:r>
                <a:r>
                  <a:rPr lang="sk-SK" baseline="-25000" dirty="0"/>
                  <a:t>2</a:t>
                </a:r>
                <a:r>
                  <a:rPr lang="sk-SK" dirty="0"/>
                  <a:t>/ H</a:t>
                </a:r>
                <a:r>
                  <a:rPr lang="sk-SK" baseline="30000" dirty="0"/>
                  <a:t>+</a:t>
                </a:r>
                <a:r>
                  <a:rPr lang="sk-SK" baseline="-25000" dirty="0"/>
                  <a:t>1</a:t>
                </a:r>
                <a:r>
                  <a:rPr lang="en-US" dirty="0"/>
                  <a:t>)</a:t>
                </a:r>
                <a:r>
                  <a:rPr lang="sk-SK" dirty="0"/>
                  <a:t>=10</a:t>
                </a:r>
                <a:r>
                  <a:rPr lang="en-US" baseline="30000" dirty="0"/>
                  <a:t>0.14</a:t>
                </a:r>
                <a:r>
                  <a:rPr lang="en-US" dirty="0"/>
                  <a:t>=1.38=138%</a:t>
                </a:r>
                <a:endParaRPr lang="sk-SK" dirty="0"/>
              </a:p>
              <a:p>
                <a:endParaRPr lang="sk-SK" dirty="0"/>
              </a:p>
              <a:p>
                <a:r>
                  <a:rPr lang="en-US" dirty="0" err="1"/>
                  <a:t>Vzroste</a:t>
                </a:r>
                <a:r>
                  <a:rPr lang="en-US" dirty="0"/>
                  <a:t> o 38%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D8C4A8E-583B-4955-BA71-EBAF1437CF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8070" y="2199861"/>
                <a:ext cx="6490151" cy="3693319"/>
              </a:xfrm>
              <a:prstGeom prst="rect">
                <a:avLst/>
              </a:prstGeom>
              <a:blipFill>
                <a:blip r:embed="rId2"/>
                <a:stretch>
                  <a:fillRect l="-2914" t="-2805" b="-3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4466B10-3A03-4D3D-AD10-0B5C187072EE}"/>
              </a:ext>
            </a:extLst>
          </p:cNvPr>
          <p:cNvSpPr txBox="1"/>
          <p:nvPr/>
        </p:nvSpPr>
        <p:spPr>
          <a:xfrm>
            <a:off x="5854700" y="1690688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Odhaduje se, že průměrné pH mořské vody pokleslo od roku 1750 z </a:t>
            </a:r>
            <a:r>
              <a:rPr lang="en-US" dirty="0">
                <a:solidFill>
                  <a:srgbClr val="FF0000"/>
                </a:solidFill>
              </a:rPr>
              <a:t>8.19 </a:t>
            </a:r>
            <a:r>
              <a:rPr lang="en-US" dirty="0" err="1">
                <a:solidFill>
                  <a:srgbClr val="FF0000"/>
                </a:solidFill>
              </a:rPr>
              <a:t>na</a:t>
            </a:r>
            <a:r>
              <a:rPr lang="en-US" dirty="0">
                <a:solidFill>
                  <a:srgbClr val="FF0000"/>
                </a:solidFill>
              </a:rPr>
              <a:t> 8.05, </a:t>
            </a:r>
          </a:p>
        </p:txBody>
      </p:sp>
    </p:spTree>
    <p:extLst>
      <p:ext uri="{BB962C8B-B14F-4D97-AF65-F5344CB8AC3E}">
        <p14:creationId xmlns:p14="http://schemas.microsoft.com/office/powerpoint/2010/main" val="40026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6D44F-1CC0-4958-947F-06652A946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Acidifikace oceánu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EF6CA94-59A2-45DF-886E-9E2A02B6EA8D}"/>
              </a:ext>
            </a:extLst>
          </p:cNvPr>
          <p:cNvGrpSpPr/>
          <p:nvPr/>
        </p:nvGrpSpPr>
        <p:grpSpPr>
          <a:xfrm>
            <a:off x="3672087" y="1291881"/>
            <a:ext cx="8519913" cy="5152691"/>
            <a:chOff x="3672087" y="1291881"/>
            <a:chExt cx="8519913" cy="515269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2F2C66B-2532-4D56-AB3C-61F2AEE53F16}"/>
                </a:ext>
              </a:extLst>
            </p:cNvPr>
            <p:cNvGrpSpPr/>
            <p:nvPr/>
          </p:nvGrpSpPr>
          <p:grpSpPr>
            <a:xfrm>
              <a:off x="3672087" y="1291881"/>
              <a:ext cx="8519913" cy="5152691"/>
              <a:chOff x="3672087" y="1291881"/>
              <a:chExt cx="8519913" cy="5152691"/>
            </a:xfrm>
          </p:grpSpPr>
          <p:pic>
            <p:nvPicPr>
              <p:cNvPr id="4" name="Picture 3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22BA1506-5E9B-4F74-A32C-80CAC4CE2A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2087" y="1291881"/>
                <a:ext cx="8327583" cy="5152691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32CEC91-6FE1-45E2-91D8-D76D38F40EFE}"/>
                  </a:ext>
                </a:extLst>
              </p:cNvPr>
              <p:cNvSpPr txBox="1"/>
              <p:nvPr/>
            </p:nvSpPr>
            <p:spPr>
              <a:xfrm>
                <a:off x="7632767" y="4728657"/>
                <a:ext cx="1070042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sz="1600" dirty="0"/>
                  <a:t>očekáva-ná změna</a:t>
                </a:r>
                <a:endParaRPr lang="en-US" sz="1600" dirty="0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7DDB0CA-D954-4862-9D05-E2A84606E178}"/>
                  </a:ext>
                </a:extLst>
              </p:cNvPr>
              <p:cNvSpPr txBox="1"/>
              <p:nvPr/>
            </p:nvSpPr>
            <p:spPr>
              <a:xfrm>
                <a:off x="5194570" y="5781456"/>
                <a:ext cx="1614791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dirty="0"/>
                  <a:t>kyselé</a:t>
                </a:r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24CC2B-6C88-41FF-9511-55A14DF4B898}"/>
                  </a:ext>
                </a:extLst>
              </p:cNvPr>
              <p:cNvSpPr txBox="1"/>
              <p:nvPr/>
            </p:nvSpPr>
            <p:spPr>
              <a:xfrm>
                <a:off x="10577209" y="5781456"/>
                <a:ext cx="1614791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dirty="0"/>
                  <a:t>zásadité</a:t>
                </a:r>
                <a:endParaRPr lang="en-US" dirty="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04A092-3A2B-4E27-B626-7FA60FABB074}"/>
                  </a:ext>
                </a:extLst>
              </p:cNvPr>
              <p:cNvSpPr txBox="1"/>
              <p:nvPr/>
            </p:nvSpPr>
            <p:spPr>
              <a:xfrm rot="16200000">
                <a:off x="2283491" y="3513703"/>
                <a:ext cx="3643167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dirty="0"/>
                  <a:t>Podíl koncentrace</a:t>
                </a:r>
                <a:endParaRPr lang="en-US" dirty="0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AA679C6-E8A0-4473-BB64-5C50A89179E3}"/>
                </a:ext>
              </a:extLst>
            </p:cNvPr>
            <p:cNvSpPr txBox="1"/>
            <p:nvPr/>
          </p:nvSpPr>
          <p:spPr>
            <a:xfrm>
              <a:off x="9112991" y="3283451"/>
              <a:ext cx="1464217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solidFill>
                    <a:srgbClr val="0000DC"/>
                  </a:solidFill>
                </a:rPr>
                <a:t>Rozsah pH</a:t>
              </a:r>
            </a:p>
            <a:p>
              <a:r>
                <a:rPr lang="cs-CZ" sz="1600" dirty="0">
                  <a:solidFill>
                    <a:srgbClr val="0000DC"/>
                  </a:solidFill>
                </a:rPr>
                <a:t>v oceánech </a:t>
              </a:r>
              <a:br>
                <a:rPr lang="cs-CZ" sz="1600" dirty="0">
                  <a:solidFill>
                    <a:srgbClr val="0000DC"/>
                  </a:solidFill>
                </a:rPr>
              </a:br>
              <a:r>
                <a:rPr lang="cs-CZ" sz="1600" dirty="0">
                  <a:solidFill>
                    <a:srgbClr val="0000DC"/>
                  </a:solidFill>
                </a:rPr>
                <a:t>v současnosti</a:t>
              </a:r>
              <a:endParaRPr lang="en-US" sz="1600" dirty="0">
                <a:solidFill>
                  <a:srgbClr val="0000DC"/>
                </a:solidFill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811F11DB-3925-4FC5-83F8-9A46A415F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27" y="1618639"/>
            <a:ext cx="2878138" cy="362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1575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D780C-E84E-42F2-B89B-7DB3D53C2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Globální problém: Acidifikace oceánu</a:t>
            </a:r>
            <a:endParaRPr lang="en-US" dirty="0"/>
          </a:p>
        </p:txBody>
      </p:sp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1F4BF3B8-0347-4A86-B23A-FCB3023A1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139" y="1512981"/>
            <a:ext cx="6148061" cy="41402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8A883F-0D39-42D0-82B4-43C72D81D45D}"/>
              </a:ext>
            </a:extLst>
          </p:cNvPr>
          <p:cNvSpPr/>
          <p:nvPr/>
        </p:nvSpPr>
        <p:spPr>
          <a:xfrm>
            <a:off x="332232" y="1620162"/>
            <a:ext cx="490315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Odhaduje se, že průměrné pH mořské vody pokleslo od roku 1750 z </a:t>
            </a:r>
            <a:r>
              <a:rPr lang="en-US" dirty="0"/>
              <a:t>8.19 to 8.05, </a:t>
            </a:r>
          </a:p>
          <a:p>
            <a:endParaRPr lang="en-US" dirty="0"/>
          </a:p>
          <a:p>
            <a:r>
              <a:rPr lang="cs-CZ" dirty="0"/>
              <a:t>co znamená</a:t>
            </a:r>
            <a:r>
              <a:rPr lang="en-US" dirty="0"/>
              <a:t> 30% </a:t>
            </a:r>
            <a:r>
              <a:rPr lang="cs-CZ" dirty="0"/>
              <a:t>nárůst acidity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Acidifikace</a:t>
            </a:r>
            <a:r>
              <a:rPr lang="en-US" dirty="0"/>
              <a:t> m</a:t>
            </a:r>
            <a:r>
              <a:rPr lang="cs-CZ" dirty="0"/>
              <a:t>ůže způsobit zásadní narušení fungování mořských ekosystémů.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90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>
            <a:extLst>
              <a:ext uri="{FF2B5EF4-FFF2-40B4-BE49-F238E27FC236}">
                <a16:creationId xmlns:a16="http://schemas.microsoft.com/office/drawing/2014/main" id="{08844FD0-FD74-46A4-8E37-AB74777B7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Tvrdost vody</a:t>
            </a:r>
          </a:p>
        </p:txBody>
      </p:sp>
      <p:sp>
        <p:nvSpPr>
          <p:cNvPr id="25603" name="TextovéPole 3">
            <a:extLst>
              <a:ext uri="{FF2B5EF4-FFF2-40B4-BE49-F238E27FC236}">
                <a16:creationId xmlns:a16="http://schemas.microsoft.com/office/drawing/2014/main" id="{400FDEF9-7C20-4AC7-A4AD-A55B9BD2C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08050"/>
            <a:ext cx="8785225" cy="597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3023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Arial" panose="020B0604020202020204" pitchFamily="34" charset="0"/>
                <a:sym typeface="Symbol" panose="05050102010706020507" pitchFamily="18" charset="2"/>
              </a:rPr>
              <a:t>Nejednotné definice:</a:t>
            </a:r>
          </a:p>
          <a:p>
            <a:pPr eaLnBrk="1" hangingPunct="1">
              <a:buFontTx/>
              <a:buAutoNum type="alphaLcParenR"/>
            </a:pPr>
            <a:r>
              <a:rPr lang="cs-CZ" altLang="cs-CZ" sz="2000" dirty="0">
                <a:latin typeface="Arial" panose="020B0604020202020204" pitchFamily="34" charset="0"/>
                <a:sym typeface="Symbol" panose="05050102010706020507" pitchFamily="18" charset="2"/>
              </a:rPr>
              <a:t>Technologické hledisko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– 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tvrdost vody = koncentrace všech iontů kovů s vyšším nábojovým číslem, které se nepříznivě projevují v provozních vodách</a:t>
            </a:r>
          </a:p>
          <a:p>
            <a:pPr eaLnBrk="1" hangingPunct="1">
              <a:buFontTx/>
              <a:buAutoNum type="alphaLcParenR"/>
            </a:pPr>
            <a:r>
              <a:rPr lang="cs-CZ" altLang="cs-CZ" sz="2000" dirty="0">
                <a:latin typeface="Arial" panose="020B0604020202020204" pitchFamily="34" charset="0"/>
                <a:sym typeface="Symbol" panose="05050102010706020507" pitchFamily="18" charset="2"/>
              </a:rPr>
              <a:t>Analytické hledisko 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– 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tvrdost vody = součet látkových koncentrací buď Ca+Mg+ Sr+Ba nebo jen Ca+Mg – možno stanovit klasickou komplexometrickou metodou </a:t>
            </a:r>
          </a:p>
          <a:p>
            <a:pPr eaLnBrk="1" hangingPunct="1"/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Používala se i tvrdost chloridová, síranová a dusičnanová – chybné přičleňování aniontů ke kationtům nebo tvrdost přechodná, stálá, uhličitanová a neuhličitanová – zastaralé, dnes se již nepoužívá.</a:t>
            </a:r>
          </a:p>
          <a:p>
            <a:pPr eaLnBrk="1" hangingPunct="1"/>
            <a:endParaRPr lang="cs-CZ" altLang="cs-CZ" sz="2400" dirty="0">
              <a:solidFill>
                <a:srgbClr val="0000FF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  <a:sym typeface="Symbol" panose="05050102010706020507" pitchFamily="18" charset="2"/>
              </a:rPr>
              <a:t>Alternativní vyjadřování tvrdosti vody:</a:t>
            </a:r>
          </a:p>
          <a:p>
            <a:pPr eaLnBrk="1" hangingPunct="1"/>
            <a:endParaRPr lang="cs-CZ" altLang="cs-CZ" sz="1600" dirty="0">
              <a:solidFill>
                <a:srgbClr val="0000FF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/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Německý stupeň (°něm., °DH, °dH) = koncentrace 10 mg CaO nebo 7,2 mg MgO v 1 l vody</a:t>
            </a:r>
          </a:p>
          <a:p>
            <a:pPr eaLnBrk="1" hangingPunct="1"/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Anglický stupeň (°Clark) = c 14,3 mg CaCO</a:t>
            </a:r>
            <a:r>
              <a:rPr lang="cs-CZ" altLang="cs-CZ" sz="1600" baseline="-25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3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v 1l vody (1 grain CaCO</a:t>
            </a:r>
            <a:r>
              <a:rPr lang="cs-CZ" altLang="cs-CZ" sz="1600" baseline="-25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3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per imperial gallon)</a:t>
            </a:r>
          </a:p>
          <a:p>
            <a:pPr eaLnBrk="1" hangingPunct="1"/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Francouzský stupeň = c 10 mg CaCO</a:t>
            </a:r>
            <a:r>
              <a:rPr lang="cs-CZ" altLang="cs-CZ" sz="1600" baseline="-25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3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v 1 l vody</a:t>
            </a:r>
          </a:p>
          <a:p>
            <a:pPr eaLnBrk="1" hangingPunct="1"/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Americký stupeň = c 1 mg CaCO</a:t>
            </a:r>
            <a:r>
              <a:rPr lang="cs-CZ" altLang="cs-CZ" sz="1600" baseline="-25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3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v 1 l vody</a:t>
            </a:r>
          </a:p>
          <a:p>
            <a:pPr eaLnBrk="1" hangingPunct="1"/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Miligramekvivalenty (milivaly, mval) v 1 l vody</a:t>
            </a:r>
          </a:p>
          <a:p>
            <a:pPr eaLnBrk="1" hangingPunct="1"/>
            <a:r>
              <a:rPr lang="cs-CZ" altLang="cs-CZ" sz="1600" dirty="0">
                <a:latin typeface="Arial" panose="020B0604020202020204" pitchFamily="34" charset="0"/>
                <a:sym typeface="Symbol" panose="05050102010706020507" pitchFamily="18" charset="2"/>
              </a:rPr>
              <a:t>Přepočet: 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1 mmol l</a:t>
            </a:r>
            <a:r>
              <a:rPr lang="cs-CZ" altLang="cs-CZ" sz="1600" baseline="30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-1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= 2 mval l</a:t>
            </a:r>
            <a:r>
              <a:rPr lang="cs-CZ" altLang="cs-CZ" sz="1600" baseline="30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-1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= 5,6 °něm = 7,02 ; °angl = 10 °franc = 100 °amer</a:t>
            </a:r>
            <a:endParaRPr lang="cs-CZ" altLang="cs-CZ" sz="1600" dirty="0">
              <a:latin typeface="Arial" panose="020B0604020202020204" pitchFamily="34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9870828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>
            <a:extLst>
              <a:ext uri="{FF2B5EF4-FFF2-40B4-BE49-F238E27FC236}">
                <a16:creationId xmlns:a16="http://schemas.microsoft.com/office/drawing/2014/main" id="{65DFD442-498A-4DD0-853A-0EFE43BC7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74638"/>
            <a:ext cx="10972800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t" anchorCtr="0">
            <a:norm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lnSpc>
                <a:spcPts val="4000"/>
              </a:lnSpc>
              <a:spcAft>
                <a:spcPts val="600"/>
              </a:spcAft>
            </a:pPr>
            <a:r>
              <a:rPr kumimoji="0" lang="cs-CZ" altLang="cs-CZ" sz="4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Výskyt forem uhlíku ve vodním tělese</a:t>
            </a:r>
          </a:p>
        </p:txBody>
      </p:sp>
      <p:pic>
        <p:nvPicPr>
          <p:cNvPr id="9218" name="Picture 2" descr="Diagram&#10;&#10;Description automatically generated">
            <a:extLst>
              <a:ext uri="{FF2B5EF4-FFF2-40B4-BE49-F238E27FC236}">
                <a16:creationId xmlns:a16="http://schemas.microsoft.com/office/drawing/2014/main" id="{1542D220-C664-4D59-9790-56932AE2B4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7" r="2" b="5454"/>
          <a:stretch/>
        </p:blipFill>
        <p:spPr bwMode="auto">
          <a:xfrm>
            <a:off x="2469235" y="1477273"/>
            <a:ext cx="5912763" cy="4969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54225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F04018-B91B-4999-A23F-DBACE1604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t">
            <a:normAutofit/>
          </a:bodyPr>
          <a:lstStyle/>
          <a:p>
            <a:r>
              <a:rPr lang="sk-SK" dirty="0"/>
              <a:t>Živiny (nutrienty) ve vodách</a:t>
            </a:r>
            <a:br>
              <a:rPr lang="sk-SK" dirty="0"/>
            </a:br>
            <a:r>
              <a:rPr lang="sk-SK" dirty="0"/>
              <a:t>Fosfor</a:t>
            </a:r>
            <a:endParaRPr lang="en-US" dirty="0"/>
          </a:p>
        </p:txBody>
      </p:sp>
      <p:pic>
        <p:nvPicPr>
          <p:cNvPr id="21506" name="Picture 2" descr="algae">
            <a:extLst>
              <a:ext uri="{FF2B5EF4-FFF2-40B4-BE49-F238E27FC236}">
                <a16:creationId xmlns:a16="http://schemas.microsoft.com/office/drawing/2014/main" id="{AD557A0D-5918-4FD4-AD65-389C69930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3" b="26284"/>
          <a:stretch/>
        </p:blipFill>
        <p:spPr bwMode="auto">
          <a:xfrm>
            <a:off x="609600" y="1600201"/>
            <a:ext cx="10972800" cy="452596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B5E58590-FF78-4CA6-B6B7-62EF901AC86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227763"/>
            <a:ext cx="252413" cy="252412"/>
          </a:xfrm>
        </p:spPr>
        <p:txBody>
          <a:bodyPr/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78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3105843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127F731-2372-4B9D-981E-29A41F515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sk-SK" dirty="0"/>
              <a:t>Koloběh fosforu</a:t>
            </a:r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CA9AC50-8D84-4AEB-8DFF-9C1165A1F3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14" b="24678"/>
          <a:stretch/>
        </p:blipFill>
        <p:spPr>
          <a:xfrm>
            <a:off x="609600" y="1166018"/>
            <a:ext cx="109728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8635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E2BDAC7A-9FE1-4723-BC15-48D9A53BA6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/>
              <a:pPr>
                <a:spcAft>
                  <a:spcPts val="600"/>
                </a:spcAft>
              </a:pPr>
              <a:t>8</a:t>
            </a:fld>
            <a:endParaRPr lang="cs-CZ" altLang="cs-CZ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0F2283C-2B11-40C7-8BA4-0B54ECCA1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pPr algn="ctr"/>
            <a:r>
              <a:rPr lang="cs-CZ" sz="3200" dirty="0"/>
              <a:t>Rozpustnost plynů ve vodě</a:t>
            </a:r>
            <a:endParaRPr lang="en-US" sz="32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7B3E589-5DA8-41E4-B582-3AD76D6F91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1366673"/>
              </p:ext>
            </p:extLst>
          </p:nvPr>
        </p:nvGraphicFramePr>
        <p:xfrm>
          <a:off x="1619382" y="1692002"/>
          <a:ext cx="8954437" cy="41400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508333">
                  <a:extLst>
                    <a:ext uri="{9D8B030D-6E8A-4147-A177-3AD203B41FA5}">
                      <a16:colId xmlns:a16="http://schemas.microsoft.com/office/drawing/2014/main" val="2580884217"/>
                    </a:ext>
                  </a:extLst>
                </a:gridCol>
                <a:gridCol w="1111526">
                  <a:extLst>
                    <a:ext uri="{9D8B030D-6E8A-4147-A177-3AD203B41FA5}">
                      <a16:colId xmlns:a16="http://schemas.microsoft.com/office/drawing/2014/main" val="1551548668"/>
                    </a:ext>
                  </a:extLst>
                </a:gridCol>
                <a:gridCol w="1111526">
                  <a:extLst>
                    <a:ext uri="{9D8B030D-6E8A-4147-A177-3AD203B41FA5}">
                      <a16:colId xmlns:a16="http://schemas.microsoft.com/office/drawing/2014/main" val="1978690719"/>
                    </a:ext>
                  </a:extLst>
                </a:gridCol>
                <a:gridCol w="1111526">
                  <a:extLst>
                    <a:ext uri="{9D8B030D-6E8A-4147-A177-3AD203B41FA5}">
                      <a16:colId xmlns:a16="http://schemas.microsoft.com/office/drawing/2014/main" val="1401762764"/>
                    </a:ext>
                  </a:extLst>
                </a:gridCol>
                <a:gridCol w="1111526">
                  <a:extLst>
                    <a:ext uri="{9D8B030D-6E8A-4147-A177-3AD203B41FA5}">
                      <a16:colId xmlns:a16="http://schemas.microsoft.com/office/drawing/2014/main" val="6462368"/>
                    </a:ext>
                  </a:extLst>
                </a:gridCol>
              </a:tblGrid>
              <a:tr h="690000">
                <a:tc gridSpan="5">
                  <a:txBody>
                    <a:bodyPr/>
                    <a:lstStyle/>
                    <a:p>
                      <a:pPr algn="ctr"/>
                      <a:r>
                        <a:rPr lang="en-US" sz="2300" b="0" cap="none" spc="0">
                          <a:solidFill>
                            <a:schemeClr val="bg1"/>
                          </a:solidFill>
                        </a:rPr>
                        <a:t>K - KOEFICIENTY ABSORPCE  O</a:t>
                      </a:r>
                      <a:r>
                        <a:rPr lang="en-US" sz="2300" b="0" cap="none" spc="0" baseline="-2500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en-US" sz="2300" b="0" cap="none" spc="0">
                          <a:solidFill>
                            <a:schemeClr val="bg1"/>
                          </a:solidFill>
                        </a:rPr>
                        <a:t> ,   CO</a:t>
                      </a:r>
                      <a:r>
                        <a:rPr lang="en-US" sz="2300" b="0" cap="none" spc="0" baseline="-25000">
                          <a:solidFill>
                            <a:schemeClr val="bg1"/>
                          </a:solidFill>
                        </a:rPr>
                        <a:t>2 </a:t>
                      </a:r>
                      <a:r>
                        <a:rPr lang="en-US" sz="2300" b="0" cap="none" spc="0">
                          <a:solidFill>
                            <a:schemeClr val="bg1"/>
                          </a:solidFill>
                        </a:rPr>
                        <a:t>,   VE VODĚ:</a:t>
                      </a:r>
                    </a:p>
                  </a:txBody>
                  <a:tcPr marL="198248" marR="60237" marT="152499" marB="152499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2807719"/>
                  </a:ext>
                </a:extLst>
              </a:tr>
              <a:tr h="690000">
                <a:tc gridSpan="5">
                  <a:txBody>
                    <a:bodyPr/>
                    <a:lstStyle/>
                    <a:p>
                      <a:pPr algn="ctr"/>
                      <a:r>
                        <a:rPr lang="en-US" sz="2300" cap="none" spc="0">
                          <a:solidFill>
                            <a:schemeClr val="tx1"/>
                          </a:solidFill>
                        </a:rPr>
                        <a:t>(čistý plyn nad hladinou)</a:t>
                      </a:r>
                    </a:p>
                  </a:txBody>
                  <a:tcPr marL="198248" marR="60237" marT="152499" marB="152499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857329"/>
                  </a:ext>
                </a:extLst>
              </a:tr>
              <a:tr h="690000">
                <a:tc>
                  <a:txBody>
                    <a:bodyPr/>
                    <a:lstStyle/>
                    <a:p>
                      <a:pPr algn="ctr"/>
                      <a:r>
                        <a:rPr lang="en-US" sz="2300" b="1" cap="none" spc="0" dirty="0">
                          <a:solidFill>
                            <a:schemeClr val="tx1"/>
                          </a:solidFill>
                        </a:rPr>
                        <a:t>[</a:t>
                      </a:r>
                      <a:r>
                        <a:rPr lang="en-US" sz="2300" b="1" cap="none" spc="0" dirty="0" err="1">
                          <a:solidFill>
                            <a:schemeClr val="tx1"/>
                          </a:solidFill>
                        </a:rPr>
                        <a:t>Tlak</a:t>
                      </a:r>
                      <a:r>
                        <a:rPr lang="en-US" sz="2300" b="1" cap="none" spc="0" dirty="0">
                          <a:solidFill>
                            <a:schemeClr val="tx1"/>
                          </a:solidFill>
                        </a:rPr>
                        <a:t> = 100 kPa]</a:t>
                      </a:r>
                      <a:endParaRPr lang="en-US" sz="23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98248" marR="60237" marT="152499" marB="152499"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300" b="1" cap="none" spc="0">
                          <a:solidFill>
                            <a:schemeClr val="tx1"/>
                          </a:solidFill>
                        </a:rPr>
                        <a:t>TEPLOTA [°C]</a:t>
                      </a:r>
                      <a:endParaRPr lang="en-US" sz="23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98248" marR="60237" marT="152499" marB="152499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1633893"/>
                  </a:ext>
                </a:extLst>
              </a:tr>
              <a:tr h="690000">
                <a:tc>
                  <a:txBody>
                    <a:bodyPr/>
                    <a:lstStyle/>
                    <a:p>
                      <a:pPr algn="ctr"/>
                      <a:r>
                        <a:rPr lang="en-US" sz="2300" b="1" cap="none" spc="0">
                          <a:solidFill>
                            <a:schemeClr val="tx1"/>
                          </a:solidFill>
                        </a:rPr>
                        <a:t>koeficient absorpce: K [mg/l]</a:t>
                      </a:r>
                      <a:endParaRPr lang="en-US" sz="23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98248" marR="60237" marT="152499" marB="1524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cap="none" spc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3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98248" marR="60237" marT="152499" marB="1524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cap="none" spc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23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98248" marR="60237" marT="152499" marB="1524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cap="none" spc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sz="23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98248" marR="60237" marT="152499" marB="1524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cap="none" spc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sz="23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98248" marR="60237" marT="152499" marB="152499" anchor="ctr"/>
                </a:tc>
                <a:extLst>
                  <a:ext uri="{0D108BD9-81ED-4DB2-BD59-A6C34878D82A}">
                    <a16:rowId xmlns:a16="http://schemas.microsoft.com/office/drawing/2014/main" val="3867096743"/>
                  </a:ext>
                </a:extLst>
              </a:tr>
              <a:tr h="690000">
                <a:tc>
                  <a:txBody>
                    <a:bodyPr/>
                    <a:lstStyle/>
                    <a:p>
                      <a:pPr algn="ctr"/>
                      <a:r>
                        <a:rPr lang="en-US" sz="2300" b="1" cap="none" spc="0">
                          <a:solidFill>
                            <a:schemeClr val="tx1"/>
                          </a:solidFill>
                        </a:rPr>
                        <a:t>KYSLÍK</a:t>
                      </a:r>
                      <a:endParaRPr lang="en-US" sz="23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98248" marR="60237" marT="152499" marB="1524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cap="none" spc="0">
                          <a:solidFill>
                            <a:schemeClr val="tx1"/>
                          </a:solidFill>
                        </a:rPr>
                        <a:t>70</a:t>
                      </a:r>
                      <a:endParaRPr lang="en-US" sz="23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98248" marR="60237" marT="152499" marB="1524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cap="none" spc="0">
                          <a:solidFill>
                            <a:schemeClr val="tx1"/>
                          </a:solidFill>
                        </a:rPr>
                        <a:t>54</a:t>
                      </a:r>
                      <a:endParaRPr lang="en-US" sz="23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98248" marR="60237" marT="152499" marB="1524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cap="none" spc="0">
                          <a:solidFill>
                            <a:schemeClr val="tx1"/>
                          </a:solidFill>
                        </a:rPr>
                        <a:t>43</a:t>
                      </a:r>
                      <a:endParaRPr lang="en-US" sz="23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98248" marR="60237" marT="152499" marB="1524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cap="none" spc="0">
                          <a:solidFill>
                            <a:schemeClr val="tx1"/>
                          </a:solidFill>
                        </a:rPr>
                        <a:t>36</a:t>
                      </a:r>
                      <a:endParaRPr lang="en-US" sz="23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98248" marR="60237" marT="152499" marB="152499" anchor="ctr"/>
                </a:tc>
                <a:extLst>
                  <a:ext uri="{0D108BD9-81ED-4DB2-BD59-A6C34878D82A}">
                    <a16:rowId xmlns:a16="http://schemas.microsoft.com/office/drawing/2014/main" val="2348784863"/>
                  </a:ext>
                </a:extLst>
              </a:tr>
              <a:tr h="690000">
                <a:tc>
                  <a:txBody>
                    <a:bodyPr/>
                    <a:lstStyle/>
                    <a:p>
                      <a:pPr algn="ctr"/>
                      <a:r>
                        <a:rPr lang="en-US" sz="2300" b="1" cap="none" spc="0">
                          <a:solidFill>
                            <a:schemeClr val="tx1"/>
                          </a:solidFill>
                        </a:rPr>
                        <a:t>OXID UHLIČITÝ</a:t>
                      </a:r>
                      <a:endParaRPr lang="en-US" sz="23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98248" marR="60237" marT="152499" marB="1524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cap="none" spc="0">
                          <a:solidFill>
                            <a:schemeClr val="tx1"/>
                          </a:solidFill>
                        </a:rPr>
                        <a:t>3380</a:t>
                      </a:r>
                      <a:endParaRPr lang="en-US" sz="23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98248" marR="60237" marT="152499" marB="1524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cap="none" spc="0">
                          <a:solidFill>
                            <a:schemeClr val="tx1"/>
                          </a:solidFill>
                        </a:rPr>
                        <a:t>2360</a:t>
                      </a:r>
                      <a:endParaRPr lang="en-US" sz="23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98248" marR="60237" marT="152499" marB="1524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cap="none" spc="0">
                          <a:solidFill>
                            <a:schemeClr val="tx1"/>
                          </a:solidFill>
                        </a:rPr>
                        <a:t>1730</a:t>
                      </a:r>
                      <a:endParaRPr lang="en-US" sz="23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98248" marR="60237" marT="152499" marB="1524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cap="none" spc="0" dirty="0">
                          <a:solidFill>
                            <a:schemeClr val="tx1"/>
                          </a:solidFill>
                        </a:rPr>
                        <a:t>1310</a:t>
                      </a:r>
                      <a:endParaRPr lang="en-US" sz="23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98248" marR="60237" marT="152499" marB="152499" anchor="ctr"/>
                </a:tc>
                <a:extLst>
                  <a:ext uri="{0D108BD9-81ED-4DB2-BD59-A6C34878D82A}">
                    <a16:rowId xmlns:a16="http://schemas.microsoft.com/office/drawing/2014/main" val="983428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631398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3">
            <a:extLst>
              <a:ext uri="{FF2B5EF4-FFF2-40B4-BE49-F238E27FC236}">
                <a16:creationId xmlns:a16="http://schemas.microsoft.com/office/drawing/2014/main" id="{B084CB4A-055A-402B-AA66-209651C50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Vlastnosti a význam P</a:t>
            </a:r>
          </a:p>
        </p:txBody>
      </p:sp>
      <p:sp>
        <p:nvSpPr>
          <p:cNvPr id="129027" name="Text Box 3">
            <a:extLst>
              <a:ext uri="{FF2B5EF4-FFF2-40B4-BE49-F238E27FC236}">
                <a16:creationId xmlns:a16="http://schemas.microsoft.com/office/drawing/2014/main" id="{A3EF3023-D9BD-44F3-B17B-8C1E404CA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08051"/>
            <a:ext cx="9510951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Význam P v prostředí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Esenciální pro nižší i vyšší organismy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přeměna na organicky vázaný P  úhyn organismů a rozklad jejich těl  opětovné uvolnění fosforečnanů do prostředí.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Klíčový význam pro eutrofizaci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povrchových vod.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Hygienický význam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fosforečnanů je malý –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zdravotně nezávadné.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Pitná a užitková voda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bez limitu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Podzemní voda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indikační význam – náhlý vzrůst koncentrací – možné fekální znečištění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Povrchové vody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0,4 mg 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P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celk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Vodárenské toky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0,15 mg 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60772375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3">
            <a:extLst>
              <a:ext uri="{FF2B5EF4-FFF2-40B4-BE49-F238E27FC236}">
                <a16:creationId xmlns:a16="http://schemas.microsoft.com/office/drawing/2014/main" id="{8E87A401-7D9D-4FA6-8BD9-6A7EBE239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Fosfor, P a jeho sloučeniny</a:t>
            </a:r>
          </a:p>
        </p:txBody>
      </p:sp>
      <p:sp>
        <p:nvSpPr>
          <p:cNvPr id="114691" name="Text Box 3">
            <a:extLst>
              <a:ext uri="{FF2B5EF4-FFF2-40B4-BE49-F238E27FC236}">
                <a16:creationId xmlns:a16="http://schemas.microsoft.com/office/drawing/2014/main" id="{B9AF2EE0-A131-4D31-BE35-9A4BD9053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704" y="776289"/>
            <a:ext cx="10184296" cy="5080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Geneze P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Rozpouštění a vyluhování minerálů a zvětralých hornin ve vodách: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Apatit 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[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3Ca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(PO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.Ca(F, Cl)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]</a:t>
            </a: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Variscit AlPO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.2H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O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Strengit FePO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.2H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O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Vivianit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[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Fe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(PO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.8H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O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]</a:t>
            </a: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  <a:buFontTx/>
              <a:buChar char="-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  <a:sym typeface="Wingdings 3" panose="05040102010807070707" pitchFamily="18" charset="2"/>
            </a:endParaRPr>
          </a:p>
        </p:txBody>
      </p:sp>
      <p:pic>
        <p:nvPicPr>
          <p:cNvPr id="114692" name="Picture 3">
            <a:extLst>
              <a:ext uri="{FF2B5EF4-FFF2-40B4-BE49-F238E27FC236}">
                <a16:creationId xmlns:a16="http://schemas.microsoft.com/office/drawing/2014/main" id="{93EA5D9D-CCC3-490A-85CB-4F78D9793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6" y="1773239"/>
            <a:ext cx="1763713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4">
            <a:extLst>
              <a:ext uri="{FF2B5EF4-FFF2-40B4-BE49-F238E27FC236}">
                <a16:creationId xmlns:a16="http://schemas.microsoft.com/office/drawing/2014/main" id="{55470017-1A26-4C2B-98A5-C47C69877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2852738"/>
            <a:ext cx="1439862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4" name="Picture 5">
            <a:extLst>
              <a:ext uri="{FF2B5EF4-FFF2-40B4-BE49-F238E27FC236}">
                <a16:creationId xmlns:a16="http://schemas.microsoft.com/office/drawing/2014/main" id="{5CDC0D78-A758-4695-88A2-9F6E7DEC5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4076701"/>
            <a:ext cx="13112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5" name="Picture 6">
            <a:extLst>
              <a:ext uri="{FF2B5EF4-FFF2-40B4-BE49-F238E27FC236}">
                <a16:creationId xmlns:a16="http://schemas.microsoft.com/office/drawing/2014/main" id="{76040AA5-F916-4452-91B1-41EA60C3A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5084763"/>
            <a:ext cx="1404937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>
            <a:extLst>
              <a:ext uri="{FF2B5EF4-FFF2-40B4-BE49-F238E27FC236}">
                <a16:creationId xmlns:a16="http://schemas.microsoft.com/office/drawing/2014/main" id="{1593C139-513F-422C-84AC-5680A488E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907" y="3291469"/>
            <a:ext cx="4777408" cy="172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52171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3">
            <a:extLst>
              <a:ext uri="{FF2B5EF4-FFF2-40B4-BE49-F238E27FC236}">
                <a16:creationId xmlns:a16="http://schemas.microsoft.com/office/drawing/2014/main" id="{290701FC-1486-4097-B2BA-2E32C417D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Formy výskytu P ve vodách</a:t>
            </a:r>
          </a:p>
        </p:txBody>
      </p:sp>
      <p:sp>
        <p:nvSpPr>
          <p:cNvPr id="115715" name="Text Box 3">
            <a:extLst>
              <a:ext uri="{FF2B5EF4-FFF2-40B4-BE49-F238E27FC236}">
                <a16:creationId xmlns:a16="http://schemas.microsoft.com/office/drawing/2014/main" id="{E6AB419D-45E3-4E6C-85F4-DDC9F3962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08050"/>
            <a:ext cx="878522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Biogenní prvek,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v biotopech se vyskytuje v minimálních koncentracích, limituje procesy produkce ve vodách</a:t>
            </a:r>
          </a:p>
        </p:txBody>
      </p:sp>
      <p:sp>
        <p:nvSpPr>
          <p:cNvPr id="115716" name="TextovéPole 4">
            <a:extLst>
              <a:ext uri="{FF2B5EF4-FFF2-40B4-BE49-F238E27FC236}">
                <a16:creationId xmlns:a16="http://schemas.microsoft.com/office/drawing/2014/main" id="{6E2D1D1B-E702-4E12-BA4F-C83D87951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3141663"/>
            <a:ext cx="15843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Celkový P (P</a:t>
            </a:r>
            <a:r>
              <a:rPr lang="cs-CZ" altLang="cs-CZ" sz="2400" baseline="-25000" dirty="0">
                <a:latin typeface="Arial" panose="020B0604020202020204" pitchFamily="34" charset="0"/>
              </a:rPr>
              <a:t>celk</a:t>
            </a:r>
            <a:r>
              <a:rPr lang="cs-CZ" altLang="cs-CZ" sz="2400" dirty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15717" name="TextovéPole 5">
            <a:extLst>
              <a:ext uri="{FF2B5EF4-FFF2-40B4-BE49-F238E27FC236}">
                <a16:creationId xmlns:a16="http://schemas.microsoft.com/office/drawing/2014/main" id="{97F45833-49CA-43F0-A454-8E827939F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3614" y="2708275"/>
            <a:ext cx="194468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Rozpuštěný (P</a:t>
            </a:r>
            <a:r>
              <a:rPr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rozp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/>
            <a:endParaRPr lang="cs-CZ" altLang="cs-CZ" sz="20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Nerozpuštěný (P</a:t>
            </a:r>
            <a:r>
              <a:rPr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nerozp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15718" name="TextovéPole 6">
            <a:extLst>
              <a:ext uri="{FF2B5EF4-FFF2-40B4-BE49-F238E27FC236}">
                <a16:creationId xmlns:a16="http://schemas.microsoft.com/office/drawing/2014/main" id="{DE4B2548-EFDD-4778-B147-7D983EF10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100" y="1989138"/>
            <a:ext cx="1944688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Anorganický (P</a:t>
            </a:r>
            <a:r>
              <a:rPr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anorg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/>
            <a:endParaRPr lang="cs-CZ" altLang="cs-CZ" sz="20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Organický (P</a:t>
            </a:r>
            <a:r>
              <a:rPr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org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/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Anorganický (P</a:t>
            </a:r>
            <a:r>
              <a:rPr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anorg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/>
            <a:endParaRPr lang="cs-CZ" altLang="cs-CZ" sz="20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Organický (P</a:t>
            </a:r>
            <a:r>
              <a:rPr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org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/>
            <a:endParaRPr lang="cs-CZ" altLang="cs-CZ" sz="20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15719" name="Obdélník 7">
            <a:extLst>
              <a:ext uri="{FF2B5EF4-FFF2-40B4-BE49-F238E27FC236}">
                <a16:creationId xmlns:a16="http://schemas.microsoft.com/office/drawing/2014/main" id="{2CF2E2CB-3333-476A-9CDB-821EF3EC1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7663" y="1700213"/>
            <a:ext cx="2600946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Orthofosporečnany (P</a:t>
            </a:r>
            <a:r>
              <a:rPr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ortho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/>
            <a:endParaRPr lang="cs-CZ" altLang="cs-CZ" sz="20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Polyfosforečnany (P</a:t>
            </a:r>
            <a:r>
              <a:rPr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poly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)</a:t>
            </a:r>
          </a:p>
        </p:txBody>
      </p:sp>
      <p:cxnSp>
        <p:nvCxnSpPr>
          <p:cNvPr id="115720" name="Přímá spojovací čára 9">
            <a:extLst>
              <a:ext uri="{FF2B5EF4-FFF2-40B4-BE49-F238E27FC236}">
                <a16:creationId xmlns:a16="http://schemas.microsoft.com/office/drawing/2014/main" id="{BDDE8181-73AC-4A8B-8EBA-FF5667F9212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071813" y="2997201"/>
            <a:ext cx="431800" cy="5762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5721" name="Přímá spojovací čára 11">
            <a:extLst>
              <a:ext uri="{FF2B5EF4-FFF2-40B4-BE49-F238E27FC236}">
                <a16:creationId xmlns:a16="http://schemas.microsoft.com/office/drawing/2014/main" id="{72976A4D-CA26-471B-A608-FE1FC963402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071813" y="3573463"/>
            <a:ext cx="431800" cy="36036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5722" name="Přímá spojovací čára 13">
            <a:extLst>
              <a:ext uri="{FF2B5EF4-FFF2-40B4-BE49-F238E27FC236}">
                <a16:creationId xmlns:a16="http://schemas.microsoft.com/office/drawing/2014/main" id="{219E0B2B-BA28-4A7C-9AE8-1B762105742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087938" y="2420939"/>
            <a:ext cx="792162" cy="50323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5723" name="Přímá spojovací čára 15">
            <a:extLst>
              <a:ext uri="{FF2B5EF4-FFF2-40B4-BE49-F238E27FC236}">
                <a16:creationId xmlns:a16="http://schemas.microsoft.com/office/drawing/2014/main" id="{2A15BA48-A506-4286-BFF5-533A4DE08E1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87938" y="2924176"/>
            <a:ext cx="863600" cy="3603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5724" name="Přímá spojovací čára 17">
            <a:extLst>
              <a:ext uri="{FF2B5EF4-FFF2-40B4-BE49-F238E27FC236}">
                <a16:creationId xmlns:a16="http://schemas.microsoft.com/office/drawing/2014/main" id="{25AC53CA-7469-4F43-8A40-26450EB0498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159376" y="3860800"/>
            <a:ext cx="792163" cy="2159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5725" name="Přímá spojovací čára 19">
            <a:extLst>
              <a:ext uri="{FF2B5EF4-FFF2-40B4-BE49-F238E27FC236}">
                <a16:creationId xmlns:a16="http://schemas.microsoft.com/office/drawing/2014/main" id="{CC4EA1DA-52B0-413E-96C2-5B7A90A0E24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159376" y="4076701"/>
            <a:ext cx="792163" cy="7207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5726" name="Přímá spojovací čára 21">
            <a:extLst>
              <a:ext uri="{FF2B5EF4-FFF2-40B4-BE49-F238E27FC236}">
                <a16:creationId xmlns:a16="http://schemas.microsoft.com/office/drawing/2014/main" id="{11613EF2-95E7-4DA3-BFF8-788C5085618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464426" y="2060575"/>
            <a:ext cx="576263" cy="2159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5727" name="Přímá spojovací čára 23">
            <a:extLst>
              <a:ext uri="{FF2B5EF4-FFF2-40B4-BE49-F238E27FC236}">
                <a16:creationId xmlns:a16="http://schemas.microsoft.com/office/drawing/2014/main" id="{7D0B4980-6203-436E-BA84-4D2CFAEFDBD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64425" y="2276476"/>
            <a:ext cx="503238" cy="7207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5728" name="Text Box 3">
            <a:extLst>
              <a:ext uri="{FF2B5EF4-FFF2-40B4-BE49-F238E27FC236}">
                <a16:creationId xmlns:a16="http://schemas.microsoft.com/office/drawing/2014/main" id="{3A2C8B06-2083-447C-A9DF-C0BCD59E5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539" y="5157788"/>
            <a:ext cx="9838426" cy="14025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Rozpuštěný x nerozpuštěný P – filtr s velikostí pórů 0,45 mm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Analyticky se běžně rozlišuje celkový P, orthofosforečnanový P a P vázaný v hydrolyzovatelných fosforečnanech (tj. polyfosforečnanech a některých organofosforečných sloučeninách)</a:t>
            </a:r>
          </a:p>
        </p:txBody>
      </p:sp>
    </p:spTree>
    <p:extLst>
      <p:ext uri="{BB962C8B-B14F-4D97-AF65-F5344CB8AC3E}">
        <p14:creationId xmlns:p14="http://schemas.microsoft.com/office/powerpoint/2010/main" val="300662076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Box 3">
            <a:extLst>
              <a:ext uri="{FF2B5EF4-FFF2-40B4-BE49-F238E27FC236}">
                <a16:creationId xmlns:a16="http://schemas.microsoft.com/office/drawing/2014/main" id="{06BD4E0C-4362-40B2-BE24-E184687AA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Formy výskytu P ve vodách</a:t>
            </a:r>
          </a:p>
        </p:txBody>
      </p:sp>
      <p:sp>
        <p:nvSpPr>
          <p:cNvPr id="116739" name="Text Box 3">
            <a:extLst>
              <a:ext uri="{FF2B5EF4-FFF2-40B4-BE49-F238E27FC236}">
                <a16:creationId xmlns:a16="http://schemas.microsoft.com/office/drawing/2014/main" id="{D3CA3794-CB11-409A-B54F-7B3C3C059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0682" y="776289"/>
            <a:ext cx="9269411" cy="5911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Rozpuštěný fosfor (P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rozp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):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  <a:buFontTx/>
              <a:buAutoNum type="arabicParenR"/>
            </a:pP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Reaktivní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stanovitelný molybdenanovou metodou (často nesprávně označován jako orthofosforečnanový)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  <a:buFontTx/>
              <a:buAutoNum type="arabicParenR"/>
            </a:pP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Nereaktivní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rozpuštěný organicky vázaný P + polyfosforečnany; nelze stanovit přímou absorpční spektrofotometrií s molybdenanovou metodou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Biologicky dostupný (využitelná) P – fytoplankton je schopen využít rozpuštěný orthofosforečnanový fosfor (P</a:t>
            </a:r>
            <a:r>
              <a:rPr kumimoji="0" lang="cs-CZ" altLang="cs-CZ" sz="18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ortho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 + orthofosforečnany vázané na nerozpuštěných látkách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Nerozpuštěný fosfor (P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nerozp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):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  <a:buFontTx/>
              <a:buAutoNum type="arabicParenR"/>
            </a:pP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Anorganicky vázaný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fosforečnany Ca, Mg, Fe, Al aj.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Volně dispergované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Chemicky nebo sorpčně vázané na jiných anorganických i organických NL a sedimentech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Případně vzniklé koprecipitací v povrchových vodách (například s kalcitem)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2)   Organicky vázaný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fosfoproteiny, fosfolipidy, NK, fosforylované polysacharidy v organismech)</a:t>
            </a:r>
          </a:p>
        </p:txBody>
      </p:sp>
    </p:spTree>
    <p:extLst>
      <p:ext uri="{BB962C8B-B14F-4D97-AF65-F5344CB8AC3E}">
        <p14:creationId xmlns:p14="http://schemas.microsoft.com/office/powerpoint/2010/main" val="95905649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3">
            <a:extLst>
              <a:ext uri="{FF2B5EF4-FFF2-40B4-BE49-F238E27FC236}">
                <a16:creationId xmlns:a16="http://schemas.microsoft.com/office/drawing/2014/main" id="{4DDC0EB1-0268-4539-93DE-97CF72ACE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Formy výskytu P ve vodách</a:t>
            </a:r>
          </a:p>
        </p:txBody>
      </p:sp>
      <p:sp>
        <p:nvSpPr>
          <p:cNvPr id="117763" name="Text Box 3">
            <a:extLst>
              <a:ext uri="{FF2B5EF4-FFF2-40B4-BE49-F238E27FC236}">
                <a16:creationId xmlns:a16="http://schemas.microsoft.com/office/drawing/2014/main" id="{DC49E4E2-C238-4705-AB48-D39B9C4EB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08050"/>
            <a:ext cx="8785225" cy="546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Rozpuštěný anorganicky vázaný fosfor: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  <a:buFontTx/>
              <a:buAutoNum type="arabicParenR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Orthofosforečnanový (P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ortho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) –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jednoduché i komplexní formy PO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3-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HPO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H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PO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[</a:t>
            </a:r>
            <a:r>
              <a:rPr kumimoji="0" lang="en-US" altLang="cs-CZ" sz="2000" dirty="0" err="1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CaHPO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]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0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[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MgHPO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]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0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[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FeHPO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]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+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[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CaPO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]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apod. Fosfátokomplexy s Fe a Al jsou výrazně stabilnější než s Ca a Mg.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  <a:buFontTx/>
              <a:buAutoNum type="arabicParenR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Polyfosforečnanový (P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poly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)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jednoduché i komplexní formy H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P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O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7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HP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O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7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3-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[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CaP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O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7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]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[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CaH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P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O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7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]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[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CaP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O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10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]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3-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[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FeP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O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7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]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3-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aj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.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en-US" altLang="cs-CZ" sz="2400" dirty="0" err="1">
                <a:latin typeface="Arial" panose="020B0604020202020204" pitchFamily="34" charset="0"/>
                <a:sym typeface="Wingdings 3" panose="05040102010807070707" pitchFamily="18" charset="2"/>
              </a:rPr>
              <a:t>Dle</a:t>
            </a:r>
            <a:r>
              <a:rPr kumimoji="0" lang="en-US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kumimoji="0" lang="en-US" altLang="cs-CZ" sz="2400" dirty="0" err="1">
                <a:latin typeface="Arial" panose="020B0604020202020204" pitchFamily="34" charset="0"/>
                <a:sym typeface="Wingdings 3" panose="05040102010807070707" pitchFamily="18" charset="2"/>
              </a:rPr>
              <a:t>struktur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y: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  <a:buFontTx/>
              <a:buAutoNum type="alphaLcParenR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Katena- polyfosforečnany –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řetězová struktura; odvozeny hlavně od kyseliny difosforečné (H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P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O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7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 a trifosforečné (H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5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P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O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10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  <a:buFontTx/>
              <a:buAutoNum type="alphaLcParenR"/>
            </a:pPr>
            <a:endParaRPr kumimoji="0" lang="cs-CZ" altLang="cs-CZ" sz="4400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  <a:buFontTx/>
              <a:buAutoNum type="alphaLcParenR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Cyklo-polyfosforečnany –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cyklická struktura, malý význam v hydrochemii, obecný vzorex (HPO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n</a:t>
            </a:r>
          </a:p>
        </p:txBody>
      </p:sp>
      <p:pic>
        <p:nvPicPr>
          <p:cNvPr id="117764" name="Picture 3">
            <a:extLst>
              <a:ext uri="{FF2B5EF4-FFF2-40B4-BE49-F238E27FC236}">
                <a16:creationId xmlns:a16="http://schemas.microsoft.com/office/drawing/2014/main" id="{E4DBDF58-E2C2-464D-8595-7BF34ACEB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980" y="4788246"/>
            <a:ext cx="22748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65808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3">
            <a:extLst>
              <a:ext uri="{FF2B5EF4-FFF2-40B4-BE49-F238E27FC236}">
                <a16:creationId xmlns:a16="http://schemas.microsoft.com/office/drawing/2014/main" id="{3368C0DB-AFF2-4DA8-B41C-F793869A9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Formy výskytu P ve vodách</a:t>
            </a:r>
          </a:p>
        </p:txBody>
      </p:sp>
      <p:pic>
        <p:nvPicPr>
          <p:cNvPr id="118787" name="Picture 2">
            <a:extLst>
              <a:ext uri="{FF2B5EF4-FFF2-40B4-BE49-F238E27FC236}">
                <a16:creationId xmlns:a16="http://schemas.microsoft.com/office/drawing/2014/main" id="{4E15FA44-3DDF-4AD4-B008-0F74EA242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052513"/>
            <a:ext cx="5765800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88" name="Text Box 3">
            <a:extLst>
              <a:ext uri="{FF2B5EF4-FFF2-40B4-BE49-F238E27FC236}">
                <a16:creationId xmlns:a16="http://schemas.microsoft.com/office/drawing/2014/main" id="{AD650A14-E04C-4652-9C13-2B39593F1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5300663"/>
            <a:ext cx="8785225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pH v okolí neutrálního bodu – převládá 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PO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a HPO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pH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&gt; 12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začínají se významně uplatňovat PO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3-</a:t>
            </a:r>
            <a:endParaRPr kumimoji="0" lang="cs-CZ" altLang="cs-CZ" sz="2000" baseline="30000" dirty="0">
              <a:solidFill>
                <a:srgbClr val="0000FF"/>
              </a:solidFill>
              <a:latin typeface="Arial" panose="020B0604020202020204" pitchFamily="34" charset="0"/>
              <a:sym typeface="Wingdings 3" panose="05040102010807070707" pitchFamily="18" charset="2"/>
            </a:endParaRPr>
          </a:p>
        </p:txBody>
      </p:sp>
      <p:sp>
        <p:nvSpPr>
          <p:cNvPr id="118789" name="TextovéPole 4">
            <a:extLst>
              <a:ext uri="{FF2B5EF4-FFF2-40B4-BE49-F238E27FC236}">
                <a16:creationId xmlns:a16="http://schemas.microsoft.com/office/drawing/2014/main" id="{9A1AB444-D46F-4A7A-815A-DA397306C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5863" y="1052513"/>
            <a:ext cx="29527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Distribuční diagram H</a:t>
            </a:r>
            <a:r>
              <a:rPr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PO</a:t>
            </a:r>
            <a:r>
              <a:rPr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4</a:t>
            </a:r>
            <a:r>
              <a:rPr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a jejich iontových forem (T = 25 °C, I = 0)</a:t>
            </a:r>
          </a:p>
        </p:txBody>
      </p:sp>
    </p:spTree>
    <p:extLst>
      <p:ext uri="{BB962C8B-B14F-4D97-AF65-F5344CB8AC3E}">
        <p14:creationId xmlns:p14="http://schemas.microsoft.com/office/powerpoint/2010/main" val="227681057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4">
            <a:extLst>
              <a:ext uri="{FF2B5EF4-FFF2-40B4-BE49-F238E27FC236}">
                <a16:creationId xmlns:a16="http://schemas.microsoft.com/office/drawing/2014/main" id="{AB0C6FBA-9FB3-4A9A-9C24-097DB7E32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265" y="773113"/>
            <a:ext cx="5329237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1" name="Picture 5">
            <a:extLst>
              <a:ext uri="{FF2B5EF4-FFF2-40B4-BE49-F238E27FC236}">
                <a16:creationId xmlns:a16="http://schemas.microsoft.com/office/drawing/2014/main" id="{5F5DDB68-ADC0-48C8-BCB0-58D516BFB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01254" y="1833564"/>
            <a:ext cx="1560513" cy="597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2" name="Text Box 2">
            <a:extLst>
              <a:ext uri="{FF2B5EF4-FFF2-40B4-BE49-F238E27FC236}">
                <a16:creationId xmlns:a16="http://schemas.microsoft.com/office/drawing/2014/main" id="{4C0C32B3-71DF-4DA6-BCB9-B3E6C9FC6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3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Výskyt forem P ve vodách v závislosti na pH</a:t>
            </a:r>
          </a:p>
        </p:txBody>
      </p:sp>
    </p:spTree>
    <p:extLst>
      <p:ext uri="{BB962C8B-B14F-4D97-AF65-F5344CB8AC3E}">
        <p14:creationId xmlns:p14="http://schemas.microsoft.com/office/powerpoint/2010/main" val="406798958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3">
            <a:extLst>
              <a:ext uri="{FF2B5EF4-FFF2-40B4-BE49-F238E27FC236}">
                <a16:creationId xmlns:a16="http://schemas.microsoft.com/office/drawing/2014/main" id="{ADB632F9-13DD-499B-954E-8BFBF226D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Výskyt P ve vodách</a:t>
            </a:r>
          </a:p>
        </p:txBody>
      </p:sp>
      <p:sp>
        <p:nvSpPr>
          <p:cNvPr id="120835" name="Text Box 3">
            <a:extLst>
              <a:ext uri="{FF2B5EF4-FFF2-40B4-BE49-F238E27FC236}">
                <a16:creationId xmlns:a16="http://schemas.microsoft.com/office/drawing/2014/main" id="{27154654-E83E-47D4-886A-DAC8FFB33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08051"/>
            <a:ext cx="8785225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Výskyt fosforečnanů ve vodách –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jen ve velmi malých koncentracích (tvorba málo rozpustných fosforečnanů Ca, Mg, Fe, Al aj. a jejich významná chemisorpce na hlinitokřemičitanech, hydratovaných oxidech kovů, sedimentech)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endParaRPr kumimoji="0" lang="cs-CZ" altLang="cs-CZ" sz="2000" dirty="0">
              <a:solidFill>
                <a:srgbClr val="0000FF"/>
              </a:solidFill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Pitná voda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P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ortho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v průměru desetiny mg l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(neznečištěné podzemní vody P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ortho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i pod 10 </a:t>
            </a:r>
            <a:r>
              <a:rPr kumimoji="0" lang="cs-CZ" altLang="cs-CZ" sz="2000" dirty="0">
                <a:solidFill>
                  <a:srgbClr val="0000FF"/>
                </a:solidFill>
                <a:latin typeface="Symbol" panose="05050102010706020507" pitchFamily="18" charset="2"/>
                <a:sym typeface="Wingdings 3" panose="05040102010807070707" pitchFamily="18" charset="2"/>
              </a:rPr>
              <a:t>m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g l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Rašelinné vody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P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celk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– desetiny mg l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(rozklad rostlinné biomasy)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Mořská voda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P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celk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– průměrně 70 </a:t>
            </a:r>
            <a:r>
              <a:rPr kumimoji="0" lang="cs-CZ" altLang="cs-CZ" sz="2000" dirty="0">
                <a:solidFill>
                  <a:srgbClr val="0000FF"/>
                </a:solidFill>
                <a:latin typeface="Symbol" panose="05050102010706020507" pitchFamily="18" charset="2"/>
                <a:sym typeface="Wingdings 3" panose="05040102010807070707" pitchFamily="18" charset="2"/>
              </a:rPr>
              <a:t>m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g l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Minerální vody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P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celk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v setiny mg l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(malé koncentrace díky vyšším koncentracím kovů, které tvoří málo rozpustné fosforečnany)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Splaškové OV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P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celk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– jednotky mg l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(prací prostředky, fekálie)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OV z velkoprádelen -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P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celk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– desítky až stovky mg l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  <a:endParaRPr kumimoji="0" lang="cs-CZ" altLang="cs-CZ" sz="2000" dirty="0">
              <a:solidFill>
                <a:srgbClr val="0000FF"/>
              </a:solidFill>
              <a:latin typeface="Arial" panose="020B0604020202020204" pitchFamily="34" charset="0"/>
              <a:sym typeface="Wingdings 3" panose="050401020108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2908491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3">
            <a:extLst>
              <a:ext uri="{FF2B5EF4-FFF2-40B4-BE49-F238E27FC236}">
                <a16:creationId xmlns:a16="http://schemas.microsoft.com/office/drawing/2014/main" id="{8D848F51-E1E8-4FD1-806F-F57411DED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7" y="848415"/>
            <a:ext cx="8964613" cy="5896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Oligotrofní nádrže –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P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celk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i méně než 10 </a:t>
            </a:r>
            <a:r>
              <a:rPr kumimoji="0" lang="cs-CZ" altLang="cs-CZ" sz="2000" dirty="0">
                <a:solidFill>
                  <a:srgbClr val="0000FF"/>
                </a:solidFill>
                <a:latin typeface="Symbol" panose="05050102010706020507" pitchFamily="18" charset="2"/>
                <a:sym typeface="Wingdings 3" panose="05040102010807070707" pitchFamily="18" charset="2"/>
              </a:rPr>
              <a:t>m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g l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zatímco v eutrofních nádržích může být i přes 100 </a:t>
            </a:r>
            <a:r>
              <a:rPr kumimoji="0" lang="cs-CZ" altLang="cs-CZ" sz="2000" dirty="0">
                <a:solidFill>
                  <a:srgbClr val="0000FF"/>
                </a:solidFill>
                <a:latin typeface="Symbol" panose="05050102010706020507" pitchFamily="18" charset="2"/>
                <a:sym typeface="Wingdings 3" panose="05040102010807070707" pitchFamily="18" charset="2"/>
              </a:rPr>
              <a:t>m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g l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. 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Stratifikace P ve stojatých vodách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v důsledku chemických, biochemických a sorpčních procesů se fosforečnany významně sorbují na dnových sedimentech. Za určitých podmínek naopak může nastat uvolnění sloučenin P zpět do kapalné fáze – ve vrstvě vody nad dnovými sedimenty může pak být velmi vysoká koncentrace P (i nad 1 mg 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).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Vlastnosti a význam P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Málo rozpustné fosforečnany kovů (zejména Ca, Mg, Fe, Al) velký význam v hydrochemii a technologii vody: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  <a:buFontTx/>
              <a:buAutoNum type="arabicParenR"/>
            </a:pP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Ovlivňují zbytkové koncentrace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P ve vodách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  <a:buFontTx/>
              <a:buAutoNum type="arabicParenR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Používají se pro </a:t>
            </a: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odstraňovaní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některých kovů a fosforečnanů z vod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endParaRPr kumimoji="0" lang="cs-CZ" altLang="cs-CZ" sz="2000" dirty="0">
              <a:solidFill>
                <a:srgbClr val="0000FF"/>
              </a:solidFill>
              <a:latin typeface="Arial" panose="020B0604020202020204" pitchFamily="34" charset="0"/>
              <a:sym typeface="Wingdings 3" panose="05040102010807070707" pitchFamily="18" charset="2"/>
            </a:endParaRPr>
          </a:p>
        </p:txBody>
      </p:sp>
      <p:sp>
        <p:nvSpPr>
          <p:cNvPr id="121859" name="Text Box 3">
            <a:extLst>
              <a:ext uri="{FF2B5EF4-FFF2-40B4-BE49-F238E27FC236}">
                <a16:creationId xmlns:a16="http://schemas.microsoft.com/office/drawing/2014/main" id="{C69D19BA-BFC3-4A90-8AD8-D334A987B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Výskyt P ve vodách</a:t>
            </a:r>
          </a:p>
        </p:txBody>
      </p:sp>
    </p:spTree>
    <p:extLst>
      <p:ext uri="{BB962C8B-B14F-4D97-AF65-F5344CB8AC3E}">
        <p14:creationId xmlns:p14="http://schemas.microsoft.com/office/powerpoint/2010/main" val="88605549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3">
            <a:extLst>
              <a:ext uri="{FF2B5EF4-FFF2-40B4-BE49-F238E27FC236}">
                <a16:creationId xmlns:a16="http://schemas.microsoft.com/office/drawing/2014/main" id="{EC142CA8-E2F2-4529-AD33-01436D319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Vlastnosti a význam P</a:t>
            </a:r>
          </a:p>
        </p:txBody>
      </p:sp>
      <p:sp>
        <p:nvSpPr>
          <p:cNvPr id="122883" name="Text Box 3">
            <a:extLst>
              <a:ext uri="{FF2B5EF4-FFF2-40B4-BE49-F238E27FC236}">
                <a16:creationId xmlns:a16="http://schemas.microsoft.com/office/drawing/2014/main" id="{AF4B7989-2ECB-4CFF-9710-B6483B9DD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08050"/>
            <a:ext cx="8785225" cy="529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  <a:buFontTx/>
              <a:buAutoNum type="arabicParenR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Srážení fosforečnanů Al a Fe –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AlPO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Fe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(PO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FePO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FeNH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PO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Účinné ve slabě kyselém prostředí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v alkalickém málo – hydrolyzují na hydroxidy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Fe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3+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soli hydrolyzují snáze než soli Al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3+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a Fe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2+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 vylučování FePO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(s) a minimální zbytková koncentrace P při pH 4 až 5, pro AlPO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(s) při pH 5 až 7, pro Fe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(PO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(s) při pH cca 8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Optimální pH-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závisí i na látkovém poměru P:Al a P:Fe se vzrůstajícím P:Al (Fe) posun optimálního pH do kyselejší oblasti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Srážení Al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3+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solemi je účinnější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než Fe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3+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solemi, pro dosažení nízkých zbytkových koncentrací P musí být soli ve značném přebytku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Srážení Fe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2+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solemi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v anoxických a anaerobních podmínkách (hypolimnium, dnové sedimenty)</a:t>
            </a:r>
          </a:p>
        </p:txBody>
      </p:sp>
    </p:spTree>
    <p:extLst>
      <p:ext uri="{BB962C8B-B14F-4D97-AF65-F5344CB8AC3E}">
        <p14:creationId xmlns:p14="http://schemas.microsoft.com/office/powerpoint/2010/main" val="319368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AC49DE5F-7544-4BDE-843C-944366B440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/>
              <a:pPr>
                <a:spcAft>
                  <a:spcPts val="600"/>
                </a:spcAft>
              </a:pPr>
              <a:t>9</a:t>
            </a:fld>
            <a:endParaRPr lang="cs-CZ" altLang="cs-CZ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0F2283C-2B11-40C7-8BA4-0B54ECCA1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pPr algn="ctr"/>
            <a:r>
              <a:rPr lang="cs-CZ" sz="3200" dirty="0"/>
              <a:t>Rozpustnost plynů ve vodě ze vzduchu</a:t>
            </a:r>
            <a:endParaRPr lang="en-US" sz="32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7EEA8EE-0D02-40E6-9A84-AE386C2D1F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157142"/>
              </p:ext>
            </p:extLst>
          </p:nvPr>
        </p:nvGraphicFramePr>
        <p:xfrm>
          <a:off x="720000" y="1766173"/>
          <a:ext cx="10753203" cy="3991662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467455">
                  <a:extLst>
                    <a:ext uri="{9D8B030D-6E8A-4147-A177-3AD203B41FA5}">
                      <a16:colId xmlns:a16="http://schemas.microsoft.com/office/drawing/2014/main" val="624491625"/>
                    </a:ext>
                  </a:extLst>
                </a:gridCol>
                <a:gridCol w="1571437">
                  <a:extLst>
                    <a:ext uri="{9D8B030D-6E8A-4147-A177-3AD203B41FA5}">
                      <a16:colId xmlns:a16="http://schemas.microsoft.com/office/drawing/2014/main" val="128528433"/>
                    </a:ext>
                  </a:extLst>
                </a:gridCol>
                <a:gridCol w="1571437">
                  <a:extLst>
                    <a:ext uri="{9D8B030D-6E8A-4147-A177-3AD203B41FA5}">
                      <a16:colId xmlns:a16="http://schemas.microsoft.com/office/drawing/2014/main" val="2457414729"/>
                    </a:ext>
                  </a:extLst>
                </a:gridCol>
                <a:gridCol w="1571437">
                  <a:extLst>
                    <a:ext uri="{9D8B030D-6E8A-4147-A177-3AD203B41FA5}">
                      <a16:colId xmlns:a16="http://schemas.microsoft.com/office/drawing/2014/main" val="258337649"/>
                    </a:ext>
                  </a:extLst>
                </a:gridCol>
                <a:gridCol w="1571437">
                  <a:extLst>
                    <a:ext uri="{9D8B030D-6E8A-4147-A177-3AD203B41FA5}">
                      <a16:colId xmlns:a16="http://schemas.microsoft.com/office/drawing/2014/main" val="2076815049"/>
                    </a:ext>
                  </a:extLst>
                </a:gridCol>
              </a:tblGrid>
              <a:tr h="665277">
                <a:tc gridSpan="5">
                  <a:txBody>
                    <a:bodyPr/>
                    <a:lstStyle/>
                    <a:p>
                      <a:pPr algn="ctr"/>
                      <a:r>
                        <a:rPr lang="pl-PL" sz="2200" b="0" cap="none" spc="0">
                          <a:solidFill>
                            <a:schemeClr val="bg1"/>
                          </a:solidFill>
                        </a:rPr>
                        <a:t>ROZPUSTNOST   O</a:t>
                      </a:r>
                      <a:r>
                        <a:rPr lang="pl-PL" sz="2200" b="0" cap="none" spc="0" baseline="-25000">
                          <a:solidFill>
                            <a:schemeClr val="bg1"/>
                          </a:solidFill>
                        </a:rPr>
                        <a:t>2 </a:t>
                      </a:r>
                      <a:r>
                        <a:rPr lang="pl-PL" sz="2200" b="0" cap="none" spc="0">
                          <a:solidFill>
                            <a:schemeClr val="bg1"/>
                          </a:solidFill>
                        </a:rPr>
                        <a:t>,    CO</a:t>
                      </a:r>
                      <a:r>
                        <a:rPr lang="pl-PL" sz="2200" b="0" cap="none" spc="0" baseline="-25000">
                          <a:solidFill>
                            <a:schemeClr val="bg1"/>
                          </a:solidFill>
                        </a:rPr>
                        <a:t>2 </a:t>
                      </a:r>
                      <a:r>
                        <a:rPr lang="pl-PL" sz="2200" b="0" cap="none" spc="0">
                          <a:solidFill>
                            <a:schemeClr val="bg1"/>
                          </a:solidFill>
                        </a:rPr>
                        <a:t>,   VE VODĚ  ZE VZDUCHU:</a:t>
                      </a:r>
                    </a:p>
                  </a:txBody>
                  <a:tcPr marL="184711" marR="50310" marT="142085" marB="14208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330204"/>
                  </a:ext>
                </a:extLst>
              </a:tr>
              <a:tr h="665277">
                <a:tc gridSpan="5">
                  <a:txBody>
                    <a:bodyPr/>
                    <a:lstStyle/>
                    <a:p>
                      <a:pPr algn="ctr"/>
                      <a:r>
                        <a:rPr lang="en-US" sz="2200" cap="none" spc="0">
                          <a:solidFill>
                            <a:schemeClr val="tx1"/>
                          </a:solidFill>
                        </a:rPr>
                        <a:t>(vzduch nasycený vodní parou)</a:t>
                      </a:r>
                    </a:p>
                  </a:txBody>
                  <a:tcPr marL="184711" marR="50310" marT="142085" marB="14208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8629720"/>
                  </a:ext>
                </a:extLst>
              </a:tr>
              <a:tr h="665277">
                <a:tc>
                  <a:txBody>
                    <a:bodyPr/>
                    <a:lstStyle/>
                    <a:p>
                      <a:pPr algn="ctr"/>
                      <a:r>
                        <a:rPr lang="en-US" sz="2200" b="1" cap="none" spc="0">
                          <a:solidFill>
                            <a:schemeClr val="tx1"/>
                          </a:solidFill>
                        </a:rPr>
                        <a:t>[Tlak = 100 kPa]</a:t>
                      </a:r>
                      <a:endParaRPr lang="en-US" sz="22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84711" marR="50310" marT="142085" marB="142085"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200" b="1" cap="none" spc="0">
                          <a:solidFill>
                            <a:schemeClr val="tx1"/>
                          </a:solidFill>
                        </a:rPr>
                        <a:t>TEPLOTA [°C]</a:t>
                      </a:r>
                      <a:endParaRPr lang="en-US" sz="22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84711" marR="50310" marT="142085" marB="14208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398266"/>
                  </a:ext>
                </a:extLst>
              </a:tr>
              <a:tr h="665277">
                <a:tc>
                  <a:txBody>
                    <a:bodyPr/>
                    <a:lstStyle/>
                    <a:p>
                      <a:pPr algn="ctr"/>
                      <a:r>
                        <a:rPr lang="en-US" sz="2200" b="1" cap="none" spc="0">
                          <a:solidFill>
                            <a:schemeClr val="tx1"/>
                          </a:solidFill>
                        </a:rPr>
                        <a:t>Množství plynu [mg/l]</a:t>
                      </a:r>
                      <a:endParaRPr lang="en-US" sz="22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84711" marR="50310" marT="142085" marB="1420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cap="none" spc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2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84711" marR="50310" marT="142085" marB="1420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cap="none" spc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22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84711" marR="50310" marT="142085" marB="1420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cap="none" spc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sz="22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84711" marR="50310" marT="142085" marB="1420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cap="none" spc="0" dirty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sz="22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84711" marR="50310" marT="142085" marB="142085" anchor="ctr"/>
                </a:tc>
                <a:extLst>
                  <a:ext uri="{0D108BD9-81ED-4DB2-BD59-A6C34878D82A}">
                    <a16:rowId xmlns:a16="http://schemas.microsoft.com/office/drawing/2014/main" val="913681211"/>
                  </a:ext>
                </a:extLst>
              </a:tr>
              <a:tr h="665277">
                <a:tc>
                  <a:txBody>
                    <a:bodyPr/>
                    <a:lstStyle/>
                    <a:p>
                      <a:pPr algn="ctr"/>
                      <a:r>
                        <a:rPr lang="en-US" sz="2200" b="1" cap="none" spc="0">
                          <a:solidFill>
                            <a:schemeClr val="tx1"/>
                          </a:solidFill>
                        </a:rPr>
                        <a:t>KYSLÍK</a:t>
                      </a:r>
                      <a:endParaRPr lang="en-US" sz="22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84711" marR="50310" marT="142085" marB="1420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cap="none" spc="0">
                          <a:solidFill>
                            <a:schemeClr val="tx1"/>
                          </a:solidFill>
                        </a:rPr>
                        <a:t>14,7</a:t>
                      </a:r>
                      <a:endParaRPr lang="en-US" sz="22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84711" marR="50310" marT="142085" marB="1420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cap="none" spc="0">
                          <a:solidFill>
                            <a:schemeClr val="tx1"/>
                          </a:solidFill>
                        </a:rPr>
                        <a:t>11,3</a:t>
                      </a:r>
                      <a:endParaRPr lang="en-US" sz="22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84711" marR="50310" marT="142085" marB="1420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cap="none" spc="0" dirty="0">
                          <a:solidFill>
                            <a:srgbClr val="FF0000"/>
                          </a:solidFill>
                        </a:rPr>
                        <a:t>9,0</a:t>
                      </a:r>
                      <a:endParaRPr lang="en-US" sz="2200" cap="none" spc="0" dirty="0">
                        <a:solidFill>
                          <a:srgbClr val="FF0000"/>
                        </a:solidFill>
                      </a:endParaRPr>
                    </a:p>
                  </a:txBody>
                  <a:tcPr marL="184711" marR="50310" marT="142085" marB="1420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cap="none" spc="0">
                          <a:solidFill>
                            <a:schemeClr val="tx1"/>
                          </a:solidFill>
                        </a:rPr>
                        <a:t>7,6</a:t>
                      </a:r>
                      <a:endParaRPr lang="en-US" sz="22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84711" marR="50310" marT="142085" marB="142085" anchor="ctr"/>
                </a:tc>
                <a:extLst>
                  <a:ext uri="{0D108BD9-81ED-4DB2-BD59-A6C34878D82A}">
                    <a16:rowId xmlns:a16="http://schemas.microsoft.com/office/drawing/2014/main" val="3342847982"/>
                  </a:ext>
                </a:extLst>
              </a:tr>
              <a:tr h="665277">
                <a:tc>
                  <a:txBody>
                    <a:bodyPr/>
                    <a:lstStyle/>
                    <a:p>
                      <a:pPr algn="ctr"/>
                      <a:r>
                        <a:rPr lang="en-US" sz="2200" b="1" cap="none" spc="0">
                          <a:solidFill>
                            <a:schemeClr val="tx1"/>
                          </a:solidFill>
                        </a:rPr>
                        <a:t>OXID UHLIČITÝ</a:t>
                      </a:r>
                      <a:endParaRPr lang="en-US" sz="22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84711" marR="50310" marT="142085" marB="1420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cap="none" spc="0">
                          <a:solidFill>
                            <a:schemeClr val="tx1"/>
                          </a:solidFill>
                        </a:rPr>
                        <a:t>1,22</a:t>
                      </a:r>
                      <a:endParaRPr lang="en-US" sz="22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84711" marR="50310" marT="142085" marB="1420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cap="none" spc="0">
                          <a:solidFill>
                            <a:schemeClr val="tx1"/>
                          </a:solidFill>
                        </a:rPr>
                        <a:t>0,85</a:t>
                      </a:r>
                      <a:endParaRPr lang="en-US" sz="22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84711" marR="50310" marT="142085" marB="1420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cap="none" spc="0">
                          <a:solidFill>
                            <a:schemeClr val="tx1"/>
                          </a:solidFill>
                        </a:rPr>
                        <a:t>0,62</a:t>
                      </a:r>
                      <a:endParaRPr lang="en-US" sz="22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84711" marR="50310" marT="142085" marB="1420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cap="none" spc="0" dirty="0">
                          <a:solidFill>
                            <a:schemeClr val="tx1"/>
                          </a:solidFill>
                        </a:rPr>
                        <a:t>0,47</a:t>
                      </a:r>
                      <a:endParaRPr lang="en-US" sz="22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84711" marR="50310" marT="142085" marB="142085" anchor="ctr"/>
                </a:tc>
                <a:extLst>
                  <a:ext uri="{0D108BD9-81ED-4DB2-BD59-A6C34878D82A}">
                    <a16:rowId xmlns:a16="http://schemas.microsoft.com/office/drawing/2014/main" val="29064648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8118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 Box 3">
            <a:extLst>
              <a:ext uri="{FF2B5EF4-FFF2-40B4-BE49-F238E27FC236}">
                <a16:creationId xmlns:a16="http://schemas.microsoft.com/office/drawing/2014/main" id="{B2521ABC-A38D-4954-9ED0-6AEE4BAE6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Vlastnosti a význam P</a:t>
            </a:r>
          </a:p>
        </p:txBody>
      </p:sp>
      <p:sp>
        <p:nvSpPr>
          <p:cNvPr id="124931" name="Text Box 3">
            <a:extLst>
              <a:ext uri="{FF2B5EF4-FFF2-40B4-BE49-F238E27FC236}">
                <a16:creationId xmlns:a16="http://schemas.microsoft.com/office/drawing/2014/main" id="{55058C48-8F7A-494C-8813-7E1DE6F01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08050"/>
            <a:ext cx="8785225" cy="5742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2)   Srážení fosforečnanů Ca a Mg –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CaHPO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Ca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(PO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Ca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5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(PO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OH, Ca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H(PO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Ca(PO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F, Mg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(PO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MgNH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PO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Účinné v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neutrální a alkalické oblasti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Komplikované zejména srážení Ca2+ solemi, protože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vzniká několik tuhých fází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(závisí na pH, počátečním poměru P:Ca, reakční době a teplotě):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Ca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5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(PO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OH – hydroxyapatit, Ca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(PO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CaHPO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Ca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H(PO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Během srážení dochází k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postupné transformaci tuhých fází – výsledná sraženina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je obvykle popisována jako směs CaHPO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a hydroxyapatitu s kolísavým poměrem Ca:P – 1,33 – 2,00.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CaHPO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postupně hydrolyzuje:</a:t>
            </a:r>
          </a:p>
          <a:p>
            <a:pPr algn="ctr"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5 CaHPO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(s) + H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  Ca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5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(PO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)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OH (s) + 2H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+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+ 2 H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PO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</a:t>
            </a:r>
            <a:endParaRPr kumimoji="0" lang="cs-CZ" altLang="cs-CZ" sz="2000" dirty="0">
              <a:solidFill>
                <a:srgbClr val="0000FF"/>
              </a:solidFill>
              <a:latin typeface="Arial" panose="020B0604020202020204" pitchFamily="34" charset="0"/>
              <a:sym typeface="Wingdings 3" panose="050401020108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2860143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3">
            <a:extLst>
              <a:ext uri="{FF2B5EF4-FFF2-40B4-BE49-F238E27FC236}">
                <a16:creationId xmlns:a16="http://schemas.microsoft.com/office/drawing/2014/main" id="{C27A440D-FE6E-4DE4-AAA5-26606E151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Vlastnosti a význam P</a:t>
            </a:r>
          </a:p>
        </p:txBody>
      </p:sp>
      <p:sp>
        <p:nvSpPr>
          <p:cNvPr id="125955" name="Text Box 3">
            <a:extLst>
              <a:ext uri="{FF2B5EF4-FFF2-40B4-BE49-F238E27FC236}">
                <a16:creationId xmlns:a16="http://schemas.microsoft.com/office/drawing/2014/main" id="{CCB8FD41-59AD-47BA-BFC1-DDCA527B9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994314"/>
            <a:ext cx="9683479" cy="548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Hydroxyapatit Ca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5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(PO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)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OH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tvoří se v </a:t>
            </a: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neutrálním a alkalickém prostředí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jeho rozpustnost je zde nejmenší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V závislosti na koncentraci forem CO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ve vodě může vznikat i dle rovnice:</a:t>
            </a:r>
          </a:p>
          <a:p>
            <a:pPr algn="ctr"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5 CaCO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(s) + H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+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+ 3 HPO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H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  Ca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5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(PO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)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OH (</a:t>
            </a:r>
            <a:r>
              <a:rPr kumimoji="0" lang="cs-CZ" altLang="cs-CZ" sz="2800" dirty="0">
                <a:latin typeface="Arial" panose="020B0604020202020204" pitchFamily="34" charset="0"/>
                <a:sym typeface="Wingdings 3" panose="05040102010807070707" pitchFamily="18" charset="2"/>
              </a:rPr>
              <a:t>s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) + 5 HCO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      log K= 17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Za určitých podmínek dochází ke konverzi na kalcit a opačně – fosforečnany se mohou uvolňovat zpět do roztoku, hlavně při vyšších koncentracích HCO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.</a:t>
            </a:r>
            <a:endParaRPr kumimoji="0" lang="cs-CZ" altLang="cs-CZ" sz="2000" baseline="30000" dirty="0">
              <a:solidFill>
                <a:srgbClr val="0000FF"/>
              </a:solidFill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Fosforečnan trivápenatý Ca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(PO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)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vznik je sporný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Trifosforečnan hořečnatý </a:t>
            </a:r>
            <a:r>
              <a:rPr kumimoji="0" lang="en-US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[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Mg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(PO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)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en-US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]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fosforečnan amonnohořečnatý (MgNH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PO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)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– vznik při vyšších koncentracích amoniakálního N, srážení fosforečnanů je jednodušší než u Ca</a:t>
            </a:r>
          </a:p>
        </p:txBody>
      </p:sp>
    </p:spTree>
    <p:extLst>
      <p:ext uri="{BB962C8B-B14F-4D97-AF65-F5344CB8AC3E}">
        <p14:creationId xmlns:p14="http://schemas.microsoft.com/office/powerpoint/2010/main" val="345986080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3">
            <a:extLst>
              <a:ext uri="{FF2B5EF4-FFF2-40B4-BE49-F238E27FC236}">
                <a16:creationId xmlns:a16="http://schemas.microsoft.com/office/drawing/2014/main" id="{A2948EF4-AB20-427C-B337-48A0D2302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Vlastnosti a význam P</a:t>
            </a:r>
          </a:p>
        </p:txBody>
      </p:sp>
      <p:sp>
        <p:nvSpPr>
          <p:cNvPr id="126979" name="Text Box 3">
            <a:extLst>
              <a:ext uri="{FF2B5EF4-FFF2-40B4-BE49-F238E27FC236}">
                <a16:creationId xmlns:a16="http://schemas.microsoft.com/office/drawing/2014/main" id="{671A059A-6108-4362-B13F-FF361780A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08050"/>
            <a:ext cx="8785225" cy="548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  <a:buFontTx/>
              <a:buAutoNum type="arabicParenR" startAt="3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Chemie polyfosforečnanů -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CaP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10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CaP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7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CaP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9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MgP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10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MgP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7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MgP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9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FeHPO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+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endParaRPr kumimoji="0" lang="cs-CZ" altLang="cs-CZ" sz="2400" baseline="30000" dirty="0">
              <a:solidFill>
                <a:srgbClr val="0000FF"/>
              </a:solidFill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Význam zejména pro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katena-polyfosforečnany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s lineární strukturou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Protikorozní a protikrustační účinky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– inhibitory koroze ocelového a litinového potrubí již při koncentracích v jednotkách mg 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-1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Schopnost vázat kationty kovů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(Ca, Mg, Mn, Fe) do komplexů a udržovat je v rozpuštěné formě i za přítomnosti aniontů, se kterými obvykle tvoří málo rozpustné sloučeniny – uplatnění především tam, kde vadí vysoké koncentrace kovů – textilní průmysl, prádelny, úprava chladící vody.</a:t>
            </a:r>
          </a:p>
        </p:txBody>
      </p:sp>
    </p:spTree>
    <p:extLst>
      <p:ext uri="{BB962C8B-B14F-4D97-AF65-F5344CB8AC3E}">
        <p14:creationId xmlns:p14="http://schemas.microsoft.com/office/powerpoint/2010/main" val="167287698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 Box 3">
            <a:extLst>
              <a:ext uri="{FF2B5EF4-FFF2-40B4-BE49-F238E27FC236}">
                <a16:creationId xmlns:a16="http://schemas.microsoft.com/office/drawing/2014/main" id="{EB688F8E-5358-49C1-8A72-817BB28BD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Vlastnosti a význam P</a:t>
            </a:r>
          </a:p>
        </p:txBody>
      </p:sp>
      <p:sp>
        <p:nvSpPr>
          <p:cNvPr id="128003" name="Text Box 3">
            <a:extLst>
              <a:ext uri="{FF2B5EF4-FFF2-40B4-BE49-F238E27FC236}">
                <a16:creationId xmlns:a16="http://schemas.microsoft.com/office/drawing/2014/main" id="{FCD7A595-FFCE-46ED-8816-FC4A3EC27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08050"/>
            <a:ext cx="8785225" cy="4434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Aft>
                <a:spcPts val="1200"/>
              </a:spcAft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Přídavek do vody pro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zabránění tvorby inkrustací CaCO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a vylučování málo rozpustných forem Fe a Mn.</a:t>
            </a:r>
          </a:p>
          <a:p>
            <a:pPr eaLnBrk="1" hangingPunct="1">
              <a:spcAft>
                <a:spcPts val="1200"/>
              </a:spcAft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Mohou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rušit koagulaci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při úpravě PV nebo při čištění OV.</a:t>
            </a:r>
          </a:p>
          <a:p>
            <a:pPr eaLnBrk="1" hangingPunct="1">
              <a:spcAft>
                <a:spcPts val="1200"/>
              </a:spcAft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Podléhají hydrolýze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to brání jejich hromadění ve vodách, vznikají orthofosforečnany – proces je urychlován enzymatickou činností, při vyšší teplotě či s rostoucí koncentrací Ca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2+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ve vodě:</a:t>
            </a:r>
          </a:p>
          <a:p>
            <a:pPr algn="ctr"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P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10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5-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H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  P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7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4-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PO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3-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+ 2 H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+</a:t>
            </a:r>
          </a:p>
          <a:p>
            <a:pPr algn="ctr"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P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7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4-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H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  2 PO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3-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+ 2 H</a:t>
            </a:r>
            <a:r>
              <a:rPr kumimoji="0" lang="cs-CZ" altLang="cs-CZ" sz="2400" baseline="30000" dirty="0">
                <a:latin typeface="Arial" panose="020B0604020202020204" pitchFamily="34" charset="0"/>
                <a:sym typeface="Wingdings 3" panose="05040102010807070707" pitchFamily="18" charset="2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29207300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F04018-B91B-4999-A23F-DBACE1604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t">
            <a:normAutofit/>
          </a:bodyPr>
          <a:lstStyle/>
          <a:p>
            <a:r>
              <a:rPr lang="sk-SK" dirty="0"/>
              <a:t>Živiny (nutrienty) ve vodách</a:t>
            </a:r>
            <a:br>
              <a:rPr lang="sk-SK" dirty="0"/>
            </a:br>
            <a:r>
              <a:rPr lang="sk-SK" dirty="0"/>
              <a:t>Dusík</a:t>
            </a:r>
            <a:endParaRPr lang="en-US" dirty="0"/>
          </a:p>
        </p:txBody>
      </p:sp>
      <p:pic>
        <p:nvPicPr>
          <p:cNvPr id="21506" name="Picture 2" descr="algae">
            <a:extLst>
              <a:ext uri="{FF2B5EF4-FFF2-40B4-BE49-F238E27FC236}">
                <a16:creationId xmlns:a16="http://schemas.microsoft.com/office/drawing/2014/main" id="{AD557A0D-5918-4FD4-AD65-389C69930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3" b="26284"/>
          <a:stretch/>
        </p:blipFill>
        <p:spPr bwMode="auto">
          <a:xfrm>
            <a:off x="609600" y="1600201"/>
            <a:ext cx="10972800" cy="452596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B5E58590-FF78-4CA6-B6B7-62EF901AC86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227763"/>
            <a:ext cx="252413" cy="252412"/>
          </a:xfrm>
        </p:spPr>
        <p:txBody>
          <a:bodyPr/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94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7594244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3">
            <a:extLst>
              <a:ext uri="{FF2B5EF4-FFF2-40B4-BE49-F238E27FC236}">
                <a16:creationId xmlns:a16="http://schemas.microsoft.com/office/drawing/2014/main" id="{242FF1B9-149D-4048-9002-5A3B4C7AA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Dusík, N</a:t>
            </a:r>
          </a:p>
        </p:txBody>
      </p:sp>
      <p:sp>
        <p:nvSpPr>
          <p:cNvPr id="131075" name="Text Box 3">
            <a:extLst>
              <a:ext uri="{FF2B5EF4-FFF2-40B4-BE49-F238E27FC236}">
                <a16:creationId xmlns:a16="http://schemas.microsoft.com/office/drawing/2014/main" id="{352B56E2-2C4B-40F9-BB1E-5C02E986F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08050"/>
            <a:ext cx="8785225" cy="523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Geneze N: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Sloučeniny dusíku biogenního původu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vznik rozkladem organických dusíkatých látek rostlinného a živočišného původu.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Antropogenní zdroje: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Tx/>
              <a:buChar char="-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OV splaškové – </a:t>
            </a: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specifická produkce celkového dusíku –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průměr – 12 g na 1 obyvatele za den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Tx/>
              <a:buChar char="-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OV a odpady ze zemědělství – živočišná výroba, splachy ze zemědělsky obdělávané půdy hnojené dusíkatými hnojivy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Tx/>
              <a:buChar char="-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OV a odpady z potravinářského průmyslu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Tx/>
              <a:buChar char="-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Některé průmyslové OV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Atmosférické vody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výskyt N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O, NO, NO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a NH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– přírodního i antropogenního původu – reakcemi NO a NO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 v ovzduší vznikají dusitany a dusičnany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Zdroj N v půdě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hnojení, fixace dusíku biogenními procesy, srážky</a:t>
            </a:r>
            <a:endParaRPr kumimoji="0" lang="cs-CZ" altLang="cs-CZ" sz="2400" dirty="0">
              <a:latin typeface="Arial" panose="020B0604020202020204" pitchFamily="34" charset="0"/>
              <a:sym typeface="Wingdings 3" panose="050401020108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3299392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3">
            <a:extLst>
              <a:ext uri="{FF2B5EF4-FFF2-40B4-BE49-F238E27FC236}">
                <a16:creationId xmlns:a16="http://schemas.microsoft.com/office/drawing/2014/main" id="{8E67E5D7-B161-42E5-9873-67A4DC415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Formy výskytu N</a:t>
            </a:r>
          </a:p>
        </p:txBody>
      </p:sp>
      <p:sp>
        <p:nvSpPr>
          <p:cNvPr id="132099" name="Text Box 3">
            <a:extLst>
              <a:ext uri="{FF2B5EF4-FFF2-40B4-BE49-F238E27FC236}">
                <a16:creationId xmlns:a16="http://schemas.microsoft.com/office/drawing/2014/main" id="{20605D9E-AB40-4E72-9E42-EF08C18D8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2068" y="1002940"/>
            <a:ext cx="10373592" cy="5819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Oxidační stupně: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-III – amoniakální N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(NH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, NH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+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</a:t>
            </a: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, kyanatany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(CNO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</a:t>
            </a: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, kyanidy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(CN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0 – elementární dusík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(N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+I – hydroxylamin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(NH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OH)</a:t>
            </a: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, oxid dusný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(N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O)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+III – dusitanový dusík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(NO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+V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– dusičnanový dusík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(NO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Stanovení celkového dusíku N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celk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(anorganicky i organicky vázaný)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– N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celk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= N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anorg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N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org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Anorganicky vázaný dusík N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anorg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–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amoniakální, dusitanový, dusičnanový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– N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anorg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= N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NH</a:t>
            </a:r>
            <a:r>
              <a:rPr kumimoji="0" lang="cs-CZ" altLang="cs-CZ" sz="2400" baseline="-40000" dirty="0"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+ NH</a:t>
            </a:r>
            <a:r>
              <a:rPr kumimoji="0" lang="cs-CZ" altLang="cs-CZ" sz="2400" baseline="-40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+ N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NO</a:t>
            </a:r>
            <a:r>
              <a:rPr kumimoji="0" lang="cs-CZ" altLang="cs-CZ" sz="2400" baseline="-40000" dirty="0">
                <a:latin typeface="Arial" panose="020B0604020202020204" pitchFamily="34" charset="0"/>
                <a:sym typeface="Wingdings 3" panose="05040102010807070707" pitchFamily="18" charset="2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 + N</a:t>
            </a:r>
            <a:r>
              <a:rPr kumimoji="0" lang="cs-CZ" altLang="cs-CZ" sz="2400" baseline="-25000" dirty="0">
                <a:latin typeface="Arial" panose="020B0604020202020204" pitchFamily="34" charset="0"/>
                <a:sym typeface="Wingdings 3" panose="05040102010807070707" pitchFamily="18" charset="2"/>
              </a:rPr>
              <a:t>NO</a:t>
            </a:r>
            <a:r>
              <a:rPr kumimoji="0" lang="cs-CZ" altLang="cs-CZ" sz="2400" baseline="-40000" dirty="0"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Celkový oxidovaný dusík –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dusitanový a dusičnanový dusík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Celkový organický dusík –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stanovení Kjedahlovou metodou – stanoví se i amoniakální N, jeho koncentraci je nutné odečíst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endParaRPr kumimoji="0" lang="cs-CZ" altLang="cs-CZ" sz="2400" dirty="0">
              <a:latin typeface="Arial" panose="020B0604020202020204" pitchFamily="34" charset="0"/>
              <a:sym typeface="Wingdings 3" panose="050401020108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0041182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 Box 3">
            <a:extLst>
              <a:ext uri="{FF2B5EF4-FFF2-40B4-BE49-F238E27FC236}">
                <a16:creationId xmlns:a16="http://schemas.microsoft.com/office/drawing/2014/main" id="{5906FE9E-4DD2-4374-8210-28A8526E8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Formy výskytu N</a:t>
            </a:r>
          </a:p>
        </p:txBody>
      </p:sp>
      <p:sp>
        <p:nvSpPr>
          <p:cNvPr id="133123" name="Text Box 3">
            <a:extLst>
              <a:ext uri="{FF2B5EF4-FFF2-40B4-BE49-F238E27FC236}">
                <a16:creationId xmlns:a16="http://schemas.microsoft.com/office/drawing/2014/main" id="{23527290-ADF0-4C42-ACC6-B910F5511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08051"/>
            <a:ext cx="8785225" cy="484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Další anorganické formy: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Kyanidy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Kyanatany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Kyanokomplexy – například 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[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Zn(CN)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]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2-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Amminkomplexy – například 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[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Cu(NH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3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)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4</a:t>
            </a:r>
            <a:r>
              <a:rPr kumimoji="0" lang="en-US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]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2+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endParaRPr kumimoji="0" lang="cs-CZ" altLang="cs-CZ" sz="2400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Formy organicky vázaného dusíku: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bílkoviny, peptidy, aminokyseliny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Močovina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Alifatické a aromatické aminy, aminosacharidy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Heterocyklické dusíkaté sloučeniny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Dusíkaté látky vznikající rozkladem biomasy mikroorganismů</a:t>
            </a:r>
            <a:endParaRPr kumimoji="0" lang="cs-CZ" altLang="cs-CZ" sz="2400" dirty="0">
              <a:latin typeface="Arial" panose="020B0604020202020204" pitchFamily="34" charset="0"/>
              <a:sym typeface="Wingdings 3" panose="050401020108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8424837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3">
            <a:extLst>
              <a:ext uri="{FF2B5EF4-FFF2-40B4-BE49-F238E27FC236}">
                <a16:creationId xmlns:a16="http://schemas.microsoft.com/office/drawing/2014/main" id="{7F52E296-E7B6-4C2E-A8A6-CF53C878C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en-US" altLang="cs-CZ" sz="3200" dirty="0" err="1">
                <a:solidFill>
                  <a:srgbClr val="0000DC"/>
                </a:solidFill>
                <a:latin typeface="Arial" panose="020B0604020202020204" pitchFamily="34" charset="0"/>
              </a:rPr>
              <a:t>Biochemick</a:t>
            </a: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é a chemické přeměny N</a:t>
            </a:r>
          </a:p>
        </p:txBody>
      </p:sp>
      <p:sp>
        <p:nvSpPr>
          <p:cNvPr id="134147" name="Text Box 3">
            <a:extLst>
              <a:ext uri="{FF2B5EF4-FFF2-40B4-BE49-F238E27FC236}">
                <a16:creationId xmlns:a16="http://schemas.microsoft.com/office/drawing/2014/main" id="{439ADC49-F407-4A03-BDD0-FECDA712C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08050"/>
            <a:ext cx="8785225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  <a:sym typeface="Wingdings 3" panose="05040102010807070707" pitchFamily="18" charset="2"/>
              </a:rPr>
              <a:t>Sloučeniny N – ve vodách málo stabilní – podléhají v závislosti na ORP a pH biochemickým a chemickým přeměnám</a:t>
            </a:r>
          </a:p>
        </p:txBody>
      </p:sp>
      <p:pic>
        <p:nvPicPr>
          <p:cNvPr id="134148" name="Picture 3">
            <a:extLst>
              <a:ext uri="{FF2B5EF4-FFF2-40B4-BE49-F238E27FC236}">
                <a16:creationId xmlns:a16="http://schemas.microsoft.com/office/drawing/2014/main" id="{20023D55-0430-41CA-824C-434219FA2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1700213"/>
            <a:ext cx="3960813" cy="431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49" name="Text Box 3">
            <a:extLst>
              <a:ext uri="{FF2B5EF4-FFF2-40B4-BE49-F238E27FC236}">
                <a16:creationId xmlns:a16="http://schemas.microsoft.com/office/drawing/2014/main" id="{1A995279-8B93-4A2A-8891-6403646C0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881368"/>
            <a:ext cx="4319587" cy="3326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Tx/>
              <a:buChar char="-"/>
            </a:pP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Dusičnany –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stabilní při vysokých hodnotách ORP (oxické podmínky)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Tx/>
              <a:buChar char="-"/>
            </a:pP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Anoxické podmínky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– redukce na elementární dusík</a:t>
            </a:r>
          </a:p>
          <a:p>
            <a:pPr eaLnBrk="1" hangingPunct="1">
              <a:spcBef>
                <a:spcPct val="25000"/>
              </a:spcBef>
              <a:buClr>
                <a:srgbClr val="0000FF"/>
              </a:buClr>
              <a:buSzPct val="75000"/>
              <a:buFontTx/>
              <a:buChar char="-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Pro redukci až na </a:t>
            </a: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amoniakální N –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nutné značně </a:t>
            </a:r>
            <a:r>
              <a:rPr kumimoji="0" lang="cs-CZ" altLang="cs-CZ" sz="2000" dirty="0">
                <a:latin typeface="Arial" panose="020B0604020202020204" pitchFamily="34" charset="0"/>
                <a:sym typeface="Wingdings 3" panose="05040102010807070707" pitchFamily="18" charset="2"/>
              </a:rPr>
              <a:t>záporné hodnoty ORP</a:t>
            </a:r>
          </a:p>
        </p:txBody>
      </p:sp>
    </p:spTree>
    <p:extLst>
      <p:ext uri="{BB962C8B-B14F-4D97-AF65-F5344CB8AC3E}">
        <p14:creationId xmlns:p14="http://schemas.microsoft.com/office/powerpoint/2010/main" val="293697362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3">
            <a:extLst>
              <a:ext uri="{FF2B5EF4-FFF2-40B4-BE49-F238E27FC236}">
                <a16:creationId xmlns:a16="http://schemas.microsoft.com/office/drawing/2014/main" id="{A81DE4D4-7C45-4205-A60F-CA297A63C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en-US" altLang="cs-CZ" sz="3200" dirty="0" err="1">
                <a:solidFill>
                  <a:srgbClr val="0000DC"/>
                </a:solidFill>
                <a:latin typeface="Arial" panose="020B0604020202020204" pitchFamily="34" charset="0"/>
              </a:rPr>
              <a:t>Biochemick</a:t>
            </a: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é a chemické přeměny N</a:t>
            </a:r>
          </a:p>
        </p:txBody>
      </p:sp>
      <p:pic>
        <p:nvPicPr>
          <p:cNvPr id="135171" name="Picture 2">
            <a:extLst>
              <a:ext uri="{FF2B5EF4-FFF2-40B4-BE49-F238E27FC236}">
                <a16:creationId xmlns:a16="http://schemas.microsoft.com/office/drawing/2014/main" id="{D97C91FF-C129-4A03-98F4-7F8FBFA07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1052513"/>
            <a:ext cx="6911975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783554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SCI-EN.potx" id="{F22B4CD9-A780-4D55-92EA-76CD06D2DE59}" vid="{E8EE1CCA-34FB-4F4F-9F2E-C5A2AA42283C}"/>
    </a:ext>
  </a:extLst>
</a:theme>
</file>

<file path=ppt/theme/theme2.xml><?xml version="1.0" encoding="utf-8"?>
<a:theme xmlns:a="http://schemas.openxmlformats.org/drawingml/2006/main" name="1_Általános (sz)">
  <a:themeElements>
    <a:clrScheme name="1_Általános (sz)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1_Általános (sz)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Általános (sz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Általános (sz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Általános (sz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Általános (sz)">
  <a:themeElements>
    <a:clrScheme name="1_Általános (sz)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1_Általános (sz)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Általános (sz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Általános (sz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Általános (sz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Általános (sz)">
  <a:themeElements>
    <a:clrScheme name="1_Általános (sz)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1_Általános (sz)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Általános (sz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Általános (sz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Általános (sz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E53B5AE4822A745BE2CAFCD6BC9AABF" ma:contentTypeVersion="4" ma:contentTypeDescription="Vytvoří nový dokument" ma:contentTypeScope="" ma:versionID="294450784c2f221dffb7eb77fb15140f">
  <xsd:schema xmlns:xsd="http://www.w3.org/2001/XMLSchema" xmlns:xs="http://www.w3.org/2001/XMLSchema" xmlns:p="http://schemas.microsoft.com/office/2006/metadata/properties" xmlns:ns2="0f16c7bc-751b-460a-a88d-f59477d76b1e" xmlns:ns3="42df3d61-c06d-4712-b65c-4c7e10498220" targetNamespace="http://schemas.microsoft.com/office/2006/metadata/properties" ma:root="true" ma:fieldsID="8304bdaa3cc06e08986b6c795f786a23" ns2:_="" ns3:_="">
    <xsd:import namespace="0f16c7bc-751b-460a-a88d-f59477d76b1e"/>
    <xsd:import namespace="42df3d61-c06d-4712-b65c-4c7e1049822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16c7bc-751b-460a-a88d-f59477d76b1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df3d61-c06d-4712-b65c-4c7e104982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8998353-BD0B-4BA5-96AB-9CA8C9EEB6A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9FB07E-BFD9-4E5A-A866-34560F5DBB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f16c7bc-751b-460a-a88d-f59477d76b1e"/>
    <ds:schemaRef ds:uri="42df3d61-c06d-4712-b65c-4c7e104982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B000384-5341-4172-8646-F2B321D78144}">
  <ds:schemaRefs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42df3d61-c06d-4712-b65c-4c7e10498220"/>
    <ds:schemaRef ds:uri="http://purl.org/dc/elements/1.1/"/>
    <ds:schemaRef ds:uri="http://www.w3.org/XML/1998/namespace"/>
    <ds:schemaRef ds:uri="http://schemas.microsoft.com/office/infopath/2007/PartnerControls"/>
    <ds:schemaRef ds:uri="0f16c7bc-751b-460a-a88d-f59477d76b1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14631</Words>
  <Application>Microsoft Office PowerPoint</Application>
  <PresentationFormat>Widescreen</PresentationFormat>
  <Paragraphs>1527</Paragraphs>
  <Slides>171</Slides>
  <Notes>79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171</vt:i4>
      </vt:variant>
    </vt:vector>
  </HeadingPairs>
  <TitlesOfParts>
    <vt:vector size="186" baseType="lpstr">
      <vt:lpstr>Arial</vt:lpstr>
      <vt:lpstr>Arial Narrow</vt:lpstr>
      <vt:lpstr>Cambria Math</vt:lpstr>
      <vt:lpstr>Monotype Sorts</vt:lpstr>
      <vt:lpstr>open sans</vt:lpstr>
      <vt:lpstr>Symbol</vt:lpstr>
      <vt:lpstr>Tahoma</vt:lpstr>
      <vt:lpstr>Times New Roman</vt:lpstr>
      <vt:lpstr>Wingdings</vt:lpstr>
      <vt:lpstr>Presentation_MU_EN</vt:lpstr>
      <vt:lpstr>1_Általános (sz)</vt:lpstr>
      <vt:lpstr>1_Általános (sz)</vt:lpstr>
      <vt:lpstr>1_Általános (sz)</vt:lpstr>
      <vt:lpstr>obrázek</vt:lpstr>
      <vt:lpstr>Photo Editor Photo</vt:lpstr>
      <vt:lpstr>Hydrosféra –  chemické složení vod</vt:lpstr>
      <vt:lpstr>PowerPoint Presentation</vt:lpstr>
      <vt:lpstr>PowerPoint Presentation</vt:lpstr>
      <vt:lpstr>PowerPoint Presentation</vt:lpstr>
      <vt:lpstr>Plyny ve vodě</vt:lpstr>
      <vt:lpstr>Henryho zákon</vt:lpstr>
      <vt:lpstr>Parciální tlak plynu – Daltonův zákon</vt:lpstr>
      <vt:lpstr>Rozpustnost plynů ve vodě</vt:lpstr>
      <vt:lpstr>Rozpustnost plynů ve vodě ze vzduchu</vt:lpstr>
      <vt:lpstr>Kyslík ve vodě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Spotřeba kyslíku ve vodách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Oxid uhličitý ve vodě a acidita vody</vt:lpstr>
      <vt:lpstr>Rozpustnost CO2 ve vodě ze vzduchu</vt:lpstr>
      <vt:lpstr>PowerPoint Presentation</vt:lpstr>
      <vt:lpstr>Volný oxid uhličitý ve vodách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Vápenato-uhličitanová rovnováha </vt:lpstr>
      <vt:lpstr>PowerPoint Presentation</vt:lpstr>
      <vt:lpstr>PowerPoint Presentation</vt:lpstr>
      <vt:lpstr>PowerPoint Presentation</vt:lpstr>
      <vt:lpstr>PowerPoint Presentation</vt:lpstr>
      <vt:lpstr>Vápenato-uhličitanová rovnováha </vt:lpstr>
      <vt:lpstr>Hlavní antropogenní hrozby ve vodách</vt:lpstr>
      <vt:lpstr>Globální problém: Acidifikace oceánu</vt:lpstr>
      <vt:lpstr>O kolik % vzroste koncentrace H+ při poklesu pH z 8,19 na 8,05?</vt:lpstr>
      <vt:lpstr>Acidifikace oceánu</vt:lpstr>
      <vt:lpstr>Globální problém: Acidifikace oceánu</vt:lpstr>
      <vt:lpstr>PowerPoint Presentation</vt:lpstr>
      <vt:lpstr>PowerPoint Presentation</vt:lpstr>
      <vt:lpstr>Živiny (nutrienty) ve vodách Fosfor</vt:lpstr>
      <vt:lpstr>Koloběh fosforu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Živiny (nutrienty) ve vodách Dusík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Koloběh dusíku v prostředí</vt:lpstr>
      <vt:lpstr>Koloběh dusíku v prostředí</vt:lpstr>
      <vt:lpstr>Koloběh dusíku v prostředí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Hlavní antropogenní hrozby ve vodách</vt:lpstr>
      <vt:lpstr>Sekundární znečištení - eutrofizace vod</vt:lpstr>
      <vt:lpstr>PowerPoint Presentation</vt:lpstr>
      <vt:lpstr>PowerPoint Presentation</vt:lpstr>
      <vt:lpstr>PowerPoint Presentation</vt:lpstr>
      <vt:lpstr>Eutrofizace vod</vt:lpstr>
      <vt:lpstr>PowerPoint Presentation</vt:lpstr>
      <vt:lpstr>PowerPoint Presentation</vt:lpstr>
      <vt:lpstr>Změny biodiverzity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Hydrosféra –  chemické složení vod</dc:title>
  <dc:creator>Branislav Vrana</dc:creator>
  <cp:lastModifiedBy>Branislav Vrana</cp:lastModifiedBy>
  <cp:revision>11</cp:revision>
  <dcterms:created xsi:type="dcterms:W3CDTF">2020-11-15T15:26:33Z</dcterms:created>
  <dcterms:modified xsi:type="dcterms:W3CDTF">2020-11-23T09:48:54Z</dcterms:modified>
</cp:coreProperties>
</file>