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288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E6D84-B38E-801E-BAAA-5ACC868FD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7DB91-8A8C-702B-D5F6-929E968CA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9E988-8C7B-6FD1-43AF-EB4FEE0EA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2D6C-1C7F-B865-5ADB-5FCDA6CE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8805-D48E-4F6C-CDA8-46119629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9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A148-AFB7-4A54-2CC9-E93D702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16650-A811-283D-5E04-7550631ED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7CA4A-EF7F-0C6A-A989-283EC032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3B707-A438-AE32-9149-0B1B1269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3847-1736-89DA-8915-17F4DDDB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C3DDD-1DD9-FE26-B954-3C119A66F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9ADF7-C5AA-C022-237B-63A32B1CF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27E49-3EF4-EB04-52CA-024D90C6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49B16-968F-7685-0325-9B368A01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4064F-89F0-B71D-0AF8-D718501C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7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AC118-44C7-787A-3173-5D035148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905D2-E16E-88B1-8FEF-8300FD73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16DBE-22C5-7605-FAAC-6F9CEDE9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31BF6-722F-83C7-6D9F-8851F821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85966-9524-6D1E-9112-3C1EE589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1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8B7F-0645-8081-1C70-AFBA8420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F8CB9-45D7-90D5-C95C-7E8B5865A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8934F-B162-DADE-FA2E-7477CF48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0337D-EC26-10F3-7DB1-805C5342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70ABF-F831-1F09-F8A9-9F12AAB91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9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8BFF-FA06-1750-BB9B-7238AF28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6082B-D341-4AE4-D5E2-8F05EB593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C2370-F86E-26A7-8CD1-FD0B444C3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8B69A-26E3-73CF-8E19-344FF8D1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0BFD6-5B0D-5BF2-DE07-4FA796BC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8147-E81D-AE38-EABF-8C025BEE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FDB80-AFFB-6F0E-FE04-ED59B4358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AC159-096C-B956-D45B-4482E46D1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98539-7FCE-7FE6-A701-D4659A245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D394-9B2A-9014-0F2E-8BA8F95E28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09B0E-0657-243B-A769-3259F95734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00304-05BE-DB32-4FAA-28ABC732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F7DD76-681A-14D8-EA04-FC159669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4B4D25-8F75-745B-D062-A83C73DA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6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4F89-DA09-D4D4-4267-69DE7B004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BC5E7-BC40-AE2F-A1C3-16170AA0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45CF5-E8D1-F519-A102-CEEB2DEF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05600-A0B5-2688-9E81-58AFE90C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682FC-A9F9-4891-FB6A-1625AD3F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3E4DB-0142-B440-9D8C-133B8F13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20AF9-E705-977B-E8BB-8ED5E986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A724-4D7E-44C8-C3DC-F40AF153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17DE-8FED-50AB-7F7C-D995FBACD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21DBF-75EF-58AE-3F61-02E616D9C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7CE59-990C-076A-17B5-118A85E4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1F6EE-2A71-8D55-93FB-99A8B7EA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BAA5E-9D1F-A818-0922-C58F5A43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7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2906-89D3-224C-4507-4E38CC99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153FC-7662-B3B6-A08D-13454B0B0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FC43C-9946-BE16-BC1B-1B94A54E8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0F9E0-5FC2-E005-1F5F-58E02391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83013-F9B1-A4AC-C375-32A1235B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A8303-63A0-F7DD-9364-D0AF070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3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4817C-821C-A930-66A0-B19838FC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61A1-B38B-C617-F7EB-EBEF29A5A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A3301-6C0D-739F-B02E-82FA58C93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95F5A-4C62-4133-BB06-3727B9098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A5375-A81C-F22E-73BC-8311EFB9C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AF271-A8D9-1180-53B0-888268FDF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068C39-D917-8A50-6728-77AA24D80ED2}"/>
              </a:ext>
            </a:extLst>
          </p:cNvPr>
          <p:cNvSpPr txBox="1"/>
          <p:nvPr/>
        </p:nvSpPr>
        <p:spPr>
          <a:xfrm>
            <a:off x="1258294" y="910584"/>
            <a:ext cx="1021543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Odebral</a:t>
            </a:r>
            <a:r>
              <a:rPr lang="en-US" sz="3200" dirty="0"/>
              <a:t> se 12,0-litrový </a:t>
            </a:r>
            <a:r>
              <a:rPr lang="en-US" sz="3200" dirty="0" err="1"/>
              <a:t>vzorek</a:t>
            </a:r>
            <a:r>
              <a:rPr lang="en-US" sz="3200" dirty="0"/>
              <a:t> </a:t>
            </a:r>
            <a:r>
              <a:rPr lang="en-US" sz="3200" dirty="0" err="1"/>
              <a:t>vzduchu</a:t>
            </a:r>
            <a:r>
              <a:rPr lang="en-US" sz="3200" dirty="0"/>
              <a:t> o </a:t>
            </a:r>
            <a:r>
              <a:rPr lang="en-US" sz="3200" dirty="0" err="1"/>
              <a:t>teplotě</a:t>
            </a:r>
            <a:r>
              <a:rPr lang="en-US" sz="3200" dirty="0"/>
              <a:t> 25 °C a </a:t>
            </a:r>
            <a:r>
              <a:rPr lang="en-US" sz="3200" dirty="0" err="1"/>
              <a:t>tlaku</a:t>
            </a:r>
            <a:r>
              <a:rPr lang="en-US" sz="3200" dirty="0"/>
              <a:t> 1,00 atm a </a:t>
            </a:r>
            <a:r>
              <a:rPr lang="en-US" sz="3200" dirty="0" err="1"/>
              <a:t>vysušil</a:t>
            </a:r>
            <a:r>
              <a:rPr lang="en-US" sz="3200" dirty="0"/>
              <a:t> se. Po </a:t>
            </a:r>
            <a:r>
              <a:rPr lang="en-US" sz="3200" dirty="0" err="1"/>
              <a:t>vysušení</a:t>
            </a:r>
            <a:r>
              <a:rPr lang="en-US" sz="3200" dirty="0"/>
              <a:t> </a:t>
            </a:r>
            <a:r>
              <a:rPr lang="en-US" sz="3200" dirty="0" err="1"/>
              <a:t>byl</a:t>
            </a:r>
            <a:r>
              <a:rPr lang="en-US" sz="3200" dirty="0"/>
              <a:t> </a:t>
            </a:r>
            <a:r>
              <a:rPr lang="en-US" sz="3200" dirty="0" err="1"/>
              <a:t>objem</a:t>
            </a:r>
            <a:r>
              <a:rPr lang="en-US" sz="3200" dirty="0"/>
              <a:t> </a:t>
            </a:r>
            <a:r>
              <a:rPr lang="en-US" sz="3200" dirty="0" err="1"/>
              <a:t>vzorku</a:t>
            </a:r>
            <a:r>
              <a:rPr lang="en-US" sz="3200" dirty="0"/>
              <a:t> </a:t>
            </a:r>
            <a:r>
              <a:rPr lang="en-US" sz="3200" dirty="0" err="1"/>
              <a:t>přesně</a:t>
            </a:r>
            <a:r>
              <a:rPr lang="en-US" sz="3200" dirty="0"/>
              <a:t> 11,50 l. </a:t>
            </a:r>
            <a:r>
              <a:rPr lang="en-US" sz="3200" dirty="0" err="1"/>
              <a:t>Jaké</a:t>
            </a:r>
            <a:r>
              <a:rPr lang="en-US" sz="3200" dirty="0"/>
              <a:t> </a:t>
            </a:r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hmotnostní</a:t>
            </a:r>
            <a:r>
              <a:rPr lang="en-US" sz="3200" dirty="0"/>
              <a:t> </a:t>
            </a:r>
            <a:r>
              <a:rPr lang="en-US" sz="3200" dirty="0" err="1"/>
              <a:t>procento</a:t>
            </a:r>
            <a:r>
              <a:rPr lang="en-US" sz="3200" dirty="0"/>
              <a:t> </a:t>
            </a:r>
            <a:r>
              <a:rPr lang="en-US" sz="3200" dirty="0" err="1"/>
              <a:t>vody</a:t>
            </a:r>
            <a:r>
              <a:rPr lang="en-US" sz="3200" dirty="0"/>
              <a:t> v </a:t>
            </a:r>
            <a:r>
              <a:rPr lang="en-US" sz="3200" dirty="0" err="1"/>
              <a:t>původním</a:t>
            </a:r>
            <a:r>
              <a:rPr lang="en-US" sz="3200" dirty="0"/>
              <a:t> </a:t>
            </a:r>
            <a:r>
              <a:rPr lang="en-US" sz="3200" dirty="0" err="1"/>
              <a:t>vzorku</a:t>
            </a:r>
            <a:r>
              <a:rPr lang="en-US" sz="3200" dirty="0"/>
              <a:t> </a:t>
            </a:r>
            <a:r>
              <a:rPr lang="en-US" sz="3200" dirty="0" err="1"/>
              <a:t>vzduchu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972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6DF22D-C14B-3A71-FF8D-A1DDB809F54B}"/>
              </a:ext>
            </a:extLst>
          </p:cNvPr>
          <p:cNvSpPr txBox="1"/>
          <p:nvPr/>
        </p:nvSpPr>
        <p:spPr>
          <a:xfrm>
            <a:off x="3047215" y="1538530"/>
            <a:ext cx="60944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A 12.0-liter sample of air at 25°C and 1.00 atm pressure was collected and dried. After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drying, the volume of the sample was exactly 11.50 L. What was the percentage </a:t>
            </a:r>
            <a:r>
              <a:rPr lang="en-US" sz="1800" b="0" i="1" u="none" strike="noStrike" baseline="0" dirty="0">
                <a:latin typeface="TimesNewRomanPS-ItalicMT"/>
              </a:rPr>
              <a:t>by mass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of water in the original air sample?</a:t>
            </a:r>
          </a:p>
          <a:p>
            <a:pPr algn="l"/>
            <a:r>
              <a:rPr lang="en-US" sz="1800" b="0" i="1" u="none" strike="noStrike" baseline="0" dirty="0">
                <a:latin typeface="TimesNewRomanPS-ItalicMT"/>
              </a:rPr>
              <a:t>Answer: </a:t>
            </a:r>
            <a:r>
              <a:rPr lang="en-US" sz="1800" b="0" i="0" u="none" strike="noStrike" baseline="0" dirty="0">
                <a:latin typeface="TimesNewRomanPSMT"/>
              </a:rPr>
              <a:t>Under the conditions given, a mole of dry air occupies: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22.4L</a:t>
            </a:r>
            <a:r>
              <a:rPr lang="en-US" sz="2000" b="0" i="0" u="none" strike="noStrike" baseline="0" dirty="0">
                <a:latin typeface="TimesNewRomanPSMT"/>
              </a:rPr>
              <a:t>×</a:t>
            </a:r>
            <a:r>
              <a:rPr lang="en-US" sz="1800" b="0" i="0" u="none" strike="noStrike" baseline="0" dirty="0">
                <a:latin typeface="TimesNewRomanPSMT"/>
              </a:rPr>
              <a:t>(298 K/273 K) = 24.5 L/mol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mol dry air = 11.5L/(24.5 L/mol) = 0.469 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The average molar mass of dry air is 29.1 g/mol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The mass of dry air = 0.469 mol </a:t>
            </a:r>
            <a:r>
              <a:rPr lang="en-US" sz="2000" b="0" i="0" u="none" strike="noStrike" baseline="0" dirty="0">
                <a:latin typeface="TimesNewRomanPSMT"/>
              </a:rPr>
              <a:t>× </a:t>
            </a:r>
            <a:r>
              <a:rPr lang="en-US" sz="1800" b="0" i="0" u="none" strike="noStrike" baseline="0" dirty="0">
                <a:latin typeface="TimesNewRomanPSMT"/>
              </a:rPr>
              <a:t>29.1 g/mol = 13.6 g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mols of H</a:t>
            </a:r>
            <a:r>
              <a:rPr lang="en-US" sz="1100" b="0" i="0" u="none" strike="noStrike" baseline="0" dirty="0">
                <a:latin typeface="TimesNewRomanPSMT"/>
              </a:rPr>
              <a:t>2</a:t>
            </a:r>
            <a:r>
              <a:rPr lang="en-US" sz="1800" b="0" i="0" u="none" strike="noStrike" baseline="0" dirty="0">
                <a:latin typeface="TimesNewRomanPSMT"/>
              </a:rPr>
              <a:t>O = 0.5L/(24.5 L/mol) = 0.0204 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mass of H</a:t>
            </a:r>
            <a:r>
              <a:rPr lang="en-US" sz="1100" b="0" i="0" u="none" strike="noStrike" baseline="0" dirty="0">
                <a:latin typeface="TimesNewRomanPSMT"/>
              </a:rPr>
              <a:t>2</a:t>
            </a:r>
            <a:r>
              <a:rPr lang="en-US" sz="1800" b="0" i="0" u="none" strike="noStrike" baseline="0" dirty="0">
                <a:latin typeface="TimesNewRomanPSMT"/>
              </a:rPr>
              <a:t>O = 0.0204 mol </a:t>
            </a:r>
            <a:r>
              <a:rPr lang="en-US" sz="1800" b="0" i="0" u="none" strike="noStrike" baseline="0" dirty="0">
                <a:latin typeface="SymbolMT"/>
              </a:rPr>
              <a:t>’ </a:t>
            </a:r>
            <a:r>
              <a:rPr lang="en-US" sz="1800" b="0" i="0" u="none" strike="noStrike" baseline="0" dirty="0">
                <a:latin typeface="TimesNewRomanPSMT"/>
              </a:rPr>
              <a:t>18.0 g/mol = 0.367 g</a:t>
            </a:r>
          </a:p>
          <a:p>
            <a:pPr algn="l"/>
            <a:r>
              <a:rPr lang="pl-PL" sz="1800" b="0" i="0" u="none" strike="noStrike" baseline="0" dirty="0">
                <a:latin typeface="TimesNewRomanPSMT"/>
              </a:rPr>
              <a:t>% H</a:t>
            </a:r>
            <a:r>
              <a:rPr lang="pl-PL" sz="1100" b="0" i="0" u="none" strike="noStrike" baseline="0" dirty="0">
                <a:latin typeface="TimesNewRomanPSMT"/>
              </a:rPr>
              <a:t>2</a:t>
            </a:r>
            <a:r>
              <a:rPr lang="pl-PL" sz="1800" b="0" i="0" u="none" strike="noStrike" baseline="0" dirty="0">
                <a:latin typeface="TimesNewRomanPSMT"/>
              </a:rPr>
              <a:t>O by mass = 100 </a:t>
            </a:r>
            <a:r>
              <a:rPr lang="pl-PL" sz="2000" b="0" i="0" u="none" strike="noStrike" baseline="0" dirty="0">
                <a:latin typeface="TimesNewRomanPSMT"/>
              </a:rPr>
              <a:t>× </a:t>
            </a:r>
            <a:r>
              <a:rPr lang="pl-PL" sz="1800" b="0" i="0" u="none" strike="noStrike" baseline="0" dirty="0">
                <a:latin typeface="TimesNewRomanPSMT"/>
              </a:rPr>
              <a:t>0.367 g/(13.6 g + 0.367 g) = 2.62 %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SymbolMT</vt:lpstr>
      <vt:lpstr>TimesNewRomanPS-ItalicMT</vt:lpstr>
      <vt:lpstr>TimesNewRomanPSMT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2022-11-02T12:51:42Z</dcterms:created>
  <dcterms:modified xsi:type="dcterms:W3CDTF">2024-11-21T09:51:23Z</dcterms:modified>
</cp:coreProperties>
</file>