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8" r:id="rId3"/>
    <p:sldId id="303" r:id="rId4"/>
    <p:sldId id="368" r:id="rId5"/>
    <p:sldId id="369" r:id="rId6"/>
    <p:sldId id="361" r:id="rId7"/>
    <p:sldId id="381" r:id="rId8"/>
    <p:sldId id="380" r:id="rId9"/>
    <p:sldId id="304" r:id="rId10"/>
    <p:sldId id="305" r:id="rId11"/>
    <p:sldId id="307" r:id="rId12"/>
    <p:sldId id="309" r:id="rId13"/>
    <p:sldId id="310" r:id="rId14"/>
    <p:sldId id="311" r:id="rId15"/>
    <p:sldId id="379" r:id="rId16"/>
    <p:sldId id="312" r:id="rId17"/>
    <p:sldId id="355" r:id="rId18"/>
    <p:sldId id="314" r:id="rId19"/>
    <p:sldId id="356" r:id="rId20"/>
    <p:sldId id="365" r:id="rId21"/>
    <p:sldId id="315" r:id="rId22"/>
    <p:sldId id="316" r:id="rId23"/>
    <p:sldId id="367" r:id="rId24"/>
    <p:sldId id="378" r:id="rId25"/>
    <p:sldId id="318" r:id="rId26"/>
    <p:sldId id="357" r:id="rId27"/>
    <p:sldId id="319" r:id="rId28"/>
    <p:sldId id="320" r:id="rId29"/>
    <p:sldId id="321" r:id="rId30"/>
    <p:sldId id="322" r:id="rId31"/>
    <p:sldId id="377" r:id="rId32"/>
    <p:sldId id="332" r:id="rId33"/>
    <p:sldId id="376" r:id="rId34"/>
    <p:sldId id="371" r:id="rId35"/>
    <p:sldId id="370" r:id="rId36"/>
    <p:sldId id="372" r:id="rId37"/>
    <p:sldId id="373" r:id="rId38"/>
    <p:sldId id="374" r:id="rId39"/>
    <p:sldId id="375" r:id="rId40"/>
    <p:sldId id="336" r:id="rId41"/>
    <p:sldId id="359" r:id="rId42"/>
    <p:sldId id="333" r:id="rId43"/>
    <p:sldId id="334" r:id="rId44"/>
    <p:sldId id="326" r:id="rId45"/>
    <p:sldId id="328" r:id="rId46"/>
    <p:sldId id="327" r:id="rId47"/>
    <p:sldId id="329" r:id="rId48"/>
    <p:sldId id="335" r:id="rId49"/>
    <p:sldId id="366" r:id="rId50"/>
  </p:sldIdLst>
  <p:sldSz cx="9144000" cy="6858000" type="screen4x3"/>
  <p:notesSz cx="7099300" cy="102346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D5FCC3-C5A7-4E85-93AC-37DD0E51AEC2}" v="34" dt="2024-10-23T06:34:02.8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6"/>
    <p:restoredTop sz="92265"/>
  </p:normalViewPr>
  <p:slideViewPr>
    <p:cSldViewPr>
      <p:cViewPr varScale="1">
        <p:scale>
          <a:sx n="107" d="100"/>
          <a:sy n="107" d="100"/>
        </p:scale>
        <p:origin x="120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ěk Bláha" userId="42617b0c-9dcc-4722-9496-b1459645750d" providerId="ADAL" clId="{A6F4FDD6-E262-4275-B2BC-8AAA43C174FD}"/>
    <pc:docChg chg="undo custSel addSld delSld modSld sldOrd">
      <pc:chgData name="Luděk Bláha" userId="42617b0c-9dcc-4722-9496-b1459645750d" providerId="ADAL" clId="{A6F4FDD6-E262-4275-B2BC-8AAA43C174FD}" dt="2023-09-26T12:29:53.597" v="2834" actId="113"/>
      <pc:docMkLst>
        <pc:docMk/>
      </pc:docMkLst>
      <pc:sldChg chg="modSp mod">
        <pc:chgData name="Luděk Bláha" userId="42617b0c-9dcc-4722-9496-b1459645750d" providerId="ADAL" clId="{A6F4FDD6-E262-4275-B2BC-8AAA43C174FD}" dt="2023-09-26T12:29:53.597" v="2834" actId="113"/>
        <pc:sldMkLst>
          <pc:docMk/>
          <pc:sldMk cId="0" sldId="258"/>
        </pc:sldMkLst>
        <pc:spChg chg="mod">
          <ac:chgData name="Luděk Bláha" userId="42617b0c-9dcc-4722-9496-b1459645750d" providerId="ADAL" clId="{A6F4FDD6-E262-4275-B2BC-8AAA43C174FD}" dt="2023-09-26T12:29:53.597" v="2834" actId="113"/>
          <ac:spMkLst>
            <pc:docMk/>
            <pc:sldMk cId="0" sldId="258"/>
            <ac:spMk id="8195" creationId="{00000000-0000-0000-0000-000000000000}"/>
          </ac:spMkLst>
        </pc:spChg>
      </pc:sldChg>
      <pc:sldChg chg="modSp mod">
        <pc:chgData name="Luděk Bláha" userId="42617b0c-9dcc-4722-9496-b1459645750d" providerId="ADAL" clId="{A6F4FDD6-E262-4275-B2BC-8AAA43C174FD}" dt="2023-09-26T12:05:22.642" v="748" actId="1076"/>
        <pc:sldMkLst>
          <pc:docMk/>
          <pc:sldMk cId="0" sldId="316"/>
        </pc:sldMkLst>
        <pc:spChg chg="mod">
          <ac:chgData name="Luděk Bláha" userId="42617b0c-9dcc-4722-9496-b1459645750d" providerId="ADAL" clId="{A6F4FDD6-E262-4275-B2BC-8AAA43C174FD}" dt="2023-09-26T12:05:22.642" v="748" actId="1076"/>
          <ac:spMkLst>
            <pc:docMk/>
            <pc:sldMk cId="0" sldId="316"/>
            <ac:spMk id="45058" creationId="{00000000-0000-0000-0000-000000000000}"/>
          </ac:spMkLst>
        </pc:spChg>
      </pc:sldChg>
      <pc:sldChg chg="del">
        <pc:chgData name="Luděk Bláha" userId="42617b0c-9dcc-4722-9496-b1459645750d" providerId="ADAL" clId="{A6F4FDD6-E262-4275-B2BC-8AAA43C174FD}" dt="2023-09-26T11:57:00.496" v="50" actId="47"/>
        <pc:sldMkLst>
          <pc:docMk/>
          <pc:sldMk cId="0" sldId="317"/>
        </pc:sldMkLst>
      </pc:sldChg>
      <pc:sldChg chg="modSp mod">
        <pc:chgData name="Luděk Bláha" userId="42617b0c-9dcc-4722-9496-b1459645750d" providerId="ADAL" clId="{A6F4FDD6-E262-4275-B2BC-8AAA43C174FD}" dt="2023-09-26T11:57:31.762" v="63" actId="6549"/>
        <pc:sldMkLst>
          <pc:docMk/>
          <pc:sldMk cId="0" sldId="318"/>
        </pc:sldMkLst>
        <pc:spChg chg="mod">
          <ac:chgData name="Luděk Bláha" userId="42617b0c-9dcc-4722-9496-b1459645750d" providerId="ADAL" clId="{A6F4FDD6-E262-4275-B2BC-8AAA43C174FD}" dt="2023-09-26T11:57:31.762" v="63" actId="6549"/>
          <ac:spMkLst>
            <pc:docMk/>
            <pc:sldMk cId="0" sldId="318"/>
            <ac:spMk id="51202" creationId="{00000000-0000-0000-0000-000000000000}"/>
          </ac:spMkLst>
        </pc:spChg>
        <pc:spChg chg="mod">
          <ac:chgData name="Luděk Bláha" userId="42617b0c-9dcc-4722-9496-b1459645750d" providerId="ADAL" clId="{A6F4FDD6-E262-4275-B2BC-8AAA43C174FD}" dt="2023-09-26T11:57:28.869" v="62" actId="20577"/>
          <ac:spMkLst>
            <pc:docMk/>
            <pc:sldMk cId="0" sldId="318"/>
            <ac:spMk id="51203" creationId="{00000000-0000-0000-0000-000000000000}"/>
          </ac:spMkLst>
        </pc:spChg>
      </pc:sldChg>
      <pc:sldChg chg="modSp mod">
        <pc:chgData name="Luděk Bláha" userId="42617b0c-9dcc-4722-9496-b1459645750d" providerId="ADAL" clId="{A6F4FDD6-E262-4275-B2BC-8AAA43C174FD}" dt="2023-09-26T11:58:16.753" v="85" actId="20577"/>
        <pc:sldMkLst>
          <pc:docMk/>
          <pc:sldMk cId="0" sldId="320"/>
        </pc:sldMkLst>
        <pc:spChg chg="mod">
          <ac:chgData name="Luděk Bláha" userId="42617b0c-9dcc-4722-9496-b1459645750d" providerId="ADAL" clId="{A6F4FDD6-E262-4275-B2BC-8AAA43C174FD}" dt="2023-09-26T11:58:16.753" v="85" actId="20577"/>
          <ac:spMkLst>
            <pc:docMk/>
            <pc:sldMk cId="0" sldId="320"/>
            <ac:spMk id="57347" creationId="{00000000-0000-0000-0000-000000000000}"/>
          </ac:spMkLst>
        </pc:spChg>
      </pc:sldChg>
      <pc:sldChg chg="modSp mod">
        <pc:chgData name="Luděk Bláha" userId="42617b0c-9dcc-4722-9496-b1459645750d" providerId="ADAL" clId="{A6F4FDD6-E262-4275-B2BC-8AAA43C174FD}" dt="2023-09-26T11:58:18" v="86" actId="20577"/>
        <pc:sldMkLst>
          <pc:docMk/>
          <pc:sldMk cId="0" sldId="321"/>
        </pc:sldMkLst>
        <pc:spChg chg="mod">
          <ac:chgData name="Luděk Bláha" userId="42617b0c-9dcc-4722-9496-b1459645750d" providerId="ADAL" clId="{A6F4FDD6-E262-4275-B2BC-8AAA43C174FD}" dt="2023-09-26T11:58:18" v="86" actId="20577"/>
          <ac:spMkLst>
            <pc:docMk/>
            <pc:sldMk cId="0" sldId="321"/>
            <ac:spMk id="59395" creationId="{00000000-0000-0000-0000-000000000000}"/>
          </ac:spMkLst>
        </pc:spChg>
      </pc:sldChg>
      <pc:sldChg chg="modSp mod">
        <pc:chgData name="Luděk Bláha" userId="42617b0c-9dcc-4722-9496-b1459645750d" providerId="ADAL" clId="{A6F4FDD6-E262-4275-B2BC-8AAA43C174FD}" dt="2023-09-26T11:58:19.450" v="87" actId="20577"/>
        <pc:sldMkLst>
          <pc:docMk/>
          <pc:sldMk cId="0" sldId="322"/>
        </pc:sldMkLst>
        <pc:spChg chg="mod">
          <ac:chgData name="Luděk Bláha" userId="42617b0c-9dcc-4722-9496-b1459645750d" providerId="ADAL" clId="{A6F4FDD6-E262-4275-B2BC-8AAA43C174FD}" dt="2023-09-26T11:58:19.450" v="87" actId="20577"/>
          <ac:spMkLst>
            <pc:docMk/>
            <pc:sldMk cId="0" sldId="322"/>
            <ac:spMk id="61442" creationId="{00000000-0000-0000-0000-000000000000}"/>
          </ac:spMkLst>
        </pc:spChg>
      </pc:sldChg>
      <pc:sldChg chg="del">
        <pc:chgData name="Luděk Bláha" userId="42617b0c-9dcc-4722-9496-b1459645750d" providerId="ADAL" clId="{A6F4FDD6-E262-4275-B2BC-8AAA43C174FD}" dt="2023-09-26T12:03:59.117" v="702" actId="2696"/>
        <pc:sldMkLst>
          <pc:docMk/>
          <pc:sldMk cId="0" sldId="326"/>
        </pc:sldMkLst>
      </pc:sldChg>
      <pc:sldChg chg="add del">
        <pc:chgData name="Luděk Bláha" userId="42617b0c-9dcc-4722-9496-b1459645750d" providerId="ADAL" clId="{A6F4FDD6-E262-4275-B2BC-8AAA43C174FD}" dt="2023-09-26T12:04:04.063" v="704" actId="2696"/>
        <pc:sldMkLst>
          <pc:docMk/>
          <pc:sldMk cId="111939424" sldId="326"/>
        </pc:sldMkLst>
      </pc:sldChg>
      <pc:sldChg chg="modSp add mod">
        <pc:chgData name="Luděk Bláha" userId="42617b0c-9dcc-4722-9496-b1459645750d" providerId="ADAL" clId="{A6F4FDD6-E262-4275-B2BC-8AAA43C174FD}" dt="2023-09-26T12:21:34.073" v="2131" actId="1036"/>
        <pc:sldMkLst>
          <pc:docMk/>
          <pc:sldMk cId="3014698514" sldId="326"/>
        </pc:sldMkLst>
        <pc:spChg chg="mod">
          <ac:chgData name="Luděk Bláha" userId="42617b0c-9dcc-4722-9496-b1459645750d" providerId="ADAL" clId="{A6F4FDD6-E262-4275-B2BC-8AAA43C174FD}" dt="2023-09-26T12:21:34.073" v="2131" actId="1036"/>
          <ac:spMkLst>
            <pc:docMk/>
            <pc:sldMk cId="3014698514" sldId="326"/>
            <ac:spMk id="75778" creationId="{00000000-0000-0000-0000-000000000000}"/>
          </ac:spMkLst>
        </pc:spChg>
        <pc:spChg chg="mod">
          <ac:chgData name="Luděk Bláha" userId="42617b0c-9dcc-4722-9496-b1459645750d" providerId="ADAL" clId="{A6F4FDD6-E262-4275-B2BC-8AAA43C174FD}" dt="2023-09-26T12:19:03.334" v="1833" actId="113"/>
          <ac:spMkLst>
            <pc:docMk/>
            <pc:sldMk cId="3014698514" sldId="326"/>
            <ac:spMk id="75779" creationId="{00000000-0000-0000-0000-000000000000}"/>
          </ac:spMkLst>
        </pc:spChg>
      </pc:sldChg>
      <pc:sldChg chg="del">
        <pc:chgData name="Luděk Bláha" userId="42617b0c-9dcc-4722-9496-b1459645750d" providerId="ADAL" clId="{A6F4FDD6-E262-4275-B2BC-8AAA43C174FD}" dt="2023-09-26T12:03:59.117" v="702" actId="2696"/>
        <pc:sldMkLst>
          <pc:docMk/>
          <pc:sldMk cId="0" sldId="327"/>
        </pc:sldMkLst>
      </pc:sldChg>
      <pc:sldChg chg="add del">
        <pc:chgData name="Luděk Bláha" userId="42617b0c-9dcc-4722-9496-b1459645750d" providerId="ADAL" clId="{A6F4FDD6-E262-4275-B2BC-8AAA43C174FD}" dt="2023-09-26T12:04:04.063" v="704" actId="2696"/>
        <pc:sldMkLst>
          <pc:docMk/>
          <pc:sldMk cId="2038966912" sldId="327"/>
        </pc:sldMkLst>
      </pc:sldChg>
      <pc:sldChg chg="modSp add">
        <pc:chgData name="Luděk Bláha" userId="42617b0c-9dcc-4722-9496-b1459645750d" providerId="ADAL" clId="{A6F4FDD6-E262-4275-B2BC-8AAA43C174FD}" dt="2023-09-26T12:23:08.785" v="2255" actId="1076"/>
        <pc:sldMkLst>
          <pc:docMk/>
          <pc:sldMk cId="2787292579" sldId="327"/>
        </pc:sldMkLst>
        <pc:picChg chg="mod">
          <ac:chgData name="Luděk Bláha" userId="42617b0c-9dcc-4722-9496-b1459645750d" providerId="ADAL" clId="{A6F4FDD6-E262-4275-B2BC-8AAA43C174FD}" dt="2023-09-26T12:23:08.785" v="2255" actId="1076"/>
          <ac:picMkLst>
            <pc:docMk/>
            <pc:sldMk cId="2787292579" sldId="327"/>
            <ac:picMk id="79874" creationId="{00000000-0000-0000-0000-000000000000}"/>
          </ac:picMkLst>
        </pc:picChg>
      </pc:sldChg>
      <pc:sldChg chg="del">
        <pc:chgData name="Luděk Bláha" userId="42617b0c-9dcc-4722-9496-b1459645750d" providerId="ADAL" clId="{A6F4FDD6-E262-4275-B2BC-8AAA43C174FD}" dt="2023-09-26T12:03:59.117" v="702" actId="2696"/>
        <pc:sldMkLst>
          <pc:docMk/>
          <pc:sldMk cId="0" sldId="328"/>
        </pc:sldMkLst>
      </pc:sldChg>
      <pc:sldChg chg="modSp add mod">
        <pc:chgData name="Luděk Bláha" userId="42617b0c-9dcc-4722-9496-b1459645750d" providerId="ADAL" clId="{A6F4FDD6-E262-4275-B2BC-8AAA43C174FD}" dt="2023-09-26T12:24:09.902" v="2397" actId="1036"/>
        <pc:sldMkLst>
          <pc:docMk/>
          <pc:sldMk cId="1077510257" sldId="328"/>
        </pc:sldMkLst>
        <pc:spChg chg="mod">
          <ac:chgData name="Luděk Bláha" userId="42617b0c-9dcc-4722-9496-b1459645750d" providerId="ADAL" clId="{A6F4FDD6-E262-4275-B2BC-8AAA43C174FD}" dt="2023-09-26T12:24:09.902" v="2397" actId="1036"/>
          <ac:spMkLst>
            <pc:docMk/>
            <pc:sldMk cId="1077510257" sldId="328"/>
            <ac:spMk id="77826" creationId="{00000000-0000-0000-0000-000000000000}"/>
          </ac:spMkLst>
        </pc:spChg>
      </pc:sldChg>
      <pc:sldChg chg="add del">
        <pc:chgData name="Luděk Bláha" userId="42617b0c-9dcc-4722-9496-b1459645750d" providerId="ADAL" clId="{A6F4FDD6-E262-4275-B2BC-8AAA43C174FD}" dt="2023-09-26T12:04:04.063" v="704" actId="2696"/>
        <pc:sldMkLst>
          <pc:docMk/>
          <pc:sldMk cId="2322824669" sldId="328"/>
        </pc:sldMkLst>
      </pc:sldChg>
      <pc:sldChg chg="del">
        <pc:chgData name="Luděk Bláha" userId="42617b0c-9dcc-4722-9496-b1459645750d" providerId="ADAL" clId="{A6F4FDD6-E262-4275-B2BC-8AAA43C174FD}" dt="2023-09-26T12:03:59.117" v="702" actId="2696"/>
        <pc:sldMkLst>
          <pc:docMk/>
          <pc:sldMk cId="0" sldId="329"/>
        </pc:sldMkLst>
      </pc:sldChg>
      <pc:sldChg chg="modSp add mod">
        <pc:chgData name="Luděk Bláha" userId="42617b0c-9dcc-4722-9496-b1459645750d" providerId="ADAL" clId="{A6F4FDD6-E262-4275-B2BC-8AAA43C174FD}" dt="2023-09-26T12:26:57.810" v="2571" actId="1076"/>
        <pc:sldMkLst>
          <pc:docMk/>
          <pc:sldMk cId="1226822409" sldId="329"/>
        </pc:sldMkLst>
        <pc:spChg chg="mod">
          <ac:chgData name="Luděk Bláha" userId="42617b0c-9dcc-4722-9496-b1459645750d" providerId="ADAL" clId="{A6F4FDD6-E262-4275-B2BC-8AAA43C174FD}" dt="2023-09-26T12:26:57.810" v="2571" actId="1076"/>
          <ac:spMkLst>
            <pc:docMk/>
            <pc:sldMk cId="1226822409" sldId="329"/>
            <ac:spMk id="81923" creationId="{00000000-0000-0000-0000-000000000000}"/>
          </ac:spMkLst>
        </pc:spChg>
        <pc:picChg chg="mod">
          <ac:chgData name="Luděk Bláha" userId="42617b0c-9dcc-4722-9496-b1459645750d" providerId="ADAL" clId="{A6F4FDD6-E262-4275-B2BC-8AAA43C174FD}" dt="2023-09-26T12:26:55.066" v="2570" actId="1076"/>
          <ac:picMkLst>
            <pc:docMk/>
            <pc:sldMk cId="1226822409" sldId="329"/>
            <ac:picMk id="81922" creationId="{00000000-0000-0000-0000-000000000000}"/>
          </ac:picMkLst>
        </pc:picChg>
      </pc:sldChg>
      <pc:sldChg chg="add del">
        <pc:chgData name="Luděk Bláha" userId="42617b0c-9dcc-4722-9496-b1459645750d" providerId="ADAL" clId="{A6F4FDD6-E262-4275-B2BC-8AAA43C174FD}" dt="2023-09-26T12:04:04.063" v="704" actId="2696"/>
        <pc:sldMkLst>
          <pc:docMk/>
          <pc:sldMk cId="3853781938" sldId="329"/>
        </pc:sldMkLst>
      </pc:sldChg>
      <pc:sldChg chg="addSp modSp mod">
        <pc:chgData name="Luděk Bláha" userId="42617b0c-9dcc-4722-9496-b1459645750d" providerId="ADAL" clId="{A6F4FDD6-E262-4275-B2BC-8AAA43C174FD}" dt="2023-09-26T12:13:33.981" v="1347" actId="1035"/>
        <pc:sldMkLst>
          <pc:docMk/>
          <pc:sldMk cId="0" sldId="333"/>
        </pc:sldMkLst>
        <pc:spChg chg="mod">
          <ac:chgData name="Luděk Bláha" userId="42617b0c-9dcc-4722-9496-b1459645750d" providerId="ADAL" clId="{A6F4FDD6-E262-4275-B2BC-8AAA43C174FD}" dt="2023-09-26T12:13:33.981" v="1347" actId="1035"/>
          <ac:spMkLst>
            <pc:docMk/>
            <pc:sldMk cId="0" sldId="333"/>
            <ac:spMk id="83970" creationId="{00000000-0000-0000-0000-000000000000}"/>
          </ac:spMkLst>
        </pc:spChg>
        <pc:picChg chg="add mod">
          <ac:chgData name="Luděk Bláha" userId="42617b0c-9dcc-4722-9496-b1459645750d" providerId="ADAL" clId="{A6F4FDD6-E262-4275-B2BC-8AAA43C174FD}" dt="2023-09-26T12:13:31.741" v="1341" actId="1076"/>
          <ac:picMkLst>
            <pc:docMk/>
            <pc:sldMk cId="0" sldId="333"/>
            <ac:picMk id="1026" creationId="{5CE028C8-A60B-1DEB-14AC-499EB44D8064}"/>
          </ac:picMkLst>
        </pc:picChg>
      </pc:sldChg>
      <pc:sldChg chg="addSp modSp mod">
        <pc:chgData name="Luděk Bláha" userId="42617b0c-9dcc-4722-9496-b1459645750d" providerId="ADAL" clId="{A6F4FDD6-E262-4275-B2BC-8AAA43C174FD}" dt="2023-09-26T12:16:51.751" v="1535" actId="1076"/>
        <pc:sldMkLst>
          <pc:docMk/>
          <pc:sldMk cId="0" sldId="334"/>
        </pc:sldMkLst>
        <pc:spChg chg="add mod">
          <ac:chgData name="Luděk Bláha" userId="42617b0c-9dcc-4722-9496-b1459645750d" providerId="ADAL" clId="{A6F4FDD6-E262-4275-B2BC-8AAA43C174FD}" dt="2023-09-26T12:16:04" v="1442" actId="14100"/>
          <ac:spMkLst>
            <pc:docMk/>
            <pc:sldMk cId="0" sldId="334"/>
            <ac:spMk id="2" creationId="{D119FA6F-03BC-C022-FF6B-42E9D1BA678E}"/>
          </ac:spMkLst>
        </pc:spChg>
        <pc:spChg chg="add mod">
          <ac:chgData name="Luděk Bláha" userId="42617b0c-9dcc-4722-9496-b1459645750d" providerId="ADAL" clId="{A6F4FDD6-E262-4275-B2BC-8AAA43C174FD}" dt="2023-09-26T12:16:51.751" v="1535" actId="1076"/>
          <ac:spMkLst>
            <pc:docMk/>
            <pc:sldMk cId="0" sldId="334"/>
            <ac:spMk id="3" creationId="{4AB4D36B-FA26-242B-10D4-9A064C83DAA5}"/>
          </ac:spMkLst>
        </pc:spChg>
        <pc:spChg chg="mod">
          <ac:chgData name="Luděk Bláha" userId="42617b0c-9dcc-4722-9496-b1459645750d" providerId="ADAL" clId="{A6F4FDD6-E262-4275-B2BC-8AAA43C174FD}" dt="2023-09-26T12:14:53.900" v="1427" actId="6549"/>
          <ac:spMkLst>
            <pc:docMk/>
            <pc:sldMk cId="0" sldId="334"/>
            <ac:spMk id="86018" creationId="{00000000-0000-0000-0000-000000000000}"/>
          </ac:spMkLst>
        </pc:spChg>
        <pc:spChg chg="mod">
          <ac:chgData name="Luděk Bláha" userId="42617b0c-9dcc-4722-9496-b1459645750d" providerId="ADAL" clId="{A6F4FDD6-E262-4275-B2BC-8AAA43C174FD}" dt="2023-09-26T12:13:53.112" v="1381" actId="5793"/>
          <ac:spMkLst>
            <pc:docMk/>
            <pc:sldMk cId="0" sldId="334"/>
            <ac:spMk id="86019" creationId="{00000000-0000-0000-0000-000000000000}"/>
          </ac:spMkLst>
        </pc:spChg>
        <pc:picChg chg="add mod">
          <ac:chgData name="Luděk Bláha" userId="42617b0c-9dcc-4722-9496-b1459645750d" providerId="ADAL" clId="{A6F4FDD6-E262-4275-B2BC-8AAA43C174FD}" dt="2023-09-26T12:16:06.313" v="1443" actId="1076"/>
          <ac:picMkLst>
            <pc:docMk/>
            <pc:sldMk cId="0" sldId="334"/>
            <ac:picMk id="2050" creationId="{587F047B-477A-876C-924B-BE10C50FCFAF}"/>
          </ac:picMkLst>
        </pc:picChg>
        <pc:picChg chg="add mod">
          <ac:chgData name="Luděk Bláha" userId="42617b0c-9dcc-4722-9496-b1459645750d" providerId="ADAL" clId="{A6F4FDD6-E262-4275-B2BC-8AAA43C174FD}" dt="2023-09-26T12:16:51.751" v="1535" actId="1076"/>
          <ac:picMkLst>
            <pc:docMk/>
            <pc:sldMk cId="0" sldId="334"/>
            <ac:picMk id="2052" creationId="{2E84209E-5075-250A-DB06-22BAD20127FA}"/>
          </ac:picMkLst>
        </pc:picChg>
      </pc:sldChg>
      <pc:sldChg chg="del">
        <pc:chgData name="Luděk Bláha" userId="42617b0c-9dcc-4722-9496-b1459645750d" providerId="ADAL" clId="{A6F4FDD6-E262-4275-B2BC-8AAA43C174FD}" dt="2023-09-26T12:16:57.053" v="1536" actId="2696"/>
        <pc:sldMkLst>
          <pc:docMk/>
          <pc:sldMk cId="0" sldId="335"/>
        </pc:sldMkLst>
      </pc:sldChg>
      <pc:sldChg chg="modSp add mod">
        <pc:chgData name="Luděk Bláha" userId="42617b0c-9dcc-4722-9496-b1459645750d" providerId="ADAL" clId="{A6F4FDD6-E262-4275-B2BC-8AAA43C174FD}" dt="2023-09-26T12:27:06.635" v="2584" actId="20577"/>
        <pc:sldMkLst>
          <pc:docMk/>
          <pc:sldMk cId="2152281884" sldId="335"/>
        </pc:sldMkLst>
        <pc:spChg chg="mod">
          <ac:chgData name="Luděk Bláha" userId="42617b0c-9dcc-4722-9496-b1459645750d" providerId="ADAL" clId="{A6F4FDD6-E262-4275-B2BC-8AAA43C174FD}" dt="2023-09-26T12:27:06.635" v="2584" actId="20577"/>
          <ac:spMkLst>
            <pc:docMk/>
            <pc:sldMk cId="2152281884" sldId="335"/>
            <ac:spMk id="88067" creationId="{00000000-0000-0000-0000-000000000000}"/>
          </ac:spMkLst>
        </pc:spChg>
      </pc:sldChg>
      <pc:sldChg chg="modSp mod ord">
        <pc:chgData name="Luděk Bláha" userId="42617b0c-9dcc-4722-9496-b1459645750d" providerId="ADAL" clId="{A6F4FDD6-E262-4275-B2BC-8AAA43C174FD}" dt="2023-09-26T12:08:12.577" v="951" actId="21"/>
        <pc:sldMkLst>
          <pc:docMk/>
          <pc:sldMk cId="0" sldId="336"/>
        </pc:sldMkLst>
        <pc:spChg chg="mod">
          <ac:chgData name="Luděk Bláha" userId="42617b0c-9dcc-4722-9496-b1459645750d" providerId="ADAL" clId="{A6F4FDD6-E262-4275-B2BC-8AAA43C174FD}" dt="2023-09-26T12:08:12.577" v="951" actId="21"/>
          <ac:spMkLst>
            <pc:docMk/>
            <pc:sldMk cId="0" sldId="336"/>
            <ac:spMk id="96258" creationId="{00000000-0000-0000-0000-000000000000}"/>
          </ac:spMkLst>
        </pc:spChg>
      </pc:sldChg>
      <pc:sldChg chg="del">
        <pc:chgData name="Luděk Bláha" userId="42617b0c-9dcc-4722-9496-b1459645750d" providerId="ADAL" clId="{A6F4FDD6-E262-4275-B2BC-8AAA43C174FD}" dt="2023-09-26T12:27:14.699" v="2585" actId="47"/>
        <pc:sldMkLst>
          <pc:docMk/>
          <pc:sldMk cId="0" sldId="337"/>
        </pc:sldMkLst>
      </pc:sldChg>
      <pc:sldChg chg="del">
        <pc:chgData name="Luděk Bláha" userId="42617b0c-9dcc-4722-9496-b1459645750d" providerId="ADAL" clId="{A6F4FDD6-E262-4275-B2BC-8AAA43C174FD}" dt="2023-09-26T11:55:20.632" v="0" actId="47"/>
        <pc:sldMkLst>
          <pc:docMk/>
          <pc:sldMk cId="0" sldId="354"/>
        </pc:sldMkLst>
      </pc:sldChg>
      <pc:sldChg chg="modSp mod">
        <pc:chgData name="Luděk Bláha" userId="42617b0c-9dcc-4722-9496-b1459645750d" providerId="ADAL" clId="{A6F4FDD6-E262-4275-B2BC-8AAA43C174FD}" dt="2023-09-26T11:57:46.819" v="68" actId="115"/>
        <pc:sldMkLst>
          <pc:docMk/>
          <pc:sldMk cId="0" sldId="357"/>
        </pc:sldMkLst>
        <pc:spChg chg="mod">
          <ac:chgData name="Luděk Bláha" userId="42617b0c-9dcc-4722-9496-b1459645750d" providerId="ADAL" clId="{A6F4FDD6-E262-4275-B2BC-8AAA43C174FD}" dt="2023-09-26T11:57:35.873" v="64" actId="21"/>
          <ac:spMkLst>
            <pc:docMk/>
            <pc:sldMk cId="0" sldId="357"/>
            <ac:spMk id="53250" creationId="{00000000-0000-0000-0000-000000000000}"/>
          </ac:spMkLst>
        </pc:spChg>
        <pc:spChg chg="mod">
          <ac:chgData name="Luděk Bláha" userId="42617b0c-9dcc-4722-9496-b1459645750d" providerId="ADAL" clId="{A6F4FDD6-E262-4275-B2BC-8AAA43C174FD}" dt="2023-09-26T11:57:46.819" v="68" actId="115"/>
          <ac:spMkLst>
            <pc:docMk/>
            <pc:sldMk cId="0" sldId="357"/>
            <ac:spMk id="53251" creationId="{00000000-0000-0000-0000-000000000000}"/>
          </ac:spMkLst>
        </pc:spChg>
      </pc:sldChg>
      <pc:sldChg chg="modSp mod ord">
        <pc:chgData name="Luděk Bláha" userId="42617b0c-9dcc-4722-9496-b1459645750d" providerId="ADAL" clId="{A6F4FDD6-E262-4275-B2BC-8AAA43C174FD}" dt="2023-09-26T12:09:43.155" v="1005" actId="20577"/>
        <pc:sldMkLst>
          <pc:docMk/>
          <pc:sldMk cId="0" sldId="359"/>
        </pc:sldMkLst>
        <pc:spChg chg="mod">
          <ac:chgData name="Luděk Bláha" userId="42617b0c-9dcc-4722-9496-b1459645750d" providerId="ADAL" clId="{A6F4FDD6-E262-4275-B2BC-8AAA43C174FD}" dt="2023-09-26T12:09:43.155" v="1005" actId="20577"/>
          <ac:spMkLst>
            <pc:docMk/>
            <pc:sldMk cId="0" sldId="359"/>
            <ac:spMk id="98306" creationId="{00000000-0000-0000-0000-000000000000}"/>
          </ac:spMkLst>
        </pc:spChg>
        <pc:picChg chg="mod">
          <ac:chgData name="Luděk Bláha" userId="42617b0c-9dcc-4722-9496-b1459645750d" providerId="ADAL" clId="{A6F4FDD6-E262-4275-B2BC-8AAA43C174FD}" dt="2023-09-26T12:09:19.764" v="969" actId="1076"/>
          <ac:picMkLst>
            <pc:docMk/>
            <pc:sldMk cId="0" sldId="359"/>
            <ac:picMk id="98307" creationId="{00000000-0000-0000-0000-000000000000}"/>
          </ac:picMkLst>
        </pc:picChg>
      </pc:sldChg>
      <pc:sldChg chg="modSp mod">
        <pc:chgData name="Luděk Bláha" userId="42617b0c-9dcc-4722-9496-b1459645750d" providerId="ADAL" clId="{A6F4FDD6-E262-4275-B2BC-8AAA43C174FD}" dt="2023-09-26T12:29:41.519" v="2832" actId="20577"/>
        <pc:sldMkLst>
          <pc:docMk/>
          <pc:sldMk cId="0" sldId="366"/>
        </pc:sldMkLst>
        <pc:spChg chg="mod">
          <ac:chgData name="Luděk Bláha" userId="42617b0c-9dcc-4722-9496-b1459645750d" providerId="ADAL" clId="{A6F4FDD6-E262-4275-B2BC-8AAA43C174FD}" dt="2023-09-26T12:29:41.519" v="2832" actId="20577"/>
          <ac:spMkLst>
            <pc:docMk/>
            <pc:sldMk cId="0" sldId="366"/>
            <ac:spMk id="102402" creationId="{00000000-0000-0000-0000-000000000000}"/>
          </ac:spMkLst>
        </pc:spChg>
        <pc:spChg chg="mod">
          <ac:chgData name="Luděk Bláha" userId="42617b0c-9dcc-4722-9496-b1459645750d" providerId="ADAL" clId="{A6F4FDD6-E262-4275-B2BC-8AAA43C174FD}" dt="2023-09-26T12:27:24.042" v="2603" actId="20577"/>
          <ac:spMkLst>
            <pc:docMk/>
            <pc:sldMk cId="0" sldId="366"/>
            <ac:spMk id="102403" creationId="{00000000-0000-0000-0000-000000000000}"/>
          </ac:spMkLst>
        </pc:spChg>
      </pc:sldChg>
      <pc:sldChg chg="modSp">
        <pc:chgData name="Luděk Bláha" userId="42617b0c-9dcc-4722-9496-b1459645750d" providerId="ADAL" clId="{A6F4FDD6-E262-4275-B2BC-8AAA43C174FD}" dt="2023-09-26T11:56:41.465" v="49" actId="1076"/>
        <pc:sldMkLst>
          <pc:docMk/>
          <pc:sldMk cId="0" sldId="367"/>
        </pc:sldMkLst>
        <pc:spChg chg="mod">
          <ac:chgData name="Luděk Bláha" userId="42617b0c-9dcc-4722-9496-b1459645750d" providerId="ADAL" clId="{A6F4FDD6-E262-4275-B2BC-8AAA43C174FD}" dt="2023-09-26T11:56:41.465" v="49" actId="1076"/>
          <ac:spMkLst>
            <pc:docMk/>
            <pc:sldMk cId="0" sldId="367"/>
            <ac:spMk id="47109" creationId="{00000000-0000-0000-0000-000000000000}"/>
          </ac:spMkLst>
        </pc:spChg>
      </pc:sldChg>
      <pc:sldChg chg="addSp modSp mod">
        <pc:chgData name="Luděk Bláha" userId="42617b0c-9dcc-4722-9496-b1459645750d" providerId="ADAL" clId="{A6F4FDD6-E262-4275-B2BC-8AAA43C174FD}" dt="2023-09-26T12:03:06.596" v="691" actId="207"/>
        <pc:sldMkLst>
          <pc:docMk/>
          <pc:sldMk cId="0" sldId="370"/>
        </pc:sldMkLst>
        <pc:spChg chg="add mod">
          <ac:chgData name="Luděk Bláha" userId="42617b0c-9dcc-4722-9496-b1459645750d" providerId="ADAL" clId="{A6F4FDD6-E262-4275-B2BC-8AAA43C174FD}" dt="2023-09-26T12:03:06.596" v="691" actId="207"/>
          <ac:spMkLst>
            <pc:docMk/>
            <pc:sldMk cId="0" sldId="370"/>
            <ac:spMk id="2" creationId="{DBD0EF81-3321-1095-2455-BAC14FAF8B9F}"/>
          </ac:spMkLst>
        </pc:spChg>
        <pc:spChg chg="mod">
          <ac:chgData name="Luděk Bláha" userId="42617b0c-9dcc-4722-9496-b1459645750d" providerId="ADAL" clId="{A6F4FDD6-E262-4275-B2BC-8AAA43C174FD}" dt="2023-09-26T12:02:55.263" v="687" actId="1035"/>
          <ac:spMkLst>
            <pc:docMk/>
            <pc:sldMk cId="0" sldId="370"/>
            <ac:spMk id="69635" creationId="{00000000-0000-0000-0000-000000000000}"/>
          </ac:spMkLst>
        </pc:spChg>
        <pc:spChg chg="mod">
          <ac:chgData name="Luděk Bláha" userId="42617b0c-9dcc-4722-9496-b1459645750d" providerId="ADAL" clId="{A6F4FDD6-E262-4275-B2BC-8AAA43C174FD}" dt="2023-09-26T12:02:25.425" v="627" actId="20577"/>
          <ac:spMkLst>
            <pc:docMk/>
            <pc:sldMk cId="0" sldId="370"/>
            <ac:spMk id="69636" creationId="{00000000-0000-0000-0000-000000000000}"/>
          </ac:spMkLst>
        </pc:spChg>
        <pc:picChg chg="mod">
          <ac:chgData name="Luděk Bláha" userId="42617b0c-9dcc-4722-9496-b1459645750d" providerId="ADAL" clId="{A6F4FDD6-E262-4275-B2BC-8AAA43C174FD}" dt="2023-09-26T12:02:57.446" v="688" actId="1076"/>
          <ac:picMkLst>
            <pc:docMk/>
            <pc:sldMk cId="0" sldId="370"/>
            <ac:picMk id="69634" creationId="{00000000-0000-0000-0000-000000000000}"/>
          </ac:picMkLst>
        </pc:picChg>
      </pc:sldChg>
      <pc:sldChg chg="modSp mod">
        <pc:chgData name="Luděk Bláha" userId="42617b0c-9dcc-4722-9496-b1459645750d" providerId="ADAL" clId="{A6F4FDD6-E262-4275-B2BC-8AAA43C174FD}" dt="2023-09-26T12:00:19.029" v="313" actId="20577"/>
        <pc:sldMkLst>
          <pc:docMk/>
          <pc:sldMk cId="0" sldId="371"/>
        </pc:sldMkLst>
        <pc:spChg chg="mod">
          <ac:chgData name="Luděk Bláha" userId="42617b0c-9dcc-4722-9496-b1459645750d" providerId="ADAL" clId="{A6F4FDD6-E262-4275-B2BC-8AAA43C174FD}" dt="2023-09-26T12:00:19.029" v="313" actId="20577"/>
          <ac:spMkLst>
            <pc:docMk/>
            <pc:sldMk cId="0" sldId="371"/>
            <ac:spMk id="71684" creationId="{00000000-0000-0000-0000-000000000000}"/>
          </ac:spMkLst>
        </pc:spChg>
      </pc:sldChg>
      <pc:sldChg chg="modSp mod ord">
        <pc:chgData name="Luděk Bláha" userId="42617b0c-9dcc-4722-9496-b1459645750d" providerId="ADAL" clId="{A6F4FDD6-E262-4275-B2BC-8AAA43C174FD}" dt="2023-09-26T12:06:46.511" v="919" actId="27636"/>
        <pc:sldMkLst>
          <pc:docMk/>
          <pc:sldMk cId="0" sldId="373"/>
        </pc:sldMkLst>
        <pc:spChg chg="mod">
          <ac:chgData name="Luděk Bláha" userId="42617b0c-9dcc-4722-9496-b1459645750d" providerId="ADAL" clId="{A6F4FDD6-E262-4275-B2BC-8AAA43C174FD}" dt="2023-09-26T12:06:46.511" v="919" actId="27636"/>
          <ac:spMkLst>
            <pc:docMk/>
            <pc:sldMk cId="0" sldId="373"/>
            <ac:spMk id="7" creationId="{00000000-0000-0000-0000-000000000000}"/>
          </ac:spMkLst>
        </pc:spChg>
      </pc:sldChg>
      <pc:sldChg chg="modSp mod ord">
        <pc:chgData name="Luděk Bláha" userId="42617b0c-9dcc-4722-9496-b1459645750d" providerId="ADAL" clId="{A6F4FDD6-E262-4275-B2BC-8AAA43C174FD}" dt="2023-09-26T12:07:11.100" v="927" actId="14100"/>
        <pc:sldMkLst>
          <pc:docMk/>
          <pc:sldMk cId="0" sldId="374"/>
        </pc:sldMkLst>
        <pc:spChg chg="mod">
          <ac:chgData name="Luděk Bláha" userId="42617b0c-9dcc-4722-9496-b1459645750d" providerId="ADAL" clId="{A6F4FDD6-E262-4275-B2BC-8AAA43C174FD}" dt="2023-09-26T12:07:08.627" v="926" actId="1076"/>
          <ac:spMkLst>
            <pc:docMk/>
            <pc:sldMk cId="0" sldId="374"/>
            <ac:spMk id="4" creationId="{A8FC199F-B630-41A9-A404-BA3D47E7C4D0}"/>
          </ac:spMkLst>
        </pc:spChg>
        <pc:cxnChg chg="mod">
          <ac:chgData name="Luděk Bláha" userId="42617b0c-9dcc-4722-9496-b1459645750d" providerId="ADAL" clId="{A6F4FDD6-E262-4275-B2BC-8AAA43C174FD}" dt="2023-09-26T12:07:11.100" v="927" actId="14100"/>
          <ac:cxnSpMkLst>
            <pc:docMk/>
            <pc:sldMk cId="0" sldId="374"/>
            <ac:cxnSpMk id="3" creationId="{CA44D192-C3BE-4CD9-B614-FB510723C952}"/>
          </ac:cxnSpMkLst>
        </pc:cxnChg>
      </pc:sldChg>
      <pc:sldChg chg="ord">
        <pc:chgData name="Luděk Bláha" userId="42617b0c-9dcc-4722-9496-b1459645750d" providerId="ADAL" clId="{A6F4FDD6-E262-4275-B2BC-8AAA43C174FD}" dt="2023-09-26T12:04:26.436" v="707"/>
        <pc:sldMkLst>
          <pc:docMk/>
          <pc:sldMk cId="0" sldId="375"/>
        </pc:sldMkLst>
      </pc:sldChg>
      <pc:sldChg chg="modSp mod">
        <pc:chgData name="Luděk Bláha" userId="42617b0c-9dcc-4722-9496-b1459645750d" providerId="ADAL" clId="{A6F4FDD6-E262-4275-B2BC-8AAA43C174FD}" dt="2023-09-26T12:03:38.971" v="701" actId="404"/>
        <pc:sldMkLst>
          <pc:docMk/>
          <pc:sldMk cId="0" sldId="376"/>
        </pc:sldMkLst>
        <pc:spChg chg="mod">
          <ac:chgData name="Luděk Bláha" userId="42617b0c-9dcc-4722-9496-b1459645750d" providerId="ADAL" clId="{A6F4FDD6-E262-4275-B2BC-8AAA43C174FD}" dt="2023-09-26T12:03:38.971" v="701" actId="404"/>
          <ac:spMkLst>
            <pc:docMk/>
            <pc:sldMk cId="0" sldId="376"/>
            <ac:spMk id="6" creationId="{00000000-0000-0000-0000-000000000000}"/>
          </ac:spMkLst>
        </pc:spChg>
      </pc:sldChg>
      <pc:sldChg chg="modSp mod">
        <pc:chgData name="Luděk Bláha" userId="42617b0c-9dcc-4722-9496-b1459645750d" providerId="ADAL" clId="{A6F4FDD6-E262-4275-B2BC-8AAA43C174FD}" dt="2023-09-26T11:59:56.884" v="299" actId="21"/>
        <pc:sldMkLst>
          <pc:docMk/>
          <pc:sldMk cId="0" sldId="377"/>
        </pc:sldMkLst>
        <pc:spChg chg="mod">
          <ac:chgData name="Luděk Bláha" userId="42617b0c-9dcc-4722-9496-b1459645750d" providerId="ADAL" clId="{A6F4FDD6-E262-4275-B2BC-8AAA43C174FD}" dt="2023-09-26T11:59:56.884" v="299" actId="21"/>
          <ac:spMkLst>
            <pc:docMk/>
            <pc:sldMk cId="0" sldId="377"/>
            <ac:spMk id="63490" creationId="{00000000-0000-0000-0000-000000000000}"/>
          </ac:spMkLst>
        </pc:spChg>
        <pc:spChg chg="mod">
          <ac:chgData name="Luděk Bláha" userId="42617b0c-9dcc-4722-9496-b1459645750d" providerId="ADAL" clId="{A6F4FDD6-E262-4275-B2BC-8AAA43C174FD}" dt="2023-09-26T11:58:43.468" v="142" actId="20577"/>
          <ac:spMkLst>
            <pc:docMk/>
            <pc:sldMk cId="0" sldId="377"/>
            <ac:spMk id="63491" creationId="{00000000-0000-0000-0000-000000000000}"/>
          </ac:spMkLst>
        </pc:spChg>
      </pc:sldChg>
    </pc:docChg>
  </pc:docChgLst>
  <pc:docChgLst>
    <pc:chgData name="Luděk Bláha" userId="42617b0c-9dcc-4722-9496-b1459645750d" providerId="ADAL" clId="{60D5FCC3-C5A7-4E85-93AC-37DD0E51AEC2}"/>
    <pc:docChg chg="undo custSel addSld delSld modSld">
      <pc:chgData name="Luděk Bláha" userId="42617b0c-9dcc-4722-9496-b1459645750d" providerId="ADAL" clId="{60D5FCC3-C5A7-4E85-93AC-37DD0E51AEC2}" dt="2024-10-23T06:34:04.393" v="81" actId="1038"/>
      <pc:docMkLst>
        <pc:docMk/>
      </pc:docMkLst>
      <pc:sldChg chg="addSp delSp modSp add mod">
        <pc:chgData name="Luděk Bláha" userId="42617b0c-9dcc-4722-9496-b1459645750d" providerId="ADAL" clId="{60D5FCC3-C5A7-4E85-93AC-37DD0E51AEC2}" dt="2024-10-23T06:34:04.393" v="81" actId="1038"/>
        <pc:sldMkLst>
          <pc:docMk/>
          <pc:sldMk cId="319137137" sldId="380"/>
        </pc:sldMkLst>
        <pc:spChg chg="add del mod">
          <ac:chgData name="Luděk Bláha" userId="42617b0c-9dcc-4722-9496-b1459645750d" providerId="ADAL" clId="{60D5FCC3-C5A7-4E85-93AC-37DD0E51AEC2}" dt="2024-10-23T06:33:47.265" v="74" actId="1076"/>
          <ac:spMkLst>
            <pc:docMk/>
            <pc:sldMk cId="319137137" sldId="380"/>
            <ac:spMk id="2" creationId="{DE14679C-773A-68A2-7A62-B121F5391789}"/>
          </ac:spMkLst>
        </pc:spChg>
        <pc:spChg chg="mod">
          <ac:chgData name="Luděk Bláha" userId="42617b0c-9dcc-4722-9496-b1459645750d" providerId="ADAL" clId="{60D5FCC3-C5A7-4E85-93AC-37DD0E51AEC2}" dt="2024-10-23T06:25:28.416" v="6" actId="6549"/>
          <ac:spMkLst>
            <pc:docMk/>
            <pc:sldMk cId="319137137" sldId="380"/>
            <ac:spMk id="5" creationId="{96247194-51CF-457A-8B23-212F803708CC}"/>
          </ac:spMkLst>
        </pc:spChg>
        <pc:spChg chg="add del mod">
          <ac:chgData name="Luděk Bláha" userId="42617b0c-9dcc-4722-9496-b1459645750d" providerId="ADAL" clId="{60D5FCC3-C5A7-4E85-93AC-37DD0E51AEC2}" dt="2024-10-23T06:33:39.967" v="71" actId="208"/>
          <ac:spMkLst>
            <pc:docMk/>
            <pc:sldMk cId="319137137" sldId="380"/>
            <ac:spMk id="6" creationId="{A38B6AF7-8137-4EC3-95F3-2D2940BB3492}"/>
          </ac:spMkLst>
        </pc:spChg>
        <pc:spChg chg="add del mod">
          <ac:chgData name="Luděk Bláha" userId="42617b0c-9dcc-4722-9496-b1459645750d" providerId="ADAL" clId="{60D5FCC3-C5A7-4E85-93AC-37DD0E51AEC2}" dt="2024-10-23T06:33:39.967" v="71" actId="208"/>
          <ac:spMkLst>
            <pc:docMk/>
            <pc:sldMk cId="319137137" sldId="380"/>
            <ac:spMk id="7" creationId="{BE7E2E35-E31A-4C15-94DB-87DA34566060}"/>
          </ac:spMkLst>
        </pc:spChg>
        <pc:spChg chg="add del">
          <ac:chgData name="Luděk Bláha" userId="42617b0c-9dcc-4722-9496-b1459645750d" providerId="ADAL" clId="{60D5FCC3-C5A7-4E85-93AC-37DD0E51AEC2}" dt="2024-10-23T06:29:34.852" v="20" actId="478"/>
          <ac:spMkLst>
            <pc:docMk/>
            <pc:sldMk cId="319137137" sldId="380"/>
            <ac:spMk id="10" creationId="{137D9173-5821-4CF1-9B16-0A323AE52761}"/>
          </ac:spMkLst>
        </pc:spChg>
        <pc:spChg chg="add mod">
          <ac:chgData name="Luděk Bláha" userId="42617b0c-9dcc-4722-9496-b1459645750d" providerId="ADAL" clId="{60D5FCC3-C5A7-4E85-93AC-37DD0E51AEC2}" dt="2024-10-23T06:33:55.096" v="76" actId="1076"/>
          <ac:spMkLst>
            <pc:docMk/>
            <pc:sldMk cId="319137137" sldId="380"/>
            <ac:spMk id="11" creationId="{075F32DB-D853-8F04-94E4-24188A041F4F}"/>
          </ac:spMkLst>
        </pc:spChg>
        <pc:spChg chg="add del">
          <ac:chgData name="Luděk Bláha" userId="42617b0c-9dcc-4722-9496-b1459645750d" providerId="ADAL" clId="{60D5FCC3-C5A7-4E85-93AC-37DD0E51AEC2}" dt="2024-10-23T06:29:34.852" v="20" actId="478"/>
          <ac:spMkLst>
            <pc:docMk/>
            <pc:sldMk cId="319137137" sldId="380"/>
            <ac:spMk id="13" creationId="{2E8E9FC7-7ED6-4A67-9CCA-E49E24AB30B4}"/>
          </ac:spMkLst>
        </pc:spChg>
        <pc:spChg chg="add del">
          <ac:chgData name="Luděk Bláha" userId="42617b0c-9dcc-4722-9496-b1459645750d" providerId="ADAL" clId="{60D5FCC3-C5A7-4E85-93AC-37DD0E51AEC2}" dt="2024-10-23T06:29:34.852" v="20" actId="478"/>
          <ac:spMkLst>
            <pc:docMk/>
            <pc:sldMk cId="319137137" sldId="380"/>
            <ac:spMk id="14" creationId="{CCD95538-A50A-4F43-BCFD-6BEFF01600DC}"/>
          </ac:spMkLst>
        </pc:spChg>
        <pc:spChg chg="add mod">
          <ac:chgData name="Luděk Bláha" userId="42617b0c-9dcc-4722-9496-b1459645750d" providerId="ADAL" clId="{60D5FCC3-C5A7-4E85-93AC-37DD0E51AEC2}" dt="2024-10-23T06:33:58.747" v="78" actId="571"/>
          <ac:spMkLst>
            <pc:docMk/>
            <pc:sldMk cId="319137137" sldId="380"/>
            <ac:spMk id="16" creationId="{4CA3B15D-27A4-2EC8-EDAE-02D991F4B680}"/>
          </ac:spMkLst>
        </pc:spChg>
        <pc:spChg chg="add mod">
          <ac:chgData name="Luděk Bláha" userId="42617b0c-9dcc-4722-9496-b1459645750d" providerId="ADAL" clId="{60D5FCC3-C5A7-4E85-93AC-37DD0E51AEC2}" dt="2024-10-23T06:34:04.393" v="81" actId="1038"/>
          <ac:spMkLst>
            <pc:docMk/>
            <pc:sldMk cId="319137137" sldId="380"/>
            <ac:spMk id="17" creationId="{D6C3A79C-E875-3D6D-F825-C182DCECE9B7}"/>
          </ac:spMkLst>
        </pc:spChg>
        <pc:spChg chg="add del">
          <ac:chgData name="Luděk Bláha" userId="42617b0c-9dcc-4722-9496-b1459645750d" providerId="ADAL" clId="{60D5FCC3-C5A7-4E85-93AC-37DD0E51AEC2}" dt="2024-10-23T06:29:34.852" v="20" actId="478"/>
          <ac:spMkLst>
            <pc:docMk/>
            <pc:sldMk cId="319137137" sldId="380"/>
            <ac:spMk id="18" creationId="{B52061EA-D600-4FC6-8F23-3B4FAF500242}"/>
          </ac:spMkLst>
        </pc:spChg>
        <pc:spChg chg="add del">
          <ac:chgData name="Luděk Bláha" userId="42617b0c-9dcc-4722-9496-b1459645750d" providerId="ADAL" clId="{60D5FCC3-C5A7-4E85-93AC-37DD0E51AEC2}" dt="2024-10-23T06:29:34.852" v="20" actId="478"/>
          <ac:spMkLst>
            <pc:docMk/>
            <pc:sldMk cId="319137137" sldId="380"/>
            <ac:spMk id="20" creationId="{D1C8BD68-4CF7-4589-B492-F698AEF47C73}"/>
          </ac:spMkLst>
        </pc:spChg>
        <pc:picChg chg="add del">
          <ac:chgData name="Luděk Bláha" userId="42617b0c-9dcc-4722-9496-b1459645750d" providerId="ADAL" clId="{60D5FCC3-C5A7-4E85-93AC-37DD0E51AEC2}" dt="2024-10-23T06:29:34.852" v="20" actId="478"/>
          <ac:picMkLst>
            <pc:docMk/>
            <pc:sldMk cId="319137137" sldId="380"/>
            <ac:picMk id="3" creationId="{CCD621E2-4C6C-4545-A707-DF509D6277AD}"/>
          </ac:picMkLst>
        </pc:picChg>
        <pc:picChg chg="add del">
          <ac:chgData name="Luděk Bláha" userId="42617b0c-9dcc-4722-9496-b1459645750d" providerId="ADAL" clId="{60D5FCC3-C5A7-4E85-93AC-37DD0E51AEC2}" dt="2024-10-23T06:29:34.852" v="20" actId="478"/>
          <ac:picMkLst>
            <pc:docMk/>
            <pc:sldMk cId="319137137" sldId="380"/>
            <ac:picMk id="8" creationId="{90FBFDBE-D273-4673-B180-97B664C8028A}"/>
          </ac:picMkLst>
        </pc:picChg>
        <pc:picChg chg="add del">
          <ac:chgData name="Luděk Bláha" userId="42617b0c-9dcc-4722-9496-b1459645750d" providerId="ADAL" clId="{60D5FCC3-C5A7-4E85-93AC-37DD0E51AEC2}" dt="2024-10-23T06:29:34.852" v="20" actId="478"/>
          <ac:picMkLst>
            <pc:docMk/>
            <pc:sldMk cId="319137137" sldId="380"/>
            <ac:picMk id="9" creationId="{4B40E71F-B980-4756-AA47-635BBB43A7A0}"/>
          </ac:picMkLst>
        </pc:picChg>
        <pc:picChg chg="add mod">
          <ac:chgData name="Luděk Bláha" userId="42617b0c-9dcc-4722-9496-b1459645750d" providerId="ADAL" clId="{60D5FCC3-C5A7-4E85-93AC-37DD0E51AEC2}" dt="2024-10-23T06:33:58.747" v="78" actId="571"/>
          <ac:picMkLst>
            <pc:docMk/>
            <pc:sldMk cId="319137137" sldId="380"/>
            <ac:picMk id="12" creationId="{702CF743-7AD8-A640-CB6E-A73E052AB252}"/>
          </ac:picMkLst>
        </pc:picChg>
        <pc:picChg chg="add del">
          <ac:chgData name="Luděk Bláha" userId="42617b0c-9dcc-4722-9496-b1459645750d" providerId="ADAL" clId="{60D5FCC3-C5A7-4E85-93AC-37DD0E51AEC2}" dt="2024-10-23T06:29:34.852" v="20" actId="478"/>
          <ac:picMkLst>
            <pc:docMk/>
            <pc:sldMk cId="319137137" sldId="380"/>
            <ac:picMk id="15" creationId="{E62D193C-1662-45AD-8A1A-88B699A73792}"/>
          </ac:picMkLst>
        </pc:picChg>
        <pc:picChg chg="add del">
          <ac:chgData name="Luděk Bláha" userId="42617b0c-9dcc-4722-9496-b1459645750d" providerId="ADAL" clId="{60D5FCC3-C5A7-4E85-93AC-37DD0E51AEC2}" dt="2024-10-23T06:29:34.852" v="20" actId="478"/>
          <ac:picMkLst>
            <pc:docMk/>
            <pc:sldMk cId="319137137" sldId="380"/>
            <ac:picMk id="23" creationId="{7416A765-0BA9-44F1-9DE8-F316CC8A4E4F}"/>
          </ac:picMkLst>
        </pc:picChg>
        <pc:picChg chg="add del">
          <ac:chgData name="Luděk Bláha" userId="42617b0c-9dcc-4722-9496-b1459645750d" providerId="ADAL" clId="{60D5FCC3-C5A7-4E85-93AC-37DD0E51AEC2}" dt="2024-10-23T06:29:34.852" v="20" actId="478"/>
          <ac:picMkLst>
            <pc:docMk/>
            <pc:sldMk cId="319137137" sldId="380"/>
            <ac:picMk id="24" creationId="{2CC654F6-FD76-4050-A78B-484699ACBAB6}"/>
          </ac:picMkLst>
        </pc:picChg>
        <pc:picChg chg="add del">
          <ac:chgData name="Luděk Bláha" userId="42617b0c-9dcc-4722-9496-b1459645750d" providerId="ADAL" clId="{60D5FCC3-C5A7-4E85-93AC-37DD0E51AEC2}" dt="2024-10-23T06:29:34.852" v="20" actId="478"/>
          <ac:picMkLst>
            <pc:docMk/>
            <pc:sldMk cId="319137137" sldId="380"/>
            <ac:picMk id="25" creationId="{7743114C-CA7F-4348-8D5F-9318EE7EE25C}"/>
          </ac:picMkLst>
        </pc:picChg>
        <pc:cxnChg chg="add del">
          <ac:chgData name="Luděk Bláha" userId="42617b0c-9dcc-4722-9496-b1459645750d" providerId="ADAL" clId="{60D5FCC3-C5A7-4E85-93AC-37DD0E51AEC2}" dt="2024-10-23T06:29:34.852" v="20" actId="478"/>
          <ac:cxnSpMkLst>
            <pc:docMk/>
            <pc:sldMk cId="319137137" sldId="380"/>
            <ac:cxnSpMk id="4" creationId="{D4A82749-9127-46E3-8E93-99A31E7B03F0}"/>
          </ac:cxnSpMkLst>
        </pc:cxnChg>
      </pc:sldChg>
      <pc:sldChg chg="addSp delSp modSp add mod">
        <pc:chgData name="Luděk Bláha" userId="42617b0c-9dcc-4722-9496-b1459645750d" providerId="ADAL" clId="{60D5FCC3-C5A7-4E85-93AC-37DD0E51AEC2}" dt="2024-10-23T06:33:21.759" v="70" actId="1076"/>
        <pc:sldMkLst>
          <pc:docMk/>
          <pc:sldMk cId="2235059191" sldId="381"/>
        </pc:sldMkLst>
        <pc:spChg chg="del">
          <ac:chgData name="Luděk Bláha" userId="42617b0c-9dcc-4722-9496-b1459645750d" providerId="ADAL" clId="{60D5FCC3-C5A7-4E85-93AC-37DD0E51AEC2}" dt="2024-10-23T06:29:15.713" v="16" actId="478"/>
          <ac:spMkLst>
            <pc:docMk/>
            <pc:sldMk cId="2235059191" sldId="381"/>
            <ac:spMk id="2" creationId="{DE14679C-773A-68A2-7A62-B121F5391789}"/>
          </ac:spMkLst>
        </pc:spChg>
        <pc:spChg chg="del">
          <ac:chgData name="Luděk Bláha" userId="42617b0c-9dcc-4722-9496-b1459645750d" providerId="ADAL" clId="{60D5FCC3-C5A7-4E85-93AC-37DD0E51AEC2}" dt="2024-10-23T06:29:15.713" v="16" actId="478"/>
          <ac:spMkLst>
            <pc:docMk/>
            <pc:sldMk cId="2235059191" sldId="381"/>
            <ac:spMk id="6" creationId="{A38B6AF7-8137-4EC3-95F3-2D2940BB3492}"/>
          </ac:spMkLst>
        </pc:spChg>
        <pc:spChg chg="del">
          <ac:chgData name="Luděk Bláha" userId="42617b0c-9dcc-4722-9496-b1459645750d" providerId="ADAL" clId="{60D5FCC3-C5A7-4E85-93AC-37DD0E51AEC2}" dt="2024-10-23T06:29:15.713" v="16" actId="478"/>
          <ac:spMkLst>
            <pc:docMk/>
            <pc:sldMk cId="2235059191" sldId="381"/>
            <ac:spMk id="7" creationId="{BE7E2E35-E31A-4C15-94DB-87DA34566060}"/>
          </ac:spMkLst>
        </pc:spChg>
        <pc:spChg chg="del">
          <ac:chgData name="Luděk Bláha" userId="42617b0c-9dcc-4722-9496-b1459645750d" providerId="ADAL" clId="{60D5FCC3-C5A7-4E85-93AC-37DD0E51AEC2}" dt="2024-10-23T06:29:15.713" v="16" actId="478"/>
          <ac:spMkLst>
            <pc:docMk/>
            <pc:sldMk cId="2235059191" sldId="381"/>
            <ac:spMk id="10" creationId="{137D9173-5821-4CF1-9B16-0A323AE52761}"/>
          </ac:spMkLst>
        </pc:spChg>
        <pc:spChg chg="add mod">
          <ac:chgData name="Luděk Bláha" userId="42617b0c-9dcc-4722-9496-b1459645750d" providerId="ADAL" clId="{60D5FCC3-C5A7-4E85-93AC-37DD0E51AEC2}" dt="2024-10-23T06:31:12.929" v="50" actId="208"/>
          <ac:spMkLst>
            <pc:docMk/>
            <pc:sldMk cId="2235059191" sldId="381"/>
            <ac:spMk id="11" creationId="{DE114676-D293-8A39-ADC8-2243F2FB0060}"/>
          </ac:spMkLst>
        </pc:spChg>
        <pc:spChg chg="add mod">
          <ac:chgData name="Luděk Bláha" userId="42617b0c-9dcc-4722-9496-b1459645750d" providerId="ADAL" clId="{60D5FCC3-C5A7-4E85-93AC-37DD0E51AEC2}" dt="2024-10-23T06:31:07.192" v="49" actId="208"/>
          <ac:spMkLst>
            <pc:docMk/>
            <pc:sldMk cId="2235059191" sldId="381"/>
            <ac:spMk id="12" creationId="{177F4B96-FAD8-BF3A-86B5-B4F0A42A72CD}"/>
          </ac:spMkLst>
        </pc:spChg>
        <pc:spChg chg="del">
          <ac:chgData name="Luděk Bláha" userId="42617b0c-9dcc-4722-9496-b1459645750d" providerId="ADAL" clId="{60D5FCC3-C5A7-4E85-93AC-37DD0E51AEC2}" dt="2024-10-23T06:29:15.713" v="16" actId="478"/>
          <ac:spMkLst>
            <pc:docMk/>
            <pc:sldMk cId="2235059191" sldId="381"/>
            <ac:spMk id="13" creationId="{2E8E9FC7-7ED6-4A67-9CCA-E49E24AB30B4}"/>
          </ac:spMkLst>
        </pc:spChg>
        <pc:spChg chg="del">
          <ac:chgData name="Luděk Bláha" userId="42617b0c-9dcc-4722-9496-b1459645750d" providerId="ADAL" clId="{60D5FCC3-C5A7-4E85-93AC-37DD0E51AEC2}" dt="2024-10-23T06:29:15.713" v="16" actId="478"/>
          <ac:spMkLst>
            <pc:docMk/>
            <pc:sldMk cId="2235059191" sldId="381"/>
            <ac:spMk id="14" creationId="{CCD95538-A50A-4F43-BCFD-6BEFF01600DC}"/>
          </ac:spMkLst>
        </pc:spChg>
        <pc:spChg chg="add mod">
          <ac:chgData name="Luděk Bláha" userId="42617b0c-9dcc-4722-9496-b1459645750d" providerId="ADAL" clId="{60D5FCC3-C5A7-4E85-93AC-37DD0E51AEC2}" dt="2024-10-23T06:33:05.118" v="63" actId="1076"/>
          <ac:spMkLst>
            <pc:docMk/>
            <pc:sldMk cId="2235059191" sldId="381"/>
            <ac:spMk id="16" creationId="{3FA6AA7C-C080-9594-D6B5-5DD26BBDAD33}"/>
          </ac:spMkLst>
        </pc:spChg>
        <pc:spChg chg="add del mod">
          <ac:chgData name="Luděk Bláha" userId="42617b0c-9dcc-4722-9496-b1459645750d" providerId="ADAL" clId="{60D5FCC3-C5A7-4E85-93AC-37DD0E51AEC2}" dt="2024-10-23T06:33:02.136" v="62" actId="478"/>
          <ac:spMkLst>
            <pc:docMk/>
            <pc:sldMk cId="2235059191" sldId="381"/>
            <ac:spMk id="17" creationId="{2FF9BDAA-B2EF-1C84-F5FC-1AE1B1F36710}"/>
          </ac:spMkLst>
        </pc:spChg>
        <pc:spChg chg="del">
          <ac:chgData name="Luděk Bláha" userId="42617b0c-9dcc-4722-9496-b1459645750d" providerId="ADAL" clId="{60D5FCC3-C5A7-4E85-93AC-37DD0E51AEC2}" dt="2024-10-23T06:29:15.713" v="16" actId="478"/>
          <ac:spMkLst>
            <pc:docMk/>
            <pc:sldMk cId="2235059191" sldId="381"/>
            <ac:spMk id="18" creationId="{B52061EA-D600-4FC6-8F23-3B4FAF500242}"/>
          </ac:spMkLst>
        </pc:spChg>
        <pc:spChg chg="add mod">
          <ac:chgData name="Luděk Bláha" userId="42617b0c-9dcc-4722-9496-b1459645750d" providerId="ADAL" clId="{60D5FCC3-C5A7-4E85-93AC-37DD0E51AEC2}" dt="2024-10-23T06:30:30.063" v="43" actId="571"/>
          <ac:spMkLst>
            <pc:docMk/>
            <pc:sldMk cId="2235059191" sldId="381"/>
            <ac:spMk id="19" creationId="{2A463E82-E8A6-89B1-3597-728C0DEF0862}"/>
          </ac:spMkLst>
        </pc:spChg>
        <pc:spChg chg="del">
          <ac:chgData name="Luděk Bláha" userId="42617b0c-9dcc-4722-9496-b1459645750d" providerId="ADAL" clId="{60D5FCC3-C5A7-4E85-93AC-37DD0E51AEC2}" dt="2024-10-23T06:29:15.713" v="16" actId="478"/>
          <ac:spMkLst>
            <pc:docMk/>
            <pc:sldMk cId="2235059191" sldId="381"/>
            <ac:spMk id="20" creationId="{D1C8BD68-4CF7-4589-B492-F698AEF47C73}"/>
          </ac:spMkLst>
        </pc:spChg>
        <pc:spChg chg="add mod">
          <ac:chgData name="Luděk Bláha" userId="42617b0c-9dcc-4722-9496-b1459645750d" providerId="ADAL" clId="{60D5FCC3-C5A7-4E85-93AC-37DD0E51AEC2}" dt="2024-10-23T06:33:05.118" v="63" actId="1076"/>
          <ac:spMkLst>
            <pc:docMk/>
            <pc:sldMk cId="2235059191" sldId="381"/>
            <ac:spMk id="21" creationId="{32D0E37B-A6A1-0CE5-78BF-19B8BD576016}"/>
          </ac:spMkLst>
        </pc:spChg>
        <pc:spChg chg="add del mod">
          <ac:chgData name="Luděk Bláha" userId="42617b0c-9dcc-4722-9496-b1459645750d" providerId="ADAL" clId="{60D5FCC3-C5A7-4E85-93AC-37DD0E51AEC2}" dt="2024-10-23T06:33:02.136" v="62" actId="478"/>
          <ac:spMkLst>
            <pc:docMk/>
            <pc:sldMk cId="2235059191" sldId="381"/>
            <ac:spMk id="22" creationId="{B0D91CB8-4F47-3390-1AA6-35371BB48C07}"/>
          </ac:spMkLst>
        </pc:spChg>
        <pc:spChg chg="add del mod">
          <ac:chgData name="Luděk Bláha" userId="42617b0c-9dcc-4722-9496-b1459645750d" providerId="ADAL" clId="{60D5FCC3-C5A7-4E85-93AC-37DD0E51AEC2}" dt="2024-10-23T06:32:47.251" v="57" actId="478"/>
          <ac:spMkLst>
            <pc:docMk/>
            <pc:sldMk cId="2235059191" sldId="381"/>
            <ac:spMk id="26" creationId="{8A9A83A0-38EC-48E1-3D16-AD5821C11F97}"/>
          </ac:spMkLst>
        </pc:spChg>
        <pc:spChg chg="add del mod">
          <ac:chgData name="Luděk Bláha" userId="42617b0c-9dcc-4722-9496-b1459645750d" providerId="ADAL" clId="{60D5FCC3-C5A7-4E85-93AC-37DD0E51AEC2}" dt="2024-10-23T06:32:47.251" v="57" actId="478"/>
          <ac:spMkLst>
            <pc:docMk/>
            <pc:sldMk cId="2235059191" sldId="381"/>
            <ac:spMk id="27" creationId="{C217FF9F-7366-89AE-1CD9-D63EEC8CFE0F}"/>
          </ac:spMkLst>
        </pc:spChg>
        <pc:spChg chg="add mod">
          <ac:chgData name="Luděk Bláha" userId="42617b0c-9dcc-4722-9496-b1459645750d" providerId="ADAL" clId="{60D5FCC3-C5A7-4E85-93AC-37DD0E51AEC2}" dt="2024-10-23T06:33:21.759" v="70" actId="1076"/>
          <ac:spMkLst>
            <pc:docMk/>
            <pc:sldMk cId="2235059191" sldId="381"/>
            <ac:spMk id="28" creationId="{13985EBF-B6DA-77E9-AAE9-AFE90F8D0876}"/>
          </ac:spMkLst>
        </pc:spChg>
        <pc:spChg chg="add mod">
          <ac:chgData name="Luděk Bláha" userId="42617b0c-9dcc-4722-9496-b1459645750d" providerId="ADAL" clId="{60D5FCC3-C5A7-4E85-93AC-37DD0E51AEC2}" dt="2024-10-23T06:33:19.437" v="69" actId="1076"/>
          <ac:spMkLst>
            <pc:docMk/>
            <pc:sldMk cId="2235059191" sldId="381"/>
            <ac:spMk id="29" creationId="{251B2793-9CC0-E3FB-305B-2FC9C2DC02C4}"/>
          </ac:spMkLst>
        </pc:spChg>
        <pc:picChg chg="del">
          <ac:chgData name="Luděk Bláha" userId="42617b0c-9dcc-4722-9496-b1459645750d" providerId="ADAL" clId="{60D5FCC3-C5A7-4E85-93AC-37DD0E51AEC2}" dt="2024-10-23T06:29:15.713" v="16" actId="478"/>
          <ac:picMkLst>
            <pc:docMk/>
            <pc:sldMk cId="2235059191" sldId="381"/>
            <ac:picMk id="3" creationId="{CCD621E2-4C6C-4545-A707-DF509D6277AD}"/>
          </ac:picMkLst>
        </pc:picChg>
        <pc:picChg chg="del">
          <ac:chgData name="Luděk Bláha" userId="42617b0c-9dcc-4722-9496-b1459645750d" providerId="ADAL" clId="{60D5FCC3-C5A7-4E85-93AC-37DD0E51AEC2}" dt="2024-10-23T06:29:15.713" v="16" actId="478"/>
          <ac:picMkLst>
            <pc:docMk/>
            <pc:sldMk cId="2235059191" sldId="381"/>
            <ac:picMk id="8" creationId="{90FBFDBE-D273-4673-B180-97B664C8028A}"/>
          </ac:picMkLst>
        </pc:picChg>
        <pc:picChg chg="del">
          <ac:chgData name="Luděk Bláha" userId="42617b0c-9dcc-4722-9496-b1459645750d" providerId="ADAL" clId="{60D5FCC3-C5A7-4E85-93AC-37DD0E51AEC2}" dt="2024-10-23T06:29:15.713" v="16" actId="478"/>
          <ac:picMkLst>
            <pc:docMk/>
            <pc:sldMk cId="2235059191" sldId="381"/>
            <ac:picMk id="9" creationId="{4B40E71F-B980-4756-AA47-635BBB43A7A0}"/>
          </ac:picMkLst>
        </pc:picChg>
        <pc:picChg chg="del">
          <ac:chgData name="Luděk Bláha" userId="42617b0c-9dcc-4722-9496-b1459645750d" providerId="ADAL" clId="{60D5FCC3-C5A7-4E85-93AC-37DD0E51AEC2}" dt="2024-10-23T06:29:15.713" v="16" actId="478"/>
          <ac:picMkLst>
            <pc:docMk/>
            <pc:sldMk cId="2235059191" sldId="381"/>
            <ac:picMk id="15" creationId="{E62D193C-1662-45AD-8A1A-88B699A73792}"/>
          </ac:picMkLst>
        </pc:picChg>
        <pc:picChg chg="del">
          <ac:chgData name="Luděk Bláha" userId="42617b0c-9dcc-4722-9496-b1459645750d" providerId="ADAL" clId="{60D5FCC3-C5A7-4E85-93AC-37DD0E51AEC2}" dt="2024-10-23T06:29:15.713" v="16" actId="478"/>
          <ac:picMkLst>
            <pc:docMk/>
            <pc:sldMk cId="2235059191" sldId="381"/>
            <ac:picMk id="23" creationId="{7416A765-0BA9-44F1-9DE8-F316CC8A4E4F}"/>
          </ac:picMkLst>
        </pc:picChg>
        <pc:picChg chg="del">
          <ac:chgData name="Luděk Bláha" userId="42617b0c-9dcc-4722-9496-b1459645750d" providerId="ADAL" clId="{60D5FCC3-C5A7-4E85-93AC-37DD0E51AEC2}" dt="2024-10-23T06:29:15.713" v="16" actId="478"/>
          <ac:picMkLst>
            <pc:docMk/>
            <pc:sldMk cId="2235059191" sldId="381"/>
            <ac:picMk id="24" creationId="{2CC654F6-FD76-4050-A78B-484699ACBAB6}"/>
          </ac:picMkLst>
        </pc:picChg>
        <pc:picChg chg="del">
          <ac:chgData name="Luděk Bláha" userId="42617b0c-9dcc-4722-9496-b1459645750d" providerId="ADAL" clId="{60D5FCC3-C5A7-4E85-93AC-37DD0E51AEC2}" dt="2024-10-23T06:29:15.713" v="16" actId="478"/>
          <ac:picMkLst>
            <pc:docMk/>
            <pc:sldMk cId="2235059191" sldId="381"/>
            <ac:picMk id="25" creationId="{7743114C-CA7F-4348-8D5F-9318EE7EE25C}"/>
          </ac:picMkLst>
        </pc:picChg>
        <pc:picChg chg="add mod">
          <ac:chgData name="Luděk Bláha" userId="42617b0c-9dcc-4722-9496-b1459645750d" providerId="ADAL" clId="{60D5FCC3-C5A7-4E85-93AC-37DD0E51AEC2}" dt="2024-10-23T06:32:58.232" v="61" actId="14100"/>
          <ac:picMkLst>
            <pc:docMk/>
            <pc:sldMk cId="2235059191" sldId="381"/>
            <ac:picMk id="1026" creationId="{5DC59344-484F-0281-E259-B728765D79B6}"/>
          </ac:picMkLst>
        </pc:picChg>
        <pc:picChg chg="add mod">
          <ac:chgData name="Luděk Bláha" userId="42617b0c-9dcc-4722-9496-b1459645750d" providerId="ADAL" clId="{60D5FCC3-C5A7-4E85-93AC-37DD0E51AEC2}" dt="2024-10-23T06:33:12.687" v="68" actId="14100"/>
          <ac:picMkLst>
            <pc:docMk/>
            <pc:sldMk cId="2235059191" sldId="381"/>
            <ac:picMk id="1028" creationId="{AC528137-98B8-98B9-A147-F4FC3D1CBDD8}"/>
          </ac:picMkLst>
        </pc:picChg>
        <pc:cxnChg chg="del">
          <ac:chgData name="Luděk Bláha" userId="42617b0c-9dcc-4722-9496-b1459645750d" providerId="ADAL" clId="{60D5FCC3-C5A7-4E85-93AC-37DD0E51AEC2}" dt="2024-10-23T06:29:15.713" v="16" actId="478"/>
          <ac:cxnSpMkLst>
            <pc:docMk/>
            <pc:sldMk cId="2235059191" sldId="381"/>
            <ac:cxnSpMk id="4" creationId="{D4A82749-9127-46E3-8E93-99A31E7B03F0}"/>
          </ac:cxnSpMkLst>
        </pc:cxnChg>
      </pc:sldChg>
      <pc:sldChg chg="add del">
        <pc:chgData name="Luděk Bláha" userId="42617b0c-9dcc-4722-9496-b1459645750d" providerId="ADAL" clId="{60D5FCC3-C5A7-4E85-93AC-37DD0E51AEC2}" dt="2024-10-23T06:29:17.672" v="18"/>
        <pc:sldMkLst>
          <pc:docMk/>
          <pc:sldMk cId="254920141" sldId="38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24186D6-4438-46A7-A301-DBECDFE7E723}" type="datetimeFigureOut">
              <a:rPr lang="cs-CZ" altLang="cs-CZ"/>
              <a:pPr>
                <a:defRPr/>
              </a:pPr>
              <a:t>23.10.2024</a:t>
            </a:fld>
            <a:endParaRPr lang="cs-CZ" alt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507B6B0-2C19-4141-A65C-63E985B7365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30E3EF9F-E983-4A2A-BEFB-DBDDA14CF16D}" type="datetimeFigureOut">
              <a:rPr lang="cs-CZ" altLang="cs-CZ"/>
              <a:pPr>
                <a:defRPr/>
              </a:pPr>
              <a:t>23.10.2024</a:t>
            </a:fld>
            <a:endParaRPr lang="cs-CZ" altLang="cs-CZ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FE113D29-D61B-4ACE-B040-A84B5CAA1B2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entry of airborne toxicants with dust particles</a:t>
            </a:r>
          </a:p>
          <a:p>
            <a:pPr eaLnBrk="1" hangingPunct="1"/>
            <a:r>
              <a:rPr lang="en-US" altLang="en-US"/>
              <a:t>into alveolar cells, entry of asbestos fibers into </a:t>
            </a:r>
            <a:r>
              <a:rPr lang="en-US" altLang="cs-CZ"/>
              <a:t>alveolar macrophages</a:t>
            </a:r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production of more polar, less hydrophobic / more hydrophilic products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based on enzymes containing heme as cofactor = cytochromes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  <p:sp>
        <p:nvSpPr>
          <p:cNvPr id="6861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F859D0-E12D-4E86-8A1B-F021FCF43A23}" type="slidenum">
              <a:rPr lang="cs-CZ" altLang="cs-CZ" smtClean="0"/>
              <a:pPr/>
              <a:t>33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  <p:sp>
        <p:nvSpPr>
          <p:cNvPr id="727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0D49D5-F1EC-4068-A8EA-AD5C237D817E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E0C52D-8256-47B4-A846-FC4A656F295B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47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  <p:sp>
        <p:nvSpPr>
          <p:cNvPr id="747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C6B810C-E977-46E5-8268-B95A6799697D}" type="slidenum">
              <a:rPr lang="cs-CZ" altLang="cs-CZ" smtClean="0"/>
              <a:pPr/>
              <a:t>36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113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dirty="0"/>
          </a:p>
        </p:txBody>
      </p:sp>
      <p:sp>
        <p:nvSpPr>
          <p:cNvPr id="911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2507D3-A7F5-44F3-8412-120EC2E7621C}" type="slidenum">
              <a:rPr lang="cs-CZ" altLang="cs-CZ" smtClean="0"/>
              <a:pPr/>
              <a:t>37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31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  <p:sp>
        <p:nvSpPr>
          <p:cNvPr id="931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A14A05-38A8-4B2C-B877-8CBF8BF263C3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52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  <p:sp>
        <p:nvSpPr>
          <p:cNvPr id="952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A167F32-59C4-45DD-9257-510A1ADEBC49}" type="slidenum">
              <a:rPr lang="cs-CZ" altLang="cs-CZ" smtClean="0"/>
              <a:pPr/>
              <a:t>39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F33AF4-46E3-45D8-9A55-E88BEBBE1659}" type="slidenum">
              <a:rPr lang="cs-CZ" altLang="cs-CZ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11411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1692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3457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3459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0085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5F7B43-C932-4792-A9C3-1352D9830B94}" type="slidenum">
              <a:rPr lang="cs-CZ" altLang="cs-CZ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8898-EFC4-4482-B636-0B95E103B26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41810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D311A-5760-42E9-A8E5-07F645F3C7A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0218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B395E-7C05-4941-AD81-F274644DBF9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38946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77770-05EF-4955-88D1-EBD318A3D55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67024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5A295-E8B4-40D1-A544-F4463ADEAD1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1082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CAFC1-14F5-41A9-99E0-C30351D61BB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70074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95F76-2153-4143-BACC-7140F719512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8178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C8633-11E7-448E-A927-1F99A7D524E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85851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F0C32-BBBD-405A-8C6F-CEE4BC235CC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16367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AF2F7-CCBB-4B5A-A789-D8FE5660B86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0739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5EB95-E75E-4549-8066-D8634CD1AAA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9228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9A9A9B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A9A9B"/>
                </a:solidFill>
              </a:defRPr>
            </a:lvl1pPr>
          </a:lstStyle>
          <a:p>
            <a:pPr>
              <a:defRPr/>
            </a:pPr>
            <a:fld id="{41C5D4AC-025D-49C3-942B-CF399328D69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05" r:id="rId2"/>
    <p:sldLayoutId id="214748381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dnadpis 2"/>
          <p:cNvSpPr>
            <a:spLocks/>
          </p:cNvSpPr>
          <p:nvPr/>
        </p:nvSpPr>
        <p:spPr bwMode="auto">
          <a:xfrm>
            <a:off x="1371600" y="3743325"/>
            <a:ext cx="64008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br>
              <a:rPr lang="en-US" altLang="en-US" sz="2000" b="1" dirty="0">
                <a:solidFill>
                  <a:srgbClr val="000066"/>
                </a:solidFill>
                <a:latin typeface="Tahoma" panose="020B0604030504040204" pitchFamily="34" charset="0"/>
              </a:rPr>
            </a:br>
            <a:r>
              <a:rPr lang="en-US" altLang="en-US" sz="2000" dirty="0">
                <a:solidFill>
                  <a:srgbClr val="000066"/>
                </a:solidFill>
                <a:latin typeface="Tahoma" panose="020B0604030504040204" pitchFamily="34" charset="0"/>
              </a:rPr>
              <a:t>Luděk Bláha, </a:t>
            </a:r>
            <a:r>
              <a:rPr lang="cs-CZ" altLang="en-US" sz="2000" dirty="0">
                <a:solidFill>
                  <a:srgbClr val="000066"/>
                </a:solidFill>
                <a:latin typeface="Tahoma" panose="020B0604030504040204" pitchFamily="34" charset="0"/>
              </a:rPr>
              <a:t>SCI MUNI</a:t>
            </a:r>
            <a:endParaRPr lang="en-US" altLang="en-US" sz="2000" dirty="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457200" y="2320925"/>
            <a:ext cx="838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</a:rPr>
              <a:t>Toxicokinetics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4000">
              <a:solidFill>
                <a:schemeClr val="tx1"/>
              </a:solidFill>
            </a:endParaRPr>
          </a:p>
        </p:txBody>
      </p:sp>
      <p:pic>
        <p:nvPicPr>
          <p:cNvPr id="6148" name="Picture 7" descr="OPVK_MU_stred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ChangeArrowheads="1"/>
          </p:cNvSpPr>
          <p:nvPr/>
        </p:nvSpPr>
        <p:spPr bwMode="auto">
          <a:xfrm>
            <a:off x="304800" y="1125538"/>
            <a:ext cx="86106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200" u="sng" dirty="0">
                <a:solidFill>
                  <a:schemeClr val="tx1"/>
                </a:solidFill>
              </a:rPr>
              <a:t>Uptake of compounds into the organism: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000" b="1" dirty="0">
                <a:solidFill>
                  <a:schemeClr val="tx1"/>
                </a:solidFill>
              </a:rPr>
              <a:t>4) animals -</a:t>
            </a:r>
            <a:r>
              <a:rPr lang="en-US" altLang="en-US" sz="2000" dirty="0">
                <a:solidFill>
                  <a:schemeClr val="tx1"/>
                </a:solidFill>
              </a:rPr>
              <a:t> 3 main uptake pathways</a:t>
            </a:r>
            <a:endParaRPr lang="en-US" altLang="en-US" sz="2000" b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dirty="0">
                <a:solidFill>
                  <a:schemeClr val="tx1"/>
                </a:solidFill>
              </a:rPr>
              <a:t>- food/drinking water 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- passage through the digestive system, changes/transformation</a:t>
            </a:r>
            <a:r>
              <a:rPr lang="cs-CZ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>
                <a:solidFill>
                  <a:schemeClr val="tx1"/>
                </a:solidFill>
              </a:rPr>
              <a:t>dependent on pH, gut </a:t>
            </a:r>
            <a:r>
              <a:rPr lang="cs-CZ" altLang="en-US" sz="1600" dirty="0" err="1">
                <a:solidFill>
                  <a:schemeClr val="tx1"/>
                </a:solidFill>
              </a:rPr>
              <a:t>micro</a:t>
            </a:r>
            <a:r>
              <a:rPr lang="en-US" altLang="en-US" sz="1600" dirty="0">
                <a:solidFill>
                  <a:schemeClr val="tx1"/>
                </a:solidFill>
              </a:rPr>
              <a:t>flora, e.g</a:t>
            </a:r>
            <a:r>
              <a:rPr lang="en-US" altLang="en-US" sz="1600" i="1" dirty="0">
                <a:solidFill>
                  <a:schemeClr val="tx1"/>
                </a:solidFill>
              </a:rPr>
              <a:t>. </a:t>
            </a:r>
            <a:r>
              <a:rPr lang="en-US" altLang="en-US" sz="1600" i="1" dirty="0" err="1">
                <a:solidFill>
                  <a:schemeClr val="tx1"/>
                </a:solidFill>
              </a:rPr>
              <a:t>cycasin</a:t>
            </a:r>
            <a:r>
              <a:rPr lang="en-US" altLang="en-US" sz="1600" i="1" dirty="0">
                <a:solidFill>
                  <a:schemeClr val="tx1"/>
                </a:solidFill>
              </a:rPr>
              <a:t>: nontoxic – conversion in </a:t>
            </a:r>
            <a:r>
              <a:rPr lang="cs-CZ" altLang="en-US" sz="1600" i="1" dirty="0">
                <a:solidFill>
                  <a:schemeClr val="tx1"/>
                </a:solidFill>
              </a:rPr>
              <a:t> </a:t>
            </a:r>
            <a:r>
              <a:rPr lang="en-US" altLang="en-US" sz="1600" i="1" dirty="0">
                <a:solidFill>
                  <a:schemeClr val="tx1"/>
                </a:solidFill>
              </a:rPr>
              <a:t>the gut </a:t>
            </a:r>
            <a:r>
              <a:rPr lang="cs-CZ" altLang="en-US" sz="1600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600" i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1600" i="1" dirty="0">
                <a:solidFill>
                  <a:schemeClr val="tx1"/>
                </a:solidFill>
              </a:rPr>
              <a:t>strong mutagen</a:t>
            </a:r>
            <a:r>
              <a:rPr lang="cs-CZ" altLang="en-US" sz="1600" i="1" dirty="0">
                <a:solidFill>
                  <a:schemeClr val="tx1"/>
                </a:solidFill>
              </a:rPr>
              <a:t>)</a:t>
            </a:r>
            <a:r>
              <a:rPr lang="en-US" altLang="en-US" sz="1600" i="1" dirty="0">
                <a:solidFill>
                  <a:schemeClr val="tx1"/>
                </a:solidFill>
              </a:rPr>
              <a:t> </a:t>
            </a:r>
            <a:endParaRPr lang="en-US" altLang="en-US" sz="16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en-US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dirty="0">
                <a:solidFill>
                  <a:schemeClr val="tx1"/>
                </a:solidFill>
              </a:rPr>
              <a:t>- via respiration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- tracheae of insect, gills of aquatic organisms, lungs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- large surface for exchange/entry of compounds (</a:t>
            </a:r>
            <a:r>
              <a:rPr lang="en-US" altLang="en-US" sz="1600" i="1" dirty="0">
                <a:solidFill>
                  <a:schemeClr val="tx1"/>
                </a:solidFill>
              </a:rPr>
              <a:t>often 25</a:t>
            </a:r>
            <a:r>
              <a:rPr lang="cs-CZ" altLang="en-US" sz="1600" i="1" dirty="0" err="1">
                <a:solidFill>
                  <a:schemeClr val="tx1"/>
                </a:solidFill>
              </a:rPr>
              <a:t>times</a:t>
            </a:r>
            <a:r>
              <a:rPr lang="cs-CZ" altLang="en-US" sz="1600" i="1" dirty="0">
                <a:solidFill>
                  <a:schemeClr val="tx1"/>
                </a:solidFill>
              </a:rPr>
              <a:t> </a:t>
            </a:r>
            <a:r>
              <a:rPr lang="cs-CZ" altLang="en-US" sz="1600" i="1" dirty="0" err="1">
                <a:solidFill>
                  <a:schemeClr val="tx1"/>
                </a:solidFill>
              </a:rPr>
              <a:t>larger</a:t>
            </a:r>
            <a:r>
              <a:rPr lang="cs-CZ" altLang="en-US" sz="1600" i="1" dirty="0">
                <a:solidFill>
                  <a:schemeClr val="tx1"/>
                </a:solidFill>
              </a:rPr>
              <a:t> </a:t>
            </a:r>
            <a:r>
              <a:rPr lang="cs-CZ" altLang="en-US" sz="1600" i="1" dirty="0" err="1">
                <a:solidFill>
                  <a:schemeClr val="tx1"/>
                </a:solidFill>
              </a:rPr>
              <a:t>than</a:t>
            </a:r>
            <a:r>
              <a:rPr lang="cs-CZ" altLang="en-US" sz="1600" i="1" dirty="0">
                <a:solidFill>
                  <a:schemeClr val="tx1"/>
                </a:solidFill>
              </a:rPr>
              <a:t> </a:t>
            </a:r>
            <a:r>
              <a:rPr lang="en-US" altLang="en-US" sz="1600" i="1" dirty="0">
                <a:solidFill>
                  <a:schemeClr val="tx1"/>
                </a:solidFill>
              </a:rPr>
              <a:t>body surface</a:t>
            </a:r>
            <a:r>
              <a:rPr lang="en-US" altLang="en-US" sz="16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en-US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dirty="0">
                <a:solidFill>
                  <a:schemeClr val="tx1"/>
                </a:solidFill>
              </a:rPr>
              <a:t>- via body surface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-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higher importance for smaller organisms (</a:t>
            </a:r>
            <a:r>
              <a:rPr lang="en-US" altLang="en-US" sz="1600" i="1" dirty="0">
                <a:solidFill>
                  <a:schemeClr val="tx1"/>
                </a:solidFill>
              </a:rPr>
              <a:t>relatively larger area</a:t>
            </a:r>
            <a:r>
              <a:rPr lang="en-US" altLang="en-US" sz="1600" dirty="0">
                <a:solidFill>
                  <a:schemeClr val="tx1"/>
                </a:solidFill>
              </a:rPr>
              <a:t>) and aquatic organisms</a:t>
            </a:r>
            <a:endParaRPr lang="cs-CZ" altLang="en-US" sz="1600" dirty="0">
              <a:solidFill>
                <a:schemeClr val="tx1"/>
              </a:solidFill>
            </a:endParaRPr>
          </a:p>
          <a:p>
            <a:pPr marL="285750" indent="-285750">
              <a:spcBef>
                <a:spcPct val="0"/>
              </a:spcBef>
              <a:buClrTx/>
              <a:buFontTx/>
              <a:buChar char="-"/>
              <a:defRPr/>
            </a:pPr>
            <a:endParaRPr lang="cs-CZ" altLang="en-US" sz="16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cs-CZ" altLang="en-US" sz="2000" dirty="0">
                <a:solidFill>
                  <a:srgbClr val="FF0000"/>
                </a:solidFill>
              </a:rPr>
              <a:t>in </a:t>
            </a:r>
            <a:r>
              <a:rPr lang="cs-CZ" altLang="en-US" sz="2000" dirty="0" err="1">
                <a:solidFill>
                  <a:srgbClr val="FF0000"/>
                </a:solidFill>
              </a:rPr>
              <a:t>any</a:t>
            </a:r>
            <a:r>
              <a:rPr lang="cs-CZ" altLang="en-US" sz="2000" dirty="0">
                <a:solidFill>
                  <a:srgbClr val="FF0000"/>
                </a:solidFill>
              </a:rPr>
              <a:t> case </a:t>
            </a:r>
            <a:r>
              <a:rPr lang="cs-CZ" alt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 transfer through membranes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en-US" sz="2000" b="1" dirty="0">
              <a:solidFill>
                <a:schemeClr val="tx1"/>
              </a:solidFill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4925" y="533400"/>
            <a:ext cx="9109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 1: uptake of compounds into the organism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54013" y="1125538"/>
            <a:ext cx="86106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solidFill>
                  <a:schemeClr val="tx1"/>
                </a:solidFill>
              </a:rPr>
              <a:t>Regardless of the type of the organism or uptake pathway (into higher organisms) the toxicant has to cross the plasmatic membrane barrier (or as well the </a:t>
            </a:r>
            <a:r>
              <a:rPr lang="en-US" altLang="en-US" sz="2200" i="1">
                <a:solidFill>
                  <a:schemeClr val="tx1"/>
                </a:solidFill>
              </a:rPr>
              <a:t>cell wall</a:t>
            </a:r>
            <a:r>
              <a:rPr lang="en-US" altLang="en-US" sz="2200">
                <a:solidFill>
                  <a:schemeClr val="tx1"/>
                </a:solidFill>
              </a:rPr>
              <a:t>).</a:t>
            </a:r>
            <a:endParaRPr lang="en-US" altLang="en-US" sz="2200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>
              <a:solidFill>
                <a:schemeClr val="tx1"/>
              </a:solidFill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04800" y="260648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Membranes – </a:t>
            </a:r>
            <a:r>
              <a:rPr lang="cs-CZ" altLang="en-US" sz="2400" b="1" dirty="0">
                <a:solidFill>
                  <a:srgbClr val="FF3300"/>
                </a:solidFill>
              </a:rPr>
              <a:t>essential </a:t>
            </a:r>
            <a:r>
              <a:rPr lang="en-US" altLang="en-US" sz="2400" b="1" dirty="0">
                <a:solidFill>
                  <a:srgbClr val="FF3300"/>
                </a:solidFill>
              </a:rPr>
              <a:t>barrier for toxic compounds</a:t>
            </a:r>
            <a:endParaRPr lang="en-US" altLang="en-US" sz="2400" dirty="0">
              <a:solidFill>
                <a:srgbClr val="FF3300"/>
              </a:solidFill>
            </a:endParaRPr>
          </a:p>
        </p:txBody>
      </p:sp>
      <p:pic>
        <p:nvPicPr>
          <p:cNvPr id="22532" name="Picture 5" descr="protein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349500"/>
            <a:ext cx="7200900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8125" r="16406" b="22917"/>
          <a:stretch>
            <a:fillRect/>
          </a:stretch>
        </p:blipFill>
        <p:spPr bwMode="auto">
          <a:xfrm>
            <a:off x="1331913" y="2997200"/>
            <a:ext cx="73056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11188" y="404813"/>
            <a:ext cx="7688262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</a:rPr>
              <a:t>Toxicants crossing the membranes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Most common (all compounds) - passive </a:t>
            </a:r>
            <a:r>
              <a:rPr lang="en-US" altLang="en-US" sz="1800" b="1" dirty="0">
                <a:solidFill>
                  <a:srgbClr val="FF0000"/>
                </a:solidFill>
              </a:rPr>
              <a:t>diffusion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Selected </a:t>
            </a:r>
            <a:r>
              <a:rPr lang="en-US" altLang="en-US" sz="1800" dirty="0" err="1">
                <a:solidFill>
                  <a:schemeClr val="tx1"/>
                </a:solidFill>
              </a:rPr>
              <a:t>ompounds</a:t>
            </a:r>
            <a:r>
              <a:rPr lang="en-US" altLang="en-US" sz="1800" dirty="0">
                <a:solidFill>
                  <a:schemeClr val="tx1"/>
                </a:solidFill>
              </a:rPr>
              <a:t> with special/certain properties </a:t>
            </a:r>
            <a:r>
              <a:rPr lang="cs-CZ" altLang="en-US" sz="1800" dirty="0">
                <a:solidFill>
                  <a:schemeClr val="tx1"/>
                </a:solidFill>
              </a:rPr>
              <a:t>(</a:t>
            </a:r>
            <a:r>
              <a:rPr lang="en-US" altLang="en-US" sz="1800" dirty="0">
                <a:solidFill>
                  <a:schemeClr val="tx1"/>
                </a:solidFill>
              </a:rPr>
              <a:t>e.g. alike to nutrients or natural compounds</a:t>
            </a:r>
            <a:r>
              <a:rPr lang="cs-CZ" altLang="en-US" sz="1800" dirty="0">
                <a:solidFill>
                  <a:schemeClr val="tx1"/>
                </a:solidFill>
              </a:rPr>
              <a:t>)</a:t>
            </a:r>
            <a:endParaRPr lang="en-US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	– co-transport / active transport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Large molecules + particles - </a:t>
            </a:r>
            <a:r>
              <a:rPr lang="en-US" altLang="en-US" sz="1800" b="1" dirty="0">
                <a:solidFill>
                  <a:schemeClr val="tx1"/>
                </a:solidFill>
              </a:rPr>
              <a:t>pinocytosis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25288" y="1646238"/>
            <a:ext cx="883920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chemeClr val="tx1"/>
                </a:solidFill>
              </a:rPr>
              <a:t>Toxicants crossing the membranes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 dirty="0">
                <a:solidFill>
                  <a:schemeClr val="tx1"/>
                </a:solidFill>
              </a:rPr>
              <a:t>PASSIVE DIFFUSION</a:t>
            </a: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 dirty="0">
                <a:solidFill>
                  <a:schemeClr val="tx1"/>
                </a:solidFill>
              </a:rPr>
              <a:t>random </a:t>
            </a:r>
            <a:r>
              <a:rPr lang="en-US" altLang="cs-CZ" sz="2000" dirty="0">
                <a:solidFill>
                  <a:schemeClr val="tx1"/>
                </a:solidFill>
              </a:rPr>
              <a:t>movement of molecules down a concentration gradient</a:t>
            </a: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 dirty="0">
                <a:solidFill>
                  <a:schemeClr val="tx1"/>
                </a:solidFill>
              </a:rPr>
              <a:t>process characterized by the first order kinetics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</a:rPr>
              <a:t>- depends on: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- </a:t>
            </a:r>
            <a:r>
              <a:rPr lang="en-US" altLang="cs-CZ" sz="2000" dirty="0">
                <a:solidFill>
                  <a:schemeClr val="tx1"/>
                </a:solidFill>
              </a:rPr>
              <a:t>concentration gradient</a:t>
            </a: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- membrane and cell wall area and thickness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- compound</a:t>
            </a:r>
            <a:r>
              <a:rPr lang="cs-CZ" altLang="en-US" sz="2000" dirty="0">
                <a:solidFill>
                  <a:schemeClr val="tx1"/>
                </a:solidFill>
              </a:rPr>
              <a:t>‘s </a:t>
            </a:r>
            <a:r>
              <a:rPr lang="en-US" altLang="en-US" sz="2000" dirty="0">
                <a:solidFill>
                  <a:schemeClr val="tx1"/>
                </a:solidFill>
              </a:rPr>
              <a:t>solubility in fat and its ionization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</a:t>
            </a:r>
            <a:r>
              <a:rPr lang="cs-CZ" altLang="en-US" sz="2000" dirty="0">
                <a:solidFill>
                  <a:schemeClr val="tx1"/>
                </a:solidFill>
              </a:rPr>
              <a:t>	</a:t>
            </a:r>
            <a:r>
              <a:rPr lang="en-US" altLang="en-US" sz="2000" dirty="0">
                <a:solidFill>
                  <a:schemeClr val="tx1"/>
                </a:solidFill>
              </a:rPr>
              <a:t>- </a:t>
            </a:r>
            <a:r>
              <a:rPr lang="en-US" altLang="en-US" sz="1400" i="1" dirty="0">
                <a:solidFill>
                  <a:schemeClr val="tx1"/>
                </a:solidFill>
              </a:rPr>
              <a:t>lipophilic and neutral compounds – good diffusion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i="1" dirty="0">
                <a:solidFill>
                  <a:schemeClr val="tx1"/>
                </a:solidFill>
              </a:rPr>
              <a:t>	</a:t>
            </a:r>
            <a:r>
              <a:rPr lang="cs-CZ" altLang="en-US" sz="1400" i="1" dirty="0">
                <a:solidFill>
                  <a:schemeClr val="tx1"/>
                </a:solidFill>
              </a:rPr>
              <a:t>	</a:t>
            </a:r>
            <a:r>
              <a:rPr lang="en-US" altLang="en-US" sz="1400" i="1" dirty="0">
                <a:solidFill>
                  <a:schemeClr val="tx1"/>
                </a:solidFill>
              </a:rPr>
              <a:t>- charged compounds – diffusion more difficult </a:t>
            </a:r>
            <a:br>
              <a:rPr lang="cs-CZ" altLang="en-US" sz="1400" dirty="0">
                <a:solidFill>
                  <a:schemeClr val="tx1"/>
                </a:solidFill>
              </a:rPr>
            </a:br>
            <a:r>
              <a:rPr lang="cs-CZ" altLang="en-US" sz="1400" dirty="0">
                <a:solidFill>
                  <a:schemeClr val="tx1"/>
                </a:solidFill>
              </a:rPr>
              <a:t>	</a:t>
            </a:r>
            <a:r>
              <a:rPr lang="en-US" altLang="en-US" sz="1800" dirty="0">
                <a:solidFill>
                  <a:schemeClr val="tx1"/>
                </a:solidFill>
              </a:rPr>
              <a:t>- molecular weight</a:t>
            </a:r>
            <a:r>
              <a:rPr lang="cs-CZ" altLang="en-US" sz="1800" dirty="0">
                <a:solidFill>
                  <a:schemeClr val="tx1"/>
                </a:solidFill>
              </a:rPr>
              <a:t>: 	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i="1" dirty="0">
                <a:solidFill>
                  <a:schemeClr val="tx1"/>
                </a:solidFill>
              </a:rPr>
              <a:t>		- </a:t>
            </a:r>
            <a:r>
              <a:rPr lang="en-US" altLang="en-US" sz="1400" i="1" dirty="0">
                <a:solidFill>
                  <a:schemeClr val="tx1"/>
                </a:solidFill>
              </a:rPr>
              <a:t>small molecules (&lt;0.4 nm) water soluble (CO, HCN, N2O, NO) good diffusion</a:t>
            </a:r>
            <a:endParaRPr lang="en-US" altLang="en-US" sz="1400" dirty="0">
              <a:solidFill>
                <a:schemeClr val="tx1"/>
              </a:solidFill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04800" y="5334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 1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- uptake of compounds into the organism -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07950" y="1693863"/>
            <a:ext cx="903605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chemeClr val="tx1"/>
                </a:solidFill>
              </a:rPr>
              <a:t>Toxicants crossing the membranes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 dirty="0">
                <a:solidFill>
                  <a:schemeClr val="tx1"/>
                </a:solidFill>
              </a:rPr>
              <a:t>CO-TRANSPORT</a:t>
            </a: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transmembrane proteins bind extracellular compounds and facilitate transmembrane transport : toxic compound -  interference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(</a:t>
            </a:r>
            <a:r>
              <a:rPr lang="en-US" altLang="en-US" sz="2000" i="1" dirty="0">
                <a:solidFill>
                  <a:schemeClr val="tx1"/>
                </a:solidFill>
              </a:rPr>
              <a:t>Ca</a:t>
            </a:r>
            <a:r>
              <a:rPr lang="en-US" altLang="en-US" sz="2000" i="1" baseline="30000" dirty="0">
                <a:solidFill>
                  <a:schemeClr val="tx1"/>
                </a:solidFill>
              </a:rPr>
              <a:t>2+</a:t>
            </a:r>
            <a:r>
              <a:rPr lang="en-US" altLang="en-US" sz="2000" i="1" dirty="0">
                <a:solidFill>
                  <a:schemeClr val="tx1"/>
                </a:solidFill>
              </a:rPr>
              <a:t> / calmodulin, Fe</a:t>
            </a:r>
            <a:r>
              <a:rPr lang="en-US" altLang="en-US" sz="2000" i="1" baseline="30000" dirty="0">
                <a:solidFill>
                  <a:schemeClr val="tx1"/>
                </a:solidFill>
              </a:rPr>
              <a:t>2/3+</a:t>
            </a:r>
            <a:r>
              <a:rPr lang="en-US" altLang="en-US" sz="2000" i="1" dirty="0">
                <a:solidFill>
                  <a:schemeClr val="tx1"/>
                </a:solidFill>
              </a:rPr>
              <a:t> / transferrin</a:t>
            </a:r>
            <a:r>
              <a:rPr lang="en-US" altLang="en-US" sz="2000" dirty="0">
                <a:solidFill>
                  <a:schemeClr val="tx1"/>
                </a:solidFill>
              </a:rPr>
              <a:t>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 dirty="0">
                <a:solidFill>
                  <a:schemeClr val="tx1"/>
                </a:solidFill>
              </a:rPr>
              <a:t>ACTIVE TRANSPORT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„pumps“ down/up the </a:t>
            </a:r>
            <a:r>
              <a:rPr lang="en-US" altLang="cs-CZ" sz="2000" dirty="0">
                <a:solidFill>
                  <a:schemeClr val="tx1"/>
                </a:solidFill>
              </a:rPr>
              <a:t>concentration gradient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compound binds to a receptor / ATP powered membrane transport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</a:t>
            </a:r>
            <a:r>
              <a:rPr lang="en-US" altLang="en-US" sz="2000" i="1" dirty="0">
                <a:solidFill>
                  <a:schemeClr val="tx1"/>
                </a:solidFill>
              </a:rPr>
              <a:t>coupled transports Na+/K+ ATPases  - toxic compounds/ interference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i="1" dirty="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i="1" dirty="0">
                <a:solidFill>
                  <a:srgbClr val="0070C0"/>
                </a:solidFill>
              </a:rPr>
              <a:t>These special biological processes occur </a:t>
            </a:r>
            <a:r>
              <a:rPr lang="cs-CZ" altLang="en-US" sz="1800" b="1" i="1" dirty="0">
                <a:solidFill>
                  <a:srgbClr val="FF0000"/>
                </a:solidFill>
              </a:rPr>
              <a:t>rarely </a:t>
            </a:r>
            <a:r>
              <a:rPr lang="en-US" altLang="en-US" sz="1800" b="1" i="1" dirty="0">
                <a:solidFill>
                  <a:srgbClr val="FF0000"/>
                </a:solidFill>
              </a:rPr>
              <a:t>with xenobiotics</a:t>
            </a:r>
            <a:r>
              <a:rPr lang="cs-CZ" altLang="en-US" sz="1800" b="1" i="1" dirty="0">
                <a:solidFill>
                  <a:srgbClr val="FF0000"/>
                </a:solidFill>
              </a:rPr>
              <a:t> </a:t>
            </a:r>
            <a:r>
              <a:rPr lang="en-US" altLang="en-US" sz="1800" i="1" dirty="0">
                <a:solidFill>
                  <a:srgbClr val="0070C0"/>
                </a:solidFill>
              </a:rPr>
              <a:t>– exceptionally with compounds alike to nutrients and such (e.g. cyanobacterial toxins: peptides)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04800" y="404813"/>
            <a:ext cx="8610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 1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- uptake of compounds into the organism -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D621E2-4C6C-4545-A707-DF509D627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07524"/>
            <a:ext cx="5184576" cy="6242952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4A82749-9127-46E3-8E93-99A31E7B03F0}"/>
              </a:ext>
            </a:extLst>
          </p:cNvPr>
          <p:cNvCxnSpPr>
            <a:cxnSpLocks/>
          </p:cNvCxnSpPr>
          <p:nvPr/>
        </p:nvCxnSpPr>
        <p:spPr>
          <a:xfrm>
            <a:off x="2987824" y="1052736"/>
            <a:ext cx="0" cy="532859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6247194-51CF-457A-8B23-212F803708CC}"/>
              </a:ext>
            </a:extLst>
          </p:cNvPr>
          <p:cNvSpPr txBox="1"/>
          <p:nvPr/>
        </p:nvSpPr>
        <p:spPr>
          <a:xfrm>
            <a:off x="-36512" y="908720"/>
            <a:ext cx="273630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„</a:t>
            </a:r>
            <a:r>
              <a:rPr lang="cs-CZ" dirty="0" err="1"/>
              <a:t>Fate</a:t>
            </a:r>
            <a:r>
              <a:rPr lang="cs-CZ" dirty="0"/>
              <a:t>“ (transport) of a </a:t>
            </a:r>
            <a:r>
              <a:rPr lang="cs-CZ" dirty="0" err="1"/>
              <a:t>chemical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body </a:t>
            </a:r>
          </a:p>
          <a:p>
            <a:r>
              <a:rPr lang="cs-CZ" dirty="0"/>
              <a:t>(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b="1" u="sng" dirty="0"/>
              <a:t>gut</a:t>
            </a:r>
            <a:r>
              <a:rPr lang="cs-CZ" dirty="0"/>
              <a:t>,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b="1" u="sng" dirty="0" err="1"/>
              <a:t>blood</a:t>
            </a:r>
            <a:r>
              <a:rPr lang="cs-CZ" dirty="0"/>
              <a:t> / organ (</a:t>
            </a:r>
            <a:r>
              <a:rPr lang="cs-CZ" b="1" u="sng" dirty="0"/>
              <a:t>liver</a:t>
            </a:r>
            <a:r>
              <a:rPr lang="cs-CZ" dirty="0"/>
              <a:t>) /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again</a:t>
            </a:r>
            <a:r>
              <a:rPr lang="cs-CZ" dirty="0"/>
              <a:t> to </a:t>
            </a:r>
            <a:r>
              <a:rPr lang="cs-CZ" b="1" u="sng" dirty="0" err="1"/>
              <a:t>kidney</a:t>
            </a:r>
            <a:r>
              <a:rPr lang="cs-CZ" b="1" u="sng" dirty="0"/>
              <a:t>/urine</a:t>
            </a:r>
          </a:p>
          <a:p>
            <a:endParaRPr lang="cs-CZ" dirty="0"/>
          </a:p>
          <a:p>
            <a:endParaRPr lang="cs-CZ" dirty="0"/>
          </a:p>
          <a:p>
            <a:r>
              <a:rPr lang="cs-CZ" sz="1400" dirty="0" err="1"/>
              <a:t>Figure</a:t>
            </a:r>
            <a:r>
              <a:rPr lang="cs-CZ" sz="1400" dirty="0"/>
              <a:t> </a:t>
            </a:r>
            <a:r>
              <a:rPr lang="cs-CZ" sz="1400" dirty="0" err="1"/>
              <a:t>shows</a:t>
            </a:r>
            <a:r>
              <a:rPr lang="cs-CZ" sz="1400" dirty="0"/>
              <a:t> </a:t>
            </a:r>
            <a:r>
              <a:rPr lang="cs-CZ" sz="1400" dirty="0" err="1"/>
              <a:t>transporters</a:t>
            </a:r>
            <a:br>
              <a:rPr lang="cs-CZ" sz="1400" dirty="0"/>
            </a:br>
            <a:r>
              <a:rPr lang="cs-CZ" sz="1400" dirty="0"/>
              <a:t>involved in the transfer (including excretion)</a:t>
            </a:r>
            <a:br>
              <a:rPr lang="cs-CZ" sz="1400" dirty="0"/>
            </a:br>
            <a:r>
              <a:rPr lang="cs-CZ" sz="1400" dirty="0"/>
              <a:t>of structurally specific compounds to and from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organism</a:t>
            </a:r>
            <a:endParaRPr lang="cs-CZ" sz="1400" dirty="0"/>
          </a:p>
          <a:p>
            <a:endParaRPr lang="cs-CZ" sz="1400" dirty="0"/>
          </a:p>
          <a:p>
            <a:r>
              <a:rPr lang="cs-CZ" sz="1400" dirty="0" err="1"/>
              <a:t>Alternative</a:t>
            </a:r>
            <a:r>
              <a:rPr lang="cs-CZ" sz="1400" dirty="0"/>
              <a:t> (</a:t>
            </a:r>
            <a:r>
              <a:rPr lang="cs-CZ" sz="1400" dirty="0" err="1"/>
              <a:t>passive</a:t>
            </a:r>
            <a:r>
              <a:rPr lang="cs-CZ" sz="1400" dirty="0"/>
              <a:t> </a:t>
            </a:r>
            <a:r>
              <a:rPr lang="cs-CZ" sz="1400" dirty="0" err="1"/>
              <a:t>diffusion</a:t>
            </a:r>
            <a:r>
              <a:rPr lang="cs-CZ" sz="1400" dirty="0"/>
              <a:t>) </a:t>
            </a:r>
            <a:r>
              <a:rPr lang="cs-CZ" sz="1400" dirty="0" err="1"/>
              <a:t>route</a:t>
            </a:r>
            <a:r>
              <a:rPr lang="cs-CZ" sz="1400" dirty="0"/>
              <a:t>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benzo</a:t>
            </a:r>
            <a:r>
              <a:rPr lang="cs-CZ" sz="1400" dirty="0"/>
              <a:t>(a)pyrene </a:t>
            </a:r>
            <a:r>
              <a:rPr lang="cs-CZ" sz="1400" dirty="0" err="1"/>
              <a:t>is</a:t>
            </a:r>
            <a:r>
              <a:rPr lang="cs-CZ" sz="1400" dirty="0"/>
              <a:t> </a:t>
            </a:r>
            <a:r>
              <a:rPr lang="cs-CZ" sz="1400" dirty="0" err="1"/>
              <a:t>added</a:t>
            </a:r>
            <a:r>
              <a:rPr lang="cs-CZ" sz="1400" dirty="0"/>
              <a:t> </a:t>
            </a:r>
            <a:br>
              <a:rPr lang="cs-CZ" sz="1400" dirty="0"/>
            </a:br>
            <a:endParaRPr lang="cs-CZ" sz="1400" dirty="0"/>
          </a:p>
          <a:p>
            <a:endParaRPr lang="cs-CZ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A38B6AF7-8137-4EC3-95F3-2D2940BB3492}"/>
              </a:ext>
            </a:extLst>
          </p:cNvPr>
          <p:cNvSpPr/>
          <p:nvPr/>
        </p:nvSpPr>
        <p:spPr>
          <a:xfrm>
            <a:off x="2555776" y="307524"/>
            <a:ext cx="1800200" cy="8172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BE7E2E35-E31A-4C15-94DB-87DA34566060}"/>
              </a:ext>
            </a:extLst>
          </p:cNvPr>
          <p:cNvSpPr/>
          <p:nvPr/>
        </p:nvSpPr>
        <p:spPr>
          <a:xfrm>
            <a:off x="2555776" y="5768955"/>
            <a:ext cx="1800200" cy="8172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Picture 11" descr="http://upload.wikimedia.org/wikipedia/commons/thumb/0/0e/Benzo%28a%29pyrene_metabolism.svg/540px-Benzo%28a%29pyrene_metabolism.svg.png">
            <a:extLst>
              <a:ext uri="{FF2B5EF4-FFF2-40B4-BE49-F238E27FC236}">
                <a16:creationId xmlns:a16="http://schemas.microsoft.com/office/drawing/2014/main" id="{90FBFDBE-D273-4673-B180-97B664C80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01" b="58334"/>
          <a:stretch>
            <a:fillRect/>
          </a:stretch>
        </p:blipFill>
        <p:spPr bwMode="auto">
          <a:xfrm>
            <a:off x="7236296" y="68301"/>
            <a:ext cx="864095" cy="64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http://upload.wikimedia.org/wikipedia/commons/thumb/0/0e/Benzo%28a%29pyrene_metabolism.svg/540px-Benzo%28a%29pyrene_metabolism.svg.png">
            <a:extLst>
              <a:ext uri="{FF2B5EF4-FFF2-40B4-BE49-F238E27FC236}">
                <a16:creationId xmlns:a16="http://schemas.microsoft.com/office/drawing/2014/main" id="{4B40E71F-B980-4756-AA47-635BBB43A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4" r="66995"/>
          <a:stretch>
            <a:fillRect/>
          </a:stretch>
        </p:blipFill>
        <p:spPr bwMode="auto">
          <a:xfrm>
            <a:off x="7439234" y="3225445"/>
            <a:ext cx="661155" cy="46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Volný tvar: obrazec 9">
            <a:extLst>
              <a:ext uri="{FF2B5EF4-FFF2-40B4-BE49-F238E27FC236}">
                <a16:creationId xmlns:a16="http://schemas.microsoft.com/office/drawing/2014/main" id="{137D9173-5821-4CF1-9B16-0A323AE52761}"/>
              </a:ext>
            </a:extLst>
          </p:cNvPr>
          <p:cNvSpPr/>
          <p:nvPr/>
        </p:nvSpPr>
        <p:spPr>
          <a:xfrm>
            <a:off x="7524502" y="662473"/>
            <a:ext cx="347699" cy="1542391"/>
          </a:xfrm>
          <a:custGeom>
            <a:avLst/>
            <a:gdLst>
              <a:gd name="connsiteX0" fmla="*/ 196666 w 252654"/>
              <a:gd name="connsiteY0" fmla="*/ 0 h 1595928"/>
              <a:gd name="connsiteX1" fmla="*/ 243319 w 252654"/>
              <a:gd name="connsiteY1" fmla="*/ 83976 h 1595928"/>
              <a:gd name="connsiteX2" fmla="*/ 252650 w 252654"/>
              <a:gd name="connsiteY2" fmla="*/ 111968 h 1595928"/>
              <a:gd name="connsiteX3" fmla="*/ 243319 w 252654"/>
              <a:gd name="connsiteY3" fmla="*/ 233266 h 1595928"/>
              <a:gd name="connsiteX4" fmla="*/ 215327 w 252654"/>
              <a:gd name="connsiteY4" fmla="*/ 261258 h 1595928"/>
              <a:gd name="connsiteX5" fmla="*/ 168674 w 252654"/>
              <a:gd name="connsiteY5" fmla="*/ 289249 h 1595928"/>
              <a:gd name="connsiteX6" fmla="*/ 47376 w 252654"/>
              <a:gd name="connsiteY6" fmla="*/ 335903 h 1595928"/>
              <a:gd name="connsiteX7" fmla="*/ 723 w 252654"/>
              <a:gd name="connsiteY7" fmla="*/ 391886 h 1595928"/>
              <a:gd name="connsiteX8" fmla="*/ 10054 w 252654"/>
              <a:gd name="connsiteY8" fmla="*/ 447870 h 1595928"/>
              <a:gd name="connsiteX9" fmla="*/ 47376 w 252654"/>
              <a:gd name="connsiteY9" fmla="*/ 475862 h 1595928"/>
              <a:gd name="connsiteX10" fmla="*/ 150013 w 252654"/>
              <a:gd name="connsiteY10" fmla="*/ 503854 h 1595928"/>
              <a:gd name="connsiteX11" fmla="*/ 140683 w 252654"/>
              <a:gd name="connsiteY11" fmla="*/ 531845 h 1595928"/>
              <a:gd name="connsiteX12" fmla="*/ 94029 w 252654"/>
              <a:gd name="connsiteY12" fmla="*/ 578498 h 1595928"/>
              <a:gd name="connsiteX13" fmla="*/ 84699 w 252654"/>
              <a:gd name="connsiteY13" fmla="*/ 615821 h 1595928"/>
              <a:gd name="connsiteX14" fmla="*/ 112691 w 252654"/>
              <a:gd name="connsiteY14" fmla="*/ 709127 h 1595928"/>
              <a:gd name="connsiteX15" fmla="*/ 168674 w 252654"/>
              <a:gd name="connsiteY15" fmla="*/ 765111 h 1595928"/>
              <a:gd name="connsiteX16" fmla="*/ 215327 w 252654"/>
              <a:gd name="connsiteY16" fmla="*/ 774441 h 1595928"/>
              <a:gd name="connsiteX17" fmla="*/ 131352 w 252654"/>
              <a:gd name="connsiteY17" fmla="*/ 821094 h 1595928"/>
              <a:gd name="connsiteX18" fmla="*/ 56707 w 252654"/>
              <a:gd name="connsiteY18" fmla="*/ 867747 h 1595928"/>
              <a:gd name="connsiteX19" fmla="*/ 56707 w 252654"/>
              <a:gd name="connsiteY19" fmla="*/ 961054 h 1595928"/>
              <a:gd name="connsiteX20" fmla="*/ 103360 w 252654"/>
              <a:gd name="connsiteY20" fmla="*/ 989045 h 1595928"/>
              <a:gd name="connsiteX21" fmla="*/ 122021 w 252654"/>
              <a:gd name="connsiteY21" fmla="*/ 1007707 h 1595928"/>
              <a:gd name="connsiteX22" fmla="*/ 196666 w 252654"/>
              <a:gd name="connsiteY22" fmla="*/ 1026368 h 1595928"/>
              <a:gd name="connsiteX23" fmla="*/ 159344 w 252654"/>
              <a:gd name="connsiteY23" fmla="*/ 1045029 h 1595928"/>
              <a:gd name="connsiteX24" fmla="*/ 94029 w 252654"/>
              <a:gd name="connsiteY24" fmla="*/ 1091682 h 1595928"/>
              <a:gd name="connsiteX25" fmla="*/ 84699 w 252654"/>
              <a:gd name="connsiteY25" fmla="*/ 1119674 h 1595928"/>
              <a:gd name="connsiteX26" fmla="*/ 56707 w 252654"/>
              <a:gd name="connsiteY26" fmla="*/ 1166327 h 1595928"/>
              <a:gd name="connsiteX27" fmla="*/ 38046 w 252654"/>
              <a:gd name="connsiteY27" fmla="*/ 1203649 h 1595928"/>
              <a:gd name="connsiteX28" fmla="*/ 47376 w 252654"/>
              <a:gd name="connsiteY28" fmla="*/ 1259633 h 1595928"/>
              <a:gd name="connsiteX29" fmla="*/ 66038 w 252654"/>
              <a:gd name="connsiteY29" fmla="*/ 1278294 h 1595928"/>
              <a:gd name="connsiteX30" fmla="*/ 122021 w 252654"/>
              <a:gd name="connsiteY30" fmla="*/ 1315617 h 1595928"/>
              <a:gd name="connsiteX31" fmla="*/ 168674 w 252654"/>
              <a:gd name="connsiteY31" fmla="*/ 1362270 h 1595928"/>
              <a:gd name="connsiteX32" fmla="*/ 168674 w 252654"/>
              <a:gd name="connsiteY32" fmla="*/ 1427584 h 1595928"/>
              <a:gd name="connsiteX33" fmla="*/ 140683 w 252654"/>
              <a:gd name="connsiteY33" fmla="*/ 1446245 h 1595928"/>
              <a:gd name="connsiteX34" fmla="*/ 122021 w 252654"/>
              <a:gd name="connsiteY34" fmla="*/ 1483568 h 1595928"/>
              <a:gd name="connsiteX35" fmla="*/ 94029 w 252654"/>
              <a:gd name="connsiteY35" fmla="*/ 1511560 h 1595928"/>
              <a:gd name="connsiteX36" fmla="*/ 75368 w 252654"/>
              <a:gd name="connsiteY36" fmla="*/ 1567543 h 1595928"/>
              <a:gd name="connsiteX37" fmla="*/ 84699 w 252654"/>
              <a:gd name="connsiteY37" fmla="*/ 1595535 h 159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2654" h="1595928">
                <a:moveTo>
                  <a:pt x="196666" y="0"/>
                </a:moveTo>
                <a:cubicBezTo>
                  <a:pt x="212217" y="27992"/>
                  <a:pt x="228998" y="55335"/>
                  <a:pt x="243319" y="83976"/>
                </a:cubicBezTo>
                <a:cubicBezTo>
                  <a:pt x="247718" y="92773"/>
                  <a:pt x="252650" y="102133"/>
                  <a:pt x="252650" y="111968"/>
                </a:cubicBezTo>
                <a:cubicBezTo>
                  <a:pt x="252650" y="152520"/>
                  <a:pt x="253154" y="193925"/>
                  <a:pt x="243319" y="233266"/>
                </a:cubicBezTo>
                <a:cubicBezTo>
                  <a:pt x="240119" y="246068"/>
                  <a:pt x="225883" y="253341"/>
                  <a:pt x="215327" y="261258"/>
                </a:cubicBezTo>
                <a:cubicBezTo>
                  <a:pt x="200819" y="272139"/>
                  <a:pt x="185108" y="281580"/>
                  <a:pt x="168674" y="289249"/>
                </a:cubicBezTo>
                <a:cubicBezTo>
                  <a:pt x="117454" y="313152"/>
                  <a:pt x="92109" y="320992"/>
                  <a:pt x="47376" y="335903"/>
                </a:cubicBezTo>
                <a:cubicBezTo>
                  <a:pt x="40116" y="343163"/>
                  <a:pt x="2347" y="377273"/>
                  <a:pt x="723" y="391886"/>
                </a:cubicBezTo>
                <a:cubicBezTo>
                  <a:pt x="-1366" y="410689"/>
                  <a:pt x="866" y="431332"/>
                  <a:pt x="10054" y="447870"/>
                </a:cubicBezTo>
                <a:cubicBezTo>
                  <a:pt x="17606" y="461464"/>
                  <a:pt x="33782" y="468310"/>
                  <a:pt x="47376" y="475862"/>
                </a:cubicBezTo>
                <a:cubicBezTo>
                  <a:pt x="85906" y="497268"/>
                  <a:pt x="106525" y="496606"/>
                  <a:pt x="150013" y="503854"/>
                </a:cubicBezTo>
                <a:cubicBezTo>
                  <a:pt x="146903" y="513184"/>
                  <a:pt x="146584" y="523977"/>
                  <a:pt x="140683" y="531845"/>
                </a:cubicBezTo>
                <a:cubicBezTo>
                  <a:pt x="127487" y="549439"/>
                  <a:pt x="94029" y="578498"/>
                  <a:pt x="94029" y="578498"/>
                </a:cubicBezTo>
                <a:cubicBezTo>
                  <a:pt x="90919" y="590939"/>
                  <a:pt x="84699" y="602997"/>
                  <a:pt x="84699" y="615821"/>
                </a:cubicBezTo>
                <a:cubicBezTo>
                  <a:pt x="84699" y="643340"/>
                  <a:pt x="94109" y="685899"/>
                  <a:pt x="112691" y="709127"/>
                </a:cubicBezTo>
                <a:cubicBezTo>
                  <a:pt x="129177" y="729735"/>
                  <a:pt x="142796" y="759936"/>
                  <a:pt x="168674" y="765111"/>
                </a:cubicBezTo>
                <a:lnTo>
                  <a:pt x="215327" y="774441"/>
                </a:lnTo>
                <a:cubicBezTo>
                  <a:pt x="187335" y="789992"/>
                  <a:pt x="159993" y="806773"/>
                  <a:pt x="131352" y="821094"/>
                </a:cubicBezTo>
                <a:cubicBezTo>
                  <a:pt x="60667" y="856437"/>
                  <a:pt x="105824" y="818632"/>
                  <a:pt x="56707" y="867747"/>
                </a:cubicBezTo>
                <a:cubicBezTo>
                  <a:pt x="45901" y="900164"/>
                  <a:pt x="33731" y="922762"/>
                  <a:pt x="56707" y="961054"/>
                </a:cubicBezTo>
                <a:cubicBezTo>
                  <a:pt x="66038" y="976605"/>
                  <a:pt x="88603" y="978504"/>
                  <a:pt x="103360" y="989045"/>
                </a:cubicBezTo>
                <a:cubicBezTo>
                  <a:pt x="110518" y="994158"/>
                  <a:pt x="114478" y="1003181"/>
                  <a:pt x="122021" y="1007707"/>
                </a:cubicBezTo>
                <a:cubicBezTo>
                  <a:pt x="136363" y="1016313"/>
                  <a:pt x="186638" y="1024362"/>
                  <a:pt x="196666" y="1026368"/>
                </a:cubicBezTo>
                <a:cubicBezTo>
                  <a:pt x="184225" y="1032588"/>
                  <a:pt x="171420" y="1038128"/>
                  <a:pt x="159344" y="1045029"/>
                </a:cubicBezTo>
                <a:cubicBezTo>
                  <a:pt x="140241" y="1055945"/>
                  <a:pt x="110052" y="1079665"/>
                  <a:pt x="94029" y="1091682"/>
                </a:cubicBezTo>
                <a:cubicBezTo>
                  <a:pt x="90919" y="1101013"/>
                  <a:pt x="89097" y="1110877"/>
                  <a:pt x="84699" y="1119674"/>
                </a:cubicBezTo>
                <a:cubicBezTo>
                  <a:pt x="76589" y="1135895"/>
                  <a:pt x="65514" y="1150474"/>
                  <a:pt x="56707" y="1166327"/>
                </a:cubicBezTo>
                <a:cubicBezTo>
                  <a:pt x="49952" y="1178486"/>
                  <a:pt x="44266" y="1191208"/>
                  <a:pt x="38046" y="1203649"/>
                </a:cubicBezTo>
                <a:cubicBezTo>
                  <a:pt x="41156" y="1222310"/>
                  <a:pt x="40733" y="1241919"/>
                  <a:pt x="47376" y="1259633"/>
                </a:cubicBezTo>
                <a:cubicBezTo>
                  <a:pt x="50465" y="1267870"/>
                  <a:pt x="59000" y="1273016"/>
                  <a:pt x="66038" y="1278294"/>
                </a:cubicBezTo>
                <a:cubicBezTo>
                  <a:pt x="83980" y="1291751"/>
                  <a:pt x="106162" y="1299758"/>
                  <a:pt x="122021" y="1315617"/>
                </a:cubicBezTo>
                <a:lnTo>
                  <a:pt x="168674" y="1362270"/>
                </a:lnTo>
                <a:cubicBezTo>
                  <a:pt x="177068" y="1387452"/>
                  <a:pt x="186899" y="1400246"/>
                  <a:pt x="168674" y="1427584"/>
                </a:cubicBezTo>
                <a:cubicBezTo>
                  <a:pt x="162454" y="1436914"/>
                  <a:pt x="150013" y="1440025"/>
                  <a:pt x="140683" y="1446245"/>
                </a:cubicBezTo>
                <a:cubicBezTo>
                  <a:pt x="134462" y="1458686"/>
                  <a:pt x="130106" y="1472249"/>
                  <a:pt x="122021" y="1483568"/>
                </a:cubicBezTo>
                <a:cubicBezTo>
                  <a:pt x="114351" y="1494306"/>
                  <a:pt x="100437" y="1500025"/>
                  <a:pt x="94029" y="1511560"/>
                </a:cubicBezTo>
                <a:cubicBezTo>
                  <a:pt x="84476" y="1528755"/>
                  <a:pt x="81588" y="1548882"/>
                  <a:pt x="75368" y="1567543"/>
                </a:cubicBezTo>
                <a:cubicBezTo>
                  <a:pt x="64071" y="1601436"/>
                  <a:pt x="56203" y="1595535"/>
                  <a:pt x="84699" y="159553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Volný tvar: obrazec 12">
            <a:extLst>
              <a:ext uri="{FF2B5EF4-FFF2-40B4-BE49-F238E27FC236}">
                <a16:creationId xmlns:a16="http://schemas.microsoft.com/office/drawing/2014/main" id="{2E8E9FC7-7ED6-4A67-9CCA-E49E24AB30B4}"/>
              </a:ext>
            </a:extLst>
          </p:cNvPr>
          <p:cNvSpPr/>
          <p:nvPr/>
        </p:nvSpPr>
        <p:spPr>
          <a:xfrm>
            <a:off x="7926541" y="2537804"/>
            <a:ext cx="347699" cy="647833"/>
          </a:xfrm>
          <a:custGeom>
            <a:avLst/>
            <a:gdLst>
              <a:gd name="connsiteX0" fmla="*/ 196666 w 252654"/>
              <a:gd name="connsiteY0" fmla="*/ 0 h 1595928"/>
              <a:gd name="connsiteX1" fmla="*/ 243319 w 252654"/>
              <a:gd name="connsiteY1" fmla="*/ 83976 h 1595928"/>
              <a:gd name="connsiteX2" fmla="*/ 252650 w 252654"/>
              <a:gd name="connsiteY2" fmla="*/ 111968 h 1595928"/>
              <a:gd name="connsiteX3" fmla="*/ 243319 w 252654"/>
              <a:gd name="connsiteY3" fmla="*/ 233266 h 1595928"/>
              <a:gd name="connsiteX4" fmla="*/ 215327 w 252654"/>
              <a:gd name="connsiteY4" fmla="*/ 261258 h 1595928"/>
              <a:gd name="connsiteX5" fmla="*/ 168674 w 252654"/>
              <a:gd name="connsiteY5" fmla="*/ 289249 h 1595928"/>
              <a:gd name="connsiteX6" fmla="*/ 47376 w 252654"/>
              <a:gd name="connsiteY6" fmla="*/ 335903 h 1595928"/>
              <a:gd name="connsiteX7" fmla="*/ 723 w 252654"/>
              <a:gd name="connsiteY7" fmla="*/ 391886 h 1595928"/>
              <a:gd name="connsiteX8" fmla="*/ 10054 w 252654"/>
              <a:gd name="connsiteY8" fmla="*/ 447870 h 1595928"/>
              <a:gd name="connsiteX9" fmla="*/ 47376 w 252654"/>
              <a:gd name="connsiteY9" fmla="*/ 475862 h 1595928"/>
              <a:gd name="connsiteX10" fmla="*/ 150013 w 252654"/>
              <a:gd name="connsiteY10" fmla="*/ 503854 h 1595928"/>
              <a:gd name="connsiteX11" fmla="*/ 140683 w 252654"/>
              <a:gd name="connsiteY11" fmla="*/ 531845 h 1595928"/>
              <a:gd name="connsiteX12" fmla="*/ 94029 w 252654"/>
              <a:gd name="connsiteY12" fmla="*/ 578498 h 1595928"/>
              <a:gd name="connsiteX13" fmla="*/ 84699 w 252654"/>
              <a:gd name="connsiteY13" fmla="*/ 615821 h 1595928"/>
              <a:gd name="connsiteX14" fmla="*/ 112691 w 252654"/>
              <a:gd name="connsiteY14" fmla="*/ 709127 h 1595928"/>
              <a:gd name="connsiteX15" fmla="*/ 168674 w 252654"/>
              <a:gd name="connsiteY15" fmla="*/ 765111 h 1595928"/>
              <a:gd name="connsiteX16" fmla="*/ 215327 w 252654"/>
              <a:gd name="connsiteY16" fmla="*/ 774441 h 1595928"/>
              <a:gd name="connsiteX17" fmla="*/ 131352 w 252654"/>
              <a:gd name="connsiteY17" fmla="*/ 821094 h 1595928"/>
              <a:gd name="connsiteX18" fmla="*/ 56707 w 252654"/>
              <a:gd name="connsiteY18" fmla="*/ 867747 h 1595928"/>
              <a:gd name="connsiteX19" fmla="*/ 56707 w 252654"/>
              <a:gd name="connsiteY19" fmla="*/ 961054 h 1595928"/>
              <a:gd name="connsiteX20" fmla="*/ 103360 w 252654"/>
              <a:gd name="connsiteY20" fmla="*/ 989045 h 1595928"/>
              <a:gd name="connsiteX21" fmla="*/ 122021 w 252654"/>
              <a:gd name="connsiteY21" fmla="*/ 1007707 h 1595928"/>
              <a:gd name="connsiteX22" fmla="*/ 196666 w 252654"/>
              <a:gd name="connsiteY22" fmla="*/ 1026368 h 1595928"/>
              <a:gd name="connsiteX23" fmla="*/ 159344 w 252654"/>
              <a:gd name="connsiteY23" fmla="*/ 1045029 h 1595928"/>
              <a:gd name="connsiteX24" fmla="*/ 94029 w 252654"/>
              <a:gd name="connsiteY24" fmla="*/ 1091682 h 1595928"/>
              <a:gd name="connsiteX25" fmla="*/ 84699 w 252654"/>
              <a:gd name="connsiteY25" fmla="*/ 1119674 h 1595928"/>
              <a:gd name="connsiteX26" fmla="*/ 56707 w 252654"/>
              <a:gd name="connsiteY26" fmla="*/ 1166327 h 1595928"/>
              <a:gd name="connsiteX27" fmla="*/ 38046 w 252654"/>
              <a:gd name="connsiteY27" fmla="*/ 1203649 h 1595928"/>
              <a:gd name="connsiteX28" fmla="*/ 47376 w 252654"/>
              <a:gd name="connsiteY28" fmla="*/ 1259633 h 1595928"/>
              <a:gd name="connsiteX29" fmla="*/ 66038 w 252654"/>
              <a:gd name="connsiteY29" fmla="*/ 1278294 h 1595928"/>
              <a:gd name="connsiteX30" fmla="*/ 122021 w 252654"/>
              <a:gd name="connsiteY30" fmla="*/ 1315617 h 1595928"/>
              <a:gd name="connsiteX31" fmla="*/ 168674 w 252654"/>
              <a:gd name="connsiteY31" fmla="*/ 1362270 h 1595928"/>
              <a:gd name="connsiteX32" fmla="*/ 168674 w 252654"/>
              <a:gd name="connsiteY32" fmla="*/ 1427584 h 1595928"/>
              <a:gd name="connsiteX33" fmla="*/ 140683 w 252654"/>
              <a:gd name="connsiteY33" fmla="*/ 1446245 h 1595928"/>
              <a:gd name="connsiteX34" fmla="*/ 122021 w 252654"/>
              <a:gd name="connsiteY34" fmla="*/ 1483568 h 1595928"/>
              <a:gd name="connsiteX35" fmla="*/ 94029 w 252654"/>
              <a:gd name="connsiteY35" fmla="*/ 1511560 h 1595928"/>
              <a:gd name="connsiteX36" fmla="*/ 75368 w 252654"/>
              <a:gd name="connsiteY36" fmla="*/ 1567543 h 1595928"/>
              <a:gd name="connsiteX37" fmla="*/ 84699 w 252654"/>
              <a:gd name="connsiteY37" fmla="*/ 1595535 h 159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2654" h="1595928">
                <a:moveTo>
                  <a:pt x="196666" y="0"/>
                </a:moveTo>
                <a:cubicBezTo>
                  <a:pt x="212217" y="27992"/>
                  <a:pt x="228998" y="55335"/>
                  <a:pt x="243319" y="83976"/>
                </a:cubicBezTo>
                <a:cubicBezTo>
                  <a:pt x="247718" y="92773"/>
                  <a:pt x="252650" y="102133"/>
                  <a:pt x="252650" y="111968"/>
                </a:cubicBezTo>
                <a:cubicBezTo>
                  <a:pt x="252650" y="152520"/>
                  <a:pt x="253154" y="193925"/>
                  <a:pt x="243319" y="233266"/>
                </a:cubicBezTo>
                <a:cubicBezTo>
                  <a:pt x="240119" y="246068"/>
                  <a:pt x="225883" y="253341"/>
                  <a:pt x="215327" y="261258"/>
                </a:cubicBezTo>
                <a:cubicBezTo>
                  <a:pt x="200819" y="272139"/>
                  <a:pt x="185108" y="281580"/>
                  <a:pt x="168674" y="289249"/>
                </a:cubicBezTo>
                <a:cubicBezTo>
                  <a:pt x="117454" y="313152"/>
                  <a:pt x="92109" y="320992"/>
                  <a:pt x="47376" y="335903"/>
                </a:cubicBezTo>
                <a:cubicBezTo>
                  <a:pt x="40116" y="343163"/>
                  <a:pt x="2347" y="377273"/>
                  <a:pt x="723" y="391886"/>
                </a:cubicBezTo>
                <a:cubicBezTo>
                  <a:pt x="-1366" y="410689"/>
                  <a:pt x="866" y="431332"/>
                  <a:pt x="10054" y="447870"/>
                </a:cubicBezTo>
                <a:cubicBezTo>
                  <a:pt x="17606" y="461464"/>
                  <a:pt x="33782" y="468310"/>
                  <a:pt x="47376" y="475862"/>
                </a:cubicBezTo>
                <a:cubicBezTo>
                  <a:pt x="85906" y="497268"/>
                  <a:pt x="106525" y="496606"/>
                  <a:pt x="150013" y="503854"/>
                </a:cubicBezTo>
                <a:cubicBezTo>
                  <a:pt x="146903" y="513184"/>
                  <a:pt x="146584" y="523977"/>
                  <a:pt x="140683" y="531845"/>
                </a:cubicBezTo>
                <a:cubicBezTo>
                  <a:pt x="127487" y="549439"/>
                  <a:pt x="94029" y="578498"/>
                  <a:pt x="94029" y="578498"/>
                </a:cubicBezTo>
                <a:cubicBezTo>
                  <a:pt x="90919" y="590939"/>
                  <a:pt x="84699" y="602997"/>
                  <a:pt x="84699" y="615821"/>
                </a:cubicBezTo>
                <a:cubicBezTo>
                  <a:pt x="84699" y="643340"/>
                  <a:pt x="94109" y="685899"/>
                  <a:pt x="112691" y="709127"/>
                </a:cubicBezTo>
                <a:cubicBezTo>
                  <a:pt x="129177" y="729735"/>
                  <a:pt x="142796" y="759936"/>
                  <a:pt x="168674" y="765111"/>
                </a:cubicBezTo>
                <a:lnTo>
                  <a:pt x="215327" y="774441"/>
                </a:lnTo>
                <a:cubicBezTo>
                  <a:pt x="187335" y="789992"/>
                  <a:pt x="159993" y="806773"/>
                  <a:pt x="131352" y="821094"/>
                </a:cubicBezTo>
                <a:cubicBezTo>
                  <a:pt x="60667" y="856437"/>
                  <a:pt x="105824" y="818632"/>
                  <a:pt x="56707" y="867747"/>
                </a:cubicBezTo>
                <a:cubicBezTo>
                  <a:pt x="45901" y="900164"/>
                  <a:pt x="33731" y="922762"/>
                  <a:pt x="56707" y="961054"/>
                </a:cubicBezTo>
                <a:cubicBezTo>
                  <a:pt x="66038" y="976605"/>
                  <a:pt x="88603" y="978504"/>
                  <a:pt x="103360" y="989045"/>
                </a:cubicBezTo>
                <a:cubicBezTo>
                  <a:pt x="110518" y="994158"/>
                  <a:pt x="114478" y="1003181"/>
                  <a:pt x="122021" y="1007707"/>
                </a:cubicBezTo>
                <a:cubicBezTo>
                  <a:pt x="136363" y="1016313"/>
                  <a:pt x="186638" y="1024362"/>
                  <a:pt x="196666" y="1026368"/>
                </a:cubicBezTo>
                <a:cubicBezTo>
                  <a:pt x="184225" y="1032588"/>
                  <a:pt x="171420" y="1038128"/>
                  <a:pt x="159344" y="1045029"/>
                </a:cubicBezTo>
                <a:cubicBezTo>
                  <a:pt x="140241" y="1055945"/>
                  <a:pt x="110052" y="1079665"/>
                  <a:pt x="94029" y="1091682"/>
                </a:cubicBezTo>
                <a:cubicBezTo>
                  <a:pt x="90919" y="1101013"/>
                  <a:pt x="89097" y="1110877"/>
                  <a:pt x="84699" y="1119674"/>
                </a:cubicBezTo>
                <a:cubicBezTo>
                  <a:pt x="76589" y="1135895"/>
                  <a:pt x="65514" y="1150474"/>
                  <a:pt x="56707" y="1166327"/>
                </a:cubicBezTo>
                <a:cubicBezTo>
                  <a:pt x="49952" y="1178486"/>
                  <a:pt x="44266" y="1191208"/>
                  <a:pt x="38046" y="1203649"/>
                </a:cubicBezTo>
                <a:cubicBezTo>
                  <a:pt x="41156" y="1222310"/>
                  <a:pt x="40733" y="1241919"/>
                  <a:pt x="47376" y="1259633"/>
                </a:cubicBezTo>
                <a:cubicBezTo>
                  <a:pt x="50465" y="1267870"/>
                  <a:pt x="59000" y="1273016"/>
                  <a:pt x="66038" y="1278294"/>
                </a:cubicBezTo>
                <a:cubicBezTo>
                  <a:pt x="83980" y="1291751"/>
                  <a:pt x="106162" y="1299758"/>
                  <a:pt x="122021" y="1315617"/>
                </a:cubicBezTo>
                <a:lnTo>
                  <a:pt x="168674" y="1362270"/>
                </a:lnTo>
                <a:cubicBezTo>
                  <a:pt x="177068" y="1387452"/>
                  <a:pt x="186899" y="1400246"/>
                  <a:pt x="168674" y="1427584"/>
                </a:cubicBezTo>
                <a:cubicBezTo>
                  <a:pt x="162454" y="1436914"/>
                  <a:pt x="150013" y="1440025"/>
                  <a:pt x="140683" y="1446245"/>
                </a:cubicBezTo>
                <a:cubicBezTo>
                  <a:pt x="134462" y="1458686"/>
                  <a:pt x="130106" y="1472249"/>
                  <a:pt x="122021" y="1483568"/>
                </a:cubicBezTo>
                <a:cubicBezTo>
                  <a:pt x="114351" y="1494306"/>
                  <a:pt x="100437" y="1500025"/>
                  <a:pt x="94029" y="1511560"/>
                </a:cubicBezTo>
                <a:cubicBezTo>
                  <a:pt x="84476" y="1528755"/>
                  <a:pt x="81588" y="1548882"/>
                  <a:pt x="75368" y="1567543"/>
                </a:cubicBezTo>
                <a:cubicBezTo>
                  <a:pt x="64071" y="1601436"/>
                  <a:pt x="56203" y="1595535"/>
                  <a:pt x="84699" y="159553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CCD95538-A50A-4F43-BCFD-6BEFF01600DC}"/>
              </a:ext>
            </a:extLst>
          </p:cNvPr>
          <p:cNvSpPr/>
          <p:nvPr/>
        </p:nvSpPr>
        <p:spPr>
          <a:xfrm>
            <a:off x="7926540" y="3896307"/>
            <a:ext cx="347699" cy="647833"/>
          </a:xfrm>
          <a:custGeom>
            <a:avLst/>
            <a:gdLst>
              <a:gd name="connsiteX0" fmla="*/ 196666 w 252654"/>
              <a:gd name="connsiteY0" fmla="*/ 0 h 1595928"/>
              <a:gd name="connsiteX1" fmla="*/ 243319 w 252654"/>
              <a:gd name="connsiteY1" fmla="*/ 83976 h 1595928"/>
              <a:gd name="connsiteX2" fmla="*/ 252650 w 252654"/>
              <a:gd name="connsiteY2" fmla="*/ 111968 h 1595928"/>
              <a:gd name="connsiteX3" fmla="*/ 243319 w 252654"/>
              <a:gd name="connsiteY3" fmla="*/ 233266 h 1595928"/>
              <a:gd name="connsiteX4" fmla="*/ 215327 w 252654"/>
              <a:gd name="connsiteY4" fmla="*/ 261258 h 1595928"/>
              <a:gd name="connsiteX5" fmla="*/ 168674 w 252654"/>
              <a:gd name="connsiteY5" fmla="*/ 289249 h 1595928"/>
              <a:gd name="connsiteX6" fmla="*/ 47376 w 252654"/>
              <a:gd name="connsiteY6" fmla="*/ 335903 h 1595928"/>
              <a:gd name="connsiteX7" fmla="*/ 723 w 252654"/>
              <a:gd name="connsiteY7" fmla="*/ 391886 h 1595928"/>
              <a:gd name="connsiteX8" fmla="*/ 10054 w 252654"/>
              <a:gd name="connsiteY8" fmla="*/ 447870 h 1595928"/>
              <a:gd name="connsiteX9" fmla="*/ 47376 w 252654"/>
              <a:gd name="connsiteY9" fmla="*/ 475862 h 1595928"/>
              <a:gd name="connsiteX10" fmla="*/ 150013 w 252654"/>
              <a:gd name="connsiteY10" fmla="*/ 503854 h 1595928"/>
              <a:gd name="connsiteX11" fmla="*/ 140683 w 252654"/>
              <a:gd name="connsiteY11" fmla="*/ 531845 h 1595928"/>
              <a:gd name="connsiteX12" fmla="*/ 94029 w 252654"/>
              <a:gd name="connsiteY12" fmla="*/ 578498 h 1595928"/>
              <a:gd name="connsiteX13" fmla="*/ 84699 w 252654"/>
              <a:gd name="connsiteY13" fmla="*/ 615821 h 1595928"/>
              <a:gd name="connsiteX14" fmla="*/ 112691 w 252654"/>
              <a:gd name="connsiteY14" fmla="*/ 709127 h 1595928"/>
              <a:gd name="connsiteX15" fmla="*/ 168674 w 252654"/>
              <a:gd name="connsiteY15" fmla="*/ 765111 h 1595928"/>
              <a:gd name="connsiteX16" fmla="*/ 215327 w 252654"/>
              <a:gd name="connsiteY16" fmla="*/ 774441 h 1595928"/>
              <a:gd name="connsiteX17" fmla="*/ 131352 w 252654"/>
              <a:gd name="connsiteY17" fmla="*/ 821094 h 1595928"/>
              <a:gd name="connsiteX18" fmla="*/ 56707 w 252654"/>
              <a:gd name="connsiteY18" fmla="*/ 867747 h 1595928"/>
              <a:gd name="connsiteX19" fmla="*/ 56707 w 252654"/>
              <a:gd name="connsiteY19" fmla="*/ 961054 h 1595928"/>
              <a:gd name="connsiteX20" fmla="*/ 103360 w 252654"/>
              <a:gd name="connsiteY20" fmla="*/ 989045 h 1595928"/>
              <a:gd name="connsiteX21" fmla="*/ 122021 w 252654"/>
              <a:gd name="connsiteY21" fmla="*/ 1007707 h 1595928"/>
              <a:gd name="connsiteX22" fmla="*/ 196666 w 252654"/>
              <a:gd name="connsiteY22" fmla="*/ 1026368 h 1595928"/>
              <a:gd name="connsiteX23" fmla="*/ 159344 w 252654"/>
              <a:gd name="connsiteY23" fmla="*/ 1045029 h 1595928"/>
              <a:gd name="connsiteX24" fmla="*/ 94029 w 252654"/>
              <a:gd name="connsiteY24" fmla="*/ 1091682 h 1595928"/>
              <a:gd name="connsiteX25" fmla="*/ 84699 w 252654"/>
              <a:gd name="connsiteY25" fmla="*/ 1119674 h 1595928"/>
              <a:gd name="connsiteX26" fmla="*/ 56707 w 252654"/>
              <a:gd name="connsiteY26" fmla="*/ 1166327 h 1595928"/>
              <a:gd name="connsiteX27" fmla="*/ 38046 w 252654"/>
              <a:gd name="connsiteY27" fmla="*/ 1203649 h 1595928"/>
              <a:gd name="connsiteX28" fmla="*/ 47376 w 252654"/>
              <a:gd name="connsiteY28" fmla="*/ 1259633 h 1595928"/>
              <a:gd name="connsiteX29" fmla="*/ 66038 w 252654"/>
              <a:gd name="connsiteY29" fmla="*/ 1278294 h 1595928"/>
              <a:gd name="connsiteX30" fmla="*/ 122021 w 252654"/>
              <a:gd name="connsiteY30" fmla="*/ 1315617 h 1595928"/>
              <a:gd name="connsiteX31" fmla="*/ 168674 w 252654"/>
              <a:gd name="connsiteY31" fmla="*/ 1362270 h 1595928"/>
              <a:gd name="connsiteX32" fmla="*/ 168674 w 252654"/>
              <a:gd name="connsiteY32" fmla="*/ 1427584 h 1595928"/>
              <a:gd name="connsiteX33" fmla="*/ 140683 w 252654"/>
              <a:gd name="connsiteY33" fmla="*/ 1446245 h 1595928"/>
              <a:gd name="connsiteX34" fmla="*/ 122021 w 252654"/>
              <a:gd name="connsiteY34" fmla="*/ 1483568 h 1595928"/>
              <a:gd name="connsiteX35" fmla="*/ 94029 w 252654"/>
              <a:gd name="connsiteY35" fmla="*/ 1511560 h 1595928"/>
              <a:gd name="connsiteX36" fmla="*/ 75368 w 252654"/>
              <a:gd name="connsiteY36" fmla="*/ 1567543 h 1595928"/>
              <a:gd name="connsiteX37" fmla="*/ 84699 w 252654"/>
              <a:gd name="connsiteY37" fmla="*/ 1595535 h 159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2654" h="1595928">
                <a:moveTo>
                  <a:pt x="196666" y="0"/>
                </a:moveTo>
                <a:cubicBezTo>
                  <a:pt x="212217" y="27992"/>
                  <a:pt x="228998" y="55335"/>
                  <a:pt x="243319" y="83976"/>
                </a:cubicBezTo>
                <a:cubicBezTo>
                  <a:pt x="247718" y="92773"/>
                  <a:pt x="252650" y="102133"/>
                  <a:pt x="252650" y="111968"/>
                </a:cubicBezTo>
                <a:cubicBezTo>
                  <a:pt x="252650" y="152520"/>
                  <a:pt x="253154" y="193925"/>
                  <a:pt x="243319" y="233266"/>
                </a:cubicBezTo>
                <a:cubicBezTo>
                  <a:pt x="240119" y="246068"/>
                  <a:pt x="225883" y="253341"/>
                  <a:pt x="215327" y="261258"/>
                </a:cubicBezTo>
                <a:cubicBezTo>
                  <a:pt x="200819" y="272139"/>
                  <a:pt x="185108" y="281580"/>
                  <a:pt x="168674" y="289249"/>
                </a:cubicBezTo>
                <a:cubicBezTo>
                  <a:pt x="117454" y="313152"/>
                  <a:pt x="92109" y="320992"/>
                  <a:pt x="47376" y="335903"/>
                </a:cubicBezTo>
                <a:cubicBezTo>
                  <a:pt x="40116" y="343163"/>
                  <a:pt x="2347" y="377273"/>
                  <a:pt x="723" y="391886"/>
                </a:cubicBezTo>
                <a:cubicBezTo>
                  <a:pt x="-1366" y="410689"/>
                  <a:pt x="866" y="431332"/>
                  <a:pt x="10054" y="447870"/>
                </a:cubicBezTo>
                <a:cubicBezTo>
                  <a:pt x="17606" y="461464"/>
                  <a:pt x="33782" y="468310"/>
                  <a:pt x="47376" y="475862"/>
                </a:cubicBezTo>
                <a:cubicBezTo>
                  <a:pt x="85906" y="497268"/>
                  <a:pt x="106525" y="496606"/>
                  <a:pt x="150013" y="503854"/>
                </a:cubicBezTo>
                <a:cubicBezTo>
                  <a:pt x="146903" y="513184"/>
                  <a:pt x="146584" y="523977"/>
                  <a:pt x="140683" y="531845"/>
                </a:cubicBezTo>
                <a:cubicBezTo>
                  <a:pt x="127487" y="549439"/>
                  <a:pt x="94029" y="578498"/>
                  <a:pt x="94029" y="578498"/>
                </a:cubicBezTo>
                <a:cubicBezTo>
                  <a:pt x="90919" y="590939"/>
                  <a:pt x="84699" y="602997"/>
                  <a:pt x="84699" y="615821"/>
                </a:cubicBezTo>
                <a:cubicBezTo>
                  <a:pt x="84699" y="643340"/>
                  <a:pt x="94109" y="685899"/>
                  <a:pt x="112691" y="709127"/>
                </a:cubicBezTo>
                <a:cubicBezTo>
                  <a:pt x="129177" y="729735"/>
                  <a:pt x="142796" y="759936"/>
                  <a:pt x="168674" y="765111"/>
                </a:cubicBezTo>
                <a:lnTo>
                  <a:pt x="215327" y="774441"/>
                </a:lnTo>
                <a:cubicBezTo>
                  <a:pt x="187335" y="789992"/>
                  <a:pt x="159993" y="806773"/>
                  <a:pt x="131352" y="821094"/>
                </a:cubicBezTo>
                <a:cubicBezTo>
                  <a:pt x="60667" y="856437"/>
                  <a:pt x="105824" y="818632"/>
                  <a:pt x="56707" y="867747"/>
                </a:cubicBezTo>
                <a:cubicBezTo>
                  <a:pt x="45901" y="900164"/>
                  <a:pt x="33731" y="922762"/>
                  <a:pt x="56707" y="961054"/>
                </a:cubicBezTo>
                <a:cubicBezTo>
                  <a:pt x="66038" y="976605"/>
                  <a:pt x="88603" y="978504"/>
                  <a:pt x="103360" y="989045"/>
                </a:cubicBezTo>
                <a:cubicBezTo>
                  <a:pt x="110518" y="994158"/>
                  <a:pt x="114478" y="1003181"/>
                  <a:pt x="122021" y="1007707"/>
                </a:cubicBezTo>
                <a:cubicBezTo>
                  <a:pt x="136363" y="1016313"/>
                  <a:pt x="186638" y="1024362"/>
                  <a:pt x="196666" y="1026368"/>
                </a:cubicBezTo>
                <a:cubicBezTo>
                  <a:pt x="184225" y="1032588"/>
                  <a:pt x="171420" y="1038128"/>
                  <a:pt x="159344" y="1045029"/>
                </a:cubicBezTo>
                <a:cubicBezTo>
                  <a:pt x="140241" y="1055945"/>
                  <a:pt x="110052" y="1079665"/>
                  <a:pt x="94029" y="1091682"/>
                </a:cubicBezTo>
                <a:cubicBezTo>
                  <a:pt x="90919" y="1101013"/>
                  <a:pt x="89097" y="1110877"/>
                  <a:pt x="84699" y="1119674"/>
                </a:cubicBezTo>
                <a:cubicBezTo>
                  <a:pt x="76589" y="1135895"/>
                  <a:pt x="65514" y="1150474"/>
                  <a:pt x="56707" y="1166327"/>
                </a:cubicBezTo>
                <a:cubicBezTo>
                  <a:pt x="49952" y="1178486"/>
                  <a:pt x="44266" y="1191208"/>
                  <a:pt x="38046" y="1203649"/>
                </a:cubicBezTo>
                <a:cubicBezTo>
                  <a:pt x="41156" y="1222310"/>
                  <a:pt x="40733" y="1241919"/>
                  <a:pt x="47376" y="1259633"/>
                </a:cubicBezTo>
                <a:cubicBezTo>
                  <a:pt x="50465" y="1267870"/>
                  <a:pt x="59000" y="1273016"/>
                  <a:pt x="66038" y="1278294"/>
                </a:cubicBezTo>
                <a:cubicBezTo>
                  <a:pt x="83980" y="1291751"/>
                  <a:pt x="106162" y="1299758"/>
                  <a:pt x="122021" y="1315617"/>
                </a:cubicBezTo>
                <a:lnTo>
                  <a:pt x="168674" y="1362270"/>
                </a:lnTo>
                <a:cubicBezTo>
                  <a:pt x="177068" y="1387452"/>
                  <a:pt x="186899" y="1400246"/>
                  <a:pt x="168674" y="1427584"/>
                </a:cubicBezTo>
                <a:cubicBezTo>
                  <a:pt x="162454" y="1436914"/>
                  <a:pt x="150013" y="1440025"/>
                  <a:pt x="140683" y="1446245"/>
                </a:cubicBezTo>
                <a:cubicBezTo>
                  <a:pt x="134462" y="1458686"/>
                  <a:pt x="130106" y="1472249"/>
                  <a:pt x="122021" y="1483568"/>
                </a:cubicBezTo>
                <a:cubicBezTo>
                  <a:pt x="114351" y="1494306"/>
                  <a:pt x="100437" y="1500025"/>
                  <a:pt x="94029" y="1511560"/>
                </a:cubicBezTo>
                <a:cubicBezTo>
                  <a:pt x="84476" y="1528755"/>
                  <a:pt x="81588" y="1548882"/>
                  <a:pt x="75368" y="1567543"/>
                </a:cubicBezTo>
                <a:cubicBezTo>
                  <a:pt x="64071" y="1601436"/>
                  <a:pt x="56203" y="1595535"/>
                  <a:pt x="84699" y="159553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5" name="Picture 11" descr="http://upload.wikimedia.org/wikipedia/commons/thumb/0/0e/Benzo%28a%29pyrene_metabolism.svg/540px-Benzo%28a%29pyrene_metabolism.svg.png">
            <a:extLst>
              <a:ext uri="{FF2B5EF4-FFF2-40B4-BE49-F238E27FC236}">
                <a16:creationId xmlns:a16="http://schemas.microsoft.com/office/drawing/2014/main" id="{E62D193C-1662-45AD-8A1A-88B699A73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01" b="58334"/>
          <a:stretch>
            <a:fillRect/>
          </a:stretch>
        </p:blipFill>
        <p:spPr bwMode="auto">
          <a:xfrm>
            <a:off x="7206462" y="2159592"/>
            <a:ext cx="864095" cy="64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Volný tvar: obrazec 17">
            <a:extLst>
              <a:ext uri="{FF2B5EF4-FFF2-40B4-BE49-F238E27FC236}">
                <a16:creationId xmlns:a16="http://schemas.microsoft.com/office/drawing/2014/main" id="{B52061EA-D600-4FC6-8F23-3B4FAF500242}"/>
              </a:ext>
            </a:extLst>
          </p:cNvPr>
          <p:cNvSpPr/>
          <p:nvPr/>
        </p:nvSpPr>
        <p:spPr>
          <a:xfrm>
            <a:off x="7834408" y="4708099"/>
            <a:ext cx="347699" cy="1356259"/>
          </a:xfrm>
          <a:custGeom>
            <a:avLst/>
            <a:gdLst>
              <a:gd name="connsiteX0" fmla="*/ 196666 w 252654"/>
              <a:gd name="connsiteY0" fmla="*/ 0 h 1595928"/>
              <a:gd name="connsiteX1" fmla="*/ 243319 w 252654"/>
              <a:gd name="connsiteY1" fmla="*/ 83976 h 1595928"/>
              <a:gd name="connsiteX2" fmla="*/ 252650 w 252654"/>
              <a:gd name="connsiteY2" fmla="*/ 111968 h 1595928"/>
              <a:gd name="connsiteX3" fmla="*/ 243319 w 252654"/>
              <a:gd name="connsiteY3" fmla="*/ 233266 h 1595928"/>
              <a:gd name="connsiteX4" fmla="*/ 215327 w 252654"/>
              <a:gd name="connsiteY4" fmla="*/ 261258 h 1595928"/>
              <a:gd name="connsiteX5" fmla="*/ 168674 w 252654"/>
              <a:gd name="connsiteY5" fmla="*/ 289249 h 1595928"/>
              <a:gd name="connsiteX6" fmla="*/ 47376 w 252654"/>
              <a:gd name="connsiteY6" fmla="*/ 335903 h 1595928"/>
              <a:gd name="connsiteX7" fmla="*/ 723 w 252654"/>
              <a:gd name="connsiteY7" fmla="*/ 391886 h 1595928"/>
              <a:gd name="connsiteX8" fmla="*/ 10054 w 252654"/>
              <a:gd name="connsiteY8" fmla="*/ 447870 h 1595928"/>
              <a:gd name="connsiteX9" fmla="*/ 47376 w 252654"/>
              <a:gd name="connsiteY9" fmla="*/ 475862 h 1595928"/>
              <a:gd name="connsiteX10" fmla="*/ 150013 w 252654"/>
              <a:gd name="connsiteY10" fmla="*/ 503854 h 1595928"/>
              <a:gd name="connsiteX11" fmla="*/ 140683 w 252654"/>
              <a:gd name="connsiteY11" fmla="*/ 531845 h 1595928"/>
              <a:gd name="connsiteX12" fmla="*/ 94029 w 252654"/>
              <a:gd name="connsiteY12" fmla="*/ 578498 h 1595928"/>
              <a:gd name="connsiteX13" fmla="*/ 84699 w 252654"/>
              <a:gd name="connsiteY13" fmla="*/ 615821 h 1595928"/>
              <a:gd name="connsiteX14" fmla="*/ 112691 w 252654"/>
              <a:gd name="connsiteY14" fmla="*/ 709127 h 1595928"/>
              <a:gd name="connsiteX15" fmla="*/ 168674 w 252654"/>
              <a:gd name="connsiteY15" fmla="*/ 765111 h 1595928"/>
              <a:gd name="connsiteX16" fmla="*/ 215327 w 252654"/>
              <a:gd name="connsiteY16" fmla="*/ 774441 h 1595928"/>
              <a:gd name="connsiteX17" fmla="*/ 131352 w 252654"/>
              <a:gd name="connsiteY17" fmla="*/ 821094 h 1595928"/>
              <a:gd name="connsiteX18" fmla="*/ 56707 w 252654"/>
              <a:gd name="connsiteY18" fmla="*/ 867747 h 1595928"/>
              <a:gd name="connsiteX19" fmla="*/ 56707 w 252654"/>
              <a:gd name="connsiteY19" fmla="*/ 961054 h 1595928"/>
              <a:gd name="connsiteX20" fmla="*/ 103360 w 252654"/>
              <a:gd name="connsiteY20" fmla="*/ 989045 h 1595928"/>
              <a:gd name="connsiteX21" fmla="*/ 122021 w 252654"/>
              <a:gd name="connsiteY21" fmla="*/ 1007707 h 1595928"/>
              <a:gd name="connsiteX22" fmla="*/ 196666 w 252654"/>
              <a:gd name="connsiteY22" fmla="*/ 1026368 h 1595928"/>
              <a:gd name="connsiteX23" fmla="*/ 159344 w 252654"/>
              <a:gd name="connsiteY23" fmla="*/ 1045029 h 1595928"/>
              <a:gd name="connsiteX24" fmla="*/ 94029 w 252654"/>
              <a:gd name="connsiteY24" fmla="*/ 1091682 h 1595928"/>
              <a:gd name="connsiteX25" fmla="*/ 84699 w 252654"/>
              <a:gd name="connsiteY25" fmla="*/ 1119674 h 1595928"/>
              <a:gd name="connsiteX26" fmla="*/ 56707 w 252654"/>
              <a:gd name="connsiteY26" fmla="*/ 1166327 h 1595928"/>
              <a:gd name="connsiteX27" fmla="*/ 38046 w 252654"/>
              <a:gd name="connsiteY27" fmla="*/ 1203649 h 1595928"/>
              <a:gd name="connsiteX28" fmla="*/ 47376 w 252654"/>
              <a:gd name="connsiteY28" fmla="*/ 1259633 h 1595928"/>
              <a:gd name="connsiteX29" fmla="*/ 66038 w 252654"/>
              <a:gd name="connsiteY29" fmla="*/ 1278294 h 1595928"/>
              <a:gd name="connsiteX30" fmla="*/ 122021 w 252654"/>
              <a:gd name="connsiteY30" fmla="*/ 1315617 h 1595928"/>
              <a:gd name="connsiteX31" fmla="*/ 168674 w 252654"/>
              <a:gd name="connsiteY31" fmla="*/ 1362270 h 1595928"/>
              <a:gd name="connsiteX32" fmla="*/ 168674 w 252654"/>
              <a:gd name="connsiteY32" fmla="*/ 1427584 h 1595928"/>
              <a:gd name="connsiteX33" fmla="*/ 140683 w 252654"/>
              <a:gd name="connsiteY33" fmla="*/ 1446245 h 1595928"/>
              <a:gd name="connsiteX34" fmla="*/ 122021 w 252654"/>
              <a:gd name="connsiteY34" fmla="*/ 1483568 h 1595928"/>
              <a:gd name="connsiteX35" fmla="*/ 94029 w 252654"/>
              <a:gd name="connsiteY35" fmla="*/ 1511560 h 1595928"/>
              <a:gd name="connsiteX36" fmla="*/ 75368 w 252654"/>
              <a:gd name="connsiteY36" fmla="*/ 1567543 h 1595928"/>
              <a:gd name="connsiteX37" fmla="*/ 84699 w 252654"/>
              <a:gd name="connsiteY37" fmla="*/ 1595535 h 159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2654" h="1595928">
                <a:moveTo>
                  <a:pt x="196666" y="0"/>
                </a:moveTo>
                <a:cubicBezTo>
                  <a:pt x="212217" y="27992"/>
                  <a:pt x="228998" y="55335"/>
                  <a:pt x="243319" y="83976"/>
                </a:cubicBezTo>
                <a:cubicBezTo>
                  <a:pt x="247718" y="92773"/>
                  <a:pt x="252650" y="102133"/>
                  <a:pt x="252650" y="111968"/>
                </a:cubicBezTo>
                <a:cubicBezTo>
                  <a:pt x="252650" y="152520"/>
                  <a:pt x="253154" y="193925"/>
                  <a:pt x="243319" y="233266"/>
                </a:cubicBezTo>
                <a:cubicBezTo>
                  <a:pt x="240119" y="246068"/>
                  <a:pt x="225883" y="253341"/>
                  <a:pt x="215327" y="261258"/>
                </a:cubicBezTo>
                <a:cubicBezTo>
                  <a:pt x="200819" y="272139"/>
                  <a:pt x="185108" y="281580"/>
                  <a:pt x="168674" y="289249"/>
                </a:cubicBezTo>
                <a:cubicBezTo>
                  <a:pt x="117454" y="313152"/>
                  <a:pt x="92109" y="320992"/>
                  <a:pt x="47376" y="335903"/>
                </a:cubicBezTo>
                <a:cubicBezTo>
                  <a:pt x="40116" y="343163"/>
                  <a:pt x="2347" y="377273"/>
                  <a:pt x="723" y="391886"/>
                </a:cubicBezTo>
                <a:cubicBezTo>
                  <a:pt x="-1366" y="410689"/>
                  <a:pt x="866" y="431332"/>
                  <a:pt x="10054" y="447870"/>
                </a:cubicBezTo>
                <a:cubicBezTo>
                  <a:pt x="17606" y="461464"/>
                  <a:pt x="33782" y="468310"/>
                  <a:pt x="47376" y="475862"/>
                </a:cubicBezTo>
                <a:cubicBezTo>
                  <a:pt x="85906" y="497268"/>
                  <a:pt x="106525" y="496606"/>
                  <a:pt x="150013" y="503854"/>
                </a:cubicBezTo>
                <a:cubicBezTo>
                  <a:pt x="146903" y="513184"/>
                  <a:pt x="146584" y="523977"/>
                  <a:pt x="140683" y="531845"/>
                </a:cubicBezTo>
                <a:cubicBezTo>
                  <a:pt x="127487" y="549439"/>
                  <a:pt x="94029" y="578498"/>
                  <a:pt x="94029" y="578498"/>
                </a:cubicBezTo>
                <a:cubicBezTo>
                  <a:pt x="90919" y="590939"/>
                  <a:pt x="84699" y="602997"/>
                  <a:pt x="84699" y="615821"/>
                </a:cubicBezTo>
                <a:cubicBezTo>
                  <a:pt x="84699" y="643340"/>
                  <a:pt x="94109" y="685899"/>
                  <a:pt x="112691" y="709127"/>
                </a:cubicBezTo>
                <a:cubicBezTo>
                  <a:pt x="129177" y="729735"/>
                  <a:pt x="142796" y="759936"/>
                  <a:pt x="168674" y="765111"/>
                </a:cubicBezTo>
                <a:lnTo>
                  <a:pt x="215327" y="774441"/>
                </a:lnTo>
                <a:cubicBezTo>
                  <a:pt x="187335" y="789992"/>
                  <a:pt x="159993" y="806773"/>
                  <a:pt x="131352" y="821094"/>
                </a:cubicBezTo>
                <a:cubicBezTo>
                  <a:pt x="60667" y="856437"/>
                  <a:pt x="105824" y="818632"/>
                  <a:pt x="56707" y="867747"/>
                </a:cubicBezTo>
                <a:cubicBezTo>
                  <a:pt x="45901" y="900164"/>
                  <a:pt x="33731" y="922762"/>
                  <a:pt x="56707" y="961054"/>
                </a:cubicBezTo>
                <a:cubicBezTo>
                  <a:pt x="66038" y="976605"/>
                  <a:pt x="88603" y="978504"/>
                  <a:pt x="103360" y="989045"/>
                </a:cubicBezTo>
                <a:cubicBezTo>
                  <a:pt x="110518" y="994158"/>
                  <a:pt x="114478" y="1003181"/>
                  <a:pt x="122021" y="1007707"/>
                </a:cubicBezTo>
                <a:cubicBezTo>
                  <a:pt x="136363" y="1016313"/>
                  <a:pt x="186638" y="1024362"/>
                  <a:pt x="196666" y="1026368"/>
                </a:cubicBezTo>
                <a:cubicBezTo>
                  <a:pt x="184225" y="1032588"/>
                  <a:pt x="171420" y="1038128"/>
                  <a:pt x="159344" y="1045029"/>
                </a:cubicBezTo>
                <a:cubicBezTo>
                  <a:pt x="140241" y="1055945"/>
                  <a:pt x="110052" y="1079665"/>
                  <a:pt x="94029" y="1091682"/>
                </a:cubicBezTo>
                <a:cubicBezTo>
                  <a:pt x="90919" y="1101013"/>
                  <a:pt x="89097" y="1110877"/>
                  <a:pt x="84699" y="1119674"/>
                </a:cubicBezTo>
                <a:cubicBezTo>
                  <a:pt x="76589" y="1135895"/>
                  <a:pt x="65514" y="1150474"/>
                  <a:pt x="56707" y="1166327"/>
                </a:cubicBezTo>
                <a:cubicBezTo>
                  <a:pt x="49952" y="1178486"/>
                  <a:pt x="44266" y="1191208"/>
                  <a:pt x="38046" y="1203649"/>
                </a:cubicBezTo>
                <a:cubicBezTo>
                  <a:pt x="41156" y="1222310"/>
                  <a:pt x="40733" y="1241919"/>
                  <a:pt x="47376" y="1259633"/>
                </a:cubicBezTo>
                <a:cubicBezTo>
                  <a:pt x="50465" y="1267870"/>
                  <a:pt x="59000" y="1273016"/>
                  <a:pt x="66038" y="1278294"/>
                </a:cubicBezTo>
                <a:cubicBezTo>
                  <a:pt x="83980" y="1291751"/>
                  <a:pt x="106162" y="1299758"/>
                  <a:pt x="122021" y="1315617"/>
                </a:cubicBezTo>
                <a:lnTo>
                  <a:pt x="168674" y="1362270"/>
                </a:lnTo>
                <a:cubicBezTo>
                  <a:pt x="177068" y="1387452"/>
                  <a:pt x="186899" y="1400246"/>
                  <a:pt x="168674" y="1427584"/>
                </a:cubicBezTo>
                <a:cubicBezTo>
                  <a:pt x="162454" y="1436914"/>
                  <a:pt x="150013" y="1440025"/>
                  <a:pt x="140683" y="1446245"/>
                </a:cubicBezTo>
                <a:cubicBezTo>
                  <a:pt x="134462" y="1458686"/>
                  <a:pt x="130106" y="1472249"/>
                  <a:pt x="122021" y="1483568"/>
                </a:cubicBezTo>
                <a:cubicBezTo>
                  <a:pt x="114351" y="1494306"/>
                  <a:pt x="100437" y="1500025"/>
                  <a:pt x="94029" y="1511560"/>
                </a:cubicBezTo>
                <a:cubicBezTo>
                  <a:pt x="84476" y="1528755"/>
                  <a:pt x="81588" y="1548882"/>
                  <a:pt x="75368" y="1567543"/>
                </a:cubicBezTo>
                <a:cubicBezTo>
                  <a:pt x="64071" y="1601436"/>
                  <a:pt x="56203" y="1595535"/>
                  <a:pt x="84699" y="159553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AutoShape 2" descr="Intestinal Bioavailability and Biotransformation of 3-Hydroxybenzo(a)pyrene  in an Isolated Perfused Preparation from Channel Catfish, Ictalurus  punctatus | Drug Metabolism &amp; Disposition">
            <a:extLst>
              <a:ext uri="{FF2B5EF4-FFF2-40B4-BE49-F238E27FC236}">
                <a16:creationId xmlns:a16="http://schemas.microsoft.com/office/drawing/2014/main" id="{D1C8BD68-4CF7-4589-B492-F698AEF47C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7416A765-0BA9-44F1-9DE8-F316CC8A4E4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18669" y="4081331"/>
            <a:ext cx="1099348" cy="652699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2CC654F6-FD76-4050-A78B-484699ACBAB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5972" y="5928533"/>
            <a:ext cx="1099348" cy="652699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7743114C-CA7F-4348-8D5F-9318EE7EE25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6908" y="3097444"/>
            <a:ext cx="1099348" cy="65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15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04800" y="1600200"/>
            <a:ext cx="86106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>
                <a:solidFill>
                  <a:schemeClr val="tx1"/>
                </a:solidFill>
              </a:rPr>
              <a:t>PINOCYTOSIS</a:t>
            </a: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transport of larger molecules via endocytosis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e.g. entry of airborne toxicants with dust particles (&lt; 1 </a:t>
            </a:r>
            <a:r>
              <a:rPr lang="en-US" altLang="en-US" sz="200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2000">
                <a:solidFill>
                  <a:schemeClr val="tx1"/>
                </a:solidFill>
              </a:rPr>
              <a:t>m) into alveolar cells, entry of asbestos fibers into </a:t>
            </a:r>
            <a:r>
              <a:rPr lang="en-US" altLang="cs-CZ" sz="2000">
                <a:solidFill>
                  <a:schemeClr val="tx1"/>
                </a:solidFill>
              </a:rPr>
              <a:t>alveolar macrophages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04800" y="5334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 1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- uptake of compounds into the organism -</a:t>
            </a:r>
            <a:endParaRPr lang="en-US" altLang="en-US" sz="2400">
              <a:solidFill>
                <a:srgbClr val="FF3300"/>
              </a:solidFill>
            </a:endParaRP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2990850"/>
            <a:ext cx="3416300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04800" y="1268413"/>
            <a:ext cx="86106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>
                <a:solidFill>
                  <a:schemeClr val="tx1"/>
                </a:solidFill>
              </a:rPr>
              <a:t>Transport in animals</a:t>
            </a: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blood, lymph, haemolymph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transport of </a:t>
            </a:r>
            <a:r>
              <a:rPr lang="en-US" altLang="en-US" sz="2000" b="1">
                <a:solidFill>
                  <a:srgbClr val="0070C0"/>
                </a:solidFill>
              </a:rPr>
              <a:t>dissolved </a:t>
            </a:r>
            <a:r>
              <a:rPr lang="en-US" altLang="en-US" sz="2000">
                <a:solidFill>
                  <a:schemeClr val="tx1"/>
                </a:solidFill>
              </a:rPr>
              <a:t>compounds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transport </a:t>
            </a:r>
            <a:r>
              <a:rPr lang="en-US" altLang="en-US" sz="2000" b="1">
                <a:solidFill>
                  <a:srgbClr val="0070C0"/>
                </a:solidFill>
              </a:rPr>
              <a:t>after binding </a:t>
            </a:r>
            <a:r>
              <a:rPr lang="en-US" altLang="en-US" sz="2000">
                <a:solidFill>
                  <a:schemeClr val="tx1"/>
                </a:solidFill>
              </a:rPr>
              <a:t>to proteins (</a:t>
            </a:r>
            <a:r>
              <a:rPr lang="en-US" altLang="en-US" sz="2000" i="1">
                <a:solidFill>
                  <a:schemeClr val="tx1"/>
                </a:solidFill>
              </a:rPr>
              <a:t>albumin, specific proteins</a:t>
            </a:r>
            <a:r>
              <a:rPr lang="en-US" altLang="en-US" sz="2000">
                <a:solidFill>
                  <a:schemeClr val="tx1"/>
                </a:solidFill>
              </a:rPr>
              <a:t>)</a:t>
            </a:r>
            <a:br>
              <a:rPr lang="en-US" altLang="en-US" sz="2000">
                <a:solidFill>
                  <a:schemeClr val="tx1"/>
                </a:solidFill>
              </a:rPr>
            </a:br>
            <a:r>
              <a:rPr lang="en-US" altLang="en-US" sz="2000">
                <a:solidFill>
                  <a:schemeClr val="tx1"/>
                </a:solidFill>
              </a:rPr>
              <a:t>	</a:t>
            </a:r>
            <a:r>
              <a:rPr lang="en-US" altLang="en-US" sz="1800" i="1">
                <a:solidFill>
                  <a:schemeClr val="tx1"/>
                </a:solidFill>
              </a:rPr>
              <a:t>	! Many organic (nonpolar) compounds can be bound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04800" y="333375"/>
            <a:ext cx="86106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FF3300"/>
                </a:solidFill>
              </a:rPr>
              <a:t>TOXICOKINETICS 2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000" b="1">
                <a:solidFill>
                  <a:srgbClr val="FF3300"/>
                </a:solidFill>
              </a:rPr>
              <a:t>- transport of compounds in the organism -</a:t>
            </a:r>
            <a:endParaRPr lang="en-US" altLang="en-US" sz="3000">
              <a:solidFill>
                <a:srgbClr val="FF3300"/>
              </a:solidFill>
            </a:endParaRP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52"/>
          <a:stretch>
            <a:fillRect/>
          </a:stretch>
        </p:blipFill>
        <p:spPr bwMode="auto">
          <a:xfrm>
            <a:off x="388938" y="2997200"/>
            <a:ext cx="33909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97"/>
          <a:stretch>
            <a:fillRect/>
          </a:stretch>
        </p:blipFill>
        <p:spPr bwMode="auto">
          <a:xfrm>
            <a:off x="3935413" y="3327400"/>
            <a:ext cx="5100637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04800" y="1600200"/>
            <a:ext cx="86106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>
                <a:solidFill>
                  <a:schemeClr val="tx1"/>
                </a:solidFill>
              </a:rPr>
              <a:t>Transport in plants</a:t>
            </a: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>
                <a:solidFill>
                  <a:schemeClr val="tx1"/>
                </a:solidFill>
              </a:rPr>
              <a:t> water stream in xylem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>
                <a:solidFill>
                  <a:schemeClr val="tx1"/>
                </a:solidFill>
              </a:rPr>
              <a:t> plasmodesms in phloem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 i="1">
                <a:solidFill>
                  <a:schemeClr val="tx1"/>
                </a:solidFill>
              </a:rPr>
              <a:t>processes dependent on</a:t>
            </a:r>
            <a:br>
              <a:rPr lang="en-US" altLang="en-US" sz="2000" i="1">
                <a:solidFill>
                  <a:schemeClr val="tx1"/>
                </a:solidFill>
              </a:rPr>
            </a:br>
            <a:r>
              <a:rPr lang="en-US" altLang="en-US" sz="2000" i="1">
                <a:solidFill>
                  <a:schemeClr val="tx1"/>
                </a:solidFill>
              </a:rPr>
              <a:t>environmental conditions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>
                <a:solidFill>
                  <a:schemeClr val="tx1"/>
                </a:solidFill>
              </a:rPr>
              <a:t>(t, humidity, light...)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04800" y="333375"/>
            <a:ext cx="86106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FF3300"/>
                </a:solidFill>
              </a:rPr>
              <a:t>TOXICOKINETICS 2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000" b="1">
                <a:solidFill>
                  <a:srgbClr val="FF3300"/>
                </a:solidFill>
              </a:rPr>
              <a:t>- transport of compounds in the organism -</a:t>
            </a:r>
            <a:endParaRPr lang="en-US" altLang="en-US" sz="3000">
              <a:solidFill>
                <a:srgbClr val="FF3300"/>
              </a:solidFill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1697038"/>
            <a:ext cx="4721225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04800" y="1557338"/>
            <a:ext cx="86106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>
                <a:solidFill>
                  <a:schemeClr val="tx1"/>
                </a:solidFill>
              </a:rPr>
              <a:t>Affinity to different tissues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affinity is determined by chemical properties -&gt; </a:t>
            </a:r>
            <a:r>
              <a:rPr lang="en-US" altLang="en-US" sz="1800" b="1">
                <a:solidFill>
                  <a:schemeClr val="tx2"/>
                </a:solidFill>
              </a:rPr>
              <a:t>target tissues - bioconcentration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</a:t>
            </a:r>
            <a:r>
              <a:rPr lang="en-US" altLang="en-US" sz="1500">
                <a:solidFill>
                  <a:schemeClr val="tx1"/>
                </a:solidFill>
              </a:rPr>
              <a:t>seashells - Cd/Pb - gonads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500">
                <a:solidFill>
                  <a:schemeClr val="tx1"/>
                </a:solidFill>
              </a:rPr>
              <a:t>	mammals Cd – brain/bones, Pb – kidneys/bones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500">
                <a:solidFill>
                  <a:schemeClr val="tx1"/>
                </a:solidFill>
              </a:rPr>
              <a:t>	Hg – in mammals: kidneys &gt; liver &gt; spleen &gt; gut &gt; heart...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500">
                <a:solidFill>
                  <a:schemeClr val="tx1"/>
                </a:solidFill>
              </a:rPr>
              <a:t>	lipophilic compounds -&gt; fatty tissues (</a:t>
            </a:r>
            <a:r>
              <a:rPr lang="en-US" altLang="en-US" sz="1500" i="1">
                <a:solidFill>
                  <a:schemeClr val="tx1"/>
                </a:solidFill>
              </a:rPr>
              <a:t>liver, brain</a:t>
            </a:r>
            <a:r>
              <a:rPr lang="en-US" altLang="en-US" sz="1500">
                <a:solidFill>
                  <a:schemeClr val="tx1"/>
                </a:solidFill>
              </a:rPr>
              <a:t>)</a:t>
            </a:r>
            <a:endParaRPr lang="en-US" altLang="en-US" sz="1500" u="sng">
              <a:solidFill>
                <a:schemeClr val="tx1"/>
              </a:solidFill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04800" y="333375"/>
            <a:ext cx="8610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</a:rPr>
              <a:t>TOXICOKINETICS 2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000" b="1">
                <a:solidFill>
                  <a:srgbClr val="FF3300"/>
                </a:solidFill>
              </a:rPr>
              <a:t>- Distribution of compounds in the organism -</a:t>
            </a:r>
            <a:endParaRPr lang="en-US" altLang="en-US" sz="3000">
              <a:solidFill>
                <a:srgbClr val="FF3300"/>
              </a:solidFill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3381375"/>
            <a:ext cx="46355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Take home messages of this lecture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304800" y="1597025"/>
            <a:ext cx="861060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chemeClr val="tx1"/>
                </a:solidFill>
              </a:rPr>
              <a:t>What </a:t>
            </a:r>
            <a:r>
              <a:rPr lang="en-US" altLang="en-US" sz="2200" b="1" dirty="0">
                <a:solidFill>
                  <a:srgbClr val="FF0000"/>
                </a:solidFill>
              </a:rPr>
              <a:t>processes</a:t>
            </a:r>
            <a:r>
              <a:rPr lang="en-US" altLang="en-US" sz="2200" dirty="0">
                <a:solidFill>
                  <a:schemeClr val="tx1"/>
                </a:solidFill>
              </a:rPr>
              <a:t> can a chemical compound undergo </a:t>
            </a:r>
            <a:r>
              <a:rPr lang="en-US" altLang="en-US" sz="2200" b="1" dirty="0">
                <a:solidFill>
                  <a:srgbClr val="FF0000"/>
                </a:solidFill>
              </a:rPr>
              <a:t>inside </a:t>
            </a:r>
            <a:r>
              <a:rPr lang="cs-CZ" altLang="en-US" sz="2200" b="1" dirty="0">
                <a:solidFill>
                  <a:srgbClr val="FF0000"/>
                </a:solidFill>
              </a:rPr>
              <a:t>the </a:t>
            </a:r>
            <a:r>
              <a:rPr lang="en-US" altLang="en-US" sz="2200" b="1" dirty="0">
                <a:solidFill>
                  <a:srgbClr val="FF0000"/>
                </a:solidFill>
              </a:rPr>
              <a:t>ORGANISM</a:t>
            </a:r>
            <a:r>
              <a:rPr lang="en-US" altLang="en-US" sz="2200" dirty="0">
                <a:solidFill>
                  <a:schemeClr val="tx1"/>
                </a:solidFill>
              </a:rPr>
              <a:t>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chemeClr val="tx1"/>
                </a:solidFill>
              </a:rPr>
              <a:t>What is TOXICOKINETICS and what processes does it describe?</a:t>
            </a:r>
          </a:p>
          <a:p>
            <a:pPr lvl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cs-CZ" altLang="en-US" sz="2200" dirty="0">
                <a:solidFill>
                  <a:schemeClr val="tx1"/>
                </a:solidFill>
              </a:rPr>
              <a:t> </a:t>
            </a:r>
            <a:r>
              <a:rPr lang="cs-CZ" altLang="en-US" sz="2200" b="1" dirty="0">
                <a:solidFill>
                  <a:schemeClr val="tx2"/>
                </a:solidFill>
              </a:rPr>
              <a:t>ADME</a:t>
            </a:r>
          </a:p>
          <a:p>
            <a:pPr lvl="2">
              <a:spcBef>
                <a:spcPct val="0"/>
              </a:spcBef>
              <a:buClrTx/>
            </a:pPr>
            <a:r>
              <a:rPr lang="cs-CZ" altLang="en-US" sz="1800" dirty="0">
                <a:solidFill>
                  <a:schemeClr val="tx1"/>
                </a:solidFill>
              </a:rPr>
              <a:t>Absorption - Uptake </a:t>
            </a:r>
          </a:p>
          <a:p>
            <a:pPr lvl="2">
              <a:spcBef>
                <a:spcPct val="0"/>
              </a:spcBef>
              <a:buClrTx/>
            </a:pPr>
            <a:r>
              <a:rPr lang="cs-CZ" altLang="en-US" sz="1800" dirty="0">
                <a:solidFill>
                  <a:schemeClr val="tx1"/>
                </a:solidFill>
              </a:rPr>
              <a:t>Distribution</a:t>
            </a:r>
          </a:p>
          <a:p>
            <a:pPr lvl="2">
              <a:spcBef>
                <a:spcPct val="0"/>
              </a:spcBef>
              <a:buClrTx/>
            </a:pPr>
            <a:r>
              <a:rPr lang="cs-CZ" altLang="en-US" sz="1800" dirty="0">
                <a:solidFill>
                  <a:schemeClr val="tx1"/>
                </a:solidFill>
              </a:rPr>
              <a:t>Metabolism (transformations)</a:t>
            </a:r>
          </a:p>
          <a:p>
            <a:pPr lvl="2">
              <a:spcBef>
                <a:spcPct val="0"/>
              </a:spcBef>
              <a:buClrTx/>
            </a:pPr>
            <a:r>
              <a:rPr lang="cs-CZ" altLang="en-US" sz="1800" dirty="0">
                <a:solidFill>
                  <a:schemeClr val="tx1"/>
                </a:solidFill>
              </a:rPr>
              <a:t>Excretion</a:t>
            </a:r>
            <a:endParaRPr lang="en-US" altLang="en-US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304800" y="333375"/>
            <a:ext cx="86106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000">
                <a:solidFill>
                  <a:srgbClr val="FF3300"/>
                </a:solidFill>
              </a:rPr>
              <a:t>Example – metals in tissues of fish: Nové Mlýny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500">
                <a:solidFill>
                  <a:schemeClr val="tx1"/>
                </a:solidFill>
              </a:rPr>
              <a:t>(Kenšová et al. ACTA VET. BRNO 2010, 79: 335-345)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7" t="23250" r="20586" b="15569"/>
          <a:stretch>
            <a:fillRect/>
          </a:stretch>
        </p:blipFill>
        <p:spPr bwMode="auto">
          <a:xfrm>
            <a:off x="323850" y="1341438"/>
            <a:ext cx="4176713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8" t="21454" r="18454" b="12595"/>
          <a:stretch>
            <a:fillRect/>
          </a:stretch>
        </p:blipFill>
        <p:spPr bwMode="auto">
          <a:xfrm>
            <a:off x="4500563" y="1341438"/>
            <a:ext cx="42545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4" t="23422" r="16794" b="9641"/>
          <a:stretch>
            <a:fillRect/>
          </a:stretch>
        </p:blipFill>
        <p:spPr bwMode="auto">
          <a:xfrm>
            <a:off x="395288" y="4076700"/>
            <a:ext cx="41052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6" t="23422" r="20668" b="10626"/>
          <a:stretch>
            <a:fillRect/>
          </a:stretch>
        </p:blipFill>
        <p:spPr bwMode="auto">
          <a:xfrm>
            <a:off x="4572000" y="4076700"/>
            <a:ext cx="4176713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04800" y="2492896"/>
            <a:ext cx="86106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 dirty="0">
                <a:solidFill>
                  <a:schemeClr val="tx1"/>
                </a:solidFill>
              </a:rPr>
              <a:t>Transformation of xenobiotics in organisms</a:t>
            </a: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all organisms have </a:t>
            </a:r>
            <a:r>
              <a:rPr lang="en-US" altLang="en-US" sz="2000" b="1" dirty="0">
                <a:solidFill>
                  <a:schemeClr val="tx2"/>
                </a:solidFill>
              </a:rPr>
              <a:t>genetically fixed old conservative systems</a:t>
            </a:r>
            <a:r>
              <a:rPr lang="en-US" altLang="en-US" sz="2000" dirty="0">
                <a:solidFill>
                  <a:schemeClr val="tx1"/>
                </a:solidFill>
              </a:rPr>
              <a:t> for transformation of xenobiotics: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in the past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- transformation of biotoxins (</a:t>
            </a:r>
            <a:r>
              <a:rPr lang="en-US" altLang="en-US" sz="2000" dirty="0" err="1">
                <a:solidFill>
                  <a:schemeClr val="tx1"/>
                </a:solidFill>
              </a:rPr>
              <a:t>moulds</a:t>
            </a:r>
            <a:r>
              <a:rPr lang="en-US" altLang="en-US" sz="2000" dirty="0">
                <a:solidFill>
                  <a:schemeClr val="tx1"/>
                </a:solidFill>
              </a:rPr>
              <a:t>, plants, bacteria...)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- combustion products (PAHs)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04800" y="404813"/>
            <a:ext cx="86106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500" b="1">
                <a:solidFill>
                  <a:srgbClr val="FF3300"/>
                </a:solidFill>
              </a:rPr>
              <a:t>TOXICOKINETICS 3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500" b="1">
                <a:solidFill>
                  <a:srgbClr val="FF3300"/>
                </a:solidFill>
              </a:rPr>
              <a:t>- transformation of compounds in the organism -</a:t>
            </a:r>
            <a:endParaRPr lang="en-US" altLang="en-US" sz="35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04800" y="1124744"/>
            <a:ext cx="8610600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b="1" u="sng" dirty="0">
                <a:solidFill>
                  <a:schemeClr val="tx2"/>
                </a:solidFill>
              </a:rPr>
              <a:t>Basic detoxification strategy</a:t>
            </a:r>
            <a:endParaRPr lang="en-US" altLang="en-US" sz="2200" b="1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</a:rPr>
              <a:t>- </a:t>
            </a:r>
            <a:r>
              <a:rPr lang="cs-CZ" altLang="en-US" sz="2000" b="1" dirty="0">
                <a:solidFill>
                  <a:schemeClr val="tx2"/>
                </a:solidFill>
              </a:rPr>
              <a:t>Removal </a:t>
            </a:r>
            <a:r>
              <a:rPr lang="en-US" altLang="en-US" sz="2000" b="1" dirty="0">
                <a:solidFill>
                  <a:schemeClr val="tx2"/>
                </a:solidFill>
              </a:rPr>
              <a:t>from the organism = exposure limitation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</a:t>
            </a:r>
            <a:r>
              <a:rPr lang="cs-CZ" altLang="en-US" sz="2000" dirty="0">
                <a:solidFill>
                  <a:schemeClr val="tx1"/>
                </a:solidFill>
              </a:rPr>
              <a:t>M</a:t>
            </a:r>
            <a:r>
              <a:rPr lang="en-US" altLang="en-US" sz="2000" dirty="0" err="1">
                <a:solidFill>
                  <a:schemeClr val="tx1"/>
                </a:solidFill>
              </a:rPr>
              <a:t>ost</a:t>
            </a:r>
            <a:r>
              <a:rPr lang="en-US" altLang="en-US" sz="2000" dirty="0">
                <a:solidFill>
                  <a:schemeClr val="tx1"/>
                </a:solidFill>
              </a:rPr>
              <a:t> excretion organs: aqueous solutions</a:t>
            </a:r>
            <a:br>
              <a:rPr lang="cs-CZ" altLang="en-US" sz="2000" dirty="0">
                <a:solidFill>
                  <a:schemeClr val="tx1"/>
                </a:solidFill>
              </a:rPr>
            </a:br>
            <a:r>
              <a:rPr lang="cs-CZ" altLang="en-US" sz="2000" dirty="0">
                <a:solidFill>
                  <a:schemeClr val="tx1"/>
                </a:solidFill>
              </a:rPr>
              <a:t> 	:</a:t>
            </a:r>
            <a:r>
              <a:rPr lang="en-US" altLang="en-US" sz="2000" dirty="0">
                <a:solidFill>
                  <a:schemeClr val="tx1"/>
                </a:solidFill>
              </a:rPr>
              <a:t>transformation = </a:t>
            </a:r>
            <a:r>
              <a:rPr lang="cs-CZ" altLang="en-US" sz="2000" dirty="0">
                <a:solidFill>
                  <a:schemeClr val="tx1"/>
                </a:solidFill>
              </a:rPr>
              <a:t>increasing </a:t>
            </a:r>
            <a:r>
              <a:rPr lang="en-US" altLang="en-US" sz="2000" dirty="0">
                <a:solidFill>
                  <a:schemeClr val="tx1"/>
                </a:solidFill>
              </a:rPr>
              <a:t>water solubility</a:t>
            </a:r>
            <a:br>
              <a:rPr lang="en-US" altLang="en-US" sz="20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cs-CZ" altLang="en-US" sz="2000" dirty="0">
                <a:solidFill>
                  <a:schemeClr val="tx1"/>
                </a:solidFill>
              </a:rPr>
              <a:t>-</a:t>
            </a:r>
            <a:r>
              <a:rPr lang="en-US" altLang="en-US" sz="2000" dirty="0">
                <a:solidFill>
                  <a:schemeClr val="tx1"/>
                </a:solidFill>
              </a:rPr>
              <a:t> production of more polar, less hydrophobic </a:t>
            </a:r>
            <a:r>
              <a:rPr lang="cs-CZ" altLang="en-US" sz="2000" dirty="0">
                <a:solidFill>
                  <a:schemeClr val="tx1"/>
                </a:solidFill>
              </a:rPr>
              <a:t>(</a:t>
            </a:r>
            <a:r>
              <a:rPr lang="en-US" altLang="en-US" sz="2000" dirty="0">
                <a:solidFill>
                  <a:schemeClr val="tx1"/>
                </a:solidFill>
              </a:rPr>
              <a:t>more hydrophilic</a:t>
            </a:r>
            <a:r>
              <a:rPr lang="cs-CZ" altLang="en-US" sz="2000" dirty="0">
                <a:solidFill>
                  <a:schemeClr val="tx1"/>
                </a:solidFill>
              </a:rPr>
              <a:t>)</a:t>
            </a:r>
            <a:r>
              <a:rPr lang="en-US" altLang="en-US" sz="2000" dirty="0">
                <a:solidFill>
                  <a:schemeClr val="tx1"/>
                </a:solidFill>
              </a:rPr>
              <a:t> products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</a:t>
            </a:r>
            <a:r>
              <a:rPr lang="cs-CZ" altLang="en-US" sz="2000" dirty="0" err="1">
                <a:solidFill>
                  <a:schemeClr val="tx2"/>
                </a:solidFill>
              </a:rPr>
              <a:t>Two</a:t>
            </a:r>
            <a:r>
              <a:rPr lang="cs-CZ" altLang="en-US" sz="2000" dirty="0">
                <a:solidFill>
                  <a:schemeClr val="tx2"/>
                </a:solidFill>
              </a:rPr>
              <a:t> (</a:t>
            </a:r>
            <a:r>
              <a:rPr lang="en-US" altLang="en-US" sz="2000" b="1" dirty="0">
                <a:solidFill>
                  <a:schemeClr val="tx2"/>
                </a:solidFill>
              </a:rPr>
              <a:t>2</a:t>
            </a:r>
            <a:r>
              <a:rPr lang="cs-CZ" altLang="en-US" sz="2000" dirty="0">
                <a:solidFill>
                  <a:schemeClr val="tx2"/>
                </a:solidFill>
              </a:rPr>
              <a:t>)</a:t>
            </a:r>
            <a:r>
              <a:rPr lang="cs-CZ" altLang="en-US" sz="2000" b="1" dirty="0">
                <a:solidFill>
                  <a:schemeClr val="tx2"/>
                </a:solidFill>
              </a:rPr>
              <a:t> </a:t>
            </a:r>
            <a:r>
              <a:rPr lang="cs-CZ" altLang="en-US" sz="2000" i="1" dirty="0">
                <a:solidFill>
                  <a:schemeClr val="tx2"/>
                </a:solidFill>
              </a:rPr>
              <a:t>… </a:t>
            </a:r>
            <a:r>
              <a:rPr lang="cs-CZ" altLang="en-US" sz="2000" i="1" dirty="0" err="1">
                <a:solidFill>
                  <a:schemeClr val="tx2"/>
                </a:solidFill>
              </a:rPr>
              <a:t>or</a:t>
            </a:r>
            <a:r>
              <a:rPr lang="cs-CZ" altLang="en-US" sz="2000" i="1" dirty="0">
                <a:solidFill>
                  <a:schemeClr val="tx2"/>
                </a:solidFill>
              </a:rPr>
              <a:t> 3 </a:t>
            </a:r>
            <a:r>
              <a:rPr lang="cs-CZ" altLang="en-US" sz="2000" i="1" dirty="0" err="1">
                <a:solidFill>
                  <a:schemeClr val="tx2"/>
                </a:solidFill>
              </a:rPr>
              <a:t>with</a:t>
            </a:r>
            <a:r>
              <a:rPr lang="cs-CZ" altLang="en-US" sz="2000" i="1" dirty="0">
                <a:solidFill>
                  <a:schemeClr val="tx2"/>
                </a:solidFill>
              </a:rPr>
              <a:t> </a:t>
            </a:r>
            <a:r>
              <a:rPr lang="cs-CZ" altLang="en-US" sz="2000" i="1" dirty="0" err="1">
                <a:solidFill>
                  <a:schemeClr val="tx2"/>
                </a:solidFill>
              </a:rPr>
              <a:t>elimination</a:t>
            </a:r>
            <a:r>
              <a:rPr lang="cs-CZ" altLang="en-US" sz="2000" i="1" dirty="0">
                <a:solidFill>
                  <a:schemeClr val="tx2"/>
                </a:solidFill>
              </a:rPr>
              <a:t> … </a:t>
            </a:r>
            <a:r>
              <a:rPr lang="en-US" altLang="en-US" sz="2000" b="1" dirty="0">
                <a:solidFill>
                  <a:schemeClr val="tx2"/>
                </a:solidFill>
              </a:rPr>
              <a:t>main phases of detoxification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well examined in animals (</a:t>
            </a:r>
            <a:r>
              <a:rPr lang="en-US" altLang="en-US" sz="2000" i="1" dirty="0">
                <a:solidFill>
                  <a:schemeClr val="tx1"/>
                </a:solidFill>
              </a:rPr>
              <a:t>mammals</a:t>
            </a:r>
            <a:r>
              <a:rPr lang="en-US" altLang="en-US" sz="20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Note:  in vertebrates (esp. mammals – warm-blooded = higher speed of reactions) 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&gt;&gt; detoxication more active than in fish or invertebrates </a:t>
            </a:r>
            <a:br>
              <a:rPr lang="en-US" altLang="en-US" sz="1800" dirty="0">
                <a:solidFill>
                  <a:schemeClr val="tx1"/>
                </a:solidFill>
              </a:rPr>
            </a:br>
            <a:r>
              <a:rPr lang="en-US" altLang="en-US" sz="1800" dirty="0">
                <a:solidFill>
                  <a:schemeClr val="tx1"/>
                </a:solidFill>
              </a:rPr>
              <a:t>(</a:t>
            </a:r>
            <a:r>
              <a:rPr lang="en-US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en-US" altLang="en-US" sz="1800" dirty="0">
                <a:solidFill>
                  <a:schemeClr val="tx1"/>
                </a:solidFill>
              </a:rPr>
              <a:t>bivalves accumulate PAHs  x mammals less: oxidation/excretion)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dirty="0">
                <a:solidFill>
                  <a:schemeClr val="tx1"/>
                </a:solidFill>
              </a:rPr>
              <a:t>I</a:t>
            </a:r>
            <a:r>
              <a:rPr lang="en-US" altLang="en-US" sz="1600" dirty="0">
                <a:solidFill>
                  <a:schemeClr val="tx1"/>
                </a:solidFill>
              </a:rPr>
              <a:t>n plants – transformation with oxidative enzymes: cytochrome oxidase, phenol oxidase, peroxidase, ascorbate oxidase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04800" y="333375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- transformation of compounds in the organism -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304800" y="115888"/>
            <a:ext cx="861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TOXICOKINETICS</a:t>
            </a:r>
            <a:r>
              <a:rPr lang="en-GB" altLang="en-US" sz="2400" b="1">
                <a:solidFill>
                  <a:srgbClr val="FF3300"/>
                </a:solidFill>
              </a:rPr>
              <a:t> – rate of detoxification reactions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03"/>
          <a:stretch>
            <a:fillRect/>
          </a:stretch>
        </p:blipFill>
        <p:spPr bwMode="auto">
          <a:xfrm>
            <a:off x="468313" y="803275"/>
            <a:ext cx="3313112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587375"/>
            <a:ext cx="4217987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ovéPole 4"/>
          <p:cNvSpPr txBox="1">
            <a:spLocks noChangeArrowheads="1"/>
          </p:cNvSpPr>
          <p:nvPr/>
        </p:nvSpPr>
        <p:spPr bwMode="auto">
          <a:xfrm>
            <a:off x="2411760" y="5548313"/>
            <a:ext cx="668064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 b="1" dirty="0" err="1">
                <a:solidFill>
                  <a:schemeClr val="tx1"/>
                </a:solidFill>
              </a:rPr>
              <a:t>Rate</a:t>
            </a:r>
            <a:r>
              <a:rPr lang="cs-CZ" altLang="en-US" sz="1400" b="1" dirty="0">
                <a:solidFill>
                  <a:schemeClr val="tx1"/>
                </a:solidFill>
              </a:rPr>
              <a:t> of </a:t>
            </a:r>
            <a:r>
              <a:rPr lang="cs-CZ" altLang="en-US" sz="1400" b="1" dirty="0" err="1">
                <a:solidFill>
                  <a:schemeClr val="tx1"/>
                </a:solidFill>
              </a:rPr>
              <a:t>transformations</a:t>
            </a:r>
            <a:r>
              <a:rPr lang="cs-CZ" altLang="en-US" sz="1400" dirty="0">
                <a:solidFill>
                  <a:schemeClr val="tx1"/>
                </a:solidFill>
              </a:rPr>
              <a:t> </a:t>
            </a:r>
            <a:r>
              <a:rPr lang="cs-CZ" altLang="en-US" sz="1400" dirty="0" err="1">
                <a:solidFill>
                  <a:schemeClr val="tx1"/>
                </a:solidFill>
              </a:rPr>
              <a:t>depends</a:t>
            </a:r>
            <a:r>
              <a:rPr lang="cs-CZ" altLang="en-US" sz="1400" dirty="0">
                <a:solidFill>
                  <a:schemeClr val="tx1"/>
                </a:solidFill>
              </a:rPr>
              <a:t> on</a:t>
            </a:r>
            <a:endParaRPr lang="en-GB" altLang="en-US" sz="1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1400" dirty="0">
                <a:solidFill>
                  <a:schemeClr val="tx1"/>
                </a:solidFill>
              </a:rPr>
              <a:t> overall metabolic rate (indirectly also on body size)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1400" dirty="0">
                <a:solidFill>
                  <a:schemeClr val="tx1"/>
                </a:solidFill>
              </a:rPr>
              <a:t> temperature (the higher the temperature – the higher the rate of reactions)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ED876ECE-71FD-4D65-81E6-B8B2B2FC4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7648"/>
            <a:ext cx="5760640" cy="3398903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D383BCD3-58D7-4E7B-B87F-3414465104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805160"/>
            <a:ext cx="4940734" cy="2936208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80B7F9-D837-4B90-A67D-FC0418748A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3678645"/>
            <a:ext cx="40957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98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04800" y="1371600"/>
            <a:ext cx="86106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MFO enzymes (mixed function oxidase, mixed function </a:t>
            </a:r>
            <a:r>
              <a:rPr lang="en-US" altLang="en-US" sz="2000" b="1" dirty="0">
                <a:solidFill>
                  <a:schemeClr val="tx2"/>
                </a:solidFill>
              </a:rPr>
              <a:t>oxygenase</a:t>
            </a:r>
            <a:r>
              <a:rPr lang="en-US" altLang="en-US" sz="2000" dirty="0">
                <a:solidFill>
                  <a:schemeClr val="tx1"/>
                </a:solidFill>
              </a:rPr>
              <a:t>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membrane enzymes bound to ER, extractable as membrane vesicles (= microsomes = S-9 fraction = microsomal oxidase)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Conserved – in all plants and animals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04800" y="381000"/>
            <a:ext cx="861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TOXICOKINETICS - transformation –</a:t>
            </a:r>
            <a:r>
              <a:rPr lang="cs-CZ" altLang="en-US" sz="2400" b="1" dirty="0">
                <a:solidFill>
                  <a:srgbClr val="FF3300"/>
                </a:solidFill>
              </a:rPr>
              <a:t> PHASE I</a:t>
            </a:r>
            <a:endParaRPr lang="en-US" altLang="en-US" sz="2400" dirty="0">
              <a:solidFill>
                <a:srgbClr val="FF3300"/>
              </a:solidFill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006725"/>
            <a:ext cx="3851275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23850" y="1560513"/>
            <a:ext cx="86106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based on enzymes containing heme as cofactor = cytochromes P450 (CYP) = superfamily with more than 150 genes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in vertebrates mostly in liver parenchyma = main detoxifying organ (</a:t>
            </a:r>
            <a:r>
              <a:rPr lang="en-US" altLang="en-US" sz="2000" i="1" dirty="0">
                <a:solidFill>
                  <a:schemeClr val="tx1"/>
                </a:solidFill>
              </a:rPr>
              <a:t>but also in – gut epithelium, gills...</a:t>
            </a:r>
            <a:r>
              <a:rPr lang="en-US" altLang="en-US" sz="20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in invertebrates in hepatopancreas and digestive glands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 b="1" dirty="0">
                <a:solidFill>
                  <a:schemeClr val="tx2"/>
                </a:solidFill>
              </a:rPr>
              <a:t> main reaction – reaction with </a:t>
            </a:r>
            <a:r>
              <a:rPr lang="en-US" altLang="en-US" sz="2000" b="1" dirty="0">
                <a:solidFill>
                  <a:srgbClr val="FF0000"/>
                </a:solidFill>
              </a:rPr>
              <a:t>oxygen</a:t>
            </a:r>
            <a:br>
              <a:rPr lang="en-US" altLang="en-US" sz="2000" b="1" dirty="0">
                <a:solidFill>
                  <a:schemeClr val="tx2"/>
                </a:solidFill>
              </a:rPr>
            </a:br>
            <a:r>
              <a:rPr lang="en-US" altLang="en-US" sz="2000" b="1" dirty="0">
                <a:solidFill>
                  <a:schemeClr val="tx2"/>
                </a:solidFill>
              </a:rPr>
              <a:t>	</a:t>
            </a:r>
            <a:r>
              <a:rPr lang="en-US" altLang="en-US" sz="2000" dirty="0">
                <a:solidFill>
                  <a:schemeClr val="tx1"/>
                </a:solidFill>
              </a:rPr>
              <a:t>+ other reactions (</a:t>
            </a:r>
            <a:r>
              <a:rPr lang="en-US" altLang="en-US" sz="2000" dirty="0">
                <a:solidFill>
                  <a:srgbClr val="FF0000"/>
                </a:solidFill>
              </a:rPr>
              <a:t>hydrolysis </a:t>
            </a:r>
            <a:r>
              <a:rPr lang="en-US" altLang="en-US" sz="2000" dirty="0">
                <a:solidFill>
                  <a:schemeClr val="tx1"/>
                </a:solidFill>
              </a:rPr>
              <a:t>/ epoxidation / dehalogenation / 	</a:t>
            </a:r>
            <a:r>
              <a:rPr lang="en-US" altLang="en-US" sz="2000" dirty="0">
                <a:solidFill>
                  <a:srgbClr val="FF0000"/>
                </a:solidFill>
              </a:rPr>
              <a:t>hydroxylation</a:t>
            </a:r>
            <a:r>
              <a:rPr lang="en-US" altLang="en-US" sz="2000" dirty="0">
                <a:solidFill>
                  <a:schemeClr val="tx1"/>
                </a:solidFill>
              </a:rPr>
              <a:t> / deamination / dealkylation)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04800" y="3810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TOXICOKINETICS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Phase I transformation – CYP450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0"/>
            <a:ext cx="16922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2" t="15175" r="14456" b="28235"/>
          <a:stretch>
            <a:fillRect/>
          </a:stretch>
        </p:blipFill>
        <p:spPr bwMode="auto">
          <a:xfrm>
            <a:off x="1258888" y="836613"/>
            <a:ext cx="7743825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11" descr="http://upload.wikimedia.org/wikipedia/commons/thumb/0/0e/Benzo%28a%29pyrene_metabolism.svg/540px-Benzo%28a%29pyrene_metabolism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01" b="58334"/>
          <a:stretch>
            <a:fillRect/>
          </a:stretch>
        </p:blipFill>
        <p:spPr bwMode="auto">
          <a:xfrm>
            <a:off x="5795963" y="765175"/>
            <a:ext cx="14398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11" descr="http://upload.wikimedia.org/wikipedia/commons/thumb/0/0e/Benzo%28a%29pyrene_metabolism.svg/540px-Benzo%28a%29pyrene_metabolism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4" r="66995"/>
          <a:stretch>
            <a:fillRect/>
          </a:stretch>
        </p:blipFill>
        <p:spPr bwMode="auto">
          <a:xfrm>
            <a:off x="1187450" y="476250"/>
            <a:ext cx="16557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ál 5"/>
          <p:cNvSpPr/>
          <p:nvPr/>
        </p:nvSpPr>
        <p:spPr>
          <a:xfrm>
            <a:off x="5130800" y="620713"/>
            <a:ext cx="2393950" cy="1223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684213" y="331788"/>
            <a:ext cx="3041650" cy="1441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 t="10582" b="46385"/>
          <a:stretch>
            <a:fillRect/>
          </a:stretch>
        </p:blipFill>
        <p:spPr bwMode="auto">
          <a:xfrm>
            <a:off x="611188" y="981075"/>
            <a:ext cx="82169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04800" y="3810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Phase I biotransformation</a:t>
            </a:r>
            <a:r>
              <a:rPr lang="cs-CZ" altLang="en-US" sz="2400" b="1" dirty="0">
                <a:solidFill>
                  <a:srgbClr val="FF3300"/>
                </a:solidFill>
              </a:rPr>
              <a:t> </a:t>
            </a:r>
            <a:r>
              <a:rPr lang="cs-CZ" altLang="en-US" sz="2400" b="1" dirty="0" err="1">
                <a:solidFill>
                  <a:srgbClr val="FF3300"/>
                </a:solidFill>
              </a:rPr>
              <a:t>reactions</a:t>
            </a:r>
            <a:r>
              <a:rPr lang="cs-CZ" altLang="en-US" sz="2400" b="1" dirty="0">
                <a:solidFill>
                  <a:srgbClr val="FF3300"/>
                </a:solidFill>
              </a:rPr>
              <a:t> </a:t>
            </a:r>
            <a:r>
              <a:rPr lang="en-US" altLang="en-US" sz="2400" b="1" dirty="0">
                <a:solidFill>
                  <a:srgbClr val="FF3300"/>
                </a:solidFill>
              </a:rPr>
              <a:t>– examples 1</a:t>
            </a:r>
            <a:endParaRPr lang="en-US" altLang="en-US" sz="24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 t="52203" r="22235" b="8290"/>
          <a:stretch>
            <a:fillRect/>
          </a:stretch>
        </p:blipFill>
        <p:spPr bwMode="auto">
          <a:xfrm>
            <a:off x="1116013" y="1065213"/>
            <a:ext cx="7140575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04800" y="3810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Phase I biotransformation </a:t>
            </a:r>
            <a:r>
              <a:rPr lang="cs-CZ" altLang="en-US" sz="2400" b="1" dirty="0" err="1">
                <a:solidFill>
                  <a:srgbClr val="FF3300"/>
                </a:solidFill>
              </a:rPr>
              <a:t>reactions</a:t>
            </a:r>
            <a:r>
              <a:rPr lang="cs-CZ" altLang="en-US" sz="2400" b="1" dirty="0">
                <a:solidFill>
                  <a:srgbClr val="FF3300"/>
                </a:solidFill>
              </a:rPr>
              <a:t> </a:t>
            </a:r>
            <a:r>
              <a:rPr lang="en-US" altLang="en-US" sz="2400" b="1" dirty="0">
                <a:solidFill>
                  <a:srgbClr val="FF3300"/>
                </a:solidFill>
              </a:rPr>
              <a:t>– examples 2</a:t>
            </a:r>
            <a:endParaRPr lang="en-US" altLang="en-US" sz="24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500" b="1" dirty="0">
                <a:solidFill>
                  <a:srgbClr val="FF3300"/>
                </a:solidFill>
              </a:rPr>
              <a:t>TOXICOKINETICS</a:t>
            </a:r>
          </a:p>
          <a:p>
            <a:pPr algn="ctr">
              <a:spcBef>
                <a:spcPct val="0"/>
              </a:spcBef>
              <a:buClrTx/>
              <a:buNone/>
            </a:pPr>
            <a:r>
              <a:rPr lang="cs-CZ" altLang="en-US" sz="3500" b="1" dirty="0">
                <a:solidFill>
                  <a:srgbClr val="FF3300"/>
                </a:solidFill>
              </a:rPr>
              <a:t>F</a:t>
            </a:r>
            <a:r>
              <a:rPr lang="en-US" altLang="en-US" sz="3500" b="1" dirty="0">
                <a:solidFill>
                  <a:srgbClr val="FF3300"/>
                </a:solidFill>
              </a:rPr>
              <a:t>a</a:t>
            </a:r>
            <a:r>
              <a:rPr lang="cs-CZ" altLang="en-US" sz="3500" b="1" dirty="0">
                <a:solidFill>
                  <a:srgbClr val="FF3300"/>
                </a:solidFill>
              </a:rPr>
              <a:t>te</a:t>
            </a:r>
            <a:r>
              <a:rPr lang="en-US" altLang="en-US" sz="3500" b="1" dirty="0">
                <a:solidFill>
                  <a:srgbClr val="FF3300"/>
                </a:solidFill>
              </a:rPr>
              <a:t> of compounds inside an organism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500" b="1" dirty="0">
                <a:solidFill>
                  <a:srgbClr val="FF3300"/>
                </a:solidFill>
              </a:rPr>
              <a:t>(</a:t>
            </a:r>
            <a:r>
              <a:rPr lang="cs-CZ" altLang="en-US" sz="2500" b="1" dirty="0">
                <a:solidFill>
                  <a:srgbClr val="FF3300"/>
                </a:solidFill>
              </a:rPr>
              <a:t>uptake </a:t>
            </a:r>
            <a:r>
              <a:rPr lang="en-US" altLang="en-US" sz="2500" b="1" dirty="0">
                <a:solidFill>
                  <a:srgbClr val="FF3300"/>
                </a:solidFill>
              </a:rPr>
              <a:t>/ transformations</a:t>
            </a:r>
            <a:r>
              <a:rPr lang="cs-CZ" altLang="en-US" sz="2500" b="1" dirty="0">
                <a:solidFill>
                  <a:srgbClr val="FF3300"/>
                </a:solidFill>
              </a:rPr>
              <a:t> </a:t>
            </a:r>
            <a:r>
              <a:rPr lang="en-US" altLang="en-US" sz="2500" b="1" dirty="0">
                <a:solidFill>
                  <a:srgbClr val="FF3300"/>
                </a:solidFill>
              </a:rPr>
              <a:t>/ excretion)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3500" b="1" dirty="0">
              <a:solidFill>
                <a:srgbClr val="FF3300"/>
              </a:solidFill>
            </a:endParaRPr>
          </a:p>
        </p:txBody>
      </p:sp>
      <p:pic>
        <p:nvPicPr>
          <p:cNvPr id="10243" name="Picture 3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2" r="23479" b="68808"/>
          <a:stretch>
            <a:fillRect/>
          </a:stretch>
        </p:blipFill>
        <p:spPr bwMode="auto">
          <a:xfrm>
            <a:off x="900113" y="2420938"/>
            <a:ext cx="734536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04800" y="3810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Phase I biotransformation </a:t>
            </a:r>
            <a:r>
              <a:rPr lang="cs-CZ" altLang="en-US" sz="2400" b="1" dirty="0" err="1">
                <a:solidFill>
                  <a:srgbClr val="FF3300"/>
                </a:solidFill>
              </a:rPr>
              <a:t>reactions</a:t>
            </a:r>
            <a:r>
              <a:rPr lang="cs-CZ" altLang="en-US" sz="2400" b="1" dirty="0">
                <a:solidFill>
                  <a:srgbClr val="FF3300"/>
                </a:solidFill>
              </a:rPr>
              <a:t> </a:t>
            </a:r>
            <a:r>
              <a:rPr lang="en-US" altLang="en-US" sz="2400" b="1" dirty="0">
                <a:solidFill>
                  <a:srgbClr val="FF3300"/>
                </a:solidFill>
              </a:rPr>
              <a:t>– examples 3</a:t>
            </a:r>
            <a:endParaRPr lang="en-US" altLang="en-US" sz="2400" dirty="0">
              <a:solidFill>
                <a:srgbClr val="FF3300"/>
              </a:solidFill>
            </a:endParaRPr>
          </a:p>
        </p:txBody>
      </p:sp>
      <p:pic>
        <p:nvPicPr>
          <p:cNvPr id="61443" name="Picture 3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t="9660" r="9657" b="46582"/>
          <a:stretch>
            <a:fillRect/>
          </a:stretch>
        </p:blipFill>
        <p:spPr bwMode="auto">
          <a:xfrm>
            <a:off x="457200" y="1219200"/>
            <a:ext cx="83708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04800" y="1384771"/>
            <a:ext cx="86106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many compounds after metabolization with detoxification enzymes turn into more toxic metabolites </a:t>
            </a:r>
            <a:r>
              <a:rPr lang="cs-CZ" altLang="en-US" sz="2000" dirty="0">
                <a:solidFill>
                  <a:schemeClr val="tx1"/>
                </a:solidFill>
              </a:rPr>
              <a:t>= BIOACTIVATION</a:t>
            </a:r>
            <a:br>
              <a:rPr lang="cs-CZ" altLang="en-US" sz="2000" dirty="0">
                <a:solidFill>
                  <a:schemeClr val="tx1"/>
                </a:solidFill>
              </a:rPr>
            </a:br>
            <a:r>
              <a:rPr lang="en-US" altLang="en-US" sz="1400" dirty="0">
                <a:solidFill>
                  <a:schemeClr val="tx1"/>
                </a:solidFill>
              </a:rPr>
              <a:t>(</a:t>
            </a:r>
            <a:r>
              <a:rPr lang="en-US" altLang="en-US" sz="1400" i="1" dirty="0">
                <a:solidFill>
                  <a:schemeClr val="tx1"/>
                </a:solidFill>
              </a:rPr>
              <a:t>simplified as Procarcinogen </a:t>
            </a:r>
            <a:r>
              <a:rPr lang="cs-CZ" altLang="en-US" sz="1400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400" i="1" dirty="0">
                <a:solidFill>
                  <a:schemeClr val="tx1"/>
                </a:solidFill>
              </a:rPr>
              <a:t> Carcinogen activation</a:t>
            </a:r>
            <a:r>
              <a:rPr lang="en-GB" altLang="en-US" sz="1400" i="1" dirty="0">
                <a:solidFill>
                  <a:schemeClr val="tx1"/>
                </a:solidFill>
              </a:rPr>
              <a:t>; the process is GENERAL </a:t>
            </a:r>
            <a:r>
              <a:rPr lang="cs-CZ" altLang="en-US" sz="1400" i="1" dirty="0">
                <a:solidFill>
                  <a:schemeClr val="tx1"/>
                </a:solidFill>
              </a:rPr>
              <a:t>– not </a:t>
            </a:r>
            <a:r>
              <a:rPr lang="cs-CZ" altLang="en-US" sz="1400" i="1" dirty="0" err="1">
                <a:solidFill>
                  <a:schemeClr val="tx1"/>
                </a:solidFill>
              </a:rPr>
              <a:t>only</a:t>
            </a:r>
            <a:r>
              <a:rPr lang="cs-CZ" altLang="en-US" sz="1400" i="1" dirty="0">
                <a:solidFill>
                  <a:schemeClr val="tx1"/>
                </a:solidFill>
              </a:rPr>
              <a:t> </a:t>
            </a:r>
            <a:r>
              <a:rPr lang="cs-CZ" altLang="en-US" sz="1400" i="1" dirty="0" err="1">
                <a:solidFill>
                  <a:schemeClr val="tx1"/>
                </a:solidFill>
              </a:rPr>
              <a:t>carciongens</a:t>
            </a:r>
            <a:r>
              <a:rPr lang="cs-CZ" altLang="en-US" sz="1400" i="1" dirty="0">
                <a:solidFill>
                  <a:schemeClr val="tx1"/>
                </a:solidFill>
              </a:rPr>
              <a:t>(!)</a:t>
            </a:r>
            <a:r>
              <a:rPr lang="en-US" altLang="en-US" sz="14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Example – </a:t>
            </a:r>
            <a:r>
              <a:rPr lang="en-US" altLang="en-US" sz="2000" b="1" dirty="0">
                <a:solidFill>
                  <a:schemeClr val="tx2"/>
                </a:solidFill>
              </a:rPr>
              <a:t>POLYCYLIC AROMATIC HYDROCARBONS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 dirty="0">
                <a:solidFill>
                  <a:schemeClr val="tx1"/>
                </a:solidFill>
              </a:rPr>
              <a:t>E.g.</a:t>
            </a:r>
            <a:r>
              <a:rPr lang="en-US" altLang="en-US" sz="2000" b="1" i="1" dirty="0">
                <a:solidFill>
                  <a:schemeClr val="tx1"/>
                </a:solidFill>
              </a:rPr>
              <a:t> </a:t>
            </a:r>
            <a:r>
              <a:rPr lang="en-US" altLang="en-US" sz="2000" i="1" dirty="0">
                <a:solidFill>
                  <a:schemeClr val="tx1"/>
                </a:solidFill>
              </a:rPr>
              <a:t>epoxidation of benzo[a]pyrene (</a:t>
            </a:r>
            <a:r>
              <a:rPr lang="en-US" altLang="en-US" sz="2000" i="1" dirty="0" err="1">
                <a:solidFill>
                  <a:schemeClr val="tx1"/>
                </a:solidFill>
              </a:rPr>
              <a:t>BaP</a:t>
            </a:r>
            <a:r>
              <a:rPr lang="en-US" altLang="en-US" sz="2000" i="1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 dirty="0">
                <a:solidFill>
                  <a:schemeClr val="tx1"/>
                </a:solidFill>
              </a:rPr>
              <a:t>	-&gt; reaction with guanosine residues in DNA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 dirty="0">
                <a:solidFill>
                  <a:schemeClr val="tx1"/>
                </a:solidFill>
              </a:rPr>
              <a:t>		- mutation / activation of oncogenes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 dirty="0">
                <a:solidFill>
                  <a:schemeClr val="tx1"/>
                </a:solidFill>
              </a:rPr>
              <a:t>	</a:t>
            </a:r>
            <a:r>
              <a:rPr lang="en-US" altLang="en-US" sz="2000" i="1" u="sng" dirty="0">
                <a:solidFill>
                  <a:schemeClr val="tx1"/>
                </a:solidFill>
              </a:rPr>
              <a:t>BUT</a:t>
            </a:r>
            <a:r>
              <a:rPr lang="en-US" altLang="en-US" sz="2000" i="1" dirty="0">
                <a:solidFill>
                  <a:schemeClr val="tx1"/>
                </a:solidFill>
              </a:rPr>
              <a:t> </a:t>
            </a:r>
            <a:r>
              <a:rPr lang="en-US" altLang="en-US" sz="2000" i="1" dirty="0" err="1">
                <a:solidFill>
                  <a:schemeClr val="tx1"/>
                </a:solidFill>
              </a:rPr>
              <a:t>BaP</a:t>
            </a:r>
            <a:r>
              <a:rPr lang="en-US" altLang="en-US" sz="2000" i="1" dirty="0">
                <a:solidFill>
                  <a:schemeClr val="tx1"/>
                </a:solidFill>
              </a:rPr>
              <a:t> without activation -&gt; acutely nontoxic compound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i="1" dirty="0">
                <a:solidFill>
                  <a:schemeClr val="tx1"/>
                </a:solidFill>
              </a:rPr>
              <a:t>- </a:t>
            </a:r>
            <a:r>
              <a:rPr lang="en-US" altLang="en-US" sz="2000" i="1" dirty="0">
                <a:solidFill>
                  <a:schemeClr val="tx1"/>
                </a:solidFill>
              </a:rPr>
              <a:t>strong induction of detoxification enzymes after exposition to xenobiotics can have also other negative effects (dioxin type toxicity – see further)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i="1" dirty="0">
              <a:solidFill>
                <a:schemeClr val="tx1"/>
              </a:solidFill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TOXICOKINETICS</a:t>
            </a:r>
            <a:r>
              <a:rPr lang="cs-CZ" altLang="en-US" sz="2400" b="1" dirty="0">
                <a:solidFill>
                  <a:srgbClr val="FF3300"/>
                </a:solidFill>
              </a:rPr>
              <a:t>: </a:t>
            </a:r>
            <a:r>
              <a:rPr lang="cs-CZ" altLang="en-US" sz="2400" b="1" dirty="0" err="1">
                <a:solidFill>
                  <a:srgbClr val="FF3300"/>
                </a:solidFill>
              </a:rPr>
              <a:t>Detoxification</a:t>
            </a:r>
            <a:r>
              <a:rPr lang="cs-CZ" altLang="en-US" sz="2400" b="1" dirty="0">
                <a:solidFill>
                  <a:srgbClr val="FF3300"/>
                </a:solidFill>
              </a:rPr>
              <a:t> </a:t>
            </a:r>
            <a:r>
              <a:rPr lang="cs-CZ" altLang="en-US" sz="2400" b="1" dirty="0">
                <a:solidFill>
                  <a:srgbClr val="FF3300"/>
                </a:solidFill>
                <a:sym typeface="Wingdings" panose="05000000000000000000" pitchFamily="2" charset="2"/>
              </a:rPr>
              <a:t></a:t>
            </a:r>
            <a:r>
              <a:rPr lang="en-GB" altLang="en-US" sz="2400" b="1" dirty="0">
                <a:solidFill>
                  <a:srgbClr val="FF3300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400" b="1" dirty="0">
                <a:solidFill>
                  <a:srgbClr val="FF3300"/>
                </a:solidFill>
                <a:sym typeface="Wingdings" panose="05000000000000000000" pitchFamily="2" charset="2"/>
              </a:rPr>
              <a:t>(BIO)</a:t>
            </a:r>
            <a:r>
              <a:rPr lang="en-GB" altLang="en-US" sz="2400" b="1" dirty="0">
                <a:solidFill>
                  <a:srgbClr val="FF3300"/>
                </a:solidFill>
                <a:sym typeface="Wingdings" panose="05000000000000000000" pitchFamily="2" charset="2"/>
              </a:rPr>
              <a:t>ACTIVATION </a:t>
            </a:r>
            <a:r>
              <a:rPr lang="en-US" altLang="en-US" sz="2400" b="1" dirty="0">
                <a:solidFill>
                  <a:srgbClr val="FF33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E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28227" r="14555" b="14554"/>
          <a:stretch>
            <a:fillRect/>
          </a:stretch>
        </p:blipFill>
        <p:spPr bwMode="auto">
          <a:xfrm>
            <a:off x="2654300" y="1138238"/>
            <a:ext cx="6234113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 – Bioactivation of Procarcinogen </a:t>
            </a:r>
            <a:endParaRPr lang="cs-CZ" altLang="en-US" sz="24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2"/>
                </a:solidFill>
              </a:rPr>
              <a:t>Metabolism/</a:t>
            </a:r>
            <a:r>
              <a:rPr lang="cs-CZ" altLang="en-US" sz="1800">
                <a:solidFill>
                  <a:schemeClr val="tx2"/>
                </a:solidFill>
              </a:rPr>
              <a:t>oxidation </a:t>
            </a:r>
            <a:r>
              <a:rPr lang="cs-CZ" altLang="en-US" sz="180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>
                <a:solidFill>
                  <a:schemeClr val="tx2"/>
                </a:solidFill>
                <a:sym typeface="Wingdings" panose="05000000000000000000" pitchFamily="2" charset="2"/>
              </a:rPr>
              <a:t> formation of more toxic/carcinogenic products</a:t>
            </a:r>
            <a:endParaRPr lang="en-US" altLang="en-US" sz="1800">
              <a:solidFill>
                <a:schemeClr val="tx2"/>
              </a:solidFill>
            </a:endParaRP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44675"/>
            <a:ext cx="2016125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" b="73679"/>
          <a:stretch>
            <a:fillRect/>
          </a:stretch>
        </p:blipFill>
        <p:spPr bwMode="auto">
          <a:xfrm>
            <a:off x="2160588" y="4116388"/>
            <a:ext cx="7019925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a 5"/>
          <p:cNvSpPr/>
          <p:nvPr/>
        </p:nvSpPr>
        <p:spPr>
          <a:xfrm>
            <a:off x="184150" y="2846388"/>
            <a:ext cx="2303463" cy="647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65543" name="TextovéPole 6"/>
          <p:cNvSpPr txBox="1">
            <a:spLocks noChangeArrowheads="1"/>
          </p:cNvSpPr>
          <p:nvPr/>
        </p:nvSpPr>
        <p:spPr bwMode="auto">
          <a:xfrm>
            <a:off x="304800" y="4868863"/>
            <a:ext cx="1897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solidFill>
                  <a:schemeClr val="tx1"/>
                </a:solidFill>
              </a:rPr>
              <a:t>BaP intercalated in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solidFill>
                  <a:schemeClr val="tx1"/>
                </a:solidFill>
              </a:rPr>
              <a:t>DNA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cs-CZ">
                <a:solidFill>
                  <a:schemeClr val="tx1"/>
                </a:solidFill>
              </a:rPr>
              <a:t>Detoxification – Phase II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850" y="1052513"/>
            <a:ext cx="8496300" cy="37449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1800" b="1" dirty="0"/>
              <a:t>Key reactions = conjugations</a:t>
            </a:r>
          </a:p>
          <a:p>
            <a:pPr lvl="1">
              <a:defRPr/>
            </a:pPr>
            <a:r>
              <a:rPr lang="en-GB" sz="1600" dirty="0"/>
              <a:t>Reactive </a:t>
            </a:r>
            <a:r>
              <a:rPr lang="en-GB" sz="1600" dirty="0" err="1"/>
              <a:t>xenobiotics</a:t>
            </a:r>
            <a:r>
              <a:rPr lang="en-GB" sz="1600" dirty="0"/>
              <a:t> or metabolites formed in phase I</a:t>
            </a:r>
          </a:p>
          <a:p>
            <a:pPr lvl="1">
              <a:buFont typeface="Arial" panose="020B0604020202020204" pitchFamily="34" charset="0"/>
              <a:buNone/>
              <a:defRPr/>
            </a:pPr>
            <a:r>
              <a:rPr lang="en-GB" sz="1600" dirty="0"/>
              <a:t>	with   </a:t>
            </a:r>
            <a:r>
              <a:rPr lang="en-GB" sz="1600" dirty="0">
                <a:solidFill>
                  <a:srgbClr val="FF0000"/>
                </a:solidFill>
              </a:rPr>
              <a:t>endogenous substrates</a:t>
            </a:r>
          </a:p>
          <a:p>
            <a:pPr lvl="2">
              <a:defRPr/>
            </a:pPr>
            <a:r>
              <a:rPr lang="en-GB" sz="1400" dirty="0" err="1"/>
              <a:t>saccharides</a:t>
            </a:r>
            <a:r>
              <a:rPr lang="en-GB" sz="1400" dirty="0"/>
              <a:t> and their derivatives – </a:t>
            </a:r>
            <a:r>
              <a:rPr lang="en-GB" sz="1400" dirty="0" err="1"/>
              <a:t>glucuronic</a:t>
            </a:r>
            <a:r>
              <a:rPr lang="en-GB" sz="1400" dirty="0"/>
              <a:t> acid, 		</a:t>
            </a:r>
          </a:p>
          <a:p>
            <a:pPr lvl="2">
              <a:defRPr/>
            </a:pPr>
            <a:r>
              <a:rPr lang="en-GB" sz="1400" dirty="0" err="1"/>
              <a:t>aminoacids</a:t>
            </a:r>
            <a:r>
              <a:rPr lang="en-GB" sz="1400" dirty="0"/>
              <a:t> (</a:t>
            </a:r>
            <a:r>
              <a:rPr lang="en-GB" sz="1400" dirty="0" err="1"/>
              <a:t>glycine</a:t>
            </a:r>
            <a:r>
              <a:rPr lang="en-GB" sz="1400" dirty="0"/>
              <a:t>)</a:t>
            </a:r>
          </a:p>
          <a:p>
            <a:pPr lvl="2">
              <a:defRPr/>
            </a:pPr>
            <a:r>
              <a:rPr lang="en-GB" sz="1400" dirty="0"/>
              <a:t>peptides: glutathione (GSH)</a:t>
            </a:r>
          </a:p>
          <a:p>
            <a:pPr>
              <a:defRPr/>
            </a:pPr>
            <a:r>
              <a:rPr lang="en-GB" sz="1800" dirty="0"/>
              <a:t>Forming water soluble AND “nontoxic” products (conjugates)</a:t>
            </a:r>
          </a:p>
          <a:p>
            <a:pPr>
              <a:defRPr/>
            </a:pPr>
            <a:endParaRPr lang="en-GB" sz="1800" dirty="0"/>
          </a:p>
          <a:p>
            <a:pPr>
              <a:defRPr/>
            </a:pPr>
            <a:r>
              <a:rPr lang="en-GB" sz="1800" dirty="0"/>
              <a:t>Phase II enzymes (“</a:t>
            </a:r>
            <a:r>
              <a:rPr lang="en-GB" sz="1800" dirty="0" err="1">
                <a:solidFill>
                  <a:srgbClr val="FF0000"/>
                </a:solidFill>
              </a:rPr>
              <a:t>transferases</a:t>
            </a:r>
            <a:r>
              <a:rPr lang="en-GB" sz="1800" dirty="0"/>
              <a:t>”):</a:t>
            </a:r>
          </a:p>
          <a:p>
            <a:pPr lvl="1">
              <a:defRPr/>
            </a:pPr>
            <a:r>
              <a:rPr lang="en-GB" sz="1600" dirty="0" err="1"/>
              <a:t>glutathion</a:t>
            </a:r>
            <a:r>
              <a:rPr lang="en-GB" sz="1600" dirty="0"/>
              <a:t> S-</a:t>
            </a:r>
            <a:r>
              <a:rPr lang="en-GB" sz="1600" dirty="0" err="1"/>
              <a:t>transferase</a:t>
            </a:r>
            <a:r>
              <a:rPr lang="en-GB" sz="1600" dirty="0"/>
              <a:t> (</a:t>
            </a:r>
            <a:r>
              <a:rPr lang="en-GB" sz="1600" b="1" dirty="0">
                <a:solidFill>
                  <a:schemeClr val="tx2"/>
                </a:solidFill>
              </a:rPr>
              <a:t>GST</a:t>
            </a:r>
            <a:r>
              <a:rPr lang="en-GB" sz="1600" dirty="0"/>
              <a:t>)</a:t>
            </a:r>
          </a:p>
          <a:p>
            <a:pPr lvl="1">
              <a:defRPr/>
            </a:pPr>
            <a:r>
              <a:rPr lang="en-GB" sz="1600" dirty="0"/>
              <a:t>UDP-</a:t>
            </a:r>
            <a:r>
              <a:rPr lang="en-GB" sz="1600" dirty="0" err="1"/>
              <a:t>glucuronosyltransferase</a:t>
            </a:r>
            <a:r>
              <a:rPr lang="en-GB" sz="1600" dirty="0"/>
              <a:t> (</a:t>
            </a:r>
            <a:r>
              <a:rPr lang="en-GB" sz="1600" b="1" dirty="0">
                <a:solidFill>
                  <a:schemeClr val="tx2"/>
                </a:solidFill>
              </a:rPr>
              <a:t>UDP-GTS</a:t>
            </a:r>
            <a:r>
              <a:rPr lang="en-GB" sz="1600" dirty="0"/>
              <a:t>)</a:t>
            </a:r>
          </a:p>
          <a:p>
            <a:pPr lvl="1">
              <a:defRPr/>
            </a:pPr>
            <a:r>
              <a:rPr lang="en-GB" sz="1600" dirty="0"/>
              <a:t>sulfotransferase (</a:t>
            </a:r>
            <a:r>
              <a:rPr lang="en-GB" sz="1600" b="1" dirty="0">
                <a:solidFill>
                  <a:schemeClr val="tx2"/>
                </a:solidFill>
              </a:rPr>
              <a:t>ST</a:t>
            </a:r>
            <a:r>
              <a:rPr lang="en-GB" sz="1600" dirty="0"/>
              <a:t>)</a:t>
            </a:r>
          </a:p>
          <a:p>
            <a:pPr>
              <a:defRPr/>
            </a:pPr>
            <a:endParaRPr lang="en-GB" sz="1800" dirty="0"/>
          </a:p>
        </p:txBody>
      </p:sp>
      <p:pic>
        <p:nvPicPr>
          <p:cNvPr id="67588" name="Picture 2" descr="http://www.nature.com/tpj/journal/v3/n3/images/6500171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3141663"/>
            <a:ext cx="30607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Documents and Settings\Ludek Blaha\Plocha\E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t="58009" r="9657" b="9882"/>
          <a:stretch>
            <a:fillRect/>
          </a:stretch>
        </p:blipFill>
        <p:spPr bwMode="auto">
          <a:xfrm>
            <a:off x="444500" y="1052513"/>
            <a:ext cx="8520113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3" descr="C:\Documents and Settings\Ludek Blaha\Plocha\E3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t="9175" r="11778" b="60587"/>
          <a:stretch>
            <a:fillRect/>
          </a:stretch>
        </p:blipFill>
        <p:spPr bwMode="auto">
          <a:xfrm>
            <a:off x="2916238" y="4437063"/>
            <a:ext cx="6048375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cs-CZ" dirty="0" err="1">
                <a:solidFill>
                  <a:schemeClr val="tx1"/>
                </a:solidFill>
              </a:rPr>
              <a:t>Phase</a:t>
            </a:r>
            <a:r>
              <a:rPr lang="cs-CZ" altLang="cs-CZ" dirty="0">
                <a:solidFill>
                  <a:schemeClr val="tx1"/>
                </a:solidFill>
              </a:rPr>
              <a:t> II - </a:t>
            </a:r>
            <a:r>
              <a:rPr lang="en-GB" altLang="cs-CZ" dirty="0">
                <a:solidFill>
                  <a:schemeClr val="tx1"/>
                </a:solidFill>
              </a:rPr>
              <a:t>Examples of conjugation reactions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91249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7"/>
          <p:cNvSpPr>
            <a:spLocks noChangeArrowheads="1"/>
          </p:cNvSpPr>
          <p:nvPr/>
        </p:nvSpPr>
        <p:spPr bwMode="auto">
          <a:xfrm>
            <a:off x="304800" y="980728"/>
            <a:ext cx="86106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en-GB" altLang="cs-CZ" sz="1600" dirty="0"/>
              <a:t> </a:t>
            </a:r>
            <a:r>
              <a:rPr lang="cs-CZ" altLang="cs-CZ" sz="2000" dirty="0" err="1">
                <a:solidFill>
                  <a:schemeClr val="tx1"/>
                </a:solidFill>
              </a:rPr>
              <a:t>tripeptide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</a:rPr>
              <a:t>structure</a:t>
            </a:r>
            <a:endParaRPr lang="cs-CZ" altLang="cs-CZ" sz="20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</a:rPr>
              <a:t>Phase</a:t>
            </a:r>
            <a:r>
              <a:rPr lang="cs-CZ" altLang="cs-CZ" sz="2000" dirty="0">
                <a:solidFill>
                  <a:schemeClr val="tx1"/>
                </a:solidFill>
              </a:rPr>
              <a:t> II </a:t>
            </a:r>
            <a:r>
              <a:rPr lang="cs-CZ" altLang="cs-CZ" sz="2000" dirty="0" err="1">
                <a:solidFill>
                  <a:schemeClr val="tx1"/>
                </a:solidFill>
              </a:rPr>
              <a:t>conjugation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</a:rPr>
              <a:t>reactions</a:t>
            </a:r>
            <a:r>
              <a:rPr lang="cs-CZ" altLang="cs-CZ" sz="2000" dirty="0">
                <a:solidFill>
                  <a:schemeClr val="tx1"/>
                </a:solidFill>
              </a:rPr>
              <a:t> + </a:t>
            </a:r>
            <a:r>
              <a:rPr lang="cs-CZ" altLang="cs-CZ" sz="2000" dirty="0" err="1"/>
              <a:t>general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scavenger</a:t>
            </a:r>
            <a:r>
              <a:rPr lang="cs-CZ" altLang="cs-CZ" sz="2000" dirty="0"/>
              <a:t>/</a:t>
            </a:r>
            <a:r>
              <a:rPr lang="cs-CZ" altLang="cs-CZ" sz="2000" dirty="0">
                <a:solidFill>
                  <a:schemeClr val="tx1"/>
                </a:solidFill>
              </a:rPr>
              <a:t>antioxidant</a:t>
            </a:r>
          </a:p>
          <a:p>
            <a:pPr>
              <a:buFontTx/>
              <a:buChar char="-"/>
            </a:pPr>
            <a:r>
              <a:rPr lang="cs-CZ" altLang="cs-CZ" sz="2000" dirty="0"/>
              <a:t>major donor of SH (</a:t>
            </a:r>
            <a:r>
              <a:rPr lang="cs-CZ" altLang="cs-CZ" sz="2000" dirty="0" err="1"/>
              <a:t>thiol</a:t>
            </a:r>
            <a:r>
              <a:rPr lang="cs-CZ" altLang="cs-CZ" sz="2000" dirty="0"/>
              <a:t>) </a:t>
            </a:r>
            <a:r>
              <a:rPr lang="cs-CZ" altLang="cs-CZ" sz="2000" dirty="0" err="1"/>
              <a:t>groups</a:t>
            </a:r>
            <a:r>
              <a:rPr lang="cs-CZ" altLang="cs-CZ" sz="2000" dirty="0"/>
              <a:t> in </a:t>
            </a:r>
            <a:r>
              <a:rPr lang="cs-CZ" altLang="cs-CZ" sz="2000" dirty="0" err="1"/>
              <a:t>cells</a:t>
            </a:r>
            <a:r>
              <a:rPr lang="en-US" altLang="cs-CZ" sz="2000" dirty="0"/>
              <a:t> </a:t>
            </a:r>
            <a:r>
              <a:rPr lang="cs-CZ" altLang="cs-CZ" sz="2000" dirty="0"/>
              <a:t>(MW </a:t>
            </a:r>
            <a:r>
              <a:rPr lang="en-US" altLang="cs-CZ" sz="2000" dirty="0"/>
              <a:t>~ 300</a:t>
            </a:r>
            <a:r>
              <a:rPr lang="cs-CZ" altLang="cs-CZ" sz="2000" dirty="0"/>
              <a:t> g</a:t>
            </a:r>
            <a:r>
              <a:rPr lang="en-US" altLang="cs-CZ" sz="2000" dirty="0"/>
              <a:t>/mol</a:t>
            </a:r>
            <a:r>
              <a:rPr lang="cs-CZ" altLang="cs-CZ" sz="2000" dirty="0"/>
              <a:t>)</a:t>
            </a:r>
          </a:p>
          <a:p>
            <a:r>
              <a:rPr lang="cs-CZ" altLang="cs-CZ" sz="2000" dirty="0"/>
              <a:t>- </a:t>
            </a:r>
            <a:r>
              <a:rPr lang="en-GB" altLang="cs-CZ" sz="2000" dirty="0"/>
              <a:t>c</a:t>
            </a:r>
            <a:r>
              <a:rPr lang="cs-CZ" altLang="cs-CZ" sz="2000" dirty="0" err="1"/>
              <a:t>oncentrations</a:t>
            </a:r>
            <a:r>
              <a:rPr lang="en-GB" altLang="cs-CZ" sz="2000" dirty="0"/>
              <a:t> in tissues and blood up to </a:t>
            </a:r>
            <a:r>
              <a:rPr lang="en-US" altLang="cs-CZ" sz="2000" dirty="0"/>
              <a:t>5 mM</a:t>
            </a:r>
            <a:r>
              <a:rPr lang="cs-CZ" altLang="cs-CZ" sz="2000" dirty="0"/>
              <a:t> (</a:t>
            </a:r>
            <a:r>
              <a:rPr lang="en-US" altLang="cs-CZ" sz="2000" dirty="0"/>
              <a:t>1.5 g/L</a:t>
            </a:r>
            <a:r>
              <a:rPr lang="cs-CZ" altLang="cs-CZ" sz="2000" dirty="0"/>
              <a:t>)</a:t>
            </a:r>
          </a:p>
          <a:p>
            <a:r>
              <a:rPr lang="cs-CZ" altLang="cs-CZ" sz="2000" dirty="0"/>
              <a:t>- the major „antioxidant“ </a:t>
            </a:r>
            <a:r>
              <a:rPr lang="cs-CZ" altLang="cs-CZ" sz="2000" dirty="0" err="1"/>
              <a:t>which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can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be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synthesized</a:t>
            </a:r>
            <a:r>
              <a:rPr lang="cs-CZ" altLang="cs-CZ" sz="2000" dirty="0"/>
              <a:t> by </a:t>
            </a:r>
            <a:r>
              <a:rPr lang="cs-CZ" altLang="cs-CZ" sz="2000" dirty="0" err="1"/>
              <a:t>animals</a:t>
            </a:r>
            <a:r>
              <a:rPr lang="cs-CZ" altLang="cs-CZ" sz="2000" dirty="0"/>
              <a:t> </a:t>
            </a:r>
            <a:br>
              <a:rPr lang="cs-CZ" altLang="cs-CZ" sz="2000" dirty="0"/>
            </a:br>
            <a:r>
              <a:rPr lang="cs-CZ" altLang="cs-CZ" sz="2000" dirty="0"/>
              <a:t>(</a:t>
            </a:r>
            <a:r>
              <a:rPr lang="cs-CZ" altLang="cs-CZ" sz="2000" dirty="0" err="1"/>
              <a:t>other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antioxidants</a:t>
            </a:r>
            <a:r>
              <a:rPr lang="cs-CZ" altLang="cs-CZ" sz="2000" dirty="0"/>
              <a:t> – </a:t>
            </a:r>
            <a:r>
              <a:rPr lang="cs-CZ" altLang="cs-CZ" sz="2000" dirty="0" err="1"/>
              <a:t>e.g</a:t>
            </a:r>
            <a:r>
              <a:rPr lang="cs-CZ" altLang="cs-CZ" sz="2000" dirty="0"/>
              <a:t>. vitamin C, E - </a:t>
            </a:r>
            <a:r>
              <a:rPr lang="cs-CZ" altLang="cs-CZ" sz="2000" b="1" u="sng" dirty="0"/>
              <a:t>food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antioxidants</a:t>
            </a:r>
            <a:r>
              <a:rPr lang="cs-CZ" altLang="cs-CZ" sz="2000" dirty="0"/>
              <a:t>)</a:t>
            </a:r>
            <a:endParaRPr lang="en-US" altLang="cs-CZ" sz="2000" dirty="0"/>
          </a:p>
          <a:p>
            <a:endParaRPr lang="cs-CZ" altLang="cs-CZ" sz="2000" dirty="0"/>
          </a:p>
        </p:txBody>
      </p:sp>
      <p:sp>
        <p:nvSpPr>
          <p:cNvPr id="69636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cs-CZ" dirty="0">
                <a:solidFill>
                  <a:schemeClr val="tx1"/>
                </a:solidFill>
              </a:rPr>
              <a:t>Glutathione</a:t>
            </a:r>
            <a:r>
              <a:rPr lang="cs-CZ" altLang="cs-CZ" dirty="0">
                <a:solidFill>
                  <a:schemeClr val="tx1"/>
                </a:solidFill>
              </a:rPr>
              <a:t> (GSH)</a:t>
            </a:r>
            <a:endParaRPr lang="en-GB" altLang="cs-CZ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D0EF81-3321-1095-2455-BAC14FAF8B9F}"/>
              </a:ext>
            </a:extLst>
          </p:cNvPr>
          <p:cNvSpPr/>
          <p:nvPr/>
        </p:nvSpPr>
        <p:spPr>
          <a:xfrm>
            <a:off x="6084168" y="5085184"/>
            <a:ext cx="2736304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Documents and Settings\Ludek Blaha\Plocha\E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t="43010" r="31949" b="17422"/>
          <a:stretch>
            <a:fillRect/>
          </a:stretch>
        </p:blipFill>
        <p:spPr bwMode="auto">
          <a:xfrm>
            <a:off x="4191000" y="3352800"/>
            <a:ext cx="4800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135063"/>
            <a:ext cx="4495800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cs-CZ">
                <a:solidFill>
                  <a:schemeClr val="tx1"/>
                </a:solidFill>
              </a:rPr>
              <a:t>Xenobiotic conjugations with GSH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22844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264" y="3460750"/>
            <a:ext cx="29575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Nadpis 5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cs-CZ">
                <a:solidFill>
                  <a:schemeClr val="tx1"/>
                </a:solidFill>
              </a:rPr>
              <a:t>Phase III – elimination </a:t>
            </a:r>
            <a:r>
              <a:rPr lang="en-US" altLang="cs-CZ">
                <a:solidFill>
                  <a:schemeClr val="tx1"/>
                </a:solidFill>
              </a:rPr>
              <a:t>/ membrane transport</a:t>
            </a:r>
            <a:endParaRPr lang="en-GB" altLang="cs-CZ">
              <a:solidFill>
                <a:schemeClr val="tx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269554"/>
            <a:ext cx="8291513" cy="2303462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GB" dirty="0"/>
              <a:t>Phase  III transporters</a:t>
            </a:r>
            <a:endParaRPr lang="cs-CZ" dirty="0"/>
          </a:p>
          <a:p>
            <a:pPr lvl="1">
              <a:defRPr/>
            </a:pPr>
            <a:r>
              <a:rPr lang="cs-CZ" dirty="0" err="1"/>
              <a:t>Transporting</a:t>
            </a:r>
            <a:r>
              <a:rPr lang="cs-CZ" dirty="0"/>
              <a:t> </a:t>
            </a:r>
            <a:r>
              <a:rPr lang="cs-CZ" dirty="0" err="1"/>
              <a:t>toxic</a:t>
            </a:r>
            <a:r>
              <a:rPr lang="cs-CZ" dirty="0"/>
              <a:t> </a:t>
            </a:r>
            <a:r>
              <a:rPr lang="cs-CZ" dirty="0" err="1"/>
              <a:t>molecules</a:t>
            </a:r>
            <a:r>
              <a:rPr lang="cs-CZ" dirty="0"/>
              <a:t> / </a:t>
            </a:r>
            <a:r>
              <a:rPr lang="cs-CZ" dirty="0" err="1"/>
              <a:t>metabolites</a:t>
            </a:r>
            <a:r>
              <a:rPr lang="cs-CZ" dirty="0"/>
              <a:t> / </a:t>
            </a:r>
            <a:r>
              <a:rPr lang="cs-CZ" dirty="0" err="1"/>
              <a:t>intermediates</a:t>
            </a:r>
            <a:r>
              <a:rPr lang="cs-CZ" dirty="0"/>
              <a:t> / </a:t>
            </a:r>
            <a:r>
              <a:rPr lang="cs-CZ" dirty="0" err="1"/>
              <a:t>conjugates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inside</a:t>
            </a:r>
            <a:r>
              <a:rPr lang="cs-CZ" dirty="0"/>
              <a:t> the cell to </a:t>
            </a:r>
            <a:r>
              <a:rPr lang="cs-CZ" dirty="0" err="1"/>
              <a:t>extracellular</a:t>
            </a:r>
            <a:r>
              <a:rPr lang="cs-CZ" dirty="0"/>
              <a:t> matrix (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etc</a:t>
            </a:r>
            <a:r>
              <a:rPr lang="cs-CZ" dirty="0"/>
              <a:t>)</a:t>
            </a:r>
            <a:endParaRPr lang="en-GB" dirty="0"/>
          </a:p>
          <a:p>
            <a:pPr lvl="1">
              <a:defRPr/>
            </a:pPr>
            <a:endParaRPr lang="cs-CZ" b="1"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GB" b="1" dirty="0">
                <a:solidFill>
                  <a:srgbClr val="FF0000"/>
                </a:solidFill>
              </a:rPr>
              <a:t>ATP-binding cassette transporters </a:t>
            </a:r>
            <a:r>
              <a:rPr lang="en-GB" dirty="0"/>
              <a:t>(ABC transporters)</a:t>
            </a:r>
          </a:p>
          <a:p>
            <a:pPr lvl="1">
              <a:defRPr/>
            </a:pPr>
            <a:r>
              <a:rPr lang="en-GB" dirty="0"/>
              <a:t>protein </a:t>
            </a:r>
            <a:r>
              <a:rPr lang="en-GB" dirty="0" err="1"/>
              <a:t>superfamily</a:t>
            </a:r>
            <a:r>
              <a:rPr lang="en-GB" dirty="0"/>
              <a:t> (one of the largest, and most ancient in all extant phyla from prokaryotes to humans)</a:t>
            </a:r>
          </a:p>
          <a:p>
            <a:pPr lvl="1">
              <a:defRPr/>
            </a:pPr>
            <a:r>
              <a:rPr lang="en-GB" dirty="0" err="1"/>
              <a:t>transmembrane</a:t>
            </a:r>
            <a:r>
              <a:rPr lang="en-GB" dirty="0"/>
              <a:t> proteins - transport across extra- and intracellular membranes (metabolic products, lipids, sterols, drugs)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00150"/>
            <a:ext cx="6858000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Text Box 4"/>
          <p:cNvSpPr txBox="1">
            <a:spLocks noChangeArrowheads="1"/>
          </p:cNvSpPr>
          <p:nvPr/>
        </p:nvSpPr>
        <p:spPr bwMode="auto">
          <a:xfrm>
            <a:off x="844550" y="5149850"/>
            <a:ext cx="71834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 dirty="0"/>
              <a:t>- </a:t>
            </a:r>
            <a:r>
              <a:rPr lang="cs-CZ" altLang="cs-CZ" sz="2000" b="1" dirty="0">
                <a:solidFill>
                  <a:srgbClr val="FF0000"/>
                </a:solidFill>
              </a:rPr>
              <a:t>MRP (MDR)</a:t>
            </a:r>
            <a:r>
              <a:rPr lang="cs-CZ" altLang="cs-CZ" sz="2000" dirty="0"/>
              <a:t> - </a:t>
            </a:r>
            <a:r>
              <a:rPr lang="cs-CZ" altLang="cs-CZ" sz="2000" dirty="0" err="1"/>
              <a:t>mult</a:t>
            </a:r>
            <a:r>
              <a:rPr lang="en-US" altLang="cs-CZ" sz="2000" dirty="0" err="1"/>
              <a:t>idrug</a:t>
            </a:r>
            <a:r>
              <a:rPr lang="en-US" altLang="cs-CZ" sz="2000" dirty="0"/>
              <a:t> </a:t>
            </a:r>
            <a:r>
              <a:rPr lang="cs-CZ" altLang="cs-CZ" sz="2000" dirty="0" err="1"/>
              <a:t>resistance-associated</a:t>
            </a:r>
            <a:r>
              <a:rPr lang="cs-CZ" altLang="cs-CZ" sz="2000" baseline="30000" dirty="0"/>
              <a:t> </a:t>
            </a:r>
            <a:r>
              <a:rPr lang="en-GB" altLang="cs-CZ" sz="2000" baseline="30000" dirty="0"/>
              <a:t> </a:t>
            </a:r>
            <a:r>
              <a:rPr lang="cs-CZ" altLang="cs-CZ" sz="2000" dirty="0"/>
              <a:t>protein </a:t>
            </a:r>
            <a:r>
              <a:rPr lang="en-US" altLang="cs-CZ" sz="2000" dirty="0" err="1"/>
              <a:t>famil</a:t>
            </a:r>
            <a:r>
              <a:rPr lang="cs-CZ" altLang="cs-CZ" sz="2000" dirty="0"/>
              <a:t>y</a:t>
            </a:r>
          </a:p>
          <a:p>
            <a:r>
              <a:rPr lang="cs-CZ" altLang="cs-CZ" sz="2000" dirty="0"/>
              <a:t>- </a:t>
            </a:r>
            <a:r>
              <a:rPr lang="cs-CZ" altLang="cs-CZ" sz="2000" b="1" dirty="0">
                <a:solidFill>
                  <a:srgbClr val="FF0000"/>
                </a:solidFill>
              </a:rPr>
              <a:t>OATP</a:t>
            </a:r>
            <a:r>
              <a:rPr lang="en-GB" altLang="cs-CZ" sz="2000" b="1" dirty="0">
                <a:solidFill>
                  <a:srgbClr val="FF0000"/>
                </a:solidFill>
              </a:rPr>
              <a:t> </a:t>
            </a:r>
            <a:r>
              <a:rPr lang="en-GB" altLang="cs-CZ" sz="2000" dirty="0"/>
              <a:t>-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Organic</a:t>
            </a:r>
            <a:r>
              <a:rPr lang="cs-CZ" altLang="cs-CZ" sz="2000" dirty="0"/>
              <a:t> </a:t>
            </a:r>
            <a:r>
              <a:rPr lang="en-GB" altLang="cs-CZ" sz="2000" dirty="0"/>
              <a:t>A</a:t>
            </a:r>
            <a:r>
              <a:rPr lang="cs-CZ" altLang="cs-CZ" sz="2000" dirty="0" err="1"/>
              <a:t>nion</a:t>
            </a:r>
            <a:r>
              <a:rPr lang="cs-CZ" altLang="cs-CZ" sz="2000" dirty="0"/>
              <a:t> </a:t>
            </a:r>
            <a:r>
              <a:rPr lang="en-GB" altLang="cs-CZ" sz="2000" dirty="0"/>
              <a:t>T</a:t>
            </a:r>
            <a:r>
              <a:rPr lang="cs-CZ" altLang="cs-CZ" sz="2000" dirty="0" err="1"/>
              <a:t>ransporting</a:t>
            </a:r>
            <a:r>
              <a:rPr lang="cs-CZ" altLang="cs-CZ" sz="2000" dirty="0"/>
              <a:t> </a:t>
            </a:r>
            <a:r>
              <a:rPr lang="en-GB" altLang="cs-CZ" sz="2000" dirty="0"/>
              <a:t>P</a:t>
            </a:r>
            <a:r>
              <a:rPr lang="cs-CZ" altLang="cs-CZ" sz="2000" dirty="0" err="1"/>
              <a:t>olypeptide</a:t>
            </a:r>
            <a:endParaRPr lang="cs-CZ" altLang="cs-CZ" sz="2000" dirty="0"/>
          </a:p>
          <a:p>
            <a:r>
              <a:rPr lang="cs-CZ" altLang="cs-CZ" sz="2000" dirty="0"/>
              <a:t>- P-</a:t>
            </a:r>
            <a:r>
              <a:rPr lang="cs-CZ" altLang="cs-CZ" sz="2000" dirty="0" err="1"/>
              <a:t>glycoprotein</a:t>
            </a:r>
            <a:endParaRPr lang="cs-CZ" altLang="cs-CZ" sz="2000" dirty="0"/>
          </a:p>
        </p:txBody>
      </p:sp>
      <p:sp>
        <p:nvSpPr>
          <p:cNvPr id="92164" name="Nadpis 5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cs-CZ">
                <a:solidFill>
                  <a:schemeClr val="tx1"/>
                </a:solidFill>
              </a:rPr>
              <a:t>ABC transporters </a:t>
            </a:r>
            <a:r>
              <a:rPr lang="en-GB" altLang="cs-CZ">
                <a:solidFill>
                  <a:schemeClr val="tx1"/>
                </a:solidFill>
              </a:rPr>
              <a:t>- examples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A44D192-C3BE-4CD9-B614-FB510723C952}"/>
              </a:ext>
            </a:extLst>
          </p:cNvPr>
          <p:cNvCxnSpPr>
            <a:cxnSpLocks/>
          </p:cNvCxnSpPr>
          <p:nvPr/>
        </p:nvCxnSpPr>
        <p:spPr>
          <a:xfrm flipH="1" flipV="1">
            <a:off x="4716016" y="3429000"/>
            <a:ext cx="2376264" cy="27368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8FC199F-B630-41A9-A404-BA3D47E7C4D0}"/>
              </a:ext>
            </a:extLst>
          </p:cNvPr>
          <p:cNvSpPr txBox="1"/>
          <p:nvPr/>
        </p:nvSpPr>
        <p:spPr>
          <a:xfrm>
            <a:off x="5292080" y="616585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tx2"/>
                </a:solidFill>
              </a:rPr>
              <a:t>Bile channel in the liver </a:t>
            </a:r>
            <a:r>
              <a:rPr lang="cs-CZ" b="1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tx2"/>
                </a:solidFill>
                <a:sym typeface="Wingdings" panose="05000000000000000000" pitchFamily="2" charset="2"/>
              </a:rPr>
              <a:t> GIT</a:t>
            </a:r>
            <a:endParaRPr lang="cs-CZ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Nadpis 5"/>
          <p:cNvSpPr>
            <a:spLocks noGrp="1"/>
          </p:cNvSpPr>
          <p:nvPr>
            <p:ph type="title"/>
          </p:nvPr>
        </p:nvSpPr>
        <p:spPr bwMode="auto">
          <a:xfrm>
            <a:off x="0" y="188913"/>
            <a:ext cx="9144000" cy="993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cs-CZ" sz="2000" dirty="0">
                <a:solidFill>
                  <a:schemeClr val="tx1"/>
                </a:solidFill>
              </a:rPr>
              <a:t>ABC </a:t>
            </a:r>
            <a:br>
              <a:rPr lang="en-GB" altLang="cs-CZ" sz="2000" dirty="0">
                <a:solidFill>
                  <a:schemeClr val="tx1"/>
                </a:solidFill>
              </a:rPr>
            </a:br>
            <a:r>
              <a:rPr lang="en-GB" altLang="cs-CZ" sz="2000" dirty="0">
                <a:solidFill>
                  <a:schemeClr val="tx1"/>
                </a:solidFill>
              </a:rPr>
              <a:t>one of the resistance mechanisms of bacteria to antibiotics </a:t>
            </a:r>
          </a:p>
        </p:txBody>
      </p:sp>
      <p:pic>
        <p:nvPicPr>
          <p:cNvPr id="94211" name="Picture 2" descr="http://www.nature.com/nature/journal/v406/n6797/images/406775ac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8691562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71438" y="1268413"/>
            <a:ext cx="4572000" cy="2736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200">
                <a:solidFill>
                  <a:schemeClr val="tx1"/>
                </a:solidFill>
              </a:rPr>
              <a:t>Processes in toxicokinetics = ADME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46894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ovéPole 6"/>
          <p:cNvSpPr txBox="1">
            <a:spLocks noChangeArrowheads="1"/>
          </p:cNvSpPr>
          <p:nvPr/>
        </p:nvSpPr>
        <p:spPr bwMode="auto">
          <a:xfrm>
            <a:off x="288925" y="4121150"/>
            <a:ext cx="2806700" cy="16938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b="1">
                <a:solidFill>
                  <a:srgbClr val="FF0000"/>
                </a:solidFill>
              </a:rPr>
              <a:t>ADME</a:t>
            </a:r>
            <a:endParaRPr lang="cs-CZ" altLang="cs-CZ" sz="1800" b="1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Absorption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Distribution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Metabolism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Elimination</a:t>
            </a:r>
            <a:endParaRPr lang="en-GB" altLang="cs-CZ" sz="1800">
              <a:solidFill>
                <a:srgbClr val="FF0000"/>
              </a:solidFill>
            </a:endParaRPr>
          </a:p>
        </p:txBody>
      </p:sp>
      <p:sp>
        <p:nvSpPr>
          <p:cNvPr id="10" name="Šipka doprava 9"/>
          <p:cNvSpPr/>
          <p:nvPr/>
        </p:nvSpPr>
        <p:spPr>
          <a:xfrm rot="16200000">
            <a:off x="1367631" y="3464719"/>
            <a:ext cx="649288" cy="431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12294" name="Picture 9" descr="cap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96975"/>
            <a:ext cx="405923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Šipka doprava 11"/>
          <p:cNvSpPr/>
          <p:nvPr/>
        </p:nvSpPr>
        <p:spPr>
          <a:xfrm>
            <a:off x="2700338" y="4508500"/>
            <a:ext cx="647700" cy="4333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2296" name="TextovéPole 12"/>
          <p:cNvSpPr txBox="1">
            <a:spLocks noChangeArrowheads="1"/>
          </p:cNvSpPr>
          <p:nvPr/>
        </p:nvSpPr>
        <p:spPr bwMode="auto">
          <a:xfrm>
            <a:off x="2524125" y="5778500"/>
            <a:ext cx="5514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 b="1" i="1">
                <a:solidFill>
                  <a:schemeClr val="tx1"/>
                </a:solidFill>
              </a:rPr>
              <a:t>Toxicokinetics ...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 i="1">
                <a:solidFill>
                  <a:schemeClr val="tx1"/>
                </a:solidFill>
              </a:rPr>
              <a:t>... EXPOSURE phase </a:t>
            </a:r>
            <a:r>
              <a:rPr lang="en-US" altLang="cs-CZ" sz="1800" i="1">
                <a:solidFill>
                  <a:schemeClr val="tx1"/>
                </a:solidFill>
              </a:rPr>
              <a:t> </a:t>
            </a:r>
            <a:r>
              <a:rPr lang="en-GB" altLang="cs-CZ" sz="1800" i="1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GB" altLang="cs-CZ" sz="1800" i="1">
                <a:solidFill>
                  <a:schemeClr val="tx1"/>
                </a:solidFill>
              </a:rPr>
              <a:t>Determines the final dose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04800" y="1197768"/>
            <a:ext cx="8610600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b="1" dirty="0">
                <a:solidFill>
                  <a:schemeClr val="tx1"/>
                </a:solidFill>
              </a:rPr>
              <a:t>Extent of xenobiotic elimination </a:t>
            </a:r>
            <a:r>
              <a:rPr lang="en-US" altLang="en-US" sz="2200" b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200" b="1" dirty="0">
                <a:solidFill>
                  <a:schemeClr val="tx1"/>
                </a:solidFill>
              </a:rPr>
              <a:t> extent of possible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chemeClr val="tx1"/>
                </a:solidFill>
              </a:rPr>
              <a:t>	longer exposure &gt; higher probability of effects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u="sng" dirty="0">
                <a:solidFill>
                  <a:schemeClr val="tx1"/>
                </a:solidFill>
              </a:rPr>
              <a:t>TERRESTRIAL </a:t>
            </a:r>
            <a:r>
              <a:rPr lang="cs-CZ" altLang="en-US" sz="2000" u="sng" dirty="0">
                <a:solidFill>
                  <a:schemeClr val="tx1"/>
                </a:solidFill>
              </a:rPr>
              <a:t>ORGANISM</a:t>
            </a:r>
            <a:endParaRPr lang="en-US" altLang="en-US" sz="2000" u="sng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most soluble non-gaseous and nonvolatile compounds - </a:t>
            </a:r>
            <a:r>
              <a:rPr lang="en-US" altLang="en-US" sz="2000" b="1" u="sng" dirty="0">
                <a:solidFill>
                  <a:schemeClr val="tx2"/>
                </a:solidFill>
              </a:rPr>
              <a:t>urine</a:t>
            </a:r>
            <a:endParaRPr lang="en-US" altLang="en-US" sz="2000" b="1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 dirty="0">
                <a:solidFill>
                  <a:schemeClr val="tx1"/>
                </a:solidFill>
              </a:rPr>
              <a:t>	glomerulus : filtration / active transcellular excretion / 		 	transcellular diffusion / also resorption (!)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significant/relevant excretion also - </a:t>
            </a:r>
            <a:r>
              <a:rPr lang="en-US" altLang="en-US" sz="2000" b="1" u="sng" dirty="0">
                <a:solidFill>
                  <a:schemeClr val="tx2"/>
                </a:solidFill>
              </a:rPr>
              <a:t>bile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</a:t>
            </a:r>
            <a:r>
              <a:rPr lang="en-US" altLang="en-US" sz="2000" i="1" dirty="0">
                <a:solidFill>
                  <a:schemeClr val="tx1"/>
                </a:solidFill>
              </a:rPr>
              <a:t>active transport of conjugates at excretion / further transformation 	by microflora in the gut / event. resorption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gaseous compounds (NH3) and volatiles (alcohols) – </a:t>
            </a:r>
            <a:r>
              <a:rPr lang="en-US" altLang="en-US" sz="2000" b="1" u="sng" dirty="0">
                <a:solidFill>
                  <a:schemeClr val="tx2"/>
                </a:solidFill>
              </a:rPr>
              <a:t>lungs/breathing</a:t>
            </a:r>
            <a:endParaRPr lang="en-US" altLang="en-US" sz="2000" b="1" dirty="0">
              <a:solidFill>
                <a:schemeClr val="tx2"/>
              </a:solidFill>
            </a:endParaRP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EXCRETION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04800" y="980728"/>
            <a:ext cx="86106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u="sng" dirty="0">
                <a:solidFill>
                  <a:schemeClr val="tx1"/>
                </a:solidFill>
              </a:rPr>
              <a:t>AQUATIC ANIMALS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main excretion organ are </a:t>
            </a:r>
            <a:r>
              <a:rPr lang="en-US" altLang="en-US" sz="2000" b="1" u="sng" dirty="0">
                <a:solidFill>
                  <a:schemeClr val="tx2"/>
                </a:solidFill>
              </a:rPr>
              <a:t>gills</a:t>
            </a:r>
            <a:r>
              <a:rPr lang="en-US" altLang="en-US" sz="2000" dirty="0">
                <a:solidFill>
                  <a:schemeClr val="tx2"/>
                </a:solidFill>
              </a:rPr>
              <a:t> (NH</a:t>
            </a:r>
            <a:r>
              <a:rPr lang="en-US" altLang="en-US" sz="2000" baseline="-25000" dirty="0">
                <a:solidFill>
                  <a:schemeClr val="tx2"/>
                </a:solidFill>
              </a:rPr>
              <a:t>3</a:t>
            </a:r>
            <a:r>
              <a:rPr lang="en-US" altLang="en-US" sz="2000" dirty="0">
                <a:solidFill>
                  <a:schemeClr val="tx2"/>
                </a:solidFill>
              </a:rPr>
              <a:t>) + </a:t>
            </a:r>
            <a:r>
              <a:rPr lang="en-US" altLang="en-US" sz="2000" b="1" u="sng" dirty="0">
                <a:solidFill>
                  <a:schemeClr val="tx2"/>
                </a:solidFill>
              </a:rPr>
              <a:t>bile </a:t>
            </a:r>
            <a:r>
              <a:rPr lang="en-US" altLang="en-US" sz="2000" dirty="0">
                <a:solidFill>
                  <a:schemeClr val="tx2"/>
                </a:solidFill>
              </a:rPr>
              <a:t>(kidneys to a lesser extent)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u="sng" dirty="0">
                <a:solidFill>
                  <a:schemeClr val="tx1"/>
                </a:solidFill>
              </a:rPr>
              <a:t>PLANTS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cs-CZ" altLang="en-US" sz="2000" dirty="0">
                <a:solidFill>
                  <a:schemeClr val="tx1"/>
                </a:solidFill>
              </a:rPr>
              <a:t> </a:t>
            </a: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cs-CZ" altLang="en-US" sz="2000" dirty="0">
                <a:solidFill>
                  <a:schemeClr val="tx1"/>
                </a:solidFill>
              </a:rPr>
              <a:t> SEQUESTRATION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– </a:t>
            </a:r>
            <a:r>
              <a:rPr lang="en-US" altLang="en-US" sz="2000" i="1" dirty="0">
                <a:solidFill>
                  <a:schemeClr val="tx1"/>
                </a:solidFill>
              </a:rPr>
              <a:t>storage in vacuoles </a:t>
            </a:r>
            <a:r>
              <a:rPr lang="cs-CZ" altLang="en-US" sz="2000" i="1" dirty="0">
                <a:solidFill>
                  <a:schemeClr val="tx1"/>
                </a:solidFill>
              </a:rPr>
              <a:t>(</a:t>
            </a:r>
            <a:r>
              <a:rPr lang="cs-CZ" altLang="en-US" sz="2000" i="1" dirty="0" err="1">
                <a:solidFill>
                  <a:schemeClr val="tx1"/>
                </a:solidFill>
              </a:rPr>
              <a:t>leaves</a:t>
            </a:r>
            <a:r>
              <a:rPr lang="cs-CZ" altLang="en-US" sz="2000" i="1" dirty="0">
                <a:solidFill>
                  <a:schemeClr val="tx1"/>
                </a:solidFill>
              </a:rPr>
              <a:t>)</a:t>
            </a:r>
            <a:r>
              <a:rPr lang="en-US" altLang="en-US" sz="2000" i="1" dirty="0">
                <a:solidFill>
                  <a:schemeClr val="tx1"/>
                </a:solidFill>
              </a:rPr>
              <a:t>, excretion of gaseous toxicants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pic>
        <p:nvPicPr>
          <p:cNvPr id="9830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21755"/>
            <a:ext cx="3926134" cy="301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EXCRETION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04800" y="764704"/>
            <a:ext cx="8875713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b="1" dirty="0">
                <a:solidFill>
                  <a:schemeClr val="tx2"/>
                </a:solidFill>
              </a:rPr>
              <a:t>Sequestration of xenobiotics in inert tissues</a:t>
            </a:r>
            <a:endParaRPr lang="en-US" altLang="en-US" sz="22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chemeClr val="tx1"/>
                </a:solidFill>
              </a:rPr>
              <a:t>	</a:t>
            </a:r>
            <a:r>
              <a:rPr lang="cs-CZ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GB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200" dirty="0" err="1">
                <a:solidFill>
                  <a:schemeClr val="tx1"/>
                </a:solidFill>
              </a:rPr>
              <a:t>limits</a:t>
            </a:r>
            <a:r>
              <a:rPr lang="cs-CZ" altLang="en-US" sz="2200" dirty="0">
                <a:solidFill>
                  <a:schemeClr val="tx1"/>
                </a:solidFill>
              </a:rPr>
              <a:t> circulation in a body (</a:t>
            </a:r>
            <a:r>
              <a:rPr lang="en-US" altLang="en-US" sz="2200" dirty="0">
                <a:solidFill>
                  <a:schemeClr val="tx1"/>
                </a:solidFill>
              </a:rPr>
              <a:t>reduction </a:t>
            </a:r>
            <a:r>
              <a:rPr lang="cs-CZ" altLang="en-US" sz="2200" dirty="0">
                <a:solidFill>
                  <a:schemeClr val="tx1"/>
                </a:solidFill>
              </a:rPr>
              <a:t>of </a:t>
            </a:r>
            <a:r>
              <a:rPr lang="cs-CZ" altLang="en-US" sz="2200" dirty="0" err="1">
                <a:solidFill>
                  <a:schemeClr val="tx1"/>
                </a:solidFill>
              </a:rPr>
              <a:t>internal</a:t>
            </a:r>
            <a:r>
              <a:rPr lang="cs-CZ" altLang="en-US" sz="2200" dirty="0">
                <a:solidFill>
                  <a:schemeClr val="tx1"/>
                </a:solidFill>
              </a:rPr>
              <a:t> </a:t>
            </a:r>
            <a:r>
              <a:rPr lang="en-US" altLang="en-US" sz="2200" dirty="0">
                <a:solidFill>
                  <a:schemeClr val="tx1"/>
                </a:solidFill>
              </a:rPr>
              <a:t>exposure</a:t>
            </a:r>
            <a:r>
              <a:rPr lang="cs-CZ" altLang="en-US" sz="2200" dirty="0">
                <a:solidFill>
                  <a:schemeClr val="tx1"/>
                </a:solidFill>
              </a:rPr>
              <a:t>)</a:t>
            </a: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Plants		</a:t>
            </a:r>
            <a:r>
              <a:rPr lang="en-US" altLang="en-US" sz="1800" dirty="0">
                <a:solidFill>
                  <a:schemeClr val="tx1"/>
                </a:solidFill>
              </a:rPr>
              <a:t>- vacuoles, </a:t>
            </a:r>
            <a:r>
              <a:rPr lang="en-US" altLang="en-US" sz="1800" dirty="0" err="1">
                <a:solidFill>
                  <a:schemeClr val="tx1"/>
                </a:solidFill>
              </a:rPr>
              <a:t>leafs</a:t>
            </a:r>
            <a:r>
              <a:rPr lang="en-US" altLang="en-US" sz="1800" dirty="0">
                <a:solidFill>
                  <a:schemeClr val="tx1"/>
                </a:solidFill>
              </a:rPr>
              <a:t>, bark (</a:t>
            </a:r>
            <a:r>
              <a:rPr lang="cs-CZ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dirty="0">
                <a:solidFill>
                  <a:schemeClr val="tx1"/>
                </a:solidFill>
              </a:rPr>
              <a:t> autumn fall off)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Animals</a:t>
            </a:r>
            <a:r>
              <a:rPr lang="cs-CZ" altLang="en-US" sz="2000" dirty="0">
                <a:solidFill>
                  <a:schemeClr val="tx1"/>
                </a:solidFill>
              </a:rPr>
              <a:t>	</a:t>
            </a:r>
            <a:r>
              <a:rPr lang="en-US" altLang="en-US" sz="2000" dirty="0">
                <a:solidFill>
                  <a:schemeClr val="tx1"/>
                </a:solidFill>
              </a:rPr>
              <a:t>	</a:t>
            </a:r>
            <a:r>
              <a:rPr lang="en-US" altLang="en-US" sz="1800" dirty="0">
                <a:solidFill>
                  <a:schemeClr val="tx1"/>
                </a:solidFill>
              </a:rPr>
              <a:t>- fat (</a:t>
            </a:r>
            <a:r>
              <a:rPr lang="en-US" altLang="en-US" sz="1800" i="1" dirty="0">
                <a:solidFill>
                  <a:schemeClr val="tx1"/>
                </a:solidFill>
              </a:rPr>
              <a:t>organochlorine compounds</a:t>
            </a:r>
            <a:r>
              <a:rPr lang="en-US" altLang="en-US" sz="1800" dirty="0">
                <a:solidFill>
                  <a:schemeClr val="tx1"/>
                </a:solidFill>
              </a:rPr>
              <a:t>)</a:t>
            </a:r>
            <a:endParaRPr lang="cs-CZ" altLang="en-US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		- </a:t>
            </a:r>
            <a:r>
              <a:rPr lang="en-US" altLang="en-US" sz="1800" dirty="0">
                <a:solidFill>
                  <a:schemeClr val="tx1"/>
                </a:solidFill>
              </a:rPr>
              <a:t>teeth, hair, horns (</a:t>
            </a:r>
            <a:r>
              <a:rPr lang="en-US" altLang="en-US" sz="1800" i="1" dirty="0">
                <a:solidFill>
                  <a:schemeClr val="tx1"/>
                </a:solidFill>
              </a:rPr>
              <a:t>metals</a:t>
            </a:r>
            <a:r>
              <a:rPr lang="en-US" altLang="en-US" sz="180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		- in invertebrates</a:t>
            </a:r>
            <a:r>
              <a:rPr lang="cs-CZ" altLang="en-US" sz="1800" dirty="0">
                <a:solidFill>
                  <a:schemeClr val="tx1"/>
                </a:solidFill>
              </a:rPr>
              <a:t>: </a:t>
            </a:r>
            <a:r>
              <a:rPr lang="cs-CZ" altLang="en-US" sz="1800" dirty="0" err="1">
                <a:solidFill>
                  <a:schemeClr val="tx1"/>
                </a:solidFill>
              </a:rPr>
              <a:t>for</a:t>
            </a:r>
            <a:r>
              <a:rPr lang="cs-CZ" altLang="en-US" sz="1800" dirty="0">
                <a:solidFill>
                  <a:schemeClr val="tx1"/>
                </a:solidFill>
              </a:rPr>
              <a:t> </a:t>
            </a:r>
            <a:r>
              <a:rPr lang="cs-CZ" altLang="en-US" sz="1800" dirty="0" err="1">
                <a:solidFill>
                  <a:schemeClr val="tx1"/>
                </a:solidFill>
              </a:rPr>
              <a:t>example</a:t>
            </a:r>
            <a:r>
              <a:rPr lang="cs-CZ" altLang="en-US" sz="1800" dirty="0">
                <a:solidFill>
                  <a:schemeClr val="tx1"/>
                </a:solidFill>
              </a:rPr>
              <a:t> metals (</a:t>
            </a:r>
            <a:r>
              <a:rPr lang="cs-CZ" altLang="en-US" sz="1800" b="1" dirty="0">
                <a:solidFill>
                  <a:schemeClr val="tx1"/>
                </a:solidFill>
              </a:rPr>
              <a:t>Zn-</a:t>
            </a:r>
            <a:r>
              <a:rPr lang="en-US" altLang="en-US" sz="1800" b="1" dirty="0">
                <a:solidFill>
                  <a:schemeClr val="tx1"/>
                </a:solidFill>
              </a:rPr>
              <a:t>granules</a:t>
            </a:r>
            <a:r>
              <a:rPr lang="cs-CZ" altLang="en-US" sz="1800" b="1" dirty="0">
                <a:solidFill>
                  <a:schemeClr val="tx1"/>
                </a:solidFill>
              </a:rPr>
              <a:t>)</a:t>
            </a:r>
            <a:r>
              <a:rPr lang="en-US" altLang="en-US" sz="1800" b="1" dirty="0">
                <a:solidFill>
                  <a:schemeClr val="tx1"/>
                </a:solidFill>
              </a:rPr>
              <a:t> </a:t>
            </a:r>
            <a:r>
              <a:rPr lang="en-US" altLang="en-US" sz="1800" dirty="0">
                <a:solidFill>
                  <a:schemeClr val="tx1"/>
                </a:solidFill>
              </a:rPr>
              <a:t>gut of leech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Release from storage</a:t>
            </a:r>
            <a:r>
              <a:rPr lang="cs-CZ" altLang="en-US" sz="2000" b="1" dirty="0">
                <a:solidFill>
                  <a:srgbClr val="FF0000"/>
                </a:solidFill>
              </a:rPr>
              <a:t> </a:t>
            </a:r>
            <a:r>
              <a:rPr lang="cs-CZ" altLang="en-US" sz="2000" b="1" dirty="0" err="1">
                <a:solidFill>
                  <a:srgbClr val="FF0000"/>
                </a:solidFill>
              </a:rPr>
              <a:t>later</a:t>
            </a:r>
            <a:r>
              <a:rPr lang="cs-CZ" altLang="en-US" sz="2000" b="1" dirty="0">
                <a:solidFill>
                  <a:srgbClr val="FF0000"/>
                </a:solidFill>
              </a:rPr>
              <a:t> </a:t>
            </a:r>
            <a:r>
              <a:rPr lang="cs-CZ" altLang="en-US" sz="2000" b="1" dirty="0" err="1">
                <a:solidFill>
                  <a:srgbClr val="FF0000"/>
                </a:solidFill>
              </a:rPr>
              <a:t>during</a:t>
            </a:r>
            <a:r>
              <a:rPr lang="cs-CZ" altLang="en-US" sz="2000" b="1" dirty="0">
                <a:solidFill>
                  <a:srgbClr val="FF0000"/>
                </a:solidFill>
              </a:rPr>
              <a:t> </a:t>
            </a:r>
            <a:r>
              <a:rPr lang="cs-CZ" altLang="en-US" sz="2000" b="1" dirty="0" err="1">
                <a:solidFill>
                  <a:srgbClr val="FF0000"/>
                </a:solidFill>
              </a:rPr>
              <a:t>life</a:t>
            </a:r>
            <a:endParaRPr lang="en-US" altLang="en-US" sz="2000" b="1" dirty="0">
              <a:solidFill>
                <a:srgbClr val="FF0000"/>
              </a:solidFill>
            </a:endParaRPr>
          </a:p>
          <a:p>
            <a:pPr marL="285750" indent="-285750">
              <a:spcBef>
                <a:spcPct val="0"/>
              </a:spcBef>
              <a:buClrTx/>
            </a:pPr>
            <a:r>
              <a:rPr lang="en-US" altLang="en-US" sz="1600" dirty="0">
                <a:solidFill>
                  <a:schemeClr val="tx1"/>
                </a:solidFill>
              </a:rPr>
              <a:t>PCBs and other organochlorine compounds store</a:t>
            </a:r>
            <a:r>
              <a:rPr lang="cs-CZ" altLang="en-US" sz="1600" dirty="0">
                <a:solidFill>
                  <a:schemeClr val="tx1"/>
                </a:solidFill>
              </a:rPr>
              <a:t>d</a:t>
            </a:r>
            <a:r>
              <a:rPr lang="en-US" altLang="en-US" sz="1600" dirty="0">
                <a:solidFill>
                  <a:schemeClr val="tx1"/>
                </a:solidFill>
              </a:rPr>
              <a:t> in fat</a:t>
            </a:r>
            <a:r>
              <a:rPr lang="cs-CZ" altLang="en-US" sz="1600" dirty="0">
                <a:solidFill>
                  <a:schemeClr val="tx1"/>
                </a:solidFill>
              </a:rPr>
              <a:t> </a:t>
            </a:r>
            <a:r>
              <a:rPr lang="cs-CZ" altLang="en-US" sz="1600" dirty="0" err="1">
                <a:solidFill>
                  <a:schemeClr val="tx1"/>
                </a:solidFill>
              </a:rPr>
              <a:t>during</a:t>
            </a:r>
            <a:r>
              <a:rPr lang="cs-CZ" altLang="en-US" sz="1600" dirty="0">
                <a:solidFill>
                  <a:schemeClr val="tx1"/>
                </a:solidFill>
              </a:rPr>
              <a:t> </a:t>
            </a:r>
            <a:r>
              <a:rPr lang="cs-CZ" altLang="en-US" sz="1600" dirty="0" err="1">
                <a:solidFill>
                  <a:schemeClr val="tx1"/>
                </a:solidFill>
              </a:rPr>
              <a:t>life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endParaRPr lang="cs-CZ" altLang="en-US" sz="1600" dirty="0">
              <a:solidFill>
                <a:schemeClr val="tx1"/>
              </a:solidFill>
            </a:endParaRPr>
          </a:p>
          <a:p>
            <a:pPr marL="285750" indent="-285750">
              <a:spcBef>
                <a:spcPct val="0"/>
              </a:spcBef>
              <a:buClrTx/>
            </a:pPr>
            <a:r>
              <a:rPr lang="cs-CZ" altLang="en-US" sz="1600" dirty="0">
                <a:solidFill>
                  <a:schemeClr val="tx1"/>
                </a:solidFill>
              </a:rPr>
              <a:t>R</a:t>
            </a:r>
            <a:r>
              <a:rPr lang="en-US" altLang="en-US" sz="1600" dirty="0" err="1">
                <a:solidFill>
                  <a:schemeClr val="tx1"/>
                </a:solidFill>
              </a:rPr>
              <a:t>apid</a:t>
            </a:r>
            <a:r>
              <a:rPr lang="en-US" altLang="en-US" sz="1600" dirty="0">
                <a:solidFill>
                  <a:schemeClr val="tx1"/>
                </a:solidFill>
              </a:rPr>
              <a:t> energy demand (</a:t>
            </a:r>
            <a:r>
              <a:rPr lang="en-US" altLang="en-US" sz="1600" i="1" dirty="0">
                <a:solidFill>
                  <a:schemeClr val="tx1"/>
                </a:solidFill>
              </a:rPr>
              <a:t>egg production in fish, starvation, milk production)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br>
              <a:rPr lang="cs-CZ" altLang="en-US" sz="1600" dirty="0">
                <a:solidFill>
                  <a:schemeClr val="tx1"/>
                </a:solidFill>
              </a:rPr>
            </a:br>
            <a:r>
              <a:rPr lang="cs-CZ" alt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GB" alt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</a:rPr>
              <a:t>release from storage </a:t>
            </a:r>
            <a:r>
              <a:rPr lang="cs-CZ" alt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</a:rPr>
              <a:t>rapid peak exposure </a:t>
            </a:r>
            <a:endParaRPr lang="cs-CZ" altLang="en-US" sz="1600" dirty="0">
              <a:solidFill>
                <a:schemeClr val="tx1"/>
              </a:solidFill>
            </a:endParaRPr>
          </a:p>
          <a:p>
            <a:pPr marL="285750" indent="-285750">
              <a:spcBef>
                <a:spcPct val="0"/>
              </a:spcBef>
              <a:buClrTx/>
            </a:pPr>
            <a:r>
              <a:rPr lang="cs-CZ" altLang="en-US" sz="1200" i="1" dirty="0">
                <a:solidFill>
                  <a:schemeClr val="tx1"/>
                </a:solidFill>
              </a:rPr>
              <a:t>(</a:t>
            </a:r>
            <a:r>
              <a:rPr lang="cs-CZ" altLang="en-US" sz="1200" i="1" dirty="0" err="1">
                <a:solidFill>
                  <a:schemeClr val="tx1"/>
                </a:solidFill>
              </a:rPr>
              <a:t>Also</a:t>
            </a:r>
            <a:r>
              <a:rPr lang="cs-CZ" altLang="en-US" sz="1200" i="1" dirty="0">
                <a:solidFill>
                  <a:schemeClr val="tx1"/>
                </a:solidFill>
              </a:rPr>
              <a:t> – </a:t>
            </a:r>
            <a:r>
              <a:rPr lang="cs-CZ" altLang="en-US" sz="1200" i="1" dirty="0" err="1">
                <a:solidFill>
                  <a:schemeClr val="tx1"/>
                </a:solidFill>
              </a:rPr>
              <a:t>exposures</a:t>
            </a:r>
            <a:r>
              <a:rPr lang="cs-CZ" altLang="en-US" sz="1200" i="1" dirty="0">
                <a:solidFill>
                  <a:schemeClr val="tx1"/>
                </a:solidFill>
              </a:rPr>
              <a:t> of </a:t>
            </a:r>
            <a:r>
              <a:rPr lang="cs-CZ" altLang="en-US" sz="1200" i="1" dirty="0" err="1">
                <a:solidFill>
                  <a:schemeClr val="tx1"/>
                </a:solidFill>
              </a:rPr>
              <a:t>babies</a:t>
            </a:r>
            <a:r>
              <a:rPr lang="cs-CZ" altLang="en-US" sz="1200" i="1" dirty="0">
                <a:solidFill>
                  <a:schemeClr val="tx1"/>
                </a:solidFill>
              </a:rPr>
              <a:t> from </a:t>
            </a:r>
            <a:r>
              <a:rPr lang="cs-CZ" altLang="en-US" sz="1200" i="1" dirty="0" err="1">
                <a:solidFill>
                  <a:schemeClr val="tx1"/>
                </a:solidFill>
              </a:rPr>
              <a:t>milk</a:t>
            </a:r>
            <a:r>
              <a:rPr lang="cs-CZ" altLang="en-US" sz="1200" i="1" dirty="0">
                <a:solidFill>
                  <a:schemeClr val="tx1"/>
                </a:solidFill>
              </a:rPr>
              <a:t> </a:t>
            </a:r>
            <a:r>
              <a:rPr lang="en-GB" altLang="en-US" sz="1200" i="1" dirty="0">
                <a:solidFill>
                  <a:schemeClr val="tx1"/>
                </a:solidFill>
              </a:rPr>
              <a:t>stored </a:t>
            </a:r>
            <a:r>
              <a:rPr lang="cs-CZ" altLang="en-US" sz="1200" i="1" dirty="0">
                <a:solidFill>
                  <a:schemeClr val="tx1"/>
                </a:solidFill>
              </a:rPr>
              <a:t>in </a:t>
            </a:r>
            <a:r>
              <a:rPr lang="en-GB" altLang="en-US" sz="1200" i="1" dirty="0">
                <a:solidFill>
                  <a:schemeClr val="tx1"/>
                </a:solidFill>
              </a:rPr>
              <a:t>mothers</a:t>
            </a:r>
            <a:r>
              <a:rPr lang="cs-CZ" altLang="en-US" sz="1200" i="1" dirty="0">
                <a:solidFill>
                  <a:schemeClr val="tx1"/>
                </a:solidFill>
              </a:rPr>
              <a:t>: but(!) – </a:t>
            </a:r>
            <a:r>
              <a:rPr lang="cs-CZ" altLang="en-US" sz="1200" i="1" dirty="0" err="1">
                <a:solidFill>
                  <a:schemeClr val="tx1"/>
                </a:solidFill>
              </a:rPr>
              <a:t>benefits</a:t>
            </a:r>
            <a:r>
              <a:rPr lang="cs-CZ" altLang="en-US" sz="1200" i="1" dirty="0">
                <a:solidFill>
                  <a:schemeClr val="tx1"/>
                </a:solidFill>
              </a:rPr>
              <a:t> of </a:t>
            </a:r>
            <a:r>
              <a:rPr lang="cs-CZ" altLang="en-US" sz="1200" i="1" dirty="0" err="1">
                <a:solidFill>
                  <a:schemeClr val="tx1"/>
                </a:solidFill>
              </a:rPr>
              <a:t>breastfeeding</a:t>
            </a:r>
            <a:r>
              <a:rPr lang="cs-CZ" altLang="en-US" sz="1200" i="1" dirty="0">
                <a:solidFill>
                  <a:schemeClr val="tx1"/>
                </a:solidFill>
              </a:rPr>
              <a:t> </a:t>
            </a:r>
            <a:r>
              <a:rPr lang="cs-CZ" altLang="en-US" sz="1200" i="1" dirty="0" err="1">
                <a:solidFill>
                  <a:schemeClr val="tx1"/>
                </a:solidFill>
              </a:rPr>
              <a:t>overweight</a:t>
            </a:r>
            <a:r>
              <a:rPr lang="cs-CZ" altLang="en-US" sz="1200" i="1" dirty="0">
                <a:solidFill>
                  <a:schemeClr val="tx1"/>
                </a:solidFill>
              </a:rPr>
              <a:t> </a:t>
            </a:r>
            <a:r>
              <a:rPr lang="cs-CZ" altLang="en-US" sz="1200" i="1" dirty="0" err="1">
                <a:solidFill>
                  <a:schemeClr val="tx1"/>
                </a:solidFill>
              </a:rPr>
              <a:t>temporal</a:t>
            </a:r>
            <a:r>
              <a:rPr lang="cs-CZ" altLang="en-US" sz="1200" i="1" dirty="0">
                <a:solidFill>
                  <a:schemeClr val="tx1"/>
                </a:solidFill>
              </a:rPr>
              <a:t> </a:t>
            </a:r>
            <a:r>
              <a:rPr lang="cs-CZ" altLang="en-US" sz="1200" i="1" dirty="0" err="1">
                <a:solidFill>
                  <a:schemeClr val="tx1"/>
                </a:solidFill>
              </a:rPr>
              <a:t>risks</a:t>
            </a:r>
            <a:r>
              <a:rPr lang="cs-CZ" altLang="en-US" sz="1200" i="1" dirty="0">
                <a:solidFill>
                  <a:schemeClr val="tx1"/>
                </a:solidFill>
              </a:rPr>
              <a:t>!)</a:t>
            </a: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SEQUESTRATION</a:t>
            </a:r>
            <a:endParaRPr lang="en-US" altLang="en-US" sz="2400" dirty="0">
              <a:solidFill>
                <a:srgbClr val="FF3300"/>
              </a:solidFill>
            </a:endParaRPr>
          </a:p>
        </p:txBody>
      </p:sp>
      <p:pic>
        <p:nvPicPr>
          <p:cNvPr id="1026" name="Picture 2" descr="Giant pet leech feeds on person's arm, video creeps people out | Trending -  Hindustan Times">
            <a:extLst>
              <a:ext uri="{FF2B5EF4-FFF2-40B4-BE49-F238E27FC236}">
                <a16:creationId xmlns:a16="http://schemas.microsoft.com/office/drawing/2014/main" id="{5CE028C8-A60B-1DEB-14AC-499EB44D8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01008"/>
            <a:ext cx="2127895" cy="120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04800" y="1124744"/>
            <a:ext cx="8610600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b="1" dirty="0" err="1">
                <a:solidFill>
                  <a:schemeClr val="tx2"/>
                </a:solidFill>
              </a:rPr>
              <a:t>Metallothioneins</a:t>
            </a:r>
            <a:r>
              <a:rPr lang="en-US" altLang="en-US" sz="2200" b="1" dirty="0">
                <a:solidFill>
                  <a:schemeClr val="tx2"/>
                </a:solidFill>
              </a:rPr>
              <a:t> </a:t>
            </a:r>
            <a:r>
              <a:rPr lang="en-US" altLang="en-US" sz="2200" dirty="0">
                <a:solidFill>
                  <a:schemeClr val="tx1"/>
                </a:solidFill>
              </a:rPr>
              <a:t>(MTs, MT-like proteins)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cytoplasmic low molecular weight proteins (6-10 </a:t>
            </a:r>
            <a:r>
              <a:rPr lang="en-US" altLang="en-US" sz="2000" dirty="0" err="1">
                <a:solidFill>
                  <a:schemeClr val="tx1"/>
                </a:solidFill>
              </a:rPr>
              <a:t>kD</a:t>
            </a:r>
            <a:r>
              <a:rPr lang="en-US" altLang="en-US" sz="2000" dirty="0">
                <a:solidFill>
                  <a:schemeClr val="tx1"/>
                </a:solidFill>
              </a:rPr>
              <a:t>) rich on </a:t>
            </a:r>
            <a:r>
              <a:rPr lang="en-US" altLang="en-US" sz="2000" dirty="0" err="1">
                <a:solidFill>
                  <a:schemeClr val="tx1"/>
                </a:solidFill>
              </a:rPr>
              <a:t>Cys</a:t>
            </a: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recognized in </a:t>
            </a:r>
            <a:r>
              <a:rPr lang="cs-CZ" altLang="en-US" sz="2000" dirty="0">
                <a:solidFill>
                  <a:schemeClr val="tx1"/>
                </a:solidFill>
              </a:rPr>
              <a:t>most </a:t>
            </a:r>
            <a:r>
              <a:rPr lang="en-US" altLang="en-US" sz="2000" dirty="0">
                <a:solidFill>
                  <a:schemeClr val="tx1"/>
                </a:solidFill>
              </a:rPr>
              <a:t>eukaryotes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bind metals: Zn, Cd, Hg ... =&gt; reduce </a:t>
            </a:r>
            <a:r>
              <a:rPr lang="cs-CZ" altLang="en-US" sz="2000" dirty="0" err="1">
                <a:solidFill>
                  <a:schemeClr val="tx1"/>
                </a:solidFill>
              </a:rPr>
              <a:t>exposure</a:t>
            </a:r>
            <a:r>
              <a:rPr lang="cs-CZ" altLang="en-US" sz="2000" dirty="0">
                <a:solidFill>
                  <a:schemeClr val="tx1"/>
                </a:solidFill>
              </a:rPr>
              <a:t> and </a:t>
            </a:r>
            <a:r>
              <a:rPr lang="en-US" altLang="en-US" sz="2000" dirty="0">
                <a:solidFill>
                  <a:schemeClr val="tx1"/>
                </a:solidFill>
              </a:rPr>
              <a:t>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long half-life of proteins (~ 25 days)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SEQUESTRATION</a:t>
            </a:r>
            <a:r>
              <a:rPr lang="cs-CZ" altLang="en-US" sz="2400" b="1" dirty="0">
                <a:solidFill>
                  <a:srgbClr val="FF3300"/>
                </a:solidFill>
              </a:rPr>
              <a:t> – </a:t>
            </a:r>
            <a:r>
              <a:rPr lang="cs-CZ" altLang="en-US" sz="2400" b="1" dirty="0" err="1">
                <a:solidFill>
                  <a:srgbClr val="FF3300"/>
                </a:solidFill>
              </a:rPr>
              <a:t>example</a:t>
            </a:r>
            <a:r>
              <a:rPr lang="cs-CZ" altLang="en-US" sz="2400" b="1" dirty="0">
                <a:solidFill>
                  <a:srgbClr val="FF3300"/>
                </a:solidFill>
              </a:rPr>
              <a:t> </a:t>
            </a:r>
            <a:r>
              <a:rPr lang="cs-CZ" altLang="en-US" sz="2400" b="1" dirty="0" err="1">
                <a:solidFill>
                  <a:srgbClr val="FF3300"/>
                </a:solidFill>
              </a:rPr>
              <a:t>mechanism</a:t>
            </a:r>
            <a:r>
              <a:rPr lang="cs-CZ" altLang="en-US" sz="2400" b="1" dirty="0">
                <a:solidFill>
                  <a:srgbClr val="FF3300"/>
                </a:solidFill>
              </a:rPr>
              <a:t> </a:t>
            </a:r>
            <a:endParaRPr lang="en-US" altLang="en-US" sz="2400" dirty="0">
              <a:solidFill>
                <a:srgbClr val="FF3300"/>
              </a:solidFill>
            </a:endParaRPr>
          </a:p>
        </p:txBody>
      </p:sp>
      <p:pic>
        <p:nvPicPr>
          <p:cNvPr id="2050" name="Picture 2" descr="Molecular functions of metallothionein and its role in hematological  malignancies | Journal of Hematology &amp; Oncology | Full Text">
            <a:extLst>
              <a:ext uri="{FF2B5EF4-FFF2-40B4-BE49-F238E27FC236}">
                <a16:creationId xmlns:a16="http://schemas.microsoft.com/office/drawing/2014/main" id="{587F047B-477A-876C-924B-BE10C50FC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64768"/>
            <a:ext cx="4559424" cy="341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ructure of metallothionein and its bound polynuclear metal clusters.... |  Download Scientific Diagram">
            <a:extLst>
              <a:ext uri="{FF2B5EF4-FFF2-40B4-BE49-F238E27FC236}">
                <a16:creationId xmlns:a16="http://schemas.microsoft.com/office/drawing/2014/main" id="{2E84209E-5075-250A-DB06-22BAD2012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10"/>
          <a:stretch/>
        </p:blipFill>
        <p:spPr bwMode="auto">
          <a:xfrm>
            <a:off x="467544" y="4221088"/>
            <a:ext cx="356138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ál 5">
            <a:extLst>
              <a:ext uri="{FF2B5EF4-FFF2-40B4-BE49-F238E27FC236}">
                <a16:creationId xmlns:a16="http://schemas.microsoft.com/office/drawing/2014/main" id="{D119FA6F-03BC-C022-FF6B-42E9D1BA678E}"/>
              </a:ext>
            </a:extLst>
          </p:cNvPr>
          <p:cNvSpPr/>
          <p:nvPr/>
        </p:nvSpPr>
        <p:spPr>
          <a:xfrm>
            <a:off x="5963072" y="4361342"/>
            <a:ext cx="1345232" cy="3638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B4D36B-FA26-242B-10D4-9A064C83DAA5}"/>
              </a:ext>
            </a:extLst>
          </p:cNvPr>
          <p:cNvSpPr txBox="1"/>
          <p:nvPr/>
        </p:nvSpPr>
        <p:spPr>
          <a:xfrm>
            <a:off x="469231" y="3645024"/>
            <a:ext cx="2969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>
                <a:solidFill>
                  <a:schemeClr val="tx2"/>
                </a:solidFill>
              </a:rPr>
              <a:t>Structure</a:t>
            </a:r>
            <a:r>
              <a:rPr lang="cs-CZ" sz="1200" dirty="0">
                <a:solidFill>
                  <a:schemeClr val="tx2"/>
                </a:solidFill>
              </a:rPr>
              <a:t> of MT </a:t>
            </a:r>
            <a:br>
              <a:rPr lang="cs-CZ" sz="1200" dirty="0">
                <a:solidFill>
                  <a:schemeClr val="tx2"/>
                </a:solidFill>
              </a:rPr>
            </a:br>
            <a:r>
              <a:rPr lang="cs-CZ" sz="1200" dirty="0">
                <a:solidFill>
                  <a:schemeClr val="tx2"/>
                </a:solidFill>
              </a:rPr>
              <a:t>(1-7: metal </a:t>
            </a:r>
            <a:r>
              <a:rPr lang="cs-CZ" sz="1200" dirty="0" err="1">
                <a:solidFill>
                  <a:schemeClr val="tx2"/>
                </a:solidFill>
              </a:rPr>
              <a:t>atoms</a:t>
            </a:r>
            <a:r>
              <a:rPr lang="cs-CZ" sz="1200" dirty="0">
                <a:solidFill>
                  <a:schemeClr val="tx2"/>
                </a:solidFill>
              </a:rPr>
              <a:t> </a:t>
            </a:r>
            <a:r>
              <a:rPr lang="cs-CZ" sz="1200" dirty="0" err="1">
                <a:solidFill>
                  <a:schemeClr val="tx2"/>
                </a:solidFill>
              </a:rPr>
              <a:t>bound</a:t>
            </a:r>
            <a:r>
              <a:rPr lang="cs-CZ" sz="1200" dirty="0">
                <a:solidFill>
                  <a:schemeClr val="tx2"/>
                </a:solidFill>
              </a:rPr>
              <a:t> to the </a:t>
            </a:r>
            <a:r>
              <a:rPr lang="cs-CZ" sz="1200" dirty="0" err="1">
                <a:solidFill>
                  <a:schemeClr val="tx2"/>
                </a:solidFill>
              </a:rPr>
              <a:t>structure</a:t>
            </a:r>
            <a:r>
              <a:rPr lang="cs-CZ" sz="1200" dirty="0">
                <a:solidFill>
                  <a:schemeClr val="tx2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179512" y="1138093"/>
            <a:ext cx="8875712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 dirty="0">
                <a:solidFill>
                  <a:schemeClr val="tx1"/>
                </a:solidFill>
              </a:rPr>
              <a:t>TK </a:t>
            </a:r>
            <a:r>
              <a:rPr lang="cs-CZ" altLang="en-US" sz="2000" b="1" dirty="0" err="1">
                <a:solidFill>
                  <a:schemeClr val="tx1"/>
                </a:solidFill>
              </a:rPr>
              <a:t>processes</a:t>
            </a:r>
            <a:r>
              <a:rPr lang="cs-CZ" altLang="en-US" sz="2000" b="1" dirty="0">
                <a:solidFill>
                  <a:schemeClr val="tx1"/>
                </a:solidFill>
              </a:rPr>
              <a:t> (</a:t>
            </a:r>
            <a:r>
              <a:rPr lang="cs-CZ" altLang="en-US" sz="2000" b="1" dirty="0" err="1">
                <a:solidFill>
                  <a:schemeClr val="tx1"/>
                </a:solidFill>
              </a:rPr>
              <a:t>Phase</a:t>
            </a:r>
            <a:r>
              <a:rPr lang="cs-CZ" altLang="en-US" sz="2000" b="1" dirty="0">
                <a:solidFill>
                  <a:schemeClr val="tx1"/>
                </a:solidFill>
              </a:rPr>
              <a:t> I – </a:t>
            </a:r>
            <a:r>
              <a:rPr lang="en-US" altLang="en-US" sz="2000" b="1" dirty="0">
                <a:solidFill>
                  <a:schemeClr val="tx1"/>
                </a:solidFill>
              </a:rPr>
              <a:t>MFO</a:t>
            </a:r>
            <a:r>
              <a:rPr lang="cs-CZ" altLang="en-US" sz="2000" b="1" dirty="0">
                <a:solidFill>
                  <a:schemeClr val="tx1"/>
                </a:solidFill>
              </a:rPr>
              <a:t> / </a:t>
            </a:r>
            <a:r>
              <a:rPr lang="en-US" altLang="en-US" sz="2000" b="1" dirty="0">
                <a:solidFill>
                  <a:schemeClr val="tx1"/>
                </a:solidFill>
              </a:rPr>
              <a:t>Phase II </a:t>
            </a:r>
            <a:r>
              <a:rPr lang="cs-CZ" altLang="en-US" sz="2000" b="1" dirty="0">
                <a:solidFill>
                  <a:schemeClr val="tx1"/>
                </a:solidFill>
              </a:rPr>
              <a:t>- </a:t>
            </a:r>
            <a:r>
              <a:rPr lang="cs-CZ" altLang="en-US" sz="2000" b="1" dirty="0" err="1">
                <a:solidFill>
                  <a:schemeClr val="tx1"/>
                </a:solidFill>
              </a:rPr>
              <a:t>Ts</a:t>
            </a:r>
            <a:r>
              <a:rPr lang="cs-CZ" altLang="en-US" sz="2000" b="1" dirty="0">
                <a:solidFill>
                  <a:schemeClr val="tx1"/>
                </a:solidFill>
              </a:rPr>
              <a:t> / </a:t>
            </a:r>
            <a:r>
              <a:rPr lang="cs-CZ" altLang="en-US" sz="2000" b="1" dirty="0" err="1">
                <a:solidFill>
                  <a:schemeClr val="tx1"/>
                </a:solidFill>
              </a:rPr>
              <a:t>Phase</a:t>
            </a:r>
            <a:r>
              <a:rPr lang="cs-CZ" altLang="en-US" sz="2000" b="1" dirty="0">
                <a:solidFill>
                  <a:schemeClr val="tx1"/>
                </a:solidFill>
              </a:rPr>
              <a:t> III) </a:t>
            </a:r>
            <a:r>
              <a:rPr lang="en-US" altLang="en-US" sz="2000" b="1" dirty="0">
                <a:solidFill>
                  <a:schemeClr val="tx1"/>
                </a:solidFill>
              </a:rPr>
              <a:t>are inducible </a:t>
            </a:r>
            <a:endParaRPr lang="cs-CZ" altLang="en-US" sz="2000" b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u="sng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 i="1" dirty="0">
                <a:solidFill>
                  <a:schemeClr val="tx1"/>
                </a:solidFill>
              </a:rPr>
              <a:t>Presence of </a:t>
            </a:r>
            <a:r>
              <a:rPr lang="cs-CZ" altLang="en-US" sz="1400" i="1" dirty="0" err="1">
                <a:solidFill>
                  <a:schemeClr val="tx1"/>
                </a:solidFill>
              </a:rPr>
              <a:t>substrates</a:t>
            </a:r>
            <a:r>
              <a:rPr lang="cs-CZ" altLang="en-US" sz="1400" i="1" dirty="0">
                <a:solidFill>
                  <a:schemeClr val="tx1"/>
                </a:solidFill>
              </a:rPr>
              <a:t> (of </a:t>
            </a:r>
            <a:r>
              <a:rPr lang="cs-CZ" altLang="en-US" sz="1400" i="1" dirty="0" err="1">
                <a:solidFill>
                  <a:schemeClr val="tx1"/>
                </a:solidFill>
              </a:rPr>
              <a:t>enzymatic</a:t>
            </a:r>
            <a:r>
              <a:rPr lang="cs-CZ" altLang="en-US" sz="1400" i="1" dirty="0">
                <a:solidFill>
                  <a:schemeClr val="tx1"/>
                </a:solidFill>
              </a:rPr>
              <a:t> </a:t>
            </a:r>
            <a:r>
              <a:rPr lang="cs-CZ" altLang="en-US" sz="1400" i="1" dirty="0" err="1">
                <a:solidFill>
                  <a:schemeClr val="tx1"/>
                </a:solidFill>
              </a:rPr>
              <a:t>reactions</a:t>
            </a:r>
            <a:r>
              <a:rPr lang="cs-CZ" altLang="en-US" sz="1400" i="1" dirty="0">
                <a:solidFill>
                  <a:schemeClr val="tx1"/>
                </a:solidFill>
              </a:rPr>
              <a:t>)</a:t>
            </a:r>
            <a:r>
              <a:rPr lang="cs-CZ" altLang="en-US" sz="1400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GB" altLang="en-US" sz="1400" i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400" i="1" dirty="0">
                <a:solidFill>
                  <a:schemeClr val="tx1"/>
                </a:solidFill>
                <a:sym typeface="Wingdings" panose="05000000000000000000" pitchFamily="2" charset="2"/>
              </a:rPr>
              <a:t>de novo </a:t>
            </a:r>
            <a:r>
              <a:rPr lang="cs-CZ" altLang="en-US" sz="1400" i="1" dirty="0" err="1">
                <a:solidFill>
                  <a:schemeClr val="tx1"/>
                </a:solidFill>
                <a:sym typeface="Wingdings" panose="05000000000000000000" pitchFamily="2" charset="2"/>
              </a:rPr>
              <a:t>synthesis</a:t>
            </a:r>
            <a:r>
              <a:rPr lang="cs-CZ" altLang="en-US" sz="1400" i="1" dirty="0">
                <a:solidFill>
                  <a:schemeClr val="tx1"/>
                </a:solidFill>
                <a:sym typeface="Wingdings" panose="05000000000000000000" pitchFamily="2" charset="2"/>
              </a:rPr>
              <a:t> (</a:t>
            </a:r>
            <a:r>
              <a:rPr lang="en-GB" altLang="en-US" sz="1400" i="1" dirty="0">
                <a:solidFill>
                  <a:schemeClr val="tx1"/>
                </a:solidFill>
                <a:sym typeface="Wingdings" panose="05000000000000000000" pitchFamily="2" charset="2"/>
              </a:rPr>
              <a:t>induction</a:t>
            </a:r>
            <a:r>
              <a:rPr lang="cs-CZ" altLang="en-US" sz="1400" i="1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r>
              <a:rPr lang="en-GB" altLang="en-US" sz="1400" i="1" dirty="0">
                <a:solidFill>
                  <a:schemeClr val="tx1"/>
                </a:solidFill>
                <a:sym typeface="Wingdings" panose="05000000000000000000" pitchFamily="2" charset="2"/>
              </a:rPr>
              <a:t> of </a:t>
            </a:r>
            <a:r>
              <a:rPr lang="en-GB" altLang="en-US" sz="1400" i="1" dirty="0" err="1">
                <a:solidFill>
                  <a:schemeClr val="tx1"/>
                </a:solidFill>
                <a:sym typeface="Wingdings" panose="05000000000000000000" pitchFamily="2" charset="2"/>
              </a:rPr>
              <a:t>en</a:t>
            </a:r>
            <a:r>
              <a:rPr lang="cs-CZ" altLang="en-US" sz="1400" i="1" dirty="0" err="1">
                <a:solidFill>
                  <a:schemeClr val="tx1"/>
                </a:solidFill>
                <a:sym typeface="Wingdings" panose="05000000000000000000" pitchFamily="2" charset="2"/>
              </a:rPr>
              <a:t>zymes</a:t>
            </a:r>
            <a:r>
              <a:rPr lang="cs-CZ" altLang="en-US" sz="1400" i="1" dirty="0">
                <a:solidFill>
                  <a:schemeClr val="tx1"/>
                </a:solidFill>
                <a:sym typeface="Wingdings" panose="05000000000000000000" pitchFamily="2" charset="2"/>
              </a:rPr>
              <a:t> / </a:t>
            </a:r>
            <a:r>
              <a:rPr lang="cs-CZ" altLang="en-US" sz="1400" i="1" dirty="0" err="1">
                <a:solidFill>
                  <a:schemeClr val="tx1"/>
                </a:solidFill>
                <a:sym typeface="Wingdings" panose="05000000000000000000" pitchFamily="2" charset="2"/>
              </a:rPr>
              <a:t>proteins</a:t>
            </a:r>
            <a:endParaRPr lang="en-US" altLang="en-US" sz="140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MFO enzymes </a:t>
            </a:r>
            <a:r>
              <a:rPr lang="en-US" altLang="en-US" sz="2000" dirty="0">
                <a:solidFill>
                  <a:schemeClr val="tx2"/>
                </a:solidFill>
              </a:rPr>
              <a:t>are </a:t>
            </a:r>
            <a:r>
              <a:rPr lang="en-US" altLang="en-US" sz="2000" dirty="0" err="1">
                <a:solidFill>
                  <a:schemeClr val="tx2"/>
                </a:solidFill>
              </a:rPr>
              <a:t>induc</a:t>
            </a:r>
            <a:r>
              <a:rPr lang="cs-CZ" altLang="en-US" sz="2000" dirty="0" err="1">
                <a:solidFill>
                  <a:schemeClr val="tx2"/>
                </a:solidFill>
              </a:rPr>
              <a:t>ed</a:t>
            </a:r>
            <a:r>
              <a:rPr lang="en-US" altLang="en-US" sz="2000" dirty="0">
                <a:solidFill>
                  <a:schemeClr val="tx1"/>
                </a:solidFill>
              </a:rPr>
              <a:t> by a number of </a:t>
            </a:r>
            <a:r>
              <a:rPr lang="en-US" altLang="en-US" sz="2000" b="1" dirty="0">
                <a:solidFill>
                  <a:schemeClr val="tx2"/>
                </a:solidFill>
              </a:rPr>
              <a:t>(lipophilic/toxic) compounds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- organochlorine compounds, PCDDs/Fs, PAHs, PCBs ...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 dirty="0">
                <a:solidFill>
                  <a:schemeClr val="tx1"/>
                </a:solidFill>
              </a:rPr>
              <a:t> Phase II </a:t>
            </a:r>
            <a:r>
              <a:rPr lang="cs-CZ" altLang="en-US" sz="2000" dirty="0">
                <a:solidFill>
                  <a:schemeClr val="tx1"/>
                </a:solidFill>
              </a:rPr>
              <a:t>and </a:t>
            </a:r>
            <a:r>
              <a:rPr lang="cs-CZ" altLang="en-US" sz="2000" dirty="0" err="1">
                <a:solidFill>
                  <a:schemeClr val="tx1"/>
                </a:solidFill>
              </a:rPr>
              <a:t>Phase</a:t>
            </a:r>
            <a:r>
              <a:rPr lang="cs-CZ" altLang="en-US" sz="2000" dirty="0">
                <a:solidFill>
                  <a:schemeClr val="tx1"/>
                </a:solidFill>
              </a:rPr>
              <a:t> III </a:t>
            </a:r>
            <a:r>
              <a:rPr lang="cs-CZ" altLang="en-US" sz="2000" dirty="0" err="1">
                <a:solidFill>
                  <a:schemeClr val="tx1"/>
                </a:solidFill>
              </a:rPr>
              <a:t>enzymes</a:t>
            </a:r>
            <a:r>
              <a:rPr lang="cs-CZ" altLang="en-US" sz="2000" dirty="0">
                <a:solidFill>
                  <a:schemeClr val="tx1"/>
                </a:solidFill>
              </a:rPr>
              <a:t>/</a:t>
            </a:r>
            <a:r>
              <a:rPr lang="cs-CZ" altLang="en-US" sz="2000" dirty="0" err="1">
                <a:solidFill>
                  <a:schemeClr val="tx1"/>
                </a:solidFill>
              </a:rPr>
              <a:t>proteins</a:t>
            </a:r>
            <a:r>
              <a:rPr lang="cs-CZ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>
                <a:solidFill>
                  <a:schemeClr val="tx2"/>
                </a:solidFill>
              </a:rPr>
              <a:t>are </a:t>
            </a:r>
            <a:r>
              <a:rPr lang="cs-CZ" altLang="en-US" sz="2000" dirty="0" err="1">
                <a:solidFill>
                  <a:schemeClr val="tx2"/>
                </a:solidFill>
              </a:rPr>
              <a:t>induced</a:t>
            </a:r>
            <a:r>
              <a:rPr lang="cs-CZ" altLang="en-US" sz="2000" dirty="0">
                <a:solidFill>
                  <a:schemeClr val="tx2"/>
                </a:solidFill>
              </a:rPr>
              <a:t> </a:t>
            </a:r>
            <a:r>
              <a:rPr lang="en-US" altLang="en-US" sz="2000" dirty="0">
                <a:solidFill>
                  <a:schemeClr val="tx1"/>
                </a:solidFill>
              </a:rPr>
              <a:t>by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en-US" altLang="en-US" sz="2000" dirty="0">
                <a:solidFill>
                  <a:schemeClr val="tx1"/>
                </a:solidFill>
              </a:rPr>
              <a:t> increased </a:t>
            </a:r>
            <a:r>
              <a:rPr lang="cs-CZ" altLang="en-US" sz="2000" dirty="0" err="1">
                <a:solidFill>
                  <a:schemeClr val="tx1"/>
                </a:solidFill>
              </a:rPr>
              <a:t>metabolites</a:t>
            </a:r>
            <a:r>
              <a:rPr lang="cs-CZ" altLang="en-US" sz="2000" dirty="0">
                <a:solidFill>
                  <a:schemeClr val="tx1"/>
                </a:solidFill>
              </a:rPr>
              <a:t> („</a:t>
            </a:r>
            <a:r>
              <a:rPr lang="cs-CZ" altLang="en-US" sz="2000" dirty="0" err="1">
                <a:solidFill>
                  <a:schemeClr val="tx1"/>
                </a:solidFill>
              </a:rPr>
              <a:t>activated</a:t>
            </a:r>
            <a:r>
              <a:rPr lang="cs-CZ" altLang="en-US" sz="2000" dirty="0">
                <a:solidFill>
                  <a:schemeClr val="tx1"/>
                </a:solidFill>
              </a:rPr>
              <a:t>“ </a:t>
            </a:r>
            <a:r>
              <a:rPr lang="en-US" altLang="en-US" sz="2000" dirty="0">
                <a:solidFill>
                  <a:schemeClr val="tx1"/>
                </a:solidFill>
              </a:rPr>
              <a:t>substrates</a:t>
            </a:r>
            <a:r>
              <a:rPr lang="cs-CZ" altLang="en-US" sz="2000" dirty="0">
                <a:solidFill>
                  <a:schemeClr val="tx1"/>
                </a:solidFill>
              </a:rPr>
              <a:t> f</a:t>
            </a:r>
            <a:r>
              <a:rPr lang="en-US" altLang="en-US" sz="2000" dirty="0">
                <a:solidFill>
                  <a:schemeClr val="tx1"/>
                </a:solidFill>
              </a:rPr>
              <a:t>rom the Phase </a:t>
            </a:r>
            <a:r>
              <a:rPr lang="cs-CZ" altLang="en-US" sz="2000" dirty="0">
                <a:solidFill>
                  <a:schemeClr val="tx1"/>
                </a:solidFill>
              </a:rPr>
              <a:t>I)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cs-CZ" altLang="en-US" sz="2000" dirty="0" err="1">
                <a:solidFill>
                  <a:schemeClr val="tx1"/>
                </a:solidFill>
              </a:rPr>
              <a:t>occurrence</a:t>
            </a:r>
            <a:r>
              <a:rPr lang="cs-CZ" altLang="en-US" sz="2000" dirty="0">
                <a:solidFill>
                  <a:schemeClr val="tx1"/>
                </a:solidFill>
              </a:rPr>
              <a:t> of </a:t>
            </a:r>
            <a:r>
              <a:rPr lang="cs-CZ" altLang="en-US" sz="2000" dirty="0" err="1">
                <a:solidFill>
                  <a:schemeClr val="tx1"/>
                </a:solidFill>
              </a:rPr>
              <a:t>oxidants</a:t>
            </a:r>
            <a:r>
              <a:rPr lang="cs-CZ" altLang="en-US" sz="2000" dirty="0">
                <a:solidFill>
                  <a:schemeClr val="tx1"/>
                </a:solidFill>
              </a:rPr>
              <a:t> and </a:t>
            </a:r>
            <a:r>
              <a:rPr lang="en-US" altLang="en-US" sz="2000" dirty="0">
                <a:solidFill>
                  <a:schemeClr val="tx1"/>
                </a:solidFill>
              </a:rPr>
              <a:t>reactive toxicants in cells</a:t>
            </a:r>
            <a:r>
              <a:rPr lang="cs-CZ" altLang="en-US" sz="2000" dirty="0">
                <a:solidFill>
                  <a:schemeClr val="tx1"/>
                </a:solidFill>
              </a:rPr>
              <a:t> (ROS, </a:t>
            </a:r>
            <a:r>
              <a:rPr lang="cs-CZ" altLang="en-US" sz="2000" dirty="0" err="1">
                <a:solidFill>
                  <a:schemeClr val="tx1"/>
                </a:solidFill>
              </a:rPr>
              <a:t>ox</a:t>
            </a:r>
            <a:r>
              <a:rPr lang="cs-CZ" altLang="en-US" sz="2000" dirty="0">
                <a:solidFill>
                  <a:schemeClr val="tx1"/>
                </a:solidFill>
              </a:rPr>
              <a:t>. stress)</a:t>
            </a: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 dirty="0">
                <a:solidFill>
                  <a:schemeClr val="tx1"/>
                </a:solidFill>
              </a:rPr>
              <a:t> long-term </a:t>
            </a:r>
            <a:r>
              <a:rPr lang="cs-CZ" altLang="en-US" sz="2000" dirty="0" err="1">
                <a:solidFill>
                  <a:schemeClr val="tx1"/>
                </a:solidFill>
              </a:rPr>
              <a:t>exposure</a:t>
            </a:r>
            <a:r>
              <a:rPr lang="en-US" altLang="en-US" sz="2000" dirty="0">
                <a:solidFill>
                  <a:schemeClr val="tx1"/>
                </a:solidFill>
              </a:rPr>
              <a:t> to sublethal doses 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</a:rPr>
              <a:t>induction of detoxification enzymes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</a:t>
            </a: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</a:rPr>
              <a:t>increase </a:t>
            </a:r>
            <a:r>
              <a:rPr lang="cs-CZ" altLang="en-US" sz="2000" dirty="0">
                <a:solidFill>
                  <a:schemeClr val="tx1"/>
                </a:solidFill>
              </a:rPr>
              <a:t>of </a:t>
            </a:r>
            <a:r>
              <a:rPr lang="en-US" altLang="en-US" sz="2000" b="1" dirty="0">
                <a:solidFill>
                  <a:schemeClr val="tx2"/>
                </a:solidFill>
              </a:rPr>
              <a:t>tolerance </a:t>
            </a:r>
            <a:r>
              <a:rPr lang="en-US" altLang="en-US" sz="2000" dirty="0">
                <a:solidFill>
                  <a:schemeClr val="tx1"/>
                </a:solidFill>
              </a:rPr>
              <a:t>to toxicant </a:t>
            </a:r>
            <a:r>
              <a:rPr lang="en-US" altLang="en-US" sz="2000" dirty="0">
                <a:solidFill>
                  <a:schemeClr val="tx2"/>
                </a:solidFill>
              </a:rPr>
              <a:t>(</a:t>
            </a:r>
            <a:r>
              <a:rPr lang="cs-CZ" altLang="en-US" sz="2000" dirty="0" err="1">
                <a:solidFill>
                  <a:schemeClr val="tx2"/>
                </a:solidFill>
              </a:rPr>
              <a:t>physiological</a:t>
            </a:r>
            <a:r>
              <a:rPr lang="cs-CZ" altLang="en-US" sz="2000" dirty="0">
                <a:solidFill>
                  <a:schemeClr val="tx2"/>
                </a:solidFill>
              </a:rPr>
              <a:t> </a:t>
            </a:r>
            <a:r>
              <a:rPr lang="en-US" altLang="en-US" sz="2000" dirty="0">
                <a:solidFill>
                  <a:schemeClr val="tx2"/>
                </a:solidFill>
              </a:rPr>
              <a:t>adaptation)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	</a:t>
            </a: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</a:rPr>
              <a:t>too long exposure: energy depletion </a:t>
            </a: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death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04800" y="149731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INDUCTION OF t</a:t>
            </a:r>
            <a:r>
              <a:rPr lang="cs-CZ" altLang="en-US" sz="2400" b="1" dirty="0" err="1">
                <a:solidFill>
                  <a:srgbClr val="FF3300"/>
                </a:solidFill>
              </a:rPr>
              <a:t>ransformation</a:t>
            </a:r>
            <a:r>
              <a:rPr lang="cs-CZ" altLang="en-US" sz="2400" b="1" dirty="0">
                <a:solidFill>
                  <a:srgbClr val="FF3300"/>
                </a:solidFill>
              </a:rPr>
              <a:t> / </a:t>
            </a:r>
            <a:r>
              <a:rPr lang="cs-CZ" altLang="en-US" sz="2400" b="1" dirty="0" err="1">
                <a:solidFill>
                  <a:srgbClr val="FF3300"/>
                </a:solidFill>
              </a:rPr>
              <a:t>metabolism</a:t>
            </a:r>
            <a:r>
              <a:rPr lang="cs-CZ" altLang="en-US" sz="2400" b="1" dirty="0">
                <a:solidFill>
                  <a:srgbClr val="FF3300"/>
                </a:solidFill>
              </a:rPr>
              <a:t> / </a:t>
            </a:r>
            <a:r>
              <a:rPr lang="cs-CZ" altLang="en-US" sz="2400" b="1" dirty="0" err="1">
                <a:solidFill>
                  <a:srgbClr val="FF3300"/>
                </a:solidFill>
              </a:rPr>
              <a:t>elimination</a:t>
            </a:r>
            <a:endParaRPr lang="cs-CZ" altLang="en-US" sz="2400" b="1" dirty="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3300"/>
                </a:solidFill>
              </a:rPr>
              <a:t>„</a:t>
            </a:r>
            <a:r>
              <a:rPr lang="cs-CZ" altLang="en-US" sz="2400" dirty="0" err="1">
                <a:solidFill>
                  <a:srgbClr val="FF3300"/>
                </a:solidFill>
              </a:rPr>
              <a:t>Physiological</a:t>
            </a:r>
            <a:r>
              <a:rPr lang="cs-CZ" altLang="en-US" sz="2400" dirty="0">
                <a:solidFill>
                  <a:srgbClr val="FF3300"/>
                </a:solidFill>
              </a:rPr>
              <a:t>“ </a:t>
            </a:r>
            <a:r>
              <a:rPr lang="cs-CZ" altLang="en-US" sz="2400" dirty="0" err="1">
                <a:solidFill>
                  <a:srgbClr val="FF3300"/>
                </a:solidFill>
              </a:rPr>
              <a:t>adaptation</a:t>
            </a:r>
            <a:r>
              <a:rPr lang="cs-CZ" altLang="en-US" sz="2400" dirty="0">
                <a:solidFill>
                  <a:srgbClr val="FF3300"/>
                </a:solidFill>
              </a:rPr>
              <a:t> to </a:t>
            </a:r>
            <a:r>
              <a:rPr lang="cs-CZ" altLang="en-US" sz="2400" dirty="0" err="1">
                <a:solidFill>
                  <a:srgbClr val="FF3300"/>
                </a:solidFill>
              </a:rPr>
              <a:t>toxicants</a:t>
            </a:r>
            <a:endParaRPr lang="en-US" altLang="en-US" sz="2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6985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04800" y="651460"/>
            <a:ext cx="86106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</a:rPr>
              <a:t>Induction of </a:t>
            </a:r>
            <a:r>
              <a:rPr lang="cs-CZ" altLang="en-US" sz="2400" b="1" dirty="0" err="1">
                <a:solidFill>
                  <a:schemeClr val="tx2"/>
                </a:solidFill>
              </a:rPr>
              <a:t>TKs</a:t>
            </a:r>
            <a:r>
              <a:rPr lang="cs-CZ" altLang="en-US" sz="2400" b="1" dirty="0">
                <a:solidFill>
                  <a:schemeClr val="tx2"/>
                </a:solidFill>
              </a:rPr>
              <a:t>: </a:t>
            </a:r>
            <a:r>
              <a:rPr lang="en-US" altLang="en-US" sz="2400" b="1" dirty="0">
                <a:solidFill>
                  <a:schemeClr val="accent2"/>
                </a:solidFill>
              </a:rPr>
              <a:t>biomarker</a:t>
            </a:r>
            <a:r>
              <a:rPr lang="cs-CZ" altLang="en-US" sz="2400" b="1" dirty="0">
                <a:solidFill>
                  <a:schemeClr val="accent2"/>
                </a:solidFill>
              </a:rPr>
              <a:t> of </a:t>
            </a:r>
            <a:r>
              <a:rPr lang="cs-CZ" altLang="en-US" sz="2400" b="1" dirty="0" err="1">
                <a:solidFill>
                  <a:schemeClr val="accent2"/>
                </a:solidFill>
              </a:rPr>
              <a:t>exposure</a:t>
            </a:r>
            <a:r>
              <a:rPr lang="cs-CZ" altLang="en-US" sz="2400" b="1" dirty="0">
                <a:solidFill>
                  <a:schemeClr val="accent2"/>
                </a:solidFill>
              </a:rPr>
              <a:t> and </a:t>
            </a:r>
            <a:r>
              <a:rPr lang="cs-CZ" altLang="en-US" sz="2400" b="1" dirty="0" err="1">
                <a:solidFill>
                  <a:schemeClr val="accent2"/>
                </a:solidFill>
              </a:rPr>
              <a:t>effects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previous exposure to xenobiotics can be </a:t>
            </a:r>
            <a:r>
              <a:rPr lang="cs-CZ" altLang="en-US" sz="2000" dirty="0" err="1">
                <a:solidFill>
                  <a:schemeClr val="tx1"/>
                </a:solidFill>
              </a:rPr>
              <a:t>deduced</a:t>
            </a:r>
            <a:r>
              <a:rPr lang="cs-CZ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>
                <a:solidFill>
                  <a:schemeClr val="tx1"/>
                </a:solidFill>
              </a:rPr>
              <a:t>from the </a:t>
            </a:r>
            <a:r>
              <a:rPr lang="cs-CZ" altLang="en-US" sz="2000" dirty="0" err="1">
                <a:solidFill>
                  <a:schemeClr val="tx1"/>
                </a:solidFill>
              </a:rPr>
              <a:t>measurement</a:t>
            </a:r>
            <a:r>
              <a:rPr lang="cs-CZ" altLang="en-US" sz="2000" dirty="0">
                <a:solidFill>
                  <a:schemeClr val="tx1"/>
                </a:solidFill>
              </a:rPr>
              <a:t> of </a:t>
            </a:r>
            <a:r>
              <a:rPr lang="en-US" altLang="en-US" sz="2000" dirty="0">
                <a:solidFill>
                  <a:schemeClr val="tx1"/>
                </a:solidFill>
              </a:rPr>
              <a:t>activity of detoxification enzymes = biomarkers </a:t>
            </a:r>
            <a:br>
              <a:rPr lang="cs-CZ" altLang="en-US" sz="20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(</a:t>
            </a:r>
            <a:r>
              <a:rPr lang="en-US" altLang="en-US" sz="2000" i="1" dirty="0">
                <a:solidFill>
                  <a:schemeClr val="tx1"/>
                </a:solidFill>
              </a:rPr>
              <a:t>up to 100+ times increase compared to background activities)</a:t>
            </a: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often discussed </a:t>
            </a:r>
            <a:r>
              <a:rPr lang="cs-CZ" altLang="en-US" sz="2000" dirty="0" err="1">
                <a:solidFill>
                  <a:schemeClr val="tx1"/>
                </a:solidFill>
              </a:rPr>
              <a:t>is</a:t>
            </a:r>
            <a:r>
              <a:rPr lang="cs-CZ" altLang="en-US" sz="2000" dirty="0">
                <a:solidFill>
                  <a:schemeClr val="tx1"/>
                </a:solidFill>
              </a:rPr>
              <a:t> the </a:t>
            </a:r>
            <a:r>
              <a:rPr lang="en-US" altLang="en-US" sz="2000" b="1" dirty="0">
                <a:solidFill>
                  <a:schemeClr val="tx2"/>
                </a:solidFill>
              </a:rPr>
              <a:t>induction of CYP1A (cytochromes P450 1A</a:t>
            </a:r>
            <a:r>
              <a:rPr lang="cs-CZ" altLang="en-US" sz="2000" b="1" dirty="0">
                <a:solidFill>
                  <a:schemeClr val="tx2"/>
                </a:solidFill>
              </a:rPr>
              <a:t>1</a:t>
            </a:r>
            <a:r>
              <a:rPr lang="en-US" altLang="en-US" sz="2000" b="1" dirty="0">
                <a:solidFill>
                  <a:schemeClr val="tx2"/>
                </a:solidFill>
              </a:rPr>
              <a:t>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</a:t>
            </a:r>
            <a:r>
              <a:rPr lang="en-US" altLang="en-US" sz="1800" dirty="0">
                <a:solidFill>
                  <a:schemeClr val="tx1"/>
                </a:solidFill>
              </a:rPr>
              <a:t>after binding and activation of </a:t>
            </a:r>
            <a:r>
              <a:rPr lang="en-US" altLang="en-US" sz="1800" b="1" dirty="0" err="1">
                <a:solidFill>
                  <a:srgbClr val="FF0000"/>
                </a:solidFill>
              </a:rPr>
              <a:t>AhR</a:t>
            </a:r>
            <a:r>
              <a:rPr lang="en-US" altLang="en-US" sz="1800" b="1" dirty="0">
                <a:solidFill>
                  <a:srgbClr val="FF0000"/>
                </a:solidFill>
              </a:rPr>
              <a:t> (aryl hydrocarbon receptor) </a:t>
            </a:r>
            <a:r>
              <a:rPr lang="cs-CZ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GB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1800" dirty="0">
                <a:solidFill>
                  <a:schemeClr val="tx1"/>
                </a:solidFill>
              </a:rPr>
              <a:t>transcription and translation of new C</a:t>
            </a:r>
            <a:r>
              <a:rPr lang="cs-CZ" altLang="en-US" sz="1800" dirty="0">
                <a:solidFill>
                  <a:schemeClr val="tx1"/>
                </a:solidFill>
              </a:rPr>
              <a:t>YP </a:t>
            </a:r>
            <a:r>
              <a:rPr lang="en-US" altLang="en-US" sz="1800" dirty="0">
                <a:solidFill>
                  <a:schemeClr val="tx1"/>
                </a:solidFill>
              </a:rPr>
              <a:t>enzymes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1200" i="1" dirty="0">
                <a:solidFill>
                  <a:schemeClr val="tx1"/>
                </a:solidFill>
              </a:rPr>
              <a:t> </a:t>
            </a:r>
            <a:r>
              <a:rPr lang="cs-CZ" altLang="en-US" sz="1200" i="1" dirty="0" err="1">
                <a:solidFill>
                  <a:schemeClr val="tx1"/>
                </a:solidFill>
              </a:rPr>
              <a:t>experimental</a:t>
            </a:r>
            <a:r>
              <a:rPr lang="cs-CZ" altLang="en-US" sz="1200" i="1" dirty="0">
                <a:solidFill>
                  <a:schemeClr val="tx1"/>
                </a:solidFill>
              </a:rPr>
              <a:t> </a:t>
            </a:r>
            <a:r>
              <a:rPr lang="en-US" altLang="en-US" sz="1200" i="1" dirty="0">
                <a:solidFill>
                  <a:schemeClr val="tx1"/>
                </a:solidFill>
              </a:rPr>
              <a:t>assessment of </a:t>
            </a:r>
            <a:r>
              <a:rPr lang="cs-CZ" altLang="en-US" sz="1200" i="1" dirty="0" err="1">
                <a:solidFill>
                  <a:schemeClr val="tx1"/>
                </a:solidFill>
              </a:rPr>
              <a:t>AhR</a:t>
            </a:r>
            <a:r>
              <a:rPr lang="cs-CZ" altLang="en-US" sz="1200" i="1" dirty="0">
                <a:solidFill>
                  <a:schemeClr val="tx1"/>
                </a:solidFill>
              </a:rPr>
              <a:t>/CYP1A1</a:t>
            </a:r>
            <a:r>
              <a:rPr lang="en-US" altLang="en-US" sz="1200" i="1" dirty="0">
                <a:solidFill>
                  <a:schemeClr val="tx1"/>
                </a:solidFill>
              </a:rPr>
              <a:t>activation –EROD (</a:t>
            </a:r>
            <a:r>
              <a:rPr lang="en-US" altLang="en-US" sz="1200" i="1" dirty="0" err="1">
                <a:solidFill>
                  <a:schemeClr val="tx1"/>
                </a:solidFill>
              </a:rPr>
              <a:t>ethoxyresorufin</a:t>
            </a:r>
            <a:r>
              <a:rPr lang="en-US" altLang="en-US" sz="1200" i="1" dirty="0">
                <a:solidFill>
                  <a:schemeClr val="tx1"/>
                </a:solidFill>
              </a:rPr>
              <a:t>-O-</a:t>
            </a:r>
            <a:r>
              <a:rPr lang="en-US" altLang="en-US" sz="1200" i="1" dirty="0" err="1">
                <a:solidFill>
                  <a:schemeClr val="tx1"/>
                </a:solidFill>
              </a:rPr>
              <a:t>deethylase</a:t>
            </a:r>
            <a:r>
              <a:rPr lang="en-US" altLang="en-US" sz="1200" i="1" dirty="0">
                <a:solidFill>
                  <a:schemeClr val="tx1"/>
                </a:solidFill>
              </a:rPr>
              <a:t>)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en-US" altLang="en-US" sz="1200" i="1" dirty="0">
                <a:solidFill>
                  <a:schemeClr val="tx1"/>
                </a:solidFill>
              </a:rPr>
              <a:t> good correlation with organic (+ chlorine) pollution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 i="1" dirty="0">
                <a:solidFill>
                  <a:schemeClr val="tx1"/>
                </a:solidFill>
              </a:rPr>
              <a:t>(</a:t>
            </a:r>
            <a:r>
              <a:rPr lang="cs-CZ" altLang="en-US" sz="1400" i="1" dirty="0" err="1">
                <a:solidFill>
                  <a:schemeClr val="tx1"/>
                </a:solidFill>
              </a:rPr>
              <a:t>Note</a:t>
            </a:r>
            <a:r>
              <a:rPr lang="cs-CZ" altLang="en-US" sz="1400" i="1" dirty="0">
                <a:solidFill>
                  <a:schemeClr val="tx1"/>
                </a:solidFill>
              </a:rPr>
              <a:t>: </a:t>
            </a:r>
            <a:r>
              <a:rPr lang="cs-CZ" altLang="en-US" sz="1400" b="1" i="1" dirty="0" err="1">
                <a:solidFill>
                  <a:schemeClr val="tx2"/>
                </a:solidFill>
              </a:rPr>
              <a:t>AhR</a:t>
            </a:r>
            <a:r>
              <a:rPr lang="cs-CZ" altLang="en-US" sz="1400" i="1" dirty="0">
                <a:solidFill>
                  <a:schemeClr val="tx1"/>
                </a:solidFill>
              </a:rPr>
              <a:t> </a:t>
            </a:r>
            <a:r>
              <a:rPr lang="cs-CZ" altLang="en-US" sz="1400" i="1" dirty="0" err="1">
                <a:solidFill>
                  <a:schemeClr val="tx1"/>
                </a:solidFill>
              </a:rPr>
              <a:t>is</a:t>
            </a:r>
            <a:r>
              <a:rPr lang="cs-CZ" altLang="en-US" sz="1400" i="1" dirty="0">
                <a:solidFill>
                  <a:schemeClr val="tx1"/>
                </a:solidFill>
              </a:rPr>
              <a:t> </a:t>
            </a:r>
            <a:r>
              <a:rPr lang="cs-CZ" altLang="en-US" sz="1400" i="1" dirty="0" err="1">
                <a:solidFill>
                  <a:schemeClr val="tx1"/>
                </a:solidFill>
              </a:rPr>
              <a:t>also</a:t>
            </a:r>
            <a:r>
              <a:rPr lang="cs-CZ" altLang="en-US" sz="1400" i="1" dirty="0">
                <a:solidFill>
                  <a:schemeClr val="tx1"/>
                </a:solidFill>
              </a:rPr>
              <a:t> very </a:t>
            </a:r>
            <a:r>
              <a:rPr lang="cs-CZ" altLang="en-US" sz="1400" i="1" dirty="0" err="1">
                <a:solidFill>
                  <a:schemeClr val="tx1"/>
                </a:solidFill>
              </a:rPr>
              <a:t>important</a:t>
            </a:r>
            <a:r>
              <a:rPr lang="cs-CZ" altLang="en-US" sz="1400" i="1" dirty="0">
                <a:solidFill>
                  <a:schemeClr val="tx1"/>
                </a:solidFill>
              </a:rPr>
              <a:t> </a:t>
            </a:r>
            <a:r>
              <a:rPr lang="cs-CZ" altLang="en-US" sz="1400" i="1" dirty="0" err="1">
                <a:solidFill>
                  <a:schemeClr val="tx1"/>
                </a:solidFill>
              </a:rPr>
              <a:t>mediator</a:t>
            </a:r>
            <a:r>
              <a:rPr lang="cs-CZ" altLang="en-US" sz="1400" i="1" dirty="0">
                <a:solidFill>
                  <a:schemeClr val="tx1"/>
                </a:solidFill>
              </a:rPr>
              <a:t> of toxicity </a:t>
            </a:r>
            <a:r>
              <a:rPr lang="cs-CZ" altLang="en-US" sz="1400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cs-CZ" altLang="en-US" sz="1400" i="1" dirty="0">
                <a:solidFill>
                  <a:schemeClr val="tx1"/>
                </a:solidFill>
              </a:rPr>
              <a:t> </a:t>
            </a:r>
            <a:r>
              <a:rPr lang="cs-CZ" altLang="en-US" sz="1400" i="1" dirty="0" err="1">
                <a:solidFill>
                  <a:schemeClr val="tx1"/>
                </a:solidFill>
              </a:rPr>
              <a:t>discussed</a:t>
            </a:r>
            <a:r>
              <a:rPr lang="cs-CZ" altLang="en-US" sz="1400" i="1" dirty="0">
                <a:solidFill>
                  <a:schemeClr val="tx1"/>
                </a:solidFill>
              </a:rPr>
              <a:t> </a:t>
            </a:r>
            <a:r>
              <a:rPr lang="cs-CZ" altLang="en-US" sz="1400" i="1" dirty="0" err="1">
                <a:solidFill>
                  <a:schemeClr val="tx1"/>
                </a:solidFill>
              </a:rPr>
              <a:t>elsewhere</a:t>
            </a:r>
            <a:r>
              <a:rPr lang="cs-CZ" altLang="en-US" sz="1400" i="1" dirty="0">
                <a:solidFill>
                  <a:schemeClr val="tx1"/>
                </a:solidFill>
              </a:rPr>
              <a:t> </a:t>
            </a:r>
            <a:r>
              <a:rPr lang="cs-CZ" altLang="en-US" sz="1400" i="1" dirty="0" err="1">
                <a:solidFill>
                  <a:schemeClr val="tx1"/>
                </a:solidFill>
              </a:rPr>
              <a:t>during</a:t>
            </a:r>
            <a:r>
              <a:rPr lang="cs-CZ" altLang="en-US" sz="1400" i="1" dirty="0">
                <a:solidFill>
                  <a:schemeClr val="tx1"/>
                </a:solidFill>
              </a:rPr>
              <a:t> the </a:t>
            </a:r>
            <a:r>
              <a:rPr lang="cs-CZ" altLang="en-US" sz="1400" i="1" dirty="0" err="1">
                <a:solidFill>
                  <a:schemeClr val="tx1"/>
                </a:solidFill>
              </a:rPr>
              <a:t>course</a:t>
            </a:r>
            <a:r>
              <a:rPr lang="cs-CZ" altLang="en-US" sz="1400" i="1" dirty="0">
                <a:solidFill>
                  <a:schemeClr val="tx1"/>
                </a:solidFill>
              </a:rPr>
              <a:t>)</a:t>
            </a:r>
            <a:endParaRPr lang="en-US" altLang="en-US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102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3958" r="13281" b="14583"/>
          <a:stretch>
            <a:fillRect/>
          </a:stretch>
        </p:blipFill>
        <p:spPr bwMode="auto">
          <a:xfrm>
            <a:off x="174625" y="548680"/>
            <a:ext cx="879475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2925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94544"/>
            <a:ext cx="8458200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375543" y="116632"/>
            <a:ext cx="85686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200" b="1" dirty="0" err="1">
                <a:solidFill>
                  <a:schemeClr val="tx2"/>
                </a:solidFill>
              </a:rPr>
              <a:t>Seasonal</a:t>
            </a:r>
            <a:r>
              <a:rPr lang="cs-CZ" altLang="en-US" sz="1200" b="1" dirty="0">
                <a:solidFill>
                  <a:schemeClr val="tx2"/>
                </a:solidFill>
              </a:rPr>
              <a:t> c</a:t>
            </a:r>
            <a:r>
              <a:rPr lang="en-US" altLang="en-US" sz="1200" b="1" dirty="0" err="1">
                <a:solidFill>
                  <a:schemeClr val="tx2"/>
                </a:solidFill>
              </a:rPr>
              <a:t>hanges</a:t>
            </a:r>
            <a:r>
              <a:rPr lang="en-US" altLang="en-US" sz="1200" b="1" dirty="0">
                <a:solidFill>
                  <a:schemeClr val="tx2"/>
                </a:solidFill>
              </a:rPr>
              <a:t> in EROD activity of fish / carps (males vs. females) from two rivers (Anoia, </a:t>
            </a:r>
            <a:r>
              <a:rPr lang="en-US" altLang="en-US" sz="1200" b="1" dirty="0" err="1">
                <a:solidFill>
                  <a:schemeClr val="tx2"/>
                </a:solidFill>
              </a:rPr>
              <a:t>Cardener</a:t>
            </a:r>
            <a:r>
              <a:rPr lang="en-US" altLang="en-US" sz="1200" b="1" dirty="0">
                <a:solidFill>
                  <a:schemeClr val="tx2"/>
                </a:solidFill>
              </a:rPr>
              <a:t>) upstream and downstream </a:t>
            </a:r>
            <a:r>
              <a:rPr lang="cs-CZ" altLang="en-US" sz="1200" b="1" dirty="0">
                <a:solidFill>
                  <a:schemeClr val="tx2"/>
                </a:solidFill>
              </a:rPr>
              <a:t>(2 </a:t>
            </a:r>
            <a:r>
              <a:rPr lang="cs-CZ" altLang="en-US" sz="1200" b="1" dirty="0" err="1">
                <a:solidFill>
                  <a:schemeClr val="tx2"/>
                </a:solidFill>
              </a:rPr>
              <a:t>stations</a:t>
            </a:r>
            <a:r>
              <a:rPr lang="cs-CZ" altLang="en-US" sz="1200" b="1" dirty="0">
                <a:solidFill>
                  <a:schemeClr val="tx2"/>
                </a:solidFill>
              </a:rPr>
              <a:t>) </a:t>
            </a:r>
            <a:r>
              <a:rPr lang="en-US" altLang="en-US" sz="1200" b="1" dirty="0">
                <a:solidFill>
                  <a:schemeClr val="tx2"/>
                </a:solidFill>
              </a:rPr>
              <a:t>from </a:t>
            </a:r>
            <a:r>
              <a:rPr lang="cs-CZ" altLang="en-US" sz="1200" b="1" dirty="0">
                <a:solidFill>
                  <a:schemeClr val="tx2"/>
                </a:solidFill>
              </a:rPr>
              <a:t>the </a:t>
            </a:r>
            <a:r>
              <a:rPr lang="en-US" altLang="en-US" sz="1200" b="1" dirty="0">
                <a:solidFill>
                  <a:schemeClr val="tx2"/>
                </a:solidFill>
              </a:rPr>
              <a:t>waste water treatment plants outlets. </a:t>
            </a:r>
          </a:p>
        </p:txBody>
      </p:sp>
    </p:spTree>
    <p:extLst>
      <p:ext uri="{BB962C8B-B14F-4D97-AF65-F5344CB8AC3E}">
        <p14:creationId xmlns:p14="http://schemas.microsoft.com/office/powerpoint/2010/main" val="12268224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32292" r="7031" b="22917"/>
          <a:stretch>
            <a:fillRect/>
          </a:stretch>
        </p:blipFill>
        <p:spPr bwMode="auto">
          <a:xfrm>
            <a:off x="106363" y="1387475"/>
            <a:ext cx="8929687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Induction of MTs </a:t>
            </a:r>
            <a:r>
              <a:rPr lang="cs-CZ" altLang="en-US" sz="2400" b="1" dirty="0">
                <a:solidFill>
                  <a:srgbClr val="FF3300"/>
                </a:solidFill>
              </a:rPr>
              <a:t>in </a:t>
            </a:r>
            <a:r>
              <a:rPr lang="en-US" altLang="en-US" sz="2400" b="1" dirty="0">
                <a:solidFill>
                  <a:srgbClr val="FF3300"/>
                </a:solidFill>
              </a:rPr>
              <a:t>fish exposed to arsenic</a:t>
            </a:r>
            <a:r>
              <a:rPr lang="cs-CZ" altLang="en-US" sz="2400" b="1" dirty="0">
                <a:solidFill>
                  <a:srgbClr val="FF3300"/>
                </a:solidFill>
              </a:rPr>
              <a:t> (As)</a:t>
            </a:r>
            <a:endParaRPr lang="en-US" altLang="en-US" sz="2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2818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228600" y="768761"/>
            <a:ext cx="8736013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What are the main processes that a compound undergoes in the organism?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What are the main products </a:t>
            </a:r>
            <a:r>
              <a:rPr lang="cs-CZ" altLang="en-US" sz="2000" dirty="0" err="1">
                <a:solidFill>
                  <a:schemeClr val="tx1"/>
                </a:solidFill>
              </a:rPr>
              <a:t>formed</a:t>
            </a:r>
            <a:r>
              <a:rPr lang="cs-CZ" altLang="en-US" sz="2000" dirty="0">
                <a:solidFill>
                  <a:schemeClr val="tx1"/>
                </a:solidFill>
              </a:rPr>
              <a:t> </a:t>
            </a:r>
            <a:r>
              <a:rPr lang="cs-CZ" altLang="en-US" sz="2000" dirty="0" err="1">
                <a:solidFill>
                  <a:schemeClr val="tx1"/>
                </a:solidFill>
              </a:rPr>
              <a:t>during</a:t>
            </a:r>
            <a:r>
              <a:rPr lang="cs-CZ" altLang="en-US" sz="2000" dirty="0">
                <a:solidFill>
                  <a:schemeClr val="tx1"/>
                </a:solidFill>
              </a:rPr>
              <a:t> the </a:t>
            </a:r>
            <a:r>
              <a:rPr lang="en-US" altLang="en-US" sz="2000" dirty="0">
                <a:solidFill>
                  <a:schemeClr val="tx1"/>
                </a:solidFill>
              </a:rPr>
              <a:t>metabolism?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What enzymes are involved in </a:t>
            </a:r>
            <a:r>
              <a:rPr lang="cs-CZ" altLang="en-US" sz="2000" dirty="0" err="1">
                <a:solidFill>
                  <a:schemeClr val="tx1"/>
                </a:solidFill>
              </a:rPr>
              <a:t>different</a:t>
            </a:r>
            <a:r>
              <a:rPr lang="cs-CZ" altLang="en-US" sz="2000" dirty="0">
                <a:solidFill>
                  <a:schemeClr val="tx1"/>
                </a:solidFill>
              </a:rPr>
              <a:t> </a:t>
            </a:r>
            <a:r>
              <a:rPr lang="cs-CZ" altLang="en-US" sz="2000" dirty="0" err="1">
                <a:solidFill>
                  <a:schemeClr val="tx1"/>
                </a:solidFill>
              </a:rPr>
              <a:t>phases</a:t>
            </a:r>
            <a:r>
              <a:rPr lang="cs-CZ" altLang="en-US" sz="2000" dirty="0">
                <a:solidFill>
                  <a:schemeClr val="tx1"/>
                </a:solidFill>
              </a:rPr>
              <a:t> of the </a:t>
            </a:r>
            <a:r>
              <a:rPr lang="en-US" altLang="en-US" sz="2000" dirty="0">
                <a:solidFill>
                  <a:schemeClr val="tx1"/>
                </a:solidFill>
              </a:rPr>
              <a:t>biotransformation?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What chemical reactions are the most common </a:t>
            </a:r>
            <a:r>
              <a:rPr lang="cs-CZ" altLang="en-US" sz="2000" dirty="0" err="1">
                <a:solidFill>
                  <a:schemeClr val="tx1"/>
                </a:solidFill>
              </a:rPr>
              <a:t>during</a:t>
            </a:r>
            <a:r>
              <a:rPr lang="cs-CZ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>
                <a:solidFill>
                  <a:schemeClr val="tx1"/>
                </a:solidFill>
              </a:rPr>
              <a:t>biotransformation processes? 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What is glutathione?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What is the first and the second phase of detoxification?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endParaRPr lang="cs-CZ" altLang="en-US" sz="1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In which organism will the biotransformation (detoxification) processes be faster? In fish or in human? </a:t>
            </a:r>
            <a:endParaRPr lang="cs-CZ" altLang="en-US" sz="1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endParaRPr lang="en-US" altLang="en-US" sz="1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What would be the most probable products of transformation in an organism exposed to benzene? 					</a:t>
            </a:r>
            <a:endParaRPr lang="en-US" alt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 dirty="0">
                <a:solidFill>
                  <a:schemeClr val="tx1"/>
                </a:solidFill>
              </a:rPr>
              <a:t>Name a model </a:t>
            </a:r>
            <a:r>
              <a:rPr lang="en-US" altLang="en-US" sz="1400" dirty="0">
                <a:solidFill>
                  <a:schemeClr val="tx1"/>
                </a:solidFill>
              </a:rPr>
              <a:t>compound that can be “bioactivated” in the organism.</a:t>
            </a:r>
            <a:r>
              <a:rPr lang="cs-CZ" altLang="en-US" sz="1400" dirty="0">
                <a:solidFill>
                  <a:schemeClr val="tx1"/>
                </a:solidFill>
              </a:rPr>
              <a:t> </a:t>
            </a:r>
            <a:r>
              <a:rPr lang="cs-CZ" altLang="en-US" sz="1400" dirty="0" err="1">
                <a:solidFill>
                  <a:schemeClr val="tx1"/>
                </a:solidFill>
              </a:rPr>
              <a:t>Explain</a:t>
            </a:r>
            <a:r>
              <a:rPr lang="cs-CZ" altLang="en-US" sz="1400" dirty="0">
                <a:solidFill>
                  <a:schemeClr val="tx1"/>
                </a:solidFill>
              </a:rPr>
              <a:t> </a:t>
            </a:r>
            <a:r>
              <a:rPr lang="cs-CZ" altLang="en-US" sz="1400" dirty="0" err="1">
                <a:solidFill>
                  <a:schemeClr val="tx1"/>
                </a:solidFill>
              </a:rPr>
              <a:t>bioactivation</a:t>
            </a:r>
            <a:r>
              <a:rPr lang="cs-CZ" altLang="en-US" sz="1400" dirty="0">
                <a:solidFill>
                  <a:schemeClr val="tx1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In what form and by which organ</a:t>
            </a:r>
            <a:r>
              <a:rPr lang="cs-CZ" altLang="en-US" sz="1400" dirty="0">
                <a:solidFill>
                  <a:schemeClr val="tx1"/>
                </a:solidFill>
              </a:rPr>
              <a:t>(s)</a:t>
            </a:r>
            <a:r>
              <a:rPr lang="en-US" altLang="en-US" sz="1400" dirty="0">
                <a:solidFill>
                  <a:schemeClr val="tx1"/>
                </a:solidFill>
              </a:rPr>
              <a:t> fish excrete </a:t>
            </a:r>
            <a:r>
              <a:rPr lang="cs-CZ" altLang="en-US" sz="1400" dirty="0" err="1">
                <a:solidFill>
                  <a:schemeClr val="tx1"/>
                </a:solidFill>
              </a:rPr>
              <a:t>toxic</a:t>
            </a:r>
            <a:r>
              <a:rPr lang="cs-CZ" altLang="en-US" sz="1400" dirty="0">
                <a:solidFill>
                  <a:schemeClr val="tx1"/>
                </a:solidFill>
              </a:rPr>
              <a:t> </a:t>
            </a:r>
            <a:r>
              <a:rPr lang="cs-CZ" altLang="en-US" sz="1400" dirty="0" err="1">
                <a:solidFill>
                  <a:schemeClr val="tx1"/>
                </a:solidFill>
              </a:rPr>
              <a:t>compounds</a:t>
            </a:r>
            <a:r>
              <a:rPr lang="cs-CZ" altLang="en-US" sz="1400" dirty="0">
                <a:solidFill>
                  <a:schemeClr val="tx1"/>
                </a:solidFill>
              </a:rPr>
              <a:t> and </a:t>
            </a:r>
            <a:r>
              <a:rPr lang="cs-CZ" altLang="en-US" sz="1400" dirty="0" err="1">
                <a:solidFill>
                  <a:schemeClr val="tx1"/>
                </a:solidFill>
              </a:rPr>
              <a:t>their</a:t>
            </a:r>
            <a:r>
              <a:rPr lang="cs-CZ" altLang="en-US" sz="1400" dirty="0">
                <a:solidFill>
                  <a:schemeClr val="tx1"/>
                </a:solidFill>
              </a:rPr>
              <a:t> </a:t>
            </a:r>
            <a:r>
              <a:rPr lang="cs-CZ" altLang="en-US" sz="1400" dirty="0" err="1">
                <a:solidFill>
                  <a:schemeClr val="tx1"/>
                </a:solidFill>
              </a:rPr>
              <a:t>metabolites</a:t>
            </a:r>
            <a:r>
              <a:rPr lang="cs-CZ" altLang="en-US" sz="1400" dirty="0">
                <a:solidFill>
                  <a:schemeClr val="tx1"/>
                </a:solidFill>
              </a:rPr>
              <a:t>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2"/>
              </a:solidFill>
            </a:endParaRP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 dirty="0" err="1">
                <a:solidFill>
                  <a:srgbClr val="FF3300"/>
                </a:solidFill>
              </a:rPr>
              <a:t>Wrap</a:t>
            </a:r>
            <a:r>
              <a:rPr lang="cs-CZ" altLang="en-US" sz="2400" b="1" dirty="0">
                <a:solidFill>
                  <a:srgbClr val="FF3300"/>
                </a:solidFill>
              </a:rPr>
              <a:t> up </a:t>
            </a:r>
            <a:r>
              <a:rPr lang="cs-CZ" altLang="en-US" sz="2400" b="1" dirty="0" err="1">
                <a:solidFill>
                  <a:srgbClr val="FF3300"/>
                </a:solidFill>
              </a:rPr>
              <a:t>questions</a:t>
            </a:r>
            <a:endParaRPr lang="en-US" altLang="en-US" sz="24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cs-CZ" sz="3200">
                <a:solidFill>
                  <a:schemeClr val="tx1"/>
                </a:solidFill>
              </a:rPr>
              <a:t>Toxico“kinetics“ vs „dynamics“</a:t>
            </a:r>
            <a:endParaRPr lang="en-GB" altLang="cs-CZ" sz="3200">
              <a:solidFill>
                <a:schemeClr val="tx1"/>
              </a:solidFill>
            </a:endParaRPr>
          </a:p>
        </p:txBody>
      </p:sp>
      <p:pic>
        <p:nvPicPr>
          <p:cNvPr id="14339" name="Picture 7" descr="http://4.bp.blogspot.com/-MebbujGDXi0/UAu26D7WxII/AAAAAAAAACk/StePoxIb3Go/s1600/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39878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 descr="Dynamic simulation of processes causing toxicity and their grouping into toxicokinetics and toxicodynamics, illustrated on the example of the aquatic invertebrate Gammarus pulex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2520950"/>
            <a:ext cx="5184775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ovéPole 10"/>
          <p:cNvSpPr txBox="1">
            <a:spLocks noChangeArrowheads="1"/>
          </p:cNvSpPr>
          <p:nvPr/>
        </p:nvSpPr>
        <p:spPr bwMode="auto">
          <a:xfrm>
            <a:off x="1287463" y="4221163"/>
            <a:ext cx="20193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</a:rPr>
              <a:t>Interaction with </a:t>
            </a:r>
            <a:br>
              <a:rPr lang="cs-CZ" altLang="cs-CZ" sz="1800" b="1">
                <a:solidFill>
                  <a:schemeClr val="tx1"/>
                </a:solidFill>
              </a:rPr>
            </a:br>
            <a:r>
              <a:rPr lang="cs-CZ" altLang="cs-CZ" sz="1800" b="1">
                <a:solidFill>
                  <a:schemeClr val="tx1"/>
                </a:solidFill>
              </a:rPr>
              <a:t>target molecules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</a:rPr>
              <a:t>(Mode of Action)</a:t>
            </a:r>
            <a:endParaRPr lang="en-GB" altLang="cs-CZ" sz="1800" b="1">
              <a:solidFill>
                <a:schemeClr val="tx1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800">
              <a:solidFill>
                <a:schemeClr val="tx1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800">
              <a:solidFill>
                <a:schemeClr val="tx1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>
                <a:solidFill>
                  <a:schemeClr val="tx1"/>
                </a:solidFill>
              </a:rPr>
              <a:t>... </a:t>
            </a:r>
            <a:r>
              <a:rPr lang="cs-CZ" altLang="cs-CZ" sz="1800">
                <a:solidFill>
                  <a:schemeClr val="tx1"/>
                </a:solidFill>
              </a:rPr>
              <a:t>Measurable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</a:rPr>
              <a:t>EFFECTs</a:t>
            </a:r>
            <a:endParaRPr lang="en-GB" altLang="cs-CZ" sz="1800" b="1">
              <a:solidFill>
                <a:schemeClr val="tx1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419475" y="4581525"/>
            <a:ext cx="360363" cy="3603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Šipka doprava 12"/>
          <p:cNvSpPr/>
          <p:nvPr/>
        </p:nvSpPr>
        <p:spPr>
          <a:xfrm>
            <a:off x="3419475" y="5445125"/>
            <a:ext cx="360363" cy="3603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Šipka doprava 13"/>
          <p:cNvSpPr/>
          <p:nvPr/>
        </p:nvSpPr>
        <p:spPr>
          <a:xfrm rot="5400000">
            <a:off x="2709069" y="5353844"/>
            <a:ext cx="395287" cy="180975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bdélník 8"/>
          <p:cNvSpPr/>
          <p:nvPr/>
        </p:nvSpPr>
        <p:spPr>
          <a:xfrm>
            <a:off x="5867400" y="4149725"/>
            <a:ext cx="649288" cy="358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1" name="Přímá spojovací šipka 10"/>
          <p:cNvCxnSpPr/>
          <p:nvPr/>
        </p:nvCxnSpPr>
        <p:spPr>
          <a:xfrm flipV="1">
            <a:off x="6372225" y="2133600"/>
            <a:ext cx="0" cy="1943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7" name="TextovéPole 14"/>
          <p:cNvSpPr txBox="1">
            <a:spLocks noChangeArrowheads="1"/>
          </p:cNvSpPr>
          <p:nvPr/>
        </p:nvSpPr>
        <p:spPr bwMode="auto">
          <a:xfrm>
            <a:off x="5219700" y="1484313"/>
            <a:ext cx="37068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b="1">
                <a:solidFill>
                  <a:schemeClr val="tx1"/>
                </a:solidFill>
              </a:rPr>
              <a:t>TARGETS = macromolecules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solidFill>
                  <a:schemeClr val="tx1"/>
                </a:solidFill>
              </a:rPr>
              <a:t>(DNA/RNA, proteins, membrane lipids)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82575" y="1430338"/>
            <a:ext cx="8610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UPTAKE  ~ ELIMINATION </a:t>
            </a:r>
            <a:r>
              <a:rPr lang="en-US" altLang="en-US" sz="2000">
                <a:solidFill>
                  <a:schemeClr val="tx1"/>
                </a:solidFill>
              </a:rPr>
              <a:t>(</a:t>
            </a:r>
            <a:r>
              <a:rPr lang="en-US" altLang="en-US" sz="2000" i="1">
                <a:solidFill>
                  <a:schemeClr val="tx1"/>
                </a:solidFill>
              </a:rPr>
              <a:t>equilibrium, homeostasis)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compound is maintained in the body in a concentration 		lower than harmful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organism has to </a:t>
            </a:r>
            <a:r>
              <a:rPr lang="cs-CZ" altLang="en-US" sz="2000">
                <a:solidFill>
                  <a:schemeClr val="tx1"/>
                </a:solidFill>
              </a:rPr>
              <a:t>invest</a:t>
            </a:r>
            <a:r>
              <a:rPr lang="en-US" altLang="en-US" sz="2000">
                <a:solidFill>
                  <a:schemeClr val="tx1"/>
                </a:solidFill>
              </a:rPr>
              <a:t> energy to maintain this equilibrium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	</a:t>
            </a:r>
            <a:r>
              <a:rPr lang="en-US" altLang="en-US" sz="2000" i="1">
                <a:solidFill>
                  <a:schemeClr val="tx1"/>
                </a:solidFill>
              </a:rPr>
              <a:t>(elimination processes, metabolism ...)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UPTAKE &gt; ELIMINATION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	</a:t>
            </a:r>
            <a:r>
              <a:rPr lang="en-US" altLang="en-US" sz="2000">
                <a:solidFill>
                  <a:schemeClr val="tx1"/>
                </a:solidFill>
              </a:rPr>
              <a:t>-</a:t>
            </a:r>
            <a:r>
              <a:rPr lang="en-US" altLang="en-US" sz="2000" b="1">
                <a:solidFill>
                  <a:schemeClr val="tx1"/>
                </a:solidFill>
              </a:rPr>
              <a:t> </a:t>
            </a:r>
            <a:r>
              <a:rPr lang="en-US" altLang="en-US" sz="2000">
                <a:solidFill>
                  <a:schemeClr val="tx1"/>
                </a:solidFill>
              </a:rPr>
              <a:t>the concentration of the compound increases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it is a matter of time until it exceeds the </a:t>
            </a:r>
            <a:r>
              <a:rPr lang="en-US" altLang="en-US" sz="2000" i="1">
                <a:solidFill>
                  <a:schemeClr val="tx1"/>
                </a:solidFill>
              </a:rPr>
              <a:t>threshold level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u="sng">
                <a:solidFill>
                  <a:schemeClr val="tx1"/>
                </a:solidFill>
              </a:rPr>
              <a:t>When limits of homeostatic processes are exceeded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</a:t>
            </a:r>
            <a:r>
              <a:rPr lang="cs-CZ" altLang="en-US" sz="20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>
                <a:solidFill>
                  <a:schemeClr val="tx1"/>
                </a:solidFill>
              </a:rPr>
              <a:t>transition of an individual from the state of </a:t>
            </a:r>
            <a:r>
              <a:rPr lang="en-US" altLang="en-US" sz="2000" b="1" u="sng">
                <a:solidFill>
                  <a:schemeClr val="tx1"/>
                </a:solidFill>
              </a:rPr>
              <a:t>resistance (or </a:t>
            </a:r>
            <a:r>
              <a:rPr lang="en-US" altLang="en-US" sz="2000" b="1">
                <a:solidFill>
                  <a:schemeClr val="tx1"/>
                </a:solidFill>
              </a:rPr>
              <a:t>	</a:t>
            </a:r>
            <a:r>
              <a:rPr lang="en-US" altLang="en-US" sz="2000" b="1" u="sng">
                <a:solidFill>
                  <a:schemeClr val="tx1"/>
                </a:solidFill>
              </a:rPr>
              <a:t>adaptation)</a:t>
            </a:r>
            <a:r>
              <a:rPr lang="en-US" altLang="en-US" sz="2000" b="1">
                <a:solidFill>
                  <a:schemeClr val="tx1"/>
                </a:solidFill>
              </a:rPr>
              <a:t> </a:t>
            </a:r>
            <a:r>
              <a:rPr lang="en-US" altLang="en-US" sz="2000">
                <a:solidFill>
                  <a:schemeClr val="tx1"/>
                </a:solidFill>
              </a:rPr>
              <a:t>to the state of detectable negative effects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</a:t>
            </a:r>
            <a:r>
              <a:rPr lang="cs-CZ" altLang="en-US" sz="20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>
                <a:solidFill>
                  <a:schemeClr val="tx1"/>
                </a:solidFill>
              </a:rPr>
              <a:t>negative effects at higher levels of organization </a:t>
            </a:r>
            <a:br>
              <a:rPr lang="cs-CZ" altLang="en-US" sz="2000">
                <a:solidFill>
                  <a:schemeClr val="tx1"/>
                </a:solidFill>
              </a:rPr>
            </a:br>
            <a:r>
              <a:rPr lang="cs-CZ" altLang="en-US" sz="2000">
                <a:solidFill>
                  <a:schemeClr val="tx1"/>
                </a:solidFill>
              </a:rPr>
              <a:t>		(tissue, organism, etc.)</a:t>
            </a: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04800" y="5334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Toxicity = imbalance between </a:t>
            </a:r>
            <a:r>
              <a:rPr lang="cs-CZ" altLang="en-US" sz="2400" b="1" dirty="0">
                <a:solidFill>
                  <a:srgbClr val="FF3300"/>
                </a:solidFill>
              </a:rPr>
              <a:t>UPTAKE</a:t>
            </a:r>
            <a:r>
              <a:rPr lang="en-US" altLang="en-US" sz="2400" b="1" dirty="0">
                <a:solidFill>
                  <a:srgbClr val="FF3300"/>
                </a:solidFill>
              </a:rPr>
              <a:t> and EXCRETION</a:t>
            </a:r>
            <a:endParaRPr lang="en-US" altLang="en-US" sz="24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247194-51CF-457A-8B23-212F803708CC}"/>
              </a:ext>
            </a:extLst>
          </p:cNvPr>
          <p:cNvSpPr txBox="1"/>
          <p:nvPr/>
        </p:nvSpPr>
        <p:spPr>
          <a:xfrm>
            <a:off x="35496" y="908720"/>
            <a:ext cx="27363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„</a:t>
            </a:r>
            <a:r>
              <a:rPr lang="cs-CZ" dirty="0" err="1"/>
              <a:t>Fate</a:t>
            </a:r>
            <a:r>
              <a:rPr lang="cs-CZ" dirty="0"/>
              <a:t>“ (transport) of a </a:t>
            </a:r>
            <a:r>
              <a:rPr lang="cs-CZ" dirty="0" err="1"/>
              <a:t>chemical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body </a:t>
            </a:r>
          </a:p>
          <a:p>
            <a:r>
              <a:rPr lang="cs-CZ" dirty="0"/>
              <a:t>(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b="1" u="sng" dirty="0"/>
              <a:t>gut</a:t>
            </a:r>
            <a:r>
              <a:rPr lang="cs-CZ" dirty="0"/>
              <a:t>,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b="1" u="sng" dirty="0" err="1"/>
              <a:t>blood</a:t>
            </a:r>
            <a:r>
              <a:rPr lang="cs-CZ" dirty="0"/>
              <a:t> / organ (</a:t>
            </a:r>
            <a:r>
              <a:rPr lang="cs-CZ" b="1" u="sng" dirty="0"/>
              <a:t>liver</a:t>
            </a:r>
            <a:r>
              <a:rPr lang="cs-CZ" dirty="0"/>
              <a:t>) /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again</a:t>
            </a:r>
            <a:r>
              <a:rPr lang="cs-CZ" dirty="0"/>
              <a:t> to </a:t>
            </a:r>
            <a:r>
              <a:rPr lang="cs-CZ" b="1" u="sng" dirty="0" err="1"/>
              <a:t>kidney</a:t>
            </a:r>
            <a:r>
              <a:rPr lang="cs-CZ" b="1" u="sng" dirty="0"/>
              <a:t>/urine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C59344-484F-0281-E259-B728765D7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521" y="145284"/>
            <a:ext cx="5232884" cy="558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ál 5">
            <a:extLst>
              <a:ext uri="{FF2B5EF4-FFF2-40B4-BE49-F238E27FC236}">
                <a16:creationId xmlns:a16="http://schemas.microsoft.com/office/drawing/2014/main" id="{DE114676-D293-8A39-ADC8-2243F2FB0060}"/>
              </a:ext>
            </a:extLst>
          </p:cNvPr>
          <p:cNvSpPr/>
          <p:nvPr/>
        </p:nvSpPr>
        <p:spPr>
          <a:xfrm>
            <a:off x="6372200" y="2708920"/>
            <a:ext cx="1440160" cy="57606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Ovál 6">
            <a:extLst>
              <a:ext uri="{FF2B5EF4-FFF2-40B4-BE49-F238E27FC236}">
                <a16:creationId xmlns:a16="http://schemas.microsoft.com/office/drawing/2014/main" id="{177F4B96-FAD8-BF3A-86B5-B4F0A42A72CD}"/>
              </a:ext>
            </a:extLst>
          </p:cNvPr>
          <p:cNvSpPr/>
          <p:nvPr/>
        </p:nvSpPr>
        <p:spPr>
          <a:xfrm>
            <a:off x="4794094" y="1815604"/>
            <a:ext cx="1211995" cy="525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A6AA7C-C080-9594-D6B5-5DD26BBDAD33}"/>
              </a:ext>
            </a:extLst>
          </p:cNvPr>
          <p:cNvSpPr txBox="1"/>
          <p:nvPr/>
        </p:nvSpPr>
        <p:spPr>
          <a:xfrm>
            <a:off x="5319265" y="2967335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err="1"/>
              <a:t>Blood</a:t>
            </a:r>
            <a:endParaRPr lang="cs-CZ" sz="1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463E82-E8A6-89B1-3597-728C0DEF0862}"/>
              </a:ext>
            </a:extLst>
          </p:cNvPr>
          <p:cNvSpPr txBox="1"/>
          <p:nvPr/>
        </p:nvSpPr>
        <p:spPr>
          <a:xfrm>
            <a:off x="4860032" y="1924382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err="1"/>
              <a:t>Blood</a:t>
            </a:r>
            <a:endParaRPr lang="cs-CZ" sz="1400" b="1" dirty="0"/>
          </a:p>
        </p:txBody>
      </p:sp>
      <p:sp>
        <p:nvSpPr>
          <p:cNvPr id="21" name="Ovál 6">
            <a:extLst>
              <a:ext uri="{FF2B5EF4-FFF2-40B4-BE49-F238E27FC236}">
                <a16:creationId xmlns:a16="http://schemas.microsoft.com/office/drawing/2014/main" id="{32D0E37B-A6A1-0CE5-78BF-19B8BD576016}"/>
              </a:ext>
            </a:extLst>
          </p:cNvPr>
          <p:cNvSpPr/>
          <p:nvPr/>
        </p:nvSpPr>
        <p:spPr>
          <a:xfrm>
            <a:off x="5319265" y="2903669"/>
            <a:ext cx="1211995" cy="525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028" name="Picture 4" descr="20 Circulatory Systems">
            <a:extLst>
              <a:ext uri="{FF2B5EF4-FFF2-40B4-BE49-F238E27FC236}">
                <a16:creationId xmlns:a16="http://schemas.microsoft.com/office/drawing/2014/main" id="{AC528137-98B8-98B9-A147-F4FC3D1CB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0" y="4030343"/>
            <a:ext cx="3986534" cy="270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3985EBF-B6DA-77E9-AAE9-AFE90F8D0876}"/>
              </a:ext>
            </a:extLst>
          </p:cNvPr>
          <p:cNvSpPr txBox="1"/>
          <p:nvPr/>
        </p:nvSpPr>
        <p:spPr>
          <a:xfrm>
            <a:off x="1109545" y="3613789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err="1"/>
              <a:t>Blood</a:t>
            </a:r>
            <a:endParaRPr lang="cs-CZ" sz="1400" b="1" dirty="0"/>
          </a:p>
        </p:txBody>
      </p:sp>
      <p:sp>
        <p:nvSpPr>
          <p:cNvPr id="29" name="Ovál 6">
            <a:extLst>
              <a:ext uri="{FF2B5EF4-FFF2-40B4-BE49-F238E27FC236}">
                <a16:creationId xmlns:a16="http://schemas.microsoft.com/office/drawing/2014/main" id="{251B2793-9CC0-E3FB-305B-2FC9C2DC02C4}"/>
              </a:ext>
            </a:extLst>
          </p:cNvPr>
          <p:cNvSpPr/>
          <p:nvPr/>
        </p:nvSpPr>
        <p:spPr>
          <a:xfrm>
            <a:off x="1043608" y="3505012"/>
            <a:ext cx="1211995" cy="525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5059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D621E2-4C6C-4545-A707-DF509D627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07524"/>
            <a:ext cx="5184576" cy="6242952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4A82749-9127-46E3-8E93-99A31E7B03F0}"/>
              </a:ext>
            </a:extLst>
          </p:cNvPr>
          <p:cNvCxnSpPr>
            <a:cxnSpLocks/>
          </p:cNvCxnSpPr>
          <p:nvPr/>
        </p:nvCxnSpPr>
        <p:spPr>
          <a:xfrm>
            <a:off x="2987824" y="1052736"/>
            <a:ext cx="0" cy="532859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6247194-51CF-457A-8B23-212F803708CC}"/>
              </a:ext>
            </a:extLst>
          </p:cNvPr>
          <p:cNvSpPr txBox="1"/>
          <p:nvPr/>
        </p:nvSpPr>
        <p:spPr>
          <a:xfrm>
            <a:off x="35496" y="908720"/>
            <a:ext cx="27363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„</a:t>
            </a:r>
            <a:r>
              <a:rPr lang="cs-CZ" dirty="0" err="1"/>
              <a:t>Fate</a:t>
            </a:r>
            <a:r>
              <a:rPr lang="cs-CZ" dirty="0"/>
              <a:t>“ (transport) of a </a:t>
            </a:r>
            <a:r>
              <a:rPr lang="cs-CZ" dirty="0" err="1"/>
              <a:t>chemical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body </a:t>
            </a:r>
          </a:p>
          <a:p>
            <a:r>
              <a:rPr lang="cs-CZ" dirty="0"/>
              <a:t>(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b="1" u="sng" dirty="0"/>
              <a:t>gut</a:t>
            </a:r>
            <a:r>
              <a:rPr lang="cs-CZ" dirty="0"/>
              <a:t>,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b="1" u="sng" dirty="0" err="1"/>
              <a:t>blood</a:t>
            </a:r>
            <a:r>
              <a:rPr lang="cs-CZ" dirty="0"/>
              <a:t> / organ (</a:t>
            </a:r>
            <a:r>
              <a:rPr lang="cs-CZ" b="1" u="sng" dirty="0"/>
              <a:t>liver</a:t>
            </a:r>
            <a:r>
              <a:rPr lang="cs-CZ" dirty="0"/>
              <a:t>) /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again</a:t>
            </a:r>
            <a:r>
              <a:rPr lang="cs-CZ" dirty="0"/>
              <a:t> to </a:t>
            </a:r>
            <a:r>
              <a:rPr lang="cs-CZ" b="1" u="sng" dirty="0" err="1"/>
              <a:t>kidney</a:t>
            </a:r>
            <a:r>
              <a:rPr lang="cs-CZ" b="1" u="sng" dirty="0"/>
              <a:t>/urine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A38B6AF7-8137-4EC3-95F3-2D2940BB3492}"/>
              </a:ext>
            </a:extLst>
          </p:cNvPr>
          <p:cNvSpPr/>
          <p:nvPr/>
        </p:nvSpPr>
        <p:spPr>
          <a:xfrm>
            <a:off x="2555776" y="307524"/>
            <a:ext cx="1800200" cy="81722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BE7E2E35-E31A-4C15-94DB-87DA34566060}"/>
              </a:ext>
            </a:extLst>
          </p:cNvPr>
          <p:cNvSpPr/>
          <p:nvPr/>
        </p:nvSpPr>
        <p:spPr>
          <a:xfrm>
            <a:off x="2555776" y="5768955"/>
            <a:ext cx="1800200" cy="81722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Picture 11" descr="http://upload.wikimedia.org/wikipedia/commons/thumb/0/0e/Benzo%28a%29pyrene_metabolism.svg/540px-Benzo%28a%29pyrene_metabolism.svg.png">
            <a:extLst>
              <a:ext uri="{FF2B5EF4-FFF2-40B4-BE49-F238E27FC236}">
                <a16:creationId xmlns:a16="http://schemas.microsoft.com/office/drawing/2014/main" id="{90FBFDBE-D273-4673-B180-97B664C80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01" b="58334"/>
          <a:stretch>
            <a:fillRect/>
          </a:stretch>
        </p:blipFill>
        <p:spPr bwMode="auto">
          <a:xfrm>
            <a:off x="7236296" y="68301"/>
            <a:ext cx="864095" cy="64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http://upload.wikimedia.org/wikipedia/commons/thumb/0/0e/Benzo%28a%29pyrene_metabolism.svg/540px-Benzo%28a%29pyrene_metabolism.svg.png">
            <a:extLst>
              <a:ext uri="{FF2B5EF4-FFF2-40B4-BE49-F238E27FC236}">
                <a16:creationId xmlns:a16="http://schemas.microsoft.com/office/drawing/2014/main" id="{4B40E71F-B980-4756-AA47-635BBB43A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4" r="66995"/>
          <a:stretch>
            <a:fillRect/>
          </a:stretch>
        </p:blipFill>
        <p:spPr bwMode="auto">
          <a:xfrm>
            <a:off x="7439234" y="3225445"/>
            <a:ext cx="661155" cy="46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Volný tvar: obrazec 9">
            <a:extLst>
              <a:ext uri="{FF2B5EF4-FFF2-40B4-BE49-F238E27FC236}">
                <a16:creationId xmlns:a16="http://schemas.microsoft.com/office/drawing/2014/main" id="{137D9173-5821-4CF1-9B16-0A323AE52761}"/>
              </a:ext>
            </a:extLst>
          </p:cNvPr>
          <p:cNvSpPr/>
          <p:nvPr/>
        </p:nvSpPr>
        <p:spPr>
          <a:xfrm>
            <a:off x="7524502" y="662473"/>
            <a:ext cx="347699" cy="1542391"/>
          </a:xfrm>
          <a:custGeom>
            <a:avLst/>
            <a:gdLst>
              <a:gd name="connsiteX0" fmla="*/ 196666 w 252654"/>
              <a:gd name="connsiteY0" fmla="*/ 0 h 1595928"/>
              <a:gd name="connsiteX1" fmla="*/ 243319 w 252654"/>
              <a:gd name="connsiteY1" fmla="*/ 83976 h 1595928"/>
              <a:gd name="connsiteX2" fmla="*/ 252650 w 252654"/>
              <a:gd name="connsiteY2" fmla="*/ 111968 h 1595928"/>
              <a:gd name="connsiteX3" fmla="*/ 243319 w 252654"/>
              <a:gd name="connsiteY3" fmla="*/ 233266 h 1595928"/>
              <a:gd name="connsiteX4" fmla="*/ 215327 w 252654"/>
              <a:gd name="connsiteY4" fmla="*/ 261258 h 1595928"/>
              <a:gd name="connsiteX5" fmla="*/ 168674 w 252654"/>
              <a:gd name="connsiteY5" fmla="*/ 289249 h 1595928"/>
              <a:gd name="connsiteX6" fmla="*/ 47376 w 252654"/>
              <a:gd name="connsiteY6" fmla="*/ 335903 h 1595928"/>
              <a:gd name="connsiteX7" fmla="*/ 723 w 252654"/>
              <a:gd name="connsiteY7" fmla="*/ 391886 h 1595928"/>
              <a:gd name="connsiteX8" fmla="*/ 10054 w 252654"/>
              <a:gd name="connsiteY8" fmla="*/ 447870 h 1595928"/>
              <a:gd name="connsiteX9" fmla="*/ 47376 w 252654"/>
              <a:gd name="connsiteY9" fmla="*/ 475862 h 1595928"/>
              <a:gd name="connsiteX10" fmla="*/ 150013 w 252654"/>
              <a:gd name="connsiteY10" fmla="*/ 503854 h 1595928"/>
              <a:gd name="connsiteX11" fmla="*/ 140683 w 252654"/>
              <a:gd name="connsiteY11" fmla="*/ 531845 h 1595928"/>
              <a:gd name="connsiteX12" fmla="*/ 94029 w 252654"/>
              <a:gd name="connsiteY12" fmla="*/ 578498 h 1595928"/>
              <a:gd name="connsiteX13" fmla="*/ 84699 w 252654"/>
              <a:gd name="connsiteY13" fmla="*/ 615821 h 1595928"/>
              <a:gd name="connsiteX14" fmla="*/ 112691 w 252654"/>
              <a:gd name="connsiteY14" fmla="*/ 709127 h 1595928"/>
              <a:gd name="connsiteX15" fmla="*/ 168674 w 252654"/>
              <a:gd name="connsiteY15" fmla="*/ 765111 h 1595928"/>
              <a:gd name="connsiteX16" fmla="*/ 215327 w 252654"/>
              <a:gd name="connsiteY16" fmla="*/ 774441 h 1595928"/>
              <a:gd name="connsiteX17" fmla="*/ 131352 w 252654"/>
              <a:gd name="connsiteY17" fmla="*/ 821094 h 1595928"/>
              <a:gd name="connsiteX18" fmla="*/ 56707 w 252654"/>
              <a:gd name="connsiteY18" fmla="*/ 867747 h 1595928"/>
              <a:gd name="connsiteX19" fmla="*/ 56707 w 252654"/>
              <a:gd name="connsiteY19" fmla="*/ 961054 h 1595928"/>
              <a:gd name="connsiteX20" fmla="*/ 103360 w 252654"/>
              <a:gd name="connsiteY20" fmla="*/ 989045 h 1595928"/>
              <a:gd name="connsiteX21" fmla="*/ 122021 w 252654"/>
              <a:gd name="connsiteY21" fmla="*/ 1007707 h 1595928"/>
              <a:gd name="connsiteX22" fmla="*/ 196666 w 252654"/>
              <a:gd name="connsiteY22" fmla="*/ 1026368 h 1595928"/>
              <a:gd name="connsiteX23" fmla="*/ 159344 w 252654"/>
              <a:gd name="connsiteY23" fmla="*/ 1045029 h 1595928"/>
              <a:gd name="connsiteX24" fmla="*/ 94029 w 252654"/>
              <a:gd name="connsiteY24" fmla="*/ 1091682 h 1595928"/>
              <a:gd name="connsiteX25" fmla="*/ 84699 w 252654"/>
              <a:gd name="connsiteY25" fmla="*/ 1119674 h 1595928"/>
              <a:gd name="connsiteX26" fmla="*/ 56707 w 252654"/>
              <a:gd name="connsiteY26" fmla="*/ 1166327 h 1595928"/>
              <a:gd name="connsiteX27" fmla="*/ 38046 w 252654"/>
              <a:gd name="connsiteY27" fmla="*/ 1203649 h 1595928"/>
              <a:gd name="connsiteX28" fmla="*/ 47376 w 252654"/>
              <a:gd name="connsiteY28" fmla="*/ 1259633 h 1595928"/>
              <a:gd name="connsiteX29" fmla="*/ 66038 w 252654"/>
              <a:gd name="connsiteY29" fmla="*/ 1278294 h 1595928"/>
              <a:gd name="connsiteX30" fmla="*/ 122021 w 252654"/>
              <a:gd name="connsiteY30" fmla="*/ 1315617 h 1595928"/>
              <a:gd name="connsiteX31" fmla="*/ 168674 w 252654"/>
              <a:gd name="connsiteY31" fmla="*/ 1362270 h 1595928"/>
              <a:gd name="connsiteX32" fmla="*/ 168674 w 252654"/>
              <a:gd name="connsiteY32" fmla="*/ 1427584 h 1595928"/>
              <a:gd name="connsiteX33" fmla="*/ 140683 w 252654"/>
              <a:gd name="connsiteY33" fmla="*/ 1446245 h 1595928"/>
              <a:gd name="connsiteX34" fmla="*/ 122021 w 252654"/>
              <a:gd name="connsiteY34" fmla="*/ 1483568 h 1595928"/>
              <a:gd name="connsiteX35" fmla="*/ 94029 w 252654"/>
              <a:gd name="connsiteY35" fmla="*/ 1511560 h 1595928"/>
              <a:gd name="connsiteX36" fmla="*/ 75368 w 252654"/>
              <a:gd name="connsiteY36" fmla="*/ 1567543 h 1595928"/>
              <a:gd name="connsiteX37" fmla="*/ 84699 w 252654"/>
              <a:gd name="connsiteY37" fmla="*/ 1595535 h 159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2654" h="1595928">
                <a:moveTo>
                  <a:pt x="196666" y="0"/>
                </a:moveTo>
                <a:cubicBezTo>
                  <a:pt x="212217" y="27992"/>
                  <a:pt x="228998" y="55335"/>
                  <a:pt x="243319" y="83976"/>
                </a:cubicBezTo>
                <a:cubicBezTo>
                  <a:pt x="247718" y="92773"/>
                  <a:pt x="252650" y="102133"/>
                  <a:pt x="252650" y="111968"/>
                </a:cubicBezTo>
                <a:cubicBezTo>
                  <a:pt x="252650" y="152520"/>
                  <a:pt x="253154" y="193925"/>
                  <a:pt x="243319" y="233266"/>
                </a:cubicBezTo>
                <a:cubicBezTo>
                  <a:pt x="240119" y="246068"/>
                  <a:pt x="225883" y="253341"/>
                  <a:pt x="215327" y="261258"/>
                </a:cubicBezTo>
                <a:cubicBezTo>
                  <a:pt x="200819" y="272139"/>
                  <a:pt x="185108" y="281580"/>
                  <a:pt x="168674" y="289249"/>
                </a:cubicBezTo>
                <a:cubicBezTo>
                  <a:pt x="117454" y="313152"/>
                  <a:pt x="92109" y="320992"/>
                  <a:pt x="47376" y="335903"/>
                </a:cubicBezTo>
                <a:cubicBezTo>
                  <a:pt x="40116" y="343163"/>
                  <a:pt x="2347" y="377273"/>
                  <a:pt x="723" y="391886"/>
                </a:cubicBezTo>
                <a:cubicBezTo>
                  <a:pt x="-1366" y="410689"/>
                  <a:pt x="866" y="431332"/>
                  <a:pt x="10054" y="447870"/>
                </a:cubicBezTo>
                <a:cubicBezTo>
                  <a:pt x="17606" y="461464"/>
                  <a:pt x="33782" y="468310"/>
                  <a:pt x="47376" y="475862"/>
                </a:cubicBezTo>
                <a:cubicBezTo>
                  <a:pt x="85906" y="497268"/>
                  <a:pt x="106525" y="496606"/>
                  <a:pt x="150013" y="503854"/>
                </a:cubicBezTo>
                <a:cubicBezTo>
                  <a:pt x="146903" y="513184"/>
                  <a:pt x="146584" y="523977"/>
                  <a:pt x="140683" y="531845"/>
                </a:cubicBezTo>
                <a:cubicBezTo>
                  <a:pt x="127487" y="549439"/>
                  <a:pt x="94029" y="578498"/>
                  <a:pt x="94029" y="578498"/>
                </a:cubicBezTo>
                <a:cubicBezTo>
                  <a:pt x="90919" y="590939"/>
                  <a:pt x="84699" y="602997"/>
                  <a:pt x="84699" y="615821"/>
                </a:cubicBezTo>
                <a:cubicBezTo>
                  <a:pt x="84699" y="643340"/>
                  <a:pt x="94109" y="685899"/>
                  <a:pt x="112691" y="709127"/>
                </a:cubicBezTo>
                <a:cubicBezTo>
                  <a:pt x="129177" y="729735"/>
                  <a:pt x="142796" y="759936"/>
                  <a:pt x="168674" y="765111"/>
                </a:cubicBezTo>
                <a:lnTo>
                  <a:pt x="215327" y="774441"/>
                </a:lnTo>
                <a:cubicBezTo>
                  <a:pt x="187335" y="789992"/>
                  <a:pt x="159993" y="806773"/>
                  <a:pt x="131352" y="821094"/>
                </a:cubicBezTo>
                <a:cubicBezTo>
                  <a:pt x="60667" y="856437"/>
                  <a:pt x="105824" y="818632"/>
                  <a:pt x="56707" y="867747"/>
                </a:cubicBezTo>
                <a:cubicBezTo>
                  <a:pt x="45901" y="900164"/>
                  <a:pt x="33731" y="922762"/>
                  <a:pt x="56707" y="961054"/>
                </a:cubicBezTo>
                <a:cubicBezTo>
                  <a:pt x="66038" y="976605"/>
                  <a:pt x="88603" y="978504"/>
                  <a:pt x="103360" y="989045"/>
                </a:cubicBezTo>
                <a:cubicBezTo>
                  <a:pt x="110518" y="994158"/>
                  <a:pt x="114478" y="1003181"/>
                  <a:pt x="122021" y="1007707"/>
                </a:cubicBezTo>
                <a:cubicBezTo>
                  <a:pt x="136363" y="1016313"/>
                  <a:pt x="186638" y="1024362"/>
                  <a:pt x="196666" y="1026368"/>
                </a:cubicBezTo>
                <a:cubicBezTo>
                  <a:pt x="184225" y="1032588"/>
                  <a:pt x="171420" y="1038128"/>
                  <a:pt x="159344" y="1045029"/>
                </a:cubicBezTo>
                <a:cubicBezTo>
                  <a:pt x="140241" y="1055945"/>
                  <a:pt x="110052" y="1079665"/>
                  <a:pt x="94029" y="1091682"/>
                </a:cubicBezTo>
                <a:cubicBezTo>
                  <a:pt x="90919" y="1101013"/>
                  <a:pt x="89097" y="1110877"/>
                  <a:pt x="84699" y="1119674"/>
                </a:cubicBezTo>
                <a:cubicBezTo>
                  <a:pt x="76589" y="1135895"/>
                  <a:pt x="65514" y="1150474"/>
                  <a:pt x="56707" y="1166327"/>
                </a:cubicBezTo>
                <a:cubicBezTo>
                  <a:pt x="49952" y="1178486"/>
                  <a:pt x="44266" y="1191208"/>
                  <a:pt x="38046" y="1203649"/>
                </a:cubicBezTo>
                <a:cubicBezTo>
                  <a:pt x="41156" y="1222310"/>
                  <a:pt x="40733" y="1241919"/>
                  <a:pt x="47376" y="1259633"/>
                </a:cubicBezTo>
                <a:cubicBezTo>
                  <a:pt x="50465" y="1267870"/>
                  <a:pt x="59000" y="1273016"/>
                  <a:pt x="66038" y="1278294"/>
                </a:cubicBezTo>
                <a:cubicBezTo>
                  <a:pt x="83980" y="1291751"/>
                  <a:pt x="106162" y="1299758"/>
                  <a:pt x="122021" y="1315617"/>
                </a:cubicBezTo>
                <a:lnTo>
                  <a:pt x="168674" y="1362270"/>
                </a:lnTo>
                <a:cubicBezTo>
                  <a:pt x="177068" y="1387452"/>
                  <a:pt x="186899" y="1400246"/>
                  <a:pt x="168674" y="1427584"/>
                </a:cubicBezTo>
                <a:cubicBezTo>
                  <a:pt x="162454" y="1436914"/>
                  <a:pt x="150013" y="1440025"/>
                  <a:pt x="140683" y="1446245"/>
                </a:cubicBezTo>
                <a:cubicBezTo>
                  <a:pt x="134462" y="1458686"/>
                  <a:pt x="130106" y="1472249"/>
                  <a:pt x="122021" y="1483568"/>
                </a:cubicBezTo>
                <a:cubicBezTo>
                  <a:pt x="114351" y="1494306"/>
                  <a:pt x="100437" y="1500025"/>
                  <a:pt x="94029" y="1511560"/>
                </a:cubicBezTo>
                <a:cubicBezTo>
                  <a:pt x="84476" y="1528755"/>
                  <a:pt x="81588" y="1548882"/>
                  <a:pt x="75368" y="1567543"/>
                </a:cubicBezTo>
                <a:cubicBezTo>
                  <a:pt x="64071" y="1601436"/>
                  <a:pt x="56203" y="1595535"/>
                  <a:pt x="84699" y="159553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Volný tvar: obrazec 12">
            <a:extLst>
              <a:ext uri="{FF2B5EF4-FFF2-40B4-BE49-F238E27FC236}">
                <a16:creationId xmlns:a16="http://schemas.microsoft.com/office/drawing/2014/main" id="{2E8E9FC7-7ED6-4A67-9CCA-E49E24AB30B4}"/>
              </a:ext>
            </a:extLst>
          </p:cNvPr>
          <p:cNvSpPr/>
          <p:nvPr/>
        </p:nvSpPr>
        <p:spPr>
          <a:xfrm>
            <a:off x="7926541" y="2537804"/>
            <a:ext cx="347699" cy="647833"/>
          </a:xfrm>
          <a:custGeom>
            <a:avLst/>
            <a:gdLst>
              <a:gd name="connsiteX0" fmla="*/ 196666 w 252654"/>
              <a:gd name="connsiteY0" fmla="*/ 0 h 1595928"/>
              <a:gd name="connsiteX1" fmla="*/ 243319 w 252654"/>
              <a:gd name="connsiteY1" fmla="*/ 83976 h 1595928"/>
              <a:gd name="connsiteX2" fmla="*/ 252650 w 252654"/>
              <a:gd name="connsiteY2" fmla="*/ 111968 h 1595928"/>
              <a:gd name="connsiteX3" fmla="*/ 243319 w 252654"/>
              <a:gd name="connsiteY3" fmla="*/ 233266 h 1595928"/>
              <a:gd name="connsiteX4" fmla="*/ 215327 w 252654"/>
              <a:gd name="connsiteY4" fmla="*/ 261258 h 1595928"/>
              <a:gd name="connsiteX5" fmla="*/ 168674 w 252654"/>
              <a:gd name="connsiteY5" fmla="*/ 289249 h 1595928"/>
              <a:gd name="connsiteX6" fmla="*/ 47376 w 252654"/>
              <a:gd name="connsiteY6" fmla="*/ 335903 h 1595928"/>
              <a:gd name="connsiteX7" fmla="*/ 723 w 252654"/>
              <a:gd name="connsiteY7" fmla="*/ 391886 h 1595928"/>
              <a:gd name="connsiteX8" fmla="*/ 10054 w 252654"/>
              <a:gd name="connsiteY8" fmla="*/ 447870 h 1595928"/>
              <a:gd name="connsiteX9" fmla="*/ 47376 w 252654"/>
              <a:gd name="connsiteY9" fmla="*/ 475862 h 1595928"/>
              <a:gd name="connsiteX10" fmla="*/ 150013 w 252654"/>
              <a:gd name="connsiteY10" fmla="*/ 503854 h 1595928"/>
              <a:gd name="connsiteX11" fmla="*/ 140683 w 252654"/>
              <a:gd name="connsiteY11" fmla="*/ 531845 h 1595928"/>
              <a:gd name="connsiteX12" fmla="*/ 94029 w 252654"/>
              <a:gd name="connsiteY12" fmla="*/ 578498 h 1595928"/>
              <a:gd name="connsiteX13" fmla="*/ 84699 w 252654"/>
              <a:gd name="connsiteY13" fmla="*/ 615821 h 1595928"/>
              <a:gd name="connsiteX14" fmla="*/ 112691 w 252654"/>
              <a:gd name="connsiteY14" fmla="*/ 709127 h 1595928"/>
              <a:gd name="connsiteX15" fmla="*/ 168674 w 252654"/>
              <a:gd name="connsiteY15" fmla="*/ 765111 h 1595928"/>
              <a:gd name="connsiteX16" fmla="*/ 215327 w 252654"/>
              <a:gd name="connsiteY16" fmla="*/ 774441 h 1595928"/>
              <a:gd name="connsiteX17" fmla="*/ 131352 w 252654"/>
              <a:gd name="connsiteY17" fmla="*/ 821094 h 1595928"/>
              <a:gd name="connsiteX18" fmla="*/ 56707 w 252654"/>
              <a:gd name="connsiteY18" fmla="*/ 867747 h 1595928"/>
              <a:gd name="connsiteX19" fmla="*/ 56707 w 252654"/>
              <a:gd name="connsiteY19" fmla="*/ 961054 h 1595928"/>
              <a:gd name="connsiteX20" fmla="*/ 103360 w 252654"/>
              <a:gd name="connsiteY20" fmla="*/ 989045 h 1595928"/>
              <a:gd name="connsiteX21" fmla="*/ 122021 w 252654"/>
              <a:gd name="connsiteY21" fmla="*/ 1007707 h 1595928"/>
              <a:gd name="connsiteX22" fmla="*/ 196666 w 252654"/>
              <a:gd name="connsiteY22" fmla="*/ 1026368 h 1595928"/>
              <a:gd name="connsiteX23" fmla="*/ 159344 w 252654"/>
              <a:gd name="connsiteY23" fmla="*/ 1045029 h 1595928"/>
              <a:gd name="connsiteX24" fmla="*/ 94029 w 252654"/>
              <a:gd name="connsiteY24" fmla="*/ 1091682 h 1595928"/>
              <a:gd name="connsiteX25" fmla="*/ 84699 w 252654"/>
              <a:gd name="connsiteY25" fmla="*/ 1119674 h 1595928"/>
              <a:gd name="connsiteX26" fmla="*/ 56707 w 252654"/>
              <a:gd name="connsiteY26" fmla="*/ 1166327 h 1595928"/>
              <a:gd name="connsiteX27" fmla="*/ 38046 w 252654"/>
              <a:gd name="connsiteY27" fmla="*/ 1203649 h 1595928"/>
              <a:gd name="connsiteX28" fmla="*/ 47376 w 252654"/>
              <a:gd name="connsiteY28" fmla="*/ 1259633 h 1595928"/>
              <a:gd name="connsiteX29" fmla="*/ 66038 w 252654"/>
              <a:gd name="connsiteY29" fmla="*/ 1278294 h 1595928"/>
              <a:gd name="connsiteX30" fmla="*/ 122021 w 252654"/>
              <a:gd name="connsiteY30" fmla="*/ 1315617 h 1595928"/>
              <a:gd name="connsiteX31" fmla="*/ 168674 w 252654"/>
              <a:gd name="connsiteY31" fmla="*/ 1362270 h 1595928"/>
              <a:gd name="connsiteX32" fmla="*/ 168674 w 252654"/>
              <a:gd name="connsiteY32" fmla="*/ 1427584 h 1595928"/>
              <a:gd name="connsiteX33" fmla="*/ 140683 w 252654"/>
              <a:gd name="connsiteY33" fmla="*/ 1446245 h 1595928"/>
              <a:gd name="connsiteX34" fmla="*/ 122021 w 252654"/>
              <a:gd name="connsiteY34" fmla="*/ 1483568 h 1595928"/>
              <a:gd name="connsiteX35" fmla="*/ 94029 w 252654"/>
              <a:gd name="connsiteY35" fmla="*/ 1511560 h 1595928"/>
              <a:gd name="connsiteX36" fmla="*/ 75368 w 252654"/>
              <a:gd name="connsiteY36" fmla="*/ 1567543 h 1595928"/>
              <a:gd name="connsiteX37" fmla="*/ 84699 w 252654"/>
              <a:gd name="connsiteY37" fmla="*/ 1595535 h 159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2654" h="1595928">
                <a:moveTo>
                  <a:pt x="196666" y="0"/>
                </a:moveTo>
                <a:cubicBezTo>
                  <a:pt x="212217" y="27992"/>
                  <a:pt x="228998" y="55335"/>
                  <a:pt x="243319" y="83976"/>
                </a:cubicBezTo>
                <a:cubicBezTo>
                  <a:pt x="247718" y="92773"/>
                  <a:pt x="252650" y="102133"/>
                  <a:pt x="252650" y="111968"/>
                </a:cubicBezTo>
                <a:cubicBezTo>
                  <a:pt x="252650" y="152520"/>
                  <a:pt x="253154" y="193925"/>
                  <a:pt x="243319" y="233266"/>
                </a:cubicBezTo>
                <a:cubicBezTo>
                  <a:pt x="240119" y="246068"/>
                  <a:pt x="225883" y="253341"/>
                  <a:pt x="215327" y="261258"/>
                </a:cubicBezTo>
                <a:cubicBezTo>
                  <a:pt x="200819" y="272139"/>
                  <a:pt x="185108" y="281580"/>
                  <a:pt x="168674" y="289249"/>
                </a:cubicBezTo>
                <a:cubicBezTo>
                  <a:pt x="117454" y="313152"/>
                  <a:pt x="92109" y="320992"/>
                  <a:pt x="47376" y="335903"/>
                </a:cubicBezTo>
                <a:cubicBezTo>
                  <a:pt x="40116" y="343163"/>
                  <a:pt x="2347" y="377273"/>
                  <a:pt x="723" y="391886"/>
                </a:cubicBezTo>
                <a:cubicBezTo>
                  <a:pt x="-1366" y="410689"/>
                  <a:pt x="866" y="431332"/>
                  <a:pt x="10054" y="447870"/>
                </a:cubicBezTo>
                <a:cubicBezTo>
                  <a:pt x="17606" y="461464"/>
                  <a:pt x="33782" y="468310"/>
                  <a:pt x="47376" y="475862"/>
                </a:cubicBezTo>
                <a:cubicBezTo>
                  <a:pt x="85906" y="497268"/>
                  <a:pt x="106525" y="496606"/>
                  <a:pt x="150013" y="503854"/>
                </a:cubicBezTo>
                <a:cubicBezTo>
                  <a:pt x="146903" y="513184"/>
                  <a:pt x="146584" y="523977"/>
                  <a:pt x="140683" y="531845"/>
                </a:cubicBezTo>
                <a:cubicBezTo>
                  <a:pt x="127487" y="549439"/>
                  <a:pt x="94029" y="578498"/>
                  <a:pt x="94029" y="578498"/>
                </a:cubicBezTo>
                <a:cubicBezTo>
                  <a:pt x="90919" y="590939"/>
                  <a:pt x="84699" y="602997"/>
                  <a:pt x="84699" y="615821"/>
                </a:cubicBezTo>
                <a:cubicBezTo>
                  <a:pt x="84699" y="643340"/>
                  <a:pt x="94109" y="685899"/>
                  <a:pt x="112691" y="709127"/>
                </a:cubicBezTo>
                <a:cubicBezTo>
                  <a:pt x="129177" y="729735"/>
                  <a:pt x="142796" y="759936"/>
                  <a:pt x="168674" y="765111"/>
                </a:cubicBezTo>
                <a:lnTo>
                  <a:pt x="215327" y="774441"/>
                </a:lnTo>
                <a:cubicBezTo>
                  <a:pt x="187335" y="789992"/>
                  <a:pt x="159993" y="806773"/>
                  <a:pt x="131352" y="821094"/>
                </a:cubicBezTo>
                <a:cubicBezTo>
                  <a:pt x="60667" y="856437"/>
                  <a:pt x="105824" y="818632"/>
                  <a:pt x="56707" y="867747"/>
                </a:cubicBezTo>
                <a:cubicBezTo>
                  <a:pt x="45901" y="900164"/>
                  <a:pt x="33731" y="922762"/>
                  <a:pt x="56707" y="961054"/>
                </a:cubicBezTo>
                <a:cubicBezTo>
                  <a:pt x="66038" y="976605"/>
                  <a:pt x="88603" y="978504"/>
                  <a:pt x="103360" y="989045"/>
                </a:cubicBezTo>
                <a:cubicBezTo>
                  <a:pt x="110518" y="994158"/>
                  <a:pt x="114478" y="1003181"/>
                  <a:pt x="122021" y="1007707"/>
                </a:cubicBezTo>
                <a:cubicBezTo>
                  <a:pt x="136363" y="1016313"/>
                  <a:pt x="186638" y="1024362"/>
                  <a:pt x="196666" y="1026368"/>
                </a:cubicBezTo>
                <a:cubicBezTo>
                  <a:pt x="184225" y="1032588"/>
                  <a:pt x="171420" y="1038128"/>
                  <a:pt x="159344" y="1045029"/>
                </a:cubicBezTo>
                <a:cubicBezTo>
                  <a:pt x="140241" y="1055945"/>
                  <a:pt x="110052" y="1079665"/>
                  <a:pt x="94029" y="1091682"/>
                </a:cubicBezTo>
                <a:cubicBezTo>
                  <a:pt x="90919" y="1101013"/>
                  <a:pt x="89097" y="1110877"/>
                  <a:pt x="84699" y="1119674"/>
                </a:cubicBezTo>
                <a:cubicBezTo>
                  <a:pt x="76589" y="1135895"/>
                  <a:pt x="65514" y="1150474"/>
                  <a:pt x="56707" y="1166327"/>
                </a:cubicBezTo>
                <a:cubicBezTo>
                  <a:pt x="49952" y="1178486"/>
                  <a:pt x="44266" y="1191208"/>
                  <a:pt x="38046" y="1203649"/>
                </a:cubicBezTo>
                <a:cubicBezTo>
                  <a:pt x="41156" y="1222310"/>
                  <a:pt x="40733" y="1241919"/>
                  <a:pt x="47376" y="1259633"/>
                </a:cubicBezTo>
                <a:cubicBezTo>
                  <a:pt x="50465" y="1267870"/>
                  <a:pt x="59000" y="1273016"/>
                  <a:pt x="66038" y="1278294"/>
                </a:cubicBezTo>
                <a:cubicBezTo>
                  <a:pt x="83980" y="1291751"/>
                  <a:pt x="106162" y="1299758"/>
                  <a:pt x="122021" y="1315617"/>
                </a:cubicBezTo>
                <a:lnTo>
                  <a:pt x="168674" y="1362270"/>
                </a:lnTo>
                <a:cubicBezTo>
                  <a:pt x="177068" y="1387452"/>
                  <a:pt x="186899" y="1400246"/>
                  <a:pt x="168674" y="1427584"/>
                </a:cubicBezTo>
                <a:cubicBezTo>
                  <a:pt x="162454" y="1436914"/>
                  <a:pt x="150013" y="1440025"/>
                  <a:pt x="140683" y="1446245"/>
                </a:cubicBezTo>
                <a:cubicBezTo>
                  <a:pt x="134462" y="1458686"/>
                  <a:pt x="130106" y="1472249"/>
                  <a:pt x="122021" y="1483568"/>
                </a:cubicBezTo>
                <a:cubicBezTo>
                  <a:pt x="114351" y="1494306"/>
                  <a:pt x="100437" y="1500025"/>
                  <a:pt x="94029" y="1511560"/>
                </a:cubicBezTo>
                <a:cubicBezTo>
                  <a:pt x="84476" y="1528755"/>
                  <a:pt x="81588" y="1548882"/>
                  <a:pt x="75368" y="1567543"/>
                </a:cubicBezTo>
                <a:cubicBezTo>
                  <a:pt x="64071" y="1601436"/>
                  <a:pt x="56203" y="1595535"/>
                  <a:pt x="84699" y="159553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CCD95538-A50A-4F43-BCFD-6BEFF01600DC}"/>
              </a:ext>
            </a:extLst>
          </p:cNvPr>
          <p:cNvSpPr/>
          <p:nvPr/>
        </p:nvSpPr>
        <p:spPr>
          <a:xfrm>
            <a:off x="7926540" y="3896307"/>
            <a:ext cx="347699" cy="647833"/>
          </a:xfrm>
          <a:custGeom>
            <a:avLst/>
            <a:gdLst>
              <a:gd name="connsiteX0" fmla="*/ 196666 w 252654"/>
              <a:gd name="connsiteY0" fmla="*/ 0 h 1595928"/>
              <a:gd name="connsiteX1" fmla="*/ 243319 w 252654"/>
              <a:gd name="connsiteY1" fmla="*/ 83976 h 1595928"/>
              <a:gd name="connsiteX2" fmla="*/ 252650 w 252654"/>
              <a:gd name="connsiteY2" fmla="*/ 111968 h 1595928"/>
              <a:gd name="connsiteX3" fmla="*/ 243319 w 252654"/>
              <a:gd name="connsiteY3" fmla="*/ 233266 h 1595928"/>
              <a:gd name="connsiteX4" fmla="*/ 215327 w 252654"/>
              <a:gd name="connsiteY4" fmla="*/ 261258 h 1595928"/>
              <a:gd name="connsiteX5" fmla="*/ 168674 w 252654"/>
              <a:gd name="connsiteY5" fmla="*/ 289249 h 1595928"/>
              <a:gd name="connsiteX6" fmla="*/ 47376 w 252654"/>
              <a:gd name="connsiteY6" fmla="*/ 335903 h 1595928"/>
              <a:gd name="connsiteX7" fmla="*/ 723 w 252654"/>
              <a:gd name="connsiteY7" fmla="*/ 391886 h 1595928"/>
              <a:gd name="connsiteX8" fmla="*/ 10054 w 252654"/>
              <a:gd name="connsiteY8" fmla="*/ 447870 h 1595928"/>
              <a:gd name="connsiteX9" fmla="*/ 47376 w 252654"/>
              <a:gd name="connsiteY9" fmla="*/ 475862 h 1595928"/>
              <a:gd name="connsiteX10" fmla="*/ 150013 w 252654"/>
              <a:gd name="connsiteY10" fmla="*/ 503854 h 1595928"/>
              <a:gd name="connsiteX11" fmla="*/ 140683 w 252654"/>
              <a:gd name="connsiteY11" fmla="*/ 531845 h 1595928"/>
              <a:gd name="connsiteX12" fmla="*/ 94029 w 252654"/>
              <a:gd name="connsiteY12" fmla="*/ 578498 h 1595928"/>
              <a:gd name="connsiteX13" fmla="*/ 84699 w 252654"/>
              <a:gd name="connsiteY13" fmla="*/ 615821 h 1595928"/>
              <a:gd name="connsiteX14" fmla="*/ 112691 w 252654"/>
              <a:gd name="connsiteY14" fmla="*/ 709127 h 1595928"/>
              <a:gd name="connsiteX15" fmla="*/ 168674 w 252654"/>
              <a:gd name="connsiteY15" fmla="*/ 765111 h 1595928"/>
              <a:gd name="connsiteX16" fmla="*/ 215327 w 252654"/>
              <a:gd name="connsiteY16" fmla="*/ 774441 h 1595928"/>
              <a:gd name="connsiteX17" fmla="*/ 131352 w 252654"/>
              <a:gd name="connsiteY17" fmla="*/ 821094 h 1595928"/>
              <a:gd name="connsiteX18" fmla="*/ 56707 w 252654"/>
              <a:gd name="connsiteY18" fmla="*/ 867747 h 1595928"/>
              <a:gd name="connsiteX19" fmla="*/ 56707 w 252654"/>
              <a:gd name="connsiteY19" fmla="*/ 961054 h 1595928"/>
              <a:gd name="connsiteX20" fmla="*/ 103360 w 252654"/>
              <a:gd name="connsiteY20" fmla="*/ 989045 h 1595928"/>
              <a:gd name="connsiteX21" fmla="*/ 122021 w 252654"/>
              <a:gd name="connsiteY21" fmla="*/ 1007707 h 1595928"/>
              <a:gd name="connsiteX22" fmla="*/ 196666 w 252654"/>
              <a:gd name="connsiteY22" fmla="*/ 1026368 h 1595928"/>
              <a:gd name="connsiteX23" fmla="*/ 159344 w 252654"/>
              <a:gd name="connsiteY23" fmla="*/ 1045029 h 1595928"/>
              <a:gd name="connsiteX24" fmla="*/ 94029 w 252654"/>
              <a:gd name="connsiteY24" fmla="*/ 1091682 h 1595928"/>
              <a:gd name="connsiteX25" fmla="*/ 84699 w 252654"/>
              <a:gd name="connsiteY25" fmla="*/ 1119674 h 1595928"/>
              <a:gd name="connsiteX26" fmla="*/ 56707 w 252654"/>
              <a:gd name="connsiteY26" fmla="*/ 1166327 h 1595928"/>
              <a:gd name="connsiteX27" fmla="*/ 38046 w 252654"/>
              <a:gd name="connsiteY27" fmla="*/ 1203649 h 1595928"/>
              <a:gd name="connsiteX28" fmla="*/ 47376 w 252654"/>
              <a:gd name="connsiteY28" fmla="*/ 1259633 h 1595928"/>
              <a:gd name="connsiteX29" fmla="*/ 66038 w 252654"/>
              <a:gd name="connsiteY29" fmla="*/ 1278294 h 1595928"/>
              <a:gd name="connsiteX30" fmla="*/ 122021 w 252654"/>
              <a:gd name="connsiteY30" fmla="*/ 1315617 h 1595928"/>
              <a:gd name="connsiteX31" fmla="*/ 168674 w 252654"/>
              <a:gd name="connsiteY31" fmla="*/ 1362270 h 1595928"/>
              <a:gd name="connsiteX32" fmla="*/ 168674 w 252654"/>
              <a:gd name="connsiteY32" fmla="*/ 1427584 h 1595928"/>
              <a:gd name="connsiteX33" fmla="*/ 140683 w 252654"/>
              <a:gd name="connsiteY33" fmla="*/ 1446245 h 1595928"/>
              <a:gd name="connsiteX34" fmla="*/ 122021 w 252654"/>
              <a:gd name="connsiteY34" fmla="*/ 1483568 h 1595928"/>
              <a:gd name="connsiteX35" fmla="*/ 94029 w 252654"/>
              <a:gd name="connsiteY35" fmla="*/ 1511560 h 1595928"/>
              <a:gd name="connsiteX36" fmla="*/ 75368 w 252654"/>
              <a:gd name="connsiteY36" fmla="*/ 1567543 h 1595928"/>
              <a:gd name="connsiteX37" fmla="*/ 84699 w 252654"/>
              <a:gd name="connsiteY37" fmla="*/ 1595535 h 159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2654" h="1595928">
                <a:moveTo>
                  <a:pt x="196666" y="0"/>
                </a:moveTo>
                <a:cubicBezTo>
                  <a:pt x="212217" y="27992"/>
                  <a:pt x="228998" y="55335"/>
                  <a:pt x="243319" y="83976"/>
                </a:cubicBezTo>
                <a:cubicBezTo>
                  <a:pt x="247718" y="92773"/>
                  <a:pt x="252650" y="102133"/>
                  <a:pt x="252650" y="111968"/>
                </a:cubicBezTo>
                <a:cubicBezTo>
                  <a:pt x="252650" y="152520"/>
                  <a:pt x="253154" y="193925"/>
                  <a:pt x="243319" y="233266"/>
                </a:cubicBezTo>
                <a:cubicBezTo>
                  <a:pt x="240119" y="246068"/>
                  <a:pt x="225883" y="253341"/>
                  <a:pt x="215327" y="261258"/>
                </a:cubicBezTo>
                <a:cubicBezTo>
                  <a:pt x="200819" y="272139"/>
                  <a:pt x="185108" y="281580"/>
                  <a:pt x="168674" y="289249"/>
                </a:cubicBezTo>
                <a:cubicBezTo>
                  <a:pt x="117454" y="313152"/>
                  <a:pt x="92109" y="320992"/>
                  <a:pt x="47376" y="335903"/>
                </a:cubicBezTo>
                <a:cubicBezTo>
                  <a:pt x="40116" y="343163"/>
                  <a:pt x="2347" y="377273"/>
                  <a:pt x="723" y="391886"/>
                </a:cubicBezTo>
                <a:cubicBezTo>
                  <a:pt x="-1366" y="410689"/>
                  <a:pt x="866" y="431332"/>
                  <a:pt x="10054" y="447870"/>
                </a:cubicBezTo>
                <a:cubicBezTo>
                  <a:pt x="17606" y="461464"/>
                  <a:pt x="33782" y="468310"/>
                  <a:pt x="47376" y="475862"/>
                </a:cubicBezTo>
                <a:cubicBezTo>
                  <a:pt x="85906" y="497268"/>
                  <a:pt x="106525" y="496606"/>
                  <a:pt x="150013" y="503854"/>
                </a:cubicBezTo>
                <a:cubicBezTo>
                  <a:pt x="146903" y="513184"/>
                  <a:pt x="146584" y="523977"/>
                  <a:pt x="140683" y="531845"/>
                </a:cubicBezTo>
                <a:cubicBezTo>
                  <a:pt x="127487" y="549439"/>
                  <a:pt x="94029" y="578498"/>
                  <a:pt x="94029" y="578498"/>
                </a:cubicBezTo>
                <a:cubicBezTo>
                  <a:pt x="90919" y="590939"/>
                  <a:pt x="84699" y="602997"/>
                  <a:pt x="84699" y="615821"/>
                </a:cubicBezTo>
                <a:cubicBezTo>
                  <a:pt x="84699" y="643340"/>
                  <a:pt x="94109" y="685899"/>
                  <a:pt x="112691" y="709127"/>
                </a:cubicBezTo>
                <a:cubicBezTo>
                  <a:pt x="129177" y="729735"/>
                  <a:pt x="142796" y="759936"/>
                  <a:pt x="168674" y="765111"/>
                </a:cubicBezTo>
                <a:lnTo>
                  <a:pt x="215327" y="774441"/>
                </a:lnTo>
                <a:cubicBezTo>
                  <a:pt x="187335" y="789992"/>
                  <a:pt x="159993" y="806773"/>
                  <a:pt x="131352" y="821094"/>
                </a:cubicBezTo>
                <a:cubicBezTo>
                  <a:pt x="60667" y="856437"/>
                  <a:pt x="105824" y="818632"/>
                  <a:pt x="56707" y="867747"/>
                </a:cubicBezTo>
                <a:cubicBezTo>
                  <a:pt x="45901" y="900164"/>
                  <a:pt x="33731" y="922762"/>
                  <a:pt x="56707" y="961054"/>
                </a:cubicBezTo>
                <a:cubicBezTo>
                  <a:pt x="66038" y="976605"/>
                  <a:pt x="88603" y="978504"/>
                  <a:pt x="103360" y="989045"/>
                </a:cubicBezTo>
                <a:cubicBezTo>
                  <a:pt x="110518" y="994158"/>
                  <a:pt x="114478" y="1003181"/>
                  <a:pt x="122021" y="1007707"/>
                </a:cubicBezTo>
                <a:cubicBezTo>
                  <a:pt x="136363" y="1016313"/>
                  <a:pt x="186638" y="1024362"/>
                  <a:pt x="196666" y="1026368"/>
                </a:cubicBezTo>
                <a:cubicBezTo>
                  <a:pt x="184225" y="1032588"/>
                  <a:pt x="171420" y="1038128"/>
                  <a:pt x="159344" y="1045029"/>
                </a:cubicBezTo>
                <a:cubicBezTo>
                  <a:pt x="140241" y="1055945"/>
                  <a:pt x="110052" y="1079665"/>
                  <a:pt x="94029" y="1091682"/>
                </a:cubicBezTo>
                <a:cubicBezTo>
                  <a:pt x="90919" y="1101013"/>
                  <a:pt x="89097" y="1110877"/>
                  <a:pt x="84699" y="1119674"/>
                </a:cubicBezTo>
                <a:cubicBezTo>
                  <a:pt x="76589" y="1135895"/>
                  <a:pt x="65514" y="1150474"/>
                  <a:pt x="56707" y="1166327"/>
                </a:cubicBezTo>
                <a:cubicBezTo>
                  <a:pt x="49952" y="1178486"/>
                  <a:pt x="44266" y="1191208"/>
                  <a:pt x="38046" y="1203649"/>
                </a:cubicBezTo>
                <a:cubicBezTo>
                  <a:pt x="41156" y="1222310"/>
                  <a:pt x="40733" y="1241919"/>
                  <a:pt x="47376" y="1259633"/>
                </a:cubicBezTo>
                <a:cubicBezTo>
                  <a:pt x="50465" y="1267870"/>
                  <a:pt x="59000" y="1273016"/>
                  <a:pt x="66038" y="1278294"/>
                </a:cubicBezTo>
                <a:cubicBezTo>
                  <a:pt x="83980" y="1291751"/>
                  <a:pt x="106162" y="1299758"/>
                  <a:pt x="122021" y="1315617"/>
                </a:cubicBezTo>
                <a:lnTo>
                  <a:pt x="168674" y="1362270"/>
                </a:lnTo>
                <a:cubicBezTo>
                  <a:pt x="177068" y="1387452"/>
                  <a:pt x="186899" y="1400246"/>
                  <a:pt x="168674" y="1427584"/>
                </a:cubicBezTo>
                <a:cubicBezTo>
                  <a:pt x="162454" y="1436914"/>
                  <a:pt x="150013" y="1440025"/>
                  <a:pt x="140683" y="1446245"/>
                </a:cubicBezTo>
                <a:cubicBezTo>
                  <a:pt x="134462" y="1458686"/>
                  <a:pt x="130106" y="1472249"/>
                  <a:pt x="122021" y="1483568"/>
                </a:cubicBezTo>
                <a:cubicBezTo>
                  <a:pt x="114351" y="1494306"/>
                  <a:pt x="100437" y="1500025"/>
                  <a:pt x="94029" y="1511560"/>
                </a:cubicBezTo>
                <a:cubicBezTo>
                  <a:pt x="84476" y="1528755"/>
                  <a:pt x="81588" y="1548882"/>
                  <a:pt x="75368" y="1567543"/>
                </a:cubicBezTo>
                <a:cubicBezTo>
                  <a:pt x="64071" y="1601436"/>
                  <a:pt x="56203" y="1595535"/>
                  <a:pt x="84699" y="159553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5" name="Picture 11" descr="http://upload.wikimedia.org/wikipedia/commons/thumb/0/0e/Benzo%28a%29pyrene_metabolism.svg/540px-Benzo%28a%29pyrene_metabolism.svg.png">
            <a:extLst>
              <a:ext uri="{FF2B5EF4-FFF2-40B4-BE49-F238E27FC236}">
                <a16:creationId xmlns:a16="http://schemas.microsoft.com/office/drawing/2014/main" id="{E62D193C-1662-45AD-8A1A-88B699A73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01" b="58334"/>
          <a:stretch>
            <a:fillRect/>
          </a:stretch>
        </p:blipFill>
        <p:spPr bwMode="auto">
          <a:xfrm>
            <a:off x="7206462" y="2159592"/>
            <a:ext cx="864095" cy="64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Volný tvar: obrazec 17">
            <a:extLst>
              <a:ext uri="{FF2B5EF4-FFF2-40B4-BE49-F238E27FC236}">
                <a16:creationId xmlns:a16="http://schemas.microsoft.com/office/drawing/2014/main" id="{B52061EA-D600-4FC6-8F23-3B4FAF500242}"/>
              </a:ext>
            </a:extLst>
          </p:cNvPr>
          <p:cNvSpPr/>
          <p:nvPr/>
        </p:nvSpPr>
        <p:spPr>
          <a:xfrm>
            <a:off x="7834408" y="4708099"/>
            <a:ext cx="347699" cy="1356259"/>
          </a:xfrm>
          <a:custGeom>
            <a:avLst/>
            <a:gdLst>
              <a:gd name="connsiteX0" fmla="*/ 196666 w 252654"/>
              <a:gd name="connsiteY0" fmla="*/ 0 h 1595928"/>
              <a:gd name="connsiteX1" fmla="*/ 243319 w 252654"/>
              <a:gd name="connsiteY1" fmla="*/ 83976 h 1595928"/>
              <a:gd name="connsiteX2" fmla="*/ 252650 w 252654"/>
              <a:gd name="connsiteY2" fmla="*/ 111968 h 1595928"/>
              <a:gd name="connsiteX3" fmla="*/ 243319 w 252654"/>
              <a:gd name="connsiteY3" fmla="*/ 233266 h 1595928"/>
              <a:gd name="connsiteX4" fmla="*/ 215327 w 252654"/>
              <a:gd name="connsiteY4" fmla="*/ 261258 h 1595928"/>
              <a:gd name="connsiteX5" fmla="*/ 168674 w 252654"/>
              <a:gd name="connsiteY5" fmla="*/ 289249 h 1595928"/>
              <a:gd name="connsiteX6" fmla="*/ 47376 w 252654"/>
              <a:gd name="connsiteY6" fmla="*/ 335903 h 1595928"/>
              <a:gd name="connsiteX7" fmla="*/ 723 w 252654"/>
              <a:gd name="connsiteY7" fmla="*/ 391886 h 1595928"/>
              <a:gd name="connsiteX8" fmla="*/ 10054 w 252654"/>
              <a:gd name="connsiteY8" fmla="*/ 447870 h 1595928"/>
              <a:gd name="connsiteX9" fmla="*/ 47376 w 252654"/>
              <a:gd name="connsiteY9" fmla="*/ 475862 h 1595928"/>
              <a:gd name="connsiteX10" fmla="*/ 150013 w 252654"/>
              <a:gd name="connsiteY10" fmla="*/ 503854 h 1595928"/>
              <a:gd name="connsiteX11" fmla="*/ 140683 w 252654"/>
              <a:gd name="connsiteY11" fmla="*/ 531845 h 1595928"/>
              <a:gd name="connsiteX12" fmla="*/ 94029 w 252654"/>
              <a:gd name="connsiteY12" fmla="*/ 578498 h 1595928"/>
              <a:gd name="connsiteX13" fmla="*/ 84699 w 252654"/>
              <a:gd name="connsiteY13" fmla="*/ 615821 h 1595928"/>
              <a:gd name="connsiteX14" fmla="*/ 112691 w 252654"/>
              <a:gd name="connsiteY14" fmla="*/ 709127 h 1595928"/>
              <a:gd name="connsiteX15" fmla="*/ 168674 w 252654"/>
              <a:gd name="connsiteY15" fmla="*/ 765111 h 1595928"/>
              <a:gd name="connsiteX16" fmla="*/ 215327 w 252654"/>
              <a:gd name="connsiteY16" fmla="*/ 774441 h 1595928"/>
              <a:gd name="connsiteX17" fmla="*/ 131352 w 252654"/>
              <a:gd name="connsiteY17" fmla="*/ 821094 h 1595928"/>
              <a:gd name="connsiteX18" fmla="*/ 56707 w 252654"/>
              <a:gd name="connsiteY18" fmla="*/ 867747 h 1595928"/>
              <a:gd name="connsiteX19" fmla="*/ 56707 w 252654"/>
              <a:gd name="connsiteY19" fmla="*/ 961054 h 1595928"/>
              <a:gd name="connsiteX20" fmla="*/ 103360 w 252654"/>
              <a:gd name="connsiteY20" fmla="*/ 989045 h 1595928"/>
              <a:gd name="connsiteX21" fmla="*/ 122021 w 252654"/>
              <a:gd name="connsiteY21" fmla="*/ 1007707 h 1595928"/>
              <a:gd name="connsiteX22" fmla="*/ 196666 w 252654"/>
              <a:gd name="connsiteY22" fmla="*/ 1026368 h 1595928"/>
              <a:gd name="connsiteX23" fmla="*/ 159344 w 252654"/>
              <a:gd name="connsiteY23" fmla="*/ 1045029 h 1595928"/>
              <a:gd name="connsiteX24" fmla="*/ 94029 w 252654"/>
              <a:gd name="connsiteY24" fmla="*/ 1091682 h 1595928"/>
              <a:gd name="connsiteX25" fmla="*/ 84699 w 252654"/>
              <a:gd name="connsiteY25" fmla="*/ 1119674 h 1595928"/>
              <a:gd name="connsiteX26" fmla="*/ 56707 w 252654"/>
              <a:gd name="connsiteY26" fmla="*/ 1166327 h 1595928"/>
              <a:gd name="connsiteX27" fmla="*/ 38046 w 252654"/>
              <a:gd name="connsiteY27" fmla="*/ 1203649 h 1595928"/>
              <a:gd name="connsiteX28" fmla="*/ 47376 w 252654"/>
              <a:gd name="connsiteY28" fmla="*/ 1259633 h 1595928"/>
              <a:gd name="connsiteX29" fmla="*/ 66038 w 252654"/>
              <a:gd name="connsiteY29" fmla="*/ 1278294 h 1595928"/>
              <a:gd name="connsiteX30" fmla="*/ 122021 w 252654"/>
              <a:gd name="connsiteY30" fmla="*/ 1315617 h 1595928"/>
              <a:gd name="connsiteX31" fmla="*/ 168674 w 252654"/>
              <a:gd name="connsiteY31" fmla="*/ 1362270 h 1595928"/>
              <a:gd name="connsiteX32" fmla="*/ 168674 w 252654"/>
              <a:gd name="connsiteY32" fmla="*/ 1427584 h 1595928"/>
              <a:gd name="connsiteX33" fmla="*/ 140683 w 252654"/>
              <a:gd name="connsiteY33" fmla="*/ 1446245 h 1595928"/>
              <a:gd name="connsiteX34" fmla="*/ 122021 w 252654"/>
              <a:gd name="connsiteY34" fmla="*/ 1483568 h 1595928"/>
              <a:gd name="connsiteX35" fmla="*/ 94029 w 252654"/>
              <a:gd name="connsiteY35" fmla="*/ 1511560 h 1595928"/>
              <a:gd name="connsiteX36" fmla="*/ 75368 w 252654"/>
              <a:gd name="connsiteY36" fmla="*/ 1567543 h 1595928"/>
              <a:gd name="connsiteX37" fmla="*/ 84699 w 252654"/>
              <a:gd name="connsiteY37" fmla="*/ 1595535 h 159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2654" h="1595928">
                <a:moveTo>
                  <a:pt x="196666" y="0"/>
                </a:moveTo>
                <a:cubicBezTo>
                  <a:pt x="212217" y="27992"/>
                  <a:pt x="228998" y="55335"/>
                  <a:pt x="243319" y="83976"/>
                </a:cubicBezTo>
                <a:cubicBezTo>
                  <a:pt x="247718" y="92773"/>
                  <a:pt x="252650" y="102133"/>
                  <a:pt x="252650" y="111968"/>
                </a:cubicBezTo>
                <a:cubicBezTo>
                  <a:pt x="252650" y="152520"/>
                  <a:pt x="253154" y="193925"/>
                  <a:pt x="243319" y="233266"/>
                </a:cubicBezTo>
                <a:cubicBezTo>
                  <a:pt x="240119" y="246068"/>
                  <a:pt x="225883" y="253341"/>
                  <a:pt x="215327" y="261258"/>
                </a:cubicBezTo>
                <a:cubicBezTo>
                  <a:pt x="200819" y="272139"/>
                  <a:pt x="185108" y="281580"/>
                  <a:pt x="168674" y="289249"/>
                </a:cubicBezTo>
                <a:cubicBezTo>
                  <a:pt x="117454" y="313152"/>
                  <a:pt x="92109" y="320992"/>
                  <a:pt x="47376" y="335903"/>
                </a:cubicBezTo>
                <a:cubicBezTo>
                  <a:pt x="40116" y="343163"/>
                  <a:pt x="2347" y="377273"/>
                  <a:pt x="723" y="391886"/>
                </a:cubicBezTo>
                <a:cubicBezTo>
                  <a:pt x="-1366" y="410689"/>
                  <a:pt x="866" y="431332"/>
                  <a:pt x="10054" y="447870"/>
                </a:cubicBezTo>
                <a:cubicBezTo>
                  <a:pt x="17606" y="461464"/>
                  <a:pt x="33782" y="468310"/>
                  <a:pt x="47376" y="475862"/>
                </a:cubicBezTo>
                <a:cubicBezTo>
                  <a:pt x="85906" y="497268"/>
                  <a:pt x="106525" y="496606"/>
                  <a:pt x="150013" y="503854"/>
                </a:cubicBezTo>
                <a:cubicBezTo>
                  <a:pt x="146903" y="513184"/>
                  <a:pt x="146584" y="523977"/>
                  <a:pt x="140683" y="531845"/>
                </a:cubicBezTo>
                <a:cubicBezTo>
                  <a:pt x="127487" y="549439"/>
                  <a:pt x="94029" y="578498"/>
                  <a:pt x="94029" y="578498"/>
                </a:cubicBezTo>
                <a:cubicBezTo>
                  <a:pt x="90919" y="590939"/>
                  <a:pt x="84699" y="602997"/>
                  <a:pt x="84699" y="615821"/>
                </a:cubicBezTo>
                <a:cubicBezTo>
                  <a:pt x="84699" y="643340"/>
                  <a:pt x="94109" y="685899"/>
                  <a:pt x="112691" y="709127"/>
                </a:cubicBezTo>
                <a:cubicBezTo>
                  <a:pt x="129177" y="729735"/>
                  <a:pt x="142796" y="759936"/>
                  <a:pt x="168674" y="765111"/>
                </a:cubicBezTo>
                <a:lnTo>
                  <a:pt x="215327" y="774441"/>
                </a:lnTo>
                <a:cubicBezTo>
                  <a:pt x="187335" y="789992"/>
                  <a:pt x="159993" y="806773"/>
                  <a:pt x="131352" y="821094"/>
                </a:cubicBezTo>
                <a:cubicBezTo>
                  <a:pt x="60667" y="856437"/>
                  <a:pt x="105824" y="818632"/>
                  <a:pt x="56707" y="867747"/>
                </a:cubicBezTo>
                <a:cubicBezTo>
                  <a:pt x="45901" y="900164"/>
                  <a:pt x="33731" y="922762"/>
                  <a:pt x="56707" y="961054"/>
                </a:cubicBezTo>
                <a:cubicBezTo>
                  <a:pt x="66038" y="976605"/>
                  <a:pt x="88603" y="978504"/>
                  <a:pt x="103360" y="989045"/>
                </a:cubicBezTo>
                <a:cubicBezTo>
                  <a:pt x="110518" y="994158"/>
                  <a:pt x="114478" y="1003181"/>
                  <a:pt x="122021" y="1007707"/>
                </a:cubicBezTo>
                <a:cubicBezTo>
                  <a:pt x="136363" y="1016313"/>
                  <a:pt x="186638" y="1024362"/>
                  <a:pt x="196666" y="1026368"/>
                </a:cubicBezTo>
                <a:cubicBezTo>
                  <a:pt x="184225" y="1032588"/>
                  <a:pt x="171420" y="1038128"/>
                  <a:pt x="159344" y="1045029"/>
                </a:cubicBezTo>
                <a:cubicBezTo>
                  <a:pt x="140241" y="1055945"/>
                  <a:pt x="110052" y="1079665"/>
                  <a:pt x="94029" y="1091682"/>
                </a:cubicBezTo>
                <a:cubicBezTo>
                  <a:pt x="90919" y="1101013"/>
                  <a:pt x="89097" y="1110877"/>
                  <a:pt x="84699" y="1119674"/>
                </a:cubicBezTo>
                <a:cubicBezTo>
                  <a:pt x="76589" y="1135895"/>
                  <a:pt x="65514" y="1150474"/>
                  <a:pt x="56707" y="1166327"/>
                </a:cubicBezTo>
                <a:cubicBezTo>
                  <a:pt x="49952" y="1178486"/>
                  <a:pt x="44266" y="1191208"/>
                  <a:pt x="38046" y="1203649"/>
                </a:cubicBezTo>
                <a:cubicBezTo>
                  <a:pt x="41156" y="1222310"/>
                  <a:pt x="40733" y="1241919"/>
                  <a:pt x="47376" y="1259633"/>
                </a:cubicBezTo>
                <a:cubicBezTo>
                  <a:pt x="50465" y="1267870"/>
                  <a:pt x="59000" y="1273016"/>
                  <a:pt x="66038" y="1278294"/>
                </a:cubicBezTo>
                <a:cubicBezTo>
                  <a:pt x="83980" y="1291751"/>
                  <a:pt x="106162" y="1299758"/>
                  <a:pt x="122021" y="1315617"/>
                </a:cubicBezTo>
                <a:lnTo>
                  <a:pt x="168674" y="1362270"/>
                </a:lnTo>
                <a:cubicBezTo>
                  <a:pt x="177068" y="1387452"/>
                  <a:pt x="186899" y="1400246"/>
                  <a:pt x="168674" y="1427584"/>
                </a:cubicBezTo>
                <a:cubicBezTo>
                  <a:pt x="162454" y="1436914"/>
                  <a:pt x="150013" y="1440025"/>
                  <a:pt x="140683" y="1446245"/>
                </a:cubicBezTo>
                <a:cubicBezTo>
                  <a:pt x="134462" y="1458686"/>
                  <a:pt x="130106" y="1472249"/>
                  <a:pt x="122021" y="1483568"/>
                </a:cubicBezTo>
                <a:cubicBezTo>
                  <a:pt x="114351" y="1494306"/>
                  <a:pt x="100437" y="1500025"/>
                  <a:pt x="94029" y="1511560"/>
                </a:cubicBezTo>
                <a:cubicBezTo>
                  <a:pt x="84476" y="1528755"/>
                  <a:pt x="81588" y="1548882"/>
                  <a:pt x="75368" y="1567543"/>
                </a:cubicBezTo>
                <a:cubicBezTo>
                  <a:pt x="64071" y="1601436"/>
                  <a:pt x="56203" y="1595535"/>
                  <a:pt x="84699" y="159553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AutoShape 2" descr="Intestinal Bioavailability and Biotransformation of 3-Hydroxybenzo(a)pyrene  in an Isolated Perfused Preparation from Channel Catfish, Ictalurus  punctatus | Drug Metabolism &amp; Disposition">
            <a:extLst>
              <a:ext uri="{FF2B5EF4-FFF2-40B4-BE49-F238E27FC236}">
                <a16:creationId xmlns:a16="http://schemas.microsoft.com/office/drawing/2014/main" id="{D1C8BD68-4CF7-4589-B492-F698AEF47C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7416A765-0BA9-44F1-9DE8-F316CC8A4E4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18669" y="4081331"/>
            <a:ext cx="1099348" cy="652699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2CC654F6-FD76-4050-A78B-484699ACBAB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5972" y="5928533"/>
            <a:ext cx="1099348" cy="652699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7743114C-CA7F-4348-8D5F-9318EE7EE25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6908" y="3097444"/>
            <a:ext cx="1099348" cy="6526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14679C-773A-68A2-7A62-B121F5391789}"/>
              </a:ext>
            </a:extLst>
          </p:cNvPr>
          <p:cNvSpPr/>
          <p:nvPr/>
        </p:nvSpPr>
        <p:spPr>
          <a:xfrm>
            <a:off x="4559659" y="307524"/>
            <a:ext cx="2198969" cy="64338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6">
            <a:extLst>
              <a:ext uri="{FF2B5EF4-FFF2-40B4-BE49-F238E27FC236}">
                <a16:creationId xmlns:a16="http://schemas.microsoft.com/office/drawing/2014/main" id="{075F32DB-D853-8F04-94E4-24188A041F4F}"/>
              </a:ext>
            </a:extLst>
          </p:cNvPr>
          <p:cNvSpPr/>
          <p:nvPr/>
        </p:nvSpPr>
        <p:spPr>
          <a:xfrm>
            <a:off x="2727717" y="2031195"/>
            <a:ext cx="1211995" cy="525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Ovál 6">
            <a:extLst>
              <a:ext uri="{FF2B5EF4-FFF2-40B4-BE49-F238E27FC236}">
                <a16:creationId xmlns:a16="http://schemas.microsoft.com/office/drawing/2014/main" id="{D6C3A79C-E875-3D6D-F825-C182DCECE9B7}"/>
              </a:ext>
            </a:extLst>
          </p:cNvPr>
          <p:cNvSpPr/>
          <p:nvPr/>
        </p:nvSpPr>
        <p:spPr>
          <a:xfrm>
            <a:off x="2783941" y="4167235"/>
            <a:ext cx="1211995" cy="525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137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23850" y="1125538"/>
            <a:ext cx="861060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>
                <a:solidFill>
                  <a:schemeClr val="tx1"/>
                </a:solidFill>
              </a:rPr>
              <a:t>Uptake of compounds in various organisms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1) unicellular organisms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passive diffusion through a </a:t>
            </a:r>
            <a:r>
              <a:rPr lang="en-US" altLang="en-US" sz="2000">
                <a:solidFill>
                  <a:srgbClr val="FF0000"/>
                </a:solidFill>
              </a:rPr>
              <a:t>membrane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„selective“ input through present transport systems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2) multicellular organisms / algae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diffusion of the toxicant through </a:t>
            </a:r>
            <a:r>
              <a:rPr lang="en-US" altLang="en-US" sz="2000">
                <a:solidFill>
                  <a:srgbClr val="FF0000"/>
                </a:solidFill>
              </a:rPr>
              <a:t>membrane </a:t>
            </a:r>
            <a:r>
              <a:rPr lang="en-US" altLang="en-US" sz="2000">
                <a:solidFill>
                  <a:schemeClr val="tx1"/>
                </a:solidFill>
              </a:rPr>
              <a:t>and between the cells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3) terrestrial plants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compounds dissolved in water/soil – u</a:t>
            </a:r>
            <a:r>
              <a:rPr lang="cs-CZ" altLang="en-US" sz="2000">
                <a:solidFill>
                  <a:schemeClr val="tx1"/>
                </a:solidFill>
              </a:rPr>
              <a:t>p</a:t>
            </a:r>
            <a:r>
              <a:rPr lang="en-US" altLang="en-US" sz="2000">
                <a:solidFill>
                  <a:schemeClr val="tx1"/>
                </a:solidFill>
              </a:rPr>
              <a:t>take via roots/leafs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gaseous toxicants – u</a:t>
            </a:r>
            <a:r>
              <a:rPr lang="cs-CZ" altLang="en-US" sz="2000">
                <a:solidFill>
                  <a:schemeClr val="tx1"/>
                </a:solidFill>
              </a:rPr>
              <a:t>p</a:t>
            </a:r>
            <a:r>
              <a:rPr lang="en-US" altLang="en-US" sz="2000">
                <a:solidFill>
                  <a:schemeClr val="tx1"/>
                </a:solidFill>
              </a:rPr>
              <a:t>take via leaf stomata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lipophilic compounds </a:t>
            </a:r>
            <a:r>
              <a:rPr lang="en-US" altLang="en-US" sz="2000" i="1">
                <a:solidFill>
                  <a:schemeClr val="tx1"/>
                </a:solidFill>
              </a:rPr>
              <a:t>(some herbicides) –</a:t>
            </a:r>
            <a:r>
              <a:rPr lang="en-US" altLang="en-US" sz="2000">
                <a:solidFill>
                  <a:schemeClr val="tx1"/>
                </a:solidFill>
              </a:rPr>
              <a:t> penetration of the waxy 	cuticle</a:t>
            </a:r>
            <a:br>
              <a:rPr lang="en-US" altLang="en-US" sz="2000">
                <a:solidFill>
                  <a:schemeClr val="tx1"/>
                </a:solidFill>
              </a:rPr>
            </a:br>
            <a:r>
              <a:rPr lang="en-US" altLang="en-US" sz="2000">
                <a:solidFill>
                  <a:schemeClr val="tx1"/>
                </a:solidFill>
              </a:rPr>
              <a:t>	- into the cell </a:t>
            </a:r>
            <a:r>
              <a:rPr lang="en-US" altLang="en-US" sz="200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000">
                <a:solidFill>
                  <a:srgbClr val="FF0000"/>
                </a:solidFill>
                <a:sym typeface="Wingdings" panose="05000000000000000000" pitchFamily="2" charset="2"/>
              </a:rPr>
              <a:t>through the membrane</a:t>
            </a:r>
            <a:endParaRPr lang="en-US" altLang="en-US" sz="20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5334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 1: uptake of compounds into the organism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2738</Words>
  <Application>Microsoft Office PowerPoint</Application>
  <PresentationFormat>On-screen Show (4:3)</PresentationFormat>
  <Paragraphs>366</Paragraphs>
  <Slides>49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Symbol</vt:lpstr>
      <vt:lpstr>Tahoma</vt:lpstr>
      <vt:lpstr>Wingdings</vt:lpstr>
      <vt:lpstr>Motiv sady Office</vt:lpstr>
      <vt:lpstr>PowerPoint Presentation</vt:lpstr>
      <vt:lpstr>Take home messages of this lecture</vt:lpstr>
      <vt:lpstr>PowerPoint Presentation</vt:lpstr>
      <vt:lpstr>Processes in toxicokinetics = ADME</vt:lpstr>
      <vt:lpstr>Toxico“kinetics“ vs „dynamics“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Detoxification – Phase II</vt:lpstr>
      <vt:lpstr>Phase II - Examples of conjugation reactions</vt:lpstr>
      <vt:lpstr>Glutathione (GSH)</vt:lpstr>
      <vt:lpstr>Xenobiotic conjugations with GSH</vt:lpstr>
      <vt:lpstr>Phase III – elimination / membrane transport</vt:lpstr>
      <vt:lpstr>ABC transporters - examples</vt:lpstr>
      <vt:lpstr>ABC  one of the resistance mechanisms of bacteria to antibiotics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Segečová</dc:creator>
  <cp:lastModifiedBy>Luděk Bláha</cp:lastModifiedBy>
  <cp:revision>263</cp:revision>
  <dcterms:created xsi:type="dcterms:W3CDTF">2017-01-12T10:51:07Z</dcterms:created>
  <dcterms:modified xsi:type="dcterms:W3CDTF">2024-10-23T06:34:05Z</dcterms:modified>
</cp:coreProperties>
</file>