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_rels/notesSlide13.xml.rels" ContentType="application/vnd.openxmlformats-package.relationships+xml"/>
  <Override PartName="/ppt/notesSlides/_rels/notesSlide6.xml.rels" ContentType="application/vnd.openxmlformats-package.relationships+xml"/>
  <Override PartName="/ppt/notesSlides/_rels/notesSlide10.xml.rels" ContentType="application/vnd.openxmlformats-package.relationships+xml"/>
  <Override PartName="/ppt/notesSlides/_rels/notesSlide3.xml.rels" ContentType="application/vnd.openxmlformats-package.relationships+xml"/>
  <Override PartName="/ppt/notesSlides/_rels/notesSlide1.xml.rels" ContentType="application/vnd.openxmlformats-package.relationships+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_rels/presentation.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14.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25.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34.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31.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27.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1.xml.rels" ContentType="application/vnd.openxmlformats-package.relationships+xml"/>
  <Override PartName="/ppt/slideLayouts/_rels/slideLayout26.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33.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11.xml" ContentType="application/vnd.openxmlformats-officedocument.presentationml.slideLayout+xml"/>
  <Override PartName="/ppt/slideLayouts/slideLayout35.xml" ContentType="application/vnd.openxmlformats-officedocument.presentationml.slideLayout+xml"/>
  <Override PartName="/ppt/slideLayouts/slideLayout12.xml" ContentType="application/vnd.openxmlformats-officedocument.presentationml.slideLayout+xml"/>
  <Override PartName="/ppt/slideLayouts/slideLayout36.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media/image9.tif" ContentType="image/tiff"/>
  <Override PartName="/ppt/media/image13.tif" ContentType="image/tiff"/>
  <Override PartName="/ppt/media/image8.tif" ContentType="image/tiff"/>
  <Override PartName="/ppt/media/image12.tif" ContentType="image/tiff"/>
  <Override PartName="/ppt/media/image7.tif" ContentType="image/tiff"/>
  <Override PartName="/ppt/media/image11.tif" ContentType="image/tiff"/>
  <Override PartName="/ppt/media/image18.wmf" ContentType="image/x-wmf"/>
  <Override PartName="/ppt/media/image3.jpeg" ContentType="image/jpeg"/>
  <Override PartName="/ppt/media/image17.wmf" ContentType="image/x-wmf"/>
  <Override PartName="/ppt/media/image16.jpeg" ContentType="image/jpeg"/>
  <Override PartName="/ppt/media/image14.wmf" ContentType="image/x-wmf"/>
  <Override PartName="/ppt/media/image15.jpeg" ContentType="image/jpeg"/>
  <Override PartName="/ppt/media/image6.tif" ContentType="image/tiff"/>
  <Override PartName="/ppt/media/image19.wmf" ContentType="image/x-wmf"/>
  <Override PartName="/ppt/media/image1.tif" ContentType="image/tiff"/>
  <Override PartName="/ppt/media/image2.tif" ContentType="image/tiff"/>
  <Override PartName="/ppt/media/image4.tif" ContentType="image/tiff"/>
  <Override PartName="/ppt/media/image5.tif" ContentType="image/tiff"/>
  <Override PartName="/ppt/media/image10.tif" ContentType="image/tiff"/>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_rels/slide23.xml.rels" ContentType="application/vnd.openxmlformats-package.relationships+xml"/>
  <Override PartName="/ppt/slides/_rels/slide14.xml.rels" ContentType="application/vnd.openxmlformats-package.relationships+xml"/>
  <Override PartName="/ppt/slides/_rels/slide30.xml.rels" ContentType="application/vnd.openxmlformats-package.relationships+xml"/>
  <Override PartName="/ppt/slides/_rels/slide29.xml.rels" ContentType="application/vnd.openxmlformats-package.relationships+xml"/>
  <Override PartName="/ppt/slides/_rels/slide6.xml.rels" ContentType="application/vnd.openxmlformats-package.relationships+xml"/>
  <Override PartName="/ppt/slides/_rels/slide34.xml.rels" ContentType="application/vnd.openxmlformats-package.relationships+xml"/>
  <Override PartName="/ppt/slides/_rels/slide20.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7.xml.rels" ContentType="application/vnd.openxmlformats-package.relationships+xml"/>
  <Override PartName="/ppt/slides/_rels/slide16.xml.rels" ContentType="application/vnd.openxmlformats-package.relationships+xml"/>
  <Override PartName="/ppt/slides/_rels/slide32.xml.rels" ContentType="application/vnd.openxmlformats-package.relationships+xml"/>
  <Override PartName="/ppt/slides/_rels/slide10.xml.rels" ContentType="application/vnd.openxmlformats-package.relationships+xml"/>
  <Override PartName="/ppt/slides/_rels/slide25.xml.rels" ContentType="application/vnd.openxmlformats-package.relationships+xml"/>
  <Override PartName="/ppt/slides/_rels/slide15.xml.rels" ContentType="application/vnd.openxmlformats-package.relationships+xml"/>
  <Override PartName="/ppt/slides/_rels/slide31.xml.rels" ContentType="application/vnd.openxmlformats-package.relationships+xml"/>
  <Override PartName="/ppt/slides/_rels/slide24.xml.rels" ContentType="application/vnd.openxmlformats-package.relationships+xml"/>
  <Override PartName="/ppt/slides/_rels/slide33.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27.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2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28.xml.rels" ContentType="application/vnd.openxmlformats-package.relationships+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cs-CZ" sz="1800" spc="-1" strike="noStrike">
                <a:solidFill>
                  <a:srgbClr val="000000"/>
                </a:solidFill>
                <a:latin typeface="Arial"/>
              </a:rPr>
              <a:t>Click to move the slide</a:t>
            </a:r>
            <a:endParaRPr b="0" lang="cs-CZ" sz="1800" spc="-1" strike="noStrike">
              <a:solidFill>
                <a:srgbClr val="000000"/>
              </a:solidFill>
              <a:latin typeface="Arial"/>
            </a:endParaRPr>
          </a:p>
        </p:txBody>
      </p:sp>
      <p:sp>
        <p:nvSpPr>
          <p:cNvPr id="115"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en-US" sz="2000" spc="-1" strike="noStrike">
                <a:latin typeface="Arial"/>
              </a:rPr>
              <a:t>Click to edit the notes format</a:t>
            </a:r>
            <a:endParaRPr b="0" lang="en-US" sz="2000" spc="-1" strike="noStrike">
              <a:latin typeface="Arial"/>
            </a:endParaRPr>
          </a:p>
        </p:txBody>
      </p:sp>
      <p:sp>
        <p:nvSpPr>
          <p:cNvPr id="116"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en-US" sz="1400" spc="-1" strike="noStrike">
                <a:latin typeface="Times New Roman"/>
              </a:rPr>
              <a:t>&lt;header&gt;</a:t>
            </a:r>
            <a:endParaRPr b="0" lang="en-US" sz="1400" spc="-1" strike="noStrike">
              <a:latin typeface="Times New Roman"/>
            </a:endParaRPr>
          </a:p>
        </p:txBody>
      </p:sp>
      <p:sp>
        <p:nvSpPr>
          <p:cNvPr id="117" name="PlaceHolder 4"/>
          <p:cNvSpPr>
            <a:spLocks noGrp="1"/>
          </p:cNvSpPr>
          <p:nvPr>
            <p:ph type="dt" idx="1"/>
          </p:nvPr>
        </p:nvSpPr>
        <p:spPr>
          <a:xfrm>
            <a:off x="4278960" y="0"/>
            <a:ext cx="3280680" cy="534240"/>
          </a:xfrm>
          <a:prstGeom prst="rect">
            <a:avLst/>
          </a:prstGeom>
          <a:noFill/>
          <a:ln w="0">
            <a:noFill/>
          </a:ln>
        </p:spPr>
        <p:txBody>
          <a:bodyPr lIns="0" rIns="0" tIns="0" bIns="0" anchor="t">
            <a:noAutofit/>
          </a:bodyPr>
          <a:lstStyle>
            <a:lvl1pPr algn="r">
              <a:buNone/>
              <a:defRPr b="0" lang="en-US" sz="1400" spc="-1" strike="noStrike">
                <a:latin typeface="Times New Roman"/>
              </a:defRPr>
            </a:lvl1pPr>
          </a:lstStyle>
          <a:p>
            <a:pPr algn="r">
              <a:buNone/>
            </a:pPr>
            <a:r>
              <a:rPr b="0" lang="en-US" sz="1400" spc="-1" strike="noStrike">
                <a:latin typeface="Times New Roman"/>
              </a:rPr>
              <a:t>&lt;date/time&gt;</a:t>
            </a:r>
            <a:endParaRPr b="0" lang="en-US" sz="1400" spc="-1" strike="noStrike">
              <a:latin typeface="Times New Roman"/>
            </a:endParaRPr>
          </a:p>
        </p:txBody>
      </p:sp>
      <p:sp>
        <p:nvSpPr>
          <p:cNvPr id="118" name="PlaceHolder 5"/>
          <p:cNvSpPr>
            <a:spLocks noGrp="1"/>
          </p:cNvSpPr>
          <p:nvPr>
            <p:ph type="ftr" idx="2"/>
          </p:nvPr>
        </p:nvSpPr>
        <p:spPr>
          <a:xfrm>
            <a:off x="0" y="10157400"/>
            <a:ext cx="3280680" cy="534240"/>
          </a:xfrm>
          <a:prstGeom prst="rect">
            <a:avLst/>
          </a:prstGeom>
          <a:noFill/>
          <a:ln w="0">
            <a:noFill/>
          </a:ln>
        </p:spPr>
        <p:txBody>
          <a:bodyPr lIns="0" rIns="0" tIns="0" bIns="0" anchor="b">
            <a:noAutofit/>
          </a:bodyPr>
          <a:lstStyle>
            <a:lvl1pPr>
              <a:defRPr b="0" lang="en-US" sz="1400" spc="-1" strike="noStrike">
                <a:latin typeface="Times New Roman"/>
              </a:defRPr>
            </a:lvl1pPr>
          </a:lstStyle>
          <a:p>
            <a:r>
              <a:rPr b="0" lang="en-US" sz="1400" spc="-1" strike="noStrike">
                <a:latin typeface="Times New Roman"/>
              </a:rPr>
              <a:t>&lt;footer&gt;</a:t>
            </a:r>
            <a:endParaRPr b="0" lang="en-US" sz="1400" spc="-1" strike="noStrike">
              <a:latin typeface="Times New Roman"/>
            </a:endParaRPr>
          </a:p>
        </p:txBody>
      </p:sp>
      <p:sp>
        <p:nvSpPr>
          <p:cNvPr id="119" name="PlaceHolder 6"/>
          <p:cNvSpPr>
            <a:spLocks noGrp="1"/>
          </p:cNvSpPr>
          <p:nvPr>
            <p:ph type="sldNum" idx="3"/>
          </p:nvPr>
        </p:nvSpPr>
        <p:spPr>
          <a:xfrm>
            <a:off x="4278960" y="10157400"/>
            <a:ext cx="3280680" cy="534240"/>
          </a:xfrm>
          <a:prstGeom prst="rect">
            <a:avLst/>
          </a:prstGeom>
          <a:noFill/>
          <a:ln w="0">
            <a:noFill/>
          </a:ln>
        </p:spPr>
        <p:txBody>
          <a:bodyPr lIns="0" rIns="0" tIns="0" bIns="0" anchor="b">
            <a:noAutofit/>
          </a:bodyPr>
          <a:lstStyle>
            <a:lvl1pPr algn="r">
              <a:buNone/>
              <a:defRPr b="0" lang="en-US" sz="1400" spc="-1" strike="noStrike">
                <a:latin typeface="Times New Roman"/>
              </a:defRPr>
            </a:lvl1pPr>
          </a:lstStyle>
          <a:p>
            <a:pPr algn="r">
              <a:buNone/>
            </a:pPr>
            <a:fld id="{B7DFEDB0-364A-4564-941D-C82D059C8ACD}"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6" name="PlaceHolder 1"/>
          <p:cNvSpPr>
            <a:spLocks noGrp="1"/>
          </p:cNvSpPr>
          <p:nvPr>
            <p:ph type="body"/>
          </p:nvPr>
        </p:nvSpPr>
        <p:spPr>
          <a:xfrm>
            <a:off x="685800" y="4400640"/>
            <a:ext cx="5484960" cy="3598920"/>
          </a:xfrm>
          <a:prstGeom prst="rect">
            <a:avLst/>
          </a:prstGeom>
          <a:noFill/>
          <a:ln w="0">
            <a:noFill/>
          </a:ln>
        </p:spPr>
        <p:txBody>
          <a:bodyPr lIns="0" rIns="0" tIns="0" bIns="0" anchor="t">
            <a:noAutofit/>
          </a:bodyPr>
          <a:p>
            <a:pPr marL="216000" indent="-216000">
              <a:lnSpc>
                <a:spcPct val="100000"/>
              </a:lnSpc>
              <a:buNone/>
              <a:tabLst>
                <a:tab algn="l" pos="0"/>
              </a:tabLst>
            </a:pPr>
            <a:r>
              <a:rPr b="0" lang="en-US" sz="2000" spc="-1" strike="noStrike">
                <a:solidFill>
                  <a:srgbClr val="000000"/>
                </a:solidFill>
                <a:latin typeface="Arial"/>
              </a:rPr>
              <a:t>Introduce yourself.</a:t>
            </a:r>
            <a:endParaRPr b="0" lang="en-US" sz="2000" spc="-1" strike="noStrike">
              <a:latin typeface="Arial"/>
            </a:endParaRPr>
          </a:p>
          <a:p>
            <a:pPr marL="216000" indent="-216000">
              <a:lnSpc>
                <a:spcPct val="100000"/>
              </a:lnSpc>
              <a:buNone/>
              <a:tabLst>
                <a:tab algn="l" pos="0"/>
              </a:tabLst>
            </a:pPr>
            <a:r>
              <a:rPr b="0" lang="en-US" sz="2000" spc="-1" strike="noStrike">
                <a:solidFill>
                  <a:srgbClr val="000000"/>
                </a:solidFill>
                <a:latin typeface="Arial"/>
              </a:rPr>
              <a:t>Point out course language – the official language is English (also written in the IS). The reason is to open this course also to non-Czech/Slovak speaking students and to teach local students to listen and work in English. Current system at the university is very “old school” and doesn’t “force” students to work in English which is necessary for further work in the field and science in general. Also all study materials and papers are in English and also most of the expressions are not possible to translate into English (or they won’t make much sense).</a:t>
            </a:r>
            <a:endParaRPr b="0" lang="en-US" sz="2000" spc="-1" strike="noStrike">
              <a:latin typeface="Arial"/>
            </a:endParaRPr>
          </a:p>
          <a:p>
            <a:pPr marL="216000" indent="-216000">
              <a:lnSpc>
                <a:spcPct val="100000"/>
              </a:lnSpc>
              <a:buNone/>
              <a:tabLst>
                <a:tab algn="l" pos="0"/>
              </a:tabLst>
            </a:pPr>
            <a:r>
              <a:rPr b="0" lang="en-US" sz="2000" spc="-1" strike="noStrike">
                <a:solidFill>
                  <a:srgbClr val="000000"/>
                </a:solidFill>
                <a:latin typeface="Arial"/>
              </a:rPr>
              <a:t>Point out office and contact information and possible consultations in the future.</a:t>
            </a:r>
            <a:endParaRPr b="0" lang="en-US" sz="2000" spc="-1" strike="noStrike">
              <a:latin typeface="Arial"/>
            </a:endParaRPr>
          </a:p>
          <a:p>
            <a:pPr marL="216000" indent="-216000">
              <a:lnSpc>
                <a:spcPct val="100000"/>
              </a:lnSpc>
              <a:buNone/>
              <a:tabLst>
                <a:tab algn="l" pos="0"/>
              </a:tabLst>
            </a:pPr>
            <a:endParaRPr b="0" lang="en-US" sz="2000" spc="-1" strike="noStrike">
              <a:latin typeface="Arial"/>
            </a:endParaRPr>
          </a:p>
        </p:txBody>
      </p:sp>
      <p:sp>
        <p:nvSpPr>
          <p:cNvPr id="417" name="CustomShape 2"/>
          <p:cNvSpPr/>
          <p:nvPr/>
        </p:nvSpPr>
        <p:spPr>
          <a:xfrm>
            <a:off x="3884760" y="8685360"/>
            <a:ext cx="2970360" cy="457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4C396064-BE53-4ECA-8E25-E86AD455CCF2}" type="slidenum">
              <a:rPr b="0" lang="en-US" sz="1200" spc="-1" strike="noStrike">
                <a:solidFill>
                  <a:srgbClr val="000000"/>
                </a:solidFill>
                <a:latin typeface="+mn-lt"/>
                <a:ea typeface="+mn-ea"/>
              </a:rPr>
              <a:t>&lt;number&gt;</a:t>
            </a:fld>
            <a:endParaRPr b="0" lang="en-US" sz="12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2" name="PlaceHolder 1"/>
          <p:cNvSpPr>
            <a:spLocks noGrp="1"/>
          </p:cNvSpPr>
          <p:nvPr>
            <p:ph type="body"/>
          </p:nvPr>
        </p:nvSpPr>
        <p:spPr>
          <a:xfrm>
            <a:off x="685800" y="4400640"/>
            <a:ext cx="5484960" cy="3598920"/>
          </a:xfrm>
          <a:prstGeom prst="rect">
            <a:avLst/>
          </a:prstGeom>
          <a:noFill/>
          <a:ln w="0">
            <a:noFill/>
          </a:ln>
        </p:spPr>
        <p:txBody>
          <a:bodyPr lIns="0" rIns="0" tIns="0" bIns="0" anchor="t">
            <a:noAutofit/>
          </a:bodyPr>
          <a:p>
            <a:endParaRPr b="0" lang="en-US" sz="2000" spc="-1" strike="noStrike">
              <a:latin typeface="Arial"/>
            </a:endParaRPr>
          </a:p>
        </p:txBody>
      </p:sp>
      <p:sp>
        <p:nvSpPr>
          <p:cNvPr id="423" name="CustomShape 2"/>
          <p:cNvSpPr/>
          <p:nvPr/>
        </p:nvSpPr>
        <p:spPr>
          <a:xfrm>
            <a:off x="3884760" y="8685360"/>
            <a:ext cx="2970360" cy="457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05636C06-2A57-41C6-B8AC-206943A817E2}" type="slidenum">
              <a:rPr b="0" lang="en-US" sz="1200" spc="-1" strike="noStrike">
                <a:solidFill>
                  <a:srgbClr val="000000"/>
                </a:solidFill>
                <a:latin typeface="+mn-lt"/>
                <a:ea typeface="+mn-ea"/>
              </a:rPr>
              <a:t>&lt;number&gt;</a:t>
            </a:fld>
            <a:endParaRPr b="0" lang="en-US" sz="12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4" name="PlaceHolder 1"/>
          <p:cNvSpPr>
            <a:spLocks noGrp="1"/>
          </p:cNvSpPr>
          <p:nvPr>
            <p:ph type="body"/>
          </p:nvPr>
        </p:nvSpPr>
        <p:spPr>
          <a:xfrm>
            <a:off x="685800" y="4400640"/>
            <a:ext cx="5484960" cy="3598920"/>
          </a:xfrm>
          <a:prstGeom prst="rect">
            <a:avLst/>
          </a:prstGeom>
          <a:noFill/>
          <a:ln w="0">
            <a:noFill/>
          </a:ln>
        </p:spPr>
        <p:txBody>
          <a:bodyPr lIns="0" rIns="0" tIns="0" bIns="0" anchor="t">
            <a:noAutofit/>
          </a:bodyPr>
          <a:p>
            <a:pPr marL="216000" indent="-216000">
              <a:lnSpc>
                <a:spcPct val="100000"/>
              </a:lnSpc>
              <a:buNone/>
              <a:tabLst>
                <a:tab algn="l" pos="0"/>
              </a:tabLst>
            </a:pPr>
            <a:r>
              <a:rPr b="0" lang="en-US" sz="2000" spc="-1" strike="noStrike">
                <a:solidFill>
                  <a:srgbClr val="000000"/>
                </a:solidFill>
                <a:latin typeface="Arial"/>
              </a:rPr>
              <a:t>Courses cover statistics, programming, work with R, work with NGS, …</a:t>
            </a:r>
            <a:endParaRPr b="0" lang="en-US" sz="2000" spc="-1" strike="noStrike">
              <a:latin typeface="Arial"/>
            </a:endParaRPr>
          </a:p>
        </p:txBody>
      </p:sp>
      <p:sp>
        <p:nvSpPr>
          <p:cNvPr id="425" name="CustomShape 2"/>
          <p:cNvSpPr/>
          <p:nvPr/>
        </p:nvSpPr>
        <p:spPr>
          <a:xfrm>
            <a:off x="3884760" y="8685360"/>
            <a:ext cx="2970360" cy="457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E36ACF8D-E4A2-40AF-B8C9-686E1CDBDF14}" type="slidenum">
              <a:rPr b="0" lang="en-US" sz="1200" spc="-1" strike="noStrike">
                <a:solidFill>
                  <a:srgbClr val="000000"/>
                </a:solidFill>
                <a:latin typeface="+mn-lt"/>
                <a:ea typeface="+mn-ea"/>
              </a:rPr>
              <a:t>&lt;number&gt;</a:t>
            </a:fld>
            <a:endParaRPr b="0" lang="en-US" sz="12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8" name="PlaceHolder 1"/>
          <p:cNvSpPr>
            <a:spLocks noGrp="1"/>
          </p:cNvSpPr>
          <p:nvPr>
            <p:ph type="body"/>
          </p:nvPr>
        </p:nvSpPr>
        <p:spPr>
          <a:xfrm>
            <a:off x="685800" y="4400640"/>
            <a:ext cx="5484960" cy="3598920"/>
          </a:xfrm>
          <a:prstGeom prst="rect">
            <a:avLst/>
          </a:prstGeom>
          <a:noFill/>
          <a:ln w="0">
            <a:noFill/>
          </a:ln>
        </p:spPr>
        <p:txBody>
          <a:bodyPr lIns="0" rIns="0" tIns="0" bIns="0" anchor="t">
            <a:noAutofit/>
          </a:bodyPr>
          <a:p>
            <a:pPr marL="216000" indent="-216000">
              <a:lnSpc>
                <a:spcPct val="100000"/>
              </a:lnSpc>
              <a:buNone/>
              <a:tabLst>
                <a:tab algn="l" pos="0"/>
              </a:tabLst>
            </a:pPr>
            <a:r>
              <a:rPr b="0" lang="en-US" sz="2000" spc="-1" strike="noStrike">
                <a:solidFill>
                  <a:srgbClr val="000000"/>
                </a:solidFill>
                <a:latin typeface="Arial"/>
              </a:rPr>
              <a:t>Introduce teachers</a:t>
            </a:r>
            <a:endParaRPr b="0" lang="en-US" sz="2000" spc="-1" strike="noStrike">
              <a:latin typeface="Arial"/>
            </a:endParaRPr>
          </a:p>
          <a:p>
            <a:pPr marL="216000" indent="-216000">
              <a:lnSpc>
                <a:spcPct val="100000"/>
              </a:lnSpc>
              <a:buNone/>
              <a:tabLst>
                <a:tab algn="l" pos="0"/>
              </a:tabLst>
            </a:pPr>
            <a:r>
              <a:rPr b="0" lang="en-US" sz="2000" spc="-1" strike="noStrike">
                <a:solidFill>
                  <a:srgbClr val="000000"/>
                </a:solidFill>
                <a:latin typeface="Arial"/>
              </a:rPr>
              <a:t>Mention they are experts in the field and that is is a nice combination of biologists, statisticians and bioinformaticians</a:t>
            </a:r>
            <a:endParaRPr b="0" lang="en-US" sz="2000" spc="-1" strike="noStrike">
              <a:latin typeface="Arial"/>
            </a:endParaRPr>
          </a:p>
          <a:p>
            <a:pPr marL="216000" indent="-216000">
              <a:lnSpc>
                <a:spcPct val="100000"/>
              </a:lnSpc>
              <a:buNone/>
              <a:tabLst>
                <a:tab algn="l" pos="0"/>
              </a:tabLst>
            </a:pPr>
            <a:endParaRPr b="0" lang="en-US" sz="2000" spc="-1" strike="noStrike">
              <a:latin typeface="Arial"/>
            </a:endParaRPr>
          </a:p>
        </p:txBody>
      </p:sp>
      <p:sp>
        <p:nvSpPr>
          <p:cNvPr id="419" name="CustomShape 2"/>
          <p:cNvSpPr/>
          <p:nvPr/>
        </p:nvSpPr>
        <p:spPr>
          <a:xfrm>
            <a:off x="3884760" y="8685360"/>
            <a:ext cx="2970360" cy="457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FC8C27C7-95FB-4C6A-AA7D-49D257A9CD40}" type="slidenum">
              <a:rPr b="0" lang="en-US" sz="1200" spc="-1" strike="noStrike">
                <a:solidFill>
                  <a:srgbClr val="000000"/>
                </a:solidFill>
                <a:latin typeface="+mn-lt"/>
                <a:ea typeface="+mn-ea"/>
              </a:rPr>
              <a:t>&lt;number&gt;</a:t>
            </a:fld>
            <a:endParaRPr b="0" lang="en-US" sz="12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0" name="PlaceHolder 1"/>
          <p:cNvSpPr>
            <a:spLocks noGrp="1"/>
          </p:cNvSpPr>
          <p:nvPr>
            <p:ph type="body"/>
          </p:nvPr>
        </p:nvSpPr>
        <p:spPr>
          <a:xfrm>
            <a:off x="685800" y="4400640"/>
            <a:ext cx="5484960" cy="3598920"/>
          </a:xfrm>
          <a:prstGeom prst="rect">
            <a:avLst/>
          </a:prstGeom>
          <a:noFill/>
          <a:ln w="0">
            <a:noFill/>
          </a:ln>
        </p:spPr>
        <p:txBody>
          <a:bodyPr lIns="0" rIns="0" tIns="0" bIns="0" anchor="t">
            <a:noAutofit/>
          </a:bodyPr>
          <a:p>
            <a:endParaRPr b="0" lang="en-US" sz="2000" spc="-1" strike="noStrike">
              <a:latin typeface="Arial"/>
            </a:endParaRPr>
          </a:p>
        </p:txBody>
      </p:sp>
      <p:sp>
        <p:nvSpPr>
          <p:cNvPr id="421" name="CustomShape 2"/>
          <p:cNvSpPr/>
          <p:nvPr/>
        </p:nvSpPr>
        <p:spPr>
          <a:xfrm>
            <a:off x="3884760" y="8685360"/>
            <a:ext cx="2970360" cy="457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7187A885-D627-46FF-90BA-FE40CC182F35}" type="slidenum">
              <a:rPr b="0" lang="en-US" sz="1200" spc="-1" strike="noStrike">
                <a:solidFill>
                  <a:srgbClr val="000000"/>
                </a:solidFill>
                <a:latin typeface="+mn-lt"/>
                <a:ea typeface="+mn-ea"/>
              </a:rPr>
              <a:t>&lt;number&gt;</a:t>
            </a:fld>
            <a:endParaRPr b="0" lang="en-US"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Arial"/>
            </a:endParaRPr>
          </a:p>
        </p:txBody>
      </p:sp>
      <p:sp>
        <p:nvSpPr>
          <p:cNvPr id="2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2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2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3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Arial"/>
            </a:endParaRPr>
          </a:p>
        </p:txBody>
      </p:sp>
      <p:sp>
        <p:nvSpPr>
          <p:cNvPr id="3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3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3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3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3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3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Arial"/>
            </a:endParaRPr>
          </a:p>
        </p:txBody>
      </p:sp>
      <p:sp>
        <p:nvSpPr>
          <p:cNvPr id="41"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Arial"/>
            </a:endParaRPr>
          </a:p>
        </p:txBody>
      </p:sp>
      <p:sp>
        <p:nvSpPr>
          <p:cNvPr id="43"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Arial"/>
            </a:endParaRPr>
          </a:p>
        </p:txBody>
      </p:sp>
      <p:sp>
        <p:nvSpPr>
          <p:cNvPr id="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Arial"/>
            </a:endParaRPr>
          </a:p>
        </p:txBody>
      </p:sp>
      <p:sp>
        <p:nvSpPr>
          <p:cNvPr id="5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5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5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Arial"/>
            </a:endParaRPr>
          </a:p>
        </p:txBody>
      </p:sp>
      <p:sp>
        <p:nvSpPr>
          <p:cNvPr id="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5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56"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Arial"/>
            </a:endParaRPr>
          </a:p>
        </p:txBody>
      </p:sp>
      <p:sp>
        <p:nvSpPr>
          <p:cNvPr id="5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5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60"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Arial"/>
            </a:endParaRPr>
          </a:p>
        </p:txBody>
      </p:sp>
      <p:sp>
        <p:nvSpPr>
          <p:cNvPr id="62"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63"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6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68"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Arial"/>
            </a:endParaRPr>
          </a:p>
        </p:txBody>
      </p:sp>
      <p:sp>
        <p:nvSpPr>
          <p:cNvPr id="70"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71"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72"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73"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74"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75"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Arial"/>
            </a:endParaRPr>
          </a:p>
        </p:txBody>
      </p:sp>
      <p:sp>
        <p:nvSpPr>
          <p:cNvPr id="7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Arial"/>
            </a:endParaRPr>
          </a:p>
        </p:txBody>
      </p:sp>
      <p:sp>
        <p:nvSpPr>
          <p:cNvPr id="8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Arial"/>
            </a:endParaRPr>
          </a:p>
        </p:txBody>
      </p:sp>
      <p:sp>
        <p:nvSpPr>
          <p:cNvPr id="8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8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Arial"/>
            </a:endParaRPr>
          </a:p>
        </p:txBody>
      </p:sp>
      <p:sp>
        <p:nvSpPr>
          <p:cNvPr id="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Arial"/>
            </a:endParaRPr>
          </a:p>
        </p:txBody>
      </p:sp>
      <p:sp>
        <p:nvSpPr>
          <p:cNvPr id="8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8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9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Arial"/>
            </a:endParaRPr>
          </a:p>
        </p:txBody>
      </p:sp>
      <p:sp>
        <p:nvSpPr>
          <p:cNvPr id="9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9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Arial"/>
            </a:endParaRPr>
          </a:p>
        </p:txBody>
      </p:sp>
      <p:sp>
        <p:nvSpPr>
          <p:cNvPr id="9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9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9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Arial"/>
            </a:endParaRPr>
          </a:p>
        </p:txBody>
      </p:sp>
      <p:sp>
        <p:nvSpPr>
          <p:cNvPr id="10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10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Arial"/>
            </a:endParaRPr>
          </a:p>
        </p:txBody>
      </p:sp>
      <p:sp>
        <p:nvSpPr>
          <p:cNvPr id="10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10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10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10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Arial"/>
            </a:endParaRPr>
          </a:p>
        </p:txBody>
      </p:sp>
      <p:sp>
        <p:nvSpPr>
          <p:cNvPr id="10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10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11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11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11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11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Arial"/>
            </a:endParaRPr>
          </a:p>
        </p:txBody>
      </p:sp>
      <p:sp>
        <p:nvSpPr>
          <p:cNvPr id="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Arial"/>
            </a:endParaRPr>
          </a:p>
        </p:txBody>
      </p:sp>
      <p:sp>
        <p:nvSpPr>
          <p:cNvPr id="1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1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Arial"/>
            </a:endParaRPr>
          </a:p>
        </p:txBody>
      </p:sp>
      <p:sp>
        <p:nvSpPr>
          <p:cNvPr id="1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1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1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cs-CZ" sz="1800" spc="-1" strike="noStrike">
              <a:solidFill>
                <a:srgbClr val="000000"/>
              </a:solidFill>
              <a:latin typeface="Arial"/>
            </a:endParaRPr>
          </a:p>
        </p:txBody>
      </p:sp>
      <p:sp>
        <p:nvSpPr>
          <p:cNvPr id="2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
        <p:nvSpPr>
          <p:cNvPr id="2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a:lnSpc>
                <a:spcPct val="90000"/>
              </a:lnSpc>
              <a:spcBef>
                <a:spcPts val="1417"/>
              </a:spcBef>
              <a:buNone/>
            </a:pPr>
            <a:endParaRPr b="0" lang="cs-CZ" sz="2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r>
              <a:rPr b="0" lang="cs-CZ" sz="1800" spc="-1" strike="noStrike">
                <a:solidFill>
                  <a:srgbClr val="000000"/>
                </a:solidFill>
                <a:latin typeface="Arial"/>
              </a:rPr>
              <a:t>Click to edit the title text format</a:t>
            </a:r>
            <a:endParaRPr b="0" lang="cs-CZ" sz="1800" spc="-1" strike="noStrike">
              <a:solidFill>
                <a:srgbClr val="000000"/>
              </a:solidFill>
              <a:latin typeface="Arial"/>
            </a:endParaRPr>
          </a:p>
        </p:txBody>
      </p:sp>
      <p:sp>
        <p:nvSpPr>
          <p:cNvPr id="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cs-CZ" sz="2800" spc="-1" strike="noStrike">
                <a:solidFill>
                  <a:srgbClr val="000000"/>
                </a:solidFill>
                <a:latin typeface="Arial"/>
              </a:rPr>
              <a:t>Click to edit the outline text format</a:t>
            </a:r>
            <a:endParaRPr b="0" lang="cs-CZ" sz="2800" spc="-1" strike="noStrike">
              <a:solidFill>
                <a:srgbClr val="000000"/>
              </a:solidFill>
              <a:latin typeface="Arial"/>
            </a:endParaRPr>
          </a:p>
          <a:p>
            <a:pPr lvl="1" marL="864000" indent="-324000">
              <a:lnSpc>
                <a:spcPct val="90000"/>
              </a:lnSpc>
              <a:spcBef>
                <a:spcPts val="1134"/>
              </a:spcBef>
              <a:buClr>
                <a:srgbClr val="000000"/>
              </a:buClr>
              <a:buSzPct val="75000"/>
              <a:buFont typeface="Symbol" charset="2"/>
              <a:buChar char=""/>
            </a:pPr>
            <a:r>
              <a:rPr b="0" lang="cs-CZ" sz="2000" spc="-1" strike="noStrike">
                <a:solidFill>
                  <a:srgbClr val="000000"/>
                </a:solidFill>
                <a:latin typeface="Arial"/>
              </a:rPr>
              <a:t>Second Outline Level</a:t>
            </a:r>
            <a:endParaRPr b="0" lang="cs-CZ" sz="2000" spc="-1" strike="noStrike">
              <a:solidFill>
                <a:srgbClr val="000000"/>
              </a:solidFill>
              <a:latin typeface="Arial"/>
            </a:endParaRPr>
          </a:p>
          <a:p>
            <a:pPr lvl="2" marL="1296000" indent="-288000">
              <a:lnSpc>
                <a:spcPct val="90000"/>
              </a:lnSpc>
              <a:spcBef>
                <a:spcPts val="850"/>
              </a:spcBef>
              <a:buClr>
                <a:srgbClr val="000000"/>
              </a:buClr>
              <a:buSzPct val="45000"/>
              <a:buFont typeface="Wingdings" charset="2"/>
              <a:buChar char=""/>
            </a:pPr>
            <a:r>
              <a:rPr b="0" lang="cs-CZ" sz="1800" spc="-1" strike="noStrike">
                <a:solidFill>
                  <a:srgbClr val="000000"/>
                </a:solidFill>
                <a:latin typeface="Arial"/>
              </a:rPr>
              <a:t>Third Outline Level</a:t>
            </a:r>
            <a:endParaRPr b="0" lang="cs-CZ" sz="1800" spc="-1" strike="noStrike">
              <a:solidFill>
                <a:srgbClr val="000000"/>
              </a:solidFill>
              <a:latin typeface="Arial"/>
            </a:endParaRPr>
          </a:p>
          <a:p>
            <a:pPr lvl="3" marL="1728000" indent="-216000">
              <a:lnSpc>
                <a:spcPct val="90000"/>
              </a:lnSpc>
              <a:spcBef>
                <a:spcPts val="567"/>
              </a:spcBef>
              <a:buClr>
                <a:srgbClr val="000000"/>
              </a:buClr>
              <a:buSzPct val="75000"/>
              <a:buFont typeface="Symbol" charset="2"/>
              <a:buChar char=""/>
            </a:pPr>
            <a:r>
              <a:rPr b="0" lang="cs-CZ" sz="1800" spc="-1" strike="noStrike">
                <a:solidFill>
                  <a:srgbClr val="000000"/>
                </a:solidFill>
                <a:latin typeface="Arial"/>
              </a:rPr>
              <a:t>Fourth Outline Level</a:t>
            </a:r>
            <a:endParaRPr b="0" lang="cs-CZ" sz="1800" spc="-1" strike="noStrike">
              <a:solidFill>
                <a:srgbClr val="000000"/>
              </a:solidFill>
              <a:latin typeface="Arial"/>
            </a:endParaRPr>
          </a:p>
          <a:p>
            <a:pPr lvl="4" marL="2160000" indent="-216000">
              <a:lnSpc>
                <a:spcPct val="90000"/>
              </a:lnSpc>
              <a:spcBef>
                <a:spcPts val="283"/>
              </a:spcBef>
              <a:buClr>
                <a:srgbClr val="000000"/>
              </a:buClr>
              <a:buSzPct val="45000"/>
              <a:buFont typeface="Wingdings" charset="2"/>
              <a:buChar char=""/>
            </a:pPr>
            <a:r>
              <a:rPr b="0" lang="cs-CZ" sz="2000" spc="-1" strike="noStrike">
                <a:solidFill>
                  <a:srgbClr val="000000"/>
                </a:solidFill>
                <a:latin typeface="Arial"/>
              </a:rPr>
              <a:t>Fifth Outline Level</a:t>
            </a:r>
            <a:endParaRPr b="0" lang="cs-CZ" sz="2000" spc="-1" strike="noStrike">
              <a:solidFill>
                <a:srgbClr val="000000"/>
              </a:solidFill>
              <a:latin typeface="Arial"/>
            </a:endParaRPr>
          </a:p>
          <a:p>
            <a:pPr lvl="5" marL="2592000" indent="-216000">
              <a:lnSpc>
                <a:spcPct val="90000"/>
              </a:lnSpc>
              <a:spcBef>
                <a:spcPts val="283"/>
              </a:spcBef>
              <a:buClr>
                <a:srgbClr val="000000"/>
              </a:buClr>
              <a:buSzPct val="45000"/>
              <a:buFont typeface="Wingdings" charset="2"/>
              <a:buChar char=""/>
            </a:pPr>
            <a:r>
              <a:rPr b="0" lang="cs-CZ" sz="2000" spc="-1" strike="noStrike">
                <a:solidFill>
                  <a:srgbClr val="000000"/>
                </a:solidFill>
                <a:latin typeface="Arial"/>
              </a:rPr>
              <a:t>Sixth Outline Level</a:t>
            </a:r>
            <a:endParaRPr b="0" lang="cs-CZ" sz="2000" spc="-1" strike="noStrike">
              <a:solidFill>
                <a:srgbClr val="000000"/>
              </a:solidFill>
              <a:latin typeface="Arial"/>
            </a:endParaRPr>
          </a:p>
          <a:p>
            <a:pPr lvl="6" marL="3024000" indent="-216000">
              <a:lnSpc>
                <a:spcPct val="90000"/>
              </a:lnSpc>
              <a:spcBef>
                <a:spcPts val="283"/>
              </a:spcBef>
              <a:buClr>
                <a:srgbClr val="000000"/>
              </a:buClr>
              <a:buSzPct val="45000"/>
              <a:buFont typeface="Wingdings" charset="2"/>
              <a:buChar char=""/>
            </a:pPr>
            <a:r>
              <a:rPr b="0" lang="cs-CZ" sz="2000" spc="-1" strike="noStrike">
                <a:solidFill>
                  <a:srgbClr val="000000"/>
                </a:solidFill>
                <a:latin typeface="Arial"/>
              </a:rPr>
              <a:t>Seventh Outline Level</a:t>
            </a:r>
            <a:endParaRPr b="0" lang="cs-CZ"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r>
              <a:rPr b="0" lang="cs-CZ" sz="1800" spc="-1" strike="noStrike">
                <a:solidFill>
                  <a:srgbClr val="000000"/>
                </a:solidFill>
                <a:latin typeface="Arial"/>
              </a:rPr>
              <a:t>Click to edit the title text format</a:t>
            </a:r>
            <a:endParaRPr b="0" lang="cs-CZ" sz="1800" spc="-1" strike="noStrike">
              <a:solidFill>
                <a:srgbClr val="000000"/>
              </a:solidFill>
              <a:latin typeface="Arial"/>
            </a:endParaRPr>
          </a:p>
        </p:txBody>
      </p:sp>
      <p:sp>
        <p:nvSpPr>
          <p:cNvPr id="39"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cs-CZ" sz="2800" spc="-1" strike="noStrike">
                <a:solidFill>
                  <a:srgbClr val="000000"/>
                </a:solidFill>
                <a:latin typeface="Arial"/>
              </a:rPr>
              <a:t>Click to edit the outline text format</a:t>
            </a:r>
            <a:endParaRPr b="0" lang="cs-CZ" sz="2800" spc="-1" strike="noStrike">
              <a:solidFill>
                <a:srgbClr val="000000"/>
              </a:solidFill>
              <a:latin typeface="Arial"/>
            </a:endParaRPr>
          </a:p>
          <a:p>
            <a:pPr lvl="1" marL="864000" indent="-324000">
              <a:lnSpc>
                <a:spcPct val="90000"/>
              </a:lnSpc>
              <a:spcBef>
                <a:spcPts val="1134"/>
              </a:spcBef>
              <a:buClr>
                <a:srgbClr val="000000"/>
              </a:buClr>
              <a:buSzPct val="75000"/>
              <a:buFont typeface="Symbol" charset="2"/>
              <a:buChar char=""/>
            </a:pPr>
            <a:r>
              <a:rPr b="0" lang="cs-CZ" sz="2000" spc="-1" strike="noStrike">
                <a:solidFill>
                  <a:srgbClr val="000000"/>
                </a:solidFill>
                <a:latin typeface="Arial"/>
              </a:rPr>
              <a:t>Second Outline Level</a:t>
            </a:r>
            <a:endParaRPr b="0" lang="cs-CZ" sz="2000" spc="-1" strike="noStrike">
              <a:solidFill>
                <a:srgbClr val="000000"/>
              </a:solidFill>
              <a:latin typeface="Arial"/>
            </a:endParaRPr>
          </a:p>
          <a:p>
            <a:pPr lvl="2" marL="1296000" indent="-288000">
              <a:lnSpc>
                <a:spcPct val="90000"/>
              </a:lnSpc>
              <a:spcBef>
                <a:spcPts val="850"/>
              </a:spcBef>
              <a:buClr>
                <a:srgbClr val="000000"/>
              </a:buClr>
              <a:buSzPct val="45000"/>
              <a:buFont typeface="Wingdings" charset="2"/>
              <a:buChar char=""/>
            </a:pPr>
            <a:r>
              <a:rPr b="0" lang="cs-CZ" sz="1800" spc="-1" strike="noStrike">
                <a:solidFill>
                  <a:srgbClr val="000000"/>
                </a:solidFill>
                <a:latin typeface="Arial"/>
              </a:rPr>
              <a:t>Third Outline Level</a:t>
            </a:r>
            <a:endParaRPr b="0" lang="cs-CZ" sz="1800" spc="-1" strike="noStrike">
              <a:solidFill>
                <a:srgbClr val="000000"/>
              </a:solidFill>
              <a:latin typeface="Arial"/>
            </a:endParaRPr>
          </a:p>
          <a:p>
            <a:pPr lvl="3" marL="1728000" indent="-216000">
              <a:lnSpc>
                <a:spcPct val="90000"/>
              </a:lnSpc>
              <a:spcBef>
                <a:spcPts val="567"/>
              </a:spcBef>
              <a:buClr>
                <a:srgbClr val="000000"/>
              </a:buClr>
              <a:buSzPct val="75000"/>
              <a:buFont typeface="Symbol" charset="2"/>
              <a:buChar char=""/>
            </a:pPr>
            <a:r>
              <a:rPr b="0" lang="cs-CZ" sz="1800" spc="-1" strike="noStrike">
                <a:solidFill>
                  <a:srgbClr val="000000"/>
                </a:solidFill>
                <a:latin typeface="Arial"/>
              </a:rPr>
              <a:t>Fourth Outline Level</a:t>
            </a:r>
            <a:endParaRPr b="0" lang="cs-CZ" sz="1800" spc="-1" strike="noStrike">
              <a:solidFill>
                <a:srgbClr val="000000"/>
              </a:solidFill>
              <a:latin typeface="Arial"/>
            </a:endParaRPr>
          </a:p>
          <a:p>
            <a:pPr lvl="4" marL="2160000" indent="-216000">
              <a:lnSpc>
                <a:spcPct val="90000"/>
              </a:lnSpc>
              <a:spcBef>
                <a:spcPts val="283"/>
              </a:spcBef>
              <a:buClr>
                <a:srgbClr val="000000"/>
              </a:buClr>
              <a:buSzPct val="45000"/>
              <a:buFont typeface="Wingdings" charset="2"/>
              <a:buChar char=""/>
            </a:pPr>
            <a:r>
              <a:rPr b="0" lang="cs-CZ" sz="2000" spc="-1" strike="noStrike">
                <a:solidFill>
                  <a:srgbClr val="000000"/>
                </a:solidFill>
                <a:latin typeface="Arial"/>
              </a:rPr>
              <a:t>Fifth Outline Level</a:t>
            </a:r>
            <a:endParaRPr b="0" lang="cs-CZ" sz="2000" spc="-1" strike="noStrike">
              <a:solidFill>
                <a:srgbClr val="000000"/>
              </a:solidFill>
              <a:latin typeface="Arial"/>
            </a:endParaRPr>
          </a:p>
          <a:p>
            <a:pPr lvl="5" marL="2592000" indent="-216000">
              <a:lnSpc>
                <a:spcPct val="90000"/>
              </a:lnSpc>
              <a:spcBef>
                <a:spcPts val="283"/>
              </a:spcBef>
              <a:buClr>
                <a:srgbClr val="000000"/>
              </a:buClr>
              <a:buSzPct val="45000"/>
              <a:buFont typeface="Wingdings" charset="2"/>
              <a:buChar char=""/>
            </a:pPr>
            <a:r>
              <a:rPr b="0" lang="cs-CZ" sz="2000" spc="-1" strike="noStrike">
                <a:solidFill>
                  <a:srgbClr val="000000"/>
                </a:solidFill>
                <a:latin typeface="Arial"/>
              </a:rPr>
              <a:t>Sixth Outline Level</a:t>
            </a:r>
            <a:endParaRPr b="0" lang="cs-CZ" sz="2000" spc="-1" strike="noStrike">
              <a:solidFill>
                <a:srgbClr val="000000"/>
              </a:solidFill>
              <a:latin typeface="Arial"/>
            </a:endParaRPr>
          </a:p>
          <a:p>
            <a:pPr lvl="6" marL="3024000" indent="-216000">
              <a:lnSpc>
                <a:spcPct val="90000"/>
              </a:lnSpc>
              <a:spcBef>
                <a:spcPts val="283"/>
              </a:spcBef>
              <a:buClr>
                <a:srgbClr val="000000"/>
              </a:buClr>
              <a:buSzPct val="45000"/>
              <a:buFont typeface="Wingdings" charset="2"/>
              <a:buChar char=""/>
            </a:pPr>
            <a:r>
              <a:rPr b="0" lang="cs-CZ" sz="2000" spc="-1" strike="noStrike">
                <a:solidFill>
                  <a:srgbClr val="000000"/>
                </a:solidFill>
                <a:latin typeface="Arial"/>
              </a:rPr>
              <a:t>Seventh Outline Level</a:t>
            </a:r>
            <a:endParaRPr b="0" lang="cs-CZ"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cs-CZ" sz="4400" spc="-1" strike="noStrike">
                <a:solidFill>
                  <a:srgbClr val="000000"/>
                </a:solidFill>
                <a:latin typeface="Arial"/>
              </a:rPr>
              <a:t>Click to edit the title text format</a:t>
            </a:r>
            <a:endParaRPr b="0" lang="cs-CZ" sz="4400" spc="-1" strike="noStrike">
              <a:solidFill>
                <a:srgbClr val="000000"/>
              </a:solidFill>
              <a:latin typeface="Arial"/>
            </a:endParaRPr>
          </a:p>
        </p:txBody>
      </p:sp>
      <p:sp>
        <p:nvSpPr>
          <p:cNvPr id="7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cs-CZ" sz="2800" spc="-1" strike="noStrike">
                <a:solidFill>
                  <a:srgbClr val="000000"/>
                </a:solidFill>
                <a:latin typeface="Arial"/>
              </a:rPr>
              <a:t>Click to edit the outline text format</a:t>
            </a:r>
            <a:endParaRPr b="0" lang="cs-CZ" sz="2800" spc="-1" strike="noStrike">
              <a:solidFill>
                <a:srgbClr val="000000"/>
              </a:solidFill>
              <a:latin typeface="Arial"/>
            </a:endParaRPr>
          </a:p>
          <a:p>
            <a:pPr lvl="1" marL="864000" indent="-324000">
              <a:lnSpc>
                <a:spcPct val="90000"/>
              </a:lnSpc>
              <a:spcBef>
                <a:spcPts val="1134"/>
              </a:spcBef>
              <a:buClr>
                <a:srgbClr val="000000"/>
              </a:buClr>
              <a:buSzPct val="75000"/>
              <a:buFont typeface="Symbol" charset="2"/>
              <a:buChar char=""/>
            </a:pPr>
            <a:r>
              <a:rPr b="0" lang="cs-CZ" sz="2000" spc="-1" strike="noStrike">
                <a:solidFill>
                  <a:srgbClr val="000000"/>
                </a:solidFill>
                <a:latin typeface="Arial"/>
              </a:rPr>
              <a:t>Second Outline Level</a:t>
            </a:r>
            <a:endParaRPr b="0" lang="cs-CZ" sz="2000" spc="-1" strike="noStrike">
              <a:solidFill>
                <a:srgbClr val="000000"/>
              </a:solidFill>
              <a:latin typeface="Arial"/>
            </a:endParaRPr>
          </a:p>
          <a:p>
            <a:pPr lvl="2" marL="1296000" indent="-288000">
              <a:lnSpc>
                <a:spcPct val="90000"/>
              </a:lnSpc>
              <a:spcBef>
                <a:spcPts val="850"/>
              </a:spcBef>
              <a:buClr>
                <a:srgbClr val="000000"/>
              </a:buClr>
              <a:buSzPct val="45000"/>
              <a:buFont typeface="Wingdings" charset="2"/>
              <a:buChar char=""/>
            </a:pPr>
            <a:r>
              <a:rPr b="0" lang="cs-CZ" sz="1800" spc="-1" strike="noStrike">
                <a:solidFill>
                  <a:srgbClr val="000000"/>
                </a:solidFill>
                <a:latin typeface="Arial"/>
              </a:rPr>
              <a:t>Third Outline Level</a:t>
            </a:r>
            <a:endParaRPr b="0" lang="cs-CZ" sz="1800" spc="-1" strike="noStrike">
              <a:solidFill>
                <a:srgbClr val="000000"/>
              </a:solidFill>
              <a:latin typeface="Arial"/>
            </a:endParaRPr>
          </a:p>
          <a:p>
            <a:pPr lvl="3" marL="1728000" indent="-216000">
              <a:lnSpc>
                <a:spcPct val="90000"/>
              </a:lnSpc>
              <a:spcBef>
                <a:spcPts val="567"/>
              </a:spcBef>
              <a:buClr>
                <a:srgbClr val="000000"/>
              </a:buClr>
              <a:buSzPct val="75000"/>
              <a:buFont typeface="Symbol" charset="2"/>
              <a:buChar char=""/>
            </a:pPr>
            <a:r>
              <a:rPr b="0" lang="cs-CZ" sz="1800" spc="-1" strike="noStrike">
                <a:solidFill>
                  <a:srgbClr val="000000"/>
                </a:solidFill>
                <a:latin typeface="Arial"/>
              </a:rPr>
              <a:t>Fourth Outline Level</a:t>
            </a:r>
            <a:endParaRPr b="0" lang="cs-CZ" sz="1800" spc="-1" strike="noStrike">
              <a:solidFill>
                <a:srgbClr val="000000"/>
              </a:solidFill>
              <a:latin typeface="Arial"/>
            </a:endParaRPr>
          </a:p>
          <a:p>
            <a:pPr lvl="4" marL="2160000" indent="-216000">
              <a:lnSpc>
                <a:spcPct val="90000"/>
              </a:lnSpc>
              <a:spcBef>
                <a:spcPts val="283"/>
              </a:spcBef>
              <a:buClr>
                <a:srgbClr val="000000"/>
              </a:buClr>
              <a:buSzPct val="45000"/>
              <a:buFont typeface="Wingdings" charset="2"/>
              <a:buChar char=""/>
            </a:pPr>
            <a:r>
              <a:rPr b="0" lang="cs-CZ" sz="2000" spc="-1" strike="noStrike">
                <a:solidFill>
                  <a:srgbClr val="000000"/>
                </a:solidFill>
                <a:latin typeface="Arial"/>
              </a:rPr>
              <a:t>Fifth Outline Level</a:t>
            </a:r>
            <a:endParaRPr b="0" lang="cs-CZ" sz="2000" spc="-1" strike="noStrike">
              <a:solidFill>
                <a:srgbClr val="000000"/>
              </a:solidFill>
              <a:latin typeface="Arial"/>
            </a:endParaRPr>
          </a:p>
          <a:p>
            <a:pPr lvl="5" marL="2592000" indent="-216000">
              <a:lnSpc>
                <a:spcPct val="90000"/>
              </a:lnSpc>
              <a:spcBef>
                <a:spcPts val="283"/>
              </a:spcBef>
              <a:buClr>
                <a:srgbClr val="000000"/>
              </a:buClr>
              <a:buSzPct val="45000"/>
              <a:buFont typeface="Wingdings" charset="2"/>
              <a:buChar char=""/>
            </a:pPr>
            <a:r>
              <a:rPr b="0" lang="cs-CZ" sz="2000" spc="-1" strike="noStrike">
                <a:solidFill>
                  <a:srgbClr val="000000"/>
                </a:solidFill>
                <a:latin typeface="Arial"/>
              </a:rPr>
              <a:t>Sixth Outline Level</a:t>
            </a:r>
            <a:endParaRPr b="0" lang="cs-CZ" sz="2000" spc="-1" strike="noStrike">
              <a:solidFill>
                <a:srgbClr val="000000"/>
              </a:solidFill>
              <a:latin typeface="Arial"/>
            </a:endParaRPr>
          </a:p>
          <a:p>
            <a:pPr lvl="6" marL="3024000" indent="-216000">
              <a:lnSpc>
                <a:spcPct val="90000"/>
              </a:lnSpc>
              <a:spcBef>
                <a:spcPts val="283"/>
              </a:spcBef>
              <a:buClr>
                <a:srgbClr val="000000"/>
              </a:buClr>
              <a:buSzPct val="45000"/>
              <a:buFont typeface="Wingdings" charset="2"/>
              <a:buChar char=""/>
            </a:pPr>
            <a:r>
              <a:rPr b="0" lang="cs-CZ" sz="2000" spc="-1" strike="noStrike">
                <a:solidFill>
                  <a:srgbClr val="000000"/>
                </a:solidFill>
                <a:latin typeface="Arial"/>
              </a:rPr>
              <a:t>Seventh Outline Level</a:t>
            </a:r>
            <a:endParaRPr b="0" lang="cs-CZ"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hyperlink" Target="http://www.ee.surrey.ac.uk/Teaching/Unix/" TargetMode="External"/><Relationship Id="rId2" Type="http://schemas.openxmlformats.org/officeDocument/2006/relationships/hyperlink" Target="http://nebc.nerc.ac.uk/nebc_website_frozen/nebc.nerc.ac.uk/support/training/course-notes/past-notes/intro-bl7" TargetMode="External"/><Relationship Id="rId3" Type="http://schemas.openxmlformats.org/officeDocument/2006/relationships/hyperlink" Target="http://www.r-tutor.com/r-introduction" TargetMode="External"/><Relationship Id="rId4" Type="http://schemas.openxmlformats.org/officeDocument/2006/relationships/hyperlink" Target="http://ww2.coastal.edu/kingw/statistics/R-tutorials/text/quick&amp;dirty_R.txt" TargetMode="External"/><Relationship Id="rId5" Type="http://schemas.openxmlformats.org/officeDocument/2006/relationships/hyperlink" Target="https://www.coursera.org/" TargetMode="External"/><Relationship Id="rId6" Type="http://schemas.openxmlformats.org/officeDocument/2006/relationships/hyperlink" Target="http://online.stanford.edu/courses" TargetMode="External"/><Relationship Id="rId7" Type="http://schemas.openxmlformats.org/officeDocument/2006/relationships/hyperlink" Target="https://www.edx.org/" TargetMode="External"/><Relationship Id="rId8" Type="http://schemas.openxmlformats.org/officeDocument/2006/relationships/hyperlink" Target="http://www.codecademy.com/" TargetMode="External"/><Relationship Id="rId9" Type="http://schemas.openxmlformats.org/officeDocument/2006/relationships/hyperlink" Target="http://ocw.mit.edu/index.htm" TargetMode="External"/><Relationship Id="rId10" Type="http://schemas.openxmlformats.org/officeDocument/2006/relationships/hyperlink" Target="http://www.rna-seqblog.com/" TargetMode="External"/><Relationship Id="rId11" Type="http://schemas.openxmlformats.org/officeDocument/2006/relationships/hyperlink" Target="http://seqanswers.com/" TargetMode="External"/><Relationship Id="rId12" Type="http://schemas.openxmlformats.org/officeDocument/2006/relationships/hyperlink" Target="https://www.biostars.org/" TargetMode="External"/><Relationship Id="rId13" Type="http://schemas.openxmlformats.org/officeDocument/2006/relationships/hyperlink" Target="http://stackoverflow.com/" TargetMode="External"/><Relationship Id="rId14" Type="http://schemas.openxmlformats.org/officeDocument/2006/relationships/hyperlink" Target="http://www.linkedin.com/" TargetMode="External"/><Relationship Id="rId15" Type="http://schemas.openxmlformats.org/officeDocument/2006/relationships/hyperlink" Target="http://www.researchgate.net/" TargetMode="External"/><Relationship Id="rId16" Type="http://schemas.openxmlformats.org/officeDocument/2006/relationships/hyperlink" Target="http://core-genomics.blogspot.cz/" TargetMode="External"/><Relationship Id="rId17" Type="http://schemas.openxmlformats.org/officeDocument/2006/relationships/hyperlink" Target="http://nextgenseek.com/" TargetMode="External"/><Relationship Id="rId18" Type="http://schemas.openxmlformats.org/officeDocument/2006/relationships/hyperlink" Target="https://twitter.com/" TargetMode="External"/><Relationship Id="rId19" Type="http://schemas.openxmlformats.org/officeDocument/2006/relationships/hyperlink" Target="https://www.ebi.ac.uk/training/course/introduction-next-generation-sequencing" TargetMode="External"/><Relationship Id="rId20" Type="http://schemas.openxmlformats.org/officeDocument/2006/relationships/slideLayout" Target="../slideLayouts/slideLayout13.xml"/><Relationship Id="rId21"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hyperlink" Target="https://einfra.ncbr.muni.cz/whitezone/root/index.php?lang=en&amp;action=ncbr&amp;show=wolf" TargetMode="External"/><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hyperlink" Target="https://metavo.metacentrum.cz/en/index.html" TargetMode="External"/><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4.tif"/><Relationship Id="rId2" Type="http://schemas.openxmlformats.org/officeDocument/2006/relationships/image" Target="../media/image5.tif"/><Relationship Id="rId3" Type="http://schemas.openxmlformats.org/officeDocument/2006/relationships/image" Target="../media/image6.tif"/><Relationship Id="rId4" Type="http://schemas.openxmlformats.org/officeDocument/2006/relationships/image" Target="../media/image7.tif"/><Relationship Id="rId5"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8.tif"/><Relationship Id="rId2" Type="http://schemas.openxmlformats.org/officeDocument/2006/relationships/image" Target="../media/image9.tif"/><Relationship Id="rId3" Type="http://schemas.openxmlformats.org/officeDocument/2006/relationships/image" Target="../media/image10.tif"/><Relationship Id="rId4" Type="http://schemas.openxmlformats.org/officeDocument/2006/relationships/image" Target="../media/image11.tif"/><Relationship Id="rId5" Type="http://schemas.openxmlformats.org/officeDocument/2006/relationships/image" Target="../media/image12.tif"/><Relationship Id="rId6" Type="http://schemas.openxmlformats.org/officeDocument/2006/relationships/image" Target="../media/image13.tif"/><Relationship Id="rId7"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tif"/><Relationship Id="rId2" Type="http://schemas.openxmlformats.org/officeDocument/2006/relationships/image" Target="../media/image2.tif"/><Relationship Id="rId3" Type="http://schemas.openxmlformats.org/officeDocument/2006/relationships/image" Target="../media/image3.jpeg"/><Relationship Id="rId4" Type="http://schemas.openxmlformats.org/officeDocument/2006/relationships/slideLayout" Target="../slideLayouts/slideLayout13.xml"/><Relationship Id="rId5"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14.wmf"/><Relationship Id="rId2"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hyperlink" Target="https://www.genome.gov/about-genomics/fact-sheets/DNA-Sequencing-Costs-Data" TargetMode="External"/><Relationship Id="rId3" Type="http://schemas.openxmlformats.org/officeDocument/2006/relationships/image" Target="../media/image16.jpeg"/><Relationship Id="rId4"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hyperlink" Target="http://enseqlopedia.com/enseqlopedia/" TargetMode="External"/><Relationship Id="rId2" Type="http://schemas.openxmlformats.org/officeDocument/2006/relationships/hyperlink" Target="https://liorpachter.wordpress.com/seq/" TargetMode="External"/><Relationship Id="rId3"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17.wmf"/><Relationship Id="rId2"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18.wmf"/><Relationship Id="rId2"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image" Target="../media/image19.wmf"/><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0" name="Rectangle 87"/>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21" name="Freeform: Shape 89"/>
          <p:cNvSpPr/>
          <p:nvPr/>
        </p:nvSpPr>
        <p:spPr>
          <a:xfrm>
            <a:off x="1664280" y="0"/>
            <a:ext cx="2472480" cy="6857640"/>
          </a:xfrm>
          <a:custGeom>
            <a:avLst/>
            <a:gdLst/>
            <a:ah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p:style>
      </p:sp>
      <p:sp>
        <p:nvSpPr>
          <p:cNvPr id="122" name="Freeform: Shape 91"/>
          <p:cNvSpPr/>
          <p:nvPr/>
        </p:nvSpPr>
        <p:spPr>
          <a:xfrm>
            <a:off x="10703160" y="1992960"/>
            <a:ext cx="1488600" cy="2872080"/>
          </a:xfrm>
          <a:custGeom>
            <a:avLst/>
            <a:gdLst/>
            <a:ah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p:style>
      </p:sp>
      <p:sp>
        <p:nvSpPr>
          <p:cNvPr id="123" name="CustomShape 1"/>
          <p:cNvSpPr/>
          <p:nvPr/>
        </p:nvSpPr>
        <p:spPr>
          <a:xfrm>
            <a:off x="3648240" y="1814760"/>
            <a:ext cx="6524280" cy="1702800"/>
          </a:xfrm>
          <a:prstGeom prst="rect">
            <a:avLst/>
          </a:prstGeom>
          <a:noFill/>
          <a:ln w="0">
            <a:noFill/>
          </a:ln>
        </p:spPr>
        <p:style>
          <a:lnRef idx="0"/>
          <a:fillRef idx="0"/>
          <a:effectRef idx="0"/>
          <a:fontRef idx="minor"/>
        </p:style>
        <p:txBody>
          <a:bodyPr lIns="90000" rIns="90000" tIns="45000" bIns="45000" anchor="b">
            <a:noAutofit/>
          </a:bodyPr>
          <a:p>
            <a:pPr algn="ctr">
              <a:lnSpc>
                <a:spcPct val="100000"/>
              </a:lnSpc>
              <a:spcAft>
                <a:spcPts val="601"/>
              </a:spcAft>
              <a:buNone/>
            </a:pPr>
            <a:r>
              <a:rPr b="0" lang="en-US" sz="4260" spc="-1" strike="noStrike">
                <a:solidFill>
                  <a:srgbClr val="000000"/>
                </a:solidFill>
                <a:latin typeface="Calibri Light"/>
                <a:ea typeface="DejaVu Sans"/>
              </a:rPr>
              <a:t>Bi5444 Analysis of sequencing data</a:t>
            </a:r>
            <a:endParaRPr b="0" lang="en-US" sz="4260" spc="-1" strike="noStrike">
              <a:latin typeface="Arial"/>
            </a:endParaRPr>
          </a:p>
        </p:txBody>
      </p:sp>
      <p:sp>
        <p:nvSpPr>
          <p:cNvPr id="124" name="CustomShape 2"/>
          <p:cNvSpPr/>
          <p:nvPr/>
        </p:nvSpPr>
        <p:spPr>
          <a:xfrm>
            <a:off x="3648240" y="3862800"/>
            <a:ext cx="6524280" cy="1180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Aft>
                <a:spcPts val="601"/>
              </a:spcAft>
              <a:buNone/>
            </a:pPr>
            <a:r>
              <a:rPr b="0" lang="en-US" sz="1700" spc="-1" strike="noStrike">
                <a:solidFill>
                  <a:srgbClr val="000000"/>
                </a:solidFill>
                <a:latin typeface="Calibri"/>
                <a:ea typeface="DejaVu Sans"/>
              </a:rPr>
              <a:t>Lesson 2 - General information and introduction</a:t>
            </a:r>
            <a:endParaRPr b="0" lang="en-US" sz="17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1" name="Rectangle 104"/>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02" name="Rectangle 106"/>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nvGrpSpPr>
          <p:cNvPr id="203" name="Group 108"/>
          <p:cNvGrpSpPr/>
          <p:nvPr/>
        </p:nvGrpSpPr>
        <p:grpSpPr>
          <a:xfrm>
            <a:off x="-21960" y="508680"/>
            <a:ext cx="5217480" cy="6239160"/>
            <a:chOff x="-21960" y="508680"/>
            <a:chExt cx="5217480" cy="6239160"/>
          </a:xfrm>
        </p:grpSpPr>
        <p:sp>
          <p:nvSpPr>
            <p:cNvPr id="204" name="Freeform: Shape 109"/>
            <p:cNvSpPr/>
            <p:nvPr/>
          </p:nvSpPr>
          <p:spPr>
            <a:xfrm>
              <a:off x="-21960" y="508680"/>
              <a:ext cx="5186880" cy="6239160"/>
            </a:xfrm>
            <a:custGeom>
              <a:avLst/>
              <a:gdLst/>
              <a:ah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205" name="Freeform: Shape 110"/>
            <p:cNvSpPr/>
            <p:nvPr/>
          </p:nvSpPr>
          <p:spPr>
            <a:xfrm>
              <a:off x="-21960" y="555120"/>
              <a:ext cx="5215320" cy="6107040"/>
            </a:xfrm>
            <a:custGeom>
              <a:avLst/>
              <a:gdLst/>
              <a:ah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206" name="Freeform: Shape 111"/>
            <p:cNvSpPr/>
            <p:nvPr/>
          </p:nvSpPr>
          <p:spPr>
            <a:xfrm>
              <a:off x="-21960" y="577080"/>
              <a:ext cx="5217480" cy="6099840"/>
            </a:xfrm>
            <a:custGeom>
              <a:avLst/>
              <a:gdLst/>
              <a:ah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207" name="Freeform: Shape 112"/>
            <p:cNvSpPr/>
            <p:nvPr/>
          </p:nvSpPr>
          <p:spPr>
            <a:xfrm>
              <a:off x="-21960" y="577080"/>
              <a:ext cx="5217480" cy="6099840"/>
            </a:xfrm>
            <a:custGeom>
              <a:avLst/>
              <a:gdLst/>
              <a:ah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grpSp>
      <p:sp>
        <p:nvSpPr>
          <p:cNvPr id="208" name="CustomShape 1"/>
          <p:cNvSpPr/>
          <p:nvPr/>
        </p:nvSpPr>
        <p:spPr>
          <a:xfrm>
            <a:off x="640080" y="1243080"/>
            <a:ext cx="3855240" cy="4371480"/>
          </a:xfrm>
          <a:prstGeom prst="rect">
            <a:avLst/>
          </a:prstGeom>
          <a:noFill/>
          <a:ln w="0">
            <a:noFill/>
          </a:ln>
        </p:spPr>
        <p:style>
          <a:lnRef idx="0"/>
          <a:fillRef idx="0"/>
          <a:effectRef idx="0"/>
          <a:fontRef idx="minor"/>
        </p:style>
        <p:txBody>
          <a:bodyPr anchor="ctr">
            <a:normAutofit/>
          </a:bodyPr>
          <a:p>
            <a:pPr>
              <a:lnSpc>
                <a:spcPct val="90000"/>
              </a:lnSpc>
              <a:spcAft>
                <a:spcPts val="601"/>
              </a:spcAft>
              <a:buNone/>
            </a:pPr>
            <a:r>
              <a:rPr b="0" lang="en-US" sz="3600" spc="-1" strike="noStrike">
                <a:solidFill>
                  <a:srgbClr val="1f497d"/>
                </a:solidFill>
                <a:latin typeface="Arial"/>
                <a:ea typeface="DejaVu Sans"/>
              </a:rPr>
              <a:t>Let’s check the prerequisites</a:t>
            </a:r>
            <a:endParaRPr b="0" lang="en-US" sz="3600" spc="-1" strike="noStrike">
              <a:latin typeface="Arial"/>
            </a:endParaRPr>
          </a:p>
        </p:txBody>
      </p:sp>
      <p:sp>
        <p:nvSpPr>
          <p:cNvPr id="209" name="CustomShape 2"/>
          <p:cNvSpPr/>
          <p:nvPr/>
        </p:nvSpPr>
        <p:spPr>
          <a:xfrm>
            <a:off x="6172200" y="804600"/>
            <a:ext cx="5220720" cy="5230080"/>
          </a:xfrm>
          <a:prstGeom prst="rect">
            <a:avLst/>
          </a:prstGeom>
          <a:noFill/>
          <a:ln w="0">
            <a:noFill/>
          </a:ln>
        </p:spPr>
        <p:style>
          <a:lnRef idx="0"/>
          <a:fillRef idx="0"/>
          <a:effectRef idx="0"/>
          <a:fontRef idx="minor"/>
        </p:style>
        <p:txBody>
          <a:bodyPr anchor="ctr">
            <a:normAutofit/>
          </a:bodyPr>
          <a:p>
            <a:pPr marL="228600" indent="-228600">
              <a:lnSpc>
                <a:spcPct val="90000"/>
              </a:lnSpc>
              <a:spcAft>
                <a:spcPts val="601"/>
              </a:spcAft>
              <a:buClr>
                <a:srgbClr val="000000"/>
              </a:buClr>
              <a:buFont typeface="Arial"/>
              <a:buChar char="•"/>
            </a:pPr>
            <a:r>
              <a:rPr b="0" lang="en-US" sz="2400" spc="-1" strike="noStrike">
                <a:solidFill>
                  <a:srgbClr val="1f497d"/>
                </a:solidFill>
                <a:latin typeface="Arial"/>
                <a:ea typeface="DejaVu Sans"/>
              </a:rPr>
              <a:t>Knowledge of </a:t>
            </a:r>
            <a:r>
              <a:rPr b="1" lang="en-US" sz="2400" spc="-1" strike="noStrike">
                <a:solidFill>
                  <a:srgbClr val="1f497d"/>
                </a:solidFill>
                <a:latin typeface="Arial"/>
                <a:ea typeface="DejaVu Sans"/>
              </a:rPr>
              <a:t>molecular biology</a:t>
            </a:r>
            <a:endParaRPr b="0" lang="en-US" sz="2400" spc="-1" strike="noStrike">
              <a:latin typeface="Arial"/>
            </a:endParaRPr>
          </a:p>
          <a:p>
            <a:pPr>
              <a:lnSpc>
                <a:spcPct val="90000"/>
              </a:lnSpc>
              <a:spcAft>
                <a:spcPts val="601"/>
              </a:spcAft>
              <a:buNone/>
            </a:pPr>
            <a:endParaRPr b="0" lang="en-US" sz="2400" spc="-1" strike="noStrike">
              <a:latin typeface="Arial"/>
            </a:endParaRPr>
          </a:p>
          <a:p>
            <a:pPr marL="228600" indent="-228600">
              <a:lnSpc>
                <a:spcPct val="90000"/>
              </a:lnSpc>
              <a:spcAft>
                <a:spcPts val="601"/>
              </a:spcAft>
              <a:buClr>
                <a:srgbClr val="000000"/>
              </a:buClr>
              <a:buFont typeface="Arial"/>
              <a:buChar char="•"/>
            </a:pPr>
            <a:r>
              <a:rPr b="0" lang="en-US" sz="2400" spc="-1" strike="noStrike">
                <a:solidFill>
                  <a:srgbClr val="1f497d"/>
                </a:solidFill>
                <a:latin typeface="Arial"/>
                <a:ea typeface="DejaVu Sans"/>
              </a:rPr>
              <a:t>At least a </a:t>
            </a:r>
            <a:r>
              <a:rPr b="1" lang="en-US" sz="2400" spc="-1" strike="noStrike">
                <a:solidFill>
                  <a:srgbClr val="1f497d"/>
                </a:solidFill>
                <a:latin typeface="Arial"/>
                <a:ea typeface="DejaVu Sans"/>
              </a:rPr>
              <a:t>basic knowledge </a:t>
            </a:r>
            <a:r>
              <a:rPr b="0" lang="en-US" sz="2400" spc="-1" strike="noStrike">
                <a:solidFill>
                  <a:srgbClr val="1f497d"/>
                </a:solidFill>
                <a:latin typeface="Arial"/>
                <a:ea typeface="DejaVu Sans"/>
              </a:rPr>
              <a:t>of work with </a:t>
            </a:r>
            <a:r>
              <a:rPr b="1" lang="en-US" sz="2400" spc="-1" strike="noStrike">
                <a:solidFill>
                  <a:srgbClr val="1f497d"/>
                </a:solidFill>
                <a:latin typeface="Arial"/>
                <a:ea typeface="DejaVu Sans"/>
              </a:rPr>
              <a:t>Linux </a:t>
            </a:r>
            <a:r>
              <a:rPr b="0" lang="en-US" sz="2400" spc="-1" strike="noStrike">
                <a:solidFill>
                  <a:srgbClr val="1f497d"/>
                </a:solidFill>
                <a:latin typeface="Arial"/>
                <a:ea typeface="DejaVu Sans"/>
              </a:rPr>
              <a:t>system</a:t>
            </a:r>
            <a:endParaRPr b="0" lang="en-US" sz="2400" spc="-1" strike="noStrike">
              <a:latin typeface="Arial"/>
            </a:endParaRPr>
          </a:p>
          <a:p>
            <a:pPr>
              <a:lnSpc>
                <a:spcPct val="90000"/>
              </a:lnSpc>
              <a:spcAft>
                <a:spcPts val="601"/>
              </a:spcAft>
              <a:buNone/>
            </a:pPr>
            <a:endParaRPr b="0" lang="en-US" sz="2400" spc="-1" strike="noStrike">
              <a:latin typeface="Arial"/>
            </a:endParaRPr>
          </a:p>
          <a:p>
            <a:pPr marL="228600" indent="-228600">
              <a:lnSpc>
                <a:spcPct val="90000"/>
              </a:lnSpc>
              <a:spcAft>
                <a:spcPts val="601"/>
              </a:spcAft>
              <a:buClr>
                <a:srgbClr val="000000"/>
              </a:buClr>
              <a:buFont typeface="Arial"/>
              <a:buChar char="•"/>
            </a:pPr>
            <a:r>
              <a:rPr b="1" lang="en-US" sz="2400" spc="-1" strike="noStrike">
                <a:solidFill>
                  <a:srgbClr val="1f497d"/>
                </a:solidFill>
                <a:latin typeface="Arial"/>
                <a:ea typeface="DejaVu Sans"/>
              </a:rPr>
              <a:t>Basic </a:t>
            </a:r>
            <a:r>
              <a:rPr b="0" lang="en-US" sz="2400" spc="-1" strike="noStrike">
                <a:solidFill>
                  <a:srgbClr val="1f497d"/>
                </a:solidFill>
                <a:latin typeface="Arial"/>
                <a:ea typeface="DejaVu Sans"/>
              </a:rPr>
              <a:t>knowledge of </a:t>
            </a:r>
            <a:r>
              <a:rPr b="1" lang="en-US" sz="2400" spc="-1" strike="noStrike">
                <a:solidFill>
                  <a:srgbClr val="1f497d"/>
                </a:solidFill>
                <a:latin typeface="Arial"/>
                <a:ea typeface="DejaVu Sans"/>
              </a:rPr>
              <a:t>R and statistics </a:t>
            </a:r>
            <a:r>
              <a:rPr b="0" lang="en-US" sz="2400" spc="-1" strike="noStrike">
                <a:solidFill>
                  <a:srgbClr val="1f497d"/>
                </a:solidFill>
                <a:latin typeface="Arial"/>
                <a:ea typeface="DejaVu Sans"/>
              </a:rPr>
              <a:t>is an </a:t>
            </a:r>
            <a:r>
              <a:rPr b="1" lang="en-US" sz="2400" spc="-1" strike="noStrike">
                <a:solidFill>
                  <a:srgbClr val="1f497d"/>
                </a:solidFill>
                <a:latin typeface="Arial"/>
                <a:ea typeface="DejaVu Sans"/>
              </a:rPr>
              <a:t>advantage</a:t>
            </a:r>
            <a:endParaRPr b="0" lang="en-US" sz="2400" spc="-1" strike="noStrike">
              <a:latin typeface="Arial"/>
            </a:endParaRPr>
          </a:p>
          <a:p>
            <a:pPr>
              <a:lnSpc>
                <a:spcPct val="90000"/>
              </a:lnSpc>
              <a:spcAft>
                <a:spcPts val="601"/>
              </a:spcAft>
              <a:buNone/>
            </a:pPr>
            <a:endParaRPr b="0" lang="en-US" sz="2400" spc="-1" strike="noStrike">
              <a:latin typeface="Arial"/>
            </a:endParaRPr>
          </a:p>
          <a:p>
            <a:pPr marL="228600" indent="-228600">
              <a:lnSpc>
                <a:spcPct val="90000"/>
              </a:lnSpc>
              <a:spcAft>
                <a:spcPts val="601"/>
              </a:spcAft>
              <a:buClr>
                <a:srgbClr val="000000"/>
              </a:buClr>
              <a:buFont typeface="Arial"/>
              <a:buChar char="•"/>
            </a:pPr>
            <a:r>
              <a:rPr b="1" lang="en-US" sz="2400" spc="-1" strike="noStrike">
                <a:solidFill>
                  <a:srgbClr val="1f497d"/>
                </a:solidFill>
                <a:latin typeface="Arial"/>
                <a:ea typeface="DejaVu Sans"/>
              </a:rPr>
              <a:t>Basic programming </a:t>
            </a:r>
            <a:r>
              <a:rPr b="0" lang="en-US" sz="2400" spc="-1" strike="noStrike">
                <a:solidFill>
                  <a:srgbClr val="1f497d"/>
                </a:solidFill>
                <a:latin typeface="Arial"/>
                <a:ea typeface="DejaVu Sans"/>
              </a:rPr>
              <a:t>knowledge is an </a:t>
            </a:r>
            <a:r>
              <a:rPr b="1" lang="en-US" sz="2400" spc="-1" strike="noStrike">
                <a:solidFill>
                  <a:srgbClr val="1f497d"/>
                </a:solidFill>
                <a:latin typeface="Arial"/>
                <a:ea typeface="DejaVu Sans"/>
              </a:rPr>
              <a:t>advantage</a:t>
            </a:r>
            <a:endParaRPr b="0" lang="en-US" sz="2400" spc="-1" strike="noStrike">
              <a:latin typeface="Arial"/>
            </a:endParaRPr>
          </a:p>
          <a:p>
            <a:pPr>
              <a:lnSpc>
                <a:spcPct val="90000"/>
              </a:lnSpc>
              <a:spcAft>
                <a:spcPts val="601"/>
              </a:spcAft>
              <a:buNone/>
            </a:pP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0" name="Rectangle 106"/>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11" name="Freeform: Shape 108"/>
          <p:cNvSpPr/>
          <p:nvPr/>
        </p:nvSpPr>
        <p:spPr>
          <a:xfrm flipH="1">
            <a:off x="-720" y="0"/>
            <a:ext cx="5511240" cy="6857640"/>
          </a:xfrm>
          <a:custGeom>
            <a:avLst/>
            <a:gdLst/>
            <a:ah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a:noFill/>
          </a:ln>
        </p:spPr>
        <p:style>
          <a:lnRef idx="0"/>
          <a:fillRef idx="0"/>
          <a:effectRef idx="0"/>
          <a:fontRef idx="minor"/>
        </p:style>
      </p:sp>
      <p:sp>
        <p:nvSpPr>
          <p:cNvPr id="212" name="CustomShape 1"/>
          <p:cNvSpPr/>
          <p:nvPr/>
        </p:nvSpPr>
        <p:spPr>
          <a:xfrm>
            <a:off x="838080" y="713160"/>
            <a:ext cx="4038120" cy="5430960"/>
          </a:xfrm>
          <a:prstGeom prst="rect">
            <a:avLst/>
          </a:prstGeom>
          <a:noFill/>
          <a:ln w="0">
            <a:noFill/>
          </a:ln>
        </p:spPr>
        <p:style>
          <a:lnRef idx="0"/>
          <a:fillRef idx="0"/>
          <a:effectRef idx="0"/>
          <a:fontRef idx="minor"/>
        </p:style>
        <p:txBody>
          <a:bodyPr anchor="ctr">
            <a:normAutofit/>
          </a:bodyPr>
          <a:p>
            <a:pPr>
              <a:lnSpc>
                <a:spcPct val="90000"/>
              </a:lnSpc>
              <a:spcAft>
                <a:spcPts val="601"/>
              </a:spcAft>
              <a:buNone/>
            </a:pPr>
            <a:r>
              <a:rPr b="0" lang="en-US" sz="4400" spc="-1" strike="noStrike">
                <a:solidFill>
                  <a:srgbClr val="000000"/>
                </a:solidFill>
                <a:latin typeface="Arial"/>
                <a:ea typeface="DejaVu Sans"/>
              </a:rPr>
              <a:t>Study materials</a:t>
            </a:r>
            <a:endParaRPr b="0" lang="en-US" sz="4400" spc="-1" strike="noStrike">
              <a:latin typeface="Arial"/>
            </a:endParaRPr>
          </a:p>
        </p:txBody>
      </p:sp>
      <p:sp>
        <p:nvSpPr>
          <p:cNvPr id="213" name="CustomShape 2"/>
          <p:cNvSpPr/>
          <p:nvPr/>
        </p:nvSpPr>
        <p:spPr>
          <a:xfrm>
            <a:off x="6095880" y="713160"/>
            <a:ext cx="5257440" cy="5430960"/>
          </a:xfrm>
          <a:prstGeom prst="rect">
            <a:avLst/>
          </a:prstGeom>
          <a:noFill/>
          <a:ln w="0">
            <a:noFill/>
          </a:ln>
        </p:spPr>
        <p:style>
          <a:lnRef idx="0"/>
          <a:fillRef idx="0"/>
          <a:effectRef idx="0"/>
          <a:fontRef idx="minor"/>
        </p:style>
        <p:txBody>
          <a:bodyPr anchor="ctr">
            <a:normAutofit/>
          </a:bodyPr>
          <a:p>
            <a:pPr marL="228600" indent="-228600">
              <a:lnSpc>
                <a:spcPct val="90000"/>
              </a:lnSpc>
              <a:spcAft>
                <a:spcPts val="601"/>
              </a:spcAft>
              <a:buClr>
                <a:srgbClr val="000000"/>
              </a:buClr>
              <a:buFont typeface="Arial"/>
              <a:buChar char="•"/>
            </a:pPr>
            <a:r>
              <a:rPr b="0" lang="en-US" sz="2000" spc="-1" strike="noStrike">
                <a:solidFill>
                  <a:srgbClr val="000000"/>
                </a:solidFill>
                <a:latin typeface="Arial"/>
                <a:ea typeface="DejaVu Sans"/>
              </a:rPr>
              <a:t>There are plenty of </a:t>
            </a:r>
            <a:r>
              <a:rPr b="1" lang="en-US" sz="2000" spc="-1" strike="noStrike">
                <a:solidFill>
                  <a:srgbClr val="000000"/>
                </a:solidFill>
                <a:latin typeface="Arial"/>
                <a:ea typeface="DejaVu Sans"/>
              </a:rPr>
              <a:t>study materials available online</a:t>
            </a:r>
            <a:endParaRPr b="0" lang="en-US" sz="2000" spc="-1" strike="noStrike">
              <a:latin typeface="Arial"/>
            </a:endParaRPr>
          </a:p>
          <a:p>
            <a:pPr marL="228600" indent="-228600">
              <a:lnSpc>
                <a:spcPct val="90000"/>
              </a:lnSpc>
              <a:spcAft>
                <a:spcPts val="601"/>
              </a:spcAft>
              <a:buClr>
                <a:srgbClr val="000000"/>
              </a:buClr>
              <a:buFont typeface="Arial"/>
              <a:buChar char="•"/>
            </a:pPr>
            <a:r>
              <a:rPr b="0" lang="en-US" sz="2000" spc="-1" strike="noStrike">
                <a:solidFill>
                  <a:srgbClr val="000000"/>
                </a:solidFill>
                <a:latin typeface="Arial"/>
                <a:ea typeface="DejaVu Sans"/>
              </a:rPr>
              <a:t>But the whole </a:t>
            </a:r>
            <a:r>
              <a:rPr b="1" lang="en-US" sz="2000" spc="-1" strike="noStrike">
                <a:solidFill>
                  <a:srgbClr val="000000"/>
                </a:solidFill>
                <a:latin typeface="Arial"/>
                <a:ea typeface="DejaVu Sans"/>
              </a:rPr>
              <a:t>field changes </a:t>
            </a:r>
            <a:r>
              <a:rPr b="0" lang="en-US" sz="2000" spc="-1" strike="noStrike">
                <a:solidFill>
                  <a:srgbClr val="000000"/>
                </a:solidFill>
                <a:latin typeface="Arial"/>
                <a:ea typeface="DejaVu Sans"/>
              </a:rPr>
              <a:t>very </a:t>
            </a:r>
            <a:r>
              <a:rPr b="1" lang="en-US" sz="2000" spc="-1" strike="noStrike">
                <a:solidFill>
                  <a:srgbClr val="000000"/>
                </a:solidFill>
                <a:latin typeface="Arial"/>
                <a:ea typeface="DejaVu Sans"/>
              </a:rPr>
              <a:t>quickly </a:t>
            </a:r>
            <a:r>
              <a:rPr b="0" lang="en-US" sz="2000" spc="-1" strike="noStrike">
                <a:solidFill>
                  <a:srgbClr val="000000"/>
                </a:solidFill>
                <a:latin typeface="Arial"/>
                <a:ea typeface="DejaVu Sans"/>
              </a:rPr>
              <a:t>– try to </a:t>
            </a:r>
            <a:r>
              <a:rPr b="1" lang="en-US" sz="2000" spc="-1" strike="noStrike">
                <a:solidFill>
                  <a:srgbClr val="000000"/>
                </a:solidFill>
                <a:latin typeface="Arial"/>
                <a:ea typeface="DejaVu Sans"/>
              </a:rPr>
              <a:t>look </a:t>
            </a:r>
            <a:r>
              <a:rPr b="0" lang="en-US" sz="2000" spc="-1" strike="noStrike">
                <a:solidFill>
                  <a:srgbClr val="000000"/>
                </a:solidFill>
                <a:latin typeface="Arial"/>
                <a:ea typeface="DejaVu Sans"/>
              </a:rPr>
              <a:t>for the </a:t>
            </a:r>
            <a:r>
              <a:rPr b="1" lang="en-US" sz="2000" spc="-1" strike="noStrike">
                <a:solidFill>
                  <a:srgbClr val="000000"/>
                </a:solidFill>
                <a:latin typeface="Arial"/>
                <a:ea typeface="DejaVu Sans"/>
              </a:rPr>
              <a:t>latest information</a:t>
            </a:r>
            <a:endParaRPr b="0" lang="en-US" sz="2000" spc="-1" strike="noStrike">
              <a:latin typeface="Arial"/>
            </a:endParaRPr>
          </a:p>
          <a:p>
            <a:pPr marL="228600" indent="-228600">
              <a:lnSpc>
                <a:spcPct val="90000"/>
              </a:lnSpc>
              <a:spcAft>
                <a:spcPts val="601"/>
              </a:spcAft>
              <a:buClr>
                <a:srgbClr val="000000"/>
              </a:buClr>
              <a:buFont typeface="Arial"/>
              <a:buChar char="•"/>
            </a:pPr>
            <a:r>
              <a:rPr b="1" lang="en-US" sz="2000" spc="-1" strike="noStrike">
                <a:solidFill>
                  <a:srgbClr val="000000"/>
                </a:solidFill>
                <a:latin typeface="Arial"/>
                <a:ea typeface="DejaVu Sans"/>
              </a:rPr>
              <a:t>Few years old </a:t>
            </a:r>
            <a:r>
              <a:rPr b="0" lang="en-US" sz="2000" spc="-1" strike="noStrike">
                <a:solidFill>
                  <a:srgbClr val="000000"/>
                </a:solidFill>
                <a:latin typeface="Arial"/>
                <a:ea typeface="DejaVu Sans"/>
              </a:rPr>
              <a:t>materials are most likely </a:t>
            </a:r>
            <a:r>
              <a:rPr b="1" lang="en-US" sz="2000" spc="-1" strike="noStrike">
                <a:solidFill>
                  <a:srgbClr val="000000"/>
                </a:solidFill>
                <a:latin typeface="Arial"/>
                <a:ea typeface="DejaVu Sans"/>
              </a:rPr>
              <a:t>not very useful </a:t>
            </a:r>
            <a:r>
              <a:rPr b="0" lang="en-US" sz="2000" spc="-1" strike="noStrike">
                <a:solidFill>
                  <a:srgbClr val="000000"/>
                </a:solidFill>
                <a:latin typeface="Arial"/>
                <a:ea typeface="DejaVu Sans"/>
              </a:rPr>
              <a:t>any more or the are already surpassed</a:t>
            </a:r>
            <a:endParaRPr b="0" lang="en-US" sz="2000" spc="-1" strike="noStrike">
              <a:latin typeface="Arial"/>
            </a:endParaRPr>
          </a:p>
          <a:p>
            <a:pPr marL="228600" indent="-228600">
              <a:lnSpc>
                <a:spcPct val="90000"/>
              </a:lnSpc>
              <a:spcAft>
                <a:spcPts val="601"/>
              </a:spcAft>
              <a:buClr>
                <a:srgbClr val="000000"/>
              </a:buClr>
              <a:buFont typeface="Arial"/>
              <a:buChar char="•"/>
            </a:pPr>
            <a:r>
              <a:rPr b="1" lang="en-US" sz="2000" spc="-1" strike="noStrike">
                <a:solidFill>
                  <a:srgbClr val="000000"/>
                </a:solidFill>
                <a:latin typeface="Arial"/>
                <a:ea typeface="DejaVu Sans"/>
              </a:rPr>
              <a:t>Presentations </a:t>
            </a:r>
            <a:r>
              <a:rPr b="0" lang="en-US" sz="2000" spc="-1" strike="noStrike">
                <a:solidFill>
                  <a:srgbClr val="000000"/>
                </a:solidFill>
                <a:latin typeface="Arial"/>
                <a:ea typeface="DejaVu Sans"/>
              </a:rPr>
              <a:t>from the lectures </a:t>
            </a:r>
            <a:r>
              <a:rPr b="1" lang="en-US" sz="2000" spc="-1" strike="noStrike">
                <a:solidFill>
                  <a:srgbClr val="000000"/>
                </a:solidFill>
                <a:latin typeface="Arial"/>
                <a:ea typeface="DejaVu Sans"/>
              </a:rPr>
              <a:t>will be </a:t>
            </a:r>
            <a:r>
              <a:rPr b="0" lang="en-US" sz="2000" spc="-1" strike="noStrike">
                <a:solidFill>
                  <a:srgbClr val="000000"/>
                </a:solidFill>
                <a:latin typeface="Arial"/>
                <a:ea typeface="DejaVu Sans"/>
              </a:rPr>
              <a:t>available </a:t>
            </a:r>
            <a:r>
              <a:rPr b="1" lang="en-US" sz="2000" spc="-1" strike="noStrike">
                <a:solidFill>
                  <a:srgbClr val="000000"/>
                </a:solidFill>
                <a:latin typeface="Arial"/>
                <a:ea typeface="DejaVu Sans"/>
              </a:rPr>
              <a:t>online</a:t>
            </a:r>
            <a:endParaRPr b="0" lang="en-US" sz="2000" spc="-1" strike="noStrike">
              <a:latin typeface="Arial"/>
            </a:endParaRPr>
          </a:p>
          <a:p>
            <a:pPr marL="228600" indent="-228600">
              <a:lnSpc>
                <a:spcPct val="90000"/>
              </a:lnSpc>
              <a:spcAft>
                <a:spcPts val="601"/>
              </a:spcAft>
              <a:buClr>
                <a:srgbClr val="000000"/>
              </a:buClr>
              <a:buFont typeface="Arial"/>
              <a:buChar char="•"/>
            </a:pPr>
            <a:r>
              <a:rPr b="0" lang="en-US" sz="2000" spc="-1" strike="noStrike">
                <a:solidFill>
                  <a:srgbClr val="000000"/>
                </a:solidFill>
                <a:latin typeface="Arial"/>
                <a:ea typeface="DejaVu Sans"/>
              </a:rPr>
              <a:t>There will be always a </a:t>
            </a:r>
            <a:r>
              <a:rPr b="1" lang="en-US" sz="2000" spc="-1" strike="noStrike">
                <a:solidFill>
                  <a:srgbClr val="000000"/>
                </a:solidFill>
                <a:latin typeface="Arial"/>
                <a:ea typeface="DejaVu Sans"/>
              </a:rPr>
              <a:t>link </a:t>
            </a:r>
            <a:r>
              <a:rPr b="0" lang="en-US" sz="2000" spc="-1" strike="noStrike">
                <a:solidFill>
                  <a:srgbClr val="000000"/>
                </a:solidFill>
                <a:latin typeface="Arial"/>
                <a:ea typeface="DejaVu Sans"/>
              </a:rPr>
              <a:t>to some interesting </a:t>
            </a:r>
            <a:r>
              <a:rPr b="1" lang="en-US" sz="2000" spc="-1" strike="noStrike">
                <a:solidFill>
                  <a:srgbClr val="000000"/>
                </a:solidFill>
                <a:latin typeface="Arial"/>
                <a:ea typeface="DejaVu Sans"/>
              </a:rPr>
              <a:t>papers </a:t>
            </a:r>
            <a:r>
              <a:rPr b="0" lang="en-US" sz="2000" spc="-1" strike="noStrike">
                <a:solidFill>
                  <a:srgbClr val="000000"/>
                </a:solidFill>
                <a:latin typeface="Arial"/>
                <a:ea typeface="DejaVu Sans"/>
              </a:rPr>
              <a:t>during the </a:t>
            </a:r>
            <a:r>
              <a:rPr b="1" lang="en-US" sz="2000" spc="-1" strike="noStrike">
                <a:solidFill>
                  <a:srgbClr val="000000"/>
                </a:solidFill>
                <a:latin typeface="Arial"/>
                <a:ea typeface="DejaVu Sans"/>
              </a:rPr>
              <a:t>course </a:t>
            </a:r>
            <a:r>
              <a:rPr b="0" lang="en-US" sz="2000" spc="-1" strike="noStrike">
                <a:solidFill>
                  <a:srgbClr val="000000"/>
                </a:solidFill>
                <a:latin typeface="Arial"/>
                <a:ea typeface="DejaVu Sans"/>
              </a:rPr>
              <a:t>where possible</a:t>
            </a:r>
            <a:endParaRPr b="0" lang="en-US" sz="2000" spc="-1" strike="noStrike">
              <a:latin typeface="Arial"/>
            </a:endParaRPr>
          </a:p>
          <a:p>
            <a:pPr marL="228600" indent="-228600">
              <a:lnSpc>
                <a:spcPct val="90000"/>
              </a:lnSpc>
              <a:spcAft>
                <a:spcPts val="601"/>
              </a:spcAft>
              <a:buClr>
                <a:srgbClr val="000000"/>
              </a:buClr>
              <a:buFont typeface="Arial"/>
              <a:buChar char="•"/>
            </a:pPr>
            <a:r>
              <a:rPr b="1" lang="en-US" sz="2000" spc="-1" strike="noStrike">
                <a:solidFill>
                  <a:srgbClr val="000000"/>
                </a:solidFill>
                <a:latin typeface="Arial"/>
                <a:ea typeface="DejaVu Sans"/>
              </a:rPr>
              <a:t>It is never a bad idea to ask!</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4" name="Rectangle 108"/>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15" name="Freeform: Shape 110"/>
          <p:cNvSpPr/>
          <p:nvPr/>
        </p:nvSpPr>
        <p:spPr>
          <a:xfrm flipH="1">
            <a:off x="-720" y="0"/>
            <a:ext cx="5511240" cy="6857640"/>
          </a:xfrm>
          <a:custGeom>
            <a:avLst/>
            <a:gdLst/>
            <a:ah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a:noFill/>
          </a:ln>
        </p:spPr>
        <p:style>
          <a:lnRef idx="0"/>
          <a:fillRef idx="0"/>
          <a:effectRef idx="0"/>
          <a:fontRef idx="minor"/>
        </p:style>
      </p:sp>
      <p:sp>
        <p:nvSpPr>
          <p:cNvPr id="216" name="CustomShape 1"/>
          <p:cNvSpPr/>
          <p:nvPr/>
        </p:nvSpPr>
        <p:spPr>
          <a:xfrm>
            <a:off x="838080" y="713160"/>
            <a:ext cx="4038120" cy="5430960"/>
          </a:xfrm>
          <a:prstGeom prst="rect">
            <a:avLst/>
          </a:prstGeom>
          <a:noFill/>
          <a:ln w="0">
            <a:noFill/>
          </a:ln>
        </p:spPr>
        <p:style>
          <a:lnRef idx="0"/>
          <a:fillRef idx="0"/>
          <a:effectRef idx="0"/>
          <a:fontRef idx="minor"/>
        </p:style>
        <p:txBody>
          <a:bodyPr anchor="ctr">
            <a:normAutofit/>
          </a:bodyPr>
          <a:p>
            <a:pPr>
              <a:lnSpc>
                <a:spcPct val="90000"/>
              </a:lnSpc>
              <a:spcAft>
                <a:spcPts val="601"/>
              </a:spcAft>
              <a:buNone/>
            </a:pPr>
            <a:r>
              <a:rPr b="0" lang="en-US" sz="4400" spc="-1" strike="noStrike">
                <a:solidFill>
                  <a:srgbClr val="000000"/>
                </a:solidFill>
                <a:latin typeface="Arial"/>
                <a:ea typeface="DejaVu Sans"/>
              </a:rPr>
              <a:t>Other recommended courses</a:t>
            </a:r>
            <a:endParaRPr b="0" lang="en-US" sz="4400" spc="-1" strike="noStrike">
              <a:latin typeface="Arial"/>
            </a:endParaRPr>
          </a:p>
        </p:txBody>
      </p:sp>
      <p:sp>
        <p:nvSpPr>
          <p:cNvPr id="217" name="CustomShape 2"/>
          <p:cNvSpPr/>
          <p:nvPr/>
        </p:nvSpPr>
        <p:spPr>
          <a:xfrm>
            <a:off x="6095880" y="713160"/>
            <a:ext cx="5257440" cy="5430960"/>
          </a:xfrm>
          <a:prstGeom prst="rect">
            <a:avLst/>
          </a:prstGeom>
          <a:noFill/>
          <a:ln w="0">
            <a:noFill/>
          </a:ln>
        </p:spPr>
        <p:style>
          <a:lnRef idx="0"/>
          <a:fillRef idx="0"/>
          <a:effectRef idx="0"/>
          <a:fontRef idx="minor"/>
        </p:style>
        <p:txBody>
          <a:bodyPr anchor="ctr">
            <a:normAutofit/>
          </a:bodyPr>
          <a:p>
            <a:pPr marL="228600" indent="-228600">
              <a:lnSpc>
                <a:spcPct val="90000"/>
              </a:lnSpc>
              <a:spcAft>
                <a:spcPts val="601"/>
              </a:spcAft>
              <a:buClr>
                <a:srgbClr val="000000"/>
              </a:buClr>
              <a:buFont typeface="Arial"/>
              <a:buChar char="•"/>
            </a:pPr>
            <a:r>
              <a:rPr b="1" lang="en-US" sz="2000" spc="-1" strike="noStrike">
                <a:solidFill>
                  <a:srgbClr val="000000"/>
                </a:solidFill>
                <a:latin typeface="Arial"/>
                <a:ea typeface="DejaVu Sans"/>
              </a:rPr>
              <a:t>C2110 UNIX and programming</a:t>
            </a:r>
            <a:endParaRPr b="0" lang="en-US" sz="2000" spc="-1" strike="noStrike">
              <a:latin typeface="Arial"/>
            </a:endParaRPr>
          </a:p>
          <a:p>
            <a:pPr marL="228600" indent="-228600">
              <a:lnSpc>
                <a:spcPct val="90000"/>
              </a:lnSpc>
              <a:spcAft>
                <a:spcPts val="601"/>
              </a:spcAft>
              <a:buClr>
                <a:srgbClr val="000000"/>
              </a:buClr>
              <a:buFont typeface="Arial"/>
              <a:buChar char="•"/>
            </a:pPr>
            <a:r>
              <a:rPr b="1" lang="en-US" sz="2000" spc="-1" strike="noStrike">
                <a:solidFill>
                  <a:srgbClr val="000000"/>
                </a:solidFill>
                <a:latin typeface="Arial"/>
                <a:ea typeface="DejaVu Sans"/>
              </a:rPr>
              <a:t>Bi7560 Introduction to R</a:t>
            </a:r>
            <a:endParaRPr b="0" lang="en-US" sz="2000" spc="-1" strike="noStrike">
              <a:latin typeface="Arial"/>
            </a:endParaRPr>
          </a:p>
          <a:p>
            <a:pPr marL="228600" indent="-228600">
              <a:lnSpc>
                <a:spcPct val="90000"/>
              </a:lnSpc>
              <a:spcAft>
                <a:spcPts val="601"/>
              </a:spcAft>
              <a:buClr>
                <a:srgbClr val="000000"/>
              </a:buClr>
              <a:buFont typeface="Arial"/>
              <a:buChar char="•"/>
            </a:pPr>
            <a:r>
              <a:rPr b="1" lang="en-US" sz="2000" spc="-1" strike="noStrike">
                <a:solidFill>
                  <a:srgbClr val="000000"/>
                </a:solidFill>
                <a:latin typeface="Arial"/>
                <a:ea typeface="DejaVu Sans"/>
              </a:rPr>
              <a:t>Bi7420 Modern methods for genome analysis</a:t>
            </a:r>
            <a:endParaRPr b="0" lang="en-US" sz="2000" spc="-1" strike="noStrike">
              <a:latin typeface="Arial"/>
            </a:endParaRPr>
          </a:p>
          <a:p>
            <a:pPr marL="228600" indent="-228600">
              <a:lnSpc>
                <a:spcPct val="90000"/>
              </a:lnSpc>
              <a:spcAft>
                <a:spcPts val="601"/>
              </a:spcAft>
              <a:buClr>
                <a:srgbClr val="000000"/>
              </a:buClr>
              <a:buFont typeface="Arial"/>
              <a:buChar char="•"/>
            </a:pPr>
            <a:r>
              <a:rPr b="1" lang="en-US" sz="2000" spc="-1" strike="noStrike">
                <a:solidFill>
                  <a:srgbClr val="000000"/>
                </a:solidFill>
                <a:latin typeface="Arial"/>
                <a:ea typeface="DejaVu Sans"/>
              </a:rPr>
              <a:t>Bi7528 Analysis of genomic and proteomic data</a:t>
            </a:r>
            <a:endParaRPr b="0" lang="en-US" sz="2000" spc="-1" strike="noStrike">
              <a:latin typeface="Arial"/>
            </a:endParaRPr>
          </a:p>
          <a:p>
            <a:pPr marL="228600" indent="-228600">
              <a:lnSpc>
                <a:spcPct val="90000"/>
              </a:lnSpc>
              <a:spcAft>
                <a:spcPts val="601"/>
              </a:spcAft>
              <a:buClr>
                <a:srgbClr val="000000"/>
              </a:buClr>
              <a:buFont typeface="Arial"/>
              <a:buChar char="•"/>
            </a:pPr>
            <a:r>
              <a:rPr b="1" lang="en-US" sz="2000" spc="-1" strike="noStrike">
                <a:solidFill>
                  <a:srgbClr val="000000"/>
                </a:solidFill>
                <a:latin typeface="Arial"/>
                <a:ea typeface="DejaVu Sans"/>
              </a:rPr>
              <a:t>Bi7527 Data Analysis in R</a:t>
            </a:r>
            <a:endParaRPr b="0" lang="en-US" sz="2000" spc="-1" strike="noStrike">
              <a:latin typeface="Arial"/>
            </a:endParaRPr>
          </a:p>
          <a:p>
            <a:pPr marL="228600" indent="-228600">
              <a:lnSpc>
                <a:spcPct val="90000"/>
              </a:lnSpc>
              <a:spcAft>
                <a:spcPts val="601"/>
              </a:spcAft>
              <a:buClr>
                <a:srgbClr val="000000"/>
              </a:buClr>
              <a:buFont typeface="Arial"/>
              <a:buChar char="•"/>
            </a:pPr>
            <a:r>
              <a:rPr b="1" lang="en-US" sz="2000" spc="-1" strike="noStrike">
                <a:solidFill>
                  <a:srgbClr val="000000"/>
                </a:solidFill>
                <a:latin typeface="Arial"/>
                <a:ea typeface="DejaVu Sans"/>
              </a:rPr>
              <a:t>Bi7492 DNA Sequence Analysis</a:t>
            </a:r>
            <a:endParaRPr b="0" lang="en-US" sz="2000" spc="-1" strike="noStrike">
              <a:latin typeface="Arial"/>
            </a:endParaRPr>
          </a:p>
          <a:p>
            <a:pPr marL="228600" indent="-228600">
              <a:lnSpc>
                <a:spcPct val="90000"/>
              </a:lnSpc>
              <a:spcAft>
                <a:spcPts val="601"/>
              </a:spcAft>
              <a:buClr>
                <a:srgbClr val="000000"/>
              </a:buClr>
              <a:buFont typeface="Arial"/>
              <a:buChar char="•"/>
            </a:pPr>
            <a:r>
              <a:rPr b="1" lang="en-US" sz="2000" spc="-1" strike="noStrike">
                <a:solidFill>
                  <a:srgbClr val="000000"/>
                </a:solidFill>
                <a:latin typeface="Arial"/>
                <a:ea typeface="DejaVu Sans"/>
              </a:rPr>
              <a:t>Bi5010</a:t>
            </a:r>
            <a:r>
              <a:rPr b="0" lang="en-US" sz="2000" spc="-1" strike="noStrike">
                <a:solidFill>
                  <a:srgbClr val="000000"/>
                </a:solidFill>
                <a:latin typeface="Arial"/>
                <a:ea typeface="DejaVu Sans"/>
              </a:rPr>
              <a:t>   </a:t>
            </a:r>
            <a:r>
              <a:rPr b="1" lang="en-US" sz="2000" spc="-1" strike="noStrike">
                <a:solidFill>
                  <a:srgbClr val="000000"/>
                </a:solidFill>
                <a:latin typeface="Arial"/>
                <a:ea typeface="DejaVu Sans"/>
              </a:rPr>
              <a:t>Detection of biomarkers from omics experiments</a:t>
            </a:r>
            <a:endParaRPr b="0" lang="en-US" sz="2000" spc="-1" strike="noStrike">
              <a:latin typeface="Arial"/>
            </a:endParaRPr>
          </a:p>
          <a:p>
            <a:pPr>
              <a:lnSpc>
                <a:spcPct val="90000"/>
              </a:lnSpc>
              <a:spcAft>
                <a:spcPts val="601"/>
              </a:spcAft>
              <a:buNone/>
            </a:pPr>
            <a:endParaRPr b="0" lang="en-US" sz="2000" spc="-1" strike="noStrike">
              <a:latin typeface="Arial"/>
            </a:endParaRPr>
          </a:p>
          <a:p>
            <a:pPr indent="-228600">
              <a:lnSpc>
                <a:spcPct val="90000"/>
              </a:lnSpc>
              <a:spcAft>
                <a:spcPts val="601"/>
              </a:spcAft>
              <a:buClr>
                <a:srgbClr val="000000"/>
              </a:buClr>
              <a:buFont typeface="Arial"/>
              <a:buChar char="•"/>
            </a:pPr>
            <a:r>
              <a:rPr b="0" lang="en-US" sz="2000" spc="-1" strike="noStrike">
                <a:solidFill>
                  <a:srgbClr val="000000"/>
                </a:solidFill>
                <a:latin typeface="Arial"/>
                <a:ea typeface="DejaVu Sans"/>
              </a:rPr>
              <a:t>You can also see the study catalogues of Mathematical Biology and Biomedicine (direction Biomedical Bioinformatics) or Chemoinformatics and bioinformatics degrees for the recommended courses</a:t>
            </a:r>
            <a:endParaRPr b="0" lang="en-US" sz="2000" spc="-1" strike="noStrike">
              <a:latin typeface="Arial"/>
            </a:endParaRPr>
          </a:p>
          <a:p>
            <a:pPr>
              <a:lnSpc>
                <a:spcPct val="90000"/>
              </a:lnSpc>
              <a:spcAft>
                <a:spcPts val="601"/>
              </a:spcAft>
              <a:buNone/>
            </a:pP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8" name="Rectangle 110"/>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19" name="Freeform: Shape 112"/>
          <p:cNvSpPr/>
          <p:nvPr/>
        </p:nvSpPr>
        <p:spPr>
          <a:xfrm flipH="1">
            <a:off x="0" y="2767680"/>
            <a:ext cx="3021120" cy="1531800"/>
          </a:xfrm>
          <a:custGeom>
            <a:avLst/>
            <a:gdLst/>
            <a:ah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a:noFill/>
          </a:ln>
        </p:spPr>
        <p:style>
          <a:lnRef idx="0"/>
          <a:fillRef idx="0"/>
          <a:effectRef idx="0"/>
          <a:fontRef idx="minor"/>
        </p:style>
      </p:sp>
      <p:sp>
        <p:nvSpPr>
          <p:cNvPr id="220" name="CustomShape 1"/>
          <p:cNvSpPr/>
          <p:nvPr/>
        </p:nvSpPr>
        <p:spPr>
          <a:xfrm>
            <a:off x="838080" y="838080"/>
            <a:ext cx="4190760" cy="5338440"/>
          </a:xfrm>
          <a:prstGeom prst="rect">
            <a:avLst/>
          </a:prstGeom>
          <a:noFill/>
          <a:ln w="0">
            <a:noFill/>
          </a:ln>
        </p:spPr>
        <p:style>
          <a:lnRef idx="0"/>
          <a:fillRef idx="0"/>
          <a:effectRef idx="0"/>
          <a:fontRef idx="minor"/>
        </p:style>
        <p:txBody>
          <a:bodyPr anchor="ctr">
            <a:normAutofit/>
          </a:bodyPr>
          <a:p>
            <a:pPr>
              <a:lnSpc>
                <a:spcPct val="90000"/>
              </a:lnSpc>
              <a:spcAft>
                <a:spcPts val="601"/>
              </a:spcAft>
              <a:buNone/>
            </a:pPr>
            <a:r>
              <a:rPr b="0" lang="en-US" sz="4400" spc="-1" strike="noStrike">
                <a:solidFill>
                  <a:srgbClr val="000000"/>
                </a:solidFill>
                <a:latin typeface="Arial"/>
                <a:ea typeface="DejaVu Sans"/>
              </a:rPr>
              <a:t>Online courses - examples</a:t>
            </a:r>
            <a:endParaRPr b="0" lang="en-US" sz="4400" spc="-1" strike="noStrike">
              <a:latin typeface="Arial"/>
            </a:endParaRPr>
          </a:p>
        </p:txBody>
      </p:sp>
      <p:sp>
        <p:nvSpPr>
          <p:cNvPr id="221" name="CustomShape 2"/>
          <p:cNvSpPr/>
          <p:nvPr/>
        </p:nvSpPr>
        <p:spPr>
          <a:xfrm>
            <a:off x="5302440" y="838080"/>
            <a:ext cx="6051240" cy="5338440"/>
          </a:xfrm>
          <a:prstGeom prst="rect">
            <a:avLst/>
          </a:prstGeom>
          <a:noFill/>
          <a:ln w="0">
            <a:noFill/>
          </a:ln>
        </p:spPr>
        <p:style>
          <a:lnRef idx="0"/>
          <a:fillRef idx="0"/>
          <a:effectRef idx="0"/>
          <a:fontRef idx="minor"/>
        </p:style>
        <p:txBody>
          <a:bodyPr anchor="ctr">
            <a:normAutofit fontScale="96000"/>
          </a:bodyPr>
          <a:p>
            <a:pPr indent="-228600">
              <a:lnSpc>
                <a:spcPct val="90000"/>
              </a:lnSpc>
              <a:spcAft>
                <a:spcPts val="601"/>
              </a:spcAft>
              <a:buClr>
                <a:srgbClr val="000000"/>
              </a:buClr>
              <a:buFont typeface="Arial"/>
              <a:buChar char="•"/>
            </a:pPr>
            <a:r>
              <a:rPr b="0" lang="en-US" sz="1400" spc="-1" strike="noStrike">
                <a:solidFill>
                  <a:srgbClr val="000000"/>
                </a:solidFill>
                <a:latin typeface="Arial"/>
                <a:ea typeface="DejaVu Sans"/>
              </a:rPr>
              <a:t>Linux/Unix</a:t>
            </a:r>
            <a:endParaRPr b="0" lang="en-US" sz="1400" spc="-1" strike="noStrike">
              <a:latin typeface="Arial"/>
            </a:endParaRPr>
          </a:p>
          <a:p>
            <a:pPr marL="228600" indent="-228600">
              <a:lnSpc>
                <a:spcPct val="90000"/>
              </a:lnSpc>
              <a:spcAft>
                <a:spcPts val="601"/>
              </a:spcAft>
              <a:buClr>
                <a:srgbClr val="000000"/>
              </a:buClr>
              <a:buFont typeface="Arial"/>
              <a:buChar char="•"/>
            </a:pPr>
            <a:r>
              <a:rPr b="0" lang="en-US" sz="1400" spc="-1" strike="noStrike" u="sng">
                <a:solidFill>
                  <a:srgbClr val="0000ff"/>
                </a:solidFill>
                <a:uFill>
                  <a:solidFill>
                    <a:srgbClr val="ffffff"/>
                  </a:solidFill>
                </a:uFill>
                <a:latin typeface="Arial"/>
                <a:ea typeface="DejaVu Sans"/>
                <a:hlinkClick r:id="rId1"/>
              </a:rPr>
              <a:t>http://www.ee.surrey.ac.uk/Teaching/Unix/</a:t>
            </a:r>
            <a:r>
              <a:rPr b="0" lang="en-US" sz="1400" spc="-1" strike="noStrike">
                <a:solidFill>
                  <a:srgbClr val="000000"/>
                </a:solidFill>
                <a:latin typeface="Arial"/>
                <a:ea typeface="DejaVu Sans"/>
              </a:rPr>
              <a:t>, …</a:t>
            </a:r>
            <a:endParaRPr b="0" lang="en-US" sz="1400" spc="-1" strike="noStrike">
              <a:latin typeface="Arial"/>
            </a:endParaRPr>
          </a:p>
          <a:p>
            <a:pPr marL="228600" indent="-228600">
              <a:lnSpc>
                <a:spcPct val="90000"/>
              </a:lnSpc>
              <a:spcAft>
                <a:spcPts val="601"/>
              </a:spcAft>
              <a:buClr>
                <a:srgbClr val="000000"/>
              </a:buClr>
              <a:buFont typeface="Arial"/>
              <a:buChar char="•"/>
            </a:pPr>
            <a:r>
              <a:rPr b="0" lang="en-US" sz="1400" spc="-1" strike="noStrike">
                <a:solidFill>
                  <a:srgbClr val="000000"/>
                </a:solidFill>
                <a:latin typeface="Arial"/>
                <a:ea typeface="DejaVu Sans"/>
              </a:rPr>
              <a:t>BioLinux</a:t>
            </a:r>
            <a:endParaRPr b="0" lang="en-US" sz="1400" spc="-1" strike="noStrike">
              <a:latin typeface="Arial"/>
            </a:endParaRPr>
          </a:p>
          <a:p>
            <a:pPr marL="228600" indent="-228600">
              <a:lnSpc>
                <a:spcPct val="90000"/>
              </a:lnSpc>
              <a:spcAft>
                <a:spcPts val="601"/>
              </a:spcAft>
              <a:buClr>
                <a:srgbClr val="000000"/>
              </a:buClr>
              <a:buFont typeface="Arial"/>
              <a:buChar char="•"/>
            </a:pPr>
            <a:r>
              <a:rPr b="0" lang="en-US" sz="1400" spc="-1" strike="noStrike" u="sng">
                <a:solidFill>
                  <a:srgbClr val="0000ff"/>
                </a:solidFill>
                <a:uFill>
                  <a:solidFill>
                    <a:srgbClr val="ffffff"/>
                  </a:solidFill>
                </a:uFill>
                <a:latin typeface="Arial"/>
                <a:ea typeface="DejaVu Sans"/>
                <a:hlinkClick r:id="rId2"/>
              </a:rPr>
              <a:t>http://nebc.nerc.ac.uk/nebc_website_frozen/nebc.nerc.ac.uk//support/training/course-notes/past-notes/intro-bl7</a:t>
            </a:r>
            <a:r>
              <a:rPr b="0" lang="en-US" sz="1400" spc="-1" strike="noStrike">
                <a:solidFill>
                  <a:srgbClr val="000000"/>
                </a:solidFill>
                <a:latin typeface="Arial"/>
                <a:ea typeface="DejaVu Sans"/>
              </a:rPr>
              <a:t>, …</a:t>
            </a:r>
            <a:endParaRPr b="0" lang="en-US" sz="1400" spc="-1" strike="noStrike">
              <a:latin typeface="Arial"/>
            </a:endParaRPr>
          </a:p>
          <a:p>
            <a:pPr marL="228600" indent="-228600">
              <a:lnSpc>
                <a:spcPct val="90000"/>
              </a:lnSpc>
              <a:spcAft>
                <a:spcPts val="601"/>
              </a:spcAft>
              <a:buClr>
                <a:srgbClr val="000000"/>
              </a:buClr>
              <a:buFont typeface="Arial"/>
              <a:buChar char="•"/>
            </a:pPr>
            <a:r>
              <a:rPr b="0" lang="en-US" sz="1400" spc="-1" strike="noStrike">
                <a:solidFill>
                  <a:srgbClr val="000000"/>
                </a:solidFill>
                <a:latin typeface="Arial"/>
                <a:ea typeface="DejaVu Sans"/>
              </a:rPr>
              <a:t>R</a:t>
            </a:r>
            <a:endParaRPr b="0" lang="en-US" sz="1400" spc="-1" strike="noStrike">
              <a:latin typeface="Arial"/>
            </a:endParaRPr>
          </a:p>
          <a:p>
            <a:pPr marL="228600" indent="-228600">
              <a:lnSpc>
                <a:spcPct val="90000"/>
              </a:lnSpc>
              <a:spcAft>
                <a:spcPts val="601"/>
              </a:spcAft>
              <a:buClr>
                <a:srgbClr val="000000"/>
              </a:buClr>
              <a:buFont typeface="Arial"/>
              <a:buChar char="•"/>
            </a:pPr>
            <a:r>
              <a:rPr b="0" lang="en-US" sz="1400" spc="-1" strike="noStrike" u="sng">
                <a:solidFill>
                  <a:srgbClr val="0000ff"/>
                </a:solidFill>
                <a:uFill>
                  <a:solidFill>
                    <a:srgbClr val="ffffff"/>
                  </a:solidFill>
                </a:uFill>
                <a:latin typeface="Arial"/>
                <a:ea typeface="DejaVu Sans"/>
                <a:hlinkClick r:id="rId3"/>
              </a:rPr>
              <a:t>http://www.r-tutor.com/r-introduction</a:t>
            </a:r>
            <a:r>
              <a:rPr b="0" lang="en-US" sz="1400" spc="-1" strike="noStrike">
                <a:solidFill>
                  <a:srgbClr val="000000"/>
                </a:solidFill>
                <a:latin typeface="Arial"/>
                <a:ea typeface="DejaVu Sans"/>
              </a:rPr>
              <a:t>, </a:t>
            </a:r>
            <a:r>
              <a:rPr b="0" lang="en-US" sz="1400" spc="-1" strike="noStrike" u="sng">
                <a:solidFill>
                  <a:srgbClr val="0000ff"/>
                </a:solidFill>
                <a:uFill>
                  <a:solidFill>
                    <a:srgbClr val="ffffff"/>
                  </a:solidFill>
                </a:uFill>
                <a:latin typeface="Arial"/>
                <a:ea typeface="DejaVu Sans"/>
                <a:hlinkClick r:id="rId4"/>
              </a:rPr>
              <a:t>http://ww2.coastal.edu/kingw/statistics/R-tutorials/text/quick&amp;dirty_R.txt</a:t>
            </a:r>
            <a:r>
              <a:rPr b="0" lang="en-US" sz="1400" spc="-1" strike="noStrike">
                <a:solidFill>
                  <a:srgbClr val="000000"/>
                </a:solidFill>
                <a:latin typeface="Arial"/>
                <a:ea typeface="DejaVu Sans"/>
              </a:rPr>
              <a:t>, …</a:t>
            </a:r>
            <a:endParaRPr b="0" lang="en-US" sz="1400" spc="-1" strike="noStrike">
              <a:latin typeface="Arial"/>
            </a:endParaRPr>
          </a:p>
          <a:p>
            <a:pPr marL="228600" indent="-228600">
              <a:lnSpc>
                <a:spcPct val="90000"/>
              </a:lnSpc>
              <a:spcAft>
                <a:spcPts val="601"/>
              </a:spcAft>
              <a:buClr>
                <a:srgbClr val="000000"/>
              </a:buClr>
              <a:buFont typeface="Arial"/>
              <a:buChar char="•"/>
            </a:pPr>
            <a:r>
              <a:rPr b="0" lang="en-US" sz="1400" spc="-1" strike="noStrike">
                <a:solidFill>
                  <a:srgbClr val="000000"/>
                </a:solidFill>
                <a:latin typeface="Arial"/>
                <a:ea typeface="DejaVu Sans"/>
              </a:rPr>
              <a:t>Other interesting courses</a:t>
            </a:r>
            <a:endParaRPr b="0" lang="en-US" sz="1400" spc="-1" strike="noStrike">
              <a:latin typeface="Arial"/>
            </a:endParaRPr>
          </a:p>
          <a:p>
            <a:pPr marL="228600" indent="-228600">
              <a:lnSpc>
                <a:spcPct val="90000"/>
              </a:lnSpc>
              <a:spcAft>
                <a:spcPts val="601"/>
              </a:spcAft>
              <a:buClr>
                <a:srgbClr val="000000"/>
              </a:buClr>
              <a:buFont typeface="Arial"/>
              <a:buChar char="•"/>
            </a:pPr>
            <a:r>
              <a:rPr b="0" lang="en-US" sz="1400" spc="-1" strike="noStrike" u="sng">
                <a:solidFill>
                  <a:srgbClr val="0000ff"/>
                </a:solidFill>
                <a:uFill>
                  <a:solidFill>
                    <a:srgbClr val="ffffff"/>
                  </a:solidFill>
                </a:uFill>
                <a:latin typeface="Arial"/>
                <a:ea typeface="DejaVu Sans"/>
                <a:hlinkClick r:id="rId5"/>
              </a:rPr>
              <a:t>https://www.coursera.org/</a:t>
            </a:r>
            <a:r>
              <a:rPr b="0" lang="en-US" sz="1400" spc="-1" strike="noStrike">
                <a:solidFill>
                  <a:srgbClr val="000000"/>
                </a:solidFill>
                <a:latin typeface="Arial"/>
                <a:ea typeface="DejaVu Sans"/>
              </a:rPr>
              <a:t>, </a:t>
            </a:r>
            <a:r>
              <a:rPr b="0" lang="en-US" sz="1400" spc="-1" strike="noStrike" u="sng">
                <a:solidFill>
                  <a:srgbClr val="0000ff"/>
                </a:solidFill>
                <a:uFill>
                  <a:solidFill>
                    <a:srgbClr val="ffffff"/>
                  </a:solidFill>
                </a:uFill>
                <a:latin typeface="Arial"/>
                <a:ea typeface="DejaVu Sans"/>
                <a:hlinkClick r:id="rId6"/>
              </a:rPr>
              <a:t>http://online.stanford.edu/courses</a:t>
            </a:r>
            <a:r>
              <a:rPr b="0" lang="en-US" sz="1400" spc="-1" strike="noStrike">
                <a:solidFill>
                  <a:srgbClr val="000000"/>
                </a:solidFill>
                <a:latin typeface="Arial"/>
                <a:ea typeface="DejaVu Sans"/>
              </a:rPr>
              <a:t>, </a:t>
            </a:r>
            <a:r>
              <a:rPr b="0" lang="en-US" sz="1400" spc="-1" strike="noStrike" u="sng">
                <a:solidFill>
                  <a:srgbClr val="0000ff"/>
                </a:solidFill>
                <a:uFill>
                  <a:solidFill>
                    <a:srgbClr val="ffffff"/>
                  </a:solidFill>
                </a:uFill>
                <a:latin typeface="Arial"/>
                <a:ea typeface="DejaVu Sans"/>
                <a:hlinkClick r:id="rId7"/>
              </a:rPr>
              <a:t>https://www.edx.org/</a:t>
            </a:r>
            <a:r>
              <a:rPr b="0" lang="en-US" sz="1400" spc="-1" strike="noStrike">
                <a:solidFill>
                  <a:srgbClr val="000000"/>
                </a:solidFill>
                <a:latin typeface="Arial"/>
                <a:ea typeface="DejaVu Sans"/>
              </a:rPr>
              <a:t>, </a:t>
            </a:r>
            <a:r>
              <a:rPr b="0" lang="en-US" sz="1400" spc="-1" strike="noStrike" u="sng">
                <a:solidFill>
                  <a:srgbClr val="0000ff"/>
                </a:solidFill>
                <a:uFill>
                  <a:solidFill>
                    <a:srgbClr val="ffffff"/>
                  </a:solidFill>
                </a:uFill>
                <a:latin typeface="Arial"/>
                <a:ea typeface="DejaVu Sans"/>
                <a:hlinkClick r:id="rId8"/>
              </a:rPr>
              <a:t>http://www.codecademy.com/</a:t>
            </a:r>
            <a:r>
              <a:rPr b="0" lang="en-US" sz="1400" spc="-1" strike="noStrike">
                <a:solidFill>
                  <a:srgbClr val="000000"/>
                </a:solidFill>
                <a:latin typeface="Arial"/>
                <a:ea typeface="DejaVu Sans"/>
              </a:rPr>
              <a:t>, </a:t>
            </a:r>
            <a:r>
              <a:rPr b="0" lang="en-US" sz="1400" spc="-1" strike="noStrike" u="sng">
                <a:solidFill>
                  <a:srgbClr val="0000ff"/>
                </a:solidFill>
                <a:uFill>
                  <a:solidFill>
                    <a:srgbClr val="ffffff"/>
                  </a:solidFill>
                </a:uFill>
                <a:latin typeface="Arial"/>
                <a:ea typeface="DejaVu Sans"/>
                <a:hlinkClick r:id="rId9"/>
              </a:rPr>
              <a:t>http://ocw.mit.edu/index.htm</a:t>
            </a:r>
            <a:r>
              <a:rPr b="0" lang="en-US" sz="1400" spc="-1" strike="noStrike">
                <a:solidFill>
                  <a:srgbClr val="000000"/>
                </a:solidFill>
                <a:latin typeface="Arial"/>
                <a:ea typeface="DejaVu Sans"/>
              </a:rPr>
              <a:t>, </a:t>
            </a:r>
            <a:r>
              <a:rPr b="0" lang="en-US" sz="1400" spc="-1" strike="noStrike" u="sng">
                <a:solidFill>
                  <a:srgbClr val="0000ff"/>
                </a:solidFill>
                <a:uFill>
                  <a:solidFill>
                    <a:srgbClr val="ffffff"/>
                  </a:solidFill>
                </a:uFill>
                <a:latin typeface="Arial"/>
                <a:ea typeface="DejaVu Sans"/>
                <a:hlinkClick r:id="rId10"/>
              </a:rPr>
              <a:t>http://www.rna-seqblog.com/</a:t>
            </a:r>
            <a:r>
              <a:rPr b="0" lang="en-US" sz="1400" spc="-1" strike="noStrike">
                <a:solidFill>
                  <a:srgbClr val="000000"/>
                </a:solidFill>
                <a:latin typeface="Arial"/>
                <a:ea typeface="DejaVu Sans"/>
              </a:rPr>
              <a:t>, …</a:t>
            </a:r>
            <a:endParaRPr b="0" lang="en-US" sz="1400" spc="-1" strike="noStrike">
              <a:latin typeface="Arial"/>
            </a:endParaRPr>
          </a:p>
          <a:p>
            <a:pPr marL="228600" indent="-228600">
              <a:lnSpc>
                <a:spcPct val="90000"/>
              </a:lnSpc>
              <a:spcAft>
                <a:spcPts val="601"/>
              </a:spcAft>
              <a:buClr>
                <a:srgbClr val="000000"/>
              </a:buClr>
              <a:buFont typeface="Arial"/>
              <a:buChar char="•"/>
            </a:pPr>
            <a:r>
              <a:rPr b="0" lang="en-US" sz="1400" spc="-1" strike="noStrike">
                <a:solidFill>
                  <a:srgbClr val="000000"/>
                </a:solidFill>
                <a:latin typeface="Arial"/>
                <a:ea typeface="DejaVu Sans"/>
              </a:rPr>
              <a:t>Questions &amp; Answers</a:t>
            </a:r>
            <a:endParaRPr b="0" lang="en-US" sz="1400" spc="-1" strike="noStrike">
              <a:latin typeface="Arial"/>
            </a:endParaRPr>
          </a:p>
          <a:p>
            <a:pPr marL="228600" indent="-228600">
              <a:lnSpc>
                <a:spcPct val="90000"/>
              </a:lnSpc>
              <a:spcAft>
                <a:spcPts val="601"/>
              </a:spcAft>
              <a:buClr>
                <a:srgbClr val="000000"/>
              </a:buClr>
              <a:buFont typeface="Arial"/>
              <a:buChar char="•"/>
            </a:pPr>
            <a:r>
              <a:rPr b="0" lang="en-US" sz="1400" spc="-1" strike="noStrike" u="sng">
                <a:solidFill>
                  <a:srgbClr val="0000ff"/>
                </a:solidFill>
                <a:uFill>
                  <a:solidFill>
                    <a:srgbClr val="ffffff"/>
                  </a:solidFill>
                </a:uFill>
                <a:latin typeface="Arial"/>
                <a:ea typeface="DejaVu Sans"/>
                <a:hlinkClick r:id="rId11"/>
              </a:rPr>
              <a:t>http://seqanswers.com/</a:t>
            </a:r>
            <a:r>
              <a:rPr b="0" lang="en-US" sz="1400" spc="-1" strike="noStrike">
                <a:solidFill>
                  <a:srgbClr val="000000"/>
                </a:solidFill>
                <a:latin typeface="Arial"/>
                <a:ea typeface="DejaVu Sans"/>
              </a:rPr>
              <a:t>, </a:t>
            </a:r>
            <a:r>
              <a:rPr b="0" lang="en-US" sz="1400" spc="-1" strike="noStrike" u="sng">
                <a:solidFill>
                  <a:srgbClr val="0000ff"/>
                </a:solidFill>
                <a:uFill>
                  <a:solidFill>
                    <a:srgbClr val="ffffff"/>
                  </a:solidFill>
                </a:uFill>
                <a:latin typeface="Arial"/>
                <a:ea typeface="DejaVu Sans"/>
                <a:hlinkClick r:id="rId12"/>
              </a:rPr>
              <a:t>https://www.biostars.org/</a:t>
            </a:r>
            <a:r>
              <a:rPr b="0" lang="en-US" sz="1400" spc="-1" strike="noStrike">
                <a:solidFill>
                  <a:srgbClr val="000000"/>
                </a:solidFill>
                <a:latin typeface="Arial"/>
                <a:ea typeface="DejaVu Sans"/>
              </a:rPr>
              <a:t>, </a:t>
            </a:r>
            <a:r>
              <a:rPr b="0" lang="en-US" sz="1400" spc="-1" strike="noStrike" u="sng">
                <a:solidFill>
                  <a:srgbClr val="0000ff"/>
                </a:solidFill>
                <a:uFill>
                  <a:solidFill>
                    <a:srgbClr val="ffffff"/>
                  </a:solidFill>
                </a:uFill>
                <a:latin typeface="Arial"/>
                <a:ea typeface="DejaVu Sans"/>
                <a:hlinkClick r:id="rId13"/>
              </a:rPr>
              <a:t>http://stackoverflow.com/</a:t>
            </a:r>
            <a:r>
              <a:rPr b="0" lang="en-US" sz="1400" spc="-1" strike="noStrike">
                <a:solidFill>
                  <a:srgbClr val="000000"/>
                </a:solidFill>
                <a:latin typeface="Arial"/>
                <a:ea typeface="DejaVu Sans"/>
              </a:rPr>
              <a:t>, …  </a:t>
            </a:r>
            <a:endParaRPr b="0" lang="en-US" sz="1400" spc="-1" strike="noStrike">
              <a:latin typeface="Arial"/>
            </a:endParaRPr>
          </a:p>
          <a:p>
            <a:pPr marL="228600" indent="-228600">
              <a:lnSpc>
                <a:spcPct val="90000"/>
              </a:lnSpc>
              <a:spcAft>
                <a:spcPts val="601"/>
              </a:spcAft>
              <a:buClr>
                <a:srgbClr val="000000"/>
              </a:buClr>
              <a:buFont typeface="Arial"/>
              <a:buChar char="•"/>
            </a:pPr>
            <a:r>
              <a:rPr b="0" lang="en-US" sz="1400" spc="-1" strike="noStrike">
                <a:solidFill>
                  <a:srgbClr val="000000"/>
                </a:solidFill>
                <a:latin typeface="Arial"/>
                <a:ea typeface="DejaVu Sans"/>
              </a:rPr>
              <a:t>Blogs &amp; Other</a:t>
            </a:r>
            <a:endParaRPr b="0" lang="en-US" sz="1400" spc="-1" strike="noStrike">
              <a:latin typeface="Arial"/>
            </a:endParaRPr>
          </a:p>
          <a:p>
            <a:pPr marL="228600" indent="-228600">
              <a:lnSpc>
                <a:spcPct val="90000"/>
              </a:lnSpc>
              <a:spcAft>
                <a:spcPts val="601"/>
              </a:spcAft>
              <a:buClr>
                <a:srgbClr val="000000"/>
              </a:buClr>
              <a:buFont typeface="Arial"/>
              <a:buChar char="•"/>
            </a:pPr>
            <a:r>
              <a:rPr b="0" lang="en-US" sz="1400" spc="-1" strike="noStrike" u="sng">
                <a:solidFill>
                  <a:srgbClr val="0000ff"/>
                </a:solidFill>
                <a:uFill>
                  <a:solidFill>
                    <a:srgbClr val="ffffff"/>
                  </a:solidFill>
                </a:uFill>
                <a:latin typeface="Arial"/>
                <a:ea typeface="DejaVu Sans"/>
                <a:hlinkClick r:id="rId14"/>
              </a:rPr>
              <a:t>www.linkedin.com</a:t>
            </a:r>
            <a:r>
              <a:rPr b="0" lang="en-US" sz="1400" spc="-1" strike="noStrike">
                <a:solidFill>
                  <a:srgbClr val="000000"/>
                </a:solidFill>
                <a:latin typeface="Arial"/>
                <a:ea typeface="DejaVu Sans"/>
              </a:rPr>
              <a:t>, </a:t>
            </a:r>
            <a:r>
              <a:rPr b="0" lang="en-US" sz="1400" spc="-1" strike="noStrike" u="sng">
                <a:solidFill>
                  <a:srgbClr val="0000ff"/>
                </a:solidFill>
                <a:uFill>
                  <a:solidFill>
                    <a:srgbClr val="ffffff"/>
                  </a:solidFill>
                </a:uFill>
                <a:latin typeface="Arial"/>
                <a:ea typeface="DejaVu Sans"/>
                <a:hlinkClick r:id="rId15"/>
              </a:rPr>
              <a:t>www.researchgate.net</a:t>
            </a:r>
            <a:r>
              <a:rPr b="0" lang="en-US" sz="1400" spc="-1" strike="noStrike">
                <a:solidFill>
                  <a:srgbClr val="000000"/>
                </a:solidFill>
                <a:latin typeface="Arial"/>
                <a:ea typeface="DejaVu Sans"/>
              </a:rPr>
              <a:t>, </a:t>
            </a:r>
            <a:r>
              <a:rPr b="0" lang="en-US" sz="1400" spc="-1" strike="noStrike" u="sng">
                <a:solidFill>
                  <a:srgbClr val="0000ff"/>
                </a:solidFill>
                <a:uFill>
                  <a:solidFill>
                    <a:srgbClr val="ffffff"/>
                  </a:solidFill>
                </a:uFill>
                <a:latin typeface="Arial"/>
                <a:ea typeface="DejaVu Sans"/>
                <a:hlinkClick r:id="rId16"/>
              </a:rPr>
              <a:t>http://core-genomics.blogspot.cz/</a:t>
            </a:r>
            <a:r>
              <a:rPr b="0" lang="en-US" sz="1400" spc="-1" strike="noStrike">
                <a:solidFill>
                  <a:srgbClr val="000000"/>
                </a:solidFill>
                <a:latin typeface="Arial"/>
                <a:ea typeface="DejaVu Sans"/>
              </a:rPr>
              <a:t>, </a:t>
            </a:r>
            <a:r>
              <a:rPr b="0" lang="en-US" sz="1400" spc="-1" strike="noStrike" u="sng">
                <a:solidFill>
                  <a:srgbClr val="0000ff"/>
                </a:solidFill>
                <a:uFill>
                  <a:solidFill>
                    <a:srgbClr val="ffffff"/>
                  </a:solidFill>
                </a:uFill>
                <a:latin typeface="Arial"/>
                <a:ea typeface="DejaVu Sans"/>
                <a:hlinkClick r:id="rId17"/>
              </a:rPr>
              <a:t>http://nextgenseek.com/</a:t>
            </a:r>
            <a:r>
              <a:rPr b="0" lang="en-US" sz="1400" spc="-1" strike="noStrike">
                <a:solidFill>
                  <a:srgbClr val="000000"/>
                </a:solidFill>
                <a:latin typeface="Arial"/>
                <a:ea typeface="DejaVu Sans"/>
              </a:rPr>
              <a:t>, </a:t>
            </a:r>
            <a:r>
              <a:rPr b="0" lang="en-US" sz="1400" spc="-1" strike="noStrike" u="sng">
                <a:solidFill>
                  <a:srgbClr val="0000ff"/>
                </a:solidFill>
                <a:uFill>
                  <a:solidFill>
                    <a:srgbClr val="ffffff"/>
                  </a:solidFill>
                </a:uFill>
                <a:latin typeface="Arial"/>
                <a:ea typeface="DejaVu Sans"/>
                <a:hlinkClick r:id="rId18"/>
              </a:rPr>
              <a:t>https://twitter.com/</a:t>
            </a:r>
            <a:r>
              <a:rPr b="0" lang="en-US" sz="1400" spc="-1" strike="noStrike">
                <a:solidFill>
                  <a:srgbClr val="000000"/>
                </a:solidFill>
                <a:latin typeface="Arial"/>
                <a:ea typeface="DejaVu Sans"/>
              </a:rPr>
              <a:t>, … </a:t>
            </a:r>
            <a:endParaRPr b="0" lang="en-US" sz="1400" spc="-1" strike="noStrike">
              <a:latin typeface="Arial"/>
            </a:endParaRPr>
          </a:p>
          <a:p>
            <a:pPr marL="228600" indent="-228600">
              <a:lnSpc>
                <a:spcPct val="90000"/>
              </a:lnSpc>
              <a:spcAft>
                <a:spcPts val="601"/>
              </a:spcAft>
              <a:buClr>
                <a:srgbClr val="000000"/>
              </a:buClr>
              <a:buFont typeface="Arial"/>
              <a:buChar char="•"/>
            </a:pPr>
            <a:r>
              <a:rPr b="0" lang="en-US" sz="1400" spc="-1" strike="noStrike">
                <a:solidFill>
                  <a:srgbClr val="000000"/>
                </a:solidFill>
                <a:latin typeface="Arial"/>
                <a:ea typeface="DejaVu Sans"/>
              </a:rPr>
              <a:t>Introduction to Next Generation Sequencing</a:t>
            </a:r>
            <a:endParaRPr b="0" lang="en-US" sz="1400" spc="-1" strike="noStrike">
              <a:latin typeface="Arial"/>
            </a:endParaRPr>
          </a:p>
          <a:p>
            <a:pPr marL="228600" indent="-228600">
              <a:lnSpc>
                <a:spcPct val="90000"/>
              </a:lnSpc>
              <a:spcAft>
                <a:spcPts val="601"/>
              </a:spcAft>
              <a:buClr>
                <a:srgbClr val="000000"/>
              </a:buClr>
              <a:buFont typeface="Arial"/>
              <a:buChar char="•"/>
            </a:pPr>
            <a:r>
              <a:rPr b="0" lang="en-US" sz="1400" spc="-1" strike="noStrike" u="sng">
                <a:solidFill>
                  <a:srgbClr val="0000ff"/>
                </a:solidFill>
                <a:uFill>
                  <a:solidFill>
                    <a:srgbClr val="ffffff"/>
                  </a:solidFill>
                </a:uFill>
                <a:latin typeface="Arial"/>
                <a:ea typeface="DejaVu Sans"/>
                <a:hlinkClick r:id="rId19"/>
              </a:rPr>
              <a:t>https://www.ebi.ac.uk/training/course/introduction-next-generation-sequencing</a:t>
            </a:r>
            <a:r>
              <a:rPr b="0" lang="en-US" sz="1400" spc="-1" strike="noStrike">
                <a:solidFill>
                  <a:srgbClr val="000000"/>
                </a:solidFill>
                <a:latin typeface="Arial"/>
                <a:ea typeface="DejaVu Sans"/>
              </a:rPr>
              <a:t>, …</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2" name="Rectangle 112"/>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23" name="Freeform: Shape 114"/>
          <p:cNvSpPr/>
          <p:nvPr/>
        </p:nvSpPr>
        <p:spPr>
          <a:xfrm flipH="1">
            <a:off x="0" y="2767680"/>
            <a:ext cx="3021120" cy="1531800"/>
          </a:xfrm>
          <a:custGeom>
            <a:avLst/>
            <a:gdLst/>
            <a:ah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a:noFill/>
          </a:ln>
        </p:spPr>
        <p:style>
          <a:lnRef idx="0"/>
          <a:fillRef idx="0"/>
          <a:effectRef idx="0"/>
          <a:fontRef idx="minor"/>
        </p:style>
      </p:sp>
      <p:sp>
        <p:nvSpPr>
          <p:cNvPr id="224" name="CustomShape 1"/>
          <p:cNvSpPr/>
          <p:nvPr/>
        </p:nvSpPr>
        <p:spPr>
          <a:xfrm>
            <a:off x="838080" y="838080"/>
            <a:ext cx="4190760" cy="5338440"/>
          </a:xfrm>
          <a:prstGeom prst="rect">
            <a:avLst/>
          </a:prstGeom>
          <a:noFill/>
          <a:ln w="0">
            <a:noFill/>
          </a:ln>
        </p:spPr>
        <p:style>
          <a:lnRef idx="0"/>
          <a:fillRef idx="0"/>
          <a:effectRef idx="0"/>
          <a:fontRef idx="minor"/>
        </p:style>
        <p:txBody>
          <a:bodyPr anchor="ctr">
            <a:normAutofit/>
          </a:bodyPr>
          <a:p>
            <a:pPr>
              <a:lnSpc>
                <a:spcPct val="90000"/>
              </a:lnSpc>
              <a:spcAft>
                <a:spcPts val="601"/>
              </a:spcAft>
              <a:buNone/>
            </a:pPr>
            <a:r>
              <a:rPr b="0" lang="en-US" sz="4400" spc="-1" strike="noStrike">
                <a:solidFill>
                  <a:srgbClr val="000000"/>
                </a:solidFill>
                <a:latin typeface="Arial"/>
                <a:ea typeface="DejaVu Sans"/>
              </a:rPr>
              <a:t>Work with the computer</a:t>
            </a:r>
            <a:endParaRPr b="0" lang="en-US" sz="4400" spc="-1" strike="noStrike">
              <a:latin typeface="Arial"/>
            </a:endParaRPr>
          </a:p>
        </p:txBody>
      </p:sp>
      <p:sp>
        <p:nvSpPr>
          <p:cNvPr id="225" name="CustomShape 2"/>
          <p:cNvSpPr/>
          <p:nvPr/>
        </p:nvSpPr>
        <p:spPr>
          <a:xfrm>
            <a:off x="5302440" y="838080"/>
            <a:ext cx="6051240" cy="5338440"/>
          </a:xfrm>
          <a:prstGeom prst="rect">
            <a:avLst/>
          </a:prstGeom>
          <a:noFill/>
          <a:ln w="0">
            <a:noFill/>
          </a:ln>
        </p:spPr>
        <p:style>
          <a:lnRef idx="0"/>
          <a:fillRef idx="0"/>
          <a:effectRef idx="0"/>
          <a:fontRef idx="minor"/>
        </p:style>
        <p:txBody>
          <a:bodyPr anchor="ctr">
            <a:normAutofit/>
          </a:bodyPr>
          <a:p>
            <a:pPr marL="228600" indent="-228600">
              <a:lnSpc>
                <a:spcPct val="90000"/>
              </a:lnSpc>
              <a:spcAft>
                <a:spcPts val="601"/>
              </a:spcAft>
              <a:buClr>
                <a:srgbClr val="000000"/>
              </a:buClr>
              <a:buFont typeface="Arial"/>
              <a:buChar char="•"/>
            </a:pPr>
            <a:r>
              <a:rPr b="0" lang="en-US" sz="2000" spc="-1" strike="noStrike">
                <a:solidFill>
                  <a:srgbClr val="000000"/>
                </a:solidFill>
                <a:latin typeface="Arial"/>
                <a:ea typeface="DejaVu Sans"/>
              </a:rPr>
              <a:t>We will try to cover the basics of work with Linux, bash, R, … BUT the course is </a:t>
            </a:r>
            <a:r>
              <a:rPr b="1" lang="en-US" sz="2000" spc="-1" strike="noStrike">
                <a:solidFill>
                  <a:srgbClr val="000000"/>
                </a:solidFill>
                <a:latin typeface="Arial"/>
                <a:ea typeface="DejaVu Sans"/>
              </a:rPr>
              <a:t>not</a:t>
            </a:r>
            <a:r>
              <a:rPr b="0" lang="en-US" sz="2000" spc="-1" strike="noStrike">
                <a:solidFill>
                  <a:srgbClr val="000000"/>
                </a:solidFill>
                <a:latin typeface="Arial"/>
                <a:ea typeface="DejaVu Sans"/>
              </a:rPr>
              <a:t> directly meant to be focused on programming and/or work with Linux system, bash, R, etc.</a:t>
            </a:r>
            <a:endParaRPr b="0" lang="en-US" sz="2000" spc="-1" strike="noStrike">
              <a:latin typeface="Arial"/>
            </a:endParaRPr>
          </a:p>
          <a:p>
            <a:pPr>
              <a:lnSpc>
                <a:spcPct val="90000"/>
              </a:lnSpc>
              <a:spcAft>
                <a:spcPts val="601"/>
              </a:spcAft>
              <a:buNone/>
            </a:pPr>
            <a:endParaRPr b="0" lang="en-US" sz="2000" spc="-1" strike="noStrike">
              <a:latin typeface="Arial"/>
            </a:endParaRPr>
          </a:p>
          <a:p>
            <a:pPr marL="228600" indent="-228600">
              <a:lnSpc>
                <a:spcPct val="90000"/>
              </a:lnSpc>
              <a:spcAft>
                <a:spcPts val="601"/>
              </a:spcAft>
              <a:buClr>
                <a:srgbClr val="000000"/>
              </a:buClr>
              <a:buFont typeface="Arial"/>
              <a:buChar char="•"/>
            </a:pPr>
            <a:r>
              <a:rPr b="0" lang="en-US" sz="2000" spc="-1" strike="noStrike">
                <a:solidFill>
                  <a:srgbClr val="000000"/>
                </a:solidFill>
                <a:latin typeface="Arial"/>
                <a:ea typeface="DejaVu Sans"/>
              </a:rPr>
              <a:t>It will be very helpful (for you) to look into some basics on your own</a:t>
            </a:r>
            <a:endParaRPr b="0" lang="en-US" sz="2000" spc="-1" strike="noStrike">
              <a:latin typeface="Arial"/>
            </a:endParaRPr>
          </a:p>
          <a:p>
            <a:pPr>
              <a:lnSpc>
                <a:spcPct val="90000"/>
              </a:lnSpc>
              <a:spcAft>
                <a:spcPts val="601"/>
              </a:spcAft>
              <a:buNone/>
            </a:pPr>
            <a:endParaRPr b="0" lang="en-US" sz="2000" spc="-1" strike="noStrike">
              <a:latin typeface="Arial"/>
            </a:endParaRPr>
          </a:p>
          <a:p>
            <a:pPr marL="228600" indent="-228600">
              <a:lnSpc>
                <a:spcPct val="90000"/>
              </a:lnSpc>
              <a:spcAft>
                <a:spcPts val="601"/>
              </a:spcAft>
              <a:buClr>
                <a:srgbClr val="000000"/>
              </a:buClr>
              <a:buFont typeface="Arial"/>
              <a:buChar char="•"/>
            </a:pPr>
            <a:r>
              <a:rPr b="0" lang="en-US" sz="2000" spc="-1" strike="noStrike">
                <a:solidFill>
                  <a:srgbClr val="000000"/>
                </a:solidFill>
                <a:latin typeface="Arial"/>
                <a:ea typeface="DejaVu Sans"/>
              </a:rPr>
              <a:t>There are numerous tutorial available online for everything (uncle Google can help you very well)</a:t>
            </a:r>
            <a:endParaRPr b="0" lang="en-US" sz="2000" spc="-1" strike="noStrike">
              <a:latin typeface="Arial"/>
            </a:endParaRPr>
          </a:p>
          <a:p>
            <a:pPr>
              <a:lnSpc>
                <a:spcPct val="90000"/>
              </a:lnSpc>
              <a:spcAft>
                <a:spcPts val="601"/>
              </a:spcAft>
              <a:buNone/>
            </a:pPr>
            <a:endParaRPr b="0" lang="en-US" sz="2000" spc="-1" strike="noStrike">
              <a:latin typeface="Arial"/>
            </a:endParaRPr>
          </a:p>
          <a:p>
            <a:pPr marL="228600" indent="-228600">
              <a:lnSpc>
                <a:spcPct val="90000"/>
              </a:lnSpc>
              <a:spcAft>
                <a:spcPts val="601"/>
              </a:spcAft>
              <a:buClr>
                <a:srgbClr val="000000"/>
              </a:buClr>
              <a:buFont typeface="Arial"/>
              <a:buChar char="•"/>
            </a:pPr>
            <a:r>
              <a:rPr b="0" lang="en-US" sz="2000" spc="-1" strike="noStrike">
                <a:solidFill>
                  <a:srgbClr val="000000"/>
                </a:solidFill>
                <a:latin typeface="Arial"/>
                <a:ea typeface="DejaVu Sans"/>
              </a:rPr>
              <a:t>There are also several very helpful online courses organized by top universities all over the world</a:t>
            </a:r>
            <a:endParaRPr b="0" lang="en-US" sz="2000" spc="-1" strike="noStrike">
              <a:latin typeface="Arial"/>
            </a:endParaRPr>
          </a:p>
          <a:p>
            <a:pPr>
              <a:lnSpc>
                <a:spcPct val="90000"/>
              </a:lnSpc>
              <a:spcAft>
                <a:spcPts val="601"/>
              </a:spcAft>
              <a:buNone/>
            </a:pP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6" name="Rectangle 96"/>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27" name="Rectangle 98"/>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28" name="CustomShape 1"/>
          <p:cNvSpPr/>
          <p:nvPr/>
        </p:nvSpPr>
        <p:spPr>
          <a:xfrm>
            <a:off x="2726280" y="1741320"/>
            <a:ext cx="6738840" cy="2387520"/>
          </a:xfrm>
          <a:prstGeom prst="rect">
            <a:avLst/>
          </a:prstGeom>
          <a:noFill/>
          <a:ln w="0">
            <a:noFill/>
          </a:ln>
        </p:spPr>
        <p:style>
          <a:lnRef idx="0"/>
          <a:fillRef idx="0"/>
          <a:effectRef idx="0"/>
          <a:fontRef idx="minor"/>
        </p:style>
        <p:txBody>
          <a:bodyPr anchor="b">
            <a:normAutofit/>
          </a:bodyPr>
          <a:p>
            <a:pPr algn="ctr">
              <a:lnSpc>
                <a:spcPct val="90000"/>
              </a:lnSpc>
              <a:spcAft>
                <a:spcPts val="601"/>
              </a:spcAft>
              <a:buNone/>
              <a:tabLst>
                <a:tab algn="l" pos="0"/>
              </a:tabLst>
            </a:pPr>
            <a:r>
              <a:rPr b="0" lang="sk-SK" sz="5200" spc="-1" strike="noStrike">
                <a:solidFill>
                  <a:srgbClr val="1f497d"/>
                </a:solidFill>
                <a:latin typeface="Arial"/>
                <a:ea typeface="DejaVu Sans"/>
              </a:rPr>
              <a:t>Evaluation and grading</a:t>
            </a:r>
            <a:endParaRPr b="0" lang="en-US" sz="5200" spc="-1" strike="noStrike">
              <a:latin typeface="Arial"/>
            </a:endParaRPr>
          </a:p>
        </p:txBody>
      </p:sp>
      <p:grpSp>
        <p:nvGrpSpPr>
          <p:cNvPr id="229" name="Group 100"/>
          <p:cNvGrpSpPr/>
          <p:nvPr/>
        </p:nvGrpSpPr>
        <p:grpSpPr>
          <a:xfrm>
            <a:off x="0" y="0"/>
            <a:ext cx="5162760" cy="3152520"/>
            <a:chOff x="0" y="0"/>
            <a:chExt cx="5162760" cy="3152520"/>
          </a:xfrm>
        </p:grpSpPr>
        <p:sp>
          <p:nvSpPr>
            <p:cNvPr id="230" name="Freeform: Shape 101"/>
            <p:cNvSpPr/>
            <p:nvPr/>
          </p:nvSpPr>
          <p:spPr>
            <a:xfrm flipH="1">
              <a:off x="-360" y="0"/>
              <a:ext cx="5162760" cy="3152520"/>
            </a:xfrm>
            <a:custGeom>
              <a:avLst/>
              <a:gdLst/>
              <a:ah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rotWithShape="0">
              <a:gsLst>
                <a:gs pos="0">
                  <a:srgbClr val="f79646">
                    <a:alpha val="10196"/>
                  </a:srgbClr>
                </a:gs>
                <a:gs pos="100000">
                  <a:srgbClr val="4f81bd">
                    <a:alpha val="10196"/>
                  </a:srgbClr>
                </a:gs>
              </a:gsLst>
              <a:lin ang="20400000"/>
            </a:gradFill>
            <a:ln>
              <a:noFill/>
            </a:ln>
          </p:spPr>
          <p:style>
            <a:lnRef idx="2">
              <a:schemeClr val="accent1">
                <a:shade val="50000"/>
              </a:schemeClr>
            </a:lnRef>
            <a:fillRef idx="1">
              <a:schemeClr val="accent1"/>
            </a:fillRef>
            <a:effectRef idx="0">
              <a:schemeClr val="accent1"/>
            </a:effectRef>
            <a:fontRef idx="minor"/>
          </p:style>
        </p:sp>
        <p:sp>
          <p:nvSpPr>
            <p:cNvPr id="231" name="Freeform: Shape 102"/>
            <p:cNvSpPr/>
            <p:nvPr/>
          </p:nvSpPr>
          <p:spPr>
            <a:xfrm flipH="1">
              <a:off x="360" y="0"/>
              <a:ext cx="5114880" cy="2889720"/>
            </a:xfrm>
            <a:custGeom>
              <a:avLst/>
              <a:gdLst/>
              <a:ah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rotWithShape="0">
              <a:gsLst>
                <a:gs pos="0">
                  <a:srgbClr val="f79646">
                    <a:alpha val="10196"/>
                  </a:srgbClr>
                </a:gs>
                <a:gs pos="100000">
                  <a:srgbClr val="4f81bd">
                    <a:alpha val="10196"/>
                  </a:srgbClr>
                </a:gs>
              </a:gsLst>
              <a:lin ang="20400000"/>
            </a:gradFill>
            <a:ln>
              <a:noFill/>
            </a:ln>
          </p:spPr>
          <p:style>
            <a:lnRef idx="2">
              <a:schemeClr val="accent1">
                <a:shade val="50000"/>
              </a:schemeClr>
            </a:lnRef>
            <a:fillRef idx="1">
              <a:schemeClr val="accent1"/>
            </a:fillRef>
            <a:effectRef idx="0">
              <a:schemeClr val="accent1"/>
            </a:effectRef>
            <a:fontRef idx="minor"/>
          </p:style>
        </p:sp>
        <p:sp>
          <p:nvSpPr>
            <p:cNvPr id="232" name="Freeform: Shape 103"/>
            <p:cNvSpPr/>
            <p:nvPr/>
          </p:nvSpPr>
          <p:spPr>
            <a:xfrm flipH="1">
              <a:off x="-360" y="0"/>
              <a:ext cx="5110200" cy="2838240"/>
            </a:xfrm>
            <a:custGeom>
              <a:avLst/>
              <a:gdLst/>
              <a:ah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rotWithShape="0">
              <a:gsLst>
                <a:gs pos="0">
                  <a:srgbClr val="f79646">
                    <a:alpha val="10196"/>
                  </a:srgbClr>
                </a:gs>
                <a:gs pos="100000">
                  <a:srgbClr val="4f81bd">
                    <a:alpha val="10196"/>
                  </a:srgbClr>
                </a:gs>
              </a:gsLst>
              <a:lin ang="20400000"/>
            </a:gradFill>
            <a:ln>
              <a:noFill/>
            </a:ln>
          </p:spPr>
          <p:style>
            <a:lnRef idx="2">
              <a:schemeClr val="accent1">
                <a:shade val="50000"/>
              </a:schemeClr>
            </a:lnRef>
            <a:fillRef idx="1">
              <a:schemeClr val="accent1"/>
            </a:fillRef>
            <a:effectRef idx="0">
              <a:schemeClr val="accent1"/>
            </a:effectRef>
            <a:fontRef idx="minor"/>
          </p:style>
        </p:sp>
        <p:sp>
          <p:nvSpPr>
            <p:cNvPr id="233" name="Freeform: Shape 104"/>
            <p:cNvSpPr/>
            <p:nvPr/>
          </p:nvSpPr>
          <p:spPr>
            <a:xfrm flipH="1">
              <a:off x="-360" y="0"/>
              <a:ext cx="5110200" cy="2838240"/>
            </a:xfrm>
            <a:custGeom>
              <a:avLst/>
              <a:gdLst/>
              <a:ah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rotWithShape="0">
              <a:gsLst>
                <a:gs pos="0">
                  <a:srgbClr val="f79646">
                    <a:alpha val="10196"/>
                  </a:srgbClr>
                </a:gs>
                <a:gs pos="100000">
                  <a:srgbClr val="4f81bd">
                    <a:alpha val="10196"/>
                  </a:srgbClr>
                </a:gs>
              </a:gsLst>
              <a:lin ang="20400000"/>
            </a:gradFill>
            <a:ln>
              <a:noFill/>
            </a:ln>
          </p:spPr>
          <p:style>
            <a:lnRef idx="2">
              <a:schemeClr val="accent1">
                <a:shade val="50000"/>
              </a:schemeClr>
            </a:lnRef>
            <a:fillRef idx="1">
              <a:schemeClr val="accent1"/>
            </a:fillRef>
            <a:effectRef idx="0">
              <a:schemeClr val="accent1"/>
            </a:effectRef>
            <a:fontRef idx="minor"/>
          </p:style>
        </p:sp>
      </p:grpSp>
      <p:grpSp>
        <p:nvGrpSpPr>
          <p:cNvPr id="234" name="Group 106"/>
          <p:cNvGrpSpPr/>
          <p:nvPr/>
        </p:nvGrpSpPr>
        <p:grpSpPr>
          <a:xfrm>
            <a:off x="9475560" y="3715560"/>
            <a:ext cx="2716560" cy="3142080"/>
            <a:chOff x="9475560" y="3715560"/>
            <a:chExt cx="2716560" cy="3142080"/>
          </a:xfrm>
        </p:grpSpPr>
        <p:sp>
          <p:nvSpPr>
            <p:cNvPr id="235" name="Freeform: Shape 107"/>
            <p:cNvSpPr/>
            <p:nvPr/>
          </p:nvSpPr>
          <p:spPr>
            <a:xfrm flipV="1" rot="16200000">
              <a:off x="9259920" y="3930840"/>
              <a:ext cx="3142080" cy="2711160"/>
            </a:xfrm>
            <a:custGeom>
              <a:avLst/>
              <a:gdLst/>
              <a:ah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sp>
        <p:sp>
          <p:nvSpPr>
            <p:cNvPr id="236" name="Freeform: Shape 108"/>
            <p:cNvSpPr/>
            <p:nvPr/>
          </p:nvSpPr>
          <p:spPr>
            <a:xfrm flipV="1" rot="16200000">
              <a:off x="9417960" y="4083480"/>
              <a:ext cx="3114720" cy="2433600"/>
            </a:xfrm>
            <a:custGeom>
              <a:avLst/>
              <a:gdLst/>
              <a:ah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sp>
        <p:sp>
          <p:nvSpPr>
            <p:cNvPr id="237" name="Freeform: Shape 109"/>
            <p:cNvSpPr/>
            <p:nvPr/>
          </p:nvSpPr>
          <p:spPr>
            <a:xfrm flipV="1" rot="16200000">
              <a:off x="9392040" y="4062960"/>
              <a:ext cx="3124800" cy="2464560"/>
            </a:xfrm>
            <a:custGeom>
              <a:avLst/>
              <a:gdLst/>
              <a:ah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sp>
        <p:sp>
          <p:nvSpPr>
            <p:cNvPr id="238" name="Freeform: Shape 110"/>
            <p:cNvSpPr/>
            <p:nvPr/>
          </p:nvSpPr>
          <p:spPr>
            <a:xfrm flipV="1" rot="16200000">
              <a:off x="9416520" y="4086000"/>
              <a:ext cx="3112200" cy="2428200"/>
            </a:xfrm>
            <a:custGeom>
              <a:avLst/>
              <a:gdLst/>
              <a:ah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sp>
      </p:gr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9" name="Rectangle 114"/>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40" name="Rectangle 116"/>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nvGrpSpPr>
          <p:cNvPr id="241" name="Group 118"/>
          <p:cNvGrpSpPr/>
          <p:nvPr/>
        </p:nvGrpSpPr>
        <p:grpSpPr>
          <a:xfrm>
            <a:off x="-21960" y="508680"/>
            <a:ext cx="5217480" cy="6239160"/>
            <a:chOff x="-21960" y="508680"/>
            <a:chExt cx="5217480" cy="6239160"/>
          </a:xfrm>
        </p:grpSpPr>
        <p:sp>
          <p:nvSpPr>
            <p:cNvPr id="242" name="Freeform: Shape 119"/>
            <p:cNvSpPr/>
            <p:nvPr/>
          </p:nvSpPr>
          <p:spPr>
            <a:xfrm>
              <a:off x="-21960" y="508680"/>
              <a:ext cx="5186880" cy="6239160"/>
            </a:xfrm>
            <a:custGeom>
              <a:avLst/>
              <a:gdLst/>
              <a:ah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243" name="Freeform: Shape 120"/>
            <p:cNvSpPr/>
            <p:nvPr/>
          </p:nvSpPr>
          <p:spPr>
            <a:xfrm>
              <a:off x="-21960" y="555120"/>
              <a:ext cx="5215320" cy="6107040"/>
            </a:xfrm>
            <a:custGeom>
              <a:avLst/>
              <a:gdLst/>
              <a:ah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244" name="Freeform: Shape 121"/>
            <p:cNvSpPr/>
            <p:nvPr/>
          </p:nvSpPr>
          <p:spPr>
            <a:xfrm>
              <a:off x="-21960" y="577080"/>
              <a:ext cx="5217480" cy="6099840"/>
            </a:xfrm>
            <a:custGeom>
              <a:avLst/>
              <a:gdLst/>
              <a:ah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245" name="Freeform: Shape 122"/>
            <p:cNvSpPr/>
            <p:nvPr/>
          </p:nvSpPr>
          <p:spPr>
            <a:xfrm>
              <a:off x="-21960" y="577080"/>
              <a:ext cx="5217480" cy="6099840"/>
            </a:xfrm>
            <a:custGeom>
              <a:avLst/>
              <a:gdLst/>
              <a:ah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grpSp>
      <p:sp>
        <p:nvSpPr>
          <p:cNvPr id="246" name="CustomShape 1"/>
          <p:cNvSpPr/>
          <p:nvPr/>
        </p:nvSpPr>
        <p:spPr>
          <a:xfrm>
            <a:off x="640080" y="1243080"/>
            <a:ext cx="3855240" cy="4371480"/>
          </a:xfrm>
          <a:prstGeom prst="rect">
            <a:avLst/>
          </a:prstGeom>
          <a:noFill/>
          <a:ln w="0">
            <a:noFill/>
          </a:ln>
        </p:spPr>
        <p:style>
          <a:lnRef idx="0"/>
          <a:fillRef idx="0"/>
          <a:effectRef idx="0"/>
          <a:fontRef idx="minor"/>
        </p:style>
        <p:txBody>
          <a:bodyPr anchor="ctr">
            <a:normAutofit/>
          </a:bodyPr>
          <a:p>
            <a:pPr>
              <a:lnSpc>
                <a:spcPct val="90000"/>
              </a:lnSpc>
              <a:spcAft>
                <a:spcPts val="601"/>
              </a:spcAft>
              <a:buNone/>
            </a:pPr>
            <a:r>
              <a:rPr b="0" lang="en-US" sz="3600" spc="-1" strike="noStrike">
                <a:solidFill>
                  <a:srgbClr val="1f497d"/>
                </a:solidFill>
                <a:latin typeface="Arial"/>
                <a:ea typeface="DejaVu Sans"/>
              </a:rPr>
              <a:t>Group project</a:t>
            </a:r>
            <a:endParaRPr b="0" lang="en-US" sz="3600" spc="-1" strike="noStrike">
              <a:latin typeface="Arial"/>
            </a:endParaRPr>
          </a:p>
        </p:txBody>
      </p:sp>
      <p:sp>
        <p:nvSpPr>
          <p:cNvPr id="247" name="CustomShape 2"/>
          <p:cNvSpPr/>
          <p:nvPr/>
        </p:nvSpPr>
        <p:spPr>
          <a:xfrm>
            <a:off x="6172200" y="804600"/>
            <a:ext cx="5220720" cy="5230080"/>
          </a:xfrm>
          <a:prstGeom prst="rect">
            <a:avLst/>
          </a:prstGeom>
          <a:noFill/>
          <a:ln w="0">
            <a:noFill/>
          </a:ln>
        </p:spPr>
        <p:style>
          <a:lnRef idx="0"/>
          <a:fillRef idx="0"/>
          <a:effectRef idx="0"/>
          <a:fontRef idx="minor"/>
        </p:style>
        <p:txBody>
          <a:bodyPr anchor="ctr">
            <a:normAutofit/>
          </a:bodyPr>
          <a:p>
            <a:pPr marL="228600" indent="-228600">
              <a:lnSpc>
                <a:spcPct val="90000"/>
              </a:lnSpc>
              <a:spcAft>
                <a:spcPts val="601"/>
              </a:spcAft>
              <a:buClr>
                <a:srgbClr val="000000"/>
              </a:buClr>
              <a:buFont typeface="Arial"/>
              <a:buChar char="•"/>
            </a:pPr>
            <a:r>
              <a:rPr b="0" lang="en-US" sz="1800" spc="-1" strike="noStrike">
                <a:solidFill>
                  <a:srgbClr val="1f497d"/>
                </a:solidFill>
                <a:latin typeface="Arial"/>
                <a:ea typeface="DejaVu Sans"/>
              </a:rPr>
              <a:t>During the semester - </a:t>
            </a:r>
            <a:r>
              <a:rPr b="0" lang="en-US" sz="1800" spc="-1" strike="noStrike" u="sng">
                <a:solidFill>
                  <a:srgbClr val="1f497d"/>
                </a:solidFill>
                <a:uFillTx/>
                <a:latin typeface="Arial"/>
                <a:ea typeface="DejaVu Sans"/>
              </a:rPr>
              <a:t>Group project (2-3 persons)</a:t>
            </a:r>
            <a:r>
              <a:rPr b="0" lang="en-US" sz="1800" spc="-1" strike="noStrike">
                <a:solidFill>
                  <a:srgbClr val="1f497d"/>
                </a:solidFill>
                <a:latin typeface="Arial"/>
                <a:ea typeface="DejaVu Sans"/>
              </a:rPr>
              <a:t> – max 20 points – finished </a:t>
            </a:r>
            <a:r>
              <a:rPr b="1" lang="en-US" sz="1800" spc="-1" strike="noStrike">
                <a:solidFill>
                  <a:srgbClr val="1f497d"/>
                </a:solidFill>
                <a:latin typeface="Arial"/>
                <a:ea typeface="DejaVu Sans"/>
              </a:rPr>
              <a:t>before the start of the exam period</a:t>
            </a:r>
            <a:endParaRPr b="0" lang="en-US" sz="1800" spc="-1" strike="noStrike">
              <a:latin typeface="Arial"/>
            </a:endParaRPr>
          </a:p>
          <a:p>
            <a:pPr>
              <a:lnSpc>
                <a:spcPct val="90000"/>
              </a:lnSpc>
              <a:spcAft>
                <a:spcPts val="601"/>
              </a:spcAft>
              <a:buNone/>
            </a:pPr>
            <a:endParaRPr b="0" lang="en-US" sz="1800" spc="-1" strike="noStrike">
              <a:latin typeface="Arial"/>
            </a:endParaRPr>
          </a:p>
          <a:p>
            <a:pPr marL="228600" indent="-228600">
              <a:lnSpc>
                <a:spcPct val="90000"/>
              </a:lnSpc>
              <a:spcAft>
                <a:spcPts val="601"/>
              </a:spcAft>
              <a:buClr>
                <a:srgbClr val="000000"/>
              </a:buClr>
              <a:buFont typeface="Arial"/>
              <a:buChar char="•"/>
            </a:pPr>
            <a:r>
              <a:rPr b="1" lang="en-US" sz="1800" spc="-1" strike="noStrike">
                <a:solidFill>
                  <a:srgbClr val="1f497d"/>
                </a:solidFill>
                <a:latin typeface="Arial"/>
                <a:ea typeface="DejaVu Sans"/>
              </a:rPr>
              <a:t>Aim</a:t>
            </a:r>
            <a:r>
              <a:rPr b="0" lang="en-US" sz="1800" spc="-1" strike="noStrike">
                <a:solidFill>
                  <a:srgbClr val="1f497d"/>
                </a:solidFill>
                <a:latin typeface="Arial"/>
                <a:ea typeface="DejaVu Sans"/>
              </a:rPr>
              <a:t>: Analysis of NGS data from raw data to interpretation</a:t>
            </a:r>
            <a:endParaRPr b="0" lang="en-US" sz="1800" spc="-1" strike="noStrike">
              <a:latin typeface="Arial"/>
            </a:endParaRPr>
          </a:p>
          <a:p>
            <a:pPr>
              <a:lnSpc>
                <a:spcPct val="90000"/>
              </a:lnSpc>
              <a:spcAft>
                <a:spcPts val="601"/>
              </a:spcAft>
              <a:buNone/>
            </a:pPr>
            <a:endParaRPr b="0" lang="en-US" sz="1800" spc="-1" strike="noStrike">
              <a:latin typeface="Arial"/>
            </a:endParaRPr>
          </a:p>
          <a:p>
            <a:pPr marL="228600" indent="-228600">
              <a:lnSpc>
                <a:spcPct val="90000"/>
              </a:lnSpc>
              <a:spcAft>
                <a:spcPts val="601"/>
              </a:spcAft>
              <a:buClr>
                <a:srgbClr val="000000"/>
              </a:buClr>
              <a:buFont typeface="Arial"/>
              <a:buChar char="•"/>
            </a:pPr>
            <a:r>
              <a:rPr b="1" lang="en-US" sz="1800" spc="-1" strike="noStrike">
                <a:solidFill>
                  <a:srgbClr val="1f497d"/>
                </a:solidFill>
                <a:latin typeface="Arial"/>
                <a:ea typeface="DejaVu Sans"/>
              </a:rPr>
              <a:t>Data</a:t>
            </a:r>
            <a:r>
              <a:rPr b="0" lang="en-US" sz="1800" spc="-1" strike="noStrike">
                <a:solidFill>
                  <a:srgbClr val="1f497d"/>
                </a:solidFill>
                <a:latin typeface="Arial"/>
                <a:ea typeface="DejaVu Sans"/>
              </a:rPr>
              <a:t>: Downloaded from databases or your own</a:t>
            </a:r>
            <a:endParaRPr b="0" lang="en-US" sz="1800" spc="-1" strike="noStrike">
              <a:latin typeface="Arial"/>
            </a:endParaRPr>
          </a:p>
          <a:p>
            <a:pPr>
              <a:lnSpc>
                <a:spcPct val="90000"/>
              </a:lnSpc>
              <a:spcAft>
                <a:spcPts val="601"/>
              </a:spcAft>
              <a:buNone/>
            </a:pPr>
            <a:endParaRPr b="0" lang="en-US" sz="1800" spc="-1" strike="noStrike">
              <a:latin typeface="Arial"/>
            </a:endParaRPr>
          </a:p>
          <a:p>
            <a:pPr marL="228600" indent="-228600">
              <a:lnSpc>
                <a:spcPct val="90000"/>
              </a:lnSpc>
              <a:spcAft>
                <a:spcPts val="601"/>
              </a:spcAft>
              <a:buClr>
                <a:srgbClr val="000000"/>
              </a:buClr>
              <a:buFont typeface="Arial"/>
              <a:buChar char="•"/>
            </a:pPr>
            <a:r>
              <a:rPr b="0" lang="en-US" sz="1800" spc="-1" strike="noStrike">
                <a:solidFill>
                  <a:srgbClr val="1f497d"/>
                </a:solidFill>
                <a:latin typeface="Arial"/>
                <a:ea typeface="DejaVu Sans"/>
              </a:rPr>
              <a:t>The projects will be </a:t>
            </a:r>
            <a:r>
              <a:rPr b="1" lang="en-US" sz="1800" spc="-1" strike="noStrike">
                <a:solidFill>
                  <a:srgbClr val="1f497d"/>
                </a:solidFill>
                <a:latin typeface="Arial"/>
                <a:ea typeface="DejaVu Sans"/>
              </a:rPr>
              <a:t>defended</a:t>
            </a:r>
            <a:r>
              <a:rPr b="0" lang="en-US" sz="1800" spc="-1" strike="noStrike">
                <a:solidFill>
                  <a:srgbClr val="1f497d"/>
                </a:solidFill>
                <a:latin typeface="Arial"/>
                <a:ea typeface="DejaVu Sans"/>
              </a:rPr>
              <a:t> </a:t>
            </a:r>
            <a:r>
              <a:rPr b="1" lang="en-US" sz="1800" spc="-1" strike="noStrike">
                <a:solidFill>
                  <a:srgbClr val="1f497d"/>
                </a:solidFill>
                <a:latin typeface="Arial"/>
                <a:ea typeface="DejaVu Sans"/>
              </a:rPr>
              <a:t>last two weeks of the semester</a:t>
            </a:r>
            <a:endParaRPr b="0" lang="en-US" sz="1800" spc="-1" strike="noStrike">
              <a:latin typeface="Arial"/>
            </a:endParaRPr>
          </a:p>
          <a:p>
            <a:pPr>
              <a:lnSpc>
                <a:spcPct val="90000"/>
              </a:lnSpc>
              <a:spcAft>
                <a:spcPts val="601"/>
              </a:spcAft>
              <a:buNone/>
            </a:pPr>
            <a:endParaRPr b="0" lang="en-US" sz="1800" spc="-1" strike="noStrike">
              <a:latin typeface="Arial"/>
            </a:endParaRPr>
          </a:p>
          <a:p>
            <a:pPr marL="228600" indent="-228600">
              <a:lnSpc>
                <a:spcPct val="90000"/>
              </a:lnSpc>
              <a:spcAft>
                <a:spcPts val="601"/>
              </a:spcAft>
              <a:buClr>
                <a:srgbClr val="000000"/>
              </a:buClr>
              <a:buFont typeface="Arial"/>
              <a:buChar char="•"/>
            </a:pPr>
            <a:r>
              <a:rPr b="0" lang="en-US" sz="1800" spc="-1" strike="noStrike">
                <a:solidFill>
                  <a:srgbClr val="1f497d"/>
                </a:solidFill>
                <a:latin typeface="Arial"/>
                <a:ea typeface="DejaVu Sans"/>
              </a:rPr>
              <a:t>The project has to score </a:t>
            </a:r>
            <a:r>
              <a:rPr b="1" lang="en-US" sz="1800" spc="-1" strike="noStrike">
                <a:solidFill>
                  <a:srgbClr val="1f497d"/>
                </a:solidFill>
                <a:latin typeface="Arial"/>
                <a:ea typeface="DejaVu Sans"/>
              </a:rPr>
              <a:t>minimum 10 points</a:t>
            </a:r>
            <a:endParaRPr b="0" lang="en-US" sz="1800" spc="-1" strike="noStrike">
              <a:latin typeface="Arial"/>
            </a:endParaRPr>
          </a:p>
          <a:p>
            <a:pPr>
              <a:lnSpc>
                <a:spcPct val="90000"/>
              </a:lnSpc>
              <a:spcAft>
                <a:spcPts val="601"/>
              </a:spcAft>
              <a:buNone/>
            </a:pPr>
            <a:endParaRPr b="0" lang="en-US" sz="1800" spc="-1" strike="noStrike">
              <a:latin typeface="Arial"/>
            </a:endParaRPr>
          </a:p>
          <a:p>
            <a:pPr marL="228600" indent="-228600">
              <a:lnSpc>
                <a:spcPct val="90000"/>
              </a:lnSpc>
              <a:spcAft>
                <a:spcPts val="601"/>
              </a:spcAft>
              <a:buClr>
                <a:srgbClr val="000000"/>
              </a:buClr>
              <a:buFont typeface="Arial"/>
              <a:buChar char="•"/>
            </a:pPr>
            <a:r>
              <a:rPr b="1" lang="sk-SK" sz="1800" spc="-1" strike="noStrike">
                <a:solidFill>
                  <a:srgbClr val="1f497d"/>
                </a:solidFill>
                <a:latin typeface="Arial"/>
                <a:ea typeface="DejaVu Sans"/>
              </a:rPr>
              <a:t>PROJECTS MUST BE SELECTED before 16.10.2024</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8" name="Rectangle 114"/>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49" name="Rectangle 116"/>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nvGrpSpPr>
          <p:cNvPr id="250" name="Group 118"/>
          <p:cNvGrpSpPr/>
          <p:nvPr/>
        </p:nvGrpSpPr>
        <p:grpSpPr>
          <a:xfrm>
            <a:off x="-21960" y="508680"/>
            <a:ext cx="5217480" cy="6239160"/>
            <a:chOff x="-21960" y="508680"/>
            <a:chExt cx="5217480" cy="6239160"/>
          </a:xfrm>
        </p:grpSpPr>
        <p:sp>
          <p:nvSpPr>
            <p:cNvPr id="251" name="Freeform: Shape 119"/>
            <p:cNvSpPr/>
            <p:nvPr/>
          </p:nvSpPr>
          <p:spPr>
            <a:xfrm>
              <a:off x="-21960" y="508680"/>
              <a:ext cx="5186880" cy="6239160"/>
            </a:xfrm>
            <a:custGeom>
              <a:avLst/>
              <a:gdLst/>
              <a:ah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252" name="Freeform: Shape 120"/>
            <p:cNvSpPr/>
            <p:nvPr/>
          </p:nvSpPr>
          <p:spPr>
            <a:xfrm>
              <a:off x="-21960" y="555120"/>
              <a:ext cx="5215320" cy="6107040"/>
            </a:xfrm>
            <a:custGeom>
              <a:avLst/>
              <a:gdLst/>
              <a:ah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253" name="Freeform: Shape 121"/>
            <p:cNvSpPr/>
            <p:nvPr/>
          </p:nvSpPr>
          <p:spPr>
            <a:xfrm>
              <a:off x="-21960" y="577080"/>
              <a:ext cx="5217480" cy="6099840"/>
            </a:xfrm>
            <a:custGeom>
              <a:avLst/>
              <a:gdLst/>
              <a:ah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254" name="Freeform: Shape 122"/>
            <p:cNvSpPr/>
            <p:nvPr/>
          </p:nvSpPr>
          <p:spPr>
            <a:xfrm>
              <a:off x="-21960" y="577080"/>
              <a:ext cx="5217480" cy="6099840"/>
            </a:xfrm>
            <a:custGeom>
              <a:avLst/>
              <a:gdLst/>
              <a:ah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grpSp>
      <p:sp>
        <p:nvSpPr>
          <p:cNvPr id="255" name="CustomShape 1"/>
          <p:cNvSpPr/>
          <p:nvPr/>
        </p:nvSpPr>
        <p:spPr>
          <a:xfrm>
            <a:off x="640080" y="1243080"/>
            <a:ext cx="3855240" cy="4371480"/>
          </a:xfrm>
          <a:prstGeom prst="rect">
            <a:avLst/>
          </a:prstGeom>
          <a:noFill/>
          <a:ln w="0">
            <a:noFill/>
          </a:ln>
        </p:spPr>
        <p:style>
          <a:lnRef idx="0"/>
          <a:fillRef idx="0"/>
          <a:effectRef idx="0"/>
          <a:fontRef idx="minor"/>
        </p:style>
        <p:txBody>
          <a:bodyPr anchor="ctr">
            <a:normAutofit/>
          </a:bodyPr>
          <a:p>
            <a:pPr>
              <a:lnSpc>
                <a:spcPct val="90000"/>
              </a:lnSpc>
              <a:spcAft>
                <a:spcPts val="601"/>
              </a:spcAft>
              <a:buNone/>
            </a:pPr>
            <a:r>
              <a:rPr b="0" lang="en-US" sz="3600" spc="-1" strike="noStrike">
                <a:solidFill>
                  <a:srgbClr val="1f497d"/>
                </a:solidFill>
                <a:latin typeface="Arial"/>
                <a:ea typeface="DejaVu Sans"/>
              </a:rPr>
              <a:t>Project </a:t>
            </a:r>
            <a:endParaRPr b="0" lang="en-US" sz="3600" spc="-1" strike="noStrike">
              <a:latin typeface="Arial"/>
            </a:endParaRPr>
          </a:p>
        </p:txBody>
      </p:sp>
      <p:sp>
        <p:nvSpPr>
          <p:cNvPr id="256" name="CustomShape 2"/>
          <p:cNvSpPr/>
          <p:nvPr/>
        </p:nvSpPr>
        <p:spPr>
          <a:xfrm>
            <a:off x="5709600" y="804600"/>
            <a:ext cx="5683320" cy="5230080"/>
          </a:xfrm>
          <a:prstGeom prst="rect">
            <a:avLst/>
          </a:prstGeom>
          <a:noFill/>
          <a:ln w="0">
            <a:noFill/>
          </a:ln>
        </p:spPr>
        <p:style>
          <a:lnRef idx="0"/>
          <a:fillRef idx="0"/>
          <a:effectRef idx="0"/>
          <a:fontRef idx="minor"/>
        </p:style>
        <p:txBody>
          <a:bodyPr anchor="ctr">
            <a:normAutofit/>
          </a:bodyPr>
          <a:p>
            <a:pPr marL="228600" indent="-228600">
              <a:lnSpc>
                <a:spcPct val="90000"/>
              </a:lnSpc>
              <a:spcAft>
                <a:spcPts val="601"/>
              </a:spcAft>
              <a:buClr>
                <a:srgbClr val="000000"/>
              </a:buClr>
              <a:buFont typeface="Arial"/>
              <a:buChar char="•"/>
            </a:pPr>
            <a:r>
              <a:rPr b="0" lang="en-US" sz="2400" spc="-1" strike="noStrike">
                <a:solidFill>
                  <a:srgbClr val="1f497d"/>
                </a:solidFill>
                <a:latin typeface="Arial"/>
                <a:ea typeface="DejaVu Sans"/>
              </a:rPr>
              <a:t>To successfully finish the project you have to:</a:t>
            </a:r>
            <a:endParaRPr b="0" lang="en-US" sz="2400" spc="-1" strike="noStrike">
              <a:latin typeface="Arial"/>
            </a:endParaRPr>
          </a:p>
          <a:p>
            <a:pPr>
              <a:lnSpc>
                <a:spcPct val="90000"/>
              </a:lnSpc>
              <a:spcAft>
                <a:spcPts val="601"/>
              </a:spcAft>
              <a:buNone/>
            </a:pPr>
            <a:endParaRPr b="0" lang="en-US" sz="2400" spc="-1" strike="noStrike">
              <a:latin typeface="Arial"/>
            </a:endParaRPr>
          </a:p>
          <a:p>
            <a:pPr marL="515160" indent="-228600">
              <a:lnSpc>
                <a:spcPct val="90000"/>
              </a:lnSpc>
              <a:spcAft>
                <a:spcPts val="601"/>
              </a:spcAft>
              <a:buClr>
                <a:srgbClr val="000000"/>
              </a:buClr>
              <a:buFont typeface="Arial"/>
              <a:buChar char="•"/>
            </a:pPr>
            <a:r>
              <a:rPr b="0" lang="en-US" sz="2400" spc="-1" strike="noStrike">
                <a:solidFill>
                  <a:srgbClr val="1f497d"/>
                </a:solidFill>
                <a:latin typeface="Arial"/>
                <a:ea typeface="DejaVu Sans"/>
              </a:rPr>
              <a:t>Prepare </a:t>
            </a:r>
            <a:r>
              <a:rPr b="0" lang="sk-SK" sz="2400" spc="-1" strike="noStrike">
                <a:solidFill>
                  <a:srgbClr val="1f497d"/>
                </a:solidFill>
                <a:latin typeface="Arial"/>
                <a:ea typeface="DejaVu Sans"/>
              </a:rPr>
              <a:t>and handout </a:t>
            </a:r>
            <a:r>
              <a:rPr b="0" lang="en-US" sz="2400" spc="-1" strike="noStrike">
                <a:solidFill>
                  <a:srgbClr val="1f497d"/>
                </a:solidFill>
                <a:latin typeface="Arial"/>
                <a:ea typeface="DejaVu Sans"/>
              </a:rPr>
              <a:t>a </a:t>
            </a:r>
            <a:r>
              <a:rPr b="1" lang="en-US" sz="2400" spc="-1" strike="noStrike">
                <a:solidFill>
                  <a:srgbClr val="1f497d"/>
                </a:solidFill>
                <a:latin typeface="Arial"/>
                <a:ea typeface="DejaVu Sans"/>
              </a:rPr>
              <a:t>document</a:t>
            </a:r>
            <a:r>
              <a:rPr b="0" lang="en-US" sz="2400" spc="-1" strike="noStrike">
                <a:solidFill>
                  <a:srgbClr val="1f497d"/>
                </a:solidFill>
                <a:latin typeface="Arial"/>
                <a:ea typeface="DejaVu Sans"/>
              </a:rPr>
              <a:t> with description of the project:</a:t>
            </a:r>
            <a:endParaRPr b="0" lang="en-US" sz="2400" spc="-1" strike="noStrike">
              <a:latin typeface="Arial"/>
            </a:endParaRPr>
          </a:p>
          <a:p>
            <a:pPr lvl="1" marL="972360" indent="-228600">
              <a:lnSpc>
                <a:spcPct val="90000"/>
              </a:lnSpc>
              <a:spcAft>
                <a:spcPts val="601"/>
              </a:spcAft>
              <a:buClr>
                <a:srgbClr val="000000"/>
              </a:buClr>
              <a:buFont typeface="Arial"/>
              <a:buChar char="•"/>
            </a:pPr>
            <a:r>
              <a:rPr b="0" lang="en-US" sz="2400" spc="-1" strike="noStrike">
                <a:solidFill>
                  <a:srgbClr val="1f497d"/>
                </a:solidFill>
                <a:latin typeface="Arial"/>
                <a:ea typeface="DejaVu Sans"/>
              </a:rPr>
              <a:t>Title, background and hypothesis</a:t>
            </a:r>
            <a:endParaRPr b="0" lang="en-US" sz="2400" spc="-1" strike="noStrike">
              <a:latin typeface="Arial"/>
            </a:endParaRPr>
          </a:p>
          <a:p>
            <a:pPr lvl="1" marL="972360" indent="-228600">
              <a:lnSpc>
                <a:spcPct val="90000"/>
              </a:lnSpc>
              <a:spcAft>
                <a:spcPts val="601"/>
              </a:spcAft>
              <a:buClr>
                <a:srgbClr val="000000"/>
              </a:buClr>
              <a:buFont typeface="Arial"/>
              <a:buChar char="•"/>
            </a:pPr>
            <a:r>
              <a:rPr b="0" lang="en-US" sz="2400" spc="-1" strike="noStrike">
                <a:solidFill>
                  <a:srgbClr val="1f497d"/>
                </a:solidFill>
                <a:latin typeface="Arial"/>
                <a:ea typeface="DejaVu Sans"/>
              </a:rPr>
              <a:t>Data description (number of samples, platform, sequencing details)</a:t>
            </a:r>
            <a:endParaRPr b="0" lang="en-US" sz="2400" spc="-1" strike="noStrike">
              <a:latin typeface="Arial"/>
            </a:endParaRPr>
          </a:p>
          <a:p>
            <a:pPr lvl="1" marL="972360" indent="-228600">
              <a:lnSpc>
                <a:spcPct val="90000"/>
              </a:lnSpc>
              <a:spcAft>
                <a:spcPts val="601"/>
              </a:spcAft>
              <a:buClr>
                <a:srgbClr val="000000"/>
              </a:buClr>
              <a:buFont typeface="Arial"/>
              <a:buChar char="•"/>
            </a:pPr>
            <a:r>
              <a:rPr b="0" lang="en-US" sz="2400" spc="-1" strike="noStrike">
                <a:solidFill>
                  <a:srgbClr val="1f497d"/>
                </a:solidFill>
                <a:latin typeface="Arial"/>
                <a:ea typeface="DejaVu Sans"/>
              </a:rPr>
              <a:t>Methods description</a:t>
            </a:r>
            <a:endParaRPr b="0" lang="en-US" sz="2400" spc="-1" strike="noStrike">
              <a:latin typeface="Arial"/>
            </a:endParaRPr>
          </a:p>
          <a:p>
            <a:pPr lvl="1" marL="972360" indent="-228600">
              <a:lnSpc>
                <a:spcPct val="90000"/>
              </a:lnSpc>
              <a:spcAft>
                <a:spcPts val="601"/>
              </a:spcAft>
              <a:buClr>
                <a:srgbClr val="000000"/>
              </a:buClr>
              <a:buFont typeface="Arial"/>
              <a:buChar char="•"/>
            </a:pPr>
            <a:r>
              <a:rPr b="0" lang="en-US" sz="2400" spc="-1" strike="noStrike">
                <a:solidFill>
                  <a:srgbClr val="1f497d"/>
                </a:solidFill>
                <a:latin typeface="Arial"/>
                <a:ea typeface="DejaVu Sans"/>
              </a:rPr>
              <a:t>Results</a:t>
            </a:r>
            <a:endParaRPr b="0" lang="en-US" sz="2400" spc="-1" strike="noStrike">
              <a:latin typeface="Arial"/>
            </a:endParaRPr>
          </a:p>
          <a:p>
            <a:pPr marL="515160" indent="-228600">
              <a:lnSpc>
                <a:spcPct val="90000"/>
              </a:lnSpc>
              <a:spcAft>
                <a:spcPts val="601"/>
              </a:spcAft>
              <a:buClr>
                <a:srgbClr val="000000"/>
              </a:buClr>
              <a:buFont typeface="Arial"/>
              <a:buChar char="•"/>
            </a:pPr>
            <a:r>
              <a:rPr b="0" lang="sk-SK" sz="2400" spc="-1" strike="noStrike">
                <a:solidFill>
                  <a:srgbClr val="1f497d"/>
                </a:solidFill>
                <a:latin typeface="Arial"/>
                <a:ea typeface="DejaVu Sans"/>
              </a:rPr>
              <a:t>Handout a commented and organized </a:t>
            </a:r>
            <a:r>
              <a:rPr b="1" lang="sk-SK" sz="2400" spc="-1" strike="noStrike">
                <a:solidFill>
                  <a:srgbClr val="1f497d"/>
                </a:solidFill>
                <a:latin typeface="Arial"/>
                <a:ea typeface="DejaVu Sans"/>
              </a:rPr>
              <a:t>c</a:t>
            </a:r>
            <a:r>
              <a:rPr b="1" lang="en-US" sz="2400" spc="-1" strike="noStrike">
                <a:solidFill>
                  <a:srgbClr val="1f497d"/>
                </a:solidFill>
                <a:latin typeface="Arial"/>
                <a:ea typeface="DejaVu Sans"/>
              </a:rPr>
              <a:t>ode</a:t>
            </a:r>
            <a:endParaRPr b="0" lang="en-US" sz="2400" spc="-1" strike="noStrike">
              <a:latin typeface="Arial"/>
            </a:endParaRPr>
          </a:p>
          <a:p>
            <a:pPr>
              <a:lnSpc>
                <a:spcPct val="90000"/>
              </a:lnSpc>
              <a:spcAft>
                <a:spcPts val="601"/>
              </a:spcAft>
              <a:buNone/>
            </a:pP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7" name="Rectangle 114"/>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58" name="Rectangle 116"/>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nvGrpSpPr>
          <p:cNvPr id="259" name="Group 118"/>
          <p:cNvGrpSpPr/>
          <p:nvPr/>
        </p:nvGrpSpPr>
        <p:grpSpPr>
          <a:xfrm>
            <a:off x="-21960" y="508680"/>
            <a:ext cx="5217480" cy="6239160"/>
            <a:chOff x="-21960" y="508680"/>
            <a:chExt cx="5217480" cy="6239160"/>
          </a:xfrm>
        </p:grpSpPr>
        <p:sp>
          <p:nvSpPr>
            <p:cNvPr id="260" name="Freeform: Shape 119"/>
            <p:cNvSpPr/>
            <p:nvPr/>
          </p:nvSpPr>
          <p:spPr>
            <a:xfrm>
              <a:off x="-21960" y="508680"/>
              <a:ext cx="5186880" cy="6239160"/>
            </a:xfrm>
            <a:custGeom>
              <a:avLst/>
              <a:gdLst/>
              <a:ah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261" name="Freeform: Shape 120"/>
            <p:cNvSpPr/>
            <p:nvPr/>
          </p:nvSpPr>
          <p:spPr>
            <a:xfrm>
              <a:off x="-21960" y="555120"/>
              <a:ext cx="5215320" cy="6107040"/>
            </a:xfrm>
            <a:custGeom>
              <a:avLst/>
              <a:gdLst/>
              <a:ah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262" name="Freeform: Shape 121"/>
            <p:cNvSpPr/>
            <p:nvPr/>
          </p:nvSpPr>
          <p:spPr>
            <a:xfrm>
              <a:off x="-21960" y="577080"/>
              <a:ext cx="5217480" cy="6099840"/>
            </a:xfrm>
            <a:custGeom>
              <a:avLst/>
              <a:gdLst/>
              <a:ah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263" name="Freeform: Shape 122"/>
            <p:cNvSpPr/>
            <p:nvPr/>
          </p:nvSpPr>
          <p:spPr>
            <a:xfrm>
              <a:off x="-21960" y="577080"/>
              <a:ext cx="5217480" cy="6099840"/>
            </a:xfrm>
            <a:custGeom>
              <a:avLst/>
              <a:gdLst/>
              <a:ah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grpSp>
      <p:sp>
        <p:nvSpPr>
          <p:cNvPr id="264" name="CustomShape 1"/>
          <p:cNvSpPr/>
          <p:nvPr/>
        </p:nvSpPr>
        <p:spPr>
          <a:xfrm>
            <a:off x="640080" y="1243080"/>
            <a:ext cx="3855240" cy="4371480"/>
          </a:xfrm>
          <a:prstGeom prst="rect">
            <a:avLst/>
          </a:prstGeom>
          <a:noFill/>
          <a:ln w="0">
            <a:noFill/>
          </a:ln>
        </p:spPr>
        <p:style>
          <a:lnRef idx="0"/>
          <a:fillRef idx="0"/>
          <a:effectRef idx="0"/>
          <a:fontRef idx="minor"/>
        </p:style>
        <p:txBody>
          <a:bodyPr anchor="ctr">
            <a:normAutofit/>
          </a:bodyPr>
          <a:p>
            <a:pPr>
              <a:lnSpc>
                <a:spcPct val="90000"/>
              </a:lnSpc>
              <a:spcAft>
                <a:spcPts val="601"/>
              </a:spcAft>
              <a:buNone/>
            </a:pPr>
            <a:r>
              <a:rPr b="0" lang="en-US" sz="3600" spc="-1" strike="noStrike">
                <a:solidFill>
                  <a:srgbClr val="1f497d"/>
                </a:solidFill>
                <a:latin typeface="Arial"/>
                <a:ea typeface="DejaVu Sans"/>
              </a:rPr>
              <a:t>Project </a:t>
            </a:r>
            <a:endParaRPr b="0" lang="en-US" sz="3600" spc="-1" strike="noStrike">
              <a:latin typeface="Arial"/>
            </a:endParaRPr>
          </a:p>
        </p:txBody>
      </p:sp>
      <p:sp>
        <p:nvSpPr>
          <p:cNvPr id="265" name="CustomShape 2"/>
          <p:cNvSpPr/>
          <p:nvPr/>
        </p:nvSpPr>
        <p:spPr>
          <a:xfrm>
            <a:off x="5635080" y="508680"/>
            <a:ext cx="5757840" cy="6239160"/>
          </a:xfrm>
          <a:prstGeom prst="rect">
            <a:avLst/>
          </a:prstGeom>
          <a:noFill/>
          <a:ln w="0">
            <a:noFill/>
          </a:ln>
        </p:spPr>
        <p:style>
          <a:lnRef idx="0"/>
          <a:fillRef idx="0"/>
          <a:effectRef idx="0"/>
          <a:fontRef idx="minor"/>
        </p:style>
        <p:txBody>
          <a:bodyPr anchor="ctr">
            <a:normAutofit/>
          </a:bodyPr>
          <a:p>
            <a:pPr marL="720" indent="-228600">
              <a:lnSpc>
                <a:spcPct val="90000"/>
              </a:lnSpc>
              <a:spcAft>
                <a:spcPts val="601"/>
              </a:spcAft>
              <a:buClr>
                <a:srgbClr val="000000"/>
              </a:buClr>
              <a:buFont typeface="Arial"/>
              <a:buChar char="•"/>
            </a:pPr>
            <a:r>
              <a:rPr b="1" lang="en-US" sz="2000" spc="-1" strike="noStrike">
                <a:solidFill>
                  <a:srgbClr val="1f497d"/>
                </a:solidFill>
                <a:latin typeface="Arial"/>
                <a:ea typeface="DejaVu Sans"/>
              </a:rPr>
              <a:t>Type of samples:</a:t>
            </a:r>
            <a:endParaRPr b="0" lang="en-US" sz="2000" spc="-1" strike="noStrike">
              <a:latin typeface="Arial"/>
            </a:endParaRPr>
          </a:p>
          <a:p>
            <a:pPr lvl="1" marL="972360" indent="-228600">
              <a:lnSpc>
                <a:spcPct val="90000"/>
              </a:lnSpc>
              <a:spcAft>
                <a:spcPts val="601"/>
              </a:spcAft>
              <a:buClr>
                <a:srgbClr val="000000"/>
              </a:buClr>
              <a:buFont typeface="Arial"/>
              <a:buChar char="•"/>
            </a:pPr>
            <a:r>
              <a:rPr b="0" lang="en-US" sz="2000" spc="-1" strike="noStrike">
                <a:solidFill>
                  <a:srgbClr val="1f497d"/>
                </a:solidFill>
                <a:latin typeface="Arial"/>
                <a:ea typeface="DejaVu Sans"/>
              </a:rPr>
              <a:t>Bacteria/fungi/mouse/human/plant/metagenome</a:t>
            </a:r>
            <a:endParaRPr b="0" lang="en-US" sz="2000" spc="-1" strike="noStrike">
              <a:latin typeface="Arial"/>
            </a:endParaRPr>
          </a:p>
          <a:p>
            <a:pPr>
              <a:lnSpc>
                <a:spcPct val="90000"/>
              </a:lnSpc>
              <a:spcAft>
                <a:spcPts val="601"/>
              </a:spcAft>
              <a:buNone/>
            </a:pPr>
            <a:endParaRPr b="0" lang="en-US" sz="2000" spc="-1" strike="noStrike">
              <a:latin typeface="Arial"/>
            </a:endParaRPr>
          </a:p>
          <a:p>
            <a:pPr marL="720" indent="-228600">
              <a:lnSpc>
                <a:spcPct val="90000"/>
              </a:lnSpc>
              <a:spcAft>
                <a:spcPts val="601"/>
              </a:spcAft>
              <a:buClr>
                <a:srgbClr val="000000"/>
              </a:buClr>
              <a:buFont typeface="Arial"/>
              <a:buChar char="•"/>
            </a:pPr>
            <a:r>
              <a:rPr b="1" lang="en-US" sz="2000" spc="-1" strike="noStrike">
                <a:solidFill>
                  <a:srgbClr val="1f497d"/>
                </a:solidFill>
                <a:latin typeface="Arial"/>
                <a:ea typeface="DejaVu Sans"/>
              </a:rPr>
              <a:t>Type of sequencing:</a:t>
            </a:r>
            <a:endParaRPr b="0" lang="en-US" sz="2000" spc="-1" strike="noStrike">
              <a:latin typeface="Arial"/>
            </a:endParaRPr>
          </a:p>
          <a:p>
            <a:pPr marL="457920" indent="-228600">
              <a:lnSpc>
                <a:spcPct val="90000"/>
              </a:lnSpc>
              <a:spcAft>
                <a:spcPts val="601"/>
              </a:spcAft>
              <a:buClr>
                <a:srgbClr val="000000"/>
              </a:buClr>
              <a:buFont typeface="Arial"/>
              <a:buChar char="•"/>
            </a:pPr>
            <a:r>
              <a:rPr b="0" lang="en-US" sz="2000" spc="-1" strike="noStrike">
                <a:solidFill>
                  <a:srgbClr val="1f497d"/>
                </a:solidFill>
                <a:latin typeface="Arial"/>
                <a:ea typeface="DejaVu Sans"/>
              </a:rPr>
              <a:t>WGS, WMGS, RNAseq, variant calling, ITS/16S</a:t>
            </a:r>
            <a:endParaRPr b="0" lang="en-US" sz="2000" spc="-1" strike="noStrike">
              <a:latin typeface="Arial"/>
            </a:endParaRPr>
          </a:p>
          <a:p>
            <a:pPr>
              <a:lnSpc>
                <a:spcPct val="90000"/>
              </a:lnSpc>
              <a:spcAft>
                <a:spcPts val="601"/>
              </a:spcAft>
              <a:buNone/>
            </a:pPr>
            <a:endParaRPr b="0" lang="en-US" sz="2000" spc="-1" strike="noStrike">
              <a:latin typeface="Arial"/>
            </a:endParaRPr>
          </a:p>
          <a:p>
            <a:pPr marL="720" indent="-228600">
              <a:lnSpc>
                <a:spcPct val="90000"/>
              </a:lnSpc>
              <a:spcAft>
                <a:spcPts val="601"/>
              </a:spcAft>
              <a:buClr>
                <a:srgbClr val="000000"/>
              </a:buClr>
              <a:buFont typeface="Arial"/>
              <a:buChar char="•"/>
            </a:pPr>
            <a:r>
              <a:rPr b="1" lang="en-US" sz="2000" spc="-1" strike="noStrike">
                <a:solidFill>
                  <a:srgbClr val="1f497d"/>
                </a:solidFill>
                <a:latin typeface="Arial"/>
                <a:ea typeface="DejaVu Sans"/>
              </a:rPr>
              <a:t>Possible aims and numbers of samples:</a:t>
            </a:r>
            <a:endParaRPr b="0" lang="en-US" sz="2000" spc="-1" strike="noStrike">
              <a:latin typeface="Arial"/>
            </a:endParaRPr>
          </a:p>
          <a:p>
            <a:pPr marL="457920" indent="-228600">
              <a:lnSpc>
                <a:spcPct val="90000"/>
              </a:lnSpc>
              <a:spcAft>
                <a:spcPts val="601"/>
              </a:spcAft>
              <a:buClr>
                <a:srgbClr val="000000"/>
              </a:buClr>
              <a:buFont typeface="Arial"/>
              <a:buChar char="•"/>
            </a:pPr>
            <a:r>
              <a:rPr b="0" lang="en-US" sz="2000" spc="-1" strike="noStrike">
                <a:solidFill>
                  <a:srgbClr val="1f497d"/>
                </a:solidFill>
                <a:latin typeface="Arial"/>
                <a:ea typeface="DejaVu Sans"/>
              </a:rPr>
              <a:t>identification of strains (5-10) by WGS – taxonomy/phylogeny</a:t>
            </a:r>
            <a:endParaRPr b="0" lang="en-US" sz="2000" spc="-1" strike="noStrike">
              <a:latin typeface="Arial"/>
            </a:endParaRPr>
          </a:p>
          <a:p>
            <a:pPr marL="457920" indent="-228600">
              <a:lnSpc>
                <a:spcPct val="90000"/>
              </a:lnSpc>
              <a:spcAft>
                <a:spcPts val="601"/>
              </a:spcAft>
              <a:buClr>
                <a:srgbClr val="000000"/>
              </a:buClr>
              <a:buFont typeface="Arial"/>
              <a:buChar char="•"/>
            </a:pPr>
            <a:r>
              <a:rPr b="0" lang="en-US" sz="2000" spc="-1" strike="noStrike">
                <a:solidFill>
                  <a:srgbClr val="1f497d"/>
                </a:solidFill>
                <a:latin typeface="Arial"/>
                <a:ea typeface="DejaVu Sans"/>
              </a:rPr>
              <a:t>differentially expressed genes (min 10 per group) by RNAseq / functions/pathways</a:t>
            </a:r>
            <a:endParaRPr b="0" lang="en-US" sz="2000" spc="-1" strike="noStrike">
              <a:latin typeface="Arial"/>
            </a:endParaRPr>
          </a:p>
          <a:p>
            <a:pPr marL="457920" indent="-228600">
              <a:lnSpc>
                <a:spcPct val="90000"/>
              </a:lnSpc>
              <a:spcAft>
                <a:spcPts val="601"/>
              </a:spcAft>
              <a:buClr>
                <a:srgbClr val="000000"/>
              </a:buClr>
              <a:buFont typeface="Arial"/>
              <a:buChar char="•"/>
            </a:pPr>
            <a:r>
              <a:rPr b="0" lang="en-US" sz="2000" spc="-1" strike="noStrike">
                <a:solidFill>
                  <a:srgbClr val="1f497d"/>
                </a:solidFill>
                <a:latin typeface="Arial"/>
                <a:ea typeface="DejaVu Sans"/>
              </a:rPr>
              <a:t>identification of mutations by targeted sequencing of mutations (min 10 per group)</a:t>
            </a:r>
            <a:endParaRPr b="0" lang="en-US" sz="2000" spc="-1" strike="noStrike">
              <a:latin typeface="Arial"/>
            </a:endParaRPr>
          </a:p>
          <a:p>
            <a:pPr marL="457920" indent="-228600">
              <a:lnSpc>
                <a:spcPct val="90000"/>
              </a:lnSpc>
              <a:spcAft>
                <a:spcPts val="601"/>
              </a:spcAft>
              <a:buClr>
                <a:srgbClr val="000000"/>
              </a:buClr>
              <a:buFont typeface="Arial"/>
              <a:buChar char="•"/>
            </a:pPr>
            <a:r>
              <a:rPr b="0" lang="en-US" sz="2000" spc="-1" strike="noStrike">
                <a:solidFill>
                  <a:srgbClr val="1f497d"/>
                </a:solidFill>
                <a:latin typeface="Arial"/>
                <a:ea typeface="DejaVu Sans"/>
              </a:rPr>
              <a:t>identification of taxonomical composition /functional annotation (min 10 per group)</a:t>
            </a:r>
            <a:endParaRPr b="0" lang="en-US" sz="2000" spc="-1" strike="noStrike">
              <a:latin typeface="Arial"/>
            </a:endParaRPr>
          </a:p>
          <a:p>
            <a:pPr>
              <a:lnSpc>
                <a:spcPct val="90000"/>
              </a:lnSpc>
              <a:spcAft>
                <a:spcPts val="601"/>
              </a:spcAft>
              <a:buNone/>
            </a:pP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6" name="Rectangle 114"/>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67" name="Rectangle 116"/>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nvGrpSpPr>
          <p:cNvPr id="268" name="Group 118"/>
          <p:cNvGrpSpPr/>
          <p:nvPr/>
        </p:nvGrpSpPr>
        <p:grpSpPr>
          <a:xfrm>
            <a:off x="-21960" y="508680"/>
            <a:ext cx="5217480" cy="6239160"/>
            <a:chOff x="-21960" y="508680"/>
            <a:chExt cx="5217480" cy="6239160"/>
          </a:xfrm>
        </p:grpSpPr>
        <p:sp>
          <p:nvSpPr>
            <p:cNvPr id="269" name="Freeform: Shape 119"/>
            <p:cNvSpPr/>
            <p:nvPr/>
          </p:nvSpPr>
          <p:spPr>
            <a:xfrm>
              <a:off x="-21960" y="508680"/>
              <a:ext cx="5186880" cy="6239160"/>
            </a:xfrm>
            <a:custGeom>
              <a:avLst/>
              <a:gdLst/>
              <a:ah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270" name="Freeform: Shape 120"/>
            <p:cNvSpPr/>
            <p:nvPr/>
          </p:nvSpPr>
          <p:spPr>
            <a:xfrm>
              <a:off x="-21960" y="555120"/>
              <a:ext cx="5215320" cy="6107040"/>
            </a:xfrm>
            <a:custGeom>
              <a:avLst/>
              <a:gdLst/>
              <a:ah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271" name="Freeform: Shape 121"/>
            <p:cNvSpPr/>
            <p:nvPr/>
          </p:nvSpPr>
          <p:spPr>
            <a:xfrm>
              <a:off x="-21960" y="577080"/>
              <a:ext cx="5217480" cy="6099840"/>
            </a:xfrm>
            <a:custGeom>
              <a:avLst/>
              <a:gdLst/>
              <a:ah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272" name="Freeform: Shape 122"/>
            <p:cNvSpPr/>
            <p:nvPr/>
          </p:nvSpPr>
          <p:spPr>
            <a:xfrm>
              <a:off x="-21960" y="577080"/>
              <a:ext cx="5217480" cy="6099840"/>
            </a:xfrm>
            <a:custGeom>
              <a:avLst/>
              <a:gdLst/>
              <a:ah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grpSp>
      <p:sp>
        <p:nvSpPr>
          <p:cNvPr id="273" name="CustomShape 1"/>
          <p:cNvSpPr/>
          <p:nvPr/>
        </p:nvSpPr>
        <p:spPr>
          <a:xfrm>
            <a:off x="640080" y="1243080"/>
            <a:ext cx="3855240" cy="4371480"/>
          </a:xfrm>
          <a:prstGeom prst="rect">
            <a:avLst/>
          </a:prstGeom>
          <a:noFill/>
          <a:ln w="0">
            <a:noFill/>
          </a:ln>
        </p:spPr>
        <p:style>
          <a:lnRef idx="0"/>
          <a:fillRef idx="0"/>
          <a:effectRef idx="0"/>
          <a:fontRef idx="minor"/>
        </p:style>
        <p:txBody>
          <a:bodyPr anchor="ctr">
            <a:normAutofit/>
          </a:bodyPr>
          <a:p>
            <a:pPr>
              <a:lnSpc>
                <a:spcPct val="90000"/>
              </a:lnSpc>
              <a:spcAft>
                <a:spcPts val="601"/>
              </a:spcAft>
              <a:buNone/>
            </a:pPr>
            <a:r>
              <a:rPr b="0" lang="en-US" sz="3600" spc="-1" strike="noStrike">
                <a:solidFill>
                  <a:srgbClr val="1f497d"/>
                </a:solidFill>
                <a:latin typeface="Arial"/>
                <a:ea typeface="DejaVu Sans"/>
              </a:rPr>
              <a:t>Evaluation and grading</a:t>
            </a:r>
            <a:endParaRPr b="0" lang="en-US" sz="3600" spc="-1" strike="noStrike">
              <a:latin typeface="Arial"/>
            </a:endParaRPr>
          </a:p>
        </p:txBody>
      </p:sp>
      <p:sp>
        <p:nvSpPr>
          <p:cNvPr id="274" name="CustomShape 2"/>
          <p:cNvSpPr/>
          <p:nvPr/>
        </p:nvSpPr>
        <p:spPr>
          <a:xfrm>
            <a:off x="5472360" y="466200"/>
            <a:ext cx="6438240" cy="5925240"/>
          </a:xfrm>
          <a:prstGeom prst="rect">
            <a:avLst/>
          </a:prstGeom>
          <a:noFill/>
          <a:ln w="0">
            <a:noFill/>
          </a:ln>
        </p:spPr>
        <p:style>
          <a:lnRef idx="0"/>
          <a:fillRef idx="0"/>
          <a:effectRef idx="0"/>
          <a:fontRef idx="minor"/>
        </p:style>
        <p:txBody>
          <a:bodyPr anchor="ctr">
            <a:normAutofit/>
          </a:bodyPr>
          <a:p>
            <a:pPr>
              <a:lnSpc>
                <a:spcPct val="90000"/>
              </a:lnSpc>
              <a:spcAft>
                <a:spcPts val="601"/>
              </a:spcAft>
              <a:buNone/>
            </a:pPr>
            <a:r>
              <a:rPr b="1" lang="en-US" sz="2000" spc="-1" strike="noStrike">
                <a:solidFill>
                  <a:srgbClr val="1f497d"/>
                </a:solidFill>
                <a:latin typeface="Arial"/>
                <a:ea typeface="DejaVu Sans"/>
              </a:rPr>
              <a:t>PROJECT</a:t>
            </a:r>
            <a:endParaRPr b="0" lang="en-US" sz="2000" spc="-1" strike="noStrike">
              <a:latin typeface="Arial"/>
            </a:endParaRPr>
          </a:p>
          <a:p>
            <a:pPr marL="228600" indent="-228600">
              <a:lnSpc>
                <a:spcPct val="90000"/>
              </a:lnSpc>
              <a:spcAft>
                <a:spcPts val="601"/>
              </a:spcAft>
              <a:buClr>
                <a:srgbClr val="000000"/>
              </a:buClr>
              <a:buFont typeface="Arial"/>
              <a:buChar char="•"/>
            </a:pPr>
            <a:r>
              <a:rPr b="0" lang="en-US" sz="2000" spc="-1" strike="noStrike">
                <a:solidFill>
                  <a:srgbClr val="1f497d"/>
                </a:solidFill>
                <a:latin typeface="Arial"/>
                <a:ea typeface="DejaVu Sans"/>
              </a:rPr>
              <a:t>During the semester - </a:t>
            </a:r>
            <a:r>
              <a:rPr b="0" lang="en-US" sz="2000" spc="-1" strike="noStrike" u="sng">
                <a:solidFill>
                  <a:srgbClr val="1f497d"/>
                </a:solidFill>
                <a:uFillTx/>
                <a:latin typeface="Arial"/>
                <a:ea typeface="DejaVu Sans"/>
              </a:rPr>
              <a:t>Group project (2-3 persons)</a:t>
            </a:r>
            <a:r>
              <a:rPr b="0" lang="en-US" sz="2000" spc="-1" strike="noStrike">
                <a:solidFill>
                  <a:srgbClr val="1f497d"/>
                </a:solidFill>
                <a:latin typeface="Arial"/>
                <a:ea typeface="DejaVu Sans"/>
              </a:rPr>
              <a:t> – max 20 points – handout </a:t>
            </a:r>
            <a:r>
              <a:rPr b="1" lang="en-US" sz="2000" spc="-1" strike="noStrike">
                <a:solidFill>
                  <a:srgbClr val="1f497d"/>
                </a:solidFill>
                <a:latin typeface="Arial"/>
                <a:ea typeface="DejaVu Sans"/>
              </a:rPr>
              <a:t>before the start of the exam period </a:t>
            </a:r>
            <a:r>
              <a:rPr b="0" lang="en-US" sz="2000" spc="-1" strike="noStrike">
                <a:solidFill>
                  <a:srgbClr val="1f497d"/>
                </a:solidFill>
                <a:latin typeface="Arial"/>
                <a:ea typeface="DejaVu Sans"/>
              </a:rPr>
              <a:t>(20.12.2024)</a:t>
            </a:r>
            <a:endParaRPr b="0" lang="en-US" sz="2000" spc="-1" strike="noStrike">
              <a:latin typeface="Arial"/>
            </a:endParaRPr>
          </a:p>
          <a:p>
            <a:pPr>
              <a:lnSpc>
                <a:spcPct val="90000"/>
              </a:lnSpc>
              <a:spcAft>
                <a:spcPts val="601"/>
              </a:spcAft>
              <a:buNone/>
            </a:pPr>
            <a:endParaRPr b="0" lang="en-US" sz="2000" spc="-1" strike="noStrike">
              <a:latin typeface="Arial"/>
            </a:endParaRPr>
          </a:p>
          <a:p>
            <a:pPr marL="228600" indent="-228600">
              <a:lnSpc>
                <a:spcPct val="90000"/>
              </a:lnSpc>
              <a:spcAft>
                <a:spcPts val="601"/>
              </a:spcAft>
              <a:buClr>
                <a:srgbClr val="000000"/>
              </a:buClr>
              <a:buFont typeface="Arial"/>
              <a:buChar char="•"/>
            </a:pPr>
            <a:r>
              <a:rPr b="0" lang="en-US" sz="2000" spc="-1" strike="noStrike">
                <a:solidFill>
                  <a:srgbClr val="1f497d"/>
                </a:solidFill>
                <a:latin typeface="Arial"/>
                <a:ea typeface="DejaVu Sans"/>
              </a:rPr>
              <a:t>Project handout is </a:t>
            </a:r>
            <a:r>
              <a:rPr b="1" lang="en-US" sz="2000" spc="-1" strike="noStrike">
                <a:solidFill>
                  <a:srgbClr val="1f497d"/>
                </a:solidFill>
                <a:latin typeface="Arial"/>
                <a:ea typeface="DejaVu Sans"/>
              </a:rPr>
              <a:t>compulsory before entering the exam</a:t>
            </a:r>
            <a:endParaRPr b="0" lang="en-US" sz="2000" spc="-1" strike="noStrike">
              <a:latin typeface="Arial"/>
            </a:endParaRPr>
          </a:p>
          <a:p>
            <a:pPr marL="228600" indent="-228600">
              <a:lnSpc>
                <a:spcPct val="90000"/>
              </a:lnSpc>
              <a:spcAft>
                <a:spcPts val="601"/>
              </a:spcAft>
              <a:buClr>
                <a:srgbClr val="000000"/>
              </a:buClr>
              <a:buFont typeface="Arial"/>
              <a:buChar char="•"/>
            </a:pPr>
            <a:r>
              <a:rPr b="0" lang="en-US" sz="2000" spc="-1" strike="noStrike">
                <a:solidFill>
                  <a:srgbClr val="1f497d"/>
                </a:solidFill>
                <a:latin typeface="Arial"/>
                <a:ea typeface="DejaVu Sans"/>
              </a:rPr>
              <a:t>To successfully pass you need </a:t>
            </a:r>
            <a:r>
              <a:rPr b="0" lang="en-US" sz="2000" spc="-1" strike="noStrike" u="sng">
                <a:solidFill>
                  <a:srgbClr val="1f497d"/>
                </a:solidFill>
                <a:uFillTx/>
                <a:latin typeface="Arial"/>
                <a:ea typeface="DejaVu Sans"/>
              </a:rPr>
              <a:t>at least 10 points from the project</a:t>
            </a:r>
            <a:endParaRPr b="0" lang="en-US" sz="2000" spc="-1" strike="noStrike">
              <a:latin typeface="Arial"/>
            </a:endParaRPr>
          </a:p>
          <a:p>
            <a:pPr>
              <a:lnSpc>
                <a:spcPct val="90000"/>
              </a:lnSpc>
              <a:spcAft>
                <a:spcPts val="601"/>
              </a:spcAft>
              <a:buNone/>
            </a:pPr>
            <a:endParaRPr b="0" lang="en-US" sz="2000" spc="-1" strike="noStrike">
              <a:latin typeface="Arial"/>
            </a:endParaRPr>
          </a:p>
          <a:p>
            <a:pPr>
              <a:lnSpc>
                <a:spcPct val="90000"/>
              </a:lnSpc>
              <a:spcAft>
                <a:spcPts val="601"/>
              </a:spcAft>
              <a:buNone/>
            </a:pPr>
            <a:r>
              <a:rPr b="1" lang="en-US" sz="2000" spc="-1" strike="noStrike">
                <a:solidFill>
                  <a:srgbClr val="1f497d"/>
                </a:solidFill>
                <a:latin typeface="Arial"/>
                <a:ea typeface="DejaVu Sans"/>
              </a:rPr>
              <a:t>EXAM</a:t>
            </a:r>
            <a:endParaRPr b="0" lang="en-US" sz="2000" spc="-1" strike="noStrike">
              <a:latin typeface="Arial"/>
            </a:endParaRPr>
          </a:p>
          <a:p>
            <a:pPr marL="228600" indent="-228600">
              <a:lnSpc>
                <a:spcPct val="90000"/>
              </a:lnSpc>
              <a:spcAft>
                <a:spcPts val="601"/>
              </a:spcAft>
              <a:buClr>
                <a:srgbClr val="000000"/>
              </a:buClr>
              <a:buFont typeface="Arial"/>
              <a:buChar char="•"/>
            </a:pPr>
            <a:r>
              <a:rPr b="0" lang="en-US" sz="2000" spc="-1" strike="noStrike">
                <a:solidFill>
                  <a:srgbClr val="1f497d"/>
                </a:solidFill>
                <a:latin typeface="Arial"/>
                <a:ea typeface="DejaVu Sans"/>
              </a:rPr>
              <a:t>Written test – 10 questions, 20 points</a:t>
            </a:r>
            <a:endParaRPr b="0" lang="en-US" sz="2000" spc="-1" strike="noStrike">
              <a:latin typeface="Arial"/>
            </a:endParaRPr>
          </a:p>
          <a:p>
            <a:pPr>
              <a:lnSpc>
                <a:spcPct val="90000"/>
              </a:lnSpc>
              <a:spcAft>
                <a:spcPts val="601"/>
              </a:spcAft>
              <a:buNone/>
            </a:pPr>
            <a:endParaRPr b="0" lang="en-US" sz="2000" spc="-1" strike="noStrike">
              <a:latin typeface="Arial"/>
            </a:endParaRPr>
          </a:p>
          <a:p>
            <a:pPr marL="228600" indent="-228600">
              <a:lnSpc>
                <a:spcPct val="90000"/>
              </a:lnSpc>
              <a:spcAft>
                <a:spcPts val="601"/>
              </a:spcAft>
              <a:buClr>
                <a:srgbClr val="000000"/>
              </a:buClr>
              <a:buFont typeface="Arial"/>
              <a:buChar char="•"/>
            </a:pPr>
            <a:r>
              <a:rPr b="0" lang="en-US" sz="2000" spc="-1" strike="noStrike">
                <a:solidFill>
                  <a:srgbClr val="1f497d"/>
                </a:solidFill>
                <a:latin typeface="Arial"/>
                <a:ea typeface="DejaVu Sans"/>
              </a:rPr>
              <a:t>To pass the exam you need </a:t>
            </a:r>
            <a:r>
              <a:rPr b="0" lang="en-US" sz="2000" spc="-1" strike="noStrike" u="sng">
                <a:solidFill>
                  <a:srgbClr val="1f497d"/>
                </a:solidFill>
                <a:uFillTx/>
                <a:latin typeface="Arial"/>
                <a:ea typeface="DejaVu Sans"/>
              </a:rPr>
              <a:t>minimally 20 points, of which 10 of the project</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5" name="Rectangle 95"/>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26" name="Rectangle 97"/>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27" name="CustomShape 1"/>
          <p:cNvSpPr/>
          <p:nvPr/>
        </p:nvSpPr>
        <p:spPr>
          <a:xfrm>
            <a:off x="2726280" y="1741320"/>
            <a:ext cx="6738840" cy="2387520"/>
          </a:xfrm>
          <a:prstGeom prst="rect">
            <a:avLst/>
          </a:prstGeom>
          <a:noFill/>
          <a:ln w="0">
            <a:noFill/>
          </a:ln>
        </p:spPr>
        <p:style>
          <a:lnRef idx="0"/>
          <a:fillRef idx="0"/>
          <a:effectRef idx="0"/>
          <a:fontRef idx="minor"/>
        </p:style>
        <p:txBody>
          <a:bodyPr anchor="b">
            <a:normAutofit/>
          </a:bodyPr>
          <a:p>
            <a:pPr algn="ctr">
              <a:lnSpc>
                <a:spcPct val="90000"/>
              </a:lnSpc>
              <a:spcAft>
                <a:spcPts val="601"/>
              </a:spcAft>
              <a:buNone/>
            </a:pPr>
            <a:r>
              <a:rPr b="0" lang="en-US" sz="5200" spc="-1" strike="noStrike">
                <a:solidFill>
                  <a:srgbClr val="1f497d"/>
                </a:solidFill>
                <a:latin typeface="Arial"/>
                <a:ea typeface="DejaVu Sans"/>
              </a:rPr>
              <a:t>General introduction</a:t>
            </a:r>
            <a:endParaRPr b="0" lang="en-US" sz="5200" spc="-1" strike="noStrike">
              <a:latin typeface="Arial"/>
            </a:endParaRPr>
          </a:p>
        </p:txBody>
      </p:sp>
      <p:grpSp>
        <p:nvGrpSpPr>
          <p:cNvPr id="128" name="Group 99"/>
          <p:cNvGrpSpPr/>
          <p:nvPr/>
        </p:nvGrpSpPr>
        <p:grpSpPr>
          <a:xfrm>
            <a:off x="0" y="0"/>
            <a:ext cx="5162760" cy="3152520"/>
            <a:chOff x="0" y="0"/>
            <a:chExt cx="5162760" cy="3152520"/>
          </a:xfrm>
        </p:grpSpPr>
        <p:sp>
          <p:nvSpPr>
            <p:cNvPr id="129" name="Freeform: Shape 100"/>
            <p:cNvSpPr/>
            <p:nvPr/>
          </p:nvSpPr>
          <p:spPr>
            <a:xfrm flipH="1">
              <a:off x="-360" y="0"/>
              <a:ext cx="5162760" cy="3152520"/>
            </a:xfrm>
            <a:custGeom>
              <a:avLst/>
              <a:gdLst/>
              <a:ah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rotWithShape="0">
              <a:gsLst>
                <a:gs pos="0">
                  <a:srgbClr val="f79646">
                    <a:alpha val="10196"/>
                  </a:srgbClr>
                </a:gs>
                <a:gs pos="100000">
                  <a:srgbClr val="4f81bd">
                    <a:alpha val="10196"/>
                  </a:srgbClr>
                </a:gs>
              </a:gsLst>
              <a:lin ang="20400000"/>
            </a:gradFill>
            <a:ln>
              <a:noFill/>
            </a:ln>
          </p:spPr>
          <p:style>
            <a:lnRef idx="2">
              <a:schemeClr val="accent1">
                <a:shade val="50000"/>
              </a:schemeClr>
            </a:lnRef>
            <a:fillRef idx="1">
              <a:schemeClr val="accent1"/>
            </a:fillRef>
            <a:effectRef idx="0">
              <a:schemeClr val="accent1"/>
            </a:effectRef>
            <a:fontRef idx="minor"/>
          </p:style>
        </p:sp>
        <p:sp>
          <p:nvSpPr>
            <p:cNvPr id="130" name="Freeform: Shape 101"/>
            <p:cNvSpPr/>
            <p:nvPr/>
          </p:nvSpPr>
          <p:spPr>
            <a:xfrm flipH="1">
              <a:off x="360" y="0"/>
              <a:ext cx="5114880" cy="2889720"/>
            </a:xfrm>
            <a:custGeom>
              <a:avLst/>
              <a:gdLst/>
              <a:ah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rotWithShape="0">
              <a:gsLst>
                <a:gs pos="0">
                  <a:srgbClr val="f79646">
                    <a:alpha val="10196"/>
                  </a:srgbClr>
                </a:gs>
                <a:gs pos="100000">
                  <a:srgbClr val="4f81bd">
                    <a:alpha val="10196"/>
                  </a:srgbClr>
                </a:gs>
              </a:gsLst>
              <a:lin ang="20400000"/>
            </a:gradFill>
            <a:ln>
              <a:noFill/>
            </a:ln>
          </p:spPr>
          <p:style>
            <a:lnRef idx="2">
              <a:schemeClr val="accent1">
                <a:shade val="50000"/>
              </a:schemeClr>
            </a:lnRef>
            <a:fillRef idx="1">
              <a:schemeClr val="accent1"/>
            </a:fillRef>
            <a:effectRef idx="0">
              <a:schemeClr val="accent1"/>
            </a:effectRef>
            <a:fontRef idx="minor"/>
          </p:style>
        </p:sp>
        <p:sp>
          <p:nvSpPr>
            <p:cNvPr id="131" name="Freeform: Shape 102"/>
            <p:cNvSpPr/>
            <p:nvPr/>
          </p:nvSpPr>
          <p:spPr>
            <a:xfrm flipH="1">
              <a:off x="-360" y="0"/>
              <a:ext cx="5110200" cy="2838240"/>
            </a:xfrm>
            <a:custGeom>
              <a:avLst/>
              <a:gdLst/>
              <a:ah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rotWithShape="0">
              <a:gsLst>
                <a:gs pos="0">
                  <a:srgbClr val="f79646">
                    <a:alpha val="10196"/>
                  </a:srgbClr>
                </a:gs>
                <a:gs pos="100000">
                  <a:srgbClr val="4f81bd">
                    <a:alpha val="10196"/>
                  </a:srgbClr>
                </a:gs>
              </a:gsLst>
              <a:lin ang="20400000"/>
            </a:gradFill>
            <a:ln>
              <a:noFill/>
            </a:ln>
          </p:spPr>
          <p:style>
            <a:lnRef idx="2">
              <a:schemeClr val="accent1">
                <a:shade val="50000"/>
              </a:schemeClr>
            </a:lnRef>
            <a:fillRef idx="1">
              <a:schemeClr val="accent1"/>
            </a:fillRef>
            <a:effectRef idx="0">
              <a:schemeClr val="accent1"/>
            </a:effectRef>
            <a:fontRef idx="minor"/>
          </p:style>
        </p:sp>
        <p:sp>
          <p:nvSpPr>
            <p:cNvPr id="132" name="Freeform: Shape 103"/>
            <p:cNvSpPr/>
            <p:nvPr/>
          </p:nvSpPr>
          <p:spPr>
            <a:xfrm flipH="1">
              <a:off x="-360" y="0"/>
              <a:ext cx="5110200" cy="2838240"/>
            </a:xfrm>
            <a:custGeom>
              <a:avLst/>
              <a:gdLst/>
              <a:ah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rotWithShape="0">
              <a:gsLst>
                <a:gs pos="0">
                  <a:srgbClr val="f79646">
                    <a:alpha val="10196"/>
                  </a:srgbClr>
                </a:gs>
                <a:gs pos="100000">
                  <a:srgbClr val="4f81bd">
                    <a:alpha val="10196"/>
                  </a:srgbClr>
                </a:gs>
              </a:gsLst>
              <a:lin ang="20400000"/>
            </a:gradFill>
            <a:ln>
              <a:noFill/>
            </a:ln>
          </p:spPr>
          <p:style>
            <a:lnRef idx="2">
              <a:schemeClr val="accent1">
                <a:shade val="50000"/>
              </a:schemeClr>
            </a:lnRef>
            <a:fillRef idx="1">
              <a:schemeClr val="accent1"/>
            </a:fillRef>
            <a:effectRef idx="0">
              <a:schemeClr val="accent1"/>
            </a:effectRef>
            <a:fontRef idx="minor"/>
          </p:style>
        </p:sp>
      </p:grpSp>
      <p:grpSp>
        <p:nvGrpSpPr>
          <p:cNvPr id="133" name="Group 105"/>
          <p:cNvGrpSpPr/>
          <p:nvPr/>
        </p:nvGrpSpPr>
        <p:grpSpPr>
          <a:xfrm>
            <a:off x="9475560" y="3715560"/>
            <a:ext cx="2716560" cy="3142080"/>
            <a:chOff x="9475560" y="3715560"/>
            <a:chExt cx="2716560" cy="3142080"/>
          </a:xfrm>
        </p:grpSpPr>
        <p:sp>
          <p:nvSpPr>
            <p:cNvPr id="134" name="Freeform: Shape 106"/>
            <p:cNvSpPr/>
            <p:nvPr/>
          </p:nvSpPr>
          <p:spPr>
            <a:xfrm flipV="1" rot="16200000">
              <a:off x="9259920" y="3930840"/>
              <a:ext cx="3142080" cy="2711160"/>
            </a:xfrm>
            <a:custGeom>
              <a:avLst/>
              <a:gdLst/>
              <a:ah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sp>
        <p:sp>
          <p:nvSpPr>
            <p:cNvPr id="135" name="Freeform: Shape 107"/>
            <p:cNvSpPr/>
            <p:nvPr/>
          </p:nvSpPr>
          <p:spPr>
            <a:xfrm flipV="1" rot="16200000">
              <a:off x="9417960" y="4083480"/>
              <a:ext cx="3114720" cy="2433600"/>
            </a:xfrm>
            <a:custGeom>
              <a:avLst/>
              <a:gdLst/>
              <a:ah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sp>
        <p:sp>
          <p:nvSpPr>
            <p:cNvPr id="136" name="Freeform: Shape 108"/>
            <p:cNvSpPr/>
            <p:nvPr/>
          </p:nvSpPr>
          <p:spPr>
            <a:xfrm flipV="1" rot="16200000">
              <a:off x="9392040" y="4062960"/>
              <a:ext cx="3124800" cy="2464560"/>
            </a:xfrm>
            <a:custGeom>
              <a:avLst/>
              <a:gdLst/>
              <a:ah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sp>
        <p:sp>
          <p:nvSpPr>
            <p:cNvPr id="137" name="Freeform: Shape 109"/>
            <p:cNvSpPr/>
            <p:nvPr/>
          </p:nvSpPr>
          <p:spPr>
            <a:xfrm flipV="1" rot="16200000">
              <a:off x="9416520" y="4086000"/>
              <a:ext cx="3112200" cy="2428200"/>
            </a:xfrm>
            <a:custGeom>
              <a:avLst/>
              <a:gdLst/>
              <a:ah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sp>
      </p:gr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5" name="Rectangle 114"/>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76" name="Rectangle 116"/>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nvGrpSpPr>
          <p:cNvPr id="277" name="Group 118"/>
          <p:cNvGrpSpPr/>
          <p:nvPr/>
        </p:nvGrpSpPr>
        <p:grpSpPr>
          <a:xfrm>
            <a:off x="-21960" y="508680"/>
            <a:ext cx="5217480" cy="6239160"/>
            <a:chOff x="-21960" y="508680"/>
            <a:chExt cx="5217480" cy="6239160"/>
          </a:xfrm>
        </p:grpSpPr>
        <p:sp>
          <p:nvSpPr>
            <p:cNvPr id="278" name="Freeform: Shape 119"/>
            <p:cNvSpPr/>
            <p:nvPr/>
          </p:nvSpPr>
          <p:spPr>
            <a:xfrm>
              <a:off x="-21960" y="508680"/>
              <a:ext cx="5186880" cy="6239160"/>
            </a:xfrm>
            <a:custGeom>
              <a:avLst/>
              <a:gdLst/>
              <a:ah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279" name="Freeform: Shape 120"/>
            <p:cNvSpPr/>
            <p:nvPr/>
          </p:nvSpPr>
          <p:spPr>
            <a:xfrm>
              <a:off x="-21960" y="555120"/>
              <a:ext cx="5215320" cy="6107040"/>
            </a:xfrm>
            <a:custGeom>
              <a:avLst/>
              <a:gdLst/>
              <a:ah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280" name="Freeform: Shape 121"/>
            <p:cNvSpPr/>
            <p:nvPr/>
          </p:nvSpPr>
          <p:spPr>
            <a:xfrm>
              <a:off x="-21960" y="577080"/>
              <a:ext cx="5217480" cy="6099840"/>
            </a:xfrm>
            <a:custGeom>
              <a:avLst/>
              <a:gdLst/>
              <a:ah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281" name="Freeform: Shape 122"/>
            <p:cNvSpPr/>
            <p:nvPr/>
          </p:nvSpPr>
          <p:spPr>
            <a:xfrm>
              <a:off x="-21960" y="577080"/>
              <a:ext cx="5217480" cy="6099840"/>
            </a:xfrm>
            <a:custGeom>
              <a:avLst/>
              <a:gdLst/>
              <a:ah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grpSp>
      <p:sp>
        <p:nvSpPr>
          <p:cNvPr id="282" name="CustomShape 1"/>
          <p:cNvSpPr/>
          <p:nvPr/>
        </p:nvSpPr>
        <p:spPr>
          <a:xfrm>
            <a:off x="640080" y="1243080"/>
            <a:ext cx="3855240" cy="4371480"/>
          </a:xfrm>
          <a:prstGeom prst="rect">
            <a:avLst/>
          </a:prstGeom>
          <a:noFill/>
          <a:ln w="0">
            <a:noFill/>
          </a:ln>
        </p:spPr>
        <p:style>
          <a:lnRef idx="0"/>
          <a:fillRef idx="0"/>
          <a:effectRef idx="0"/>
          <a:fontRef idx="minor"/>
        </p:style>
        <p:txBody>
          <a:bodyPr anchor="ctr">
            <a:normAutofit/>
          </a:bodyPr>
          <a:p>
            <a:pPr>
              <a:lnSpc>
                <a:spcPct val="90000"/>
              </a:lnSpc>
              <a:spcAft>
                <a:spcPts val="601"/>
              </a:spcAft>
              <a:buNone/>
            </a:pPr>
            <a:r>
              <a:rPr b="0" lang="en-US" sz="3600" spc="-1" strike="noStrike">
                <a:solidFill>
                  <a:srgbClr val="1f497d"/>
                </a:solidFill>
                <a:latin typeface="Arial"/>
                <a:ea typeface="DejaVu Sans"/>
              </a:rPr>
              <a:t>Attendance</a:t>
            </a:r>
            <a:endParaRPr b="0" lang="en-US" sz="3600" spc="-1" strike="noStrike">
              <a:latin typeface="Arial"/>
            </a:endParaRPr>
          </a:p>
        </p:txBody>
      </p:sp>
      <p:sp>
        <p:nvSpPr>
          <p:cNvPr id="283" name="CustomShape 2"/>
          <p:cNvSpPr/>
          <p:nvPr/>
        </p:nvSpPr>
        <p:spPr>
          <a:xfrm>
            <a:off x="5443920" y="483840"/>
            <a:ext cx="5949360" cy="6076080"/>
          </a:xfrm>
          <a:prstGeom prst="rect">
            <a:avLst/>
          </a:prstGeom>
          <a:noFill/>
          <a:ln w="0">
            <a:noFill/>
          </a:ln>
        </p:spPr>
        <p:style>
          <a:lnRef idx="0"/>
          <a:fillRef idx="0"/>
          <a:effectRef idx="0"/>
          <a:fontRef idx="minor"/>
        </p:style>
        <p:txBody>
          <a:bodyPr anchor="ctr">
            <a:normAutofit/>
          </a:bodyPr>
          <a:p>
            <a:pPr>
              <a:lnSpc>
                <a:spcPct val="90000"/>
              </a:lnSpc>
              <a:spcAft>
                <a:spcPts val="601"/>
              </a:spcAft>
              <a:buNone/>
            </a:pPr>
            <a:endParaRPr b="0" lang="en-US" sz="2000" spc="-1" strike="noStrike">
              <a:latin typeface="Arial"/>
            </a:endParaRPr>
          </a:p>
          <a:p>
            <a:pPr marL="228600" indent="-228600">
              <a:lnSpc>
                <a:spcPct val="90000"/>
              </a:lnSpc>
              <a:spcAft>
                <a:spcPts val="601"/>
              </a:spcAft>
              <a:buClr>
                <a:srgbClr val="000000"/>
              </a:buClr>
              <a:buFont typeface="Arial"/>
              <a:buChar char="•"/>
            </a:pPr>
            <a:r>
              <a:rPr b="0" lang="en-US" sz="2000" spc="-1" strike="noStrike">
                <a:solidFill>
                  <a:srgbClr val="1f497d"/>
                </a:solidFill>
                <a:latin typeface="Arial"/>
                <a:ea typeface="DejaVu Sans"/>
              </a:rPr>
              <a:t>The course is structured as 2+1 (</a:t>
            </a:r>
            <a:r>
              <a:rPr b="0" lang="sk-SK" sz="2000" spc="-1" strike="noStrike">
                <a:solidFill>
                  <a:srgbClr val="1f497d"/>
                </a:solidFill>
                <a:latin typeface="Arial"/>
                <a:ea typeface="DejaVu Sans"/>
              </a:rPr>
              <a:t>lecture</a:t>
            </a:r>
            <a:r>
              <a:rPr b="0" lang="en-US" sz="2000" spc="-1" strike="noStrike">
                <a:solidFill>
                  <a:srgbClr val="1f497d"/>
                </a:solidFill>
                <a:latin typeface="Arial"/>
                <a:ea typeface="DejaVu Sans"/>
              </a:rPr>
              <a:t> + exercise)</a:t>
            </a:r>
            <a:endParaRPr b="0" lang="en-US" sz="2000" spc="-1" strike="noStrike">
              <a:latin typeface="Arial"/>
            </a:endParaRPr>
          </a:p>
          <a:p>
            <a:pPr>
              <a:lnSpc>
                <a:spcPct val="90000"/>
              </a:lnSpc>
              <a:spcAft>
                <a:spcPts val="601"/>
              </a:spcAft>
              <a:buNone/>
            </a:pPr>
            <a:endParaRPr b="0" lang="en-US" sz="2000" spc="-1" strike="noStrike">
              <a:latin typeface="Arial"/>
            </a:endParaRPr>
          </a:p>
          <a:p>
            <a:pPr marL="228600" indent="-228600">
              <a:lnSpc>
                <a:spcPct val="90000"/>
              </a:lnSpc>
              <a:spcAft>
                <a:spcPts val="601"/>
              </a:spcAft>
              <a:buClr>
                <a:srgbClr val="000000"/>
              </a:buClr>
              <a:buFont typeface="Arial"/>
              <a:buChar char="•"/>
            </a:pPr>
            <a:r>
              <a:rPr b="0" lang="en-US" sz="2000" spc="-1" strike="noStrike">
                <a:solidFill>
                  <a:srgbClr val="1f497d"/>
                </a:solidFill>
                <a:latin typeface="Arial"/>
                <a:ea typeface="DejaVu Sans"/>
              </a:rPr>
              <a:t>The presence on the “exercise” part is compulsory, 1 non-excused absence is allowed</a:t>
            </a:r>
            <a:endParaRPr b="0" lang="en-US" sz="2000" spc="-1" strike="noStrike">
              <a:latin typeface="Arial"/>
            </a:endParaRPr>
          </a:p>
          <a:p>
            <a:pPr>
              <a:lnSpc>
                <a:spcPct val="90000"/>
              </a:lnSpc>
              <a:spcAft>
                <a:spcPts val="601"/>
              </a:spcAft>
              <a:buNone/>
            </a:pPr>
            <a:endParaRPr b="0" lang="en-US" sz="2000" spc="-1" strike="noStrike">
              <a:latin typeface="Arial"/>
            </a:endParaRPr>
          </a:p>
          <a:p>
            <a:pPr marL="228600" indent="-228600">
              <a:lnSpc>
                <a:spcPct val="90000"/>
              </a:lnSpc>
              <a:spcAft>
                <a:spcPts val="601"/>
              </a:spcAft>
              <a:buClr>
                <a:srgbClr val="000000"/>
              </a:buClr>
              <a:buFont typeface="Arial"/>
              <a:buChar char="•"/>
            </a:pPr>
            <a:r>
              <a:rPr b="0" lang="en-US" sz="2000" spc="-1" strike="noStrike">
                <a:solidFill>
                  <a:srgbClr val="1f497d"/>
                </a:solidFill>
                <a:latin typeface="Arial"/>
                <a:ea typeface="DejaVu Sans"/>
              </a:rPr>
              <a:t>However, due to practical reasons, exercise and presentations are organized on the “as needed basis”</a:t>
            </a:r>
            <a:endParaRPr b="0" lang="en-US" sz="2000" spc="-1" strike="noStrike">
              <a:latin typeface="Arial"/>
            </a:endParaRPr>
          </a:p>
          <a:p>
            <a:pPr>
              <a:lnSpc>
                <a:spcPct val="90000"/>
              </a:lnSpc>
              <a:spcAft>
                <a:spcPts val="601"/>
              </a:spcAft>
              <a:buNone/>
            </a:pPr>
            <a:endParaRPr b="0" lang="en-US" sz="2000" spc="-1" strike="noStrike">
              <a:latin typeface="Arial"/>
            </a:endParaRPr>
          </a:p>
          <a:p>
            <a:pPr marL="228600" indent="-228600">
              <a:lnSpc>
                <a:spcPct val="90000"/>
              </a:lnSpc>
              <a:spcAft>
                <a:spcPts val="601"/>
              </a:spcAft>
              <a:buClr>
                <a:srgbClr val="000000"/>
              </a:buClr>
              <a:buFont typeface="Arial"/>
              <a:buChar char="•"/>
            </a:pPr>
            <a:r>
              <a:rPr b="0" lang="en-US" sz="2000" spc="-1" strike="noStrike">
                <a:solidFill>
                  <a:srgbClr val="1f497d"/>
                </a:solidFill>
                <a:latin typeface="Arial"/>
                <a:ea typeface="DejaVu Sans"/>
              </a:rPr>
              <a:t>Attendance is compulsory for the defense of the project (11.12 or 18.12)</a:t>
            </a:r>
            <a:endParaRPr b="0" lang="en-US" sz="2000" spc="-1" strike="noStrike">
              <a:latin typeface="Arial"/>
            </a:endParaRPr>
          </a:p>
          <a:p>
            <a:pPr>
              <a:lnSpc>
                <a:spcPct val="90000"/>
              </a:lnSpc>
              <a:spcAft>
                <a:spcPts val="601"/>
              </a:spcAft>
              <a:buNone/>
            </a:pPr>
            <a:endParaRPr b="0" lang="en-US" sz="2000" spc="-1" strike="noStrike">
              <a:latin typeface="Arial"/>
            </a:endParaRPr>
          </a:p>
          <a:p>
            <a:pPr marL="228600" indent="-228600">
              <a:lnSpc>
                <a:spcPct val="90000"/>
              </a:lnSpc>
              <a:spcAft>
                <a:spcPts val="601"/>
              </a:spcAft>
              <a:buClr>
                <a:srgbClr val="000000"/>
              </a:buClr>
              <a:buFont typeface="Arial"/>
              <a:buChar char="•"/>
            </a:pPr>
            <a:r>
              <a:rPr b="0" lang="en-US" sz="2000" spc="-1" strike="noStrike">
                <a:solidFill>
                  <a:srgbClr val="1f497d"/>
                </a:solidFill>
                <a:latin typeface="Arial"/>
                <a:ea typeface="DejaVu Sans"/>
              </a:rPr>
              <a:t>Every member of the project group has to present results</a:t>
            </a:r>
            <a:endParaRPr b="0" lang="en-US" sz="2000" spc="-1" strike="noStrike">
              <a:latin typeface="Arial"/>
            </a:endParaRPr>
          </a:p>
          <a:p>
            <a:pPr>
              <a:lnSpc>
                <a:spcPct val="90000"/>
              </a:lnSpc>
              <a:spcAft>
                <a:spcPts val="601"/>
              </a:spcAft>
              <a:buNone/>
            </a:pP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CustomShape 1"/>
          <p:cNvSpPr/>
          <p:nvPr/>
        </p:nvSpPr>
        <p:spPr>
          <a:xfrm>
            <a:off x="646560" y="2104560"/>
            <a:ext cx="10514160" cy="1324080"/>
          </a:xfrm>
          <a:prstGeom prst="rect">
            <a:avLst/>
          </a:prstGeom>
          <a:noFill/>
          <a:ln w="0">
            <a:noFill/>
          </a:ln>
        </p:spPr>
        <p:style>
          <a:lnRef idx="0"/>
          <a:fillRef idx="0"/>
          <a:effectRef idx="0"/>
          <a:fontRef idx="minor"/>
        </p:style>
        <p:txBody>
          <a:bodyPr lIns="90000" rIns="90000" tIns="45000" bIns="45000" anchor="ctr">
            <a:noAutofit/>
          </a:bodyPr>
          <a:p>
            <a:pPr>
              <a:lnSpc>
                <a:spcPct val="90000"/>
              </a:lnSpc>
              <a:buNone/>
            </a:pPr>
            <a:r>
              <a:rPr b="0" lang="en-US" sz="4400" spc="-1" strike="noStrike">
                <a:solidFill>
                  <a:srgbClr val="000000"/>
                </a:solidFill>
                <a:latin typeface="Calibri Light"/>
                <a:ea typeface="DejaVu Sans"/>
              </a:rPr>
              <a:t>Computational resources</a:t>
            </a:r>
            <a:endParaRPr b="0" lang="en-US" sz="44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5" name="Rectangle 117"/>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86" name="Rectangle 119"/>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nvGrpSpPr>
          <p:cNvPr id="287" name="Group 121"/>
          <p:cNvGrpSpPr/>
          <p:nvPr/>
        </p:nvGrpSpPr>
        <p:grpSpPr>
          <a:xfrm>
            <a:off x="-21960" y="508680"/>
            <a:ext cx="5217480" cy="6239160"/>
            <a:chOff x="-21960" y="508680"/>
            <a:chExt cx="5217480" cy="6239160"/>
          </a:xfrm>
        </p:grpSpPr>
        <p:sp>
          <p:nvSpPr>
            <p:cNvPr id="288" name="Freeform: Shape 122"/>
            <p:cNvSpPr/>
            <p:nvPr/>
          </p:nvSpPr>
          <p:spPr>
            <a:xfrm>
              <a:off x="-21960" y="508680"/>
              <a:ext cx="5186880" cy="6239160"/>
            </a:xfrm>
            <a:custGeom>
              <a:avLst/>
              <a:gdLst/>
              <a:ah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289" name="Freeform: Shape 123"/>
            <p:cNvSpPr/>
            <p:nvPr/>
          </p:nvSpPr>
          <p:spPr>
            <a:xfrm>
              <a:off x="-21960" y="555120"/>
              <a:ext cx="5215320" cy="6107040"/>
            </a:xfrm>
            <a:custGeom>
              <a:avLst/>
              <a:gdLst/>
              <a:ah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290" name="Freeform: Shape 124"/>
            <p:cNvSpPr/>
            <p:nvPr/>
          </p:nvSpPr>
          <p:spPr>
            <a:xfrm>
              <a:off x="-21960" y="577080"/>
              <a:ext cx="5217480" cy="6099840"/>
            </a:xfrm>
            <a:custGeom>
              <a:avLst/>
              <a:gdLst/>
              <a:ah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291" name="Freeform: Shape 125"/>
            <p:cNvSpPr/>
            <p:nvPr/>
          </p:nvSpPr>
          <p:spPr>
            <a:xfrm>
              <a:off x="-21960" y="577080"/>
              <a:ext cx="5217480" cy="6099840"/>
            </a:xfrm>
            <a:custGeom>
              <a:avLst/>
              <a:gdLst/>
              <a:ah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grpSp>
      <p:sp>
        <p:nvSpPr>
          <p:cNvPr id="292" name="CustomShape 1"/>
          <p:cNvSpPr/>
          <p:nvPr/>
        </p:nvSpPr>
        <p:spPr>
          <a:xfrm>
            <a:off x="640080" y="1243080"/>
            <a:ext cx="3855240" cy="4371480"/>
          </a:xfrm>
          <a:prstGeom prst="rect">
            <a:avLst/>
          </a:prstGeom>
          <a:noFill/>
          <a:ln w="0">
            <a:noFill/>
          </a:ln>
        </p:spPr>
        <p:style>
          <a:lnRef idx="0"/>
          <a:fillRef idx="0"/>
          <a:effectRef idx="0"/>
          <a:fontRef idx="minor"/>
        </p:style>
        <p:txBody>
          <a:bodyPr anchor="ctr">
            <a:normAutofit/>
          </a:bodyPr>
          <a:p>
            <a:pPr>
              <a:lnSpc>
                <a:spcPct val="90000"/>
              </a:lnSpc>
              <a:spcAft>
                <a:spcPts val="601"/>
              </a:spcAft>
              <a:buNone/>
            </a:pPr>
            <a:r>
              <a:rPr b="0" lang="en-US" sz="3600" spc="-1" strike="noStrike">
                <a:solidFill>
                  <a:srgbClr val="1f497d"/>
                </a:solidFill>
                <a:latin typeface="Arial"/>
                <a:ea typeface="DejaVu Sans"/>
              </a:rPr>
              <a:t>Access to the computers/resources</a:t>
            </a:r>
            <a:r>
              <a:rPr b="0" lang="en-US" sz="3600" spc="-1" strike="noStrike">
                <a:solidFill>
                  <a:srgbClr val="1f497d"/>
                </a:solidFill>
                <a:latin typeface="Arial"/>
                <a:ea typeface="DejaVu Sans"/>
              </a:rPr>
              <a:t>	</a:t>
            </a:r>
            <a:endParaRPr b="0" lang="en-US" sz="3600" spc="-1" strike="noStrike">
              <a:latin typeface="Arial"/>
            </a:endParaRPr>
          </a:p>
        </p:txBody>
      </p:sp>
      <p:sp>
        <p:nvSpPr>
          <p:cNvPr id="293" name="CustomShape 2"/>
          <p:cNvSpPr/>
          <p:nvPr/>
        </p:nvSpPr>
        <p:spPr>
          <a:xfrm>
            <a:off x="6172200" y="804600"/>
            <a:ext cx="5220720" cy="5230080"/>
          </a:xfrm>
          <a:prstGeom prst="rect">
            <a:avLst/>
          </a:prstGeom>
          <a:noFill/>
          <a:ln w="0">
            <a:noFill/>
          </a:ln>
        </p:spPr>
        <p:style>
          <a:lnRef idx="0"/>
          <a:fillRef idx="0"/>
          <a:effectRef idx="0"/>
          <a:fontRef idx="minor"/>
        </p:style>
        <p:txBody>
          <a:bodyPr anchor="ctr">
            <a:normAutofit/>
          </a:bodyPr>
          <a:p>
            <a:pPr indent="-228600">
              <a:lnSpc>
                <a:spcPct val="90000"/>
              </a:lnSpc>
              <a:spcAft>
                <a:spcPts val="601"/>
              </a:spcAft>
              <a:buClr>
                <a:srgbClr val="1f497d"/>
              </a:buClr>
              <a:buFont typeface="Arial"/>
              <a:buChar char="•"/>
            </a:pPr>
            <a:r>
              <a:rPr b="0" lang="en-US" sz="2400" spc="-1" strike="noStrike">
                <a:solidFill>
                  <a:srgbClr val="1f497d"/>
                </a:solidFill>
                <a:latin typeface="Arial"/>
                <a:ea typeface="DejaVu Sans"/>
              </a:rPr>
              <a:t>Access to the resources –C4/1.18 </a:t>
            </a:r>
            <a:endParaRPr b="0" lang="en-US" sz="2400" spc="-1" strike="noStrike">
              <a:latin typeface="Arial"/>
            </a:endParaRPr>
          </a:p>
          <a:p>
            <a:pPr marL="228600" indent="-228600">
              <a:lnSpc>
                <a:spcPct val="90000"/>
              </a:lnSpc>
              <a:spcAft>
                <a:spcPts val="601"/>
              </a:spcAft>
              <a:buClr>
                <a:srgbClr val="000000"/>
              </a:buClr>
              <a:buFont typeface="Arial"/>
              <a:buChar char="•"/>
            </a:pPr>
            <a:r>
              <a:rPr b="0" lang="en-US" sz="2400" spc="-1" strike="noStrike">
                <a:solidFill>
                  <a:srgbClr val="1f497d"/>
                </a:solidFill>
                <a:latin typeface="Arial"/>
                <a:ea typeface="DejaVu Sans"/>
              </a:rPr>
              <a:t>You need to get access to </a:t>
            </a:r>
            <a:r>
              <a:rPr b="1" lang="en-US" sz="2400" spc="-1" strike="noStrike">
                <a:solidFill>
                  <a:srgbClr val="1f497d"/>
                </a:solidFill>
                <a:latin typeface="Arial"/>
                <a:ea typeface="DejaVu Sans"/>
              </a:rPr>
              <a:t>WOLF </a:t>
            </a:r>
            <a:r>
              <a:rPr b="0" lang="en-US" sz="2400" spc="-1" strike="noStrike">
                <a:solidFill>
                  <a:srgbClr val="1f497d"/>
                </a:solidFill>
                <a:latin typeface="Arial"/>
                <a:ea typeface="DejaVu Sans"/>
              </a:rPr>
              <a:t>computers (here)</a:t>
            </a:r>
            <a:endParaRPr b="0" lang="en-US" sz="2400" spc="-1" strike="noStrike">
              <a:latin typeface="Arial"/>
            </a:endParaRPr>
          </a:p>
          <a:p>
            <a:pPr marL="228600" indent="-228600">
              <a:lnSpc>
                <a:spcPct val="90000"/>
              </a:lnSpc>
              <a:spcAft>
                <a:spcPts val="601"/>
              </a:spcAft>
              <a:buClr>
                <a:srgbClr val="000000"/>
              </a:buClr>
              <a:buFont typeface="Arial"/>
              <a:buChar char="•"/>
            </a:pPr>
            <a:r>
              <a:rPr b="0" lang="en-US" sz="2400" spc="-1" strike="noStrike">
                <a:solidFill>
                  <a:srgbClr val="1f497d"/>
                </a:solidFill>
                <a:latin typeface="Arial"/>
                <a:ea typeface="DejaVu Sans"/>
              </a:rPr>
              <a:t>http://wolf.ncbr.muni.cz/</a:t>
            </a:r>
            <a:endParaRPr b="0" lang="en-US" sz="2400" spc="-1" strike="noStrike">
              <a:latin typeface="Arial"/>
            </a:endParaRPr>
          </a:p>
          <a:p>
            <a:pPr marL="228600" indent="-228600">
              <a:lnSpc>
                <a:spcPct val="90000"/>
              </a:lnSpc>
              <a:spcAft>
                <a:spcPts val="601"/>
              </a:spcAft>
              <a:buClr>
                <a:srgbClr val="000000"/>
              </a:buClr>
              <a:buFont typeface="Arial"/>
              <a:buChar char="•"/>
            </a:pPr>
            <a:r>
              <a:rPr b="0" lang="en-US" sz="2400" spc="-1" strike="noStrike">
                <a:solidFill>
                  <a:srgbClr val="1f497d"/>
                </a:solidFill>
                <a:latin typeface="Arial"/>
                <a:ea typeface="DejaVu Sans"/>
              </a:rPr>
              <a:t>Apply for the account –now:</a:t>
            </a:r>
            <a:endParaRPr b="0" lang="en-US" sz="2400" spc="-1" strike="noStrike">
              <a:latin typeface="Arial"/>
            </a:endParaRPr>
          </a:p>
          <a:p>
            <a:pPr>
              <a:lnSpc>
                <a:spcPct val="90000"/>
              </a:lnSpc>
              <a:spcAft>
                <a:spcPts val="601"/>
              </a:spcAft>
              <a:buNone/>
            </a:pPr>
            <a:endParaRPr b="0" lang="en-US" sz="2400" spc="-1" strike="noStrike">
              <a:latin typeface="Arial"/>
            </a:endParaRPr>
          </a:p>
          <a:p>
            <a:pPr indent="-228600">
              <a:lnSpc>
                <a:spcPct val="90000"/>
              </a:lnSpc>
              <a:spcAft>
                <a:spcPts val="601"/>
              </a:spcAft>
              <a:buClr>
                <a:srgbClr val="1f497d"/>
              </a:buClr>
              <a:buFont typeface="Arial"/>
              <a:buChar char="•"/>
            </a:pPr>
            <a:r>
              <a:rPr b="0" lang="en-US" sz="2400" spc="-1" strike="noStrike" u="sng">
                <a:solidFill>
                  <a:srgbClr val="0000ff"/>
                </a:solidFill>
                <a:uFill>
                  <a:solidFill>
                    <a:srgbClr val="ffffff"/>
                  </a:solidFill>
                </a:uFill>
                <a:latin typeface="Arial"/>
                <a:ea typeface="DejaVu Sans"/>
                <a:hlinkClick r:id="rId1"/>
              </a:rPr>
              <a:t>https://einfra.ncbr.muni.cz/whitezone/root/index.php?lang=en&amp;action=ncbr&amp;show=wolf</a:t>
            </a:r>
            <a:endParaRPr b="0" lang="en-US" sz="2400" spc="-1" strike="noStrike">
              <a:latin typeface="Arial"/>
            </a:endParaRPr>
          </a:p>
          <a:p>
            <a:pPr>
              <a:lnSpc>
                <a:spcPct val="90000"/>
              </a:lnSpc>
              <a:spcAft>
                <a:spcPts val="601"/>
              </a:spcAft>
              <a:buNone/>
            </a:pPr>
            <a:endParaRPr b="0" lang="en-US" sz="2400" spc="-1" strike="noStrike">
              <a:latin typeface="Arial"/>
            </a:endParaRPr>
          </a:p>
          <a:p>
            <a:pPr marL="228600" indent="-228600">
              <a:lnSpc>
                <a:spcPct val="90000"/>
              </a:lnSpc>
              <a:spcAft>
                <a:spcPts val="601"/>
              </a:spcAft>
              <a:buClr>
                <a:srgbClr val="000000"/>
              </a:buClr>
              <a:buFont typeface="Arial"/>
              <a:buChar char="•"/>
            </a:pPr>
            <a:r>
              <a:rPr b="0" lang="en-US" sz="2400" spc="-1" strike="noStrike">
                <a:solidFill>
                  <a:srgbClr val="1f497d"/>
                </a:solidFill>
                <a:latin typeface="Arial"/>
                <a:ea typeface="DejaVu Sans"/>
              </a:rPr>
              <a:t>To the description what you want to do please put: “</a:t>
            </a:r>
            <a:r>
              <a:rPr b="0" i="1" lang="en-US" sz="2400" spc="-1" strike="noStrike">
                <a:solidFill>
                  <a:srgbClr val="1f497d"/>
                </a:solidFill>
                <a:latin typeface="Arial"/>
                <a:ea typeface="DejaVu Sans"/>
              </a:rPr>
              <a:t>Student of E5444 –fall semester 2024</a:t>
            </a:r>
            <a:r>
              <a:rPr b="0" lang="en-US" sz="2400" spc="-1" strike="noStrike">
                <a:solidFill>
                  <a:srgbClr val="1f497d"/>
                </a:solidFill>
                <a:latin typeface="Arial"/>
                <a:ea typeface="DejaVu Sans"/>
              </a:rPr>
              <a:t>”</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4" name="Rectangle 119"/>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95" name="Rectangle 121"/>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nvGrpSpPr>
          <p:cNvPr id="296" name="Group 123"/>
          <p:cNvGrpSpPr/>
          <p:nvPr/>
        </p:nvGrpSpPr>
        <p:grpSpPr>
          <a:xfrm>
            <a:off x="-21960" y="508680"/>
            <a:ext cx="5217480" cy="6239160"/>
            <a:chOff x="-21960" y="508680"/>
            <a:chExt cx="5217480" cy="6239160"/>
          </a:xfrm>
        </p:grpSpPr>
        <p:sp>
          <p:nvSpPr>
            <p:cNvPr id="297" name="Freeform: Shape 124"/>
            <p:cNvSpPr/>
            <p:nvPr/>
          </p:nvSpPr>
          <p:spPr>
            <a:xfrm>
              <a:off x="-21960" y="508680"/>
              <a:ext cx="5186880" cy="6239160"/>
            </a:xfrm>
            <a:custGeom>
              <a:avLst/>
              <a:gdLst/>
              <a:ah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298" name="Freeform: Shape 125"/>
            <p:cNvSpPr/>
            <p:nvPr/>
          </p:nvSpPr>
          <p:spPr>
            <a:xfrm>
              <a:off x="-21960" y="555120"/>
              <a:ext cx="5215320" cy="6107040"/>
            </a:xfrm>
            <a:custGeom>
              <a:avLst/>
              <a:gdLst/>
              <a:ah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299" name="Freeform: Shape 126"/>
            <p:cNvSpPr/>
            <p:nvPr/>
          </p:nvSpPr>
          <p:spPr>
            <a:xfrm>
              <a:off x="-21960" y="577080"/>
              <a:ext cx="5217480" cy="6099840"/>
            </a:xfrm>
            <a:custGeom>
              <a:avLst/>
              <a:gdLst/>
              <a:ah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300" name="Freeform: Shape 127"/>
            <p:cNvSpPr/>
            <p:nvPr/>
          </p:nvSpPr>
          <p:spPr>
            <a:xfrm>
              <a:off x="-21960" y="577080"/>
              <a:ext cx="5217480" cy="6099840"/>
            </a:xfrm>
            <a:custGeom>
              <a:avLst/>
              <a:gdLst/>
              <a:ah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grpSp>
      <p:sp>
        <p:nvSpPr>
          <p:cNvPr id="301" name="CustomShape 1"/>
          <p:cNvSpPr/>
          <p:nvPr/>
        </p:nvSpPr>
        <p:spPr>
          <a:xfrm>
            <a:off x="640080" y="1243080"/>
            <a:ext cx="3855240" cy="4371480"/>
          </a:xfrm>
          <a:prstGeom prst="rect">
            <a:avLst/>
          </a:prstGeom>
          <a:noFill/>
          <a:ln w="0">
            <a:noFill/>
          </a:ln>
        </p:spPr>
        <p:style>
          <a:lnRef idx="0"/>
          <a:fillRef idx="0"/>
          <a:effectRef idx="0"/>
          <a:fontRef idx="minor"/>
        </p:style>
        <p:txBody>
          <a:bodyPr anchor="ctr">
            <a:normAutofit/>
          </a:bodyPr>
          <a:p>
            <a:pPr>
              <a:lnSpc>
                <a:spcPct val="90000"/>
              </a:lnSpc>
              <a:spcAft>
                <a:spcPts val="601"/>
              </a:spcAft>
              <a:buNone/>
            </a:pPr>
            <a:r>
              <a:rPr b="0" lang="en-US" sz="3600" spc="-1" strike="noStrike">
                <a:solidFill>
                  <a:srgbClr val="1f497d"/>
                </a:solidFill>
                <a:latin typeface="Arial"/>
                <a:ea typeface="DejaVu Sans"/>
              </a:rPr>
              <a:t>Access to the resources</a:t>
            </a:r>
            <a:r>
              <a:rPr b="0" lang="en-US" sz="3600" spc="-1" strike="noStrike">
                <a:solidFill>
                  <a:srgbClr val="1f497d"/>
                </a:solidFill>
                <a:latin typeface="Arial"/>
                <a:ea typeface="DejaVu Sans"/>
              </a:rPr>
              <a:t>	</a:t>
            </a:r>
            <a:r>
              <a:rPr b="0" lang="en-US" sz="3600" spc="-1" strike="noStrike">
                <a:solidFill>
                  <a:srgbClr val="1f497d"/>
                </a:solidFill>
                <a:latin typeface="Arial"/>
                <a:ea typeface="DejaVu Sans"/>
              </a:rPr>
              <a:t>- </a:t>
            </a:r>
            <a:r>
              <a:rPr b="0" lang="sk-SK" sz="3600" spc="-1" strike="noStrike">
                <a:solidFill>
                  <a:srgbClr val="1f497d"/>
                </a:solidFill>
                <a:latin typeface="Arial"/>
                <a:ea typeface="DejaVu Sans"/>
              </a:rPr>
              <a:t>metacentrum</a:t>
            </a:r>
            <a:endParaRPr b="0" lang="en-US" sz="3600" spc="-1" strike="noStrike">
              <a:latin typeface="Arial"/>
            </a:endParaRPr>
          </a:p>
        </p:txBody>
      </p:sp>
      <p:sp>
        <p:nvSpPr>
          <p:cNvPr id="302" name="CustomShape 2"/>
          <p:cNvSpPr/>
          <p:nvPr/>
        </p:nvSpPr>
        <p:spPr>
          <a:xfrm>
            <a:off x="5833800" y="804600"/>
            <a:ext cx="5559480" cy="5691600"/>
          </a:xfrm>
          <a:prstGeom prst="rect">
            <a:avLst/>
          </a:prstGeom>
          <a:noFill/>
          <a:ln w="0">
            <a:noFill/>
          </a:ln>
        </p:spPr>
        <p:style>
          <a:lnRef idx="0"/>
          <a:fillRef idx="0"/>
          <a:effectRef idx="0"/>
          <a:fontRef idx="minor"/>
        </p:style>
        <p:txBody>
          <a:bodyPr anchor="ctr">
            <a:normAutofit/>
          </a:bodyPr>
          <a:p>
            <a:pPr indent="-228600">
              <a:lnSpc>
                <a:spcPct val="90000"/>
              </a:lnSpc>
              <a:spcAft>
                <a:spcPts val="601"/>
              </a:spcAft>
              <a:buClr>
                <a:srgbClr val="1f497d"/>
              </a:buClr>
              <a:buFont typeface="Arial"/>
              <a:buChar char="•"/>
            </a:pPr>
            <a:r>
              <a:rPr b="0" lang="en-US" sz="2400" spc="-1" strike="noStrike">
                <a:solidFill>
                  <a:srgbClr val="1f497d"/>
                </a:solidFill>
                <a:latin typeface="Arial"/>
                <a:ea typeface="DejaVu Sans"/>
              </a:rPr>
              <a:t>MetaCentrum resources</a:t>
            </a:r>
            <a:endParaRPr b="0" lang="en-US" sz="2400" spc="-1" strike="noStrike">
              <a:latin typeface="Arial"/>
            </a:endParaRPr>
          </a:p>
          <a:p>
            <a:pPr marL="228600" indent="-228600">
              <a:lnSpc>
                <a:spcPct val="90000"/>
              </a:lnSpc>
              <a:spcAft>
                <a:spcPts val="601"/>
              </a:spcAft>
              <a:buClr>
                <a:srgbClr val="000000"/>
              </a:buClr>
              <a:buFont typeface="Arial"/>
              <a:buChar char="•"/>
            </a:pPr>
            <a:r>
              <a:rPr b="0" lang="en-US" sz="2400" spc="-1" strike="noStrike" u="sng">
                <a:solidFill>
                  <a:srgbClr val="0000ff"/>
                </a:solidFill>
                <a:uFill>
                  <a:solidFill>
                    <a:srgbClr val="ffffff"/>
                  </a:solidFill>
                </a:uFill>
                <a:latin typeface="Arial"/>
                <a:ea typeface="DejaVu Sans"/>
                <a:hlinkClick r:id="rId1"/>
              </a:rPr>
              <a:t>https://metavo.metacentrum.cz/en/index.html</a:t>
            </a:r>
            <a:endParaRPr b="0" lang="en-US" sz="2400" spc="-1" strike="noStrike">
              <a:latin typeface="Arial"/>
            </a:endParaRPr>
          </a:p>
          <a:p>
            <a:pPr>
              <a:lnSpc>
                <a:spcPct val="90000"/>
              </a:lnSpc>
              <a:spcAft>
                <a:spcPts val="601"/>
              </a:spcAft>
              <a:buNone/>
            </a:pPr>
            <a:endParaRPr b="0" lang="en-US" sz="2400" spc="-1" strike="noStrike">
              <a:latin typeface="Arial"/>
            </a:endParaRPr>
          </a:p>
          <a:p>
            <a:pPr marL="228600" indent="-228600">
              <a:lnSpc>
                <a:spcPct val="90000"/>
              </a:lnSpc>
              <a:spcAft>
                <a:spcPts val="601"/>
              </a:spcAft>
              <a:buClr>
                <a:srgbClr val="000000"/>
              </a:buClr>
              <a:buFont typeface="Arial"/>
              <a:buChar char="•"/>
            </a:pPr>
            <a:r>
              <a:rPr b="0" lang="en-US" sz="2400" spc="-1" strike="noStrike">
                <a:solidFill>
                  <a:srgbClr val="1f497d"/>
                </a:solidFill>
                <a:latin typeface="Arial"/>
                <a:ea typeface="DejaVu Sans"/>
              </a:rPr>
              <a:t>Apply for the account online “Getting an account -&gt; Registration form”</a:t>
            </a:r>
            <a:endParaRPr b="0" lang="en-US" sz="2400" spc="-1" strike="noStrike">
              <a:latin typeface="Arial"/>
            </a:endParaRPr>
          </a:p>
          <a:p>
            <a:pPr marL="228600" indent="-228600">
              <a:lnSpc>
                <a:spcPct val="90000"/>
              </a:lnSpc>
              <a:spcAft>
                <a:spcPts val="601"/>
              </a:spcAft>
              <a:buClr>
                <a:srgbClr val="000000"/>
              </a:buClr>
              <a:buFont typeface="Arial"/>
              <a:buChar char="•"/>
            </a:pPr>
            <a:r>
              <a:rPr b="0" lang="en-US" sz="2400" spc="-1" strike="noStrike">
                <a:solidFill>
                  <a:srgbClr val="1f497d"/>
                </a:solidFill>
                <a:latin typeface="Arial"/>
                <a:ea typeface="DejaVu Sans"/>
              </a:rPr>
              <a:t>Login with MU identification number &amp; secondary password and ask for account creation</a:t>
            </a:r>
            <a:endParaRPr b="0" lang="en-US" sz="2400" spc="-1" strike="noStrike">
              <a:latin typeface="Arial"/>
            </a:endParaRPr>
          </a:p>
          <a:p>
            <a:pPr marL="228600" indent="-228600">
              <a:lnSpc>
                <a:spcPct val="90000"/>
              </a:lnSpc>
              <a:spcAft>
                <a:spcPts val="601"/>
              </a:spcAft>
              <a:buClr>
                <a:srgbClr val="000000"/>
              </a:buClr>
              <a:buFont typeface="Arial"/>
              <a:buChar char="•"/>
            </a:pPr>
            <a:r>
              <a:rPr b="0" lang="en-US" sz="2400" spc="-1" strike="noStrike">
                <a:solidFill>
                  <a:srgbClr val="1f497d"/>
                </a:solidFill>
                <a:latin typeface="Arial"/>
                <a:ea typeface="DejaVu Sans"/>
              </a:rPr>
              <a:t>To the description what you want to do please put: “</a:t>
            </a:r>
            <a:r>
              <a:rPr b="0" i="1" lang="en-US" sz="2400" spc="-1" strike="noStrike">
                <a:solidFill>
                  <a:srgbClr val="1f497d"/>
                </a:solidFill>
                <a:latin typeface="Arial"/>
                <a:ea typeface="DejaVu Sans"/>
              </a:rPr>
              <a:t>Analysis of the sequencing data</a:t>
            </a:r>
            <a:r>
              <a:rPr b="0" lang="en-US" sz="2400" spc="-1" strike="noStrike">
                <a:solidFill>
                  <a:srgbClr val="1f497d"/>
                </a:solidFill>
                <a:latin typeface="Arial"/>
                <a:ea typeface="DejaVu Sans"/>
              </a:rPr>
              <a:t>” or similar</a:t>
            </a:r>
            <a:endParaRPr b="0" lang="en-US" sz="2400" spc="-1" strike="noStrike">
              <a:latin typeface="Arial"/>
            </a:endParaRPr>
          </a:p>
          <a:p>
            <a:pPr marL="228600" indent="-228600">
              <a:lnSpc>
                <a:spcPct val="90000"/>
              </a:lnSpc>
              <a:spcAft>
                <a:spcPts val="601"/>
              </a:spcAft>
              <a:buClr>
                <a:srgbClr val="000000"/>
              </a:buClr>
              <a:buFont typeface="Arial"/>
              <a:buChar char="•"/>
            </a:pPr>
            <a:r>
              <a:rPr b="0" lang="en-US" sz="2400" spc="-1" strike="noStrike">
                <a:solidFill>
                  <a:srgbClr val="1f497d"/>
                </a:solidFill>
                <a:latin typeface="Arial"/>
                <a:ea typeface="DejaVu Sans"/>
              </a:rPr>
              <a:t>You can work with you laptop but you would have to install all required tools on your own –contact us if it is your case</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3" name="Rectangle 120"/>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04" name="Rectangle 122"/>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05" name="Freeform: Shape 124"/>
          <p:cNvSpPr/>
          <p:nvPr/>
        </p:nvSpPr>
        <p:spPr>
          <a:xfrm>
            <a:off x="1496880" y="3960"/>
            <a:ext cx="9376200" cy="6857640"/>
          </a:xfrm>
          <a:custGeom>
            <a:avLst/>
            <a:gdLst/>
            <a:ah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rotWithShape="0">
            <a:gsLst>
              <a:gs pos="0">
                <a:srgbClr val="f79646">
                  <a:alpha val="20000"/>
                </a:srgbClr>
              </a:gs>
              <a:gs pos="100000">
                <a:srgbClr val="4f81bd">
                  <a:alpha val="40000"/>
                </a:srgbClr>
              </a:gs>
            </a:gsLst>
            <a:lin ang="12000000"/>
          </a:gradFill>
          <a:ln>
            <a:noFill/>
          </a:ln>
        </p:spPr>
        <p:style>
          <a:lnRef idx="2">
            <a:schemeClr val="accent1">
              <a:shade val="50000"/>
            </a:schemeClr>
          </a:lnRef>
          <a:fillRef idx="1">
            <a:schemeClr val="accent1"/>
          </a:fillRef>
          <a:effectRef idx="0">
            <a:schemeClr val="accent1"/>
          </a:effectRef>
          <a:fontRef idx="minor"/>
        </p:style>
      </p:sp>
      <p:grpSp>
        <p:nvGrpSpPr>
          <p:cNvPr id="306" name="Group 126"/>
          <p:cNvGrpSpPr/>
          <p:nvPr/>
        </p:nvGrpSpPr>
        <p:grpSpPr>
          <a:xfrm>
            <a:off x="1303560" y="3960"/>
            <a:ext cx="9772200" cy="6857640"/>
            <a:chOff x="1303560" y="3960"/>
            <a:chExt cx="9772200" cy="6857640"/>
          </a:xfrm>
        </p:grpSpPr>
        <p:sp>
          <p:nvSpPr>
            <p:cNvPr id="307" name="Freeform: Shape 127"/>
            <p:cNvSpPr/>
            <p:nvPr/>
          </p:nvSpPr>
          <p:spPr>
            <a:xfrm>
              <a:off x="1560600" y="3960"/>
              <a:ext cx="9312480" cy="6857640"/>
            </a:xfrm>
            <a:custGeom>
              <a:avLst/>
              <a:gdLst/>
              <a:ah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p:style>
        </p:sp>
        <p:sp>
          <p:nvSpPr>
            <p:cNvPr id="308" name="Freeform: Shape 128"/>
            <p:cNvSpPr/>
            <p:nvPr/>
          </p:nvSpPr>
          <p:spPr>
            <a:xfrm>
              <a:off x="1659600" y="3960"/>
              <a:ext cx="9065160" cy="6857640"/>
            </a:xfrm>
            <a:custGeom>
              <a:avLst/>
              <a:gdLst/>
              <a:ah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p:style>
        </p:sp>
        <p:sp>
          <p:nvSpPr>
            <p:cNvPr id="309" name="Freeform: Shape 129"/>
            <p:cNvSpPr/>
            <p:nvPr/>
          </p:nvSpPr>
          <p:spPr>
            <a:xfrm>
              <a:off x="1648080" y="3960"/>
              <a:ext cx="9087840" cy="6857640"/>
            </a:xfrm>
            <a:custGeom>
              <a:avLst/>
              <a:gdLst/>
              <a:ah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p:style>
        </p:sp>
        <p:sp>
          <p:nvSpPr>
            <p:cNvPr id="310" name="Freeform: Shape 130"/>
            <p:cNvSpPr/>
            <p:nvPr/>
          </p:nvSpPr>
          <p:spPr>
            <a:xfrm>
              <a:off x="1629000" y="3960"/>
              <a:ext cx="9106920" cy="6857640"/>
            </a:xfrm>
            <a:custGeom>
              <a:avLst/>
              <a:gdLst/>
              <a:ah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p:style>
        </p:sp>
        <p:sp>
          <p:nvSpPr>
            <p:cNvPr id="311" name="Freeform: Shape 131"/>
            <p:cNvSpPr/>
            <p:nvPr/>
          </p:nvSpPr>
          <p:spPr>
            <a:xfrm>
              <a:off x="1318320" y="3960"/>
              <a:ext cx="9747360" cy="6857640"/>
            </a:xfrm>
            <a:custGeom>
              <a:avLst/>
              <a:gdLst/>
              <a:ah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p:style>
        </p:sp>
        <p:sp>
          <p:nvSpPr>
            <p:cNvPr id="312" name="Freeform: Shape 132"/>
            <p:cNvSpPr/>
            <p:nvPr/>
          </p:nvSpPr>
          <p:spPr>
            <a:xfrm>
              <a:off x="1308240" y="3960"/>
              <a:ext cx="9767520" cy="6857640"/>
            </a:xfrm>
            <a:custGeom>
              <a:avLst/>
              <a:gdLst/>
              <a:ah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13" name="Freeform: Shape 133"/>
            <p:cNvSpPr/>
            <p:nvPr/>
          </p:nvSpPr>
          <p:spPr>
            <a:xfrm>
              <a:off x="1303560" y="3960"/>
              <a:ext cx="9767520" cy="6857640"/>
            </a:xfrm>
            <a:custGeom>
              <a:avLst/>
              <a:gdLst/>
              <a:ah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sp>
      </p:grpSp>
      <p:sp>
        <p:nvSpPr>
          <p:cNvPr id="314" name="CustomShape 1"/>
          <p:cNvSpPr/>
          <p:nvPr/>
        </p:nvSpPr>
        <p:spPr>
          <a:xfrm>
            <a:off x="3502800" y="1542240"/>
            <a:ext cx="5186520" cy="2387520"/>
          </a:xfrm>
          <a:prstGeom prst="rect">
            <a:avLst/>
          </a:prstGeom>
          <a:noFill/>
          <a:ln w="0">
            <a:noFill/>
          </a:ln>
        </p:spPr>
        <p:style>
          <a:lnRef idx="0"/>
          <a:fillRef idx="0"/>
          <a:effectRef idx="0"/>
          <a:fontRef idx="minor"/>
        </p:style>
        <p:txBody>
          <a:bodyPr anchor="b">
            <a:normAutofit/>
          </a:bodyPr>
          <a:p>
            <a:pPr algn="ctr">
              <a:lnSpc>
                <a:spcPct val="90000"/>
              </a:lnSpc>
              <a:spcAft>
                <a:spcPts val="601"/>
              </a:spcAft>
              <a:buNone/>
            </a:pPr>
            <a:r>
              <a:rPr b="0" lang="en-US" sz="5200" spc="-1" strike="noStrike">
                <a:solidFill>
                  <a:srgbClr val="1f497d"/>
                </a:solidFill>
                <a:latin typeface="Arial"/>
                <a:ea typeface="DejaVu Sans"/>
              </a:rPr>
              <a:t>NGS introduction</a:t>
            </a:r>
            <a:endParaRPr b="0" lang="en-US" sz="5200" spc="-1" strike="noStrike">
              <a:latin typeface="Arial"/>
            </a:endParaRPr>
          </a:p>
        </p:txBody>
      </p:sp>
      <p:grpSp>
        <p:nvGrpSpPr>
          <p:cNvPr id="315" name="Group 135"/>
          <p:cNvGrpSpPr/>
          <p:nvPr/>
        </p:nvGrpSpPr>
        <p:grpSpPr>
          <a:xfrm>
            <a:off x="-360" y="-4320"/>
            <a:ext cx="2514600" cy="2174040"/>
            <a:chOff x="-360" y="-4320"/>
            <a:chExt cx="2514600" cy="2174040"/>
          </a:xfrm>
        </p:grpSpPr>
        <p:sp>
          <p:nvSpPr>
            <p:cNvPr id="316" name="Freeform: Shape 136"/>
            <p:cNvSpPr/>
            <p:nvPr/>
          </p:nvSpPr>
          <p:spPr>
            <a:xfrm>
              <a:off x="-360" y="0"/>
              <a:ext cx="2514600" cy="2169720"/>
            </a:xfrm>
            <a:custGeom>
              <a:avLst/>
              <a:gdLst/>
              <a:ah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317" name="Freeform: Shape 137"/>
            <p:cNvSpPr/>
            <p:nvPr/>
          </p:nvSpPr>
          <p:spPr>
            <a:xfrm>
              <a:off x="-360" y="-4320"/>
              <a:ext cx="2492640" cy="1947600"/>
            </a:xfrm>
            <a:custGeom>
              <a:avLst/>
              <a:gdLst/>
              <a:ah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318" name="Freeform: Shape 138"/>
            <p:cNvSpPr/>
            <p:nvPr/>
          </p:nvSpPr>
          <p:spPr>
            <a:xfrm>
              <a:off x="-360" y="0"/>
              <a:ext cx="2500560" cy="1972440"/>
            </a:xfrm>
            <a:custGeom>
              <a:avLst/>
              <a:gdLst/>
              <a:ah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319" name="Freeform: Shape 139"/>
            <p:cNvSpPr/>
            <p:nvPr/>
          </p:nvSpPr>
          <p:spPr>
            <a:xfrm>
              <a:off x="360" y="0"/>
              <a:ext cx="2490840" cy="1943280"/>
            </a:xfrm>
            <a:custGeom>
              <a:avLst/>
              <a:gdLst/>
              <a:ah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grpSp>
      <p:grpSp>
        <p:nvGrpSpPr>
          <p:cNvPr id="320" name="Group 141"/>
          <p:cNvGrpSpPr/>
          <p:nvPr/>
        </p:nvGrpSpPr>
        <p:grpSpPr>
          <a:xfrm>
            <a:off x="9686160" y="4683960"/>
            <a:ext cx="2514600" cy="2174040"/>
            <a:chOff x="9686160" y="4683960"/>
            <a:chExt cx="2514600" cy="2174040"/>
          </a:xfrm>
        </p:grpSpPr>
        <p:sp>
          <p:nvSpPr>
            <p:cNvPr id="321" name="Freeform: Shape 142"/>
            <p:cNvSpPr/>
            <p:nvPr/>
          </p:nvSpPr>
          <p:spPr>
            <a:xfrm rot="10800000">
              <a:off x="9686160" y="4683960"/>
              <a:ext cx="2514600" cy="2169720"/>
            </a:xfrm>
            <a:custGeom>
              <a:avLst/>
              <a:gdLst/>
              <a:ah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322" name="Freeform: Shape 143"/>
            <p:cNvSpPr/>
            <p:nvPr/>
          </p:nvSpPr>
          <p:spPr>
            <a:xfrm rot="10800000">
              <a:off x="9708120" y="4910400"/>
              <a:ext cx="2492640" cy="1947600"/>
            </a:xfrm>
            <a:custGeom>
              <a:avLst/>
              <a:gdLst/>
              <a:ah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323" name="Freeform: Shape 144"/>
            <p:cNvSpPr/>
            <p:nvPr/>
          </p:nvSpPr>
          <p:spPr>
            <a:xfrm rot="10800000">
              <a:off x="9700200" y="4881240"/>
              <a:ext cx="2500560" cy="1972440"/>
            </a:xfrm>
            <a:custGeom>
              <a:avLst/>
              <a:gdLst/>
              <a:ah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324" name="Freeform: Shape 145"/>
            <p:cNvSpPr/>
            <p:nvPr/>
          </p:nvSpPr>
          <p:spPr>
            <a:xfrm rot="10800000">
              <a:off x="9709200" y="4910400"/>
              <a:ext cx="2490840" cy="1943280"/>
            </a:xfrm>
            <a:custGeom>
              <a:avLst/>
              <a:gdLst/>
              <a:ah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gr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5" name="Rectangle 122"/>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26" name="Rectangle 124"/>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27" name="CustomShape 1"/>
          <p:cNvSpPr/>
          <p:nvPr/>
        </p:nvSpPr>
        <p:spPr>
          <a:xfrm>
            <a:off x="407520" y="215280"/>
            <a:ext cx="9833040" cy="1325160"/>
          </a:xfrm>
          <a:prstGeom prst="rect">
            <a:avLst/>
          </a:prstGeom>
          <a:noFill/>
          <a:ln w="0">
            <a:noFill/>
          </a:ln>
        </p:spPr>
        <p:style>
          <a:lnRef idx="0"/>
          <a:fillRef idx="0"/>
          <a:effectRef idx="0"/>
          <a:fontRef idx="minor"/>
        </p:style>
        <p:txBody>
          <a:bodyPr anchor="b">
            <a:normAutofit/>
          </a:bodyPr>
          <a:p>
            <a:pPr algn="ctr">
              <a:lnSpc>
                <a:spcPct val="90000"/>
              </a:lnSpc>
              <a:spcAft>
                <a:spcPts val="601"/>
              </a:spcAft>
              <a:buNone/>
            </a:pPr>
            <a:r>
              <a:rPr b="0" lang="en-US" sz="3600" spc="-1" strike="noStrike">
                <a:solidFill>
                  <a:srgbClr val="1f497d"/>
                </a:solidFill>
                <a:latin typeface="Arial"/>
                <a:ea typeface="DejaVu Sans"/>
              </a:rPr>
              <a:t>Next-generation sequencing introduction</a:t>
            </a:r>
            <a:endParaRPr b="0" lang="en-US" sz="3600" spc="-1" strike="noStrike">
              <a:latin typeface="Arial"/>
            </a:endParaRPr>
          </a:p>
        </p:txBody>
      </p:sp>
      <p:grpSp>
        <p:nvGrpSpPr>
          <p:cNvPr id="328" name="Group 126"/>
          <p:cNvGrpSpPr/>
          <p:nvPr/>
        </p:nvGrpSpPr>
        <p:grpSpPr>
          <a:xfrm>
            <a:off x="8289720" y="0"/>
            <a:ext cx="3902040" cy="2382480"/>
            <a:chOff x="8289720" y="0"/>
            <a:chExt cx="3902040" cy="2382480"/>
          </a:xfrm>
        </p:grpSpPr>
        <p:sp>
          <p:nvSpPr>
            <p:cNvPr id="329" name="Freeform: Shape 127"/>
            <p:cNvSpPr/>
            <p:nvPr/>
          </p:nvSpPr>
          <p:spPr>
            <a:xfrm>
              <a:off x="8289720" y="0"/>
              <a:ext cx="3901680" cy="2382480"/>
            </a:xfrm>
            <a:custGeom>
              <a:avLst/>
              <a:gdLst/>
              <a:ah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330" name="Freeform: Shape 128"/>
            <p:cNvSpPr/>
            <p:nvPr/>
          </p:nvSpPr>
          <p:spPr>
            <a:xfrm>
              <a:off x="8326080" y="0"/>
              <a:ext cx="3865680" cy="2183760"/>
            </a:xfrm>
            <a:custGeom>
              <a:avLst/>
              <a:gdLst/>
              <a:ah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331" name="Freeform: Shape 129"/>
            <p:cNvSpPr/>
            <p:nvPr/>
          </p:nvSpPr>
          <p:spPr>
            <a:xfrm>
              <a:off x="8329680" y="0"/>
              <a:ext cx="3862080" cy="2145240"/>
            </a:xfrm>
            <a:custGeom>
              <a:avLst/>
              <a:gdLst/>
              <a:ah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332" name="Freeform: Shape 130"/>
            <p:cNvSpPr/>
            <p:nvPr/>
          </p:nvSpPr>
          <p:spPr>
            <a:xfrm>
              <a:off x="8329680" y="0"/>
              <a:ext cx="3862080" cy="2145240"/>
            </a:xfrm>
            <a:custGeom>
              <a:avLst/>
              <a:gdLst/>
              <a:ah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grpSp>
      <p:sp>
        <p:nvSpPr>
          <p:cNvPr id="333" name="CustomShape 2"/>
          <p:cNvSpPr/>
          <p:nvPr/>
        </p:nvSpPr>
        <p:spPr>
          <a:xfrm>
            <a:off x="1179360" y="2023920"/>
            <a:ext cx="9833040" cy="3560760"/>
          </a:xfrm>
          <a:prstGeom prst="rect">
            <a:avLst/>
          </a:prstGeom>
          <a:noFill/>
          <a:ln w="0">
            <a:noFill/>
          </a:ln>
        </p:spPr>
        <p:style>
          <a:lnRef idx="0"/>
          <a:fillRef idx="0"/>
          <a:effectRef idx="0"/>
          <a:fontRef idx="minor"/>
        </p:style>
        <p:txBody>
          <a:bodyPr anchor="t">
            <a:normAutofit fontScale="96000"/>
          </a:bodyPr>
          <a:p>
            <a:pPr marL="228600" indent="-228600">
              <a:lnSpc>
                <a:spcPct val="90000"/>
              </a:lnSpc>
              <a:spcAft>
                <a:spcPts val="601"/>
              </a:spcAft>
              <a:buClr>
                <a:srgbClr val="000000"/>
              </a:buClr>
              <a:buFont typeface="Arial"/>
              <a:buChar char="•"/>
            </a:pPr>
            <a:r>
              <a:rPr b="0" lang="en-US" sz="2000" spc="-1" strike="noStrike">
                <a:solidFill>
                  <a:srgbClr val="1f497d"/>
                </a:solidFill>
                <a:latin typeface="Arial"/>
                <a:ea typeface="DejaVu Sans"/>
              </a:rPr>
              <a:t>Deciphering DNA sequence is essential for all the branches of “biological” research</a:t>
            </a:r>
            <a:endParaRPr b="0" lang="en-US" sz="2000" spc="-1" strike="noStrike">
              <a:latin typeface="Arial"/>
            </a:endParaRPr>
          </a:p>
          <a:p>
            <a:pPr>
              <a:lnSpc>
                <a:spcPct val="90000"/>
              </a:lnSpc>
              <a:spcAft>
                <a:spcPts val="601"/>
              </a:spcAft>
              <a:buNone/>
            </a:pPr>
            <a:endParaRPr b="0" lang="en-US" sz="2000" spc="-1" strike="noStrike">
              <a:latin typeface="Arial"/>
            </a:endParaRPr>
          </a:p>
          <a:p>
            <a:pPr marL="228600" indent="-228600">
              <a:lnSpc>
                <a:spcPct val="90000"/>
              </a:lnSpc>
              <a:spcAft>
                <a:spcPts val="601"/>
              </a:spcAft>
              <a:buClr>
                <a:srgbClr val="000000"/>
              </a:buClr>
              <a:buFont typeface="Arial"/>
              <a:buChar char="•"/>
            </a:pPr>
            <a:r>
              <a:rPr b="0" lang="en-US" sz="2000" spc="-1" strike="noStrike">
                <a:solidFill>
                  <a:srgbClr val="1f497d"/>
                </a:solidFill>
                <a:latin typeface="Arial"/>
                <a:ea typeface="DejaVu Sans"/>
              </a:rPr>
              <a:t>It has become widely adopted in numerous laboratories all over the world</a:t>
            </a:r>
            <a:endParaRPr b="0" lang="en-US" sz="2000" spc="-1" strike="noStrike">
              <a:latin typeface="Arial"/>
            </a:endParaRPr>
          </a:p>
          <a:p>
            <a:pPr>
              <a:lnSpc>
                <a:spcPct val="90000"/>
              </a:lnSpc>
              <a:spcAft>
                <a:spcPts val="601"/>
              </a:spcAft>
              <a:buNone/>
            </a:pPr>
            <a:endParaRPr b="0" lang="en-US" sz="2000" spc="-1" strike="noStrike">
              <a:latin typeface="Arial"/>
            </a:endParaRPr>
          </a:p>
          <a:p>
            <a:pPr marL="228600" indent="-228600">
              <a:lnSpc>
                <a:spcPct val="90000"/>
              </a:lnSpc>
              <a:spcAft>
                <a:spcPts val="601"/>
              </a:spcAft>
              <a:buClr>
                <a:srgbClr val="000000"/>
              </a:buClr>
              <a:buFont typeface="Arial"/>
              <a:buChar char="•"/>
            </a:pPr>
            <a:r>
              <a:rPr b="1" lang="en-US" sz="2000" spc="-1" strike="noStrike">
                <a:solidFill>
                  <a:srgbClr val="1f497d"/>
                </a:solidFill>
                <a:latin typeface="Arial"/>
                <a:ea typeface="DejaVu Sans"/>
              </a:rPr>
              <a:t>Next-generation sequencing (NGS) </a:t>
            </a:r>
            <a:r>
              <a:rPr b="0" lang="en-US" sz="2000" spc="-1" strike="noStrike">
                <a:solidFill>
                  <a:srgbClr val="1f497d"/>
                </a:solidFill>
                <a:latin typeface="Arial"/>
                <a:ea typeface="DejaVu Sans"/>
              </a:rPr>
              <a:t>is a new (almost) technology in the sequencing</a:t>
            </a:r>
            <a:endParaRPr b="0" lang="en-US" sz="2000" spc="-1" strike="noStrike">
              <a:latin typeface="Arial"/>
            </a:endParaRPr>
          </a:p>
          <a:p>
            <a:pPr>
              <a:lnSpc>
                <a:spcPct val="90000"/>
              </a:lnSpc>
              <a:spcAft>
                <a:spcPts val="601"/>
              </a:spcAft>
              <a:buNone/>
            </a:pPr>
            <a:endParaRPr b="0" lang="en-US" sz="2000" spc="-1" strike="noStrike">
              <a:latin typeface="Arial"/>
            </a:endParaRPr>
          </a:p>
          <a:p>
            <a:pPr marL="228600" indent="-228600">
              <a:lnSpc>
                <a:spcPct val="90000"/>
              </a:lnSpc>
              <a:spcAft>
                <a:spcPts val="601"/>
              </a:spcAft>
              <a:buClr>
                <a:srgbClr val="000000"/>
              </a:buClr>
              <a:buFont typeface="Arial"/>
              <a:buChar char="•"/>
            </a:pPr>
            <a:r>
              <a:rPr b="0" lang="en-US" sz="2000" spc="-1" strike="noStrike">
                <a:solidFill>
                  <a:srgbClr val="1f497d"/>
                </a:solidFill>
                <a:latin typeface="Arial"/>
                <a:ea typeface="DejaVu Sans"/>
              </a:rPr>
              <a:t>It helps to overcome the limitations of older techniques such as speed, scalability, throughput and resolution</a:t>
            </a:r>
            <a:endParaRPr b="0" lang="en-US" sz="2000" spc="-1" strike="noStrike">
              <a:latin typeface="Arial"/>
            </a:endParaRPr>
          </a:p>
          <a:p>
            <a:pPr>
              <a:lnSpc>
                <a:spcPct val="90000"/>
              </a:lnSpc>
              <a:spcAft>
                <a:spcPts val="601"/>
              </a:spcAft>
              <a:buNone/>
            </a:pPr>
            <a:endParaRPr b="0" lang="en-US" sz="2000" spc="-1" strike="noStrike">
              <a:latin typeface="Arial"/>
            </a:endParaRPr>
          </a:p>
          <a:p>
            <a:pPr marL="228600" indent="-228600">
              <a:lnSpc>
                <a:spcPct val="90000"/>
              </a:lnSpc>
              <a:spcAft>
                <a:spcPts val="601"/>
              </a:spcAft>
              <a:buClr>
                <a:srgbClr val="000000"/>
              </a:buClr>
              <a:buFont typeface="Arial"/>
              <a:buChar char="•"/>
            </a:pPr>
            <a:r>
              <a:rPr b="0" lang="en-US" sz="2000" spc="-1" strike="noStrike">
                <a:solidFill>
                  <a:srgbClr val="1f497d"/>
                </a:solidFill>
                <a:latin typeface="Arial"/>
                <a:ea typeface="DejaVu Sans"/>
              </a:rPr>
              <a:t>In this course you will get familiar with NGS as itself, its use and basic data processing</a:t>
            </a:r>
            <a:endParaRPr b="0" lang="en-US" sz="2000" spc="-1" strike="noStrike">
              <a:latin typeface="Arial"/>
            </a:endParaRPr>
          </a:p>
          <a:p>
            <a:pPr>
              <a:lnSpc>
                <a:spcPct val="90000"/>
              </a:lnSpc>
              <a:spcAft>
                <a:spcPts val="601"/>
              </a:spcAft>
              <a:buNone/>
            </a:pPr>
            <a:endParaRPr b="0" lang="en-US" sz="2000" spc="-1" strike="noStrike">
              <a:latin typeface="Arial"/>
            </a:endParaRPr>
          </a:p>
        </p:txBody>
      </p:sp>
      <p:grpSp>
        <p:nvGrpSpPr>
          <p:cNvPr id="334" name="Group 132"/>
          <p:cNvGrpSpPr/>
          <p:nvPr/>
        </p:nvGrpSpPr>
        <p:grpSpPr>
          <a:xfrm>
            <a:off x="0" y="4682520"/>
            <a:ext cx="2898360" cy="2175120"/>
            <a:chOff x="0" y="4682520"/>
            <a:chExt cx="2898360" cy="2175120"/>
          </a:xfrm>
        </p:grpSpPr>
        <p:sp>
          <p:nvSpPr>
            <p:cNvPr id="335" name="Freeform: Shape 133"/>
            <p:cNvSpPr/>
            <p:nvPr/>
          </p:nvSpPr>
          <p:spPr>
            <a:xfrm flipV="1">
              <a:off x="360" y="4851000"/>
              <a:ext cx="2885400" cy="2006640"/>
            </a:xfrm>
            <a:custGeom>
              <a:avLst/>
              <a:gdLst/>
              <a:ah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sp>
        <p:sp>
          <p:nvSpPr>
            <p:cNvPr id="336" name="Freeform: Shape 134"/>
            <p:cNvSpPr/>
            <p:nvPr/>
          </p:nvSpPr>
          <p:spPr>
            <a:xfrm flipV="1">
              <a:off x="360" y="4851000"/>
              <a:ext cx="2885400" cy="2006640"/>
            </a:xfrm>
            <a:custGeom>
              <a:avLst/>
              <a:gdLst/>
              <a:ah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sp>
        <p:sp>
          <p:nvSpPr>
            <p:cNvPr id="337" name="Freeform: Shape 135"/>
            <p:cNvSpPr/>
            <p:nvPr/>
          </p:nvSpPr>
          <p:spPr>
            <a:xfrm flipV="1">
              <a:off x="0" y="4833360"/>
              <a:ext cx="2885760" cy="2023560"/>
            </a:xfrm>
            <a:custGeom>
              <a:avLst/>
              <a:gdLst/>
              <a:ah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sp>
        <p:sp>
          <p:nvSpPr>
            <p:cNvPr id="338" name="Freeform: Shape 136"/>
            <p:cNvSpPr/>
            <p:nvPr/>
          </p:nvSpPr>
          <p:spPr>
            <a:xfrm flipV="1">
              <a:off x="360" y="4682520"/>
              <a:ext cx="2898000" cy="2175120"/>
            </a:xfrm>
            <a:custGeom>
              <a:avLst/>
              <a:gdLst/>
              <a:ah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sp>
      </p:gr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9" name="Rectangle 124"/>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40" name="Rectangle 126"/>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41" name="CustomShape 1"/>
          <p:cNvSpPr/>
          <p:nvPr/>
        </p:nvSpPr>
        <p:spPr>
          <a:xfrm>
            <a:off x="711360" y="215280"/>
            <a:ext cx="9833040" cy="1325160"/>
          </a:xfrm>
          <a:prstGeom prst="rect">
            <a:avLst/>
          </a:prstGeom>
          <a:noFill/>
          <a:ln w="0">
            <a:noFill/>
          </a:ln>
        </p:spPr>
        <p:style>
          <a:lnRef idx="0"/>
          <a:fillRef idx="0"/>
          <a:effectRef idx="0"/>
          <a:fontRef idx="minor"/>
        </p:style>
        <p:txBody>
          <a:bodyPr anchor="b">
            <a:normAutofit/>
          </a:bodyPr>
          <a:p>
            <a:pPr algn="ctr">
              <a:lnSpc>
                <a:spcPct val="90000"/>
              </a:lnSpc>
              <a:spcAft>
                <a:spcPts val="601"/>
              </a:spcAft>
              <a:buNone/>
            </a:pPr>
            <a:r>
              <a:rPr b="0" lang="en-US" sz="3600" spc="-1" strike="noStrike">
                <a:solidFill>
                  <a:srgbClr val="1f497d"/>
                </a:solidFill>
                <a:latin typeface="Arial"/>
                <a:ea typeface="DejaVu Sans"/>
              </a:rPr>
              <a:t>Before we proceed any further</a:t>
            </a:r>
            <a:endParaRPr b="0" lang="en-US" sz="3600" spc="-1" strike="noStrike">
              <a:latin typeface="Arial"/>
            </a:endParaRPr>
          </a:p>
        </p:txBody>
      </p:sp>
      <p:grpSp>
        <p:nvGrpSpPr>
          <p:cNvPr id="342" name="Group 128"/>
          <p:cNvGrpSpPr/>
          <p:nvPr/>
        </p:nvGrpSpPr>
        <p:grpSpPr>
          <a:xfrm>
            <a:off x="8289720" y="0"/>
            <a:ext cx="3902040" cy="2382480"/>
            <a:chOff x="8289720" y="0"/>
            <a:chExt cx="3902040" cy="2382480"/>
          </a:xfrm>
        </p:grpSpPr>
        <p:sp>
          <p:nvSpPr>
            <p:cNvPr id="343" name="Freeform: Shape 129"/>
            <p:cNvSpPr/>
            <p:nvPr/>
          </p:nvSpPr>
          <p:spPr>
            <a:xfrm>
              <a:off x="8289720" y="0"/>
              <a:ext cx="3901680" cy="2382480"/>
            </a:xfrm>
            <a:custGeom>
              <a:avLst/>
              <a:gdLst/>
              <a:ah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344" name="Freeform: Shape 130"/>
            <p:cNvSpPr/>
            <p:nvPr/>
          </p:nvSpPr>
          <p:spPr>
            <a:xfrm>
              <a:off x="8326080" y="0"/>
              <a:ext cx="3865680" cy="2183760"/>
            </a:xfrm>
            <a:custGeom>
              <a:avLst/>
              <a:gdLst/>
              <a:ah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345" name="Freeform: Shape 131"/>
            <p:cNvSpPr/>
            <p:nvPr/>
          </p:nvSpPr>
          <p:spPr>
            <a:xfrm>
              <a:off x="8329680" y="0"/>
              <a:ext cx="3862080" cy="2145240"/>
            </a:xfrm>
            <a:custGeom>
              <a:avLst/>
              <a:gdLst/>
              <a:ah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346" name="Freeform: Shape 132"/>
            <p:cNvSpPr/>
            <p:nvPr/>
          </p:nvSpPr>
          <p:spPr>
            <a:xfrm>
              <a:off x="8329680" y="0"/>
              <a:ext cx="3862080" cy="2145240"/>
            </a:xfrm>
            <a:custGeom>
              <a:avLst/>
              <a:gdLst/>
              <a:ah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grpSp>
      <p:sp>
        <p:nvSpPr>
          <p:cNvPr id="347" name="CustomShape 2"/>
          <p:cNvSpPr/>
          <p:nvPr/>
        </p:nvSpPr>
        <p:spPr>
          <a:xfrm>
            <a:off x="1179360" y="1756080"/>
            <a:ext cx="9833040" cy="4325040"/>
          </a:xfrm>
          <a:prstGeom prst="rect">
            <a:avLst/>
          </a:prstGeom>
          <a:noFill/>
          <a:ln w="0">
            <a:noFill/>
          </a:ln>
        </p:spPr>
        <p:style>
          <a:lnRef idx="0"/>
          <a:fillRef idx="0"/>
          <a:effectRef idx="0"/>
          <a:fontRef idx="minor"/>
        </p:style>
        <p:txBody>
          <a:bodyPr anchor="t">
            <a:normAutofit/>
          </a:bodyPr>
          <a:p>
            <a:pPr marL="228600" indent="-228600">
              <a:lnSpc>
                <a:spcPct val="90000"/>
              </a:lnSpc>
              <a:spcAft>
                <a:spcPts val="601"/>
              </a:spcAft>
              <a:buClr>
                <a:srgbClr val="000000"/>
              </a:buClr>
              <a:buFont typeface="Arial"/>
              <a:buChar char="•"/>
            </a:pPr>
            <a:r>
              <a:rPr b="1" lang="en-US" sz="1600" spc="-1" strike="noStrike">
                <a:solidFill>
                  <a:srgbClr val="1f497d"/>
                </a:solidFill>
                <a:latin typeface="Arial"/>
                <a:ea typeface="DejaVu Sans"/>
              </a:rPr>
              <a:t>Bioinformatics </a:t>
            </a:r>
            <a:r>
              <a:rPr b="0" lang="en-US" sz="1600" spc="-1" strike="noStrike">
                <a:solidFill>
                  <a:srgbClr val="1f497d"/>
                </a:solidFill>
                <a:latin typeface="Arial"/>
                <a:ea typeface="DejaVu Sans"/>
              </a:rPr>
              <a:t>(and especially the sequencing bioinformatics) is a </a:t>
            </a:r>
            <a:r>
              <a:rPr b="1" lang="en-US" sz="1600" spc="-1" strike="noStrike">
                <a:solidFill>
                  <a:srgbClr val="1f497d"/>
                </a:solidFill>
                <a:latin typeface="Arial"/>
                <a:ea typeface="DejaVu Sans"/>
              </a:rPr>
              <a:t>very new field</a:t>
            </a:r>
            <a:endParaRPr b="0" lang="en-US" sz="1600" spc="-1" strike="noStrike">
              <a:latin typeface="Arial"/>
            </a:endParaRPr>
          </a:p>
          <a:p>
            <a:pPr>
              <a:lnSpc>
                <a:spcPct val="90000"/>
              </a:lnSpc>
              <a:spcAft>
                <a:spcPts val="601"/>
              </a:spcAft>
              <a:buNone/>
            </a:pPr>
            <a:endParaRPr b="0" lang="en-US" sz="1600" spc="-1" strike="noStrike">
              <a:latin typeface="Arial"/>
            </a:endParaRPr>
          </a:p>
          <a:p>
            <a:pPr marL="228600" indent="-228600">
              <a:lnSpc>
                <a:spcPct val="90000"/>
              </a:lnSpc>
              <a:spcAft>
                <a:spcPts val="601"/>
              </a:spcAft>
              <a:buClr>
                <a:srgbClr val="000000"/>
              </a:buClr>
              <a:buFont typeface="Arial"/>
              <a:buChar char="•"/>
            </a:pPr>
            <a:r>
              <a:rPr b="0" lang="en-US" sz="1600" spc="-1" strike="noStrike">
                <a:solidFill>
                  <a:srgbClr val="1f497d"/>
                </a:solidFill>
                <a:latin typeface="Arial"/>
                <a:ea typeface="DejaVu Sans"/>
              </a:rPr>
              <a:t>No good books, no standards, nothing lasts forever, … </a:t>
            </a:r>
            <a:r>
              <a:rPr b="1" lang="en-US" sz="1600" spc="-1" strike="noStrike">
                <a:solidFill>
                  <a:srgbClr val="1f497d"/>
                </a:solidFill>
                <a:latin typeface="Arial"/>
                <a:ea typeface="DejaVu Sans"/>
              </a:rPr>
              <a:t>almost everything </a:t>
            </a:r>
            <a:r>
              <a:rPr b="0" lang="en-US" sz="1600" spc="-1" strike="noStrike">
                <a:solidFill>
                  <a:srgbClr val="1f497d"/>
                </a:solidFill>
                <a:latin typeface="Arial"/>
                <a:ea typeface="DejaVu Sans"/>
              </a:rPr>
              <a:t>is old and </a:t>
            </a:r>
            <a:r>
              <a:rPr b="1" lang="en-US" sz="1600" spc="-1" strike="noStrike">
                <a:solidFill>
                  <a:srgbClr val="1f497d"/>
                </a:solidFill>
                <a:latin typeface="Arial"/>
                <a:ea typeface="DejaVu Sans"/>
              </a:rPr>
              <a:t>outdated</a:t>
            </a:r>
            <a:r>
              <a:rPr b="0" lang="en-US" sz="1600" spc="-1" strike="noStrike">
                <a:solidFill>
                  <a:srgbClr val="1f497d"/>
                </a:solidFill>
                <a:latin typeface="Arial"/>
                <a:ea typeface="DejaVu Sans"/>
              </a:rPr>
              <a:t>!</a:t>
            </a:r>
            <a:endParaRPr b="0" lang="en-US" sz="1600" spc="-1" strike="noStrike">
              <a:latin typeface="Arial"/>
            </a:endParaRPr>
          </a:p>
          <a:p>
            <a:pPr>
              <a:lnSpc>
                <a:spcPct val="90000"/>
              </a:lnSpc>
              <a:spcAft>
                <a:spcPts val="601"/>
              </a:spcAft>
              <a:buNone/>
            </a:pPr>
            <a:endParaRPr b="0" lang="en-US" sz="1600" spc="-1" strike="noStrike">
              <a:latin typeface="Arial"/>
            </a:endParaRPr>
          </a:p>
          <a:p>
            <a:pPr marL="228600" indent="-228600">
              <a:lnSpc>
                <a:spcPct val="90000"/>
              </a:lnSpc>
              <a:spcAft>
                <a:spcPts val="601"/>
              </a:spcAft>
              <a:buClr>
                <a:srgbClr val="000000"/>
              </a:buClr>
              <a:buFont typeface="Arial"/>
              <a:buChar char="•"/>
            </a:pPr>
            <a:r>
              <a:rPr b="1" lang="en-US" sz="1600" spc="-1" strike="noStrike">
                <a:solidFill>
                  <a:srgbClr val="1f497d"/>
                </a:solidFill>
                <a:latin typeface="Arial"/>
                <a:ea typeface="DejaVu Sans"/>
              </a:rPr>
              <a:t>Bioinformaticians </a:t>
            </a:r>
            <a:r>
              <a:rPr b="0" lang="en-US" sz="1600" spc="-1" strike="noStrike">
                <a:solidFill>
                  <a:srgbClr val="1f497d"/>
                </a:solidFill>
                <a:latin typeface="Arial"/>
                <a:ea typeface="DejaVu Sans"/>
              </a:rPr>
              <a:t>have to be </a:t>
            </a:r>
            <a:r>
              <a:rPr b="1" lang="en-US" sz="1600" spc="-1" strike="noStrike">
                <a:solidFill>
                  <a:srgbClr val="1f497d"/>
                </a:solidFill>
                <a:latin typeface="Arial"/>
                <a:ea typeface="DejaVu Sans"/>
              </a:rPr>
              <a:t>always </a:t>
            </a:r>
            <a:r>
              <a:rPr b="0" lang="en-US" sz="1600" spc="-1" strike="noStrike">
                <a:solidFill>
                  <a:srgbClr val="1f497d"/>
                </a:solidFill>
                <a:latin typeface="Arial"/>
                <a:ea typeface="DejaVu Sans"/>
              </a:rPr>
              <a:t>looking for </a:t>
            </a:r>
            <a:r>
              <a:rPr b="1" lang="en-US" sz="1600" spc="-1" strike="noStrike">
                <a:solidFill>
                  <a:srgbClr val="1f497d"/>
                </a:solidFill>
                <a:latin typeface="Arial"/>
                <a:ea typeface="DejaVu Sans"/>
              </a:rPr>
              <a:t>new methods</a:t>
            </a:r>
            <a:r>
              <a:rPr b="0" lang="en-US" sz="1600" spc="-1" strike="noStrike">
                <a:solidFill>
                  <a:srgbClr val="1f497d"/>
                </a:solidFill>
                <a:latin typeface="Arial"/>
                <a:ea typeface="DejaVu Sans"/>
              </a:rPr>
              <a:t>, tools, algorithms, … it’s the same when wet-lab people must search for novel methods which for decrease bias, are faster, require less input material, …</a:t>
            </a:r>
            <a:endParaRPr b="0" lang="en-US" sz="1600" spc="-1" strike="noStrike">
              <a:latin typeface="Arial"/>
            </a:endParaRPr>
          </a:p>
          <a:p>
            <a:pPr>
              <a:lnSpc>
                <a:spcPct val="90000"/>
              </a:lnSpc>
              <a:spcAft>
                <a:spcPts val="601"/>
              </a:spcAft>
              <a:buNone/>
            </a:pPr>
            <a:endParaRPr b="0" lang="en-US" sz="1600" spc="-1" strike="noStrike">
              <a:latin typeface="Arial"/>
            </a:endParaRPr>
          </a:p>
          <a:p>
            <a:pPr marL="228600" indent="-228600">
              <a:lnSpc>
                <a:spcPct val="90000"/>
              </a:lnSpc>
              <a:spcAft>
                <a:spcPts val="601"/>
              </a:spcAft>
              <a:buClr>
                <a:srgbClr val="000000"/>
              </a:buClr>
              <a:buFont typeface="Arial"/>
              <a:buChar char="•"/>
            </a:pPr>
            <a:r>
              <a:rPr b="0" lang="en-US" sz="1600" spc="-1" strike="noStrike">
                <a:solidFill>
                  <a:srgbClr val="1f497d"/>
                </a:solidFill>
                <a:latin typeface="Arial"/>
                <a:ea typeface="DejaVu Sans"/>
              </a:rPr>
              <a:t>The good thing is that there is </a:t>
            </a:r>
            <a:r>
              <a:rPr b="1" lang="en-US" sz="1600" spc="-1" strike="noStrike">
                <a:solidFill>
                  <a:srgbClr val="1f497d"/>
                </a:solidFill>
                <a:latin typeface="Arial"/>
                <a:ea typeface="DejaVu Sans"/>
              </a:rPr>
              <a:t>still a space for improvement </a:t>
            </a:r>
            <a:r>
              <a:rPr b="0" lang="en-US" sz="1600" spc="-1" strike="noStrike">
                <a:solidFill>
                  <a:srgbClr val="1f497d"/>
                </a:solidFill>
                <a:latin typeface="Arial"/>
                <a:ea typeface="DejaVu Sans"/>
              </a:rPr>
              <a:t>– for you!</a:t>
            </a:r>
            <a:endParaRPr b="0" lang="en-US" sz="1600" spc="-1" strike="noStrike">
              <a:latin typeface="Arial"/>
            </a:endParaRPr>
          </a:p>
          <a:p>
            <a:pPr>
              <a:lnSpc>
                <a:spcPct val="90000"/>
              </a:lnSpc>
              <a:spcAft>
                <a:spcPts val="601"/>
              </a:spcAft>
              <a:buNone/>
            </a:pPr>
            <a:endParaRPr b="0" lang="en-US" sz="1600" spc="-1" strike="noStrike">
              <a:latin typeface="Arial"/>
            </a:endParaRPr>
          </a:p>
          <a:p>
            <a:pPr marL="228600" indent="-228600">
              <a:lnSpc>
                <a:spcPct val="90000"/>
              </a:lnSpc>
              <a:spcAft>
                <a:spcPts val="601"/>
              </a:spcAft>
              <a:buClr>
                <a:srgbClr val="000000"/>
              </a:buClr>
              <a:buFont typeface="Arial"/>
              <a:buChar char="•"/>
            </a:pPr>
            <a:r>
              <a:rPr b="0" lang="en-US" sz="1600" spc="-1" strike="noStrike">
                <a:solidFill>
                  <a:srgbClr val="1f497d"/>
                </a:solidFill>
                <a:latin typeface="Arial"/>
                <a:ea typeface="DejaVu Sans"/>
              </a:rPr>
              <a:t>However, the data </a:t>
            </a:r>
            <a:r>
              <a:rPr b="1" lang="en-US" sz="1600" spc="-1" strike="noStrike">
                <a:solidFill>
                  <a:srgbClr val="1f497d"/>
                </a:solidFill>
                <a:latin typeface="Arial"/>
                <a:ea typeface="DejaVu Sans"/>
              </a:rPr>
              <a:t>analysis is never trivial</a:t>
            </a:r>
            <a:endParaRPr b="0" lang="en-US" sz="1600" spc="-1" strike="noStrike">
              <a:latin typeface="Arial"/>
            </a:endParaRPr>
          </a:p>
          <a:p>
            <a:pPr>
              <a:lnSpc>
                <a:spcPct val="90000"/>
              </a:lnSpc>
              <a:spcAft>
                <a:spcPts val="601"/>
              </a:spcAft>
              <a:buNone/>
            </a:pPr>
            <a:endParaRPr b="0" lang="en-US" sz="1600" spc="-1" strike="noStrike">
              <a:latin typeface="Arial"/>
            </a:endParaRPr>
          </a:p>
          <a:p>
            <a:pPr marL="228600" indent="-228600">
              <a:lnSpc>
                <a:spcPct val="90000"/>
              </a:lnSpc>
              <a:spcAft>
                <a:spcPts val="601"/>
              </a:spcAft>
              <a:buClr>
                <a:srgbClr val="000000"/>
              </a:buClr>
              <a:buFont typeface="Arial"/>
              <a:buChar char="•"/>
            </a:pPr>
            <a:r>
              <a:rPr b="1" lang="en-US" sz="1600" spc="-1" strike="noStrike">
                <a:solidFill>
                  <a:srgbClr val="1f497d"/>
                </a:solidFill>
                <a:latin typeface="Arial"/>
                <a:ea typeface="DejaVu Sans"/>
              </a:rPr>
              <a:t>Garbage in –garbage out</a:t>
            </a:r>
            <a:endParaRPr b="0" lang="en-US" sz="1600" spc="-1" strike="noStrike">
              <a:latin typeface="Arial"/>
            </a:endParaRPr>
          </a:p>
          <a:p>
            <a:pPr>
              <a:lnSpc>
                <a:spcPct val="90000"/>
              </a:lnSpc>
              <a:spcAft>
                <a:spcPts val="601"/>
              </a:spcAft>
              <a:buNone/>
            </a:pPr>
            <a:endParaRPr b="0" lang="en-US" sz="1600" spc="-1" strike="noStrike">
              <a:latin typeface="Arial"/>
            </a:endParaRPr>
          </a:p>
          <a:p>
            <a:pPr marL="228600" indent="-228600">
              <a:lnSpc>
                <a:spcPct val="90000"/>
              </a:lnSpc>
              <a:spcAft>
                <a:spcPts val="601"/>
              </a:spcAft>
              <a:buClr>
                <a:srgbClr val="000000"/>
              </a:buClr>
              <a:buFont typeface="Arial"/>
              <a:buChar char="•"/>
            </a:pPr>
            <a:r>
              <a:rPr b="0" lang="en-US" sz="1600" spc="-1" strike="noStrike">
                <a:solidFill>
                  <a:srgbClr val="1f497d"/>
                </a:solidFill>
                <a:latin typeface="Arial"/>
                <a:ea typeface="DejaVu Sans"/>
              </a:rPr>
              <a:t>If you </a:t>
            </a:r>
            <a:r>
              <a:rPr b="1" lang="en-US" sz="1600" spc="-1" strike="noStrike">
                <a:solidFill>
                  <a:srgbClr val="1f497d"/>
                </a:solidFill>
                <a:latin typeface="Arial"/>
                <a:ea typeface="DejaVu Sans"/>
              </a:rPr>
              <a:t>do not understand </a:t>
            </a:r>
            <a:r>
              <a:rPr b="0" lang="en-US" sz="1600" spc="-1" strike="noStrike">
                <a:solidFill>
                  <a:srgbClr val="1f497d"/>
                </a:solidFill>
                <a:latin typeface="Arial"/>
                <a:ea typeface="DejaVu Sans"/>
              </a:rPr>
              <a:t>the whole process you </a:t>
            </a:r>
            <a:r>
              <a:rPr b="1" lang="en-US" sz="1600" spc="-1" strike="noStrike">
                <a:solidFill>
                  <a:srgbClr val="1f497d"/>
                </a:solidFill>
                <a:latin typeface="Arial"/>
                <a:ea typeface="DejaVu Sans"/>
              </a:rPr>
              <a:t>don’t know </a:t>
            </a:r>
            <a:r>
              <a:rPr b="0" lang="en-US" sz="1600" spc="-1" strike="noStrike">
                <a:solidFill>
                  <a:srgbClr val="1f497d"/>
                </a:solidFill>
                <a:latin typeface="Arial"/>
                <a:ea typeface="DejaVu Sans"/>
              </a:rPr>
              <a:t>what the </a:t>
            </a:r>
            <a:r>
              <a:rPr b="1" lang="en-US" sz="1600" spc="-1" strike="noStrike">
                <a:solidFill>
                  <a:srgbClr val="1f497d"/>
                </a:solidFill>
                <a:latin typeface="Arial"/>
                <a:ea typeface="DejaVu Sans"/>
              </a:rPr>
              <a:t>results </a:t>
            </a:r>
            <a:r>
              <a:rPr b="0" lang="en-US" sz="1600" spc="-1" strike="noStrike">
                <a:solidFill>
                  <a:srgbClr val="1f497d"/>
                </a:solidFill>
                <a:latin typeface="Arial"/>
                <a:ea typeface="DejaVu Sans"/>
              </a:rPr>
              <a:t>mean</a:t>
            </a:r>
            <a:endParaRPr b="0" lang="en-US" sz="1600" spc="-1" strike="noStrike">
              <a:latin typeface="Arial"/>
            </a:endParaRPr>
          </a:p>
          <a:p>
            <a:pPr>
              <a:lnSpc>
                <a:spcPct val="90000"/>
              </a:lnSpc>
              <a:spcAft>
                <a:spcPts val="601"/>
              </a:spcAft>
              <a:buNone/>
            </a:pPr>
            <a:endParaRPr b="0" lang="en-US" sz="1600" spc="-1" strike="noStrike">
              <a:latin typeface="Arial"/>
            </a:endParaRPr>
          </a:p>
        </p:txBody>
      </p:sp>
      <p:grpSp>
        <p:nvGrpSpPr>
          <p:cNvPr id="348" name="Group 134"/>
          <p:cNvGrpSpPr/>
          <p:nvPr/>
        </p:nvGrpSpPr>
        <p:grpSpPr>
          <a:xfrm>
            <a:off x="0" y="4682520"/>
            <a:ext cx="2898360" cy="2175120"/>
            <a:chOff x="0" y="4682520"/>
            <a:chExt cx="2898360" cy="2175120"/>
          </a:xfrm>
        </p:grpSpPr>
        <p:sp>
          <p:nvSpPr>
            <p:cNvPr id="349" name="Freeform: Shape 135"/>
            <p:cNvSpPr/>
            <p:nvPr/>
          </p:nvSpPr>
          <p:spPr>
            <a:xfrm flipV="1">
              <a:off x="360" y="4851000"/>
              <a:ext cx="2885400" cy="2006640"/>
            </a:xfrm>
            <a:custGeom>
              <a:avLst/>
              <a:gdLst/>
              <a:ah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sp>
        <p:sp>
          <p:nvSpPr>
            <p:cNvPr id="350" name="Freeform: Shape 136"/>
            <p:cNvSpPr/>
            <p:nvPr/>
          </p:nvSpPr>
          <p:spPr>
            <a:xfrm flipV="1">
              <a:off x="360" y="4851000"/>
              <a:ext cx="2885400" cy="2006640"/>
            </a:xfrm>
            <a:custGeom>
              <a:avLst/>
              <a:gdLst/>
              <a:ah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sp>
        <p:sp>
          <p:nvSpPr>
            <p:cNvPr id="351" name="Freeform: Shape 137"/>
            <p:cNvSpPr/>
            <p:nvPr/>
          </p:nvSpPr>
          <p:spPr>
            <a:xfrm flipV="1">
              <a:off x="0" y="4833360"/>
              <a:ext cx="2885760" cy="2023560"/>
            </a:xfrm>
            <a:custGeom>
              <a:avLst/>
              <a:gdLst/>
              <a:ah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sp>
        <p:sp>
          <p:nvSpPr>
            <p:cNvPr id="352" name="Freeform: Shape 138"/>
            <p:cNvSpPr/>
            <p:nvPr/>
          </p:nvSpPr>
          <p:spPr>
            <a:xfrm flipV="1">
              <a:off x="360" y="4682520"/>
              <a:ext cx="2898000" cy="2175120"/>
            </a:xfrm>
            <a:custGeom>
              <a:avLst/>
              <a:gdLst/>
              <a:ah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sp>
      </p:gr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3" name="Rectangle 126"/>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54" name="Rectangle 128"/>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55" name="CustomShape 1"/>
          <p:cNvSpPr/>
          <p:nvPr/>
        </p:nvSpPr>
        <p:spPr>
          <a:xfrm>
            <a:off x="211680" y="256320"/>
            <a:ext cx="9833040" cy="795960"/>
          </a:xfrm>
          <a:prstGeom prst="rect">
            <a:avLst/>
          </a:prstGeom>
          <a:noFill/>
          <a:ln w="0">
            <a:noFill/>
          </a:ln>
        </p:spPr>
        <p:style>
          <a:lnRef idx="0"/>
          <a:fillRef idx="0"/>
          <a:effectRef idx="0"/>
          <a:fontRef idx="minor"/>
        </p:style>
        <p:txBody>
          <a:bodyPr anchor="b">
            <a:normAutofit/>
          </a:bodyPr>
          <a:p>
            <a:pPr>
              <a:lnSpc>
                <a:spcPct val="90000"/>
              </a:lnSpc>
              <a:spcAft>
                <a:spcPts val="601"/>
              </a:spcAft>
              <a:buNone/>
            </a:pPr>
            <a:r>
              <a:rPr b="0" lang="sk-SK" sz="3600" spc="-1" strike="noStrike">
                <a:solidFill>
                  <a:srgbClr val="1f497d"/>
                </a:solidFill>
                <a:latin typeface="Arial"/>
                <a:ea typeface="DejaVu Sans"/>
              </a:rPr>
              <a:t>Very short history</a:t>
            </a:r>
            <a:endParaRPr b="0" lang="en-US" sz="3600" spc="-1" strike="noStrike">
              <a:latin typeface="Arial"/>
            </a:endParaRPr>
          </a:p>
        </p:txBody>
      </p:sp>
      <p:grpSp>
        <p:nvGrpSpPr>
          <p:cNvPr id="356" name="Group 130"/>
          <p:cNvGrpSpPr/>
          <p:nvPr/>
        </p:nvGrpSpPr>
        <p:grpSpPr>
          <a:xfrm>
            <a:off x="8289720" y="0"/>
            <a:ext cx="3902040" cy="2382480"/>
            <a:chOff x="8289720" y="0"/>
            <a:chExt cx="3902040" cy="2382480"/>
          </a:xfrm>
        </p:grpSpPr>
        <p:sp>
          <p:nvSpPr>
            <p:cNvPr id="357" name="Freeform: Shape 131"/>
            <p:cNvSpPr/>
            <p:nvPr/>
          </p:nvSpPr>
          <p:spPr>
            <a:xfrm>
              <a:off x="8289720" y="0"/>
              <a:ext cx="3901680" cy="2382480"/>
            </a:xfrm>
            <a:custGeom>
              <a:avLst/>
              <a:gdLst/>
              <a:ah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358" name="Freeform: Shape 132"/>
            <p:cNvSpPr/>
            <p:nvPr/>
          </p:nvSpPr>
          <p:spPr>
            <a:xfrm>
              <a:off x="8326080" y="0"/>
              <a:ext cx="3865680" cy="2183760"/>
            </a:xfrm>
            <a:custGeom>
              <a:avLst/>
              <a:gdLst/>
              <a:ah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359" name="Freeform: Shape 133"/>
            <p:cNvSpPr/>
            <p:nvPr/>
          </p:nvSpPr>
          <p:spPr>
            <a:xfrm>
              <a:off x="8329680" y="0"/>
              <a:ext cx="3862080" cy="2145240"/>
            </a:xfrm>
            <a:custGeom>
              <a:avLst/>
              <a:gdLst/>
              <a:ah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360" name="Freeform: Shape 134"/>
            <p:cNvSpPr/>
            <p:nvPr/>
          </p:nvSpPr>
          <p:spPr>
            <a:xfrm>
              <a:off x="8329680" y="0"/>
              <a:ext cx="3862080" cy="2145240"/>
            </a:xfrm>
            <a:custGeom>
              <a:avLst/>
              <a:gdLst/>
              <a:ah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grpSp>
      <p:sp>
        <p:nvSpPr>
          <p:cNvPr id="361" name="CustomShape 2"/>
          <p:cNvSpPr/>
          <p:nvPr/>
        </p:nvSpPr>
        <p:spPr>
          <a:xfrm>
            <a:off x="1179360" y="1582200"/>
            <a:ext cx="9833040" cy="5019120"/>
          </a:xfrm>
          <a:prstGeom prst="rect">
            <a:avLst/>
          </a:prstGeom>
          <a:noFill/>
          <a:ln w="0">
            <a:noFill/>
          </a:ln>
        </p:spPr>
        <p:style>
          <a:lnRef idx="0"/>
          <a:fillRef idx="0"/>
          <a:effectRef idx="0"/>
          <a:fontRef idx="minor"/>
        </p:style>
        <p:txBody>
          <a:bodyPr anchor="t">
            <a:normAutofit fontScale="88000"/>
          </a:bodyPr>
          <a:p>
            <a:pPr marL="228600" indent="-228600">
              <a:lnSpc>
                <a:spcPct val="90000"/>
              </a:lnSpc>
              <a:spcAft>
                <a:spcPts val="601"/>
              </a:spcAft>
              <a:buClr>
                <a:srgbClr val="000000"/>
              </a:buClr>
              <a:buFont typeface="Arial"/>
              <a:buChar char="•"/>
            </a:pPr>
            <a:r>
              <a:rPr b="1" lang="en-US" sz="2000" spc="-1" strike="noStrike">
                <a:solidFill>
                  <a:srgbClr val="1f497d"/>
                </a:solidFill>
                <a:latin typeface="Arial"/>
                <a:ea typeface="DejaVu Sans"/>
              </a:rPr>
              <a:t>Maxam–Gilbert </a:t>
            </a:r>
            <a:r>
              <a:rPr b="0" lang="en-US" sz="2000" spc="-1" strike="noStrike">
                <a:solidFill>
                  <a:srgbClr val="1f497d"/>
                </a:solidFill>
                <a:latin typeface="Arial"/>
                <a:ea typeface="DejaVu Sans"/>
              </a:rPr>
              <a:t>sequencing 1977 –complex, very radioactive, … </a:t>
            </a:r>
            <a:endParaRPr b="0" lang="en-US" sz="2000" spc="-1" strike="noStrike">
              <a:latin typeface="Arial"/>
            </a:endParaRPr>
          </a:p>
          <a:p>
            <a:pPr>
              <a:lnSpc>
                <a:spcPct val="90000"/>
              </a:lnSpc>
              <a:spcAft>
                <a:spcPts val="601"/>
              </a:spcAft>
              <a:buNone/>
            </a:pPr>
            <a:endParaRPr b="0" lang="en-US" sz="2000" spc="-1" strike="noStrike">
              <a:latin typeface="Arial"/>
            </a:endParaRPr>
          </a:p>
          <a:p>
            <a:pPr marL="228600" indent="-228600">
              <a:lnSpc>
                <a:spcPct val="90000"/>
              </a:lnSpc>
              <a:spcAft>
                <a:spcPts val="601"/>
              </a:spcAft>
              <a:buClr>
                <a:srgbClr val="000000"/>
              </a:buClr>
              <a:buFont typeface="Arial"/>
              <a:buChar char="•"/>
            </a:pPr>
            <a:r>
              <a:rPr b="1" lang="en-US" sz="2000" spc="-1" strike="noStrike">
                <a:solidFill>
                  <a:srgbClr val="1f497d"/>
                </a:solidFill>
                <a:latin typeface="Arial"/>
                <a:ea typeface="DejaVu Sans"/>
              </a:rPr>
              <a:t>Sanger </a:t>
            </a:r>
            <a:r>
              <a:rPr b="0" lang="en-US" sz="2000" spc="-1" strike="noStrike">
                <a:solidFill>
                  <a:srgbClr val="1f497d"/>
                </a:solidFill>
                <a:latin typeface="Arial"/>
                <a:ea typeface="DejaVu Sans"/>
              </a:rPr>
              <a:t>sequencing 1977 –widely used, dideoxy method, “golden standard” (??), slow, low throughput, …</a:t>
            </a:r>
            <a:endParaRPr b="0" lang="en-US" sz="2000" spc="-1" strike="noStrike">
              <a:latin typeface="Arial"/>
            </a:endParaRPr>
          </a:p>
          <a:p>
            <a:pPr>
              <a:lnSpc>
                <a:spcPct val="90000"/>
              </a:lnSpc>
              <a:spcAft>
                <a:spcPts val="601"/>
              </a:spcAft>
              <a:buNone/>
            </a:pPr>
            <a:endParaRPr b="0" lang="en-US" sz="2000" spc="-1" strike="noStrike">
              <a:latin typeface="Arial"/>
            </a:endParaRPr>
          </a:p>
          <a:p>
            <a:pPr marL="228600" indent="-228600">
              <a:lnSpc>
                <a:spcPct val="90000"/>
              </a:lnSpc>
              <a:spcAft>
                <a:spcPts val="601"/>
              </a:spcAft>
              <a:buClr>
                <a:srgbClr val="000000"/>
              </a:buClr>
              <a:buFont typeface="Arial"/>
              <a:buChar char="•"/>
            </a:pPr>
            <a:r>
              <a:rPr b="1" lang="en-US" sz="2000" spc="-1" strike="noStrike">
                <a:solidFill>
                  <a:srgbClr val="1f497d"/>
                </a:solidFill>
                <a:latin typeface="Arial"/>
                <a:ea typeface="DejaVu Sans"/>
              </a:rPr>
              <a:t>Next-generation sequencing </a:t>
            </a:r>
            <a:r>
              <a:rPr b="0" lang="en-US" sz="2000" spc="-1" strike="noStrike">
                <a:solidFill>
                  <a:srgbClr val="1f497d"/>
                </a:solidFill>
                <a:latin typeface="Arial"/>
                <a:ea typeface="DejaVu Sans"/>
              </a:rPr>
              <a:t>since 2001</a:t>
            </a:r>
            <a:endParaRPr b="0" lang="en-US" sz="2000" spc="-1" strike="noStrike">
              <a:latin typeface="Arial"/>
            </a:endParaRPr>
          </a:p>
          <a:p>
            <a:pPr>
              <a:lnSpc>
                <a:spcPct val="90000"/>
              </a:lnSpc>
              <a:spcAft>
                <a:spcPts val="601"/>
              </a:spcAft>
              <a:buNone/>
            </a:pPr>
            <a:endParaRPr b="0" lang="en-US" sz="2000" spc="-1" strike="noStrike">
              <a:latin typeface="Arial"/>
            </a:endParaRPr>
          </a:p>
          <a:p>
            <a:pPr marL="228600" indent="-228600">
              <a:lnSpc>
                <a:spcPct val="90000"/>
              </a:lnSpc>
              <a:spcAft>
                <a:spcPts val="601"/>
              </a:spcAft>
              <a:buClr>
                <a:srgbClr val="000000"/>
              </a:buClr>
              <a:buFont typeface="Arial"/>
              <a:buChar char="•"/>
            </a:pPr>
            <a:r>
              <a:rPr b="0" lang="en-US" sz="2000" spc="-1" strike="noStrike">
                <a:solidFill>
                  <a:srgbClr val="1f497d"/>
                </a:solidFill>
                <a:latin typeface="Arial"/>
                <a:ea typeface="DejaVu Sans"/>
              </a:rPr>
              <a:t>Started with pyrosequencing (1999 in Sweden) – later “rented” by 454 -&gt; Roche, now discontinued</a:t>
            </a:r>
            <a:endParaRPr b="0" lang="en-US" sz="2000" spc="-1" strike="noStrike">
              <a:latin typeface="Arial"/>
            </a:endParaRPr>
          </a:p>
          <a:p>
            <a:pPr>
              <a:lnSpc>
                <a:spcPct val="90000"/>
              </a:lnSpc>
              <a:spcAft>
                <a:spcPts val="601"/>
              </a:spcAft>
              <a:buNone/>
            </a:pPr>
            <a:endParaRPr b="0" lang="en-US" sz="2000" spc="-1" strike="noStrike">
              <a:latin typeface="Arial"/>
            </a:endParaRPr>
          </a:p>
          <a:p>
            <a:pPr marL="228600" indent="-228600">
              <a:lnSpc>
                <a:spcPct val="90000"/>
              </a:lnSpc>
              <a:spcAft>
                <a:spcPts val="601"/>
              </a:spcAft>
              <a:buClr>
                <a:srgbClr val="000000"/>
              </a:buClr>
              <a:buFont typeface="Arial"/>
              <a:buChar char="•"/>
            </a:pPr>
            <a:r>
              <a:rPr b="0" lang="en-US" sz="2000" spc="-1" strike="noStrike">
                <a:solidFill>
                  <a:srgbClr val="1f497d"/>
                </a:solidFill>
                <a:latin typeface="Arial"/>
                <a:ea typeface="DejaVu Sans"/>
              </a:rPr>
              <a:t>Big leap forward thanks to the </a:t>
            </a:r>
            <a:r>
              <a:rPr b="1" lang="en-US" sz="2000" spc="-1" strike="noStrike">
                <a:solidFill>
                  <a:srgbClr val="1f497d"/>
                </a:solidFill>
                <a:latin typeface="Arial"/>
                <a:ea typeface="DejaVu Sans"/>
              </a:rPr>
              <a:t>Human Genome Project</a:t>
            </a:r>
            <a:endParaRPr b="0" lang="en-US" sz="2000" spc="-1" strike="noStrike">
              <a:latin typeface="Arial"/>
            </a:endParaRPr>
          </a:p>
          <a:p>
            <a:pPr>
              <a:lnSpc>
                <a:spcPct val="90000"/>
              </a:lnSpc>
              <a:spcAft>
                <a:spcPts val="601"/>
              </a:spcAft>
              <a:buNone/>
            </a:pPr>
            <a:endParaRPr b="0" lang="en-US" sz="2000" spc="-1" strike="noStrike">
              <a:latin typeface="Arial"/>
            </a:endParaRPr>
          </a:p>
          <a:p>
            <a:pPr marL="228600" indent="-228600">
              <a:lnSpc>
                <a:spcPct val="90000"/>
              </a:lnSpc>
              <a:spcAft>
                <a:spcPts val="601"/>
              </a:spcAft>
              <a:buClr>
                <a:srgbClr val="000000"/>
              </a:buClr>
              <a:buFont typeface="Arial"/>
              <a:buChar char="•"/>
            </a:pPr>
            <a:r>
              <a:rPr b="0" lang="en-US" sz="2000" spc="-1" strike="noStrike">
                <a:solidFill>
                  <a:srgbClr val="1f497d"/>
                </a:solidFill>
                <a:latin typeface="Arial"/>
                <a:ea typeface="DejaVu Sans"/>
              </a:rPr>
              <a:t>HGP was launched in 1990 and finished in 2003 by publishing first complete human genome (</a:t>
            </a:r>
            <a:r>
              <a:rPr b="1" lang="en-US" sz="2000" spc="-1" strike="noStrike">
                <a:solidFill>
                  <a:srgbClr val="1f497d"/>
                </a:solidFill>
                <a:latin typeface="Arial"/>
                <a:ea typeface="DejaVu Sans"/>
              </a:rPr>
              <a:t>$2.7 billion</a:t>
            </a:r>
            <a:r>
              <a:rPr b="0" lang="en-US" sz="2000" spc="-1" strike="noStrike">
                <a:solidFill>
                  <a:srgbClr val="1f497d"/>
                </a:solidFill>
                <a:latin typeface="Arial"/>
                <a:ea typeface="DejaVu Sans"/>
              </a:rPr>
              <a:t>) – classic Sanger</a:t>
            </a:r>
            <a:endParaRPr b="0" lang="en-US" sz="2000" spc="-1" strike="noStrike">
              <a:latin typeface="Arial"/>
            </a:endParaRPr>
          </a:p>
          <a:p>
            <a:pPr marL="228600" indent="-228600">
              <a:lnSpc>
                <a:spcPct val="90000"/>
              </a:lnSpc>
              <a:spcAft>
                <a:spcPts val="601"/>
              </a:spcAft>
              <a:buClr>
                <a:srgbClr val="000000"/>
              </a:buClr>
              <a:buFont typeface="Arial"/>
              <a:buChar char="•"/>
            </a:pPr>
            <a:r>
              <a:rPr b="0" lang="en-US" sz="2000" spc="-1" strike="noStrike">
                <a:solidFill>
                  <a:srgbClr val="1f497d"/>
                </a:solidFill>
                <a:latin typeface="Arial"/>
                <a:ea typeface="DejaVu Sans"/>
              </a:rPr>
              <a:t>They had competition – Celera genomics founded in 1998 and finished in 2003 ($300 million) –shotgun sequencing</a:t>
            </a:r>
            <a:endParaRPr b="0" lang="en-US" sz="2000" spc="-1" strike="noStrike">
              <a:latin typeface="Arial"/>
            </a:endParaRPr>
          </a:p>
          <a:p>
            <a:pPr marL="228600" indent="-228600">
              <a:lnSpc>
                <a:spcPct val="90000"/>
              </a:lnSpc>
              <a:spcAft>
                <a:spcPts val="601"/>
              </a:spcAft>
              <a:buClr>
                <a:srgbClr val="000000"/>
              </a:buClr>
              <a:buFont typeface="Arial"/>
              <a:buChar char="•"/>
            </a:pPr>
            <a:r>
              <a:rPr b="0" lang="en-US" sz="2000" spc="-1" strike="noStrike">
                <a:solidFill>
                  <a:srgbClr val="1f497d"/>
                </a:solidFill>
                <a:latin typeface="Arial"/>
                <a:ea typeface="DejaVu Sans"/>
              </a:rPr>
              <a:t>But Celera cheated a bit </a:t>
            </a:r>
            <a:endParaRPr b="0" lang="en-US" sz="2000" spc="-1" strike="noStrike">
              <a:latin typeface="Arial"/>
            </a:endParaRPr>
          </a:p>
          <a:p>
            <a:pPr>
              <a:lnSpc>
                <a:spcPct val="90000"/>
              </a:lnSpc>
              <a:spcAft>
                <a:spcPts val="601"/>
              </a:spcAft>
              <a:buNone/>
            </a:pPr>
            <a:endParaRPr b="0" lang="en-US" sz="2000" spc="-1" strike="noStrike">
              <a:latin typeface="Arial"/>
            </a:endParaRPr>
          </a:p>
        </p:txBody>
      </p:sp>
      <p:grpSp>
        <p:nvGrpSpPr>
          <p:cNvPr id="362" name="Group 136"/>
          <p:cNvGrpSpPr/>
          <p:nvPr/>
        </p:nvGrpSpPr>
        <p:grpSpPr>
          <a:xfrm>
            <a:off x="0" y="4682520"/>
            <a:ext cx="2898360" cy="2175120"/>
            <a:chOff x="0" y="4682520"/>
            <a:chExt cx="2898360" cy="2175120"/>
          </a:xfrm>
        </p:grpSpPr>
        <p:sp>
          <p:nvSpPr>
            <p:cNvPr id="363" name="Freeform: Shape 137"/>
            <p:cNvSpPr/>
            <p:nvPr/>
          </p:nvSpPr>
          <p:spPr>
            <a:xfrm flipV="1">
              <a:off x="360" y="4851000"/>
              <a:ext cx="2885400" cy="2006640"/>
            </a:xfrm>
            <a:custGeom>
              <a:avLst/>
              <a:gdLst/>
              <a:ah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sp>
        <p:sp>
          <p:nvSpPr>
            <p:cNvPr id="364" name="Freeform: Shape 138"/>
            <p:cNvSpPr/>
            <p:nvPr/>
          </p:nvSpPr>
          <p:spPr>
            <a:xfrm flipV="1">
              <a:off x="360" y="4851000"/>
              <a:ext cx="2885400" cy="2006640"/>
            </a:xfrm>
            <a:custGeom>
              <a:avLst/>
              <a:gdLst/>
              <a:ah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sp>
        <p:sp>
          <p:nvSpPr>
            <p:cNvPr id="365" name="Freeform: Shape 139"/>
            <p:cNvSpPr/>
            <p:nvPr/>
          </p:nvSpPr>
          <p:spPr>
            <a:xfrm flipV="1">
              <a:off x="0" y="4833360"/>
              <a:ext cx="2885760" cy="2023560"/>
            </a:xfrm>
            <a:custGeom>
              <a:avLst/>
              <a:gdLst/>
              <a:ah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sp>
        <p:sp>
          <p:nvSpPr>
            <p:cNvPr id="366" name="Freeform: Shape 140"/>
            <p:cNvSpPr/>
            <p:nvPr/>
          </p:nvSpPr>
          <p:spPr>
            <a:xfrm flipV="1">
              <a:off x="360" y="4682520"/>
              <a:ext cx="2898000" cy="2175120"/>
            </a:xfrm>
            <a:custGeom>
              <a:avLst/>
              <a:gdLst/>
              <a:ah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sp>
      </p:gr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7" name="CustomShape 1"/>
          <p:cNvSpPr/>
          <p:nvPr/>
        </p:nvSpPr>
        <p:spPr>
          <a:xfrm>
            <a:off x="838080" y="365040"/>
            <a:ext cx="10514160" cy="1324080"/>
          </a:xfrm>
          <a:prstGeom prst="rect">
            <a:avLst/>
          </a:prstGeom>
          <a:noFill/>
          <a:ln w="0">
            <a:noFill/>
          </a:ln>
        </p:spPr>
        <p:style>
          <a:lnRef idx="0"/>
          <a:fillRef idx="0"/>
          <a:effectRef idx="0"/>
          <a:fontRef idx="minor"/>
        </p:style>
        <p:txBody>
          <a:bodyPr lIns="90000" rIns="90000" tIns="45000" bIns="45000" anchor="ctr">
            <a:noAutofit/>
          </a:bodyPr>
          <a:p>
            <a:pPr>
              <a:lnSpc>
                <a:spcPct val="90000"/>
              </a:lnSpc>
              <a:buNone/>
            </a:pPr>
            <a:r>
              <a:rPr b="0" lang="en-US" sz="4400" spc="-1" strike="noStrike">
                <a:solidFill>
                  <a:srgbClr val="000000"/>
                </a:solidFill>
                <a:latin typeface="Calibri Light"/>
                <a:ea typeface="DejaVu Sans"/>
              </a:rPr>
              <a:t>Year 2010</a:t>
            </a:r>
            <a:endParaRPr b="0" lang="en-US" sz="4400" spc="-1" strike="noStrike">
              <a:latin typeface="Arial"/>
            </a:endParaRPr>
          </a:p>
        </p:txBody>
      </p:sp>
      <p:pic>
        <p:nvPicPr>
          <p:cNvPr id="368" name="Picture 3" descr=""/>
          <p:cNvPicPr/>
          <p:nvPr/>
        </p:nvPicPr>
        <p:blipFill>
          <a:blip r:embed="rId1"/>
          <a:stretch/>
        </p:blipFill>
        <p:spPr>
          <a:xfrm>
            <a:off x="2765880" y="2031120"/>
            <a:ext cx="7542000" cy="3451680"/>
          </a:xfrm>
          <a:prstGeom prst="rect">
            <a:avLst/>
          </a:prstGeom>
          <a:ln w="0">
            <a:noFill/>
          </a:ln>
        </p:spPr>
      </p:pic>
      <p:pic>
        <p:nvPicPr>
          <p:cNvPr id="369" name="Picture 4" descr=""/>
          <p:cNvPicPr/>
          <p:nvPr/>
        </p:nvPicPr>
        <p:blipFill>
          <a:blip r:embed="rId2"/>
          <a:stretch/>
        </p:blipFill>
        <p:spPr>
          <a:xfrm>
            <a:off x="8279640" y="176760"/>
            <a:ext cx="2907000" cy="1852920"/>
          </a:xfrm>
          <a:prstGeom prst="rect">
            <a:avLst/>
          </a:prstGeom>
          <a:ln w="0">
            <a:noFill/>
          </a:ln>
        </p:spPr>
      </p:pic>
      <p:pic>
        <p:nvPicPr>
          <p:cNvPr id="370" name="Picture 5" descr=""/>
          <p:cNvPicPr/>
          <p:nvPr/>
        </p:nvPicPr>
        <p:blipFill>
          <a:blip r:embed="rId3"/>
          <a:stretch/>
        </p:blipFill>
        <p:spPr>
          <a:xfrm>
            <a:off x="1223280" y="5278680"/>
            <a:ext cx="2262600" cy="810000"/>
          </a:xfrm>
          <a:prstGeom prst="rect">
            <a:avLst/>
          </a:prstGeom>
          <a:ln w="0">
            <a:noFill/>
          </a:ln>
        </p:spPr>
      </p:pic>
      <p:pic>
        <p:nvPicPr>
          <p:cNvPr id="371" name="Picture 6" descr=""/>
          <p:cNvPicPr/>
          <p:nvPr/>
        </p:nvPicPr>
        <p:blipFill>
          <a:blip r:embed="rId4"/>
          <a:stretch/>
        </p:blipFill>
        <p:spPr>
          <a:xfrm>
            <a:off x="9190440" y="5482080"/>
            <a:ext cx="2162160" cy="810000"/>
          </a:xfrm>
          <a:prstGeom prst="rect">
            <a:avLst/>
          </a:prstGeom>
          <a:ln w="0">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2" name="CustomShape 1"/>
          <p:cNvSpPr/>
          <p:nvPr/>
        </p:nvSpPr>
        <p:spPr>
          <a:xfrm>
            <a:off x="838080" y="365040"/>
            <a:ext cx="10514160" cy="1324080"/>
          </a:xfrm>
          <a:prstGeom prst="rect">
            <a:avLst/>
          </a:prstGeom>
          <a:noFill/>
          <a:ln w="0">
            <a:noFill/>
          </a:ln>
        </p:spPr>
        <p:style>
          <a:lnRef idx="0"/>
          <a:fillRef idx="0"/>
          <a:effectRef idx="0"/>
          <a:fontRef idx="minor"/>
        </p:style>
        <p:txBody>
          <a:bodyPr lIns="90000" rIns="90000" tIns="45000" bIns="45000" anchor="ctr">
            <a:noAutofit/>
          </a:bodyPr>
          <a:p>
            <a:pPr>
              <a:lnSpc>
                <a:spcPct val="90000"/>
              </a:lnSpc>
              <a:buNone/>
            </a:pPr>
            <a:r>
              <a:rPr b="0" lang="en-US" sz="4400" spc="-1" strike="noStrike">
                <a:solidFill>
                  <a:srgbClr val="000000"/>
                </a:solidFill>
                <a:latin typeface="Calibri Light"/>
                <a:ea typeface="DejaVu Sans"/>
              </a:rPr>
              <a:t>Year 202</a:t>
            </a:r>
            <a:r>
              <a:rPr b="0" lang="sk-SK" sz="4400" spc="-1" strike="noStrike">
                <a:solidFill>
                  <a:srgbClr val="000000"/>
                </a:solidFill>
                <a:latin typeface="Calibri Light"/>
                <a:ea typeface="DejaVu Sans"/>
              </a:rPr>
              <a:t>3</a:t>
            </a:r>
            <a:endParaRPr b="0" lang="en-US" sz="4400" spc="-1" strike="noStrike">
              <a:latin typeface="Arial"/>
            </a:endParaRPr>
          </a:p>
        </p:txBody>
      </p:sp>
      <p:pic>
        <p:nvPicPr>
          <p:cNvPr id="373" name="Picture 3" descr=""/>
          <p:cNvPicPr/>
          <p:nvPr/>
        </p:nvPicPr>
        <p:blipFill>
          <a:blip r:embed="rId1"/>
          <a:stretch/>
        </p:blipFill>
        <p:spPr>
          <a:xfrm>
            <a:off x="2765880" y="2031120"/>
            <a:ext cx="7542000" cy="3451680"/>
          </a:xfrm>
          <a:prstGeom prst="rect">
            <a:avLst/>
          </a:prstGeom>
          <a:ln w="0">
            <a:noFill/>
          </a:ln>
        </p:spPr>
      </p:pic>
      <p:pic>
        <p:nvPicPr>
          <p:cNvPr id="374" name="Picture 4" descr=""/>
          <p:cNvPicPr/>
          <p:nvPr/>
        </p:nvPicPr>
        <p:blipFill>
          <a:blip r:embed="rId2"/>
          <a:stretch/>
        </p:blipFill>
        <p:spPr>
          <a:xfrm>
            <a:off x="8279640" y="176760"/>
            <a:ext cx="2907000" cy="1852920"/>
          </a:xfrm>
          <a:prstGeom prst="rect">
            <a:avLst/>
          </a:prstGeom>
          <a:ln w="0">
            <a:noFill/>
          </a:ln>
        </p:spPr>
      </p:pic>
      <p:pic>
        <p:nvPicPr>
          <p:cNvPr id="375" name="Picture 5" descr=""/>
          <p:cNvPicPr/>
          <p:nvPr/>
        </p:nvPicPr>
        <p:blipFill>
          <a:blip r:embed="rId3"/>
          <a:stretch/>
        </p:blipFill>
        <p:spPr>
          <a:xfrm>
            <a:off x="1223280" y="5278680"/>
            <a:ext cx="2262600" cy="810000"/>
          </a:xfrm>
          <a:prstGeom prst="rect">
            <a:avLst/>
          </a:prstGeom>
          <a:ln w="0">
            <a:noFill/>
          </a:ln>
        </p:spPr>
      </p:pic>
      <p:pic>
        <p:nvPicPr>
          <p:cNvPr id="376" name="Picture 6" descr=""/>
          <p:cNvPicPr/>
          <p:nvPr/>
        </p:nvPicPr>
        <p:blipFill>
          <a:blip r:embed="rId4"/>
          <a:stretch/>
        </p:blipFill>
        <p:spPr>
          <a:xfrm>
            <a:off x="9190440" y="5482080"/>
            <a:ext cx="2162160" cy="810000"/>
          </a:xfrm>
          <a:prstGeom prst="rect">
            <a:avLst/>
          </a:prstGeom>
          <a:ln w="0">
            <a:noFill/>
          </a:ln>
        </p:spPr>
      </p:pic>
      <p:sp>
        <p:nvSpPr>
          <p:cNvPr id="377" name="Line 2"/>
          <p:cNvSpPr/>
          <p:nvPr/>
        </p:nvSpPr>
        <p:spPr>
          <a:xfrm flipV="1">
            <a:off x="5647680" y="2030760"/>
            <a:ext cx="1577520" cy="1124640"/>
          </a:xfrm>
          <a:prstGeom prst="line">
            <a:avLst/>
          </a:prstGeom>
          <a:ln w="38160">
            <a:solidFill>
              <a:srgbClr val="ff0000"/>
            </a:solidFill>
            <a:round/>
          </a:ln>
        </p:spPr>
        <p:style>
          <a:lnRef idx="1">
            <a:schemeClr val="accent1"/>
          </a:lnRef>
          <a:fillRef idx="0">
            <a:schemeClr val="accent1"/>
          </a:fillRef>
          <a:effectRef idx="0">
            <a:schemeClr val="accent1"/>
          </a:effectRef>
          <a:fontRef idx="minor"/>
        </p:style>
      </p:sp>
      <p:sp>
        <p:nvSpPr>
          <p:cNvPr id="378" name="Line 3"/>
          <p:cNvSpPr/>
          <p:nvPr/>
        </p:nvSpPr>
        <p:spPr>
          <a:xfrm flipV="1">
            <a:off x="8279640" y="2030760"/>
            <a:ext cx="1577520" cy="1124640"/>
          </a:xfrm>
          <a:prstGeom prst="line">
            <a:avLst/>
          </a:prstGeom>
          <a:ln w="38160">
            <a:solidFill>
              <a:srgbClr val="ff0000"/>
            </a:solidFill>
            <a:round/>
          </a:ln>
        </p:spPr>
        <p:style>
          <a:lnRef idx="1">
            <a:schemeClr val="accent1"/>
          </a:lnRef>
          <a:fillRef idx="0">
            <a:schemeClr val="accent1"/>
          </a:fillRef>
          <a:effectRef idx="0">
            <a:schemeClr val="accent1"/>
          </a:effectRef>
          <a:fontRef idx="minor"/>
        </p:style>
      </p:sp>
      <p:sp>
        <p:nvSpPr>
          <p:cNvPr id="379" name="Line 4"/>
          <p:cNvSpPr/>
          <p:nvPr/>
        </p:nvSpPr>
        <p:spPr>
          <a:xfrm flipV="1">
            <a:off x="7625520" y="3378600"/>
            <a:ext cx="1577520" cy="1124640"/>
          </a:xfrm>
          <a:prstGeom prst="line">
            <a:avLst/>
          </a:prstGeom>
          <a:ln w="38160">
            <a:solidFill>
              <a:srgbClr val="ff0000"/>
            </a:solidFill>
            <a:round/>
          </a:ln>
        </p:spPr>
        <p:style>
          <a:lnRef idx="1">
            <a:schemeClr val="accent1"/>
          </a:lnRef>
          <a:fillRef idx="0">
            <a:schemeClr val="accent1"/>
          </a:fillRef>
          <a:effectRef idx="0">
            <a:schemeClr val="accent1"/>
          </a:effectRef>
          <a:fontRef idx="minor"/>
        </p:style>
      </p:sp>
      <p:sp>
        <p:nvSpPr>
          <p:cNvPr id="380" name="Line 5"/>
          <p:cNvSpPr/>
          <p:nvPr/>
        </p:nvSpPr>
        <p:spPr>
          <a:xfrm flipV="1">
            <a:off x="3777480" y="4201920"/>
            <a:ext cx="1577520" cy="1124280"/>
          </a:xfrm>
          <a:prstGeom prst="line">
            <a:avLst/>
          </a:prstGeom>
          <a:ln w="38160">
            <a:solidFill>
              <a:srgbClr val="ff0000"/>
            </a:solidFill>
            <a:prstDash val="dashDot"/>
            <a:round/>
          </a:ln>
        </p:spPr>
        <p:style>
          <a:lnRef idx="1">
            <a:schemeClr val="accent1"/>
          </a:lnRef>
          <a:fillRef idx="0">
            <a:schemeClr val="accent1"/>
          </a:fillRef>
          <a:effectRef idx="0">
            <a:schemeClr val="accent1"/>
          </a:effectRef>
          <a:fontRef idx="minor"/>
        </p:style>
      </p:sp>
      <p:pic>
        <p:nvPicPr>
          <p:cNvPr id="381" name="Picture 11" descr=""/>
          <p:cNvPicPr/>
          <p:nvPr/>
        </p:nvPicPr>
        <p:blipFill>
          <a:blip r:embed="rId5"/>
          <a:stretch/>
        </p:blipFill>
        <p:spPr>
          <a:xfrm>
            <a:off x="4720320" y="5169600"/>
            <a:ext cx="1576440" cy="1576440"/>
          </a:xfrm>
          <a:prstGeom prst="rect">
            <a:avLst/>
          </a:prstGeom>
          <a:ln w="0">
            <a:noFill/>
          </a:ln>
        </p:spPr>
      </p:pic>
      <p:pic>
        <p:nvPicPr>
          <p:cNvPr id="382" name="Picture 12" descr=""/>
          <p:cNvPicPr/>
          <p:nvPr/>
        </p:nvPicPr>
        <p:blipFill>
          <a:blip r:embed="rId6"/>
          <a:stretch/>
        </p:blipFill>
        <p:spPr>
          <a:xfrm>
            <a:off x="5085720" y="547560"/>
            <a:ext cx="1776600" cy="114156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CustomShape 1"/>
          <p:cNvSpPr/>
          <p:nvPr/>
        </p:nvSpPr>
        <p:spPr>
          <a:xfrm>
            <a:off x="838080" y="365040"/>
            <a:ext cx="10514160" cy="1324080"/>
          </a:xfrm>
          <a:prstGeom prst="rect">
            <a:avLst/>
          </a:prstGeom>
          <a:noFill/>
          <a:ln w="0">
            <a:noFill/>
          </a:ln>
        </p:spPr>
        <p:style>
          <a:lnRef idx="0"/>
          <a:fillRef idx="0"/>
          <a:effectRef idx="0"/>
          <a:fontRef idx="minor"/>
        </p:style>
        <p:txBody>
          <a:bodyPr lIns="90000" rIns="90000" tIns="45000" bIns="45000" anchor="ctr">
            <a:noAutofit/>
          </a:bodyPr>
          <a:p>
            <a:pPr>
              <a:lnSpc>
                <a:spcPct val="90000"/>
              </a:lnSpc>
              <a:buNone/>
            </a:pPr>
            <a:r>
              <a:rPr b="0" lang="en-US" sz="4400" spc="-1" strike="noStrike">
                <a:solidFill>
                  <a:srgbClr val="000000"/>
                </a:solidFill>
                <a:latin typeface="Calibri Light"/>
                <a:ea typeface="DejaVu Sans"/>
              </a:rPr>
              <a:t>Teachers</a:t>
            </a:r>
            <a:endParaRPr b="0" lang="en-US" sz="4400" spc="-1" strike="noStrike">
              <a:latin typeface="Arial"/>
            </a:endParaRPr>
          </a:p>
        </p:txBody>
      </p:sp>
      <p:sp>
        <p:nvSpPr>
          <p:cNvPr id="139" name="CustomShape 2"/>
          <p:cNvSpPr/>
          <p:nvPr/>
        </p:nvSpPr>
        <p:spPr>
          <a:xfrm>
            <a:off x="838080" y="2032560"/>
            <a:ext cx="10514160" cy="4349880"/>
          </a:xfrm>
          <a:prstGeom prst="rect">
            <a:avLst/>
          </a:prstGeom>
          <a:noFill/>
          <a:ln w="0">
            <a:noFill/>
          </a:ln>
        </p:spPr>
        <p:style>
          <a:lnRef idx="0"/>
          <a:fillRef idx="0"/>
          <a:effectRef idx="0"/>
          <a:fontRef idx="minor"/>
        </p:style>
        <p:txBody>
          <a:bodyPr lIns="90000" rIns="90000" tIns="45000" bIns="45000" anchor="t">
            <a:noAutofit/>
          </a:bodyPr>
          <a:p>
            <a:pPr marL="228600" indent="-227880">
              <a:lnSpc>
                <a:spcPct val="90000"/>
              </a:lnSpc>
              <a:buClr>
                <a:srgbClr val="000000"/>
              </a:buClr>
              <a:buFont typeface="Arial"/>
              <a:buChar char="•"/>
            </a:pPr>
            <a:r>
              <a:rPr b="0" lang="en-US" sz="2800" spc="-1" strike="noStrike">
                <a:solidFill>
                  <a:srgbClr val="000000"/>
                </a:solidFill>
                <a:latin typeface="Calibri"/>
                <a:ea typeface="DejaVu Sans"/>
              </a:rPr>
              <a:t>Dr. Eva Budinska – guarantor, teacher – RECETOX, MU</a:t>
            </a:r>
            <a:endParaRPr b="0" lang="en-US" sz="2800" spc="-1" strike="noStrike">
              <a:latin typeface="Arial"/>
            </a:endParaRPr>
          </a:p>
          <a:p>
            <a:pPr marL="228600" indent="-227880">
              <a:lnSpc>
                <a:spcPct val="90000"/>
              </a:lnSpc>
              <a:buClr>
                <a:srgbClr val="000000"/>
              </a:buClr>
              <a:buFont typeface="Arial"/>
              <a:buChar char="•"/>
            </a:pPr>
            <a:r>
              <a:rPr b="0" lang="en-US" sz="2800" spc="-1" strike="noStrike">
                <a:solidFill>
                  <a:srgbClr val="000000"/>
                </a:solidFill>
                <a:latin typeface="Calibri"/>
                <a:ea typeface="DejaVu Sans"/>
              </a:rPr>
              <a:t>Assoc. prof. Marek Mraz, MD – teacher - Univ. hosp. Brno &amp; Fac. of Medicine &amp; CEITEC MU</a:t>
            </a:r>
            <a:endParaRPr b="0" lang="en-US" sz="2800" spc="-1" strike="noStrike">
              <a:latin typeface="Arial"/>
            </a:endParaRPr>
          </a:p>
          <a:p>
            <a:pPr marL="228600" indent="-227880">
              <a:lnSpc>
                <a:spcPct val="90000"/>
              </a:lnSpc>
              <a:buClr>
                <a:srgbClr val="000000"/>
              </a:buClr>
              <a:buFont typeface="Arial"/>
              <a:buChar char="•"/>
            </a:pPr>
            <a:r>
              <a:rPr b="0" lang="en-US" sz="2800" spc="-1" strike="noStrike">
                <a:solidFill>
                  <a:srgbClr val="000000"/>
                </a:solidFill>
                <a:latin typeface="Calibri"/>
                <a:ea typeface="DejaVu Sans"/>
              </a:rPr>
              <a:t>Ing. Vojtěch Bartoň – teacher, RECETOX MU</a:t>
            </a:r>
            <a:endParaRPr b="0" lang="en-US" sz="2800" spc="-1" strike="noStrike">
              <a:latin typeface="Arial"/>
            </a:endParaRPr>
          </a:p>
          <a:p>
            <a:pPr>
              <a:lnSpc>
                <a:spcPct val="90000"/>
              </a:lnSpc>
              <a:buNone/>
            </a:pPr>
            <a:endParaRPr b="0" lang="en-US" sz="2800" spc="-1" strike="noStrike">
              <a:latin typeface="Arial"/>
            </a:endParaRPr>
          </a:p>
          <a:p>
            <a:pPr>
              <a:lnSpc>
                <a:spcPct val="90000"/>
              </a:lnSpc>
              <a:buNone/>
            </a:pPr>
            <a:r>
              <a:rPr b="0" lang="en-US" sz="2800" spc="-1" strike="noStrike">
                <a:solidFill>
                  <a:srgbClr val="000000"/>
                </a:solidFill>
                <a:latin typeface="Calibri"/>
                <a:ea typeface="DejaVu Sans"/>
              </a:rPr>
              <a:t>Each will take care of different part of the course and at the end everything will be “merged” together</a:t>
            </a:r>
            <a:endParaRPr b="0" lang="en-US" sz="2800" spc="-1" strike="noStrike">
              <a:latin typeface="Arial"/>
            </a:endParaRPr>
          </a:p>
        </p:txBody>
      </p:sp>
      <p:pic>
        <p:nvPicPr>
          <p:cNvPr id="140" name="Picture 4" descr=""/>
          <p:cNvPicPr/>
          <p:nvPr/>
        </p:nvPicPr>
        <p:blipFill>
          <a:blip r:embed="rId1"/>
          <a:stretch/>
        </p:blipFill>
        <p:spPr>
          <a:xfrm>
            <a:off x="6698880" y="135000"/>
            <a:ext cx="1590840" cy="1689120"/>
          </a:xfrm>
          <a:prstGeom prst="rect">
            <a:avLst/>
          </a:prstGeom>
          <a:ln w="0">
            <a:noFill/>
          </a:ln>
        </p:spPr>
      </p:pic>
      <p:pic>
        <p:nvPicPr>
          <p:cNvPr id="141" name="Picture 5" descr=""/>
          <p:cNvPicPr/>
          <p:nvPr/>
        </p:nvPicPr>
        <p:blipFill>
          <a:blip r:embed="rId2"/>
          <a:stretch/>
        </p:blipFill>
        <p:spPr>
          <a:xfrm>
            <a:off x="4950360" y="98280"/>
            <a:ext cx="1700280" cy="1725840"/>
          </a:xfrm>
          <a:prstGeom prst="rect">
            <a:avLst/>
          </a:prstGeom>
          <a:ln w="0">
            <a:noFill/>
          </a:ln>
        </p:spPr>
      </p:pic>
      <p:pic>
        <p:nvPicPr>
          <p:cNvPr id="142" name="Obrázek 88" descr=""/>
          <p:cNvPicPr/>
          <p:nvPr/>
        </p:nvPicPr>
        <p:blipFill>
          <a:blip r:embed="rId3"/>
          <a:stretch/>
        </p:blipFill>
        <p:spPr>
          <a:xfrm>
            <a:off x="8290080" y="135000"/>
            <a:ext cx="1664640" cy="1664640"/>
          </a:xfrm>
          <a:prstGeom prst="rect">
            <a:avLst/>
          </a:prstGeom>
          <a:ln w="0">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3" name="Picture 3" descr=""/>
          <p:cNvPicPr/>
          <p:nvPr/>
        </p:nvPicPr>
        <p:blipFill>
          <a:blip r:embed="rId1"/>
          <a:stretch/>
        </p:blipFill>
        <p:spPr>
          <a:xfrm>
            <a:off x="1523880" y="0"/>
            <a:ext cx="9142560" cy="6856560"/>
          </a:xfrm>
          <a:prstGeom prst="rect">
            <a:avLst/>
          </a:prstGeom>
          <a:ln w="0">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4" name="CustomShape 1"/>
          <p:cNvSpPr/>
          <p:nvPr/>
        </p:nvSpPr>
        <p:spPr>
          <a:xfrm>
            <a:off x="838080" y="365040"/>
            <a:ext cx="10514160" cy="1324080"/>
          </a:xfrm>
          <a:prstGeom prst="rect">
            <a:avLst/>
          </a:prstGeom>
          <a:noFill/>
          <a:ln w="0">
            <a:noFill/>
          </a:ln>
        </p:spPr>
        <p:style>
          <a:lnRef idx="0"/>
          <a:fillRef idx="0"/>
          <a:effectRef idx="0"/>
          <a:fontRef idx="minor"/>
        </p:style>
      </p:sp>
      <p:sp>
        <p:nvSpPr>
          <p:cNvPr id="385" name="CustomShape 2"/>
          <p:cNvSpPr/>
          <p:nvPr/>
        </p:nvSpPr>
        <p:spPr>
          <a:xfrm>
            <a:off x="838080" y="1825560"/>
            <a:ext cx="10514160" cy="4349880"/>
          </a:xfrm>
          <a:prstGeom prst="rect">
            <a:avLst/>
          </a:prstGeom>
          <a:noFill/>
          <a:ln w="0">
            <a:noFill/>
          </a:ln>
        </p:spPr>
        <p:style>
          <a:lnRef idx="0"/>
          <a:fillRef idx="0"/>
          <a:effectRef idx="0"/>
          <a:fontRef idx="minor"/>
        </p:style>
      </p:sp>
      <p:pic>
        <p:nvPicPr>
          <p:cNvPr id="386" name="Picture 2" descr="Graph: Sequencing Cost Per Genome"/>
          <p:cNvPicPr/>
          <p:nvPr/>
        </p:nvPicPr>
        <p:blipFill>
          <a:blip r:embed="rId1"/>
          <a:stretch/>
        </p:blipFill>
        <p:spPr>
          <a:xfrm>
            <a:off x="5876640" y="3031920"/>
            <a:ext cx="6310440" cy="3551040"/>
          </a:xfrm>
          <a:prstGeom prst="rect">
            <a:avLst/>
          </a:prstGeom>
          <a:ln w="0">
            <a:noFill/>
          </a:ln>
        </p:spPr>
      </p:pic>
      <p:sp>
        <p:nvSpPr>
          <p:cNvPr id="387" name="TextovéPole 2"/>
          <p:cNvSpPr/>
          <p:nvPr/>
        </p:nvSpPr>
        <p:spPr>
          <a:xfrm>
            <a:off x="231120" y="6398640"/>
            <a:ext cx="6097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800" spc="-1" strike="noStrike" u="sng">
                <a:solidFill>
                  <a:srgbClr val="0000ff"/>
                </a:solidFill>
                <a:uFillTx/>
                <a:latin typeface="Arial"/>
                <a:ea typeface="DejaVu Sans"/>
                <a:hlinkClick r:id="rId2"/>
              </a:rPr>
              <a:t>DNA Sequencing Costs: Data (genome.gov)</a:t>
            </a:r>
            <a:endParaRPr b="0" lang="en-US" sz="1800" spc="-1" strike="noStrike">
              <a:latin typeface="Arial"/>
            </a:endParaRPr>
          </a:p>
        </p:txBody>
      </p:sp>
      <p:pic>
        <p:nvPicPr>
          <p:cNvPr id="388" name="Picture 4" descr="Sequencing Cost Per Megabase"/>
          <p:cNvPicPr/>
          <p:nvPr/>
        </p:nvPicPr>
        <p:blipFill>
          <a:blip r:embed="rId3"/>
          <a:stretch/>
        </p:blipFill>
        <p:spPr>
          <a:xfrm>
            <a:off x="3240" y="0"/>
            <a:ext cx="6184440" cy="3480120"/>
          </a:xfrm>
          <a:prstGeom prst="rect">
            <a:avLst/>
          </a:prstGeom>
          <a:ln w="0">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9" name="Rectangle 148"/>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90" name="CustomShape 1"/>
          <p:cNvSpPr/>
          <p:nvPr/>
        </p:nvSpPr>
        <p:spPr>
          <a:xfrm>
            <a:off x="2743200" y="293760"/>
            <a:ext cx="5754240" cy="1837080"/>
          </a:xfrm>
          <a:prstGeom prst="rect">
            <a:avLst/>
          </a:prstGeom>
          <a:noFill/>
          <a:ln w="0">
            <a:noFill/>
          </a:ln>
        </p:spPr>
        <p:style>
          <a:lnRef idx="0"/>
          <a:fillRef idx="0"/>
          <a:effectRef idx="0"/>
          <a:fontRef idx="minor"/>
        </p:style>
        <p:txBody>
          <a:bodyPr anchor="ctr">
            <a:normAutofit/>
          </a:bodyPr>
          <a:p>
            <a:pPr>
              <a:lnSpc>
                <a:spcPct val="90000"/>
              </a:lnSpc>
              <a:spcAft>
                <a:spcPts val="601"/>
              </a:spcAft>
              <a:buNone/>
            </a:pPr>
            <a:r>
              <a:rPr b="0" lang="en-US" sz="3600" spc="-1" strike="noStrike">
                <a:solidFill>
                  <a:srgbClr val="1f497d"/>
                </a:solidFill>
                <a:latin typeface="Arial"/>
                <a:ea typeface="DejaVu Sans"/>
              </a:rPr>
              <a:t>*Seq things</a:t>
            </a:r>
            <a:endParaRPr b="0" lang="en-US" sz="3600" spc="-1" strike="noStrike">
              <a:latin typeface="Arial"/>
            </a:endParaRPr>
          </a:p>
        </p:txBody>
      </p:sp>
      <p:grpSp>
        <p:nvGrpSpPr>
          <p:cNvPr id="391" name="Group 150"/>
          <p:cNvGrpSpPr/>
          <p:nvPr/>
        </p:nvGrpSpPr>
        <p:grpSpPr>
          <a:xfrm>
            <a:off x="7867080" y="0"/>
            <a:ext cx="4324680" cy="2640960"/>
            <a:chOff x="7867080" y="0"/>
            <a:chExt cx="4324680" cy="2640960"/>
          </a:xfrm>
        </p:grpSpPr>
        <p:sp>
          <p:nvSpPr>
            <p:cNvPr id="392" name="Freeform: Shape 151"/>
            <p:cNvSpPr/>
            <p:nvPr/>
          </p:nvSpPr>
          <p:spPr>
            <a:xfrm>
              <a:off x="7867080" y="0"/>
              <a:ext cx="4324680" cy="2640960"/>
            </a:xfrm>
            <a:custGeom>
              <a:avLst/>
              <a:gdLst/>
              <a:ah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393" name="Freeform: Shape 152"/>
            <p:cNvSpPr/>
            <p:nvPr/>
          </p:nvSpPr>
          <p:spPr>
            <a:xfrm>
              <a:off x="7907400" y="0"/>
              <a:ext cx="4284360" cy="2420640"/>
            </a:xfrm>
            <a:custGeom>
              <a:avLst/>
              <a:gdLst/>
              <a:ah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394" name="Freeform: Shape 153"/>
            <p:cNvSpPr/>
            <p:nvPr/>
          </p:nvSpPr>
          <p:spPr>
            <a:xfrm>
              <a:off x="7911000" y="0"/>
              <a:ext cx="4280400" cy="2377440"/>
            </a:xfrm>
            <a:custGeom>
              <a:avLst/>
              <a:gdLst/>
              <a:ah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395" name="Freeform: Shape 154"/>
            <p:cNvSpPr/>
            <p:nvPr/>
          </p:nvSpPr>
          <p:spPr>
            <a:xfrm>
              <a:off x="7911000" y="0"/>
              <a:ext cx="4280400" cy="2377440"/>
            </a:xfrm>
            <a:custGeom>
              <a:avLst/>
              <a:gdLst/>
              <a:ah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grpSp>
      <p:sp>
        <p:nvSpPr>
          <p:cNvPr id="396" name="CustomShape 2"/>
          <p:cNvSpPr/>
          <p:nvPr/>
        </p:nvSpPr>
        <p:spPr>
          <a:xfrm>
            <a:off x="2592360" y="1893960"/>
            <a:ext cx="8569440" cy="4082400"/>
          </a:xfrm>
          <a:prstGeom prst="rect">
            <a:avLst/>
          </a:prstGeom>
          <a:noFill/>
          <a:ln w="0">
            <a:noFill/>
          </a:ln>
        </p:spPr>
        <p:style>
          <a:lnRef idx="0"/>
          <a:fillRef idx="0"/>
          <a:effectRef idx="0"/>
          <a:fontRef idx="minor"/>
        </p:style>
        <p:txBody>
          <a:bodyPr anchor="t">
            <a:normAutofit/>
          </a:bodyPr>
          <a:p>
            <a:pPr indent="-228600">
              <a:lnSpc>
                <a:spcPct val="90000"/>
              </a:lnSpc>
              <a:spcAft>
                <a:spcPts val="601"/>
              </a:spcAft>
              <a:buClr>
                <a:srgbClr val="1f497d"/>
              </a:buClr>
              <a:buFont typeface="Arial"/>
              <a:buChar char="•"/>
            </a:pPr>
            <a:r>
              <a:rPr b="0" lang="en-US" sz="2400" spc="-1" strike="noStrike">
                <a:solidFill>
                  <a:srgbClr val="1f497d"/>
                </a:solidFill>
                <a:latin typeface="Arial"/>
                <a:ea typeface="DejaVu Sans"/>
              </a:rPr>
              <a:t>NGS sequencing has a </a:t>
            </a:r>
            <a:r>
              <a:rPr b="1" lang="en-US" sz="2400" spc="-1" strike="noStrike">
                <a:solidFill>
                  <a:srgbClr val="1f497d"/>
                </a:solidFill>
                <a:latin typeface="Arial"/>
                <a:ea typeface="DejaVu Sans"/>
              </a:rPr>
              <a:t>wide range of use</a:t>
            </a:r>
            <a:endParaRPr b="0" lang="en-US" sz="2400" spc="-1" strike="noStrike">
              <a:latin typeface="Arial"/>
            </a:endParaRPr>
          </a:p>
          <a:p>
            <a:pPr marL="228600" indent="-228600">
              <a:lnSpc>
                <a:spcPct val="90000"/>
              </a:lnSpc>
              <a:spcAft>
                <a:spcPts val="601"/>
              </a:spcAft>
              <a:buClr>
                <a:srgbClr val="000000"/>
              </a:buClr>
              <a:buFont typeface="Arial"/>
              <a:buChar char="•"/>
            </a:pPr>
            <a:r>
              <a:rPr b="0" lang="en-US" sz="2400" spc="-1" strike="noStrike">
                <a:solidFill>
                  <a:srgbClr val="1f497d"/>
                </a:solidFill>
                <a:latin typeface="Arial"/>
                <a:ea typeface="DejaVu Sans"/>
              </a:rPr>
              <a:t>One of many nice list give you an example of all possible applications</a:t>
            </a:r>
            <a:endParaRPr b="0" lang="en-US" sz="2400" spc="-1" strike="noStrike">
              <a:latin typeface="Arial"/>
            </a:endParaRPr>
          </a:p>
          <a:p>
            <a:pPr marL="228600" indent="-228600">
              <a:lnSpc>
                <a:spcPct val="90000"/>
              </a:lnSpc>
              <a:spcAft>
                <a:spcPts val="601"/>
              </a:spcAft>
              <a:buClr>
                <a:srgbClr val="000000"/>
              </a:buClr>
              <a:buFont typeface="Arial"/>
              <a:buChar char="•"/>
            </a:pPr>
            <a:r>
              <a:rPr b="0" lang="en-US" sz="2400" spc="-1" strike="noStrike" u="sng">
                <a:solidFill>
                  <a:srgbClr val="0000ff"/>
                </a:solidFill>
                <a:uFill>
                  <a:solidFill>
                    <a:srgbClr val="ffffff"/>
                  </a:solidFill>
                </a:uFill>
                <a:latin typeface="Arial"/>
                <a:ea typeface="DejaVu Sans"/>
                <a:hlinkClick r:id="rId1"/>
              </a:rPr>
              <a:t>http://enseqlopedia.com/enseqlopedia/</a:t>
            </a:r>
            <a:endParaRPr b="0" lang="en-US" sz="2400" spc="-1" strike="noStrike">
              <a:latin typeface="Arial"/>
            </a:endParaRPr>
          </a:p>
          <a:p>
            <a:pPr>
              <a:lnSpc>
                <a:spcPct val="90000"/>
              </a:lnSpc>
              <a:spcAft>
                <a:spcPts val="601"/>
              </a:spcAft>
              <a:buNone/>
            </a:pPr>
            <a:endParaRPr b="0" lang="en-US" sz="2400" spc="-1" strike="noStrike">
              <a:latin typeface="Arial"/>
            </a:endParaRPr>
          </a:p>
          <a:p>
            <a:pPr marL="228600" indent="-228600">
              <a:lnSpc>
                <a:spcPct val="90000"/>
              </a:lnSpc>
              <a:spcAft>
                <a:spcPts val="601"/>
              </a:spcAft>
              <a:buClr>
                <a:srgbClr val="000000"/>
              </a:buClr>
              <a:buFont typeface="Arial"/>
              <a:buChar char="•"/>
            </a:pPr>
            <a:r>
              <a:rPr b="0" lang="en-US" sz="2400" spc="-1" strike="noStrike">
                <a:solidFill>
                  <a:srgbClr val="1f497d"/>
                </a:solidFill>
                <a:latin typeface="Arial"/>
                <a:ea typeface="DejaVu Sans"/>
              </a:rPr>
              <a:t>Approximately (on this list) ~</a:t>
            </a:r>
            <a:r>
              <a:rPr b="1" lang="en-US" sz="2400" spc="-1" strike="noStrike">
                <a:solidFill>
                  <a:srgbClr val="1f497d"/>
                </a:solidFill>
                <a:latin typeface="Arial"/>
                <a:ea typeface="DejaVu Sans"/>
              </a:rPr>
              <a:t>200 different </a:t>
            </a:r>
            <a:r>
              <a:rPr b="0" lang="en-US" sz="2400" spc="-1" strike="noStrike">
                <a:solidFill>
                  <a:srgbClr val="1f497d"/>
                </a:solidFill>
                <a:latin typeface="Arial"/>
                <a:ea typeface="DejaVu Sans"/>
              </a:rPr>
              <a:t>techniques…</a:t>
            </a:r>
            <a:endParaRPr b="0" lang="en-US" sz="2400" spc="-1" strike="noStrike">
              <a:latin typeface="Arial"/>
            </a:endParaRPr>
          </a:p>
          <a:p>
            <a:pPr marL="228600" indent="-228600">
              <a:lnSpc>
                <a:spcPct val="90000"/>
              </a:lnSpc>
              <a:spcAft>
                <a:spcPts val="601"/>
              </a:spcAft>
              <a:buClr>
                <a:srgbClr val="000000"/>
              </a:buClr>
              <a:buFont typeface="Arial"/>
              <a:buChar char="•"/>
            </a:pPr>
            <a:r>
              <a:rPr b="0" lang="en-US" sz="2400" spc="-1" strike="noStrike">
                <a:solidFill>
                  <a:srgbClr val="1f497d"/>
                </a:solidFill>
                <a:latin typeface="Arial"/>
                <a:ea typeface="DejaVu Sans"/>
              </a:rPr>
              <a:t>Another (simple) list of NGS based techniques </a:t>
            </a:r>
            <a:endParaRPr b="0" lang="en-US" sz="2400" spc="-1" strike="noStrike">
              <a:latin typeface="Arial"/>
            </a:endParaRPr>
          </a:p>
          <a:p>
            <a:pPr marL="228600" indent="-228600">
              <a:lnSpc>
                <a:spcPct val="90000"/>
              </a:lnSpc>
              <a:spcAft>
                <a:spcPts val="601"/>
              </a:spcAft>
              <a:buClr>
                <a:srgbClr val="000000"/>
              </a:buClr>
              <a:buFont typeface="Arial"/>
              <a:buChar char="•"/>
            </a:pPr>
            <a:r>
              <a:rPr b="0" lang="en-US" sz="2400" spc="-1" strike="noStrike" u="sng">
                <a:solidFill>
                  <a:srgbClr val="0000ff"/>
                </a:solidFill>
                <a:uFill>
                  <a:solidFill>
                    <a:srgbClr val="ffffff"/>
                  </a:solidFill>
                </a:uFill>
                <a:latin typeface="Arial"/>
                <a:ea typeface="DejaVu Sans"/>
                <a:hlinkClick r:id="rId2"/>
              </a:rPr>
              <a:t>https://liorpachter.wordpress.com/seq/</a:t>
            </a:r>
            <a:endParaRPr b="0" lang="en-US" sz="2400" spc="-1" strike="noStrike">
              <a:latin typeface="Arial"/>
            </a:endParaRPr>
          </a:p>
          <a:p>
            <a:pPr>
              <a:lnSpc>
                <a:spcPct val="90000"/>
              </a:lnSpc>
              <a:spcAft>
                <a:spcPts val="601"/>
              </a:spcAft>
              <a:buNone/>
            </a:pPr>
            <a:endParaRPr b="0" lang="en-US" sz="2400" spc="-1" strike="noStrike">
              <a:latin typeface="Arial"/>
            </a:endParaRPr>
          </a:p>
          <a:p>
            <a:pPr>
              <a:lnSpc>
                <a:spcPct val="90000"/>
              </a:lnSpc>
              <a:spcAft>
                <a:spcPts val="601"/>
              </a:spcAft>
              <a:buNone/>
            </a:pPr>
            <a:endParaRPr b="0" lang="en-US" sz="2400" spc="-1" strike="noStrike">
              <a:latin typeface="Arial"/>
            </a:endParaRPr>
          </a:p>
        </p:txBody>
      </p:sp>
      <p:grpSp>
        <p:nvGrpSpPr>
          <p:cNvPr id="397" name="Group 156"/>
          <p:cNvGrpSpPr/>
          <p:nvPr/>
        </p:nvGrpSpPr>
        <p:grpSpPr>
          <a:xfrm>
            <a:off x="0" y="3202560"/>
            <a:ext cx="2742840" cy="3655440"/>
            <a:chOff x="0" y="3202560"/>
            <a:chExt cx="2742840" cy="3655440"/>
          </a:xfrm>
        </p:grpSpPr>
        <p:sp>
          <p:nvSpPr>
            <p:cNvPr id="398" name="Freeform: Shape 157"/>
            <p:cNvSpPr/>
            <p:nvPr/>
          </p:nvSpPr>
          <p:spPr>
            <a:xfrm rot="16200000">
              <a:off x="-553680" y="3772440"/>
              <a:ext cx="3638880" cy="2530800"/>
            </a:xfrm>
            <a:custGeom>
              <a:avLst/>
              <a:gdLst/>
              <a:ah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399" name="Freeform: Shape 158"/>
            <p:cNvSpPr/>
            <p:nvPr/>
          </p:nvSpPr>
          <p:spPr>
            <a:xfrm rot="16200000">
              <a:off x="-553680" y="3772440"/>
              <a:ext cx="3638880" cy="2530800"/>
            </a:xfrm>
            <a:custGeom>
              <a:avLst/>
              <a:gdLst/>
              <a:ah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400" name="Freeform: Shape 159"/>
            <p:cNvSpPr/>
            <p:nvPr/>
          </p:nvSpPr>
          <p:spPr>
            <a:xfrm rot="16200000">
              <a:off x="-543240" y="3762360"/>
              <a:ext cx="3639240" cy="2552040"/>
            </a:xfrm>
            <a:custGeom>
              <a:avLst/>
              <a:gdLst/>
              <a:ah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401" name="Freeform: Shape 160"/>
            <p:cNvSpPr/>
            <p:nvPr/>
          </p:nvSpPr>
          <p:spPr>
            <a:xfrm rot="16200000">
              <a:off x="-455760" y="3658320"/>
              <a:ext cx="3654720" cy="2742840"/>
            </a:xfrm>
            <a:custGeom>
              <a:avLst/>
              <a:gdLst/>
              <a:ah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gr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2" name="Rectangle 15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403" name="Picture 3" descr=""/>
          <p:cNvPicPr/>
          <p:nvPr/>
        </p:nvPicPr>
        <p:blipFill>
          <a:blip r:embed="rId1"/>
          <a:stretch/>
        </p:blipFill>
        <p:spPr>
          <a:xfrm>
            <a:off x="318960" y="84960"/>
            <a:ext cx="9420120" cy="6772680"/>
          </a:xfrm>
          <a:prstGeom prst="rect">
            <a:avLst/>
          </a:prstGeom>
          <a:ln w="0">
            <a:noFill/>
          </a:ln>
        </p:spPr>
      </p:pic>
      <p:sp>
        <p:nvSpPr>
          <p:cNvPr id="404" name="Freeform: Shape 153"/>
          <p:cNvSpPr/>
          <p:nvPr/>
        </p:nvSpPr>
        <p:spPr>
          <a:xfrm flipH="1">
            <a:off x="10207800" y="0"/>
            <a:ext cx="1983240" cy="6857640"/>
          </a:xfrm>
          <a:custGeom>
            <a:avLst/>
            <a:gdLst/>
            <a:ah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a:noFill/>
          </a:ln>
        </p:spPr>
        <p:style>
          <a:lnRef idx="0"/>
          <a:fillRef idx="0"/>
          <a:effectRef idx="0"/>
          <a:fontRef idx="minor"/>
        </p:style>
      </p:sp>
      <p:sp>
        <p:nvSpPr>
          <p:cNvPr id="405" name="CustomShape 1"/>
          <p:cNvSpPr/>
          <p:nvPr/>
        </p:nvSpPr>
        <p:spPr>
          <a:xfrm>
            <a:off x="838080" y="365040"/>
            <a:ext cx="10514160" cy="1324080"/>
          </a:xfrm>
          <a:prstGeom prst="rect">
            <a:avLst/>
          </a:prstGeom>
          <a:noFill/>
          <a:ln w="0">
            <a:noFill/>
          </a:ln>
        </p:spPr>
        <p:style>
          <a:lnRef idx="0"/>
          <a:fillRef idx="0"/>
          <a:effectRef idx="0"/>
          <a:fontRef idx="minor"/>
        </p:style>
      </p:sp>
      <p:sp>
        <p:nvSpPr>
          <p:cNvPr id="406" name="CustomShape 2"/>
          <p:cNvSpPr/>
          <p:nvPr/>
        </p:nvSpPr>
        <p:spPr>
          <a:xfrm>
            <a:off x="838080" y="1825560"/>
            <a:ext cx="10514160" cy="434988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7" name="Rectangle 157"/>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408" name="Content Placeholder 4" descr=""/>
          <p:cNvPicPr/>
          <p:nvPr/>
        </p:nvPicPr>
        <p:blipFill>
          <a:blip r:embed="rId1"/>
          <a:srcRect l="0" t="0" r="-39" b="7197"/>
          <a:stretch/>
        </p:blipFill>
        <p:spPr>
          <a:xfrm>
            <a:off x="1260000" y="643320"/>
            <a:ext cx="8006760" cy="5570640"/>
          </a:xfrm>
          <a:prstGeom prst="rect">
            <a:avLst/>
          </a:prstGeom>
          <a:ln w="0">
            <a:noFill/>
          </a:ln>
        </p:spPr>
      </p:pic>
      <p:sp>
        <p:nvSpPr>
          <p:cNvPr id="409" name="Freeform: Shape 159"/>
          <p:cNvSpPr/>
          <p:nvPr/>
        </p:nvSpPr>
        <p:spPr>
          <a:xfrm flipH="1">
            <a:off x="10207800" y="0"/>
            <a:ext cx="1983240" cy="6857640"/>
          </a:xfrm>
          <a:custGeom>
            <a:avLst/>
            <a:gdLst/>
            <a:ah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a:noFill/>
          </a:ln>
        </p:spPr>
        <p:style>
          <a:lnRef idx="0"/>
          <a:fillRef idx="0"/>
          <a:effectRef idx="0"/>
          <a:fontRef idx="minor"/>
        </p:style>
      </p:sp>
      <p:sp>
        <p:nvSpPr>
          <p:cNvPr id="410" name="CustomShape 1"/>
          <p:cNvSpPr/>
          <p:nvPr/>
        </p:nvSpPr>
        <p:spPr>
          <a:xfrm>
            <a:off x="838080" y="365040"/>
            <a:ext cx="10514160" cy="132408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1" name="Rectangle 160"/>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412" name="Picture 3" descr=""/>
          <p:cNvPicPr/>
          <p:nvPr/>
        </p:nvPicPr>
        <p:blipFill>
          <a:blip r:embed="rId1"/>
          <a:srcRect l="0" t="0" r="0" b="6976"/>
          <a:stretch/>
        </p:blipFill>
        <p:spPr>
          <a:xfrm>
            <a:off x="1270800" y="643320"/>
            <a:ext cx="7984800" cy="5570640"/>
          </a:xfrm>
          <a:prstGeom prst="rect">
            <a:avLst/>
          </a:prstGeom>
          <a:ln w="0">
            <a:noFill/>
          </a:ln>
        </p:spPr>
      </p:pic>
      <p:sp>
        <p:nvSpPr>
          <p:cNvPr id="413" name="Freeform: Shape 162"/>
          <p:cNvSpPr/>
          <p:nvPr/>
        </p:nvSpPr>
        <p:spPr>
          <a:xfrm flipH="1">
            <a:off x="10207800" y="0"/>
            <a:ext cx="1983240" cy="6857640"/>
          </a:xfrm>
          <a:custGeom>
            <a:avLst/>
            <a:gdLst/>
            <a:ah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a:noFill/>
          </a:ln>
        </p:spPr>
        <p:style>
          <a:lnRef idx="0"/>
          <a:fillRef idx="0"/>
          <a:effectRef idx="0"/>
          <a:fontRef idx="minor"/>
        </p:style>
      </p:sp>
      <p:sp>
        <p:nvSpPr>
          <p:cNvPr id="414" name="CustomShape 1"/>
          <p:cNvSpPr/>
          <p:nvPr/>
        </p:nvSpPr>
        <p:spPr>
          <a:xfrm>
            <a:off x="838080" y="365040"/>
            <a:ext cx="10514160" cy="1324080"/>
          </a:xfrm>
          <a:prstGeom prst="rect">
            <a:avLst/>
          </a:prstGeom>
          <a:noFill/>
          <a:ln w="0">
            <a:noFill/>
          </a:ln>
        </p:spPr>
        <p:style>
          <a:lnRef idx="0"/>
          <a:fillRef idx="0"/>
          <a:effectRef idx="0"/>
          <a:fontRef idx="minor"/>
        </p:style>
      </p:sp>
      <p:sp>
        <p:nvSpPr>
          <p:cNvPr id="415" name="CustomShape 2"/>
          <p:cNvSpPr/>
          <p:nvPr/>
        </p:nvSpPr>
        <p:spPr>
          <a:xfrm>
            <a:off x="838080" y="1825560"/>
            <a:ext cx="10514160" cy="434988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3" name="Rectangle 95"/>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44" name="Rectangle 97"/>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nvGrpSpPr>
          <p:cNvPr id="145" name="Group 99"/>
          <p:cNvGrpSpPr/>
          <p:nvPr/>
        </p:nvGrpSpPr>
        <p:grpSpPr>
          <a:xfrm>
            <a:off x="-21960" y="508680"/>
            <a:ext cx="5217480" cy="6239160"/>
            <a:chOff x="-21960" y="508680"/>
            <a:chExt cx="5217480" cy="6239160"/>
          </a:xfrm>
        </p:grpSpPr>
        <p:sp>
          <p:nvSpPr>
            <p:cNvPr id="146" name="Freeform: Shape 100"/>
            <p:cNvSpPr/>
            <p:nvPr/>
          </p:nvSpPr>
          <p:spPr>
            <a:xfrm>
              <a:off x="-21960" y="508680"/>
              <a:ext cx="5186880" cy="6239160"/>
            </a:xfrm>
            <a:custGeom>
              <a:avLst/>
              <a:gdLst/>
              <a:ah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147" name="Freeform: Shape 101"/>
            <p:cNvSpPr/>
            <p:nvPr/>
          </p:nvSpPr>
          <p:spPr>
            <a:xfrm>
              <a:off x="-21960" y="555120"/>
              <a:ext cx="5215320" cy="6107040"/>
            </a:xfrm>
            <a:custGeom>
              <a:avLst/>
              <a:gdLst/>
              <a:ah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148" name="Freeform: Shape 102"/>
            <p:cNvSpPr/>
            <p:nvPr/>
          </p:nvSpPr>
          <p:spPr>
            <a:xfrm>
              <a:off x="-21960" y="577080"/>
              <a:ext cx="5217480" cy="6099840"/>
            </a:xfrm>
            <a:custGeom>
              <a:avLst/>
              <a:gdLst/>
              <a:ah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149" name="Freeform: Shape 103"/>
            <p:cNvSpPr/>
            <p:nvPr/>
          </p:nvSpPr>
          <p:spPr>
            <a:xfrm>
              <a:off x="-21960" y="577080"/>
              <a:ext cx="5217480" cy="6099840"/>
            </a:xfrm>
            <a:custGeom>
              <a:avLst/>
              <a:gdLst/>
              <a:ah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grpSp>
      <p:sp>
        <p:nvSpPr>
          <p:cNvPr id="150" name="CustomShape 1"/>
          <p:cNvSpPr/>
          <p:nvPr/>
        </p:nvSpPr>
        <p:spPr>
          <a:xfrm>
            <a:off x="640080" y="1243080"/>
            <a:ext cx="3855240" cy="4371480"/>
          </a:xfrm>
          <a:prstGeom prst="rect">
            <a:avLst/>
          </a:prstGeom>
          <a:noFill/>
          <a:ln w="0">
            <a:noFill/>
          </a:ln>
        </p:spPr>
        <p:style>
          <a:lnRef idx="0"/>
          <a:fillRef idx="0"/>
          <a:effectRef idx="0"/>
          <a:fontRef idx="minor"/>
        </p:style>
        <p:txBody>
          <a:bodyPr anchor="ctr">
            <a:normAutofit/>
          </a:bodyPr>
          <a:p>
            <a:pPr>
              <a:lnSpc>
                <a:spcPct val="90000"/>
              </a:lnSpc>
              <a:spcAft>
                <a:spcPts val="601"/>
              </a:spcAft>
              <a:buNone/>
            </a:pPr>
            <a:r>
              <a:rPr b="0" lang="en-US" sz="3600" spc="-1" strike="noStrike">
                <a:solidFill>
                  <a:srgbClr val="1f497d"/>
                </a:solidFill>
                <a:latin typeface="Arial"/>
                <a:ea typeface="DejaVu Sans"/>
              </a:rPr>
              <a:t>Lets get to know each other…</a:t>
            </a:r>
            <a:endParaRPr b="0" lang="en-US" sz="3600" spc="-1" strike="noStrike">
              <a:latin typeface="Arial"/>
            </a:endParaRPr>
          </a:p>
        </p:txBody>
      </p:sp>
      <p:sp>
        <p:nvSpPr>
          <p:cNvPr id="151" name="CustomShape 2"/>
          <p:cNvSpPr/>
          <p:nvPr/>
        </p:nvSpPr>
        <p:spPr>
          <a:xfrm>
            <a:off x="5475600" y="804600"/>
            <a:ext cx="5917320" cy="5230080"/>
          </a:xfrm>
          <a:prstGeom prst="rect">
            <a:avLst/>
          </a:prstGeom>
          <a:noFill/>
          <a:ln w="0">
            <a:noFill/>
          </a:ln>
        </p:spPr>
        <p:style>
          <a:lnRef idx="0"/>
          <a:fillRef idx="0"/>
          <a:effectRef idx="0"/>
          <a:fontRef idx="minor"/>
        </p:style>
        <p:txBody>
          <a:bodyPr anchor="ctr">
            <a:normAutofit/>
          </a:bodyPr>
          <a:p>
            <a:pPr marL="228600" indent="-228600">
              <a:lnSpc>
                <a:spcPct val="90000"/>
              </a:lnSpc>
              <a:spcAft>
                <a:spcPts val="601"/>
              </a:spcAft>
              <a:buClr>
                <a:srgbClr val="000000"/>
              </a:buClr>
              <a:buFont typeface="Arial"/>
              <a:buChar char="•"/>
            </a:pPr>
            <a:r>
              <a:rPr b="0" lang="en-US" sz="2400" spc="-1" strike="noStrike">
                <a:solidFill>
                  <a:srgbClr val="1f497d"/>
                </a:solidFill>
                <a:latin typeface="Arial"/>
                <a:ea typeface="DejaVu Sans"/>
              </a:rPr>
              <a:t>Are you </a:t>
            </a:r>
            <a:r>
              <a:rPr b="1" lang="en-US" sz="2400" spc="-1" strike="noStrike">
                <a:solidFill>
                  <a:srgbClr val="1f497d"/>
                </a:solidFill>
                <a:latin typeface="Arial"/>
                <a:ea typeface="DejaVu Sans"/>
              </a:rPr>
              <a:t>familiar </a:t>
            </a:r>
            <a:r>
              <a:rPr b="0" lang="en-US" sz="2400" spc="-1" strike="noStrike">
                <a:solidFill>
                  <a:srgbClr val="1f497d"/>
                </a:solidFill>
                <a:latin typeface="Arial"/>
                <a:ea typeface="DejaVu Sans"/>
              </a:rPr>
              <a:t>with the field?</a:t>
            </a:r>
            <a:endParaRPr b="0" lang="en-US" sz="2400" spc="-1" strike="noStrike">
              <a:latin typeface="Arial"/>
            </a:endParaRPr>
          </a:p>
          <a:p>
            <a:pPr marL="228600" indent="-228600">
              <a:lnSpc>
                <a:spcPct val="90000"/>
              </a:lnSpc>
              <a:spcAft>
                <a:spcPts val="601"/>
              </a:spcAft>
              <a:buClr>
                <a:srgbClr val="000000"/>
              </a:buClr>
              <a:buFont typeface="Arial"/>
              <a:buChar char="•"/>
            </a:pPr>
            <a:r>
              <a:rPr b="0" lang="en-US" sz="2400" spc="-1" strike="noStrike">
                <a:solidFill>
                  <a:srgbClr val="1f497d"/>
                </a:solidFill>
                <a:latin typeface="Arial"/>
                <a:ea typeface="DejaVu Sans"/>
              </a:rPr>
              <a:t>Do you </a:t>
            </a:r>
            <a:r>
              <a:rPr b="1" lang="en-US" sz="2400" spc="-1" strike="noStrike">
                <a:solidFill>
                  <a:srgbClr val="1f497d"/>
                </a:solidFill>
                <a:latin typeface="Arial"/>
                <a:ea typeface="DejaVu Sans"/>
              </a:rPr>
              <a:t>work </a:t>
            </a:r>
            <a:r>
              <a:rPr b="0" lang="en-US" sz="2400" spc="-1" strike="noStrike">
                <a:solidFill>
                  <a:srgbClr val="1f497d"/>
                </a:solidFill>
                <a:latin typeface="Arial"/>
                <a:ea typeface="DejaVu Sans"/>
              </a:rPr>
              <a:t>with the </a:t>
            </a:r>
            <a:r>
              <a:rPr b="1" lang="en-US" sz="2400" spc="-1" strike="noStrike">
                <a:solidFill>
                  <a:srgbClr val="1f497d"/>
                </a:solidFill>
                <a:latin typeface="Arial"/>
                <a:ea typeface="DejaVu Sans"/>
              </a:rPr>
              <a:t>data </a:t>
            </a:r>
            <a:r>
              <a:rPr b="0" lang="en-US" sz="2400" spc="-1" strike="noStrike">
                <a:solidFill>
                  <a:srgbClr val="1f497d"/>
                </a:solidFill>
                <a:latin typeface="Arial"/>
                <a:ea typeface="DejaVu Sans"/>
              </a:rPr>
              <a:t>somehow? </a:t>
            </a:r>
            <a:endParaRPr b="0" lang="en-US" sz="2400" spc="-1" strike="noStrike">
              <a:latin typeface="Arial"/>
            </a:endParaRPr>
          </a:p>
          <a:p>
            <a:pPr marL="228600" indent="-228600">
              <a:lnSpc>
                <a:spcPct val="90000"/>
              </a:lnSpc>
              <a:spcAft>
                <a:spcPts val="601"/>
              </a:spcAft>
              <a:buClr>
                <a:srgbClr val="000000"/>
              </a:buClr>
              <a:buFont typeface="Arial"/>
              <a:buChar char="•"/>
            </a:pPr>
            <a:r>
              <a:rPr b="0" lang="en-US" sz="2400" spc="-1" strike="noStrike">
                <a:solidFill>
                  <a:srgbClr val="1f497d"/>
                </a:solidFill>
                <a:latin typeface="Arial"/>
                <a:ea typeface="DejaVu Sans"/>
              </a:rPr>
              <a:t>Do you </a:t>
            </a:r>
            <a:r>
              <a:rPr b="1" lang="en-US" sz="2400" spc="-1" strike="noStrike">
                <a:solidFill>
                  <a:srgbClr val="1f497d"/>
                </a:solidFill>
                <a:latin typeface="Arial"/>
                <a:ea typeface="DejaVu Sans"/>
              </a:rPr>
              <a:t>receive </a:t>
            </a:r>
            <a:r>
              <a:rPr b="0" lang="en-US" sz="2400" spc="-1" strike="noStrike">
                <a:solidFill>
                  <a:srgbClr val="1f497d"/>
                </a:solidFill>
                <a:latin typeface="Arial"/>
                <a:ea typeface="DejaVu Sans"/>
              </a:rPr>
              <a:t>any </a:t>
            </a:r>
            <a:r>
              <a:rPr b="1" lang="en-US" sz="2400" spc="-1" strike="noStrike">
                <a:solidFill>
                  <a:srgbClr val="1f497d"/>
                </a:solidFill>
                <a:latin typeface="Arial"/>
                <a:ea typeface="DejaVu Sans"/>
              </a:rPr>
              <a:t>outputs </a:t>
            </a:r>
            <a:r>
              <a:rPr b="0" lang="en-US" sz="2400" spc="-1" strike="noStrike">
                <a:solidFill>
                  <a:srgbClr val="1f497d"/>
                </a:solidFill>
                <a:latin typeface="Arial"/>
                <a:ea typeface="DejaVu Sans"/>
              </a:rPr>
              <a:t>from the analysis?</a:t>
            </a:r>
            <a:endParaRPr b="0" lang="en-US" sz="2400" spc="-1" strike="noStrike">
              <a:latin typeface="Arial"/>
            </a:endParaRPr>
          </a:p>
          <a:p>
            <a:pPr marL="228600" indent="-228600">
              <a:lnSpc>
                <a:spcPct val="90000"/>
              </a:lnSpc>
              <a:spcAft>
                <a:spcPts val="601"/>
              </a:spcAft>
              <a:buClr>
                <a:srgbClr val="000000"/>
              </a:buClr>
              <a:buFont typeface="Arial"/>
              <a:buChar char="•"/>
            </a:pPr>
            <a:r>
              <a:rPr b="0" lang="en-US" sz="2400" spc="-1" strike="noStrike">
                <a:solidFill>
                  <a:srgbClr val="1f497d"/>
                </a:solidFill>
                <a:latin typeface="Arial"/>
                <a:ea typeface="DejaVu Sans"/>
              </a:rPr>
              <a:t>Do you </a:t>
            </a:r>
            <a:r>
              <a:rPr b="1" lang="en-US" sz="2400" spc="-1" strike="noStrike">
                <a:solidFill>
                  <a:srgbClr val="1f497d"/>
                </a:solidFill>
                <a:latin typeface="Arial"/>
                <a:ea typeface="DejaVu Sans"/>
              </a:rPr>
              <a:t>plan </a:t>
            </a:r>
            <a:r>
              <a:rPr b="0" lang="en-US" sz="2400" spc="-1" strike="noStrike">
                <a:solidFill>
                  <a:srgbClr val="1f497d"/>
                </a:solidFill>
                <a:latin typeface="Arial"/>
                <a:ea typeface="DejaVu Sans"/>
              </a:rPr>
              <a:t>to </a:t>
            </a:r>
            <a:r>
              <a:rPr b="1" lang="en-US" sz="2400" spc="-1" strike="noStrike">
                <a:solidFill>
                  <a:srgbClr val="1f497d"/>
                </a:solidFill>
                <a:latin typeface="Arial"/>
                <a:ea typeface="DejaVu Sans"/>
              </a:rPr>
              <a:t>work </a:t>
            </a:r>
            <a:r>
              <a:rPr b="0" lang="en-US" sz="2400" spc="-1" strike="noStrike">
                <a:solidFill>
                  <a:srgbClr val="1f497d"/>
                </a:solidFill>
                <a:latin typeface="Arial"/>
                <a:ea typeface="DejaVu Sans"/>
              </a:rPr>
              <a:t>with it?</a:t>
            </a:r>
            <a:endParaRPr b="0" lang="en-US" sz="2400" spc="-1" strike="noStrike">
              <a:latin typeface="Arial"/>
            </a:endParaRPr>
          </a:p>
          <a:p>
            <a:pPr marL="228600" indent="-228600">
              <a:lnSpc>
                <a:spcPct val="90000"/>
              </a:lnSpc>
              <a:spcAft>
                <a:spcPts val="601"/>
              </a:spcAft>
              <a:buClr>
                <a:srgbClr val="000000"/>
              </a:buClr>
              <a:buFont typeface="Arial"/>
              <a:buChar char="•"/>
            </a:pPr>
            <a:r>
              <a:rPr b="0" lang="en-US" sz="2400" spc="-1" strike="noStrike">
                <a:solidFill>
                  <a:srgbClr val="1f497d"/>
                </a:solidFill>
                <a:latin typeface="Arial"/>
                <a:ea typeface="DejaVu Sans"/>
              </a:rPr>
              <a:t>Do you want to </a:t>
            </a:r>
            <a:r>
              <a:rPr b="1" lang="en-US" sz="2400" spc="-1" strike="noStrike">
                <a:solidFill>
                  <a:srgbClr val="1f497d"/>
                </a:solidFill>
                <a:latin typeface="Arial"/>
                <a:ea typeface="DejaVu Sans"/>
              </a:rPr>
              <a:t>understand </a:t>
            </a:r>
            <a:r>
              <a:rPr b="0" lang="en-US" sz="2400" spc="-1" strike="noStrike">
                <a:solidFill>
                  <a:srgbClr val="1f497d"/>
                </a:solidFill>
                <a:latin typeface="Arial"/>
                <a:ea typeface="DejaVu Sans"/>
              </a:rPr>
              <a:t>the </a:t>
            </a:r>
            <a:r>
              <a:rPr b="1" lang="en-US" sz="2400" spc="-1" strike="noStrike">
                <a:solidFill>
                  <a:srgbClr val="1f497d"/>
                </a:solidFill>
                <a:latin typeface="Arial"/>
                <a:ea typeface="DejaVu Sans"/>
              </a:rPr>
              <a:t>outputs</a:t>
            </a:r>
            <a:r>
              <a:rPr b="0" lang="en-US" sz="2400" spc="-1" strike="noStrike">
                <a:solidFill>
                  <a:srgbClr val="1f497d"/>
                </a:solidFill>
                <a:latin typeface="Arial"/>
                <a:ea typeface="DejaVu Sans"/>
              </a:rPr>
              <a:t>?</a:t>
            </a:r>
            <a:endParaRPr b="0" lang="en-US" sz="2400" spc="-1" strike="noStrike">
              <a:latin typeface="Arial"/>
            </a:endParaRPr>
          </a:p>
          <a:p>
            <a:pPr>
              <a:lnSpc>
                <a:spcPct val="90000"/>
              </a:lnSpc>
              <a:spcAft>
                <a:spcPts val="601"/>
              </a:spcAft>
              <a:buNone/>
            </a:pPr>
            <a:endParaRPr b="0" lang="en-US" sz="2400" spc="-1" strike="noStrike">
              <a:latin typeface="Arial"/>
            </a:endParaRPr>
          </a:p>
          <a:p>
            <a:pPr>
              <a:lnSpc>
                <a:spcPct val="90000"/>
              </a:lnSpc>
              <a:spcAft>
                <a:spcPts val="601"/>
              </a:spcAft>
              <a:buNone/>
            </a:pP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2" name="Rectangle 96"/>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53" name="Rectangle 98"/>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54" name="CustomShape 1"/>
          <p:cNvSpPr/>
          <p:nvPr/>
        </p:nvSpPr>
        <p:spPr>
          <a:xfrm>
            <a:off x="2726280" y="1741320"/>
            <a:ext cx="6738840" cy="2387520"/>
          </a:xfrm>
          <a:prstGeom prst="rect">
            <a:avLst/>
          </a:prstGeom>
          <a:noFill/>
          <a:ln w="0">
            <a:noFill/>
          </a:ln>
        </p:spPr>
        <p:style>
          <a:lnRef idx="0"/>
          <a:fillRef idx="0"/>
          <a:effectRef idx="0"/>
          <a:fontRef idx="minor"/>
        </p:style>
        <p:txBody>
          <a:bodyPr anchor="b">
            <a:normAutofit/>
          </a:bodyPr>
          <a:p>
            <a:pPr algn="ctr">
              <a:lnSpc>
                <a:spcPct val="90000"/>
              </a:lnSpc>
              <a:spcAft>
                <a:spcPts val="601"/>
              </a:spcAft>
              <a:buNone/>
            </a:pPr>
            <a:r>
              <a:rPr b="0" lang="en-US" sz="5200" spc="-1" strike="noStrike">
                <a:solidFill>
                  <a:srgbClr val="1f497d"/>
                </a:solidFill>
                <a:latin typeface="Arial"/>
                <a:ea typeface="DejaVu Sans"/>
              </a:rPr>
              <a:t>The course itself</a:t>
            </a:r>
            <a:endParaRPr b="0" lang="en-US" sz="5200" spc="-1" strike="noStrike">
              <a:latin typeface="Arial"/>
            </a:endParaRPr>
          </a:p>
        </p:txBody>
      </p:sp>
      <p:grpSp>
        <p:nvGrpSpPr>
          <p:cNvPr id="155" name="Group 100"/>
          <p:cNvGrpSpPr/>
          <p:nvPr/>
        </p:nvGrpSpPr>
        <p:grpSpPr>
          <a:xfrm>
            <a:off x="0" y="0"/>
            <a:ext cx="5162760" cy="3152520"/>
            <a:chOff x="0" y="0"/>
            <a:chExt cx="5162760" cy="3152520"/>
          </a:xfrm>
        </p:grpSpPr>
        <p:sp>
          <p:nvSpPr>
            <p:cNvPr id="156" name="Freeform: Shape 101"/>
            <p:cNvSpPr/>
            <p:nvPr/>
          </p:nvSpPr>
          <p:spPr>
            <a:xfrm flipH="1">
              <a:off x="-360" y="0"/>
              <a:ext cx="5162760" cy="3152520"/>
            </a:xfrm>
            <a:custGeom>
              <a:avLst/>
              <a:gdLst/>
              <a:ah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rotWithShape="0">
              <a:gsLst>
                <a:gs pos="0">
                  <a:srgbClr val="f79646">
                    <a:alpha val="10196"/>
                  </a:srgbClr>
                </a:gs>
                <a:gs pos="100000">
                  <a:srgbClr val="4f81bd">
                    <a:alpha val="10196"/>
                  </a:srgbClr>
                </a:gs>
              </a:gsLst>
              <a:lin ang="20400000"/>
            </a:gradFill>
            <a:ln>
              <a:noFill/>
            </a:ln>
          </p:spPr>
          <p:style>
            <a:lnRef idx="2">
              <a:schemeClr val="accent1">
                <a:shade val="50000"/>
              </a:schemeClr>
            </a:lnRef>
            <a:fillRef idx="1">
              <a:schemeClr val="accent1"/>
            </a:fillRef>
            <a:effectRef idx="0">
              <a:schemeClr val="accent1"/>
            </a:effectRef>
            <a:fontRef idx="minor"/>
          </p:style>
        </p:sp>
        <p:sp>
          <p:nvSpPr>
            <p:cNvPr id="157" name="Freeform: Shape 102"/>
            <p:cNvSpPr/>
            <p:nvPr/>
          </p:nvSpPr>
          <p:spPr>
            <a:xfrm flipH="1">
              <a:off x="360" y="0"/>
              <a:ext cx="5114880" cy="2889720"/>
            </a:xfrm>
            <a:custGeom>
              <a:avLst/>
              <a:gdLst/>
              <a:ah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rotWithShape="0">
              <a:gsLst>
                <a:gs pos="0">
                  <a:srgbClr val="f79646">
                    <a:alpha val="10196"/>
                  </a:srgbClr>
                </a:gs>
                <a:gs pos="100000">
                  <a:srgbClr val="4f81bd">
                    <a:alpha val="10196"/>
                  </a:srgbClr>
                </a:gs>
              </a:gsLst>
              <a:lin ang="20400000"/>
            </a:gradFill>
            <a:ln>
              <a:noFill/>
            </a:ln>
          </p:spPr>
          <p:style>
            <a:lnRef idx="2">
              <a:schemeClr val="accent1">
                <a:shade val="50000"/>
              </a:schemeClr>
            </a:lnRef>
            <a:fillRef idx="1">
              <a:schemeClr val="accent1"/>
            </a:fillRef>
            <a:effectRef idx="0">
              <a:schemeClr val="accent1"/>
            </a:effectRef>
            <a:fontRef idx="minor"/>
          </p:style>
        </p:sp>
        <p:sp>
          <p:nvSpPr>
            <p:cNvPr id="158" name="Freeform: Shape 103"/>
            <p:cNvSpPr/>
            <p:nvPr/>
          </p:nvSpPr>
          <p:spPr>
            <a:xfrm flipH="1">
              <a:off x="-360" y="0"/>
              <a:ext cx="5110200" cy="2838240"/>
            </a:xfrm>
            <a:custGeom>
              <a:avLst/>
              <a:gdLst/>
              <a:ah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rotWithShape="0">
              <a:gsLst>
                <a:gs pos="0">
                  <a:srgbClr val="f79646">
                    <a:alpha val="10196"/>
                  </a:srgbClr>
                </a:gs>
                <a:gs pos="100000">
                  <a:srgbClr val="4f81bd">
                    <a:alpha val="10196"/>
                  </a:srgbClr>
                </a:gs>
              </a:gsLst>
              <a:lin ang="20400000"/>
            </a:gradFill>
            <a:ln>
              <a:noFill/>
            </a:ln>
          </p:spPr>
          <p:style>
            <a:lnRef idx="2">
              <a:schemeClr val="accent1">
                <a:shade val="50000"/>
              </a:schemeClr>
            </a:lnRef>
            <a:fillRef idx="1">
              <a:schemeClr val="accent1"/>
            </a:fillRef>
            <a:effectRef idx="0">
              <a:schemeClr val="accent1"/>
            </a:effectRef>
            <a:fontRef idx="minor"/>
          </p:style>
        </p:sp>
        <p:sp>
          <p:nvSpPr>
            <p:cNvPr id="159" name="Freeform: Shape 104"/>
            <p:cNvSpPr/>
            <p:nvPr/>
          </p:nvSpPr>
          <p:spPr>
            <a:xfrm flipH="1">
              <a:off x="-360" y="0"/>
              <a:ext cx="5110200" cy="2838240"/>
            </a:xfrm>
            <a:custGeom>
              <a:avLst/>
              <a:gdLst/>
              <a:ah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rotWithShape="0">
              <a:gsLst>
                <a:gs pos="0">
                  <a:srgbClr val="f79646">
                    <a:alpha val="10196"/>
                  </a:srgbClr>
                </a:gs>
                <a:gs pos="100000">
                  <a:srgbClr val="4f81bd">
                    <a:alpha val="10196"/>
                  </a:srgbClr>
                </a:gs>
              </a:gsLst>
              <a:lin ang="20400000"/>
            </a:gradFill>
            <a:ln>
              <a:noFill/>
            </a:ln>
          </p:spPr>
          <p:style>
            <a:lnRef idx="2">
              <a:schemeClr val="accent1">
                <a:shade val="50000"/>
              </a:schemeClr>
            </a:lnRef>
            <a:fillRef idx="1">
              <a:schemeClr val="accent1"/>
            </a:fillRef>
            <a:effectRef idx="0">
              <a:schemeClr val="accent1"/>
            </a:effectRef>
            <a:fontRef idx="minor"/>
          </p:style>
        </p:sp>
      </p:grpSp>
      <p:grpSp>
        <p:nvGrpSpPr>
          <p:cNvPr id="160" name="Group 106"/>
          <p:cNvGrpSpPr/>
          <p:nvPr/>
        </p:nvGrpSpPr>
        <p:grpSpPr>
          <a:xfrm>
            <a:off x="9475560" y="3715560"/>
            <a:ext cx="2716560" cy="3142080"/>
            <a:chOff x="9475560" y="3715560"/>
            <a:chExt cx="2716560" cy="3142080"/>
          </a:xfrm>
        </p:grpSpPr>
        <p:sp>
          <p:nvSpPr>
            <p:cNvPr id="161" name="Freeform: Shape 107"/>
            <p:cNvSpPr/>
            <p:nvPr/>
          </p:nvSpPr>
          <p:spPr>
            <a:xfrm flipV="1" rot="16200000">
              <a:off x="9259920" y="3930840"/>
              <a:ext cx="3142080" cy="2711160"/>
            </a:xfrm>
            <a:custGeom>
              <a:avLst/>
              <a:gdLst/>
              <a:ah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sp>
        <p:sp>
          <p:nvSpPr>
            <p:cNvPr id="162" name="Freeform: Shape 108"/>
            <p:cNvSpPr/>
            <p:nvPr/>
          </p:nvSpPr>
          <p:spPr>
            <a:xfrm flipV="1" rot="16200000">
              <a:off x="9417960" y="4083480"/>
              <a:ext cx="3114720" cy="2433600"/>
            </a:xfrm>
            <a:custGeom>
              <a:avLst/>
              <a:gdLst/>
              <a:ah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sp>
        <p:sp>
          <p:nvSpPr>
            <p:cNvPr id="163" name="Freeform: Shape 109"/>
            <p:cNvSpPr/>
            <p:nvPr/>
          </p:nvSpPr>
          <p:spPr>
            <a:xfrm flipV="1" rot="16200000">
              <a:off x="9392040" y="4062960"/>
              <a:ext cx="3124800" cy="2464560"/>
            </a:xfrm>
            <a:custGeom>
              <a:avLst/>
              <a:gdLst/>
              <a:ah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sp>
        <p:sp>
          <p:nvSpPr>
            <p:cNvPr id="164" name="Freeform: Shape 110"/>
            <p:cNvSpPr/>
            <p:nvPr/>
          </p:nvSpPr>
          <p:spPr>
            <a:xfrm flipV="1" rot="16200000">
              <a:off x="9416520" y="4086000"/>
              <a:ext cx="3112200" cy="2428200"/>
            </a:xfrm>
            <a:custGeom>
              <a:avLst/>
              <a:gdLst/>
              <a:ah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sp>
      </p:gr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5" name="Rectangle 100"/>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66" name="Rectangle 102"/>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nvGrpSpPr>
          <p:cNvPr id="167" name="Group 104"/>
          <p:cNvGrpSpPr/>
          <p:nvPr/>
        </p:nvGrpSpPr>
        <p:grpSpPr>
          <a:xfrm>
            <a:off x="-21960" y="508680"/>
            <a:ext cx="5217480" cy="6239160"/>
            <a:chOff x="-21960" y="508680"/>
            <a:chExt cx="5217480" cy="6239160"/>
          </a:xfrm>
        </p:grpSpPr>
        <p:sp>
          <p:nvSpPr>
            <p:cNvPr id="168" name="Freeform: Shape 105"/>
            <p:cNvSpPr/>
            <p:nvPr/>
          </p:nvSpPr>
          <p:spPr>
            <a:xfrm>
              <a:off x="-21960" y="508680"/>
              <a:ext cx="5186880" cy="6239160"/>
            </a:xfrm>
            <a:custGeom>
              <a:avLst/>
              <a:gdLst/>
              <a:ah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169" name="Freeform: Shape 106"/>
            <p:cNvSpPr/>
            <p:nvPr/>
          </p:nvSpPr>
          <p:spPr>
            <a:xfrm>
              <a:off x="-21960" y="555120"/>
              <a:ext cx="5215320" cy="6107040"/>
            </a:xfrm>
            <a:custGeom>
              <a:avLst/>
              <a:gdLst/>
              <a:ah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170" name="Freeform: Shape 107"/>
            <p:cNvSpPr/>
            <p:nvPr/>
          </p:nvSpPr>
          <p:spPr>
            <a:xfrm>
              <a:off x="-21960" y="577080"/>
              <a:ext cx="5217480" cy="6099840"/>
            </a:xfrm>
            <a:custGeom>
              <a:avLst/>
              <a:gdLst/>
              <a:ah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171" name="Freeform: Shape 108"/>
            <p:cNvSpPr/>
            <p:nvPr/>
          </p:nvSpPr>
          <p:spPr>
            <a:xfrm>
              <a:off x="-21960" y="577080"/>
              <a:ext cx="5217480" cy="6099840"/>
            </a:xfrm>
            <a:custGeom>
              <a:avLst/>
              <a:gdLst/>
              <a:ah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grpSp>
      <p:sp>
        <p:nvSpPr>
          <p:cNvPr id="172" name="CustomShape 1"/>
          <p:cNvSpPr/>
          <p:nvPr/>
        </p:nvSpPr>
        <p:spPr>
          <a:xfrm>
            <a:off x="640080" y="1243080"/>
            <a:ext cx="3855240" cy="4371480"/>
          </a:xfrm>
          <a:prstGeom prst="rect">
            <a:avLst/>
          </a:prstGeom>
          <a:noFill/>
          <a:ln w="0">
            <a:noFill/>
          </a:ln>
        </p:spPr>
        <p:style>
          <a:lnRef idx="0"/>
          <a:fillRef idx="0"/>
          <a:effectRef idx="0"/>
          <a:fontRef idx="minor"/>
        </p:style>
        <p:txBody>
          <a:bodyPr anchor="ctr">
            <a:normAutofit/>
          </a:bodyPr>
          <a:p>
            <a:pPr>
              <a:lnSpc>
                <a:spcPct val="90000"/>
              </a:lnSpc>
              <a:spcAft>
                <a:spcPts val="601"/>
              </a:spcAft>
              <a:buNone/>
            </a:pPr>
            <a:r>
              <a:rPr b="0" lang="en-US" sz="3600" spc="-1" strike="noStrike">
                <a:solidFill>
                  <a:srgbClr val="1f497d"/>
                </a:solidFill>
                <a:latin typeface="Arial"/>
                <a:ea typeface="DejaVu Sans"/>
              </a:rPr>
              <a:t>Main objective:</a:t>
            </a:r>
            <a:endParaRPr b="0" lang="en-US" sz="3600" spc="-1" strike="noStrike">
              <a:latin typeface="Arial"/>
            </a:endParaRPr>
          </a:p>
        </p:txBody>
      </p:sp>
      <p:sp>
        <p:nvSpPr>
          <p:cNvPr id="173" name="CustomShape 2"/>
          <p:cNvSpPr/>
          <p:nvPr/>
        </p:nvSpPr>
        <p:spPr>
          <a:xfrm>
            <a:off x="6172200" y="804600"/>
            <a:ext cx="5220720" cy="5230080"/>
          </a:xfrm>
          <a:prstGeom prst="rect">
            <a:avLst/>
          </a:prstGeom>
          <a:noFill/>
          <a:ln w="0">
            <a:noFill/>
          </a:ln>
        </p:spPr>
        <p:style>
          <a:lnRef idx="0"/>
          <a:fillRef idx="0"/>
          <a:effectRef idx="0"/>
          <a:fontRef idx="minor"/>
        </p:style>
        <p:txBody>
          <a:bodyPr anchor="ctr">
            <a:normAutofit/>
          </a:bodyPr>
          <a:p>
            <a:pPr marL="228600" indent="-228600">
              <a:lnSpc>
                <a:spcPct val="90000"/>
              </a:lnSpc>
              <a:spcAft>
                <a:spcPts val="601"/>
              </a:spcAft>
              <a:buClr>
                <a:srgbClr val="000000"/>
              </a:buClr>
              <a:buFont typeface="Arial"/>
              <a:buChar char="•"/>
            </a:pPr>
            <a:r>
              <a:rPr b="0" lang="en-US" sz="1800" spc="-1" strike="noStrike">
                <a:solidFill>
                  <a:srgbClr val="1f497d"/>
                </a:solidFill>
                <a:latin typeface="Arial"/>
                <a:ea typeface="DejaVu Sans"/>
              </a:rPr>
              <a:t>The course is </a:t>
            </a:r>
            <a:r>
              <a:rPr b="1" lang="en-US" sz="1800" spc="-1" strike="noStrike">
                <a:solidFill>
                  <a:srgbClr val="1f497d"/>
                </a:solidFill>
                <a:latin typeface="Arial"/>
                <a:ea typeface="DejaVu Sans"/>
              </a:rPr>
              <a:t>addressed </a:t>
            </a:r>
            <a:r>
              <a:rPr b="0" lang="en-US" sz="1800" spc="-1" strike="noStrike">
                <a:solidFill>
                  <a:srgbClr val="1f497d"/>
                </a:solidFill>
                <a:latin typeface="Arial"/>
                <a:ea typeface="DejaVu Sans"/>
              </a:rPr>
              <a:t>to everyone who </a:t>
            </a:r>
            <a:r>
              <a:rPr b="1" lang="en-US" sz="1800" spc="-1" strike="noStrike">
                <a:solidFill>
                  <a:srgbClr val="1f497d"/>
                </a:solidFill>
                <a:latin typeface="Arial"/>
                <a:ea typeface="DejaVu Sans"/>
              </a:rPr>
              <a:t>already works </a:t>
            </a:r>
            <a:r>
              <a:rPr b="0" lang="en-US" sz="1800" spc="-1" strike="noStrike">
                <a:solidFill>
                  <a:srgbClr val="1f497d"/>
                </a:solidFill>
                <a:latin typeface="Arial"/>
                <a:ea typeface="DejaVu Sans"/>
              </a:rPr>
              <a:t>with or </a:t>
            </a:r>
            <a:r>
              <a:rPr b="1" lang="en-US" sz="1800" spc="-1" strike="noStrike">
                <a:solidFill>
                  <a:srgbClr val="1f497d"/>
                </a:solidFill>
                <a:latin typeface="Arial"/>
                <a:ea typeface="DejaVu Sans"/>
              </a:rPr>
              <a:t>plans to work </a:t>
            </a:r>
            <a:r>
              <a:rPr b="0" lang="en-US" sz="1800" spc="-1" strike="noStrike">
                <a:solidFill>
                  <a:srgbClr val="1f497d"/>
                </a:solidFill>
                <a:latin typeface="Arial"/>
                <a:ea typeface="DejaVu Sans"/>
              </a:rPr>
              <a:t>with the NGS data, wants to learn something new from the field or wants to understand the data/outputs</a:t>
            </a:r>
            <a:endParaRPr b="0" lang="en-US" sz="1800" spc="-1" strike="noStrike">
              <a:latin typeface="Arial"/>
            </a:endParaRPr>
          </a:p>
          <a:p>
            <a:pPr>
              <a:lnSpc>
                <a:spcPct val="90000"/>
              </a:lnSpc>
              <a:spcAft>
                <a:spcPts val="601"/>
              </a:spcAft>
              <a:buNone/>
            </a:pPr>
            <a:endParaRPr b="0" lang="en-US" sz="1800" spc="-1" strike="noStrike">
              <a:latin typeface="Arial"/>
            </a:endParaRPr>
          </a:p>
          <a:p>
            <a:pPr marL="228600" indent="-228600">
              <a:lnSpc>
                <a:spcPct val="90000"/>
              </a:lnSpc>
              <a:spcAft>
                <a:spcPts val="601"/>
              </a:spcAft>
              <a:buClr>
                <a:srgbClr val="000000"/>
              </a:buClr>
              <a:buFont typeface="Arial"/>
              <a:buChar char="•"/>
            </a:pPr>
            <a:r>
              <a:rPr b="0" lang="en-US" sz="1800" spc="-1" strike="noStrike">
                <a:solidFill>
                  <a:srgbClr val="1f497d"/>
                </a:solidFill>
                <a:latin typeface="Arial"/>
                <a:ea typeface="DejaVu Sans"/>
              </a:rPr>
              <a:t>The </a:t>
            </a:r>
            <a:r>
              <a:rPr b="1" lang="en-US" sz="1800" spc="-1" strike="noStrike">
                <a:solidFill>
                  <a:srgbClr val="1f497d"/>
                </a:solidFill>
                <a:latin typeface="Arial"/>
                <a:ea typeface="DejaVu Sans"/>
              </a:rPr>
              <a:t>lectures will explain </a:t>
            </a:r>
            <a:r>
              <a:rPr b="0" lang="en-US" sz="1800" spc="-1" strike="noStrike">
                <a:solidFill>
                  <a:srgbClr val="1f497d"/>
                </a:solidFill>
                <a:latin typeface="Arial"/>
                <a:ea typeface="DejaVu Sans"/>
              </a:rPr>
              <a:t>you </a:t>
            </a:r>
            <a:r>
              <a:rPr b="1" lang="en-US" sz="1800" spc="-1" strike="noStrike">
                <a:solidFill>
                  <a:srgbClr val="1f497d"/>
                </a:solidFill>
                <a:latin typeface="Arial"/>
                <a:ea typeface="DejaVu Sans"/>
              </a:rPr>
              <a:t>the basics </a:t>
            </a:r>
            <a:r>
              <a:rPr b="0" lang="en-US" sz="1800" spc="-1" strike="noStrike">
                <a:solidFill>
                  <a:srgbClr val="1f497d"/>
                </a:solidFill>
                <a:latin typeface="Arial"/>
                <a:ea typeface="DejaVu Sans"/>
              </a:rPr>
              <a:t>and show you </a:t>
            </a:r>
            <a:r>
              <a:rPr b="1" lang="en-US" sz="1800" spc="-1" strike="noStrike">
                <a:solidFill>
                  <a:srgbClr val="1f497d"/>
                </a:solidFill>
                <a:latin typeface="Arial"/>
                <a:ea typeface="DejaVu Sans"/>
              </a:rPr>
              <a:t>examples</a:t>
            </a:r>
            <a:endParaRPr b="0" lang="en-US" sz="1800" spc="-1" strike="noStrike">
              <a:latin typeface="Arial"/>
            </a:endParaRPr>
          </a:p>
          <a:p>
            <a:pPr>
              <a:lnSpc>
                <a:spcPct val="90000"/>
              </a:lnSpc>
              <a:spcAft>
                <a:spcPts val="601"/>
              </a:spcAft>
              <a:buNone/>
            </a:pPr>
            <a:endParaRPr b="0" lang="en-US" sz="1800" spc="-1" strike="noStrike">
              <a:latin typeface="Arial"/>
            </a:endParaRPr>
          </a:p>
          <a:p>
            <a:pPr marL="228600" indent="-228600">
              <a:lnSpc>
                <a:spcPct val="90000"/>
              </a:lnSpc>
              <a:spcAft>
                <a:spcPts val="601"/>
              </a:spcAft>
              <a:buClr>
                <a:srgbClr val="000000"/>
              </a:buClr>
              <a:buFont typeface="Arial"/>
              <a:buChar char="•"/>
            </a:pPr>
            <a:r>
              <a:rPr b="0" lang="en-US" sz="1800" spc="-1" strike="noStrike">
                <a:solidFill>
                  <a:srgbClr val="1f497d"/>
                </a:solidFill>
                <a:latin typeface="Arial"/>
                <a:ea typeface="DejaVu Sans"/>
              </a:rPr>
              <a:t>You will need to</a:t>
            </a:r>
            <a:r>
              <a:rPr b="1" lang="en-US" sz="1800" spc="-1" strike="noStrike">
                <a:solidFill>
                  <a:srgbClr val="1f497d"/>
                </a:solidFill>
                <a:latin typeface="Arial"/>
                <a:ea typeface="DejaVu Sans"/>
              </a:rPr>
              <a:t> study/exercise some extra</a:t>
            </a:r>
            <a:r>
              <a:rPr b="0" lang="en-US" sz="1800" spc="-1" strike="noStrike">
                <a:solidFill>
                  <a:srgbClr val="1f497d"/>
                </a:solidFill>
                <a:latin typeface="Arial"/>
                <a:ea typeface="DejaVu Sans"/>
              </a:rPr>
              <a:t> to get </a:t>
            </a:r>
            <a:r>
              <a:rPr b="1" lang="en-US" sz="1800" spc="-1" strike="noStrike">
                <a:solidFill>
                  <a:srgbClr val="1f497d"/>
                </a:solidFill>
                <a:latin typeface="Arial"/>
                <a:ea typeface="DejaVu Sans"/>
              </a:rPr>
              <a:t>better</a:t>
            </a:r>
            <a:r>
              <a:rPr b="0" lang="en-US" sz="1800" spc="-1" strike="noStrike">
                <a:solidFill>
                  <a:srgbClr val="1f497d"/>
                </a:solidFill>
                <a:latin typeface="Arial"/>
                <a:ea typeface="DejaVu Sans"/>
              </a:rPr>
              <a:t> </a:t>
            </a:r>
            <a:r>
              <a:rPr b="1" lang="en-US" sz="1800" spc="-1" strike="noStrike">
                <a:solidFill>
                  <a:srgbClr val="1f497d"/>
                </a:solidFill>
                <a:latin typeface="Arial"/>
                <a:ea typeface="DejaVu Sans"/>
              </a:rPr>
              <a:t>understanding</a:t>
            </a:r>
            <a:r>
              <a:rPr b="0" lang="en-US" sz="1800" spc="-1" strike="noStrike">
                <a:solidFill>
                  <a:srgbClr val="1f497d"/>
                </a:solidFill>
                <a:latin typeface="Arial"/>
                <a:ea typeface="DejaVu Sans"/>
              </a:rPr>
              <a:t> of the process</a:t>
            </a:r>
            <a:endParaRPr b="0" lang="en-US" sz="1800" spc="-1" strike="noStrike">
              <a:latin typeface="Arial"/>
            </a:endParaRPr>
          </a:p>
          <a:p>
            <a:pPr>
              <a:lnSpc>
                <a:spcPct val="90000"/>
              </a:lnSpc>
              <a:spcAft>
                <a:spcPts val="601"/>
              </a:spcAft>
              <a:buNone/>
            </a:pPr>
            <a:endParaRPr b="0" lang="en-US" sz="1800" spc="-1" strike="noStrike">
              <a:latin typeface="Arial"/>
            </a:endParaRPr>
          </a:p>
          <a:p>
            <a:pPr marL="228600" indent="-228600">
              <a:lnSpc>
                <a:spcPct val="90000"/>
              </a:lnSpc>
              <a:spcAft>
                <a:spcPts val="601"/>
              </a:spcAft>
              <a:buClr>
                <a:srgbClr val="000000"/>
              </a:buClr>
              <a:buFont typeface="Arial"/>
              <a:buChar char="•"/>
            </a:pPr>
            <a:r>
              <a:rPr b="0" lang="en-US" sz="1800" spc="-1" strike="noStrike">
                <a:solidFill>
                  <a:srgbClr val="1f497d"/>
                </a:solidFill>
                <a:latin typeface="Arial"/>
                <a:ea typeface="DejaVu Sans"/>
              </a:rPr>
              <a:t>During</a:t>
            </a:r>
            <a:r>
              <a:rPr b="1" lang="en-US" sz="1800" spc="-1" strike="noStrike">
                <a:solidFill>
                  <a:srgbClr val="1f497d"/>
                </a:solidFill>
                <a:latin typeface="Arial"/>
                <a:ea typeface="DejaVu Sans"/>
              </a:rPr>
              <a:t> the course, </a:t>
            </a:r>
            <a:r>
              <a:rPr b="0" lang="en-US" sz="1800" spc="-1" strike="noStrike">
                <a:solidFill>
                  <a:srgbClr val="1f497d"/>
                </a:solidFill>
                <a:latin typeface="Arial"/>
                <a:ea typeface="DejaVu Sans"/>
              </a:rPr>
              <a:t>there will be possibility to </a:t>
            </a:r>
            <a:r>
              <a:rPr b="1" lang="en-US" sz="1800" spc="-1" strike="noStrike">
                <a:solidFill>
                  <a:srgbClr val="1f497d"/>
                </a:solidFill>
                <a:latin typeface="Arial"/>
                <a:ea typeface="DejaVu Sans"/>
              </a:rPr>
              <a:t>you can discuss your own data analysis</a:t>
            </a:r>
            <a:r>
              <a:rPr b="0" lang="en-US" sz="1800" spc="-1" strike="noStrike">
                <a:solidFill>
                  <a:srgbClr val="1f497d"/>
                </a:solidFill>
                <a:latin typeface="Arial"/>
                <a:ea typeface="DejaVu Sans"/>
              </a:rPr>
              <a:t> (if any)</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4" name="Rectangle 98"/>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75" name="Rectangle 100"/>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nvGrpSpPr>
          <p:cNvPr id="176" name="Group 102"/>
          <p:cNvGrpSpPr/>
          <p:nvPr/>
        </p:nvGrpSpPr>
        <p:grpSpPr>
          <a:xfrm>
            <a:off x="-21960" y="508680"/>
            <a:ext cx="5217480" cy="6239160"/>
            <a:chOff x="-21960" y="508680"/>
            <a:chExt cx="5217480" cy="6239160"/>
          </a:xfrm>
        </p:grpSpPr>
        <p:sp>
          <p:nvSpPr>
            <p:cNvPr id="177" name="Freeform: Shape 103"/>
            <p:cNvSpPr/>
            <p:nvPr/>
          </p:nvSpPr>
          <p:spPr>
            <a:xfrm>
              <a:off x="-21960" y="508680"/>
              <a:ext cx="5186880" cy="6239160"/>
            </a:xfrm>
            <a:custGeom>
              <a:avLst/>
              <a:gdLst/>
              <a:ah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178" name="Freeform: Shape 104"/>
            <p:cNvSpPr/>
            <p:nvPr/>
          </p:nvSpPr>
          <p:spPr>
            <a:xfrm>
              <a:off x="-21960" y="555120"/>
              <a:ext cx="5215320" cy="6107040"/>
            </a:xfrm>
            <a:custGeom>
              <a:avLst/>
              <a:gdLst/>
              <a:ah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179" name="Freeform: Shape 105"/>
            <p:cNvSpPr/>
            <p:nvPr/>
          </p:nvSpPr>
          <p:spPr>
            <a:xfrm>
              <a:off x="-21960" y="577080"/>
              <a:ext cx="5217480" cy="6099840"/>
            </a:xfrm>
            <a:custGeom>
              <a:avLst/>
              <a:gdLst/>
              <a:ah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180" name="Freeform: Shape 106"/>
            <p:cNvSpPr/>
            <p:nvPr/>
          </p:nvSpPr>
          <p:spPr>
            <a:xfrm>
              <a:off x="-21960" y="577080"/>
              <a:ext cx="5217480" cy="6099840"/>
            </a:xfrm>
            <a:custGeom>
              <a:avLst/>
              <a:gdLst/>
              <a:ah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grpSp>
      <p:sp>
        <p:nvSpPr>
          <p:cNvPr id="181" name="CustomShape 1"/>
          <p:cNvSpPr/>
          <p:nvPr/>
        </p:nvSpPr>
        <p:spPr>
          <a:xfrm>
            <a:off x="640080" y="1243080"/>
            <a:ext cx="3855240" cy="4371480"/>
          </a:xfrm>
          <a:prstGeom prst="rect">
            <a:avLst/>
          </a:prstGeom>
          <a:noFill/>
          <a:ln w="0">
            <a:noFill/>
          </a:ln>
        </p:spPr>
        <p:style>
          <a:lnRef idx="0"/>
          <a:fillRef idx="0"/>
          <a:effectRef idx="0"/>
          <a:fontRef idx="minor"/>
        </p:style>
        <p:txBody>
          <a:bodyPr anchor="ctr">
            <a:normAutofit/>
          </a:bodyPr>
          <a:p>
            <a:pPr>
              <a:lnSpc>
                <a:spcPct val="90000"/>
              </a:lnSpc>
              <a:spcAft>
                <a:spcPts val="601"/>
              </a:spcAft>
              <a:buNone/>
            </a:pPr>
            <a:r>
              <a:rPr b="0" lang="en-US" sz="3600" spc="-1" strike="noStrike">
                <a:solidFill>
                  <a:srgbClr val="1f497d"/>
                </a:solidFill>
                <a:latin typeface="Arial"/>
                <a:ea typeface="DejaVu Sans"/>
              </a:rPr>
              <a:t>After the course you should…</a:t>
            </a:r>
            <a:endParaRPr b="0" lang="en-US" sz="3600" spc="-1" strike="noStrike">
              <a:latin typeface="Arial"/>
            </a:endParaRPr>
          </a:p>
        </p:txBody>
      </p:sp>
      <p:sp>
        <p:nvSpPr>
          <p:cNvPr id="182" name="CustomShape 2"/>
          <p:cNvSpPr/>
          <p:nvPr/>
        </p:nvSpPr>
        <p:spPr>
          <a:xfrm>
            <a:off x="6172200" y="804600"/>
            <a:ext cx="5220720" cy="5230080"/>
          </a:xfrm>
          <a:prstGeom prst="rect">
            <a:avLst/>
          </a:prstGeom>
          <a:noFill/>
          <a:ln w="0">
            <a:noFill/>
          </a:ln>
        </p:spPr>
        <p:style>
          <a:lnRef idx="0"/>
          <a:fillRef idx="0"/>
          <a:effectRef idx="0"/>
          <a:fontRef idx="minor"/>
        </p:style>
        <p:txBody>
          <a:bodyPr anchor="ctr">
            <a:normAutofit/>
          </a:bodyPr>
          <a:p>
            <a:pPr marL="228600" indent="-228600">
              <a:lnSpc>
                <a:spcPct val="90000"/>
              </a:lnSpc>
              <a:spcAft>
                <a:spcPts val="601"/>
              </a:spcAft>
              <a:buClr>
                <a:srgbClr val="000000"/>
              </a:buClr>
              <a:buFont typeface="Arial"/>
              <a:buChar char="•"/>
            </a:pPr>
            <a:r>
              <a:rPr b="1" lang="en-US" sz="1800" spc="-1" strike="noStrike">
                <a:solidFill>
                  <a:srgbClr val="1f497d"/>
                </a:solidFill>
                <a:latin typeface="Arial"/>
                <a:ea typeface="DejaVu Sans"/>
              </a:rPr>
              <a:t>Know the latest NGS methods </a:t>
            </a:r>
            <a:r>
              <a:rPr b="0" lang="en-US" sz="1800" spc="-1" strike="noStrike">
                <a:solidFill>
                  <a:srgbClr val="1f497d"/>
                </a:solidFill>
                <a:latin typeface="Arial"/>
                <a:ea typeface="DejaVu Sans"/>
              </a:rPr>
              <a:t>(next and third generation sequencing), their use and the type of data they produce</a:t>
            </a:r>
            <a:endParaRPr b="0" lang="en-US" sz="1800" spc="-1" strike="noStrike">
              <a:latin typeface="Arial"/>
            </a:endParaRPr>
          </a:p>
          <a:p>
            <a:pPr marL="228600" indent="-228600">
              <a:lnSpc>
                <a:spcPct val="90000"/>
              </a:lnSpc>
              <a:spcAft>
                <a:spcPts val="601"/>
              </a:spcAft>
              <a:buClr>
                <a:srgbClr val="000000"/>
              </a:buClr>
              <a:buFont typeface="Arial"/>
              <a:buChar char="•"/>
            </a:pPr>
            <a:r>
              <a:rPr b="1" lang="en-US" sz="1800" spc="-1" strike="noStrike">
                <a:solidFill>
                  <a:srgbClr val="1f497d"/>
                </a:solidFill>
                <a:latin typeface="Arial"/>
                <a:ea typeface="DejaVu Sans"/>
              </a:rPr>
              <a:t>Be able to distinguish the type</a:t>
            </a:r>
            <a:r>
              <a:rPr b="0" lang="en-US" sz="1800" spc="-1" strike="noStrike">
                <a:solidFill>
                  <a:srgbClr val="1f497d"/>
                </a:solidFill>
                <a:latin typeface="Arial"/>
                <a:ea typeface="DejaVu Sans"/>
              </a:rPr>
              <a:t> of method based on the data</a:t>
            </a:r>
            <a:endParaRPr b="0" lang="en-US" sz="1800" spc="-1" strike="noStrike">
              <a:latin typeface="Arial"/>
            </a:endParaRPr>
          </a:p>
          <a:p>
            <a:pPr marL="228600" indent="-228600">
              <a:lnSpc>
                <a:spcPct val="90000"/>
              </a:lnSpc>
              <a:spcAft>
                <a:spcPts val="601"/>
              </a:spcAft>
              <a:buClr>
                <a:srgbClr val="000000"/>
              </a:buClr>
              <a:buFont typeface="Arial"/>
              <a:buChar char="•"/>
            </a:pPr>
            <a:r>
              <a:rPr b="0" lang="en-US" sz="1800" spc="-1" strike="noStrike">
                <a:solidFill>
                  <a:srgbClr val="1f497d"/>
                </a:solidFill>
                <a:latin typeface="Arial"/>
                <a:ea typeface="DejaVu Sans"/>
              </a:rPr>
              <a:t>Know the </a:t>
            </a:r>
            <a:r>
              <a:rPr b="1" lang="en-US" sz="1800" spc="-1" strike="noStrike">
                <a:solidFill>
                  <a:srgbClr val="1f497d"/>
                </a:solidFill>
                <a:latin typeface="Arial"/>
                <a:ea typeface="DejaVu Sans"/>
              </a:rPr>
              <a:t>basic scheme </a:t>
            </a:r>
            <a:r>
              <a:rPr b="0" lang="en-US" sz="1800" spc="-1" strike="noStrike">
                <a:solidFill>
                  <a:srgbClr val="1f497d"/>
                </a:solidFill>
                <a:latin typeface="Arial"/>
                <a:ea typeface="DejaVu Sans"/>
              </a:rPr>
              <a:t>of data analysis</a:t>
            </a:r>
            <a:endParaRPr b="0" lang="en-US" sz="1800" spc="-1" strike="noStrike">
              <a:latin typeface="Arial"/>
            </a:endParaRPr>
          </a:p>
          <a:p>
            <a:pPr marL="228600" indent="-228600">
              <a:lnSpc>
                <a:spcPct val="90000"/>
              </a:lnSpc>
              <a:spcAft>
                <a:spcPts val="601"/>
              </a:spcAft>
              <a:buClr>
                <a:srgbClr val="000000"/>
              </a:buClr>
              <a:buFont typeface="Arial"/>
              <a:buChar char="•"/>
            </a:pPr>
            <a:r>
              <a:rPr b="0" lang="en-US" sz="1800" spc="-1" strike="noStrike">
                <a:solidFill>
                  <a:srgbClr val="1f497d"/>
                </a:solidFill>
                <a:latin typeface="Arial"/>
                <a:ea typeface="DejaVu Sans"/>
              </a:rPr>
              <a:t>Able to work with </a:t>
            </a:r>
            <a:r>
              <a:rPr b="1" lang="en-US" sz="1800" spc="-1" strike="noStrike">
                <a:solidFill>
                  <a:srgbClr val="1f497d"/>
                </a:solidFill>
                <a:latin typeface="Arial"/>
                <a:ea typeface="DejaVu Sans"/>
              </a:rPr>
              <a:t>Linux</a:t>
            </a:r>
            <a:r>
              <a:rPr b="0" lang="en-US" sz="1800" spc="-1" strike="noStrike">
                <a:solidFill>
                  <a:srgbClr val="1f497d"/>
                </a:solidFill>
                <a:latin typeface="Arial"/>
                <a:ea typeface="DejaVu Sans"/>
              </a:rPr>
              <a:t>, </a:t>
            </a:r>
            <a:r>
              <a:rPr b="1" lang="en-US" sz="1800" spc="-1" strike="noStrike">
                <a:solidFill>
                  <a:srgbClr val="1f497d"/>
                </a:solidFill>
                <a:latin typeface="Arial"/>
                <a:ea typeface="DejaVu Sans"/>
              </a:rPr>
              <a:t>Bash</a:t>
            </a:r>
            <a:r>
              <a:rPr b="0" lang="en-US" sz="1800" spc="-1" strike="noStrike">
                <a:solidFill>
                  <a:srgbClr val="1f497d"/>
                </a:solidFill>
                <a:latin typeface="Arial"/>
                <a:ea typeface="DejaVu Sans"/>
              </a:rPr>
              <a:t> and </a:t>
            </a:r>
            <a:r>
              <a:rPr b="1" lang="en-US" sz="1800" spc="-1" strike="noStrike">
                <a:solidFill>
                  <a:srgbClr val="1f497d"/>
                </a:solidFill>
                <a:latin typeface="Arial"/>
                <a:ea typeface="DejaVu Sans"/>
              </a:rPr>
              <a:t>R </a:t>
            </a:r>
            <a:r>
              <a:rPr b="0" lang="en-US" sz="1800" spc="-1" strike="noStrike">
                <a:solidFill>
                  <a:srgbClr val="1f497d"/>
                </a:solidFill>
                <a:latin typeface="Arial"/>
                <a:ea typeface="DejaVu Sans"/>
              </a:rPr>
              <a:t>at a level sufficient for analysis of NGS data – partially </a:t>
            </a:r>
            <a:endParaRPr b="0" lang="en-US" sz="1800" spc="-1" strike="noStrike">
              <a:latin typeface="Arial"/>
            </a:endParaRPr>
          </a:p>
          <a:p>
            <a:pPr marL="228600" indent="-228600">
              <a:lnSpc>
                <a:spcPct val="90000"/>
              </a:lnSpc>
              <a:spcAft>
                <a:spcPts val="601"/>
              </a:spcAft>
              <a:buClr>
                <a:srgbClr val="000000"/>
              </a:buClr>
              <a:buFont typeface="Arial"/>
              <a:buChar char="•"/>
            </a:pPr>
            <a:r>
              <a:rPr b="0" lang="en-US" sz="1800" spc="-1" strike="noStrike">
                <a:solidFill>
                  <a:srgbClr val="1f497d"/>
                </a:solidFill>
                <a:latin typeface="Arial"/>
                <a:ea typeface="DejaVu Sans"/>
              </a:rPr>
              <a:t>Know how to </a:t>
            </a:r>
            <a:r>
              <a:rPr b="1" lang="en-US" sz="1800" spc="-1" strike="noStrike">
                <a:solidFill>
                  <a:srgbClr val="1f497d"/>
                </a:solidFill>
                <a:latin typeface="Arial"/>
                <a:ea typeface="DejaVu Sans"/>
              </a:rPr>
              <a:t>select tools </a:t>
            </a:r>
            <a:r>
              <a:rPr b="0" lang="en-US" sz="1800" spc="-1" strike="noStrike">
                <a:solidFill>
                  <a:srgbClr val="1f497d"/>
                </a:solidFill>
                <a:latin typeface="Arial"/>
                <a:ea typeface="DejaVu Sans"/>
              </a:rPr>
              <a:t>for data processing and apply them to real data</a:t>
            </a:r>
            <a:endParaRPr b="0" lang="en-US" sz="1800" spc="-1" strike="noStrike">
              <a:latin typeface="Arial"/>
            </a:endParaRPr>
          </a:p>
          <a:p>
            <a:pPr marL="228600" indent="-228600">
              <a:lnSpc>
                <a:spcPct val="90000"/>
              </a:lnSpc>
              <a:spcAft>
                <a:spcPts val="601"/>
              </a:spcAft>
              <a:buClr>
                <a:srgbClr val="000000"/>
              </a:buClr>
              <a:buFont typeface="Arial"/>
              <a:buChar char="•"/>
            </a:pPr>
            <a:r>
              <a:rPr b="1" lang="en-US" sz="1800" spc="-1" strike="noStrike">
                <a:solidFill>
                  <a:srgbClr val="1f497d"/>
                </a:solidFill>
                <a:latin typeface="Arial"/>
                <a:ea typeface="DejaVu Sans"/>
              </a:rPr>
              <a:t>Be able to analyze NGS data </a:t>
            </a:r>
            <a:r>
              <a:rPr b="0" lang="en-US" sz="1800" spc="-1" strike="noStrike">
                <a:solidFill>
                  <a:srgbClr val="1f497d"/>
                </a:solidFill>
                <a:latin typeface="Arial"/>
                <a:ea typeface="DejaVu Sans"/>
              </a:rPr>
              <a:t>starting from quality control over alignment to the detection of deferentially expressed genes (in RNA-Seq), variants (CNV with SNP), genome assembly, etc.</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3" name="Rectangle 102"/>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84" name="Rectangle 104"/>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nvGrpSpPr>
          <p:cNvPr id="185" name="Group 106"/>
          <p:cNvGrpSpPr/>
          <p:nvPr/>
        </p:nvGrpSpPr>
        <p:grpSpPr>
          <a:xfrm>
            <a:off x="-21960" y="508680"/>
            <a:ext cx="5217480" cy="6239160"/>
            <a:chOff x="-21960" y="508680"/>
            <a:chExt cx="5217480" cy="6239160"/>
          </a:xfrm>
        </p:grpSpPr>
        <p:sp>
          <p:nvSpPr>
            <p:cNvPr id="186" name="Freeform: Shape 107"/>
            <p:cNvSpPr/>
            <p:nvPr/>
          </p:nvSpPr>
          <p:spPr>
            <a:xfrm>
              <a:off x="-21960" y="508680"/>
              <a:ext cx="5186880" cy="6239160"/>
            </a:xfrm>
            <a:custGeom>
              <a:avLst/>
              <a:gdLst/>
              <a:ah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187" name="Freeform: Shape 108"/>
            <p:cNvSpPr/>
            <p:nvPr/>
          </p:nvSpPr>
          <p:spPr>
            <a:xfrm>
              <a:off x="-21960" y="555120"/>
              <a:ext cx="5215320" cy="6107040"/>
            </a:xfrm>
            <a:custGeom>
              <a:avLst/>
              <a:gdLst/>
              <a:ah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188" name="Freeform: Shape 109"/>
            <p:cNvSpPr/>
            <p:nvPr/>
          </p:nvSpPr>
          <p:spPr>
            <a:xfrm>
              <a:off x="-21960" y="577080"/>
              <a:ext cx="5217480" cy="6099840"/>
            </a:xfrm>
            <a:custGeom>
              <a:avLst/>
              <a:gdLst/>
              <a:ah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189" name="Freeform: Shape 110"/>
            <p:cNvSpPr/>
            <p:nvPr/>
          </p:nvSpPr>
          <p:spPr>
            <a:xfrm>
              <a:off x="-21960" y="577080"/>
              <a:ext cx="5217480" cy="6099840"/>
            </a:xfrm>
            <a:custGeom>
              <a:avLst/>
              <a:gdLst/>
              <a:ah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grpSp>
      <p:sp>
        <p:nvSpPr>
          <p:cNvPr id="190" name="CustomShape 1"/>
          <p:cNvSpPr/>
          <p:nvPr/>
        </p:nvSpPr>
        <p:spPr>
          <a:xfrm>
            <a:off x="640080" y="1243080"/>
            <a:ext cx="3855240" cy="4371480"/>
          </a:xfrm>
          <a:prstGeom prst="rect">
            <a:avLst/>
          </a:prstGeom>
          <a:noFill/>
          <a:ln w="0">
            <a:noFill/>
          </a:ln>
        </p:spPr>
        <p:style>
          <a:lnRef idx="0"/>
          <a:fillRef idx="0"/>
          <a:effectRef idx="0"/>
          <a:fontRef idx="minor"/>
        </p:style>
        <p:txBody>
          <a:bodyPr anchor="ctr">
            <a:normAutofit/>
          </a:bodyPr>
          <a:p>
            <a:pPr>
              <a:lnSpc>
                <a:spcPct val="90000"/>
              </a:lnSpc>
              <a:spcAft>
                <a:spcPts val="601"/>
              </a:spcAft>
              <a:buNone/>
            </a:pPr>
            <a:r>
              <a:rPr b="0" lang="en-US" sz="3600" spc="-1" strike="noStrike">
                <a:solidFill>
                  <a:srgbClr val="1f497d"/>
                </a:solidFill>
                <a:latin typeface="Arial"/>
                <a:ea typeface="DejaVu Sans"/>
              </a:rPr>
              <a:t>Content of the course </a:t>
            </a:r>
            <a:endParaRPr b="0" lang="en-US" sz="3600" spc="-1" strike="noStrike">
              <a:latin typeface="Arial"/>
            </a:endParaRPr>
          </a:p>
        </p:txBody>
      </p:sp>
      <p:sp>
        <p:nvSpPr>
          <p:cNvPr id="191" name="CustomShape 2"/>
          <p:cNvSpPr/>
          <p:nvPr/>
        </p:nvSpPr>
        <p:spPr>
          <a:xfrm>
            <a:off x="6172200" y="804600"/>
            <a:ext cx="5220720" cy="5230080"/>
          </a:xfrm>
          <a:prstGeom prst="rect">
            <a:avLst/>
          </a:prstGeom>
          <a:noFill/>
          <a:ln w="0">
            <a:noFill/>
          </a:ln>
        </p:spPr>
        <p:style>
          <a:lnRef idx="0"/>
          <a:fillRef idx="0"/>
          <a:effectRef idx="0"/>
          <a:fontRef idx="minor"/>
        </p:style>
        <p:txBody>
          <a:bodyPr anchor="ctr">
            <a:normAutofit/>
          </a:bodyPr>
          <a:p>
            <a:pPr marL="228600" indent="-228600">
              <a:lnSpc>
                <a:spcPct val="90000"/>
              </a:lnSpc>
              <a:spcAft>
                <a:spcPts val="601"/>
              </a:spcAft>
              <a:buClr>
                <a:srgbClr val="000000"/>
              </a:buClr>
              <a:buFont typeface="Arial"/>
              <a:buChar char="•"/>
            </a:pPr>
            <a:r>
              <a:rPr b="0" lang="en-US" sz="1800" spc="-1" strike="noStrike">
                <a:solidFill>
                  <a:srgbClr val="1f497d"/>
                </a:solidFill>
                <a:latin typeface="Arial"/>
                <a:ea typeface="DejaVu Sans"/>
              </a:rPr>
              <a:t>We will </a:t>
            </a:r>
            <a:r>
              <a:rPr b="1" lang="en-US" sz="1800" spc="-1" strike="noStrike">
                <a:solidFill>
                  <a:srgbClr val="1f497d"/>
                </a:solidFill>
                <a:latin typeface="Arial"/>
                <a:ea typeface="DejaVu Sans"/>
              </a:rPr>
              <a:t>not cover all topics </a:t>
            </a:r>
            <a:r>
              <a:rPr b="0" lang="en-US" sz="1800" spc="-1" strike="noStrike">
                <a:solidFill>
                  <a:srgbClr val="1f497d"/>
                </a:solidFill>
                <a:latin typeface="Arial"/>
                <a:ea typeface="DejaVu Sans"/>
              </a:rPr>
              <a:t>in the NGS field –simply there is </a:t>
            </a:r>
            <a:r>
              <a:rPr b="1" lang="en-US" sz="1800" spc="-1" strike="noStrike">
                <a:solidFill>
                  <a:srgbClr val="1f497d"/>
                </a:solidFill>
                <a:latin typeface="Arial"/>
                <a:ea typeface="DejaVu Sans"/>
              </a:rPr>
              <a:t>not enough time</a:t>
            </a:r>
            <a:endParaRPr b="0" lang="en-US" sz="1800" spc="-1" strike="noStrike">
              <a:latin typeface="Arial"/>
            </a:endParaRPr>
          </a:p>
          <a:p>
            <a:pPr>
              <a:lnSpc>
                <a:spcPct val="90000"/>
              </a:lnSpc>
              <a:spcAft>
                <a:spcPts val="601"/>
              </a:spcAft>
              <a:buNone/>
            </a:pPr>
            <a:endParaRPr b="0" lang="en-US" sz="1800" spc="-1" strike="noStrike">
              <a:latin typeface="Arial"/>
            </a:endParaRPr>
          </a:p>
          <a:p>
            <a:pPr marL="228600" indent="-228600">
              <a:lnSpc>
                <a:spcPct val="90000"/>
              </a:lnSpc>
              <a:spcAft>
                <a:spcPts val="601"/>
              </a:spcAft>
              <a:buClr>
                <a:srgbClr val="000000"/>
              </a:buClr>
              <a:buFont typeface="Arial"/>
              <a:buChar char="•"/>
            </a:pPr>
            <a:r>
              <a:rPr b="0" lang="en-US" sz="1800" spc="-1" strike="noStrike">
                <a:solidFill>
                  <a:srgbClr val="1f497d"/>
                </a:solidFill>
                <a:latin typeface="Arial"/>
                <a:ea typeface="DejaVu Sans"/>
              </a:rPr>
              <a:t>We will provide you with </a:t>
            </a:r>
            <a:r>
              <a:rPr b="1" lang="en-US" sz="1800" spc="-1" strike="noStrike">
                <a:solidFill>
                  <a:srgbClr val="1f497d"/>
                </a:solidFill>
                <a:latin typeface="Arial"/>
                <a:ea typeface="DejaVu Sans"/>
              </a:rPr>
              <a:t>solid basics of NGS data analysis </a:t>
            </a:r>
            <a:r>
              <a:rPr b="0" lang="en-US" sz="1800" spc="-1" strike="noStrike">
                <a:solidFill>
                  <a:srgbClr val="1f497d"/>
                </a:solidFill>
                <a:latin typeface="Arial"/>
                <a:ea typeface="DejaVu Sans"/>
              </a:rPr>
              <a:t>that will allow you to </a:t>
            </a:r>
            <a:r>
              <a:rPr b="1" lang="en-US" sz="1800" spc="-1" strike="noStrike">
                <a:solidFill>
                  <a:srgbClr val="1f497d"/>
                </a:solidFill>
                <a:latin typeface="Arial"/>
                <a:ea typeface="DejaVu Sans"/>
              </a:rPr>
              <a:t>easily extend </a:t>
            </a:r>
            <a:r>
              <a:rPr b="0" lang="en-US" sz="1800" spc="-1" strike="noStrike">
                <a:solidFill>
                  <a:srgbClr val="1f497d"/>
                </a:solidFill>
                <a:latin typeface="Arial"/>
                <a:ea typeface="DejaVu Sans"/>
              </a:rPr>
              <a:t>to almost </a:t>
            </a:r>
            <a:r>
              <a:rPr b="1" lang="en-US" sz="1800" spc="-1" strike="noStrike">
                <a:solidFill>
                  <a:srgbClr val="1f497d"/>
                </a:solidFill>
                <a:latin typeface="Arial"/>
                <a:ea typeface="DejaVu Sans"/>
              </a:rPr>
              <a:t>any </a:t>
            </a:r>
            <a:r>
              <a:rPr b="0" lang="en-US" sz="1800" spc="-1" strike="noStrike">
                <a:solidFill>
                  <a:srgbClr val="1f497d"/>
                </a:solidFill>
                <a:latin typeface="Arial"/>
                <a:ea typeface="DejaVu Sans"/>
              </a:rPr>
              <a:t>NGS </a:t>
            </a:r>
            <a:r>
              <a:rPr b="1" lang="en-US" sz="1800" spc="-1" strike="noStrike">
                <a:solidFill>
                  <a:srgbClr val="1f497d"/>
                </a:solidFill>
                <a:latin typeface="Arial"/>
                <a:ea typeface="DejaVu Sans"/>
              </a:rPr>
              <a:t>application </a:t>
            </a:r>
            <a:r>
              <a:rPr b="0" lang="en-US" sz="1800" spc="-1" strike="noStrike">
                <a:solidFill>
                  <a:srgbClr val="1f497d"/>
                </a:solidFill>
                <a:latin typeface="Arial"/>
                <a:ea typeface="DejaVu Sans"/>
              </a:rPr>
              <a:t>and data types and to </a:t>
            </a:r>
            <a:r>
              <a:rPr b="1" lang="en-US" sz="1800" spc="-1" strike="noStrike">
                <a:solidFill>
                  <a:srgbClr val="1f497d"/>
                </a:solidFill>
                <a:latin typeface="Arial"/>
                <a:ea typeface="DejaVu Sans"/>
              </a:rPr>
              <a:t>work </a:t>
            </a:r>
            <a:r>
              <a:rPr b="0" lang="en-US" sz="1800" spc="-1" strike="noStrike">
                <a:solidFill>
                  <a:srgbClr val="1f497d"/>
                </a:solidFill>
                <a:latin typeface="Arial"/>
                <a:ea typeface="DejaVu Sans"/>
              </a:rPr>
              <a:t>with the </a:t>
            </a:r>
            <a:r>
              <a:rPr b="1" lang="en-US" sz="1800" spc="-1" strike="noStrike">
                <a:solidFill>
                  <a:srgbClr val="1f497d"/>
                </a:solidFill>
                <a:latin typeface="Arial"/>
                <a:ea typeface="DejaVu Sans"/>
              </a:rPr>
              <a:t>data</a:t>
            </a:r>
            <a:endParaRPr b="0" lang="en-US" sz="1800" spc="-1" strike="noStrike">
              <a:latin typeface="Arial"/>
            </a:endParaRPr>
          </a:p>
          <a:p>
            <a:pPr>
              <a:lnSpc>
                <a:spcPct val="90000"/>
              </a:lnSpc>
              <a:spcAft>
                <a:spcPts val="601"/>
              </a:spcAft>
              <a:buNone/>
            </a:pPr>
            <a:endParaRPr b="0" lang="en-US" sz="1800" spc="-1" strike="noStrike">
              <a:latin typeface="Arial"/>
            </a:endParaRPr>
          </a:p>
          <a:p>
            <a:pPr marL="228600" indent="-228600">
              <a:lnSpc>
                <a:spcPct val="90000"/>
              </a:lnSpc>
              <a:spcAft>
                <a:spcPts val="601"/>
              </a:spcAft>
              <a:buClr>
                <a:srgbClr val="000000"/>
              </a:buClr>
              <a:buFont typeface="Arial"/>
              <a:buChar char="•"/>
            </a:pPr>
            <a:r>
              <a:rPr b="0" lang="en-US" sz="1800" spc="-1" strike="noStrike">
                <a:solidFill>
                  <a:srgbClr val="1f497d"/>
                </a:solidFill>
                <a:latin typeface="Arial"/>
                <a:ea typeface="DejaVu Sans"/>
              </a:rPr>
              <a:t>We will give you </a:t>
            </a:r>
            <a:r>
              <a:rPr b="1" lang="en-US" sz="1800" spc="-1" strike="noStrike">
                <a:solidFill>
                  <a:srgbClr val="1f497d"/>
                </a:solidFill>
                <a:latin typeface="Arial"/>
                <a:ea typeface="DejaVu Sans"/>
              </a:rPr>
              <a:t>hints </a:t>
            </a:r>
            <a:r>
              <a:rPr b="0" lang="en-US" sz="1800" spc="-1" strike="noStrike">
                <a:solidFill>
                  <a:srgbClr val="1f497d"/>
                </a:solidFill>
                <a:latin typeface="Arial"/>
                <a:ea typeface="DejaVu Sans"/>
              </a:rPr>
              <a:t>where to </a:t>
            </a:r>
            <a:r>
              <a:rPr b="1" lang="en-US" sz="1800" spc="-1" strike="noStrike">
                <a:solidFill>
                  <a:srgbClr val="1f497d"/>
                </a:solidFill>
                <a:latin typeface="Arial"/>
                <a:ea typeface="DejaVu Sans"/>
              </a:rPr>
              <a:t>look</a:t>
            </a:r>
            <a:r>
              <a:rPr b="0" lang="en-US" sz="1800" spc="-1" strike="noStrike">
                <a:solidFill>
                  <a:srgbClr val="1f497d"/>
                </a:solidFill>
                <a:latin typeface="Arial"/>
                <a:ea typeface="DejaVu Sans"/>
              </a:rPr>
              <a:t>, what to </a:t>
            </a:r>
            <a:r>
              <a:rPr b="1" lang="en-US" sz="1800" spc="-1" strike="noStrike">
                <a:solidFill>
                  <a:srgbClr val="1f497d"/>
                </a:solidFill>
                <a:latin typeface="Arial"/>
                <a:ea typeface="DejaVu Sans"/>
              </a:rPr>
              <a:t>look for</a:t>
            </a:r>
            <a:r>
              <a:rPr b="0" lang="en-US" sz="1800" spc="-1" strike="noStrike">
                <a:solidFill>
                  <a:srgbClr val="1f497d"/>
                </a:solidFill>
                <a:latin typeface="Arial"/>
                <a:ea typeface="DejaVu Sans"/>
              </a:rPr>
              <a:t>, what to </a:t>
            </a:r>
            <a:r>
              <a:rPr b="1" lang="en-US" sz="1800" spc="-1" strike="noStrike">
                <a:solidFill>
                  <a:srgbClr val="1f497d"/>
                </a:solidFill>
                <a:latin typeface="Arial"/>
                <a:ea typeface="DejaVu Sans"/>
              </a:rPr>
              <a:t>study </a:t>
            </a:r>
            <a:r>
              <a:rPr b="0" lang="en-US" sz="1800" spc="-1" strike="noStrike">
                <a:solidFill>
                  <a:srgbClr val="1f497d"/>
                </a:solidFill>
                <a:latin typeface="Arial"/>
                <a:ea typeface="DejaVu Sans"/>
              </a:rPr>
              <a:t>and how to </a:t>
            </a:r>
            <a:r>
              <a:rPr b="1" lang="en-US" sz="1800" spc="-1" strike="noStrike">
                <a:solidFill>
                  <a:srgbClr val="1f497d"/>
                </a:solidFill>
                <a:latin typeface="Arial"/>
                <a:ea typeface="DejaVu Sans"/>
              </a:rPr>
              <a:t>think </a:t>
            </a:r>
            <a:r>
              <a:rPr b="0" lang="en-US" sz="1800" spc="-1" strike="noStrike">
                <a:solidFill>
                  <a:srgbClr val="1f497d"/>
                </a:solidFill>
                <a:latin typeface="Arial"/>
                <a:ea typeface="DejaVu Sans"/>
              </a:rPr>
              <a:t>about the data</a:t>
            </a:r>
            <a:endParaRPr b="0" lang="en-US" sz="1800" spc="-1" strike="noStrike">
              <a:latin typeface="Arial"/>
            </a:endParaRPr>
          </a:p>
          <a:p>
            <a:pPr>
              <a:lnSpc>
                <a:spcPct val="90000"/>
              </a:lnSpc>
              <a:spcAft>
                <a:spcPts val="601"/>
              </a:spcAft>
              <a:buNone/>
            </a:pPr>
            <a:endParaRPr b="0" lang="en-US" sz="1800" spc="-1" strike="noStrike">
              <a:latin typeface="Arial"/>
            </a:endParaRPr>
          </a:p>
          <a:p>
            <a:pPr marL="228600" indent="-228600">
              <a:lnSpc>
                <a:spcPct val="90000"/>
              </a:lnSpc>
              <a:spcAft>
                <a:spcPts val="601"/>
              </a:spcAft>
              <a:buClr>
                <a:srgbClr val="000000"/>
              </a:buClr>
              <a:buFont typeface="Arial"/>
              <a:buChar char="•"/>
            </a:pPr>
            <a:r>
              <a:rPr b="0" lang="en-US" sz="1800" spc="-1" strike="noStrike">
                <a:solidFill>
                  <a:srgbClr val="1f497d"/>
                </a:solidFill>
                <a:latin typeface="Arial"/>
                <a:ea typeface="DejaVu Sans"/>
              </a:rPr>
              <a:t>At the beginning we will cover the </a:t>
            </a:r>
            <a:r>
              <a:rPr b="1" lang="en-US" sz="1800" spc="-1" strike="noStrike">
                <a:solidFill>
                  <a:srgbClr val="1f497d"/>
                </a:solidFill>
                <a:latin typeface="Arial"/>
                <a:ea typeface="DejaVu Sans"/>
              </a:rPr>
              <a:t>biology background </a:t>
            </a:r>
            <a:r>
              <a:rPr b="0" lang="en-US" sz="1800" spc="-1" strike="noStrike">
                <a:solidFill>
                  <a:srgbClr val="1f497d"/>
                </a:solidFill>
                <a:latin typeface="Arial"/>
                <a:ea typeface="DejaVu Sans"/>
              </a:rPr>
              <a:t>and also do the </a:t>
            </a:r>
            <a:r>
              <a:rPr b="1" lang="en-US" sz="1800" spc="-1" strike="noStrike">
                <a:solidFill>
                  <a:srgbClr val="1f497d"/>
                </a:solidFill>
                <a:latin typeface="Arial"/>
                <a:ea typeface="DejaVu Sans"/>
              </a:rPr>
              <a:t>revision of your knowledge </a:t>
            </a:r>
            <a:r>
              <a:rPr b="0" lang="en-US" sz="1800" spc="-1" strike="noStrike">
                <a:solidFill>
                  <a:srgbClr val="1f497d"/>
                </a:solidFill>
                <a:latin typeface="Arial"/>
                <a:ea typeface="DejaVu Sans"/>
              </a:rPr>
              <a:t>in the </a:t>
            </a:r>
            <a:r>
              <a:rPr b="1" lang="en-US" sz="1800" spc="-1" strike="noStrike">
                <a:solidFill>
                  <a:srgbClr val="1f497d"/>
                </a:solidFill>
                <a:latin typeface="Arial"/>
                <a:ea typeface="DejaVu Sans"/>
              </a:rPr>
              <a:t>biology/molecular biology </a:t>
            </a:r>
            <a:r>
              <a:rPr b="0" lang="en-US" sz="1800" spc="-1" strike="noStrike">
                <a:solidFill>
                  <a:srgbClr val="1f497d"/>
                </a:solidFill>
                <a:latin typeface="Arial"/>
                <a:ea typeface="DejaVu Sans"/>
              </a:rPr>
              <a:t>field – necessary for correct understanding of the NGS</a:t>
            </a:r>
            <a:endParaRPr b="0" lang="en-US" sz="1800" spc="-1" strike="noStrike">
              <a:latin typeface="Arial"/>
            </a:endParaRPr>
          </a:p>
          <a:p>
            <a:pPr>
              <a:lnSpc>
                <a:spcPct val="90000"/>
              </a:lnSpc>
              <a:spcAft>
                <a:spcPts val="601"/>
              </a:spcAft>
              <a:buNone/>
            </a:pP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2" name="Rectangle 7"/>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93" name="Rectangle 9"/>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nvGrpSpPr>
          <p:cNvPr id="194" name="Group 11"/>
          <p:cNvGrpSpPr/>
          <p:nvPr/>
        </p:nvGrpSpPr>
        <p:grpSpPr>
          <a:xfrm>
            <a:off x="-21960" y="508680"/>
            <a:ext cx="5217480" cy="6239160"/>
            <a:chOff x="-21960" y="508680"/>
            <a:chExt cx="5217480" cy="6239160"/>
          </a:xfrm>
        </p:grpSpPr>
        <p:sp>
          <p:nvSpPr>
            <p:cNvPr id="195" name="Freeform: Shape 12"/>
            <p:cNvSpPr/>
            <p:nvPr/>
          </p:nvSpPr>
          <p:spPr>
            <a:xfrm>
              <a:off x="-21960" y="508680"/>
              <a:ext cx="5186880" cy="6239160"/>
            </a:xfrm>
            <a:custGeom>
              <a:avLst/>
              <a:gdLst/>
              <a:ah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196" name="Freeform: Shape 13"/>
            <p:cNvSpPr/>
            <p:nvPr/>
          </p:nvSpPr>
          <p:spPr>
            <a:xfrm>
              <a:off x="-21960" y="555120"/>
              <a:ext cx="5215320" cy="6107040"/>
            </a:xfrm>
            <a:custGeom>
              <a:avLst/>
              <a:gdLst/>
              <a:ah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197" name="Freeform: Shape 14"/>
            <p:cNvSpPr/>
            <p:nvPr/>
          </p:nvSpPr>
          <p:spPr>
            <a:xfrm>
              <a:off x="-21960" y="577080"/>
              <a:ext cx="5217480" cy="6099840"/>
            </a:xfrm>
            <a:custGeom>
              <a:avLst/>
              <a:gdLst/>
              <a:ah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sp>
          <p:nvSpPr>
            <p:cNvPr id="198" name="Freeform: Shape 15"/>
            <p:cNvSpPr/>
            <p:nvPr/>
          </p:nvSpPr>
          <p:spPr>
            <a:xfrm>
              <a:off x="-21960" y="577080"/>
              <a:ext cx="5217480" cy="6099840"/>
            </a:xfrm>
            <a:custGeom>
              <a:avLst/>
              <a:gdLst/>
              <a:ah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sp>
      </p:grpSp>
      <p:sp>
        <p:nvSpPr>
          <p:cNvPr id="199" name="PlaceHolder 1"/>
          <p:cNvSpPr>
            <a:spLocks noGrp="1"/>
          </p:cNvSpPr>
          <p:nvPr>
            <p:ph type="title"/>
          </p:nvPr>
        </p:nvSpPr>
        <p:spPr>
          <a:xfrm>
            <a:off x="640080" y="1243080"/>
            <a:ext cx="3855240" cy="4371480"/>
          </a:xfrm>
          <a:prstGeom prst="rect">
            <a:avLst/>
          </a:prstGeom>
          <a:noFill/>
          <a:ln w="0">
            <a:noFill/>
          </a:ln>
        </p:spPr>
        <p:txBody>
          <a:bodyPr anchor="ctr">
            <a:normAutofit/>
          </a:bodyPr>
          <a:p>
            <a:pPr>
              <a:lnSpc>
                <a:spcPct val="90000"/>
              </a:lnSpc>
              <a:buNone/>
            </a:pPr>
            <a:r>
              <a:rPr b="0" lang="en-US" sz="3600" spc="-1" strike="noStrike">
                <a:solidFill>
                  <a:srgbClr val="1f497d"/>
                </a:solidFill>
                <a:latin typeface="Arial"/>
                <a:ea typeface="DejaVu Sans"/>
              </a:rPr>
              <a:t>Course content</a:t>
            </a:r>
            <a:endParaRPr b="0" lang="cs-CZ" sz="3600" spc="-1" strike="noStrike">
              <a:solidFill>
                <a:srgbClr val="000000"/>
              </a:solidFill>
              <a:latin typeface="Arial"/>
            </a:endParaRPr>
          </a:p>
        </p:txBody>
      </p:sp>
      <p:sp>
        <p:nvSpPr>
          <p:cNvPr id="200" name="PlaceHolder 2"/>
          <p:cNvSpPr>
            <a:spLocks noGrp="1"/>
          </p:cNvSpPr>
          <p:nvPr>
            <p:ph type="subTitle"/>
          </p:nvPr>
        </p:nvSpPr>
        <p:spPr>
          <a:xfrm>
            <a:off x="5411880" y="374400"/>
            <a:ext cx="6506640" cy="6302520"/>
          </a:xfrm>
          <a:prstGeom prst="rect">
            <a:avLst/>
          </a:prstGeom>
          <a:noFill/>
          <a:ln w="0">
            <a:noFill/>
          </a:ln>
        </p:spPr>
        <p:txBody>
          <a:bodyPr anchor="ctr">
            <a:normAutofit/>
          </a:bodyPr>
          <a:p>
            <a:pPr indent="-228600">
              <a:lnSpc>
                <a:spcPct val="90000"/>
              </a:lnSpc>
              <a:spcBef>
                <a:spcPts val="1001"/>
              </a:spcBef>
              <a:spcAft>
                <a:spcPts val="601"/>
              </a:spcAft>
              <a:buClr>
                <a:srgbClr val="1f497d"/>
              </a:buClr>
              <a:buFont typeface="Arial"/>
              <a:buChar char="•"/>
            </a:pPr>
            <a:r>
              <a:rPr b="0" lang="en-US" sz="1400" spc="-1" strike="noStrike">
                <a:solidFill>
                  <a:srgbClr val="1f497d"/>
                </a:solidFill>
                <a:latin typeface="Arial"/>
                <a:ea typeface="DejaVu Sans"/>
              </a:rPr>
              <a:t>1. Introduction to NGS technologies: a brief introduction to biology, sequencing, history, NGS technologies and their applications, sample extraction, library preparation, basic glossary.  Course requirements and schedule.</a:t>
            </a:r>
            <a:endParaRPr b="0" lang="en-US" sz="1400" spc="-1" strike="noStrike">
              <a:latin typeface="Arial"/>
            </a:endParaRPr>
          </a:p>
          <a:p>
            <a:pPr indent="-228600">
              <a:lnSpc>
                <a:spcPct val="90000"/>
              </a:lnSpc>
              <a:spcBef>
                <a:spcPts val="1001"/>
              </a:spcBef>
              <a:spcAft>
                <a:spcPts val="601"/>
              </a:spcAft>
              <a:buClr>
                <a:srgbClr val="1f497d"/>
              </a:buClr>
              <a:buFont typeface="Arial"/>
              <a:buChar char="•"/>
            </a:pPr>
            <a:r>
              <a:rPr b="0" lang="en-US" sz="1400" spc="-1" strike="noStrike">
                <a:solidFill>
                  <a:srgbClr val="1f497d"/>
                </a:solidFill>
                <a:latin typeface="Arial"/>
                <a:ea typeface="DejaVu Sans"/>
              </a:rPr>
              <a:t>2. Pitfalls of NGS and the consequences for data analysis. </a:t>
            </a:r>
            <a:endParaRPr b="0" lang="en-US" sz="1400" spc="-1" strike="noStrike">
              <a:latin typeface="Arial"/>
            </a:endParaRPr>
          </a:p>
          <a:p>
            <a:pPr indent="-228600">
              <a:lnSpc>
                <a:spcPct val="90000"/>
              </a:lnSpc>
              <a:spcBef>
                <a:spcPts val="1001"/>
              </a:spcBef>
              <a:spcAft>
                <a:spcPts val="601"/>
              </a:spcAft>
              <a:buClr>
                <a:srgbClr val="1f497d"/>
              </a:buClr>
              <a:buFont typeface="Arial"/>
              <a:buChar char="•"/>
            </a:pPr>
            <a:r>
              <a:rPr b="0" lang="en-US" sz="1400" spc="-1" strike="noStrike">
                <a:solidFill>
                  <a:srgbClr val="1f497d"/>
                </a:solidFill>
                <a:latin typeface="Arial"/>
                <a:ea typeface="DejaVu Sans"/>
              </a:rPr>
              <a:t>3. Data sources. The basic scheme of data analysis: how the data look like, definition of general steps in NGS data analysis, basic differences in dependence on the application (eg. variant calling vs RNA-Seq …). </a:t>
            </a:r>
            <a:endParaRPr b="0" lang="en-US" sz="1400" spc="-1" strike="noStrike">
              <a:latin typeface="Arial"/>
            </a:endParaRPr>
          </a:p>
          <a:p>
            <a:pPr indent="-228600">
              <a:lnSpc>
                <a:spcPct val="90000"/>
              </a:lnSpc>
              <a:spcBef>
                <a:spcPts val="1001"/>
              </a:spcBef>
              <a:spcAft>
                <a:spcPts val="601"/>
              </a:spcAft>
              <a:buClr>
                <a:srgbClr val="1f497d"/>
              </a:buClr>
              <a:buFont typeface="Arial"/>
              <a:buChar char="•"/>
            </a:pPr>
            <a:r>
              <a:rPr b="0" lang="en-US" sz="1400" spc="-1" strike="noStrike">
                <a:solidFill>
                  <a:srgbClr val="1f497d"/>
                </a:solidFill>
                <a:latin typeface="Arial"/>
                <a:ea typeface="DejaVu Sans"/>
              </a:rPr>
              <a:t>4. Introduction to software for data analysis: a brief introduction to work with Linux, Bash and R, data formats and the differences between them.</a:t>
            </a:r>
            <a:endParaRPr b="0" lang="en-US" sz="1400" spc="-1" strike="noStrike">
              <a:latin typeface="Arial"/>
            </a:endParaRPr>
          </a:p>
          <a:p>
            <a:pPr indent="-228600">
              <a:lnSpc>
                <a:spcPct val="90000"/>
              </a:lnSpc>
              <a:spcBef>
                <a:spcPts val="1001"/>
              </a:spcBef>
              <a:spcAft>
                <a:spcPts val="601"/>
              </a:spcAft>
              <a:buClr>
                <a:srgbClr val="1f497d"/>
              </a:buClr>
              <a:buFont typeface="Arial"/>
              <a:buChar char="•"/>
            </a:pPr>
            <a:r>
              <a:rPr b="0" lang="en-US" sz="1400" spc="-1" strike="noStrike">
                <a:solidFill>
                  <a:srgbClr val="1f497d"/>
                </a:solidFill>
                <a:latin typeface="Arial"/>
                <a:ea typeface="DejaVu Sans"/>
              </a:rPr>
              <a:t>5. Data preprocessing and quality control: tools for quality control, Phred score, examples on sample data. </a:t>
            </a:r>
            <a:endParaRPr b="0" lang="en-US" sz="1400" spc="-1" strike="noStrike">
              <a:latin typeface="Arial"/>
            </a:endParaRPr>
          </a:p>
          <a:p>
            <a:pPr indent="-228600">
              <a:lnSpc>
                <a:spcPct val="90000"/>
              </a:lnSpc>
              <a:spcBef>
                <a:spcPts val="1001"/>
              </a:spcBef>
              <a:spcAft>
                <a:spcPts val="601"/>
              </a:spcAft>
              <a:buClr>
                <a:srgbClr val="1f497d"/>
              </a:buClr>
              <a:buFont typeface="Arial"/>
              <a:buChar char="•"/>
            </a:pPr>
            <a:r>
              <a:rPr b="0" lang="en-US" sz="1400" spc="-1" strike="noStrike">
                <a:solidFill>
                  <a:srgbClr val="1f497d"/>
                </a:solidFill>
                <a:latin typeface="Arial"/>
                <a:ea typeface="DejaVu Sans"/>
              </a:rPr>
              <a:t>6. Alignment and post-processing: reference genome databases, annotations, the differences between them and application, explanations of alignment algorithms, differences between spliced/non-spliced ​​tools and their application, alignment quality control, alignment visualization. </a:t>
            </a:r>
            <a:endParaRPr b="0" lang="en-US" sz="1400" spc="-1" strike="noStrike">
              <a:latin typeface="Arial"/>
            </a:endParaRPr>
          </a:p>
          <a:p>
            <a:pPr indent="-228600">
              <a:lnSpc>
                <a:spcPct val="90000"/>
              </a:lnSpc>
              <a:spcBef>
                <a:spcPts val="1001"/>
              </a:spcBef>
              <a:spcAft>
                <a:spcPts val="601"/>
              </a:spcAft>
              <a:buClr>
                <a:srgbClr val="1f497d"/>
              </a:buClr>
              <a:buFont typeface="Arial"/>
              <a:buChar char="•"/>
            </a:pPr>
            <a:r>
              <a:rPr b="0" lang="en-US" sz="1400" spc="-1" strike="noStrike">
                <a:solidFill>
                  <a:srgbClr val="1f497d"/>
                </a:solidFill>
                <a:latin typeface="Arial"/>
                <a:ea typeface="DejaVu Sans"/>
              </a:rPr>
              <a:t>7. Analysis of RNAseq data  - differentially expressed genes</a:t>
            </a:r>
            <a:endParaRPr b="0" lang="en-US" sz="1400" spc="-1" strike="noStrike">
              <a:latin typeface="Arial"/>
            </a:endParaRPr>
          </a:p>
          <a:p>
            <a:pPr indent="-228600">
              <a:lnSpc>
                <a:spcPct val="90000"/>
              </a:lnSpc>
              <a:spcBef>
                <a:spcPts val="1001"/>
              </a:spcBef>
              <a:spcAft>
                <a:spcPts val="601"/>
              </a:spcAft>
              <a:buClr>
                <a:srgbClr val="1f497d"/>
              </a:buClr>
              <a:buFont typeface="Arial"/>
              <a:buChar char="•"/>
            </a:pPr>
            <a:r>
              <a:rPr b="0" lang="en-US" sz="1400" spc="-1" strike="noStrike">
                <a:solidFill>
                  <a:srgbClr val="1f497d"/>
                </a:solidFill>
                <a:latin typeface="Arial"/>
                <a:ea typeface="DejaVu Sans"/>
              </a:rPr>
              <a:t>8. Variant calling – targeted sequencing, methods for calling, specific QC steps</a:t>
            </a:r>
            <a:endParaRPr b="0" lang="en-US" sz="1400" spc="-1" strike="noStrike">
              <a:latin typeface="Arial"/>
            </a:endParaRPr>
          </a:p>
          <a:p>
            <a:pPr indent="-228600">
              <a:lnSpc>
                <a:spcPct val="90000"/>
              </a:lnSpc>
              <a:spcBef>
                <a:spcPts val="1001"/>
              </a:spcBef>
              <a:spcAft>
                <a:spcPts val="601"/>
              </a:spcAft>
              <a:buClr>
                <a:srgbClr val="1f497d"/>
              </a:buClr>
              <a:buFont typeface="Arial"/>
              <a:buChar char="•"/>
            </a:pPr>
            <a:r>
              <a:rPr b="0" lang="en-US" sz="1400" spc="-1" strike="noStrike">
                <a:solidFill>
                  <a:srgbClr val="1f497d"/>
                </a:solidFill>
                <a:latin typeface="Arial"/>
                <a:ea typeface="DejaVu Sans"/>
              </a:rPr>
              <a:t>9. Metagenomics (16S, ITS, WMGS) / algorithms for taxonomy and functional assignment</a:t>
            </a:r>
            <a:endParaRPr b="0" lang="en-US" sz="1400" spc="-1" strike="noStrike">
              <a:latin typeface="Arial"/>
            </a:endParaRPr>
          </a:p>
          <a:p>
            <a:pPr indent="-228600">
              <a:lnSpc>
                <a:spcPct val="90000"/>
              </a:lnSpc>
              <a:spcBef>
                <a:spcPts val="1001"/>
              </a:spcBef>
              <a:spcAft>
                <a:spcPts val="601"/>
              </a:spcAft>
              <a:buClr>
                <a:srgbClr val="1f497d"/>
              </a:buClr>
              <a:buFont typeface="Arial"/>
              <a:buChar char="•"/>
            </a:pPr>
            <a:r>
              <a:rPr b="0" lang="en-US" sz="1400" spc="-1" strike="noStrike">
                <a:solidFill>
                  <a:srgbClr val="1f497d"/>
                </a:solidFill>
                <a:latin typeface="Arial"/>
                <a:ea typeface="DejaVu Sans"/>
              </a:rPr>
              <a:t>10. Statistics and visualisation </a:t>
            </a:r>
            <a:endParaRPr b="0" lang="en-US" sz="1400" spc="-1" strike="noStrike">
              <a:latin typeface="Arial"/>
            </a:endParaRPr>
          </a:p>
          <a:p>
            <a:pPr indent="-228600">
              <a:lnSpc>
                <a:spcPct val="90000"/>
              </a:lnSpc>
              <a:spcBef>
                <a:spcPts val="1001"/>
              </a:spcBef>
              <a:spcAft>
                <a:spcPts val="601"/>
              </a:spcAft>
              <a:buClr>
                <a:srgbClr val="1f497d"/>
              </a:buClr>
              <a:buFont typeface="Arial"/>
              <a:buChar char="•"/>
            </a:pPr>
            <a:r>
              <a:rPr b="0" lang="en-US" sz="1400" spc="-1" strike="noStrike">
                <a:solidFill>
                  <a:srgbClr val="1f497d"/>
                </a:solidFill>
                <a:latin typeface="Arial"/>
                <a:ea typeface="DejaVu Sans"/>
              </a:rPr>
              <a:t>11 and 12. Project defense</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Office Theme</Template>
  <TotalTime>423</TotalTime>
  <Application>LibreOffice/7.3.7.2$Linux_X86_64 LibreOffice_project/30$Build-2</Application>
  <AppVersion>15.0000</AppVersion>
  <Words>2290</Words>
  <Paragraphs>234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2015-09-21T11:44:29Z</dcterms:created>
  <dc:creator>jan</dc:creator>
  <dc:description/>
  <dc:language>en-US</dc:language>
  <cp:lastModifiedBy/>
  <dcterms:modified xsi:type="dcterms:W3CDTF">2024-10-02T10:32:38Z</dcterms:modified>
  <cp:revision>75</cp:revision>
  <dc:subject/>
  <dc:title>Bi5444</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0</vt:i4>
  </property>
  <property fmtid="{D5CDD505-2E9C-101B-9397-08002B2CF9AE}" pid="3" name="HyperlinksChanged">
    <vt:bool>0</vt:bool>
  </property>
  <property fmtid="{D5CDD505-2E9C-101B-9397-08002B2CF9AE}" pid="4" name="LinksUpToDate">
    <vt:bool>0</vt:bool>
  </property>
  <property fmtid="{D5CDD505-2E9C-101B-9397-08002B2CF9AE}" pid="5" name="MMClips">
    <vt:i4>0</vt:i4>
  </property>
  <property fmtid="{D5CDD505-2E9C-101B-9397-08002B2CF9AE}" pid="6" name="Notes">
    <vt:i4>5</vt:i4>
  </property>
  <property fmtid="{D5CDD505-2E9C-101B-9397-08002B2CF9AE}" pid="7" name="PresentationFormat">
    <vt:lpwstr>Širokoúhlá obrazovka</vt:lpwstr>
  </property>
  <property fmtid="{D5CDD505-2E9C-101B-9397-08002B2CF9AE}" pid="8" name="ScaleCrop">
    <vt:bool>0</vt:bool>
  </property>
  <property fmtid="{D5CDD505-2E9C-101B-9397-08002B2CF9AE}" pid="9" name="ShareDoc">
    <vt:bool>0</vt:bool>
  </property>
  <property fmtid="{D5CDD505-2E9C-101B-9397-08002B2CF9AE}" pid="10" name="Slides">
    <vt:i4>35</vt:i4>
  </property>
</Properties>
</file>