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346" r:id="rId3"/>
    <p:sldId id="285" r:id="rId4"/>
    <p:sldId id="272" r:id="rId5"/>
    <p:sldId id="271" r:id="rId6"/>
    <p:sldId id="384" r:id="rId7"/>
    <p:sldId id="273" r:id="rId8"/>
    <p:sldId id="284" r:id="rId9"/>
    <p:sldId id="316" r:id="rId10"/>
    <p:sldId id="317" r:id="rId11"/>
    <p:sldId id="344" r:id="rId12"/>
    <p:sldId id="343" r:id="rId13"/>
    <p:sldId id="286" r:id="rId14"/>
    <p:sldId id="287" r:id="rId15"/>
    <p:sldId id="297" r:id="rId16"/>
    <p:sldId id="298" r:id="rId17"/>
    <p:sldId id="310" r:id="rId18"/>
    <p:sldId id="307" r:id="rId19"/>
    <p:sldId id="311" r:id="rId20"/>
    <p:sldId id="308" r:id="rId21"/>
    <p:sldId id="309" r:id="rId22"/>
    <p:sldId id="345" r:id="rId23"/>
    <p:sldId id="301" r:id="rId24"/>
    <p:sldId id="305" r:id="rId25"/>
    <p:sldId id="300" r:id="rId26"/>
    <p:sldId id="302" r:id="rId27"/>
    <p:sldId id="313" r:id="rId28"/>
    <p:sldId id="314" r:id="rId29"/>
    <p:sldId id="320" r:id="rId30"/>
    <p:sldId id="322" r:id="rId31"/>
    <p:sldId id="323" r:id="rId32"/>
    <p:sldId id="324" r:id="rId33"/>
    <p:sldId id="326" r:id="rId34"/>
    <p:sldId id="321" r:id="rId35"/>
    <p:sldId id="327" r:id="rId36"/>
    <p:sldId id="330" r:id="rId37"/>
    <p:sldId id="332" r:id="rId38"/>
    <p:sldId id="334" r:id="rId39"/>
    <p:sldId id="341" r:id="rId40"/>
    <p:sldId id="331" r:id="rId41"/>
    <p:sldId id="319" r:id="rId42"/>
    <p:sldId id="336" r:id="rId43"/>
    <p:sldId id="291" r:id="rId44"/>
    <p:sldId id="292" r:id="rId45"/>
    <p:sldId id="293" r:id="rId46"/>
    <p:sldId id="295" r:id="rId47"/>
    <p:sldId id="294" r:id="rId48"/>
    <p:sldId id="338" r:id="rId49"/>
    <p:sldId id="342" r:id="rId50"/>
    <p:sldId id="372" r:id="rId51"/>
    <p:sldId id="376" r:id="rId52"/>
    <p:sldId id="377" r:id="rId53"/>
    <p:sldId id="375" r:id="rId54"/>
    <p:sldId id="378" r:id="rId55"/>
    <p:sldId id="379" r:id="rId56"/>
    <p:sldId id="380" r:id="rId57"/>
    <p:sldId id="382" r:id="rId58"/>
    <p:sldId id="381" r:id="rId59"/>
    <p:sldId id="329" r:id="rId60"/>
    <p:sldId id="340" r:id="rId61"/>
    <p:sldId id="328" r:id="rId62"/>
    <p:sldId id="325" r:id="rId63"/>
    <p:sldId id="333" r:id="rId64"/>
    <p:sldId id="335" r:id="rId65"/>
    <p:sldId id="337" r:id="rId6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542EB8-E338-A544-822F-9AA716ACDF5C}" v="7" dt="2024-10-11T08:44:47.6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/>
    <p:restoredTop sz="95255"/>
  </p:normalViewPr>
  <p:slideViewPr>
    <p:cSldViewPr snapToGrid="0" snapToObjects="1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3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6F335A-13E4-499C-B954-5F7DB83A8E94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8384C52-E749-4DF2-ABF0-E987E888577C}">
      <dgm:prSet/>
      <dgm:spPr/>
      <dgm:t>
        <a:bodyPr/>
        <a:lstStyle/>
        <a:p>
          <a:r>
            <a:rPr lang="cs-CZ"/>
            <a:t>Jsou často komplexní:</a:t>
          </a:r>
          <a:endParaRPr lang="en-US"/>
        </a:p>
      </dgm:t>
    </dgm:pt>
    <dgm:pt modelId="{563966C9-4365-4F53-A6E7-E050093608F8}" type="parTrans" cxnId="{F2CBFD30-DBD1-4058-8B43-F47E9DFA2738}">
      <dgm:prSet/>
      <dgm:spPr/>
      <dgm:t>
        <a:bodyPr/>
        <a:lstStyle/>
        <a:p>
          <a:endParaRPr lang="en-US"/>
        </a:p>
      </dgm:t>
    </dgm:pt>
    <dgm:pt modelId="{F8FF7E17-96F2-4B44-94D3-82241A7B2468}" type="sibTrans" cxnId="{F2CBFD30-DBD1-4058-8B43-F47E9DFA2738}">
      <dgm:prSet/>
      <dgm:spPr/>
      <dgm:t>
        <a:bodyPr/>
        <a:lstStyle/>
        <a:p>
          <a:endParaRPr lang="en-US"/>
        </a:p>
      </dgm:t>
    </dgm:pt>
    <dgm:pt modelId="{00859409-EDB5-4F5F-BA16-A2C236D14553}">
      <dgm:prSet/>
      <dgm:spPr/>
      <dgm:t>
        <a:bodyPr/>
        <a:lstStyle/>
        <a:p>
          <a:r>
            <a:rPr lang="cs-CZ" b="1" dirty="0"/>
            <a:t>Složené z více charakteristik </a:t>
          </a:r>
          <a:r>
            <a:rPr lang="cs-CZ" dirty="0"/>
            <a:t>(více genů, proteinů…)</a:t>
          </a:r>
          <a:endParaRPr lang="en-US" dirty="0"/>
        </a:p>
      </dgm:t>
    </dgm:pt>
    <dgm:pt modelId="{C4C346A9-D132-465F-8268-53230525AA8F}" type="parTrans" cxnId="{05DB7641-049C-43F8-B164-64FB61CECB6B}">
      <dgm:prSet/>
      <dgm:spPr/>
      <dgm:t>
        <a:bodyPr/>
        <a:lstStyle/>
        <a:p>
          <a:endParaRPr lang="en-US"/>
        </a:p>
      </dgm:t>
    </dgm:pt>
    <dgm:pt modelId="{81B9D3EE-B164-4F9D-8162-ABDAE8A9FB0F}" type="sibTrans" cxnId="{05DB7641-049C-43F8-B164-64FB61CECB6B}">
      <dgm:prSet/>
      <dgm:spPr/>
      <dgm:t>
        <a:bodyPr/>
        <a:lstStyle/>
        <a:p>
          <a:endParaRPr lang="en-US"/>
        </a:p>
      </dgm:t>
    </dgm:pt>
    <dgm:pt modelId="{325D6518-6FA3-4B42-B236-D2F7363AEC34}">
      <dgm:prSet/>
      <dgm:spPr/>
      <dgm:t>
        <a:bodyPr/>
        <a:lstStyle/>
        <a:p>
          <a:r>
            <a:rPr lang="cs-CZ" b="1" dirty="0"/>
            <a:t>Bez</a:t>
          </a:r>
          <a:r>
            <a:rPr lang="cs-CZ" b="0" dirty="0"/>
            <a:t> jasně definovaného </a:t>
          </a:r>
          <a:r>
            <a:rPr lang="cs-CZ" b="1" dirty="0"/>
            <a:t>biologického</a:t>
          </a:r>
          <a:r>
            <a:rPr lang="cs-CZ" b="0" dirty="0"/>
            <a:t> </a:t>
          </a:r>
          <a:r>
            <a:rPr lang="cs-CZ" b="1" dirty="0"/>
            <a:t>zdůvodnění</a:t>
          </a:r>
          <a:endParaRPr lang="en-US" b="1" dirty="0"/>
        </a:p>
      </dgm:t>
    </dgm:pt>
    <dgm:pt modelId="{944566F1-6644-4455-B1AD-3DF91E71B88F}" type="parTrans" cxnId="{49B04FFD-5002-4471-910C-F0202145443E}">
      <dgm:prSet/>
      <dgm:spPr/>
      <dgm:t>
        <a:bodyPr/>
        <a:lstStyle/>
        <a:p>
          <a:endParaRPr lang="en-US"/>
        </a:p>
      </dgm:t>
    </dgm:pt>
    <dgm:pt modelId="{CC3B3823-FB3A-41FA-803E-B416DF1D65FC}" type="sibTrans" cxnId="{49B04FFD-5002-4471-910C-F0202145443E}">
      <dgm:prSet/>
      <dgm:spPr/>
      <dgm:t>
        <a:bodyPr/>
        <a:lstStyle/>
        <a:p>
          <a:endParaRPr lang="en-US"/>
        </a:p>
      </dgm:t>
    </dgm:pt>
    <dgm:pt modelId="{2C616476-677A-44AB-B48C-633AC09B31EF}">
      <dgm:prSet/>
      <dgm:spPr/>
      <dgm:t>
        <a:bodyPr/>
        <a:lstStyle/>
        <a:p>
          <a:r>
            <a:rPr lang="cs-CZ"/>
            <a:t>Pocházejí z dat:</a:t>
          </a:r>
          <a:endParaRPr lang="en-US"/>
        </a:p>
      </dgm:t>
    </dgm:pt>
    <dgm:pt modelId="{6A7FECD5-34B4-48BB-8239-12AD2C795325}" type="parTrans" cxnId="{CA1C0144-7D51-453F-9126-E2788928A642}">
      <dgm:prSet/>
      <dgm:spPr/>
      <dgm:t>
        <a:bodyPr/>
        <a:lstStyle/>
        <a:p>
          <a:endParaRPr lang="en-US"/>
        </a:p>
      </dgm:t>
    </dgm:pt>
    <dgm:pt modelId="{11B4F225-649A-4A67-A9D7-5123619FD36F}" type="sibTrans" cxnId="{CA1C0144-7D51-453F-9126-E2788928A642}">
      <dgm:prSet/>
      <dgm:spPr/>
      <dgm:t>
        <a:bodyPr/>
        <a:lstStyle/>
        <a:p>
          <a:endParaRPr lang="en-US"/>
        </a:p>
      </dgm:t>
    </dgm:pt>
    <dgm:pt modelId="{A631ABD7-B8A0-47BE-9A18-A2CD7FC5E9CD}">
      <dgm:prSet/>
      <dgm:spPr/>
      <dgm:t>
        <a:bodyPr/>
        <a:lstStyle/>
        <a:p>
          <a:r>
            <a:rPr lang="cs-CZ" dirty="0"/>
            <a:t>zatížených </a:t>
          </a:r>
          <a:r>
            <a:rPr lang="cs-CZ" b="1" dirty="0"/>
            <a:t>významným technickým šumem </a:t>
          </a:r>
          <a:r>
            <a:rPr lang="cs-CZ" dirty="0"/>
            <a:t>z různých zdrojů</a:t>
          </a:r>
          <a:endParaRPr lang="en-US" dirty="0"/>
        </a:p>
      </dgm:t>
    </dgm:pt>
    <dgm:pt modelId="{6CBF1B73-E8C2-400C-979F-013F130D290D}" type="parTrans" cxnId="{3ED10534-C87B-41E6-8BDB-F152A8AB09A0}">
      <dgm:prSet/>
      <dgm:spPr/>
      <dgm:t>
        <a:bodyPr/>
        <a:lstStyle/>
        <a:p>
          <a:endParaRPr lang="en-US"/>
        </a:p>
      </dgm:t>
    </dgm:pt>
    <dgm:pt modelId="{73920326-5BA3-4144-B619-7404DF55C88E}" type="sibTrans" cxnId="{3ED10534-C87B-41E6-8BDB-F152A8AB09A0}">
      <dgm:prSet/>
      <dgm:spPr/>
      <dgm:t>
        <a:bodyPr/>
        <a:lstStyle/>
        <a:p>
          <a:endParaRPr lang="en-US"/>
        </a:p>
      </dgm:t>
    </dgm:pt>
    <dgm:pt modelId="{063C3308-5003-4DD0-95E4-9620A545FD2B}">
      <dgm:prSet/>
      <dgm:spPr/>
      <dgm:t>
        <a:bodyPr/>
        <a:lstStyle/>
        <a:p>
          <a:r>
            <a:rPr lang="cs-CZ" dirty="0"/>
            <a:t>analyzovaných </a:t>
          </a:r>
          <a:r>
            <a:rPr lang="cs-CZ" b="1" dirty="0"/>
            <a:t>metodami</a:t>
          </a:r>
          <a:r>
            <a:rPr lang="cs-CZ" dirty="0"/>
            <a:t>, které </a:t>
          </a:r>
          <a:r>
            <a:rPr lang="cs-CZ" b="1" dirty="0"/>
            <a:t>nejsou standardizované</a:t>
          </a:r>
          <a:endParaRPr lang="en-US" b="1" dirty="0"/>
        </a:p>
      </dgm:t>
    </dgm:pt>
    <dgm:pt modelId="{1BB16EB7-5BF7-4F01-8750-E43504B947BD}" type="parTrans" cxnId="{F328CC39-1A5A-4AEA-802B-F67915FD3881}">
      <dgm:prSet/>
      <dgm:spPr/>
      <dgm:t>
        <a:bodyPr/>
        <a:lstStyle/>
        <a:p>
          <a:endParaRPr lang="en-US"/>
        </a:p>
      </dgm:t>
    </dgm:pt>
    <dgm:pt modelId="{106BBB20-CDF0-4376-A405-422951C40705}" type="sibTrans" cxnId="{F328CC39-1A5A-4AEA-802B-F67915FD3881}">
      <dgm:prSet/>
      <dgm:spPr/>
      <dgm:t>
        <a:bodyPr/>
        <a:lstStyle/>
        <a:p>
          <a:endParaRPr lang="en-US"/>
        </a:p>
      </dgm:t>
    </dgm:pt>
    <dgm:pt modelId="{6EE19317-7394-45BB-B764-E6C6FA37FEC2}">
      <dgm:prSet/>
      <dgm:spPr/>
      <dgm:t>
        <a:bodyPr/>
        <a:lstStyle/>
        <a:p>
          <a:r>
            <a:rPr lang="cs-CZ" dirty="0"/>
            <a:t>které jsou pouze </a:t>
          </a:r>
          <a:r>
            <a:rPr lang="cs-CZ" b="1" dirty="0"/>
            <a:t>korelované</a:t>
          </a:r>
          <a:r>
            <a:rPr lang="cs-CZ" dirty="0"/>
            <a:t> s měřenou proměnnou (např. nejsou koncentrace ani počty molekul)</a:t>
          </a:r>
          <a:endParaRPr lang="en-US" dirty="0"/>
        </a:p>
      </dgm:t>
    </dgm:pt>
    <dgm:pt modelId="{7A33162B-7131-4B2E-91DF-B16666DFC9C5}" type="parTrans" cxnId="{9D4EED59-F923-432A-9486-F7D78EAA956A}">
      <dgm:prSet/>
      <dgm:spPr/>
      <dgm:t>
        <a:bodyPr/>
        <a:lstStyle/>
        <a:p>
          <a:endParaRPr lang="en-US"/>
        </a:p>
      </dgm:t>
    </dgm:pt>
    <dgm:pt modelId="{FBB0B036-CACD-424F-AC0C-4E346EB118E9}" type="sibTrans" cxnId="{9D4EED59-F923-432A-9486-F7D78EAA956A}">
      <dgm:prSet/>
      <dgm:spPr/>
      <dgm:t>
        <a:bodyPr/>
        <a:lstStyle/>
        <a:p>
          <a:endParaRPr lang="en-US"/>
        </a:p>
      </dgm:t>
    </dgm:pt>
    <dgm:pt modelId="{1C91525E-972B-4748-BD22-ECB4A4B8947D}">
      <dgm:prSet/>
      <dgm:spPr/>
      <dgm:t>
        <a:bodyPr/>
        <a:lstStyle/>
        <a:p>
          <a:r>
            <a:rPr lang="cs-CZ" dirty="0"/>
            <a:t>které jsou </a:t>
          </a:r>
          <a:r>
            <a:rPr lang="cs-CZ" b="1" dirty="0"/>
            <a:t>komplexní</a:t>
          </a:r>
          <a:r>
            <a:rPr lang="cs-CZ" dirty="0"/>
            <a:t> a </a:t>
          </a:r>
          <a:r>
            <a:rPr lang="cs-CZ" b="1" dirty="0"/>
            <a:t>obtížně se sdílejí</a:t>
          </a:r>
          <a:endParaRPr lang="en-US" b="1" dirty="0"/>
        </a:p>
      </dgm:t>
    </dgm:pt>
    <dgm:pt modelId="{B82A2112-2D6C-4706-AECA-705FA14C5B5C}" type="parTrans" cxnId="{483188F9-872B-43D1-A303-3EFE52194580}">
      <dgm:prSet/>
      <dgm:spPr/>
      <dgm:t>
        <a:bodyPr/>
        <a:lstStyle/>
        <a:p>
          <a:endParaRPr lang="en-US"/>
        </a:p>
      </dgm:t>
    </dgm:pt>
    <dgm:pt modelId="{9FEF338C-7A77-45A1-BC83-341E333B2502}" type="sibTrans" cxnId="{483188F9-872B-43D1-A303-3EFE52194580}">
      <dgm:prSet/>
      <dgm:spPr/>
      <dgm:t>
        <a:bodyPr/>
        <a:lstStyle/>
        <a:p>
          <a:endParaRPr lang="en-US"/>
        </a:p>
      </dgm:t>
    </dgm:pt>
    <dgm:pt modelId="{E2BAD12E-86C6-8347-BED3-9E3FC68585ED}" type="pres">
      <dgm:prSet presAssocID="{D86F335A-13E4-499C-B954-5F7DB83A8E94}" presName="linear" presStyleCnt="0">
        <dgm:presLayoutVars>
          <dgm:dir/>
          <dgm:animLvl val="lvl"/>
          <dgm:resizeHandles val="exact"/>
        </dgm:presLayoutVars>
      </dgm:prSet>
      <dgm:spPr/>
    </dgm:pt>
    <dgm:pt modelId="{7C88A200-E850-D44D-943B-B480B6B38F3C}" type="pres">
      <dgm:prSet presAssocID="{C8384C52-E749-4DF2-ABF0-E987E888577C}" presName="parentLin" presStyleCnt="0"/>
      <dgm:spPr/>
    </dgm:pt>
    <dgm:pt modelId="{0C6C5773-5497-614E-AE60-14AF93FA34F3}" type="pres">
      <dgm:prSet presAssocID="{C8384C52-E749-4DF2-ABF0-E987E888577C}" presName="parentLeftMargin" presStyleLbl="node1" presStyleIdx="0" presStyleCnt="2"/>
      <dgm:spPr/>
    </dgm:pt>
    <dgm:pt modelId="{0667E174-5F2D-5142-9168-8D185CBDDD1D}" type="pres">
      <dgm:prSet presAssocID="{C8384C52-E749-4DF2-ABF0-E987E888577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D12E823-6C3A-0942-BCFA-0571C539D941}" type="pres">
      <dgm:prSet presAssocID="{C8384C52-E749-4DF2-ABF0-E987E888577C}" presName="negativeSpace" presStyleCnt="0"/>
      <dgm:spPr/>
    </dgm:pt>
    <dgm:pt modelId="{22D012A0-B4B6-5E4F-8C14-ADBF393FB615}" type="pres">
      <dgm:prSet presAssocID="{C8384C52-E749-4DF2-ABF0-E987E888577C}" presName="childText" presStyleLbl="conFgAcc1" presStyleIdx="0" presStyleCnt="2">
        <dgm:presLayoutVars>
          <dgm:bulletEnabled val="1"/>
        </dgm:presLayoutVars>
      </dgm:prSet>
      <dgm:spPr/>
    </dgm:pt>
    <dgm:pt modelId="{4EE586ED-B84A-994C-9711-0D50343BD74B}" type="pres">
      <dgm:prSet presAssocID="{F8FF7E17-96F2-4B44-94D3-82241A7B2468}" presName="spaceBetweenRectangles" presStyleCnt="0"/>
      <dgm:spPr/>
    </dgm:pt>
    <dgm:pt modelId="{F53B0620-D053-2E46-ACB9-472C9C7BA7A1}" type="pres">
      <dgm:prSet presAssocID="{2C616476-677A-44AB-B48C-633AC09B31EF}" presName="parentLin" presStyleCnt="0"/>
      <dgm:spPr/>
    </dgm:pt>
    <dgm:pt modelId="{97E07C81-E64D-B546-9462-C326AD202DC0}" type="pres">
      <dgm:prSet presAssocID="{2C616476-677A-44AB-B48C-633AC09B31EF}" presName="parentLeftMargin" presStyleLbl="node1" presStyleIdx="0" presStyleCnt="2"/>
      <dgm:spPr/>
    </dgm:pt>
    <dgm:pt modelId="{93925A04-ADD6-164F-B837-BD2AB79E9DB9}" type="pres">
      <dgm:prSet presAssocID="{2C616476-677A-44AB-B48C-633AC09B31E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5201E62-E4FE-444E-A54F-1A3554590A46}" type="pres">
      <dgm:prSet presAssocID="{2C616476-677A-44AB-B48C-633AC09B31EF}" presName="negativeSpace" presStyleCnt="0"/>
      <dgm:spPr/>
    </dgm:pt>
    <dgm:pt modelId="{9886AE23-9A20-9C4E-A96C-EE212E05485A}" type="pres">
      <dgm:prSet presAssocID="{2C616476-677A-44AB-B48C-633AC09B31E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0FFE428-5022-1D42-8870-903F6BC8EF8F}" type="presOf" srcId="{C8384C52-E749-4DF2-ABF0-E987E888577C}" destId="{0C6C5773-5497-614E-AE60-14AF93FA34F3}" srcOrd="0" destOrd="0" presId="urn:microsoft.com/office/officeart/2005/8/layout/list1"/>
    <dgm:cxn modelId="{F2CBFD30-DBD1-4058-8B43-F47E9DFA2738}" srcId="{D86F335A-13E4-499C-B954-5F7DB83A8E94}" destId="{C8384C52-E749-4DF2-ABF0-E987E888577C}" srcOrd="0" destOrd="0" parTransId="{563966C9-4365-4F53-A6E7-E050093608F8}" sibTransId="{F8FF7E17-96F2-4B44-94D3-82241A7B2468}"/>
    <dgm:cxn modelId="{30F9CE33-28C1-B644-BE9F-C8FA0CB50A01}" type="presOf" srcId="{6EE19317-7394-45BB-B764-E6C6FA37FEC2}" destId="{9886AE23-9A20-9C4E-A96C-EE212E05485A}" srcOrd="0" destOrd="2" presId="urn:microsoft.com/office/officeart/2005/8/layout/list1"/>
    <dgm:cxn modelId="{3ED10534-C87B-41E6-8BDB-F152A8AB09A0}" srcId="{2C616476-677A-44AB-B48C-633AC09B31EF}" destId="{A631ABD7-B8A0-47BE-9A18-A2CD7FC5E9CD}" srcOrd="0" destOrd="0" parTransId="{6CBF1B73-E8C2-400C-979F-013F130D290D}" sibTransId="{73920326-5BA3-4144-B619-7404DF55C88E}"/>
    <dgm:cxn modelId="{F328CC39-1A5A-4AEA-802B-F67915FD3881}" srcId="{2C616476-677A-44AB-B48C-633AC09B31EF}" destId="{063C3308-5003-4DD0-95E4-9620A545FD2B}" srcOrd="1" destOrd="0" parTransId="{1BB16EB7-5BF7-4F01-8750-E43504B947BD}" sibTransId="{106BBB20-CDF0-4376-A405-422951C40705}"/>
    <dgm:cxn modelId="{EA8C933C-15FC-E049-9198-B3DCA1944E6E}" type="presOf" srcId="{2C616476-677A-44AB-B48C-633AC09B31EF}" destId="{97E07C81-E64D-B546-9462-C326AD202DC0}" srcOrd="0" destOrd="0" presId="urn:microsoft.com/office/officeart/2005/8/layout/list1"/>
    <dgm:cxn modelId="{281EFF5D-2510-6541-B38A-40527EEBAF3A}" type="presOf" srcId="{325D6518-6FA3-4B42-B236-D2F7363AEC34}" destId="{22D012A0-B4B6-5E4F-8C14-ADBF393FB615}" srcOrd="0" destOrd="1" presId="urn:microsoft.com/office/officeart/2005/8/layout/list1"/>
    <dgm:cxn modelId="{05DB7641-049C-43F8-B164-64FB61CECB6B}" srcId="{C8384C52-E749-4DF2-ABF0-E987E888577C}" destId="{00859409-EDB5-4F5F-BA16-A2C236D14553}" srcOrd="0" destOrd="0" parTransId="{C4C346A9-D132-465F-8268-53230525AA8F}" sibTransId="{81B9D3EE-B164-4F9D-8162-ABDAE8A9FB0F}"/>
    <dgm:cxn modelId="{CA1C0144-7D51-453F-9126-E2788928A642}" srcId="{D86F335A-13E4-499C-B954-5F7DB83A8E94}" destId="{2C616476-677A-44AB-B48C-633AC09B31EF}" srcOrd="1" destOrd="0" parTransId="{6A7FECD5-34B4-48BB-8239-12AD2C795325}" sibTransId="{11B4F225-649A-4A67-A9D7-5123619FD36F}"/>
    <dgm:cxn modelId="{1CEE066F-4242-EE4F-9C97-8710AB23EED6}" type="presOf" srcId="{A631ABD7-B8A0-47BE-9A18-A2CD7FC5E9CD}" destId="{9886AE23-9A20-9C4E-A96C-EE212E05485A}" srcOrd="0" destOrd="0" presId="urn:microsoft.com/office/officeart/2005/8/layout/list1"/>
    <dgm:cxn modelId="{9D4EED59-F923-432A-9486-F7D78EAA956A}" srcId="{2C616476-677A-44AB-B48C-633AC09B31EF}" destId="{6EE19317-7394-45BB-B764-E6C6FA37FEC2}" srcOrd="2" destOrd="0" parTransId="{7A33162B-7131-4B2E-91DF-B16666DFC9C5}" sibTransId="{FBB0B036-CACD-424F-AC0C-4E346EB118E9}"/>
    <dgm:cxn modelId="{38F0E594-1AA0-DD46-A3CB-976AADE99631}" type="presOf" srcId="{2C616476-677A-44AB-B48C-633AC09B31EF}" destId="{93925A04-ADD6-164F-B837-BD2AB79E9DB9}" srcOrd="1" destOrd="0" presId="urn:microsoft.com/office/officeart/2005/8/layout/list1"/>
    <dgm:cxn modelId="{0E1B4398-8168-6E4B-A46C-0CD6F104829B}" type="presOf" srcId="{063C3308-5003-4DD0-95E4-9620A545FD2B}" destId="{9886AE23-9A20-9C4E-A96C-EE212E05485A}" srcOrd="0" destOrd="1" presId="urn:microsoft.com/office/officeart/2005/8/layout/list1"/>
    <dgm:cxn modelId="{CFB4D09D-E0CC-0D41-BE91-8E6A75C09EEB}" type="presOf" srcId="{00859409-EDB5-4F5F-BA16-A2C236D14553}" destId="{22D012A0-B4B6-5E4F-8C14-ADBF393FB615}" srcOrd="0" destOrd="0" presId="urn:microsoft.com/office/officeart/2005/8/layout/list1"/>
    <dgm:cxn modelId="{E5A1BFB9-4669-5D44-821B-2169A05E8003}" type="presOf" srcId="{C8384C52-E749-4DF2-ABF0-E987E888577C}" destId="{0667E174-5F2D-5142-9168-8D185CBDDD1D}" srcOrd="1" destOrd="0" presId="urn:microsoft.com/office/officeart/2005/8/layout/list1"/>
    <dgm:cxn modelId="{938EE6B9-3E0E-7547-861D-4C097F21F2E5}" type="presOf" srcId="{1C91525E-972B-4748-BD22-ECB4A4B8947D}" destId="{9886AE23-9A20-9C4E-A96C-EE212E05485A}" srcOrd="0" destOrd="3" presId="urn:microsoft.com/office/officeart/2005/8/layout/list1"/>
    <dgm:cxn modelId="{BBF14DDC-1B53-8B4B-9856-0E13832A84DA}" type="presOf" srcId="{D86F335A-13E4-499C-B954-5F7DB83A8E94}" destId="{E2BAD12E-86C6-8347-BED3-9E3FC68585ED}" srcOrd="0" destOrd="0" presId="urn:microsoft.com/office/officeart/2005/8/layout/list1"/>
    <dgm:cxn modelId="{483188F9-872B-43D1-A303-3EFE52194580}" srcId="{2C616476-677A-44AB-B48C-633AC09B31EF}" destId="{1C91525E-972B-4748-BD22-ECB4A4B8947D}" srcOrd="3" destOrd="0" parTransId="{B82A2112-2D6C-4706-AECA-705FA14C5B5C}" sibTransId="{9FEF338C-7A77-45A1-BC83-341E333B2502}"/>
    <dgm:cxn modelId="{49B04FFD-5002-4471-910C-F0202145443E}" srcId="{C8384C52-E749-4DF2-ABF0-E987E888577C}" destId="{325D6518-6FA3-4B42-B236-D2F7363AEC34}" srcOrd="1" destOrd="0" parTransId="{944566F1-6644-4455-B1AD-3DF91E71B88F}" sibTransId="{CC3B3823-FB3A-41FA-803E-B416DF1D65FC}"/>
    <dgm:cxn modelId="{9FD59048-A169-9A4A-A12F-F5C93FD42F90}" type="presParOf" srcId="{E2BAD12E-86C6-8347-BED3-9E3FC68585ED}" destId="{7C88A200-E850-D44D-943B-B480B6B38F3C}" srcOrd="0" destOrd="0" presId="urn:microsoft.com/office/officeart/2005/8/layout/list1"/>
    <dgm:cxn modelId="{0FC816FC-4176-774B-A928-46CD6EFFD8E3}" type="presParOf" srcId="{7C88A200-E850-D44D-943B-B480B6B38F3C}" destId="{0C6C5773-5497-614E-AE60-14AF93FA34F3}" srcOrd="0" destOrd="0" presId="urn:microsoft.com/office/officeart/2005/8/layout/list1"/>
    <dgm:cxn modelId="{5CA55960-6E8E-4C4C-9CB9-B2C75D72057F}" type="presParOf" srcId="{7C88A200-E850-D44D-943B-B480B6B38F3C}" destId="{0667E174-5F2D-5142-9168-8D185CBDDD1D}" srcOrd="1" destOrd="0" presId="urn:microsoft.com/office/officeart/2005/8/layout/list1"/>
    <dgm:cxn modelId="{298A4180-0CD6-2445-B591-8C05E7EE4548}" type="presParOf" srcId="{E2BAD12E-86C6-8347-BED3-9E3FC68585ED}" destId="{5D12E823-6C3A-0942-BCFA-0571C539D941}" srcOrd="1" destOrd="0" presId="urn:microsoft.com/office/officeart/2005/8/layout/list1"/>
    <dgm:cxn modelId="{73829580-AA5E-9C43-B3EB-0F9F213AEAA1}" type="presParOf" srcId="{E2BAD12E-86C6-8347-BED3-9E3FC68585ED}" destId="{22D012A0-B4B6-5E4F-8C14-ADBF393FB615}" srcOrd="2" destOrd="0" presId="urn:microsoft.com/office/officeart/2005/8/layout/list1"/>
    <dgm:cxn modelId="{E93B548E-1842-374C-AE50-1297DA259686}" type="presParOf" srcId="{E2BAD12E-86C6-8347-BED3-9E3FC68585ED}" destId="{4EE586ED-B84A-994C-9711-0D50343BD74B}" srcOrd="3" destOrd="0" presId="urn:microsoft.com/office/officeart/2005/8/layout/list1"/>
    <dgm:cxn modelId="{3C94A3EF-EFC1-4844-904E-DE19D595617F}" type="presParOf" srcId="{E2BAD12E-86C6-8347-BED3-9E3FC68585ED}" destId="{F53B0620-D053-2E46-ACB9-472C9C7BA7A1}" srcOrd="4" destOrd="0" presId="urn:microsoft.com/office/officeart/2005/8/layout/list1"/>
    <dgm:cxn modelId="{77C460A2-1E85-8447-BC32-4FE3ED397A69}" type="presParOf" srcId="{F53B0620-D053-2E46-ACB9-472C9C7BA7A1}" destId="{97E07C81-E64D-B546-9462-C326AD202DC0}" srcOrd="0" destOrd="0" presId="urn:microsoft.com/office/officeart/2005/8/layout/list1"/>
    <dgm:cxn modelId="{CFDF3711-9F48-754A-9AFF-F72E62597164}" type="presParOf" srcId="{F53B0620-D053-2E46-ACB9-472C9C7BA7A1}" destId="{93925A04-ADD6-164F-B837-BD2AB79E9DB9}" srcOrd="1" destOrd="0" presId="urn:microsoft.com/office/officeart/2005/8/layout/list1"/>
    <dgm:cxn modelId="{15A0DD02-AF09-0247-8ADB-B46DC866562B}" type="presParOf" srcId="{E2BAD12E-86C6-8347-BED3-9E3FC68585ED}" destId="{E5201E62-E4FE-444E-A54F-1A3554590A46}" srcOrd="5" destOrd="0" presId="urn:microsoft.com/office/officeart/2005/8/layout/list1"/>
    <dgm:cxn modelId="{B3D45710-72F2-0A4B-BE39-01958ABFDE11}" type="presParOf" srcId="{E2BAD12E-86C6-8347-BED3-9E3FC68585ED}" destId="{9886AE23-9A20-9C4E-A96C-EE212E05485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7E419A-BED2-41CC-94E4-C047E0921B3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F9FB2E3-FA44-46B0-A634-F621496CB098}">
      <dgm:prSet/>
      <dgm:spPr/>
      <dgm:t>
        <a:bodyPr/>
        <a:lstStyle/>
        <a:p>
          <a:r>
            <a:rPr lang="en-US"/>
            <a:t>Chyby v měření a v laboratorních postupech</a:t>
          </a:r>
        </a:p>
      </dgm:t>
    </dgm:pt>
    <dgm:pt modelId="{36580CF9-F484-446F-BF06-66E44234A342}" type="parTrans" cxnId="{59F0E34F-94E3-43E4-B78A-5982EE7A5DA5}">
      <dgm:prSet/>
      <dgm:spPr/>
      <dgm:t>
        <a:bodyPr/>
        <a:lstStyle/>
        <a:p>
          <a:endParaRPr lang="en-US"/>
        </a:p>
      </dgm:t>
    </dgm:pt>
    <dgm:pt modelId="{1D5304A0-5C56-4047-9533-1327DF8827C8}" type="sibTrans" cxnId="{59F0E34F-94E3-43E4-B78A-5982EE7A5DA5}">
      <dgm:prSet/>
      <dgm:spPr/>
      <dgm:t>
        <a:bodyPr/>
        <a:lstStyle/>
        <a:p>
          <a:endParaRPr lang="en-US"/>
        </a:p>
      </dgm:t>
    </dgm:pt>
    <dgm:pt modelId="{E890616F-7147-453D-A981-1593EDF13B5C}">
      <dgm:prSet/>
      <dgm:spPr/>
      <dgm:t>
        <a:bodyPr/>
        <a:lstStyle/>
        <a:p>
          <a:r>
            <a:rPr lang="en-US"/>
            <a:t>Nesprávně zvolena statistická metodologie</a:t>
          </a:r>
        </a:p>
      </dgm:t>
    </dgm:pt>
    <dgm:pt modelId="{CBC361C1-53F4-4CE6-A6E1-FE285FF91D2C}" type="parTrans" cxnId="{7BE00272-5850-45C2-A361-1A9EBE5C6D5D}">
      <dgm:prSet/>
      <dgm:spPr/>
      <dgm:t>
        <a:bodyPr/>
        <a:lstStyle/>
        <a:p>
          <a:endParaRPr lang="en-US"/>
        </a:p>
      </dgm:t>
    </dgm:pt>
    <dgm:pt modelId="{5CCCB9CA-0EEC-48D0-ACA5-583260E668E7}" type="sibTrans" cxnId="{7BE00272-5850-45C2-A361-1A9EBE5C6D5D}">
      <dgm:prSet/>
      <dgm:spPr/>
      <dgm:t>
        <a:bodyPr/>
        <a:lstStyle/>
        <a:p>
          <a:endParaRPr lang="en-US"/>
        </a:p>
      </dgm:t>
    </dgm:pt>
    <dgm:pt modelId="{2981AD89-6170-400A-AE0F-F17777AA0EAA}">
      <dgm:prSet/>
      <dgm:spPr/>
      <dgm:t>
        <a:bodyPr/>
        <a:lstStyle/>
        <a:p>
          <a:r>
            <a:rPr lang="en-US"/>
            <a:t>Manuální práce s daty</a:t>
          </a:r>
        </a:p>
      </dgm:t>
    </dgm:pt>
    <dgm:pt modelId="{B0DF6EEE-89B9-4BF8-A65D-83DE642DAD53}" type="parTrans" cxnId="{73A67281-BFE3-418F-9B2A-7AE0A9471CDB}">
      <dgm:prSet/>
      <dgm:spPr/>
      <dgm:t>
        <a:bodyPr/>
        <a:lstStyle/>
        <a:p>
          <a:endParaRPr lang="en-US"/>
        </a:p>
      </dgm:t>
    </dgm:pt>
    <dgm:pt modelId="{C5C915CC-0329-44AF-9538-6A420CA1276D}" type="sibTrans" cxnId="{73A67281-BFE3-418F-9B2A-7AE0A9471CDB}">
      <dgm:prSet/>
      <dgm:spPr/>
      <dgm:t>
        <a:bodyPr/>
        <a:lstStyle/>
        <a:p>
          <a:endParaRPr lang="en-US"/>
        </a:p>
      </dgm:t>
    </dgm:pt>
    <dgm:pt modelId="{473B2392-4F89-124C-BEC2-1D4B453D6716}" type="pres">
      <dgm:prSet presAssocID="{457E419A-BED2-41CC-94E4-C047E0921B3A}" presName="linear" presStyleCnt="0">
        <dgm:presLayoutVars>
          <dgm:animLvl val="lvl"/>
          <dgm:resizeHandles val="exact"/>
        </dgm:presLayoutVars>
      </dgm:prSet>
      <dgm:spPr/>
    </dgm:pt>
    <dgm:pt modelId="{BD999445-D7E2-674E-9F86-5BFACEB28EBC}" type="pres">
      <dgm:prSet presAssocID="{8F9FB2E3-FA44-46B0-A634-F621496CB09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272135D-BD76-B54D-9E34-0B0D52DE03EB}" type="pres">
      <dgm:prSet presAssocID="{1D5304A0-5C56-4047-9533-1327DF8827C8}" presName="spacer" presStyleCnt="0"/>
      <dgm:spPr/>
    </dgm:pt>
    <dgm:pt modelId="{E7A171EE-B3C8-F44F-BB0F-52D422439783}" type="pres">
      <dgm:prSet presAssocID="{E890616F-7147-453D-A981-1593EDF13B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FB2C2CF-73AE-034B-B3DE-F74A74E875E5}" type="pres">
      <dgm:prSet presAssocID="{5CCCB9CA-0EEC-48D0-ACA5-583260E668E7}" presName="spacer" presStyleCnt="0"/>
      <dgm:spPr/>
    </dgm:pt>
    <dgm:pt modelId="{C5CB51B1-03A3-FC41-9E3C-5210FBB9C098}" type="pres">
      <dgm:prSet presAssocID="{2981AD89-6170-400A-AE0F-F17777AA0EA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1304B34-072C-0E49-9D18-6057FE29F721}" type="presOf" srcId="{E890616F-7147-453D-A981-1593EDF13B5C}" destId="{E7A171EE-B3C8-F44F-BB0F-52D422439783}" srcOrd="0" destOrd="0" presId="urn:microsoft.com/office/officeart/2005/8/layout/vList2"/>
    <dgm:cxn modelId="{59F0E34F-94E3-43E4-B78A-5982EE7A5DA5}" srcId="{457E419A-BED2-41CC-94E4-C047E0921B3A}" destId="{8F9FB2E3-FA44-46B0-A634-F621496CB098}" srcOrd="0" destOrd="0" parTransId="{36580CF9-F484-446F-BF06-66E44234A342}" sibTransId="{1D5304A0-5C56-4047-9533-1327DF8827C8}"/>
    <dgm:cxn modelId="{7BE00272-5850-45C2-A361-1A9EBE5C6D5D}" srcId="{457E419A-BED2-41CC-94E4-C047E0921B3A}" destId="{E890616F-7147-453D-A981-1593EDF13B5C}" srcOrd="1" destOrd="0" parTransId="{CBC361C1-53F4-4CE6-A6E1-FE285FF91D2C}" sibTransId="{5CCCB9CA-0EEC-48D0-ACA5-583260E668E7}"/>
    <dgm:cxn modelId="{1EAEA575-B2E1-524C-A108-74A7DC19D25A}" type="presOf" srcId="{2981AD89-6170-400A-AE0F-F17777AA0EAA}" destId="{C5CB51B1-03A3-FC41-9E3C-5210FBB9C098}" srcOrd="0" destOrd="0" presId="urn:microsoft.com/office/officeart/2005/8/layout/vList2"/>
    <dgm:cxn modelId="{73A67281-BFE3-418F-9B2A-7AE0A9471CDB}" srcId="{457E419A-BED2-41CC-94E4-C047E0921B3A}" destId="{2981AD89-6170-400A-AE0F-F17777AA0EAA}" srcOrd="2" destOrd="0" parTransId="{B0DF6EEE-89B9-4BF8-A65D-83DE642DAD53}" sibTransId="{C5C915CC-0329-44AF-9538-6A420CA1276D}"/>
    <dgm:cxn modelId="{B0B02799-7552-684A-AA4C-511FB522B690}" type="presOf" srcId="{8F9FB2E3-FA44-46B0-A634-F621496CB098}" destId="{BD999445-D7E2-674E-9F86-5BFACEB28EBC}" srcOrd="0" destOrd="0" presId="urn:microsoft.com/office/officeart/2005/8/layout/vList2"/>
    <dgm:cxn modelId="{04E11AFC-5074-8849-8D93-5F1A1EF666DD}" type="presOf" srcId="{457E419A-BED2-41CC-94E4-C047E0921B3A}" destId="{473B2392-4F89-124C-BEC2-1D4B453D6716}" srcOrd="0" destOrd="0" presId="urn:microsoft.com/office/officeart/2005/8/layout/vList2"/>
    <dgm:cxn modelId="{49E2D6E5-7176-5340-8471-160E7D4CE1F4}" type="presParOf" srcId="{473B2392-4F89-124C-BEC2-1D4B453D6716}" destId="{BD999445-D7E2-674E-9F86-5BFACEB28EBC}" srcOrd="0" destOrd="0" presId="urn:microsoft.com/office/officeart/2005/8/layout/vList2"/>
    <dgm:cxn modelId="{5781AB82-5D50-DF48-8553-B3C4F8EDE2B7}" type="presParOf" srcId="{473B2392-4F89-124C-BEC2-1D4B453D6716}" destId="{9272135D-BD76-B54D-9E34-0B0D52DE03EB}" srcOrd="1" destOrd="0" presId="urn:microsoft.com/office/officeart/2005/8/layout/vList2"/>
    <dgm:cxn modelId="{6CAF4E7B-E180-0448-8B1F-479C899DE0C0}" type="presParOf" srcId="{473B2392-4F89-124C-BEC2-1D4B453D6716}" destId="{E7A171EE-B3C8-F44F-BB0F-52D422439783}" srcOrd="2" destOrd="0" presId="urn:microsoft.com/office/officeart/2005/8/layout/vList2"/>
    <dgm:cxn modelId="{7B45A8EA-D9B9-7349-AE81-A3420B6FC0CD}" type="presParOf" srcId="{473B2392-4F89-124C-BEC2-1D4B453D6716}" destId="{9FB2C2CF-73AE-034B-B3DE-F74A74E875E5}" srcOrd="3" destOrd="0" presId="urn:microsoft.com/office/officeart/2005/8/layout/vList2"/>
    <dgm:cxn modelId="{BAA96E97-AF46-FF4D-A7A4-FD4CD97CA697}" type="presParOf" srcId="{473B2392-4F89-124C-BEC2-1D4B453D6716}" destId="{C5CB51B1-03A3-FC41-9E3C-5210FBB9C09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4C8D23-04E2-44BB-A26D-3575C0C41771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35485B8-C84F-4DAB-9C5F-7184394B19FC}">
      <dgm:prSet/>
      <dgm:spPr/>
      <dgm:t>
        <a:bodyPr/>
        <a:lstStyle/>
        <a:p>
          <a:r>
            <a:rPr lang="en-US" dirty="0" err="1"/>
            <a:t>Vhodný</a:t>
          </a:r>
          <a:r>
            <a:rPr lang="en-US" dirty="0"/>
            <a:t> </a:t>
          </a:r>
          <a:r>
            <a:rPr lang="en-US" b="1" dirty="0" err="1"/>
            <a:t>návrh</a:t>
          </a:r>
          <a:r>
            <a:rPr lang="en-US" b="1" dirty="0"/>
            <a:t> </a:t>
          </a:r>
          <a:r>
            <a:rPr lang="en-US" b="1" dirty="0" err="1"/>
            <a:t>experimentu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výběr</a:t>
          </a:r>
          <a:r>
            <a:rPr lang="en-US" dirty="0"/>
            <a:t> </a:t>
          </a:r>
          <a:r>
            <a:rPr lang="en-US" dirty="0" err="1"/>
            <a:t>analytické</a:t>
          </a:r>
          <a:r>
            <a:rPr lang="en-US" dirty="0"/>
            <a:t> </a:t>
          </a:r>
          <a:r>
            <a:rPr lang="en-US" dirty="0" err="1"/>
            <a:t>metody</a:t>
          </a:r>
          <a:r>
            <a:rPr lang="en-US" dirty="0"/>
            <a:t>, </a:t>
          </a:r>
          <a:r>
            <a:rPr lang="en-US" dirty="0" err="1"/>
            <a:t>počet</a:t>
          </a:r>
          <a:r>
            <a:rPr lang="en-US" dirty="0"/>
            <a:t> a </a:t>
          </a:r>
          <a:r>
            <a:rPr lang="en-US" dirty="0" err="1"/>
            <a:t>typ</a:t>
          </a:r>
          <a:r>
            <a:rPr lang="en-US" dirty="0"/>
            <a:t> </a:t>
          </a:r>
          <a:r>
            <a:rPr lang="en-US" dirty="0" err="1"/>
            <a:t>vzorků</a:t>
          </a:r>
          <a:r>
            <a:rPr lang="en-US" dirty="0"/>
            <a:t>, </a:t>
          </a:r>
          <a:r>
            <a:rPr lang="en-US" dirty="0" err="1"/>
            <a:t>randomizace</a:t>
          </a:r>
          <a:r>
            <a:rPr lang="en-US" dirty="0"/>
            <a:t>….)</a:t>
          </a:r>
        </a:p>
      </dgm:t>
    </dgm:pt>
    <dgm:pt modelId="{45223871-302F-4F70-A119-95E1E1DA940C}" type="parTrans" cxnId="{5EA6ED03-31F7-4558-9B1D-C7BD631EE4BB}">
      <dgm:prSet/>
      <dgm:spPr/>
      <dgm:t>
        <a:bodyPr/>
        <a:lstStyle/>
        <a:p>
          <a:endParaRPr lang="en-US"/>
        </a:p>
      </dgm:t>
    </dgm:pt>
    <dgm:pt modelId="{523296CE-4F88-49A7-96B5-A9CF675E19A5}" type="sibTrans" cxnId="{5EA6ED03-31F7-4558-9B1D-C7BD631EE4BB}">
      <dgm:prSet/>
      <dgm:spPr/>
      <dgm:t>
        <a:bodyPr/>
        <a:lstStyle/>
        <a:p>
          <a:endParaRPr lang="en-US"/>
        </a:p>
      </dgm:t>
    </dgm:pt>
    <dgm:pt modelId="{ADE450B5-0A9F-4F11-B011-69147670EAA7}">
      <dgm:prSet/>
      <dgm:spPr/>
      <dgm:t>
        <a:bodyPr/>
        <a:lstStyle/>
        <a:p>
          <a:r>
            <a:rPr lang="en-US" b="1" dirty="0" err="1"/>
            <a:t>Minimalizace</a:t>
          </a:r>
          <a:r>
            <a:rPr lang="en-US" b="1" dirty="0"/>
            <a:t> </a:t>
          </a:r>
          <a:r>
            <a:rPr lang="en-US" b="1" dirty="0" err="1"/>
            <a:t>chyb</a:t>
          </a:r>
          <a:r>
            <a:rPr lang="en-US" b="1" dirty="0"/>
            <a:t> </a:t>
          </a:r>
          <a:r>
            <a:rPr lang="en-US" dirty="0"/>
            <a:t>v </a:t>
          </a:r>
          <a:r>
            <a:rPr lang="en-US" dirty="0" err="1">
              <a:solidFill>
                <a:schemeClr val="bg1"/>
              </a:solidFill>
            </a:rPr>
            <a:t>laboratoři</a:t>
          </a:r>
          <a:endParaRPr lang="en-US" dirty="0">
            <a:solidFill>
              <a:schemeClr val="bg1"/>
            </a:solidFill>
          </a:endParaRPr>
        </a:p>
      </dgm:t>
    </dgm:pt>
    <dgm:pt modelId="{27DB3AB5-1AFF-4A21-82D8-2EB75CCE06C2}" type="parTrans" cxnId="{08054198-D7F3-4987-92F1-32044CD502CB}">
      <dgm:prSet/>
      <dgm:spPr/>
      <dgm:t>
        <a:bodyPr/>
        <a:lstStyle/>
        <a:p>
          <a:endParaRPr lang="en-US"/>
        </a:p>
      </dgm:t>
    </dgm:pt>
    <dgm:pt modelId="{13A167C6-E49B-46A5-B35C-3E756D78EB54}" type="sibTrans" cxnId="{08054198-D7F3-4987-92F1-32044CD502CB}">
      <dgm:prSet/>
      <dgm:spPr/>
      <dgm:t>
        <a:bodyPr/>
        <a:lstStyle/>
        <a:p>
          <a:endParaRPr lang="en-US"/>
        </a:p>
      </dgm:t>
    </dgm:pt>
    <dgm:pt modelId="{010B402D-627B-4AAB-B0F0-2136307BBB4E}">
      <dgm:prSet/>
      <dgm:spPr/>
      <dgm:t>
        <a:bodyPr/>
        <a:lstStyle/>
        <a:p>
          <a:r>
            <a:rPr lang="en-US" b="1" dirty="0" err="1"/>
            <a:t>Vedení</a:t>
          </a:r>
          <a:r>
            <a:rPr lang="en-US" dirty="0"/>
            <a:t> </a:t>
          </a:r>
          <a:r>
            <a:rPr lang="en-US" dirty="0" err="1"/>
            <a:t>kompletních</a:t>
          </a:r>
          <a:r>
            <a:rPr lang="en-US" dirty="0"/>
            <a:t> </a:t>
          </a:r>
          <a:r>
            <a:rPr lang="en-US" b="1" dirty="0" err="1"/>
            <a:t>záznamů</a:t>
          </a:r>
          <a:endParaRPr lang="en-US" b="1" dirty="0"/>
        </a:p>
      </dgm:t>
    </dgm:pt>
    <dgm:pt modelId="{E72B107A-06A9-40AD-9944-F1461FCA3C0C}" type="parTrans" cxnId="{7E0CFEEE-F6CD-429B-88B6-4E94B6B0D1F4}">
      <dgm:prSet/>
      <dgm:spPr/>
      <dgm:t>
        <a:bodyPr/>
        <a:lstStyle/>
        <a:p>
          <a:endParaRPr lang="en-US"/>
        </a:p>
      </dgm:t>
    </dgm:pt>
    <dgm:pt modelId="{64A51992-2DB7-4719-B9DA-E3DFA570B6B0}" type="sibTrans" cxnId="{7E0CFEEE-F6CD-429B-88B6-4E94B6B0D1F4}">
      <dgm:prSet/>
      <dgm:spPr/>
      <dgm:t>
        <a:bodyPr/>
        <a:lstStyle/>
        <a:p>
          <a:endParaRPr lang="en-US"/>
        </a:p>
      </dgm:t>
    </dgm:pt>
    <dgm:pt modelId="{1D6B563F-9D68-45CC-B07F-3CBA48CE8DE7}">
      <dgm:prSet/>
      <dgm:spPr/>
      <dgm:t>
        <a:bodyPr/>
        <a:lstStyle/>
        <a:p>
          <a:r>
            <a:rPr lang="en-US" b="1" dirty="0" err="1"/>
            <a:t>Výběr</a:t>
          </a:r>
          <a:r>
            <a:rPr lang="en-US" b="1" dirty="0"/>
            <a:t> </a:t>
          </a:r>
          <a:r>
            <a:rPr lang="en-US" b="1" dirty="0" err="1"/>
            <a:t>vhodných</a:t>
          </a:r>
          <a:r>
            <a:rPr lang="en-US" b="1" dirty="0"/>
            <a:t> </a:t>
          </a:r>
          <a:r>
            <a:rPr lang="en-US" b="1" dirty="0" err="1"/>
            <a:t>metod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</a:t>
          </a:r>
          <a:r>
            <a:rPr lang="en-US" dirty="0" err="1"/>
            <a:t>dat</a:t>
          </a:r>
          <a:endParaRPr lang="en-US" dirty="0"/>
        </a:p>
      </dgm:t>
    </dgm:pt>
    <dgm:pt modelId="{B451CA21-9815-4553-B098-B09D8A68ABD3}" type="parTrans" cxnId="{B8123495-6A4B-4527-A382-5D1D02105375}">
      <dgm:prSet/>
      <dgm:spPr/>
      <dgm:t>
        <a:bodyPr/>
        <a:lstStyle/>
        <a:p>
          <a:endParaRPr lang="en-US"/>
        </a:p>
      </dgm:t>
    </dgm:pt>
    <dgm:pt modelId="{CB857356-B0B5-43B9-B54C-15C40377A1E5}" type="sibTrans" cxnId="{B8123495-6A4B-4527-A382-5D1D02105375}">
      <dgm:prSet/>
      <dgm:spPr/>
      <dgm:t>
        <a:bodyPr/>
        <a:lstStyle/>
        <a:p>
          <a:endParaRPr lang="en-US"/>
        </a:p>
      </dgm:t>
    </dgm:pt>
    <dgm:pt modelId="{38246004-A8FC-43D8-8938-EA01BA4C2D94}">
      <dgm:prSet/>
      <dgm:spPr/>
      <dgm:t>
        <a:bodyPr/>
        <a:lstStyle/>
        <a:p>
          <a:r>
            <a:rPr lang="en-US" dirty="0" err="1"/>
            <a:t>Správná</a:t>
          </a:r>
          <a:r>
            <a:rPr lang="en-US" dirty="0"/>
            <a:t> </a:t>
          </a:r>
          <a:r>
            <a:rPr lang="en-US" b="1" dirty="0" err="1"/>
            <a:t>validace</a:t>
          </a:r>
          <a:r>
            <a:rPr lang="en-US" dirty="0"/>
            <a:t> </a:t>
          </a:r>
          <a:r>
            <a:rPr lang="en-US" dirty="0" err="1"/>
            <a:t>výsledků</a:t>
          </a:r>
          <a:endParaRPr lang="en-US" dirty="0"/>
        </a:p>
      </dgm:t>
    </dgm:pt>
    <dgm:pt modelId="{29B6DF54-C5E5-467D-A414-AF2B3368311E}" type="parTrans" cxnId="{17C98591-5980-4DBB-95E3-F8BE7B9BECC4}">
      <dgm:prSet/>
      <dgm:spPr/>
      <dgm:t>
        <a:bodyPr/>
        <a:lstStyle/>
        <a:p>
          <a:endParaRPr lang="en-US"/>
        </a:p>
      </dgm:t>
    </dgm:pt>
    <dgm:pt modelId="{9C2EEC3F-2225-4F55-99C4-BFECD9F4AF56}" type="sibTrans" cxnId="{17C98591-5980-4DBB-95E3-F8BE7B9BECC4}">
      <dgm:prSet/>
      <dgm:spPr/>
      <dgm:t>
        <a:bodyPr/>
        <a:lstStyle/>
        <a:p>
          <a:endParaRPr lang="en-US"/>
        </a:p>
      </dgm:t>
    </dgm:pt>
    <dgm:pt modelId="{F4BA5B78-23AC-B542-A231-6FE894199A3A}" type="pres">
      <dgm:prSet presAssocID="{F64C8D23-04E2-44BB-A26D-3575C0C41771}" presName="vert0" presStyleCnt="0">
        <dgm:presLayoutVars>
          <dgm:dir/>
          <dgm:animOne val="branch"/>
          <dgm:animLvl val="lvl"/>
        </dgm:presLayoutVars>
      </dgm:prSet>
      <dgm:spPr/>
    </dgm:pt>
    <dgm:pt modelId="{4267FC8C-1086-A242-835C-DC9C33B93858}" type="pres">
      <dgm:prSet presAssocID="{C35485B8-C84F-4DAB-9C5F-7184394B19FC}" presName="thickLine" presStyleLbl="alignNode1" presStyleIdx="0" presStyleCnt="5"/>
      <dgm:spPr/>
    </dgm:pt>
    <dgm:pt modelId="{C5CAD02B-EEA6-C442-B1F6-A61EF8E6B696}" type="pres">
      <dgm:prSet presAssocID="{C35485B8-C84F-4DAB-9C5F-7184394B19FC}" presName="horz1" presStyleCnt="0"/>
      <dgm:spPr/>
    </dgm:pt>
    <dgm:pt modelId="{B03C90B0-8660-7B49-AB8C-E37C6F5DE04C}" type="pres">
      <dgm:prSet presAssocID="{C35485B8-C84F-4DAB-9C5F-7184394B19FC}" presName="tx1" presStyleLbl="revTx" presStyleIdx="0" presStyleCnt="5"/>
      <dgm:spPr/>
    </dgm:pt>
    <dgm:pt modelId="{125EBF4D-6BFF-BE4E-8084-E11F9FF9025A}" type="pres">
      <dgm:prSet presAssocID="{C35485B8-C84F-4DAB-9C5F-7184394B19FC}" presName="vert1" presStyleCnt="0"/>
      <dgm:spPr/>
    </dgm:pt>
    <dgm:pt modelId="{ADB39CAE-34B7-944A-A091-5F414A90D249}" type="pres">
      <dgm:prSet presAssocID="{ADE450B5-0A9F-4F11-B011-69147670EAA7}" presName="thickLine" presStyleLbl="alignNode1" presStyleIdx="1" presStyleCnt="5"/>
      <dgm:spPr/>
    </dgm:pt>
    <dgm:pt modelId="{96E3EE47-C8C5-FF45-83F7-C9D2E431C706}" type="pres">
      <dgm:prSet presAssocID="{ADE450B5-0A9F-4F11-B011-69147670EAA7}" presName="horz1" presStyleCnt="0"/>
      <dgm:spPr/>
    </dgm:pt>
    <dgm:pt modelId="{B7136E0E-9AA1-E045-858B-BD7E0599128A}" type="pres">
      <dgm:prSet presAssocID="{ADE450B5-0A9F-4F11-B011-69147670EAA7}" presName="tx1" presStyleLbl="revTx" presStyleIdx="1" presStyleCnt="5"/>
      <dgm:spPr/>
    </dgm:pt>
    <dgm:pt modelId="{02528B04-2B1D-364C-87DC-4E17B7BE658F}" type="pres">
      <dgm:prSet presAssocID="{ADE450B5-0A9F-4F11-B011-69147670EAA7}" presName="vert1" presStyleCnt="0"/>
      <dgm:spPr/>
    </dgm:pt>
    <dgm:pt modelId="{EA7B57C3-DC73-D543-ACF7-FDCDACC191D3}" type="pres">
      <dgm:prSet presAssocID="{010B402D-627B-4AAB-B0F0-2136307BBB4E}" presName="thickLine" presStyleLbl="alignNode1" presStyleIdx="2" presStyleCnt="5"/>
      <dgm:spPr/>
    </dgm:pt>
    <dgm:pt modelId="{504AC84D-F408-B942-8FD1-21AC052D0927}" type="pres">
      <dgm:prSet presAssocID="{010B402D-627B-4AAB-B0F0-2136307BBB4E}" presName="horz1" presStyleCnt="0"/>
      <dgm:spPr/>
    </dgm:pt>
    <dgm:pt modelId="{82E4DDF0-F17F-7E48-824E-55E06FBD406A}" type="pres">
      <dgm:prSet presAssocID="{010B402D-627B-4AAB-B0F0-2136307BBB4E}" presName="tx1" presStyleLbl="revTx" presStyleIdx="2" presStyleCnt="5"/>
      <dgm:spPr/>
    </dgm:pt>
    <dgm:pt modelId="{C3C58B28-5F3B-834E-94D5-BA7F880AEED6}" type="pres">
      <dgm:prSet presAssocID="{010B402D-627B-4AAB-B0F0-2136307BBB4E}" presName="vert1" presStyleCnt="0"/>
      <dgm:spPr/>
    </dgm:pt>
    <dgm:pt modelId="{517B3146-EBC9-4B4E-962F-E280ABA2B531}" type="pres">
      <dgm:prSet presAssocID="{1D6B563F-9D68-45CC-B07F-3CBA48CE8DE7}" presName="thickLine" presStyleLbl="alignNode1" presStyleIdx="3" presStyleCnt="5"/>
      <dgm:spPr/>
    </dgm:pt>
    <dgm:pt modelId="{FB1F8336-2477-C047-B294-54963431A77A}" type="pres">
      <dgm:prSet presAssocID="{1D6B563F-9D68-45CC-B07F-3CBA48CE8DE7}" presName="horz1" presStyleCnt="0"/>
      <dgm:spPr/>
    </dgm:pt>
    <dgm:pt modelId="{B1148389-0DFC-0A48-B046-97AF8C658A6A}" type="pres">
      <dgm:prSet presAssocID="{1D6B563F-9D68-45CC-B07F-3CBA48CE8DE7}" presName="tx1" presStyleLbl="revTx" presStyleIdx="3" presStyleCnt="5"/>
      <dgm:spPr/>
    </dgm:pt>
    <dgm:pt modelId="{B2D87C03-2022-1740-AE76-0288E9A59718}" type="pres">
      <dgm:prSet presAssocID="{1D6B563F-9D68-45CC-B07F-3CBA48CE8DE7}" presName="vert1" presStyleCnt="0"/>
      <dgm:spPr/>
    </dgm:pt>
    <dgm:pt modelId="{7AAC40CB-4FFF-734A-8979-CB49F381306B}" type="pres">
      <dgm:prSet presAssocID="{38246004-A8FC-43D8-8938-EA01BA4C2D94}" presName="thickLine" presStyleLbl="alignNode1" presStyleIdx="4" presStyleCnt="5"/>
      <dgm:spPr/>
    </dgm:pt>
    <dgm:pt modelId="{BCE52F57-B941-6448-8D2D-FC112F1014AA}" type="pres">
      <dgm:prSet presAssocID="{38246004-A8FC-43D8-8938-EA01BA4C2D94}" presName="horz1" presStyleCnt="0"/>
      <dgm:spPr/>
    </dgm:pt>
    <dgm:pt modelId="{155CD044-13E0-EF40-BEED-A6792873D646}" type="pres">
      <dgm:prSet presAssocID="{38246004-A8FC-43D8-8938-EA01BA4C2D94}" presName="tx1" presStyleLbl="revTx" presStyleIdx="4" presStyleCnt="5"/>
      <dgm:spPr/>
    </dgm:pt>
    <dgm:pt modelId="{66823A0E-1E9B-E441-A532-EF746AE982EB}" type="pres">
      <dgm:prSet presAssocID="{38246004-A8FC-43D8-8938-EA01BA4C2D94}" presName="vert1" presStyleCnt="0"/>
      <dgm:spPr/>
    </dgm:pt>
  </dgm:ptLst>
  <dgm:cxnLst>
    <dgm:cxn modelId="{5EA6ED03-31F7-4558-9B1D-C7BD631EE4BB}" srcId="{F64C8D23-04E2-44BB-A26D-3575C0C41771}" destId="{C35485B8-C84F-4DAB-9C5F-7184394B19FC}" srcOrd="0" destOrd="0" parTransId="{45223871-302F-4F70-A119-95E1E1DA940C}" sibTransId="{523296CE-4F88-49A7-96B5-A9CF675E19A5}"/>
    <dgm:cxn modelId="{D7B71630-A6C2-2A4D-BEDE-EED00CCE09B9}" type="presOf" srcId="{010B402D-627B-4AAB-B0F0-2136307BBB4E}" destId="{82E4DDF0-F17F-7E48-824E-55E06FBD406A}" srcOrd="0" destOrd="0" presId="urn:microsoft.com/office/officeart/2008/layout/LinedList"/>
    <dgm:cxn modelId="{C06BD47A-79A9-E547-8C41-21D8D94326C8}" type="presOf" srcId="{1D6B563F-9D68-45CC-B07F-3CBA48CE8DE7}" destId="{B1148389-0DFC-0A48-B046-97AF8C658A6A}" srcOrd="0" destOrd="0" presId="urn:microsoft.com/office/officeart/2008/layout/LinedList"/>
    <dgm:cxn modelId="{059B257C-942C-9B48-8ABA-18CAA03E2F54}" type="presOf" srcId="{38246004-A8FC-43D8-8938-EA01BA4C2D94}" destId="{155CD044-13E0-EF40-BEED-A6792873D646}" srcOrd="0" destOrd="0" presId="urn:microsoft.com/office/officeart/2008/layout/LinedList"/>
    <dgm:cxn modelId="{17C98591-5980-4DBB-95E3-F8BE7B9BECC4}" srcId="{F64C8D23-04E2-44BB-A26D-3575C0C41771}" destId="{38246004-A8FC-43D8-8938-EA01BA4C2D94}" srcOrd="4" destOrd="0" parTransId="{29B6DF54-C5E5-467D-A414-AF2B3368311E}" sibTransId="{9C2EEC3F-2225-4F55-99C4-BFECD9F4AF56}"/>
    <dgm:cxn modelId="{B8123495-6A4B-4527-A382-5D1D02105375}" srcId="{F64C8D23-04E2-44BB-A26D-3575C0C41771}" destId="{1D6B563F-9D68-45CC-B07F-3CBA48CE8DE7}" srcOrd="3" destOrd="0" parTransId="{B451CA21-9815-4553-B098-B09D8A68ABD3}" sibTransId="{CB857356-B0B5-43B9-B54C-15C40377A1E5}"/>
    <dgm:cxn modelId="{08054198-D7F3-4987-92F1-32044CD502CB}" srcId="{F64C8D23-04E2-44BB-A26D-3575C0C41771}" destId="{ADE450B5-0A9F-4F11-B011-69147670EAA7}" srcOrd="1" destOrd="0" parTransId="{27DB3AB5-1AFF-4A21-82D8-2EB75CCE06C2}" sibTransId="{13A167C6-E49B-46A5-B35C-3E756D78EB54}"/>
    <dgm:cxn modelId="{5DDC45AF-F8A5-0B46-8749-52A03F188737}" type="presOf" srcId="{F64C8D23-04E2-44BB-A26D-3575C0C41771}" destId="{F4BA5B78-23AC-B542-A231-6FE894199A3A}" srcOrd="0" destOrd="0" presId="urn:microsoft.com/office/officeart/2008/layout/LinedList"/>
    <dgm:cxn modelId="{3A73FADF-635E-8743-A853-CA0EC372FDB4}" type="presOf" srcId="{ADE450B5-0A9F-4F11-B011-69147670EAA7}" destId="{B7136E0E-9AA1-E045-858B-BD7E0599128A}" srcOrd="0" destOrd="0" presId="urn:microsoft.com/office/officeart/2008/layout/LinedList"/>
    <dgm:cxn modelId="{7E0CFEEE-F6CD-429B-88B6-4E94B6B0D1F4}" srcId="{F64C8D23-04E2-44BB-A26D-3575C0C41771}" destId="{010B402D-627B-4AAB-B0F0-2136307BBB4E}" srcOrd="2" destOrd="0" parTransId="{E72B107A-06A9-40AD-9944-F1461FCA3C0C}" sibTransId="{64A51992-2DB7-4719-B9DA-E3DFA570B6B0}"/>
    <dgm:cxn modelId="{6FDE4EF8-F936-CC41-A680-07A418D62142}" type="presOf" srcId="{C35485B8-C84F-4DAB-9C5F-7184394B19FC}" destId="{B03C90B0-8660-7B49-AB8C-E37C6F5DE04C}" srcOrd="0" destOrd="0" presId="urn:microsoft.com/office/officeart/2008/layout/LinedList"/>
    <dgm:cxn modelId="{82C5B5E1-5F6D-CD4A-8FB5-1E7CC9FECDA2}" type="presParOf" srcId="{F4BA5B78-23AC-B542-A231-6FE894199A3A}" destId="{4267FC8C-1086-A242-835C-DC9C33B93858}" srcOrd="0" destOrd="0" presId="urn:microsoft.com/office/officeart/2008/layout/LinedList"/>
    <dgm:cxn modelId="{A7C949BF-E799-644A-996A-C3C4113FCF4D}" type="presParOf" srcId="{F4BA5B78-23AC-B542-A231-6FE894199A3A}" destId="{C5CAD02B-EEA6-C442-B1F6-A61EF8E6B696}" srcOrd="1" destOrd="0" presId="urn:microsoft.com/office/officeart/2008/layout/LinedList"/>
    <dgm:cxn modelId="{8E9A91CD-F05C-E046-991A-7DBFE4850156}" type="presParOf" srcId="{C5CAD02B-EEA6-C442-B1F6-A61EF8E6B696}" destId="{B03C90B0-8660-7B49-AB8C-E37C6F5DE04C}" srcOrd="0" destOrd="0" presId="urn:microsoft.com/office/officeart/2008/layout/LinedList"/>
    <dgm:cxn modelId="{694AFD4E-5992-F748-ABE7-64AD2411A9EA}" type="presParOf" srcId="{C5CAD02B-EEA6-C442-B1F6-A61EF8E6B696}" destId="{125EBF4D-6BFF-BE4E-8084-E11F9FF9025A}" srcOrd="1" destOrd="0" presId="urn:microsoft.com/office/officeart/2008/layout/LinedList"/>
    <dgm:cxn modelId="{E0D83930-56CE-5B4C-8287-9BDBAAFC7FD0}" type="presParOf" srcId="{F4BA5B78-23AC-B542-A231-6FE894199A3A}" destId="{ADB39CAE-34B7-944A-A091-5F414A90D249}" srcOrd="2" destOrd="0" presId="urn:microsoft.com/office/officeart/2008/layout/LinedList"/>
    <dgm:cxn modelId="{62A49555-350C-DD44-9500-2F23232F72C2}" type="presParOf" srcId="{F4BA5B78-23AC-B542-A231-6FE894199A3A}" destId="{96E3EE47-C8C5-FF45-83F7-C9D2E431C706}" srcOrd="3" destOrd="0" presId="urn:microsoft.com/office/officeart/2008/layout/LinedList"/>
    <dgm:cxn modelId="{20B64410-D659-E442-9313-2A35736AE58F}" type="presParOf" srcId="{96E3EE47-C8C5-FF45-83F7-C9D2E431C706}" destId="{B7136E0E-9AA1-E045-858B-BD7E0599128A}" srcOrd="0" destOrd="0" presId="urn:microsoft.com/office/officeart/2008/layout/LinedList"/>
    <dgm:cxn modelId="{1280B1C6-CDDC-B641-AB65-E5B316C49DBA}" type="presParOf" srcId="{96E3EE47-C8C5-FF45-83F7-C9D2E431C706}" destId="{02528B04-2B1D-364C-87DC-4E17B7BE658F}" srcOrd="1" destOrd="0" presId="urn:microsoft.com/office/officeart/2008/layout/LinedList"/>
    <dgm:cxn modelId="{BDA51A6F-1E78-9044-9A76-1EEC8FBD40E7}" type="presParOf" srcId="{F4BA5B78-23AC-B542-A231-6FE894199A3A}" destId="{EA7B57C3-DC73-D543-ACF7-FDCDACC191D3}" srcOrd="4" destOrd="0" presId="urn:microsoft.com/office/officeart/2008/layout/LinedList"/>
    <dgm:cxn modelId="{9A0F2803-3F48-E14C-8E1F-0E673B892E2B}" type="presParOf" srcId="{F4BA5B78-23AC-B542-A231-6FE894199A3A}" destId="{504AC84D-F408-B942-8FD1-21AC052D0927}" srcOrd="5" destOrd="0" presId="urn:microsoft.com/office/officeart/2008/layout/LinedList"/>
    <dgm:cxn modelId="{A7738534-F740-194B-A827-35577CB16B35}" type="presParOf" srcId="{504AC84D-F408-B942-8FD1-21AC052D0927}" destId="{82E4DDF0-F17F-7E48-824E-55E06FBD406A}" srcOrd="0" destOrd="0" presId="urn:microsoft.com/office/officeart/2008/layout/LinedList"/>
    <dgm:cxn modelId="{438ECED7-9BC2-CC4D-9108-D2C7BDA46695}" type="presParOf" srcId="{504AC84D-F408-B942-8FD1-21AC052D0927}" destId="{C3C58B28-5F3B-834E-94D5-BA7F880AEED6}" srcOrd="1" destOrd="0" presId="urn:microsoft.com/office/officeart/2008/layout/LinedList"/>
    <dgm:cxn modelId="{911E05B4-7832-F349-9AA6-96C7C4A655DA}" type="presParOf" srcId="{F4BA5B78-23AC-B542-A231-6FE894199A3A}" destId="{517B3146-EBC9-4B4E-962F-E280ABA2B531}" srcOrd="6" destOrd="0" presId="urn:microsoft.com/office/officeart/2008/layout/LinedList"/>
    <dgm:cxn modelId="{C462F7F4-2F83-E34D-A7BB-FE09A329E107}" type="presParOf" srcId="{F4BA5B78-23AC-B542-A231-6FE894199A3A}" destId="{FB1F8336-2477-C047-B294-54963431A77A}" srcOrd="7" destOrd="0" presId="urn:microsoft.com/office/officeart/2008/layout/LinedList"/>
    <dgm:cxn modelId="{9D33AB42-3B69-3B4C-AEED-CC385F7F8A2C}" type="presParOf" srcId="{FB1F8336-2477-C047-B294-54963431A77A}" destId="{B1148389-0DFC-0A48-B046-97AF8C658A6A}" srcOrd="0" destOrd="0" presId="urn:microsoft.com/office/officeart/2008/layout/LinedList"/>
    <dgm:cxn modelId="{70C19C81-D02E-EB48-860E-C4D1AA585BBB}" type="presParOf" srcId="{FB1F8336-2477-C047-B294-54963431A77A}" destId="{B2D87C03-2022-1740-AE76-0288E9A59718}" srcOrd="1" destOrd="0" presId="urn:microsoft.com/office/officeart/2008/layout/LinedList"/>
    <dgm:cxn modelId="{0F9755EB-2E57-2247-B0A9-029FFF59D6A5}" type="presParOf" srcId="{F4BA5B78-23AC-B542-A231-6FE894199A3A}" destId="{7AAC40CB-4FFF-734A-8979-CB49F381306B}" srcOrd="8" destOrd="0" presId="urn:microsoft.com/office/officeart/2008/layout/LinedList"/>
    <dgm:cxn modelId="{70F10EC6-903A-F14A-A497-2E8768003526}" type="presParOf" srcId="{F4BA5B78-23AC-B542-A231-6FE894199A3A}" destId="{BCE52F57-B941-6448-8D2D-FC112F1014AA}" srcOrd="9" destOrd="0" presId="urn:microsoft.com/office/officeart/2008/layout/LinedList"/>
    <dgm:cxn modelId="{4132FD76-A9BD-554A-AEAB-42A155BD0CB2}" type="presParOf" srcId="{BCE52F57-B941-6448-8D2D-FC112F1014AA}" destId="{155CD044-13E0-EF40-BEED-A6792873D646}" srcOrd="0" destOrd="0" presId="urn:microsoft.com/office/officeart/2008/layout/LinedList"/>
    <dgm:cxn modelId="{048910BC-9D3D-7743-A28C-DCF5A859C1BB}" type="presParOf" srcId="{BCE52F57-B941-6448-8D2D-FC112F1014AA}" destId="{66823A0E-1E9B-E441-A532-EF746AE982E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78577F-FCD5-4E63-9AB0-272141DEA0AB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245141-1D01-407C-9810-6468757378E7}">
      <dgm:prSet custT="1"/>
      <dgm:spPr/>
      <dgm:t>
        <a:bodyPr/>
        <a:lstStyle/>
        <a:p>
          <a:r>
            <a:rPr lang="cs-CZ" sz="4400" dirty="0"/>
            <a:t>Preventivně: Stratifikací a randomizací</a:t>
          </a:r>
          <a:endParaRPr lang="en-US" sz="4400" dirty="0"/>
        </a:p>
      </dgm:t>
    </dgm:pt>
    <dgm:pt modelId="{2AB2FC62-4D8A-422B-93EB-8C329C06DD06}" type="parTrans" cxnId="{8C693ED1-8275-4789-B689-27213721005B}">
      <dgm:prSet/>
      <dgm:spPr/>
      <dgm:t>
        <a:bodyPr/>
        <a:lstStyle/>
        <a:p>
          <a:endParaRPr lang="en-US"/>
        </a:p>
      </dgm:t>
    </dgm:pt>
    <dgm:pt modelId="{D64FE733-49E5-4E35-9888-6F7E7B5585D6}" type="sibTrans" cxnId="{8C693ED1-8275-4789-B689-27213721005B}">
      <dgm:prSet/>
      <dgm:spPr/>
      <dgm:t>
        <a:bodyPr/>
        <a:lstStyle/>
        <a:p>
          <a:endParaRPr lang="en-US"/>
        </a:p>
      </dgm:t>
    </dgm:pt>
    <dgm:pt modelId="{95193442-B968-4C67-8726-90CC45769ED1}">
      <dgm:prSet custT="1"/>
      <dgm:spPr/>
      <dgm:t>
        <a:bodyPr/>
        <a:lstStyle/>
        <a:p>
          <a:r>
            <a:rPr lang="cs-CZ" sz="4400" dirty="0"/>
            <a:t>Ad-hoc: Regresními strategiemi</a:t>
          </a:r>
          <a:endParaRPr lang="en-US" sz="4400" dirty="0"/>
        </a:p>
      </dgm:t>
    </dgm:pt>
    <dgm:pt modelId="{B9506CA8-50E5-4A6E-9AA0-7D37881CBAB4}" type="parTrans" cxnId="{8FA59D0B-27CC-4A5D-BD87-DB289DC62807}">
      <dgm:prSet/>
      <dgm:spPr/>
      <dgm:t>
        <a:bodyPr/>
        <a:lstStyle/>
        <a:p>
          <a:endParaRPr lang="en-US"/>
        </a:p>
      </dgm:t>
    </dgm:pt>
    <dgm:pt modelId="{5E444846-17F5-45EB-A5A3-67670FC7F833}" type="sibTrans" cxnId="{8FA59D0B-27CC-4A5D-BD87-DB289DC62807}">
      <dgm:prSet/>
      <dgm:spPr/>
      <dgm:t>
        <a:bodyPr/>
        <a:lstStyle/>
        <a:p>
          <a:endParaRPr lang="en-US"/>
        </a:p>
      </dgm:t>
    </dgm:pt>
    <dgm:pt modelId="{475CC2A3-FC3D-2743-9CEC-D78FE0D1E59C}" type="pres">
      <dgm:prSet presAssocID="{3B78577F-FCD5-4E63-9AB0-272141DEA0A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752E41-C5E1-D34F-A293-AD77B80D1748}" type="pres">
      <dgm:prSet presAssocID="{F8245141-1D01-407C-9810-6468757378E7}" presName="hierRoot1" presStyleCnt="0"/>
      <dgm:spPr/>
    </dgm:pt>
    <dgm:pt modelId="{B037FDF2-9F5B-5447-8C85-D45350A093B4}" type="pres">
      <dgm:prSet presAssocID="{F8245141-1D01-407C-9810-6468757378E7}" presName="composite" presStyleCnt="0"/>
      <dgm:spPr/>
    </dgm:pt>
    <dgm:pt modelId="{5F6785C6-7D80-0A4D-9FF7-855BF44AF16B}" type="pres">
      <dgm:prSet presAssocID="{F8245141-1D01-407C-9810-6468757378E7}" presName="background" presStyleLbl="node0" presStyleIdx="0" presStyleCnt="2"/>
      <dgm:spPr/>
    </dgm:pt>
    <dgm:pt modelId="{82066248-F8DD-8F4F-B242-813F70038E07}" type="pres">
      <dgm:prSet presAssocID="{F8245141-1D01-407C-9810-6468757378E7}" presName="text" presStyleLbl="fgAcc0" presStyleIdx="0" presStyleCnt="2">
        <dgm:presLayoutVars>
          <dgm:chPref val="3"/>
        </dgm:presLayoutVars>
      </dgm:prSet>
      <dgm:spPr/>
    </dgm:pt>
    <dgm:pt modelId="{E8CDA8B3-D7A4-FB4C-A116-F42ECE893B82}" type="pres">
      <dgm:prSet presAssocID="{F8245141-1D01-407C-9810-6468757378E7}" presName="hierChild2" presStyleCnt="0"/>
      <dgm:spPr/>
    </dgm:pt>
    <dgm:pt modelId="{2CC23763-9765-8044-9187-C83E1D947837}" type="pres">
      <dgm:prSet presAssocID="{95193442-B968-4C67-8726-90CC45769ED1}" presName="hierRoot1" presStyleCnt="0"/>
      <dgm:spPr/>
    </dgm:pt>
    <dgm:pt modelId="{A544005F-C7D0-A24B-A0BA-319A90E99021}" type="pres">
      <dgm:prSet presAssocID="{95193442-B968-4C67-8726-90CC45769ED1}" presName="composite" presStyleCnt="0"/>
      <dgm:spPr/>
    </dgm:pt>
    <dgm:pt modelId="{09CC0528-ADBB-484E-B700-96EF219C822B}" type="pres">
      <dgm:prSet presAssocID="{95193442-B968-4C67-8726-90CC45769ED1}" presName="background" presStyleLbl="node0" presStyleIdx="1" presStyleCnt="2"/>
      <dgm:spPr/>
    </dgm:pt>
    <dgm:pt modelId="{9CB3F6DE-9EB5-E14D-BD24-E11246865DEF}" type="pres">
      <dgm:prSet presAssocID="{95193442-B968-4C67-8726-90CC45769ED1}" presName="text" presStyleLbl="fgAcc0" presStyleIdx="1" presStyleCnt="2">
        <dgm:presLayoutVars>
          <dgm:chPref val="3"/>
        </dgm:presLayoutVars>
      </dgm:prSet>
      <dgm:spPr/>
    </dgm:pt>
    <dgm:pt modelId="{2A209F00-064E-2E45-A034-25F488B380DD}" type="pres">
      <dgm:prSet presAssocID="{95193442-B968-4C67-8726-90CC45769ED1}" presName="hierChild2" presStyleCnt="0"/>
      <dgm:spPr/>
    </dgm:pt>
  </dgm:ptLst>
  <dgm:cxnLst>
    <dgm:cxn modelId="{8FA59D0B-27CC-4A5D-BD87-DB289DC62807}" srcId="{3B78577F-FCD5-4E63-9AB0-272141DEA0AB}" destId="{95193442-B968-4C67-8726-90CC45769ED1}" srcOrd="1" destOrd="0" parTransId="{B9506CA8-50E5-4A6E-9AA0-7D37881CBAB4}" sibTransId="{5E444846-17F5-45EB-A5A3-67670FC7F833}"/>
    <dgm:cxn modelId="{C9F08D4B-DC64-A649-9DC3-0C3B1DB7B8B0}" type="presOf" srcId="{95193442-B968-4C67-8726-90CC45769ED1}" destId="{9CB3F6DE-9EB5-E14D-BD24-E11246865DEF}" srcOrd="0" destOrd="0" presId="urn:microsoft.com/office/officeart/2005/8/layout/hierarchy1"/>
    <dgm:cxn modelId="{3D8461A9-D3E4-6742-B648-A229DC77E079}" type="presOf" srcId="{F8245141-1D01-407C-9810-6468757378E7}" destId="{82066248-F8DD-8F4F-B242-813F70038E07}" srcOrd="0" destOrd="0" presId="urn:microsoft.com/office/officeart/2005/8/layout/hierarchy1"/>
    <dgm:cxn modelId="{8C693ED1-8275-4789-B689-27213721005B}" srcId="{3B78577F-FCD5-4E63-9AB0-272141DEA0AB}" destId="{F8245141-1D01-407C-9810-6468757378E7}" srcOrd="0" destOrd="0" parTransId="{2AB2FC62-4D8A-422B-93EB-8C329C06DD06}" sibTransId="{D64FE733-49E5-4E35-9888-6F7E7B5585D6}"/>
    <dgm:cxn modelId="{F868A2DE-C967-334B-B939-855AD7F1169C}" type="presOf" srcId="{3B78577F-FCD5-4E63-9AB0-272141DEA0AB}" destId="{475CC2A3-FC3D-2743-9CEC-D78FE0D1E59C}" srcOrd="0" destOrd="0" presId="urn:microsoft.com/office/officeart/2005/8/layout/hierarchy1"/>
    <dgm:cxn modelId="{C6A8BB5B-59C1-3A43-9C19-BFF5B99587C2}" type="presParOf" srcId="{475CC2A3-FC3D-2743-9CEC-D78FE0D1E59C}" destId="{DE752E41-C5E1-D34F-A293-AD77B80D1748}" srcOrd="0" destOrd="0" presId="urn:microsoft.com/office/officeart/2005/8/layout/hierarchy1"/>
    <dgm:cxn modelId="{1B9D74C1-6DFB-944E-9230-36CC12697054}" type="presParOf" srcId="{DE752E41-C5E1-D34F-A293-AD77B80D1748}" destId="{B037FDF2-9F5B-5447-8C85-D45350A093B4}" srcOrd="0" destOrd="0" presId="urn:microsoft.com/office/officeart/2005/8/layout/hierarchy1"/>
    <dgm:cxn modelId="{9971937F-8A1C-074C-8A43-B391C1DAEE97}" type="presParOf" srcId="{B037FDF2-9F5B-5447-8C85-D45350A093B4}" destId="{5F6785C6-7D80-0A4D-9FF7-855BF44AF16B}" srcOrd="0" destOrd="0" presId="urn:microsoft.com/office/officeart/2005/8/layout/hierarchy1"/>
    <dgm:cxn modelId="{3E61BE93-6F6B-9F4F-8D17-025E20576DFD}" type="presParOf" srcId="{B037FDF2-9F5B-5447-8C85-D45350A093B4}" destId="{82066248-F8DD-8F4F-B242-813F70038E07}" srcOrd="1" destOrd="0" presId="urn:microsoft.com/office/officeart/2005/8/layout/hierarchy1"/>
    <dgm:cxn modelId="{269766DA-E638-244C-82F0-49443D2ED2B0}" type="presParOf" srcId="{DE752E41-C5E1-D34F-A293-AD77B80D1748}" destId="{E8CDA8B3-D7A4-FB4C-A116-F42ECE893B82}" srcOrd="1" destOrd="0" presId="urn:microsoft.com/office/officeart/2005/8/layout/hierarchy1"/>
    <dgm:cxn modelId="{C328F9F3-018D-FC4E-9BC3-BAA2533BF2BB}" type="presParOf" srcId="{475CC2A3-FC3D-2743-9CEC-D78FE0D1E59C}" destId="{2CC23763-9765-8044-9187-C83E1D947837}" srcOrd="1" destOrd="0" presId="urn:microsoft.com/office/officeart/2005/8/layout/hierarchy1"/>
    <dgm:cxn modelId="{24C56F1F-2C2B-4144-9567-4209FE6DD456}" type="presParOf" srcId="{2CC23763-9765-8044-9187-C83E1D947837}" destId="{A544005F-C7D0-A24B-A0BA-319A90E99021}" srcOrd="0" destOrd="0" presId="urn:microsoft.com/office/officeart/2005/8/layout/hierarchy1"/>
    <dgm:cxn modelId="{829DC67D-0933-3B48-BF7D-074D91DAA724}" type="presParOf" srcId="{A544005F-C7D0-A24B-A0BA-319A90E99021}" destId="{09CC0528-ADBB-484E-B700-96EF219C822B}" srcOrd="0" destOrd="0" presId="urn:microsoft.com/office/officeart/2005/8/layout/hierarchy1"/>
    <dgm:cxn modelId="{184E652A-5823-C344-8153-0499CB3433BD}" type="presParOf" srcId="{A544005F-C7D0-A24B-A0BA-319A90E99021}" destId="{9CB3F6DE-9EB5-E14D-BD24-E11246865DEF}" srcOrd="1" destOrd="0" presId="urn:microsoft.com/office/officeart/2005/8/layout/hierarchy1"/>
    <dgm:cxn modelId="{E50AF4F7-CF59-1A41-8054-DB72DA4A4B24}" type="presParOf" srcId="{2CC23763-9765-8044-9187-C83E1D947837}" destId="{2A209F00-064E-2E45-A034-25F488B380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78577F-FCD5-4E63-9AB0-272141DEA0AB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245141-1D01-407C-9810-6468757378E7}">
      <dgm:prSet custT="1"/>
      <dgm:spPr/>
      <dgm:t>
        <a:bodyPr/>
        <a:lstStyle/>
        <a:p>
          <a:r>
            <a:rPr lang="cs-CZ" sz="4400" dirty="0"/>
            <a:t>Preventivně: Stratifikací a randomizací</a:t>
          </a:r>
          <a:endParaRPr lang="en-US" sz="4400" dirty="0"/>
        </a:p>
      </dgm:t>
    </dgm:pt>
    <dgm:pt modelId="{2AB2FC62-4D8A-422B-93EB-8C329C06DD06}" type="parTrans" cxnId="{8C693ED1-8275-4789-B689-27213721005B}">
      <dgm:prSet/>
      <dgm:spPr/>
      <dgm:t>
        <a:bodyPr/>
        <a:lstStyle/>
        <a:p>
          <a:endParaRPr lang="en-US"/>
        </a:p>
      </dgm:t>
    </dgm:pt>
    <dgm:pt modelId="{D64FE733-49E5-4E35-9888-6F7E7B5585D6}" type="sibTrans" cxnId="{8C693ED1-8275-4789-B689-27213721005B}">
      <dgm:prSet/>
      <dgm:spPr/>
      <dgm:t>
        <a:bodyPr/>
        <a:lstStyle/>
        <a:p>
          <a:endParaRPr lang="en-US"/>
        </a:p>
      </dgm:t>
    </dgm:pt>
    <dgm:pt modelId="{95193442-B968-4C67-8726-90CC45769ED1}">
      <dgm:prSet custT="1"/>
      <dgm:spPr>
        <a:noFill/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cs-CZ" sz="4400" dirty="0">
              <a:solidFill>
                <a:schemeClr val="bg2">
                  <a:lumMod val="90000"/>
                </a:schemeClr>
              </a:solidFill>
            </a:rPr>
            <a:t>Ad-hoc: Regresními strategiemi</a:t>
          </a:r>
          <a:endParaRPr lang="en-US" sz="4400" dirty="0">
            <a:solidFill>
              <a:schemeClr val="bg2">
                <a:lumMod val="90000"/>
              </a:schemeClr>
            </a:solidFill>
          </a:endParaRPr>
        </a:p>
      </dgm:t>
    </dgm:pt>
    <dgm:pt modelId="{B9506CA8-50E5-4A6E-9AA0-7D37881CBAB4}" type="parTrans" cxnId="{8FA59D0B-27CC-4A5D-BD87-DB289DC62807}">
      <dgm:prSet/>
      <dgm:spPr/>
      <dgm:t>
        <a:bodyPr/>
        <a:lstStyle/>
        <a:p>
          <a:endParaRPr lang="en-US"/>
        </a:p>
      </dgm:t>
    </dgm:pt>
    <dgm:pt modelId="{5E444846-17F5-45EB-A5A3-67670FC7F833}" type="sibTrans" cxnId="{8FA59D0B-27CC-4A5D-BD87-DB289DC62807}">
      <dgm:prSet/>
      <dgm:spPr/>
      <dgm:t>
        <a:bodyPr/>
        <a:lstStyle/>
        <a:p>
          <a:endParaRPr lang="en-US"/>
        </a:p>
      </dgm:t>
    </dgm:pt>
    <dgm:pt modelId="{475CC2A3-FC3D-2743-9CEC-D78FE0D1E59C}" type="pres">
      <dgm:prSet presAssocID="{3B78577F-FCD5-4E63-9AB0-272141DEA0A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752E41-C5E1-D34F-A293-AD77B80D1748}" type="pres">
      <dgm:prSet presAssocID="{F8245141-1D01-407C-9810-6468757378E7}" presName="hierRoot1" presStyleCnt="0"/>
      <dgm:spPr/>
    </dgm:pt>
    <dgm:pt modelId="{B037FDF2-9F5B-5447-8C85-D45350A093B4}" type="pres">
      <dgm:prSet presAssocID="{F8245141-1D01-407C-9810-6468757378E7}" presName="composite" presStyleCnt="0"/>
      <dgm:spPr/>
    </dgm:pt>
    <dgm:pt modelId="{5F6785C6-7D80-0A4D-9FF7-855BF44AF16B}" type="pres">
      <dgm:prSet presAssocID="{F8245141-1D01-407C-9810-6468757378E7}" presName="background" presStyleLbl="node0" presStyleIdx="0" presStyleCnt="2"/>
      <dgm:spPr/>
    </dgm:pt>
    <dgm:pt modelId="{82066248-F8DD-8F4F-B242-813F70038E07}" type="pres">
      <dgm:prSet presAssocID="{F8245141-1D01-407C-9810-6468757378E7}" presName="text" presStyleLbl="fgAcc0" presStyleIdx="0" presStyleCnt="2">
        <dgm:presLayoutVars>
          <dgm:chPref val="3"/>
        </dgm:presLayoutVars>
      </dgm:prSet>
      <dgm:spPr/>
    </dgm:pt>
    <dgm:pt modelId="{E8CDA8B3-D7A4-FB4C-A116-F42ECE893B82}" type="pres">
      <dgm:prSet presAssocID="{F8245141-1D01-407C-9810-6468757378E7}" presName="hierChild2" presStyleCnt="0"/>
      <dgm:spPr/>
    </dgm:pt>
    <dgm:pt modelId="{2CC23763-9765-8044-9187-C83E1D947837}" type="pres">
      <dgm:prSet presAssocID="{95193442-B968-4C67-8726-90CC45769ED1}" presName="hierRoot1" presStyleCnt="0"/>
      <dgm:spPr/>
    </dgm:pt>
    <dgm:pt modelId="{A544005F-C7D0-A24B-A0BA-319A90E99021}" type="pres">
      <dgm:prSet presAssocID="{95193442-B968-4C67-8726-90CC45769ED1}" presName="composite" presStyleCnt="0"/>
      <dgm:spPr/>
    </dgm:pt>
    <dgm:pt modelId="{09CC0528-ADBB-484E-B700-96EF219C822B}" type="pres">
      <dgm:prSet presAssocID="{95193442-B968-4C67-8726-90CC45769ED1}" presName="background" presStyleLbl="node0" presStyleIdx="1" presStyleCnt="2"/>
      <dgm:spPr>
        <a:noFill/>
      </dgm:spPr>
    </dgm:pt>
    <dgm:pt modelId="{9CB3F6DE-9EB5-E14D-BD24-E11246865DEF}" type="pres">
      <dgm:prSet presAssocID="{95193442-B968-4C67-8726-90CC45769ED1}" presName="text" presStyleLbl="fgAcc0" presStyleIdx="1" presStyleCnt="2">
        <dgm:presLayoutVars>
          <dgm:chPref val="3"/>
        </dgm:presLayoutVars>
      </dgm:prSet>
      <dgm:spPr/>
    </dgm:pt>
    <dgm:pt modelId="{2A209F00-064E-2E45-A034-25F488B380DD}" type="pres">
      <dgm:prSet presAssocID="{95193442-B968-4C67-8726-90CC45769ED1}" presName="hierChild2" presStyleCnt="0"/>
      <dgm:spPr/>
    </dgm:pt>
  </dgm:ptLst>
  <dgm:cxnLst>
    <dgm:cxn modelId="{8FA59D0B-27CC-4A5D-BD87-DB289DC62807}" srcId="{3B78577F-FCD5-4E63-9AB0-272141DEA0AB}" destId="{95193442-B968-4C67-8726-90CC45769ED1}" srcOrd="1" destOrd="0" parTransId="{B9506CA8-50E5-4A6E-9AA0-7D37881CBAB4}" sibTransId="{5E444846-17F5-45EB-A5A3-67670FC7F833}"/>
    <dgm:cxn modelId="{C9F08D4B-DC64-A649-9DC3-0C3B1DB7B8B0}" type="presOf" srcId="{95193442-B968-4C67-8726-90CC45769ED1}" destId="{9CB3F6DE-9EB5-E14D-BD24-E11246865DEF}" srcOrd="0" destOrd="0" presId="urn:microsoft.com/office/officeart/2005/8/layout/hierarchy1"/>
    <dgm:cxn modelId="{3D8461A9-D3E4-6742-B648-A229DC77E079}" type="presOf" srcId="{F8245141-1D01-407C-9810-6468757378E7}" destId="{82066248-F8DD-8F4F-B242-813F70038E07}" srcOrd="0" destOrd="0" presId="urn:microsoft.com/office/officeart/2005/8/layout/hierarchy1"/>
    <dgm:cxn modelId="{8C693ED1-8275-4789-B689-27213721005B}" srcId="{3B78577F-FCD5-4E63-9AB0-272141DEA0AB}" destId="{F8245141-1D01-407C-9810-6468757378E7}" srcOrd="0" destOrd="0" parTransId="{2AB2FC62-4D8A-422B-93EB-8C329C06DD06}" sibTransId="{D64FE733-49E5-4E35-9888-6F7E7B5585D6}"/>
    <dgm:cxn modelId="{F868A2DE-C967-334B-B939-855AD7F1169C}" type="presOf" srcId="{3B78577F-FCD5-4E63-9AB0-272141DEA0AB}" destId="{475CC2A3-FC3D-2743-9CEC-D78FE0D1E59C}" srcOrd="0" destOrd="0" presId="urn:microsoft.com/office/officeart/2005/8/layout/hierarchy1"/>
    <dgm:cxn modelId="{C6A8BB5B-59C1-3A43-9C19-BFF5B99587C2}" type="presParOf" srcId="{475CC2A3-FC3D-2743-9CEC-D78FE0D1E59C}" destId="{DE752E41-C5E1-D34F-A293-AD77B80D1748}" srcOrd="0" destOrd="0" presId="urn:microsoft.com/office/officeart/2005/8/layout/hierarchy1"/>
    <dgm:cxn modelId="{1B9D74C1-6DFB-944E-9230-36CC12697054}" type="presParOf" srcId="{DE752E41-C5E1-D34F-A293-AD77B80D1748}" destId="{B037FDF2-9F5B-5447-8C85-D45350A093B4}" srcOrd="0" destOrd="0" presId="urn:microsoft.com/office/officeart/2005/8/layout/hierarchy1"/>
    <dgm:cxn modelId="{9971937F-8A1C-074C-8A43-B391C1DAEE97}" type="presParOf" srcId="{B037FDF2-9F5B-5447-8C85-D45350A093B4}" destId="{5F6785C6-7D80-0A4D-9FF7-855BF44AF16B}" srcOrd="0" destOrd="0" presId="urn:microsoft.com/office/officeart/2005/8/layout/hierarchy1"/>
    <dgm:cxn modelId="{3E61BE93-6F6B-9F4F-8D17-025E20576DFD}" type="presParOf" srcId="{B037FDF2-9F5B-5447-8C85-D45350A093B4}" destId="{82066248-F8DD-8F4F-B242-813F70038E07}" srcOrd="1" destOrd="0" presId="urn:microsoft.com/office/officeart/2005/8/layout/hierarchy1"/>
    <dgm:cxn modelId="{269766DA-E638-244C-82F0-49443D2ED2B0}" type="presParOf" srcId="{DE752E41-C5E1-D34F-A293-AD77B80D1748}" destId="{E8CDA8B3-D7A4-FB4C-A116-F42ECE893B82}" srcOrd="1" destOrd="0" presId="urn:microsoft.com/office/officeart/2005/8/layout/hierarchy1"/>
    <dgm:cxn modelId="{C328F9F3-018D-FC4E-9BC3-BAA2533BF2BB}" type="presParOf" srcId="{475CC2A3-FC3D-2743-9CEC-D78FE0D1E59C}" destId="{2CC23763-9765-8044-9187-C83E1D947837}" srcOrd="1" destOrd="0" presId="urn:microsoft.com/office/officeart/2005/8/layout/hierarchy1"/>
    <dgm:cxn modelId="{24C56F1F-2C2B-4144-9567-4209FE6DD456}" type="presParOf" srcId="{2CC23763-9765-8044-9187-C83E1D947837}" destId="{A544005F-C7D0-A24B-A0BA-319A90E99021}" srcOrd="0" destOrd="0" presId="urn:microsoft.com/office/officeart/2005/8/layout/hierarchy1"/>
    <dgm:cxn modelId="{829DC67D-0933-3B48-BF7D-074D91DAA724}" type="presParOf" srcId="{A544005F-C7D0-A24B-A0BA-319A90E99021}" destId="{09CC0528-ADBB-484E-B700-96EF219C822B}" srcOrd="0" destOrd="0" presId="urn:microsoft.com/office/officeart/2005/8/layout/hierarchy1"/>
    <dgm:cxn modelId="{184E652A-5823-C344-8153-0499CB3433BD}" type="presParOf" srcId="{A544005F-C7D0-A24B-A0BA-319A90E99021}" destId="{9CB3F6DE-9EB5-E14D-BD24-E11246865DEF}" srcOrd="1" destOrd="0" presId="urn:microsoft.com/office/officeart/2005/8/layout/hierarchy1"/>
    <dgm:cxn modelId="{E50AF4F7-CF59-1A41-8054-DB72DA4A4B24}" type="presParOf" srcId="{2CC23763-9765-8044-9187-C83E1D947837}" destId="{2A209F00-064E-2E45-A034-25F488B380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78577F-FCD5-4E63-9AB0-272141DEA0AB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245141-1D01-407C-9810-6468757378E7}">
      <dgm:prSet custT="1"/>
      <dgm:spPr>
        <a:noFill/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cs-CZ" sz="4400" dirty="0">
              <a:solidFill>
                <a:schemeClr val="bg2">
                  <a:lumMod val="90000"/>
                </a:schemeClr>
              </a:solidFill>
            </a:rPr>
            <a:t>Preventivně: Stratifikací a randomizací</a:t>
          </a:r>
          <a:endParaRPr lang="en-US" sz="4400" dirty="0">
            <a:solidFill>
              <a:schemeClr val="bg2">
                <a:lumMod val="90000"/>
              </a:schemeClr>
            </a:solidFill>
          </a:endParaRPr>
        </a:p>
      </dgm:t>
    </dgm:pt>
    <dgm:pt modelId="{2AB2FC62-4D8A-422B-93EB-8C329C06DD06}" type="parTrans" cxnId="{8C693ED1-8275-4789-B689-27213721005B}">
      <dgm:prSet/>
      <dgm:spPr/>
      <dgm:t>
        <a:bodyPr/>
        <a:lstStyle/>
        <a:p>
          <a:endParaRPr lang="en-US"/>
        </a:p>
      </dgm:t>
    </dgm:pt>
    <dgm:pt modelId="{D64FE733-49E5-4E35-9888-6F7E7B5585D6}" type="sibTrans" cxnId="{8C693ED1-8275-4789-B689-27213721005B}">
      <dgm:prSet/>
      <dgm:spPr/>
      <dgm:t>
        <a:bodyPr/>
        <a:lstStyle/>
        <a:p>
          <a:endParaRPr lang="en-US"/>
        </a:p>
      </dgm:t>
    </dgm:pt>
    <dgm:pt modelId="{95193442-B968-4C67-8726-90CC45769ED1}">
      <dgm:prSet custT="1"/>
      <dgm:spPr/>
      <dgm:t>
        <a:bodyPr/>
        <a:lstStyle/>
        <a:p>
          <a:r>
            <a:rPr lang="cs-CZ" sz="4400" dirty="0"/>
            <a:t>Ad-hoc: Regresními strategiemi</a:t>
          </a:r>
          <a:endParaRPr lang="en-US" sz="4400" dirty="0"/>
        </a:p>
      </dgm:t>
    </dgm:pt>
    <dgm:pt modelId="{B9506CA8-50E5-4A6E-9AA0-7D37881CBAB4}" type="parTrans" cxnId="{8FA59D0B-27CC-4A5D-BD87-DB289DC62807}">
      <dgm:prSet/>
      <dgm:spPr/>
      <dgm:t>
        <a:bodyPr/>
        <a:lstStyle/>
        <a:p>
          <a:endParaRPr lang="en-US"/>
        </a:p>
      </dgm:t>
    </dgm:pt>
    <dgm:pt modelId="{5E444846-17F5-45EB-A5A3-67670FC7F833}" type="sibTrans" cxnId="{8FA59D0B-27CC-4A5D-BD87-DB289DC62807}">
      <dgm:prSet/>
      <dgm:spPr/>
      <dgm:t>
        <a:bodyPr/>
        <a:lstStyle/>
        <a:p>
          <a:endParaRPr lang="en-US"/>
        </a:p>
      </dgm:t>
    </dgm:pt>
    <dgm:pt modelId="{475CC2A3-FC3D-2743-9CEC-D78FE0D1E59C}" type="pres">
      <dgm:prSet presAssocID="{3B78577F-FCD5-4E63-9AB0-272141DEA0A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752E41-C5E1-D34F-A293-AD77B80D1748}" type="pres">
      <dgm:prSet presAssocID="{F8245141-1D01-407C-9810-6468757378E7}" presName="hierRoot1" presStyleCnt="0"/>
      <dgm:spPr/>
    </dgm:pt>
    <dgm:pt modelId="{B037FDF2-9F5B-5447-8C85-D45350A093B4}" type="pres">
      <dgm:prSet presAssocID="{F8245141-1D01-407C-9810-6468757378E7}" presName="composite" presStyleCnt="0"/>
      <dgm:spPr/>
    </dgm:pt>
    <dgm:pt modelId="{5F6785C6-7D80-0A4D-9FF7-855BF44AF16B}" type="pres">
      <dgm:prSet presAssocID="{F8245141-1D01-407C-9810-6468757378E7}" presName="background" presStyleLbl="node0" presStyleIdx="0" presStyleCnt="2"/>
      <dgm:spPr>
        <a:noFill/>
      </dgm:spPr>
    </dgm:pt>
    <dgm:pt modelId="{82066248-F8DD-8F4F-B242-813F70038E07}" type="pres">
      <dgm:prSet presAssocID="{F8245141-1D01-407C-9810-6468757378E7}" presName="text" presStyleLbl="fgAcc0" presStyleIdx="0" presStyleCnt="2">
        <dgm:presLayoutVars>
          <dgm:chPref val="3"/>
        </dgm:presLayoutVars>
      </dgm:prSet>
      <dgm:spPr/>
    </dgm:pt>
    <dgm:pt modelId="{E8CDA8B3-D7A4-FB4C-A116-F42ECE893B82}" type="pres">
      <dgm:prSet presAssocID="{F8245141-1D01-407C-9810-6468757378E7}" presName="hierChild2" presStyleCnt="0"/>
      <dgm:spPr/>
    </dgm:pt>
    <dgm:pt modelId="{2CC23763-9765-8044-9187-C83E1D947837}" type="pres">
      <dgm:prSet presAssocID="{95193442-B968-4C67-8726-90CC45769ED1}" presName="hierRoot1" presStyleCnt="0"/>
      <dgm:spPr/>
    </dgm:pt>
    <dgm:pt modelId="{A544005F-C7D0-A24B-A0BA-319A90E99021}" type="pres">
      <dgm:prSet presAssocID="{95193442-B968-4C67-8726-90CC45769ED1}" presName="composite" presStyleCnt="0"/>
      <dgm:spPr/>
    </dgm:pt>
    <dgm:pt modelId="{09CC0528-ADBB-484E-B700-96EF219C822B}" type="pres">
      <dgm:prSet presAssocID="{95193442-B968-4C67-8726-90CC45769ED1}" presName="background" presStyleLbl="node0" presStyleIdx="1" presStyleCnt="2"/>
      <dgm:spPr/>
    </dgm:pt>
    <dgm:pt modelId="{9CB3F6DE-9EB5-E14D-BD24-E11246865DEF}" type="pres">
      <dgm:prSet presAssocID="{95193442-B968-4C67-8726-90CC45769ED1}" presName="text" presStyleLbl="fgAcc0" presStyleIdx="1" presStyleCnt="2">
        <dgm:presLayoutVars>
          <dgm:chPref val="3"/>
        </dgm:presLayoutVars>
      </dgm:prSet>
      <dgm:spPr/>
    </dgm:pt>
    <dgm:pt modelId="{2A209F00-064E-2E45-A034-25F488B380DD}" type="pres">
      <dgm:prSet presAssocID="{95193442-B968-4C67-8726-90CC45769ED1}" presName="hierChild2" presStyleCnt="0"/>
      <dgm:spPr/>
    </dgm:pt>
  </dgm:ptLst>
  <dgm:cxnLst>
    <dgm:cxn modelId="{8FA59D0B-27CC-4A5D-BD87-DB289DC62807}" srcId="{3B78577F-FCD5-4E63-9AB0-272141DEA0AB}" destId="{95193442-B968-4C67-8726-90CC45769ED1}" srcOrd="1" destOrd="0" parTransId="{B9506CA8-50E5-4A6E-9AA0-7D37881CBAB4}" sibTransId="{5E444846-17F5-45EB-A5A3-67670FC7F833}"/>
    <dgm:cxn modelId="{C9F08D4B-DC64-A649-9DC3-0C3B1DB7B8B0}" type="presOf" srcId="{95193442-B968-4C67-8726-90CC45769ED1}" destId="{9CB3F6DE-9EB5-E14D-BD24-E11246865DEF}" srcOrd="0" destOrd="0" presId="urn:microsoft.com/office/officeart/2005/8/layout/hierarchy1"/>
    <dgm:cxn modelId="{3D8461A9-D3E4-6742-B648-A229DC77E079}" type="presOf" srcId="{F8245141-1D01-407C-9810-6468757378E7}" destId="{82066248-F8DD-8F4F-B242-813F70038E07}" srcOrd="0" destOrd="0" presId="urn:microsoft.com/office/officeart/2005/8/layout/hierarchy1"/>
    <dgm:cxn modelId="{8C693ED1-8275-4789-B689-27213721005B}" srcId="{3B78577F-FCD5-4E63-9AB0-272141DEA0AB}" destId="{F8245141-1D01-407C-9810-6468757378E7}" srcOrd="0" destOrd="0" parTransId="{2AB2FC62-4D8A-422B-93EB-8C329C06DD06}" sibTransId="{D64FE733-49E5-4E35-9888-6F7E7B5585D6}"/>
    <dgm:cxn modelId="{F868A2DE-C967-334B-B939-855AD7F1169C}" type="presOf" srcId="{3B78577F-FCD5-4E63-9AB0-272141DEA0AB}" destId="{475CC2A3-FC3D-2743-9CEC-D78FE0D1E59C}" srcOrd="0" destOrd="0" presId="urn:microsoft.com/office/officeart/2005/8/layout/hierarchy1"/>
    <dgm:cxn modelId="{C6A8BB5B-59C1-3A43-9C19-BFF5B99587C2}" type="presParOf" srcId="{475CC2A3-FC3D-2743-9CEC-D78FE0D1E59C}" destId="{DE752E41-C5E1-D34F-A293-AD77B80D1748}" srcOrd="0" destOrd="0" presId="urn:microsoft.com/office/officeart/2005/8/layout/hierarchy1"/>
    <dgm:cxn modelId="{1B9D74C1-6DFB-944E-9230-36CC12697054}" type="presParOf" srcId="{DE752E41-C5E1-D34F-A293-AD77B80D1748}" destId="{B037FDF2-9F5B-5447-8C85-D45350A093B4}" srcOrd="0" destOrd="0" presId="urn:microsoft.com/office/officeart/2005/8/layout/hierarchy1"/>
    <dgm:cxn modelId="{9971937F-8A1C-074C-8A43-B391C1DAEE97}" type="presParOf" srcId="{B037FDF2-9F5B-5447-8C85-D45350A093B4}" destId="{5F6785C6-7D80-0A4D-9FF7-855BF44AF16B}" srcOrd="0" destOrd="0" presId="urn:microsoft.com/office/officeart/2005/8/layout/hierarchy1"/>
    <dgm:cxn modelId="{3E61BE93-6F6B-9F4F-8D17-025E20576DFD}" type="presParOf" srcId="{B037FDF2-9F5B-5447-8C85-D45350A093B4}" destId="{82066248-F8DD-8F4F-B242-813F70038E07}" srcOrd="1" destOrd="0" presId="urn:microsoft.com/office/officeart/2005/8/layout/hierarchy1"/>
    <dgm:cxn modelId="{269766DA-E638-244C-82F0-49443D2ED2B0}" type="presParOf" srcId="{DE752E41-C5E1-D34F-A293-AD77B80D1748}" destId="{E8CDA8B3-D7A4-FB4C-A116-F42ECE893B82}" srcOrd="1" destOrd="0" presId="urn:microsoft.com/office/officeart/2005/8/layout/hierarchy1"/>
    <dgm:cxn modelId="{C328F9F3-018D-FC4E-9BC3-BAA2533BF2BB}" type="presParOf" srcId="{475CC2A3-FC3D-2743-9CEC-D78FE0D1E59C}" destId="{2CC23763-9765-8044-9187-C83E1D947837}" srcOrd="1" destOrd="0" presId="urn:microsoft.com/office/officeart/2005/8/layout/hierarchy1"/>
    <dgm:cxn modelId="{24C56F1F-2C2B-4144-9567-4209FE6DD456}" type="presParOf" srcId="{2CC23763-9765-8044-9187-C83E1D947837}" destId="{A544005F-C7D0-A24B-A0BA-319A90E99021}" srcOrd="0" destOrd="0" presId="urn:microsoft.com/office/officeart/2005/8/layout/hierarchy1"/>
    <dgm:cxn modelId="{829DC67D-0933-3B48-BF7D-074D91DAA724}" type="presParOf" srcId="{A544005F-C7D0-A24B-A0BA-319A90E99021}" destId="{09CC0528-ADBB-484E-B700-96EF219C822B}" srcOrd="0" destOrd="0" presId="urn:microsoft.com/office/officeart/2005/8/layout/hierarchy1"/>
    <dgm:cxn modelId="{184E652A-5823-C344-8153-0499CB3433BD}" type="presParOf" srcId="{A544005F-C7D0-A24B-A0BA-319A90E99021}" destId="{9CB3F6DE-9EB5-E14D-BD24-E11246865DEF}" srcOrd="1" destOrd="0" presId="urn:microsoft.com/office/officeart/2005/8/layout/hierarchy1"/>
    <dgm:cxn modelId="{E50AF4F7-CF59-1A41-8054-DB72DA4A4B24}" type="presParOf" srcId="{2CC23763-9765-8044-9187-C83E1D947837}" destId="{2A209F00-064E-2E45-A034-25F488B380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66764C-FC45-4264-A984-F9E8585EDD4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0B5CE10-0825-4B41-88B8-D2D689830EA0}">
      <dgm:prSet/>
      <dgm:spPr/>
      <dgm:t>
        <a:bodyPr/>
        <a:lstStyle/>
        <a:p>
          <a:r>
            <a:rPr lang="cs-CZ"/>
            <a:t>Základní myšlenka je modelovat efekt dávky jako jednu z proměnných kterých vliv sledujeme</a:t>
          </a:r>
          <a:endParaRPr lang="en-US"/>
        </a:p>
      </dgm:t>
    </dgm:pt>
    <dgm:pt modelId="{DEC7887B-313C-4EFB-8C2F-33BE1724DAA4}" type="parTrans" cxnId="{46D56480-C56D-4CE3-9605-3BCE88488A0E}">
      <dgm:prSet/>
      <dgm:spPr/>
      <dgm:t>
        <a:bodyPr/>
        <a:lstStyle/>
        <a:p>
          <a:endParaRPr lang="en-US"/>
        </a:p>
      </dgm:t>
    </dgm:pt>
    <dgm:pt modelId="{9B827FF8-44EE-4F4D-B126-EB0E2F2534EF}" type="sibTrans" cxnId="{46D56480-C56D-4CE3-9605-3BCE88488A0E}">
      <dgm:prSet/>
      <dgm:spPr/>
      <dgm:t>
        <a:bodyPr/>
        <a:lstStyle/>
        <a:p>
          <a:endParaRPr lang="en-US"/>
        </a:p>
      </dgm:t>
    </dgm:pt>
    <dgm:pt modelId="{0EE9330C-732B-41F6-A5D2-40FF818E7E9A}">
      <dgm:prSet/>
      <dgm:spPr/>
      <dgm:t>
        <a:bodyPr/>
        <a:lstStyle/>
        <a:p>
          <a:r>
            <a:rPr lang="cs-CZ"/>
            <a:t>Odhadnutý efekt pak můžeme odstranit</a:t>
          </a:r>
          <a:endParaRPr lang="en-US"/>
        </a:p>
      </dgm:t>
    </dgm:pt>
    <dgm:pt modelId="{9ADF21D3-C210-40F5-BAC7-8516E2716D2C}" type="parTrans" cxnId="{F75D2511-E4A2-4B89-9E61-A49A1F98485A}">
      <dgm:prSet/>
      <dgm:spPr/>
      <dgm:t>
        <a:bodyPr/>
        <a:lstStyle/>
        <a:p>
          <a:endParaRPr lang="en-US"/>
        </a:p>
      </dgm:t>
    </dgm:pt>
    <dgm:pt modelId="{D374313D-834D-4B06-B16B-433E2E4E8463}" type="sibTrans" cxnId="{F75D2511-E4A2-4B89-9E61-A49A1F98485A}">
      <dgm:prSet/>
      <dgm:spPr/>
      <dgm:t>
        <a:bodyPr/>
        <a:lstStyle/>
        <a:p>
          <a:endParaRPr lang="en-US"/>
        </a:p>
      </dgm:t>
    </dgm:pt>
    <dgm:pt modelId="{57004C37-8D31-4592-B904-E8DDE9443E87}">
      <dgm:prSet/>
      <dgm:spPr/>
      <dgm:t>
        <a:bodyPr/>
        <a:lstStyle/>
        <a:p>
          <a:r>
            <a:rPr lang="cs-CZ"/>
            <a:t>Nejčastěji regresní strategie</a:t>
          </a:r>
          <a:endParaRPr lang="en-US"/>
        </a:p>
      </dgm:t>
    </dgm:pt>
    <dgm:pt modelId="{74F3BADD-9283-4F58-B91F-EFE9F65ED9F7}" type="parTrans" cxnId="{6A50084C-CE68-4039-8AE4-D9725E149D18}">
      <dgm:prSet/>
      <dgm:spPr/>
      <dgm:t>
        <a:bodyPr/>
        <a:lstStyle/>
        <a:p>
          <a:endParaRPr lang="en-US"/>
        </a:p>
      </dgm:t>
    </dgm:pt>
    <dgm:pt modelId="{C8BF3A87-8F3A-459C-862E-6C099F212F8C}" type="sibTrans" cxnId="{6A50084C-CE68-4039-8AE4-D9725E149D18}">
      <dgm:prSet/>
      <dgm:spPr/>
      <dgm:t>
        <a:bodyPr/>
        <a:lstStyle/>
        <a:p>
          <a:endParaRPr lang="en-US"/>
        </a:p>
      </dgm:t>
    </dgm:pt>
    <dgm:pt modelId="{B22B2644-356D-4AAB-9338-44E6F2112045}">
      <dgm:prSet/>
      <dgm:spPr/>
      <dgm:t>
        <a:bodyPr/>
        <a:lstStyle/>
        <a:p>
          <a:r>
            <a:rPr lang="cs-CZ"/>
            <a:t>ComBat (R)</a:t>
          </a:r>
          <a:endParaRPr lang="en-US"/>
        </a:p>
      </dgm:t>
    </dgm:pt>
    <dgm:pt modelId="{2701EBA6-CEE0-4043-A27F-217C1A76AE5B}" type="parTrans" cxnId="{EE15210B-3F6D-4069-AE24-E900D6C4ADBD}">
      <dgm:prSet/>
      <dgm:spPr/>
      <dgm:t>
        <a:bodyPr/>
        <a:lstStyle/>
        <a:p>
          <a:endParaRPr lang="en-US"/>
        </a:p>
      </dgm:t>
    </dgm:pt>
    <dgm:pt modelId="{6F553C51-71B5-4248-A9B1-561A7551FF59}" type="sibTrans" cxnId="{EE15210B-3F6D-4069-AE24-E900D6C4ADBD}">
      <dgm:prSet/>
      <dgm:spPr/>
      <dgm:t>
        <a:bodyPr/>
        <a:lstStyle/>
        <a:p>
          <a:endParaRPr lang="en-US"/>
        </a:p>
      </dgm:t>
    </dgm:pt>
    <dgm:pt modelId="{D8491492-5586-9045-AF0B-83CB5515D814}" type="pres">
      <dgm:prSet presAssocID="{5B66764C-FC45-4264-A984-F9E8585EDD45}" presName="linear" presStyleCnt="0">
        <dgm:presLayoutVars>
          <dgm:animLvl val="lvl"/>
          <dgm:resizeHandles val="exact"/>
        </dgm:presLayoutVars>
      </dgm:prSet>
      <dgm:spPr/>
    </dgm:pt>
    <dgm:pt modelId="{ECE56E42-7A9C-974E-B482-DA8FF7C98572}" type="pres">
      <dgm:prSet presAssocID="{A0B5CE10-0825-4B41-88B8-D2D689830EA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51755DC-5365-BC44-9467-354709CCBAD0}" type="pres">
      <dgm:prSet presAssocID="{9B827FF8-44EE-4F4D-B126-EB0E2F2534EF}" presName="spacer" presStyleCnt="0"/>
      <dgm:spPr/>
    </dgm:pt>
    <dgm:pt modelId="{CB4FC8CB-E591-6C4F-89F8-6559E0394CA0}" type="pres">
      <dgm:prSet presAssocID="{0EE9330C-732B-41F6-A5D2-40FF818E7E9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3C65BFD-F85B-DF47-9B33-8641E9DEF95D}" type="pres">
      <dgm:prSet presAssocID="{D374313D-834D-4B06-B16B-433E2E4E8463}" presName="spacer" presStyleCnt="0"/>
      <dgm:spPr/>
    </dgm:pt>
    <dgm:pt modelId="{D370BDB1-5430-E049-95E4-AC0202E9D0C6}" type="pres">
      <dgm:prSet presAssocID="{57004C37-8D31-4592-B904-E8DDE9443E8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F9C2E5C-C863-A540-877F-584B47FF5AA9}" type="pres">
      <dgm:prSet presAssocID="{C8BF3A87-8F3A-459C-862E-6C099F212F8C}" presName="spacer" presStyleCnt="0"/>
      <dgm:spPr/>
    </dgm:pt>
    <dgm:pt modelId="{97E673B5-4C87-014D-B337-B8CE97C2A4FF}" type="pres">
      <dgm:prSet presAssocID="{B22B2644-356D-4AAB-9338-44E6F211204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E15210B-3F6D-4069-AE24-E900D6C4ADBD}" srcId="{5B66764C-FC45-4264-A984-F9E8585EDD45}" destId="{B22B2644-356D-4AAB-9338-44E6F2112045}" srcOrd="3" destOrd="0" parTransId="{2701EBA6-CEE0-4043-A27F-217C1A76AE5B}" sibTransId="{6F553C51-71B5-4248-A9B1-561A7551FF59}"/>
    <dgm:cxn modelId="{F75D2511-E4A2-4B89-9E61-A49A1F98485A}" srcId="{5B66764C-FC45-4264-A984-F9E8585EDD45}" destId="{0EE9330C-732B-41F6-A5D2-40FF818E7E9A}" srcOrd="1" destOrd="0" parTransId="{9ADF21D3-C210-40F5-BAC7-8516E2716D2C}" sibTransId="{D374313D-834D-4B06-B16B-433E2E4E8463}"/>
    <dgm:cxn modelId="{BE322E22-0035-2641-A490-C65A87419EC8}" type="presOf" srcId="{5B66764C-FC45-4264-A984-F9E8585EDD45}" destId="{D8491492-5586-9045-AF0B-83CB5515D814}" srcOrd="0" destOrd="0" presId="urn:microsoft.com/office/officeart/2005/8/layout/vList2"/>
    <dgm:cxn modelId="{6F6F0C49-B708-CC49-93A9-B941A95F8AC7}" type="presOf" srcId="{0EE9330C-732B-41F6-A5D2-40FF818E7E9A}" destId="{CB4FC8CB-E591-6C4F-89F8-6559E0394CA0}" srcOrd="0" destOrd="0" presId="urn:microsoft.com/office/officeart/2005/8/layout/vList2"/>
    <dgm:cxn modelId="{6A50084C-CE68-4039-8AE4-D9725E149D18}" srcId="{5B66764C-FC45-4264-A984-F9E8585EDD45}" destId="{57004C37-8D31-4592-B904-E8DDE9443E87}" srcOrd="2" destOrd="0" parTransId="{74F3BADD-9283-4F58-B91F-EFE9F65ED9F7}" sibTransId="{C8BF3A87-8F3A-459C-862E-6C099F212F8C}"/>
    <dgm:cxn modelId="{46D56480-C56D-4CE3-9605-3BCE88488A0E}" srcId="{5B66764C-FC45-4264-A984-F9E8585EDD45}" destId="{A0B5CE10-0825-4B41-88B8-D2D689830EA0}" srcOrd="0" destOrd="0" parTransId="{DEC7887B-313C-4EFB-8C2F-33BE1724DAA4}" sibTransId="{9B827FF8-44EE-4F4D-B126-EB0E2F2534EF}"/>
    <dgm:cxn modelId="{17CFB8BA-F2C0-5048-8254-681371BD055D}" type="presOf" srcId="{A0B5CE10-0825-4B41-88B8-D2D689830EA0}" destId="{ECE56E42-7A9C-974E-B482-DA8FF7C98572}" srcOrd="0" destOrd="0" presId="urn:microsoft.com/office/officeart/2005/8/layout/vList2"/>
    <dgm:cxn modelId="{64A7CFD8-DB93-2743-B129-A761E8537B50}" type="presOf" srcId="{B22B2644-356D-4AAB-9338-44E6F2112045}" destId="{97E673B5-4C87-014D-B337-B8CE97C2A4FF}" srcOrd="0" destOrd="0" presId="urn:microsoft.com/office/officeart/2005/8/layout/vList2"/>
    <dgm:cxn modelId="{A42FADFC-653D-B04B-AD26-74B2E9FF8A30}" type="presOf" srcId="{57004C37-8D31-4592-B904-E8DDE9443E87}" destId="{D370BDB1-5430-E049-95E4-AC0202E9D0C6}" srcOrd="0" destOrd="0" presId="urn:microsoft.com/office/officeart/2005/8/layout/vList2"/>
    <dgm:cxn modelId="{AB79257A-6AF2-954F-A47B-A4CA5737F792}" type="presParOf" srcId="{D8491492-5586-9045-AF0B-83CB5515D814}" destId="{ECE56E42-7A9C-974E-B482-DA8FF7C98572}" srcOrd="0" destOrd="0" presId="urn:microsoft.com/office/officeart/2005/8/layout/vList2"/>
    <dgm:cxn modelId="{F626FA6F-5EDD-214D-B8A0-E1FC4CC82FD4}" type="presParOf" srcId="{D8491492-5586-9045-AF0B-83CB5515D814}" destId="{751755DC-5365-BC44-9467-354709CCBAD0}" srcOrd="1" destOrd="0" presId="urn:microsoft.com/office/officeart/2005/8/layout/vList2"/>
    <dgm:cxn modelId="{2640CF12-E54D-9047-BCED-BB45FDAED436}" type="presParOf" srcId="{D8491492-5586-9045-AF0B-83CB5515D814}" destId="{CB4FC8CB-E591-6C4F-89F8-6559E0394CA0}" srcOrd="2" destOrd="0" presId="urn:microsoft.com/office/officeart/2005/8/layout/vList2"/>
    <dgm:cxn modelId="{84D76A6B-CF45-5840-B884-FEBA9C980EFE}" type="presParOf" srcId="{D8491492-5586-9045-AF0B-83CB5515D814}" destId="{23C65BFD-F85B-DF47-9B33-8641E9DEF95D}" srcOrd="3" destOrd="0" presId="urn:microsoft.com/office/officeart/2005/8/layout/vList2"/>
    <dgm:cxn modelId="{83EB614E-0BA8-F443-AF88-6FDE4ADEB36D}" type="presParOf" srcId="{D8491492-5586-9045-AF0B-83CB5515D814}" destId="{D370BDB1-5430-E049-95E4-AC0202E9D0C6}" srcOrd="4" destOrd="0" presId="urn:microsoft.com/office/officeart/2005/8/layout/vList2"/>
    <dgm:cxn modelId="{EAFDE012-74F0-2C4E-97C3-B59AC0493653}" type="presParOf" srcId="{D8491492-5586-9045-AF0B-83CB5515D814}" destId="{5F9C2E5C-C863-A540-877F-584B47FF5AA9}" srcOrd="5" destOrd="0" presId="urn:microsoft.com/office/officeart/2005/8/layout/vList2"/>
    <dgm:cxn modelId="{A887DEEE-26EC-CD44-BAD5-7C139E31AE15}" type="presParOf" srcId="{D8491492-5586-9045-AF0B-83CB5515D814}" destId="{97E673B5-4C87-014D-B337-B8CE97C2A4F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012A0-B4B6-5E4F-8C14-ADBF393FB615}">
      <dsp:nvSpPr>
        <dsp:cNvPr id="0" name=""/>
        <dsp:cNvSpPr/>
      </dsp:nvSpPr>
      <dsp:spPr>
        <a:xfrm>
          <a:off x="0" y="383134"/>
          <a:ext cx="10515600" cy="122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37388" rIns="81612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b="1" kern="1200" dirty="0"/>
            <a:t>Složené z více charakteristik </a:t>
          </a:r>
          <a:r>
            <a:rPr lang="cs-CZ" sz="2100" kern="1200" dirty="0"/>
            <a:t>(více genů, proteinů…)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b="1" kern="1200" dirty="0"/>
            <a:t>Bez</a:t>
          </a:r>
          <a:r>
            <a:rPr lang="cs-CZ" sz="2100" b="0" kern="1200" dirty="0"/>
            <a:t> jasně definovaného </a:t>
          </a:r>
          <a:r>
            <a:rPr lang="cs-CZ" sz="2100" b="1" kern="1200" dirty="0"/>
            <a:t>biologického</a:t>
          </a:r>
          <a:r>
            <a:rPr lang="cs-CZ" sz="2100" b="0" kern="1200" dirty="0"/>
            <a:t> </a:t>
          </a:r>
          <a:r>
            <a:rPr lang="cs-CZ" sz="2100" b="1" kern="1200" dirty="0"/>
            <a:t>zdůvodnění</a:t>
          </a:r>
          <a:endParaRPr lang="en-US" sz="2100" b="1" kern="1200" dirty="0"/>
        </a:p>
      </dsp:txBody>
      <dsp:txXfrm>
        <a:off x="0" y="383134"/>
        <a:ext cx="10515600" cy="1223775"/>
      </dsp:txXfrm>
    </dsp:sp>
    <dsp:sp modelId="{0667E174-5F2D-5142-9168-8D185CBDDD1D}">
      <dsp:nvSpPr>
        <dsp:cNvPr id="0" name=""/>
        <dsp:cNvSpPr/>
      </dsp:nvSpPr>
      <dsp:spPr>
        <a:xfrm>
          <a:off x="525780" y="73174"/>
          <a:ext cx="7360920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Jsou často komplexní:</a:t>
          </a:r>
          <a:endParaRPr lang="en-US" sz="2100" kern="1200"/>
        </a:p>
      </dsp:txBody>
      <dsp:txXfrm>
        <a:off x="556042" y="103436"/>
        <a:ext cx="7300396" cy="559396"/>
      </dsp:txXfrm>
    </dsp:sp>
    <dsp:sp modelId="{9886AE23-9A20-9C4E-A96C-EE212E05485A}">
      <dsp:nvSpPr>
        <dsp:cNvPr id="0" name=""/>
        <dsp:cNvSpPr/>
      </dsp:nvSpPr>
      <dsp:spPr>
        <a:xfrm>
          <a:off x="0" y="2030269"/>
          <a:ext cx="10515600" cy="2249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37388" rIns="81612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zatížených </a:t>
          </a:r>
          <a:r>
            <a:rPr lang="cs-CZ" sz="2100" b="1" kern="1200" dirty="0"/>
            <a:t>významným technickým šumem </a:t>
          </a:r>
          <a:r>
            <a:rPr lang="cs-CZ" sz="2100" kern="1200" dirty="0"/>
            <a:t>z různých zdrojů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analyzovaných </a:t>
          </a:r>
          <a:r>
            <a:rPr lang="cs-CZ" sz="2100" b="1" kern="1200" dirty="0"/>
            <a:t>metodami</a:t>
          </a:r>
          <a:r>
            <a:rPr lang="cs-CZ" sz="2100" kern="1200" dirty="0"/>
            <a:t>, které </a:t>
          </a:r>
          <a:r>
            <a:rPr lang="cs-CZ" sz="2100" b="1" kern="1200" dirty="0"/>
            <a:t>nejsou standardizované</a:t>
          </a:r>
          <a:endParaRPr lang="en-US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které jsou pouze </a:t>
          </a:r>
          <a:r>
            <a:rPr lang="cs-CZ" sz="2100" b="1" kern="1200" dirty="0"/>
            <a:t>korelované</a:t>
          </a:r>
          <a:r>
            <a:rPr lang="cs-CZ" sz="2100" kern="1200" dirty="0"/>
            <a:t> s měřenou proměnnou (např. nejsou koncentrace ani počty molekul)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které jsou </a:t>
          </a:r>
          <a:r>
            <a:rPr lang="cs-CZ" sz="2100" b="1" kern="1200" dirty="0"/>
            <a:t>komplexní</a:t>
          </a:r>
          <a:r>
            <a:rPr lang="cs-CZ" sz="2100" kern="1200" dirty="0"/>
            <a:t> a </a:t>
          </a:r>
          <a:r>
            <a:rPr lang="cs-CZ" sz="2100" b="1" kern="1200" dirty="0"/>
            <a:t>obtížně se sdílejí</a:t>
          </a:r>
          <a:endParaRPr lang="en-US" sz="2100" b="1" kern="1200" dirty="0"/>
        </a:p>
      </dsp:txBody>
      <dsp:txXfrm>
        <a:off x="0" y="2030269"/>
        <a:ext cx="10515600" cy="2249100"/>
      </dsp:txXfrm>
    </dsp:sp>
    <dsp:sp modelId="{93925A04-ADD6-164F-B837-BD2AB79E9DB9}">
      <dsp:nvSpPr>
        <dsp:cNvPr id="0" name=""/>
        <dsp:cNvSpPr/>
      </dsp:nvSpPr>
      <dsp:spPr>
        <a:xfrm>
          <a:off x="525780" y="1720309"/>
          <a:ext cx="7360920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Pocházejí z dat:</a:t>
          </a:r>
          <a:endParaRPr lang="en-US" sz="2100" kern="1200"/>
        </a:p>
      </dsp:txBody>
      <dsp:txXfrm>
        <a:off x="556042" y="1750571"/>
        <a:ext cx="7300396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99445-D7E2-674E-9F86-5BFACEB28EBC}">
      <dsp:nvSpPr>
        <dsp:cNvPr id="0" name=""/>
        <dsp:cNvSpPr/>
      </dsp:nvSpPr>
      <dsp:spPr>
        <a:xfrm>
          <a:off x="0" y="96412"/>
          <a:ext cx="6089650" cy="17105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Chyby v měření a v laboratorních postupech</a:t>
          </a:r>
        </a:p>
      </dsp:txBody>
      <dsp:txXfrm>
        <a:off x="83502" y="179914"/>
        <a:ext cx="5922646" cy="1543536"/>
      </dsp:txXfrm>
    </dsp:sp>
    <dsp:sp modelId="{E7A171EE-B3C8-F44F-BB0F-52D422439783}">
      <dsp:nvSpPr>
        <dsp:cNvPr id="0" name=""/>
        <dsp:cNvSpPr/>
      </dsp:nvSpPr>
      <dsp:spPr>
        <a:xfrm>
          <a:off x="0" y="1930792"/>
          <a:ext cx="6089650" cy="17105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Nesprávně zvolena statistická metodologie</a:t>
          </a:r>
        </a:p>
      </dsp:txBody>
      <dsp:txXfrm>
        <a:off x="83502" y="2014294"/>
        <a:ext cx="5922646" cy="1543536"/>
      </dsp:txXfrm>
    </dsp:sp>
    <dsp:sp modelId="{C5CB51B1-03A3-FC41-9E3C-5210FBB9C098}">
      <dsp:nvSpPr>
        <dsp:cNvPr id="0" name=""/>
        <dsp:cNvSpPr/>
      </dsp:nvSpPr>
      <dsp:spPr>
        <a:xfrm>
          <a:off x="0" y="3765172"/>
          <a:ext cx="6089650" cy="17105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Manuální práce s daty</a:t>
          </a:r>
        </a:p>
      </dsp:txBody>
      <dsp:txXfrm>
        <a:off x="83502" y="3848674"/>
        <a:ext cx="5922646" cy="1543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7FC8C-1086-A242-835C-DC9C33B93858}">
      <dsp:nvSpPr>
        <dsp:cNvPr id="0" name=""/>
        <dsp:cNvSpPr/>
      </dsp:nvSpPr>
      <dsp:spPr>
        <a:xfrm>
          <a:off x="0" y="671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C90B0-8660-7B49-AB8C-E37C6F5DE04C}">
      <dsp:nvSpPr>
        <dsp:cNvPr id="0" name=""/>
        <dsp:cNvSpPr/>
      </dsp:nvSpPr>
      <dsp:spPr>
        <a:xfrm>
          <a:off x="0" y="671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Vhodný</a:t>
          </a:r>
          <a:r>
            <a:rPr lang="en-US" sz="2600" kern="1200" dirty="0"/>
            <a:t> </a:t>
          </a:r>
          <a:r>
            <a:rPr lang="en-US" sz="2600" b="1" kern="1200" dirty="0" err="1"/>
            <a:t>návrh</a:t>
          </a:r>
          <a:r>
            <a:rPr lang="en-US" sz="2600" b="1" kern="1200" dirty="0"/>
            <a:t> </a:t>
          </a:r>
          <a:r>
            <a:rPr lang="en-US" sz="2600" b="1" kern="1200" dirty="0" err="1"/>
            <a:t>experimentu</a:t>
          </a:r>
          <a:r>
            <a:rPr lang="en-US" sz="2600" b="1" kern="1200" dirty="0"/>
            <a:t> </a:t>
          </a:r>
          <a:r>
            <a:rPr lang="en-US" sz="2600" kern="1200" dirty="0"/>
            <a:t>(</a:t>
          </a:r>
          <a:r>
            <a:rPr lang="en-US" sz="2600" kern="1200" dirty="0" err="1"/>
            <a:t>výběr</a:t>
          </a:r>
          <a:r>
            <a:rPr lang="en-US" sz="2600" kern="1200" dirty="0"/>
            <a:t> </a:t>
          </a:r>
          <a:r>
            <a:rPr lang="en-US" sz="2600" kern="1200" dirty="0" err="1"/>
            <a:t>analytické</a:t>
          </a:r>
          <a:r>
            <a:rPr lang="en-US" sz="2600" kern="1200" dirty="0"/>
            <a:t> </a:t>
          </a:r>
          <a:r>
            <a:rPr lang="en-US" sz="2600" kern="1200" dirty="0" err="1"/>
            <a:t>metody</a:t>
          </a:r>
          <a:r>
            <a:rPr lang="en-US" sz="2600" kern="1200" dirty="0"/>
            <a:t>, </a:t>
          </a:r>
          <a:r>
            <a:rPr lang="en-US" sz="2600" kern="1200" dirty="0" err="1"/>
            <a:t>počet</a:t>
          </a:r>
          <a:r>
            <a:rPr lang="en-US" sz="2600" kern="1200" dirty="0"/>
            <a:t> a </a:t>
          </a:r>
          <a:r>
            <a:rPr lang="en-US" sz="2600" kern="1200" dirty="0" err="1"/>
            <a:t>typ</a:t>
          </a:r>
          <a:r>
            <a:rPr lang="en-US" sz="2600" kern="1200" dirty="0"/>
            <a:t> </a:t>
          </a:r>
          <a:r>
            <a:rPr lang="en-US" sz="2600" kern="1200" dirty="0" err="1"/>
            <a:t>vzorků</a:t>
          </a:r>
          <a:r>
            <a:rPr lang="en-US" sz="2600" kern="1200" dirty="0"/>
            <a:t>, </a:t>
          </a:r>
          <a:r>
            <a:rPr lang="en-US" sz="2600" kern="1200" dirty="0" err="1"/>
            <a:t>randomizace</a:t>
          </a:r>
          <a:r>
            <a:rPr lang="en-US" sz="2600" kern="1200" dirty="0"/>
            <a:t>….)</a:t>
          </a:r>
        </a:p>
      </dsp:txBody>
      <dsp:txXfrm>
        <a:off x="0" y="671"/>
        <a:ext cx="6263640" cy="1100668"/>
      </dsp:txXfrm>
    </dsp:sp>
    <dsp:sp modelId="{ADB39CAE-34B7-944A-A091-5F414A90D249}">
      <dsp:nvSpPr>
        <dsp:cNvPr id="0" name=""/>
        <dsp:cNvSpPr/>
      </dsp:nvSpPr>
      <dsp:spPr>
        <a:xfrm>
          <a:off x="0" y="1101340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36E0E-9AA1-E045-858B-BD7E0599128A}">
      <dsp:nvSpPr>
        <dsp:cNvPr id="0" name=""/>
        <dsp:cNvSpPr/>
      </dsp:nvSpPr>
      <dsp:spPr>
        <a:xfrm>
          <a:off x="0" y="1101340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/>
            <a:t>Minimalizace</a:t>
          </a:r>
          <a:r>
            <a:rPr lang="en-US" sz="2600" b="1" kern="1200" dirty="0"/>
            <a:t> </a:t>
          </a:r>
          <a:r>
            <a:rPr lang="en-US" sz="2600" b="1" kern="1200" dirty="0" err="1"/>
            <a:t>chyb</a:t>
          </a:r>
          <a:r>
            <a:rPr lang="en-US" sz="2600" b="1" kern="1200" dirty="0"/>
            <a:t> </a:t>
          </a:r>
          <a:r>
            <a:rPr lang="en-US" sz="2600" kern="1200" dirty="0"/>
            <a:t>v </a:t>
          </a:r>
          <a:r>
            <a:rPr lang="en-US" sz="2600" kern="1200" dirty="0" err="1">
              <a:solidFill>
                <a:schemeClr val="bg1"/>
              </a:solidFill>
            </a:rPr>
            <a:t>laboratoři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0" y="1101340"/>
        <a:ext cx="6263640" cy="1100668"/>
      </dsp:txXfrm>
    </dsp:sp>
    <dsp:sp modelId="{EA7B57C3-DC73-D543-ACF7-FDCDACC191D3}">
      <dsp:nvSpPr>
        <dsp:cNvPr id="0" name=""/>
        <dsp:cNvSpPr/>
      </dsp:nvSpPr>
      <dsp:spPr>
        <a:xfrm>
          <a:off x="0" y="2202009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4DDF0-F17F-7E48-824E-55E06FBD406A}">
      <dsp:nvSpPr>
        <dsp:cNvPr id="0" name=""/>
        <dsp:cNvSpPr/>
      </dsp:nvSpPr>
      <dsp:spPr>
        <a:xfrm>
          <a:off x="0" y="2202009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/>
            <a:t>Vedení</a:t>
          </a:r>
          <a:r>
            <a:rPr lang="en-US" sz="2600" kern="1200" dirty="0"/>
            <a:t> </a:t>
          </a:r>
          <a:r>
            <a:rPr lang="en-US" sz="2600" kern="1200" dirty="0" err="1"/>
            <a:t>kompletních</a:t>
          </a:r>
          <a:r>
            <a:rPr lang="en-US" sz="2600" kern="1200" dirty="0"/>
            <a:t> </a:t>
          </a:r>
          <a:r>
            <a:rPr lang="en-US" sz="2600" b="1" kern="1200" dirty="0" err="1"/>
            <a:t>záznamů</a:t>
          </a:r>
          <a:endParaRPr lang="en-US" sz="2600" b="1" kern="1200" dirty="0"/>
        </a:p>
      </dsp:txBody>
      <dsp:txXfrm>
        <a:off x="0" y="2202009"/>
        <a:ext cx="6263640" cy="1100668"/>
      </dsp:txXfrm>
    </dsp:sp>
    <dsp:sp modelId="{517B3146-EBC9-4B4E-962F-E280ABA2B531}">
      <dsp:nvSpPr>
        <dsp:cNvPr id="0" name=""/>
        <dsp:cNvSpPr/>
      </dsp:nvSpPr>
      <dsp:spPr>
        <a:xfrm>
          <a:off x="0" y="3302678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48389-0DFC-0A48-B046-97AF8C658A6A}">
      <dsp:nvSpPr>
        <dsp:cNvPr id="0" name=""/>
        <dsp:cNvSpPr/>
      </dsp:nvSpPr>
      <dsp:spPr>
        <a:xfrm>
          <a:off x="0" y="3302678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/>
            <a:t>Výběr</a:t>
          </a:r>
          <a:r>
            <a:rPr lang="en-US" sz="2600" b="1" kern="1200" dirty="0"/>
            <a:t> </a:t>
          </a:r>
          <a:r>
            <a:rPr lang="en-US" sz="2600" b="1" kern="1200" dirty="0" err="1"/>
            <a:t>vhodných</a:t>
          </a:r>
          <a:r>
            <a:rPr lang="en-US" sz="2600" b="1" kern="1200" dirty="0"/>
            <a:t> </a:t>
          </a:r>
          <a:r>
            <a:rPr lang="en-US" sz="2600" b="1" kern="1200" dirty="0" err="1"/>
            <a:t>metod</a:t>
          </a:r>
          <a:r>
            <a:rPr lang="en-US" sz="2600" b="1" kern="1200" dirty="0"/>
            <a:t> </a:t>
          </a:r>
          <a:r>
            <a:rPr lang="en-US" sz="2600" kern="1200" dirty="0"/>
            <a:t>pro </a:t>
          </a:r>
          <a:r>
            <a:rPr lang="en-US" sz="2600" kern="1200" dirty="0" err="1"/>
            <a:t>statistickou</a:t>
          </a:r>
          <a:r>
            <a:rPr lang="en-US" sz="2600" kern="1200" dirty="0"/>
            <a:t> </a:t>
          </a:r>
          <a:r>
            <a:rPr lang="en-US" sz="2600" kern="1200" dirty="0" err="1"/>
            <a:t>analýzu</a:t>
          </a:r>
          <a:r>
            <a:rPr lang="en-US" sz="2600" kern="1200" dirty="0"/>
            <a:t> </a:t>
          </a:r>
          <a:r>
            <a:rPr lang="en-US" sz="2600" kern="1200" dirty="0" err="1"/>
            <a:t>dat</a:t>
          </a:r>
          <a:endParaRPr lang="en-US" sz="2600" kern="1200" dirty="0"/>
        </a:p>
      </dsp:txBody>
      <dsp:txXfrm>
        <a:off x="0" y="3302678"/>
        <a:ext cx="6263640" cy="1100668"/>
      </dsp:txXfrm>
    </dsp:sp>
    <dsp:sp modelId="{7AAC40CB-4FFF-734A-8979-CB49F381306B}">
      <dsp:nvSpPr>
        <dsp:cNvPr id="0" name=""/>
        <dsp:cNvSpPr/>
      </dsp:nvSpPr>
      <dsp:spPr>
        <a:xfrm>
          <a:off x="0" y="4403347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CD044-13E0-EF40-BEED-A6792873D646}">
      <dsp:nvSpPr>
        <dsp:cNvPr id="0" name=""/>
        <dsp:cNvSpPr/>
      </dsp:nvSpPr>
      <dsp:spPr>
        <a:xfrm>
          <a:off x="0" y="4403347"/>
          <a:ext cx="6263640" cy="110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Správná</a:t>
          </a:r>
          <a:r>
            <a:rPr lang="en-US" sz="2600" kern="1200" dirty="0"/>
            <a:t> </a:t>
          </a:r>
          <a:r>
            <a:rPr lang="en-US" sz="2600" b="1" kern="1200" dirty="0" err="1"/>
            <a:t>validace</a:t>
          </a:r>
          <a:r>
            <a:rPr lang="en-US" sz="2600" kern="1200" dirty="0"/>
            <a:t> </a:t>
          </a:r>
          <a:r>
            <a:rPr lang="en-US" sz="2600" kern="1200" dirty="0" err="1"/>
            <a:t>výsledků</a:t>
          </a:r>
          <a:endParaRPr lang="en-US" sz="2600" kern="1200" dirty="0"/>
        </a:p>
      </dsp:txBody>
      <dsp:txXfrm>
        <a:off x="0" y="4403347"/>
        <a:ext cx="6263640" cy="11006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785C6-7D80-0A4D-9FF7-855BF44AF16B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66248-F8DD-8F4F-B242-813F70038E07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/>
            <a:t>Preventivně: Stratifikací a randomizací</a:t>
          </a:r>
          <a:endParaRPr lang="en-US" sz="4400" kern="1200" dirty="0"/>
        </a:p>
      </dsp:txBody>
      <dsp:txXfrm>
        <a:off x="678914" y="525899"/>
        <a:ext cx="4067491" cy="2525499"/>
      </dsp:txXfrm>
    </dsp:sp>
    <dsp:sp modelId="{09CC0528-ADBB-484E-B700-96EF219C822B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3F6DE-9EB5-E14D-BD24-E11246865DEF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/>
            <a:t>Ad-hoc: Regresními strategiemi</a:t>
          </a:r>
          <a:endParaRPr lang="en-US" sz="4400" kern="1200" dirty="0"/>
        </a:p>
      </dsp:txBody>
      <dsp:txXfrm>
        <a:off x="5842357" y="525899"/>
        <a:ext cx="4067491" cy="25254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785C6-7D80-0A4D-9FF7-855BF44AF16B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66248-F8DD-8F4F-B242-813F70038E07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/>
            <a:t>Preventivně: Stratifikací a randomizací</a:t>
          </a:r>
          <a:endParaRPr lang="en-US" sz="4400" kern="1200" dirty="0"/>
        </a:p>
      </dsp:txBody>
      <dsp:txXfrm>
        <a:off x="678914" y="525899"/>
        <a:ext cx="4067491" cy="2525499"/>
      </dsp:txXfrm>
    </dsp:sp>
    <dsp:sp modelId="{09CC0528-ADBB-484E-B700-96EF219C822B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3F6DE-9EB5-E14D-BD24-E11246865DEF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>
              <a:solidFill>
                <a:schemeClr val="bg2">
                  <a:lumMod val="90000"/>
                </a:schemeClr>
              </a:solidFill>
            </a:rPr>
            <a:t>Ad-hoc: Regresními strategiemi</a:t>
          </a:r>
          <a:endParaRPr lang="en-US" sz="4400" kern="1200" dirty="0">
            <a:solidFill>
              <a:schemeClr val="bg2">
                <a:lumMod val="90000"/>
              </a:schemeClr>
            </a:solidFill>
          </a:endParaRPr>
        </a:p>
      </dsp:txBody>
      <dsp:txXfrm>
        <a:off x="5842357" y="525899"/>
        <a:ext cx="4067491" cy="25254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785C6-7D80-0A4D-9FF7-855BF44AF16B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66248-F8DD-8F4F-B242-813F70038E07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>
              <a:solidFill>
                <a:schemeClr val="bg2">
                  <a:lumMod val="90000"/>
                </a:schemeClr>
              </a:solidFill>
            </a:rPr>
            <a:t>Preventivně: Stratifikací a randomizací</a:t>
          </a:r>
          <a:endParaRPr lang="en-US" sz="4400" kern="1200" dirty="0">
            <a:solidFill>
              <a:schemeClr val="bg2">
                <a:lumMod val="90000"/>
              </a:schemeClr>
            </a:solidFill>
          </a:endParaRPr>
        </a:p>
      </dsp:txBody>
      <dsp:txXfrm>
        <a:off x="678914" y="525899"/>
        <a:ext cx="4067491" cy="2525499"/>
      </dsp:txXfrm>
    </dsp:sp>
    <dsp:sp modelId="{09CC0528-ADBB-484E-B700-96EF219C822B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3F6DE-9EB5-E14D-BD24-E11246865DEF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/>
            <a:t>Ad-hoc: Regresními strategiemi</a:t>
          </a:r>
          <a:endParaRPr lang="en-US" sz="4400" kern="1200" dirty="0"/>
        </a:p>
      </dsp:txBody>
      <dsp:txXfrm>
        <a:off x="5842357" y="525899"/>
        <a:ext cx="4067491" cy="25254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56E42-7A9C-974E-B482-DA8FF7C98572}">
      <dsp:nvSpPr>
        <dsp:cNvPr id="0" name=""/>
        <dsp:cNvSpPr/>
      </dsp:nvSpPr>
      <dsp:spPr>
        <a:xfrm>
          <a:off x="0" y="845713"/>
          <a:ext cx="6513603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Základní myšlenka je modelovat efekt dávky jako jednu z proměnných kterých vliv sledujeme</a:t>
          </a:r>
          <a:endParaRPr lang="en-US" sz="2500" kern="1200"/>
        </a:p>
      </dsp:txBody>
      <dsp:txXfrm>
        <a:off x="48547" y="894260"/>
        <a:ext cx="6416509" cy="897406"/>
      </dsp:txXfrm>
    </dsp:sp>
    <dsp:sp modelId="{CB4FC8CB-E591-6C4F-89F8-6559E0394CA0}">
      <dsp:nvSpPr>
        <dsp:cNvPr id="0" name=""/>
        <dsp:cNvSpPr/>
      </dsp:nvSpPr>
      <dsp:spPr>
        <a:xfrm>
          <a:off x="0" y="1912213"/>
          <a:ext cx="6513603" cy="99450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Odhadnutý efekt pak můžeme odstranit</a:t>
          </a:r>
          <a:endParaRPr lang="en-US" sz="2500" kern="1200"/>
        </a:p>
      </dsp:txBody>
      <dsp:txXfrm>
        <a:off x="48547" y="1960760"/>
        <a:ext cx="6416509" cy="897406"/>
      </dsp:txXfrm>
    </dsp:sp>
    <dsp:sp modelId="{D370BDB1-5430-E049-95E4-AC0202E9D0C6}">
      <dsp:nvSpPr>
        <dsp:cNvPr id="0" name=""/>
        <dsp:cNvSpPr/>
      </dsp:nvSpPr>
      <dsp:spPr>
        <a:xfrm>
          <a:off x="0" y="2978713"/>
          <a:ext cx="6513603" cy="99450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Nejčastěji regresní strategie</a:t>
          </a:r>
          <a:endParaRPr lang="en-US" sz="2500" kern="1200"/>
        </a:p>
      </dsp:txBody>
      <dsp:txXfrm>
        <a:off x="48547" y="3027260"/>
        <a:ext cx="6416509" cy="897406"/>
      </dsp:txXfrm>
    </dsp:sp>
    <dsp:sp modelId="{97E673B5-4C87-014D-B337-B8CE97C2A4FF}">
      <dsp:nvSpPr>
        <dsp:cNvPr id="0" name=""/>
        <dsp:cNvSpPr/>
      </dsp:nvSpPr>
      <dsp:spPr>
        <a:xfrm>
          <a:off x="0" y="4045213"/>
          <a:ext cx="6513603" cy="9945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ComBat (R)</a:t>
          </a:r>
          <a:endParaRPr lang="en-US" sz="2500" kern="1200"/>
        </a:p>
      </dsp:txBody>
      <dsp:txXfrm>
        <a:off x="48547" y="4093760"/>
        <a:ext cx="6416509" cy="89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CEA34-2B73-F546-B251-4807E6C1F95C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F2663-D5CB-DD42-8C87-2535CE03BB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00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ena/data/view/ERP109246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ature.com/articles/s41564-018-0202-y#ref-CR1" TargetMode="External"/><Relationship Id="rId5" Type="http://schemas.openxmlformats.org/officeDocument/2006/relationships/hyperlink" Target="http://www.ebi.ac.uk/ena/data/view/ERP016546" TargetMode="External"/><Relationship Id="rId4" Type="http://schemas.openxmlformats.org/officeDocument/2006/relationships/hyperlink" Target="https://www.nature.com/articles/s41564-018-0202-y#ref-CR12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420141/#CR87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7BB17-BA05-DB43-B6C8-16ECA8C3CFF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556806-E90A-2442-A6D4-72C896FB9A39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924E9B-8DBC-E149-AC2F-F3E6FB64CA8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45ACC-D9AF-0B4F-9DC6-8B1B93ACE95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9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28BA6-3759-C74B-8896-BDD79212F1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F8FF321-E727-9E43-AAFC-542E27F61BB9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A2929-F69D-774F-B8B2-02B2F63845A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A7BFDB-E74C-B948-BF18-CBADD53DE1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6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444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430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Between-batch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rapid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16S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placental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unpublished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Nucleotide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Archive (ENA)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no.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ERP109246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most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prevalent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contaminants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FastDNA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lot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batches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and 2.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Batch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Salmonella</a:t>
            </a:r>
            <a:r>
              <a:rPr lang="cs-C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bongori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spiked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Spearman’s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coefficient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heatmap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most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species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and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-axes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study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necrotizing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enterocolitis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-term infants</a:t>
            </a:r>
            <a:r>
              <a:rPr lang="cs-CZ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de Goffau, M. C. et al. Environ. Microbiol. 11, 809–822 (2009)."/>
              </a:rPr>
              <a:t>12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reagent-derived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species are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matrix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intercorrelated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species as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invariably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ratios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Hierarchical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-axis) and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-axis) in 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heatmap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sample on 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logarithmic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contaminants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biomass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amplification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in negative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cluster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corner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dataset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study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bacterial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enriched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swabs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ILLUMINA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HiSeq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v4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unpublished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data, ENA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no.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ERP016546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125-base-pair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-end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shotgun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metagenomics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filtered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Kraken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heatmap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MetaPhlAn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 100 species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complete-linkage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cs-CZ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Genuine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reproducible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sample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not.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genuine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Moraxella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reanalysis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16S data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Salter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</a:t>
            </a:r>
            <a:r>
              <a:rPr lang="cs-CZ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Salter, S. J. et al. BMC Biol. 12, 87 (2014)."/>
              </a:rPr>
              <a:t>1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whereas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Thiohalocapsa</a:t>
            </a:r>
            <a:r>
              <a:rPr lang="cs-C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halophila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placental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Spearman’s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coefficient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Moraxella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itself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0.89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T. 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halophila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autocorrelation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–0.03.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110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Fungal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lineages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murine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gut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inferred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ITS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rRNA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pellets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87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summarize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taxonomic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assignments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proportions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lineage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Caging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dominated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study.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studied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exposure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</a:t>
            </a:r>
            <a:r>
              <a:rPr lang="cs-C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-term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exposure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</a:t>
            </a:r>
            <a:r>
              <a:rPr lang="cs-C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and no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exposure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antibiotics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</a:t>
            </a:r>
            <a:r>
              <a:rPr lang="cs-CZ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899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148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190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669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065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BFA30-BE31-5C42-B027-C7D0A12CF90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117F651-E578-5C47-9C62-AF758A876D31}" type="slidenum">
              <a:t>43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97DBED-1E28-F940-8541-E82F73CFF1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708EE-F5A7-384B-8A58-0B545084E45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37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156FD-F6D5-9D4C-BC8B-F73DF83784F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6D62DDC-07E5-AF49-AE33-FACF1A031C6B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31102-84BA-2344-9D4B-A68C410469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A6E629-1355-284F-A44B-9167DD5CD0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05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88910-9C4F-A641-B9DC-A26A924BFC6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D2C52E0-403B-A841-A33E-C14331685585}" type="slidenum">
              <a:t>44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E1AA4D-7B87-AC4A-80C0-F571229230A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77A90A-C287-DA49-98D3-40DB04A7318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43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73ABB-FF6C-CC4F-B51E-51786E6F30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2F7209D-1B86-A04B-BAB6-F10A4DD14740}" type="slidenum">
              <a:t>45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77412-0174-5F44-8E90-27E39C850A7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FD32A-7682-AB4F-B146-678B0951B6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10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01991-EE7D-8841-8B7B-8B41FAE20B9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9BB23B8-0694-6046-BB8C-DDB8BD5FF0D2}" type="slidenum">
              <a:t>46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967F7E-2F12-3740-B949-AEB63F03DA7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07736E-3C3E-0441-9797-7A962B65D5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32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332AF-B6DD-0847-9501-D3477C1B9C2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00272AF-3D15-9C4D-9948-A2C772B138FB}" type="slidenum">
              <a:t>47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BC0A3A-6C2D-5B4E-8763-4ED95DB693F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42CF30-0D56-3F43-AA82-0E36C79B77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05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7BB17-BA05-DB43-B6C8-16ECA8C3CFF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556806-E90A-2442-A6D4-72C896FB9A39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924E9B-8DBC-E149-AC2F-F3E6FB64CA8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45ACC-D9AF-0B4F-9DC6-8B1B93ACE95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7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72196-0BF1-A541-B508-EEC092CD51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BE1F417-7E7D-304D-BF29-BA17495E9995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F73544-F9F0-AD4D-BD63-50F0A45965E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365F2A-A3D6-BC43-A644-0BFB0AEDBBF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54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ECE8D-D568-0B4A-AAD4-8B12449187B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1D5C154-EEEB-684E-B468-25F798B3138D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DC7A27-9A40-7F45-8393-D0B827D27D1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FE230-9928-6D44-B01C-6D2797F9BC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5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089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924C0-EBF4-3048-ADAC-6D5ECE054E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4BF90B-F0B4-DD4C-9994-5FFCC40DCA97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022C9-9CAE-674A-B9DB-32A6E3CD1B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F7DE0-FE08-3F41-B170-50D2DF11D0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9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4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924C0-EBF4-3048-ADAC-6D5ECE054E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4BF90B-F0B4-DD4C-9994-5FFCC40DCA97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022C9-9CAE-674A-B9DB-32A6E3CD1B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F7DE0-FE08-3F41-B170-50D2DF11D0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34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E80D-B41C-5347-8DE7-D625AF12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EB297-DC35-9641-B482-A8E4825B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D126-9454-8145-A5EB-3EAF2FAD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1103-23DC-154D-AB7A-A4614E82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E3A2-F5E2-8E49-8205-167260DC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12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D15-4CD8-5149-81F9-B2C13931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06B3B-A4BC-324C-911F-C1F7B123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5184-5C23-824D-B4A0-9D236C55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0D16-1046-A24C-8B35-5B33054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0B4F-7D78-B942-AF95-EEF759C6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5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B63C-CDC1-6E41-B553-C9754770B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448C2-DEDF-7245-8C2E-29A34F44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D308-82CE-9C46-80F9-B5CEBCB1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8CB6-E4F4-B745-8656-5DEC7E9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3251-C632-FD40-87AC-168B4AF3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38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A72-D145-CE48-9970-90CA96C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3428-1870-5E4B-AB79-25F10C1F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7B0D8-D7E5-D04A-86F8-E7313F61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FD50D-B499-5E4A-AE4B-702E42D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9A61-DE55-204C-954F-515BBD5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36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2AE-83ED-8149-A667-9E06E4BD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52C55-B61B-F543-BA5E-D9169F34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DDF2-271E-0D4F-8EFD-EBEB1D5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7B35-CA4D-664F-AF64-8C384DF0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750B-02D6-0949-ACE5-C10F0944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57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E03-8AE0-824C-8692-9BB80CF0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F1D7-7972-B54D-A33C-22FBBB754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226C7-B590-764B-880C-EB825E35A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C5E5-5DB5-EB40-A764-11E4ACF3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6F42A-45FF-394C-AB0B-7360379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7BBD-7682-504B-9160-07DB09B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54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A5B5-2DBB-134F-8465-C451D44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0387-A40C-0F45-8BF4-C0837D6D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D9EB-5EF9-BB48-8689-B85779F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31019-5FED-704C-9181-B2C07A4D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16264-B6CA-A143-8421-E163AE76E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F800E-ECF3-1E4D-B98C-A772DD9B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7423-3F1E-514D-8B9A-4A8413A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8E263-D3CA-3449-8F7A-6564C55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4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7465-88BC-B040-A4C1-021D3E5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DE42-7D09-514F-ACFD-A5CDE1A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9BB17-EC34-AA44-A1D4-EF080A4D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464-78BF-DA40-A43E-643E865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4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BACB-367D-9145-85A8-6F8ED4A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B2BD9-C404-7A45-92C3-96B3FEE8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5244-B3F7-C841-8967-788D1672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0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C36A-1CB4-B24F-8A98-F9EA0ED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7BD0-A4A8-0040-94FB-1E260DF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C655C-BA28-7A44-8421-8C60E1BF8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42347-7666-6944-89A6-E146752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4D80F-D99D-5F44-BA90-1CBB3656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0951-C75A-3D41-8BAF-611B11AA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56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D291-CE02-7742-80A6-A48109A7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021F-2C78-1748-8698-A6422B0E7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0DF2-8E03-4D4B-A1B1-4FA22AB8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A203-E835-2D4E-8664-DF6847E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10BB-3850-E644-B20B-AF284788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F141-C1A8-364B-B31E-A899F65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6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26808-0BBA-2749-AB95-805120A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9720-A7BF-6549-B86B-2BE74B55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AE37-B549-FB41-B52A-2E78AFAE6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51E4-A3AE-B848-9B3B-8618CC844CDA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E8D0-A5F0-C74C-BFD2-F6FCEFF5E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24C42-9A36-4941-926E-1D64E14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https://journals.plos.org/plosone/article?id=10.1371/journal.pone.0097876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ature.com/articles/s41564-018-0202-y#ref-CR1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bioinformatics.mdanderson.org/BatchEffectsViewer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43798-653D-6947-9EA5-A4F9E3DE8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latin typeface="+mj-lt"/>
                <a:ea typeface="+mj-ea"/>
                <a:cs typeface="+mj-cs"/>
              </a:rPr>
              <a:t>Detekce biomarkerů z omics experimentů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9FEA1-97E2-0F4C-88FB-D96604D8E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25347"/>
            <a:ext cx="3873783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Mgr. Eva Budinská, PhD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RECETOX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eva.budinska@recetox.muni.cz</a:t>
            </a:r>
            <a:endParaRPr lang="en-US" sz="2000" dirty="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err="1"/>
              <a:t>Podzim</a:t>
            </a:r>
            <a:r>
              <a:rPr lang="en-US" sz="2000"/>
              <a:t> 2024</a:t>
            </a:r>
            <a:endParaRPr lang="sk-SK" sz="2000">
              <a:cs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331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2BC1FA-9434-BC41-93A0-9883210A7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 dirty="0" err="1"/>
              <a:t>Matoucí</a:t>
            </a:r>
            <a:r>
              <a:rPr lang="en-US" dirty="0"/>
              <a:t> </a:t>
            </a:r>
            <a:r>
              <a:rPr lang="en-US" dirty="0" err="1"/>
              <a:t>vliv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69528E-4FE6-9A41-8129-16338899FA18}"/>
              </a:ext>
            </a:extLst>
          </p:cNvPr>
          <p:cNvSpPr/>
          <p:nvPr/>
        </p:nvSpPr>
        <p:spPr>
          <a:xfrm>
            <a:off x="1424066" y="4291115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Více fyzické aktivity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F5D010-4A32-174A-988E-B888C4BBA2BD}"/>
              </a:ext>
            </a:extLst>
          </p:cNvPr>
          <p:cNvSpPr/>
          <p:nvPr/>
        </p:nvSpPr>
        <p:spPr>
          <a:xfrm>
            <a:off x="4181360" y="1285406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Věk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68185CF-818B-5140-B951-6911B681496E}"/>
              </a:ext>
            </a:extLst>
          </p:cNvPr>
          <p:cNvSpPr/>
          <p:nvPr/>
        </p:nvSpPr>
        <p:spPr>
          <a:xfrm>
            <a:off x="7259788" y="4291115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Méně rakoviny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BB9902-DF00-AA46-8D3D-F4EEC3B8C647}"/>
              </a:ext>
            </a:extLst>
          </p:cNvPr>
          <p:cNvCxnSpPr>
            <a:stCxn id="17" idx="6"/>
            <a:endCxn id="19" idx="2"/>
          </p:cNvCxnSpPr>
          <p:nvPr/>
        </p:nvCxnSpPr>
        <p:spPr>
          <a:xfrm>
            <a:off x="4557010" y="5130565"/>
            <a:ext cx="27027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D1CCC7-F9E8-AF4C-AE65-157133A6D715}"/>
              </a:ext>
            </a:extLst>
          </p:cNvPr>
          <p:cNvCxnSpPr>
            <a:stCxn id="18" idx="5"/>
            <a:endCxn id="19" idx="0"/>
          </p:cNvCxnSpPr>
          <p:nvPr/>
        </p:nvCxnSpPr>
        <p:spPr>
          <a:xfrm>
            <a:off x="6855495" y="2718436"/>
            <a:ext cx="1970765" cy="1572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A28C7DF-C8F6-3F46-9525-FC0A2EA0C5AA}"/>
              </a:ext>
            </a:extLst>
          </p:cNvPr>
          <p:cNvCxnSpPr>
            <a:cxnSpLocks/>
            <a:stCxn id="18" idx="3"/>
            <a:endCxn id="17" idx="0"/>
          </p:cNvCxnSpPr>
          <p:nvPr/>
        </p:nvCxnSpPr>
        <p:spPr>
          <a:xfrm flipH="1">
            <a:off x="2990538" y="2718436"/>
            <a:ext cx="1649631" cy="1572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615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C91E-37FC-B94B-9979-5C3F19D49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Pochybné korelace….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650837-5B16-6746-9016-1DFD54FAF1AF}"/>
              </a:ext>
            </a:extLst>
          </p:cNvPr>
          <p:cNvSpPr/>
          <p:nvPr/>
        </p:nvSpPr>
        <p:spPr>
          <a:xfrm>
            <a:off x="3845771" y="2946956"/>
            <a:ext cx="4906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Z" dirty="0"/>
              <a:t>https://www.tylervigen.com/spurious-correlations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46C606-A863-F848-BF56-497C509EE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71" y="3851275"/>
            <a:ext cx="52705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92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A3A00-19C2-C947-9308-B9C914761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600" dirty="0"/>
              <a:t>Efekt dávky</a:t>
            </a:r>
          </a:p>
        </p:txBody>
      </p:sp>
      <p:grpSp>
        <p:nvGrpSpPr>
          <p:cNvPr id="28" name="Group 18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ABBF8-9CB4-CA49-8FA1-B784D6DE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461" y="2449890"/>
            <a:ext cx="10143668" cy="3051024"/>
          </a:xfrm>
        </p:spPr>
        <p:txBody>
          <a:bodyPr anchor="ctr">
            <a:normAutofit/>
          </a:bodyPr>
          <a:lstStyle/>
          <a:p>
            <a:r>
              <a:rPr lang="cs-CZ" sz="2400" dirty="0"/>
              <a:t>Efekt dávky (</a:t>
            </a:r>
            <a:r>
              <a:rPr lang="cs-CZ" sz="2400" i="1" dirty="0" err="1"/>
              <a:t>batch</a:t>
            </a:r>
            <a:r>
              <a:rPr lang="cs-CZ" sz="2400" i="1" dirty="0"/>
              <a:t> </a:t>
            </a:r>
            <a:r>
              <a:rPr lang="cs-CZ" sz="2400" i="1" dirty="0" err="1"/>
              <a:t>effect</a:t>
            </a:r>
            <a:r>
              <a:rPr lang="cs-CZ" sz="2400" dirty="0"/>
              <a:t>)  se objevuje vždy, když externí faktory spojené s laboratorní prací ovlivňují výsledky, které měříte ve studii.</a:t>
            </a:r>
          </a:p>
          <a:p>
            <a:endParaRPr lang="cs-CZ" sz="2400" dirty="0"/>
          </a:p>
          <a:p>
            <a:r>
              <a:rPr lang="cs-CZ" sz="2400" dirty="0"/>
              <a:t>Efekt dávky je speciální typ matoucího faktoru v případě, že je dávka spojená s proměnnou, kterou sledujeme</a:t>
            </a:r>
          </a:p>
        </p:txBody>
      </p:sp>
    </p:spTree>
    <p:extLst>
      <p:ext uri="{BB962C8B-B14F-4D97-AF65-F5344CB8AC3E}">
        <p14:creationId xmlns:p14="http://schemas.microsoft.com/office/powerpoint/2010/main" val="4008590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04075-C109-9C42-83B8-9C7388A6844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51745" y="1844882"/>
            <a:ext cx="6837720" cy="26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2BC1FA-9434-BC41-93A0-9883210A7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/>
              <a:t>Efekt dávky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F76D212-B860-1E44-AE6B-3A1AB5084202}"/>
              </a:ext>
            </a:extLst>
          </p:cNvPr>
          <p:cNvSpPr/>
          <p:nvPr/>
        </p:nvSpPr>
        <p:spPr>
          <a:xfrm>
            <a:off x="3099621" y="2903345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1D55565-3B2D-5641-B28D-5056828CB616}"/>
              </a:ext>
            </a:extLst>
          </p:cNvPr>
          <p:cNvSpPr/>
          <p:nvPr/>
        </p:nvSpPr>
        <p:spPr>
          <a:xfrm>
            <a:off x="3763243" y="210647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F3F9621-B100-444F-9254-5DEDF9E1B741}"/>
              </a:ext>
            </a:extLst>
          </p:cNvPr>
          <p:cNvSpPr/>
          <p:nvPr/>
        </p:nvSpPr>
        <p:spPr>
          <a:xfrm>
            <a:off x="3763243" y="2754422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3F2B71A-9FF1-B341-BA05-7FE6AE84700D}"/>
              </a:ext>
            </a:extLst>
          </p:cNvPr>
          <p:cNvSpPr/>
          <p:nvPr/>
        </p:nvSpPr>
        <p:spPr>
          <a:xfrm>
            <a:off x="3099621" y="352385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1A4DB58-7CD1-484A-9EEC-8E388FED6AB5}"/>
              </a:ext>
            </a:extLst>
          </p:cNvPr>
          <p:cNvSpPr/>
          <p:nvPr/>
        </p:nvSpPr>
        <p:spPr>
          <a:xfrm>
            <a:off x="5505250" y="235794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302CEC2-5150-CD42-B7C2-6F0E02FC9153}"/>
              </a:ext>
            </a:extLst>
          </p:cNvPr>
          <p:cNvSpPr/>
          <p:nvPr/>
        </p:nvSpPr>
        <p:spPr>
          <a:xfrm>
            <a:off x="6168871" y="2604193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41A66A1-3EA0-2148-AE06-D2B473C6B782}"/>
              </a:ext>
            </a:extLst>
          </p:cNvPr>
          <p:cNvSpPr/>
          <p:nvPr/>
        </p:nvSpPr>
        <p:spPr>
          <a:xfrm>
            <a:off x="6168871" y="207381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117D47-E523-8648-BB24-A36E3972732D}"/>
              </a:ext>
            </a:extLst>
          </p:cNvPr>
          <p:cNvSpPr/>
          <p:nvPr/>
        </p:nvSpPr>
        <p:spPr>
          <a:xfrm>
            <a:off x="5505250" y="280275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E15632F-4D9C-A34A-88A9-C5A7D2CEEC75}"/>
              </a:ext>
            </a:extLst>
          </p:cNvPr>
          <p:cNvSpPr/>
          <p:nvPr/>
        </p:nvSpPr>
        <p:spPr>
          <a:xfrm>
            <a:off x="5505250" y="3252792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DDDC680-9BF8-2C4F-A757-6899DD641CE3}"/>
              </a:ext>
            </a:extLst>
          </p:cNvPr>
          <p:cNvSpPr/>
          <p:nvPr/>
        </p:nvSpPr>
        <p:spPr>
          <a:xfrm>
            <a:off x="6168871" y="2936004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E466F5A-01E2-D044-A611-56DAA113D4B2}"/>
              </a:ext>
            </a:extLst>
          </p:cNvPr>
          <p:cNvSpPr/>
          <p:nvPr/>
        </p:nvSpPr>
        <p:spPr>
          <a:xfrm>
            <a:off x="5505250" y="3717849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A610828-AE2C-A643-9B51-031F881F26B3}"/>
              </a:ext>
            </a:extLst>
          </p:cNvPr>
          <p:cNvSpPr/>
          <p:nvPr/>
        </p:nvSpPr>
        <p:spPr>
          <a:xfrm>
            <a:off x="6168871" y="356696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12443F7-5356-D24C-BED6-9A7AEF2B9E75}"/>
              </a:ext>
            </a:extLst>
          </p:cNvPr>
          <p:cNvSpPr/>
          <p:nvPr/>
        </p:nvSpPr>
        <p:spPr>
          <a:xfrm>
            <a:off x="4758676" y="1576101"/>
            <a:ext cx="4811257" cy="33181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Pozorovaná proměnná (zdraví vs nemoc)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 se překrývá s jinou technickou proměnnou, např: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1. a 2. den analýza zdravé tkáně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3. a 4. den analýza nádorové tkáně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Laborant 1 – zdravá tkáň, laborant 2 – nádorová tkáň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(pro sekvenaci) 1-6 pro vzorky stolice,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7-12 pro bukální stěry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41679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72D30-43DA-094E-8952-A843FD0A15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65393" y="1844882"/>
            <a:ext cx="6837720" cy="26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C8AB9A-DC5D-7249-B89C-60E663C9C2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/>
              <a:t>Efekt dávky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74D3133-CF1A-5443-ABAF-7257857A5D1A}"/>
              </a:ext>
            </a:extLst>
          </p:cNvPr>
          <p:cNvSpPr/>
          <p:nvPr/>
        </p:nvSpPr>
        <p:spPr>
          <a:xfrm>
            <a:off x="3099621" y="2903345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E3066D8-DAD3-6F45-8B3D-AA674BCC64E9}"/>
              </a:ext>
            </a:extLst>
          </p:cNvPr>
          <p:cNvSpPr/>
          <p:nvPr/>
        </p:nvSpPr>
        <p:spPr>
          <a:xfrm>
            <a:off x="3763243" y="210647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2921C1-3383-7045-9FA4-D0D039CF3954}"/>
              </a:ext>
            </a:extLst>
          </p:cNvPr>
          <p:cNvSpPr/>
          <p:nvPr/>
        </p:nvSpPr>
        <p:spPr>
          <a:xfrm>
            <a:off x="3763243" y="2754422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F30E974-C828-AF49-A0B8-A83226E65D48}"/>
              </a:ext>
            </a:extLst>
          </p:cNvPr>
          <p:cNvSpPr/>
          <p:nvPr/>
        </p:nvSpPr>
        <p:spPr>
          <a:xfrm>
            <a:off x="3099621" y="352385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5718B0A-5A50-6649-9C39-D3002196BB70}"/>
              </a:ext>
            </a:extLst>
          </p:cNvPr>
          <p:cNvSpPr/>
          <p:nvPr/>
        </p:nvSpPr>
        <p:spPr>
          <a:xfrm>
            <a:off x="5505250" y="235794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E0B2DF7-A6CD-C845-9147-0DA5676EBF3A}"/>
              </a:ext>
            </a:extLst>
          </p:cNvPr>
          <p:cNvSpPr/>
          <p:nvPr/>
        </p:nvSpPr>
        <p:spPr>
          <a:xfrm>
            <a:off x="6168871" y="2604193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830784E-A2E1-BA44-A2A3-C8AC8CFCF24A}"/>
              </a:ext>
            </a:extLst>
          </p:cNvPr>
          <p:cNvSpPr/>
          <p:nvPr/>
        </p:nvSpPr>
        <p:spPr>
          <a:xfrm>
            <a:off x="6168871" y="207381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8B387E0-A60D-EB4C-8C4E-31B727643621}"/>
              </a:ext>
            </a:extLst>
          </p:cNvPr>
          <p:cNvSpPr/>
          <p:nvPr/>
        </p:nvSpPr>
        <p:spPr>
          <a:xfrm>
            <a:off x="5505250" y="280275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D1EF666-7ECB-7540-8852-382C0122FDDF}"/>
              </a:ext>
            </a:extLst>
          </p:cNvPr>
          <p:cNvSpPr/>
          <p:nvPr/>
        </p:nvSpPr>
        <p:spPr>
          <a:xfrm>
            <a:off x="5505250" y="3252792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85EF99-D48B-E14C-9E68-F94DAA83EB59}"/>
              </a:ext>
            </a:extLst>
          </p:cNvPr>
          <p:cNvSpPr/>
          <p:nvPr/>
        </p:nvSpPr>
        <p:spPr>
          <a:xfrm>
            <a:off x="6168871" y="2936004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55579E5-63DE-3948-AD0B-7798410E950E}"/>
              </a:ext>
            </a:extLst>
          </p:cNvPr>
          <p:cNvSpPr/>
          <p:nvPr/>
        </p:nvSpPr>
        <p:spPr>
          <a:xfrm>
            <a:off x="5505250" y="3717849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C2111F6-E17E-7D42-B5B2-6F3D093F6DE3}"/>
              </a:ext>
            </a:extLst>
          </p:cNvPr>
          <p:cNvSpPr/>
          <p:nvPr/>
        </p:nvSpPr>
        <p:spPr>
          <a:xfrm>
            <a:off x="6168871" y="356696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FFDAD0A-C514-074B-9CB6-D707FDE5A824}"/>
              </a:ext>
            </a:extLst>
          </p:cNvPr>
          <p:cNvSpPr/>
          <p:nvPr/>
        </p:nvSpPr>
        <p:spPr>
          <a:xfrm>
            <a:off x="4758676" y="1576101"/>
            <a:ext cx="4811257" cy="33181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Pozorovaná proměnná (zdraví vs nemoc)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 se překrývá s jinou technickou proměnnou, např: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1. a 2. den analýza zdravé tkáně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3. a 4. den analýza nádorové tkáně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Laborant 1 – zdravá tkáň, laborant 2 – nádorová tkáň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(pro sekvenaci) 1-6 pro vzorky stolice,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7-12 pro bukální stěry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67CE61D-883F-3145-8D05-7508178B851A}"/>
              </a:ext>
            </a:extLst>
          </p:cNvPr>
          <p:cNvSpPr/>
          <p:nvPr/>
        </p:nvSpPr>
        <p:spPr>
          <a:xfrm>
            <a:off x="2270095" y="5474879"/>
            <a:ext cx="8129365" cy="7465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b="1">
                <a:solidFill>
                  <a:srgbClr val="FF3333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NENÍ MOŽNÉ STATISTICKY ODDĚLIT TECHNICKÝ EFEKT OD BIOLOGICKÉHO!!!</a:t>
            </a:r>
          </a:p>
        </p:txBody>
      </p: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E7D2A57C-EEA3-2E4C-88ED-A3497789B4AA}"/>
              </a:ext>
            </a:extLst>
          </p:cNvPr>
          <p:cNvSpPr/>
          <p:nvPr/>
        </p:nvSpPr>
        <p:spPr>
          <a:xfrm>
            <a:off x="2104190" y="1410196"/>
            <a:ext cx="2488581" cy="3152204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B57D4EE5-3B5A-B442-AEC6-A674E33BAC6E}"/>
              </a:ext>
            </a:extLst>
          </p:cNvPr>
          <p:cNvSpPr/>
          <p:nvPr/>
        </p:nvSpPr>
        <p:spPr>
          <a:xfrm flipH="1">
            <a:off x="2021237" y="1410196"/>
            <a:ext cx="2073818" cy="3484015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15018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5807D-3F24-6141-A69E-A22C5DCA7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689" y="3071183"/>
            <a:ext cx="9910296" cy="25900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Příklady efektu dávky z praxe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78710-0CCB-584A-9D73-94491D0EF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7688" y="1553518"/>
            <a:ext cx="9910295" cy="1281733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06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EEB46-0617-184E-8A96-3DE842D07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Sekvencování</a:t>
            </a:r>
            <a:r>
              <a:rPr lang="cs-CZ" dirty="0"/>
              <a:t> </a:t>
            </a:r>
            <a:r>
              <a:rPr lang="cs-CZ" dirty="0" err="1"/>
              <a:t>mikrobiomu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– efekt </a:t>
            </a:r>
            <a:r>
              <a:rPr lang="cs-CZ" dirty="0" err="1"/>
              <a:t>primeru</a:t>
            </a:r>
            <a:r>
              <a:rPr lang="cs-CZ" dirty="0"/>
              <a:t> </a:t>
            </a:r>
            <a:r>
              <a:rPr lang="cs-CZ" dirty="0" err="1"/>
              <a:t>Illumina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9F58C-EF1C-384E-BBA7-1023E235B5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087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68FA1-2AB8-F64F-9BF2-3B3AEE5086FE}"/>
              </a:ext>
            </a:extLst>
          </p:cNvPr>
          <p:cNvSpPr txBox="1">
            <a:spLocks/>
          </p:cNvSpPr>
          <p:nvPr/>
        </p:nvSpPr>
        <p:spPr>
          <a:xfrm>
            <a:off x="838200" y="171162"/>
            <a:ext cx="2840182" cy="27219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Experiment: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Sekvenace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genu pro 16S rRNA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Cíl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Porovnat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vliv</a:t>
            </a: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odběrových</a:t>
            </a: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1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izolačních</a:t>
            </a: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kitů</a:t>
            </a:r>
            <a: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složení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mikrobiomu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stolici</a:t>
            </a:r>
            <a:endParaRPr lang="en-US" sz="1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209F90-6F9A-3946-B82F-343C1804F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628" y="645391"/>
            <a:ext cx="7592659" cy="32363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FFAA48-9F69-1040-8D1C-60BDB7AD3B87}"/>
              </a:ext>
            </a:extLst>
          </p:cNvPr>
          <p:cNvSpPr txBox="1"/>
          <p:nvPr/>
        </p:nvSpPr>
        <p:spPr>
          <a:xfrm>
            <a:off x="838200" y="4130519"/>
            <a:ext cx="9188000" cy="15274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Porovnání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3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odběrových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(S1, S2, S3) a 2 DNA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izolačních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(1,2)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16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dobrovolníků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použilo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všechny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odběrové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stolice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,</a:t>
            </a:r>
          </a:p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z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každého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izolace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DNA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dvěma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kity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=&gt;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sekvenační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analýza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genu pro 16S rRNA</a:t>
            </a:r>
          </a:p>
        </p:txBody>
      </p:sp>
    </p:spTree>
    <p:extLst>
      <p:ext uri="{BB962C8B-B14F-4D97-AF65-F5344CB8AC3E}">
        <p14:creationId xmlns:p14="http://schemas.microsoft.com/office/powerpoint/2010/main" val="4072619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68FA1-2AB8-F64F-9BF2-3B3AEE5086FE}"/>
              </a:ext>
            </a:extLst>
          </p:cNvPr>
          <p:cNvSpPr txBox="1">
            <a:spLocks/>
          </p:cNvSpPr>
          <p:nvPr/>
        </p:nvSpPr>
        <p:spPr>
          <a:xfrm>
            <a:off x="838200" y="171162"/>
            <a:ext cx="2840182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Experiment: Sekvenace genu pro 16S rRNA</a:t>
            </a:r>
            <a:b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Cíl: Porovnat </a:t>
            </a:r>
            <a:r>
              <a:rPr lang="en-US" sz="1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vliv odběrových a izolačních kitů </a:t>
            </a: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 složení mikrobiomu ve stolici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C2635-010A-0942-92C7-2BB8B8500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88" y="614598"/>
            <a:ext cx="7873156" cy="45467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062DBC-EF33-A940-9859-C5950E2C95E3}"/>
              </a:ext>
            </a:extLst>
          </p:cNvPr>
          <p:cNvSpPr txBox="1"/>
          <p:nvPr/>
        </p:nvSpPr>
        <p:spPr>
          <a:xfrm>
            <a:off x="404736" y="5920124"/>
            <a:ext cx="10887378" cy="347901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Nalezen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vliv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odběrového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izolačního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kitu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na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kvalitu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kvantitu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DNA a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také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na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složení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mikrobiomu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30345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68FA1-2AB8-F64F-9BF2-3B3AEE5086FE}"/>
              </a:ext>
            </a:extLst>
          </p:cNvPr>
          <p:cNvSpPr txBox="1">
            <a:spLocks/>
          </p:cNvSpPr>
          <p:nvPr/>
        </p:nvSpPr>
        <p:spPr>
          <a:xfrm>
            <a:off x="838200" y="171162"/>
            <a:ext cx="2840182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Experiment: Sekvenace genu pro 16S rRNA</a:t>
            </a:r>
            <a:b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Cíl: Porovnat </a:t>
            </a:r>
            <a:r>
              <a:rPr lang="en-US" sz="1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vliv odběrových a izolačních kitů </a:t>
            </a: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 složení mikrobiomu ve stolici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062DBC-EF33-A940-9859-C5950E2C95E3}"/>
              </a:ext>
            </a:extLst>
          </p:cNvPr>
          <p:cNvSpPr txBox="1"/>
          <p:nvPr/>
        </p:nvSpPr>
        <p:spPr>
          <a:xfrm>
            <a:off x="374755" y="5788771"/>
            <a:ext cx="9188000" cy="323278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Nalezen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vliv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odběrového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izolačního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kvalitu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kvantitu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DNA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také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složení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mikrobiomu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DCB7AA-2322-1B41-8142-7A1A0A55F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866" y="209551"/>
            <a:ext cx="2634509" cy="2332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6A590-865A-1A49-A7A2-DB8B0CF20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261" y="102408"/>
            <a:ext cx="3536959" cy="54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71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bsah obrázku okno, budova&#10;&#10;Popis byl vytvořen automaticky">
            <a:extLst>
              <a:ext uri="{FF2B5EF4-FFF2-40B4-BE49-F238E27FC236}">
                <a16:creationId xmlns:a16="http://schemas.microsoft.com/office/drawing/2014/main" id="{0B080C55-82D5-7B4A-3FEB-0EFDF8AF8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B225C1-39D7-C7E2-6B2F-178C7C9B0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Jak </a:t>
            </a:r>
            <a:r>
              <a:rPr lang="en-US" sz="4800" dirty="0" err="1"/>
              <a:t>probíhá</a:t>
            </a:r>
            <a:r>
              <a:rPr lang="en-US" sz="4800" dirty="0"/>
              <a:t> </a:t>
            </a:r>
            <a:r>
              <a:rPr lang="en-US" sz="4800" dirty="0" err="1"/>
              <a:t>předzpracování</a:t>
            </a:r>
            <a:r>
              <a:rPr lang="en-US" sz="4800" dirty="0"/>
              <a:t> </a:t>
            </a:r>
            <a:r>
              <a:rPr lang="en-US" sz="4800" dirty="0" err="1"/>
              <a:t>omicsových</a:t>
            </a:r>
            <a:r>
              <a:rPr lang="en-US" sz="4800" dirty="0"/>
              <a:t> </a:t>
            </a:r>
            <a:r>
              <a:rPr lang="en-US" sz="4800" dirty="0" err="1"/>
              <a:t>dat</a:t>
            </a:r>
            <a:endParaRPr lang="en-US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49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68FA1-2AB8-F64F-9BF2-3B3AEE5086FE}"/>
              </a:ext>
            </a:extLst>
          </p:cNvPr>
          <p:cNvSpPr txBox="1">
            <a:spLocks/>
          </p:cNvSpPr>
          <p:nvPr/>
        </p:nvSpPr>
        <p:spPr>
          <a:xfrm>
            <a:off x="838200" y="171162"/>
            <a:ext cx="2840182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Experiment: Sekvenace genu pro 16S rRNA</a:t>
            </a:r>
            <a:b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Cíl: Porovnat </a:t>
            </a:r>
            <a:r>
              <a:rPr lang="en-US" sz="1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vliv odběrových a izolačních kitů </a:t>
            </a: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 složení mikrobiomu ve stolici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844DEE-92FE-6949-B706-D14E0068386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096000" y="208190"/>
            <a:ext cx="4147309" cy="4147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3651509-2946-8045-B047-A7C5F956ABE6}"/>
              </a:ext>
            </a:extLst>
          </p:cNvPr>
          <p:cNvSpPr/>
          <p:nvPr/>
        </p:nvSpPr>
        <p:spPr>
          <a:xfrm>
            <a:off x="7580982" y="4043186"/>
            <a:ext cx="1327242" cy="414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Odběrové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izolační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kity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9CA88E6-277D-3D45-95D4-AB9D497E6ACF}"/>
              </a:ext>
            </a:extLst>
          </p:cNvPr>
          <p:cNvSpPr/>
          <p:nvPr/>
        </p:nvSpPr>
        <p:spPr>
          <a:xfrm rot="38400">
            <a:off x="8079936" y="848513"/>
            <a:ext cx="1327242" cy="414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Primery: </a:t>
            </a:r>
            <a:r>
              <a:rPr lang="en-US" sz="1633">
                <a:solidFill>
                  <a:srgbClr val="FF3333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I1-I9</a:t>
            </a:r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, I10-I16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BAC89D7-1561-8B45-978D-55EC3B17E093}"/>
              </a:ext>
            </a:extLst>
          </p:cNvPr>
          <p:cNvSpPr/>
          <p:nvPr/>
        </p:nvSpPr>
        <p:spPr>
          <a:xfrm rot="16200000">
            <a:off x="5221824" y="2074463"/>
            <a:ext cx="1327242" cy="414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sekvencí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0AD749-C159-284E-A923-CA32BEC691AF}"/>
              </a:ext>
            </a:extLst>
          </p:cNvPr>
          <p:cNvSpPr/>
          <p:nvPr/>
        </p:nvSpPr>
        <p:spPr>
          <a:xfrm>
            <a:off x="954728" y="457615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/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Každý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účastník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měl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vždy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dirty="0" err="1">
                <a:latin typeface="Liberation Sans" pitchFamily="18"/>
                <a:ea typeface="Noto Sans CJK SC Regular" pitchFamily="2"/>
                <a:cs typeface="FreeSans" pitchFamily="2"/>
              </a:rPr>
              <a:t>stejný</a:t>
            </a:r>
            <a:r>
              <a:rPr lang="en-US" dirty="0">
                <a:latin typeface="Liberation Sans" pitchFamily="18"/>
                <a:ea typeface="Noto Sans CJK SC Regular" pitchFamily="2"/>
                <a:cs typeface="FreeSans" pitchFamily="2"/>
              </a:rPr>
              <a:t> primer.</a:t>
            </a:r>
          </a:p>
          <a:p>
            <a:pPr hangingPunct="0"/>
            <a:endParaRPr lang="en-US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sekvencí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je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statisticky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významně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vyšší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u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primerů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I1-I9 v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porovnání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s </a:t>
            </a:r>
            <a:r>
              <a:rPr lang="en-US" b="1" dirty="0" err="1">
                <a:latin typeface="Liberation Sans" pitchFamily="18"/>
                <a:ea typeface="Noto Sans CJK SC Regular" pitchFamily="2"/>
                <a:cs typeface="FreeSans" pitchFamily="2"/>
              </a:rPr>
              <a:t>primery</a:t>
            </a:r>
            <a:r>
              <a:rPr lang="en-US" b="1" dirty="0">
                <a:latin typeface="Liberation Sans" pitchFamily="18"/>
                <a:ea typeface="Noto Sans CJK SC Regular" pitchFamily="2"/>
                <a:cs typeface="FreeSans" pitchFamily="2"/>
              </a:rPr>
              <a:t> I10-I16!!!</a:t>
            </a:r>
          </a:p>
        </p:txBody>
      </p:sp>
    </p:spTree>
    <p:extLst>
      <p:ext uri="{BB962C8B-B14F-4D97-AF65-F5344CB8AC3E}">
        <p14:creationId xmlns:p14="http://schemas.microsoft.com/office/powerpoint/2010/main" val="3553888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68FA1-2AB8-F64F-9BF2-3B3AEE5086FE}"/>
              </a:ext>
            </a:extLst>
          </p:cNvPr>
          <p:cNvSpPr txBox="1">
            <a:spLocks/>
          </p:cNvSpPr>
          <p:nvPr/>
        </p:nvSpPr>
        <p:spPr>
          <a:xfrm>
            <a:off x="838200" y="171162"/>
            <a:ext cx="2840182" cy="237114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Experiment: Sekvenace genu pro 16S rRNA</a:t>
            </a:r>
            <a:b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Cíl: Porovnat </a:t>
            </a:r>
            <a:r>
              <a:rPr lang="en-US" sz="1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vliv odběrových a izolačních kitů </a:t>
            </a:r>
            <a:r>
              <a:rPr lang="en-US" sz="1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 složení mikrobiomu ve stolici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AF9E7-6833-4B4D-9F3A-36C19D3AD40D}"/>
              </a:ext>
            </a:extLst>
          </p:cNvPr>
          <p:cNvSpPr txBox="1"/>
          <p:nvPr/>
        </p:nvSpPr>
        <p:spPr>
          <a:xfrm>
            <a:off x="431429" y="4688100"/>
            <a:ext cx="9582000" cy="2490795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PROBLÉM: primer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může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mít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efekt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složení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mikrobiomu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ŘEŠENÍ: primer (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lépe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řečeno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skupina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I1-I9 vs I10-I16)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jako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nová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proměnná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statistické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analýze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,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odhad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efektu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skupiny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primerů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: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VÝSLEDEK: 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zdá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se,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že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primer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ovlivňuje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pouze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sekvencí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, ne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složení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mikrobiomu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(?).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269C37-7111-5E41-8AAE-5B59DBDC9C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96000" y="208190"/>
            <a:ext cx="4147309" cy="41473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E995A205-618D-4849-A031-A07A7F0D19D8}"/>
              </a:ext>
            </a:extLst>
          </p:cNvPr>
          <p:cNvSpPr/>
          <p:nvPr/>
        </p:nvSpPr>
        <p:spPr>
          <a:xfrm>
            <a:off x="7580982" y="4043186"/>
            <a:ext cx="1327242" cy="414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Odběrové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izolační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kity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473A6C-D7B4-474F-9BD1-4935EC6ADDF7}"/>
              </a:ext>
            </a:extLst>
          </p:cNvPr>
          <p:cNvSpPr/>
          <p:nvPr/>
        </p:nvSpPr>
        <p:spPr>
          <a:xfrm rot="38400">
            <a:off x="8079936" y="848513"/>
            <a:ext cx="1327242" cy="414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Primery: </a:t>
            </a:r>
            <a:r>
              <a:rPr lang="en-US" sz="1633">
                <a:solidFill>
                  <a:srgbClr val="FF3333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I1-I9</a:t>
            </a:r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, I10-I16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6EEEDCC-9F62-F646-88DE-063F6C468D76}"/>
              </a:ext>
            </a:extLst>
          </p:cNvPr>
          <p:cNvSpPr/>
          <p:nvPr/>
        </p:nvSpPr>
        <p:spPr>
          <a:xfrm rot="16200000">
            <a:off x="5221824" y="2074463"/>
            <a:ext cx="1327242" cy="4147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sekvencí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10673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452E7-FBFD-744D-82D2-5773074AD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Illumina sekvencování RNAseq kolorektálního karcinomu ve 2 dávkách (runech)</a:t>
            </a:r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A1D836DB-B701-E94E-9C23-F6DCAE1B7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76" y="1497403"/>
            <a:ext cx="9070018" cy="518474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48F1CC-9936-9445-B44E-CA37A0949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9294" y="1721308"/>
            <a:ext cx="2215677" cy="3639289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Kvalita čtení se výrazně liší  mezi dávkami</a:t>
            </a:r>
          </a:p>
        </p:txBody>
      </p:sp>
    </p:spTree>
    <p:extLst>
      <p:ext uri="{BB962C8B-B14F-4D97-AF65-F5344CB8AC3E}">
        <p14:creationId xmlns:p14="http://schemas.microsoft.com/office/powerpoint/2010/main" val="4128586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4369A-522D-7446-9CF4-A121EE72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Mikrobiální kontaminace v NGS</a:t>
            </a:r>
          </a:p>
        </p:txBody>
      </p:sp>
    </p:spTree>
    <p:extLst>
      <p:ext uri="{BB962C8B-B14F-4D97-AF65-F5344CB8AC3E}">
        <p14:creationId xmlns:p14="http://schemas.microsoft.com/office/powerpoint/2010/main" val="1417907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FE537-5C4C-7A4C-8140-925E6886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Mikrobiální kontaminace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Border Dash">
            <a:extLst>
              <a:ext uri="{FF2B5EF4-FFF2-40B4-BE49-F238E27FC236}">
                <a16:creationId xmlns:a16="http://schemas.microsoft.com/office/drawing/2014/main" id="{E1E9EDBF-983A-4D48-80C6-D6948971C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43D1C-4B26-274C-B753-1CAB23305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Velký problém zejména u </a:t>
            </a:r>
            <a:r>
              <a:rPr lang="cs-CZ" sz="2000" dirty="0" err="1">
                <a:solidFill>
                  <a:srgbClr val="000000"/>
                </a:solidFill>
              </a:rPr>
              <a:t>metagenomických</a:t>
            </a:r>
            <a:r>
              <a:rPr lang="cs-CZ" sz="2000" dirty="0">
                <a:solidFill>
                  <a:srgbClr val="000000"/>
                </a:solidFill>
              </a:rPr>
              <a:t> studií a u vzorků s nízkým obsahem bakteriální DNA </a:t>
            </a:r>
          </a:p>
        </p:txBody>
      </p:sp>
    </p:spTree>
    <p:extLst>
      <p:ext uri="{BB962C8B-B14F-4D97-AF65-F5344CB8AC3E}">
        <p14:creationId xmlns:p14="http://schemas.microsoft.com/office/powerpoint/2010/main" val="3823390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E549AFB-E7F6-CF46-BD1C-F079D329B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49" y="58981"/>
            <a:ext cx="4594191" cy="620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CA1FFD06-41B2-6F45-8DCA-D5C472563B5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3692" y="244527"/>
            <a:ext cx="5091036" cy="483466"/>
          </a:xfrm>
          <a:noFill/>
          <a:ln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altLang="cs-CZ" sz="1412" b="1" dirty="0">
                <a:solidFill>
                  <a:schemeClr val="tx2"/>
                </a:solidFill>
              </a:rPr>
              <a:t>Figure 1. The contents of non-aligning reads from 57 human whole genome sequencing runs.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57C07BF7-A101-2F4A-855E-7AD461E3D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92" y="6191905"/>
            <a:ext cx="8101853" cy="5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cs-CZ" sz="1059" dirty="0"/>
              <a:t>Laurence M, Hatzis C, Brash DE (2014) Common Contaminants in Next-Generation Sequencing That Hinder Discovery of Low-Abundance Microbes. PLOS ONE 9(5): e97876. https://</a:t>
            </a:r>
            <a:r>
              <a:rPr lang="en-US" altLang="cs-CZ" sz="1059" dirty="0" err="1"/>
              <a:t>doi.org</a:t>
            </a:r>
            <a:r>
              <a:rPr lang="en-US" altLang="cs-CZ" sz="1059" dirty="0"/>
              <a:t>/10.1371/journal.pone.0097876</a:t>
            </a:r>
          </a:p>
          <a:p>
            <a:pPr eaLnBrk="1" hangingPunct="1"/>
            <a:r>
              <a:rPr lang="en-US" altLang="cs-CZ" sz="1059" dirty="0">
                <a:hlinkClick r:id="rId4"/>
              </a:rPr>
              <a:t>https://journals.plos.org/plosone/article?id=10.1371/journal.pone.0097876</a:t>
            </a:r>
            <a:endParaRPr lang="en-US" altLang="cs-CZ" sz="1059" dirty="0"/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D4ECD7F1-9C15-9147-8D32-76F42A54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73" y="6350784"/>
            <a:ext cx="2689412" cy="4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970E7F-6B49-8E47-9970-1205A1320700}"/>
              </a:ext>
            </a:extLst>
          </p:cNvPr>
          <p:cNvSpPr/>
          <p:nvPr/>
        </p:nvSpPr>
        <p:spPr>
          <a:xfrm>
            <a:off x="2633146" y="1662898"/>
            <a:ext cx="30903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Baylor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College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of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Medicine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(BCM), </a:t>
            </a:r>
          </a:p>
          <a:p>
            <a:pPr algn="r"/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the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Broad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Institute (BI), </a:t>
            </a:r>
          </a:p>
          <a:p>
            <a:pPr algn="r"/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Illumina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(ILLUM), </a:t>
            </a:r>
          </a:p>
          <a:p>
            <a:pPr algn="r"/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the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Max Planck Institute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for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Molecular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Genetics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(MPIMG), </a:t>
            </a:r>
          </a:p>
          <a:p>
            <a:pPr algn="r"/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the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Sanger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Center (SC), </a:t>
            </a:r>
          </a:p>
          <a:p>
            <a:pPr algn="r"/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Washington University Genome </a:t>
            </a:r>
            <a:r>
              <a:rPr lang="cs-CZ" sz="1100" dirty="0" err="1">
                <a:solidFill>
                  <a:srgbClr val="202020"/>
                </a:solidFill>
                <a:latin typeface="Helvetica" pitchFamily="2" charset="0"/>
              </a:rPr>
              <a:t>Sequencing</a:t>
            </a:r>
            <a:r>
              <a:rPr lang="cs-CZ" sz="1100" dirty="0">
                <a:solidFill>
                  <a:srgbClr val="202020"/>
                </a:solidFill>
                <a:latin typeface="Helvetica" pitchFamily="2" charset="0"/>
              </a:rPr>
              <a:t> Center (WUGSC).</a:t>
            </a:r>
            <a:endParaRPr lang="cs-CZ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CD361-2C0B-4C7E-8645-B9EB6FAE22F0}"/>
              </a:ext>
            </a:extLst>
          </p:cNvPr>
          <p:cNvSpPr txBox="1"/>
          <p:nvPr/>
        </p:nvSpPr>
        <p:spPr>
          <a:xfrm>
            <a:off x="103240" y="3429819"/>
            <a:ext cx="586494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/>
              <a:t>"Abychom posoudili rozsah a rozmanitost </a:t>
            </a:r>
            <a:r>
              <a:rPr lang="cs-CZ" sz="1400" dirty="0" err="1"/>
              <a:t>sekvenačních</a:t>
            </a:r>
            <a:r>
              <a:rPr lang="cs-CZ" sz="1400" dirty="0"/>
              <a:t> kontaminantů, provedli jsme mapování 57 sekvenčních běhů z projektu „1000 </a:t>
            </a:r>
            <a:r>
              <a:rPr lang="cs-CZ" sz="1400" dirty="0" err="1"/>
              <a:t>Genomes</a:t>
            </a:r>
            <a:r>
              <a:rPr lang="cs-CZ" sz="1400" dirty="0"/>
              <a:t> Project“ ze šesti center proti čtyřem největším databázím NCBI BLAST. Detekovali jsme čtení různých druhů kontaminantů ve všech bězích a identifikovali nejběžnější z těchto rodů kontaminantů (</a:t>
            </a:r>
            <a:r>
              <a:rPr lang="cs-CZ" sz="1400" dirty="0" err="1"/>
              <a:t>Bradyrhizobium</a:t>
            </a:r>
            <a:r>
              <a:rPr lang="cs-CZ" sz="1400" dirty="0"/>
              <a:t>) v sestavených genomech z databáze genomu NCBI.</a:t>
            </a:r>
            <a:r>
              <a:rPr lang="en-US" sz="1400" dirty="0"/>
              <a:t> "</a:t>
            </a:r>
            <a:endParaRPr lang="en-U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453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AC7ED-C9C7-D54C-9409-CB58E5E12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45" y="124691"/>
            <a:ext cx="6490575" cy="58466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98F99B-E128-5F42-99CA-35DA1125E78D}"/>
              </a:ext>
            </a:extLst>
          </p:cNvPr>
          <p:cNvSpPr/>
          <p:nvPr/>
        </p:nvSpPr>
        <p:spPr>
          <a:xfrm>
            <a:off x="502646" y="6271644"/>
            <a:ext cx="8551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 </a:t>
            </a:r>
            <a:r>
              <a:rPr lang="cs-CZ" sz="1200" dirty="0" err="1"/>
              <a:t>Goffau</a:t>
            </a:r>
            <a:r>
              <a:rPr lang="cs-CZ" sz="1200" dirty="0"/>
              <a:t>, MC; </a:t>
            </a:r>
            <a:r>
              <a:rPr lang="cs-CZ" sz="1200" dirty="0" err="1"/>
              <a:t>Lager</a:t>
            </a:r>
            <a:r>
              <a:rPr lang="cs-CZ" sz="1200" dirty="0"/>
              <a:t>, S; </a:t>
            </a:r>
            <a:r>
              <a:rPr lang="cs-CZ" sz="1200" dirty="0" err="1"/>
              <a:t>Salter</a:t>
            </a:r>
            <a:r>
              <a:rPr lang="cs-CZ" sz="1200" dirty="0"/>
              <a:t>, SJ; Wagner, J; </a:t>
            </a:r>
            <a:r>
              <a:rPr lang="cs-CZ" sz="1200" dirty="0" err="1"/>
              <a:t>Kronbichler</a:t>
            </a:r>
            <a:r>
              <a:rPr lang="cs-CZ" sz="1200" dirty="0"/>
              <a:t>, A; </a:t>
            </a:r>
            <a:r>
              <a:rPr lang="cs-CZ" sz="1200" dirty="0" err="1"/>
              <a:t>Charnock</a:t>
            </a:r>
            <a:r>
              <a:rPr lang="cs-CZ" sz="1200" dirty="0"/>
              <a:t>-Jones, DS; </a:t>
            </a:r>
            <a:r>
              <a:rPr lang="cs-CZ" sz="1200" dirty="0" err="1"/>
              <a:t>Peacock</a:t>
            </a:r>
            <a:r>
              <a:rPr lang="cs-CZ" sz="1200" dirty="0"/>
              <a:t>, SJ; Smith, GCS; </a:t>
            </a:r>
            <a:r>
              <a:rPr lang="cs-CZ" sz="1200" dirty="0" err="1"/>
              <a:t>Parkhill</a:t>
            </a:r>
            <a:r>
              <a:rPr lang="cs-CZ" sz="1200" dirty="0"/>
              <a:t>, J; (2018) </a:t>
            </a:r>
            <a:r>
              <a:rPr lang="cs-CZ" sz="1200" dirty="0" err="1"/>
              <a:t>Recognizing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reagent</a:t>
            </a:r>
            <a:r>
              <a:rPr lang="cs-CZ" sz="1200" dirty="0"/>
              <a:t> </a:t>
            </a:r>
            <a:r>
              <a:rPr lang="cs-CZ" sz="1200" dirty="0" err="1"/>
              <a:t>microbiome</a:t>
            </a:r>
            <a:r>
              <a:rPr lang="cs-CZ" sz="1200" dirty="0"/>
              <a:t>. </a:t>
            </a:r>
            <a:r>
              <a:rPr lang="cs-CZ" sz="1200" dirty="0" err="1"/>
              <a:t>Nature</a:t>
            </a:r>
            <a:r>
              <a:rPr lang="cs-CZ" sz="1200" dirty="0"/>
              <a:t> </a:t>
            </a:r>
            <a:r>
              <a:rPr lang="cs-CZ" sz="1200" dirty="0" err="1"/>
              <a:t>microbiology</a:t>
            </a:r>
            <a:r>
              <a:rPr lang="cs-CZ" sz="1200" dirty="0"/>
              <a:t>, 3 (8). pp. 851-853. ISSN 2058-5276 DOI: https://</a:t>
            </a:r>
            <a:r>
              <a:rPr lang="cs-CZ" sz="1200" dirty="0" err="1"/>
              <a:t>doi.org</a:t>
            </a:r>
            <a:r>
              <a:rPr lang="cs-CZ" sz="1200" dirty="0"/>
              <a:t>/10.1038/s41564-018-0202-y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67F635-4F73-DD4F-981E-A54F1CF624C8}"/>
              </a:ext>
            </a:extLst>
          </p:cNvPr>
          <p:cNvSpPr/>
          <p:nvPr/>
        </p:nvSpPr>
        <p:spPr>
          <a:xfrm>
            <a:off x="7078356" y="124691"/>
            <a:ext cx="485381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>
                <a:solidFill>
                  <a:srgbClr val="222222"/>
                </a:solidFill>
                <a:latin typeface="Lora"/>
              </a:rPr>
              <a:t>Fig</a:t>
            </a:r>
            <a:r>
              <a:rPr lang="cs-CZ" sz="1400" b="1" dirty="0">
                <a:solidFill>
                  <a:srgbClr val="222222"/>
                </a:solidFill>
                <a:latin typeface="Lora"/>
              </a:rPr>
              <a:t>. 1: </a:t>
            </a:r>
            <a:r>
              <a:rPr lang="cs-CZ" sz="1400" dirty="0" err="1">
                <a:solidFill>
                  <a:srgbClr val="222222"/>
                </a:solidFill>
                <a:latin typeface="Lora"/>
              </a:rPr>
              <a:t>Reagent</a:t>
            </a:r>
            <a:r>
              <a:rPr lang="cs-CZ" sz="1400" dirty="0">
                <a:solidFill>
                  <a:srgbClr val="222222"/>
                </a:solidFill>
                <a:latin typeface="Lora"/>
              </a:rPr>
              <a:t> </a:t>
            </a:r>
            <a:r>
              <a:rPr lang="cs-CZ" sz="1400" dirty="0" err="1">
                <a:solidFill>
                  <a:srgbClr val="222222"/>
                </a:solidFill>
                <a:latin typeface="Lora"/>
              </a:rPr>
              <a:t>contamination</a:t>
            </a:r>
            <a:r>
              <a:rPr lang="cs-CZ" sz="1400" dirty="0">
                <a:solidFill>
                  <a:srgbClr val="222222"/>
                </a:solidFill>
                <a:latin typeface="Lora"/>
              </a:rPr>
              <a:t> </a:t>
            </a:r>
            <a:r>
              <a:rPr lang="cs-CZ" sz="1400" dirty="0" err="1">
                <a:solidFill>
                  <a:srgbClr val="222222"/>
                </a:solidFill>
                <a:latin typeface="Lora"/>
              </a:rPr>
              <a:t>recognition</a:t>
            </a:r>
            <a:r>
              <a:rPr lang="cs-CZ" sz="1400" dirty="0">
                <a:solidFill>
                  <a:srgbClr val="222222"/>
                </a:solidFill>
                <a:latin typeface="Lora"/>
              </a:rPr>
              <a:t> </a:t>
            </a:r>
            <a:r>
              <a:rPr lang="cs-CZ" sz="1400" dirty="0" err="1">
                <a:solidFill>
                  <a:srgbClr val="222222"/>
                </a:solidFill>
                <a:latin typeface="Lora"/>
              </a:rPr>
              <a:t>strategies</a:t>
            </a:r>
            <a:r>
              <a:rPr lang="cs-CZ" sz="1400" dirty="0">
                <a:solidFill>
                  <a:srgbClr val="222222"/>
                </a:solidFill>
                <a:latin typeface="Lora"/>
              </a:rPr>
              <a:t>.</a:t>
            </a:r>
          </a:p>
          <a:p>
            <a:endParaRPr lang="cs-CZ" sz="1400" dirty="0">
              <a:solidFill>
                <a:srgbClr val="222222"/>
              </a:solidFill>
              <a:latin typeface="Lora"/>
            </a:endParaRPr>
          </a:p>
          <a:p>
            <a:r>
              <a:rPr lang="cs-CZ" sz="1400" b="1" dirty="0"/>
              <a:t>a</a:t>
            </a:r>
            <a:r>
              <a:rPr lang="cs-CZ" sz="1400" dirty="0"/>
              <a:t>, </a:t>
            </a:r>
            <a:r>
              <a:rPr lang="cs-CZ" sz="1400" dirty="0" err="1"/>
              <a:t>Between-batch</a:t>
            </a:r>
            <a:r>
              <a:rPr lang="cs-CZ" sz="1400" dirty="0"/>
              <a:t> </a:t>
            </a:r>
            <a:r>
              <a:rPr lang="cs-CZ" sz="1400" dirty="0" err="1"/>
              <a:t>variation</a:t>
            </a:r>
            <a:r>
              <a:rPr lang="cs-CZ" sz="1400" dirty="0"/>
              <a:t> </a:t>
            </a:r>
            <a:r>
              <a:rPr lang="cs-CZ" sz="1400" dirty="0" err="1"/>
              <a:t>allows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rapid </a:t>
            </a:r>
            <a:r>
              <a:rPr lang="cs-CZ" sz="1400" dirty="0" err="1"/>
              <a:t>identification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reagent</a:t>
            </a:r>
            <a:r>
              <a:rPr lang="cs-CZ" sz="1400" dirty="0"/>
              <a:t> </a:t>
            </a:r>
            <a:r>
              <a:rPr lang="cs-CZ" sz="1400" dirty="0" err="1"/>
              <a:t>contamination</a:t>
            </a:r>
            <a:r>
              <a:rPr lang="cs-CZ" sz="1400" dirty="0"/>
              <a:t>. </a:t>
            </a:r>
            <a:r>
              <a:rPr lang="cs-CZ" sz="1400" dirty="0" err="1"/>
              <a:t>This</a:t>
            </a:r>
            <a:r>
              <a:rPr lang="cs-CZ" sz="1400" dirty="0"/>
              <a:t> </a:t>
            </a:r>
            <a:r>
              <a:rPr lang="cs-CZ" sz="1400" dirty="0" err="1"/>
              <a:t>example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a 16S </a:t>
            </a:r>
            <a:r>
              <a:rPr lang="cs-CZ" sz="1400" dirty="0" err="1"/>
              <a:t>analysis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placental</a:t>
            </a:r>
            <a:r>
              <a:rPr lang="cs-CZ" sz="1400" dirty="0"/>
              <a:t> </a:t>
            </a:r>
            <a:r>
              <a:rPr lang="cs-CZ" sz="1400" dirty="0" err="1"/>
              <a:t>tissues</a:t>
            </a:r>
            <a:r>
              <a:rPr lang="cs-CZ" sz="1400" dirty="0"/>
              <a:t>… </a:t>
            </a:r>
            <a:r>
              <a:rPr lang="cs-CZ" sz="1400" dirty="0" err="1"/>
              <a:t>FastDNA</a:t>
            </a:r>
            <a:r>
              <a:rPr lang="cs-CZ" sz="1400" dirty="0"/>
              <a:t> SPIN </a:t>
            </a:r>
            <a:r>
              <a:rPr lang="cs-CZ" sz="1400" dirty="0" err="1"/>
              <a:t>kits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different</a:t>
            </a:r>
            <a:r>
              <a:rPr lang="cs-CZ" sz="1400" dirty="0"/>
              <a:t> lot </a:t>
            </a:r>
            <a:r>
              <a:rPr lang="cs-CZ" sz="1400" dirty="0" err="1"/>
              <a:t>numbers</a:t>
            </a:r>
            <a:r>
              <a:rPr lang="cs-CZ" sz="1400" dirty="0"/>
              <a:t> </a:t>
            </a:r>
            <a:r>
              <a:rPr lang="cs-CZ" sz="1400" dirty="0" err="1"/>
              <a:t>were</a:t>
            </a:r>
            <a:r>
              <a:rPr lang="cs-CZ" sz="1400" dirty="0"/>
              <a:t> </a:t>
            </a:r>
            <a:r>
              <a:rPr lang="cs-CZ" sz="1400" dirty="0" err="1"/>
              <a:t>used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</a:t>
            </a:r>
            <a:r>
              <a:rPr lang="cs-CZ" sz="1400" dirty="0" err="1"/>
              <a:t>batches</a:t>
            </a:r>
            <a:r>
              <a:rPr lang="cs-CZ" sz="1400" dirty="0"/>
              <a:t> 1 and 2. </a:t>
            </a:r>
          </a:p>
          <a:p>
            <a:r>
              <a:rPr lang="cs-CZ" sz="1400" dirty="0">
                <a:solidFill>
                  <a:srgbClr val="222222"/>
                </a:solidFill>
                <a:latin typeface="Lora"/>
              </a:rPr>
              <a:t>…</a:t>
            </a:r>
          </a:p>
          <a:p>
            <a:endParaRPr lang="cs-CZ" sz="1400" dirty="0">
              <a:solidFill>
                <a:srgbClr val="222222"/>
              </a:solidFill>
              <a:latin typeface="Lora"/>
            </a:endParaRPr>
          </a:p>
          <a:p>
            <a:r>
              <a:rPr lang="cs-CZ" sz="1400" b="1" dirty="0"/>
              <a:t>b</a:t>
            </a:r>
            <a:r>
              <a:rPr lang="cs-CZ" sz="1400" dirty="0"/>
              <a:t>, </a:t>
            </a:r>
            <a:r>
              <a:rPr lang="cs-CZ" sz="1400" dirty="0" err="1"/>
              <a:t>Spearman’s</a:t>
            </a:r>
            <a:r>
              <a:rPr lang="cs-CZ" sz="1400" dirty="0"/>
              <a:t> </a:t>
            </a:r>
            <a:r>
              <a:rPr lang="cs-CZ" sz="1400" dirty="0" err="1"/>
              <a:t>rho</a:t>
            </a:r>
            <a:r>
              <a:rPr lang="cs-CZ" sz="1400" dirty="0"/>
              <a:t> </a:t>
            </a:r>
            <a:r>
              <a:rPr lang="cs-CZ" sz="1400" dirty="0" err="1"/>
              <a:t>correlation</a:t>
            </a:r>
            <a:r>
              <a:rPr lang="cs-CZ" sz="1400" dirty="0"/>
              <a:t> </a:t>
            </a:r>
            <a:r>
              <a:rPr lang="cs-CZ" sz="1400" dirty="0" err="1"/>
              <a:t>coefficient</a:t>
            </a:r>
            <a:r>
              <a:rPr lang="cs-CZ" sz="1400" dirty="0"/>
              <a:t> </a:t>
            </a:r>
            <a:r>
              <a:rPr lang="cs-CZ" sz="1400" dirty="0" err="1"/>
              <a:t>heatmap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a </a:t>
            </a:r>
            <a:r>
              <a:rPr lang="cs-CZ" sz="1400" dirty="0" err="1"/>
              <a:t>subset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most </a:t>
            </a:r>
            <a:r>
              <a:rPr lang="cs-CZ" sz="1400" dirty="0" err="1"/>
              <a:t>common</a:t>
            </a:r>
            <a:r>
              <a:rPr lang="cs-CZ" sz="1400" dirty="0"/>
              <a:t> species </a:t>
            </a:r>
            <a:r>
              <a:rPr lang="cs-CZ" sz="1400" dirty="0" err="1"/>
              <a:t>detected</a:t>
            </a:r>
            <a:r>
              <a:rPr lang="cs-CZ" sz="1400" dirty="0"/>
              <a:t> (</a:t>
            </a:r>
            <a:r>
              <a:rPr lang="cs-CZ" sz="1400" i="1" dirty="0" err="1"/>
              <a:t>x</a:t>
            </a:r>
            <a:r>
              <a:rPr lang="cs-CZ" sz="1400" dirty="0"/>
              <a:t>- and </a:t>
            </a:r>
            <a:r>
              <a:rPr lang="cs-CZ" sz="1400" i="1" dirty="0" err="1"/>
              <a:t>y</a:t>
            </a:r>
            <a:r>
              <a:rPr lang="cs-CZ" sz="1400" dirty="0" err="1"/>
              <a:t>-axes</a:t>
            </a:r>
            <a:r>
              <a:rPr lang="cs-CZ" sz="1400" dirty="0"/>
              <a:t>) </a:t>
            </a:r>
            <a:r>
              <a:rPr lang="cs-CZ" sz="1400" dirty="0" err="1"/>
              <a:t>during</a:t>
            </a:r>
            <a:r>
              <a:rPr lang="cs-CZ" sz="1400" dirty="0"/>
              <a:t> a study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necrotizing</a:t>
            </a:r>
            <a:r>
              <a:rPr lang="cs-CZ" sz="1400" dirty="0"/>
              <a:t> </a:t>
            </a:r>
            <a:r>
              <a:rPr lang="cs-CZ" sz="1400" dirty="0" err="1"/>
              <a:t>enterocolitis</a:t>
            </a:r>
            <a:r>
              <a:rPr lang="cs-CZ" sz="1400" dirty="0"/>
              <a:t> in </a:t>
            </a:r>
            <a:r>
              <a:rPr lang="cs-CZ" sz="1400" dirty="0" err="1"/>
              <a:t>pre</a:t>
            </a:r>
            <a:r>
              <a:rPr lang="cs-CZ" sz="1400" dirty="0"/>
              <a:t>-term </a:t>
            </a:r>
            <a:r>
              <a:rPr lang="cs-CZ" sz="1400" dirty="0" err="1"/>
              <a:t>infants</a:t>
            </a:r>
            <a:endParaRPr lang="cs-CZ" sz="1400" dirty="0"/>
          </a:p>
          <a:p>
            <a:r>
              <a:rPr lang="cs-CZ" sz="1400" dirty="0">
                <a:solidFill>
                  <a:srgbClr val="222222"/>
                </a:solidFill>
                <a:latin typeface="Lora"/>
              </a:rPr>
              <a:t>…</a:t>
            </a:r>
          </a:p>
          <a:p>
            <a:r>
              <a:rPr lang="cs-CZ" sz="1400" b="1" dirty="0"/>
              <a:t>c, </a:t>
            </a:r>
            <a:r>
              <a:rPr lang="cs-CZ" sz="1400" b="1" dirty="0" err="1"/>
              <a:t>Reagent</a:t>
            </a:r>
            <a:r>
              <a:rPr lang="cs-CZ" sz="1400" b="1" dirty="0"/>
              <a:t> </a:t>
            </a:r>
            <a:r>
              <a:rPr lang="cs-CZ" sz="1400" b="1" dirty="0" err="1"/>
              <a:t>contaminants</a:t>
            </a:r>
            <a:r>
              <a:rPr lang="cs-CZ" sz="1400" b="1" dirty="0"/>
              <a:t> are </a:t>
            </a:r>
            <a:r>
              <a:rPr lang="cs-CZ" sz="1400" b="1" dirty="0" err="1"/>
              <a:t>especially</a:t>
            </a:r>
            <a:r>
              <a:rPr lang="cs-CZ" sz="1400" b="1" dirty="0"/>
              <a:t> </a:t>
            </a:r>
            <a:r>
              <a:rPr lang="cs-CZ" sz="1400" b="1" dirty="0" err="1"/>
              <a:t>abundant</a:t>
            </a:r>
            <a:r>
              <a:rPr lang="cs-CZ" sz="1400" b="1" dirty="0"/>
              <a:t> in </a:t>
            </a:r>
            <a:r>
              <a:rPr lang="cs-CZ" sz="1400" b="1" dirty="0" err="1"/>
              <a:t>samples</a:t>
            </a:r>
            <a:r>
              <a:rPr lang="cs-CZ" sz="1400" b="1" dirty="0"/>
              <a:t> </a:t>
            </a:r>
            <a:r>
              <a:rPr lang="cs-CZ" sz="1400" b="1" dirty="0" err="1"/>
              <a:t>with</a:t>
            </a:r>
            <a:r>
              <a:rPr lang="cs-CZ" sz="1400" b="1" dirty="0"/>
              <a:t> </a:t>
            </a:r>
            <a:r>
              <a:rPr lang="cs-CZ" sz="1400" b="1" dirty="0" err="1"/>
              <a:t>low</a:t>
            </a:r>
            <a:r>
              <a:rPr lang="cs-CZ" sz="1400" b="1" dirty="0"/>
              <a:t> </a:t>
            </a:r>
            <a:r>
              <a:rPr lang="cs-CZ" sz="1400" b="1" dirty="0" err="1"/>
              <a:t>biomass</a:t>
            </a:r>
            <a:r>
              <a:rPr lang="cs-CZ" sz="1400" b="1" dirty="0"/>
              <a:t> </a:t>
            </a:r>
            <a:r>
              <a:rPr lang="cs-CZ" sz="1400" dirty="0" err="1"/>
              <a:t>that</a:t>
            </a:r>
            <a:r>
              <a:rPr lang="cs-CZ" sz="1400" dirty="0"/>
              <a:t> </a:t>
            </a:r>
            <a:r>
              <a:rPr lang="cs-CZ" sz="1400" dirty="0" err="1"/>
              <a:t>failed</a:t>
            </a:r>
            <a:r>
              <a:rPr lang="cs-CZ" sz="1400" dirty="0"/>
              <a:t> 16S </a:t>
            </a:r>
            <a:r>
              <a:rPr lang="cs-CZ" sz="1400" dirty="0" err="1"/>
              <a:t>amplification</a:t>
            </a:r>
            <a:r>
              <a:rPr lang="cs-CZ" sz="1400" dirty="0"/>
              <a:t>, and in negative </a:t>
            </a:r>
            <a:r>
              <a:rPr lang="cs-CZ" sz="1400" dirty="0" err="1"/>
              <a:t>controls</a:t>
            </a:r>
            <a:r>
              <a:rPr lang="cs-CZ" sz="1400" dirty="0"/>
              <a:t>; </a:t>
            </a:r>
            <a:r>
              <a:rPr lang="cs-CZ" sz="1400" dirty="0" err="1"/>
              <a:t>both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which</a:t>
            </a:r>
            <a:r>
              <a:rPr lang="cs-CZ" sz="1400" dirty="0"/>
              <a:t> cluster </a:t>
            </a:r>
            <a:r>
              <a:rPr lang="cs-CZ" sz="1400" dirty="0" err="1"/>
              <a:t>together</a:t>
            </a:r>
            <a:r>
              <a:rPr lang="cs-CZ" sz="1400" dirty="0"/>
              <a:t> in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lower</a:t>
            </a:r>
            <a:r>
              <a:rPr lang="cs-CZ" sz="1400" dirty="0"/>
              <a:t> </a:t>
            </a:r>
            <a:r>
              <a:rPr lang="cs-CZ" sz="1400" dirty="0" err="1"/>
              <a:t>left</a:t>
            </a:r>
            <a:r>
              <a:rPr lang="cs-CZ" sz="1400" dirty="0"/>
              <a:t> </a:t>
            </a:r>
            <a:r>
              <a:rPr lang="cs-CZ" sz="1400" dirty="0" err="1"/>
              <a:t>corner</a:t>
            </a:r>
            <a:r>
              <a:rPr lang="cs-CZ" sz="1400" dirty="0"/>
              <a:t>. </a:t>
            </a:r>
            <a:r>
              <a:rPr lang="cs-CZ" sz="1400" dirty="0" err="1"/>
              <a:t>This</a:t>
            </a:r>
            <a:r>
              <a:rPr lang="cs-CZ" sz="1400" dirty="0"/>
              <a:t> </a:t>
            </a:r>
            <a:r>
              <a:rPr lang="cs-CZ" sz="1400" dirty="0" err="1"/>
              <a:t>dataset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a study </a:t>
            </a:r>
            <a:r>
              <a:rPr lang="cs-CZ" sz="1400" dirty="0" err="1"/>
              <a:t>where</a:t>
            </a:r>
            <a:r>
              <a:rPr lang="cs-CZ" sz="1400" dirty="0"/>
              <a:t> </a:t>
            </a:r>
            <a:r>
              <a:rPr lang="cs-CZ" sz="1400" dirty="0" err="1"/>
              <a:t>bacterial</a:t>
            </a:r>
            <a:r>
              <a:rPr lang="cs-CZ" sz="1400" dirty="0"/>
              <a:t> DNA </a:t>
            </a:r>
            <a:r>
              <a:rPr lang="cs-CZ" sz="1400" dirty="0" err="1"/>
              <a:t>was</a:t>
            </a:r>
            <a:r>
              <a:rPr lang="cs-CZ" sz="1400" dirty="0"/>
              <a:t> </a:t>
            </a:r>
            <a:r>
              <a:rPr lang="cs-CZ" sz="1400" dirty="0" err="1"/>
              <a:t>enriched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nasal</a:t>
            </a:r>
            <a:r>
              <a:rPr lang="cs-CZ" sz="1400" dirty="0"/>
              <a:t> </a:t>
            </a:r>
            <a:r>
              <a:rPr lang="cs-CZ" sz="1400" dirty="0" err="1"/>
              <a:t>swabs</a:t>
            </a:r>
            <a:r>
              <a:rPr lang="cs-CZ" sz="1400" dirty="0"/>
              <a:t> and </a:t>
            </a:r>
            <a:r>
              <a:rPr lang="cs-CZ" sz="1400" dirty="0" err="1"/>
              <a:t>sequenced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an</a:t>
            </a:r>
            <a:r>
              <a:rPr lang="cs-CZ" sz="1400" dirty="0"/>
              <a:t> ILLUMINA </a:t>
            </a:r>
            <a:r>
              <a:rPr lang="cs-CZ" sz="1400" dirty="0" err="1"/>
              <a:t>HiSeq</a:t>
            </a:r>
            <a:r>
              <a:rPr lang="cs-CZ" sz="1400" dirty="0"/>
              <a:t> v4 </a:t>
            </a:r>
            <a:r>
              <a:rPr lang="cs-CZ" sz="1400" dirty="0" err="1"/>
              <a:t>sequencing</a:t>
            </a:r>
            <a:r>
              <a:rPr lang="cs-CZ" sz="1400" dirty="0"/>
              <a:t> </a:t>
            </a:r>
            <a:r>
              <a:rPr lang="cs-CZ" sz="1400" dirty="0" err="1"/>
              <a:t>kit</a:t>
            </a:r>
            <a:r>
              <a:rPr lang="cs-CZ" sz="1400" dirty="0"/>
              <a:t>. </a:t>
            </a:r>
            <a:endParaRPr lang="cs-CZ" sz="1400" dirty="0">
              <a:solidFill>
                <a:srgbClr val="222222"/>
              </a:solidFill>
              <a:latin typeface="Lora"/>
            </a:endParaRPr>
          </a:p>
          <a:p>
            <a:r>
              <a:rPr lang="cs-CZ" sz="1400" dirty="0">
                <a:solidFill>
                  <a:srgbClr val="222222"/>
                </a:solidFill>
                <a:latin typeface="Lora"/>
              </a:rPr>
              <a:t>…</a:t>
            </a:r>
          </a:p>
          <a:p>
            <a:r>
              <a:rPr lang="cs-CZ" sz="1400" dirty="0"/>
              <a:t> </a:t>
            </a:r>
            <a:r>
              <a:rPr lang="cs-CZ" sz="1400" b="1" dirty="0"/>
              <a:t>d</a:t>
            </a:r>
            <a:r>
              <a:rPr lang="cs-CZ" sz="1400" dirty="0"/>
              <a:t>, </a:t>
            </a:r>
            <a:r>
              <a:rPr lang="cs-CZ" sz="1400" b="1" dirty="0" err="1"/>
              <a:t>Genuine</a:t>
            </a:r>
            <a:r>
              <a:rPr lang="cs-CZ" sz="1400" b="1" dirty="0"/>
              <a:t> </a:t>
            </a:r>
            <a:r>
              <a:rPr lang="cs-CZ" sz="1400" b="1" dirty="0" err="1"/>
              <a:t>signals</a:t>
            </a:r>
            <a:r>
              <a:rPr lang="cs-CZ" sz="1400" b="1" dirty="0"/>
              <a:t> are </a:t>
            </a:r>
            <a:r>
              <a:rPr lang="cs-CZ" sz="1400" b="1" dirty="0" err="1"/>
              <a:t>reproducible</a:t>
            </a:r>
            <a:r>
              <a:rPr lang="cs-CZ" sz="1400" b="1" dirty="0"/>
              <a:t> </a:t>
            </a:r>
            <a:r>
              <a:rPr lang="cs-CZ" sz="1400" dirty="0"/>
              <a:t>and </a:t>
            </a:r>
            <a:r>
              <a:rPr lang="cs-CZ" sz="1400" dirty="0" err="1"/>
              <a:t>separate</a:t>
            </a:r>
            <a:r>
              <a:rPr lang="cs-CZ" sz="1400" dirty="0"/>
              <a:t> </a:t>
            </a:r>
            <a:r>
              <a:rPr lang="cs-CZ" sz="1400" dirty="0" err="1"/>
              <a:t>measurements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same</a:t>
            </a:r>
            <a:r>
              <a:rPr lang="cs-CZ" sz="1400" dirty="0"/>
              <a:t> sample </a:t>
            </a:r>
            <a:r>
              <a:rPr lang="cs-CZ" sz="1400" dirty="0" err="1"/>
              <a:t>using</a:t>
            </a:r>
            <a:r>
              <a:rPr lang="cs-CZ" sz="1400" dirty="0"/>
              <a:t> </a:t>
            </a:r>
            <a:r>
              <a:rPr lang="cs-CZ" sz="1400" dirty="0" err="1"/>
              <a:t>different</a:t>
            </a:r>
            <a:r>
              <a:rPr lang="cs-CZ" sz="1400" dirty="0"/>
              <a:t> DNA </a:t>
            </a:r>
            <a:r>
              <a:rPr lang="cs-CZ" sz="1400" dirty="0" err="1"/>
              <a:t>isolation</a:t>
            </a:r>
            <a:r>
              <a:rPr lang="cs-CZ" sz="1400" dirty="0"/>
              <a:t> </a:t>
            </a:r>
            <a:r>
              <a:rPr lang="cs-CZ" sz="1400" dirty="0" err="1"/>
              <a:t>kits</a:t>
            </a:r>
            <a:r>
              <a:rPr lang="cs-CZ" sz="1400" dirty="0"/>
              <a:t> </a:t>
            </a:r>
            <a:r>
              <a:rPr lang="cs-CZ" sz="1400" dirty="0" err="1"/>
              <a:t>should</a:t>
            </a:r>
            <a:r>
              <a:rPr lang="cs-CZ" sz="1400" dirty="0"/>
              <a:t> </a:t>
            </a:r>
            <a:r>
              <a:rPr lang="cs-CZ" sz="1400" dirty="0" err="1"/>
              <a:t>correlate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one</a:t>
            </a:r>
            <a:r>
              <a:rPr lang="cs-CZ" sz="1400" dirty="0"/>
              <a:t> </a:t>
            </a:r>
            <a:r>
              <a:rPr lang="cs-CZ" sz="1400" dirty="0" err="1"/>
              <a:t>another</a:t>
            </a:r>
            <a:r>
              <a:rPr lang="cs-CZ" sz="1400" dirty="0"/>
              <a:t> </a:t>
            </a:r>
            <a:r>
              <a:rPr lang="cs-CZ" sz="1400" dirty="0" err="1"/>
              <a:t>while</a:t>
            </a:r>
            <a:r>
              <a:rPr lang="cs-CZ" sz="1400" dirty="0"/>
              <a:t> </a:t>
            </a:r>
            <a:r>
              <a:rPr lang="cs-CZ" sz="1400" dirty="0" err="1"/>
              <a:t>reagent</a:t>
            </a:r>
            <a:r>
              <a:rPr lang="cs-CZ" sz="1400" dirty="0"/>
              <a:t> </a:t>
            </a:r>
            <a:r>
              <a:rPr lang="cs-CZ" sz="1400" dirty="0" err="1"/>
              <a:t>contamination</a:t>
            </a:r>
            <a:r>
              <a:rPr lang="cs-CZ" sz="1400" dirty="0"/>
              <a:t> </a:t>
            </a:r>
            <a:r>
              <a:rPr lang="cs-CZ" sz="1400" dirty="0" err="1"/>
              <a:t>signals</a:t>
            </a:r>
            <a:r>
              <a:rPr lang="cs-CZ" sz="1400" dirty="0"/>
              <a:t> do not.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genuine</a:t>
            </a:r>
            <a:r>
              <a:rPr lang="cs-CZ" sz="1400" dirty="0"/>
              <a:t> </a:t>
            </a:r>
            <a:r>
              <a:rPr lang="cs-CZ" sz="1400" i="1" dirty="0" err="1"/>
              <a:t>Moraxella</a:t>
            </a:r>
            <a:r>
              <a:rPr lang="cs-CZ" sz="1400" dirty="0"/>
              <a:t> </a:t>
            </a:r>
            <a:r>
              <a:rPr lang="cs-CZ" sz="1400" dirty="0" err="1"/>
              <a:t>signal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a </a:t>
            </a:r>
            <a:r>
              <a:rPr lang="cs-CZ" sz="1400" dirty="0" err="1"/>
              <a:t>reanalysis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16S data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Salter</a:t>
            </a:r>
            <a:r>
              <a:rPr lang="cs-CZ" sz="1400" dirty="0"/>
              <a:t> et al.</a:t>
            </a:r>
            <a:r>
              <a:rPr lang="cs-CZ" sz="1400" baseline="30000" dirty="0">
                <a:hlinkClick r:id="rId4" tooltip="Salter, S. J. et al. BMC Biol. 12, 87 (2014)."/>
              </a:rPr>
              <a:t>1</a:t>
            </a:r>
            <a:r>
              <a:rPr lang="cs-CZ" sz="1400" dirty="0"/>
              <a:t>, </a:t>
            </a:r>
            <a:r>
              <a:rPr lang="cs-CZ" sz="1400" dirty="0" err="1"/>
              <a:t>whereas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reagent</a:t>
            </a:r>
            <a:r>
              <a:rPr lang="cs-CZ" sz="1400" dirty="0"/>
              <a:t> </a:t>
            </a:r>
            <a:r>
              <a:rPr lang="cs-CZ" sz="1400" dirty="0" err="1"/>
              <a:t>contamination</a:t>
            </a:r>
            <a:r>
              <a:rPr lang="cs-CZ" sz="1400" dirty="0"/>
              <a:t> </a:t>
            </a:r>
            <a:r>
              <a:rPr lang="cs-CZ" sz="1400" dirty="0" err="1"/>
              <a:t>example</a:t>
            </a:r>
            <a:r>
              <a:rPr lang="cs-CZ" sz="1400" dirty="0"/>
              <a:t>, </a:t>
            </a:r>
            <a:r>
              <a:rPr lang="cs-CZ" sz="1400" i="1" dirty="0" err="1"/>
              <a:t>Thiohalocapsa</a:t>
            </a:r>
            <a:r>
              <a:rPr lang="cs-CZ" sz="1400" i="1" dirty="0"/>
              <a:t> </a:t>
            </a:r>
            <a:r>
              <a:rPr lang="cs-CZ" sz="1400" i="1" dirty="0" err="1"/>
              <a:t>halophila</a:t>
            </a:r>
            <a:r>
              <a:rPr lang="cs-CZ" sz="1400" dirty="0"/>
              <a:t>,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an</a:t>
            </a:r>
            <a:r>
              <a:rPr lang="cs-CZ" sz="1400" dirty="0"/>
              <a:t> </a:t>
            </a:r>
            <a:r>
              <a:rPr lang="cs-CZ" sz="1400" dirty="0" err="1"/>
              <a:t>analysis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placental</a:t>
            </a:r>
            <a:r>
              <a:rPr lang="cs-CZ" sz="1400" dirty="0"/>
              <a:t> </a:t>
            </a:r>
            <a:r>
              <a:rPr lang="cs-CZ" sz="1400" dirty="0" err="1"/>
              <a:t>tissues</a:t>
            </a:r>
            <a:r>
              <a:rPr lang="cs-CZ" sz="1400" dirty="0"/>
              <a:t>. </a:t>
            </a:r>
            <a:endParaRPr lang="cs-CZ" sz="1400" dirty="0">
              <a:solidFill>
                <a:srgbClr val="222222"/>
              </a:solidFill>
              <a:latin typeface="Lora"/>
            </a:endParaRPr>
          </a:p>
          <a:p>
            <a:endParaRPr lang="cs-CZ" sz="1400" dirty="0">
              <a:solidFill>
                <a:srgbClr val="222222"/>
              </a:solidFill>
              <a:latin typeface="Lora"/>
            </a:endParaRPr>
          </a:p>
          <a:p>
            <a:endParaRPr lang="cs-CZ" sz="1400" dirty="0">
              <a:solidFill>
                <a:srgbClr val="222222"/>
              </a:solidFill>
              <a:latin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153728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A238F9-0E42-B34A-8C80-07E03D683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83" y="411187"/>
            <a:ext cx="6925671" cy="45582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D20294-EBD8-3842-BA4E-71B02EA4580E}"/>
              </a:ext>
            </a:extLst>
          </p:cNvPr>
          <p:cNvSpPr/>
          <p:nvPr/>
        </p:nvSpPr>
        <p:spPr>
          <a:xfrm>
            <a:off x="7859844" y="411187"/>
            <a:ext cx="29930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Fig</a:t>
            </a:r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3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Wrestling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with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kit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contamination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—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similar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bacterial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composition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in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placental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samples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and negative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controls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EE704B-2152-9140-BCD4-0360DA421EF5}"/>
              </a:ext>
            </a:extLst>
          </p:cNvPr>
          <p:cNvSpPr/>
          <p:nvPr/>
        </p:nvSpPr>
        <p:spPr>
          <a:xfrm>
            <a:off x="766684" y="5644042"/>
            <a:ext cx="11180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 D,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Hofstaedter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Zhao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Mattei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Tanes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Clarke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Lauder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Sherrill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-Mix S,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Chehoud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Kelsen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J, et al.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Optimizing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dodging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pitfalls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microbiome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Microbiome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2017;5(1):52.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10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D20294-EBD8-3842-BA4E-71B02EA4580E}"/>
              </a:ext>
            </a:extLst>
          </p:cNvPr>
          <p:cNvSpPr/>
          <p:nvPr/>
        </p:nvSpPr>
        <p:spPr>
          <a:xfrm>
            <a:off x="8384500" y="426177"/>
            <a:ext cx="29930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Fig</a:t>
            </a:r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1 </a:t>
            </a:r>
            <a:r>
              <a:rPr lang="cs-CZ" dirty="0" err="1"/>
              <a:t>Example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cage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</a:t>
            </a:r>
            <a:r>
              <a:rPr lang="cs-CZ" dirty="0" err="1"/>
              <a:t>dominating</a:t>
            </a:r>
            <a:r>
              <a:rPr lang="cs-CZ" dirty="0"/>
              <a:t> a </a:t>
            </a:r>
            <a:r>
              <a:rPr lang="cs-CZ" dirty="0" err="1"/>
              <a:t>mouse</a:t>
            </a:r>
            <a:r>
              <a:rPr lang="cs-CZ" dirty="0"/>
              <a:t> study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fungal</a:t>
            </a:r>
            <a:r>
              <a:rPr lang="cs-CZ" dirty="0"/>
              <a:t> </a:t>
            </a:r>
            <a:r>
              <a:rPr lang="cs-CZ" dirty="0" err="1"/>
              <a:t>communities</a:t>
            </a:r>
            <a:r>
              <a:rPr lang="cs-CZ" dirty="0"/>
              <a:t>. </a:t>
            </a:r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</a:rPr>
              <a:t>…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conditions</a:t>
            </a:r>
            <a:r>
              <a:rPr lang="cs-CZ" dirty="0"/>
              <a:t> </a:t>
            </a:r>
            <a:r>
              <a:rPr lang="cs-CZ" dirty="0" err="1"/>
              <a:t>studied</a:t>
            </a:r>
            <a:r>
              <a:rPr lang="cs-CZ" dirty="0"/>
              <a:t> </a:t>
            </a:r>
            <a:r>
              <a:rPr lang="cs-CZ" dirty="0" err="1"/>
              <a:t>were</a:t>
            </a:r>
            <a:r>
              <a:rPr lang="cs-CZ" dirty="0"/>
              <a:t> </a:t>
            </a:r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exposure</a:t>
            </a:r>
            <a:r>
              <a:rPr lang="cs-CZ" dirty="0"/>
              <a:t> to </a:t>
            </a:r>
            <a:r>
              <a:rPr lang="cs-CZ" dirty="0" err="1"/>
              <a:t>antibiotics</a:t>
            </a:r>
            <a:r>
              <a:rPr lang="cs-CZ" dirty="0"/>
              <a:t> (</a:t>
            </a:r>
            <a:r>
              <a:rPr lang="cs-CZ" i="1" dirty="0" err="1"/>
              <a:t>Condition</a:t>
            </a:r>
            <a:r>
              <a:rPr lang="cs-CZ" i="1" dirty="0"/>
              <a:t> 1</a:t>
            </a:r>
            <a:r>
              <a:rPr lang="cs-CZ" dirty="0"/>
              <a:t>), </a:t>
            </a:r>
            <a:r>
              <a:rPr lang="cs-CZ" dirty="0" err="1"/>
              <a:t>short</a:t>
            </a:r>
            <a:r>
              <a:rPr lang="cs-CZ" dirty="0"/>
              <a:t>-term </a:t>
            </a:r>
            <a:r>
              <a:rPr lang="cs-CZ" dirty="0" err="1"/>
              <a:t>exposure</a:t>
            </a:r>
            <a:r>
              <a:rPr lang="cs-CZ" dirty="0"/>
              <a:t> to </a:t>
            </a:r>
            <a:r>
              <a:rPr lang="cs-CZ" dirty="0" err="1"/>
              <a:t>antibiotics</a:t>
            </a:r>
            <a:r>
              <a:rPr lang="cs-CZ" dirty="0"/>
              <a:t> (</a:t>
            </a:r>
            <a:r>
              <a:rPr lang="cs-CZ" i="1" dirty="0" err="1"/>
              <a:t>Condition</a:t>
            </a:r>
            <a:r>
              <a:rPr lang="cs-CZ" i="1" dirty="0"/>
              <a:t> 2</a:t>
            </a:r>
            <a:r>
              <a:rPr lang="cs-CZ" dirty="0"/>
              <a:t>), and no </a:t>
            </a:r>
            <a:r>
              <a:rPr lang="cs-CZ" dirty="0" err="1"/>
              <a:t>exposure</a:t>
            </a:r>
            <a:r>
              <a:rPr lang="cs-CZ" dirty="0"/>
              <a:t> to </a:t>
            </a:r>
            <a:r>
              <a:rPr lang="cs-CZ" dirty="0" err="1"/>
              <a:t>antibiotics</a:t>
            </a:r>
            <a:r>
              <a:rPr lang="cs-CZ" dirty="0"/>
              <a:t> (</a:t>
            </a:r>
            <a:r>
              <a:rPr lang="cs-CZ" i="1" dirty="0" err="1"/>
              <a:t>Condition</a:t>
            </a:r>
            <a:r>
              <a:rPr lang="cs-CZ" i="1" dirty="0"/>
              <a:t> 3</a:t>
            </a:r>
            <a:r>
              <a:rPr lang="cs-CZ" dirty="0"/>
              <a:t>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EE704B-2152-9140-BCD4-0360DA421EF5}"/>
              </a:ext>
            </a:extLst>
          </p:cNvPr>
          <p:cNvSpPr/>
          <p:nvPr/>
        </p:nvSpPr>
        <p:spPr>
          <a:xfrm>
            <a:off x="766684" y="5644042"/>
            <a:ext cx="11180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Dollive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YY,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Grunberg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Bittinger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K, Hoffmann C,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Vandivier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L, Bushman FD.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Fungi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murine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gut: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episodic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variation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proliferation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antibiotic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PLoS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cs-CZ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2013;8(8):e71806.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A117A-97FD-E14D-80DA-E5AB889E8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27" y="1334517"/>
            <a:ext cx="7313817" cy="36182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26E352-5A67-1548-B90E-CF0685D8D992}"/>
              </a:ext>
            </a:extLst>
          </p:cNvPr>
          <p:cNvSpPr/>
          <p:nvPr/>
        </p:nvSpPr>
        <p:spPr>
          <a:xfrm>
            <a:off x="4923692" y="46001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02020"/>
                </a:solidFill>
                <a:latin typeface="Helvetica" pitchFamily="2" charset="0"/>
              </a:rPr>
              <a:t>“Separate cages within the same treatment group showed radical differences, but mice within a cage generally behaved similarly”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641526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D6BB2C-659F-EE4C-B25B-19719811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Efekt dávky - platforma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84482-F843-AC47-B662-84AD65D23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036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8F7BC-8566-2346-ADA3-E859E2F5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cs-CZ" sz="5200" dirty="0"/>
              <a:t>Biomarkery z </a:t>
            </a:r>
            <a:r>
              <a:rPr lang="cs-CZ" sz="5200" dirty="0" err="1"/>
              <a:t>omicsových</a:t>
            </a:r>
            <a:r>
              <a:rPr lang="cs-CZ" sz="5200" dirty="0"/>
              <a:t> dat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9A887F-851F-44B0-AF36-331AD61C94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41309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4073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latin typeface="+mj-lt"/>
                <a:ea typeface="+mj-ea"/>
                <a:cs typeface="+mj-cs"/>
              </a:rPr>
              <a:t>Lidé a myši na mikročipech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9AE98-65F2-BA41-BDA5-851461FA0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4711185"/>
            <a:ext cx="5837750" cy="93315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err="1"/>
              <a:t>Yanai</a:t>
            </a:r>
            <a:r>
              <a:rPr lang="en-US" sz="2000" dirty="0"/>
              <a:t> I, </a:t>
            </a:r>
            <a:r>
              <a:rPr lang="en-US" sz="2000" dirty="0" err="1"/>
              <a:t>Graur</a:t>
            </a:r>
            <a:r>
              <a:rPr lang="en-US" sz="2000" dirty="0"/>
              <a:t> D, Ophir R. Incongruent expression profiles between human and mouse orthologous genes suggest widespread neutral evolution of transcription control. OMICS. 2004 Spring;8(1):15-24.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" descr="page6image3832224">
            <a:extLst>
              <a:ext uri="{FF2B5EF4-FFF2-40B4-BE49-F238E27FC236}">
                <a16:creationId xmlns:a16="http://schemas.microsoft.com/office/drawing/2014/main" id="{8372051C-B891-D143-937B-D7A1C88D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1373" y="1015173"/>
            <a:ext cx="4235516" cy="45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9CFBBE-52B7-F343-AF46-5BF0F1DDDE4E}"/>
              </a:ext>
            </a:extLst>
          </p:cNvPr>
          <p:cNvSpPr txBox="1">
            <a:spLocks/>
          </p:cNvSpPr>
          <p:nvPr/>
        </p:nvSpPr>
        <p:spPr>
          <a:xfrm>
            <a:off x="581646" y="2623108"/>
            <a:ext cx="6311460" cy="2531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/>
              <a:t>V </a:t>
            </a:r>
            <a:r>
              <a:rPr lang="en-US" sz="1900" dirty="0" err="1"/>
              <a:t>článku</a:t>
            </a:r>
            <a:r>
              <a:rPr lang="en-US" sz="1900" dirty="0"/>
              <a:t> z </a:t>
            </a:r>
            <a:r>
              <a:rPr lang="en-US" sz="1900" dirty="0" err="1"/>
              <a:t>roku</a:t>
            </a:r>
            <a:r>
              <a:rPr lang="en-US" sz="1900" dirty="0"/>
              <a:t> 2004, </a:t>
            </a:r>
            <a:r>
              <a:rPr lang="en-US" sz="1900" dirty="0" err="1"/>
              <a:t>mikročipová</a:t>
            </a:r>
            <a:r>
              <a:rPr lang="en-US" sz="1900" dirty="0"/>
              <a:t> </a:t>
            </a:r>
            <a:r>
              <a:rPr lang="en-US" sz="1900" dirty="0" err="1"/>
              <a:t>analýza</a:t>
            </a:r>
            <a:r>
              <a:rPr lang="en-US" sz="1900" dirty="0"/>
              <a:t> </a:t>
            </a:r>
            <a:r>
              <a:rPr lang="en-US" sz="1900" dirty="0" err="1"/>
              <a:t>genové</a:t>
            </a:r>
            <a:r>
              <a:rPr lang="en-US" sz="1900" dirty="0"/>
              <a:t> </a:t>
            </a:r>
            <a:r>
              <a:rPr lang="en-US" sz="1900" dirty="0" err="1"/>
              <a:t>exprese</a:t>
            </a:r>
            <a:r>
              <a:rPr lang="en-US" sz="1900" dirty="0"/>
              <a:t> </a:t>
            </a:r>
            <a:r>
              <a:rPr lang="en-US" sz="1900" dirty="0" err="1"/>
              <a:t>několika</a:t>
            </a:r>
            <a:r>
              <a:rPr lang="en-US" sz="1900" dirty="0"/>
              <a:t> </a:t>
            </a:r>
            <a:r>
              <a:rPr lang="en-US" sz="1900" dirty="0" err="1"/>
              <a:t>různých</a:t>
            </a:r>
            <a:r>
              <a:rPr lang="en-US" sz="1900" dirty="0"/>
              <a:t> </a:t>
            </a:r>
            <a:r>
              <a:rPr lang="en-US" sz="1900" dirty="0" err="1"/>
              <a:t>tkání</a:t>
            </a:r>
            <a:r>
              <a:rPr lang="en-US" sz="1900" dirty="0"/>
              <a:t> u </a:t>
            </a:r>
            <a:r>
              <a:rPr lang="en-US" sz="1900" dirty="0" err="1"/>
              <a:t>lidí</a:t>
            </a:r>
            <a:r>
              <a:rPr lang="en-US" sz="1900" dirty="0"/>
              <a:t> a </a:t>
            </a:r>
            <a:r>
              <a:rPr lang="en-US" sz="1900" dirty="0" err="1"/>
              <a:t>myší</a:t>
            </a:r>
            <a:r>
              <a:rPr lang="en-US" sz="1900" dirty="0"/>
              <a:t> </a:t>
            </a:r>
            <a:r>
              <a:rPr lang="en-US" sz="1900" dirty="0" err="1"/>
              <a:t>vedla</a:t>
            </a:r>
            <a:r>
              <a:rPr lang="en-US" sz="1900" dirty="0"/>
              <a:t> </a:t>
            </a:r>
            <a:r>
              <a:rPr lang="en-US" sz="1900" dirty="0" err="1"/>
              <a:t>autory</a:t>
            </a:r>
            <a:r>
              <a:rPr lang="en-US" sz="1900" dirty="0"/>
              <a:t> k </a:t>
            </a:r>
            <a:r>
              <a:rPr lang="en-US" sz="1900" dirty="0" err="1"/>
              <a:t>závěru</a:t>
            </a:r>
            <a:r>
              <a:rPr lang="en-US" sz="1900" dirty="0"/>
              <a:t>, </a:t>
            </a:r>
            <a:r>
              <a:rPr lang="en-US" sz="1900" dirty="0" err="1"/>
              <a:t>že</a:t>
            </a:r>
            <a:r>
              <a:rPr lang="en-US" sz="1900" dirty="0"/>
              <a:t> „</a:t>
            </a:r>
            <a:r>
              <a:rPr lang="en-US" sz="1900" b="1" dirty="0" err="1"/>
              <a:t>jakákoli</a:t>
            </a:r>
            <a:r>
              <a:rPr lang="en-US" sz="1900" b="1" dirty="0"/>
              <a:t> </a:t>
            </a:r>
            <a:r>
              <a:rPr lang="en-US" sz="1900" b="1" dirty="0" err="1"/>
              <a:t>lidská</a:t>
            </a:r>
            <a:r>
              <a:rPr lang="en-US" sz="1900" b="1" dirty="0"/>
              <a:t> </a:t>
            </a:r>
            <a:r>
              <a:rPr lang="en-US" sz="1900" b="1" dirty="0" err="1"/>
              <a:t>tkáň</a:t>
            </a:r>
            <a:r>
              <a:rPr lang="en-US" sz="1900" b="1" dirty="0"/>
              <a:t> je </a:t>
            </a:r>
            <a:r>
              <a:rPr lang="en-US" sz="1900" b="1" dirty="0" err="1"/>
              <a:t>více</a:t>
            </a:r>
            <a:r>
              <a:rPr lang="en-US" sz="1900" b="1" dirty="0"/>
              <a:t> </a:t>
            </a:r>
            <a:r>
              <a:rPr lang="en-US" sz="1900" b="1" dirty="0" err="1"/>
              <a:t>podobná</a:t>
            </a:r>
            <a:r>
              <a:rPr lang="en-US" sz="1900" b="1" dirty="0"/>
              <a:t> </a:t>
            </a:r>
            <a:r>
              <a:rPr lang="en-US" sz="1900" b="1" dirty="0" err="1"/>
              <a:t>jakékoli</a:t>
            </a:r>
            <a:r>
              <a:rPr lang="en-US" sz="1900" b="1" dirty="0"/>
              <a:t> </a:t>
            </a:r>
            <a:r>
              <a:rPr lang="en-US" sz="1900" b="1" dirty="0" err="1"/>
              <a:t>jiné</a:t>
            </a:r>
            <a:r>
              <a:rPr lang="en-US" sz="1900" b="1" dirty="0"/>
              <a:t> </a:t>
            </a:r>
            <a:r>
              <a:rPr lang="en-US" sz="1900" b="1" dirty="0" err="1"/>
              <a:t>vyšetřované</a:t>
            </a:r>
            <a:r>
              <a:rPr lang="en-US" sz="1900" b="1" dirty="0"/>
              <a:t> </a:t>
            </a:r>
            <a:r>
              <a:rPr lang="en-US" sz="1900" b="1" dirty="0" err="1"/>
              <a:t>lidské</a:t>
            </a:r>
            <a:r>
              <a:rPr lang="en-US" sz="1900" b="1" dirty="0"/>
              <a:t> </a:t>
            </a:r>
            <a:r>
              <a:rPr lang="en-US" sz="1900" b="1" dirty="0" err="1"/>
              <a:t>tkáni</a:t>
            </a:r>
            <a:r>
              <a:rPr lang="en-US" sz="1900" b="1" dirty="0"/>
              <a:t> </a:t>
            </a:r>
            <a:r>
              <a:rPr lang="en-US" sz="1900" b="1" dirty="0" err="1"/>
              <a:t>než</a:t>
            </a:r>
            <a:r>
              <a:rPr lang="en-US" sz="1900" b="1" dirty="0"/>
              <a:t> </a:t>
            </a:r>
            <a:r>
              <a:rPr lang="en-US" sz="1900" b="1" dirty="0" err="1"/>
              <a:t>její</a:t>
            </a:r>
            <a:r>
              <a:rPr lang="en-US" sz="1900" b="1" dirty="0"/>
              <a:t> </a:t>
            </a:r>
            <a:r>
              <a:rPr lang="en-US" sz="1900" b="1" dirty="0" err="1"/>
              <a:t>odpovídající</a:t>
            </a:r>
            <a:r>
              <a:rPr lang="en-US" sz="1900" b="1" dirty="0"/>
              <a:t> </a:t>
            </a:r>
            <a:r>
              <a:rPr lang="en-US" sz="1900" b="1" dirty="0" err="1"/>
              <a:t>tkáni</a:t>
            </a:r>
            <a:r>
              <a:rPr lang="en-US" sz="1900" b="1" dirty="0"/>
              <a:t> </a:t>
            </a:r>
            <a:r>
              <a:rPr lang="en-US" sz="1900" b="1" dirty="0" err="1"/>
              <a:t>myší</a:t>
            </a:r>
            <a:r>
              <a:rPr lang="en-US" sz="1900" b="1" dirty="0"/>
              <a:t>“. </a:t>
            </a:r>
          </a:p>
          <a:p>
            <a:pPr marL="0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695051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9CFBBE-52B7-F343-AF46-5BF0F1DDDE4E}"/>
              </a:ext>
            </a:extLst>
          </p:cNvPr>
          <p:cNvSpPr txBox="1">
            <a:spLocks/>
          </p:cNvSpPr>
          <p:nvPr/>
        </p:nvSpPr>
        <p:spPr>
          <a:xfrm>
            <a:off x="4660900" y="952500"/>
            <a:ext cx="6896100" cy="1041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/>
              <a:t>Následují</a:t>
            </a:r>
            <a:r>
              <a:rPr lang="en-US" sz="2200" dirty="0"/>
              <a:t> </a:t>
            </a:r>
            <a:r>
              <a:rPr lang="en-US" sz="2200" dirty="0" err="1"/>
              <a:t>články</a:t>
            </a:r>
            <a:r>
              <a:rPr lang="en-US" sz="2200" dirty="0"/>
              <a:t> (2006, 2007, 2010), </a:t>
            </a:r>
            <a:r>
              <a:rPr lang="en-US" sz="2200" dirty="0" err="1"/>
              <a:t>které</a:t>
            </a:r>
            <a:r>
              <a:rPr lang="en-US" sz="2200" dirty="0"/>
              <a:t> </a:t>
            </a:r>
            <a:r>
              <a:rPr lang="en-US" sz="2200" dirty="0" err="1"/>
              <a:t>dokazují</a:t>
            </a:r>
            <a:r>
              <a:rPr lang="en-US" sz="2200" dirty="0"/>
              <a:t>, </a:t>
            </a:r>
            <a:r>
              <a:rPr lang="en-US" sz="2200" dirty="0" err="1"/>
              <a:t>že</a:t>
            </a:r>
            <a:r>
              <a:rPr lang="en-US" sz="2200" dirty="0"/>
              <a:t> </a:t>
            </a:r>
            <a:r>
              <a:rPr lang="en-US" sz="2200" dirty="0" err="1"/>
              <a:t>tyto</a:t>
            </a:r>
            <a:r>
              <a:rPr lang="en-US" sz="2200" dirty="0"/>
              <a:t> </a:t>
            </a:r>
            <a:r>
              <a:rPr lang="en-US" sz="2200" dirty="0" err="1"/>
              <a:t>rozdíly</a:t>
            </a:r>
            <a:r>
              <a:rPr lang="en-US" sz="2200" dirty="0"/>
              <a:t> </a:t>
            </a:r>
            <a:r>
              <a:rPr lang="en-US" sz="2200" dirty="0" err="1"/>
              <a:t>jsou</a:t>
            </a:r>
            <a:r>
              <a:rPr lang="en-US" sz="2200" dirty="0"/>
              <a:t> </a:t>
            </a:r>
            <a:r>
              <a:rPr lang="en-US" sz="2200" dirty="0" err="1"/>
              <a:t>založeny</a:t>
            </a:r>
            <a:r>
              <a:rPr lang="en-US" sz="2200" dirty="0"/>
              <a:t> </a:t>
            </a:r>
            <a:r>
              <a:rPr lang="en-US" sz="2200" dirty="0" err="1"/>
              <a:t>pouze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faktu</a:t>
            </a:r>
            <a:r>
              <a:rPr lang="en-US" sz="2200" dirty="0"/>
              <a:t>, </a:t>
            </a:r>
            <a:r>
              <a:rPr lang="en-US" sz="2200" dirty="0" err="1"/>
              <a:t>že</a:t>
            </a:r>
            <a:r>
              <a:rPr lang="en-US" sz="2200" dirty="0"/>
              <a:t> se </a:t>
            </a:r>
            <a:r>
              <a:rPr lang="en-US" sz="2200" dirty="0" err="1"/>
              <a:t>jednalo</a:t>
            </a:r>
            <a:r>
              <a:rPr lang="en-US" sz="2200" dirty="0"/>
              <a:t> o </a:t>
            </a:r>
            <a:r>
              <a:rPr lang="en-US" sz="2200" dirty="0" err="1"/>
              <a:t>dva</a:t>
            </a:r>
            <a:r>
              <a:rPr lang="en-US" sz="2200" dirty="0"/>
              <a:t> </a:t>
            </a:r>
            <a:r>
              <a:rPr lang="en-US" sz="2200" dirty="0" err="1"/>
              <a:t>různé</a:t>
            </a:r>
            <a:r>
              <a:rPr lang="en-US" sz="2200" dirty="0"/>
              <a:t> </a:t>
            </a:r>
            <a:r>
              <a:rPr lang="en-US" sz="2200" dirty="0" err="1"/>
              <a:t>mikročipy</a:t>
            </a:r>
            <a:r>
              <a:rPr lang="en-US" sz="2200" dirty="0"/>
              <a:t>…: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8C4538-8EA8-AB4B-A566-D1F5B4481071}"/>
              </a:ext>
            </a:extLst>
          </p:cNvPr>
          <p:cNvSpPr/>
          <p:nvPr/>
        </p:nvSpPr>
        <p:spPr>
          <a:xfrm>
            <a:off x="4660900" y="2057400"/>
            <a:ext cx="6896100" cy="370840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cs-CZ" sz="2200" dirty="0">
                <a:solidFill>
                  <a:srgbClr val="2A2A2A"/>
                </a:solidFill>
                <a:latin typeface="Merriweather"/>
              </a:rPr>
              <a:t>Sondy na mikročipech jsou navrženy odděleně pro lidské a myší </a:t>
            </a:r>
            <a:r>
              <a:rPr lang="cs-CZ" sz="2200" dirty="0" err="1">
                <a:solidFill>
                  <a:srgbClr val="2A2A2A"/>
                </a:solidFill>
                <a:latin typeface="Merriweather"/>
              </a:rPr>
              <a:t>ortologické</a:t>
            </a:r>
            <a:r>
              <a:rPr lang="cs-CZ" sz="2200" dirty="0">
                <a:solidFill>
                  <a:srgbClr val="2A2A2A"/>
                </a:solidFill>
                <a:latin typeface="Merriweather"/>
              </a:rPr>
              <a:t> geny a necílí na stejné sekvence. Proto mají lidské sondy a myší sondy různé afinity k jejich cílovým RNA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cs-CZ" sz="2200" dirty="0"/>
              <a:t>Signál (S) detekovaný mikročipem je přibližně lineární se skutečným množstvím cílové RNA v rozumných rozsazích měření (</a:t>
            </a:r>
            <a:r>
              <a:rPr lang="cs-CZ" sz="2200" dirty="0" err="1"/>
              <a:t>Affymetrix</a:t>
            </a:r>
            <a:r>
              <a:rPr lang="cs-CZ" sz="2200" dirty="0"/>
              <a:t> 2001), hodnoty S transformované log2 mají tendenci přeceňovat rozdíl mezi dvěma nízkými hodnotami exprese, ale podceňují rozdíl mezi dvěma vysokými hodnotami exprese.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Lidé a myši na mikročipech</a:t>
            </a:r>
          </a:p>
        </p:txBody>
      </p:sp>
    </p:spTree>
    <p:extLst>
      <p:ext uri="{BB962C8B-B14F-4D97-AF65-F5344CB8AC3E}">
        <p14:creationId xmlns:p14="http://schemas.microsoft.com/office/powerpoint/2010/main" val="2695115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763303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latin typeface="+mj-lt"/>
                <a:ea typeface="+mj-ea"/>
                <a:cs typeface="+mj-cs"/>
              </a:rPr>
              <a:t>Lidé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a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myši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na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mikročipech</a:t>
            </a:r>
            <a:endParaRPr lang="en-US" sz="37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29C7E40-CE8D-EC4E-8D9C-61D72356C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828" y="6398280"/>
            <a:ext cx="1147035" cy="323523"/>
          </a:xfrm>
          <a:prstGeom prst="rect">
            <a:avLst/>
          </a:prstGeom>
          <a:noFill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New picture" descr="Diagram, schematic&#10;&#10;Description automatically generated">
            <a:extLst>
              <a:ext uri="{FF2B5EF4-FFF2-40B4-BE49-F238E27FC236}">
                <a16:creationId xmlns:a16="http://schemas.microsoft.com/office/drawing/2014/main" id="{2CB6CE80-1B7F-8B48-A535-BEA2607EC6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29527" y="2313014"/>
            <a:ext cx="3396167" cy="44087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9AE98-65F2-BA41-BDA5-851461FA0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686" y="3638481"/>
            <a:ext cx="4733616" cy="2458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600" dirty="0"/>
              <a:t>Ben-Yang Liao,  Jianzhi Zhang (2006) Evolutionary Conservation of Expression Profiles Between Human and Mouse Orthologous Genes . Molecular Biology and Evolution, Volume 23, Issue 3, March 2006, Pages 530-540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A9D701-96C9-3B47-9300-79B70C694BAA}"/>
              </a:ext>
            </a:extLst>
          </p:cNvPr>
          <p:cNvSpPr txBox="1">
            <a:spLocks/>
          </p:cNvSpPr>
          <p:nvPr/>
        </p:nvSpPr>
        <p:spPr>
          <a:xfrm>
            <a:off x="7408528" y="1083484"/>
            <a:ext cx="2036164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/>
              <a:t>FIG. 5.— </a:t>
            </a:r>
            <a:r>
              <a:rPr lang="cs-CZ" b="0" dirty="0" err="1"/>
              <a:t>Dendrograms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26 </a:t>
            </a:r>
            <a:r>
              <a:rPr lang="cs-CZ" b="0" dirty="0" err="1"/>
              <a:t>human</a:t>
            </a:r>
            <a:r>
              <a:rPr lang="cs-CZ" b="0" dirty="0"/>
              <a:t> and 26 </a:t>
            </a:r>
            <a:r>
              <a:rPr lang="cs-CZ" b="0" dirty="0" err="1"/>
              <a:t>mouse</a:t>
            </a:r>
            <a:r>
              <a:rPr lang="cs-CZ" b="0" dirty="0"/>
              <a:t> </a:t>
            </a:r>
            <a:r>
              <a:rPr lang="cs-CZ" b="0" dirty="0" err="1"/>
              <a:t>tissues</a:t>
            </a:r>
            <a:r>
              <a:rPr lang="cs-CZ" b="0" dirty="0"/>
              <a:t> </a:t>
            </a:r>
            <a:r>
              <a:rPr lang="cs-CZ" b="0" dirty="0" err="1"/>
              <a:t>based</a:t>
            </a:r>
            <a:r>
              <a:rPr lang="cs-CZ" b="0" dirty="0"/>
              <a:t> on (a) 1 − </a:t>
            </a:r>
            <a:r>
              <a:rPr lang="cs-CZ" b="0" dirty="0" err="1"/>
              <a:t>Pearson's</a:t>
            </a:r>
            <a:r>
              <a:rPr lang="cs-CZ" b="0" dirty="0"/>
              <a:t> </a:t>
            </a:r>
            <a:r>
              <a:rPr lang="cs-CZ" b="0" dirty="0" err="1"/>
              <a:t>correlation</a:t>
            </a:r>
            <a:r>
              <a:rPr lang="cs-CZ" b="0" dirty="0"/>
              <a:t> </a:t>
            </a:r>
            <a:r>
              <a:rPr lang="cs-CZ" b="0" dirty="0" err="1"/>
              <a:t>coefficient</a:t>
            </a:r>
            <a:r>
              <a:rPr lang="cs-CZ" b="0" dirty="0"/>
              <a:t> </a:t>
            </a:r>
            <a:r>
              <a:rPr lang="cs-CZ" b="0" dirty="0" err="1"/>
              <a:t>r</a:t>
            </a:r>
            <a:r>
              <a:rPr lang="cs-CZ" b="0" dirty="0"/>
              <a:t> and (b) </a:t>
            </a:r>
            <a:r>
              <a:rPr lang="cs-CZ" b="0" dirty="0" err="1"/>
              <a:t>Euclidean</a:t>
            </a:r>
            <a:r>
              <a:rPr lang="cs-CZ" b="0" dirty="0"/>
              <a:t> distance d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dirty="0" err="1"/>
              <a:t>tissues</a:t>
            </a:r>
            <a:r>
              <a:rPr lang="cs-CZ" b="0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215846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Lidé a myši na RNAseq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926DF3-2B16-D545-9DD6-B413DC2C1E58}"/>
              </a:ext>
            </a:extLst>
          </p:cNvPr>
          <p:cNvSpPr txBox="1">
            <a:spLocks/>
          </p:cNvSpPr>
          <p:nvPr/>
        </p:nvSpPr>
        <p:spPr>
          <a:xfrm>
            <a:off x="1524000" y="152563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kern="1200">
                <a:solidFill>
                  <a:srgbClr val="FD340F"/>
                </a:solidFill>
                <a:latin typeface="+mn-lt"/>
                <a:ea typeface="+mn-ea"/>
                <a:cs typeface="+mn-cs"/>
              </a:rPr>
              <a:t>Navzdory tomu se problém v roce 2014 opakuje!!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C67775C-1DDA-D543-89A6-1357F3526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51" y="2509911"/>
            <a:ext cx="11182199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54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69998-5447-ED4F-9C54-E6410194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 dirty="0" err="1">
                <a:solidFill>
                  <a:srgbClr val="FFFFFF"/>
                </a:solidFill>
              </a:rPr>
              <a:t>Lidé</a:t>
            </a:r>
            <a:r>
              <a:rPr lang="en-US" sz="2800" dirty="0">
                <a:solidFill>
                  <a:srgbClr val="FFFFFF"/>
                </a:solidFill>
              </a:rPr>
              <a:t> a </a:t>
            </a:r>
            <a:r>
              <a:rPr lang="en-US" sz="2800" dirty="0" err="1">
                <a:solidFill>
                  <a:srgbClr val="FFFFFF"/>
                </a:solidFill>
              </a:rPr>
              <a:t>myši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RNAseq</a:t>
            </a:r>
            <a:endParaRPr lang="cs-CZ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904D8-BD5B-0645-ABA3-8B2B68AE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669" y="229130"/>
            <a:ext cx="5848863" cy="54101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F37DF8-F72E-6A41-AB74-EBFFE86FCFC3}"/>
              </a:ext>
            </a:extLst>
          </p:cNvPr>
          <p:cNvSpPr/>
          <p:nvPr/>
        </p:nvSpPr>
        <p:spPr>
          <a:xfrm>
            <a:off x="643468" y="2551837"/>
            <a:ext cx="33639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„V této studii velkého počtu tkání mezi lidmi a myšmi odhalila vysoce výkonná </a:t>
            </a:r>
            <a:r>
              <a:rPr lang="cs-CZ" dirty="0" err="1"/>
              <a:t>transkriptomická</a:t>
            </a:r>
            <a:r>
              <a:rPr lang="cs-CZ" dirty="0"/>
              <a:t> a </a:t>
            </a:r>
            <a:r>
              <a:rPr lang="cs-CZ" dirty="0" err="1"/>
              <a:t>epigenomická</a:t>
            </a:r>
            <a:r>
              <a:rPr lang="cs-CZ" dirty="0"/>
              <a:t> </a:t>
            </a:r>
            <a:r>
              <a:rPr lang="cs-CZ" dirty="0" err="1"/>
              <a:t>sekvenace</a:t>
            </a:r>
            <a:r>
              <a:rPr lang="cs-CZ" dirty="0"/>
              <a:t>, že obecně dominují rozdíly mezi těmito dvěma druhy.“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2707A8-F171-9B44-98CA-8E3636DAC775}"/>
              </a:ext>
            </a:extLst>
          </p:cNvPr>
          <p:cNvSpPr/>
          <p:nvPr/>
        </p:nvSpPr>
        <p:spPr>
          <a:xfrm>
            <a:off x="643468" y="4627548"/>
            <a:ext cx="3117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Tentokrát byla </a:t>
            </a:r>
            <a:r>
              <a:rPr lang="cs-CZ" dirty="0" err="1">
                <a:solidFill>
                  <a:schemeClr val="tx1">
                    <a:lumMod val="95000"/>
                  </a:schemeClr>
                </a:solidFill>
              </a:rPr>
              <a:t>RNAseq</a:t>
            </a:r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 použita pro oba druhy, a proto to vypadalo, že není žádný problém s rozdílnou platformou….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59880E-F421-B54F-983D-7D5896FFF92C}"/>
              </a:ext>
            </a:extLst>
          </p:cNvPr>
          <p:cNvSpPr/>
          <p:nvPr/>
        </p:nvSpPr>
        <p:spPr>
          <a:xfrm>
            <a:off x="5297764" y="598253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Fig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. 1. </a:t>
            </a:r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Loading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plots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from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 PCA on </a:t>
            </a:r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human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 and </a:t>
            </a:r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mouse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 gene </a:t>
            </a:r>
            <a:r>
              <a:rPr lang="cs-CZ" sz="1600" dirty="0" err="1">
                <a:solidFill>
                  <a:schemeClr val="bg1"/>
                </a:solidFill>
                <a:latin typeface="Helvetica" pitchFamily="2" charset="0"/>
              </a:rPr>
              <a:t>expression</a:t>
            </a:r>
            <a:r>
              <a:rPr lang="cs-CZ" sz="1600" dirty="0">
                <a:solidFill>
                  <a:schemeClr val="bg1"/>
                </a:solidFill>
                <a:latin typeface="Helvetica" pitchFamily="2" charset="0"/>
              </a:rPr>
              <a:t> data.</a:t>
            </a:r>
            <a:endParaRPr lang="cs-CZ" sz="16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994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69998-5447-ED4F-9C54-E6410194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 dirty="0" err="1">
                <a:solidFill>
                  <a:srgbClr val="FFFFFF"/>
                </a:solidFill>
              </a:rPr>
              <a:t>Lidé</a:t>
            </a:r>
            <a:r>
              <a:rPr lang="en-US" sz="2800" dirty="0">
                <a:solidFill>
                  <a:srgbClr val="FFFFFF"/>
                </a:solidFill>
              </a:rPr>
              <a:t> a </a:t>
            </a:r>
            <a:r>
              <a:rPr lang="en-US" sz="2800" dirty="0" err="1">
                <a:solidFill>
                  <a:srgbClr val="FFFFFF"/>
                </a:solidFill>
              </a:rPr>
              <a:t>myši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RNAseq</a:t>
            </a:r>
            <a:endParaRPr lang="cs-CZ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03F2B-E981-3C47-B76F-239711A0F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1989505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rgbClr val="FB3615"/>
                </a:solidFill>
              </a:rPr>
              <a:t>Následná</a:t>
            </a:r>
            <a:r>
              <a:rPr lang="en-US" sz="2000" dirty="0">
                <a:solidFill>
                  <a:srgbClr val="FB3615"/>
                </a:solidFill>
              </a:rPr>
              <a:t> </a:t>
            </a:r>
            <a:r>
              <a:rPr lang="en-US" sz="2000" dirty="0" err="1">
                <a:solidFill>
                  <a:srgbClr val="FB3615"/>
                </a:solidFill>
              </a:rPr>
              <a:t>reanalýza</a:t>
            </a:r>
            <a:r>
              <a:rPr lang="en-US" sz="2000" dirty="0">
                <a:solidFill>
                  <a:srgbClr val="FB3615"/>
                </a:solidFill>
              </a:rPr>
              <a:t> z </a:t>
            </a:r>
            <a:r>
              <a:rPr lang="en-US" sz="2000" dirty="0" err="1">
                <a:solidFill>
                  <a:srgbClr val="FB3615"/>
                </a:solidFill>
              </a:rPr>
              <a:t>roku</a:t>
            </a:r>
            <a:r>
              <a:rPr lang="en-US" sz="2000" dirty="0">
                <a:solidFill>
                  <a:srgbClr val="FB3615"/>
                </a:solidFill>
              </a:rPr>
              <a:t> 2015 </a:t>
            </a:r>
            <a:r>
              <a:rPr lang="en-US" sz="2000" dirty="0" err="1">
                <a:solidFill>
                  <a:srgbClr val="FB3615"/>
                </a:solidFill>
              </a:rPr>
              <a:t>ukázala</a:t>
            </a:r>
            <a:r>
              <a:rPr lang="en-US" sz="2000" dirty="0">
                <a:solidFill>
                  <a:srgbClr val="FB3615"/>
                </a:solidFill>
              </a:rPr>
              <a:t>, </a:t>
            </a:r>
            <a:r>
              <a:rPr lang="en-US" sz="2000" dirty="0" err="1">
                <a:solidFill>
                  <a:srgbClr val="FB3615"/>
                </a:solidFill>
              </a:rPr>
              <a:t>že</a:t>
            </a:r>
            <a:r>
              <a:rPr lang="en-US" sz="2000" dirty="0">
                <a:solidFill>
                  <a:srgbClr val="FB3615"/>
                </a:solidFill>
              </a:rPr>
              <a:t> </a:t>
            </a:r>
            <a:r>
              <a:rPr lang="en-US" sz="2000" dirty="0" err="1">
                <a:solidFill>
                  <a:srgbClr val="FB3615"/>
                </a:solidFill>
              </a:rPr>
              <a:t>rozdíly</a:t>
            </a:r>
            <a:r>
              <a:rPr lang="en-US" sz="2000" dirty="0">
                <a:solidFill>
                  <a:srgbClr val="FB3615"/>
                </a:solidFill>
              </a:rPr>
              <a:t> </a:t>
            </a:r>
            <a:r>
              <a:rPr lang="en-US" sz="2000" dirty="0" err="1">
                <a:solidFill>
                  <a:srgbClr val="FB3615"/>
                </a:solidFill>
              </a:rPr>
              <a:t>jsou</a:t>
            </a:r>
            <a:r>
              <a:rPr lang="en-US" sz="2000" dirty="0">
                <a:solidFill>
                  <a:srgbClr val="FB3615"/>
                </a:solidFill>
              </a:rPr>
              <a:t> </a:t>
            </a:r>
            <a:r>
              <a:rPr lang="en-US" sz="2000" dirty="0" err="1">
                <a:solidFill>
                  <a:srgbClr val="FB3615"/>
                </a:solidFill>
              </a:rPr>
              <a:t>pravděpodobně</a:t>
            </a:r>
            <a:r>
              <a:rPr lang="en-US" sz="2000" dirty="0">
                <a:solidFill>
                  <a:srgbClr val="FB3615"/>
                </a:solidFill>
              </a:rPr>
              <a:t> </a:t>
            </a:r>
            <a:r>
              <a:rPr lang="en-US" sz="2000" dirty="0" err="1">
                <a:solidFill>
                  <a:srgbClr val="FB3615"/>
                </a:solidFill>
              </a:rPr>
              <a:t>způsobeny</a:t>
            </a:r>
            <a:r>
              <a:rPr lang="en-US" sz="2000" dirty="0">
                <a:solidFill>
                  <a:srgbClr val="FB3615"/>
                </a:solidFill>
              </a:rPr>
              <a:t> </a:t>
            </a:r>
            <a:r>
              <a:rPr lang="en-US" sz="2000" dirty="0" err="1">
                <a:solidFill>
                  <a:srgbClr val="FB3615"/>
                </a:solidFill>
              </a:rPr>
              <a:t>efektem</a:t>
            </a:r>
            <a:r>
              <a:rPr lang="en-US" sz="2000" dirty="0">
                <a:solidFill>
                  <a:srgbClr val="FB3615"/>
                </a:solidFill>
              </a:rPr>
              <a:t> </a:t>
            </a:r>
            <a:r>
              <a:rPr lang="en-US" sz="2000" dirty="0" err="1">
                <a:solidFill>
                  <a:srgbClr val="FB3615"/>
                </a:solidFill>
              </a:rPr>
              <a:t>dávky</a:t>
            </a:r>
            <a:r>
              <a:rPr lang="en-US" sz="2000" dirty="0">
                <a:solidFill>
                  <a:srgbClr val="FB3615"/>
                </a:solidFill>
              </a:rPr>
              <a:t> flow cell a </a:t>
            </a:r>
            <a:r>
              <a:rPr lang="en-US" sz="2000" dirty="0" err="1">
                <a:solidFill>
                  <a:srgbClr val="FB3615"/>
                </a:solidFill>
              </a:rPr>
              <a:t>ranu</a:t>
            </a:r>
            <a:r>
              <a:rPr lang="en-US" sz="2000" dirty="0">
                <a:solidFill>
                  <a:srgbClr val="FB3615"/>
                </a:solidFill>
              </a:rPr>
              <a:t>!</a:t>
            </a:r>
            <a:endParaRPr lang="cs-CZ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8BB6D0-B9D5-3648-90B5-A9455DA83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614" y="2808320"/>
            <a:ext cx="6350000" cy="278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D346D9-9BBA-8F46-A704-F30DAAEF4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659" y="209771"/>
            <a:ext cx="7347341" cy="26407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65478-B7D2-2C45-BE8B-CA6A12FEFCC2}"/>
              </a:ext>
            </a:extLst>
          </p:cNvPr>
          <p:cNvSpPr/>
          <p:nvPr/>
        </p:nvSpPr>
        <p:spPr>
          <a:xfrm>
            <a:off x="5105400" y="580487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>
                <a:solidFill>
                  <a:srgbClr val="333333"/>
                </a:solidFill>
                <a:latin typeface="Roboto"/>
              </a:rPr>
              <a:t>Figure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1. Study design.</a:t>
            </a:r>
          </a:p>
          <a:p>
            <a:r>
              <a:rPr lang="cs-CZ" dirty="0" err="1">
                <a:solidFill>
                  <a:srgbClr val="333333"/>
                </a:solidFill>
                <a:latin typeface="Roboto"/>
              </a:rPr>
              <a:t>Sequencing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batches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as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inferred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based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on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the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sequence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identifiers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of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the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RNA-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Seq</a:t>
            </a:r>
            <a:r>
              <a:rPr lang="cs-CZ" dirty="0">
                <a:solidFill>
                  <a:srgbClr val="333333"/>
                </a:solidFill>
                <a:latin typeface="Roboto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Roboto"/>
              </a:rPr>
              <a:t>reads</a:t>
            </a:r>
            <a:endParaRPr lang="cs-CZ" b="0" i="0" u="none" strike="noStrike" dirty="0">
              <a:solidFill>
                <a:srgbClr val="333333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74672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69998-5447-ED4F-9C54-E6410194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Lidé a myši na RNAseq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03F2B-E981-3C47-B76F-239711A0F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278" y="1645723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FFF5A4"/>
                </a:solidFill>
              </a:rPr>
              <a:t>… po </a:t>
            </a:r>
            <a:r>
              <a:rPr lang="en-US" sz="2000" dirty="0" err="1">
                <a:solidFill>
                  <a:srgbClr val="FFF5A4"/>
                </a:solidFill>
              </a:rPr>
              <a:t>korekci</a:t>
            </a:r>
            <a:r>
              <a:rPr lang="en-US" sz="2000" dirty="0">
                <a:solidFill>
                  <a:srgbClr val="FFF5A4"/>
                </a:solidFill>
              </a:rPr>
              <a:t> </a:t>
            </a:r>
            <a:r>
              <a:rPr lang="en-US" sz="2000" dirty="0" err="1">
                <a:solidFill>
                  <a:srgbClr val="FFF5A4"/>
                </a:solidFill>
              </a:rPr>
              <a:t>efektu</a:t>
            </a:r>
            <a:r>
              <a:rPr lang="en-US" sz="2000" dirty="0">
                <a:solidFill>
                  <a:srgbClr val="FFF5A4"/>
                </a:solidFill>
              </a:rPr>
              <a:t> </a:t>
            </a:r>
            <a:r>
              <a:rPr lang="en-US" sz="2000" dirty="0" err="1">
                <a:solidFill>
                  <a:srgbClr val="FFF5A4"/>
                </a:solidFill>
              </a:rPr>
              <a:t>dávky</a:t>
            </a:r>
            <a:r>
              <a:rPr lang="en-US" sz="2000" dirty="0">
                <a:solidFill>
                  <a:srgbClr val="FFF5A4"/>
                </a:solidFill>
              </a:rPr>
              <a:t> to </a:t>
            </a:r>
            <a:r>
              <a:rPr lang="en-US" sz="2000" dirty="0" err="1">
                <a:solidFill>
                  <a:srgbClr val="FFF5A4"/>
                </a:solidFill>
              </a:rPr>
              <a:t>vypadá</a:t>
            </a:r>
            <a:r>
              <a:rPr lang="en-US" sz="2000" dirty="0">
                <a:solidFill>
                  <a:srgbClr val="FFF5A4"/>
                </a:solidFill>
              </a:rPr>
              <a:t> </a:t>
            </a:r>
            <a:r>
              <a:rPr lang="en-US" sz="2000" dirty="0" err="1">
                <a:solidFill>
                  <a:srgbClr val="FFF5A4"/>
                </a:solidFill>
              </a:rPr>
              <a:t>tak</a:t>
            </a:r>
            <a:r>
              <a:rPr lang="en-US" sz="2000" dirty="0">
                <a:solidFill>
                  <a:srgbClr val="FFF5A4"/>
                </a:solidFill>
              </a:rPr>
              <a:t> </a:t>
            </a:r>
            <a:r>
              <a:rPr lang="en-US" sz="2000" dirty="0" err="1">
                <a:solidFill>
                  <a:srgbClr val="FFF5A4"/>
                </a:solidFill>
              </a:rPr>
              <a:t>jak</a:t>
            </a:r>
            <a:r>
              <a:rPr lang="en-US" sz="2000" dirty="0">
                <a:solidFill>
                  <a:srgbClr val="FFF5A4"/>
                </a:solidFill>
              </a:rPr>
              <a:t> </a:t>
            </a:r>
            <a:r>
              <a:rPr lang="en-US" sz="2000" dirty="0" err="1">
                <a:solidFill>
                  <a:srgbClr val="FFF5A4"/>
                </a:solidFill>
              </a:rPr>
              <a:t>má</a:t>
            </a:r>
            <a:r>
              <a:rPr lang="en-US" sz="2000" dirty="0">
                <a:solidFill>
                  <a:srgbClr val="FFF5A4"/>
                </a:solidFill>
              </a:rPr>
              <a:t>	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F44C6D5-01FF-7F43-B4BB-5F221F421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889" y="2229010"/>
            <a:ext cx="4100141" cy="399763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B040BC3-65B8-5D45-B807-EDDD08295A05}"/>
              </a:ext>
            </a:extLst>
          </p:cNvPr>
          <p:cNvSpPr/>
          <p:nvPr/>
        </p:nvSpPr>
        <p:spPr>
          <a:xfrm>
            <a:off x="6445071" y="6186695"/>
            <a:ext cx="4927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D85618"/>
                </a:solidFill>
                <a:latin typeface="Helvetica" pitchFamily="2" charset="0"/>
              </a:rPr>
              <a:t>Figure</a:t>
            </a:r>
            <a:r>
              <a:rPr lang="cs-CZ" dirty="0">
                <a:solidFill>
                  <a:srgbClr val="D85618"/>
                </a:solidFill>
                <a:latin typeface="Helvetica" pitchFamily="2" charset="0"/>
              </a:rPr>
              <a:t> 3. </a:t>
            </a:r>
            <a:r>
              <a:rPr lang="cs-CZ" dirty="0" err="1">
                <a:latin typeface="Helvetica" pitchFamily="2" charset="0"/>
              </a:rPr>
              <a:t>Clustering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of</a:t>
            </a:r>
            <a:r>
              <a:rPr lang="cs-CZ" dirty="0">
                <a:latin typeface="Helvetica" pitchFamily="2" charset="0"/>
              </a:rPr>
              <a:t> data </a:t>
            </a:r>
            <a:r>
              <a:rPr lang="cs-CZ" dirty="0" err="1">
                <a:latin typeface="Helvetica" pitchFamily="2" charset="0"/>
              </a:rPr>
              <a:t>once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batch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effects</a:t>
            </a:r>
            <a:r>
              <a:rPr lang="cs-CZ" dirty="0">
                <a:latin typeface="Helvetica" pitchFamily="2" charset="0"/>
              </a:rPr>
              <a:t> are </a:t>
            </a:r>
            <a:r>
              <a:rPr lang="cs-CZ" dirty="0" err="1">
                <a:latin typeface="Helvetica" pitchFamily="2" charset="0"/>
              </a:rPr>
              <a:t>accounted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for</a:t>
            </a:r>
            <a:endParaRPr lang="cs-CZ" dirty="0"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25C1C1-6C35-014F-810C-A619D6F24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69" y="2295217"/>
            <a:ext cx="4100137" cy="38914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1266AB-13B6-C042-8C1A-C99E68919A9B}"/>
              </a:ext>
            </a:extLst>
          </p:cNvPr>
          <p:cNvSpPr/>
          <p:nvPr/>
        </p:nvSpPr>
        <p:spPr>
          <a:xfrm>
            <a:off x="598493" y="61866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>
                <a:solidFill>
                  <a:srgbClr val="D85618"/>
                </a:solidFill>
                <a:latin typeface="Helvetica" pitchFamily="2" charset="0"/>
              </a:rPr>
              <a:t>Figure</a:t>
            </a:r>
            <a:r>
              <a:rPr lang="cs-CZ" dirty="0">
                <a:solidFill>
                  <a:srgbClr val="D85618"/>
                </a:solidFill>
                <a:latin typeface="Helvetica" pitchFamily="2" charset="0"/>
              </a:rPr>
              <a:t> 2. </a:t>
            </a:r>
            <a:r>
              <a:rPr lang="cs-CZ" dirty="0" err="1">
                <a:latin typeface="Helvetica" pitchFamily="2" charset="0"/>
              </a:rPr>
              <a:t>Recapitulating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the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patterns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reported</a:t>
            </a:r>
            <a:r>
              <a:rPr lang="cs-CZ" dirty="0">
                <a:latin typeface="Helvetica" pitchFamily="2" charset="0"/>
              </a:rPr>
              <a:t> by </a:t>
            </a:r>
            <a:r>
              <a:rPr lang="cs-CZ" dirty="0" err="1">
                <a:latin typeface="Helvetica" pitchFamily="2" charset="0"/>
              </a:rPr>
              <a:t>the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mouse</a:t>
            </a:r>
            <a:r>
              <a:rPr lang="cs-CZ" dirty="0">
                <a:latin typeface="Helvetica" pitchFamily="2" charset="0"/>
              </a:rPr>
              <a:t> ENCODE </a:t>
            </a:r>
            <a:r>
              <a:rPr lang="cs-CZ" dirty="0" err="1">
                <a:latin typeface="Helvetica" pitchFamily="2" charset="0"/>
              </a:rPr>
              <a:t>papers</a:t>
            </a:r>
            <a:r>
              <a:rPr lang="cs-CZ" dirty="0">
                <a:latin typeface="Helvetica" pitchFamily="2" charset="0"/>
              </a:rPr>
              <a:t>.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1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869998-5447-ED4F-9C54-E6410194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Lidé a myši na RNAseq</a:t>
            </a: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Graphic 25" descr="Error">
            <a:extLst>
              <a:ext uri="{FF2B5EF4-FFF2-40B4-BE49-F238E27FC236}">
                <a16:creationId xmlns:a16="http://schemas.microsoft.com/office/drawing/2014/main" id="{EB2C2EDB-D50F-4849-92F9-77FA94F05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03F2B-E981-3C47-B76F-239711A0F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</a:rPr>
              <a:t>Ovšem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pozor</a:t>
            </a:r>
            <a:r>
              <a:rPr lang="en-US" sz="2000" dirty="0">
                <a:solidFill>
                  <a:srgbClr val="000000"/>
                </a:solidFill>
              </a:rPr>
              <a:t>, v </a:t>
            </a:r>
            <a:r>
              <a:rPr lang="en-US" sz="2000" dirty="0" err="1">
                <a:solidFill>
                  <a:srgbClr val="000000"/>
                </a:solidFill>
              </a:rPr>
              <a:t>čem</a:t>
            </a:r>
            <a:r>
              <a:rPr lang="en-US" sz="2000" dirty="0">
                <a:solidFill>
                  <a:srgbClr val="000000"/>
                </a:solidFill>
              </a:rPr>
              <a:t> je </a:t>
            </a:r>
            <a:r>
              <a:rPr lang="en-US" sz="2000" dirty="0" err="1">
                <a:solidFill>
                  <a:srgbClr val="000000"/>
                </a:solidFill>
              </a:rPr>
              <a:t>problém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</a:rPr>
              <a:t>Protože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šlo</a:t>
            </a:r>
            <a:r>
              <a:rPr lang="en-US" sz="2000" dirty="0">
                <a:solidFill>
                  <a:srgbClr val="000000"/>
                </a:solidFill>
              </a:rPr>
              <a:t> v </a:t>
            </a:r>
            <a:r>
              <a:rPr lang="en-US" sz="2000" dirty="0" err="1">
                <a:solidFill>
                  <a:srgbClr val="000000"/>
                </a:solidFill>
              </a:rPr>
              <a:t>tomto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případě</a:t>
            </a:r>
            <a:r>
              <a:rPr lang="en-US" sz="2000" dirty="0">
                <a:solidFill>
                  <a:srgbClr val="000000"/>
                </a:solidFill>
              </a:rPr>
              <a:t> o </a:t>
            </a:r>
            <a:r>
              <a:rPr lang="en-US" sz="2000" dirty="0" err="1">
                <a:solidFill>
                  <a:srgbClr val="000000"/>
                </a:solidFill>
              </a:rPr>
              <a:t>téměř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perfektní</a:t>
            </a:r>
            <a:r>
              <a:rPr lang="en-US" sz="2000" dirty="0">
                <a:solidFill>
                  <a:srgbClr val="000000"/>
                </a:solidFill>
              </a:rPr>
              <a:t> batch </a:t>
            </a:r>
            <a:r>
              <a:rPr lang="en-US" sz="2000" dirty="0" err="1">
                <a:solidFill>
                  <a:srgbClr val="000000"/>
                </a:solidFill>
              </a:rPr>
              <a:t>efekt</a:t>
            </a:r>
            <a:r>
              <a:rPr lang="en-US" sz="2000" dirty="0">
                <a:solidFill>
                  <a:srgbClr val="000000"/>
                </a:solidFill>
              </a:rPr>
              <a:t> – </a:t>
            </a:r>
            <a:r>
              <a:rPr lang="en-US" sz="2000" dirty="0" err="1">
                <a:solidFill>
                  <a:srgbClr val="000000"/>
                </a:solidFill>
              </a:rPr>
              <a:t>tedy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téměř</a:t>
            </a:r>
            <a:r>
              <a:rPr lang="en-US" sz="2000" dirty="0">
                <a:solidFill>
                  <a:srgbClr val="000000"/>
                </a:solidFill>
              </a:rPr>
              <a:t> 100% </a:t>
            </a:r>
            <a:r>
              <a:rPr lang="en-US" sz="2000" dirty="0" err="1">
                <a:solidFill>
                  <a:srgbClr val="000000"/>
                </a:solidFill>
              </a:rPr>
              <a:t>překryv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efektu</a:t>
            </a:r>
            <a:r>
              <a:rPr lang="en-US" sz="2000" dirty="0">
                <a:solidFill>
                  <a:srgbClr val="000000"/>
                </a:solidFill>
              </a:rPr>
              <a:t> lane a </a:t>
            </a:r>
            <a:r>
              <a:rPr lang="en-US" sz="2000" dirty="0" err="1">
                <a:solidFill>
                  <a:srgbClr val="000000"/>
                </a:solidFill>
              </a:rPr>
              <a:t>ranu</a:t>
            </a:r>
            <a:r>
              <a:rPr lang="en-US" sz="2000" dirty="0">
                <a:solidFill>
                  <a:srgbClr val="000000"/>
                </a:solidFill>
              </a:rPr>
              <a:t> vs </a:t>
            </a:r>
            <a:r>
              <a:rPr lang="en-US" sz="2000" dirty="0" err="1">
                <a:solidFill>
                  <a:srgbClr val="000000"/>
                </a:solidFill>
              </a:rPr>
              <a:t>organizmus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odstraněné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rozdíly</a:t>
            </a:r>
            <a:r>
              <a:rPr lang="en-US" sz="2000" dirty="0">
                <a:solidFill>
                  <a:srgbClr val="000000"/>
                </a:solidFill>
              </a:rPr>
              <a:t> batch </a:t>
            </a:r>
            <a:r>
              <a:rPr lang="en-US" sz="2000" dirty="0" err="1">
                <a:solidFill>
                  <a:srgbClr val="000000"/>
                </a:solidFill>
              </a:rPr>
              <a:t>efektu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mohou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být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také</a:t>
            </a:r>
            <a:r>
              <a:rPr lang="en-US" sz="2000" dirty="0">
                <a:solidFill>
                  <a:srgbClr val="000000"/>
                </a:solidFill>
              </a:rPr>
              <a:t> ty </a:t>
            </a:r>
            <a:r>
              <a:rPr lang="en-US" sz="2000" dirty="0" err="1">
                <a:solidFill>
                  <a:srgbClr val="000000"/>
                </a:solidFill>
              </a:rPr>
              <a:t>biologické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</a:rPr>
              <a:t>Jinak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řečeno</a:t>
            </a:r>
            <a:r>
              <a:rPr lang="en-US" sz="2000" dirty="0">
                <a:solidFill>
                  <a:srgbClr val="000000"/>
                </a:solidFill>
              </a:rPr>
              <a:t> -  </a:t>
            </a:r>
            <a:r>
              <a:rPr lang="en-US" sz="2000" dirty="0" err="1">
                <a:solidFill>
                  <a:srgbClr val="000000"/>
                </a:solidFill>
              </a:rPr>
              <a:t>tyto</a:t>
            </a:r>
            <a:r>
              <a:rPr lang="en-US" sz="2000" dirty="0">
                <a:solidFill>
                  <a:srgbClr val="000000"/>
                </a:solidFill>
              </a:rPr>
              <a:t> data </a:t>
            </a:r>
            <a:r>
              <a:rPr lang="en-US" sz="2000" dirty="0" err="1">
                <a:solidFill>
                  <a:srgbClr val="000000"/>
                </a:solidFill>
              </a:rPr>
              <a:t>nemohou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odpovědět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otázku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která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byla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položena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</a:rPr>
              <a:t>Doporučuji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diskuzi</a:t>
            </a:r>
            <a:r>
              <a:rPr lang="en-US" sz="2000" dirty="0">
                <a:solidFill>
                  <a:srgbClr val="000000"/>
                </a:solidFill>
              </a:rPr>
              <a:t> pod </a:t>
            </a:r>
            <a:r>
              <a:rPr lang="en-US" sz="2000" dirty="0" err="1">
                <a:solidFill>
                  <a:srgbClr val="000000"/>
                </a:solidFill>
              </a:rPr>
              <a:t>článkem</a:t>
            </a:r>
            <a:r>
              <a:rPr lang="en-US" sz="2000" dirty="0">
                <a:solidFill>
                  <a:srgbClr val="000000"/>
                </a:solidFill>
              </a:rPr>
              <a:t> z F1000research…</a:t>
            </a:r>
          </a:p>
        </p:txBody>
      </p:sp>
    </p:spTree>
    <p:extLst>
      <p:ext uri="{BB962C8B-B14F-4D97-AF65-F5344CB8AC3E}">
        <p14:creationId xmlns:p14="http://schemas.microsoft.com/office/powerpoint/2010/main" val="4137312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4052DF-CFF5-7C46-AB43-166436E94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9" b="849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535466-3539-9641-9420-1E9E16CA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The 1000 genomes project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164FDA-D0DF-814A-951E-53FCB38C8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cs-CZ" sz="1800" dirty="0"/>
              <a:t>Zahájen v lednu 2008, cílem bylo vytvoření co nejpodrobnějšího katalogu lidských genetických variací</a:t>
            </a:r>
          </a:p>
          <a:p>
            <a:r>
              <a:rPr lang="cs-CZ" sz="1800" dirty="0"/>
              <a:t>Založen na </a:t>
            </a:r>
            <a:r>
              <a:rPr lang="cs-CZ" sz="1800" dirty="0" err="1"/>
              <a:t>sekvencování</a:t>
            </a:r>
            <a:r>
              <a:rPr lang="cs-CZ" sz="1800" dirty="0"/>
              <a:t> technologií </a:t>
            </a:r>
            <a:r>
              <a:rPr lang="cs-CZ" sz="1800" dirty="0" err="1"/>
              <a:t>Solexa</a:t>
            </a:r>
            <a:r>
              <a:rPr lang="cs-CZ" sz="1800" dirty="0"/>
              <a:t> </a:t>
            </a:r>
            <a:r>
              <a:rPr lang="cs-CZ" sz="1800" dirty="0" err="1"/>
              <a:t>sequencing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43563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98E31-B045-B647-8F49-1D5AB6CE3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Jaký je vliv data sekvencování na genetickou variabilitu mezi sekvencemi?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82CED7-AD44-CF41-AD59-165A0EFCC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884" r="1" b="2336"/>
          <a:stretch/>
        </p:blipFill>
        <p:spPr>
          <a:xfrm>
            <a:off x="4964218" y="315704"/>
            <a:ext cx="6553545" cy="40849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2DA93D-0E44-AD48-953C-74C35CDC1950}"/>
              </a:ext>
            </a:extLst>
          </p:cNvPr>
          <p:cNvSpPr/>
          <p:nvPr/>
        </p:nvSpPr>
        <p:spPr>
          <a:xfrm>
            <a:off x="4964218" y="48005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Poppins"/>
              </a:rPr>
              <a:t>Zjistili, že se studovanými biologickými rozdíly bylo spojeno pouze 17% variability sekvencí, zatímco neuvěřitelných 32% bylo možné vysvětlit datem, kdy byly vzorky zpracovány.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51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FF010-577A-AA4C-A217-7E1E698EB4A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8700" y="190501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3600" dirty="0">
                <a:solidFill>
                  <a:schemeClr val="bg1"/>
                </a:solidFill>
              </a:rPr>
              <a:t>Jak </a:t>
            </a:r>
            <a:r>
              <a:rPr lang="en-US" sz="3600" dirty="0" err="1">
                <a:solidFill>
                  <a:schemeClr val="bg1"/>
                </a:solidFill>
              </a:rPr>
              <a:t>vznikají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čestné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chyby</a:t>
            </a:r>
            <a:r>
              <a:rPr lang="en-US" sz="3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76F11C9-16E9-3746-9C6F-D0F7B193DAFE}"/>
              </a:ext>
            </a:extLst>
          </p:cNvPr>
          <p:cNvSpPr/>
          <p:nvPr/>
        </p:nvSpPr>
        <p:spPr>
          <a:xfrm>
            <a:off x="5609769" y="2261761"/>
            <a:ext cx="1742006" cy="829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4">
                <a:alpha val="90000"/>
              </a:srgbClr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Nedostatek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znalostí</a:t>
            </a:r>
            <a:r>
              <a:rPr lang="cs-CZ" sz="1633" dirty="0">
                <a:latin typeface="Liberation Sans" pitchFamily="18"/>
                <a:ea typeface="Noto Sans CJK SC Regular" pitchFamily="2"/>
                <a:cs typeface="FreeSans" pitchFamily="2"/>
              </a:rPr>
              <a:t>: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A23EAC6-A600-AD4E-9136-376F246B0717}"/>
              </a:ext>
            </a:extLst>
          </p:cNvPr>
          <p:cNvSpPr/>
          <p:nvPr/>
        </p:nvSpPr>
        <p:spPr>
          <a:xfrm>
            <a:off x="4738766" y="834967"/>
            <a:ext cx="1742006" cy="829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4">
                <a:alpha val="90000"/>
              </a:srgbClr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Nedostatek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kontroly</a:t>
            </a:r>
            <a:r>
              <a:rPr lang="cs-CZ" sz="1633" dirty="0">
                <a:latin typeface="Liberation Sans" pitchFamily="18"/>
                <a:ea typeface="Noto Sans CJK SC Regular" pitchFamily="2"/>
                <a:cs typeface="FreeSans" pitchFamily="2"/>
              </a:rPr>
              <a:t>: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68D8ADD-30FF-A14B-9EF5-339DAF67EEFC}"/>
              </a:ext>
            </a:extLst>
          </p:cNvPr>
          <p:cNvSpPr/>
          <p:nvPr/>
        </p:nvSpPr>
        <p:spPr>
          <a:xfrm>
            <a:off x="6726601" y="3680874"/>
            <a:ext cx="992635" cy="829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4">
                <a:alpha val="90000"/>
              </a:srgbClr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Nedostatek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endParaRPr lang="cs-CZ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času</a:t>
            </a:r>
            <a:r>
              <a:rPr lang="cs-CZ" sz="1633" dirty="0">
                <a:latin typeface="Liberation Sans" pitchFamily="18"/>
                <a:ea typeface="Noto Sans CJK SC Regular" pitchFamily="2"/>
                <a:cs typeface="FreeSans" pitchFamily="2"/>
              </a:rPr>
              <a:t>: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215EED7-9398-9D4C-B720-26C67E4BBFFA}"/>
              </a:ext>
            </a:extLst>
          </p:cNvPr>
          <p:cNvSpPr/>
          <p:nvPr/>
        </p:nvSpPr>
        <p:spPr>
          <a:xfrm>
            <a:off x="7353056" y="5099987"/>
            <a:ext cx="1742006" cy="829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4">
                <a:alpha val="90000"/>
              </a:srgbClr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Nedostatek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cs-CZ" sz="1633" dirty="0">
                <a:latin typeface="Liberation Sans" pitchFamily="18"/>
                <a:ea typeface="Noto Sans CJK SC Regular" pitchFamily="2"/>
                <a:cs typeface="FreeSans" pitchFamily="2"/>
              </a:rPr>
              <a:t>f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inancí</a:t>
            </a:r>
            <a:r>
              <a:rPr lang="cs-CZ" sz="1633" dirty="0">
                <a:latin typeface="Liberation Sans" pitchFamily="18"/>
                <a:ea typeface="Noto Sans CJK SC Regular" pitchFamily="2"/>
                <a:cs typeface="FreeSans" pitchFamily="2"/>
              </a:rPr>
              <a:t>: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A0564A70-DD75-3B4E-06B3-2ED5E3DC8543}"/>
              </a:ext>
            </a:extLst>
          </p:cNvPr>
          <p:cNvSpPr/>
          <p:nvPr/>
        </p:nvSpPr>
        <p:spPr>
          <a:xfrm>
            <a:off x="637954" y="3680874"/>
            <a:ext cx="3826176" cy="18338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4">
                <a:alpha val="90000"/>
              </a:srgbClr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cs-CZ" sz="1633" b="1" dirty="0">
                <a:latin typeface="Liberation Sans" pitchFamily="18"/>
                <a:ea typeface="Noto Sans CJK SC Regular" pitchFamily="2"/>
                <a:cs typeface="FreeSans" pitchFamily="2"/>
              </a:rPr>
              <a:t>Práce ve skupinách:</a:t>
            </a:r>
          </a:p>
          <a:p>
            <a:pPr algn="ctr" hangingPunct="0"/>
            <a:endParaRPr lang="cs-CZ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cs-CZ" sz="1633" dirty="0">
                <a:latin typeface="Liberation Sans" pitchFamily="18"/>
                <a:ea typeface="Noto Sans CJK SC Regular" pitchFamily="2"/>
                <a:cs typeface="FreeSans" pitchFamily="2"/>
              </a:rPr>
              <a:t>Napište tři příklady ke každému bodu</a:t>
            </a:r>
          </a:p>
          <a:p>
            <a:pPr algn="ctr" hangingPunct="0"/>
            <a:endParaRPr lang="cs-CZ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cs-CZ" sz="1633" dirty="0">
                <a:latin typeface="Liberation Sans" pitchFamily="18"/>
                <a:ea typeface="Noto Sans CJK SC Regular" pitchFamily="2"/>
                <a:cs typeface="FreeSans" pitchFamily="2"/>
              </a:rPr>
              <a:t>(10 min)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52BCF6-47A3-1839-E8E6-F7F130E75C63}"/>
              </a:ext>
            </a:extLst>
          </p:cNvPr>
          <p:cNvSpPr/>
          <p:nvPr/>
        </p:nvSpPr>
        <p:spPr>
          <a:xfrm>
            <a:off x="4914900" y="539750"/>
            <a:ext cx="6731000" cy="5892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49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C069D-ED34-3F4A-83CB-B2F4624D4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Ani jeden z těchto článků nebyl stažen z tisku….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615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1085C-6578-DA4A-8566-0EEBC6BD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Jak odstranit efekt dávky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BA143A-E4E8-4E0A-9884-2D8F5CD5BA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6821237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495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1085C-6578-DA4A-8566-0EEBC6BD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Jak odstranit efekt dávky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BA143A-E4E8-4E0A-9884-2D8F5CD5BA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942161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80850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C494DE-87EC-B846-A0AF-F578286036A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93013"/>
            <a:ext cx="8229627" cy="1134231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err="1"/>
              <a:t>Randomizace</a:t>
            </a:r>
            <a:r>
              <a:rPr lang="en-US" dirty="0"/>
              <a:t> </a:t>
            </a:r>
            <a:r>
              <a:rPr lang="en-US" dirty="0" err="1"/>
              <a:t>pomáhá</a:t>
            </a:r>
            <a:r>
              <a:rPr lang="en-US" dirty="0"/>
              <a:t> </a:t>
            </a:r>
            <a:r>
              <a:rPr lang="en-US" dirty="0" err="1"/>
              <a:t>minimalizovat</a:t>
            </a:r>
            <a:r>
              <a:rPr lang="en-US" dirty="0"/>
              <a:t> </a:t>
            </a:r>
            <a:r>
              <a:rPr lang="en-US" dirty="0" err="1"/>
              <a:t>efekt</a:t>
            </a:r>
            <a:r>
              <a:rPr lang="en-US" dirty="0"/>
              <a:t> </a:t>
            </a:r>
            <a:r>
              <a:rPr lang="en-US" dirty="0" err="1"/>
              <a:t>dávky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C6B290-3B51-D14B-969E-7ABAD7277B28}"/>
              </a:ext>
            </a:extLst>
          </p:cNvPr>
          <p:cNvGrpSpPr/>
          <p:nvPr/>
        </p:nvGrpSpPr>
        <p:grpSpPr>
          <a:xfrm>
            <a:off x="808042" y="1757363"/>
            <a:ext cx="10464796" cy="4107971"/>
            <a:chOff x="2279656" y="2744994"/>
            <a:chExt cx="6837720" cy="26345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A292732-CD72-EC4E-B836-41811D6CB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2279656" y="2744994"/>
              <a:ext cx="6837720" cy="2634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1F343B-6032-184B-85F3-6B6BDF77B1F5}"/>
                </a:ext>
              </a:extLst>
            </p:cNvPr>
            <p:cNvSpPr/>
            <p:nvPr/>
          </p:nvSpPr>
          <p:spPr>
            <a:xfrm>
              <a:off x="2913884" y="3803457"/>
              <a:ext cx="414764" cy="49771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729FCF">
                <a:alpha val="50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E55423D-DEC1-764B-98FB-6B7AA6544AD9}"/>
                </a:ext>
              </a:extLst>
            </p:cNvPr>
            <p:cNvSpPr/>
            <p:nvPr/>
          </p:nvSpPr>
          <p:spPr>
            <a:xfrm>
              <a:off x="3577506" y="3006589"/>
              <a:ext cx="414764" cy="49771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99FF">
                <a:alpha val="50000"/>
              </a:srgbClr>
            </a:solidFill>
            <a:ln w="0">
              <a:solidFill>
                <a:srgbClr val="FF33FF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8A39E9B-C816-1F47-91A1-09698A59374E}"/>
                </a:ext>
              </a:extLst>
            </p:cNvPr>
            <p:cNvSpPr/>
            <p:nvPr/>
          </p:nvSpPr>
          <p:spPr>
            <a:xfrm>
              <a:off x="3577506" y="3654534"/>
              <a:ext cx="414764" cy="49771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CC00">
                <a:alpha val="50000"/>
              </a:srgbClr>
            </a:solidFill>
            <a:ln w="0">
              <a:solidFill>
                <a:srgbClr val="FFCC00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5E87179-DC76-4E47-8879-E58E6ACCCA0C}"/>
                </a:ext>
              </a:extLst>
            </p:cNvPr>
            <p:cNvSpPr/>
            <p:nvPr/>
          </p:nvSpPr>
          <p:spPr>
            <a:xfrm>
              <a:off x="2913884" y="4423969"/>
              <a:ext cx="414764" cy="49771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CCCCCC">
                <a:alpha val="50000"/>
              </a:srgbClr>
            </a:solidFill>
            <a:ln w="0">
              <a:solidFill>
                <a:srgbClr val="B2B2B2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6385574-03CA-6C4C-B520-2AA937B03C4F}"/>
                </a:ext>
              </a:extLst>
            </p:cNvPr>
            <p:cNvSpPr/>
            <p:nvPr/>
          </p:nvSpPr>
          <p:spPr>
            <a:xfrm>
              <a:off x="5319513" y="3258060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CC00">
                <a:alpha val="50000"/>
              </a:srgbClr>
            </a:solidFill>
            <a:ln w="0">
              <a:solidFill>
                <a:srgbClr val="FFCC00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124A04-141A-844F-91C3-9F830C85A259}"/>
                </a:ext>
              </a:extLst>
            </p:cNvPr>
            <p:cNvSpPr/>
            <p:nvPr/>
          </p:nvSpPr>
          <p:spPr>
            <a:xfrm>
              <a:off x="5983134" y="3504305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CC00">
                <a:alpha val="50000"/>
              </a:srgbClr>
            </a:solidFill>
            <a:ln w="0">
              <a:solidFill>
                <a:srgbClr val="FFCC00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FDDDB7-1B7F-CE4D-B78E-20EE82333689}"/>
                </a:ext>
              </a:extLst>
            </p:cNvPr>
            <p:cNvSpPr/>
            <p:nvPr/>
          </p:nvSpPr>
          <p:spPr>
            <a:xfrm>
              <a:off x="5983134" y="2973930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99FF">
                <a:alpha val="50000"/>
              </a:srgbClr>
            </a:solidFill>
            <a:ln w="0">
              <a:solidFill>
                <a:srgbClr val="FF33FF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30B57E3-47A6-F548-AEAA-2B3212D284B8}"/>
                </a:ext>
              </a:extLst>
            </p:cNvPr>
            <p:cNvSpPr/>
            <p:nvPr/>
          </p:nvSpPr>
          <p:spPr>
            <a:xfrm>
              <a:off x="5319513" y="3702869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99FF">
                <a:alpha val="50000"/>
              </a:srgbClr>
            </a:solidFill>
            <a:ln w="0">
              <a:solidFill>
                <a:srgbClr val="FF33FF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1F6E48A-AD7F-AD40-8620-F7D103AAB03A}"/>
                </a:ext>
              </a:extLst>
            </p:cNvPr>
            <p:cNvSpPr/>
            <p:nvPr/>
          </p:nvSpPr>
          <p:spPr>
            <a:xfrm>
              <a:off x="5319513" y="4152904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729FCF">
                <a:alpha val="50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D143803-BFC6-314D-8141-04121BB00A46}"/>
                </a:ext>
              </a:extLst>
            </p:cNvPr>
            <p:cNvSpPr/>
            <p:nvPr/>
          </p:nvSpPr>
          <p:spPr>
            <a:xfrm>
              <a:off x="5983134" y="3836116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729FCF">
                <a:alpha val="50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8A8C44-98A7-B442-B7D7-775F3FD354E8}"/>
                </a:ext>
              </a:extLst>
            </p:cNvPr>
            <p:cNvSpPr/>
            <p:nvPr/>
          </p:nvSpPr>
          <p:spPr>
            <a:xfrm>
              <a:off x="5319513" y="4617961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CCCCCC">
                <a:alpha val="50000"/>
              </a:srgbClr>
            </a:solidFill>
            <a:ln w="0">
              <a:solidFill>
                <a:srgbClr val="B2B2B2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6545F83-E472-1F49-BC50-294BEAFDD06E}"/>
                </a:ext>
              </a:extLst>
            </p:cNvPr>
            <p:cNvSpPr/>
            <p:nvPr/>
          </p:nvSpPr>
          <p:spPr>
            <a:xfrm>
              <a:off x="5983134" y="4467079"/>
              <a:ext cx="414764" cy="2488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CCCCCC">
                <a:alpha val="50000"/>
              </a:srgbClr>
            </a:solidFill>
            <a:ln w="0">
              <a:solidFill>
                <a:srgbClr val="B2B2B2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4918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541454-C75F-E247-A07A-590B07677B1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55331" y="839325"/>
            <a:ext cx="8590504" cy="51306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5C8017-9E83-9B40-8EBC-20957A716882}"/>
              </a:ext>
            </a:extLst>
          </p:cNvPr>
          <p:cNvSpPr txBox="1"/>
          <p:nvPr/>
        </p:nvSpPr>
        <p:spPr>
          <a:xfrm>
            <a:off x="343848" y="6341470"/>
            <a:ext cx="11613470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Forshed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J. (2017) Experimental design in clinical ‘omics biomarker discovery. Journal of Proteome Research 16, 3954-3960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60870D-970F-ED45-95DE-5D4B61A943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1066" y="82953"/>
            <a:ext cx="8229627" cy="722080"/>
          </a:xfrm>
        </p:spPr>
        <p:txBody>
          <a:bodyPr>
            <a:normAutofit fontScale="90000"/>
          </a:bodyPr>
          <a:lstStyle/>
          <a:p>
            <a:pPr lvl="0"/>
            <a:r>
              <a:rPr lang="en-US"/>
              <a:t>U ‘omics dat je randomizace obtížná</a:t>
            </a:r>
          </a:p>
        </p:txBody>
      </p:sp>
    </p:spTree>
    <p:extLst>
      <p:ext uri="{BB962C8B-B14F-4D97-AF65-F5344CB8AC3E}">
        <p14:creationId xmlns:p14="http://schemas.microsoft.com/office/powerpoint/2010/main" val="2974064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EF32E-ED36-8F45-8011-C05D327AD38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5065" y="1463040"/>
            <a:ext cx="3796306" cy="26909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 když je randomizace nemožná (nebo ohrožena)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D4C21C-AEDB-D847-885E-2FF1681D3FF5}"/>
              </a:ext>
            </a:extLst>
          </p:cNvPr>
          <p:cNvSpPr txBox="1"/>
          <p:nvPr/>
        </p:nvSpPr>
        <p:spPr>
          <a:xfrm>
            <a:off x="5343374" y="961697"/>
            <a:ext cx="5855231" cy="4801789"/>
          </a:xfrm>
          <a:prstGeom prst="rect">
            <a:avLst/>
          </a:prstGeom>
        </p:spPr>
        <p:txBody>
          <a:bodyPr vert="horz" lIns="91440" tIns="45720" rIns="91440" bIns="45720" rtlCol="0" anchor="t" anchorCtr="0" compatLnSpc="0">
            <a:normAutofit fontScale="925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Někdy</a:t>
            </a:r>
            <a:r>
              <a:rPr lang="en-US" dirty="0"/>
              <a:t> </a:t>
            </a:r>
            <a:r>
              <a:rPr lang="en-US" dirty="0" err="1"/>
              <a:t>všechno</a:t>
            </a:r>
            <a:r>
              <a:rPr lang="en-US" dirty="0"/>
              <a:t> </a:t>
            </a:r>
            <a:r>
              <a:rPr lang="en-US" dirty="0" err="1"/>
              <a:t>nejde</a:t>
            </a:r>
            <a:r>
              <a:rPr lang="en-US" dirty="0"/>
              <a:t> </a:t>
            </a:r>
            <a:r>
              <a:rPr lang="en-US" dirty="0" err="1"/>
              <a:t>naplánovat</a:t>
            </a:r>
            <a:r>
              <a:rPr lang="en-US" dirty="0"/>
              <a:t> a </a:t>
            </a:r>
            <a:r>
              <a:rPr lang="en-US" dirty="0" err="1"/>
              <a:t>něco</a:t>
            </a:r>
            <a:r>
              <a:rPr lang="en-US" dirty="0"/>
              <a:t> se </a:t>
            </a:r>
            <a:r>
              <a:rPr lang="en-US" dirty="0" err="1"/>
              <a:t>změní</a:t>
            </a:r>
            <a:r>
              <a:rPr lang="en-US" dirty="0"/>
              <a:t> – </a:t>
            </a:r>
            <a:r>
              <a:rPr lang="en-US" dirty="0" err="1"/>
              <a:t>experimenty</a:t>
            </a:r>
            <a:r>
              <a:rPr lang="en-US" dirty="0"/>
              <a:t> </a:t>
            </a:r>
            <a:r>
              <a:rPr lang="en-US" dirty="0" err="1"/>
              <a:t>můžou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dlouhodobé</a:t>
            </a:r>
            <a:r>
              <a:rPr lang="en-US" dirty="0"/>
              <a:t> a </a:t>
            </a:r>
            <a:r>
              <a:rPr lang="en-US" dirty="0" err="1"/>
              <a:t>spolupracovat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stran</a:t>
            </a:r>
            <a:r>
              <a:rPr lang="en-US" dirty="0"/>
              <a:t>, </a:t>
            </a:r>
            <a:r>
              <a:rPr lang="en-US" dirty="0" err="1"/>
              <a:t>laboratoří</a:t>
            </a:r>
            <a:r>
              <a:rPr lang="en-US" dirty="0"/>
              <a:t>, </a:t>
            </a:r>
            <a:r>
              <a:rPr lang="en-US" dirty="0" err="1"/>
              <a:t>každá</a:t>
            </a:r>
            <a:r>
              <a:rPr lang="en-US" dirty="0"/>
              <a:t> s </a:t>
            </a:r>
            <a:r>
              <a:rPr lang="en-US" dirty="0" err="1"/>
              <a:t>vlastními</a:t>
            </a:r>
            <a:r>
              <a:rPr lang="en-US" dirty="0"/>
              <a:t> </a:t>
            </a:r>
            <a:r>
              <a:rPr lang="en-US" dirty="0" err="1"/>
              <a:t>postupy</a:t>
            </a:r>
            <a:r>
              <a:rPr lang="en-US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Spolupráce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laboratoří</a:t>
            </a:r>
            <a:r>
              <a:rPr lang="en-US" dirty="0"/>
              <a:t> – </a:t>
            </a:r>
            <a:r>
              <a:rPr lang="en-US" dirty="0" err="1"/>
              <a:t>možnost</a:t>
            </a:r>
            <a:r>
              <a:rPr lang="en-US" dirty="0"/>
              <a:t> </a:t>
            </a:r>
            <a:r>
              <a:rPr lang="en-US" dirty="0" err="1"/>
              <a:t>randomizace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všech</a:t>
            </a:r>
            <a:r>
              <a:rPr lang="en-US" dirty="0"/>
              <a:t> </a:t>
            </a:r>
            <a:r>
              <a:rPr lang="en-US" dirty="0" err="1"/>
              <a:t>úrovních</a:t>
            </a:r>
            <a:r>
              <a:rPr lang="en-US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Problematické</a:t>
            </a:r>
            <a:r>
              <a:rPr lang="en-US" dirty="0"/>
              <a:t> </a:t>
            </a:r>
            <a:r>
              <a:rPr lang="en-US" dirty="0" err="1"/>
              <a:t>bývá</a:t>
            </a:r>
            <a:r>
              <a:rPr lang="en-US" dirty="0"/>
              <a:t> </a:t>
            </a:r>
            <a:r>
              <a:rPr lang="en-US" dirty="0" err="1"/>
              <a:t>znovuoživení</a:t>
            </a:r>
            <a:r>
              <a:rPr lang="en-US" dirty="0"/>
              <a:t> </a:t>
            </a:r>
            <a:r>
              <a:rPr lang="en-US" dirty="0" err="1"/>
              <a:t>experimentu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byl</a:t>
            </a:r>
            <a:r>
              <a:rPr lang="en-US" dirty="0"/>
              <a:t> “u </a:t>
            </a:r>
            <a:r>
              <a:rPr lang="en-US" dirty="0" err="1"/>
              <a:t>ledu</a:t>
            </a:r>
            <a:r>
              <a:rPr lang="en-US" dirty="0"/>
              <a:t>”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nedostatku</a:t>
            </a:r>
            <a:r>
              <a:rPr lang="en-US" dirty="0"/>
              <a:t> </a:t>
            </a:r>
            <a:r>
              <a:rPr lang="en-US" dirty="0" err="1"/>
              <a:t>financí</a:t>
            </a:r>
            <a:r>
              <a:rPr lang="en-US" dirty="0"/>
              <a:t> (</a:t>
            </a:r>
            <a:r>
              <a:rPr lang="en-US" dirty="0" err="1"/>
              <a:t>mezitím</a:t>
            </a:r>
            <a:r>
              <a:rPr lang="en-US" dirty="0"/>
              <a:t> se </a:t>
            </a:r>
            <a:r>
              <a:rPr lang="en-US" dirty="0" err="1"/>
              <a:t>změnili</a:t>
            </a:r>
            <a:r>
              <a:rPr lang="en-US" dirty="0"/>
              <a:t> </a:t>
            </a:r>
            <a:r>
              <a:rPr lang="en-US" dirty="0" err="1"/>
              <a:t>postupy</a:t>
            </a:r>
            <a:r>
              <a:rPr lang="en-US" dirty="0"/>
              <a:t>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změny</a:t>
            </a:r>
            <a:r>
              <a:rPr lang="en-US" dirty="0"/>
              <a:t> </a:t>
            </a:r>
            <a:r>
              <a:rPr lang="en-US" dirty="0" err="1"/>
              <a:t>běžně</a:t>
            </a:r>
            <a:r>
              <a:rPr lang="en-US" dirty="0"/>
              <a:t> </a:t>
            </a:r>
            <a:r>
              <a:rPr lang="en-US" dirty="0" err="1"/>
              <a:t>ohrožující</a:t>
            </a:r>
            <a:r>
              <a:rPr lang="en-US" dirty="0"/>
              <a:t> </a:t>
            </a:r>
            <a:r>
              <a:rPr lang="en-US" dirty="0" err="1"/>
              <a:t>plánovanou</a:t>
            </a:r>
            <a:r>
              <a:rPr lang="en-US" dirty="0"/>
              <a:t> </a:t>
            </a:r>
            <a:r>
              <a:rPr lang="en-US" dirty="0" err="1"/>
              <a:t>randomizaci</a:t>
            </a:r>
            <a:r>
              <a:rPr lang="en-US" dirty="0"/>
              <a:t>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výměna</a:t>
            </a:r>
            <a:r>
              <a:rPr lang="en-US" dirty="0"/>
              <a:t> </a:t>
            </a:r>
            <a:r>
              <a:rPr lang="en-US" dirty="0" err="1"/>
              <a:t>laboranta</a:t>
            </a:r>
            <a:r>
              <a:rPr lang="en-US" dirty="0"/>
              <a:t>…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pokazení</a:t>
            </a:r>
            <a:r>
              <a:rPr lang="en-US" dirty="0"/>
              <a:t> </a:t>
            </a:r>
            <a:r>
              <a:rPr lang="en-US" dirty="0" err="1"/>
              <a:t>stroje</a:t>
            </a:r>
            <a:r>
              <a:rPr lang="en-US" dirty="0"/>
              <a:t> a </a:t>
            </a:r>
            <a:r>
              <a:rPr lang="en-US" dirty="0" err="1"/>
              <a:t>nutná</a:t>
            </a:r>
            <a:r>
              <a:rPr lang="en-US" dirty="0"/>
              <a:t> </a:t>
            </a:r>
            <a:r>
              <a:rPr lang="en-US" dirty="0" err="1"/>
              <a:t>oprava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výměna</a:t>
            </a:r>
            <a:endParaRPr lang="en-US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staré</a:t>
            </a:r>
            <a:r>
              <a:rPr lang="en-US" dirty="0"/>
              <a:t> </a:t>
            </a:r>
            <a:r>
              <a:rPr lang="en-US" dirty="0" err="1"/>
              <a:t>kity</a:t>
            </a:r>
            <a:r>
              <a:rPr lang="en-US" dirty="0"/>
              <a:t> pro </a:t>
            </a:r>
            <a:r>
              <a:rPr lang="en-US" dirty="0" err="1"/>
              <a:t>izolaci</a:t>
            </a:r>
            <a:r>
              <a:rPr lang="en-US" dirty="0"/>
              <a:t> DNA </a:t>
            </a:r>
            <a:r>
              <a:rPr lang="en-US" dirty="0" err="1"/>
              <a:t>už</a:t>
            </a:r>
            <a:r>
              <a:rPr lang="en-US" dirty="0"/>
              <a:t> </a:t>
            </a:r>
            <a:r>
              <a:rPr lang="en-US" dirty="0" err="1"/>
              <a:t>nevyrábějí</a:t>
            </a:r>
            <a:r>
              <a:rPr lang="en-US" dirty="0"/>
              <a:t>, </a:t>
            </a:r>
            <a:r>
              <a:rPr lang="en-US" dirty="0" err="1"/>
              <a:t>nutno</a:t>
            </a:r>
            <a:r>
              <a:rPr lang="en-US" dirty="0"/>
              <a:t> </a:t>
            </a:r>
            <a:r>
              <a:rPr lang="en-US" dirty="0" err="1"/>
              <a:t>použít</a:t>
            </a:r>
            <a:r>
              <a:rPr lang="en-US" dirty="0"/>
              <a:t> </a:t>
            </a:r>
            <a:r>
              <a:rPr lang="en-US" dirty="0" err="1"/>
              <a:t>jiné</a:t>
            </a:r>
            <a:endParaRPr lang="en-US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70243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585E5-A115-BC42-A11A-A7A7613991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6000" y="175038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Preventivní</a:t>
            </a:r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minimalizace</a:t>
            </a:r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chyb</a:t>
            </a:r>
            <a:endParaRPr lang="en-US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Presentation with Checklist">
            <a:extLst>
              <a:ext uri="{FF2B5EF4-FFF2-40B4-BE49-F238E27FC236}">
                <a16:creationId xmlns:a16="http://schemas.microsoft.com/office/drawing/2014/main" id="{B3192C03-6259-4A11-851D-B904F4CB6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8FC3F-801E-8A41-818C-97A83D98E575}"/>
              </a:ext>
            </a:extLst>
          </p:cNvPr>
          <p:cNvSpPr txBox="1"/>
          <p:nvPr/>
        </p:nvSpPr>
        <p:spPr>
          <a:xfrm>
            <a:off x="5450691" y="1629090"/>
            <a:ext cx="6093609" cy="4791550"/>
          </a:xfrm>
          <a:prstGeom prst="rect">
            <a:avLst/>
          </a:prstGeom>
        </p:spPr>
        <p:txBody>
          <a:bodyPr vert="horz" lIns="91440" tIns="45720" rIns="91440" bIns="45720" rtlCol="0" anchor="ctr" anchorCtr="0" compatLnSpc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1. </a:t>
            </a:r>
            <a:r>
              <a:rPr lang="en-US" sz="1600" dirty="0" err="1">
                <a:solidFill>
                  <a:srgbClr val="000000"/>
                </a:solidFill>
              </a:rPr>
              <a:t>Protože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vždy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nevíme</a:t>
            </a:r>
            <a:r>
              <a:rPr lang="en-US" sz="1600" dirty="0">
                <a:solidFill>
                  <a:srgbClr val="000000"/>
                </a:solidFill>
              </a:rPr>
              <a:t>, co </a:t>
            </a:r>
            <a:r>
              <a:rPr lang="en-US" sz="1600" dirty="0" err="1">
                <a:solidFill>
                  <a:srgbClr val="000000"/>
                </a:solidFill>
              </a:rPr>
              <a:t>všechno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může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mít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vliv</a:t>
            </a:r>
            <a:r>
              <a:rPr lang="en-US" sz="1600" dirty="0">
                <a:solidFill>
                  <a:srgbClr val="000000"/>
                </a:solidFill>
              </a:rPr>
              <a:t>, je </a:t>
            </a:r>
            <a:r>
              <a:rPr lang="en-US" sz="1600" dirty="0" err="1">
                <a:solidFill>
                  <a:srgbClr val="000000"/>
                </a:solidFill>
              </a:rPr>
              <a:t>důležité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vést</a:t>
            </a:r>
            <a:r>
              <a:rPr lang="en-US" sz="1600" b="1" dirty="0">
                <a:solidFill>
                  <a:srgbClr val="000000"/>
                </a:solidFill>
              </a:rPr>
              <a:t> PODROBNÉ ZÁZNAMY</a:t>
            </a:r>
            <a:r>
              <a:rPr lang="en-US" sz="1600" dirty="0">
                <a:solidFill>
                  <a:srgbClr val="000000"/>
                </a:solidFill>
              </a:rPr>
              <a:t> – </a:t>
            </a:r>
            <a:r>
              <a:rPr lang="en-US" sz="1600" dirty="0" err="1">
                <a:solidFill>
                  <a:srgbClr val="000000"/>
                </a:solidFill>
              </a:rPr>
              <a:t>všechno</a:t>
            </a:r>
            <a:r>
              <a:rPr lang="en-US" sz="1600" dirty="0">
                <a:solidFill>
                  <a:srgbClr val="000000"/>
                </a:solidFill>
              </a:rPr>
              <a:t> co </a:t>
            </a:r>
            <a:r>
              <a:rPr lang="en-US" sz="1600" dirty="0" err="1">
                <a:solidFill>
                  <a:srgbClr val="000000"/>
                </a:solidFill>
              </a:rPr>
              <a:t>nás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napadne</a:t>
            </a:r>
            <a:r>
              <a:rPr lang="en-US" sz="1600" dirty="0">
                <a:solidFill>
                  <a:srgbClr val="000000"/>
                </a:solidFill>
              </a:rPr>
              <a:t>!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přesný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záznam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postupu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včetně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uskladnéní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vzorku</a:t>
            </a:r>
            <a:r>
              <a:rPr lang="en-US" sz="1600" dirty="0">
                <a:solidFill>
                  <a:srgbClr val="000000"/>
                </a:solidFill>
              </a:rPr>
              <a:t> a </a:t>
            </a:r>
            <a:r>
              <a:rPr lang="en-US" sz="1600" dirty="0" err="1">
                <a:solidFill>
                  <a:srgbClr val="000000"/>
                </a:solidFill>
              </a:rPr>
              <a:t>jeho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pozice</a:t>
            </a:r>
            <a:r>
              <a:rPr lang="en-US" sz="1600" dirty="0">
                <a:solidFill>
                  <a:srgbClr val="000000"/>
                </a:solidFill>
              </a:rPr>
              <a:t> v </a:t>
            </a:r>
            <a:r>
              <a:rPr lang="en-US" sz="1600" dirty="0" err="1">
                <a:solidFill>
                  <a:srgbClr val="000000"/>
                </a:solidFill>
              </a:rPr>
              <a:t>lednici</a:t>
            </a:r>
            <a:endParaRPr lang="en-US" sz="1600" dirty="0">
              <a:solidFill>
                <a:srgbClr val="000000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kdo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prováděl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který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typ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analýzy</a:t>
            </a:r>
            <a:r>
              <a:rPr lang="en-US" sz="1600" dirty="0">
                <a:solidFill>
                  <a:srgbClr val="000000"/>
                </a:solidFill>
              </a:rPr>
              <a:t> a KDY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každá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změna</a:t>
            </a:r>
            <a:r>
              <a:rPr lang="en-US" sz="1600" dirty="0">
                <a:solidFill>
                  <a:srgbClr val="000000"/>
                </a:solidFill>
              </a:rPr>
              <a:t> v </a:t>
            </a:r>
            <a:r>
              <a:rPr lang="en-US" sz="1600" dirty="0" err="1">
                <a:solidFill>
                  <a:srgbClr val="000000"/>
                </a:solidFill>
              </a:rPr>
              <a:t>protokolu</a:t>
            </a:r>
            <a:endParaRPr lang="en-US" sz="1600" dirty="0">
              <a:solidFill>
                <a:srgbClr val="000000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zaznamenáme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všechny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identifikační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čísla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jednotlivých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kitů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primerů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čehokoliv</a:t>
            </a:r>
            <a:endParaRPr lang="en-US" sz="1600" dirty="0">
              <a:solidFill>
                <a:srgbClr val="000000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všechny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změny</a:t>
            </a:r>
            <a:r>
              <a:rPr lang="en-US" sz="1600" dirty="0">
                <a:solidFill>
                  <a:srgbClr val="000000"/>
                </a:solidFill>
              </a:rPr>
              <a:t> v </a:t>
            </a:r>
            <a:r>
              <a:rPr lang="en-US" sz="1600" dirty="0" err="1">
                <a:solidFill>
                  <a:srgbClr val="000000"/>
                </a:solidFill>
              </a:rPr>
              <a:t>kalibraci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přístrojů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nebo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informace</a:t>
            </a:r>
            <a:r>
              <a:rPr lang="en-US" sz="1600" dirty="0">
                <a:solidFill>
                  <a:srgbClr val="000000"/>
                </a:solidFill>
              </a:rPr>
              <a:t> o </a:t>
            </a:r>
            <a:r>
              <a:rPr lang="en-US" sz="1600" dirty="0" err="1">
                <a:solidFill>
                  <a:srgbClr val="000000"/>
                </a:solidFill>
              </a:rPr>
              <a:t>jejich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čištění</a:t>
            </a:r>
            <a:endParaRPr lang="en-US" sz="1600" dirty="0">
              <a:solidFill>
                <a:srgbClr val="000000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změny</a:t>
            </a:r>
            <a:r>
              <a:rPr lang="en-US" sz="1600" dirty="0">
                <a:solidFill>
                  <a:srgbClr val="000000"/>
                </a:solidFill>
              </a:rPr>
              <a:t> v </a:t>
            </a:r>
            <a:r>
              <a:rPr lang="en-US" sz="1600" dirty="0" err="1">
                <a:solidFill>
                  <a:srgbClr val="000000"/>
                </a:solidFill>
              </a:rPr>
              <a:t>teplotách</a:t>
            </a:r>
            <a:endParaRPr lang="en-US" sz="1600" dirty="0">
              <a:solidFill>
                <a:srgbClr val="000000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způsob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odběru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vzorku</a:t>
            </a:r>
            <a:r>
              <a:rPr lang="en-US" sz="1600" dirty="0">
                <a:solidFill>
                  <a:srgbClr val="000000"/>
                </a:solidFill>
              </a:rPr>
              <a:t> (</a:t>
            </a:r>
            <a:r>
              <a:rPr lang="en-US" sz="1600" dirty="0" err="1">
                <a:solidFill>
                  <a:srgbClr val="000000"/>
                </a:solidFill>
              </a:rPr>
              <a:t>ležel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materiál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někde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několik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hodin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mimo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mrazák</a:t>
            </a:r>
            <a:r>
              <a:rPr lang="en-US" sz="1600" dirty="0">
                <a:solidFill>
                  <a:srgbClr val="000000"/>
                </a:solidFill>
              </a:rPr>
              <a:t>?)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 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2. </a:t>
            </a:r>
            <a:r>
              <a:rPr lang="en-US" sz="1600" dirty="0" err="1">
                <a:solidFill>
                  <a:srgbClr val="000000"/>
                </a:solidFill>
              </a:rPr>
              <a:t>Provádíme</a:t>
            </a:r>
            <a:r>
              <a:rPr lang="en-US" sz="1600" dirty="0">
                <a:solidFill>
                  <a:srgbClr val="000000"/>
                </a:solidFill>
              </a:rPr>
              <a:t> po </a:t>
            </a:r>
            <a:r>
              <a:rPr lang="en-US" sz="1600" dirty="0" err="1">
                <a:solidFill>
                  <a:srgbClr val="000000"/>
                </a:solidFill>
              </a:rPr>
              <a:t>konzultaci</a:t>
            </a:r>
            <a:r>
              <a:rPr lang="en-US" sz="1600" dirty="0">
                <a:solidFill>
                  <a:srgbClr val="000000"/>
                </a:solidFill>
              </a:rPr>
              <a:t> se </a:t>
            </a:r>
            <a:r>
              <a:rPr lang="en-US" sz="1600" dirty="0" err="1">
                <a:solidFill>
                  <a:srgbClr val="000000"/>
                </a:solidFill>
              </a:rPr>
              <a:t>statistikem</a:t>
            </a:r>
            <a:r>
              <a:rPr lang="en-US" sz="1600" dirty="0">
                <a:solidFill>
                  <a:srgbClr val="000000"/>
                </a:solidFill>
              </a:rPr>
              <a:t> –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randomizaci</a:t>
            </a:r>
            <a:r>
              <a:rPr lang="en-US" sz="1600" b="1" dirty="0">
                <a:solidFill>
                  <a:srgbClr val="000000"/>
                </a:solidFill>
              </a:rPr>
              <a:t> a </a:t>
            </a:r>
            <a:r>
              <a:rPr lang="en-US" sz="1600" b="1" dirty="0" err="1">
                <a:solidFill>
                  <a:srgbClr val="000000"/>
                </a:solidFill>
              </a:rPr>
              <a:t>dizajn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experimentu</a:t>
            </a:r>
            <a:r>
              <a:rPr lang="en-US" sz="1600" b="1" dirty="0">
                <a:solidFill>
                  <a:srgbClr val="000000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3. V </a:t>
            </a:r>
            <a:r>
              <a:rPr lang="en-US" sz="1600" dirty="0" err="1">
                <a:solidFill>
                  <a:srgbClr val="000000"/>
                </a:solidFill>
              </a:rPr>
              <a:t>případě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změn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znovu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konzultujeme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další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postup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95122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C224B-B406-E24F-8E69-A5BDC599D2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5065" y="1463040"/>
            <a:ext cx="3796306" cy="26909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 když je randomizace nemožná (nebo ohrožena)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24755-F2FB-A747-BCC8-F3BE31955137}"/>
              </a:ext>
            </a:extLst>
          </p:cNvPr>
          <p:cNvSpPr txBox="1"/>
          <p:nvPr/>
        </p:nvSpPr>
        <p:spPr>
          <a:xfrm>
            <a:off x="5656218" y="1463039"/>
            <a:ext cx="5542387" cy="4300447"/>
          </a:xfrm>
          <a:prstGeom prst="rect">
            <a:avLst/>
          </a:prstGeom>
        </p:spPr>
        <p:txBody>
          <a:bodyPr vert="horz" lIns="91440" tIns="45720" rIns="91440" bIns="45720" rtlCol="0" anchor="t" anchorCtr="0" compatLnSpc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KAŽDOU ZMĚNU KONZULTUJTE SE STATISTIKEM!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ŘEŠENÍ (OBVYKLE) EXISTUJE 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Efekt dávky se dá odstranit, máme-li dostatek stejných vzorků analyzovaných před i po změně –</a:t>
            </a:r>
            <a:r>
              <a:rPr lang="en-US" sz="2200"/>
              <a:t> vhodnými metodami se odhadne efekt a ten se pak z dat odstraní.</a:t>
            </a:r>
            <a:endParaRPr lang="en-US" sz="22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POZOR – je to nákladné a není to dokonalé, takže lépe je tyto efekty minimalizovat.</a:t>
            </a:r>
          </a:p>
        </p:txBody>
      </p:sp>
    </p:spTree>
    <p:extLst>
      <p:ext uri="{BB962C8B-B14F-4D97-AF65-F5344CB8AC3E}">
        <p14:creationId xmlns:p14="http://schemas.microsoft.com/office/powerpoint/2010/main" val="2282817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1085C-6578-DA4A-8566-0EEBC6BD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Jak odstranit efekt dávky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BA143A-E4E8-4E0A-9884-2D8F5CD5BA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0880990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2509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9706A0-4ED6-7643-8B07-E9CC3EE4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Regresní strategie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AF97AA40-9CBD-464C-B012-B0A86EC102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4721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1061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12562C-9577-0B41-8DB1-665766ACF9F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4200"/>
              <a:t>Nejčastější zdroje “čestných chyb” (honest errors)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2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ext Placeholder 2">
            <a:extLst>
              <a:ext uri="{FF2B5EF4-FFF2-40B4-BE49-F238E27FC236}">
                <a16:creationId xmlns:a16="http://schemas.microsoft.com/office/drawing/2014/main" id="{BDF70D71-58B5-4630-A0F0-7C7C9EAD1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509316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271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6563A-E068-402A-AADD-516D0444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Odstranění batch efektu – jednoduchý příklad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3CB858-F3AC-453A-AE6A-D9E44663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512" y="498698"/>
            <a:ext cx="4940808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/>
              <a:t>3 druhy kosatců se liší na základě </a:t>
            </a:r>
            <a:r>
              <a:rPr lang="en-US" sz="2400" b="1"/>
              <a:t>šířky</a:t>
            </a:r>
            <a:r>
              <a:rPr lang="en-US" sz="2400"/>
              <a:t> a </a:t>
            </a:r>
            <a:r>
              <a:rPr lang="en-US" sz="2400" b="1"/>
              <a:t>délky</a:t>
            </a:r>
            <a:r>
              <a:rPr lang="en-US" sz="2400"/>
              <a:t> kališních (sepal) a okvětních (petal) lístků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Iris Species:100% Accuracy using Naive bayes | Kaggle">
            <a:extLst>
              <a:ext uri="{FF2B5EF4-FFF2-40B4-BE49-F238E27FC236}">
                <a16:creationId xmlns:a16="http://schemas.microsoft.com/office/drawing/2014/main" id="{A116BF94-4A91-4987-96FA-1C19E4B1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058" y="2150600"/>
            <a:ext cx="5431536" cy="408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ris">
            <a:extLst>
              <a:ext uri="{FF2B5EF4-FFF2-40B4-BE49-F238E27FC236}">
                <a16:creationId xmlns:a16="http://schemas.microsoft.com/office/drawing/2014/main" id="{2A384321-67E2-4201-B7C6-1BD52BB0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1408" y="3173184"/>
            <a:ext cx="5431536" cy="203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2651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563A-E068-402A-AADD-516D0444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093"/>
            <a:ext cx="9440332" cy="1325563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Odstran</a:t>
            </a:r>
            <a:r>
              <a:rPr lang="sk-SK" sz="5400" dirty="0"/>
              <a:t>ění batch efektu – jednoduchý příklad</a:t>
            </a:r>
            <a:endParaRPr lang="en-US" sz="5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3CB858-F3AC-453A-AE6A-D9E44663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597" y="479782"/>
            <a:ext cx="3259428" cy="2160387"/>
          </a:xfrm>
        </p:spPr>
        <p:txBody>
          <a:bodyPr/>
          <a:lstStyle/>
          <a:p>
            <a:r>
              <a:rPr lang="sk-SK" dirty="0"/>
              <a:t>3 druhy kosatců se liší na základě </a:t>
            </a:r>
            <a:r>
              <a:rPr lang="sk-SK" b="1" dirty="0"/>
              <a:t>šířky</a:t>
            </a:r>
            <a:r>
              <a:rPr lang="sk-SK" dirty="0"/>
              <a:t> a </a:t>
            </a:r>
            <a:r>
              <a:rPr lang="sk-SK" b="1" dirty="0"/>
              <a:t>délky</a:t>
            </a:r>
            <a:r>
              <a:rPr lang="sk-SK" dirty="0"/>
              <a:t> kališních (sepal) a okvětních (petal) lístků</a:t>
            </a:r>
          </a:p>
        </p:txBody>
      </p:sp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9285CCD2-B5AD-4E85-9EDE-C15EF2A31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60" y="1947449"/>
            <a:ext cx="7507661" cy="4107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532C34-31D3-429A-8BE9-69649C43E143}"/>
              </a:ext>
            </a:extLst>
          </p:cNvPr>
          <p:cNvSpPr txBox="1"/>
          <p:nvPr/>
        </p:nvSpPr>
        <p:spPr>
          <a:xfrm>
            <a:off x="2385147" y="1986677"/>
            <a:ext cx="155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Délka kališních lístků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C047C8-49CB-49A8-B105-056CF8EA200D}"/>
              </a:ext>
            </a:extLst>
          </p:cNvPr>
          <p:cNvSpPr txBox="1"/>
          <p:nvPr/>
        </p:nvSpPr>
        <p:spPr>
          <a:xfrm>
            <a:off x="509970" y="2000577"/>
            <a:ext cx="155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Šířka kališních lístků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EBB44-B8E4-4D48-90B5-C4CC356A7100}"/>
              </a:ext>
            </a:extLst>
          </p:cNvPr>
          <p:cNvSpPr txBox="1"/>
          <p:nvPr/>
        </p:nvSpPr>
        <p:spPr>
          <a:xfrm>
            <a:off x="4260324" y="2000577"/>
            <a:ext cx="155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Šířka okvětních lístků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986C12-D4B5-44FC-A4E5-400C25021154}"/>
              </a:ext>
            </a:extLst>
          </p:cNvPr>
          <p:cNvSpPr txBox="1"/>
          <p:nvPr/>
        </p:nvSpPr>
        <p:spPr>
          <a:xfrm>
            <a:off x="6135501" y="1996343"/>
            <a:ext cx="155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Délka okvětních lístků</a:t>
            </a:r>
            <a:endParaRPr lang="en-US" sz="1200" dirty="0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B62CDB8-F810-4957-B69E-0C308407D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597" y="2640169"/>
            <a:ext cx="3469547" cy="30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023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563A-E068-402A-AADD-516D0444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093"/>
            <a:ext cx="9440332" cy="1325563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Odstran</a:t>
            </a:r>
            <a:r>
              <a:rPr lang="sk-SK" sz="5400" dirty="0"/>
              <a:t>ění batch efektu – jednoduchý příklad</a:t>
            </a:r>
            <a:endParaRPr lang="en-US" sz="5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3CB858-F3AC-453A-AE6A-D9E44663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597" y="479782"/>
            <a:ext cx="3259428" cy="2160387"/>
          </a:xfrm>
        </p:spPr>
        <p:txBody>
          <a:bodyPr/>
          <a:lstStyle/>
          <a:p>
            <a:r>
              <a:rPr lang="sk-SK" dirty="0"/>
              <a:t>3 druhy kosatců se liší na základě </a:t>
            </a:r>
            <a:r>
              <a:rPr lang="sk-SK" b="1" dirty="0"/>
              <a:t>šířky</a:t>
            </a:r>
            <a:r>
              <a:rPr lang="sk-SK" dirty="0"/>
              <a:t> a </a:t>
            </a:r>
            <a:r>
              <a:rPr lang="sk-SK" b="1" dirty="0"/>
              <a:t>délky</a:t>
            </a:r>
            <a:r>
              <a:rPr lang="sk-SK" dirty="0"/>
              <a:t> kališních (sepal) a okvětních (petal) lístků</a:t>
            </a:r>
          </a:p>
        </p:txBody>
      </p:sp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9285CCD2-B5AD-4E85-9EDE-C15EF2A31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60" y="1947449"/>
            <a:ext cx="7507661" cy="4107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532C34-31D3-429A-8BE9-69649C43E143}"/>
              </a:ext>
            </a:extLst>
          </p:cNvPr>
          <p:cNvSpPr txBox="1"/>
          <p:nvPr/>
        </p:nvSpPr>
        <p:spPr>
          <a:xfrm>
            <a:off x="2385147" y="1986677"/>
            <a:ext cx="155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Délka kališních lístků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C047C8-49CB-49A8-B105-056CF8EA200D}"/>
              </a:ext>
            </a:extLst>
          </p:cNvPr>
          <p:cNvSpPr txBox="1"/>
          <p:nvPr/>
        </p:nvSpPr>
        <p:spPr>
          <a:xfrm>
            <a:off x="509970" y="2000577"/>
            <a:ext cx="155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Šířka kališních lístků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EBB44-B8E4-4D48-90B5-C4CC356A7100}"/>
              </a:ext>
            </a:extLst>
          </p:cNvPr>
          <p:cNvSpPr txBox="1"/>
          <p:nvPr/>
        </p:nvSpPr>
        <p:spPr>
          <a:xfrm>
            <a:off x="4260324" y="2000577"/>
            <a:ext cx="155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Šířka okvětních lístků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986C12-D4B5-44FC-A4E5-400C25021154}"/>
              </a:ext>
            </a:extLst>
          </p:cNvPr>
          <p:cNvSpPr txBox="1"/>
          <p:nvPr/>
        </p:nvSpPr>
        <p:spPr>
          <a:xfrm>
            <a:off x="6135501" y="1996343"/>
            <a:ext cx="155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Délka okvětních lístků</a:t>
            </a:r>
            <a:endParaRPr lang="en-US" sz="1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761F7D-5BA2-4764-B92E-3F4940F2C16B}"/>
              </a:ext>
            </a:extLst>
          </p:cNvPr>
          <p:cNvSpPr/>
          <p:nvPr/>
        </p:nvSpPr>
        <p:spPr>
          <a:xfrm>
            <a:off x="3993831" y="1622602"/>
            <a:ext cx="1842520" cy="4694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B62CDB8-F810-4957-B69E-0C308407D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597" y="2640169"/>
            <a:ext cx="3469547" cy="3074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F99E44-27A8-4498-ADF9-37C62FED34F1}"/>
              </a:ext>
            </a:extLst>
          </p:cNvPr>
          <p:cNvSpPr txBox="1"/>
          <p:nvPr/>
        </p:nvSpPr>
        <p:spPr>
          <a:xfrm>
            <a:off x="5557234" y="6055139"/>
            <a:ext cx="507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sk-SK" dirty="0">
                <a:solidFill>
                  <a:srgbClr val="FF0000"/>
                </a:solidFill>
              </a:rPr>
              <a:t>řidejme teď uměle efekt dávky u této proměnné.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049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563A-E068-402A-AADD-516D0444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71" y="41339"/>
            <a:ext cx="11840029" cy="1325563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Odstran</a:t>
            </a:r>
            <a:r>
              <a:rPr lang="sk-SK" sz="5400" dirty="0"/>
              <a:t>ění batch efektu – jednoduchý příklad</a:t>
            </a:r>
            <a:endParaRPr lang="en-US" sz="5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3CB858-F3AC-453A-AE6A-D9E44663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656" y="1378241"/>
            <a:ext cx="4603459" cy="4351338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3 druhy kosatců se liší na základě </a:t>
            </a:r>
            <a:r>
              <a:rPr lang="sk-SK" b="1" dirty="0"/>
              <a:t>šířky</a:t>
            </a:r>
            <a:r>
              <a:rPr lang="sk-SK" dirty="0"/>
              <a:t> a </a:t>
            </a:r>
            <a:r>
              <a:rPr lang="sk-SK" b="1" dirty="0"/>
              <a:t>délky</a:t>
            </a:r>
            <a:r>
              <a:rPr lang="sk-SK" dirty="0"/>
              <a:t> kališních (sepal) a okvětních (petal) lístků</a:t>
            </a:r>
          </a:p>
          <a:p>
            <a:endParaRPr lang="sk-SK" dirty="0"/>
          </a:p>
          <a:p>
            <a:r>
              <a:rPr lang="sk-SK" dirty="0"/>
              <a:t>K šířce okvětních lístk</a:t>
            </a:r>
            <a:r>
              <a:rPr lang="cs-CZ" dirty="0"/>
              <a:t>ů byl přidán batch efekt: k polovině hodnot u každého z druhů kosatce jsem připočítala hodnoty z normálního rozložení o </a:t>
            </a:r>
            <a:r>
              <a:rPr lang="cs-CZ" b="1" dirty="0"/>
              <a:t>průměru 5</a:t>
            </a:r>
            <a:r>
              <a:rPr lang="cs-CZ" dirty="0"/>
              <a:t> a standardní odchýlce 0,5</a:t>
            </a:r>
            <a:endParaRPr lang="sk-SK" dirty="0"/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0717E58-02CF-492C-9896-C0B3D3D49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84" y="1217741"/>
            <a:ext cx="5219344" cy="521934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E2028D1-13BB-4562-9A64-9A3F52A0B32D}"/>
              </a:ext>
            </a:extLst>
          </p:cNvPr>
          <p:cNvSpPr txBox="1"/>
          <p:nvPr/>
        </p:nvSpPr>
        <p:spPr>
          <a:xfrm>
            <a:off x="1114022" y="3857119"/>
            <a:ext cx="2086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PCA na </a:t>
            </a:r>
            <a:r>
              <a:rPr lang="en-US" sz="1200" dirty="0"/>
              <a:t>p</a:t>
            </a:r>
            <a:r>
              <a:rPr lang="cs-CZ" sz="1200" dirty="0"/>
              <a:t>ůvodním souboru</a:t>
            </a:r>
            <a:endParaRPr lang="en-US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5C6967-AB5D-40FD-A731-532105D1F484}"/>
              </a:ext>
            </a:extLst>
          </p:cNvPr>
          <p:cNvSpPr txBox="1"/>
          <p:nvPr/>
        </p:nvSpPr>
        <p:spPr>
          <a:xfrm>
            <a:off x="3342068" y="6527146"/>
            <a:ext cx="3251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PCA na souboru s přidaným batch efektem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5320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563A-E068-402A-AADD-516D0444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71" y="41339"/>
            <a:ext cx="11840029" cy="1325563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Odstran</a:t>
            </a:r>
            <a:r>
              <a:rPr lang="sk-SK" sz="5400" dirty="0"/>
              <a:t>ění batch efektu – jednoduchý příklad</a:t>
            </a:r>
            <a:endParaRPr lang="en-US" sz="5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3CB858-F3AC-453A-AE6A-D9E44663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656" y="1378241"/>
            <a:ext cx="4603459" cy="4351338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3 druhy kosatců se liší na základě </a:t>
            </a:r>
            <a:r>
              <a:rPr lang="sk-SK" b="1" dirty="0"/>
              <a:t>šířky</a:t>
            </a:r>
            <a:r>
              <a:rPr lang="sk-SK" dirty="0"/>
              <a:t> a </a:t>
            </a:r>
            <a:r>
              <a:rPr lang="sk-SK" b="1" dirty="0"/>
              <a:t>délky</a:t>
            </a:r>
            <a:r>
              <a:rPr lang="sk-SK" dirty="0"/>
              <a:t> kališních (sepal) a okvětních (petal) lístků</a:t>
            </a:r>
          </a:p>
          <a:p>
            <a:endParaRPr lang="sk-SK" dirty="0"/>
          </a:p>
          <a:p>
            <a:r>
              <a:rPr lang="sk-SK" dirty="0"/>
              <a:t>K šířce okvětních lístk</a:t>
            </a:r>
            <a:r>
              <a:rPr lang="cs-CZ" dirty="0"/>
              <a:t>ů byl přidán batch efekt: k polovině hodnot u každého z druhů kosatce jsem připočítala hodnoty z normálního rozložení o </a:t>
            </a:r>
            <a:r>
              <a:rPr lang="cs-CZ" b="1" dirty="0"/>
              <a:t>průměru 5</a:t>
            </a:r>
            <a:r>
              <a:rPr lang="cs-CZ" dirty="0"/>
              <a:t> a standardní odchýlce 0,5</a:t>
            </a:r>
            <a:endParaRPr lang="sk-SK" dirty="0"/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0717E58-02CF-492C-9896-C0B3D3D49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84" y="1217741"/>
            <a:ext cx="5219344" cy="521934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DD60D3-8384-4AEA-9448-ED1CBC945369}"/>
              </a:ext>
            </a:extLst>
          </p:cNvPr>
          <p:cNvCxnSpPr/>
          <p:nvPr/>
        </p:nvCxnSpPr>
        <p:spPr>
          <a:xfrm flipV="1">
            <a:off x="1538514" y="2155371"/>
            <a:ext cx="2431143" cy="936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20C118A-E36D-48C3-9C3F-76D3FE3DAC7A}"/>
              </a:ext>
            </a:extLst>
          </p:cNvPr>
          <p:cNvCxnSpPr/>
          <p:nvPr/>
        </p:nvCxnSpPr>
        <p:spPr>
          <a:xfrm>
            <a:off x="1435994" y="3284113"/>
            <a:ext cx="253366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78AC37E-919F-4CEB-BEF5-9FBF2818F362}"/>
              </a:ext>
            </a:extLst>
          </p:cNvPr>
          <p:cNvSpPr/>
          <p:nvPr/>
        </p:nvSpPr>
        <p:spPr>
          <a:xfrm>
            <a:off x="3859444" y="1571855"/>
            <a:ext cx="1841686" cy="863628"/>
          </a:xfrm>
          <a:custGeom>
            <a:avLst/>
            <a:gdLst>
              <a:gd name="connsiteX0" fmla="*/ 772732 w 1841686"/>
              <a:gd name="connsiteY0" fmla="*/ 93870 h 863628"/>
              <a:gd name="connsiteX1" fmla="*/ 740535 w 1841686"/>
              <a:gd name="connsiteY1" fmla="*/ 87430 h 863628"/>
              <a:gd name="connsiteX2" fmla="*/ 676141 w 1841686"/>
              <a:gd name="connsiteY2" fmla="*/ 100309 h 863628"/>
              <a:gd name="connsiteX3" fmla="*/ 643943 w 1841686"/>
              <a:gd name="connsiteY3" fmla="*/ 113188 h 863628"/>
              <a:gd name="connsiteX4" fmla="*/ 598867 w 1841686"/>
              <a:gd name="connsiteY4" fmla="*/ 119628 h 863628"/>
              <a:gd name="connsiteX5" fmla="*/ 573110 w 1841686"/>
              <a:gd name="connsiteY5" fmla="*/ 126067 h 863628"/>
              <a:gd name="connsiteX6" fmla="*/ 540912 w 1841686"/>
              <a:gd name="connsiteY6" fmla="*/ 132506 h 863628"/>
              <a:gd name="connsiteX7" fmla="*/ 508715 w 1841686"/>
              <a:gd name="connsiteY7" fmla="*/ 145385 h 863628"/>
              <a:gd name="connsiteX8" fmla="*/ 463639 w 1841686"/>
              <a:gd name="connsiteY8" fmla="*/ 158264 h 863628"/>
              <a:gd name="connsiteX9" fmla="*/ 418563 w 1841686"/>
              <a:gd name="connsiteY9" fmla="*/ 184022 h 863628"/>
              <a:gd name="connsiteX10" fmla="*/ 373487 w 1841686"/>
              <a:gd name="connsiteY10" fmla="*/ 196901 h 863628"/>
              <a:gd name="connsiteX11" fmla="*/ 341290 w 1841686"/>
              <a:gd name="connsiteY11" fmla="*/ 216219 h 863628"/>
              <a:gd name="connsiteX12" fmla="*/ 283335 w 1841686"/>
              <a:gd name="connsiteY12" fmla="*/ 241977 h 863628"/>
              <a:gd name="connsiteX13" fmla="*/ 251138 w 1841686"/>
              <a:gd name="connsiteY13" fmla="*/ 261295 h 863628"/>
              <a:gd name="connsiteX14" fmla="*/ 212501 w 1841686"/>
              <a:gd name="connsiteY14" fmla="*/ 287053 h 863628"/>
              <a:gd name="connsiteX15" fmla="*/ 193183 w 1841686"/>
              <a:gd name="connsiteY15" fmla="*/ 293492 h 863628"/>
              <a:gd name="connsiteX16" fmla="*/ 173864 w 1841686"/>
              <a:gd name="connsiteY16" fmla="*/ 312811 h 863628"/>
              <a:gd name="connsiteX17" fmla="*/ 128788 w 1841686"/>
              <a:gd name="connsiteY17" fmla="*/ 345008 h 863628"/>
              <a:gd name="connsiteX18" fmla="*/ 83712 w 1841686"/>
              <a:gd name="connsiteY18" fmla="*/ 390084 h 863628"/>
              <a:gd name="connsiteX19" fmla="*/ 64394 w 1841686"/>
              <a:gd name="connsiteY19" fmla="*/ 409402 h 863628"/>
              <a:gd name="connsiteX20" fmla="*/ 45076 w 1841686"/>
              <a:gd name="connsiteY20" fmla="*/ 422281 h 863628"/>
              <a:gd name="connsiteX21" fmla="*/ 12879 w 1841686"/>
              <a:gd name="connsiteY21" fmla="*/ 467357 h 863628"/>
              <a:gd name="connsiteX22" fmla="*/ 0 w 1841686"/>
              <a:gd name="connsiteY22" fmla="*/ 512433 h 863628"/>
              <a:gd name="connsiteX23" fmla="*/ 6439 w 1841686"/>
              <a:gd name="connsiteY23" fmla="*/ 621904 h 863628"/>
              <a:gd name="connsiteX24" fmla="*/ 12879 w 1841686"/>
              <a:gd name="connsiteY24" fmla="*/ 641222 h 863628"/>
              <a:gd name="connsiteX25" fmla="*/ 25757 w 1841686"/>
              <a:gd name="connsiteY25" fmla="*/ 673419 h 863628"/>
              <a:gd name="connsiteX26" fmla="*/ 45076 w 1841686"/>
              <a:gd name="connsiteY26" fmla="*/ 692737 h 863628"/>
              <a:gd name="connsiteX27" fmla="*/ 57955 w 1841686"/>
              <a:gd name="connsiteY27" fmla="*/ 712056 h 863628"/>
              <a:gd name="connsiteX28" fmla="*/ 77273 w 1841686"/>
              <a:gd name="connsiteY28" fmla="*/ 737814 h 863628"/>
              <a:gd name="connsiteX29" fmla="*/ 115910 w 1841686"/>
              <a:gd name="connsiteY29" fmla="*/ 770011 h 863628"/>
              <a:gd name="connsiteX30" fmla="*/ 135228 w 1841686"/>
              <a:gd name="connsiteY30" fmla="*/ 789329 h 863628"/>
              <a:gd name="connsiteX31" fmla="*/ 186743 w 1841686"/>
              <a:gd name="connsiteY31" fmla="*/ 808647 h 863628"/>
              <a:gd name="connsiteX32" fmla="*/ 264017 w 1841686"/>
              <a:gd name="connsiteY32" fmla="*/ 827966 h 863628"/>
              <a:gd name="connsiteX33" fmla="*/ 296214 w 1841686"/>
              <a:gd name="connsiteY33" fmla="*/ 834405 h 863628"/>
              <a:gd name="connsiteX34" fmla="*/ 367048 w 1841686"/>
              <a:gd name="connsiteY34" fmla="*/ 840844 h 863628"/>
              <a:gd name="connsiteX35" fmla="*/ 412124 w 1841686"/>
              <a:gd name="connsiteY35" fmla="*/ 847284 h 863628"/>
              <a:gd name="connsiteX36" fmla="*/ 663262 w 1841686"/>
              <a:gd name="connsiteY36" fmla="*/ 847284 h 863628"/>
              <a:gd name="connsiteX37" fmla="*/ 695459 w 1841686"/>
              <a:gd name="connsiteY37" fmla="*/ 840844 h 863628"/>
              <a:gd name="connsiteX38" fmla="*/ 753414 w 1841686"/>
              <a:gd name="connsiteY38" fmla="*/ 834405 h 863628"/>
              <a:gd name="connsiteX39" fmla="*/ 785611 w 1841686"/>
              <a:gd name="connsiteY39" fmla="*/ 821526 h 863628"/>
              <a:gd name="connsiteX40" fmla="*/ 850005 w 1841686"/>
              <a:gd name="connsiteY40" fmla="*/ 808647 h 863628"/>
              <a:gd name="connsiteX41" fmla="*/ 875763 w 1841686"/>
              <a:gd name="connsiteY41" fmla="*/ 789329 h 863628"/>
              <a:gd name="connsiteX42" fmla="*/ 914400 w 1841686"/>
              <a:gd name="connsiteY42" fmla="*/ 782890 h 863628"/>
              <a:gd name="connsiteX43" fmla="*/ 946597 w 1841686"/>
              <a:gd name="connsiteY43" fmla="*/ 776450 h 863628"/>
              <a:gd name="connsiteX44" fmla="*/ 985233 w 1841686"/>
              <a:gd name="connsiteY44" fmla="*/ 763571 h 863628"/>
              <a:gd name="connsiteX45" fmla="*/ 1010991 w 1841686"/>
              <a:gd name="connsiteY45" fmla="*/ 750692 h 863628"/>
              <a:gd name="connsiteX46" fmla="*/ 1062507 w 1841686"/>
              <a:gd name="connsiteY46" fmla="*/ 737814 h 863628"/>
              <a:gd name="connsiteX47" fmla="*/ 1120462 w 1841686"/>
              <a:gd name="connsiteY47" fmla="*/ 724935 h 863628"/>
              <a:gd name="connsiteX48" fmla="*/ 1171977 w 1841686"/>
              <a:gd name="connsiteY48" fmla="*/ 705616 h 863628"/>
              <a:gd name="connsiteX49" fmla="*/ 1204174 w 1841686"/>
              <a:gd name="connsiteY49" fmla="*/ 692737 h 863628"/>
              <a:gd name="connsiteX50" fmla="*/ 1223493 w 1841686"/>
              <a:gd name="connsiteY50" fmla="*/ 686298 h 863628"/>
              <a:gd name="connsiteX51" fmla="*/ 1255690 w 1841686"/>
              <a:gd name="connsiteY51" fmla="*/ 673419 h 863628"/>
              <a:gd name="connsiteX52" fmla="*/ 1281448 w 1841686"/>
              <a:gd name="connsiteY52" fmla="*/ 660540 h 863628"/>
              <a:gd name="connsiteX53" fmla="*/ 1307205 w 1841686"/>
              <a:gd name="connsiteY53" fmla="*/ 654101 h 863628"/>
              <a:gd name="connsiteX54" fmla="*/ 1384479 w 1841686"/>
              <a:gd name="connsiteY54" fmla="*/ 621904 h 863628"/>
              <a:gd name="connsiteX55" fmla="*/ 1435994 w 1841686"/>
              <a:gd name="connsiteY55" fmla="*/ 596146 h 863628"/>
              <a:gd name="connsiteX56" fmla="*/ 1455312 w 1841686"/>
              <a:gd name="connsiteY56" fmla="*/ 583267 h 863628"/>
              <a:gd name="connsiteX57" fmla="*/ 1474631 w 1841686"/>
              <a:gd name="connsiteY57" fmla="*/ 576828 h 863628"/>
              <a:gd name="connsiteX58" fmla="*/ 1500388 w 1841686"/>
              <a:gd name="connsiteY58" fmla="*/ 563949 h 863628"/>
              <a:gd name="connsiteX59" fmla="*/ 1526146 w 1841686"/>
              <a:gd name="connsiteY59" fmla="*/ 557509 h 863628"/>
              <a:gd name="connsiteX60" fmla="*/ 1590541 w 1841686"/>
              <a:gd name="connsiteY60" fmla="*/ 518873 h 863628"/>
              <a:gd name="connsiteX61" fmla="*/ 1622738 w 1841686"/>
              <a:gd name="connsiteY61" fmla="*/ 499554 h 863628"/>
              <a:gd name="connsiteX62" fmla="*/ 1680693 w 1841686"/>
              <a:gd name="connsiteY62" fmla="*/ 467357 h 863628"/>
              <a:gd name="connsiteX63" fmla="*/ 1712890 w 1841686"/>
              <a:gd name="connsiteY63" fmla="*/ 428721 h 863628"/>
              <a:gd name="connsiteX64" fmla="*/ 1751526 w 1841686"/>
              <a:gd name="connsiteY64" fmla="*/ 390084 h 863628"/>
              <a:gd name="connsiteX65" fmla="*/ 1777284 w 1841686"/>
              <a:gd name="connsiteY65" fmla="*/ 364326 h 863628"/>
              <a:gd name="connsiteX66" fmla="*/ 1803042 w 1841686"/>
              <a:gd name="connsiteY66" fmla="*/ 325690 h 863628"/>
              <a:gd name="connsiteX67" fmla="*/ 1815921 w 1841686"/>
              <a:gd name="connsiteY67" fmla="*/ 299932 h 863628"/>
              <a:gd name="connsiteX68" fmla="*/ 1828800 w 1841686"/>
              <a:gd name="connsiteY68" fmla="*/ 280614 h 863628"/>
              <a:gd name="connsiteX69" fmla="*/ 1841679 w 1841686"/>
              <a:gd name="connsiteY69" fmla="*/ 235537 h 863628"/>
              <a:gd name="connsiteX70" fmla="*/ 1835239 w 1841686"/>
              <a:gd name="connsiteY70" fmla="*/ 119628 h 863628"/>
              <a:gd name="connsiteX71" fmla="*/ 1796602 w 1841686"/>
              <a:gd name="connsiteY71" fmla="*/ 74552 h 863628"/>
              <a:gd name="connsiteX72" fmla="*/ 1738648 w 1841686"/>
              <a:gd name="connsiteY72" fmla="*/ 55233 h 863628"/>
              <a:gd name="connsiteX73" fmla="*/ 1693572 w 1841686"/>
              <a:gd name="connsiteY73" fmla="*/ 42354 h 863628"/>
              <a:gd name="connsiteX74" fmla="*/ 1629177 w 1841686"/>
              <a:gd name="connsiteY74" fmla="*/ 35915 h 863628"/>
              <a:gd name="connsiteX75" fmla="*/ 798490 w 1841686"/>
              <a:gd name="connsiteY75" fmla="*/ 35915 h 863628"/>
              <a:gd name="connsiteX76" fmla="*/ 759853 w 1841686"/>
              <a:gd name="connsiteY76" fmla="*/ 48794 h 863628"/>
              <a:gd name="connsiteX77" fmla="*/ 714777 w 1841686"/>
              <a:gd name="connsiteY77" fmla="*/ 74552 h 863628"/>
              <a:gd name="connsiteX78" fmla="*/ 689019 w 1841686"/>
              <a:gd name="connsiteY78" fmla="*/ 100309 h 8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841686" h="863628">
                <a:moveTo>
                  <a:pt x="772732" y="93870"/>
                </a:moveTo>
                <a:cubicBezTo>
                  <a:pt x="762000" y="91723"/>
                  <a:pt x="751456" y="86702"/>
                  <a:pt x="740535" y="87430"/>
                </a:cubicBezTo>
                <a:cubicBezTo>
                  <a:pt x="718694" y="88886"/>
                  <a:pt x="676141" y="100309"/>
                  <a:pt x="676141" y="100309"/>
                </a:cubicBezTo>
                <a:cubicBezTo>
                  <a:pt x="665408" y="104602"/>
                  <a:pt x="655157" y="110384"/>
                  <a:pt x="643943" y="113188"/>
                </a:cubicBezTo>
                <a:cubicBezTo>
                  <a:pt x="629218" y="116869"/>
                  <a:pt x="613800" y="116913"/>
                  <a:pt x="598867" y="119628"/>
                </a:cubicBezTo>
                <a:cubicBezTo>
                  <a:pt x="590160" y="121211"/>
                  <a:pt x="581749" y="124147"/>
                  <a:pt x="573110" y="126067"/>
                </a:cubicBezTo>
                <a:cubicBezTo>
                  <a:pt x="562425" y="128441"/>
                  <a:pt x="551645" y="130360"/>
                  <a:pt x="540912" y="132506"/>
                </a:cubicBezTo>
                <a:cubicBezTo>
                  <a:pt x="530180" y="136799"/>
                  <a:pt x="519681" y="141730"/>
                  <a:pt x="508715" y="145385"/>
                </a:cubicBezTo>
                <a:cubicBezTo>
                  <a:pt x="484216" y="153551"/>
                  <a:pt x="485337" y="148965"/>
                  <a:pt x="463639" y="158264"/>
                </a:cubicBezTo>
                <a:cubicBezTo>
                  <a:pt x="384611" y="192132"/>
                  <a:pt x="483234" y="151686"/>
                  <a:pt x="418563" y="184022"/>
                </a:cubicBezTo>
                <a:cubicBezTo>
                  <a:pt x="409328" y="188639"/>
                  <a:pt x="381735" y="194839"/>
                  <a:pt x="373487" y="196901"/>
                </a:cubicBezTo>
                <a:cubicBezTo>
                  <a:pt x="362755" y="203340"/>
                  <a:pt x="352485" y="210622"/>
                  <a:pt x="341290" y="216219"/>
                </a:cubicBezTo>
                <a:cubicBezTo>
                  <a:pt x="269648" y="252040"/>
                  <a:pt x="344788" y="207837"/>
                  <a:pt x="283335" y="241977"/>
                </a:cubicBezTo>
                <a:cubicBezTo>
                  <a:pt x="272394" y="248055"/>
                  <a:pt x="261697" y="254576"/>
                  <a:pt x="251138" y="261295"/>
                </a:cubicBezTo>
                <a:cubicBezTo>
                  <a:pt x="238079" y="269605"/>
                  <a:pt x="227185" y="282158"/>
                  <a:pt x="212501" y="287053"/>
                </a:cubicBezTo>
                <a:lnTo>
                  <a:pt x="193183" y="293492"/>
                </a:lnTo>
                <a:cubicBezTo>
                  <a:pt x="186743" y="299932"/>
                  <a:pt x="180860" y="306981"/>
                  <a:pt x="173864" y="312811"/>
                </a:cubicBezTo>
                <a:cubicBezTo>
                  <a:pt x="131854" y="347820"/>
                  <a:pt x="179822" y="298614"/>
                  <a:pt x="128788" y="345008"/>
                </a:cubicBezTo>
                <a:cubicBezTo>
                  <a:pt x="113065" y="359302"/>
                  <a:pt x="98737" y="375059"/>
                  <a:pt x="83712" y="390084"/>
                </a:cubicBezTo>
                <a:cubicBezTo>
                  <a:pt x="77273" y="396523"/>
                  <a:pt x="71971" y="404350"/>
                  <a:pt x="64394" y="409402"/>
                </a:cubicBezTo>
                <a:cubicBezTo>
                  <a:pt x="57955" y="413695"/>
                  <a:pt x="50548" y="416809"/>
                  <a:pt x="45076" y="422281"/>
                </a:cubicBezTo>
                <a:cubicBezTo>
                  <a:pt x="42156" y="425201"/>
                  <a:pt x="16537" y="460041"/>
                  <a:pt x="12879" y="467357"/>
                </a:cubicBezTo>
                <a:cubicBezTo>
                  <a:pt x="8257" y="476600"/>
                  <a:pt x="2065" y="504173"/>
                  <a:pt x="0" y="512433"/>
                </a:cubicBezTo>
                <a:cubicBezTo>
                  <a:pt x="2146" y="548923"/>
                  <a:pt x="2802" y="585532"/>
                  <a:pt x="6439" y="621904"/>
                </a:cubicBezTo>
                <a:cubicBezTo>
                  <a:pt x="7114" y="628658"/>
                  <a:pt x="10496" y="634866"/>
                  <a:pt x="12879" y="641222"/>
                </a:cubicBezTo>
                <a:cubicBezTo>
                  <a:pt x="16938" y="652045"/>
                  <a:pt x="19631" y="663617"/>
                  <a:pt x="25757" y="673419"/>
                </a:cubicBezTo>
                <a:cubicBezTo>
                  <a:pt x="30584" y="681142"/>
                  <a:pt x="39246" y="685741"/>
                  <a:pt x="45076" y="692737"/>
                </a:cubicBezTo>
                <a:cubicBezTo>
                  <a:pt x="50031" y="698683"/>
                  <a:pt x="53457" y="705758"/>
                  <a:pt x="57955" y="712056"/>
                </a:cubicBezTo>
                <a:cubicBezTo>
                  <a:pt x="64193" y="720789"/>
                  <a:pt x="70289" y="729665"/>
                  <a:pt x="77273" y="737814"/>
                </a:cubicBezTo>
                <a:cubicBezTo>
                  <a:pt x="105491" y="770735"/>
                  <a:pt x="86101" y="745171"/>
                  <a:pt x="115910" y="770011"/>
                </a:cubicBezTo>
                <a:cubicBezTo>
                  <a:pt x="122906" y="775841"/>
                  <a:pt x="127818" y="784036"/>
                  <a:pt x="135228" y="789329"/>
                </a:cubicBezTo>
                <a:cubicBezTo>
                  <a:pt x="153360" y="802281"/>
                  <a:pt x="166001" y="803462"/>
                  <a:pt x="186743" y="808647"/>
                </a:cubicBezTo>
                <a:cubicBezTo>
                  <a:pt x="230800" y="830676"/>
                  <a:pt x="197890" y="817793"/>
                  <a:pt x="264017" y="827966"/>
                </a:cubicBezTo>
                <a:cubicBezTo>
                  <a:pt x="274835" y="829630"/>
                  <a:pt x="285354" y="833048"/>
                  <a:pt x="296214" y="834405"/>
                </a:cubicBezTo>
                <a:cubicBezTo>
                  <a:pt x="319740" y="837346"/>
                  <a:pt x="343484" y="838226"/>
                  <a:pt x="367048" y="840844"/>
                </a:cubicBezTo>
                <a:cubicBezTo>
                  <a:pt x="382133" y="842520"/>
                  <a:pt x="397099" y="845137"/>
                  <a:pt x="412124" y="847284"/>
                </a:cubicBezTo>
                <a:cubicBezTo>
                  <a:pt x="503627" y="877783"/>
                  <a:pt x="437774" y="858284"/>
                  <a:pt x="663262" y="847284"/>
                </a:cubicBezTo>
                <a:cubicBezTo>
                  <a:pt x="674194" y="846751"/>
                  <a:pt x="684624" y="842392"/>
                  <a:pt x="695459" y="840844"/>
                </a:cubicBezTo>
                <a:cubicBezTo>
                  <a:pt x="714701" y="838095"/>
                  <a:pt x="734096" y="836551"/>
                  <a:pt x="753414" y="834405"/>
                </a:cubicBezTo>
                <a:cubicBezTo>
                  <a:pt x="764146" y="830112"/>
                  <a:pt x="774442" y="824504"/>
                  <a:pt x="785611" y="821526"/>
                </a:cubicBezTo>
                <a:cubicBezTo>
                  <a:pt x="806762" y="815886"/>
                  <a:pt x="850005" y="808647"/>
                  <a:pt x="850005" y="808647"/>
                </a:cubicBezTo>
                <a:cubicBezTo>
                  <a:pt x="858591" y="802208"/>
                  <a:pt x="865798" y="793315"/>
                  <a:pt x="875763" y="789329"/>
                </a:cubicBezTo>
                <a:cubicBezTo>
                  <a:pt x="887886" y="784480"/>
                  <a:pt x="901554" y="785226"/>
                  <a:pt x="914400" y="782890"/>
                </a:cubicBezTo>
                <a:cubicBezTo>
                  <a:pt x="925168" y="780932"/>
                  <a:pt x="936038" y="779330"/>
                  <a:pt x="946597" y="776450"/>
                </a:cubicBezTo>
                <a:cubicBezTo>
                  <a:pt x="959694" y="772878"/>
                  <a:pt x="973091" y="769642"/>
                  <a:pt x="985233" y="763571"/>
                </a:cubicBezTo>
                <a:cubicBezTo>
                  <a:pt x="993819" y="759278"/>
                  <a:pt x="1001884" y="753728"/>
                  <a:pt x="1010991" y="750692"/>
                </a:cubicBezTo>
                <a:cubicBezTo>
                  <a:pt x="1027783" y="745095"/>
                  <a:pt x="1045430" y="742471"/>
                  <a:pt x="1062507" y="737814"/>
                </a:cubicBezTo>
                <a:cubicBezTo>
                  <a:pt x="1112339" y="724224"/>
                  <a:pt x="1040260" y="738301"/>
                  <a:pt x="1120462" y="724935"/>
                </a:cubicBezTo>
                <a:cubicBezTo>
                  <a:pt x="1173151" y="698589"/>
                  <a:pt x="1119374" y="723151"/>
                  <a:pt x="1171977" y="705616"/>
                </a:cubicBezTo>
                <a:cubicBezTo>
                  <a:pt x="1182943" y="701961"/>
                  <a:pt x="1193351" y="696796"/>
                  <a:pt x="1204174" y="692737"/>
                </a:cubicBezTo>
                <a:cubicBezTo>
                  <a:pt x="1210530" y="690354"/>
                  <a:pt x="1217137" y="688681"/>
                  <a:pt x="1223493" y="686298"/>
                </a:cubicBezTo>
                <a:cubicBezTo>
                  <a:pt x="1234316" y="682239"/>
                  <a:pt x="1245127" y="678114"/>
                  <a:pt x="1255690" y="673419"/>
                </a:cubicBezTo>
                <a:cubicBezTo>
                  <a:pt x="1264462" y="669520"/>
                  <a:pt x="1272460" y="663911"/>
                  <a:pt x="1281448" y="660540"/>
                </a:cubicBezTo>
                <a:cubicBezTo>
                  <a:pt x="1289734" y="657433"/>
                  <a:pt x="1298619" y="656247"/>
                  <a:pt x="1307205" y="654101"/>
                </a:cubicBezTo>
                <a:cubicBezTo>
                  <a:pt x="1366637" y="624385"/>
                  <a:pt x="1340095" y="632999"/>
                  <a:pt x="1384479" y="621904"/>
                </a:cubicBezTo>
                <a:cubicBezTo>
                  <a:pt x="1429235" y="592066"/>
                  <a:pt x="1372982" y="627653"/>
                  <a:pt x="1435994" y="596146"/>
                </a:cubicBezTo>
                <a:cubicBezTo>
                  <a:pt x="1442916" y="592685"/>
                  <a:pt x="1448390" y="586728"/>
                  <a:pt x="1455312" y="583267"/>
                </a:cubicBezTo>
                <a:cubicBezTo>
                  <a:pt x="1461383" y="580231"/>
                  <a:pt x="1468392" y="579502"/>
                  <a:pt x="1474631" y="576828"/>
                </a:cubicBezTo>
                <a:cubicBezTo>
                  <a:pt x="1483454" y="573047"/>
                  <a:pt x="1491400" y="567320"/>
                  <a:pt x="1500388" y="563949"/>
                </a:cubicBezTo>
                <a:cubicBezTo>
                  <a:pt x="1508675" y="560841"/>
                  <a:pt x="1517859" y="560617"/>
                  <a:pt x="1526146" y="557509"/>
                </a:cubicBezTo>
                <a:cubicBezTo>
                  <a:pt x="1550159" y="548504"/>
                  <a:pt x="1569054" y="532547"/>
                  <a:pt x="1590541" y="518873"/>
                </a:cubicBezTo>
                <a:cubicBezTo>
                  <a:pt x="1601100" y="512153"/>
                  <a:pt x="1611543" y="505152"/>
                  <a:pt x="1622738" y="499554"/>
                </a:cubicBezTo>
                <a:cubicBezTo>
                  <a:pt x="1641082" y="490382"/>
                  <a:pt x="1664526" y="479482"/>
                  <a:pt x="1680693" y="467357"/>
                </a:cubicBezTo>
                <a:cubicBezTo>
                  <a:pt x="1710051" y="445339"/>
                  <a:pt x="1691078" y="453260"/>
                  <a:pt x="1712890" y="428721"/>
                </a:cubicBezTo>
                <a:cubicBezTo>
                  <a:pt x="1724990" y="415108"/>
                  <a:pt x="1738647" y="402963"/>
                  <a:pt x="1751526" y="390084"/>
                </a:cubicBezTo>
                <a:lnTo>
                  <a:pt x="1777284" y="364326"/>
                </a:lnTo>
                <a:cubicBezTo>
                  <a:pt x="1791099" y="322885"/>
                  <a:pt x="1772894" y="367898"/>
                  <a:pt x="1803042" y="325690"/>
                </a:cubicBezTo>
                <a:cubicBezTo>
                  <a:pt x="1808622" y="317879"/>
                  <a:pt x="1811158" y="308267"/>
                  <a:pt x="1815921" y="299932"/>
                </a:cubicBezTo>
                <a:cubicBezTo>
                  <a:pt x="1819761" y="293213"/>
                  <a:pt x="1824507" y="287053"/>
                  <a:pt x="1828800" y="280614"/>
                </a:cubicBezTo>
                <a:cubicBezTo>
                  <a:pt x="1831835" y="271507"/>
                  <a:pt x="1841679" y="243618"/>
                  <a:pt x="1841679" y="235537"/>
                </a:cubicBezTo>
                <a:cubicBezTo>
                  <a:pt x="1841679" y="196841"/>
                  <a:pt x="1842161" y="157700"/>
                  <a:pt x="1835239" y="119628"/>
                </a:cubicBezTo>
                <a:cubicBezTo>
                  <a:pt x="1834077" y="113237"/>
                  <a:pt x="1803468" y="78843"/>
                  <a:pt x="1796602" y="74552"/>
                </a:cubicBezTo>
                <a:cubicBezTo>
                  <a:pt x="1777909" y="62869"/>
                  <a:pt x="1758989" y="61045"/>
                  <a:pt x="1738648" y="55233"/>
                </a:cubicBezTo>
                <a:cubicBezTo>
                  <a:pt x="1720312" y="49994"/>
                  <a:pt x="1713687" y="45228"/>
                  <a:pt x="1693572" y="42354"/>
                </a:cubicBezTo>
                <a:cubicBezTo>
                  <a:pt x="1672217" y="39303"/>
                  <a:pt x="1650642" y="38061"/>
                  <a:pt x="1629177" y="35915"/>
                </a:cubicBezTo>
                <a:cubicBezTo>
                  <a:pt x="1344579" y="-35240"/>
                  <a:pt x="1567838" y="18296"/>
                  <a:pt x="798490" y="35915"/>
                </a:cubicBezTo>
                <a:cubicBezTo>
                  <a:pt x="784918" y="36226"/>
                  <a:pt x="771995" y="42723"/>
                  <a:pt x="759853" y="48794"/>
                </a:cubicBezTo>
                <a:cubicBezTo>
                  <a:pt x="727173" y="65134"/>
                  <a:pt x="742082" y="56348"/>
                  <a:pt x="714777" y="74552"/>
                </a:cubicBezTo>
                <a:cubicBezTo>
                  <a:pt x="699236" y="97864"/>
                  <a:pt x="708820" y="90409"/>
                  <a:pt x="689019" y="1003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B08BE7D-43C8-4206-A3EF-E3D33E1C3758}"/>
              </a:ext>
            </a:extLst>
          </p:cNvPr>
          <p:cNvSpPr/>
          <p:nvPr/>
        </p:nvSpPr>
        <p:spPr>
          <a:xfrm>
            <a:off x="3852645" y="2665927"/>
            <a:ext cx="2071637" cy="779172"/>
          </a:xfrm>
          <a:custGeom>
            <a:avLst/>
            <a:gdLst>
              <a:gd name="connsiteX0" fmla="*/ 1421254 w 2071637"/>
              <a:gd name="connsiteY0" fmla="*/ 38636 h 779172"/>
              <a:gd name="connsiteX1" fmla="*/ 1331101 w 2071637"/>
              <a:gd name="connsiteY1" fmla="*/ 64394 h 779172"/>
              <a:gd name="connsiteX2" fmla="*/ 1298904 w 2071637"/>
              <a:gd name="connsiteY2" fmla="*/ 77273 h 779172"/>
              <a:gd name="connsiteX3" fmla="*/ 1253828 w 2071637"/>
              <a:gd name="connsiteY3" fmla="*/ 83712 h 779172"/>
              <a:gd name="connsiteX4" fmla="*/ 1202313 w 2071637"/>
              <a:gd name="connsiteY4" fmla="*/ 96591 h 779172"/>
              <a:gd name="connsiteX5" fmla="*/ 1176555 w 2071637"/>
              <a:gd name="connsiteY5" fmla="*/ 103031 h 779172"/>
              <a:gd name="connsiteX6" fmla="*/ 1144358 w 2071637"/>
              <a:gd name="connsiteY6" fmla="*/ 122349 h 779172"/>
              <a:gd name="connsiteX7" fmla="*/ 1125040 w 2071637"/>
              <a:gd name="connsiteY7" fmla="*/ 128788 h 779172"/>
              <a:gd name="connsiteX8" fmla="*/ 1073524 w 2071637"/>
              <a:gd name="connsiteY8" fmla="*/ 141667 h 779172"/>
              <a:gd name="connsiteX9" fmla="*/ 1047766 w 2071637"/>
              <a:gd name="connsiteY9" fmla="*/ 148107 h 779172"/>
              <a:gd name="connsiteX10" fmla="*/ 976932 w 2071637"/>
              <a:gd name="connsiteY10" fmla="*/ 167425 h 779172"/>
              <a:gd name="connsiteX11" fmla="*/ 899659 w 2071637"/>
              <a:gd name="connsiteY11" fmla="*/ 186743 h 779172"/>
              <a:gd name="connsiteX12" fmla="*/ 880341 w 2071637"/>
              <a:gd name="connsiteY12" fmla="*/ 193183 h 779172"/>
              <a:gd name="connsiteX13" fmla="*/ 828825 w 2071637"/>
              <a:gd name="connsiteY13" fmla="*/ 206062 h 779172"/>
              <a:gd name="connsiteX14" fmla="*/ 757992 w 2071637"/>
              <a:gd name="connsiteY14" fmla="*/ 231819 h 779172"/>
              <a:gd name="connsiteX15" fmla="*/ 719355 w 2071637"/>
              <a:gd name="connsiteY15" fmla="*/ 238259 h 779172"/>
              <a:gd name="connsiteX16" fmla="*/ 700037 w 2071637"/>
              <a:gd name="connsiteY16" fmla="*/ 244698 h 779172"/>
              <a:gd name="connsiteX17" fmla="*/ 667840 w 2071637"/>
              <a:gd name="connsiteY17" fmla="*/ 251138 h 779172"/>
              <a:gd name="connsiteX18" fmla="*/ 622763 w 2071637"/>
              <a:gd name="connsiteY18" fmla="*/ 270456 h 779172"/>
              <a:gd name="connsiteX19" fmla="*/ 584127 w 2071637"/>
              <a:gd name="connsiteY19" fmla="*/ 276896 h 779172"/>
              <a:gd name="connsiteX20" fmla="*/ 532611 w 2071637"/>
              <a:gd name="connsiteY20" fmla="*/ 289774 h 779172"/>
              <a:gd name="connsiteX21" fmla="*/ 513293 w 2071637"/>
              <a:gd name="connsiteY21" fmla="*/ 302653 h 779172"/>
              <a:gd name="connsiteX22" fmla="*/ 481096 w 2071637"/>
              <a:gd name="connsiteY22" fmla="*/ 309093 h 779172"/>
              <a:gd name="connsiteX23" fmla="*/ 455338 w 2071637"/>
              <a:gd name="connsiteY23" fmla="*/ 315532 h 779172"/>
              <a:gd name="connsiteX24" fmla="*/ 397383 w 2071637"/>
              <a:gd name="connsiteY24" fmla="*/ 341290 h 779172"/>
              <a:gd name="connsiteX25" fmla="*/ 352307 w 2071637"/>
              <a:gd name="connsiteY25" fmla="*/ 354169 h 779172"/>
              <a:gd name="connsiteX26" fmla="*/ 332989 w 2071637"/>
              <a:gd name="connsiteY26" fmla="*/ 367048 h 779172"/>
              <a:gd name="connsiteX27" fmla="*/ 281473 w 2071637"/>
              <a:gd name="connsiteY27" fmla="*/ 379927 h 779172"/>
              <a:gd name="connsiteX28" fmla="*/ 217079 w 2071637"/>
              <a:gd name="connsiteY28" fmla="*/ 412124 h 779172"/>
              <a:gd name="connsiteX29" fmla="*/ 197761 w 2071637"/>
              <a:gd name="connsiteY29" fmla="*/ 425003 h 779172"/>
              <a:gd name="connsiteX30" fmla="*/ 178442 w 2071637"/>
              <a:gd name="connsiteY30" fmla="*/ 431442 h 779172"/>
              <a:gd name="connsiteX31" fmla="*/ 139806 w 2071637"/>
              <a:gd name="connsiteY31" fmla="*/ 457200 h 779172"/>
              <a:gd name="connsiteX32" fmla="*/ 101169 w 2071637"/>
              <a:gd name="connsiteY32" fmla="*/ 482958 h 779172"/>
              <a:gd name="connsiteX33" fmla="*/ 62532 w 2071637"/>
              <a:gd name="connsiteY33" fmla="*/ 515155 h 779172"/>
              <a:gd name="connsiteX34" fmla="*/ 23896 w 2071637"/>
              <a:gd name="connsiteY34" fmla="*/ 579549 h 779172"/>
              <a:gd name="connsiteX35" fmla="*/ 11017 w 2071637"/>
              <a:gd name="connsiteY35" fmla="*/ 598867 h 779172"/>
              <a:gd name="connsiteX36" fmla="*/ 11017 w 2071637"/>
              <a:gd name="connsiteY36" fmla="*/ 734096 h 779172"/>
              <a:gd name="connsiteX37" fmla="*/ 30335 w 2071637"/>
              <a:gd name="connsiteY37" fmla="*/ 753414 h 779172"/>
              <a:gd name="connsiteX38" fmla="*/ 56093 w 2071637"/>
              <a:gd name="connsiteY38" fmla="*/ 759853 h 779172"/>
              <a:gd name="connsiteX39" fmla="*/ 114048 w 2071637"/>
              <a:gd name="connsiteY39" fmla="*/ 772732 h 779172"/>
              <a:gd name="connsiteX40" fmla="*/ 262155 w 2071637"/>
              <a:gd name="connsiteY40" fmla="*/ 779172 h 779172"/>
              <a:gd name="connsiteX41" fmla="*/ 622763 w 2071637"/>
              <a:gd name="connsiteY41" fmla="*/ 772732 h 779172"/>
              <a:gd name="connsiteX42" fmla="*/ 642082 w 2071637"/>
              <a:gd name="connsiteY42" fmla="*/ 766293 h 779172"/>
              <a:gd name="connsiteX43" fmla="*/ 687158 w 2071637"/>
              <a:gd name="connsiteY43" fmla="*/ 759853 h 779172"/>
              <a:gd name="connsiteX44" fmla="*/ 712916 w 2071637"/>
              <a:gd name="connsiteY44" fmla="*/ 753414 h 779172"/>
              <a:gd name="connsiteX45" fmla="*/ 783749 w 2071637"/>
              <a:gd name="connsiteY45" fmla="*/ 746974 h 779172"/>
              <a:gd name="connsiteX46" fmla="*/ 835265 w 2071637"/>
              <a:gd name="connsiteY46" fmla="*/ 740535 h 779172"/>
              <a:gd name="connsiteX47" fmla="*/ 873901 w 2071637"/>
              <a:gd name="connsiteY47" fmla="*/ 727656 h 779172"/>
              <a:gd name="connsiteX48" fmla="*/ 925417 w 2071637"/>
              <a:gd name="connsiteY48" fmla="*/ 708338 h 779172"/>
              <a:gd name="connsiteX49" fmla="*/ 964054 w 2071637"/>
              <a:gd name="connsiteY49" fmla="*/ 701898 h 779172"/>
              <a:gd name="connsiteX50" fmla="*/ 1002690 w 2071637"/>
              <a:gd name="connsiteY50" fmla="*/ 689019 h 779172"/>
              <a:gd name="connsiteX51" fmla="*/ 1022009 w 2071637"/>
              <a:gd name="connsiteY51" fmla="*/ 682580 h 779172"/>
              <a:gd name="connsiteX52" fmla="*/ 1041327 w 2071637"/>
              <a:gd name="connsiteY52" fmla="*/ 676141 h 779172"/>
              <a:gd name="connsiteX53" fmla="*/ 1073524 w 2071637"/>
              <a:gd name="connsiteY53" fmla="*/ 669701 h 779172"/>
              <a:gd name="connsiteX54" fmla="*/ 1112161 w 2071637"/>
              <a:gd name="connsiteY54" fmla="*/ 656822 h 779172"/>
              <a:gd name="connsiteX55" fmla="*/ 1131479 w 2071637"/>
              <a:gd name="connsiteY55" fmla="*/ 650383 h 779172"/>
              <a:gd name="connsiteX56" fmla="*/ 1189434 w 2071637"/>
              <a:gd name="connsiteY56" fmla="*/ 637504 h 779172"/>
              <a:gd name="connsiteX57" fmla="*/ 1228070 w 2071637"/>
              <a:gd name="connsiteY57" fmla="*/ 624625 h 779172"/>
              <a:gd name="connsiteX58" fmla="*/ 1260268 w 2071637"/>
              <a:gd name="connsiteY58" fmla="*/ 611746 h 779172"/>
              <a:gd name="connsiteX59" fmla="*/ 1292465 w 2071637"/>
              <a:gd name="connsiteY59" fmla="*/ 605307 h 779172"/>
              <a:gd name="connsiteX60" fmla="*/ 1363299 w 2071637"/>
              <a:gd name="connsiteY60" fmla="*/ 579549 h 779172"/>
              <a:gd name="connsiteX61" fmla="*/ 1395496 w 2071637"/>
              <a:gd name="connsiteY61" fmla="*/ 566670 h 779172"/>
              <a:gd name="connsiteX62" fmla="*/ 1414814 w 2071637"/>
              <a:gd name="connsiteY62" fmla="*/ 553791 h 779172"/>
              <a:gd name="connsiteX63" fmla="*/ 1459890 w 2071637"/>
              <a:gd name="connsiteY63" fmla="*/ 540912 h 779172"/>
              <a:gd name="connsiteX64" fmla="*/ 1504966 w 2071637"/>
              <a:gd name="connsiteY64" fmla="*/ 528034 h 779172"/>
              <a:gd name="connsiteX65" fmla="*/ 1562921 w 2071637"/>
              <a:gd name="connsiteY65" fmla="*/ 515155 h 779172"/>
              <a:gd name="connsiteX66" fmla="*/ 1627316 w 2071637"/>
              <a:gd name="connsiteY66" fmla="*/ 495836 h 779172"/>
              <a:gd name="connsiteX67" fmla="*/ 1653073 w 2071637"/>
              <a:gd name="connsiteY67" fmla="*/ 489397 h 779172"/>
              <a:gd name="connsiteX68" fmla="*/ 1685270 w 2071637"/>
              <a:gd name="connsiteY68" fmla="*/ 482958 h 779172"/>
              <a:gd name="connsiteX69" fmla="*/ 1704589 w 2071637"/>
              <a:gd name="connsiteY69" fmla="*/ 470079 h 779172"/>
              <a:gd name="connsiteX70" fmla="*/ 1781862 w 2071637"/>
              <a:gd name="connsiteY70" fmla="*/ 450760 h 779172"/>
              <a:gd name="connsiteX71" fmla="*/ 1807620 w 2071637"/>
              <a:gd name="connsiteY71" fmla="*/ 437881 h 779172"/>
              <a:gd name="connsiteX72" fmla="*/ 1839817 w 2071637"/>
              <a:gd name="connsiteY72" fmla="*/ 418563 h 779172"/>
              <a:gd name="connsiteX73" fmla="*/ 1872014 w 2071637"/>
              <a:gd name="connsiteY73" fmla="*/ 405684 h 779172"/>
              <a:gd name="connsiteX74" fmla="*/ 1904211 w 2071637"/>
              <a:gd name="connsiteY74" fmla="*/ 386366 h 779172"/>
              <a:gd name="connsiteX75" fmla="*/ 1929969 w 2071637"/>
              <a:gd name="connsiteY75" fmla="*/ 373487 h 779172"/>
              <a:gd name="connsiteX76" fmla="*/ 1975045 w 2071637"/>
              <a:gd name="connsiteY76" fmla="*/ 334850 h 779172"/>
              <a:gd name="connsiteX77" fmla="*/ 1987924 w 2071637"/>
              <a:gd name="connsiteY77" fmla="*/ 315532 h 779172"/>
              <a:gd name="connsiteX78" fmla="*/ 2007242 w 2071637"/>
              <a:gd name="connsiteY78" fmla="*/ 296214 h 779172"/>
              <a:gd name="connsiteX79" fmla="*/ 2033000 w 2071637"/>
              <a:gd name="connsiteY79" fmla="*/ 244698 h 779172"/>
              <a:gd name="connsiteX80" fmla="*/ 2052318 w 2071637"/>
              <a:gd name="connsiteY80" fmla="*/ 212501 h 779172"/>
              <a:gd name="connsiteX81" fmla="*/ 2058758 w 2071637"/>
              <a:gd name="connsiteY81" fmla="*/ 193183 h 779172"/>
              <a:gd name="connsiteX82" fmla="*/ 2071637 w 2071637"/>
              <a:gd name="connsiteY82" fmla="*/ 128788 h 779172"/>
              <a:gd name="connsiteX83" fmla="*/ 2065197 w 2071637"/>
              <a:gd name="connsiteY83" fmla="*/ 64394 h 779172"/>
              <a:gd name="connsiteX84" fmla="*/ 2026561 w 2071637"/>
              <a:gd name="connsiteY84" fmla="*/ 32197 h 779172"/>
              <a:gd name="connsiteX85" fmla="*/ 1975045 w 2071637"/>
              <a:gd name="connsiteY85" fmla="*/ 19318 h 779172"/>
              <a:gd name="connsiteX86" fmla="*/ 1917090 w 2071637"/>
              <a:gd name="connsiteY86" fmla="*/ 6439 h 779172"/>
              <a:gd name="connsiteX87" fmla="*/ 1891332 w 2071637"/>
              <a:gd name="connsiteY87" fmla="*/ 0 h 779172"/>
              <a:gd name="connsiteX88" fmla="*/ 1640194 w 2071637"/>
              <a:gd name="connsiteY88" fmla="*/ 6439 h 779172"/>
              <a:gd name="connsiteX89" fmla="*/ 1588679 w 2071637"/>
              <a:gd name="connsiteY89" fmla="*/ 12879 h 779172"/>
              <a:gd name="connsiteX90" fmla="*/ 1550042 w 2071637"/>
              <a:gd name="connsiteY90" fmla="*/ 25758 h 779172"/>
              <a:gd name="connsiteX91" fmla="*/ 1524285 w 2071637"/>
              <a:gd name="connsiteY91" fmla="*/ 32197 h 779172"/>
              <a:gd name="connsiteX92" fmla="*/ 1504966 w 2071637"/>
              <a:gd name="connsiteY92" fmla="*/ 45076 h 779172"/>
              <a:gd name="connsiteX93" fmla="*/ 1472769 w 2071637"/>
              <a:gd name="connsiteY93" fmla="*/ 51515 h 779172"/>
              <a:gd name="connsiteX94" fmla="*/ 1447011 w 2071637"/>
              <a:gd name="connsiteY94" fmla="*/ 57955 h 779172"/>
              <a:gd name="connsiteX95" fmla="*/ 1427693 w 2071637"/>
              <a:gd name="connsiteY95" fmla="*/ 64394 h 779172"/>
              <a:gd name="connsiteX96" fmla="*/ 1369738 w 2071637"/>
              <a:gd name="connsiteY96" fmla="*/ 70834 h 77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071637" h="779172">
                <a:moveTo>
                  <a:pt x="1421254" y="38636"/>
                </a:moveTo>
                <a:cubicBezTo>
                  <a:pt x="1391203" y="47222"/>
                  <a:pt x="1360904" y="54983"/>
                  <a:pt x="1331101" y="64394"/>
                </a:cubicBezTo>
                <a:cubicBezTo>
                  <a:pt x="1320078" y="67875"/>
                  <a:pt x="1310118" y="74470"/>
                  <a:pt x="1298904" y="77273"/>
                </a:cubicBezTo>
                <a:cubicBezTo>
                  <a:pt x="1284179" y="80954"/>
                  <a:pt x="1268711" y="80735"/>
                  <a:pt x="1253828" y="83712"/>
                </a:cubicBezTo>
                <a:cubicBezTo>
                  <a:pt x="1236472" y="87183"/>
                  <a:pt x="1219485" y="92298"/>
                  <a:pt x="1202313" y="96591"/>
                </a:cubicBezTo>
                <a:lnTo>
                  <a:pt x="1176555" y="103031"/>
                </a:lnTo>
                <a:cubicBezTo>
                  <a:pt x="1165823" y="109470"/>
                  <a:pt x="1155553" y="116752"/>
                  <a:pt x="1144358" y="122349"/>
                </a:cubicBezTo>
                <a:cubicBezTo>
                  <a:pt x="1138287" y="125384"/>
                  <a:pt x="1131588" y="127002"/>
                  <a:pt x="1125040" y="128788"/>
                </a:cubicBezTo>
                <a:cubicBezTo>
                  <a:pt x="1107963" y="133445"/>
                  <a:pt x="1090696" y="137374"/>
                  <a:pt x="1073524" y="141667"/>
                </a:cubicBezTo>
                <a:cubicBezTo>
                  <a:pt x="1064938" y="143814"/>
                  <a:pt x="1056162" y="145308"/>
                  <a:pt x="1047766" y="148107"/>
                </a:cubicBezTo>
                <a:cubicBezTo>
                  <a:pt x="931014" y="187025"/>
                  <a:pt x="1077051" y="140120"/>
                  <a:pt x="976932" y="167425"/>
                </a:cubicBezTo>
                <a:cubicBezTo>
                  <a:pt x="896749" y="189293"/>
                  <a:pt x="979733" y="173398"/>
                  <a:pt x="899659" y="186743"/>
                </a:cubicBezTo>
                <a:cubicBezTo>
                  <a:pt x="893220" y="188890"/>
                  <a:pt x="886890" y="191397"/>
                  <a:pt x="880341" y="193183"/>
                </a:cubicBezTo>
                <a:cubicBezTo>
                  <a:pt x="863264" y="197840"/>
                  <a:pt x="845259" y="199488"/>
                  <a:pt x="828825" y="206062"/>
                </a:cubicBezTo>
                <a:cubicBezTo>
                  <a:pt x="814187" y="211917"/>
                  <a:pt x="772169" y="229456"/>
                  <a:pt x="757992" y="231819"/>
                </a:cubicBezTo>
                <a:cubicBezTo>
                  <a:pt x="745113" y="233966"/>
                  <a:pt x="732101" y="235427"/>
                  <a:pt x="719355" y="238259"/>
                </a:cubicBezTo>
                <a:cubicBezTo>
                  <a:pt x="712729" y="239731"/>
                  <a:pt x="706622" y="243052"/>
                  <a:pt x="700037" y="244698"/>
                </a:cubicBezTo>
                <a:cubicBezTo>
                  <a:pt x="689419" y="247353"/>
                  <a:pt x="678572" y="248991"/>
                  <a:pt x="667840" y="251138"/>
                </a:cubicBezTo>
                <a:cubicBezTo>
                  <a:pt x="652085" y="259015"/>
                  <a:pt x="639822" y="266665"/>
                  <a:pt x="622763" y="270456"/>
                </a:cubicBezTo>
                <a:cubicBezTo>
                  <a:pt x="610018" y="273288"/>
                  <a:pt x="596894" y="274160"/>
                  <a:pt x="584127" y="276896"/>
                </a:cubicBezTo>
                <a:cubicBezTo>
                  <a:pt x="566819" y="280605"/>
                  <a:pt x="532611" y="289774"/>
                  <a:pt x="532611" y="289774"/>
                </a:cubicBezTo>
                <a:cubicBezTo>
                  <a:pt x="526172" y="294067"/>
                  <a:pt x="520539" y="299935"/>
                  <a:pt x="513293" y="302653"/>
                </a:cubicBezTo>
                <a:cubicBezTo>
                  <a:pt x="503045" y="306496"/>
                  <a:pt x="491780" y="306719"/>
                  <a:pt x="481096" y="309093"/>
                </a:cubicBezTo>
                <a:cubicBezTo>
                  <a:pt x="472457" y="311013"/>
                  <a:pt x="463924" y="313386"/>
                  <a:pt x="455338" y="315532"/>
                </a:cubicBezTo>
                <a:cubicBezTo>
                  <a:pt x="429968" y="332446"/>
                  <a:pt x="434165" y="332095"/>
                  <a:pt x="397383" y="341290"/>
                </a:cubicBezTo>
                <a:cubicBezTo>
                  <a:pt x="389124" y="343355"/>
                  <a:pt x="361549" y="349548"/>
                  <a:pt x="352307" y="354169"/>
                </a:cubicBezTo>
                <a:cubicBezTo>
                  <a:pt x="345385" y="357630"/>
                  <a:pt x="340262" y="364403"/>
                  <a:pt x="332989" y="367048"/>
                </a:cubicBezTo>
                <a:cubicBezTo>
                  <a:pt x="316354" y="373097"/>
                  <a:pt x="281473" y="379927"/>
                  <a:pt x="281473" y="379927"/>
                </a:cubicBezTo>
                <a:cubicBezTo>
                  <a:pt x="235473" y="410593"/>
                  <a:pt x="257853" y="401930"/>
                  <a:pt x="217079" y="412124"/>
                </a:cubicBezTo>
                <a:cubicBezTo>
                  <a:pt x="210640" y="416417"/>
                  <a:pt x="204683" y="421542"/>
                  <a:pt x="197761" y="425003"/>
                </a:cubicBezTo>
                <a:cubicBezTo>
                  <a:pt x="191690" y="428039"/>
                  <a:pt x="184376" y="428146"/>
                  <a:pt x="178442" y="431442"/>
                </a:cubicBezTo>
                <a:cubicBezTo>
                  <a:pt x="164911" y="438959"/>
                  <a:pt x="152685" y="448614"/>
                  <a:pt x="139806" y="457200"/>
                </a:cubicBezTo>
                <a:lnTo>
                  <a:pt x="101169" y="482958"/>
                </a:lnTo>
                <a:cubicBezTo>
                  <a:pt x="83995" y="494407"/>
                  <a:pt x="75883" y="497990"/>
                  <a:pt x="62532" y="515155"/>
                </a:cubicBezTo>
                <a:cubicBezTo>
                  <a:pt x="28604" y="558777"/>
                  <a:pt x="45462" y="541808"/>
                  <a:pt x="23896" y="579549"/>
                </a:cubicBezTo>
                <a:cubicBezTo>
                  <a:pt x="20056" y="586268"/>
                  <a:pt x="15310" y="592428"/>
                  <a:pt x="11017" y="598867"/>
                </a:cubicBezTo>
                <a:cubicBezTo>
                  <a:pt x="-2040" y="651100"/>
                  <a:pt x="-5220" y="652907"/>
                  <a:pt x="11017" y="734096"/>
                </a:cubicBezTo>
                <a:cubicBezTo>
                  <a:pt x="12803" y="743026"/>
                  <a:pt x="22428" y="748896"/>
                  <a:pt x="30335" y="753414"/>
                </a:cubicBezTo>
                <a:cubicBezTo>
                  <a:pt x="38019" y="757805"/>
                  <a:pt x="47583" y="757422"/>
                  <a:pt x="56093" y="759853"/>
                </a:cubicBezTo>
                <a:cubicBezTo>
                  <a:pt x="84146" y="767868"/>
                  <a:pt x="75739" y="770090"/>
                  <a:pt x="114048" y="772732"/>
                </a:cubicBezTo>
                <a:cubicBezTo>
                  <a:pt x="163347" y="776132"/>
                  <a:pt x="212786" y="777025"/>
                  <a:pt x="262155" y="779172"/>
                </a:cubicBezTo>
                <a:lnTo>
                  <a:pt x="622763" y="772732"/>
                </a:lnTo>
                <a:cubicBezTo>
                  <a:pt x="629547" y="772502"/>
                  <a:pt x="635426" y="767624"/>
                  <a:pt x="642082" y="766293"/>
                </a:cubicBezTo>
                <a:cubicBezTo>
                  <a:pt x="656965" y="763316"/>
                  <a:pt x="672225" y="762568"/>
                  <a:pt x="687158" y="759853"/>
                </a:cubicBezTo>
                <a:cubicBezTo>
                  <a:pt x="695865" y="758270"/>
                  <a:pt x="704143" y="754584"/>
                  <a:pt x="712916" y="753414"/>
                </a:cubicBezTo>
                <a:cubicBezTo>
                  <a:pt x="736416" y="750281"/>
                  <a:pt x="760171" y="749456"/>
                  <a:pt x="783749" y="746974"/>
                </a:cubicBezTo>
                <a:cubicBezTo>
                  <a:pt x="800960" y="745162"/>
                  <a:pt x="818093" y="742681"/>
                  <a:pt x="835265" y="740535"/>
                </a:cubicBezTo>
                <a:cubicBezTo>
                  <a:pt x="848144" y="736242"/>
                  <a:pt x="861297" y="732698"/>
                  <a:pt x="873901" y="727656"/>
                </a:cubicBezTo>
                <a:cubicBezTo>
                  <a:pt x="880171" y="725148"/>
                  <a:pt x="914058" y="710862"/>
                  <a:pt x="925417" y="708338"/>
                </a:cubicBezTo>
                <a:cubicBezTo>
                  <a:pt x="938163" y="705506"/>
                  <a:pt x="951387" y="705065"/>
                  <a:pt x="964054" y="701898"/>
                </a:cubicBezTo>
                <a:cubicBezTo>
                  <a:pt x="977224" y="698605"/>
                  <a:pt x="989811" y="693312"/>
                  <a:pt x="1002690" y="689019"/>
                </a:cubicBezTo>
                <a:lnTo>
                  <a:pt x="1022009" y="682580"/>
                </a:lnTo>
                <a:cubicBezTo>
                  <a:pt x="1028448" y="680434"/>
                  <a:pt x="1034671" y="677472"/>
                  <a:pt x="1041327" y="676141"/>
                </a:cubicBezTo>
                <a:cubicBezTo>
                  <a:pt x="1052059" y="673994"/>
                  <a:pt x="1062965" y="672581"/>
                  <a:pt x="1073524" y="669701"/>
                </a:cubicBezTo>
                <a:cubicBezTo>
                  <a:pt x="1086621" y="666129"/>
                  <a:pt x="1099282" y="661115"/>
                  <a:pt x="1112161" y="656822"/>
                </a:cubicBezTo>
                <a:cubicBezTo>
                  <a:pt x="1118600" y="654676"/>
                  <a:pt x="1124823" y="651714"/>
                  <a:pt x="1131479" y="650383"/>
                </a:cubicBezTo>
                <a:cubicBezTo>
                  <a:pt x="1149849" y="646709"/>
                  <a:pt x="1171256" y="642957"/>
                  <a:pt x="1189434" y="637504"/>
                </a:cubicBezTo>
                <a:cubicBezTo>
                  <a:pt x="1202437" y="633603"/>
                  <a:pt x="1215312" y="629264"/>
                  <a:pt x="1228070" y="624625"/>
                </a:cubicBezTo>
                <a:cubicBezTo>
                  <a:pt x="1238933" y="620675"/>
                  <a:pt x="1249196" y="615067"/>
                  <a:pt x="1260268" y="611746"/>
                </a:cubicBezTo>
                <a:cubicBezTo>
                  <a:pt x="1270751" y="608601"/>
                  <a:pt x="1281733" y="607453"/>
                  <a:pt x="1292465" y="605307"/>
                </a:cubicBezTo>
                <a:cubicBezTo>
                  <a:pt x="1330658" y="579844"/>
                  <a:pt x="1294789" y="600629"/>
                  <a:pt x="1363299" y="579549"/>
                </a:cubicBezTo>
                <a:cubicBezTo>
                  <a:pt x="1374347" y="576150"/>
                  <a:pt x="1385157" y="571839"/>
                  <a:pt x="1395496" y="566670"/>
                </a:cubicBezTo>
                <a:cubicBezTo>
                  <a:pt x="1402418" y="563209"/>
                  <a:pt x="1407628" y="556665"/>
                  <a:pt x="1414814" y="553791"/>
                </a:cubicBezTo>
                <a:cubicBezTo>
                  <a:pt x="1429323" y="547987"/>
                  <a:pt x="1444922" y="545402"/>
                  <a:pt x="1459890" y="540912"/>
                </a:cubicBezTo>
                <a:cubicBezTo>
                  <a:pt x="1484435" y="533549"/>
                  <a:pt x="1476756" y="533676"/>
                  <a:pt x="1504966" y="528034"/>
                </a:cubicBezTo>
                <a:cubicBezTo>
                  <a:pt x="1561630" y="516701"/>
                  <a:pt x="1525326" y="527686"/>
                  <a:pt x="1562921" y="515155"/>
                </a:cubicBezTo>
                <a:cubicBezTo>
                  <a:pt x="1597029" y="492417"/>
                  <a:pt x="1570341" y="506195"/>
                  <a:pt x="1627316" y="495836"/>
                </a:cubicBezTo>
                <a:cubicBezTo>
                  <a:pt x="1636023" y="494253"/>
                  <a:pt x="1644434" y="491317"/>
                  <a:pt x="1653073" y="489397"/>
                </a:cubicBezTo>
                <a:cubicBezTo>
                  <a:pt x="1663757" y="487023"/>
                  <a:pt x="1674538" y="485104"/>
                  <a:pt x="1685270" y="482958"/>
                </a:cubicBezTo>
                <a:cubicBezTo>
                  <a:pt x="1691710" y="478665"/>
                  <a:pt x="1697517" y="473222"/>
                  <a:pt x="1704589" y="470079"/>
                </a:cubicBezTo>
                <a:cubicBezTo>
                  <a:pt x="1735203" y="456473"/>
                  <a:pt x="1749463" y="456160"/>
                  <a:pt x="1781862" y="450760"/>
                </a:cubicBezTo>
                <a:cubicBezTo>
                  <a:pt x="1790448" y="446467"/>
                  <a:pt x="1799229" y="442543"/>
                  <a:pt x="1807620" y="437881"/>
                </a:cubicBezTo>
                <a:cubicBezTo>
                  <a:pt x="1818561" y="431803"/>
                  <a:pt x="1828622" y="424160"/>
                  <a:pt x="1839817" y="418563"/>
                </a:cubicBezTo>
                <a:cubicBezTo>
                  <a:pt x="1850156" y="413394"/>
                  <a:pt x="1861675" y="410853"/>
                  <a:pt x="1872014" y="405684"/>
                </a:cubicBezTo>
                <a:cubicBezTo>
                  <a:pt x="1883209" y="400087"/>
                  <a:pt x="1893270" y="392444"/>
                  <a:pt x="1904211" y="386366"/>
                </a:cubicBezTo>
                <a:cubicBezTo>
                  <a:pt x="1912602" y="381704"/>
                  <a:pt x="1921383" y="377780"/>
                  <a:pt x="1929969" y="373487"/>
                </a:cubicBezTo>
                <a:cubicBezTo>
                  <a:pt x="1959396" y="329348"/>
                  <a:pt x="1920678" y="381451"/>
                  <a:pt x="1975045" y="334850"/>
                </a:cubicBezTo>
                <a:cubicBezTo>
                  <a:pt x="1980921" y="329813"/>
                  <a:pt x="1982969" y="321477"/>
                  <a:pt x="1987924" y="315532"/>
                </a:cubicBezTo>
                <a:cubicBezTo>
                  <a:pt x="1993754" y="308536"/>
                  <a:pt x="2001412" y="303210"/>
                  <a:pt x="2007242" y="296214"/>
                </a:cubicBezTo>
                <a:cubicBezTo>
                  <a:pt x="2025892" y="273835"/>
                  <a:pt x="2018205" y="274288"/>
                  <a:pt x="2033000" y="244698"/>
                </a:cubicBezTo>
                <a:cubicBezTo>
                  <a:pt x="2038597" y="233503"/>
                  <a:pt x="2046721" y="223696"/>
                  <a:pt x="2052318" y="212501"/>
                </a:cubicBezTo>
                <a:cubicBezTo>
                  <a:pt x="2055354" y="206430"/>
                  <a:pt x="2056893" y="199710"/>
                  <a:pt x="2058758" y="193183"/>
                </a:cubicBezTo>
                <a:cubicBezTo>
                  <a:pt x="2066441" y="166294"/>
                  <a:pt x="2066579" y="159136"/>
                  <a:pt x="2071637" y="128788"/>
                </a:cubicBezTo>
                <a:cubicBezTo>
                  <a:pt x="2069490" y="107323"/>
                  <a:pt x="2070048" y="85413"/>
                  <a:pt x="2065197" y="64394"/>
                </a:cubicBezTo>
                <a:cubicBezTo>
                  <a:pt x="2060985" y="46145"/>
                  <a:pt x="2041885" y="37305"/>
                  <a:pt x="2026561" y="32197"/>
                </a:cubicBezTo>
                <a:cubicBezTo>
                  <a:pt x="2009769" y="26600"/>
                  <a:pt x="1992217" y="23611"/>
                  <a:pt x="1975045" y="19318"/>
                </a:cubicBezTo>
                <a:cubicBezTo>
                  <a:pt x="1912256" y="3621"/>
                  <a:pt x="1990630" y="22781"/>
                  <a:pt x="1917090" y="6439"/>
                </a:cubicBezTo>
                <a:cubicBezTo>
                  <a:pt x="1908451" y="4519"/>
                  <a:pt x="1899918" y="2146"/>
                  <a:pt x="1891332" y="0"/>
                </a:cubicBezTo>
                <a:lnTo>
                  <a:pt x="1640194" y="6439"/>
                </a:lnTo>
                <a:cubicBezTo>
                  <a:pt x="1622904" y="7175"/>
                  <a:pt x="1605600" y="9253"/>
                  <a:pt x="1588679" y="12879"/>
                </a:cubicBezTo>
                <a:cubicBezTo>
                  <a:pt x="1575405" y="15724"/>
                  <a:pt x="1563212" y="22466"/>
                  <a:pt x="1550042" y="25758"/>
                </a:cubicBezTo>
                <a:lnTo>
                  <a:pt x="1524285" y="32197"/>
                </a:lnTo>
                <a:cubicBezTo>
                  <a:pt x="1517845" y="36490"/>
                  <a:pt x="1512213" y="42359"/>
                  <a:pt x="1504966" y="45076"/>
                </a:cubicBezTo>
                <a:cubicBezTo>
                  <a:pt x="1494718" y="48919"/>
                  <a:pt x="1483453" y="49141"/>
                  <a:pt x="1472769" y="51515"/>
                </a:cubicBezTo>
                <a:cubicBezTo>
                  <a:pt x="1464129" y="53435"/>
                  <a:pt x="1455521" y="55524"/>
                  <a:pt x="1447011" y="57955"/>
                </a:cubicBezTo>
                <a:cubicBezTo>
                  <a:pt x="1440485" y="59820"/>
                  <a:pt x="1434349" y="63063"/>
                  <a:pt x="1427693" y="64394"/>
                </a:cubicBezTo>
                <a:cubicBezTo>
                  <a:pt x="1392458" y="71441"/>
                  <a:pt x="1393809" y="70834"/>
                  <a:pt x="1369738" y="7083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3E9ABF-336F-4142-B71A-7B99CF8B1D79}"/>
              </a:ext>
            </a:extLst>
          </p:cNvPr>
          <p:cNvSpPr txBox="1"/>
          <p:nvPr/>
        </p:nvSpPr>
        <p:spPr>
          <a:xfrm>
            <a:off x="3692020" y="1458930"/>
            <a:ext cx="73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accent1"/>
                </a:solidFill>
              </a:rPr>
              <a:t>Batch 1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02FD4B-BAFB-47E2-8574-9EADB92FAD0D}"/>
              </a:ext>
            </a:extLst>
          </p:cNvPr>
          <p:cNvSpPr txBox="1"/>
          <p:nvPr/>
        </p:nvSpPr>
        <p:spPr>
          <a:xfrm>
            <a:off x="5555829" y="3053367"/>
            <a:ext cx="73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Batch 2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9B32929-BFFC-46D4-B165-3D38A2AD1D5B}"/>
              </a:ext>
            </a:extLst>
          </p:cNvPr>
          <p:cNvCxnSpPr/>
          <p:nvPr/>
        </p:nvCxnSpPr>
        <p:spPr>
          <a:xfrm>
            <a:off x="5035639" y="3728434"/>
            <a:ext cx="0" cy="405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A4D00B8-44A2-4508-94B6-B1E2932A834C}"/>
              </a:ext>
            </a:extLst>
          </p:cNvPr>
          <p:cNvSpPr txBox="1"/>
          <p:nvPr/>
        </p:nvSpPr>
        <p:spPr>
          <a:xfrm>
            <a:off x="3547747" y="5729995"/>
            <a:ext cx="73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Batch 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99E7F-2DF2-400C-8380-3E7845271F9B}"/>
              </a:ext>
            </a:extLst>
          </p:cNvPr>
          <p:cNvSpPr txBox="1"/>
          <p:nvPr/>
        </p:nvSpPr>
        <p:spPr>
          <a:xfrm>
            <a:off x="5737782" y="4701034"/>
            <a:ext cx="73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accent1"/>
                </a:solidFill>
              </a:rPr>
              <a:t>Batch 1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F1A2C5-27BA-424D-A499-F869CED912E2}"/>
              </a:ext>
            </a:extLst>
          </p:cNvPr>
          <p:cNvSpPr txBox="1"/>
          <p:nvPr/>
        </p:nvSpPr>
        <p:spPr>
          <a:xfrm>
            <a:off x="1114022" y="3857119"/>
            <a:ext cx="2086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PCA na </a:t>
            </a:r>
            <a:r>
              <a:rPr lang="en-US" sz="1200" dirty="0"/>
              <a:t>p</a:t>
            </a:r>
            <a:r>
              <a:rPr lang="cs-CZ" sz="1200" dirty="0"/>
              <a:t>ůvodním souboru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7A79F-2D5E-4829-AFBD-A22E3DD644CD}"/>
              </a:ext>
            </a:extLst>
          </p:cNvPr>
          <p:cNvSpPr txBox="1"/>
          <p:nvPr/>
        </p:nvSpPr>
        <p:spPr>
          <a:xfrm>
            <a:off x="3342068" y="6527146"/>
            <a:ext cx="3251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PCA na souboru s přidaným batch efektem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58386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563A-E068-402A-AADD-516D0444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71" y="41339"/>
            <a:ext cx="11840029" cy="1325563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Odstran</a:t>
            </a:r>
            <a:r>
              <a:rPr lang="sk-SK" sz="5400" dirty="0"/>
              <a:t>ění batch efektu – jednoduchý příklad</a:t>
            </a:r>
            <a:endParaRPr lang="en-US" sz="5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3CB858-F3AC-453A-AE6A-D9E44663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656" y="1378241"/>
            <a:ext cx="4603459" cy="4351338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3 druhy kosatců se liší na základě </a:t>
            </a:r>
            <a:r>
              <a:rPr lang="sk-SK" b="1" dirty="0"/>
              <a:t>šířky</a:t>
            </a:r>
            <a:r>
              <a:rPr lang="sk-SK" dirty="0"/>
              <a:t> a </a:t>
            </a:r>
            <a:r>
              <a:rPr lang="sk-SK" b="1" dirty="0"/>
              <a:t>délky</a:t>
            </a:r>
            <a:r>
              <a:rPr lang="sk-SK" dirty="0"/>
              <a:t> kališních (sepal) a okvětních (petal) lístků</a:t>
            </a:r>
          </a:p>
          <a:p>
            <a:endParaRPr lang="sk-SK" dirty="0"/>
          </a:p>
          <a:p>
            <a:r>
              <a:rPr lang="sk-SK" dirty="0"/>
              <a:t>K šířce okvětních lístk</a:t>
            </a:r>
            <a:r>
              <a:rPr lang="cs-CZ" dirty="0"/>
              <a:t>ů byl přidán batch efekt: k polovině hodnot u každého z druhů kosatce jsem připočítala hodnoty z normálního rozložení o </a:t>
            </a:r>
            <a:r>
              <a:rPr lang="cs-CZ" b="1" dirty="0"/>
              <a:t>průměru 5</a:t>
            </a:r>
            <a:r>
              <a:rPr lang="cs-CZ" dirty="0"/>
              <a:t> a standardní odchýlce 0,5</a:t>
            </a:r>
            <a:endParaRPr lang="sk-SK" dirty="0"/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0717E58-02CF-492C-9896-C0B3D3D49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84" y="1217741"/>
            <a:ext cx="5219344" cy="521934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DD60D3-8384-4AEA-9448-ED1CBC945369}"/>
              </a:ext>
            </a:extLst>
          </p:cNvPr>
          <p:cNvCxnSpPr/>
          <p:nvPr/>
        </p:nvCxnSpPr>
        <p:spPr>
          <a:xfrm flipV="1">
            <a:off x="1538514" y="2155371"/>
            <a:ext cx="2431143" cy="936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20C118A-E36D-48C3-9C3F-76D3FE3DAC7A}"/>
              </a:ext>
            </a:extLst>
          </p:cNvPr>
          <p:cNvCxnSpPr/>
          <p:nvPr/>
        </p:nvCxnSpPr>
        <p:spPr>
          <a:xfrm>
            <a:off x="1435994" y="3284113"/>
            <a:ext cx="253366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78AC37E-919F-4CEB-BEF5-9FBF2818F362}"/>
              </a:ext>
            </a:extLst>
          </p:cNvPr>
          <p:cNvSpPr/>
          <p:nvPr/>
        </p:nvSpPr>
        <p:spPr>
          <a:xfrm>
            <a:off x="3859444" y="1571855"/>
            <a:ext cx="1841686" cy="863628"/>
          </a:xfrm>
          <a:custGeom>
            <a:avLst/>
            <a:gdLst>
              <a:gd name="connsiteX0" fmla="*/ 772732 w 1841686"/>
              <a:gd name="connsiteY0" fmla="*/ 93870 h 863628"/>
              <a:gd name="connsiteX1" fmla="*/ 740535 w 1841686"/>
              <a:gd name="connsiteY1" fmla="*/ 87430 h 863628"/>
              <a:gd name="connsiteX2" fmla="*/ 676141 w 1841686"/>
              <a:gd name="connsiteY2" fmla="*/ 100309 h 863628"/>
              <a:gd name="connsiteX3" fmla="*/ 643943 w 1841686"/>
              <a:gd name="connsiteY3" fmla="*/ 113188 h 863628"/>
              <a:gd name="connsiteX4" fmla="*/ 598867 w 1841686"/>
              <a:gd name="connsiteY4" fmla="*/ 119628 h 863628"/>
              <a:gd name="connsiteX5" fmla="*/ 573110 w 1841686"/>
              <a:gd name="connsiteY5" fmla="*/ 126067 h 863628"/>
              <a:gd name="connsiteX6" fmla="*/ 540912 w 1841686"/>
              <a:gd name="connsiteY6" fmla="*/ 132506 h 863628"/>
              <a:gd name="connsiteX7" fmla="*/ 508715 w 1841686"/>
              <a:gd name="connsiteY7" fmla="*/ 145385 h 863628"/>
              <a:gd name="connsiteX8" fmla="*/ 463639 w 1841686"/>
              <a:gd name="connsiteY8" fmla="*/ 158264 h 863628"/>
              <a:gd name="connsiteX9" fmla="*/ 418563 w 1841686"/>
              <a:gd name="connsiteY9" fmla="*/ 184022 h 863628"/>
              <a:gd name="connsiteX10" fmla="*/ 373487 w 1841686"/>
              <a:gd name="connsiteY10" fmla="*/ 196901 h 863628"/>
              <a:gd name="connsiteX11" fmla="*/ 341290 w 1841686"/>
              <a:gd name="connsiteY11" fmla="*/ 216219 h 863628"/>
              <a:gd name="connsiteX12" fmla="*/ 283335 w 1841686"/>
              <a:gd name="connsiteY12" fmla="*/ 241977 h 863628"/>
              <a:gd name="connsiteX13" fmla="*/ 251138 w 1841686"/>
              <a:gd name="connsiteY13" fmla="*/ 261295 h 863628"/>
              <a:gd name="connsiteX14" fmla="*/ 212501 w 1841686"/>
              <a:gd name="connsiteY14" fmla="*/ 287053 h 863628"/>
              <a:gd name="connsiteX15" fmla="*/ 193183 w 1841686"/>
              <a:gd name="connsiteY15" fmla="*/ 293492 h 863628"/>
              <a:gd name="connsiteX16" fmla="*/ 173864 w 1841686"/>
              <a:gd name="connsiteY16" fmla="*/ 312811 h 863628"/>
              <a:gd name="connsiteX17" fmla="*/ 128788 w 1841686"/>
              <a:gd name="connsiteY17" fmla="*/ 345008 h 863628"/>
              <a:gd name="connsiteX18" fmla="*/ 83712 w 1841686"/>
              <a:gd name="connsiteY18" fmla="*/ 390084 h 863628"/>
              <a:gd name="connsiteX19" fmla="*/ 64394 w 1841686"/>
              <a:gd name="connsiteY19" fmla="*/ 409402 h 863628"/>
              <a:gd name="connsiteX20" fmla="*/ 45076 w 1841686"/>
              <a:gd name="connsiteY20" fmla="*/ 422281 h 863628"/>
              <a:gd name="connsiteX21" fmla="*/ 12879 w 1841686"/>
              <a:gd name="connsiteY21" fmla="*/ 467357 h 863628"/>
              <a:gd name="connsiteX22" fmla="*/ 0 w 1841686"/>
              <a:gd name="connsiteY22" fmla="*/ 512433 h 863628"/>
              <a:gd name="connsiteX23" fmla="*/ 6439 w 1841686"/>
              <a:gd name="connsiteY23" fmla="*/ 621904 h 863628"/>
              <a:gd name="connsiteX24" fmla="*/ 12879 w 1841686"/>
              <a:gd name="connsiteY24" fmla="*/ 641222 h 863628"/>
              <a:gd name="connsiteX25" fmla="*/ 25757 w 1841686"/>
              <a:gd name="connsiteY25" fmla="*/ 673419 h 863628"/>
              <a:gd name="connsiteX26" fmla="*/ 45076 w 1841686"/>
              <a:gd name="connsiteY26" fmla="*/ 692737 h 863628"/>
              <a:gd name="connsiteX27" fmla="*/ 57955 w 1841686"/>
              <a:gd name="connsiteY27" fmla="*/ 712056 h 863628"/>
              <a:gd name="connsiteX28" fmla="*/ 77273 w 1841686"/>
              <a:gd name="connsiteY28" fmla="*/ 737814 h 863628"/>
              <a:gd name="connsiteX29" fmla="*/ 115910 w 1841686"/>
              <a:gd name="connsiteY29" fmla="*/ 770011 h 863628"/>
              <a:gd name="connsiteX30" fmla="*/ 135228 w 1841686"/>
              <a:gd name="connsiteY30" fmla="*/ 789329 h 863628"/>
              <a:gd name="connsiteX31" fmla="*/ 186743 w 1841686"/>
              <a:gd name="connsiteY31" fmla="*/ 808647 h 863628"/>
              <a:gd name="connsiteX32" fmla="*/ 264017 w 1841686"/>
              <a:gd name="connsiteY32" fmla="*/ 827966 h 863628"/>
              <a:gd name="connsiteX33" fmla="*/ 296214 w 1841686"/>
              <a:gd name="connsiteY33" fmla="*/ 834405 h 863628"/>
              <a:gd name="connsiteX34" fmla="*/ 367048 w 1841686"/>
              <a:gd name="connsiteY34" fmla="*/ 840844 h 863628"/>
              <a:gd name="connsiteX35" fmla="*/ 412124 w 1841686"/>
              <a:gd name="connsiteY35" fmla="*/ 847284 h 863628"/>
              <a:gd name="connsiteX36" fmla="*/ 663262 w 1841686"/>
              <a:gd name="connsiteY36" fmla="*/ 847284 h 863628"/>
              <a:gd name="connsiteX37" fmla="*/ 695459 w 1841686"/>
              <a:gd name="connsiteY37" fmla="*/ 840844 h 863628"/>
              <a:gd name="connsiteX38" fmla="*/ 753414 w 1841686"/>
              <a:gd name="connsiteY38" fmla="*/ 834405 h 863628"/>
              <a:gd name="connsiteX39" fmla="*/ 785611 w 1841686"/>
              <a:gd name="connsiteY39" fmla="*/ 821526 h 863628"/>
              <a:gd name="connsiteX40" fmla="*/ 850005 w 1841686"/>
              <a:gd name="connsiteY40" fmla="*/ 808647 h 863628"/>
              <a:gd name="connsiteX41" fmla="*/ 875763 w 1841686"/>
              <a:gd name="connsiteY41" fmla="*/ 789329 h 863628"/>
              <a:gd name="connsiteX42" fmla="*/ 914400 w 1841686"/>
              <a:gd name="connsiteY42" fmla="*/ 782890 h 863628"/>
              <a:gd name="connsiteX43" fmla="*/ 946597 w 1841686"/>
              <a:gd name="connsiteY43" fmla="*/ 776450 h 863628"/>
              <a:gd name="connsiteX44" fmla="*/ 985233 w 1841686"/>
              <a:gd name="connsiteY44" fmla="*/ 763571 h 863628"/>
              <a:gd name="connsiteX45" fmla="*/ 1010991 w 1841686"/>
              <a:gd name="connsiteY45" fmla="*/ 750692 h 863628"/>
              <a:gd name="connsiteX46" fmla="*/ 1062507 w 1841686"/>
              <a:gd name="connsiteY46" fmla="*/ 737814 h 863628"/>
              <a:gd name="connsiteX47" fmla="*/ 1120462 w 1841686"/>
              <a:gd name="connsiteY47" fmla="*/ 724935 h 863628"/>
              <a:gd name="connsiteX48" fmla="*/ 1171977 w 1841686"/>
              <a:gd name="connsiteY48" fmla="*/ 705616 h 863628"/>
              <a:gd name="connsiteX49" fmla="*/ 1204174 w 1841686"/>
              <a:gd name="connsiteY49" fmla="*/ 692737 h 863628"/>
              <a:gd name="connsiteX50" fmla="*/ 1223493 w 1841686"/>
              <a:gd name="connsiteY50" fmla="*/ 686298 h 863628"/>
              <a:gd name="connsiteX51" fmla="*/ 1255690 w 1841686"/>
              <a:gd name="connsiteY51" fmla="*/ 673419 h 863628"/>
              <a:gd name="connsiteX52" fmla="*/ 1281448 w 1841686"/>
              <a:gd name="connsiteY52" fmla="*/ 660540 h 863628"/>
              <a:gd name="connsiteX53" fmla="*/ 1307205 w 1841686"/>
              <a:gd name="connsiteY53" fmla="*/ 654101 h 863628"/>
              <a:gd name="connsiteX54" fmla="*/ 1384479 w 1841686"/>
              <a:gd name="connsiteY54" fmla="*/ 621904 h 863628"/>
              <a:gd name="connsiteX55" fmla="*/ 1435994 w 1841686"/>
              <a:gd name="connsiteY55" fmla="*/ 596146 h 863628"/>
              <a:gd name="connsiteX56" fmla="*/ 1455312 w 1841686"/>
              <a:gd name="connsiteY56" fmla="*/ 583267 h 863628"/>
              <a:gd name="connsiteX57" fmla="*/ 1474631 w 1841686"/>
              <a:gd name="connsiteY57" fmla="*/ 576828 h 863628"/>
              <a:gd name="connsiteX58" fmla="*/ 1500388 w 1841686"/>
              <a:gd name="connsiteY58" fmla="*/ 563949 h 863628"/>
              <a:gd name="connsiteX59" fmla="*/ 1526146 w 1841686"/>
              <a:gd name="connsiteY59" fmla="*/ 557509 h 863628"/>
              <a:gd name="connsiteX60" fmla="*/ 1590541 w 1841686"/>
              <a:gd name="connsiteY60" fmla="*/ 518873 h 863628"/>
              <a:gd name="connsiteX61" fmla="*/ 1622738 w 1841686"/>
              <a:gd name="connsiteY61" fmla="*/ 499554 h 863628"/>
              <a:gd name="connsiteX62" fmla="*/ 1680693 w 1841686"/>
              <a:gd name="connsiteY62" fmla="*/ 467357 h 863628"/>
              <a:gd name="connsiteX63" fmla="*/ 1712890 w 1841686"/>
              <a:gd name="connsiteY63" fmla="*/ 428721 h 863628"/>
              <a:gd name="connsiteX64" fmla="*/ 1751526 w 1841686"/>
              <a:gd name="connsiteY64" fmla="*/ 390084 h 863628"/>
              <a:gd name="connsiteX65" fmla="*/ 1777284 w 1841686"/>
              <a:gd name="connsiteY65" fmla="*/ 364326 h 863628"/>
              <a:gd name="connsiteX66" fmla="*/ 1803042 w 1841686"/>
              <a:gd name="connsiteY66" fmla="*/ 325690 h 863628"/>
              <a:gd name="connsiteX67" fmla="*/ 1815921 w 1841686"/>
              <a:gd name="connsiteY67" fmla="*/ 299932 h 863628"/>
              <a:gd name="connsiteX68" fmla="*/ 1828800 w 1841686"/>
              <a:gd name="connsiteY68" fmla="*/ 280614 h 863628"/>
              <a:gd name="connsiteX69" fmla="*/ 1841679 w 1841686"/>
              <a:gd name="connsiteY69" fmla="*/ 235537 h 863628"/>
              <a:gd name="connsiteX70" fmla="*/ 1835239 w 1841686"/>
              <a:gd name="connsiteY70" fmla="*/ 119628 h 863628"/>
              <a:gd name="connsiteX71" fmla="*/ 1796602 w 1841686"/>
              <a:gd name="connsiteY71" fmla="*/ 74552 h 863628"/>
              <a:gd name="connsiteX72" fmla="*/ 1738648 w 1841686"/>
              <a:gd name="connsiteY72" fmla="*/ 55233 h 863628"/>
              <a:gd name="connsiteX73" fmla="*/ 1693572 w 1841686"/>
              <a:gd name="connsiteY73" fmla="*/ 42354 h 863628"/>
              <a:gd name="connsiteX74" fmla="*/ 1629177 w 1841686"/>
              <a:gd name="connsiteY74" fmla="*/ 35915 h 863628"/>
              <a:gd name="connsiteX75" fmla="*/ 798490 w 1841686"/>
              <a:gd name="connsiteY75" fmla="*/ 35915 h 863628"/>
              <a:gd name="connsiteX76" fmla="*/ 759853 w 1841686"/>
              <a:gd name="connsiteY76" fmla="*/ 48794 h 863628"/>
              <a:gd name="connsiteX77" fmla="*/ 714777 w 1841686"/>
              <a:gd name="connsiteY77" fmla="*/ 74552 h 863628"/>
              <a:gd name="connsiteX78" fmla="*/ 689019 w 1841686"/>
              <a:gd name="connsiteY78" fmla="*/ 100309 h 8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841686" h="863628">
                <a:moveTo>
                  <a:pt x="772732" y="93870"/>
                </a:moveTo>
                <a:cubicBezTo>
                  <a:pt x="762000" y="91723"/>
                  <a:pt x="751456" y="86702"/>
                  <a:pt x="740535" y="87430"/>
                </a:cubicBezTo>
                <a:cubicBezTo>
                  <a:pt x="718694" y="88886"/>
                  <a:pt x="676141" y="100309"/>
                  <a:pt x="676141" y="100309"/>
                </a:cubicBezTo>
                <a:cubicBezTo>
                  <a:pt x="665408" y="104602"/>
                  <a:pt x="655157" y="110384"/>
                  <a:pt x="643943" y="113188"/>
                </a:cubicBezTo>
                <a:cubicBezTo>
                  <a:pt x="629218" y="116869"/>
                  <a:pt x="613800" y="116913"/>
                  <a:pt x="598867" y="119628"/>
                </a:cubicBezTo>
                <a:cubicBezTo>
                  <a:pt x="590160" y="121211"/>
                  <a:pt x="581749" y="124147"/>
                  <a:pt x="573110" y="126067"/>
                </a:cubicBezTo>
                <a:cubicBezTo>
                  <a:pt x="562425" y="128441"/>
                  <a:pt x="551645" y="130360"/>
                  <a:pt x="540912" y="132506"/>
                </a:cubicBezTo>
                <a:cubicBezTo>
                  <a:pt x="530180" y="136799"/>
                  <a:pt x="519681" y="141730"/>
                  <a:pt x="508715" y="145385"/>
                </a:cubicBezTo>
                <a:cubicBezTo>
                  <a:pt x="484216" y="153551"/>
                  <a:pt x="485337" y="148965"/>
                  <a:pt x="463639" y="158264"/>
                </a:cubicBezTo>
                <a:cubicBezTo>
                  <a:pt x="384611" y="192132"/>
                  <a:pt x="483234" y="151686"/>
                  <a:pt x="418563" y="184022"/>
                </a:cubicBezTo>
                <a:cubicBezTo>
                  <a:pt x="409328" y="188639"/>
                  <a:pt x="381735" y="194839"/>
                  <a:pt x="373487" y="196901"/>
                </a:cubicBezTo>
                <a:cubicBezTo>
                  <a:pt x="362755" y="203340"/>
                  <a:pt x="352485" y="210622"/>
                  <a:pt x="341290" y="216219"/>
                </a:cubicBezTo>
                <a:cubicBezTo>
                  <a:pt x="269648" y="252040"/>
                  <a:pt x="344788" y="207837"/>
                  <a:pt x="283335" y="241977"/>
                </a:cubicBezTo>
                <a:cubicBezTo>
                  <a:pt x="272394" y="248055"/>
                  <a:pt x="261697" y="254576"/>
                  <a:pt x="251138" y="261295"/>
                </a:cubicBezTo>
                <a:cubicBezTo>
                  <a:pt x="238079" y="269605"/>
                  <a:pt x="227185" y="282158"/>
                  <a:pt x="212501" y="287053"/>
                </a:cubicBezTo>
                <a:lnTo>
                  <a:pt x="193183" y="293492"/>
                </a:lnTo>
                <a:cubicBezTo>
                  <a:pt x="186743" y="299932"/>
                  <a:pt x="180860" y="306981"/>
                  <a:pt x="173864" y="312811"/>
                </a:cubicBezTo>
                <a:cubicBezTo>
                  <a:pt x="131854" y="347820"/>
                  <a:pt x="179822" y="298614"/>
                  <a:pt x="128788" y="345008"/>
                </a:cubicBezTo>
                <a:cubicBezTo>
                  <a:pt x="113065" y="359302"/>
                  <a:pt x="98737" y="375059"/>
                  <a:pt x="83712" y="390084"/>
                </a:cubicBezTo>
                <a:cubicBezTo>
                  <a:pt x="77273" y="396523"/>
                  <a:pt x="71971" y="404350"/>
                  <a:pt x="64394" y="409402"/>
                </a:cubicBezTo>
                <a:cubicBezTo>
                  <a:pt x="57955" y="413695"/>
                  <a:pt x="50548" y="416809"/>
                  <a:pt x="45076" y="422281"/>
                </a:cubicBezTo>
                <a:cubicBezTo>
                  <a:pt x="42156" y="425201"/>
                  <a:pt x="16537" y="460041"/>
                  <a:pt x="12879" y="467357"/>
                </a:cubicBezTo>
                <a:cubicBezTo>
                  <a:pt x="8257" y="476600"/>
                  <a:pt x="2065" y="504173"/>
                  <a:pt x="0" y="512433"/>
                </a:cubicBezTo>
                <a:cubicBezTo>
                  <a:pt x="2146" y="548923"/>
                  <a:pt x="2802" y="585532"/>
                  <a:pt x="6439" y="621904"/>
                </a:cubicBezTo>
                <a:cubicBezTo>
                  <a:pt x="7114" y="628658"/>
                  <a:pt x="10496" y="634866"/>
                  <a:pt x="12879" y="641222"/>
                </a:cubicBezTo>
                <a:cubicBezTo>
                  <a:pt x="16938" y="652045"/>
                  <a:pt x="19631" y="663617"/>
                  <a:pt x="25757" y="673419"/>
                </a:cubicBezTo>
                <a:cubicBezTo>
                  <a:pt x="30584" y="681142"/>
                  <a:pt x="39246" y="685741"/>
                  <a:pt x="45076" y="692737"/>
                </a:cubicBezTo>
                <a:cubicBezTo>
                  <a:pt x="50031" y="698683"/>
                  <a:pt x="53457" y="705758"/>
                  <a:pt x="57955" y="712056"/>
                </a:cubicBezTo>
                <a:cubicBezTo>
                  <a:pt x="64193" y="720789"/>
                  <a:pt x="70289" y="729665"/>
                  <a:pt x="77273" y="737814"/>
                </a:cubicBezTo>
                <a:cubicBezTo>
                  <a:pt x="105491" y="770735"/>
                  <a:pt x="86101" y="745171"/>
                  <a:pt x="115910" y="770011"/>
                </a:cubicBezTo>
                <a:cubicBezTo>
                  <a:pt x="122906" y="775841"/>
                  <a:pt x="127818" y="784036"/>
                  <a:pt x="135228" y="789329"/>
                </a:cubicBezTo>
                <a:cubicBezTo>
                  <a:pt x="153360" y="802281"/>
                  <a:pt x="166001" y="803462"/>
                  <a:pt x="186743" y="808647"/>
                </a:cubicBezTo>
                <a:cubicBezTo>
                  <a:pt x="230800" y="830676"/>
                  <a:pt x="197890" y="817793"/>
                  <a:pt x="264017" y="827966"/>
                </a:cubicBezTo>
                <a:cubicBezTo>
                  <a:pt x="274835" y="829630"/>
                  <a:pt x="285354" y="833048"/>
                  <a:pt x="296214" y="834405"/>
                </a:cubicBezTo>
                <a:cubicBezTo>
                  <a:pt x="319740" y="837346"/>
                  <a:pt x="343484" y="838226"/>
                  <a:pt x="367048" y="840844"/>
                </a:cubicBezTo>
                <a:cubicBezTo>
                  <a:pt x="382133" y="842520"/>
                  <a:pt x="397099" y="845137"/>
                  <a:pt x="412124" y="847284"/>
                </a:cubicBezTo>
                <a:cubicBezTo>
                  <a:pt x="503627" y="877783"/>
                  <a:pt x="437774" y="858284"/>
                  <a:pt x="663262" y="847284"/>
                </a:cubicBezTo>
                <a:cubicBezTo>
                  <a:pt x="674194" y="846751"/>
                  <a:pt x="684624" y="842392"/>
                  <a:pt x="695459" y="840844"/>
                </a:cubicBezTo>
                <a:cubicBezTo>
                  <a:pt x="714701" y="838095"/>
                  <a:pt x="734096" y="836551"/>
                  <a:pt x="753414" y="834405"/>
                </a:cubicBezTo>
                <a:cubicBezTo>
                  <a:pt x="764146" y="830112"/>
                  <a:pt x="774442" y="824504"/>
                  <a:pt x="785611" y="821526"/>
                </a:cubicBezTo>
                <a:cubicBezTo>
                  <a:pt x="806762" y="815886"/>
                  <a:pt x="850005" y="808647"/>
                  <a:pt x="850005" y="808647"/>
                </a:cubicBezTo>
                <a:cubicBezTo>
                  <a:pt x="858591" y="802208"/>
                  <a:pt x="865798" y="793315"/>
                  <a:pt x="875763" y="789329"/>
                </a:cubicBezTo>
                <a:cubicBezTo>
                  <a:pt x="887886" y="784480"/>
                  <a:pt x="901554" y="785226"/>
                  <a:pt x="914400" y="782890"/>
                </a:cubicBezTo>
                <a:cubicBezTo>
                  <a:pt x="925168" y="780932"/>
                  <a:pt x="936038" y="779330"/>
                  <a:pt x="946597" y="776450"/>
                </a:cubicBezTo>
                <a:cubicBezTo>
                  <a:pt x="959694" y="772878"/>
                  <a:pt x="973091" y="769642"/>
                  <a:pt x="985233" y="763571"/>
                </a:cubicBezTo>
                <a:cubicBezTo>
                  <a:pt x="993819" y="759278"/>
                  <a:pt x="1001884" y="753728"/>
                  <a:pt x="1010991" y="750692"/>
                </a:cubicBezTo>
                <a:cubicBezTo>
                  <a:pt x="1027783" y="745095"/>
                  <a:pt x="1045430" y="742471"/>
                  <a:pt x="1062507" y="737814"/>
                </a:cubicBezTo>
                <a:cubicBezTo>
                  <a:pt x="1112339" y="724224"/>
                  <a:pt x="1040260" y="738301"/>
                  <a:pt x="1120462" y="724935"/>
                </a:cubicBezTo>
                <a:cubicBezTo>
                  <a:pt x="1173151" y="698589"/>
                  <a:pt x="1119374" y="723151"/>
                  <a:pt x="1171977" y="705616"/>
                </a:cubicBezTo>
                <a:cubicBezTo>
                  <a:pt x="1182943" y="701961"/>
                  <a:pt x="1193351" y="696796"/>
                  <a:pt x="1204174" y="692737"/>
                </a:cubicBezTo>
                <a:cubicBezTo>
                  <a:pt x="1210530" y="690354"/>
                  <a:pt x="1217137" y="688681"/>
                  <a:pt x="1223493" y="686298"/>
                </a:cubicBezTo>
                <a:cubicBezTo>
                  <a:pt x="1234316" y="682239"/>
                  <a:pt x="1245127" y="678114"/>
                  <a:pt x="1255690" y="673419"/>
                </a:cubicBezTo>
                <a:cubicBezTo>
                  <a:pt x="1264462" y="669520"/>
                  <a:pt x="1272460" y="663911"/>
                  <a:pt x="1281448" y="660540"/>
                </a:cubicBezTo>
                <a:cubicBezTo>
                  <a:pt x="1289734" y="657433"/>
                  <a:pt x="1298619" y="656247"/>
                  <a:pt x="1307205" y="654101"/>
                </a:cubicBezTo>
                <a:cubicBezTo>
                  <a:pt x="1366637" y="624385"/>
                  <a:pt x="1340095" y="632999"/>
                  <a:pt x="1384479" y="621904"/>
                </a:cubicBezTo>
                <a:cubicBezTo>
                  <a:pt x="1429235" y="592066"/>
                  <a:pt x="1372982" y="627653"/>
                  <a:pt x="1435994" y="596146"/>
                </a:cubicBezTo>
                <a:cubicBezTo>
                  <a:pt x="1442916" y="592685"/>
                  <a:pt x="1448390" y="586728"/>
                  <a:pt x="1455312" y="583267"/>
                </a:cubicBezTo>
                <a:cubicBezTo>
                  <a:pt x="1461383" y="580231"/>
                  <a:pt x="1468392" y="579502"/>
                  <a:pt x="1474631" y="576828"/>
                </a:cubicBezTo>
                <a:cubicBezTo>
                  <a:pt x="1483454" y="573047"/>
                  <a:pt x="1491400" y="567320"/>
                  <a:pt x="1500388" y="563949"/>
                </a:cubicBezTo>
                <a:cubicBezTo>
                  <a:pt x="1508675" y="560841"/>
                  <a:pt x="1517859" y="560617"/>
                  <a:pt x="1526146" y="557509"/>
                </a:cubicBezTo>
                <a:cubicBezTo>
                  <a:pt x="1550159" y="548504"/>
                  <a:pt x="1569054" y="532547"/>
                  <a:pt x="1590541" y="518873"/>
                </a:cubicBezTo>
                <a:cubicBezTo>
                  <a:pt x="1601100" y="512153"/>
                  <a:pt x="1611543" y="505152"/>
                  <a:pt x="1622738" y="499554"/>
                </a:cubicBezTo>
                <a:cubicBezTo>
                  <a:pt x="1641082" y="490382"/>
                  <a:pt x="1664526" y="479482"/>
                  <a:pt x="1680693" y="467357"/>
                </a:cubicBezTo>
                <a:cubicBezTo>
                  <a:pt x="1710051" y="445339"/>
                  <a:pt x="1691078" y="453260"/>
                  <a:pt x="1712890" y="428721"/>
                </a:cubicBezTo>
                <a:cubicBezTo>
                  <a:pt x="1724990" y="415108"/>
                  <a:pt x="1738647" y="402963"/>
                  <a:pt x="1751526" y="390084"/>
                </a:cubicBezTo>
                <a:lnTo>
                  <a:pt x="1777284" y="364326"/>
                </a:lnTo>
                <a:cubicBezTo>
                  <a:pt x="1791099" y="322885"/>
                  <a:pt x="1772894" y="367898"/>
                  <a:pt x="1803042" y="325690"/>
                </a:cubicBezTo>
                <a:cubicBezTo>
                  <a:pt x="1808622" y="317879"/>
                  <a:pt x="1811158" y="308267"/>
                  <a:pt x="1815921" y="299932"/>
                </a:cubicBezTo>
                <a:cubicBezTo>
                  <a:pt x="1819761" y="293213"/>
                  <a:pt x="1824507" y="287053"/>
                  <a:pt x="1828800" y="280614"/>
                </a:cubicBezTo>
                <a:cubicBezTo>
                  <a:pt x="1831835" y="271507"/>
                  <a:pt x="1841679" y="243618"/>
                  <a:pt x="1841679" y="235537"/>
                </a:cubicBezTo>
                <a:cubicBezTo>
                  <a:pt x="1841679" y="196841"/>
                  <a:pt x="1842161" y="157700"/>
                  <a:pt x="1835239" y="119628"/>
                </a:cubicBezTo>
                <a:cubicBezTo>
                  <a:pt x="1834077" y="113237"/>
                  <a:pt x="1803468" y="78843"/>
                  <a:pt x="1796602" y="74552"/>
                </a:cubicBezTo>
                <a:cubicBezTo>
                  <a:pt x="1777909" y="62869"/>
                  <a:pt x="1758989" y="61045"/>
                  <a:pt x="1738648" y="55233"/>
                </a:cubicBezTo>
                <a:cubicBezTo>
                  <a:pt x="1720312" y="49994"/>
                  <a:pt x="1713687" y="45228"/>
                  <a:pt x="1693572" y="42354"/>
                </a:cubicBezTo>
                <a:cubicBezTo>
                  <a:pt x="1672217" y="39303"/>
                  <a:pt x="1650642" y="38061"/>
                  <a:pt x="1629177" y="35915"/>
                </a:cubicBezTo>
                <a:cubicBezTo>
                  <a:pt x="1344579" y="-35240"/>
                  <a:pt x="1567838" y="18296"/>
                  <a:pt x="798490" y="35915"/>
                </a:cubicBezTo>
                <a:cubicBezTo>
                  <a:pt x="784918" y="36226"/>
                  <a:pt x="771995" y="42723"/>
                  <a:pt x="759853" y="48794"/>
                </a:cubicBezTo>
                <a:cubicBezTo>
                  <a:pt x="727173" y="65134"/>
                  <a:pt x="742082" y="56348"/>
                  <a:pt x="714777" y="74552"/>
                </a:cubicBezTo>
                <a:cubicBezTo>
                  <a:pt x="699236" y="97864"/>
                  <a:pt x="708820" y="90409"/>
                  <a:pt x="689019" y="1003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B08BE7D-43C8-4206-A3EF-E3D33E1C3758}"/>
              </a:ext>
            </a:extLst>
          </p:cNvPr>
          <p:cNvSpPr/>
          <p:nvPr/>
        </p:nvSpPr>
        <p:spPr>
          <a:xfrm>
            <a:off x="3852645" y="2665927"/>
            <a:ext cx="2071637" cy="779172"/>
          </a:xfrm>
          <a:custGeom>
            <a:avLst/>
            <a:gdLst>
              <a:gd name="connsiteX0" fmla="*/ 1421254 w 2071637"/>
              <a:gd name="connsiteY0" fmla="*/ 38636 h 779172"/>
              <a:gd name="connsiteX1" fmla="*/ 1331101 w 2071637"/>
              <a:gd name="connsiteY1" fmla="*/ 64394 h 779172"/>
              <a:gd name="connsiteX2" fmla="*/ 1298904 w 2071637"/>
              <a:gd name="connsiteY2" fmla="*/ 77273 h 779172"/>
              <a:gd name="connsiteX3" fmla="*/ 1253828 w 2071637"/>
              <a:gd name="connsiteY3" fmla="*/ 83712 h 779172"/>
              <a:gd name="connsiteX4" fmla="*/ 1202313 w 2071637"/>
              <a:gd name="connsiteY4" fmla="*/ 96591 h 779172"/>
              <a:gd name="connsiteX5" fmla="*/ 1176555 w 2071637"/>
              <a:gd name="connsiteY5" fmla="*/ 103031 h 779172"/>
              <a:gd name="connsiteX6" fmla="*/ 1144358 w 2071637"/>
              <a:gd name="connsiteY6" fmla="*/ 122349 h 779172"/>
              <a:gd name="connsiteX7" fmla="*/ 1125040 w 2071637"/>
              <a:gd name="connsiteY7" fmla="*/ 128788 h 779172"/>
              <a:gd name="connsiteX8" fmla="*/ 1073524 w 2071637"/>
              <a:gd name="connsiteY8" fmla="*/ 141667 h 779172"/>
              <a:gd name="connsiteX9" fmla="*/ 1047766 w 2071637"/>
              <a:gd name="connsiteY9" fmla="*/ 148107 h 779172"/>
              <a:gd name="connsiteX10" fmla="*/ 976932 w 2071637"/>
              <a:gd name="connsiteY10" fmla="*/ 167425 h 779172"/>
              <a:gd name="connsiteX11" fmla="*/ 899659 w 2071637"/>
              <a:gd name="connsiteY11" fmla="*/ 186743 h 779172"/>
              <a:gd name="connsiteX12" fmla="*/ 880341 w 2071637"/>
              <a:gd name="connsiteY12" fmla="*/ 193183 h 779172"/>
              <a:gd name="connsiteX13" fmla="*/ 828825 w 2071637"/>
              <a:gd name="connsiteY13" fmla="*/ 206062 h 779172"/>
              <a:gd name="connsiteX14" fmla="*/ 757992 w 2071637"/>
              <a:gd name="connsiteY14" fmla="*/ 231819 h 779172"/>
              <a:gd name="connsiteX15" fmla="*/ 719355 w 2071637"/>
              <a:gd name="connsiteY15" fmla="*/ 238259 h 779172"/>
              <a:gd name="connsiteX16" fmla="*/ 700037 w 2071637"/>
              <a:gd name="connsiteY16" fmla="*/ 244698 h 779172"/>
              <a:gd name="connsiteX17" fmla="*/ 667840 w 2071637"/>
              <a:gd name="connsiteY17" fmla="*/ 251138 h 779172"/>
              <a:gd name="connsiteX18" fmla="*/ 622763 w 2071637"/>
              <a:gd name="connsiteY18" fmla="*/ 270456 h 779172"/>
              <a:gd name="connsiteX19" fmla="*/ 584127 w 2071637"/>
              <a:gd name="connsiteY19" fmla="*/ 276896 h 779172"/>
              <a:gd name="connsiteX20" fmla="*/ 532611 w 2071637"/>
              <a:gd name="connsiteY20" fmla="*/ 289774 h 779172"/>
              <a:gd name="connsiteX21" fmla="*/ 513293 w 2071637"/>
              <a:gd name="connsiteY21" fmla="*/ 302653 h 779172"/>
              <a:gd name="connsiteX22" fmla="*/ 481096 w 2071637"/>
              <a:gd name="connsiteY22" fmla="*/ 309093 h 779172"/>
              <a:gd name="connsiteX23" fmla="*/ 455338 w 2071637"/>
              <a:gd name="connsiteY23" fmla="*/ 315532 h 779172"/>
              <a:gd name="connsiteX24" fmla="*/ 397383 w 2071637"/>
              <a:gd name="connsiteY24" fmla="*/ 341290 h 779172"/>
              <a:gd name="connsiteX25" fmla="*/ 352307 w 2071637"/>
              <a:gd name="connsiteY25" fmla="*/ 354169 h 779172"/>
              <a:gd name="connsiteX26" fmla="*/ 332989 w 2071637"/>
              <a:gd name="connsiteY26" fmla="*/ 367048 h 779172"/>
              <a:gd name="connsiteX27" fmla="*/ 281473 w 2071637"/>
              <a:gd name="connsiteY27" fmla="*/ 379927 h 779172"/>
              <a:gd name="connsiteX28" fmla="*/ 217079 w 2071637"/>
              <a:gd name="connsiteY28" fmla="*/ 412124 h 779172"/>
              <a:gd name="connsiteX29" fmla="*/ 197761 w 2071637"/>
              <a:gd name="connsiteY29" fmla="*/ 425003 h 779172"/>
              <a:gd name="connsiteX30" fmla="*/ 178442 w 2071637"/>
              <a:gd name="connsiteY30" fmla="*/ 431442 h 779172"/>
              <a:gd name="connsiteX31" fmla="*/ 139806 w 2071637"/>
              <a:gd name="connsiteY31" fmla="*/ 457200 h 779172"/>
              <a:gd name="connsiteX32" fmla="*/ 101169 w 2071637"/>
              <a:gd name="connsiteY32" fmla="*/ 482958 h 779172"/>
              <a:gd name="connsiteX33" fmla="*/ 62532 w 2071637"/>
              <a:gd name="connsiteY33" fmla="*/ 515155 h 779172"/>
              <a:gd name="connsiteX34" fmla="*/ 23896 w 2071637"/>
              <a:gd name="connsiteY34" fmla="*/ 579549 h 779172"/>
              <a:gd name="connsiteX35" fmla="*/ 11017 w 2071637"/>
              <a:gd name="connsiteY35" fmla="*/ 598867 h 779172"/>
              <a:gd name="connsiteX36" fmla="*/ 11017 w 2071637"/>
              <a:gd name="connsiteY36" fmla="*/ 734096 h 779172"/>
              <a:gd name="connsiteX37" fmla="*/ 30335 w 2071637"/>
              <a:gd name="connsiteY37" fmla="*/ 753414 h 779172"/>
              <a:gd name="connsiteX38" fmla="*/ 56093 w 2071637"/>
              <a:gd name="connsiteY38" fmla="*/ 759853 h 779172"/>
              <a:gd name="connsiteX39" fmla="*/ 114048 w 2071637"/>
              <a:gd name="connsiteY39" fmla="*/ 772732 h 779172"/>
              <a:gd name="connsiteX40" fmla="*/ 262155 w 2071637"/>
              <a:gd name="connsiteY40" fmla="*/ 779172 h 779172"/>
              <a:gd name="connsiteX41" fmla="*/ 622763 w 2071637"/>
              <a:gd name="connsiteY41" fmla="*/ 772732 h 779172"/>
              <a:gd name="connsiteX42" fmla="*/ 642082 w 2071637"/>
              <a:gd name="connsiteY42" fmla="*/ 766293 h 779172"/>
              <a:gd name="connsiteX43" fmla="*/ 687158 w 2071637"/>
              <a:gd name="connsiteY43" fmla="*/ 759853 h 779172"/>
              <a:gd name="connsiteX44" fmla="*/ 712916 w 2071637"/>
              <a:gd name="connsiteY44" fmla="*/ 753414 h 779172"/>
              <a:gd name="connsiteX45" fmla="*/ 783749 w 2071637"/>
              <a:gd name="connsiteY45" fmla="*/ 746974 h 779172"/>
              <a:gd name="connsiteX46" fmla="*/ 835265 w 2071637"/>
              <a:gd name="connsiteY46" fmla="*/ 740535 h 779172"/>
              <a:gd name="connsiteX47" fmla="*/ 873901 w 2071637"/>
              <a:gd name="connsiteY47" fmla="*/ 727656 h 779172"/>
              <a:gd name="connsiteX48" fmla="*/ 925417 w 2071637"/>
              <a:gd name="connsiteY48" fmla="*/ 708338 h 779172"/>
              <a:gd name="connsiteX49" fmla="*/ 964054 w 2071637"/>
              <a:gd name="connsiteY49" fmla="*/ 701898 h 779172"/>
              <a:gd name="connsiteX50" fmla="*/ 1002690 w 2071637"/>
              <a:gd name="connsiteY50" fmla="*/ 689019 h 779172"/>
              <a:gd name="connsiteX51" fmla="*/ 1022009 w 2071637"/>
              <a:gd name="connsiteY51" fmla="*/ 682580 h 779172"/>
              <a:gd name="connsiteX52" fmla="*/ 1041327 w 2071637"/>
              <a:gd name="connsiteY52" fmla="*/ 676141 h 779172"/>
              <a:gd name="connsiteX53" fmla="*/ 1073524 w 2071637"/>
              <a:gd name="connsiteY53" fmla="*/ 669701 h 779172"/>
              <a:gd name="connsiteX54" fmla="*/ 1112161 w 2071637"/>
              <a:gd name="connsiteY54" fmla="*/ 656822 h 779172"/>
              <a:gd name="connsiteX55" fmla="*/ 1131479 w 2071637"/>
              <a:gd name="connsiteY55" fmla="*/ 650383 h 779172"/>
              <a:gd name="connsiteX56" fmla="*/ 1189434 w 2071637"/>
              <a:gd name="connsiteY56" fmla="*/ 637504 h 779172"/>
              <a:gd name="connsiteX57" fmla="*/ 1228070 w 2071637"/>
              <a:gd name="connsiteY57" fmla="*/ 624625 h 779172"/>
              <a:gd name="connsiteX58" fmla="*/ 1260268 w 2071637"/>
              <a:gd name="connsiteY58" fmla="*/ 611746 h 779172"/>
              <a:gd name="connsiteX59" fmla="*/ 1292465 w 2071637"/>
              <a:gd name="connsiteY59" fmla="*/ 605307 h 779172"/>
              <a:gd name="connsiteX60" fmla="*/ 1363299 w 2071637"/>
              <a:gd name="connsiteY60" fmla="*/ 579549 h 779172"/>
              <a:gd name="connsiteX61" fmla="*/ 1395496 w 2071637"/>
              <a:gd name="connsiteY61" fmla="*/ 566670 h 779172"/>
              <a:gd name="connsiteX62" fmla="*/ 1414814 w 2071637"/>
              <a:gd name="connsiteY62" fmla="*/ 553791 h 779172"/>
              <a:gd name="connsiteX63" fmla="*/ 1459890 w 2071637"/>
              <a:gd name="connsiteY63" fmla="*/ 540912 h 779172"/>
              <a:gd name="connsiteX64" fmla="*/ 1504966 w 2071637"/>
              <a:gd name="connsiteY64" fmla="*/ 528034 h 779172"/>
              <a:gd name="connsiteX65" fmla="*/ 1562921 w 2071637"/>
              <a:gd name="connsiteY65" fmla="*/ 515155 h 779172"/>
              <a:gd name="connsiteX66" fmla="*/ 1627316 w 2071637"/>
              <a:gd name="connsiteY66" fmla="*/ 495836 h 779172"/>
              <a:gd name="connsiteX67" fmla="*/ 1653073 w 2071637"/>
              <a:gd name="connsiteY67" fmla="*/ 489397 h 779172"/>
              <a:gd name="connsiteX68" fmla="*/ 1685270 w 2071637"/>
              <a:gd name="connsiteY68" fmla="*/ 482958 h 779172"/>
              <a:gd name="connsiteX69" fmla="*/ 1704589 w 2071637"/>
              <a:gd name="connsiteY69" fmla="*/ 470079 h 779172"/>
              <a:gd name="connsiteX70" fmla="*/ 1781862 w 2071637"/>
              <a:gd name="connsiteY70" fmla="*/ 450760 h 779172"/>
              <a:gd name="connsiteX71" fmla="*/ 1807620 w 2071637"/>
              <a:gd name="connsiteY71" fmla="*/ 437881 h 779172"/>
              <a:gd name="connsiteX72" fmla="*/ 1839817 w 2071637"/>
              <a:gd name="connsiteY72" fmla="*/ 418563 h 779172"/>
              <a:gd name="connsiteX73" fmla="*/ 1872014 w 2071637"/>
              <a:gd name="connsiteY73" fmla="*/ 405684 h 779172"/>
              <a:gd name="connsiteX74" fmla="*/ 1904211 w 2071637"/>
              <a:gd name="connsiteY74" fmla="*/ 386366 h 779172"/>
              <a:gd name="connsiteX75" fmla="*/ 1929969 w 2071637"/>
              <a:gd name="connsiteY75" fmla="*/ 373487 h 779172"/>
              <a:gd name="connsiteX76" fmla="*/ 1975045 w 2071637"/>
              <a:gd name="connsiteY76" fmla="*/ 334850 h 779172"/>
              <a:gd name="connsiteX77" fmla="*/ 1987924 w 2071637"/>
              <a:gd name="connsiteY77" fmla="*/ 315532 h 779172"/>
              <a:gd name="connsiteX78" fmla="*/ 2007242 w 2071637"/>
              <a:gd name="connsiteY78" fmla="*/ 296214 h 779172"/>
              <a:gd name="connsiteX79" fmla="*/ 2033000 w 2071637"/>
              <a:gd name="connsiteY79" fmla="*/ 244698 h 779172"/>
              <a:gd name="connsiteX80" fmla="*/ 2052318 w 2071637"/>
              <a:gd name="connsiteY80" fmla="*/ 212501 h 779172"/>
              <a:gd name="connsiteX81" fmla="*/ 2058758 w 2071637"/>
              <a:gd name="connsiteY81" fmla="*/ 193183 h 779172"/>
              <a:gd name="connsiteX82" fmla="*/ 2071637 w 2071637"/>
              <a:gd name="connsiteY82" fmla="*/ 128788 h 779172"/>
              <a:gd name="connsiteX83" fmla="*/ 2065197 w 2071637"/>
              <a:gd name="connsiteY83" fmla="*/ 64394 h 779172"/>
              <a:gd name="connsiteX84" fmla="*/ 2026561 w 2071637"/>
              <a:gd name="connsiteY84" fmla="*/ 32197 h 779172"/>
              <a:gd name="connsiteX85" fmla="*/ 1975045 w 2071637"/>
              <a:gd name="connsiteY85" fmla="*/ 19318 h 779172"/>
              <a:gd name="connsiteX86" fmla="*/ 1917090 w 2071637"/>
              <a:gd name="connsiteY86" fmla="*/ 6439 h 779172"/>
              <a:gd name="connsiteX87" fmla="*/ 1891332 w 2071637"/>
              <a:gd name="connsiteY87" fmla="*/ 0 h 779172"/>
              <a:gd name="connsiteX88" fmla="*/ 1640194 w 2071637"/>
              <a:gd name="connsiteY88" fmla="*/ 6439 h 779172"/>
              <a:gd name="connsiteX89" fmla="*/ 1588679 w 2071637"/>
              <a:gd name="connsiteY89" fmla="*/ 12879 h 779172"/>
              <a:gd name="connsiteX90" fmla="*/ 1550042 w 2071637"/>
              <a:gd name="connsiteY90" fmla="*/ 25758 h 779172"/>
              <a:gd name="connsiteX91" fmla="*/ 1524285 w 2071637"/>
              <a:gd name="connsiteY91" fmla="*/ 32197 h 779172"/>
              <a:gd name="connsiteX92" fmla="*/ 1504966 w 2071637"/>
              <a:gd name="connsiteY92" fmla="*/ 45076 h 779172"/>
              <a:gd name="connsiteX93" fmla="*/ 1472769 w 2071637"/>
              <a:gd name="connsiteY93" fmla="*/ 51515 h 779172"/>
              <a:gd name="connsiteX94" fmla="*/ 1447011 w 2071637"/>
              <a:gd name="connsiteY94" fmla="*/ 57955 h 779172"/>
              <a:gd name="connsiteX95" fmla="*/ 1427693 w 2071637"/>
              <a:gd name="connsiteY95" fmla="*/ 64394 h 779172"/>
              <a:gd name="connsiteX96" fmla="*/ 1369738 w 2071637"/>
              <a:gd name="connsiteY96" fmla="*/ 70834 h 77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071637" h="779172">
                <a:moveTo>
                  <a:pt x="1421254" y="38636"/>
                </a:moveTo>
                <a:cubicBezTo>
                  <a:pt x="1391203" y="47222"/>
                  <a:pt x="1360904" y="54983"/>
                  <a:pt x="1331101" y="64394"/>
                </a:cubicBezTo>
                <a:cubicBezTo>
                  <a:pt x="1320078" y="67875"/>
                  <a:pt x="1310118" y="74470"/>
                  <a:pt x="1298904" y="77273"/>
                </a:cubicBezTo>
                <a:cubicBezTo>
                  <a:pt x="1284179" y="80954"/>
                  <a:pt x="1268711" y="80735"/>
                  <a:pt x="1253828" y="83712"/>
                </a:cubicBezTo>
                <a:cubicBezTo>
                  <a:pt x="1236472" y="87183"/>
                  <a:pt x="1219485" y="92298"/>
                  <a:pt x="1202313" y="96591"/>
                </a:cubicBezTo>
                <a:lnTo>
                  <a:pt x="1176555" y="103031"/>
                </a:lnTo>
                <a:cubicBezTo>
                  <a:pt x="1165823" y="109470"/>
                  <a:pt x="1155553" y="116752"/>
                  <a:pt x="1144358" y="122349"/>
                </a:cubicBezTo>
                <a:cubicBezTo>
                  <a:pt x="1138287" y="125384"/>
                  <a:pt x="1131588" y="127002"/>
                  <a:pt x="1125040" y="128788"/>
                </a:cubicBezTo>
                <a:cubicBezTo>
                  <a:pt x="1107963" y="133445"/>
                  <a:pt x="1090696" y="137374"/>
                  <a:pt x="1073524" y="141667"/>
                </a:cubicBezTo>
                <a:cubicBezTo>
                  <a:pt x="1064938" y="143814"/>
                  <a:pt x="1056162" y="145308"/>
                  <a:pt x="1047766" y="148107"/>
                </a:cubicBezTo>
                <a:cubicBezTo>
                  <a:pt x="931014" y="187025"/>
                  <a:pt x="1077051" y="140120"/>
                  <a:pt x="976932" y="167425"/>
                </a:cubicBezTo>
                <a:cubicBezTo>
                  <a:pt x="896749" y="189293"/>
                  <a:pt x="979733" y="173398"/>
                  <a:pt x="899659" y="186743"/>
                </a:cubicBezTo>
                <a:cubicBezTo>
                  <a:pt x="893220" y="188890"/>
                  <a:pt x="886890" y="191397"/>
                  <a:pt x="880341" y="193183"/>
                </a:cubicBezTo>
                <a:cubicBezTo>
                  <a:pt x="863264" y="197840"/>
                  <a:pt x="845259" y="199488"/>
                  <a:pt x="828825" y="206062"/>
                </a:cubicBezTo>
                <a:cubicBezTo>
                  <a:pt x="814187" y="211917"/>
                  <a:pt x="772169" y="229456"/>
                  <a:pt x="757992" y="231819"/>
                </a:cubicBezTo>
                <a:cubicBezTo>
                  <a:pt x="745113" y="233966"/>
                  <a:pt x="732101" y="235427"/>
                  <a:pt x="719355" y="238259"/>
                </a:cubicBezTo>
                <a:cubicBezTo>
                  <a:pt x="712729" y="239731"/>
                  <a:pt x="706622" y="243052"/>
                  <a:pt x="700037" y="244698"/>
                </a:cubicBezTo>
                <a:cubicBezTo>
                  <a:pt x="689419" y="247353"/>
                  <a:pt x="678572" y="248991"/>
                  <a:pt x="667840" y="251138"/>
                </a:cubicBezTo>
                <a:cubicBezTo>
                  <a:pt x="652085" y="259015"/>
                  <a:pt x="639822" y="266665"/>
                  <a:pt x="622763" y="270456"/>
                </a:cubicBezTo>
                <a:cubicBezTo>
                  <a:pt x="610018" y="273288"/>
                  <a:pt x="596894" y="274160"/>
                  <a:pt x="584127" y="276896"/>
                </a:cubicBezTo>
                <a:cubicBezTo>
                  <a:pt x="566819" y="280605"/>
                  <a:pt x="532611" y="289774"/>
                  <a:pt x="532611" y="289774"/>
                </a:cubicBezTo>
                <a:cubicBezTo>
                  <a:pt x="526172" y="294067"/>
                  <a:pt x="520539" y="299935"/>
                  <a:pt x="513293" y="302653"/>
                </a:cubicBezTo>
                <a:cubicBezTo>
                  <a:pt x="503045" y="306496"/>
                  <a:pt x="491780" y="306719"/>
                  <a:pt x="481096" y="309093"/>
                </a:cubicBezTo>
                <a:cubicBezTo>
                  <a:pt x="472457" y="311013"/>
                  <a:pt x="463924" y="313386"/>
                  <a:pt x="455338" y="315532"/>
                </a:cubicBezTo>
                <a:cubicBezTo>
                  <a:pt x="429968" y="332446"/>
                  <a:pt x="434165" y="332095"/>
                  <a:pt x="397383" y="341290"/>
                </a:cubicBezTo>
                <a:cubicBezTo>
                  <a:pt x="389124" y="343355"/>
                  <a:pt x="361549" y="349548"/>
                  <a:pt x="352307" y="354169"/>
                </a:cubicBezTo>
                <a:cubicBezTo>
                  <a:pt x="345385" y="357630"/>
                  <a:pt x="340262" y="364403"/>
                  <a:pt x="332989" y="367048"/>
                </a:cubicBezTo>
                <a:cubicBezTo>
                  <a:pt x="316354" y="373097"/>
                  <a:pt x="281473" y="379927"/>
                  <a:pt x="281473" y="379927"/>
                </a:cubicBezTo>
                <a:cubicBezTo>
                  <a:pt x="235473" y="410593"/>
                  <a:pt x="257853" y="401930"/>
                  <a:pt x="217079" y="412124"/>
                </a:cubicBezTo>
                <a:cubicBezTo>
                  <a:pt x="210640" y="416417"/>
                  <a:pt x="204683" y="421542"/>
                  <a:pt x="197761" y="425003"/>
                </a:cubicBezTo>
                <a:cubicBezTo>
                  <a:pt x="191690" y="428039"/>
                  <a:pt x="184376" y="428146"/>
                  <a:pt x="178442" y="431442"/>
                </a:cubicBezTo>
                <a:cubicBezTo>
                  <a:pt x="164911" y="438959"/>
                  <a:pt x="152685" y="448614"/>
                  <a:pt x="139806" y="457200"/>
                </a:cubicBezTo>
                <a:lnTo>
                  <a:pt x="101169" y="482958"/>
                </a:lnTo>
                <a:cubicBezTo>
                  <a:pt x="83995" y="494407"/>
                  <a:pt x="75883" y="497990"/>
                  <a:pt x="62532" y="515155"/>
                </a:cubicBezTo>
                <a:cubicBezTo>
                  <a:pt x="28604" y="558777"/>
                  <a:pt x="45462" y="541808"/>
                  <a:pt x="23896" y="579549"/>
                </a:cubicBezTo>
                <a:cubicBezTo>
                  <a:pt x="20056" y="586268"/>
                  <a:pt x="15310" y="592428"/>
                  <a:pt x="11017" y="598867"/>
                </a:cubicBezTo>
                <a:cubicBezTo>
                  <a:pt x="-2040" y="651100"/>
                  <a:pt x="-5220" y="652907"/>
                  <a:pt x="11017" y="734096"/>
                </a:cubicBezTo>
                <a:cubicBezTo>
                  <a:pt x="12803" y="743026"/>
                  <a:pt x="22428" y="748896"/>
                  <a:pt x="30335" y="753414"/>
                </a:cubicBezTo>
                <a:cubicBezTo>
                  <a:pt x="38019" y="757805"/>
                  <a:pt x="47583" y="757422"/>
                  <a:pt x="56093" y="759853"/>
                </a:cubicBezTo>
                <a:cubicBezTo>
                  <a:pt x="84146" y="767868"/>
                  <a:pt x="75739" y="770090"/>
                  <a:pt x="114048" y="772732"/>
                </a:cubicBezTo>
                <a:cubicBezTo>
                  <a:pt x="163347" y="776132"/>
                  <a:pt x="212786" y="777025"/>
                  <a:pt x="262155" y="779172"/>
                </a:cubicBezTo>
                <a:lnTo>
                  <a:pt x="622763" y="772732"/>
                </a:lnTo>
                <a:cubicBezTo>
                  <a:pt x="629547" y="772502"/>
                  <a:pt x="635426" y="767624"/>
                  <a:pt x="642082" y="766293"/>
                </a:cubicBezTo>
                <a:cubicBezTo>
                  <a:pt x="656965" y="763316"/>
                  <a:pt x="672225" y="762568"/>
                  <a:pt x="687158" y="759853"/>
                </a:cubicBezTo>
                <a:cubicBezTo>
                  <a:pt x="695865" y="758270"/>
                  <a:pt x="704143" y="754584"/>
                  <a:pt x="712916" y="753414"/>
                </a:cubicBezTo>
                <a:cubicBezTo>
                  <a:pt x="736416" y="750281"/>
                  <a:pt x="760171" y="749456"/>
                  <a:pt x="783749" y="746974"/>
                </a:cubicBezTo>
                <a:cubicBezTo>
                  <a:pt x="800960" y="745162"/>
                  <a:pt x="818093" y="742681"/>
                  <a:pt x="835265" y="740535"/>
                </a:cubicBezTo>
                <a:cubicBezTo>
                  <a:pt x="848144" y="736242"/>
                  <a:pt x="861297" y="732698"/>
                  <a:pt x="873901" y="727656"/>
                </a:cubicBezTo>
                <a:cubicBezTo>
                  <a:pt x="880171" y="725148"/>
                  <a:pt x="914058" y="710862"/>
                  <a:pt x="925417" y="708338"/>
                </a:cubicBezTo>
                <a:cubicBezTo>
                  <a:pt x="938163" y="705506"/>
                  <a:pt x="951387" y="705065"/>
                  <a:pt x="964054" y="701898"/>
                </a:cubicBezTo>
                <a:cubicBezTo>
                  <a:pt x="977224" y="698605"/>
                  <a:pt x="989811" y="693312"/>
                  <a:pt x="1002690" y="689019"/>
                </a:cubicBezTo>
                <a:lnTo>
                  <a:pt x="1022009" y="682580"/>
                </a:lnTo>
                <a:cubicBezTo>
                  <a:pt x="1028448" y="680434"/>
                  <a:pt x="1034671" y="677472"/>
                  <a:pt x="1041327" y="676141"/>
                </a:cubicBezTo>
                <a:cubicBezTo>
                  <a:pt x="1052059" y="673994"/>
                  <a:pt x="1062965" y="672581"/>
                  <a:pt x="1073524" y="669701"/>
                </a:cubicBezTo>
                <a:cubicBezTo>
                  <a:pt x="1086621" y="666129"/>
                  <a:pt x="1099282" y="661115"/>
                  <a:pt x="1112161" y="656822"/>
                </a:cubicBezTo>
                <a:cubicBezTo>
                  <a:pt x="1118600" y="654676"/>
                  <a:pt x="1124823" y="651714"/>
                  <a:pt x="1131479" y="650383"/>
                </a:cubicBezTo>
                <a:cubicBezTo>
                  <a:pt x="1149849" y="646709"/>
                  <a:pt x="1171256" y="642957"/>
                  <a:pt x="1189434" y="637504"/>
                </a:cubicBezTo>
                <a:cubicBezTo>
                  <a:pt x="1202437" y="633603"/>
                  <a:pt x="1215312" y="629264"/>
                  <a:pt x="1228070" y="624625"/>
                </a:cubicBezTo>
                <a:cubicBezTo>
                  <a:pt x="1238933" y="620675"/>
                  <a:pt x="1249196" y="615067"/>
                  <a:pt x="1260268" y="611746"/>
                </a:cubicBezTo>
                <a:cubicBezTo>
                  <a:pt x="1270751" y="608601"/>
                  <a:pt x="1281733" y="607453"/>
                  <a:pt x="1292465" y="605307"/>
                </a:cubicBezTo>
                <a:cubicBezTo>
                  <a:pt x="1330658" y="579844"/>
                  <a:pt x="1294789" y="600629"/>
                  <a:pt x="1363299" y="579549"/>
                </a:cubicBezTo>
                <a:cubicBezTo>
                  <a:pt x="1374347" y="576150"/>
                  <a:pt x="1385157" y="571839"/>
                  <a:pt x="1395496" y="566670"/>
                </a:cubicBezTo>
                <a:cubicBezTo>
                  <a:pt x="1402418" y="563209"/>
                  <a:pt x="1407628" y="556665"/>
                  <a:pt x="1414814" y="553791"/>
                </a:cubicBezTo>
                <a:cubicBezTo>
                  <a:pt x="1429323" y="547987"/>
                  <a:pt x="1444922" y="545402"/>
                  <a:pt x="1459890" y="540912"/>
                </a:cubicBezTo>
                <a:cubicBezTo>
                  <a:pt x="1484435" y="533549"/>
                  <a:pt x="1476756" y="533676"/>
                  <a:pt x="1504966" y="528034"/>
                </a:cubicBezTo>
                <a:cubicBezTo>
                  <a:pt x="1561630" y="516701"/>
                  <a:pt x="1525326" y="527686"/>
                  <a:pt x="1562921" y="515155"/>
                </a:cubicBezTo>
                <a:cubicBezTo>
                  <a:pt x="1597029" y="492417"/>
                  <a:pt x="1570341" y="506195"/>
                  <a:pt x="1627316" y="495836"/>
                </a:cubicBezTo>
                <a:cubicBezTo>
                  <a:pt x="1636023" y="494253"/>
                  <a:pt x="1644434" y="491317"/>
                  <a:pt x="1653073" y="489397"/>
                </a:cubicBezTo>
                <a:cubicBezTo>
                  <a:pt x="1663757" y="487023"/>
                  <a:pt x="1674538" y="485104"/>
                  <a:pt x="1685270" y="482958"/>
                </a:cubicBezTo>
                <a:cubicBezTo>
                  <a:pt x="1691710" y="478665"/>
                  <a:pt x="1697517" y="473222"/>
                  <a:pt x="1704589" y="470079"/>
                </a:cubicBezTo>
                <a:cubicBezTo>
                  <a:pt x="1735203" y="456473"/>
                  <a:pt x="1749463" y="456160"/>
                  <a:pt x="1781862" y="450760"/>
                </a:cubicBezTo>
                <a:cubicBezTo>
                  <a:pt x="1790448" y="446467"/>
                  <a:pt x="1799229" y="442543"/>
                  <a:pt x="1807620" y="437881"/>
                </a:cubicBezTo>
                <a:cubicBezTo>
                  <a:pt x="1818561" y="431803"/>
                  <a:pt x="1828622" y="424160"/>
                  <a:pt x="1839817" y="418563"/>
                </a:cubicBezTo>
                <a:cubicBezTo>
                  <a:pt x="1850156" y="413394"/>
                  <a:pt x="1861675" y="410853"/>
                  <a:pt x="1872014" y="405684"/>
                </a:cubicBezTo>
                <a:cubicBezTo>
                  <a:pt x="1883209" y="400087"/>
                  <a:pt x="1893270" y="392444"/>
                  <a:pt x="1904211" y="386366"/>
                </a:cubicBezTo>
                <a:cubicBezTo>
                  <a:pt x="1912602" y="381704"/>
                  <a:pt x="1921383" y="377780"/>
                  <a:pt x="1929969" y="373487"/>
                </a:cubicBezTo>
                <a:cubicBezTo>
                  <a:pt x="1959396" y="329348"/>
                  <a:pt x="1920678" y="381451"/>
                  <a:pt x="1975045" y="334850"/>
                </a:cubicBezTo>
                <a:cubicBezTo>
                  <a:pt x="1980921" y="329813"/>
                  <a:pt x="1982969" y="321477"/>
                  <a:pt x="1987924" y="315532"/>
                </a:cubicBezTo>
                <a:cubicBezTo>
                  <a:pt x="1993754" y="308536"/>
                  <a:pt x="2001412" y="303210"/>
                  <a:pt x="2007242" y="296214"/>
                </a:cubicBezTo>
                <a:cubicBezTo>
                  <a:pt x="2025892" y="273835"/>
                  <a:pt x="2018205" y="274288"/>
                  <a:pt x="2033000" y="244698"/>
                </a:cubicBezTo>
                <a:cubicBezTo>
                  <a:pt x="2038597" y="233503"/>
                  <a:pt x="2046721" y="223696"/>
                  <a:pt x="2052318" y="212501"/>
                </a:cubicBezTo>
                <a:cubicBezTo>
                  <a:pt x="2055354" y="206430"/>
                  <a:pt x="2056893" y="199710"/>
                  <a:pt x="2058758" y="193183"/>
                </a:cubicBezTo>
                <a:cubicBezTo>
                  <a:pt x="2066441" y="166294"/>
                  <a:pt x="2066579" y="159136"/>
                  <a:pt x="2071637" y="128788"/>
                </a:cubicBezTo>
                <a:cubicBezTo>
                  <a:pt x="2069490" y="107323"/>
                  <a:pt x="2070048" y="85413"/>
                  <a:pt x="2065197" y="64394"/>
                </a:cubicBezTo>
                <a:cubicBezTo>
                  <a:pt x="2060985" y="46145"/>
                  <a:pt x="2041885" y="37305"/>
                  <a:pt x="2026561" y="32197"/>
                </a:cubicBezTo>
                <a:cubicBezTo>
                  <a:pt x="2009769" y="26600"/>
                  <a:pt x="1992217" y="23611"/>
                  <a:pt x="1975045" y="19318"/>
                </a:cubicBezTo>
                <a:cubicBezTo>
                  <a:pt x="1912256" y="3621"/>
                  <a:pt x="1990630" y="22781"/>
                  <a:pt x="1917090" y="6439"/>
                </a:cubicBezTo>
                <a:cubicBezTo>
                  <a:pt x="1908451" y="4519"/>
                  <a:pt x="1899918" y="2146"/>
                  <a:pt x="1891332" y="0"/>
                </a:cubicBezTo>
                <a:lnTo>
                  <a:pt x="1640194" y="6439"/>
                </a:lnTo>
                <a:cubicBezTo>
                  <a:pt x="1622904" y="7175"/>
                  <a:pt x="1605600" y="9253"/>
                  <a:pt x="1588679" y="12879"/>
                </a:cubicBezTo>
                <a:cubicBezTo>
                  <a:pt x="1575405" y="15724"/>
                  <a:pt x="1563212" y="22466"/>
                  <a:pt x="1550042" y="25758"/>
                </a:cubicBezTo>
                <a:lnTo>
                  <a:pt x="1524285" y="32197"/>
                </a:lnTo>
                <a:cubicBezTo>
                  <a:pt x="1517845" y="36490"/>
                  <a:pt x="1512213" y="42359"/>
                  <a:pt x="1504966" y="45076"/>
                </a:cubicBezTo>
                <a:cubicBezTo>
                  <a:pt x="1494718" y="48919"/>
                  <a:pt x="1483453" y="49141"/>
                  <a:pt x="1472769" y="51515"/>
                </a:cubicBezTo>
                <a:cubicBezTo>
                  <a:pt x="1464129" y="53435"/>
                  <a:pt x="1455521" y="55524"/>
                  <a:pt x="1447011" y="57955"/>
                </a:cubicBezTo>
                <a:cubicBezTo>
                  <a:pt x="1440485" y="59820"/>
                  <a:pt x="1434349" y="63063"/>
                  <a:pt x="1427693" y="64394"/>
                </a:cubicBezTo>
                <a:cubicBezTo>
                  <a:pt x="1392458" y="71441"/>
                  <a:pt x="1393809" y="70834"/>
                  <a:pt x="1369738" y="7083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3E9ABF-336F-4142-B71A-7B99CF8B1D79}"/>
              </a:ext>
            </a:extLst>
          </p:cNvPr>
          <p:cNvSpPr txBox="1"/>
          <p:nvPr/>
        </p:nvSpPr>
        <p:spPr>
          <a:xfrm>
            <a:off x="3692020" y="1458930"/>
            <a:ext cx="73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accent1"/>
                </a:solidFill>
              </a:rPr>
              <a:t>Batch 1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02FD4B-BAFB-47E2-8574-9EADB92FAD0D}"/>
              </a:ext>
            </a:extLst>
          </p:cNvPr>
          <p:cNvSpPr txBox="1"/>
          <p:nvPr/>
        </p:nvSpPr>
        <p:spPr>
          <a:xfrm>
            <a:off x="5555829" y="3053367"/>
            <a:ext cx="73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Batch 2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9B32929-BFFC-46D4-B165-3D38A2AD1D5B}"/>
              </a:ext>
            </a:extLst>
          </p:cNvPr>
          <p:cNvCxnSpPr/>
          <p:nvPr/>
        </p:nvCxnSpPr>
        <p:spPr>
          <a:xfrm>
            <a:off x="5035639" y="3728434"/>
            <a:ext cx="0" cy="405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7647118-FB81-44F1-9090-7734E586E3A0}"/>
              </a:ext>
            </a:extLst>
          </p:cNvPr>
          <p:cNvSpPr/>
          <p:nvPr/>
        </p:nvSpPr>
        <p:spPr>
          <a:xfrm rot="14501584">
            <a:off x="4267503" y="4423109"/>
            <a:ext cx="1841686" cy="863628"/>
          </a:xfrm>
          <a:custGeom>
            <a:avLst/>
            <a:gdLst>
              <a:gd name="connsiteX0" fmla="*/ 772732 w 1841686"/>
              <a:gd name="connsiteY0" fmla="*/ 93870 h 863628"/>
              <a:gd name="connsiteX1" fmla="*/ 740535 w 1841686"/>
              <a:gd name="connsiteY1" fmla="*/ 87430 h 863628"/>
              <a:gd name="connsiteX2" fmla="*/ 676141 w 1841686"/>
              <a:gd name="connsiteY2" fmla="*/ 100309 h 863628"/>
              <a:gd name="connsiteX3" fmla="*/ 643943 w 1841686"/>
              <a:gd name="connsiteY3" fmla="*/ 113188 h 863628"/>
              <a:gd name="connsiteX4" fmla="*/ 598867 w 1841686"/>
              <a:gd name="connsiteY4" fmla="*/ 119628 h 863628"/>
              <a:gd name="connsiteX5" fmla="*/ 573110 w 1841686"/>
              <a:gd name="connsiteY5" fmla="*/ 126067 h 863628"/>
              <a:gd name="connsiteX6" fmla="*/ 540912 w 1841686"/>
              <a:gd name="connsiteY6" fmla="*/ 132506 h 863628"/>
              <a:gd name="connsiteX7" fmla="*/ 508715 w 1841686"/>
              <a:gd name="connsiteY7" fmla="*/ 145385 h 863628"/>
              <a:gd name="connsiteX8" fmla="*/ 463639 w 1841686"/>
              <a:gd name="connsiteY8" fmla="*/ 158264 h 863628"/>
              <a:gd name="connsiteX9" fmla="*/ 418563 w 1841686"/>
              <a:gd name="connsiteY9" fmla="*/ 184022 h 863628"/>
              <a:gd name="connsiteX10" fmla="*/ 373487 w 1841686"/>
              <a:gd name="connsiteY10" fmla="*/ 196901 h 863628"/>
              <a:gd name="connsiteX11" fmla="*/ 341290 w 1841686"/>
              <a:gd name="connsiteY11" fmla="*/ 216219 h 863628"/>
              <a:gd name="connsiteX12" fmla="*/ 283335 w 1841686"/>
              <a:gd name="connsiteY12" fmla="*/ 241977 h 863628"/>
              <a:gd name="connsiteX13" fmla="*/ 251138 w 1841686"/>
              <a:gd name="connsiteY13" fmla="*/ 261295 h 863628"/>
              <a:gd name="connsiteX14" fmla="*/ 212501 w 1841686"/>
              <a:gd name="connsiteY14" fmla="*/ 287053 h 863628"/>
              <a:gd name="connsiteX15" fmla="*/ 193183 w 1841686"/>
              <a:gd name="connsiteY15" fmla="*/ 293492 h 863628"/>
              <a:gd name="connsiteX16" fmla="*/ 173864 w 1841686"/>
              <a:gd name="connsiteY16" fmla="*/ 312811 h 863628"/>
              <a:gd name="connsiteX17" fmla="*/ 128788 w 1841686"/>
              <a:gd name="connsiteY17" fmla="*/ 345008 h 863628"/>
              <a:gd name="connsiteX18" fmla="*/ 83712 w 1841686"/>
              <a:gd name="connsiteY18" fmla="*/ 390084 h 863628"/>
              <a:gd name="connsiteX19" fmla="*/ 64394 w 1841686"/>
              <a:gd name="connsiteY19" fmla="*/ 409402 h 863628"/>
              <a:gd name="connsiteX20" fmla="*/ 45076 w 1841686"/>
              <a:gd name="connsiteY20" fmla="*/ 422281 h 863628"/>
              <a:gd name="connsiteX21" fmla="*/ 12879 w 1841686"/>
              <a:gd name="connsiteY21" fmla="*/ 467357 h 863628"/>
              <a:gd name="connsiteX22" fmla="*/ 0 w 1841686"/>
              <a:gd name="connsiteY22" fmla="*/ 512433 h 863628"/>
              <a:gd name="connsiteX23" fmla="*/ 6439 w 1841686"/>
              <a:gd name="connsiteY23" fmla="*/ 621904 h 863628"/>
              <a:gd name="connsiteX24" fmla="*/ 12879 w 1841686"/>
              <a:gd name="connsiteY24" fmla="*/ 641222 h 863628"/>
              <a:gd name="connsiteX25" fmla="*/ 25757 w 1841686"/>
              <a:gd name="connsiteY25" fmla="*/ 673419 h 863628"/>
              <a:gd name="connsiteX26" fmla="*/ 45076 w 1841686"/>
              <a:gd name="connsiteY26" fmla="*/ 692737 h 863628"/>
              <a:gd name="connsiteX27" fmla="*/ 57955 w 1841686"/>
              <a:gd name="connsiteY27" fmla="*/ 712056 h 863628"/>
              <a:gd name="connsiteX28" fmla="*/ 77273 w 1841686"/>
              <a:gd name="connsiteY28" fmla="*/ 737814 h 863628"/>
              <a:gd name="connsiteX29" fmla="*/ 115910 w 1841686"/>
              <a:gd name="connsiteY29" fmla="*/ 770011 h 863628"/>
              <a:gd name="connsiteX30" fmla="*/ 135228 w 1841686"/>
              <a:gd name="connsiteY30" fmla="*/ 789329 h 863628"/>
              <a:gd name="connsiteX31" fmla="*/ 186743 w 1841686"/>
              <a:gd name="connsiteY31" fmla="*/ 808647 h 863628"/>
              <a:gd name="connsiteX32" fmla="*/ 264017 w 1841686"/>
              <a:gd name="connsiteY32" fmla="*/ 827966 h 863628"/>
              <a:gd name="connsiteX33" fmla="*/ 296214 w 1841686"/>
              <a:gd name="connsiteY33" fmla="*/ 834405 h 863628"/>
              <a:gd name="connsiteX34" fmla="*/ 367048 w 1841686"/>
              <a:gd name="connsiteY34" fmla="*/ 840844 h 863628"/>
              <a:gd name="connsiteX35" fmla="*/ 412124 w 1841686"/>
              <a:gd name="connsiteY35" fmla="*/ 847284 h 863628"/>
              <a:gd name="connsiteX36" fmla="*/ 663262 w 1841686"/>
              <a:gd name="connsiteY36" fmla="*/ 847284 h 863628"/>
              <a:gd name="connsiteX37" fmla="*/ 695459 w 1841686"/>
              <a:gd name="connsiteY37" fmla="*/ 840844 h 863628"/>
              <a:gd name="connsiteX38" fmla="*/ 753414 w 1841686"/>
              <a:gd name="connsiteY38" fmla="*/ 834405 h 863628"/>
              <a:gd name="connsiteX39" fmla="*/ 785611 w 1841686"/>
              <a:gd name="connsiteY39" fmla="*/ 821526 h 863628"/>
              <a:gd name="connsiteX40" fmla="*/ 850005 w 1841686"/>
              <a:gd name="connsiteY40" fmla="*/ 808647 h 863628"/>
              <a:gd name="connsiteX41" fmla="*/ 875763 w 1841686"/>
              <a:gd name="connsiteY41" fmla="*/ 789329 h 863628"/>
              <a:gd name="connsiteX42" fmla="*/ 914400 w 1841686"/>
              <a:gd name="connsiteY42" fmla="*/ 782890 h 863628"/>
              <a:gd name="connsiteX43" fmla="*/ 946597 w 1841686"/>
              <a:gd name="connsiteY43" fmla="*/ 776450 h 863628"/>
              <a:gd name="connsiteX44" fmla="*/ 985233 w 1841686"/>
              <a:gd name="connsiteY44" fmla="*/ 763571 h 863628"/>
              <a:gd name="connsiteX45" fmla="*/ 1010991 w 1841686"/>
              <a:gd name="connsiteY45" fmla="*/ 750692 h 863628"/>
              <a:gd name="connsiteX46" fmla="*/ 1062507 w 1841686"/>
              <a:gd name="connsiteY46" fmla="*/ 737814 h 863628"/>
              <a:gd name="connsiteX47" fmla="*/ 1120462 w 1841686"/>
              <a:gd name="connsiteY47" fmla="*/ 724935 h 863628"/>
              <a:gd name="connsiteX48" fmla="*/ 1171977 w 1841686"/>
              <a:gd name="connsiteY48" fmla="*/ 705616 h 863628"/>
              <a:gd name="connsiteX49" fmla="*/ 1204174 w 1841686"/>
              <a:gd name="connsiteY49" fmla="*/ 692737 h 863628"/>
              <a:gd name="connsiteX50" fmla="*/ 1223493 w 1841686"/>
              <a:gd name="connsiteY50" fmla="*/ 686298 h 863628"/>
              <a:gd name="connsiteX51" fmla="*/ 1255690 w 1841686"/>
              <a:gd name="connsiteY51" fmla="*/ 673419 h 863628"/>
              <a:gd name="connsiteX52" fmla="*/ 1281448 w 1841686"/>
              <a:gd name="connsiteY52" fmla="*/ 660540 h 863628"/>
              <a:gd name="connsiteX53" fmla="*/ 1307205 w 1841686"/>
              <a:gd name="connsiteY53" fmla="*/ 654101 h 863628"/>
              <a:gd name="connsiteX54" fmla="*/ 1384479 w 1841686"/>
              <a:gd name="connsiteY54" fmla="*/ 621904 h 863628"/>
              <a:gd name="connsiteX55" fmla="*/ 1435994 w 1841686"/>
              <a:gd name="connsiteY55" fmla="*/ 596146 h 863628"/>
              <a:gd name="connsiteX56" fmla="*/ 1455312 w 1841686"/>
              <a:gd name="connsiteY56" fmla="*/ 583267 h 863628"/>
              <a:gd name="connsiteX57" fmla="*/ 1474631 w 1841686"/>
              <a:gd name="connsiteY57" fmla="*/ 576828 h 863628"/>
              <a:gd name="connsiteX58" fmla="*/ 1500388 w 1841686"/>
              <a:gd name="connsiteY58" fmla="*/ 563949 h 863628"/>
              <a:gd name="connsiteX59" fmla="*/ 1526146 w 1841686"/>
              <a:gd name="connsiteY59" fmla="*/ 557509 h 863628"/>
              <a:gd name="connsiteX60" fmla="*/ 1590541 w 1841686"/>
              <a:gd name="connsiteY60" fmla="*/ 518873 h 863628"/>
              <a:gd name="connsiteX61" fmla="*/ 1622738 w 1841686"/>
              <a:gd name="connsiteY61" fmla="*/ 499554 h 863628"/>
              <a:gd name="connsiteX62" fmla="*/ 1680693 w 1841686"/>
              <a:gd name="connsiteY62" fmla="*/ 467357 h 863628"/>
              <a:gd name="connsiteX63" fmla="*/ 1712890 w 1841686"/>
              <a:gd name="connsiteY63" fmla="*/ 428721 h 863628"/>
              <a:gd name="connsiteX64" fmla="*/ 1751526 w 1841686"/>
              <a:gd name="connsiteY64" fmla="*/ 390084 h 863628"/>
              <a:gd name="connsiteX65" fmla="*/ 1777284 w 1841686"/>
              <a:gd name="connsiteY65" fmla="*/ 364326 h 863628"/>
              <a:gd name="connsiteX66" fmla="*/ 1803042 w 1841686"/>
              <a:gd name="connsiteY66" fmla="*/ 325690 h 863628"/>
              <a:gd name="connsiteX67" fmla="*/ 1815921 w 1841686"/>
              <a:gd name="connsiteY67" fmla="*/ 299932 h 863628"/>
              <a:gd name="connsiteX68" fmla="*/ 1828800 w 1841686"/>
              <a:gd name="connsiteY68" fmla="*/ 280614 h 863628"/>
              <a:gd name="connsiteX69" fmla="*/ 1841679 w 1841686"/>
              <a:gd name="connsiteY69" fmla="*/ 235537 h 863628"/>
              <a:gd name="connsiteX70" fmla="*/ 1835239 w 1841686"/>
              <a:gd name="connsiteY70" fmla="*/ 119628 h 863628"/>
              <a:gd name="connsiteX71" fmla="*/ 1796602 w 1841686"/>
              <a:gd name="connsiteY71" fmla="*/ 74552 h 863628"/>
              <a:gd name="connsiteX72" fmla="*/ 1738648 w 1841686"/>
              <a:gd name="connsiteY72" fmla="*/ 55233 h 863628"/>
              <a:gd name="connsiteX73" fmla="*/ 1693572 w 1841686"/>
              <a:gd name="connsiteY73" fmla="*/ 42354 h 863628"/>
              <a:gd name="connsiteX74" fmla="*/ 1629177 w 1841686"/>
              <a:gd name="connsiteY74" fmla="*/ 35915 h 863628"/>
              <a:gd name="connsiteX75" fmla="*/ 798490 w 1841686"/>
              <a:gd name="connsiteY75" fmla="*/ 35915 h 863628"/>
              <a:gd name="connsiteX76" fmla="*/ 759853 w 1841686"/>
              <a:gd name="connsiteY76" fmla="*/ 48794 h 863628"/>
              <a:gd name="connsiteX77" fmla="*/ 714777 w 1841686"/>
              <a:gd name="connsiteY77" fmla="*/ 74552 h 863628"/>
              <a:gd name="connsiteX78" fmla="*/ 689019 w 1841686"/>
              <a:gd name="connsiteY78" fmla="*/ 100309 h 8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841686" h="863628">
                <a:moveTo>
                  <a:pt x="772732" y="93870"/>
                </a:moveTo>
                <a:cubicBezTo>
                  <a:pt x="762000" y="91723"/>
                  <a:pt x="751456" y="86702"/>
                  <a:pt x="740535" y="87430"/>
                </a:cubicBezTo>
                <a:cubicBezTo>
                  <a:pt x="718694" y="88886"/>
                  <a:pt x="676141" y="100309"/>
                  <a:pt x="676141" y="100309"/>
                </a:cubicBezTo>
                <a:cubicBezTo>
                  <a:pt x="665408" y="104602"/>
                  <a:pt x="655157" y="110384"/>
                  <a:pt x="643943" y="113188"/>
                </a:cubicBezTo>
                <a:cubicBezTo>
                  <a:pt x="629218" y="116869"/>
                  <a:pt x="613800" y="116913"/>
                  <a:pt x="598867" y="119628"/>
                </a:cubicBezTo>
                <a:cubicBezTo>
                  <a:pt x="590160" y="121211"/>
                  <a:pt x="581749" y="124147"/>
                  <a:pt x="573110" y="126067"/>
                </a:cubicBezTo>
                <a:cubicBezTo>
                  <a:pt x="562425" y="128441"/>
                  <a:pt x="551645" y="130360"/>
                  <a:pt x="540912" y="132506"/>
                </a:cubicBezTo>
                <a:cubicBezTo>
                  <a:pt x="530180" y="136799"/>
                  <a:pt x="519681" y="141730"/>
                  <a:pt x="508715" y="145385"/>
                </a:cubicBezTo>
                <a:cubicBezTo>
                  <a:pt x="484216" y="153551"/>
                  <a:pt x="485337" y="148965"/>
                  <a:pt x="463639" y="158264"/>
                </a:cubicBezTo>
                <a:cubicBezTo>
                  <a:pt x="384611" y="192132"/>
                  <a:pt x="483234" y="151686"/>
                  <a:pt x="418563" y="184022"/>
                </a:cubicBezTo>
                <a:cubicBezTo>
                  <a:pt x="409328" y="188639"/>
                  <a:pt x="381735" y="194839"/>
                  <a:pt x="373487" y="196901"/>
                </a:cubicBezTo>
                <a:cubicBezTo>
                  <a:pt x="362755" y="203340"/>
                  <a:pt x="352485" y="210622"/>
                  <a:pt x="341290" y="216219"/>
                </a:cubicBezTo>
                <a:cubicBezTo>
                  <a:pt x="269648" y="252040"/>
                  <a:pt x="344788" y="207837"/>
                  <a:pt x="283335" y="241977"/>
                </a:cubicBezTo>
                <a:cubicBezTo>
                  <a:pt x="272394" y="248055"/>
                  <a:pt x="261697" y="254576"/>
                  <a:pt x="251138" y="261295"/>
                </a:cubicBezTo>
                <a:cubicBezTo>
                  <a:pt x="238079" y="269605"/>
                  <a:pt x="227185" y="282158"/>
                  <a:pt x="212501" y="287053"/>
                </a:cubicBezTo>
                <a:lnTo>
                  <a:pt x="193183" y="293492"/>
                </a:lnTo>
                <a:cubicBezTo>
                  <a:pt x="186743" y="299932"/>
                  <a:pt x="180860" y="306981"/>
                  <a:pt x="173864" y="312811"/>
                </a:cubicBezTo>
                <a:cubicBezTo>
                  <a:pt x="131854" y="347820"/>
                  <a:pt x="179822" y="298614"/>
                  <a:pt x="128788" y="345008"/>
                </a:cubicBezTo>
                <a:cubicBezTo>
                  <a:pt x="113065" y="359302"/>
                  <a:pt x="98737" y="375059"/>
                  <a:pt x="83712" y="390084"/>
                </a:cubicBezTo>
                <a:cubicBezTo>
                  <a:pt x="77273" y="396523"/>
                  <a:pt x="71971" y="404350"/>
                  <a:pt x="64394" y="409402"/>
                </a:cubicBezTo>
                <a:cubicBezTo>
                  <a:pt x="57955" y="413695"/>
                  <a:pt x="50548" y="416809"/>
                  <a:pt x="45076" y="422281"/>
                </a:cubicBezTo>
                <a:cubicBezTo>
                  <a:pt x="42156" y="425201"/>
                  <a:pt x="16537" y="460041"/>
                  <a:pt x="12879" y="467357"/>
                </a:cubicBezTo>
                <a:cubicBezTo>
                  <a:pt x="8257" y="476600"/>
                  <a:pt x="2065" y="504173"/>
                  <a:pt x="0" y="512433"/>
                </a:cubicBezTo>
                <a:cubicBezTo>
                  <a:pt x="2146" y="548923"/>
                  <a:pt x="2802" y="585532"/>
                  <a:pt x="6439" y="621904"/>
                </a:cubicBezTo>
                <a:cubicBezTo>
                  <a:pt x="7114" y="628658"/>
                  <a:pt x="10496" y="634866"/>
                  <a:pt x="12879" y="641222"/>
                </a:cubicBezTo>
                <a:cubicBezTo>
                  <a:pt x="16938" y="652045"/>
                  <a:pt x="19631" y="663617"/>
                  <a:pt x="25757" y="673419"/>
                </a:cubicBezTo>
                <a:cubicBezTo>
                  <a:pt x="30584" y="681142"/>
                  <a:pt x="39246" y="685741"/>
                  <a:pt x="45076" y="692737"/>
                </a:cubicBezTo>
                <a:cubicBezTo>
                  <a:pt x="50031" y="698683"/>
                  <a:pt x="53457" y="705758"/>
                  <a:pt x="57955" y="712056"/>
                </a:cubicBezTo>
                <a:cubicBezTo>
                  <a:pt x="64193" y="720789"/>
                  <a:pt x="70289" y="729665"/>
                  <a:pt x="77273" y="737814"/>
                </a:cubicBezTo>
                <a:cubicBezTo>
                  <a:pt x="105491" y="770735"/>
                  <a:pt x="86101" y="745171"/>
                  <a:pt x="115910" y="770011"/>
                </a:cubicBezTo>
                <a:cubicBezTo>
                  <a:pt x="122906" y="775841"/>
                  <a:pt x="127818" y="784036"/>
                  <a:pt x="135228" y="789329"/>
                </a:cubicBezTo>
                <a:cubicBezTo>
                  <a:pt x="153360" y="802281"/>
                  <a:pt x="166001" y="803462"/>
                  <a:pt x="186743" y="808647"/>
                </a:cubicBezTo>
                <a:cubicBezTo>
                  <a:pt x="230800" y="830676"/>
                  <a:pt x="197890" y="817793"/>
                  <a:pt x="264017" y="827966"/>
                </a:cubicBezTo>
                <a:cubicBezTo>
                  <a:pt x="274835" y="829630"/>
                  <a:pt x="285354" y="833048"/>
                  <a:pt x="296214" y="834405"/>
                </a:cubicBezTo>
                <a:cubicBezTo>
                  <a:pt x="319740" y="837346"/>
                  <a:pt x="343484" y="838226"/>
                  <a:pt x="367048" y="840844"/>
                </a:cubicBezTo>
                <a:cubicBezTo>
                  <a:pt x="382133" y="842520"/>
                  <a:pt x="397099" y="845137"/>
                  <a:pt x="412124" y="847284"/>
                </a:cubicBezTo>
                <a:cubicBezTo>
                  <a:pt x="503627" y="877783"/>
                  <a:pt x="437774" y="858284"/>
                  <a:pt x="663262" y="847284"/>
                </a:cubicBezTo>
                <a:cubicBezTo>
                  <a:pt x="674194" y="846751"/>
                  <a:pt x="684624" y="842392"/>
                  <a:pt x="695459" y="840844"/>
                </a:cubicBezTo>
                <a:cubicBezTo>
                  <a:pt x="714701" y="838095"/>
                  <a:pt x="734096" y="836551"/>
                  <a:pt x="753414" y="834405"/>
                </a:cubicBezTo>
                <a:cubicBezTo>
                  <a:pt x="764146" y="830112"/>
                  <a:pt x="774442" y="824504"/>
                  <a:pt x="785611" y="821526"/>
                </a:cubicBezTo>
                <a:cubicBezTo>
                  <a:pt x="806762" y="815886"/>
                  <a:pt x="850005" y="808647"/>
                  <a:pt x="850005" y="808647"/>
                </a:cubicBezTo>
                <a:cubicBezTo>
                  <a:pt x="858591" y="802208"/>
                  <a:pt x="865798" y="793315"/>
                  <a:pt x="875763" y="789329"/>
                </a:cubicBezTo>
                <a:cubicBezTo>
                  <a:pt x="887886" y="784480"/>
                  <a:pt x="901554" y="785226"/>
                  <a:pt x="914400" y="782890"/>
                </a:cubicBezTo>
                <a:cubicBezTo>
                  <a:pt x="925168" y="780932"/>
                  <a:pt x="936038" y="779330"/>
                  <a:pt x="946597" y="776450"/>
                </a:cubicBezTo>
                <a:cubicBezTo>
                  <a:pt x="959694" y="772878"/>
                  <a:pt x="973091" y="769642"/>
                  <a:pt x="985233" y="763571"/>
                </a:cubicBezTo>
                <a:cubicBezTo>
                  <a:pt x="993819" y="759278"/>
                  <a:pt x="1001884" y="753728"/>
                  <a:pt x="1010991" y="750692"/>
                </a:cubicBezTo>
                <a:cubicBezTo>
                  <a:pt x="1027783" y="745095"/>
                  <a:pt x="1045430" y="742471"/>
                  <a:pt x="1062507" y="737814"/>
                </a:cubicBezTo>
                <a:cubicBezTo>
                  <a:pt x="1112339" y="724224"/>
                  <a:pt x="1040260" y="738301"/>
                  <a:pt x="1120462" y="724935"/>
                </a:cubicBezTo>
                <a:cubicBezTo>
                  <a:pt x="1173151" y="698589"/>
                  <a:pt x="1119374" y="723151"/>
                  <a:pt x="1171977" y="705616"/>
                </a:cubicBezTo>
                <a:cubicBezTo>
                  <a:pt x="1182943" y="701961"/>
                  <a:pt x="1193351" y="696796"/>
                  <a:pt x="1204174" y="692737"/>
                </a:cubicBezTo>
                <a:cubicBezTo>
                  <a:pt x="1210530" y="690354"/>
                  <a:pt x="1217137" y="688681"/>
                  <a:pt x="1223493" y="686298"/>
                </a:cubicBezTo>
                <a:cubicBezTo>
                  <a:pt x="1234316" y="682239"/>
                  <a:pt x="1245127" y="678114"/>
                  <a:pt x="1255690" y="673419"/>
                </a:cubicBezTo>
                <a:cubicBezTo>
                  <a:pt x="1264462" y="669520"/>
                  <a:pt x="1272460" y="663911"/>
                  <a:pt x="1281448" y="660540"/>
                </a:cubicBezTo>
                <a:cubicBezTo>
                  <a:pt x="1289734" y="657433"/>
                  <a:pt x="1298619" y="656247"/>
                  <a:pt x="1307205" y="654101"/>
                </a:cubicBezTo>
                <a:cubicBezTo>
                  <a:pt x="1366637" y="624385"/>
                  <a:pt x="1340095" y="632999"/>
                  <a:pt x="1384479" y="621904"/>
                </a:cubicBezTo>
                <a:cubicBezTo>
                  <a:pt x="1429235" y="592066"/>
                  <a:pt x="1372982" y="627653"/>
                  <a:pt x="1435994" y="596146"/>
                </a:cubicBezTo>
                <a:cubicBezTo>
                  <a:pt x="1442916" y="592685"/>
                  <a:pt x="1448390" y="586728"/>
                  <a:pt x="1455312" y="583267"/>
                </a:cubicBezTo>
                <a:cubicBezTo>
                  <a:pt x="1461383" y="580231"/>
                  <a:pt x="1468392" y="579502"/>
                  <a:pt x="1474631" y="576828"/>
                </a:cubicBezTo>
                <a:cubicBezTo>
                  <a:pt x="1483454" y="573047"/>
                  <a:pt x="1491400" y="567320"/>
                  <a:pt x="1500388" y="563949"/>
                </a:cubicBezTo>
                <a:cubicBezTo>
                  <a:pt x="1508675" y="560841"/>
                  <a:pt x="1517859" y="560617"/>
                  <a:pt x="1526146" y="557509"/>
                </a:cubicBezTo>
                <a:cubicBezTo>
                  <a:pt x="1550159" y="548504"/>
                  <a:pt x="1569054" y="532547"/>
                  <a:pt x="1590541" y="518873"/>
                </a:cubicBezTo>
                <a:cubicBezTo>
                  <a:pt x="1601100" y="512153"/>
                  <a:pt x="1611543" y="505152"/>
                  <a:pt x="1622738" y="499554"/>
                </a:cubicBezTo>
                <a:cubicBezTo>
                  <a:pt x="1641082" y="490382"/>
                  <a:pt x="1664526" y="479482"/>
                  <a:pt x="1680693" y="467357"/>
                </a:cubicBezTo>
                <a:cubicBezTo>
                  <a:pt x="1710051" y="445339"/>
                  <a:pt x="1691078" y="453260"/>
                  <a:pt x="1712890" y="428721"/>
                </a:cubicBezTo>
                <a:cubicBezTo>
                  <a:pt x="1724990" y="415108"/>
                  <a:pt x="1738647" y="402963"/>
                  <a:pt x="1751526" y="390084"/>
                </a:cubicBezTo>
                <a:lnTo>
                  <a:pt x="1777284" y="364326"/>
                </a:lnTo>
                <a:cubicBezTo>
                  <a:pt x="1791099" y="322885"/>
                  <a:pt x="1772894" y="367898"/>
                  <a:pt x="1803042" y="325690"/>
                </a:cubicBezTo>
                <a:cubicBezTo>
                  <a:pt x="1808622" y="317879"/>
                  <a:pt x="1811158" y="308267"/>
                  <a:pt x="1815921" y="299932"/>
                </a:cubicBezTo>
                <a:cubicBezTo>
                  <a:pt x="1819761" y="293213"/>
                  <a:pt x="1824507" y="287053"/>
                  <a:pt x="1828800" y="280614"/>
                </a:cubicBezTo>
                <a:cubicBezTo>
                  <a:pt x="1831835" y="271507"/>
                  <a:pt x="1841679" y="243618"/>
                  <a:pt x="1841679" y="235537"/>
                </a:cubicBezTo>
                <a:cubicBezTo>
                  <a:pt x="1841679" y="196841"/>
                  <a:pt x="1842161" y="157700"/>
                  <a:pt x="1835239" y="119628"/>
                </a:cubicBezTo>
                <a:cubicBezTo>
                  <a:pt x="1834077" y="113237"/>
                  <a:pt x="1803468" y="78843"/>
                  <a:pt x="1796602" y="74552"/>
                </a:cubicBezTo>
                <a:cubicBezTo>
                  <a:pt x="1777909" y="62869"/>
                  <a:pt x="1758989" y="61045"/>
                  <a:pt x="1738648" y="55233"/>
                </a:cubicBezTo>
                <a:cubicBezTo>
                  <a:pt x="1720312" y="49994"/>
                  <a:pt x="1713687" y="45228"/>
                  <a:pt x="1693572" y="42354"/>
                </a:cubicBezTo>
                <a:cubicBezTo>
                  <a:pt x="1672217" y="39303"/>
                  <a:pt x="1650642" y="38061"/>
                  <a:pt x="1629177" y="35915"/>
                </a:cubicBezTo>
                <a:cubicBezTo>
                  <a:pt x="1344579" y="-35240"/>
                  <a:pt x="1567838" y="18296"/>
                  <a:pt x="798490" y="35915"/>
                </a:cubicBezTo>
                <a:cubicBezTo>
                  <a:pt x="784918" y="36226"/>
                  <a:pt x="771995" y="42723"/>
                  <a:pt x="759853" y="48794"/>
                </a:cubicBezTo>
                <a:cubicBezTo>
                  <a:pt x="727173" y="65134"/>
                  <a:pt x="742082" y="56348"/>
                  <a:pt x="714777" y="74552"/>
                </a:cubicBezTo>
                <a:cubicBezTo>
                  <a:pt x="699236" y="97864"/>
                  <a:pt x="708820" y="90409"/>
                  <a:pt x="689019" y="1003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B055CB-4277-4310-BBC7-B00204FEF425}"/>
              </a:ext>
            </a:extLst>
          </p:cNvPr>
          <p:cNvSpPr/>
          <p:nvPr/>
        </p:nvSpPr>
        <p:spPr>
          <a:xfrm rot="14764458">
            <a:off x="3152965" y="4972724"/>
            <a:ext cx="2071637" cy="779172"/>
          </a:xfrm>
          <a:custGeom>
            <a:avLst/>
            <a:gdLst>
              <a:gd name="connsiteX0" fmla="*/ 1421254 w 2071637"/>
              <a:gd name="connsiteY0" fmla="*/ 38636 h 779172"/>
              <a:gd name="connsiteX1" fmla="*/ 1331101 w 2071637"/>
              <a:gd name="connsiteY1" fmla="*/ 64394 h 779172"/>
              <a:gd name="connsiteX2" fmla="*/ 1298904 w 2071637"/>
              <a:gd name="connsiteY2" fmla="*/ 77273 h 779172"/>
              <a:gd name="connsiteX3" fmla="*/ 1253828 w 2071637"/>
              <a:gd name="connsiteY3" fmla="*/ 83712 h 779172"/>
              <a:gd name="connsiteX4" fmla="*/ 1202313 w 2071637"/>
              <a:gd name="connsiteY4" fmla="*/ 96591 h 779172"/>
              <a:gd name="connsiteX5" fmla="*/ 1176555 w 2071637"/>
              <a:gd name="connsiteY5" fmla="*/ 103031 h 779172"/>
              <a:gd name="connsiteX6" fmla="*/ 1144358 w 2071637"/>
              <a:gd name="connsiteY6" fmla="*/ 122349 h 779172"/>
              <a:gd name="connsiteX7" fmla="*/ 1125040 w 2071637"/>
              <a:gd name="connsiteY7" fmla="*/ 128788 h 779172"/>
              <a:gd name="connsiteX8" fmla="*/ 1073524 w 2071637"/>
              <a:gd name="connsiteY8" fmla="*/ 141667 h 779172"/>
              <a:gd name="connsiteX9" fmla="*/ 1047766 w 2071637"/>
              <a:gd name="connsiteY9" fmla="*/ 148107 h 779172"/>
              <a:gd name="connsiteX10" fmla="*/ 976932 w 2071637"/>
              <a:gd name="connsiteY10" fmla="*/ 167425 h 779172"/>
              <a:gd name="connsiteX11" fmla="*/ 899659 w 2071637"/>
              <a:gd name="connsiteY11" fmla="*/ 186743 h 779172"/>
              <a:gd name="connsiteX12" fmla="*/ 880341 w 2071637"/>
              <a:gd name="connsiteY12" fmla="*/ 193183 h 779172"/>
              <a:gd name="connsiteX13" fmla="*/ 828825 w 2071637"/>
              <a:gd name="connsiteY13" fmla="*/ 206062 h 779172"/>
              <a:gd name="connsiteX14" fmla="*/ 757992 w 2071637"/>
              <a:gd name="connsiteY14" fmla="*/ 231819 h 779172"/>
              <a:gd name="connsiteX15" fmla="*/ 719355 w 2071637"/>
              <a:gd name="connsiteY15" fmla="*/ 238259 h 779172"/>
              <a:gd name="connsiteX16" fmla="*/ 700037 w 2071637"/>
              <a:gd name="connsiteY16" fmla="*/ 244698 h 779172"/>
              <a:gd name="connsiteX17" fmla="*/ 667840 w 2071637"/>
              <a:gd name="connsiteY17" fmla="*/ 251138 h 779172"/>
              <a:gd name="connsiteX18" fmla="*/ 622763 w 2071637"/>
              <a:gd name="connsiteY18" fmla="*/ 270456 h 779172"/>
              <a:gd name="connsiteX19" fmla="*/ 584127 w 2071637"/>
              <a:gd name="connsiteY19" fmla="*/ 276896 h 779172"/>
              <a:gd name="connsiteX20" fmla="*/ 532611 w 2071637"/>
              <a:gd name="connsiteY20" fmla="*/ 289774 h 779172"/>
              <a:gd name="connsiteX21" fmla="*/ 513293 w 2071637"/>
              <a:gd name="connsiteY21" fmla="*/ 302653 h 779172"/>
              <a:gd name="connsiteX22" fmla="*/ 481096 w 2071637"/>
              <a:gd name="connsiteY22" fmla="*/ 309093 h 779172"/>
              <a:gd name="connsiteX23" fmla="*/ 455338 w 2071637"/>
              <a:gd name="connsiteY23" fmla="*/ 315532 h 779172"/>
              <a:gd name="connsiteX24" fmla="*/ 397383 w 2071637"/>
              <a:gd name="connsiteY24" fmla="*/ 341290 h 779172"/>
              <a:gd name="connsiteX25" fmla="*/ 352307 w 2071637"/>
              <a:gd name="connsiteY25" fmla="*/ 354169 h 779172"/>
              <a:gd name="connsiteX26" fmla="*/ 332989 w 2071637"/>
              <a:gd name="connsiteY26" fmla="*/ 367048 h 779172"/>
              <a:gd name="connsiteX27" fmla="*/ 281473 w 2071637"/>
              <a:gd name="connsiteY27" fmla="*/ 379927 h 779172"/>
              <a:gd name="connsiteX28" fmla="*/ 217079 w 2071637"/>
              <a:gd name="connsiteY28" fmla="*/ 412124 h 779172"/>
              <a:gd name="connsiteX29" fmla="*/ 197761 w 2071637"/>
              <a:gd name="connsiteY29" fmla="*/ 425003 h 779172"/>
              <a:gd name="connsiteX30" fmla="*/ 178442 w 2071637"/>
              <a:gd name="connsiteY30" fmla="*/ 431442 h 779172"/>
              <a:gd name="connsiteX31" fmla="*/ 139806 w 2071637"/>
              <a:gd name="connsiteY31" fmla="*/ 457200 h 779172"/>
              <a:gd name="connsiteX32" fmla="*/ 101169 w 2071637"/>
              <a:gd name="connsiteY32" fmla="*/ 482958 h 779172"/>
              <a:gd name="connsiteX33" fmla="*/ 62532 w 2071637"/>
              <a:gd name="connsiteY33" fmla="*/ 515155 h 779172"/>
              <a:gd name="connsiteX34" fmla="*/ 23896 w 2071637"/>
              <a:gd name="connsiteY34" fmla="*/ 579549 h 779172"/>
              <a:gd name="connsiteX35" fmla="*/ 11017 w 2071637"/>
              <a:gd name="connsiteY35" fmla="*/ 598867 h 779172"/>
              <a:gd name="connsiteX36" fmla="*/ 11017 w 2071637"/>
              <a:gd name="connsiteY36" fmla="*/ 734096 h 779172"/>
              <a:gd name="connsiteX37" fmla="*/ 30335 w 2071637"/>
              <a:gd name="connsiteY37" fmla="*/ 753414 h 779172"/>
              <a:gd name="connsiteX38" fmla="*/ 56093 w 2071637"/>
              <a:gd name="connsiteY38" fmla="*/ 759853 h 779172"/>
              <a:gd name="connsiteX39" fmla="*/ 114048 w 2071637"/>
              <a:gd name="connsiteY39" fmla="*/ 772732 h 779172"/>
              <a:gd name="connsiteX40" fmla="*/ 262155 w 2071637"/>
              <a:gd name="connsiteY40" fmla="*/ 779172 h 779172"/>
              <a:gd name="connsiteX41" fmla="*/ 622763 w 2071637"/>
              <a:gd name="connsiteY41" fmla="*/ 772732 h 779172"/>
              <a:gd name="connsiteX42" fmla="*/ 642082 w 2071637"/>
              <a:gd name="connsiteY42" fmla="*/ 766293 h 779172"/>
              <a:gd name="connsiteX43" fmla="*/ 687158 w 2071637"/>
              <a:gd name="connsiteY43" fmla="*/ 759853 h 779172"/>
              <a:gd name="connsiteX44" fmla="*/ 712916 w 2071637"/>
              <a:gd name="connsiteY44" fmla="*/ 753414 h 779172"/>
              <a:gd name="connsiteX45" fmla="*/ 783749 w 2071637"/>
              <a:gd name="connsiteY45" fmla="*/ 746974 h 779172"/>
              <a:gd name="connsiteX46" fmla="*/ 835265 w 2071637"/>
              <a:gd name="connsiteY46" fmla="*/ 740535 h 779172"/>
              <a:gd name="connsiteX47" fmla="*/ 873901 w 2071637"/>
              <a:gd name="connsiteY47" fmla="*/ 727656 h 779172"/>
              <a:gd name="connsiteX48" fmla="*/ 925417 w 2071637"/>
              <a:gd name="connsiteY48" fmla="*/ 708338 h 779172"/>
              <a:gd name="connsiteX49" fmla="*/ 964054 w 2071637"/>
              <a:gd name="connsiteY49" fmla="*/ 701898 h 779172"/>
              <a:gd name="connsiteX50" fmla="*/ 1002690 w 2071637"/>
              <a:gd name="connsiteY50" fmla="*/ 689019 h 779172"/>
              <a:gd name="connsiteX51" fmla="*/ 1022009 w 2071637"/>
              <a:gd name="connsiteY51" fmla="*/ 682580 h 779172"/>
              <a:gd name="connsiteX52" fmla="*/ 1041327 w 2071637"/>
              <a:gd name="connsiteY52" fmla="*/ 676141 h 779172"/>
              <a:gd name="connsiteX53" fmla="*/ 1073524 w 2071637"/>
              <a:gd name="connsiteY53" fmla="*/ 669701 h 779172"/>
              <a:gd name="connsiteX54" fmla="*/ 1112161 w 2071637"/>
              <a:gd name="connsiteY54" fmla="*/ 656822 h 779172"/>
              <a:gd name="connsiteX55" fmla="*/ 1131479 w 2071637"/>
              <a:gd name="connsiteY55" fmla="*/ 650383 h 779172"/>
              <a:gd name="connsiteX56" fmla="*/ 1189434 w 2071637"/>
              <a:gd name="connsiteY56" fmla="*/ 637504 h 779172"/>
              <a:gd name="connsiteX57" fmla="*/ 1228070 w 2071637"/>
              <a:gd name="connsiteY57" fmla="*/ 624625 h 779172"/>
              <a:gd name="connsiteX58" fmla="*/ 1260268 w 2071637"/>
              <a:gd name="connsiteY58" fmla="*/ 611746 h 779172"/>
              <a:gd name="connsiteX59" fmla="*/ 1292465 w 2071637"/>
              <a:gd name="connsiteY59" fmla="*/ 605307 h 779172"/>
              <a:gd name="connsiteX60" fmla="*/ 1363299 w 2071637"/>
              <a:gd name="connsiteY60" fmla="*/ 579549 h 779172"/>
              <a:gd name="connsiteX61" fmla="*/ 1395496 w 2071637"/>
              <a:gd name="connsiteY61" fmla="*/ 566670 h 779172"/>
              <a:gd name="connsiteX62" fmla="*/ 1414814 w 2071637"/>
              <a:gd name="connsiteY62" fmla="*/ 553791 h 779172"/>
              <a:gd name="connsiteX63" fmla="*/ 1459890 w 2071637"/>
              <a:gd name="connsiteY63" fmla="*/ 540912 h 779172"/>
              <a:gd name="connsiteX64" fmla="*/ 1504966 w 2071637"/>
              <a:gd name="connsiteY64" fmla="*/ 528034 h 779172"/>
              <a:gd name="connsiteX65" fmla="*/ 1562921 w 2071637"/>
              <a:gd name="connsiteY65" fmla="*/ 515155 h 779172"/>
              <a:gd name="connsiteX66" fmla="*/ 1627316 w 2071637"/>
              <a:gd name="connsiteY66" fmla="*/ 495836 h 779172"/>
              <a:gd name="connsiteX67" fmla="*/ 1653073 w 2071637"/>
              <a:gd name="connsiteY67" fmla="*/ 489397 h 779172"/>
              <a:gd name="connsiteX68" fmla="*/ 1685270 w 2071637"/>
              <a:gd name="connsiteY68" fmla="*/ 482958 h 779172"/>
              <a:gd name="connsiteX69" fmla="*/ 1704589 w 2071637"/>
              <a:gd name="connsiteY69" fmla="*/ 470079 h 779172"/>
              <a:gd name="connsiteX70" fmla="*/ 1781862 w 2071637"/>
              <a:gd name="connsiteY70" fmla="*/ 450760 h 779172"/>
              <a:gd name="connsiteX71" fmla="*/ 1807620 w 2071637"/>
              <a:gd name="connsiteY71" fmla="*/ 437881 h 779172"/>
              <a:gd name="connsiteX72" fmla="*/ 1839817 w 2071637"/>
              <a:gd name="connsiteY72" fmla="*/ 418563 h 779172"/>
              <a:gd name="connsiteX73" fmla="*/ 1872014 w 2071637"/>
              <a:gd name="connsiteY73" fmla="*/ 405684 h 779172"/>
              <a:gd name="connsiteX74" fmla="*/ 1904211 w 2071637"/>
              <a:gd name="connsiteY74" fmla="*/ 386366 h 779172"/>
              <a:gd name="connsiteX75" fmla="*/ 1929969 w 2071637"/>
              <a:gd name="connsiteY75" fmla="*/ 373487 h 779172"/>
              <a:gd name="connsiteX76" fmla="*/ 1975045 w 2071637"/>
              <a:gd name="connsiteY76" fmla="*/ 334850 h 779172"/>
              <a:gd name="connsiteX77" fmla="*/ 1987924 w 2071637"/>
              <a:gd name="connsiteY77" fmla="*/ 315532 h 779172"/>
              <a:gd name="connsiteX78" fmla="*/ 2007242 w 2071637"/>
              <a:gd name="connsiteY78" fmla="*/ 296214 h 779172"/>
              <a:gd name="connsiteX79" fmla="*/ 2033000 w 2071637"/>
              <a:gd name="connsiteY79" fmla="*/ 244698 h 779172"/>
              <a:gd name="connsiteX80" fmla="*/ 2052318 w 2071637"/>
              <a:gd name="connsiteY80" fmla="*/ 212501 h 779172"/>
              <a:gd name="connsiteX81" fmla="*/ 2058758 w 2071637"/>
              <a:gd name="connsiteY81" fmla="*/ 193183 h 779172"/>
              <a:gd name="connsiteX82" fmla="*/ 2071637 w 2071637"/>
              <a:gd name="connsiteY82" fmla="*/ 128788 h 779172"/>
              <a:gd name="connsiteX83" fmla="*/ 2065197 w 2071637"/>
              <a:gd name="connsiteY83" fmla="*/ 64394 h 779172"/>
              <a:gd name="connsiteX84" fmla="*/ 2026561 w 2071637"/>
              <a:gd name="connsiteY84" fmla="*/ 32197 h 779172"/>
              <a:gd name="connsiteX85" fmla="*/ 1975045 w 2071637"/>
              <a:gd name="connsiteY85" fmla="*/ 19318 h 779172"/>
              <a:gd name="connsiteX86" fmla="*/ 1917090 w 2071637"/>
              <a:gd name="connsiteY86" fmla="*/ 6439 h 779172"/>
              <a:gd name="connsiteX87" fmla="*/ 1891332 w 2071637"/>
              <a:gd name="connsiteY87" fmla="*/ 0 h 779172"/>
              <a:gd name="connsiteX88" fmla="*/ 1640194 w 2071637"/>
              <a:gd name="connsiteY88" fmla="*/ 6439 h 779172"/>
              <a:gd name="connsiteX89" fmla="*/ 1588679 w 2071637"/>
              <a:gd name="connsiteY89" fmla="*/ 12879 h 779172"/>
              <a:gd name="connsiteX90" fmla="*/ 1550042 w 2071637"/>
              <a:gd name="connsiteY90" fmla="*/ 25758 h 779172"/>
              <a:gd name="connsiteX91" fmla="*/ 1524285 w 2071637"/>
              <a:gd name="connsiteY91" fmla="*/ 32197 h 779172"/>
              <a:gd name="connsiteX92" fmla="*/ 1504966 w 2071637"/>
              <a:gd name="connsiteY92" fmla="*/ 45076 h 779172"/>
              <a:gd name="connsiteX93" fmla="*/ 1472769 w 2071637"/>
              <a:gd name="connsiteY93" fmla="*/ 51515 h 779172"/>
              <a:gd name="connsiteX94" fmla="*/ 1447011 w 2071637"/>
              <a:gd name="connsiteY94" fmla="*/ 57955 h 779172"/>
              <a:gd name="connsiteX95" fmla="*/ 1427693 w 2071637"/>
              <a:gd name="connsiteY95" fmla="*/ 64394 h 779172"/>
              <a:gd name="connsiteX96" fmla="*/ 1369738 w 2071637"/>
              <a:gd name="connsiteY96" fmla="*/ 70834 h 77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071637" h="779172">
                <a:moveTo>
                  <a:pt x="1421254" y="38636"/>
                </a:moveTo>
                <a:cubicBezTo>
                  <a:pt x="1391203" y="47222"/>
                  <a:pt x="1360904" y="54983"/>
                  <a:pt x="1331101" y="64394"/>
                </a:cubicBezTo>
                <a:cubicBezTo>
                  <a:pt x="1320078" y="67875"/>
                  <a:pt x="1310118" y="74470"/>
                  <a:pt x="1298904" y="77273"/>
                </a:cubicBezTo>
                <a:cubicBezTo>
                  <a:pt x="1284179" y="80954"/>
                  <a:pt x="1268711" y="80735"/>
                  <a:pt x="1253828" y="83712"/>
                </a:cubicBezTo>
                <a:cubicBezTo>
                  <a:pt x="1236472" y="87183"/>
                  <a:pt x="1219485" y="92298"/>
                  <a:pt x="1202313" y="96591"/>
                </a:cubicBezTo>
                <a:lnTo>
                  <a:pt x="1176555" y="103031"/>
                </a:lnTo>
                <a:cubicBezTo>
                  <a:pt x="1165823" y="109470"/>
                  <a:pt x="1155553" y="116752"/>
                  <a:pt x="1144358" y="122349"/>
                </a:cubicBezTo>
                <a:cubicBezTo>
                  <a:pt x="1138287" y="125384"/>
                  <a:pt x="1131588" y="127002"/>
                  <a:pt x="1125040" y="128788"/>
                </a:cubicBezTo>
                <a:cubicBezTo>
                  <a:pt x="1107963" y="133445"/>
                  <a:pt x="1090696" y="137374"/>
                  <a:pt x="1073524" y="141667"/>
                </a:cubicBezTo>
                <a:cubicBezTo>
                  <a:pt x="1064938" y="143814"/>
                  <a:pt x="1056162" y="145308"/>
                  <a:pt x="1047766" y="148107"/>
                </a:cubicBezTo>
                <a:cubicBezTo>
                  <a:pt x="931014" y="187025"/>
                  <a:pt x="1077051" y="140120"/>
                  <a:pt x="976932" y="167425"/>
                </a:cubicBezTo>
                <a:cubicBezTo>
                  <a:pt x="896749" y="189293"/>
                  <a:pt x="979733" y="173398"/>
                  <a:pt x="899659" y="186743"/>
                </a:cubicBezTo>
                <a:cubicBezTo>
                  <a:pt x="893220" y="188890"/>
                  <a:pt x="886890" y="191397"/>
                  <a:pt x="880341" y="193183"/>
                </a:cubicBezTo>
                <a:cubicBezTo>
                  <a:pt x="863264" y="197840"/>
                  <a:pt x="845259" y="199488"/>
                  <a:pt x="828825" y="206062"/>
                </a:cubicBezTo>
                <a:cubicBezTo>
                  <a:pt x="814187" y="211917"/>
                  <a:pt x="772169" y="229456"/>
                  <a:pt x="757992" y="231819"/>
                </a:cubicBezTo>
                <a:cubicBezTo>
                  <a:pt x="745113" y="233966"/>
                  <a:pt x="732101" y="235427"/>
                  <a:pt x="719355" y="238259"/>
                </a:cubicBezTo>
                <a:cubicBezTo>
                  <a:pt x="712729" y="239731"/>
                  <a:pt x="706622" y="243052"/>
                  <a:pt x="700037" y="244698"/>
                </a:cubicBezTo>
                <a:cubicBezTo>
                  <a:pt x="689419" y="247353"/>
                  <a:pt x="678572" y="248991"/>
                  <a:pt x="667840" y="251138"/>
                </a:cubicBezTo>
                <a:cubicBezTo>
                  <a:pt x="652085" y="259015"/>
                  <a:pt x="639822" y="266665"/>
                  <a:pt x="622763" y="270456"/>
                </a:cubicBezTo>
                <a:cubicBezTo>
                  <a:pt x="610018" y="273288"/>
                  <a:pt x="596894" y="274160"/>
                  <a:pt x="584127" y="276896"/>
                </a:cubicBezTo>
                <a:cubicBezTo>
                  <a:pt x="566819" y="280605"/>
                  <a:pt x="532611" y="289774"/>
                  <a:pt x="532611" y="289774"/>
                </a:cubicBezTo>
                <a:cubicBezTo>
                  <a:pt x="526172" y="294067"/>
                  <a:pt x="520539" y="299935"/>
                  <a:pt x="513293" y="302653"/>
                </a:cubicBezTo>
                <a:cubicBezTo>
                  <a:pt x="503045" y="306496"/>
                  <a:pt x="491780" y="306719"/>
                  <a:pt x="481096" y="309093"/>
                </a:cubicBezTo>
                <a:cubicBezTo>
                  <a:pt x="472457" y="311013"/>
                  <a:pt x="463924" y="313386"/>
                  <a:pt x="455338" y="315532"/>
                </a:cubicBezTo>
                <a:cubicBezTo>
                  <a:pt x="429968" y="332446"/>
                  <a:pt x="434165" y="332095"/>
                  <a:pt x="397383" y="341290"/>
                </a:cubicBezTo>
                <a:cubicBezTo>
                  <a:pt x="389124" y="343355"/>
                  <a:pt x="361549" y="349548"/>
                  <a:pt x="352307" y="354169"/>
                </a:cubicBezTo>
                <a:cubicBezTo>
                  <a:pt x="345385" y="357630"/>
                  <a:pt x="340262" y="364403"/>
                  <a:pt x="332989" y="367048"/>
                </a:cubicBezTo>
                <a:cubicBezTo>
                  <a:pt x="316354" y="373097"/>
                  <a:pt x="281473" y="379927"/>
                  <a:pt x="281473" y="379927"/>
                </a:cubicBezTo>
                <a:cubicBezTo>
                  <a:pt x="235473" y="410593"/>
                  <a:pt x="257853" y="401930"/>
                  <a:pt x="217079" y="412124"/>
                </a:cubicBezTo>
                <a:cubicBezTo>
                  <a:pt x="210640" y="416417"/>
                  <a:pt x="204683" y="421542"/>
                  <a:pt x="197761" y="425003"/>
                </a:cubicBezTo>
                <a:cubicBezTo>
                  <a:pt x="191690" y="428039"/>
                  <a:pt x="184376" y="428146"/>
                  <a:pt x="178442" y="431442"/>
                </a:cubicBezTo>
                <a:cubicBezTo>
                  <a:pt x="164911" y="438959"/>
                  <a:pt x="152685" y="448614"/>
                  <a:pt x="139806" y="457200"/>
                </a:cubicBezTo>
                <a:lnTo>
                  <a:pt x="101169" y="482958"/>
                </a:lnTo>
                <a:cubicBezTo>
                  <a:pt x="83995" y="494407"/>
                  <a:pt x="75883" y="497990"/>
                  <a:pt x="62532" y="515155"/>
                </a:cubicBezTo>
                <a:cubicBezTo>
                  <a:pt x="28604" y="558777"/>
                  <a:pt x="45462" y="541808"/>
                  <a:pt x="23896" y="579549"/>
                </a:cubicBezTo>
                <a:cubicBezTo>
                  <a:pt x="20056" y="586268"/>
                  <a:pt x="15310" y="592428"/>
                  <a:pt x="11017" y="598867"/>
                </a:cubicBezTo>
                <a:cubicBezTo>
                  <a:pt x="-2040" y="651100"/>
                  <a:pt x="-5220" y="652907"/>
                  <a:pt x="11017" y="734096"/>
                </a:cubicBezTo>
                <a:cubicBezTo>
                  <a:pt x="12803" y="743026"/>
                  <a:pt x="22428" y="748896"/>
                  <a:pt x="30335" y="753414"/>
                </a:cubicBezTo>
                <a:cubicBezTo>
                  <a:pt x="38019" y="757805"/>
                  <a:pt x="47583" y="757422"/>
                  <a:pt x="56093" y="759853"/>
                </a:cubicBezTo>
                <a:cubicBezTo>
                  <a:pt x="84146" y="767868"/>
                  <a:pt x="75739" y="770090"/>
                  <a:pt x="114048" y="772732"/>
                </a:cubicBezTo>
                <a:cubicBezTo>
                  <a:pt x="163347" y="776132"/>
                  <a:pt x="212786" y="777025"/>
                  <a:pt x="262155" y="779172"/>
                </a:cubicBezTo>
                <a:lnTo>
                  <a:pt x="622763" y="772732"/>
                </a:lnTo>
                <a:cubicBezTo>
                  <a:pt x="629547" y="772502"/>
                  <a:pt x="635426" y="767624"/>
                  <a:pt x="642082" y="766293"/>
                </a:cubicBezTo>
                <a:cubicBezTo>
                  <a:pt x="656965" y="763316"/>
                  <a:pt x="672225" y="762568"/>
                  <a:pt x="687158" y="759853"/>
                </a:cubicBezTo>
                <a:cubicBezTo>
                  <a:pt x="695865" y="758270"/>
                  <a:pt x="704143" y="754584"/>
                  <a:pt x="712916" y="753414"/>
                </a:cubicBezTo>
                <a:cubicBezTo>
                  <a:pt x="736416" y="750281"/>
                  <a:pt x="760171" y="749456"/>
                  <a:pt x="783749" y="746974"/>
                </a:cubicBezTo>
                <a:cubicBezTo>
                  <a:pt x="800960" y="745162"/>
                  <a:pt x="818093" y="742681"/>
                  <a:pt x="835265" y="740535"/>
                </a:cubicBezTo>
                <a:cubicBezTo>
                  <a:pt x="848144" y="736242"/>
                  <a:pt x="861297" y="732698"/>
                  <a:pt x="873901" y="727656"/>
                </a:cubicBezTo>
                <a:cubicBezTo>
                  <a:pt x="880171" y="725148"/>
                  <a:pt x="914058" y="710862"/>
                  <a:pt x="925417" y="708338"/>
                </a:cubicBezTo>
                <a:cubicBezTo>
                  <a:pt x="938163" y="705506"/>
                  <a:pt x="951387" y="705065"/>
                  <a:pt x="964054" y="701898"/>
                </a:cubicBezTo>
                <a:cubicBezTo>
                  <a:pt x="977224" y="698605"/>
                  <a:pt x="989811" y="693312"/>
                  <a:pt x="1002690" y="689019"/>
                </a:cubicBezTo>
                <a:lnTo>
                  <a:pt x="1022009" y="682580"/>
                </a:lnTo>
                <a:cubicBezTo>
                  <a:pt x="1028448" y="680434"/>
                  <a:pt x="1034671" y="677472"/>
                  <a:pt x="1041327" y="676141"/>
                </a:cubicBezTo>
                <a:cubicBezTo>
                  <a:pt x="1052059" y="673994"/>
                  <a:pt x="1062965" y="672581"/>
                  <a:pt x="1073524" y="669701"/>
                </a:cubicBezTo>
                <a:cubicBezTo>
                  <a:pt x="1086621" y="666129"/>
                  <a:pt x="1099282" y="661115"/>
                  <a:pt x="1112161" y="656822"/>
                </a:cubicBezTo>
                <a:cubicBezTo>
                  <a:pt x="1118600" y="654676"/>
                  <a:pt x="1124823" y="651714"/>
                  <a:pt x="1131479" y="650383"/>
                </a:cubicBezTo>
                <a:cubicBezTo>
                  <a:pt x="1149849" y="646709"/>
                  <a:pt x="1171256" y="642957"/>
                  <a:pt x="1189434" y="637504"/>
                </a:cubicBezTo>
                <a:cubicBezTo>
                  <a:pt x="1202437" y="633603"/>
                  <a:pt x="1215312" y="629264"/>
                  <a:pt x="1228070" y="624625"/>
                </a:cubicBezTo>
                <a:cubicBezTo>
                  <a:pt x="1238933" y="620675"/>
                  <a:pt x="1249196" y="615067"/>
                  <a:pt x="1260268" y="611746"/>
                </a:cubicBezTo>
                <a:cubicBezTo>
                  <a:pt x="1270751" y="608601"/>
                  <a:pt x="1281733" y="607453"/>
                  <a:pt x="1292465" y="605307"/>
                </a:cubicBezTo>
                <a:cubicBezTo>
                  <a:pt x="1330658" y="579844"/>
                  <a:pt x="1294789" y="600629"/>
                  <a:pt x="1363299" y="579549"/>
                </a:cubicBezTo>
                <a:cubicBezTo>
                  <a:pt x="1374347" y="576150"/>
                  <a:pt x="1385157" y="571839"/>
                  <a:pt x="1395496" y="566670"/>
                </a:cubicBezTo>
                <a:cubicBezTo>
                  <a:pt x="1402418" y="563209"/>
                  <a:pt x="1407628" y="556665"/>
                  <a:pt x="1414814" y="553791"/>
                </a:cubicBezTo>
                <a:cubicBezTo>
                  <a:pt x="1429323" y="547987"/>
                  <a:pt x="1444922" y="545402"/>
                  <a:pt x="1459890" y="540912"/>
                </a:cubicBezTo>
                <a:cubicBezTo>
                  <a:pt x="1484435" y="533549"/>
                  <a:pt x="1476756" y="533676"/>
                  <a:pt x="1504966" y="528034"/>
                </a:cubicBezTo>
                <a:cubicBezTo>
                  <a:pt x="1561630" y="516701"/>
                  <a:pt x="1525326" y="527686"/>
                  <a:pt x="1562921" y="515155"/>
                </a:cubicBezTo>
                <a:cubicBezTo>
                  <a:pt x="1597029" y="492417"/>
                  <a:pt x="1570341" y="506195"/>
                  <a:pt x="1627316" y="495836"/>
                </a:cubicBezTo>
                <a:cubicBezTo>
                  <a:pt x="1636023" y="494253"/>
                  <a:pt x="1644434" y="491317"/>
                  <a:pt x="1653073" y="489397"/>
                </a:cubicBezTo>
                <a:cubicBezTo>
                  <a:pt x="1663757" y="487023"/>
                  <a:pt x="1674538" y="485104"/>
                  <a:pt x="1685270" y="482958"/>
                </a:cubicBezTo>
                <a:cubicBezTo>
                  <a:pt x="1691710" y="478665"/>
                  <a:pt x="1697517" y="473222"/>
                  <a:pt x="1704589" y="470079"/>
                </a:cubicBezTo>
                <a:cubicBezTo>
                  <a:pt x="1735203" y="456473"/>
                  <a:pt x="1749463" y="456160"/>
                  <a:pt x="1781862" y="450760"/>
                </a:cubicBezTo>
                <a:cubicBezTo>
                  <a:pt x="1790448" y="446467"/>
                  <a:pt x="1799229" y="442543"/>
                  <a:pt x="1807620" y="437881"/>
                </a:cubicBezTo>
                <a:cubicBezTo>
                  <a:pt x="1818561" y="431803"/>
                  <a:pt x="1828622" y="424160"/>
                  <a:pt x="1839817" y="418563"/>
                </a:cubicBezTo>
                <a:cubicBezTo>
                  <a:pt x="1850156" y="413394"/>
                  <a:pt x="1861675" y="410853"/>
                  <a:pt x="1872014" y="405684"/>
                </a:cubicBezTo>
                <a:cubicBezTo>
                  <a:pt x="1883209" y="400087"/>
                  <a:pt x="1893270" y="392444"/>
                  <a:pt x="1904211" y="386366"/>
                </a:cubicBezTo>
                <a:cubicBezTo>
                  <a:pt x="1912602" y="381704"/>
                  <a:pt x="1921383" y="377780"/>
                  <a:pt x="1929969" y="373487"/>
                </a:cubicBezTo>
                <a:cubicBezTo>
                  <a:pt x="1959396" y="329348"/>
                  <a:pt x="1920678" y="381451"/>
                  <a:pt x="1975045" y="334850"/>
                </a:cubicBezTo>
                <a:cubicBezTo>
                  <a:pt x="1980921" y="329813"/>
                  <a:pt x="1982969" y="321477"/>
                  <a:pt x="1987924" y="315532"/>
                </a:cubicBezTo>
                <a:cubicBezTo>
                  <a:pt x="1993754" y="308536"/>
                  <a:pt x="2001412" y="303210"/>
                  <a:pt x="2007242" y="296214"/>
                </a:cubicBezTo>
                <a:cubicBezTo>
                  <a:pt x="2025892" y="273835"/>
                  <a:pt x="2018205" y="274288"/>
                  <a:pt x="2033000" y="244698"/>
                </a:cubicBezTo>
                <a:cubicBezTo>
                  <a:pt x="2038597" y="233503"/>
                  <a:pt x="2046721" y="223696"/>
                  <a:pt x="2052318" y="212501"/>
                </a:cubicBezTo>
                <a:cubicBezTo>
                  <a:pt x="2055354" y="206430"/>
                  <a:pt x="2056893" y="199710"/>
                  <a:pt x="2058758" y="193183"/>
                </a:cubicBezTo>
                <a:cubicBezTo>
                  <a:pt x="2066441" y="166294"/>
                  <a:pt x="2066579" y="159136"/>
                  <a:pt x="2071637" y="128788"/>
                </a:cubicBezTo>
                <a:cubicBezTo>
                  <a:pt x="2069490" y="107323"/>
                  <a:pt x="2070048" y="85413"/>
                  <a:pt x="2065197" y="64394"/>
                </a:cubicBezTo>
                <a:cubicBezTo>
                  <a:pt x="2060985" y="46145"/>
                  <a:pt x="2041885" y="37305"/>
                  <a:pt x="2026561" y="32197"/>
                </a:cubicBezTo>
                <a:cubicBezTo>
                  <a:pt x="2009769" y="26600"/>
                  <a:pt x="1992217" y="23611"/>
                  <a:pt x="1975045" y="19318"/>
                </a:cubicBezTo>
                <a:cubicBezTo>
                  <a:pt x="1912256" y="3621"/>
                  <a:pt x="1990630" y="22781"/>
                  <a:pt x="1917090" y="6439"/>
                </a:cubicBezTo>
                <a:cubicBezTo>
                  <a:pt x="1908451" y="4519"/>
                  <a:pt x="1899918" y="2146"/>
                  <a:pt x="1891332" y="0"/>
                </a:cubicBezTo>
                <a:lnTo>
                  <a:pt x="1640194" y="6439"/>
                </a:lnTo>
                <a:cubicBezTo>
                  <a:pt x="1622904" y="7175"/>
                  <a:pt x="1605600" y="9253"/>
                  <a:pt x="1588679" y="12879"/>
                </a:cubicBezTo>
                <a:cubicBezTo>
                  <a:pt x="1575405" y="15724"/>
                  <a:pt x="1563212" y="22466"/>
                  <a:pt x="1550042" y="25758"/>
                </a:cubicBezTo>
                <a:lnTo>
                  <a:pt x="1524285" y="32197"/>
                </a:lnTo>
                <a:cubicBezTo>
                  <a:pt x="1517845" y="36490"/>
                  <a:pt x="1512213" y="42359"/>
                  <a:pt x="1504966" y="45076"/>
                </a:cubicBezTo>
                <a:cubicBezTo>
                  <a:pt x="1494718" y="48919"/>
                  <a:pt x="1483453" y="49141"/>
                  <a:pt x="1472769" y="51515"/>
                </a:cubicBezTo>
                <a:cubicBezTo>
                  <a:pt x="1464129" y="53435"/>
                  <a:pt x="1455521" y="55524"/>
                  <a:pt x="1447011" y="57955"/>
                </a:cubicBezTo>
                <a:cubicBezTo>
                  <a:pt x="1440485" y="59820"/>
                  <a:pt x="1434349" y="63063"/>
                  <a:pt x="1427693" y="64394"/>
                </a:cubicBezTo>
                <a:cubicBezTo>
                  <a:pt x="1392458" y="71441"/>
                  <a:pt x="1393809" y="70834"/>
                  <a:pt x="1369738" y="7083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4D00B8-44A2-4508-94B6-B1E2932A834C}"/>
              </a:ext>
            </a:extLst>
          </p:cNvPr>
          <p:cNvSpPr txBox="1"/>
          <p:nvPr/>
        </p:nvSpPr>
        <p:spPr>
          <a:xfrm>
            <a:off x="3547747" y="5729995"/>
            <a:ext cx="73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Batch 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99E7F-2DF2-400C-8380-3E7845271F9B}"/>
              </a:ext>
            </a:extLst>
          </p:cNvPr>
          <p:cNvSpPr txBox="1"/>
          <p:nvPr/>
        </p:nvSpPr>
        <p:spPr>
          <a:xfrm>
            <a:off x="5737782" y="4701034"/>
            <a:ext cx="73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accent1"/>
                </a:solidFill>
              </a:rPr>
              <a:t>Batch 1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6EBB7-D165-4C03-BDDA-A40162CBEA13}"/>
              </a:ext>
            </a:extLst>
          </p:cNvPr>
          <p:cNvSpPr txBox="1"/>
          <p:nvPr/>
        </p:nvSpPr>
        <p:spPr>
          <a:xfrm>
            <a:off x="1114022" y="3857119"/>
            <a:ext cx="2086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PCA na </a:t>
            </a:r>
            <a:r>
              <a:rPr lang="en-US" sz="1200" dirty="0"/>
              <a:t>p</a:t>
            </a:r>
            <a:r>
              <a:rPr lang="cs-CZ" sz="1200" dirty="0"/>
              <a:t>ůvodním souboru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31F2C4-7B06-487D-8517-0E75D3516EE5}"/>
              </a:ext>
            </a:extLst>
          </p:cNvPr>
          <p:cNvSpPr txBox="1"/>
          <p:nvPr/>
        </p:nvSpPr>
        <p:spPr>
          <a:xfrm>
            <a:off x="3342068" y="6527146"/>
            <a:ext cx="3251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PCA na souboru s přidaným batch efektem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06049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563A-E068-402A-AADD-516D0444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71" y="41339"/>
            <a:ext cx="11840029" cy="1325563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Odstran</a:t>
            </a:r>
            <a:r>
              <a:rPr lang="sk-SK" sz="5400" dirty="0"/>
              <a:t>ění batch efektu – jednoduchý příklad</a:t>
            </a:r>
            <a:endParaRPr lang="en-US" sz="5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3CB858-F3AC-453A-AE6A-D9E44663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46" y="1500591"/>
            <a:ext cx="10294003" cy="4351338"/>
          </a:xfrm>
        </p:spPr>
        <p:txBody>
          <a:bodyPr>
            <a:normAutofit/>
          </a:bodyPr>
          <a:lstStyle/>
          <a:p>
            <a:r>
              <a:rPr lang="cs-CZ" dirty="0"/>
              <a:t>Jak odstranit batch efekt?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/>
              <a:t>Nejdříve efekt odhadneme - je to posun v průměrné nebo mediánové hodnotě? Nebo je rozdíl i ve variabilitě?</a:t>
            </a:r>
          </a:p>
          <a:p>
            <a:pPr lvl="1"/>
            <a:r>
              <a:rPr lang="cs-CZ" sz="2000" dirty="0"/>
              <a:t>Použijeme regresní modelování, testování hypotéz, stanovíme fold change a změnu variability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/>
              <a:t>Tyto efekty pak odstraníme tak, že je odečteme (například průměr), nebo provedeme škálovou normalizaci a podobně</a:t>
            </a:r>
          </a:p>
        </p:txBody>
      </p:sp>
    </p:spTree>
    <p:extLst>
      <p:ext uri="{BB962C8B-B14F-4D97-AF65-F5344CB8AC3E}">
        <p14:creationId xmlns:p14="http://schemas.microsoft.com/office/powerpoint/2010/main" val="26736735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563A-E068-402A-AADD-516D0444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71" y="41339"/>
            <a:ext cx="11840029" cy="1325563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Odstran</a:t>
            </a:r>
            <a:r>
              <a:rPr lang="sk-SK" sz="5400" dirty="0"/>
              <a:t>ění batch efektu – jednoduchý příklad</a:t>
            </a:r>
            <a:endParaRPr lang="en-US" sz="5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3CB858-F3AC-453A-AE6A-D9E44663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46" y="1500591"/>
            <a:ext cx="10834916" cy="4351338"/>
          </a:xfrm>
        </p:spPr>
        <p:txBody>
          <a:bodyPr>
            <a:normAutofit/>
          </a:bodyPr>
          <a:lstStyle/>
          <a:p>
            <a:r>
              <a:rPr lang="cs-CZ" dirty="0"/>
              <a:t>V našem příkladě: polovici hodnot jsem zvýšila v průměru o 5</a:t>
            </a:r>
          </a:p>
          <a:p>
            <a:endParaRPr lang="cs-CZ" dirty="0"/>
          </a:p>
          <a:p>
            <a:endParaRPr lang="cs-CZ" dirty="0"/>
          </a:p>
          <a:p>
            <a:endParaRPr lang="cs-CZ" sz="2400" dirty="0"/>
          </a:p>
        </p:txBody>
      </p:sp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3E11DEBD-52D3-45AD-9338-7A7E3BA9D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02"/>
          <a:stretch/>
        </p:blipFill>
        <p:spPr>
          <a:xfrm>
            <a:off x="3547450" y="2007070"/>
            <a:ext cx="2724535" cy="3951497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A94EBE-393D-47EB-A121-E6C208333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27" b="49082"/>
          <a:stretch/>
        </p:blipFill>
        <p:spPr>
          <a:xfrm>
            <a:off x="685798" y="2863900"/>
            <a:ext cx="2634344" cy="265757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BC3811-5C17-4F63-A026-D98072A4F36E}"/>
              </a:ext>
            </a:extLst>
          </p:cNvPr>
          <p:cNvCxnSpPr>
            <a:cxnSpLocks/>
          </p:cNvCxnSpPr>
          <p:nvPr/>
        </p:nvCxnSpPr>
        <p:spPr>
          <a:xfrm>
            <a:off x="3091543" y="3294333"/>
            <a:ext cx="11810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745440-0D0B-4A98-9260-A608D723954C}"/>
              </a:ext>
            </a:extLst>
          </p:cNvPr>
          <p:cNvCxnSpPr/>
          <p:nvPr/>
        </p:nvCxnSpPr>
        <p:spPr>
          <a:xfrm>
            <a:off x="2568109" y="4996798"/>
            <a:ext cx="253366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AA1643F-6805-4FE2-8C59-26B41BCEA468}"/>
              </a:ext>
            </a:extLst>
          </p:cNvPr>
          <p:cNvSpPr/>
          <p:nvPr/>
        </p:nvSpPr>
        <p:spPr>
          <a:xfrm>
            <a:off x="1186092" y="4320692"/>
            <a:ext cx="2071637" cy="779172"/>
          </a:xfrm>
          <a:custGeom>
            <a:avLst/>
            <a:gdLst>
              <a:gd name="connsiteX0" fmla="*/ 1421254 w 2071637"/>
              <a:gd name="connsiteY0" fmla="*/ 38636 h 779172"/>
              <a:gd name="connsiteX1" fmla="*/ 1331101 w 2071637"/>
              <a:gd name="connsiteY1" fmla="*/ 64394 h 779172"/>
              <a:gd name="connsiteX2" fmla="*/ 1298904 w 2071637"/>
              <a:gd name="connsiteY2" fmla="*/ 77273 h 779172"/>
              <a:gd name="connsiteX3" fmla="*/ 1253828 w 2071637"/>
              <a:gd name="connsiteY3" fmla="*/ 83712 h 779172"/>
              <a:gd name="connsiteX4" fmla="*/ 1202313 w 2071637"/>
              <a:gd name="connsiteY4" fmla="*/ 96591 h 779172"/>
              <a:gd name="connsiteX5" fmla="*/ 1176555 w 2071637"/>
              <a:gd name="connsiteY5" fmla="*/ 103031 h 779172"/>
              <a:gd name="connsiteX6" fmla="*/ 1144358 w 2071637"/>
              <a:gd name="connsiteY6" fmla="*/ 122349 h 779172"/>
              <a:gd name="connsiteX7" fmla="*/ 1125040 w 2071637"/>
              <a:gd name="connsiteY7" fmla="*/ 128788 h 779172"/>
              <a:gd name="connsiteX8" fmla="*/ 1073524 w 2071637"/>
              <a:gd name="connsiteY8" fmla="*/ 141667 h 779172"/>
              <a:gd name="connsiteX9" fmla="*/ 1047766 w 2071637"/>
              <a:gd name="connsiteY9" fmla="*/ 148107 h 779172"/>
              <a:gd name="connsiteX10" fmla="*/ 976932 w 2071637"/>
              <a:gd name="connsiteY10" fmla="*/ 167425 h 779172"/>
              <a:gd name="connsiteX11" fmla="*/ 899659 w 2071637"/>
              <a:gd name="connsiteY11" fmla="*/ 186743 h 779172"/>
              <a:gd name="connsiteX12" fmla="*/ 880341 w 2071637"/>
              <a:gd name="connsiteY12" fmla="*/ 193183 h 779172"/>
              <a:gd name="connsiteX13" fmla="*/ 828825 w 2071637"/>
              <a:gd name="connsiteY13" fmla="*/ 206062 h 779172"/>
              <a:gd name="connsiteX14" fmla="*/ 757992 w 2071637"/>
              <a:gd name="connsiteY14" fmla="*/ 231819 h 779172"/>
              <a:gd name="connsiteX15" fmla="*/ 719355 w 2071637"/>
              <a:gd name="connsiteY15" fmla="*/ 238259 h 779172"/>
              <a:gd name="connsiteX16" fmla="*/ 700037 w 2071637"/>
              <a:gd name="connsiteY16" fmla="*/ 244698 h 779172"/>
              <a:gd name="connsiteX17" fmla="*/ 667840 w 2071637"/>
              <a:gd name="connsiteY17" fmla="*/ 251138 h 779172"/>
              <a:gd name="connsiteX18" fmla="*/ 622763 w 2071637"/>
              <a:gd name="connsiteY18" fmla="*/ 270456 h 779172"/>
              <a:gd name="connsiteX19" fmla="*/ 584127 w 2071637"/>
              <a:gd name="connsiteY19" fmla="*/ 276896 h 779172"/>
              <a:gd name="connsiteX20" fmla="*/ 532611 w 2071637"/>
              <a:gd name="connsiteY20" fmla="*/ 289774 h 779172"/>
              <a:gd name="connsiteX21" fmla="*/ 513293 w 2071637"/>
              <a:gd name="connsiteY21" fmla="*/ 302653 h 779172"/>
              <a:gd name="connsiteX22" fmla="*/ 481096 w 2071637"/>
              <a:gd name="connsiteY22" fmla="*/ 309093 h 779172"/>
              <a:gd name="connsiteX23" fmla="*/ 455338 w 2071637"/>
              <a:gd name="connsiteY23" fmla="*/ 315532 h 779172"/>
              <a:gd name="connsiteX24" fmla="*/ 397383 w 2071637"/>
              <a:gd name="connsiteY24" fmla="*/ 341290 h 779172"/>
              <a:gd name="connsiteX25" fmla="*/ 352307 w 2071637"/>
              <a:gd name="connsiteY25" fmla="*/ 354169 h 779172"/>
              <a:gd name="connsiteX26" fmla="*/ 332989 w 2071637"/>
              <a:gd name="connsiteY26" fmla="*/ 367048 h 779172"/>
              <a:gd name="connsiteX27" fmla="*/ 281473 w 2071637"/>
              <a:gd name="connsiteY27" fmla="*/ 379927 h 779172"/>
              <a:gd name="connsiteX28" fmla="*/ 217079 w 2071637"/>
              <a:gd name="connsiteY28" fmla="*/ 412124 h 779172"/>
              <a:gd name="connsiteX29" fmla="*/ 197761 w 2071637"/>
              <a:gd name="connsiteY29" fmla="*/ 425003 h 779172"/>
              <a:gd name="connsiteX30" fmla="*/ 178442 w 2071637"/>
              <a:gd name="connsiteY30" fmla="*/ 431442 h 779172"/>
              <a:gd name="connsiteX31" fmla="*/ 139806 w 2071637"/>
              <a:gd name="connsiteY31" fmla="*/ 457200 h 779172"/>
              <a:gd name="connsiteX32" fmla="*/ 101169 w 2071637"/>
              <a:gd name="connsiteY32" fmla="*/ 482958 h 779172"/>
              <a:gd name="connsiteX33" fmla="*/ 62532 w 2071637"/>
              <a:gd name="connsiteY33" fmla="*/ 515155 h 779172"/>
              <a:gd name="connsiteX34" fmla="*/ 23896 w 2071637"/>
              <a:gd name="connsiteY34" fmla="*/ 579549 h 779172"/>
              <a:gd name="connsiteX35" fmla="*/ 11017 w 2071637"/>
              <a:gd name="connsiteY35" fmla="*/ 598867 h 779172"/>
              <a:gd name="connsiteX36" fmla="*/ 11017 w 2071637"/>
              <a:gd name="connsiteY36" fmla="*/ 734096 h 779172"/>
              <a:gd name="connsiteX37" fmla="*/ 30335 w 2071637"/>
              <a:gd name="connsiteY37" fmla="*/ 753414 h 779172"/>
              <a:gd name="connsiteX38" fmla="*/ 56093 w 2071637"/>
              <a:gd name="connsiteY38" fmla="*/ 759853 h 779172"/>
              <a:gd name="connsiteX39" fmla="*/ 114048 w 2071637"/>
              <a:gd name="connsiteY39" fmla="*/ 772732 h 779172"/>
              <a:gd name="connsiteX40" fmla="*/ 262155 w 2071637"/>
              <a:gd name="connsiteY40" fmla="*/ 779172 h 779172"/>
              <a:gd name="connsiteX41" fmla="*/ 622763 w 2071637"/>
              <a:gd name="connsiteY41" fmla="*/ 772732 h 779172"/>
              <a:gd name="connsiteX42" fmla="*/ 642082 w 2071637"/>
              <a:gd name="connsiteY42" fmla="*/ 766293 h 779172"/>
              <a:gd name="connsiteX43" fmla="*/ 687158 w 2071637"/>
              <a:gd name="connsiteY43" fmla="*/ 759853 h 779172"/>
              <a:gd name="connsiteX44" fmla="*/ 712916 w 2071637"/>
              <a:gd name="connsiteY44" fmla="*/ 753414 h 779172"/>
              <a:gd name="connsiteX45" fmla="*/ 783749 w 2071637"/>
              <a:gd name="connsiteY45" fmla="*/ 746974 h 779172"/>
              <a:gd name="connsiteX46" fmla="*/ 835265 w 2071637"/>
              <a:gd name="connsiteY46" fmla="*/ 740535 h 779172"/>
              <a:gd name="connsiteX47" fmla="*/ 873901 w 2071637"/>
              <a:gd name="connsiteY47" fmla="*/ 727656 h 779172"/>
              <a:gd name="connsiteX48" fmla="*/ 925417 w 2071637"/>
              <a:gd name="connsiteY48" fmla="*/ 708338 h 779172"/>
              <a:gd name="connsiteX49" fmla="*/ 964054 w 2071637"/>
              <a:gd name="connsiteY49" fmla="*/ 701898 h 779172"/>
              <a:gd name="connsiteX50" fmla="*/ 1002690 w 2071637"/>
              <a:gd name="connsiteY50" fmla="*/ 689019 h 779172"/>
              <a:gd name="connsiteX51" fmla="*/ 1022009 w 2071637"/>
              <a:gd name="connsiteY51" fmla="*/ 682580 h 779172"/>
              <a:gd name="connsiteX52" fmla="*/ 1041327 w 2071637"/>
              <a:gd name="connsiteY52" fmla="*/ 676141 h 779172"/>
              <a:gd name="connsiteX53" fmla="*/ 1073524 w 2071637"/>
              <a:gd name="connsiteY53" fmla="*/ 669701 h 779172"/>
              <a:gd name="connsiteX54" fmla="*/ 1112161 w 2071637"/>
              <a:gd name="connsiteY54" fmla="*/ 656822 h 779172"/>
              <a:gd name="connsiteX55" fmla="*/ 1131479 w 2071637"/>
              <a:gd name="connsiteY55" fmla="*/ 650383 h 779172"/>
              <a:gd name="connsiteX56" fmla="*/ 1189434 w 2071637"/>
              <a:gd name="connsiteY56" fmla="*/ 637504 h 779172"/>
              <a:gd name="connsiteX57" fmla="*/ 1228070 w 2071637"/>
              <a:gd name="connsiteY57" fmla="*/ 624625 h 779172"/>
              <a:gd name="connsiteX58" fmla="*/ 1260268 w 2071637"/>
              <a:gd name="connsiteY58" fmla="*/ 611746 h 779172"/>
              <a:gd name="connsiteX59" fmla="*/ 1292465 w 2071637"/>
              <a:gd name="connsiteY59" fmla="*/ 605307 h 779172"/>
              <a:gd name="connsiteX60" fmla="*/ 1363299 w 2071637"/>
              <a:gd name="connsiteY60" fmla="*/ 579549 h 779172"/>
              <a:gd name="connsiteX61" fmla="*/ 1395496 w 2071637"/>
              <a:gd name="connsiteY61" fmla="*/ 566670 h 779172"/>
              <a:gd name="connsiteX62" fmla="*/ 1414814 w 2071637"/>
              <a:gd name="connsiteY62" fmla="*/ 553791 h 779172"/>
              <a:gd name="connsiteX63" fmla="*/ 1459890 w 2071637"/>
              <a:gd name="connsiteY63" fmla="*/ 540912 h 779172"/>
              <a:gd name="connsiteX64" fmla="*/ 1504966 w 2071637"/>
              <a:gd name="connsiteY64" fmla="*/ 528034 h 779172"/>
              <a:gd name="connsiteX65" fmla="*/ 1562921 w 2071637"/>
              <a:gd name="connsiteY65" fmla="*/ 515155 h 779172"/>
              <a:gd name="connsiteX66" fmla="*/ 1627316 w 2071637"/>
              <a:gd name="connsiteY66" fmla="*/ 495836 h 779172"/>
              <a:gd name="connsiteX67" fmla="*/ 1653073 w 2071637"/>
              <a:gd name="connsiteY67" fmla="*/ 489397 h 779172"/>
              <a:gd name="connsiteX68" fmla="*/ 1685270 w 2071637"/>
              <a:gd name="connsiteY68" fmla="*/ 482958 h 779172"/>
              <a:gd name="connsiteX69" fmla="*/ 1704589 w 2071637"/>
              <a:gd name="connsiteY69" fmla="*/ 470079 h 779172"/>
              <a:gd name="connsiteX70" fmla="*/ 1781862 w 2071637"/>
              <a:gd name="connsiteY70" fmla="*/ 450760 h 779172"/>
              <a:gd name="connsiteX71" fmla="*/ 1807620 w 2071637"/>
              <a:gd name="connsiteY71" fmla="*/ 437881 h 779172"/>
              <a:gd name="connsiteX72" fmla="*/ 1839817 w 2071637"/>
              <a:gd name="connsiteY72" fmla="*/ 418563 h 779172"/>
              <a:gd name="connsiteX73" fmla="*/ 1872014 w 2071637"/>
              <a:gd name="connsiteY73" fmla="*/ 405684 h 779172"/>
              <a:gd name="connsiteX74" fmla="*/ 1904211 w 2071637"/>
              <a:gd name="connsiteY74" fmla="*/ 386366 h 779172"/>
              <a:gd name="connsiteX75" fmla="*/ 1929969 w 2071637"/>
              <a:gd name="connsiteY75" fmla="*/ 373487 h 779172"/>
              <a:gd name="connsiteX76" fmla="*/ 1975045 w 2071637"/>
              <a:gd name="connsiteY76" fmla="*/ 334850 h 779172"/>
              <a:gd name="connsiteX77" fmla="*/ 1987924 w 2071637"/>
              <a:gd name="connsiteY77" fmla="*/ 315532 h 779172"/>
              <a:gd name="connsiteX78" fmla="*/ 2007242 w 2071637"/>
              <a:gd name="connsiteY78" fmla="*/ 296214 h 779172"/>
              <a:gd name="connsiteX79" fmla="*/ 2033000 w 2071637"/>
              <a:gd name="connsiteY79" fmla="*/ 244698 h 779172"/>
              <a:gd name="connsiteX80" fmla="*/ 2052318 w 2071637"/>
              <a:gd name="connsiteY80" fmla="*/ 212501 h 779172"/>
              <a:gd name="connsiteX81" fmla="*/ 2058758 w 2071637"/>
              <a:gd name="connsiteY81" fmla="*/ 193183 h 779172"/>
              <a:gd name="connsiteX82" fmla="*/ 2071637 w 2071637"/>
              <a:gd name="connsiteY82" fmla="*/ 128788 h 779172"/>
              <a:gd name="connsiteX83" fmla="*/ 2065197 w 2071637"/>
              <a:gd name="connsiteY83" fmla="*/ 64394 h 779172"/>
              <a:gd name="connsiteX84" fmla="*/ 2026561 w 2071637"/>
              <a:gd name="connsiteY84" fmla="*/ 32197 h 779172"/>
              <a:gd name="connsiteX85" fmla="*/ 1975045 w 2071637"/>
              <a:gd name="connsiteY85" fmla="*/ 19318 h 779172"/>
              <a:gd name="connsiteX86" fmla="*/ 1917090 w 2071637"/>
              <a:gd name="connsiteY86" fmla="*/ 6439 h 779172"/>
              <a:gd name="connsiteX87" fmla="*/ 1891332 w 2071637"/>
              <a:gd name="connsiteY87" fmla="*/ 0 h 779172"/>
              <a:gd name="connsiteX88" fmla="*/ 1640194 w 2071637"/>
              <a:gd name="connsiteY88" fmla="*/ 6439 h 779172"/>
              <a:gd name="connsiteX89" fmla="*/ 1588679 w 2071637"/>
              <a:gd name="connsiteY89" fmla="*/ 12879 h 779172"/>
              <a:gd name="connsiteX90" fmla="*/ 1550042 w 2071637"/>
              <a:gd name="connsiteY90" fmla="*/ 25758 h 779172"/>
              <a:gd name="connsiteX91" fmla="*/ 1524285 w 2071637"/>
              <a:gd name="connsiteY91" fmla="*/ 32197 h 779172"/>
              <a:gd name="connsiteX92" fmla="*/ 1504966 w 2071637"/>
              <a:gd name="connsiteY92" fmla="*/ 45076 h 779172"/>
              <a:gd name="connsiteX93" fmla="*/ 1472769 w 2071637"/>
              <a:gd name="connsiteY93" fmla="*/ 51515 h 779172"/>
              <a:gd name="connsiteX94" fmla="*/ 1447011 w 2071637"/>
              <a:gd name="connsiteY94" fmla="*/ 57955 h 779172"/>
              <a:gd name="connsiteX95" fmla="*/ 1427693 w 2071637"/>
              <a:gd name="connsiteY95" fmla="*/ 64394 h 779172"/>
              <a:gd name="connsiteX96" fmla="*/ 1369738 w 2071637"/>
              <a:gd name="connsiteY96" fmla="*/ 70834 h 77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071637" h="779172">
                <a:moveTo>
                  <a:pt x="1421254" y="38636"/>
                </a:moveTo>
                <a:cubicBezTo>
                  <a:pt x="1391203" y="47222"/>
                  <a:pt x="1360904" y="54983"/>
                  <a:pt x="1331101" y="64394"/>
                </a:cubicBezTo>
                <a:cubicBezTo>
                  <a:pt x="1320078" y="67875"/>
                  <a:pt x="1310118" y="74470"/>
                  <a:pt x="1298904" y="77273"/>
                </a:cubicBezTo>
                <a:cubicBezTo>
                  <a:pt x="1284179" y="80954"/>
                  <a:pt x="1268711" y="80735"/>
                  <a:pt x="1253828" y="83712"/>
                </a:cubicBezTo>
                <a:cubicBezTo>
                  <a:pt x="1236472" y="87183"/>
                  <a:pt x="1219485" y="92298"/>
                  <a:pt x="1202313" y="96591"/>
                </a:cubicBezTo>
                <a:lnTo>
                  <a:pt x="1176555" y="103031"/>
                </a:lnTo>
                <a:cubicBezTo>
                  <a:pt x="1165823" y="109470"/>
                  <a:pt x="1155553" y="116752"/>
                  <a:pt x="1144358" y="122349"/>
                </a:cubicBezTo>
                <a:cubicBezTo>
                  <a:pt x="1138287" y="125384"/>
                  <a:pt x="1131588" y="127002"/>
                  <a:pt x="1125040" y="128788"/>
                </a:cubicBezTo>
                <a:cubicBezTo>
                  <a:pt x="1107963" y="133445"/>
                  <a:pt x="1090696" y="137374"/>
                  <a:pt x="1073524" y="141667"/>
                </a:cubicBezTo>
                <a:cubicBezTo>
                  <a:pt x="1064938" y="143814"/>
                  <a:pt x="1056162" y="145308"/>
                  <a:pt x="1047766" y="148107"/>
                </a:cubicBezTo>
                <a:cubicBezTo>
                  <a:pt x="931014" y="187025"/>
                  <a:pt x="1077051" y="140120"/>
                  <a:pt x="976932" y="167425"/>
                </a:cubicBezTo>
                <a:cubicBezTo>
                  <a:pt x="896749" y="189293"/>
                  <a:pt x="979733" y="173398"/>
                  <a:pt x="899659" y="186743"/>
                </a:cubicBezTo>
                <a:cubicBezTo>
                  <a:pt x="893220" y="188890"/>
                  <a:pt x="886890" y="191397"/>
                  <a:pt x="880341" y="193183"/>
                </a:cubicBezTo>
                <a:cubicBezTo>
                  <a:pt x="863264" y="197840"/>
                  <a:pt x="845259" y="199488"/>
                  <a:pt x="828825" y="206062"/>
                </a:cubicBezTo>
                <a:cubicBezTo>
                  <a:pt x="814187" y="211917"/>
                  <a:pt x="772169" y="229456"/>
                  <a:pt x="757992" y="231819"/>
                </a:cubicBezTo>
                <a:cubicBezTo>
                  <a:pt x="745113" y="233966"/>
                  <a:pt x="732101" y="235427"/>
                  <a:pt x="719355" y="238259"/>
                </a:cubicBezTo>
                <a:cubicBezTo>
                  <a:pt x="712729" y="239731"/>
                  <a:pt x="706622" y="243052"/>
                  <a:pt x="700037" y="244698"/>
                </a:cubicBezTo>
                <a:cubicBezTo>
                  <a:pt x="689419" y="247353"/>
                  <a:pt x="678572" y="248991"/>
                  <a:pt x="667840" y="251138"/>
                </a:cubicBezTo>
                <a:cubicBezTo>
                  <a:pt x="652085" y="259015"/>
                  <a:pt x="639822" y="266665"/>
                  <a:pt x="622763" y="270456"/>
                </a:cubicBezTo>
                <a:cubicBezTo>
                  <a:pt x="610018" y="273288"/>
                  <a:pt x="596894" y="274160"/>
                  <a:pt x="584127" y="276896"/>
                </a:cubicBezTo>
                <a:cubicBezTo>
                  <a:pt x="566819" y="280605"/>
                  <a:pt x="532611" y="289774"/>
                  <a:pt x="532611" y="289774"/>
                </a:cubicBezTo>
                <a:cubicBezTo>
                  <a:pt x="526172" y="294067"/>
                  <a:pt x="520539" y="299935"/>
                  <a:pt x="513293" y="302653"/>
                </a:cubicBezTo>
                <a:cubicBezTo>
                  <a:pt x="503045" y="306496"/>
                  <a:pt x="491780" y="306719"/>
                  <a:pt x="481096" y="309093"/>
                </a:cubicBezTo>
                <a:cubicBezTo>
                  <a:pt x="472457" y="311013"/>
                  <a:pt x="463924" y="313386"/>
                  <a:pt x="455338" y="315532"/>
                </a:cubicBezTo>
                <a:cubicBezTo>
                  <a:pt x="429968" y="332446"/>
                  <a:pt x="434165" y="332095"/>
                  <a:pt x="397383" y="341290"/>
                </a:cubicBezTo>
                <a:cubicBezTo>
                  <a:pt x="389124" y="343355"/>
                  <a:pt x="361549" y="349548"/>
                  <a:pt x="352307" y="354169"/>
                </a:cubicBezTo>
                <a:cubicBezTo>
                  <a:pt x="345385" y="357630"/>
                  <a:pt x="340262" y="364403"/>
                  <a:pt x="332989" y="367048"/>
                </a:cubicBezTo>
                <a:cubicBezTo>
                  <a:pt x="316354" y="373097"/>
                  <a:pt x="281473" y="379927"/>
                  <a:pt x="281473" y="379927"/>
                </a:cubicBezTo>
                <a:cubicBezTo>
                  <a:pt x="235473" y="410593"/>
                  <a:pt x="257853" y="401930"/>
                  <a:pt x="217079" y="412124"/>
                </a:cubicBezTo>
                <a:cubicBezTo>
                  <a:pt x="210640" y="416417"/>
                  <a:pt x="204683" y="421542"/>
                  <a:pt x="197761" y="425003"/>
                </a:cubicBezTo>
                <a:cubicBezTo>
                  <a:pt x="191690" y="428039"/>
                  <a:pt x="184376" y="428146"/>
                  <a:pt x="178442" y="431442"/>
                </a:cubicBezTo>
                <a:cubicBezTo>
                  <a:pt x="164911" y="438959"/>
                  <a:pt x="152685" y="448614"/>
                  <a:pt x="139806" y="457200"/>
                </a:cubicBezTo>
                <a:lnTo>
                  <a:pt x="101169" y="482958"/>
                </a:lnTo>
                <a:cubicBezTo>
                  <a:pt x="83995" y="494407"/>
                  <a:pt x="75883" y="497990"/>
                  <a:pt x="62532" y="515155"/>
                </a:cubicBezTo>
                <a:cubicBezTo>
                  <a:pt x="28604" y="558777"/>
                  <a:pt x="45462" y="541808"/>
                  <a:pt x="23896" y="579549"/>
                </a:cubicBezTo>
                <a:cubicBezTo>
                  <a:pt x="20056" y="586268"/>
                  <a:pt x="15310" y="592428"/>
                  <a:pt x="11017" y="598867"/>
                </a:cubicBezTo>
                <a:cubicBezTo>
                  <a:pt x="-2040" y="651100"/>
                  <a:pt x="-5220" y="652907"/>
                  <a:pt x="11017" y="734096"/>
                </a:cubicBezTo>
                <a:cubicBezTo>
                  <a:pt x="12803" y="743026"/>
                  <a:pt x="22428" y="748896"/>
                  <a:pt x="30335" y="753414"/>
                </a:cubicBezTo>
                <a:cubicBezTo>
                  <a:pt x="38019" y="757805"/>
                  <a:pt x="47583" y="757422"/>
                  <a:pt x="56093" y="759853"/>
                </a:cubicBezTo>
                <a:cubicBezTo>
                  <a:pt x="84146" y="767868"/>
                  <a:pt x="75739" y="770090"/>
                  <a:pt x="114048" y="772732"/>
                </a:cubicBezTo>
                <a:cubicBezTo>
                  <a:pt x="163347" y="776132"/>
                  <a:pt x="212786" y="777025"/>
                  <a:pt x="262155" y="779172"/>
                </a:cubicBezTo>
                <a:lnTo>
                  <a:pt x="622763" y="772732"/>
                </a:lnTo>
                <a:cubicBezTo>
                  <a:pt x="629547" y="772502"/>
                  <a:pt x="635426" y="767624"/>
                  <a:pt x="642082" y="766293"/>
                </a:cubicBezTo>
                <a:cubicBezTo>
                  <a:pt x="656965" y="763316"/>
                  <a:pt x="672225" y="762568"/>
                  <a:pt x="687158" y="759853"/>
                </a:cubicBezTo>
                <a:cubicBezTo>
                  <a:pt x="695865" y="758270"/>
                  <a:pt x="704143" y="754584"/>
                  <a:pt x="712916" y="753414"/>
                </a:cubicBezTo>
                <a:cubicBezTo>
                  <a:pt x="736416" y="750281"/>
                  <a:pt x="760171" y="749456"/>
                  <a:pt x="783749" y="746974"/>
                </a:cubicBezTo>
                <a:cubicBezTo>
                  <a:pt x="800960" y="745162"/>
                  <a:pt x="818093" y="742681"/>
                  <a:pt x="835265" y="740535"/>
                </a:cubicBezTo>
                <a:cubicBezTo>
                  <a:pt x="848144" y="736242"/>
                  <a:pt x="861297" y="732698"/>
                  <a:pt x="873901" y="727656"/>
                </a:cubicBezTo>
                <a:cubicBezTo>
                  <a:pt x="880171" y="725148"/>
                  <a:pt x="914058" y="710862"/>
                  <a:pt x="925417" y="708338"/>
                </a:cubicBezTo>
                <a:cubicBezTo>
                  <a:pt x="938163" y="705506"/>
                  <a:pt x="951387" y="705065"/>
                  <a:pt x="964054" y="701898"/>
                </a:cubicBezTo>
                <a:cubicBezTo>
                  <a:pt x="977224" y="698605"/>
                  <a:pt x="989811" y="693312"/>
                  <a:pt x="1002690" y="689019"/>
                </a:cubicBezTo>
                <a:lnTo>
                  <a:pt x="1022009" y="682580"/>
                </a:lnTo>
                <a:cubicBezTo>
                  <a:pt x="1028448" y="680434"/>
                  <a:pt x="1034671" y="677472"/>
                  <a:pt x="1041327" y="676141"/>
                </a:cubicBezTo>
                <a:cubicBezTo>
                  <a:pt x="1052059" y="673994"/>
                  <a:pt x="1062965" y="672581"/>
                  <a:pt x="1073524" y="669701"/>
                </a:cubicBezTo>
                <a:cubicBezTo>
                  <a:pt x="1086621" y="666129"/>
                  <a:pt x="1099282" y="661115"/>
                  <a:pt x="1112161" y="656822"/>
                </a:cubicBezTo>
                <a:cubicBezTo>
                  <a:pt x="1118600" y="654676"/>
                  <a:pt x="1124823" y="651714"/>
                  <a:pt x="1131479" y="650383"/>
                </a:cubicBezTo>
                <a:cubicBezTo>
                  <a:pt x="1149849" y="646709"/>
                  <a:pt x="1171256" y="642957"/>
                  <a:pt x="1189434" y="637504"/>
                </a:cubicBezTo>
                <a:cubicBezTo>
                  <a:pt x="1202437" y="633603"/>
                  <a:pt x="1215312" y="629264"/>
                  <a:pt x="1228070" y="624625"/>
                </a:cubicBezTo>
                <a:cubicBezTo>
                  <a:pt x="1238933" y="620675"/>
                  <a:pt x="1249196" y="615067"/>
                  <a:pt x="1260268" y="611746"/>
                </a:cubicBezTo>
                <a:cubicBezTo>
                  <a:pt x="1270751" y="608601"/>
                  <a:pt x="1281733" y="607453"/>
                  <a:pt x="1292465" y="605307"/>
                </a:cubicBezTo>
                <a:cubicBezTo>
                  <a:pt x="1330658" y="579844"/>
                  <a:pt x="1294789" y="600629"/>
                  <a:pt x="1363299" y="579549"/>
                </a:cubicBezTo>
                <a:cubicBezTo>
                  <a:pt x="1374347" y="576150"/>
                  <a:pt x="1385157" y="571839"/>
                  <a:pt x="1395496" y="566670"/>
                </a:cubicBezTo>
                <a:cubicBezTo>
                  <a:pt x="1402418" y="563209"/>
                  <a:pt x="1407628" y="556665"/>
                  <a:pt x="1414814" y="553791"/>
                </a:cubicBezTo>
                <a:cubicBezTo>
                  <a:pt x="1429323" y="547987"/>
                  <a:pt x="1444922" y="545402"/>
                  <a:pt x="1459890" y="540912"/>
                </a:cubicBezTo>
                <a:cubicBezTo>
                  <a:pt x="1484435" y="533549"/>
                  <a:pt x="1476756" y="533676"/>
                  <a:pt x="1504966" y="528034"/>
                </a:cubicBezTo>
                <a:cubicBezTo>
                  <a:pt x="1561630" y="516701"/>
                  <a:pt x="1525326" y="527686"/>
                  <a:pt x="1562921" y="515155"/>
                </a:cubicBezTo>
                <a:cubicBezTo>
                  <a:pt x="1597029" y="492417"/>
                  <a:pt x="1570341" y="506195"/>
                  <a:pt x="1627316" y="495836"/>
                </a:cubicBezTo>
                <a:cubicBezTo>
                  <a:pt x="1636023" y="494253"/>
                  <a:pt x="1644434" y="491317"/>
                  <a:pt x="1653073" y="489397"/>
                </a:cubicBezTo>
                <a:cubicBezTo>
                  <a:pt x="1663757" y="487023"/>
                  <a:pt x="1674538" y="485104"/>
                  <a:pt x="1685270" y="482958"/>
                </a:cubicBezTo>
                <a:cubicBezTo>
                  <a:pt x="1691710" y="478665"/>
                  <a:pt x="1697517" y="473222"/>
                  <a:pt x="1704589" y="470079"/>
                </a:cubicBezTo>
                <a:cubicBezTo>
                  <a:pt x="1735203" y="456473"/>
                  <a:pt x="1749463" y="456160"/>
                  <a:pt x="1781862" y="450760"/>
                </a:cubicBezTo>
                <a:cubicBezTo>
                  <a:pt x="1790448" y="446467"/>
                  <a:pt x="1799229" y="442543"/>
                  <a:pt x="1807620" y="437881"/>
                </a:cubicBezTo>
                <a:cubicBezTo>
                  <a:pt x="1818561" y="431803"/>
                  <a:pt x="1828622" y="424160"/>
                  <a:pt x="1839817" y="418563"/>
                </a:cubicBezTo>
                <a:cubicBezTo>
                  <a:pt x="1850156" y="413394"/>
                  <a:pt x="1861675" y="410853"/>
                  <a:pt x="1872014" y="405684"/>
                </a:cubicBezTo>
                <a:cubicBezTo>
                  <a:pt x="1883209" y="400087"/>
                  <a:pt x="1893270" y="392444"/>
                  <a:pt x="1904211" y="386366"/>
                </a:cubicBezTo>
                <a:cubicBezTo>
                  <a:pt x="1912602" y="381704"/>
                  <a:pt x="1921383" y="377780"/>
                  <a:pt x="1929969" y="373487"/>
                </a:cubicBezTo>
                <a:cubicBezTo>
                  <a:pt x="1959396" y="329348"/>
                  <a:pt x="1920678" y="381451"/>
                  <a:pt x="1975045" y="334850"/>
                </a:cubicBezTo>
                <a:cubicBezTo>
                  <a:pt x="1980921" y="329813"/>
                  <a:pt x="1982969" y="321477"/>
                  <a:pt x="1987924" y="315532"/>
                </a:cubicBezTo>
                <a:cubicBezTo>
                  <a:pt x="1993754" y="308536"/>
                  <a:pt x="2001412" y="303210"/>
                  <a:pt x="2007242" y="296214"/>
                </a:cubicBezTo>
                <a:cubicBezTo>
                  <a:pt x="2025892" y="273835"/>
                  <a:pt x="2018205" y="274288"/>
                  <a:pt x="2033000" y="244698"/>
                </a:cubicBezTo>
                <a:cubicBezTo>
                  <a:pt x="2038597" y="233503"/>
                  <a:pt x="2046721" y="223696"/>
                  <a:pt x="2052318" y="212501"/>
                </a:cubicBezTo>
                <a:cubicBezTo>
                  <a:pt x="2055354" y="206430"/>
                  <a:pt x="2056893" y="199710"/>
                  <a:pt x="2058758" y="193183"/>
                </a:cubicBezTo>
                <a:cubicBezTo>
                  <a:pt x="2066441" y="166294"/>
                  <a:pt x="2066579" y="159136"/>
                  <a:pt x="2071637" y="128788"/>
                </a:cubicBezTo>
                <a:cubicBezTo>
                  <a:pt x="2069490" y="107323"/>
                  <a:pt x="2070048" y="85413"/>
                  <a:pt x="2065197" y="64394"/>
                </a:cubicBezTo>
                <a:cubicBezTo>
                  <a:pt x="2060985" y="46145"/>
                  <a:pt x="2041885" y="37305"/>
                  <a:pt x="2026561" y="32197"/>
                </a:cubicBezTo>
                <a:cubicBezTo>
                  <a:pt x="2009769" y="26600"/>
                  <a:pt x="1992217" y="23611"/>
                  <a:pt x="1975045" y="19318"/>
                </a:cubicBezTo>
                <a:cubicBezTo>
                  <a:pt x="1912256" y="3621"/>
                  <a:pt x="1990630" y="22781"/>
                  <a:pt x="1917090" y="6439"/>
                </a:cubicBezTo>
                <a:cubicBezTo>
                  <a:pt x="1908451" y="4519"/>
                  <a:pt x="1899918" y="2146"/>
                  <a:pt x="1891332" y="0"/>
                </a:cubicBezTo>
                <a:lnTo>
                  <a:pt x="1640194" y="6439"/>
                </a:lnTo>
                <a:cubicBezTo>
                  <a:pt x="1622904" y="7175"/>
                  <a:pt x="1605600" y="9253"/>
                  <a:pt x="1588679" y="12879"/>
                </a:cubicBezTo>
                <a:cubicBezTo>
                  <a:pt x="1575405" y="15724"/>
                  <a:pt x="1563212" y="22466"/>
                  <a:pt x="1550042" y="25758"/>
                </a:cubicBezTo>
                <a:lnTo>
                  <a:pt x="1524285" y="32197"/>
                </a:lnTo>
                <a:cubicBezTo>
                  <a:pt x="1517845" y="36490"/>
                  <a:pt x="1512213" y="42359"/>
                  <a:pt x="1504966" y="45076"/>
                </a:cubicBezTo>
                <a:cubicBezTo>
                  <a:pt x="1494718" y="48919"/>
                  <a:pt x="1483453" y="49141"/>
                  <a:pt x="1472769" y="51515"/>
                </a:cubicBezTo>
                <a:cubicBezTo>
                  <a:pt x="1464129" y="53435"/>
                  <a:pt x="1455521" y="55524"/>
                  <a:pt x="1447011" y="57955"/>
                </a:cubicBezTo>
                <a:cubicBezTo>
                  <a:pt x="1440485" y="59820"/>
                  <a:pt x="1434349" y="63063"/>
                  <a:pt x="1427693" y="64394"/>
                </a:cubicBezTo>
                <a:cubicBezTo>
                  <a:pt x="1392458" y="71441"/>
                  <a:pt x="1393809" y="70834"/>
                  <a:pt x="1369738" y="7083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0E0E01-1DCC-4522-9640-8D980ED63A47}"/>
              </a:ext>
            </a:extLst>
          </p:cNvPr>
          <p:cNvSpPr txBox="1"/>
          <p:nvPr/>
        </p:nvSpPr>
        <p:spPr>
          <a:xfrm>
            <a:off x="4282584" y="2226996"/>
            <a:ext cx="73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accent1"/>
                </a:solidFill>
              </a:rPr>
              <a:t>Batch 1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3D3B88-4C69-40A4-AC1B-0AD98884793B}"/>
              </a:ext>
            </a:extLst>
          </p:cNvPr>
          <p:cNvSpPr txBox="1"/>
          <p:nvPr/>
        </p:nvSpPr>
        <p:spPr>
          <a:xfrm>
            <a:off x="5101772" y="4333316"/>
            <a:ext cx="73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Batch 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94869A3-7A99-4881-84DA-FC6D4D31219C}"/>
              </a:ext>
            </a:extLst>
          </p:cNvPr>
          <p:cNvSpPr/>
          <p:nvPr/>
        </p:nvSpPr>
        <p:spPr>
          <a:xfrm>
            <a:off x="1136203" y="3198539"/>
            <a:ext cx="1841686" cy="863628"/>
          </a:xfrm>
          <a:custGeom>
            <a:avLst/>
            <a:gdLst>
              <a:gd name="connsiteX0" fmla="*/ 772732 w 1841686"/>
              <a:gd name="connsiteY0" fmla="*/ 93870 h 863628"/>
              <a:gd name="connsiteX1" fmla="*/ 740535 w 1841686"/>
              <a:gd name="connsiteY1" fmla="*/ 87430 h 863628"/>
              <a:gd name="connsiteX2" fmla="*/ 676141 w 1841686"/>
              <a:gd name="connsiteY2" fmla="*/ 100309 h 863628"/>
              <a:gd name="connsiteX3" fmla="*/ 643943 w 1841686"/>
              <a:gd name="connsiteY3" fmla="*/ 113188 h 863628"/>
              <a:gd name="connsiteX4" fmla="*/ 598867 w 1841686"/>
              <a:gd name="connsiteY4" fmla="*/ 119628 h 863628"/>
              <a:gd name="connsiteX5" fmla="*/ 573110 w 1841686"/>
              <a:gd name="connsiteY5" fmla="*/ 126067 h 863628"/>
              <a:gd name="connsiteX6" fmla="*/ 540912 w 1841686"/>
              <a:gd name="connsiteY6" fmla="*/ 132506 h 863628"/>
              <a:gd name="connsiteX7" fmla="*/ 508715 w 1841686"/>
              <a:gd name="connsiteY7" fmla="*/ 145385 h 863628"/>
              <a:gd name="connsiteX8" fmla="*/ 463639 w 1841686"/>
              <a:gd name="connsiteY8" fmla="*/ 158264 h 863628"/>
              <a:gd name="connsiteX9" fmla="*/ 418563 w 1841686"/>
              <a:gd name="connsiteY9" fmla="*/ 184022 h 863628"/>
              <a:gd name="connsiteX10" fmla="*/ 373487 w 1841686"/>
              <a:gd name="connsiteY10" fmla="*/ 196901 h 863628"/>
              <a:gd name="connsiteX11" fmla="*/ 341290 w 1841686"/>
              <a:gd name="connsiteY11" fmla="*/ 216219 h 863628"/>
              <a:gd name="connsiteX12" fmla="*/ 283335 w 1841686"/>
              <a:gd name="connsiteY12" fmla="*/ 241977 h 863628"/>
              <a:gd name="connsiteX13" fmla="*/ 251138 w 1841686"/>
              <a:gd name="connsiteY13" fmla="*/ 261295 h 863628"/>
              <a:gd name="connsiteX14" fmla="*/ 212501 w 1841686"/>
              <a:gd name="connsiteY14" fmla="*/ 287053 h 863628"/>
              <a:gd name="connsiteX15" fmla="*/ 193183 w 1841686"/>
              <a:gd name="connsiteY15" fmla="*/ 293492 h 863628"/>
              <a:gd name="connsiteX16" fmla="*/ 173864 w 1841686"/>
              <a:gd name="connsiteY16" fmla="*/ 312811 h 863628"/>
              <a:gd name="connsiteX17" fmla="*/ 128788 w 1841686"/>
              <a:gd name="connsiteY17" fmla="*/ 345008 h 863628"/>
              <a:gd name="connsiteX18" fmla="*/ 83712 w 1841686"/>
              <a:gd name="connsiteY18" fmla="*/ 390084 h 863628"/>
              <a:gd name="connsiteX19" fmla="*/ 64394 w 1841686"/>
              <a:gd name="connsiteY19" fmla="*/ 409402 h 863628"/>
              <a:gd name="connsiteX20" fmla="*/ 45076 w 1841686"/>
              <a:gd name="connsiteY20" fmla="*/ 422281 h 863628"/>
              <a:gd name="connsiteX21" fmla="*/ 12879 w 1841686"/>
              <a:gd name="connsiteY21" fmla="*/ 467357 h 863628"/>
              <a:gd name="connsiteX22" fmla="*/ 0 w 1841686"/>
              <a:gd name="connsiteY22" fmla="*/ 512433 h 863628"/>
              <a:gd name="connsiteX23" fmla="*/ 6439 w 1841686"/>
              <a:gd name="connsiteY23" fmla="*/ 621904 h 863628"/>
              <a:gd name="connsiteX24" fmla="*/ 12879 w 1841686"/>
              <a:gd name="connsiteY24" fmla="*/ 641222 h 863628"/>
              <a:gd name="connsiteX25" fmla="*/ 25757 w 1841686"/>
              <a:gd name="connsiteY25" fmla="*/ 673419 h 863628"/>
              <a:gd name="connsiteX26" fmla="*/ 45076 w 1841686"/>
              <a:gd name="connsiteY26" fmla="*/ 692737 h 863628"/>
              <a:gd name="connsiteX27" fmla="*/ 57955 w 1841686"/>
              <a:gd name="connsiteY27" fmla="*/ 712056 h 863628"/>
              <a:gd name="connsiteX28" fmla="*/ 77273 w 1841686"/>
              <a:gd name="connsiteY28" fmla="*/ 737814 h 863628"/>
              <a:gd name="connsiteX29" fmla="*/ 115910 w 1841686"/>
              <a:gd name="connsiteY29" fmla="*/ 770011 h 863628"/>
              <a:gd name="connsiteX30" fmla="*/ 135228 w 1841686"/>
              <a:gd name="connsiteY30" fmla="*/ 789329 h 863628"/>
              <a:gd name="connsiteX31" fmla="*/ 186743 w 1841686"/>
              <a:gd name="connsiteY31" fmla="*/ 808647 h 863628"/>
              <a:gd name="connsiteX32" fmla="*/ 264017 w 1841686"/>
              <a:gd name="connsiteY32" fmla="*/ 827966 h 863628"/>
              <a:gd name="connsiteX33" fmla="*/ 296214 w 1841686"/>
              <a:gd name="connsiteY33" fmla="*/ 834405 h 863628"/>
              <a:gd name="connsiteX34" fmla="*/ 367048 w 1841686"/>
              <a:gd name="connsiteY34" fmla="*/ 840844 h 863628"/>
              <a:gd name="connsiteX35" fmla="*/ 412124 w 1841686"/>
              <a:gd name="connsiteY35" fmla="*/ 847284 h 863628"/>
              <a:gd name="connsiteX36" fmla="*/ 663262 w 1841686"/>
              <a:gd name="connsiteY36" fmla="*/ 847284 h 863628"/>
              <a:gd name="connsiteX37" fmla="*/ 695459 w 1841686"/>
              <a:gd name="connsiteY37" fmla="*/ 840844 h 863628"/>
              <a:gd name="connsiteX38" fmla="*/ 753414 w 1841686"/>
              <a:gd name="connsiteY38" fmla="*/ 834405 h 863628"/>
              <a:gd name="connsiteX39" fmla="*/ 785611 w 1841686"/>
              <a:gd name="connsiteY39" fmla="*/ 821526 h 863628"/>
              <a:gd name="connsiteX40" fmla="*/ 850005 w 1841686"/>
              <a:gd name="connsiteY40" fmla="*/ 808647 h 863628"/>
              <a:gd name="connsiteX41" fmla="*/ 875763 w 1841686"/>
              <a:gd name="connsiteY41" fmla="*/ 789329 h 863628"/>
              <a:gd name="connsiteX42" fmla="*/ 914400 w 1841686"/>
              <a:gd name="connsiteY42" fmla="*/ 782890 h 863628"/>
              <a:gd name="connsiteX43" fmla="*/ 946597 w 1841686"/>
              <a:gd name="connsiteY43" fmla="*/ 776450 h 863628"/>
              <a:gd name="connsiteX44" fmla="*/ 985233 w 1841686"/>
              <a:gd name="connsiteY44" fmla="*/ 763571 h 863628"/>
              <a:gd name="connsiteX45" fmla="*/ 1010991 w 1841686"/>
              <a:gd name="connsiteY45" fmla="*/ 750692 h 863628"/>
              <a:gd name="connsiteX46" fmla="*/ 1062507 w 1841686"/>
              <a:gd name="connsiteY46" fmla="*/ 737814 h 863628"/>
              <a:gd name="connsiteX47" fmla="*/ 1120462 w 1841686"/>
              <a:gd name="connsiteY47" fmla="*/ 724935 h 863628"/>
              <a:gd name="connsiteX48" fmla="*/ 1171977 w 1841686"/>
              <a:gd name="connsiteY48" fmla="*/ 705616 h 863628"/>
              <a:gd name="connsiteX49" fmla="*/ 1204174 w 1841686"/>
              <a:gd name="connsiteY49" fmla="*/ 692737 h 863628"/>
              <a:gd name="connsiteX50" fmla="*/ 1223493 w 1841686"/>
              <a:gd name="connsiteY50" fmla="*/ 686298 h 863628"/>
              <a:gd name="connsiteX51" fmla="*/ 1255690 w 1841686"/>
              <a:gd name="connsiteY51" fmla="*/ 673419 h 863628"/>
              <a:gd name="connsiteX52" fmla="*/ 1281448 w 1841686"/>
              <a:gd name="connsiteY52" fmla="*/ 660540 h 863628"/>
              <a:gd name="connsiteX53" fmla="*/ 1307205 w 1841686"/>
              <a:gd name="connsiteY53" fmla="*/ 654101 h 863628"/>
              <a:gd name="connsiteX54" fmla="*/ 1384479 w 1841686"/>
              <a:gd name="connsiteY54" fmla="*/ 621904 h 863628"/>
              <a:gd name="connsiteX55" fmla="*/ 1435994 w 1841686"/>
              <a:gd name="connsiteY55" fmla="*/ 596146 h 863628"/>
              <a:gd name="connsiteX56" fmla="*/ 1455312 w 1841686"/>
              <a:gd name="connsiteY56" fmla="*/ 583267 h 863628"/>
              <a:gd name="connsiteX57" fmla="*/ 1474631 w 1841686"/>
              <a:gd name="connsiteY57" fmla="*/ 576828 h 863628"/>
              <a:gd name="connsiteX58" fmla="*/ 1500388 w 1841686"/>
              <a:gd name="connsiteY58" fmla="*/ 563949 h 863628"/>
              <a:gd name="connsiteX59" fmla="*/ 1526146 w 1841686"/>
              <a:gd name="connsiteY59" fmla="*/ 557509 h 863628"/>
              <a:gd name="connsiteX60" fmla="*/ 1590541 w 1841686"/>
              <a:gd name="connsiteY60" fmla="*/ 518873 h 863628"/>
              <a:gd name="connsiteX61" fmla="*/ 1622738 w 1841686"/>
              <a:gd name="connsiteY61" fmla="*/ 499554 h 863628"/>
              <a:gd name="connsiteX62" fmla="*/ 1680693 w 1841686"/>
              <a:gd name="connsiteY62" fmla="*/ 467357 h 863628"/>
              <a:gd name="connsiteX63" fmla="*/ 1712890 w 1841686"/>
              <a:gd name="connsiteY63" fmla="*/ 428721 h 863628"/>
              <a:gd name="connsiteX64" fmla="*/ 1751526 w 1841686"/>
              <a:gd name="connsiteY64" fmla="*/ 390084 h 863628"/>
              <a:gd name="connsiteX65" fmla="*/ 1777284 w 1841686"/>
              <a:gd name="connsiteY65" fmla="*/ 364326 h 863628"/>
              <a:gd name="connsiteX66" fmla="*/ 1803042 w 1841686"/>
              <a:gd name="connsiteY66" fmla="*/ 325690 h 863628"/>
              <a:gd name="connsiteX67" fmla="*/ 1815921 w 1841686"/>
              <a:gd name="connsiteY67" fmla="*/ 299932 h 863628"/>
              <a:gd name="connsiteX68" fmla="*/ 1828800 w 1841686"/>
              <a:gd name="connsiteY68" fmla="*/ 280614 h 863628"/>
              <a:gd name="connsiteX69" fmla="*/ 1841679 w 1841686"/>
              <a:gd name="connsiteY69" fmla="*/ 235537 h 863628"/>
              <a:gd name="connsiteX70" fmla="*/ 1835239 w 1841686"/>
              <a:gd name="connsiteY70" fmla="*/ 119628 h 863628"/>
              <a:gd name="connsiteX71" fmla="*/ 1796602 w 1841686"/>
              <a:gd name="connsiteY71" fmla="*/ 74552 h 863628"/>
              <a:gd name="connsiteX72" fmla="*/ 1738648 w 1841686"/>
              <a:gd name="connsiteY72" fmla="*/ 55233 h 863628"/>
              <a:gd name="connsiteX73" fmla="*/ 1693572 w 1841686"/>
              <a:gd name="connsiteY73" fmla="*/ 42354 h 863628"/>
              <a:gd name="connsiteX74" fmla="*/ 1629177 w 1841686"/>
              <a:gd name="connsiteY74" fmla="*/ 35915 h 863628"/>
              <a:gd name="connsiteX75" fmla="*/ 798490 w 1841686"/>
              <a:gd name="connsiteY75" fmla="*/ 35915 h 863628"/>
              <a:gd name="connsiteX76" fmla="*/ 759853 w 1841686"/>
              <a:gd name="connsiteY76" fmla="*/ 48794 h 863628"/>
              <a:gd name="connsiteX77" fmla="*/ 714777 w 1841686"/>
              <a:gd name="connsiteY77" fmla="*/ 74552 h 863628"/>
              <a:gd name="connsiteX78" fmla="*/ 689019 w 1841686"/>
              <a:gd name="connsiteY78" fmla="*/ 100309 h 8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841686" h="863628">
                <a:moveTo>
                  <a:pt x="772732" y="93870"/>
                </a:moveTo>
                <a:cubicBezTo>
                  <a:pt x="762000" y="91723"/>
                  <a:pt x="751456" y="86702"/>
                  <a:pt x="740535" y="87430"/>
                </a:cubicBezTo>
                <a:cubicBezTo>
                  <a:pt x="718694" y="88886"/>
                  <a:pt x="676141" y="100309"/>
                  <a:pt x="676141" y="100309"/>
                </a:cubicBezTo>
                <a:cubicBezTo>
                  <a:pt x="665408" y="104602"/>
                  <a:pt x="655157" y="110384"/>
                  <a:pt x="643943" y="113188"/>
                </a:cubicBezTo>
                <a:cubicBezTo>
                  <a:pt x="629218" y="116869"/>
                  <a:pt x="613800" y="116913"/>
                  <a:pt x="598867" y="119628"/>
                </a:cubicBezTo>
                <a:cubicBezTo>
                  <a:pt x="590160" y="121211"/>
                  <a:pt x="581749" y="124147"/>
                  <a:pt x="573110" y="126067"/>
                </a:cubicBezTo>
                <a:cubicBezTo>
                  <a:pt x="562425" y="128441"/>
                  <a:pt x="551645" y="130360"/>
                  <a:pt x="540912" y="132506"/>
                </a:cubicBezTo>
                <a:cubicBezTo>
                  <a:pt x="530180" y="136799"/>
                  <a:pt x="519681" y="141730"/>
                  <a:pt x="508715" y="145385"/>
                </a:cubicBezTo>
                <a:cubicBezTo>
                  <a:pt x="484216" y="153551"/>
                  <a:pt x="485337" y="148965"/>
                  <a:pt x="463639" y="158264"/>
                </a:cubicBezTo>
                <a:cubicBezTo>
                  <a:pt x="384611" y="192132"/>
                  <a:pt x="483234" y="151686"/>
                  <a:pt x="418563" y="184022"/>
                </a:cubicBezTo>
                <a:cubicBezTo>
                  <a:pt x="409328" y="188639"/>
                  <a:pt x="381735" y="194839"/>
                  <a:pt x="373487" y="196901"/>
                </a:cubicBezTo>
                <a:cubicBezTo>
                  <a:pt x="362755" y="203340"/>
                  <a:pt x="352485" y="210622"/>
                  <a:pt x="341290" y="216219"/>
                </a:cubicBezTo>
                <a:cubicBezTo>
                  <a:pt x="269648" y="252040"/>
                  <a:pt x="344788" y="207837"/>
                  <a:pt x="283335" y="241977"/>
                </a:cubicBezTo>
                <a:cubicBezTo>
                  <a:pt x="272394" y="248055"/>
                  <a:pt x="261697" y="254576"/>
                  <a:pt x="251138" y="261295"/>
                </a:cubicBezTo>
                <a:cubicBezTo>
                  <a:pt x="238079" y="269605"/>
                  <a:pt x="227185" y="282158"/>
                  <a:pt x="212501" y="287053"/>
                </a:cubicBezTo>
                <a:lnTo>
                  <a:pt x="193183" y="293492"/>
                </a:lnTo>
                <a:cubicBezTo>
                  <a:pt x="186743" y="299932"/>
                  <a:pt x="180860" y="306981"/>
                  <a:pt x="173864" y="312811"/>
                </a:cubicBezTo>
                <a:cubicBezTo>
                  <a:pt x="131854" y="347820"/>
                  <a:pt x="179822" y="298614"/>
                  <a:pt x="128788" y="345008"/>
                </a:cubicBezTo>
                <a:cubicBezTo>
                  <a:pt x="113065" y="359302"/>
                  <a:pt x="98737" y="375059"/>
                  <a:pt x="83712" y="390084"/>
                </a:cubicBezTo>
                <a:cubicBezTo>
                  <a:pt x="77273" y="396523"/>
                  <a:pt x="71971" y="404350"/>
                  <a:pt x="64394" y="409402"/>
                </a:cubicBezTo>
                <a:cubicBezTo>
                  <a:pt x="57955" y="413695"/>
                  <a:pt x="50548" y="416809"/>
                  <a:pt x="45076" y="422281"/>
                </a:cubicBezTo>
                <a:cubicBezTo>
                  <a:pt x="42156" y="425201"/>
                  <a:pt x="16537" y="460041"/>
                  <a:pt x="12879" y="467357"/>
                </a:cubicBezTo>
                <a:cubicBezTo>
                  <a:pt x="8257" y="476600"/>
                  <a:pt x="2065" y="504173"/>
                  <a:pt x="0" y="512433"/>
                </a:cubicBezTo>
                <a:cubicBezTo>
                  <a:pt x="2146" y="548923"/>
                  <a:pt x="2802" y="585532"/>
                  <a:pt x="6439" y="621904"/>
                </a:cubicBezTo>
                <a:cubicBezTo>
                  <a:pt x="7114" y="628658"/>
                  <a:pt x="10496" y="634866"/>
                  <a:pt x="12879" y="641222"/>
                </a:cubicBezTo>
                <a:cubicBezTo>
                  <a:pt x="16938" y="652045"/>
                  <a:pt x="19631" y="663617"/>
                  <a:pt x="25757" y="673419"/>
                </a:cubicBezTo>
                <a:cubicBezTo>
                  <a:pt x="30584" y="681142"/>
                  <a:pt x="39246" y="685741"/>
                  <a:pt x="45076" y="692737"/>
                </a:cubicBezTo>
                <a:cubicBezTo>
                  <a:pt x="50031" y="698683"/>
                  <a:pt x="53457" y="705758"/>
                  <a:pt x="57955" y="712056"/>
                </a:cubicBezTo>
                <a:cubicBezTo>
                  <a:pt x="64193" y="720789"/>
                  <a:pt x="70289" y="729665"/>
                  <a:pt x="77273" y="737814"/>
                </a:cubicBezTo>
                <a:cubicBezTo>
                  <a:pt x="105491" y="770735"/>
                  <a:pt x="86101" y="745171"/>
                  <a:pt x="115910" y="770011"/>
                </a:cubicBezTo>
                <a:cubicBezTo>
                  <a:pt x="122906" y="775841"/>
                  <a:pt x="127818" y="784036"/>
                  <a:pt x="135228" y="789329"/>
                </a:cubicBezTo>
                <a:cubicBezTo>
                  <a:pt x="153360" y="802281"/>
                  <a:pt x="166001" y="803462"/>
                  <a:pt x="186743" y="808647"/>
                </a:cubicBezTo>
                <a:cubicBezTo>
                  <a:pt x="230800" y="830676"/>
                  <a:pt x="197890" y="817793"/>
                  <a:pt x="264017" y="827966"/>
                </a:cubicBezTo>
                <a:cubicBezTo>
                  <a:pt x="274835" y="829630"/>
                  <a:pt x="285354" y="833048"/>
                  <a:pt x="296214" y="834405"/>
                </a:cubicBezTo>
                <a:cubicBezTo>
                  <a:pt x="319740" y="837346"/>
                  <a:pt x="343484" y="838226"/>
                  <a:pt x="367048" y="840844"/>
                </a:cubicBezTo>
                <a:cubicBezTo>
                  <a:pt x="382133" y="842520"/>
                  <a:pt x="397099" y="845137"/>
                  <a:pt x="412124" y="847284"/>
                </a:cubicBezTo>
                <a:cubicBezTo>
                  <a:pt x="503627" y="877783"/>
                  <a:pt x="437774" y="858284"/>
                  <a:pt x="663262" y="847284"/>
                </a:cubicBezTo>
                <a:cubicBezTo>
                  <a:pt x="674194" y="846751"/>
                  <a:pt x="684624" y="842392"/>
                  <a:pt x="695459" y="840844"/>
                </a:cubicBezTo>
                <a:cubicBezTo>
                  <a:pt x="714701" y="838095"/>
                  <a:pt x="734096" y="836551"/>
                  <a:pt x="753414" y="834405"/>
                </a:cubicBezTo>
                <a:cubicBezTo>
                  <a:pt x="764146" y="830112"/>
                  <a:pt x="774442" y="824504"/>
                  <a:pt x="785611" y="821526"/>
                </a:cubicBezTo>
                <a:cubicBezTo>
                  <a:pt x="806762" y="815886"/>
                  <a:pt x="850005" y="808647"/>
                  <a:pt x="850005" y="808647"/>
                </a:cubicBezTo>
                <a:cubicBezTo>
                  <a:pt x="858591" y="802208"/>
                  <a:pt x="865798" y="793315"/>
                  <a:pt x="875763" y="789329"/>
                </a:cubicBezTo>
                <a:cubicBezTo>
                  <a:pt x="887886" y="784480"/>
                  <a:pt x="901554" y="785226"/>
                  <a:pt x="914400" y="782890"/>
                </a:cubicBezTo>
                <a:cubicBezTo>
                  <a:pt x="925168" y="780932"/>
                  <a:pt x="936038" y="779330"/>
                  <a:pt x="946597" y="776450"/>
                </a:cubicBezTo>
                <a:cubicBezTo>
                  <a:pt x="959694" y="772878"/>
                  <a:pt x="973091" y="769642"/>
                  <a:pt x="985233" y="763571"/>
                </a:cubicBezTo>
                <a:cubicBezTo>
                  <a:pt x="993819" y="759278"/>
                  <a:pt x="1001884" y="753728"/>
                  <a:pt x="1010991" y="750692"/>
                </a:cubicBezTo>
                <a:cubicBezTo>
                  <a:pt x="1027783" y="745095"/>
                  <a:pt x="1045430" y="742471"/>
                  <a:pt x="1062507" y="737814"/>
                </a:cubicBezTo>
                <a:cubicBezTo>
                  <a:pt x="1112339" y="724224"/>
                  <a:pt x="1040260" y="738301"/>
                  <a:pt x="1120462" y="724935"/>
                </a:cubicBezTo>
                <a:cubicBezTo>
                  <a:pt x="1173151" y="698589"/>
                  <a:pt x="1119374" y="723151"/>
                  <a:pt x="1171977" y="705616"/>
                </a:cubicBezTo>
                <a:cubicBezTo>
                  <a:pt x="1182943" y="701961"/>
                  <a:pt x="1193351" y="696796"/>
                  <a:pt x="1204174" y="692737"/>
                </a:cubicBezTo>
                <a:cubicBezTo>
                  <a:pt x="1210530" y="690354"/>
                  <a:pt x="1217137" y="688681"/>
                  <a:pt x="1223493" y="686298"/>
                </a:cubicBezTo>
                <a:cubicBezTo>
                  <a:pt x="1234316" y="682239"/>
                  <a:pt x="1245127" y="678114"/>
                  <a:pt x="1255690" y="673419"/>
                </a:cubicBezTo>
                <a:cubicBezTo>
                  <a:pt x="1264462" y="669520"/>
                  <a:pt x="1272460" y="663911"/>
                  <a:pt x="1281448" y="660540"/>
                </a:cubicBezTo>
                <a:cubicBezTo>
                  <a:pt x="1289734" y="657433"/>
                  <a:pt x="1298619" y="656247"/>
                  <a:pt x="1307205" y="654101"/>
                </a:cubicBezTo>
                <a:cubicBezTo>
                  <a:pt x="1366637" y="624385"/>
                  <a:pt x="1340095" y="632999"/>
                  <a:pt x="1384479" y="621904"/>
                </a:cubicBezTo>
                <a:cubicBezTo>
                  <a:pt x="1429235" y="592066"/>
                  <a:pt x="1372982" y="627653"/>
                  <a:pt x="1435994" y="596146"/>
                </a:cubicBezTo>
                <a:cubicBezTo>
                  <a:pt x="1442916" y="592685"/>
                  <a:pt x="1448390" y="586728"/>
                  <a:pt x="1455312" y="583267"/>
                </a:cubicBezTo>
                <a:cubicBezTo>
                  <a:pt x="1461383" y="580231"/>
                  <a:pt x="1468392" y="579502"/>
                  <a:pt x="1474631" y="576828"/>
                </a:cubicBezTo>
                <a:cubicBezTo>
                  <a:pt x="1483454" y="573047"/>
                  <a:pt x="1491400" y="567320"/>
                  <a:pt x="1500388" y="563949"/>
                </a:cubicBezTo>
                <a:cubicBezTo>
                  <a:pt x="1508675" y="560841"/>
                  <a:pt x="1517859" y="560617"/>
                  <a:pt x="1526146" y="557509"/>
                </a:cubicBezTo>
                <a:cubicBezTo>
                  <a:pt x="1550159" y="548504"/>
                  <a:pt x="1569054" y="532547"/>
                  <a:pt x="1590541" y="518873"/>
                </a:cubicBezTo>
                <a:cubicBezTo>
                  <a:pt x="1601100" y="512153"/>
                  <a:pt x="1611543" y="505152"/>
                  <a:pt x="1622738" y="499554"/>
                </a:cubicBezTo>
                <a:cubicBezTo>
                  <a:pt x="1641082" y="490382"/>
                  <a:pt x="1664526" y="479482"/>
                  <a:pt x="1680693" y="467357"/>
                </a:cubicBezTo>
                <a:cubicBezTo>
                  <a:pt x="1710051" y="445339"/>
                  <a:pt x="1691078" y="453260"/>
                  <a:pt x="1712890" y="428721"/>
                </a:cubicBezTo>
                <a:cubicBezTo>
                  <a:pt x="1724990" y="415108"/>
                  <a:pt x="1738647" y="402963"/>
                  <a:pt x="1751526" y="390084"/>
                </a:cubicBezTo>
                <a:lnTo>
                  <a:pt x="1777284" y="364326"/>
                </a:lnTo>
                <a:cubicBezTo>
                  <a:pt x="1791099" y="322885"/>
                  <a:pt x="1772894" y="367898"/>
                  <a:pt x="1803042" y="325690"/>
                </a:cubicBezTo>
                <a:cubicBezTo>
                  <a:pt x="1808622" y="317879"/>
                  <a:pt x="1811158" y="308267"/>
                  <a:pt x="1815921" y="299932"/>
                </a:cubicBezTo>
                <a:cubicBezTo>
                  <a:pt x="1819761" y="293213"/>
                  <a:pt x="1824507" y="287053"/>
                  <a:pt x="1828800" y="280614"/>
                </a:cubicBezTo>
                <a:cubicBezTo>
                  <a:pt x="1831835" y="271507"/>
                  <a:pt x="1841679" y="243618"/>
                  <a:pt x="1841679" y="235537"/>
                </a:cubicBezTo>
                <a:cubicBezTo>
                  <a:pt x="1841679" y="196841"/>
                  <a:pt x="1842161" y="157700"/>
                  <a:pt x="1835239" y="119628"/>
                </a:cubicBezTo>
                <a:cubicBezTo>
                  <a:pt x="1834077" y="113237"/>
                  <a:pt x="1803468" y="78843"/>
                  <a:pt x="1796602" y="74552"/>
                </a:cubicBezTo>
                <a:cubicBezTo>
                  <a:pt x="1777909" y="62869"/>
                  <a:pt x="1758989" y="61045"/>
                  <a:pt x="1738648" y="55233"/>
                </a:cubicBezTo>
                <a:cubicBezTo>
                  <a:pt x="1720312" y="49994"/>
                  <a:pt x="1713687" y="45228"/>
                  <a:pt x="1693572" y="42354"/>
                </a:cubicBezTo>
                <a:cubicBezTo>
                  <a:pt x="1672217" y="39303"/>
                  <a:pt x="1650642" y="38061"/>
                  <a:pt x="1629177" y="35915"/>
                </a:cubicBezTo>
                <a:cubicBezTo>
                  <a:pt x="1344579" y="-35240"/>
                  <a:pt x="1567838" y="18296"/>
                  <a:pt x="798490" y="35915"/>
                </a:cubicBezTo>
                <a:cubicBezTo>
                  <a:pt x="784918" y="36226"/>
                  <a:pt x="771995" y="42723"/>
                  <a:pt x="759853" y="48794"/>
                </a:cubicBezTo>
                <a:cubicBezTo>
                  <a:pt x="727173" y="65134"/>
                  <a:pt x="742082" y="56348"/>
                  <a:pt x="714777" y="74552"/>
                </a:cubicBezTo>
                <a:cubicBezTo>
                  <a:pt x="699236" y="97864"/>
                  <a:pt x="708820" y="90409"/>
                  <a:pt x="689019" y="1003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28F6549-4C42-48BB-AB8B-6E8934478B34}"/>
              </a:ext>
            </a:extLst>
          </p:cNvPr>
          <p:cNvCxnSpPr/>
          <p:nvPr/>
        </p:nvCxnSpPr>
        <p:spPr>
          <a:xfrm flipV="1">
            <a:off x="1094702" y="3973132"/>
            <a:ext cx="0" cy="805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5D9710F-AACC-4998-80AD-32F11856153B}"/>
              </a:ext>
            </a:extLst>
          </p:cNvPr>
          <p:cNvSpPr txBox="1"/>
          <p:nvPr/>
        </p:nvSpPr>
        <p:spPr>
          <a:xfrm>
            <a:off x="4925787" y="3174941"/>
            <a:ext cx="1170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Průměr:  6.23</a:t>
            </a:r>
            <a:endParaRPr lang="en-US" sz="1200" dirty="0"/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D0714CA3-EDF5-4164-AB09-4388D6DC4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59350"/>
            <a:ext cx="23631801" cy="138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6.22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8A8D81-D599-4912-AC5D-AC9636B92B5C}"/>
              </a:ext>
            </a:extLst>
          </p:cNvPr>
          <p:cNvSpPr txBox="1"/>
          <p:nvPr/>
        </p:nvSpPr>
        <p:spPr>
          <a:xfrm>
            <a:off x="4094083" y="5049632"/>
            <a:ext cx="1242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Průměr:  1.19</a:t>
            </a:r>
            <a:endParaRPr lang="en-US" sz="1200" dirty="0"/>
          </a:p>
        </p:txBody>
      </p:sp>
      <p:pic>
        <p:nvPicPr>
          <p:cNvPr id="33" name="Picture 32" descr="Chart, box and whisker chart&#10;&#10;Description automatically generated">
            <a:extLst>
              <a:ext uri="{FF2B5EF4-FFF2-40B4-BE49-F238E27FC236}">
                <a16:creationId xmlns:a16="http://schemas.microsoft.com/office/drawing/2014/main" id="{55615407-BFE4-4FAB-BEEF-2EFBD53E52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60" b="1994"/>
          <a:stretch/>
        </p:blipFill>
        <p:spPr>
          <a:xfrm>
            <a:off x="9018289" y="2426805"/>
            <a:ext cx="2460559" cy="395149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891EA03-41D4-4760-A7B0-94292B4A68DB}"/>
              </a:ext>
            </a:extLst>
          </p:cNvPr>
          <p:cNvGrpSpPr/>
          <p:nvPr/>
        </p:nvGrpSpPr>
        <p:grpSpPr>
          <a:xfrm>
            <a:off x="4094083" y="6036065"/>
            <a:ext cx="2361782" cy="776732"/>
            <a:chOff x="6499293" y="5521473"/>
            <a:chExt cx="2361782" cy="77673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ADABB58-0443-45CC-AC44-A79971DBE255}"/>
                </a:ext>
              </a:extLst>
            </p:cNvPr>
            <p:cNvSpPr txBox="1"/>
            <p:nvPr/>
          </p:nvSpPr>
          <p:spPr>
            <a:xfrm>
              <a:off x="6645675" y="5521473"/>
              <a:ext cx="221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6,23 – 1,19 </a:t>
              </a:r>
              <a:r>
                <a:rPr lang="cs-CZ" sz="1200" b="1" dirty="0">
                  <a:highlight>
                    <a:srgbClr val="FFFF00"/>
                  </a:highlight>
                </a:rPr>
                <a:t>= 5,04</a:t>
              </a:r>
              <a:endParaRPr lang="en-US" sz="1200" b="1" dirty="0">
                <a:highlight>
                  <a:srgbClr val="FFFF00"/>
                </a:highlight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1EFC44-2BDA-4C3B-8A23-B5CB954DE5B1}"/>
                </a:ext>
              </a:extLst>
            </p:cNvPr>
            <p:cNvSpPr txBox="1"/>
            <p:nvPr/>
          </p:nvSpPr>
          <p:spPr>
            <a:xfrm>
              <a:off x="6499293" y="5836540"/>
              <a:ext cx="23401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Rozdíl průměrů je 5,04 (blízko mého čísla 5)</a:t>
              </a:r>
              <a:endParaRPr lang="en-US" sz="1200" dirty="0"/>
            </a:p>
          </p:txBody>
        </p:sp>
      </p:grpSp>
      <p:pic>
        <p:nvPicPr>
          <p:cNvPr id="39" name="Picture 38" descr="Chart, box and whisker chart&#10;&#10;Description automatically generated">
            <a:extLst>
              <a:ext uri="{FF2B5EF4-FFF2-40B4-BE49-F238E27FC236}">
                <a16:creationId xmlns:a16="http://schemas.microsoft.com/office/drawing/2014/main" id="{BDB526E5-2C62-4D6E-9D53-06FA869E3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02"/>
          <a:stretch/>
        </p:blipFill>
        <p:spPr>
          <a:xfrm>
            <a:off x="6211348" y="1997383"/>
            <a:ext cx="2724535" cy="395149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E490237-250E-4D17-A8D6-AE8BA7CE1A94}"/>
              </a:ext>
            </a:extLst>
          </p:cNvPr>
          <p:cNvSpPr txBox="1"/>
          <p:nvPr/>
        </p:nvSpPr>
        <p:spPr>
          <a:xfrm>
            <a:off x="9475716" y="6303559"/>
            <a:ext cx="2340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Odečteno, průměry jsou stejné</a:t>
            </a:r>
            <a:endParaRPr lang="en-US" sz="1200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024D496-B745-441A-9EE2-EA61D5F1DE6C}"/>
              </a:ext>
            </a:extLst>
          </p:cNvPr>
          <p:cNvCxnSpPr>
            <a:cxnSpLocks/>
          </p:cNvCxnSpPr>
          <p:nvPr/>
        </p:nvCxnSpPr>
        <p:spPr>
          <a:xfrm>
            <a:off x="7104691" y="3341836"/>
            <a:ext cx="0" cy="1846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726A66A-5393-4D4E-8D47-66E336A50542}"/>
              </a:ext>
            </a:extLst>
          </p:cNvPr>
          <p:cNvSpPr txBox="1"/>
          <p:nvPr/>
        </p:nvSpPr>
        <p:spPr>
          <a:xfrm>
            <a:off x="7332828" y="4217887"/>
            <a:ext cx="808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highlight>
                  <a:srgbClr val="FFFF00"/>
                </a:highlight>
              </a:rPr>
              <a:t>- 5,04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970441-746A-471B-A16A-0D960D45BD8B}"/>
              </a:ext>
            </a:extLst>
          </p:cNvPr>
          <p:cNvSpPr txBox="1"/>
          <p:nvPr/>
        </p:nvSpPr>
        <p:spPr>
          <a:xfrm>
            <a:off x="6830506" y="6228816"/>
            <a:ext cx="2340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Průměrný rozdíl teď odečítám od hodnot batch 1, abych se dostala na průměr batch 2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8CD18-2946-4FD3-95D2-AEE87E8784CF}"/>
              </a:ext>
            </a:extLst>
          </p:cNvPr>
          <p:cNvSpPr/>
          <p:nvPr/>
        </p:nvSpPr>
        <p:spPr>
          <a:xfrm>
            <a:off x="9558440" y="4778202"/>
            <a:ext cx="1736702" cy="168768"/>
          </a:xfrm>
          <a:prstGeom prst="rect">
            <a:avLst/>
          </a:prstGeom>
          <a:solidFill>
            <a:srgbClr val="4472C4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994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563A-E068-402A-AADD-516D0444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71" y="41339"/>
            <a:ext cx="11840029" cy="1325563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Odstran</a:t>
            </a:r>
            <a:r>
              <a:rPr lang="sk-SK" sz="5400" dirty="0"/>
              <a:t>ění batch efektu – jednoduchý příklad</a:t>
            </a:r>
            <a:endParaRPr lang="en-US" sz="5400" dirty="0"/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D0714CA3-EDF5-4164-AB09-4388D6DC4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59350"/>
            <a:ext cx="23631801" cy="138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6.22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3" name="Picture 32" descr="Chart, box and whisker chart&#10;&#10;Description automatically generated">
            <a:extLst>
              <a:ext uri="{FF2B5EF4-FFF2-40B4-BE49-F238E27FC236}">
                <a16:creationId xmlns:a16="http://schemas.microsoft.com/office/drawing/2014/main" id="{55615407-BFE4-4FAB-BEEF-2EFBD53E5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60" b="1994"/>
          <a:stretch/>
        </p:blipFill>
        <p:spPr>
          <a:xfrm>
            <a:off x="351971" y="2301815"/>
            <a:ext cx="2460559" cy="395149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E490237-250E-4D17-A8D6-AE8BA7CE1A94}"/>
              </a:ext>
            </a:extLst>
          </p:cNvPr>
          <p:cNvSpPr txBox="1"/>
          <p:nvPr/>
        </p:nvSpPr>
        <p:spPr>
          <a:xfrm>
            <a:off x="809398" y="6178569"/>
            <a:ext cx="2340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Odečteno, průměry jsou stejné</a:t>
            </a:r>
            <a:endParaRPr lang="en-US" sz="1200" dirty="0"/>
          </a:p>
        </p:txBody>
      </p:sp>
      <p:pic>
        <p:nvPicPr>
          <p:cNvPr id="50" name="Picture 49" descr="Diagram, schematic&#10;&#10;Description automatically generated">
            <a:extLst>
              <a:ext uri="{FF2B5EF4-FFF2-40B4-BE49-F238E27FC236}">
                <a16:creationId xmlns:a16="http://schemas.microsoft.com/office/drawing/2014/main" id="{C9291480-A3E1-46E6-B60C-D65BCBB87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580" y="2243122"/>
            <a:ext cx="9042419" cy="363940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DC1BDE7-1EB6-4CE5-B86E-51D1831B012A}"/>
              </a:ext>
            </a:extLst>
          </p:cNvPr>
          <p:cNvSpPr txBox="1"/>
          <p:nvPr/>
        </p:nvSpPr>
        <p:spPr>
          <a:xfrm>
            <a:off x="3550094" y="2137986"/>
            <a:ext cx="1588883" cy="368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Původní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A53088-11B1-4A4E-82C8-397B3D8A73BA}"/>
              </a:ext>
            </a:extLst>
          </p:cNvPr>
          <p:cNvSpPr txBox="1"/>
          <p:nvPr/>
        </p:nvSpPr>
        <p:spPr>
          <a:xfrm>
            <a:off x="5792338" y="1947077"/>
            <a:ext cx="1588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 batch efektem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077457-87AB-4DBF-8928-C19DEA846AEF}"/>
              </a:ext>
            </a:extLst>
          </p:cNvPr>
          <p:cNvSpPr txBox="1"/>
          <p:nvPr/>
        </p:nvSpPr>
        <p:spPr>
          <a:xfrm>
            <a:off x="8034582" y="1947076"/>
            <a:ext cx="158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 odstranění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639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CD0593-88DA-9241-8D55-1BE6C687D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689" y="3071183"/>
            <a:ext cx="9910296" cy="25900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Doporučená literatura a další zdroje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A7773-3D7E-0546-A9DD-6171D3B5F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7688" y="1553518"/>
            <a:ext cx="9910295" cy="1281733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31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FF010-577A-AA4C-A217-7E1E698EB4A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8700" y="190501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cs-CZ" sz="3600" dirty="0">
                <a:solidFill>
                  <a:schemeClr val="bg1"/>
                </a:solidFill>
              </a:rPr>
              <a:t>Jak můžeme tyto chyby minimalizovat?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76F11C9-16E9-3746-9C6F-D0F7B193DAFE}"/>
              </a:ext>
            </a:extLst>
          </p:cNvPr>
          <p:cNvSpPr/>
          <p:nvPr/>
        </p:nvSpPr>
        <p:spPr>
          <a:xfrm>
            <a:off x="5609769" y="2261761"/>
            <a:ext cx="1742006" cy="829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4">
                <a:alpha val="90000"/>
              </a:srgbClr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Nedostatek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znalostí</a:t>
            </a:r>
            <a:r>
              <a:rPr lang="cs-CZ" sz="1633" dirty="0">
                <a:latin typeface="Liberation Sans" pitchFamily="18"/>
                <a:ea typeface="Noto Sans CJK SC Regular" pitchFamily="2"/>
                <a:cs typeface="FreeSans" pitchFamily="2"/>
              </a:rPr>
              <a:t>: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A23EAC6-A600-AD4E-9136-376F246B0717}"/>
              </a:ext>
            </a:extLst>
          </p:cNvPr>
          <p:cNvSpPr/>
          <p:nvPr/>
        </p:nvSpPr>
        <p:spPr>
          <a:xfrm>
            <a:off x="4738766" y="834967"/>
            <a:ext cx="1742006" cy="829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4">
                <a:alpha val="90000"/>
              </a:srgbClr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Nedostatek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kontroly</a:t>
            </a:r>
            <a:r>
              <a:rPr lang="cs-CZ" sz="1633" dirty="0">
                <a:latin typeface="Liberation Sans" pitchFamily="18"/>
                <a:ea typeface="Noto Sans CJK SC Regular" pitchFamily="2"/>
                <a:cs typeface="FreeSans" pitchFamily="2"/>
              </a:rPr>
              <a:t>: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68D8ADD-30FF-A14B-9EF5-339DAF67EEFC}"/>
              </a:ext>
            </a:extLst>
          </p:cNvPr>
          <p:cNvSpPr/>
          <p:nvPr/>
        </p:nvSpPr>
        <p:spPr>
          <a:xfrm>
            <a:off x="6726601" y="3680874"/>
            <a:ext cx="992635" cy="829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4">
                <a:alpha val="90000"/>
              </a:srgbClr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Nedostatek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endParaRPr lang="cs-CZ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času</a:t>
            </a:r>
            <a:r>
              <a:rPr lang="cs-CZ" sz="1633" dirty="0">
                <a:latin typeface="Liberation Sans" pitchFamily="18"/>
                <a:ea typeface="Noto Sans CJK SC Regular" pitchFamily="2"/>
                <a:cs typeface="FreeSans" pitchFamily="2"/>
              </a:rPr>
              <a:t>: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215EED7-9398-9D4C-B720-26C67E4BBFFA}"/>
              </a:ext>
            </a:extLst>
          </p:cNvPr>
          <p:cNvSpPr/>
          <p:nvPr/>
        </p:nvSpPr>
        <p:spPr>
          <a:xfrm>
            <a:off x="7353056" y="5099987"/>
            <a:ext cx="1742006" cy="829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3465A4">
                <a:alpha val="90000"/>
              </a:srgbClr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Nedostatek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cs-CZ" sz="1633" dirty="0">
                <a:latin typeface="Liberation Sans" pitchFamily="18"/>
                <a:ea typeface="Noto Sans CJK SC Regular" pitchFamily="2"/>
                <a:cs typeface="FreeSans" pitchFamily="2"/>
              </a:rPr>
              <a:t>f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inancí</a:t>
            </a:r>
            <a:r>
              <a:rPr lang="cs-CZ" sz="1633" dirty="0">
                <a:latin typeface="Liberation Sans" pitchFamily="18"/>
                <a:ea typeface="Noto Sans CJK SC Regular" pitchFamily="2"/>
                <a:cs typeface="FreeSans" pitchFamily="2"/>
              </a:rPr>
              <a:t>: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502046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22D7C-F70C-0F4A-99C6-74B5D51F5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1FE15-DA10-8146-BF87-5ED24D65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TCGA Batch Effects Viewer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4109-290B-D04D-B9BB-EA19D3DAD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hlinkClick r:id="rId3"/>
              </a:rPr>
              <a:t>https://bioinformatics.mdanderson.org/BatchEffectsViewer/</a:t>
            </a:r>
            <a:endParaRPr lang="en-US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1899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11EC4-F31E-2B46-96A0-A2E9FA9BB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9" t="2" r="-269" b="-1422"/>
          <a:stretch/>
        </p:blipFill>
        <p:spPr>
          <a:xfrm rot="21600000">
            <a:off x="1120477" y="2697930"/>
            <a:ext cx="9951041" cy="14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960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83ACA-F654-9E4A-BABA-291B30C93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84" r="1" b="2336"/>
          <a:stretch/>
        </p:blipFill>
        <p:spPr>
          <a:xfrm rot="21600000">
            <a:off x="2402242" y="1123527"/>
            <a:ext cx="738751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67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C1175-99AE-4D48-9E0F-85E787976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" t="-1" r="210" b="2"/>
          <a:stretch/>
        </p:blipFill>
        <p:spPr>
          <a:xfrm rot="21600000">
            <a:off x="1120477" y="1261550"/>
            <a:ext cx="9951041" cy="432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820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130EC-D5B6-1C4B-8016-532389529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418" y="1123527"/>
            <a:ext cx="7739159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928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2D8860-212B-8848-B93D-DCD739767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808884"/>
            <a:ext cx="9951041" cy="32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0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EFD6A-4212-8E40-848F-85B4917FA4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Čestná chyba (honest error) – jak ji minimalizovat</a:t>
            </a:r>
          </a:p>
        </p:txBody>
      </p:sp>
      <p:graphicFrame>
        <p:nvGraphicFramePr>
          <p:cNvPr id="24" name="TextBox 6">
            <a:extLst>
              <a:ext uri="{FF2B5EF4-FFF2-40B4-BE49-F238E27FC236}">
                <a16:creationId xmlns:a16="http://schemas.microsoft.com/office/drawing/2014/main" id="{4A936486-DF6F-4EA0-9A38-09851CC103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8321010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BA193266-F8C2-30B5-D817-0EBA666F5DB4}"/>
              </a:ext>
            </a:extLst>
          </p:cNvPr>
          <p:cNvSpPr/>
          <p:nvPr/>
        </p:nvSpPr>
        <p:spPr>
          <a:xfrm>
            <a:off x="4914900" y="539750"/>
            <a:ext cx="6731000" cy="5892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839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2BE5D-56D2-9746-A076-1A72A9E18F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7689" y="3071183"/>
            <a:ext cx="9910296" cy="25900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6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 všechno mohou matoucí vlivy (confounding effects)?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8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A3A00-19C2-C947-9308-B9C914761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600" dirty="0"/>
              <a:t>Co je to matoucí faktor</a:t>
            </a:r>
          </a:p>
        </p:txBody>
      </p:sp>
      <p:grpSp>
        <p:nvGrpSpPr>
          <p:cNvPr id="28" name="Group 18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ABBF8-9CB4-CA49-8FA1-B784D6DE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27989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dirty="0"/>
              <a:t>Matoucí faktor (</a:t>
            </a:r>
            <a:r>
              <a:rPr lang="cs-CZ" sz="2400" i="1" dirty="0" err="1"/>
              <a:t>confounding</a:t>
            </a:r>
            <a:r>
              <a:rPr lang="cs-CZ" sz="2400" i="1" dirty="0"/>
              <a:t> </a:t>
            </a:r>
            <a:r>
              <a:rPr lang="cs-CZ" sz="2400" i="1" dirty="0" err="1"/>
              <a:t>factor</a:t>
            </a:r>
            <a:r>
              <a:rPr lang="cs-CZ" sz="2400" dirty="0"/>
              <a:t>) je (neznámá) vnější proměnná, která ovlivňuje závislou proměnnou i nezávislou proměnnou v analýze, což způsobuje jejich falešnou asociaci a špatnou interpretaci.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Jiným způsobem, vzniká korelace, která není kauzalita….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84830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3351</Words>
  <Application>Microsoft Office PowerPoint</Application>
  <PresentationFormat>Widescreen</PresentationFormat>
  <Paragraphs>347</Paragraphs>
  <Slides>65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7" baseType="lpstr">
      <vt:lpstr>Arial</vt:lpstr>
      <vt:lpstr>Calibri</vt:lpstr>
      <vt:lpstr>Calibri Light</vt:lpstr>
      <vt:lpstr>Helvetica</vt:lpstr>
      <vt:lpstr>Liberation Sans</vt:lpstr>
      <vt:lpstr>Lora</vt:lpstr>
      <vt:lpstr>Lucida Console</vt:lpstr>
      <vt:lpstr>Merriweather</vt:lpstr>
      <vt:lpstr>Poppins</vt:lpstr>
      <vt:lpstr>Roboto</vt:lpstr>
      <vt:lpstr>Times New Roman</vt:lpstr>
      <vt:lpstr>Office Theme</vt:lpstr>
      <vt:lpstr>Detekce biomarkerů z omics experimentů</vt:lpstr>
      <vt:lpstr>Jak probíhá předzpracování omicsových dat</vt:lpstr>
      <vt:lpstr>Biomarkery z omicsových dat</vt:lpstr>
      <vt:lpstr>Jak vznikají čestné chyby?</vt:lpstr>
      <vt:lpstr>Nejčastější zdroje “čestných chyb” (honest errors)</vt:lpstr>
      <vt:lpstr>Jak můžeme tyto chyby minimalizovat?</vt:lpstr>
      <vt:lpstr>Čestná chyba (honest error) – jak ji minimalizovat</vt:lpstr>
      <vt:lpstr>Za všechno mohou matoucí vlivy (confounding effects)?</vt:lpstr>
      <vt:lpstr>Co je to matoucí faktor</vt:lpstr>
      <vt:lpstr>Matoucí vliv</vt:lpstr>
      <vt:lpstr>Pochybné korelace….</vt:lpstr>
      <vt:lpstr>Efekt dávky</vt:lpstr>
      <vt:lpstr>Efekt dávky</vt:lpstr>
      <vt:lpstr>Efekt dávky</vt:lpstr>
      <vt:lpstr>Příklady efektu dávky z praxe</vt:lpstr>
      <vt:lpstr>Sekvencování mikrobiomu  – efekt primeru Illumina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Illumina sekvencování RNAseq kolorektálního karcinomu ve 2 dávkách (runech)</vt:lpstr>
      <vt:lpstr>Mikrobiální kontaminace v NGS</vt:lpstr>
      <vt:lpstr>Mikrobiální kontaminace</vt:lpstr>
      <vt:lpstr>PowerPoint Presentation</vt:lpstr>
      <vt:lpstr>PowerPoint Presentation</vt:lpstr>
      <vt:lpstr>PowerPoint Presentation</vt:lpstr>
      <vt:lpstr>PowerPoint Presentation</vt:lpstr>
      <vt:lpstr>Efekt dávky - platforma</vt:lpstr>
      <vt:lpstr>Lidé a myši na mikročipech</vt:lpstr>
      <vt:lpstr>Lidé a myši na mikročipech</vt:lpstr>
      <vt:lpstr>Lidé a myši na mikročipech</vt:lpstr>
      <vt:lpstr>Lidé a myši na RNAseq</vt:lpstr>
      <vt:lpstr>Lidé a myši na RNAseq</vt:lpstr>
      <vt:lpstr>Lidé a myši na RNAseq</vt:lpstr>
      <vt:lpstr>Lidé a myši na RNAseq</vt:lpstr>
      <vt:lpstr>Lidé a myši na RNAseq</vt:lpstr>
      <vt:lpstr>The 1000 genomes project</vt:lpstr>
      <vt:lpstr>Jaký je vliv data sekvencování na genetickou variabilitu mezi sekvencemi?</vt:lpstr>
      <vt:lpstr>Ani jeden z těchto článků nebyl stažen z tisku….</vt:lpstr>
      <vt:lpstr>Jak odstranit efekt dávky</vt:lpstr>
      <vt:lpstr>Jak odstranit efekt dávky</vt:lpstr>
      <vt:lpstr>Randomizace pomáhá minimalizovat efekt dávky</vt:lpstr>
      <vt:lpstr>U ‘omics dat je randomizace obtížná</vt:lpstr>
      <vt:lpstr>Co když je randomizace nemožná (nebo ohrožena)</vt:lpstr>
      <vt:lpstr>Preventivní minimalizace chyb</vt:lpstr>
      <vt:lpstr>Co když je randomizace nemožná (nebo ohrožena)</vt:lpstr>
      <vt:lpstr>Jak odstranit efekt dávky</vt:lpstr>
      <vt:lpstr>Regresní strategie</vt:lpstr>
      <vt:lpstr>Odstranění batch efektu – jednoduchý příklad</vt:lpstr>
      <vt:lpstr>Odstranění batch efektu – jednoduchý příklad</vt:lpstr>
      <vt:lpstr>Odstranění batch efektu – jednoduchý příklad</vt:lpstr>
      <vt:lpstr>Odstranění batch efektu – jednoduchý příklad</vt:lpstr>
      <vt:lpstr>Odstranění batch efektu – jednoduchý příklad</vt:lpstr>
      <vt:lpstr>Odstranění batch efektu – jednoduchý příklad</vt:lpstr>
      <vt:lpstr>Odstranění batch efektu – jednoduchý příklad</vt:lpstr>
      <vt:lpstr>Odstranění batch efektu – jednoduchý příklad</vt:lpstr>
      <vt:lpstr>Odstranění batch efektu – jednoduchý příklad</vt:lpstr>
      <vt:lpstr>Doporučená literatura a další zdroje</vt:lpstr>
      <vt:lpstr>TCGA Batch Effects Viewer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Detekce biomarkerů z omics experimentů</dc:title>
  <dc:creator>Eva Budinská</dc:creator>
  <cp:lastModifiedBy>Eva Budinská</cp:lastModifiedBy>
  <cp:revision>68</cp:revision>
  <dcterms:created xsi:type="dcterms:W3CDTF">2020-10-15T21:45:05Z</dcterms:created>
  <dcterms:modified xsi:type="dcterms:W3CDTF">2024-10-18T09:44:55Z</dcterms:modified>
</cp:coreProperties>
</file>