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62"/>
  </p:notesMasterIdLst>
  <p:sldIdLst>
    <p:sldId id="256" r:id="rId5"/>
    <p:sldId id="257" r:id="rId6"/>
    <p:sldId id="298" r:id="rId7"/>
    <p:sldId id="299" r:id="rId8"/>
    <p:sldId id="301" r:id="rId9"/>
    <p:sldId id="302" r:id="rId10"/>
    <p:sldId id="303" r:id="rId11"/>
    <p:sldId id="305" r:id="rId12"/>
    <p:sldId id="307" r:id="rId13"/>
    <p:sldId id="306" r:id="rId14"/>
    <p:sldId id="308" r:id="rId15"/>
    <p:sldId id="309" r:id="rId16"/>
    <p:sldId id="304" r:id="rId17"/>
    <p:sldId id="311" r:id="rId18"/>
    <p:sldId id="310" r:id="rId19"/>
    <p:sldId id="29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312" r:id="rId41"/>
    <p:sldId id="313"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29C65-E56B-25D2-7B50-C64A647A0158}" v="485" dt="2024-12-06T08:51:42.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Budinská" userId="S::40822@muni.cz::5274907e-e084-4f4b-b1c5-f746f2cb0bd1" providerId="AD" clId="Web-{5AB94A39-675C-1BC2-D378-6E95986D91F4}"/>
    <pc:docChg chg="addSld delSld modSld">
      <pc:chgData name="Eva Budinská" userId="S::40822@muni.cz::5274907e-e084-4f4b-b1c5-f746f2cb0bd1" providerId="AD" clId="Web-{5AB94A39-675C-1BC2-D378-6E95986D91F4}" dt="2024-11-29T08:46:54.405" v="42" actId="20577"/>
      <pc:docMkLst>
        <pc:docMk/>
      </pc:docMkLst>
      <pc:sldChg chg="modSp">
        <pc:chgData name="Eva Budinská" userId="S::40822@muni.cz::5274907e-e084-4f4b-b1c5-f746f2cb0bd1" providerId="AD" clId="Web-{5AB94A39-675C-1BC2-D378-6E95986D91F4}" dt="2024-11-29T08:46:54.405" v="42" actId="20577"/>
        <pc:sldMkLst>
          <pc:docMk/>
          <pc:sldMk cId="1655439499" sldId="307"/>
        </pc:sldMkLst>
        <pc:spChg chg="mod">
          <ac:chgData name="Eva Budinská" userId="S::40822@muni.cz::5274907e-e084-4f4b-b1c5-f746f2cb0bd1" providerId="AD" clId="Web-{5AB94A39-675C-1BC2-D378-6E95986D91F4}" dt="2024-11-29T08:46:43.716" v="41" actId="20577"/>
          <ac:spMkLst>
            <pc:docMk/>
            <pc:sldMk cId="1655439499" sldId="307"/>
            <ac:spMk id="7" creationId="{576590EC-4FE3-A483-EA00-D9E3679741A7}"/>
          </ac:spMkLst>
        </pc:spChg>
        <pc:spChg chg="mod">
          <ac:chgData name="Eva Budinská" userId="S::40822@muni.cz::5274907e-e084-4f4b-b1c5-f746f2cb0bd1" providerId="AD" clId="Web-{5AB94A39-675C-1BC2-D378-6E95986D91F4}" dt="2024-11-29T08:46:54.405" v="42" actId="20577"/>
          <ac:spMkLst>
            <pc:docMk/>
            <pc:sldMk cId="1655439499" sldId="307"/>
            <ac:spMk id="9" creationId="{0CE88E5B-5870-9DD7-0039-2EA5B7674089}"/>
          </ac:spMkLst>
        </pc:spChg>
      </pc:sldChg>
      <pc:sldChg chg="modSp">
        <pc:chgData name="Eva Budinská" userId="S::40822@muni.cz::5274907e-e084-4f4b-b1c5-f746f2cb0bd1" providerId="AD" clId="Web-{5AB94A39-675C-1BC2-D378-6E95986D91F4}" dt="2024-11-29T08:44:20.378" v="7" actId="1076"/>
        <pc:sldMkLst>
          <pc:docMk/>
          <pc:sldMk cId="1571617817" sldId="310"/>
        </pc:sldMkLst>
        <pc:spChg chg="mod">
          <ac:chgData name="Eva Budinská" userId="S::40822@muni.cz::5274907e-e084-4f4b-b1c5-f746f2cb0bd1" providerId="AD" clId="Web-{5AB94A39-675C-1BC2-D378-6E95986D91F4}" dt="2024-11-29T08:44:20.378" v="7" actId="1076"/>
          <ac:spMkLst>
            <pc:docMk/>
            <pc:sldMk cId="1571617817" sldId="310"/>
            <ac:spMk id="3" creationId="{9DB473E9-DB2F-6145-5783-8A8039147F0F}"/>
          </ac:spMkLst>
        </pc:spChg>
      </pc:sldChg>
      <pc:sldChg chg="delSp add del replId">
        <pc:chgData name="Eva Budinská" userId="S::40822@muni.cz::5274907e-e084-4f4b-b1c5-f746f2cb0bd1" providerId="AD" clId="Web-{5AB94A39-675C-1BC2-D378-6E95986D91F4}" dt="2024-11-29T08:46:15.167" v="12"/>
        <pc:sldMkLst>
          <pc:docMk/>
          <pc:sldMk cId="165720509" sldId="312"/>
        </pc:sldMkLst>
        <pc:spChg chg="del">
          <ac:chgData name="Eva Budinská" userId="S::40822@muni.cz::5274907e-e084-4f4b-b1c5-f746f2cb0bd1" providerId="AD" clId="Web-{5AB94A39-675C-1BC2-D378-6E95986D91F4}" dt="2024-11-29T08:45:26.367" v="11"/>
          <ac:spMkLst>
            <pc:docMk/>
            <pc:sldMk cId="165720509" sldId="312"/>
            <ac:spMk id="8" creationId="{B4BD7FA1-CD58-4D0C-6BA7-FDBE6273BA4F}"/>
          </ac:spMkLst>
        </pc:spChg>
        <pc:spChg chg="del">
          <ac:chgData name="Eva Budinská" userId="S::40822@muni.cz::5274907e-e084-4f4b-b1c5-f746f2cb0bd1" providerId="AD" clId="Web-{5AB94A39-675C-1BC2-D378-6E95986D91F4}" dt="2024-11-29T08:45:20.664" v="10"/>
          <ac:spMkLst>
            <pc:docMk/>
            <pc:sldMk cId="165720509" sldId="312"/>
            <ac:spMk id="11" creationId="{DEC6BA94-44F9-6D48-6994-60AE57BA3F07}"/>
          </ac:spMkLst>
        </pc:spChg>
        <pc:picChg chg="del">
          <ac:chgData name="Eva Budinská" userId="S::40822@muni.cz::5274907e-e084-4f4b-b1c5-f746f2cb0bd1" providerId="AD" clId="Web-{5AB94A39-675C-1BC2-D378-6E95986D91F4}" dt="2024-11-29T08:45:16.679" v="9"/>
          <ac:picMkLst>
            <pc:docMk/>
            <pc:sldMk cId="165720509" sldId="312"/>
            <ac:picMk id="3" creationId="{B7FBB4BE-29D7-B034-D7E9-BB3E8E108F3B}"/>
          </ac:picMkLst>
        </pc:picChg>
      </pc:sldChg>
    </pc:docChg>
  </pc:docChgLst>
  <pc:docChgLst>
    <pc:chgData name="Eva Budinská" userId="S::40822@muni.cz::5274907e-e084-4f4b-b1c5-f746f2cb0bd1" providerId="AD" clId="Web-{5B629C65-E56B-25D2-7B50-C64A647A0158}"/>
    <pc:docChg chg="addSld delSld modSld">
      <pc:chgData name="Eva Budinská" userId="S::40822@muni.cz::5274907e-e084-4f4b-b1c5-f746f2cb0bd1" providerId="AD" clId="Web-{5B629C65-E56B-25D2-7B50-C64A647A0158}" dt="2024-12-06T08:51:39.776" v="427" actId="20577"/>
      <pc:docMkLst>
        <pc:docMk/>
      </pc:docMkLst>
      <pc:sldChg chg="modSp">
        <pc:chgData name="Eva Budinská" userId="S::40822@muni.cz::5274907e-e084-4f4b-b1c5-f746f2cb0bd1" providerId="AD" clId="Web-{5B629C65-E56B-25D2-7B50-C64A647A0158}" dt="2024-12-06T08:28:47.455" v="225" actId="14100"/>
        <pc:sldMkLst>
          <pc:docMk/>
          <pc:sldMk cId="0" sldId="275"/>
        </pc:sldMkLst>
        <pc:spChg chg="mod">
          <ac:chgData name="Eva Budinská" userId="S::40822@muni.cz::5274907e-e084-4f4b-b1c5-f746f2cb0bd1" providerId="AD" clId="Web-{5B629C65-E56B-25D2-7B50-C64A647A0158}" dt="2024-12-06T08:28:47.455" v="225" actId="14100"/>
          <ac:spMkLst>
            <pc:docMk/>
            <pc:sldMk cId="0" sldId="275"/>
            <ac:spMk id="363" creationId="{00000000-0000-0000-0000-000000000000}"/>
          </ac:spMkLst>
        </pc:spChg>
      </pc:sldChg>
      <pc:sldChg chg="add del">
        <pc:chgData name="Eva Budinská" userId="S::40822@muni.cz::5274907e-e084-4f4b-b1c5-f746f2cb0bd1" providerId="AD" clId="Web-{5B629C65-E56B-25D2-7B50-C64A647A0158}" dt="2024-12-06T08:24:36.400" v="157"/>
        <pc:sldMkLst>
          <pc:docMk/>
          <pc:sldMk cId="0" sldId="276"/>
        </pc:sldMkLst>
      </pc:sldChg>
      <pc:sldChg chg="addSp delSp modSp">
        <pc:chgData name="Eva Budinská" userId="S::40822@muni.cz::5274907e-e084-4f4b-b1c5-f746f2cb0bd1" providerId="AD" clId="Web-{5B629C65-E56B-25D2-7B50-C64A647A0158}" dt="2024-12-06T08:41:05.148" v="245" actId="20577"/>
        <pc:sldMkLst>
          <pc:docMk/>
          <pc:sldMk cId="0" sldId="277"/>
        </pc:sldMkLst>
        <pc:spChg chg="add del">
          <ac:chgData name="Eva Budinská" userId="S::40822@muni.cz::5274907e-e084-4f4b-b1c5-f746f2cb0bd1" providerId="AD" clId="Web-{5B629C65-E56B-25D2-7B50-C64A647A0158}" dt="2024-12-06T08:17:08.575" v="2"/>
          <ac:spMkLst>
            <pc:docMk/>
            <pc:sldMk cId="0" sldId="277"/>
            <ac:spMk id="2" creationId="{5F5E02DE-5FAA-5BA9-2D47-670FC1256FA5}"/>
          </ac:spMkLst>
        </pc:spChg>
        <pc:spChg chg="add del">
          <ac:chgData name="Eva Budinská" userId="S::40822@muni.cz::5274907e-e084-4f4b-b1c5-f746f2cb0bd1" providerId="AD" clId="Web-{5B629C65-E56B-25D2-7B50-C64A647A0158}" dt="2024-12-06T08:17:15.262" v="4"/>
          <ac:spMkLst>
            <pc:docMk/>
            <pc:sldMk cId="0" sldId="277"/>
            <ac:spMk id="3" creationId="{0AEBD76D-FAC3-1570-4CAA-5262EFB728A4}"/>
          </ac:spMkLst>
        </pc:spChg>
        <pc:spChg chg="add del mod">
          <ac:chgData name="Eva Budinská" userId="S::40822@muni.cz::5274907e-e084-4f4b-b1c5-f746f2cb0bd1" providerId="AD" clId="Web-{5B629C65-E56B-25D2-7B50-C64A647A0158}" dt="2024-12-06T08:22:37.772" v="118"/>
          <ac:spMkLst>
            <pc:docMk/>
            <pc:sldMk cId="0" sldId="277"/>
            <ac:spMk id="4" creationId="{93D885B9-D551-4399-2675-B728F3E59EDE}"/>
          </ac:spMkLst>
        </pc:spChg>
        <pc:spChg chg="add del mod">
          <ac:chgData name="Eva Budinská" userId="S::40822@muni.cz::5274907e-e084-4f4b-b1c5-f746f2cb0bd1" providerId="AD" clId="Web-{5B629C65-E56B-25D2-7B50-C64A647A0158}" dt="2024-12-06T08:25:56.684" v="224"/>
          <ac:spMkLst>
            <pc:docMk/>
            <pc:sldMk cId="0" sldId="277"/>
            <ac:spMk id="43" creationId="{2205398B-35EE-4CF9-633A-BAEDFF99058B}"/>
          </ac:spMkLst>
        </pc:spChg>
        <pc:spChg chg="mod">
          <ac:chgData name="Eva Budinská" userId="S::40822@muni.cz::5274907e-e084-4f4b-b1c5-f746f2cb0bd1" providerId="AD" clId="Web-{5B629C65-E56B-25D2-7B50-C64A647A0158}" dt="2024-12-06T08:41:05.148" v="245" actId="20577"/>
          <ac:spMkLst>
            <pc:docMk/>
            <pc:sldMk cId="0" sldId="277"/>
            <ac:spMk id="376" creationId="{00000000-0000-0000-0000-000000000000}"/>
          </ac:spMkLst>
        </pc:spChg>
        <pc:grpChg chg="add del">
          <ac:chgData name="Eva Budinská" userId="S::40822@muni.cz::5274907e-e084-4f4b-b1c5-f746f2cb0bd1" providerId="AD" clId="Web-{5B629C65-E56B-25D2-7B50-C64A647A0158}" dt="2024-12-06T08:23:42.961" v="151"/>
          <ac:grpSpMkLst>
            <pc:docMk/>
            <pc:sldMk cId="0" sldId="277"/>
            <ac:grpSpMk id="12" creationId="{310833E4-46A6-21ED-7624-4BFE0DF25B22}"/>
          </ac:grpSpMkLst>
        </pc:grpChg>
        <pc:graphicFrameChg chg="add mod">
          <ac:chgData name="Eva Budinská" userId="S::40822@muni.cz::5274907e-e084-4f4b-b1c5-f746f2cb0bd1" providerId="AD" clId="Web-{5B629C65-E56B-25D2-7B50-C64A647A0158}" dt="2024-12-06T08:31:13.896" v="226" actId="1076"/>
          <ac:graphicFrameMkLst>
            <pc:docMk/>
            <pc:sldMk cId="0" sldId="277"/>
            <ac:graphicFrameMk id="14" creationId="{1E02406F-4B61-68F7-BD5A-EAECA9889FD3}"/>
          </ac:graphicFrameMkLst>
        </pc:graphicFrameChg>
      </pc:sldChg>
      <pc:sldChg chg="addSp modSp">
        <pc:chgData name="Eva Budinská" userId="S::40822@muni.cz::5274907e-e084-4f4b-b1c5-f746f2cb0bd1" providerId="AD" clId="Web-{5B629C65-E56B-25D2-7B50-C64A647A0158}" dt="2024-12-06T08:51:39.776" v="427" actId="20577"/>
        <pc:sldMkLst>
          <pc:docMk/>
          <pc:sldMk cId="0" sldId="278"/>
        </pc:sldMkLst>
        <pc:spChg chg="add mod">
          <ac:chgData name="Eva Budinská" userId="S::40822@muni.cz::5274907e-e084-4f4b-b1c5-f746f2cb0bd1" providerId="AD" clId="Web-{5B629C65-E56B-25D2-7B50-C64A647A0158}" dt="2024-12-06T08:51:39.776" v="427" actId="20577"/>
          <ac:spMkLst>
            <pc:docMk/>
            <pc:sldMk cId="0" sldId="278"/>
            <ac:spMk id="3" creationId="{ADAA1353-2193-C6D2-FB6F-8D4589210CB0}"/>
          </ac:spMkLst>
        </pc:spChg>
        <pc:spChg chg="mod">
          <ac:chgData name="Eva Budinská" userId="S::40822@muni.cz::5274907e-e084-4f4b-b1c5-f746f2cb0bd1" providerId="AD" clId="Web-{5B629C65-E56B-25D2-7B50-C64A647A0158}" dt="2024-12-06T08:50:19.727" v="407" actId="20577"/>
          <ac:spMkLst>
            <pc:docMk/>
            <pc:sldMk cId="0" sldId="278"/>
            <ac:spMk id="378" creationId="{00000000-0000-0000-0000-000000000000}"/>
          </ac:spMkLst>
        </pc:spChg>
        <pc:spChg chg="mod">
          <ac:chgData name="Eva Budinská" userId="S::40822@muni.cz::5274907e-e084-4f4b-b1c5-f746f2cb0bd1" providerId="AD" clId="Web-{5B629C65-E56B-25D2-7B50-C64A647A0158}" dt="2024-12-06T08:50:42.478" v="415" actId="20577"/>
          <ac:spMkLst>
            <pc:docMk/>
            <pc:sldMk cId="0" sldId="278"/>
            <ac:spMk id="379" creationId="{00000000-0000-0000-0000-000000000000}"/>
          </ac:spMkLst>
        </pc:spChg>
        <pc:spChg chg="mod">
          <ac:chgData name="Eva Budinská" userId="S::40822@muni.cz::5274907e-e084-4f4b-b1c5-f746f2cb0bd1" providerId="AD" clId="Web-{5B629C65-E56B-25D2-7B50-C64A647A0158}" dt="2024-12-06T08:50:24.618" v="410" actId="20577"/>
          <ac:spMkLst>
            <pc:docMk/>
            <pc:sldMk cId="0" sldId="278"/>
            <ac:spMk id="381" creationId="{00000000-0000-0000-0000-000000000000}"/>
          </ac:spMkLst>
        </pc:spChg>
      </pc:sldChg>
      <pc:sldChg chg="addSp delSp modSp add replId">
        <pc:chgData name="Eva Budinská" userId="S::40822@muni.cz::5274907e-e084-4f4b-b1c5-f746f2cb0bd1" providerId="AD" clId="Web-{5B629C65-E56B-25D2-7B50-C64A647A0158}" dt="2024-12-06T08:22:25.272" v="117"/>
        <pc:sldMkLst>
          <pc:docMk/>
          <pc:sldMk cId="962754228" sldId="312"/>
        </pc:sldMkLst>
        <pc:spChg chg="add mod">
          <ac:chgData name="Eva Budinská" userId="S::40822@muni.cz::5274907e-e084-4f4b-b1c5-f746f2cb0bd1" providerId="AD" clId="Web-{5B629C65-E56B-25D2-7B50-C64A647A0158}" dt="2024-12-06T08:21:57.115" v="108" actId="14100"/>
          <ac:spMkLst>
            <pc:docMk/>
            <pc:sldMk cId="962754228" sldId="312"/>
            <ac:spMk id="3" creationId="{7D0B271D-3DD4-4599-0E00-8F1B4B78F13E}"/>
          </ac:spMkLst>
        </pc:spChg>
        <pc:spChg chg="del mod">
          <ac:chgData name="Eva Budinská" userId="S::40822@muni.cz::5274907e-e084-4f4b-b1c5-f746f2cb0bd1" providerId="AD" clId="Web-{5B629C65-E56B-25D2-7B50-C64A647A0158}" dt="2024-12-06T08:20:14.674" v="63"/>
          <ac:spMkLst>
            <pc:docMk/>
            <pc:sldMk cId="962754228" sldId="312"/>
            <ac:spMk id="376" creationId="{00000000-0000-0000-0000-000000000000}"/>
          </ac:spMkLst>
        </pc:spChg>
        <pc:graphicFrameChg chg="add mod modGraphic">
          <ac:chgData name="Eva Budinská" userId="S::40822@muni.cz::5274907e-e084-4f4b-b1c5-f746f2cb0bd1" providerId="AD" clId="Web-{5B629C65-E56B-25D2-7B50-C64A647A0158}" dt="2024-12-06T08:22:25.272" v="117"/>
          <ac:graphicFrameMkLst>
            <pc:docMk/>
            <pc:sldMk cId="962754228" sldId="312"/>
            <ac:graphicFrameMk id="5" creationId="{1E836819-A20F-D040-04D4-E37B6C5002E3}"/>
          </ac:graphicFrameMkLst>
        </pc:graphicFrameChg>
        <pc:graphicFrameChg chg="add mod modGraphic">
          <ac:chgData name="Eva Budinská" userId="S::40822@muni.cz::5274907e-e084-4f4b-b1c5-f746f2cb0bd1" providerId="AD" clId="Web-{5B629C65-E56B-25D2-7B50-C64A647A0158}" dt="2024-12-06T08:22:10.771" v="116"/>
          <ac:graphicFrameMkLst>
            <pc:docMk/>
            <pc:sldMk cId="962754228" sldId="312"/>
            <ac:graphicFrameMk id="7" creationId="{0606C65F-571D-3373-EE61-9B5F72A4CF8A}"/>
          </ac:graphicFrameMkLst>
        </pc:graphicFrameChg>
        <pc:graphicFrameChg chg="add mod modGraphic">
          <ac:chgData name="Eva Budinská" userId="S::40822@muni.cz::5274907e-e084-4f4b-b1c5-f746f2cb0bd1" providerId="AD" clId="Web-{5B629C65-E56B-25D2-7B50-C64A647A0158}" dt="2024-12-06T08:22:08.630" v="114"/>
          <ac:graphicFrameMkLst>
            <pc:docMk/>
            <pc:sldMk cId="962754228" sldId="312"/>
            <ac:graphicFrameMk id="9" creationId="{6A122474-A100-5086-C401-6105E7FD08A1}"/>
          </ac:graphicFrameMkLst>
        </pc:graphicFrameChg>
        <pc:graphicFrameChg chg="add mod modGraphic">
          <ac:chgData name="Eva Budinská" userId="S::40822@muni.cz::5274907e-e084-4f4b-b1c5-f746f2cb0bd1" providerId="AD" clId="Web-{5B629C65-E56B-25D2-7B50-C64A647A0158}" dt="2024-12-06T08:22:07.177" v="112"/>
          <ac:graphicFrameMkLst>
            <pc:docMk/>
            <pc:sldMk cId="962754228" sldId="312"/>
            <ac:graphicFrameMk id="11" creationId="{76EE99EF-4606-9311-F89D-4A754064463F}"/>
          </ac:graphicFrameMkLst>
        </pc:graphicFrameChg>
        <pc:graphicFrameChg chg="add mod modGraphic">
          <ac:chgData name="Eva Budinská" userId="S::40822@muni.cz::5274907e-e084-4f4b-b1c5-f746f2cb0bd1" providerId="AD" clId="Web-{5B629C65-E56B-25D2-7B50-C64A647A0158}" dt="2024-12-06T08:22:03.740" v="110"/>
          <ac:graphicFrameMkLst>
            <pc:docMk/>
            <pc:sldMk cId="962754228" sldId="312"/>
            <ac:graphicFrameMk id="13" creationId="{CC5AB331-844E-520A-FE85-E0CECF1BADF3}"/>
          </ac:graphicFrameMkLst>
        </pc:graphicFrameChg>
        <pc:graphicFrameChg chg="add mod">
          <ac:chgData name="Eva Budinská" userId="S::40822@muni.cz::5274907e-e084-4f4b-b1c5-f746f2cb0bd1" providerId="AD" clId="Web-{5B629C65-E56B-25D2-7B50-C64A647A0158}" dt="2024-12-06T08:21:42.802" v="101" actId="1076"/>
          <ac:graphicFrameMkLst>
            <pc:docMk/>
            <pc:sldMk cId="962754228" sldId="312"/>
            <ac:graphicFrameMk id="15" creationId="{4B01F08F-5DFE-EB1F-F209-C57964BF8A40}"/>
          </ac:graphicFrameMkLst>
        </pc:graphicFrameChg>
        <pc:graphicFrameChg chg="add mod modGraphic">
          <ac:chgData name="Eva Budinská" userId="S::40822@muni.cz::5274907e-e084-4f4b-b1c5-f746f2cb0bd1" providerId="AD" clId="Web-{5B629C65-E56B-25D2-7B50-C64A647A0158}" dt="2024-12-06T08:20:46.191" v="91"/>
          <ac:graphicFrameMkLst>
            <pc:docMk/>
            <pc:sldMk cId="962754228" sldId="312"/>
            <ac:graphicFrameMk id="17" creationId="{2F11AE2F-150C-A56A-48EC-8A19A1B90381}"/>
          </ac:graphicFrameMkLst>
        </pc:graphicFrameChg>
        <pc:graphicFrameChg chg="add mod modGraphic">
          <ac:chgData name="Eva Budinská" userId="S::40822@muni.cz::5274907e-e084-4f4b-b1c5-f746f2cb0bd1" providerId="AD" clId="Web-{5B629C65-E56B-25D2-7B50-C64A647A0158}" dt="2024-12-06T08:21:33.379" v="99"/>
          <ac:graphicFrameMkLst>
            <pc:docMk/>
            <pc:sldMk cId="962754228" sldId="312"/>
            <ac:graphicFrameMk id="19" creationId="{E64E8B4B-992D-B7C9-E612-773B948EE1F7}"/>
          </ac:graphicFrameMkLst>
        </pc:graphicFrameChg>
      </pc:sldChg>
      <pc:sldChg chg="addSp delSp modSp add replId">
        <pc:chgData name="Eva Budinská" userId="S::40822@muni.cz::5274907e-e084-4f4b-b1c5-f746f2cb0bd1" providerId="AD" clId="Web-{5B629C65-E56B-25D2-7B50-C64A647A0158}" dt="2024-12-06T08:51:01.400" v="420"/>
        <pc:sldMkLst>
          <pc:docMk/>
          <pc:sldMk cId="2096712419" sldId="313"/>
        </pc:sldMkLst>
        <pc:spChg chg="add mod">
          <ac:chgData name="Eva Budinská" userId="S::40822@muni.cz::5274907e-e084-4f4b-b1c5-f746f2cb0bd1" providerId="AD" clId="Web-{5B629C65-E56B-25D2-7B50-C64A647A0158}" dt="2024-12-06T08:50:32.040" v="411" actId="20577"/>
          <ac:spMkLst>
            <pc:docMk/>
            <pc:sldMk cId="2096712419" sldId="313"/>
            <ac:spMk id="2" creationId="{2A8E1E0D-2F41-2D96-2968-B92A60B0BFB3}"/>
          </ac:spMkLst>
        </pc:spChg>
        <pc:spChg chg="mod">
          <ac:chgData name="Eva Budinská" userId="S::40822@muni.cz::5274907e-e084-4f4b-b1c5-f746f2cb0bd1" providerId="AD" clId="Web-{5B629C65-E56B-25D2-7B50-C64A647A0158}" dt="2024-12-06T08:43:07.746" v="338" actId="20577"/>
          <ac:spMkLst>
            <pc:docMk/>
            <pc:sldMk cId="2096712419" sldId="313"/>
            <ac:spMk id="3" creationId="{7D0B271D-3DD4-4599-0E00-8F1B4B78F13E}"/>
          </ac:spMkLst>
        </pc:spChg>
        <pc:spChg chg="add ord">
          <ac:chgData name="Eva Budinská" userId="S::40822@muni.cz::5274907e-e084-4f4b-b1c5-f746f2cb0bd1" providerId="AD" clId="Web-{5B629C65-E56B-25D2-7B50-C64A647A0158}" dt="2024-12-06T08:50:53.322" v="418"/>
          <ac:spMkLst>
            <pc:docMk/>
            <pc:sldMk cId="2096712419" sldId="313"/>
            <ac:spMk id="10" creationId="{FD18C3DF-7FBD-43AE-AF1F-09F855A1EF09}"/>
          </ac:spMkLst>
        </pc:spChg>
        <pc:spChg chg="add ord">
          <ac:chgData name="Eva Budinská" userId="S::40822@muni.cz::5274907e-e084-4f4b-b1c5-f746f2cb0bd1" providerId="AD" clId="Web-{5B629C65-E56B-25D2-7B50-C64A647A0158}" dt="2024-12-06T08:51:01.400" v="420"/>
          <ac:spMkLst>
            <pc:docMk/>
            <pc:sldMk cId="2096712419" sldId="313"/>
            <ac:spMk id="14" creationId="{1FA46F22-D7D9-2C29-7D1A-A4CBCA4DF670}"/>
          </ac:spMkLst>
        </pc:spChg>
        <pc:spChg chg="del">
          <ac:chgData name="Eva Budinská" userId="S::40822@muni.cz::5274907e-e084-4f4b-b1c5-f746f2cb0bd1" providerId="AD" clId="Web-{5B629C65-E56B-25D2-7B50-C64A647A0158}" dt="2024-12-06T08:41:36.165" v="256"/>
          <ac:spMkLst>
            <pc:docMk/>
            <pc:sldMk cId="2096712419" sldId="313"/>
            <ac:spMk id="373" creationId="{00000000-0000-0000-0000-000000000000}"/>
          </ac:spMkLst>
        </pc:spChg>
        <pc:spChg chg="del">
          <ac:chgData name="Eva Budinská" userId="S::40822@muni.cz::5274907e-e084-4f4b-b1c5-f746f2cb0bd1" providerId="AD" clId="Web-{5B629C65-E56B-25D2-7B50-C64A647A0158}" dt="2024-12-06T08:41:36.165" v="255"/>
          <ac:spMkLst>
            <pc:docMk/>
            <pc:sldMk cId="2096712419" sldId="313"/>
            <ac:spMk id="374" creationId="{00000000-0000-0000-0000-000000000000}"/>
          </ac:spMkLst>
        </pc:spChg>
        <pc:spChg chg="mod">
          <ac:chgData name="Eva Budinská" userId="S::40822@muni.cz::5274907e-e084-4f4b-b1c5-f746f2cb0bd1" providerId="AD" clId="Web-{5B629C65-E56B-25D2-7B50-C64A647A0158}" dt="2024-12-06T08:50:45.322" v="416" actId="20577"/>
          <ac:spMkLst>
            <pc:docMk/>
            <pc:sldMk cId="2096712419" sldId="313"/>
            <ac:spMk id="375" creationId="{00000000-0000-0000-0000-000000000000}"/>
          </ac:spMkLst>
        </pc:spChg>
        <pc:graphicFrameChg chg="del">
          <ac:chgData name="Eva Budinská" userId="S::40822@muni.cz::5274907e-e084-4f4b-b1c5-f746f2cb0bd1" providerId="AD" clId="Web-{5B629C65-E56B-25D2-7B50-C64A647A0158}" dt="2024-12-06T08:41:36.165" v="254"/>
          <ac:graphicFrameMkLst>
            <pc:docMk/>
            <pc:sldMk cId="2096712419" sldId="313"/>
            <ac:graphicFrameMk id="5" creationId="{1E836819-A20F-D040-04D4-E37B6C5002E3}"/>
          </ac:graphicFrameMkLst>
        </pc:graphicFrameChg>
        <pc:graphicFrameChg chg="add mod modGraphic">
          <ac:chgData name="Eva Budinská" userId="S::40822@muni.cz::5274907e-e084-4f4b-b1c5-f746f2cb0bd1" providerId="AD" clId="Web-{5B629C65-E56B-25D2-7B50-C64A647A0158}" dt="2024-12-06T08:46:20.548" v="403"/>
          <ac:graphicFrameMkLst>
            <pc:docMk/>
            <pc:sldMk cId="2096712419" sldId="313"/>
            <ac:graphicFrameMk id="6" creationId="{2BE23582-35DF-0A88-D34F-B28F07019635}"/>
          </ac:graphicFrameMkLst>
        </pc:graphicFrameChg>
        <pc:graphicFrameChg chg="del">
          <ac:chgData name="Eva Budinská" userId="S::40822@muni.cz::5274907e-e084-4f4b-b1c5-f746f2cb0bd1" providerId="AD" clId="Web-{5B629C65-E56B-25D2-7B50-C64A647A0158}" dt="2024-12-06T08:41:36.165" v="253"/>
          <ac:graphicFrameMkLst>
            <pc:docMk/>
            <pc:sldMk cId="2096712419" sldId="313"/>
            <ac:graphicFrameMk id="7" creationId="{0606C65F-571D-3373-EE61-9B5F72A4CF8A}"/>
          </ac:graphicFrameMkLst>
        </pc:graphicFrameChg>
        <pc:graphicFrameChg chg="del">
          <ac:chgData name="Eva Budinská" userId="S::40822@muni.cz::5274907e-e084-4f4b-b1c5-f746f2cb0bd1" providerId="AD" clId="Web-{5B629C65-E56B-25D2-7B50-C64A647A0158}" dt="2024-12-06T08:41:36.165" v="252"/>
          <ac:graphicFrameMkLst>
            <pc:docMk/>
            <pc:sldMk cId="2096712419" sldId="313"/>
            <ac:graphicFrameMk id="9" creationId="{6A122474-A100-5086-C401-6105E7FD08A1}"/>
          </ac:graphicFrameMkLst>
        </pc:graphicFrameChg>
        <pc:graphicFrameChg chg="del">
          <ac:chgData name="Eva Budinská" userId="S::40822@muni.cz::5274907e-e084-4f4b-b1c5-f746f2cb0bd1" providerId="AD" clId="Web-{5B629C65-E56B-25D2-7B50-C64A647A0158}" dt="2024-12-06T08:41:36.165" v="251"/>
          <ac:graphicFrameMkLst>
            <pc:docMk/>
            <pc:sldMk cId="2096712419" sldId="313"/>
            <ac:graphicFrameMk id="11" creationId="{76EE99EF-4606-9311-F89D-4A754064463F}"/>
          </ac:graphicFrameMkLst>
        </pc:graphicFrameChg>
        <pc:graphicFrameChg chg="del">
          <ac:chgData name="Eva Budinská" userId="S::40822@muni.cz::5274907e-e084-4f4b-b1c5-f746f2cb0bd1" providerId="AD" clId="Web-{5B629C65-E56B-25D2-7B50-C64A647A0158}" dt="2024-12-06T08:41:36.165" v="250"/>
          <ac:graphicFrameMkLst>
            <pc:docMk/>
            <pc:sldMk cId="2096712419" sldId="313"/>
            <ac:graphicFrameMk id="13" creationId="{CC5AB331-844E-520A-FE85-E0CECF1BADF3}"/>
          </ac:graphicFrameMkLst>
        </pc:graphicFrameChg>
        <pc:graphicFrameChg chg="del">
          <ac:chgData name="Eva Budinská" userId="S::40822@muni.cz::5274907e-e084-4f4b-b1c5-f746f2cb0bd1" providerId="AD" clId="Web-{5B629C65-E56B-25D2-7B50-C64A647A0158}" dt="2024-12-06T08:41:36.165" v="249"/>
          <ac:graphicFrameMkLst>
            <pc:docMk/>
            <pc:sldMk cId="2096712419" sldId="313"/>
            <ac:graphicFrameMk id="15" creationId="{4B01F08F-5DFE-EB1F-F209-C57964BF8A40}"/>
          </ac:graphicFrameMkLst>
        </pc:graphicFrameChg>
        <pc:graphicFrameChg chg="del">
          <ac:chgData name="Eva Budinská" userId="S::40822@muni.cz::5274907e-e084-4f4b-b1c5-f746f2cb0bd1" providerId="AD" clId="Web-{5B629C65-E56B-25D2-7B50-C64A647A0158}" dt="2024-12-06T08:41:36.165" v="248"/>
          <ac:graphicFrameMkLst>
            <pc:docMk/>
            <pc:sldMk cId="2096712419" sldId="313"/>
            <ac:graphicFrameMk id="17" creationId="{2F11AE2F-150C-A56A-48EC-8A19A1B90381}"/>
          </ac:graphicFrameMkLst>
        </pc:graphicFrameChg>
        <pc:graphicFrameChg chg="del">
          <ac:chgData name="Eva Budinská" userId="S::40822@muni.cz::5274907e-e084-4f4b-b1c5-f746f2cb0bd1" providerId="AD" clId="Web-{5B629C65-E56B-25D2-7B50-C64A647A0158}" dt="2024-12-06T08:41:36.165" v="247"/>
          <ac:graphicFrameMkLst>
            <pc:docMk/>
            <pc:sldMk cId="2096712419" sldId="313"/>
            <ac:graphicFrameMk id="19" creationId="{E64E8B4B-992D-B7C9-E612-773B948EE1F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5D404-012F-4123-8230-9C2C7F7F9DA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3512BF6-B694-428A-BF5F-2758DC0FE069}">
      <dgm:prSet/>
      <dgm:spPr/>
      <dgm:t>
        <a:bodyPr/>
        <a:lstStyle/>
        <a:p>
          <a:r>
            <a:rPr lang="cs-CZ" b="0"/>
            <a:t>Génová sada je jakákoliv množina genů, například</a:t>
          </a:r>
          <a:endParaRPr lang="en-US"/>
        </a:p>
      </dgm:t>
    </dgm:pt>
    <dgm:pt modelId="{43D8EE69-EED6-405E-A754-EE95DE4B759B}" type="parTrans" cxnId="{47C151AA-7BA6-424A-A2D7-263D1BEAAEE3}">
      <dgm:prSet/>
      <dgm:spPr/>
      <dgm:t>
        <a:bodyPr/>
        <a:lstStyle/>
        <a:p>
          <a:endParaRPr lang="en-US"/>
        </a:p>
      </dgm:t>
    </dgm:pt>
    <dgm:pt modelId="{FDD51F50-C21E-4140-AC16-F769F90CA18F}" type="sibTrans" cxnId="{47C151AA-7BA6-424A-A2D7-263D1BEAAEE3}">
      <dgm:prSet/>
      <dgm:spPr/>
      <dgm:t>
        <a:bodyPr/>
        <a:lstStyle/>
        <a:p>
          <a:endParaRPr lang="en-US"/>
        </a:p>
      </dgm:t>
    </dgm:pt>
    <dgm:pt modelId="{985F9D7C-807B-4834-BA2C-ED80C1F65309}">
      <dgm:prSet/>
      <dgm:spPr/>
      <dgm:t>
        <a:bodyPr/>
        <a:lstStyle/>
        <a:p>
          <a:r>
            <a:rPr lang="cs-CZ" b="0"/>
            <a:t>všechny geny patřící do jedné dráhy</a:t>
          </a:r>
          <a:endParaRPr lang="en-US"/>
        </a:p>
      </dgm:t>
    </dgm:pt>
    <dgm:pt modelId="{1F8C17CD-0703-448B-AF05-4E682C776838}" type="parTrans" cxnId="{8942BB30-4576-4FCE-9376-C1EC1365DEDC}">
      <dgm:prSet/>
      <dgm:spPr/>
      <dgm:t>
        <a:bodyPr/>
        <a:lstStyle/>
        <a:p>
          <a:endParaRPr lang="en-US"/>
        </a:p>
      </dgm:t>
    </dgm:pt>
    <dgm:pt modelId="{A195EC63-97EF-49D4-8D86-9ABC6FCAFE66}" type="sibTrans" cxnId="{8942BB30-4576-4FCE-9376-C1EC1365DEDC}">
      <dgm:prSet/>
      <dgm:spPr/>
      <dgm:t>
        <a:bodyPr/>
        <a:lstStyle/>
        <a:p>
          <a:endParaRPr lang="en-US"/>
        </a:p>
      </dgm:t>
    </dgm:pt>
    <dgm:pt modelId="{7F08196C-E9C9-4C1E-8526-021B361979CA}">
      <dgm:prSet/>
      <dgm:spPr/>
      <dgm:t>
        <a:bodyPr/>
        <a:lstStyle/>
        <a:p>
          <a:r>
            <a:rPr lang="cs-CZ" b="0"/>
            <a:t>všechny geny které mají podobnou funkci</a:t>
          </a:r>
          <a:endParaRPr lang="en-US"/>
        </a:p>
      </dgm:t>
    </dgm:pt>
    <dgm:pt modelId="{4DDB5B14-3809-4E36-9E34-920C2C70F72F}" type="parTrans" cxnId="{B124A768-6D60-4DEA-8D38-7803BA2977DA}">
      <dgm:prSet/>
      <dgm:spPr/>
      <dgm:t>
        <a:bodyPr/>
        <a:lstStyle/>
        <a:p>
          <a:endParaRPr lang="en-US"/>
        </a:p>
      </dgm:t>
    </dgm:pt>
    <dgm:pt modelId="{1391C605-589E-47FC-83E6-7CD8D53D6446}" type="sibTrans" cxnId="{B124A768-6D60-4DEA-8D38-7803BA2977DA}">
      <dgm:prSet/>
      <dgm:spPr/>
      <dgm:t>
        <a:bodyPr/>
        <a:lstStyle/>
        <a:p>
          <a:endParaRPr lang="en-US"/>
        </a:p>
      </dgm:t>
    </dgm:pt>
    <dgm:pt modelId="{99847DEA-6691-4B4B-BF76-64FA8C16A698}">
      <dgm:prSet/>
      <dgm:spPr/>
      <dgm:t>
        <a:bodyPr/>
        <a:lstStyle/>
        <a:p>
          <a:r>
            <a:rPr lang="cs-CZ" b="0"/>
            <a:t>...</a:t>
          </a:r>
          <a:endParaRPr lang="en-US"/>
        </a:p>
      </dgm:t>
    </dgm:pt>
    <dgm:pt modelId="{8D0E634F-2084-4128-9BD9-0C5265DFB829}" type="parTrans" cxnId="{687679B4-F8AF-45A5-A35F-AF90BD58849C}">
      <dgm:prSet/>
      <dgm:spPr/>
      <dgm:t>
        <a:bodyPr/>
        <a:lstStyle/>
        <a:p>
          <a:endParaRPr lang="en-US"/>
        </a:p>
      </dgm:t>
    </dgm:pt>
    <dgm:pt modelId="{272F2893-4585-4DDA-9C96-84A72AF5774B}" type="sibTrans" cxnId="{687679B4-F8AF-45A5-A35F-AF90BD58849C}">
      <dgm:prSet/>
      <dgm:spPr/>
      <dgm:t>
        <a:bodyPr/>
        <a:lstStyle/>
        <a:p>
          <a:endParaRPr lang="en-US"/>
        </a:p>
      </dgm:t>
    </dgm:pt>
    <dgm:pt modelId="{2617D574-5F31-4944-A7F5-8C1EC69927E2}">
      <dgm:prSet/>
      <dgm:spPr/>
      <dgm:t>
        <a:bodyPr/>
        <a:lstStyle/>
        <a:p>
          <a:r>
            <a:rPr lang="cs-CZ" b="1" dirty="0"/>
            <a:t>Sada genů </a:t>
          </a:r>
          <a:r>
            <a:rPr lang="cs-CZ" b="0" dirty="0"/>
            <a:t>nemusí být dráha – je to všeobecnější a méně specifický pojem</a:t>
          </a:r>
          <a:endParaRPr lang="en-US" dirty="0"/>
        </a:p>
      </dgm:t>
    </dgm:pt>
    <dgm:pt modelId="{124365D9-396D-4842-8CE8-2FA956487989}" type="parTrans" cxnId="{B9843CD7-50AE-480F-9FAB-2FE604ED8326}">
      <dgm:prSet/>
      <dgm:spPr/>
      <dgm:t>
        <a:bodyPr/>
        <a:lstStyle/>
        <a:p>
          <a:endParaRPr lang="en-US"/>
        </a:p>
      </dgm:t>
    </dgm:pt>
    <dgm:pt modelId="{95998306-05AD-4835-8AA8-B2E8777B5B98}" type="sibTrans" cxnId="{B9843CD7-50AE-480F-9FAB-2FE604ED8326}">
      <dgm:prSet/>
      <dgm:spPr/>
      <dgm:t>
        <a:bodyPr/>
        <a:lstStyle/>
        <a:p>
          <a:endParaRPr lang="en-US"/>
        </a:p>
      </dgm:t>
    </dgm:pt>
    <dgm:pt modelId="{5287B1F8-D19B-A74F-8C57-3B6C3C1C2A0F}" type="pres">
      <dgm:prSet presAssocID="{BE45D404-012F-4123-8230-9C2C7F7F9DAC}" presName="Name0" presStyleCnt="0">
        <dgm:presLayoutVars>
          <dgm:dir/>
          <dgm:animLvl val="lvl"/>
          <dgm:resizeHandles val="exact"/>
        </dgm:presLayoutVars>
      </dgm:prSet>
      <dgm:spPr/>
    </dgm:pt>
    <dgm:pt modelId="{DFAA5AFC-180C-5041-A284-75B5237C5D95}" type="pres">
      <dgm:prSet presAssocID="{2617D574-5F31-4944-A7F5-8C1EC69927E2}" presName="boxAndChildren" presStyleCnt="0"/>
      <dgm:spPr/>
    </dgm:pt>
    <dgm:pt modelId="{CFFEDD92-633A-0440-98E2-624245B68CC3}" type="pres">
      <dgm:prSet presAssocID="{2617D574-5F31-4944-A7F5-8C1EC69927E2}" presName="parentTextBox" presStyleLbl="node1" presStyleIdx="0" presStyleCnt="2"/>
      <dgm:spPr/>
    </dgm:pt>
    <dgm:pt modelId="{F91468D4-A3E6-BC47-983F-4D08AC00C2BF}" type="pres">
      <dgm:prSet presAssocID="{FDD51F50-C21E-4140-AC16-F769F90CA18F}" presName="sp" presStyleCnt="0"/>
      <dgm:spPr/>
    </dgm:pt>
    <dgm:pt modelId="{2443A8BF-55D5-2D46-83E1-8DF849DF2ED3}" type="pres">
      <dgm:prSet presAssocID="{83512BF6-B694-428A-BF5F-2758DC0FE069}" presName="arrowAndChildren" presStyleCnt="0"/>
      <dgm:spPr/>
    </dgm:pt>
    <dgm:pt modelId="{AED1F8A3-DFD3-5A45-B329-2C7726422D79}" type="pres">
      <dgm:prSet presAssocID="{83512BF6-B694-428A-BF5F-2758DC0FE069}" presName="parentTextArrow" presStyleLbl="node1" presStyleIdx="0" presStyleCnt="2"/>
      <dgm:spPr/>
    </dgm:pt>
    <dgm:pt modelId="{26BB66EA-A5A5-9F44-ABC8-B6337503CF67}" type="pres">
      <dgm:prSet presAssocID="{83512BF6-B694-428A-BF5F-2758DC0FE069}" presName="arrow" presStyleLbl="node1" presStyleIdx="1" presStyleCnt="2"/>
      <dgm:spPr/>
    </dgm:pt>
    <dgm:pt modelId="{D4059666-5D00-0245-898D-3ECF3418248D}" type="pres">
      <dgm:prSet presAssocID="{83512BF6-B694-428A-BF5F-2758DC0FE069}" presName="descendantArrow" presStyleCnt="0"/>
      <dgm:spPr/>
    </dgm:pt>
    <dgm:pt modelId="{A400F99B-3D68-0D40-9C6E-79CBC51234AD}" type="pres">
      <dgm:prSet presAssocID="{985F9D7C-807B-4834-BA2C-ED80C1F65309}" presName="childTextArrow" presStyleLbl="fgAccFollowNode1" presStyleIdx="0" presStyleCnt="3">
        <dgm:presLayoutVars>
          <dgm:bulletEnabled val="1"/>
        </dgm:presLayoutVars>
      </dgm:prSet>
      <dgm:spPr/>
    </dgm:pt>
    <dgm:pt modelId="{EDC3CBB1-E687-1B48-AAFF-F9A0E4ABB749}" type="pres">
      <dgm:prSet presAssocID="{7F08196C-E9C9-4C1E-8526-021B361979CA}" presName="childTextArrow" presStyleLbl="fgAccFollowNode1" presStyleIdx="1" presStyleCnt="3">
        <dgm:presLayoutVars>
          <dgm:bulletEnabled val="1"/>
        </dgm:presLayoutVars>
      </dgm:prSet>
      <dgm:spPr/>
    </dgm:pt>
    <dgm:pt modelId="{B1C735C5-A78F-BE4E-A903-317811E2B9E6}" type="pres">
      <dgm:prSet presAssocID="{99847DEA-6691-4B4B-BF76-64FA8C16A698}" presName="childTextArrow" presStyleLbl="fgAccFollowNode1" presStyleIdx="2" presStyleCnt="3">
        <dgm:presLayoutVars>
          <dgm:bulletEnabled val="1"/>
        </dgm:presLayoutVars>
      </dgm:prSet>
      <dgm:spPr/>
    </dgm:pt>
  </dgm:ptLst>
  <dgm:cxnLst>
    <dgm:cxn modelId="{8942BB30-4576-4FCE-9376-C1EC1365DEDC}" srcId="{83512BF6-B694-428A-BF5F-2758DC0FE069}" destId="{985F9D7C-807B-4834-BA2C-ED80C1F65309}" srcOrd="0" destOrd="0" parTransId="{1F8C17CD-0703-448B-AF05-4E682C776838}" sibTransId="{A195EC63-97EF-49D4-8D86-9ABC6FCAFE66}"/>
    <dgm:cxn modelId="{0BC1B060-6277-0941-8AF7-E995FEE889DD}" type="presOf" srcId="{985F9D7C-807B-4834-BA2C-ED80C1F65309}" destId="{A400F99B-3D68-0D40-9C6E-79CBC51234AD}" srcOrd="0" destOrd="0" presId="urn:microsoft.com/office/officeart/2005/8/layout/process4"/>
    <dgm:cxn modelId="{B124A768-6D60-4DEA-8D38-7803BA2977DA}" srcId="{83512BF6-B694-428A-BF5F-2758DC0FE069}" destId="{7F08196C-E9C9-4C1E-8526-021B361979CA}" srcOrd="1" destOrd="0" parTransId="{4DDB5B14-3809-4E36-9E34-920C2C70F72F}" sibTransId="{1391C605-589E-47FC-83E6-7CD8D53D6446}"/>
    <dgm:cxn modelId="{94F38874-E537-C54C-9CF4-2492A87C714C}" type="presOf" srcId="{99847DEA-6691-4B4B-BF76-64FA8C16A698}" destId="{B1C735C5-A78F-BE4E-A903-317811E2B9E6}" srcOrd="0" destOrd="0" presId="urn:microsoft.com/office/officeart/2005/8/layout/process4"/>
    <dgm:cxn modelId="{DA7CD684-0A18-DD4D-9F54-F1FE7F621305}" type="presOf" srcId="{2617D574-5F31-4944-A7F5-8C1EC69927E2}" destId="{CFFEDD92-633A-0440-98E2-624245B68CC3}" srcOrd="0" destOrd="0" presId="urn:microsoft.com/office/officeart/2005/8/layout/process4"/>
    <dgm:cxn modelId="{47C151AA-7BA6-424A-A2D7-263D1BEAAEE3}" srcId="{BE45D404-012F-4123-8230-9C2C7F7F9DAC}" destId="{83512BF6-B694-428A-BF5F-2758DC0FE069}" srcOrd="0" destOrd="0" parTransId="{43D8EE69-EED6-405E-A754-EE95DE4B759B}" sibTransId="{FDD51F50-C21E-4140-AC16-F769F90CA18F}"/>
    <dgm:cxn modelId="{687679B4-F8AF-45A5-A35F-AF90BD58849C}" srcId="{83512BF6-B694-428A-BF5F-2758DC0FE069}" destId="{99847DEA-6691-4B4B-BF76-64FA8C16A698}" srcOrd="2" destOrd="0" parTransId="{8D0E634F-2084-4128-9BD9-0C5265DFB829}" sibTransId="{272F2893-4585-4DDA-9C96-84A72AF5774B}"/>
    <dgm:cxn modelId="{3F1487BF-A7CF-3046-8EC0-2E8BDC6479FF}" type="presOf" srcId="{83512BF6-B694-428A-BF5F-2758DC0FE069}" destId="{AED1F8A3-DFD3-5A45-B329-2C7726422D79}" srcOrd="0" destOrd="0" presId="urn:microsoft.com/office/officeart/2005/8/layout/process4"/>
    <dgm:cxn modelId="{1C8287CA-18AE-FD47-BDA1-50E66BCE5282}" type="presOf" srcId="{83512BF6-B694-428A-BF5F-2758DC0FE069}" destId="{26BB66EA-A5A5-9F44-ABC8-B6337503CF67}" srcOrd="1" destOrd="0" presId="urn:microsoft.com/office/officeart/2005/8/layout/process4"/>
    <dgm:cxn modelId="{D20A35D1-61F8-F144-A37B-F0A0C149D1E1}" type="presOf" srcId="{BE45D404-012F-4123-8230-9C2C7F7F9DAC}" destId="{5287B1F8-D19B-A74F-8C57-3B6C3C1C2A0F}" srcOrd="0" destOrd="0" presId="urn:microsoft.com/office/officeart/2005/8/layout/process4"/>
    <dgm:cxn modelId="{B9843CD7-50AE-480F-9FAB-2FE604ED8326}" srcId="{BE45D404-012F-4123-8230-9C2C7F7F9DAC}" destId="{2617D574-5F31-4944-A7F5-8C1EC69927E2}" srcOrd="1" destOrd="0" parTransId="{124365D9-396D-4842-8CE8-2FA956487989}" sibTransId="{95998306-05AD-4835-8AA8-B2E8777B5B98}"/>
    <dgm:cxn modelId="{41985EF7-168C-754A-86DE-6CA565F5169F}" type="presOf" srcId="{7F08196C-E9C9-4C1E-8526-021B361979CA}" destId="{EDC3CBB1-E687-1B48-AAFF-F9A0E4ABB749}" srcOrd="0" destOrd="0" presId="urn:microsoft.com/office/officeart/2005/8/layout/process4"/>
    <dgm:cxn modelId="{1E82EE9F-CB72-1B43-A5C2-1BEA749C7A3D}" type="presParOf" srcId="{5287B1F8-D19B-A74F-8C57-3B6C3C1C2A0F}" destId="{DFAA5AFC-180C-5041-A284-75B5237C5D95}" srcOrd="0" destOrd="0" presId="urn:microsoft.com/office/officeart/2005/8/layout/process4"/>
    <dgm:cxn modelId="{46117E17-00B3-B743-B2BC-DF041EC861B5}" type="presParOf" srcId="{DFAA5AFC-180C-5041-A284-75B5237C5D95}" destId="{CFFEDD92-633A-0440-98E2-624245B68CC3}" srcOrd="0" destOrd="0" presId="urn:microsoft.com/office/officeart/2005/8/layout/process4"/>
    <dgm:cxn modelId="{529CBCA9-6F1F-9545-A701-3296B6EF5A62}" type="presParOf" srcId="{5287B1F8-D19B-A74F-8C57-3B6C3C1C2A0F}" destId="{F91468D4-A3E6-BC47-983F-4D08AC00C2BF}" srcOrd="1" destOrd="0" presId="urn:microsoft.com/office/officeart/2005/8/layout/process4"/>
    <dgm:cxn modelId="{F957F613-A603-6C43-8795-75664347EC52}" type="presParOf" srcId="{5287B1F8-D19B-A74F-8C57-3B6C3C1C2A0F}" destId="{2443A8BF-55D5-2D46-83E1-8DF849DF2ED3}" srcOrd="2" destOrd="0" presId="urn:microsoft.com/office/officeart/2005/8/layout/process4"/>
    <dgm:cxn modelId="{592EEE6E-1EBD-A744-BFAE-742F57B8DD27}" type="presParOf" srcId="{2443A8BF-55D5-2D46-83E1-8DF849DF2ED3}" destId="{AED1F8A3-DFD3-5A45-B329-2C7726422D79}" srcOrd="0" destOrd="0" presId="urn:microsoft.com/office/officeart/2005/8/layout/process4"/>
    <dgm:cxn modelId="{12C7EECD-EFF7-314E-A8AA-D90455D6B42A}" type="presParOf" srcId="{2443A8BF-55D5-2D46-83E1-8DF849DF2ED3}" destId="{26BB66EA-A5A5-9F44-ABC8-B6337503CF67}" srcOrd="1" destOrd="0" presId="urn:microsoft.com/office/officeart/2005/8/layout/process4"/>
    <dgm:cxn modelId="{9A88A86D-8EE9-0D45-9A35-D2C62C711877}" type="presParOf" srcId="{2443A8BF-55D5-2D46-83E1-8DF849DF2ED3}" destId="{D4059666-5D00-0245-898D-3ECF3418248D}" srcOrd="2" destOrd="0" presId="urn:microsoft.com/office/officeart/2005/8/layout/process4"/>
    <dgm:cxn modelId="{02445684-137B-3143-B391-8D1AF66A62C5}" type="presParOf" srcId="{D4059666-5D00-0245-898D-3ECF3418248D}" destId="{A400F99B-3D68-0D40-9C6E-79CBC51234AD}" srcOrd="0" destOrd="0" presId="urn:microsoft.com/office/officeart/2005/8/layout/process4"/>
    <dgm:cxn modelId="{31595C4E-9519-4549-A416-BDD3AC56F586}" type="presParOf" srcId="{D4059666-5D00-0245-898D-3ECF3418248D}" destId="{EDC3CBB1-E687-1B48-AAFF-F9A0E4ABB749}" srcOrd="1" destOrd="0" presId="urn:microsoft.com/office/officeart/2005/8/layout/process4"/>
    <dgm:cxn modelId="{5AB2E7D1-D0B8-2D4F-9060-546C01C3386B}" type="presParOf" srcId="{D4059666-5D00-0245-898D-3ECF3418248D}" destId="{B1C735C5-A78F-BE4E-A903-317811E2B9E6}"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8EF8-0E95-4132-BA09-B8B6D76F58A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2FE1C45-F568-45A0-B663-CC586C523855}">
      <dgm:prSet/>
      <dgm:spPr/>
      <dgm:t>
        <a:bodyPr/>
        <a:lstStyle/>
        <a:p>
          <a:r>
            <a:rPr lang="cs-CZ" b="0"/>
            <a:t>Poklikání na jednotlivé uzly</a:t>
          </a:r>
          <a:r>
            <a:rPr lang="en-GB" b="0"/>
            <a:t> </a:t>
          </a:r>
          <a:r>
            <a:rPr lang="cs-CZ" b="0"/>
            <a:t>zobrazí víc informací o jednotlivých genech:</a:t>
          </a:r>
          <a:endParaRPr lang="en-US"/>
        </a:p>
      </dgm:t>
    </dgm:pt>
    <dgm:pt modelId="{8DFC642E-AF33-497E-B3E4-5D76ED377B62}" type="parTrans" cxnId="{996F6139-2078-4D9C-BFD2-4323328065E6}">
      <dgm:prSet/>
      <dgm:spPr/>
      <dgm:t>
        <a:bodyPr/>
        <a:lstStyle/>
        <a:p>
          <a:endParaRPr lang="en-US"/>
        </a:p>
      </dgm:t>
    </dgm:pt>
    <dgm:pt modelId="{FE1E8BD9-2516-4337-B267-A30AB510F2C1}" type="sibTrans" cxnId="{996F6139-2078-4D9C-BFD2-4323328065E6}">
      <dgm:prSet/>
      <dgm:spPr/>
      <dgm:t>
        <a:bodyPr/>
        <a:lstStyle/>
        <a:p>
          <a:endParaRPr lang="en-US"/>
        </a:p>
      </dgm:t>
    </dgm:pt>
    <dgm:pt modelId="{68F59296-3415-4A27-91DD-D540F7C64CCC}">
      <dgm:prSet/>
      <dgm:spPr/>
      <dgm:t>
        <a:bodyPr/>
        <a:lstStyle/>
        <a:p>
          <a:r>
            <a:rPr lang="cs-CZ" b="0"/>
            <a:t>Všechny ostatní dráhy do kterých patří gen</a:t>
          </a:r>
          <a:endParaRPr lang="en-US"/>
        </a:p>
      </dgm:t>
    </dgm:pt>
    <dgm:pt modelId="{E83F8727-02D2-4AB4-8D4C-57F99F598B63}" type="parTrans" cxnId="{03C27CB7-53A2-402F-9640-8D762701040F}">
      <dgm:prSet/>
      <dgm:spPr/>
      <dgm:t>
        <a:bodyPr/>
        <a:lstStyle/>
        <a:p>
          <a:endParaRPr lang="en-US"/>
        </a:p>
      </dgm:t>
    </dgm:pt>
    <dgm:pt modelId="{6ADA5BEA-A312-4844-8219-D369B6536560}" type="sibTrans" cxnId="{03C27CB7-53A2-402F-9640-8D762701040F}">
      <dgm:prSet/>
      <dgm:spPr/>
      <dgm:t>
        <a:bodyPr/>
        <a:lstStyle/>
        <a:p>
          <a:endParaRPr lang="en-US"/>
        </a:p>
      </dgm:t>
    </dgm:pt>
    <dgm:pt modelId="{1209F4A5-0CE0-4D07-90DF-5B9CF9E04204}">
      <dgm:prSet/>
      <dgm:spPr/>
      <dgm:t>
        <a:bodyPr/>
        <a:lstStyle/>
        <a:p>
          <a:r>
            <a:rPr lang="cs-CZ" b="0"/>
            <a:t>Identifikátory daného genu v různých jiných databázích</a:t>
          </a:r>
          <a:endParaRPr lang="en-US"/>
        </a:p>
      </dgm:t>
    </dgm:pt>
    <dgm:pt modelId="{F2683973-CDD1-4BF3-B413-D38F4E5DDC00}" type="parTrans" cxnId="{F4E06E3B-344D-41D6-B49F-F794D4299006}">
      <dgm:prSet/>
      <dgm:spPr/>
      <dgm:t>
        <a:bodyPr/>
        <a:lstStyle/>
        <a:p>
          <a:endParaRPr lang="en-US"/>
        </a:p>
      </dgm:t>
    </dgm:pt>
    <dgm:pt modelId="{52C4B3DC-A62D-4A79-8C78-71EA6842B40F}" type="sibTrans" cxnId="{F4E06E3B-344D-41D6-B49F-F794D4299006}">
      <dgm:prSet/>
      <dgm:spPr/>
      <dgm:t>
        <a:bodyPr/>
        <a:lstStyle/>
        <a:p>
          <a:endParaRPr lang="en-US"/>
        </a:p>
      </dgm:t>
    </dgm:pt>
    <dgm:pt modelId="{BA1F549B-ECB0-4CFF-AA78-63615B1D6C34}">
      <dgm:prSet/>
      <dgm:spPr/>
      <dgm:t>
        <a:bodyPr/>
        <a:lstStyle/>
        <a:p>
          <a:r>
            <a:rPr lang="cs-CZ" b="0"/>
            <a:t>Odkaz na literaturu z které byly informace čerpané, případně další důležité články</a:t>
          </a:r>
          <a:endParaRPr lang="en-US"/>
        </a:p>
      </dgm:t>
    </dgm:pt>
    <dgm:pt modelId="{19ED66D7-47A1-4FEC-847F-C7F091A6EFF5}" type="parTrans" cxnId="{03420B0A-9E0E-46F6-8250-D9748E27655B}">
      <dgm:prSet/>
      <dgm:spPr/>
      <dgm:t>
        <a:bodyPr/>
        <a:lstStyle/>
        <a:p>
          <a:endParaRPr lang="en-US"/>
        </a:p>
      </dgm:t>
    </dgm:pt>
    <dgm:pt modelId="{CB4FB6C8-3299-4201-BB83-6C660A3F7760}" type="sibTrans" cxnId="{03420B0A-9E0E-46F6-8250-D9748E27655B}">
      <dgm:prSet/>
      <dgm:spPr/>
      <dgm:t>
        <a:bodyPr/>
        <a:lstStyle/>
        <a:p>
          <a:endParaRPr lang="en-US"/>
        </a:p>
      </dgm:t>
    </dgm:pt>
    <dgm:pt modelId="{3D495839-9E69-428C-BF92-9EA07798A951}">
      <dgm:prSet/>
      <dgm:spPr/>
      <dgm:t>
        <a:bodyPr/>
        <a:lstStyle/>
        <a:p>
          <a:r>
            <a:rPr lang="cs-CZ" b="0"/>
            <a:t>Informaci o sekvenci</a:t>
          </a:r>
          <a:endParaRPr lang="en-US"/>
        </a:p>
      </dgm:t>
    </dgm:pt>
    <dgm:pt modelId="{612E9027-8477-4B0B-8E07-A9BE77D250D8}" type="parTrans" cxnId="{99E0AEB9-C395-4D59-98ED-81DA197A6684}">
      <dgm:prSet/>
      <dgm:spPr/>
      <dgm:t>
        <a:bodyPr/>
        <a:lstStyle/>
        <a:p>
          <a:endParaRPr lang="en-US"/>
        </a:p>
      </dgm:t>
    </dgm:pt>
    <dgm:pt modelId="{9C113516-504F-414E-8F19-DDBB610B9F3B}" type="sibTrans" cxnId="{99E0AEB9-C395-4D59-98ED-81DA197A6684}">
      <dgm:prSet/>
      <dgm:spPr/>
      <dgm:t>
        <a:bodyPr/>
        <a:lstStyle/>
        <a:p>
          <a:endParaRPr lang="en-US"/>
        </a:p>
      </dgm:t>
    </dgm:pt>
    <dgm:pt modelId="{AC65325F-E37D-4ADB-BFAE-A4B6C54B90EA}">
      <dgm:prSet/>
      <dgm:spPr/>
      <dgm:t>
        <a:bodyPr/>
        <a:lstStyle/>
        <a:p>
          <a:r>
            <a:rPr lang="cs-CZ" b="0"/>
            <a:t>Je možné zabarvit jednotlivé geny podle rozdílných barev</a:t>
          </a:r>
          <a:endParaRPr lang="en-US"/>
        </a:p>
      </dgm:t>
    </dgm:pt>
    <dgm:pt modelId="{EF4AFBD4-01F6-4BFC-ADF5-652EEAB286D2}" type="parTrans" cxnId="{8483A96D-F6FF-4AA8-BDCD-3AC5CCD992D8}">
      <dgm:prSet/>
      <dgm:spPr/>
      <dgm:t>
        <a:bodyPr/>
        <a:lstStyle/>
        <a:p>
          <a:endParaRPr lang="en-US"/>
        </a:p>
      </dgm:t>
    </dgm:pt>
    <dgm:pt modelId="{2236C959-EAF3-4788-A3AF-E72B0CED3084}" type="sibTrans" cxnId="{8483A96D-F6FF-4AA8-BDCD-3AC5CCD992D8}">
      <dgm:prSet/>
      <dgm:spPr/>
      <dgm:t>
        <a:bodyPr/>
        <a:lstStyle/>
        <a:p>
          <a:endParaRPr lang="en-US"/>
        </a:p>
      </dgm:t>
    </dgm:pt>
    <dgm:pt modelId="{2E3C00B5-C8CC-074B-B91C-0955F1A21247}" type="pres">
      <dgm:prSet presAssocID="{58068EF8-0E95-4132-BA09-B8B6D76F58AC}" presName="Name0" presStyleCnt="0">
        <dgm:presLayoutVars>
          <dgm:dir/>
          <dgm:animLvl val="lvl"/>
          <dgm:resizeHandles val="exact"/>
        </dgm:presLayoutVars>
      </dgm:prSet>
      <dgm:spPr/>
    </dgm:pt>
    <dgm:pt modelId="{272B9051-7D39-D247-A002-64EDCD58375E}" type="pres">
      <dgm:prSet presAssocID="{AC65325F-E37D-4ADB-BFAE-A4B6C54B90EA}" presName="boxAndChildren" presStyleCnt="0"/>
      <dgm:spPr/>
    </dgm:pt>
    <dgm:pt modelId="{7EDB0973-5E06-0C4F-8784-27C46E06334D}" type="pres">
      <dgm:prSet presAssocID="{AC65325F-E37D-4ADB-BFAE-A4B6C54B90EA}" presName="parentTextBox" presStyleLbl="node1" presStyleIdx="0" presStyleCnt="2"/>
      <dgm:spPr/>
    </dgm:pt>
    <dgm:pt modelId="{651E60AC-7C80-1948-8B4C-94090E034EAC}" type="pres">
      <dgm:prSet presAssocID="{FE1E8BD9-2516-4337-B267-A30AB510F2C1}" presName="sp" presStyleCnt="0"/>
      <dgm:spPr/>
    </dgm:pt>
    <dgm:pt modelId="{86BAAE4F-86BE-4343-8CB9-0E1431572938}" type="pres">
      <dgm:prSet presAssocID="{22FE1C45-F568-45A0-B663-CC586C523855}" presName="arrowAndChildren" presStyleCnt="0"/>
      <dgm:spPr/>
    </dgm:pt>
    <dgm:pt modelId="{6E397134-A9DB-3542-ABD7-0C67F9F8FC86}" type="pres">
      <dgm:prSet presAssocID="{22FE1C45-F568-45A0-B663-CC586C523855}" presName="parentTextArrow" presStyleLbl="node1" presStyleIdx="0" presStyleCnt="2"/>
      <dgm:spPr/>
    </dgm:pt>
    <dgm:pt modelId="{98B34F86-EFA5-D848-94AF-B6350E6A8496}" type="pres">
      <dgm:prSet presAssocID="{22FE1C45-F568-45A0-B663-CC586C523855}" presName="arrow" presStyleLbl="node1" presStyleIdx="1" presStyleCnt="2"/>
      <dgm:spPr/>
    </dgm:pt>
    <dgm:pt modelId="{3A27BFA3-DCA6-4147-960A-5D3A36F45383}" type="pres">
      <dgm:prSet presAssocID="{22FE1C45-F568-45A0-B663-CC586C523855}" presName="descendantArrow" presStyleCnt="0"/>
      <dgm:spPr/>
    </dgm:pt>
    <dgm:pt modelId="{3D045906-8600-C14B-89A1-6445EB42DC50}" type="pres">
      <dgm:prSet presAssocID="{68F59296-3415-4A27-91DD-D540F7C64CCC}" presName="childTextArrow" presStyleLbl="fgAccFollowNode1" presStyleIdx="0" presStyleCnt="4">
        <dgm:presLayoutVars>
          <dgm:bulletEnabled val="1"/>
        </dgm:presLayoutVars>
      </dgm:prSet>
      <dgm:spPr/>
    </dgm:pt>
    <dgm:pt modelId="{F7113C5E-363C-2144-9ABB-27D147701CD6}" type="pres">
      <dgm:prSet presAssocID="{1209F4A5-0CE0-4D07-90DF-5B9CF9E04204}" presName="childTextArrow" presStyleLbl="fgAccFollowNode1" presStyleIdx="1" presStyleCnt="4">
        <dgm:presLayoutVars>
          <dgm:bulletEnabled val="1"/>
        </dgm:presLayoutVars>
      </dgm:prSet>
      <dgm:spPr/>
    </dgm:pt>
    <dgm:pt modelId="{9A12D764-E215-6D4A-A947-C79DB0EDD698}" type="pres">
      <dgm:prSet presAssocID="{BA1F549B-ECB0-4CFF-AA78-63615B1D6C34}" presName="childTextArrow" presStyleLbl="fgAccFollowNode1" presStyleIdx="2" presStyleCnt="4">
        <dgm:presLayoutVars>
          <dgm:bulletEnabled val="1"/>
        </dgm:presLayoutVars>
      </dgm:prSet>
      <dgm:spPr/>
    </dgm:pt>
    <dgm:pt modelId="{37F31AEB-F0F3-5D48-B246-621A148A4923}" type="pres">
      <dgm:prSet presAssocID="{3D495839-9E69-428C-BF92-9EA07798A951}" presName="childTextArrow" presStyleLbl="fgAccFollowNode1" presStyleIdx="3" presStyleCnt="4">
        <dgm:presLayoutVars>
          <dgm:bulletEnabled val="1"/>
        </dgm:presLayoutVars>
      </dgm:prSet>
      <dgm:spPr/>
    </dgm:pt>
  </dgm:ptLst>
  <dgm:cxnLst>
    <dgm:cxn modelId="{03420B0A-9E0E-46F6-8250-D9748E27655B}" srcId="{22FE1C45-F568-45A0-B663-CC586C523855}" destId="{BA1F549B-ECB0-4CFF-AA78-63615B1D6C34}" srcOrd="2" destOrd="0" parTransId="{19ED66D7-47A1-4FEC-847F-C7F091A6EFF5}" sibTransId="{CB4FB6C8-3299-4201-BB83-6C660A3F7760}"/>
    <dgm:cxn modelId="{9E785E0B-85DC-D049-A6E9-637E9D30EA02}" type="presOf" srcId="{AC65325F-E37D-4ADB-BFAE-A4B6C54B90EA}" destId="{7EDB0973-5E06-0C4F-8784-27C46E06334D}" srcOrd="0" destOrd="0" presId="urn:microsoft.com/office/officeart/2005/8/layout/process4"/>
    <dgm:cxn modelId="{9AD0E60C-D2A4-B543-A39D-92CDA1F1C6FA}" type="presOf" srcId="{68F59296-3415-4A27-91DD-D540F7C64CCC}" destId="{3D045906-8600-C14B-89A1-6445EB42DC50}" srcOrd="0" destOrd="0" presId="urn:microsoft.com/office/officeart/2005/8/layout/process4"/>
    <dgm:cxn modelId="{7EABB028-2191-4B45-B2AB-07CBC31EFC7C}" type="presOf" srcId="{BA1F549B-ECB0-4CFF-AA78-63615B1D6C34}" destId="{9A12D764-E215-6D4A-A947-C79DB0EDD698}" srcOrd="0" destOrd="0" presId="urn:microsoft.com/office/officeart/2005/8/layout/process4"/>
    <dgm:cxn modelId="{3EA9DD29-1E58-1F4E-9224-3C72185FF8DB}" type="presOf" srcId="{58068EF8-0E95-4132-BA09-B8B6D76F58AC}" destId="{2E3C00B5-C8CC-074B-B91C-0955F1A21247}" srcOrd="0" destOrd="0" presId="urn:microsoft.com/office/officeart/2005/8/layout/process4"/>
    <dgm:cxn modelId="{3B2CBE38-434D-0643-B223-CB3E5C285467}" type="presOf" srcId="{1209F4A5-0CE0-4D07-90DF-5B9CF9E04204}" destId="{F7113C5E-363C-2144-9ABB-27D147701CD6}" srcOrd="0" destOrd="0" presId="urn:microsoft.com/office/officeart/2005/8/layout/process4"/>
    <dgm:cxn modelId="{996F6139-2078-4D9C-BFD2-4323328065E6}" srcId="{58068EF8-0E95-4132-BA09-B8B6D76F58AC}" destId="{22FE1C45-F568-45A0-B663-CC586C523855}" srcOrd="0" destOrd="0" parTransId="{8DFC642E-AF33-497E-B3E4-5D76ED377B62}" sibTransId="{FE1E8BD9-2516-4337-B267-A30AB510F2C1}"/>
    <dgm:cxn modelId="{F4E06E3B-344D-41D6-B49F-F794D4299006}" srcId="{22FE1C45-F568-45A0-B663-CC586C523855}" destId="{1209F4A5-0CE0-4D07-90DF-5B9CF9E04204}" srcOrd="1" destOrd="0" parTransId="{F2683973-CDD1-4BF3-B413-D38F4E5DDC00}" sibTransId="{52C4B3DC-A62D-4A79-8C78-71EA6842B40F}"/>
    <dgm:cxn modelId="{09A5905E-AE8E-EF4A-8E50-81D7329011C6}" type="presOf" srcId="{22FE1C45-F568-45A0-B663-CC586C523855}" destId="{6E397134-A9DB-3542-ABD7-0C67F9F8FC86}" srcOrd="0" destOrd="0" presId="urn:microsoft.com/office/officeart/2005/8/layout/process4"/>
    <dgm:cxn modelId="{DF023546-9A68-E441-8B6C-448F0424A54D}" type="presOf" srcId="{3D495839-9E69-428C-BF92-9EA07798A951}" destId="{37F31AEB-F0F3-5D48-B246-621A148A4923}" srcOrd="0" destOrd="0" presId="urn:microsoft.com/office/officeart/2005/8/layout/process4"/>
    <dgm:cxn modelId="{8483A96D-F6FF-4AA8-BDCD-3AC5CCD992D8}" srcId="{58068EF8-0E95-4132-BA09-B8B6D76F58AC}" destId="{AC65325F-E37D-4ADB-BFAE-A4B6C54B90EA}" srcOrd="1" destOrd="0" parTransId="{EF4AFBD4-01F6-4BFC-ADF5-652EEAB286D2}" sibTransId="{2236C959-EAF3-4788-A3AF-E72B0CED3084}"/>
    <dgm:cxn modelId="{7D77309D-8F46-754C-BF6D-3A438CBF562C}" type="presOf" srcId="{22FE1C45-F568-45A0-B663-CC586C523855}" destId="{98B34F86-EFA5-D848-94AF-B6350E6A8496}" srcOrd="1" destOrd="0" presId="urn:microsoft.com/office/officeart/2005/8/layout/process4"/>
    <dgm:cxn modelId="{03C27CB7-53A2-402F-9640-8D762701040F}" srcId="{22FE1C45-F568-45A0-B663-CC586C523855}" destId="{68F59296-3415-4A27-91DD-D540F7C64CCC}" srcOrd="0" destOrd="0" parTransId="{E83F8727-02D2-4AB4-8D4C-57F99F598B63}" sibTransId="{6ADA5BEA-A312-4844-8219-D369B6536560}"/>
    <dgm:cxn modelId="{99E0AEB9-C395-4D59-98ED-81DA197A6684}" srcId="{22FE1C45-F568-45A0-B663-CC586C523855}" destId="{3D495839-9E69-428C-BF92-9EA07798A951}" srcOrd="3" destOrd="0" parTransId="{612E9027-8477-4B0B-8E07-A9BE77D250D8}" sibTransId="{9C113516-504F-414E-8F19-DDBB610B9F3B}"/>
    <dgm:cxn modelId="{EDFBF59B-8859-8645-BEF7-C6495BD0E64C}" type="presParOf" srcId="{2E3C00B5-C8CC-074B-B91C-0955F1A21247}" destId="{272B9051-7D39-D247-A002-64EDCD58375E}" srcOrd="0" destOrd="0" presId="urn:microsoft.com/office/officeart/2005/8/layout/process4"/>
    <dgm:cxn modelId="{E33E07FF-19A2-B04D-B4D0-2B5CBE7462EA}" type="presParOf" srcId="{272B9051-7D39-D247-A002-64EDCD58375E}" destId="{7EDB0973-5E06-0C4F-8784-27C46E06334D}" srcOrd="0" destOrd="0" presId="urn:microsoft.com/office/officeart/2005/8/layout/process4"/>
    <dgm:cxn modelId="{56EB7764-1905-134C-9D64-1BF47D042FC0}" type="presParOf" srcId="{2E3C00B5-C8CC-074B-B91C-0955F1A21247}" destId="{651E60AC-7C80-1948-8B4C-94090E034EAC}" srcOrd="1" destOrd="0" presId="urn:microsoft.com/office/officeart/2005/8/layout/process4"/>
    <dgm:cxn modelId="{21DC14D5-CDBA-B146-865A-2629E021D9B8}" type="presParOf" srcId="{2E3C00B5-C8CC-074B-B91C-0955F1A21247}" destId="{86BAAE4F-86BE-4343-8CB9-0E1431572938}" srcOrd="2" destOrd="0" presId="urn:microsoft.com/office/officeart/2005/8/layout/process4"/>
    <dgm:cxn modelId="{BAC533A5-A1FC-9042-A7FD-8CDFC4DBE865}" type="presParOf" srcId="{86BAAE4F-86BE-4343-8CB9-0E1431572938}" destId="{6E397134-A9DB-3542-ABD7-0C67F9F8FC86}" srcOrd="0" destOrd="0" presId="urn:microsoft.com/office/officeart/2005/8/layout/process4"/>
    <dgm:cxn modelId="{640BCDAA-80B3-1243-8BEB-7AFD058E1817}" type="presParOf" srcId="{86BAAE4F-86BE-4343-8CB9-0E1431572938}" destId="{98B34F86-EFA5-D848-94AF-B6350E6A8496}" srcOrd="1" destOrd="0" presId="urn:microsoft.com/office/officeart/2005/8/layout/process4"/>
    <dgm:cxn modelId="{59B0EB05-193F-F24C-8A97-078447DD88BD}" type="presParOf" srcId="{86BAAE4F-86BE-4343-8CB9-0E1431572938}" destId="{3A27BFA3-DCA6-4147-960A-5D3A36F45383}" srcOrd="2" destOrd="0" presId="urn:microsoft.com/office/officeart/2005/8/layout/process4"/>
    <dgm:cxn modelId="{DD85B0A7-E6AA-7D4D-AD6A-EAF8C8493D93}" type="presParOf" srcId="{3A27BFA3-DCA6-4147-960A-5D3A36F45383}" destId="{3D045906-8600-C14B-89A1-6445EB42DC50}" srcOrd="0" destOrd="0" presId="urn:microsoft.com/office/officeart/2005/8/layout/process4"/>
    <dgm:cxn modelId="{929CADD0-6775-3E4B-9B14-1741A115C8D9}" type="presParOf" srcId="{3A27BFA3-DCA6-4147-960A-5D3A36F45383}" destId="{F7113C5E-363C-2144-9ABB-27D147701CD6}" srcOrd="1" destOrd="0" presId="urn:microsoft.com/office/officeart/2005/8/layout/process4"/>
    <dgm:cxn modelId="{2D87DF5E-9945-8B48-B04A-BE28367F4DB2}" type="presParOf" srcId="{3A27BFA3-DCA6-4147-960A-5D3A36F45383}" destId="{9A12D764-E215-6D4A-A947-C79DB0EDD698}" srcOrd="2" destOrd="0" presId="urn:microsoft.com/office/officeart/2005/8/layout/process4"/>
    <dgm:cxn modelId="{CFDD19B7-E105-0440-819F-3A04B78AF727}" type="presParOf" srcId="{3A27BFA3-DCA6-4147-960A-5D3A36F45383}" destId="{37F31AEB-F0F3-5D48-B246-621A148A4923}"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500EC-B401-45C2-990B-D9237923F5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82B44B6-9115-4E0A-B863-0144496266C1}">
      <dgm:prSet/>
      <dgm:spPr/>
      <dgm:t>
        <a:bodyPr/>
        <a:lstStyle/>
        <a:p>
          <a:r>
            <a:rPr lang="cs-CZ" b="0"/>
            <a:t>Pod</a:t>
          </a:r>
          <a:r>
            <a:rPr lang="en-US" b="0"/>
            <a:t>le </a:t>
          </a:r>
          <a:r>
            <a:rPr lang="cs-CZ" b="0"/>
            <a:t>toho s </a:t>
          </a:r>
          <a:r>
            <a:rPr lang="en-US" b="0"/>
            <a:t>j</a:t>
          </a:r>
          <a:r>
            <a:rPr lang="cs-CZ" b="0"/>
            <a:t>akou inform</a:t>
          </a:r>
          <a:r>
            <a:rPr lang="en-US" b="0"/>
            <a:t>a</a:t>
          </a:r>
          <a:r>
            <a:rPr lang="cs-CZ" b="0"/>
            <a:t>cí pracují na</a:t>
          </a:r>
          <a:endParaRPr lang="en-US"/>
        </a:p>
      </dgm:t>
    </dgm:pt>
    <dgm:pt modelId="{ECF1014F-ED0B-4912-A4C9-B1EFFBD36EF8}" type="parTrans" cxnId="{63E2BD45-81D4-4A21-9119-B666A26B9F54}">
      <dgm:prSet/>
      <dgm:spPr/>
      <dgm:t>
        <a:bodyPr/>
        <a:lstStyle/>
        <a:p>
          <a:endParaRPr lang="en-US"/>
        </a:p>
      </dgm:t>
    </dgm:pt>
    <dgm:pt modelId="{FB98B5A7-908B-4FA3-BF25-0E9E2411914C}" type="sibTrans" cxnId="{63E2BD45-81D4-4A21-9119-B666A26B9F54}">
      <dgm:prSet/>
      <dgm:spPr/>
      <dgm:t>
        <a:bodyPr/>
        <a:lstStyle/>
        <a:p>
          <a:endParaRPr lang="en-US"/>
        </a:p>
      </dgm:t>
    </dgm:pt>
    <dgm:pt modelId="{AF218A1A-C27B-467B-9ED5-4AA3E77F33B1}">
      <dgm:prSet/>
      <dgm:spPr/>
      <dgm:t>
        <a:bodyPr/>
        <a:lstStyle/>
        <a:p>
          <a:r>
            <a:rPr lang="sk-SK" b="0" i="1" dirty="0"/>
            <a:t>m</a:t>
          </a:r>
          <a:r>
            <a:rPr lang="en-GB" b="0" i="1" dirty="0"/>
            <a:t>et</a:t>
          </a:r>
          <a:r>
            <a:rPr lang="cs-CZ" b="0" i="1" dirty="0" err="1"/>
            <a:t>ody</a:t>
          </a:r>
          <a:r>
            <a:rPr lang="cs-CZ" b="0" i="1" dirty="0"/>
            <a:t> dělící hranice – </a:t>
          </a:r>
          <a:r>
            <a:rPr lang="cs-CZ" b="0" dirty="0"/>
            <a:t>berou do úvahy jen informaci "významný" vs. "nevýznamný" gen</a:t>
          </a:r>
          <a:endParaRPr lang="en-US" dirty="0"/>
        </a:p>
      </dgm:t>
    </dgm:pt>
    <dgm:pt modelId="{C2DB5EAE-5B14-492B-9408-F0A646A7673E}" type="parTrans" cxnId="{1B847DE8-1565-4986-92F3-0B1EF2CFF0F6}">
      <dgm:prSet/>
      <dgm:spPr/>
      <dgm:t>
        <a:bodyPr/>
        <a:lstStyle/>
        <a:p>
          <a:endParaRPr lang="en-US"/>
        </a:p>
      </dgm:t>
    </dgm:pt>
    <dgm:pt modelId="{3C61FE7D-0616-4AAD-A21F-5E7061CB29F0}" type="sibTrans" cxnId="{1B847DE8-1565-4986-92F3-0B1EF2CFF0F6}">
      <dgm:prSet/>
      <dgm:spPr/>
      <dgm:t>
        <a:bodyPr/>
        <a:lstStyle/>
        <a:p>
          <a:endParaRPr lang="en-US"/>
        </a:p>
      </dgm:t>
    </dgm:pt>
    <dgm:pt modelId="{60EC7612-8C94-4AC3-84A2-53CF9F56610F}">
      <dgm:prSet/>
      <dgm:spPr/>
      <dgm:t>
        <a:bodyPr/>
        <a:lstStyle/>
        <a:p>
          <a:r>
            <a:rPr lang="sk-SK" b="0" i="1"/>
            <a:t>m</a:t>
          </a:r>
          <a:r>
            <a:rPr lang="en-GB" b="0" i="1"/>
            <a:t>et</a:t>
          </a:r>
          <a:r>
            <a:rPr lang="cs-CZ" b="0" i="1"/>
            <a:t>ody celého seznamu genů – </a:t>
          </a:r>
          <a:r>
            <a:rPr lang="cs-CZ" b="0"/>
            <a:t>pracují přímo se všemi </a:t>
          </a:r>
          <a:r>
            <a:rPr lang="cs-CZ" b="0" i="1"/>
            <a:t>p</a:t>
          </a:r>
          <a:r>
            <a:rPr lang="cs-CZ" b="0"/>
            <a:t>-hodnotami (i nevýznamnými!) a teda s pořadím</a:t>
          </a:r>
          <a:endParaRPr lang="en-US"/>
        </a:p>
      </dgm:t>
    </dgm:pt>
    <dgm:pt modelId="{3B64B439-8219-4627-AD6B-A9CF20B3242A}" type="parTrans" cxnId="{80E11FF1-EE47-49B6-815B-233575473996}">
      <dgm:prSet/>
      <dgm:spPr/>
      <dgm:t>
        <a:bodyPr/>
        <a:lstStyle/>
        <a:p>
          <a:endParaRPr lang="en-US"/>
        </a:p>
      </dgm:t>
    </dgm:pt>
    <dgm:pt modelId="{C0A8E168-EDD8-4EB4-B237-2CFAFC1DE648}" type="sibTrans" cxnId="{80E11FF1-EE47-49B6-815B-233575473996}">
      <dgm:prSet/>
      <dgm:spPr/>
      <dgm:t>
        <a:bodyPr/>
        <a:lstStyle/>
        <a:p>
          <a:endParaRPr lang="en-US"/>
        </a:p>
      </dgm:t>
    </dgm:pt>
    <dgm:pt modelId="{BADA3302-5169-437D-985B-7A6DB0FAB382}">
      <dgm:prSet/>
      <dgm:spPr/>
      <dgm:t>
        <a:bodyPr/>
        <a:lstStyle/>
        <a:p>
          <a:r>
            <a:rPr lang="cs-CZ" dirty="0"/>
            <a:t>P</a:t>
          </a:r>
          <a:r>
            <a:rPr lang="cs-CZ" b="0" dirty="0"/>
            <a:t>odle skupiny molekul které analyzují na:</a:t>
          </a:r>
          <a:endParaRPr lang="en-US" dirty="0"/>
        </a:p>
      </dgm:t>
    </dgm:pt>
    <dgm:pt modelId="{EB718250-862C-4D93-ADD4-C78B5037614E}" type="parTrans" cxnId="{709F247C-2A31-4267-9E50-62A28355BA43}">
      <dgm:prSet/>
      <dgm:spPr/>
      <dgm:t>
        <a:bodyPr/>
        <a:lstStyle/>
        <a:p>
          <a:endParaRPr lang="en-US"/>
        </a:p>
      </dgm:t>
    </dgm:pt>
    <dgm:pt modelId="{73B05C54-E23E-4384-9B1F-8B5501123560}" type="sibTrans" cxnId="{709F247C-2A31-4267-9E50-62A28355BA43}">
      <dgm:prSet/>
      <dgm:spPr/>
      <dgm:t>
        <a:bodyPr/>
        <a:lstStyle/>
        <a:p>
          <a:endParaRPr lang="en-US"/>
        </a:p>
      </dgm:t>
    </dgm:pt>
    <dgm:pt modelId="{0F787EBC-9780-4E1B-B89D-4FA55740E552}">
      <dgm:prSet/>
      <dgm:spPr/>
      <dgm:t>
        <a:bodyPr/>
        <a:lstStyle/>
        <a:p>
          <a:r>
            <a:rPr lang="cs-CZ" b="0" i="1"/>
            <a:t>uzavřené</a:t>
          </a:r>
          <a:r>
            <a:rPr lang="cs-CZ" b="0"/>
            <a:t> – analýza jen v rámci genů v sadě</a:t>
          </a:r>
          <a:endParaRPr lang="en-US"/>
        </a:p>
      </dgm:t>
    </dgm:pt>
    <dgm:pt modelId="{BD6511CF-8B2F-4059-8E3A-DA3598714E8B}" type="parTrans" cxnId="{DF6F5818-D1F8-4850-A8B6-BD4F8067CA15}">
      <dgm:prSet/>
      <dgm:spPr/>
      <dgm:t>
        <a:bodyPr/>
        <a:lstStyle/>
        <a:p>
          <a:endParaRPr lang="en-US"/>
        </a:p>
      </dgm:t>
    </dgm:pt>
    <dgm:pt modelId="{585FC725-4F95-41F2-8D2C-01BB8E4B48E5}" type="sibTrans" cxnId="{DF6F5818-D1F8-4850-A8B6-BD4F8067CA15}">
      <dgm:prSet/>
      <dgm:spPr/>
      <dgm:t>
        <a:bodyPr/>
        <a:lstStyle/>
        <a:p>
          <a:endParaRPr lang="en-US"/>
        </a:p>
      </dgm:t>
    </dgm:pt>
    <dgm:pt modelId="{FACC9431-B819-4D4B-ADE6-E833F4BB5459}">
      <dgm:prSet/>
      <dgm:spPr/>
      <dgm:t>
        <a:bodyPr/>
        <a:lstStyle/>
        <a:p>
          <a:r>
            <a:rPr lang="cs-CZ" b="0" i="1"/>
            <a:t>kompetitivní</a:t>
          </a:r>
          <a:r>
            <a:rPr lang="cs-CZ" b="0"/>
            <a:t> – porovnání se všemi geny experimentu</a:t>
          </a:r>
          <a:endParaRPr lang="en-US"/>
        </a:p>
      </dgm:t>
    </dgm:pt>
    <dgm:pt modelId="{0CC42889-CADE-44B8-9CC3-CF74A06FA328}" type="parTrans" cxnId="{25C3FC02-B94F-4735-86B4-A83E9BAAD71D}">
      <dgm:prSet/>
      <dgm:spPr/>
      <dgm:t>
        <a:bodyPr/>
        <a:lstStyle/>
        <a:p>
          <a:endParaRPr lang="en-US"/>
        </a:p>
      </dgm:t>
    </dgm:pt>
    <dgm:pt modelId="{B8A41ADE-7C6E-4799-A1FF-FBF98FB190AB}" type="sibTrans" cxnId="{25C3FC02-B94F-4735-86B4-A83E9BAAD71D}">
      <dgm:prSet/>
      <dgm:spPr/>
      <dgm:t>
        <a:bodyPr/>
        <a:lstStyle/>
        <a:p>
          <a:endParaRPr lang="en-US"/>
        </a:p>
      </dgm:t>
    </dgm:pt>
    <dgm:pt modelId="{95811ED2-2638-437D-98BE-261BFBB22CEE}">
      <dgm:prSet/>
      <dgm:spPr/>
      <dgm:t>
        <a:bodyPr/>
        <a:lstStyle/>
        <a:p>
          <a:r>
            <a:rPr lang="cs-CZ"/>
            <a:t>Nové metody pracují i s topologií dráhy</a:t>
          </a:r>
          <a:endParaRPr lang="en-US"/>
        </a:p>
      </dgm:t>
    </dgm:pt>
    <dgm:pt modelId="{C374E100-2A8F-408E-95D4-F7CA084A0FD2}" type="parTrans" cxnId="{80F3B049-257D-49EE-9B97-8FCCA54E3265}">
      <dgm:prSet/>
      <dgm:spPr/>
      <dgm:t>
        <a:bodyPr/>
        <a:lstStyle/>
        <a:p>
          <a:endParaRPr lang="en-US"/>
        </a:p>
      </dgm:t>
    </dgm:pt>
    <dgm:pt modelId="{EC715CB3-BEF5-4E92-A5CD-A088C74A8904}" type="sibTrans" cxnId="{80F3B049-257D-49EE-9B97-8FCCA54E3265}">
      <dgm:prSet/>
      <dgm:spPr/>
      <dgm:t>
        <a:bodyPr/>
        <a:lstStyle/>
        <a:p>
          <a:endParaRPr lang="en-US"/>
        </a:p>
      </dgm:t>
    </dgm:pt>
    <dgm:pt modelId="{0C850085-1FDF-7142-8B51-01D4E42257F0}" type="pres">
      <dgm:prSet presAssocID="{475500EC-B401-45C2-990B-D9237923F54E}" presName="linear" presStyleCnt="0">
        <dgm:presLayoutVars>
          <dgm:animLvl val="lvl"/>
          <dgm:resizeHandles val="exact"/>
        </dgm:presLayoutVars>
      </dgm:prSet>
      <dgm:spPr/>
    </dgm:pt>
    <dgm:pt modelId="{34F2CAE6-1742-8440-BA31-9DB1AF8EC6A9}" type="pres">
      <dgm:prSet presAssocID="{282B44B6-9115-4E0A-B863-0144496266C1}" presName="parentText" presStyleLbl="node1" presStyleIdx="0" presStyleCnt="3">
        <dgm:presLayoutVars>
          <dgm:chMax val="0"/>
          <dgm:bulletEnabled val="1"/>
        </dgm:presLayoutVars>
      </dgm:prSet>
      <dgm:spPr/>
    </dgm:pt>
    <dgm:pt modelId="{BD7BFD8A-6E3A-3E4C-B3EA-F11D3FCB31D9}" type="pres">
      <dgm:prSet presAssocID="{282B44B6-9115-4E0A-B863-0144496266C1}" presName="childText" presStyleLbl="revTx" presStyleIdx="0" presStyleCnt="2">
        <dgm:presLayoutVars>
          <dgm:bulletEnabled val="1"/>
        </dgm:presLayoutVars>
      </dgm:prSet>
      <dgm:spPr/>
    </dgm:pt>
    <dgm:pt modelId="{A66121CE-3EB7-E447-B3D4-5B72C694A17D}" type="pres">
      <dgm:prSet presAssocID="{BADA3302-5169-437D-985B-7A6DB0FAB382}" presName="parentText" presStyleLbl="node1" presStyleIdx="1" presStyleCnt="3">
        <dgm:presLayoutVars>
          <dgm:chMax val="0"/>
          <dgm:bulletEnabled val="1"/>
        </dgm:presLayoutVars>
      </dgm:prSet>
      <dgm:spPr/>
    </dgm:pt>
    <dgm:pt modelId="{12ABAAFA-C6F7-BA47-B3B7-25942EA2CFE3}" type="pres">
      <dgm:prSet presAssocID="{BADA3302-5169-437D-985B-7A6DB0FAB382}" presName="childText" presStyleLbl="revTx" presStyleIdx="1" presStyleCnt="2">
        <dgm:presLayoutVars>
          <dgm:bulletEnabled val="1"/>
        </dgm:presLayoutVars>
      </dgm:prSet>
      <dgm:spPr/>
    </dgm:pt>
    <dgm:pt modelId="{09F2BA03-0734-5A4E-A1E3-E3717B92631A}" type="pres">
      <dgm:prSet presAssocID="{95811ED2-2638-437D-98BE-261BFBB22CEE}" presName="parentText" presStyleLbl="node1" presStyleIdx="2" presStyleCnt="3">
        <dgm:presLayoutVars>
          <dgm:chMax val="0"/>
          <dgm:bulletEnabled val="1"/>
        </dgm:presLayoutVars>
      </dgm:prSet>
      <dgm:spPr/>
    </dgm:pt>
  </dgm:ptLst>
  <dgm:cxnLst>
    <dgm:cxn modelId="{25C3FC02-B94F-4735-86B4-A83E9BAAD71D}" srcId="{BADA3302-5169-437D-985B-7A6DB0FAB382}" destId="{FACC9431-B819-4D4B-ADE6-E833F4BB5459}" srcOrd="1" destOrd="0" parTransId="{0CC42889-CADE-44B8-9CC3-CF74A06FA328}" sibTransId="{B8A41ADE-7C6E-4799-A1FF-FBF98FB190AB}"/>
    <dgm:cxn modelId="{DF6F5818-D1F8-4850-A8B6-BD4F8067CA15}" srcId="{BADA3302-5169-437D-985B-7A6DB0FAB382}" destId="{0F787EBC-9780-4E1B-B89D-4FA55740E552}" srcOrd="0" destOrd="0" parTransId="{BD6511CF-8B2F-4059-8E3A-DA3598714E8B}" sibTransId="{585FC725-4F95-41F2-8D2C-01BB8E4B48E5}"/>
    <dgm:cxn modelId="{C5C71026-C1D0-EC4A-AD48-4AE16B0D0840}" type="presOf" srcId="{0F787EBC-9780-4E1B-B89D-4FA55740E552}" destId="{12ABAAFA-C6F7-BA47-B3B7-25942EA2CFE3}" srcOrd="0" destOrd="0" presId="urn:microsoft.com/office/officeart/2005/8/layout/vList2"/>
    <dgm:cxn modelId="{0F054239-A807-6342-AE73-13251E4E17FE}" type="presOf" srcId="{475500EC-B401-45C2-990B-D9237923F54E}" destId="{0C850085-1FDF-7142-8B51-01D4E42257F0}" srcOrd="0" destOrd="0" presId="urn:microsoft.com/office/officeart/2005/8/layout/vList2"/>
    <dgm:cxn modelId="{63E2BD45-81D4-4A21-9119-B666A26B9F54}" srcId="{475500EC-B401-45C2-990B-D9237923F54E}" destId="{282B44B6-9115-4E0A-B863-0144496266C1}" srcOrd="0" destOrd="0" parTransId="{ECF1014F-ED0B-4912-A4C9-B1EFFBD36EF8}" sibTransId="{FB98B5A7-908B-4FA3-BF25-0E9E2411914C}"/>
    <dgm:cxn modelId="{80F3B049-257D-49EE-9B97-8FCCA54E3265}" srcId="{475500EC-B401-45C2-990B-D9237923F54E}" destId="{95811ED2-2638-437D-98BE-261BFBB22CEE}" srcOrd="2" destOrd="0" parTransId="{C374E100-2A8F-408E-95D4-F7CA084A0FD2}" sibTransId="{EC715CB3-BEF5-4E92-A5CD-A088C74A8904}"/>
    <dgm:cxn modelId="{709F247C-2A31-4267-9E50-62A28355BA43}" srcId="{475500EC-B401-45C2-990B-D9237923F54E}" destId="{BADA3302-5169-437D-985B-7A6DB0FAB382}" srcOrd="1" destOrd="0" parTransId="{EB718250-862C-4D93-ADD4-C78B5037614E}" sibTransId="{73B05C54-E23E-4384-9B1F-8B5501123560}"/>
    <dgm:cxn modelId="{07CB8680-437F-7A47-A3D2-049A5399AA73}" type="presOf" srcId="{95811ED2-2638-437D-98BE-261BFBB22CEE}" destId="{09F2BA03-0734-5A4E-A1E3-E3717B92631A}" srcOrd="0" destOrd="0" presId="urn:microsoft.com/office/officeart/2005/8/layout/vList2"/>
    <dgm:cxn modelId="{56BB9389-4562-F245-9998-36C8A610C193}" type="presOf" srcId="{60EC7612-8C94-4AC3-84A2-53CF9F56610F}" destId="{BD7BFD8A-6E3A-3E4C-B3EA-F11D3FCB31D9}" srcOrd="0" destOrd="1" presId="urn:microsoft.com/office/officeart/2005/8/layout/vList2"/>
    <dgm:cxn modelId="{9D626CA7-BECE-B646-B87A-A2F3EC552E72}" type="presOf" srcId="{AF218A1A-C27B-467B-9ED5-4AA3E77F33B1}" destId="{BD7BFD8A-6E3A-3E4C-B3EA-F11D3FCB31D9}" srcOrd="0" destOrd="0" presId="urn:microsoft.com/office/officeart/2005/8/layout/vList2"/>
    <dgm:cxn modelId="{A65DD4B0-0F44-C941-A2D4-3971920CB366}" type="presOf" srcId="{FACC9431-B819-4D4B-ADE6-E833F4BB5459}" destId="{12ABAAFA-C6F7-BA47-B3B7-25942EA2CFE3}" srcOrd="0" destOrd="1" presId="urn:microsoft.com/office/officeart/2005/8/layout/vList2"/>
    <dgm:cxn modelId="{2C3969BE-5616-8A4A-B244-37527DE8F7F7}" type="presOf" srcId="{282B44B6-9115-4E0A-B863-0144496266C1}" destId="{34F2CAE6-1742-8440-BA31-9DB1AF8EC6A9}" srcOrd="0" destOrd="0" presId="urn:microsoft.com/office/officeart/2005/8/layout/vList2"/>
    <dgm:cxn modelId="{D6F1C2C1-AD30-D349-8D7B-FABEA54058CB}" type="presOf" srcId="{BADA3302-5169-437D-985B-7A6DB0FAB382}" destId="{A66121CE-3EB7-E447-B3D4-5B72C694A17D}" srcOrd="0" destOrd="0" presId="urn:microsoft.com/office/officeart/2005/8/layout/vList2"/>
    <dgm:cxn modelId="{1B847DE8-1565-4986-92F3-0B1EF2CFF0F6}" srcId="{282B44B6-9115-4E0A-B863-0144496266C1}" destId="{AF218A1A-C27B-467B-9ED5-4AA3E77F33B1}" srcOrd="0" destOrd="0" parTransId="{C2DB5EAE-5B14-492B-9408-F0A646A7673E}" sibTransId="{3C61FE7D-0616-4AAD-A21F-5E7061CB29F0}"/>
    <dgm:cxn modelId="{80E11FF1-EE47-49B6-815B-233575473996}" srcId="{282B44B6-9115-4E0A-B863-0144496266C1}" destId="{60EC7612-8C94-4AC3-84A2-53CF9F56610F}" srcOrd="1" destOrd="0" parTransId="{3B64B439-8219-4627-AD6B-A9CF20B3242A}" sibTransId="{C0A8E168-EDD8-4EB4-B237-2CFAFC1DE648}"/>
    <dgm:cxn modelId="{AAD1D0E5-8AB0-EC4A-A644-47263706BE74}" type="presParOf" srcId="{0C850085-1FDF-7142-8B51-01D4E42257F0}" destId="{34F2CAE6-1742-8440-BA31-9DB1AF8EC6A9}" srcOrd="0" destOrd="0" presId="urn:microsoft.com/office/officeart/2005/8/layout/vList2"/>
    <dgm:cxn modelId="{0D22FD39-F568-7340-B599-8F32F4ECEA7E}" type="presParOf" srcId="{0C850085-1FDF-7142-8B51-01D4E42257F0}" destId="{BD7BFD8A-6E3A-3E4C-B3EA-F11D3FCB31D9}" srcOrd="1" destOrd="0" presId="urn:microsoft.com/office/officeart/2005/8/layout/vList2"/>
    <dgm:cxn modelId="{EFFCC57E-E13F-BD4C-90E0-B6286EC1281A}" type="presParOf" srcId="{0C850085-1FDF-7142-8B51-01D4E42257F0}" destId="{A66121CE-3EB7-E447-B3D4-5B72C694A17D}" srcOrd="2" destOrd="0" presId="urn:microsoft.com/office/officeart/2005/8/layout/vList2"/>
    <dgm:cxn modelId="{6CD897B2-3242-944C-AB05-F3D1C58C8C22}" type="presParOf" srcId="{0C850085-1FDF-7142-8B51-01D4E42257F0}" destId="{12ABAAFA-C6F7-BA47-B3B7-25942EA2CFE3}" srcOrd="3" destOrd="0" presId="urn:microsoft.com/office/officeart/2005/8/layout/vList2"/>
    <dgm:cxn modelId="{01E08170-F312-2245-9177-259704633D12}" type="presParOf" srcId="{0C850085-1FDF-7142-8B51-01D4E42257F0}" destId="{09F2BA03-0734-5A4E-A1E3-E3717B92631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52124-76D7-4875-B11E-2813078CB80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958D9EA-8B75-4DBE-92B7-8932B1C8A022}">
      <dgm:prSet/>
      <dgm:spPr/>
      <dgm:t>
        <a:bodyPr/>
        <a:lstStyle/>
        <a:p>
          <a:r>
            <a:rPr lang="sk-SK" b="0"/>
            <a:t>Uzavřená</a:t>
          </a:r>
          <a:r>
            <a:rPr lang="en-GB" b="0"/>
            <a:t> met</a:t>
          </a:r>
          <a:r>
            <a:rPr lang="cs-CZ" b="0"/>
            <a:t>oda používá jen hodnoty genů z dané množiny:</a:t>
          </a:r>
          <a:endParaRPr lang="en-US"/>
        </a:p>
      </dgm:t>
    </dgm:pt>
    <dgm:pt modelId="{C6F85B8C-A925-49AF-B195-0D3BB6C73C76}" type="parTrans" cxnId="{F2E1C3B3-3E6D-4D92-8EF7-D62FD20046A8}">
      <dgm:prSet/>
      <dgm:spPr/>
      <dgm:t>
        <a:bodyPr/>
        <a:lstStyle/>
        <a:p>
          <a:endParaRPr lang="en-US"/>
        </a:p>
      </dgm:t>
    </dgm:pt>
    <dgm:pt modelId="{DAAF8F6F-7431-4A94-AC77-E70E7FC79B69}" type="sibTrans" cxnId="{F2E1C3B3-3E6D-4D92-8EF7-D62FD20046A8}">
      <dgm:prSet/>
      <dgm:spPr/>
      <dgm:t>
        <a:bodyPr/>
        <a:lstStyle/>
        <a:p>
          <a:endParaRPr lang="en-US"/>
        </a:p>
      </dgm:t>
    </dgm:pt>
    <dgm:pt modelId="{ECB3F75E-DD0A-43FA-A84B-7226DBD8ED1A}">
      <dgm:prSet/>
      <dgm:spPr/>
      <dgm:t>
        <a:bodyPr/>
        <a:lstStyle/>
        <a:p>
          <a:r>
            <a:rPr lang="en-GB" b="0"/>
            <a:t>H</a:t>
          </a:r>
          <a:r>
            <a:rPr lang="cs-CZ" b="0" baseline="-25000"/>
            <a:t>0</a:t>
          </a:r>
          <a:r>
            <a:rPr lang="en-GB" b="0"/>
            <a:t> </a:t>
          </a:r>
          <a:r>
            <a:rPr lang="cs-CZ" b="0"/>
            <a:t>: </a:t>
          </a:r>
          <a:r>
            <a:rPr lang="en-GB" b="0"/>
            <a:t>“</a:t>
          </a:r>
          <a:r>
            <a:rPr lang="cs-CZ" b="0"/>
            <a:t>Žádné geny z genové množiny nejsou odlišně exprimované</a:t>
          </a:r>
          <a:r>
            <a:rPr lang="en-GB" b="0"/>
            <a:t>”</a:t>
          </a:r>
          <a:endParaRPr lang="en-US"/>
        </a:p>
      </dgm:t>
    </dgm:pt>
    <dgm:pt modelId="{994FF1A6-E52D-4D64-BEB4-E346120CBF50}" type="parTrans" cxnId="{1A260D02-30C4-4F9E-B437-0241F449C0D7}">
      <dgm:prSet/>
      <dgm:spPr/>
      <dgm:t>
        <a:bodyPr/>
        <a:lstStyle/>
        <a:p>
          <a:endParaRPr lang="en-US"/>
        </a:p>
      </dgm:t>
    </dgm:pt>
    <dgm:pt modelId="{B9D43FE5-24AF-457E-A0B3-4F584099353F}" type="sibTrans" cxnId="{1A260D02-30C4-4F9E-B437-0241F449C0D7}">
      <dgm:prSet/>
      <dgm:spPr/>
      <dgm:t>
        <a:bodyPr/>
        <a:lstStyle/>
        <a:p>
          <a:endParaRPr lang="en-US"/>
        </a:p>
      </dgm:t>
    </dgm:pt>
    <dgm:pt modelId="{CDA88FA3-679E-4BBD-AA38-FB31634758A2}">
      <dgm:prSet/>
      <dgm:spPr/>
      <dgm:t>
        <a:bodyPr/>
        <a:lstStyle/>
        <a:p>
          <a:r>
            <a:rPr lang="cs-CZ" b="0"/>
            <a:t>Kompetitivní test</a:t>
          </a:r>
          <a:r>
            <a:rPr lang="en-GB" b="0"/>
            <a:t> </a:t>
          </a:r>
          <a:r>
            <a:rPr lang="cs-CZ" b="0"/>
            <a:t>porovnává geny v genové množině s ostatními geny v experimentu</a:t>
          </a:r>
          <a:endParaRPr lang="en-US"/>
        </a:p>
      </dgm:t>
    </dgm:pt>
    <dgm:pt modelId="{20EDB6C8-D890-478A-9B4C-B4E2380C8461}" type="parTrans" cxnId="{360D1323-C2A3-4FF6-85A1-8F15CE11A0CA}">
      <dgm:prSet/>
      <dgm:spPr/>
      <dgm:t>
        <a:bodyPr/>
        <a:lstStyle/>
        <a:p>
          <a:endParaRPr lang="en-US"/>
        </a:p>
      </dgm:t>
    </dgm:pt>
    <dgm:pt modelId="{6C755572-A4C2-4451-9754-C6C896B28F2A}" type="sibTrans" cxnId="{360D1323-C2A3-4FF6-85A1-8F15CE11A0CA}">
      <dgm:prSet/>
      <dgm:spPr/>
      <dgm:t>
        <a:bodyPr/>
        <a:lstStyle/>
        <a:p>
          <a:endParaRPr lang="en-US"/>
        </a:p>
      </dgm:t>
    </dgm:pt>
    <dgm:pt modelId="{8CC759B4-E702-4157-85D7-846474502B98}">
      <dgm:prSet/>
      <dgm:spPr/>
      <dgm:t>
        <a:bodyPr/>
        <a:lstStyle/>
        <a:p>
          <a:r>
            <a:rPr lang="en-GB" b="0"/>
            <a:t>H</a:t>
          </a:r>
          <a:r>
            <a:rPr lang="cs-CZ" b="0" baseline="-25000"/>
            <a:t>0</a:t>
          </a:r>
          <a:r>
            <a:rPr lang="cs-CZ" b="0"/>
            <a:t> : </a:t>
          </a:r>
          <a:r>
            <a:rPr lang="en-GB" b="0"/>
            <a:t>“</a:t>
          </a:r>
          <a:r>
            <a:rPr lang="cs-CZ" b="0"/>
            <a:t>Geny v genové množině nejsou víc odlišně exprimované než ostatní geny v experimentu</a:t>
          </a:r>
          <a:r>
            <a:rPr lang="en-GB" b="0"/>
            <a:t>”</a:t>
          </a:r>
          <a:endParaRPr lang="en-US"/>
        </a:p>
      </dgm:t>
    </dgm:pt>
    <dgm:pt modelId="{AA8E008A-221D-4FE9-89F0-900491E7EA79}" type="parTrans" cxnId="{B8BD6318-9CB2-4A43-B583-C8C5AC06E0B6}">
      <dgm:prSet/>
      <dgm:spPr/>
      <dgm:t>
        <a:bodyPr/>
        <a:lstStyle/>
        <a:p>
          <a:endParaRPr lang="en-US"/>
        </a:p>
      </dgm:t>
    </dgm:pt>
    <dgm:pt modelId="{EE7C8622-885E-42C3-BCFA-D674A3C18535}" type="sibTrans" cxnId="{B8BD6318-9CB2-4A43-B583-C8C5AC06E0B6}">
      <dgm:prSet/>
      <dgm:spPr/>
      <dgm:t>
        <a:bodyPr/>
        <a:lstStyle/>
        <a:p>
          <a:endParaRPr lang="en-US"/>
        </a:p>
      </dgm:t>
    </dgm:pt>
    <dgm:pt modelId="{1E7A8264-DBB8-7B4B-8673-CB2357FBD240}" type="pres">
      <dgm:prSet presAssocID="{7F452124-76D7-4875-B11E-2813078CB807}" presName="Name0" presStyleCnt="0">
        <dgm:presLayoutVars>
          <dgm:dir/>
          <dgm:animLvl val="lvl"/>
          <dgm:resizeHandles val="exact"/>
        </dgm:presLayoutVars>
      </dgm:prSet>
      <dgm:spPr/>
    </dgm:pt>
    <dgm:pt modelId="{ED26C1AF-0D95-6A42-A2D0-87EA083B4A90}" type="pres">
      <dgm:prSet presAssocID="{9958D9EA-8B75-4DBE-92B7-8932B1C8A022}" presName="linNode" presStyleCnt="0"/>
      <dgm:spPr/>
    </dgm:pt>
    <dgm:pt modelId="{CC97FE68-12B7-0042-BBCE-3DFC574EC96C}" type="pres">
      <dgm:prSet presAssocID="{9958D9EA-8B75-4DBE-92B7-8932B1C8A022}" presName="parentText" presStyleLbl="node1" presStyleIdx="0" presStyleCnt="2">
        <dgm:presLayoutVars>
          <dgm:chMax val="1"/>
          <dgm:bulletEnabled val="1"/>
        </dgm:presLayoutVars>
      </dgm:prSet>
      <dgm:spPr/>
    </dgm:pt>
    <dgm:pt modelId="{FE666686-F8F2-5F4B-94CD-A5E1D8373E45}" type="pres">
      <dgm:prSet presAssocID="{9958D9EA-8B75-4DBE-92B7-8932B1C8A022}" presName="descendantText" presStyleLbl="alignAccFollowNode1" presStyleIdx="0" presStyleCnt="2">
        <dgm:presLayoutVars>
          <dgm:bulletEnabled val="1"/>
        </dgm:presLayoutVars>
      </dgm:prSet>
      <dgm:spPr/>
    </dgm:pt>
    <dgm:pt modelId="{D2634EA6-EA10-544A-9EEE-D03CDE0DA7A5}" type="pres">
      <dgm:prSet presAssocID="{DAAF8F6F-7431-4A94-AC77-E70E7FC79B69}" presName="sp" presStyleCnt="0"/>
      <dgm:spPr/>
    </dgm:pt>
    <dgm:pt modelId="{0516DA74-1C17-004C-BE46-6B8FC56E4001}" type="pres">
      <dgm:prSet presAssocID="{CDA88FA3-679E-4BBD-AA38-FB31634758A2}" presName="linNode" presStyleCnt="0"/>
      <dgm:spPr/>
    </dgm:pt>
    <dgm:pt modelId="{40583C8F-D02D-3B4A-AA20-093E31A4B797}" type="pres">
      <dgm:prSet presAssocID="{CDA88FA3-679E-4BBD-AA38-FB31634758A2}" presName="parentText" presStyleLbl="node1" presStyleIdx="1" presStyleCnt="2">
        <dgm:presLayoutVars>
          <dgm:chMax val="1"/>
          <dgm:bulletEnabled val="1"/>
        </dgm:presLayoutVars>
      </dgm:prSet>
      <dgm:spPr/>
    </dgm:pt>
    <dgm:pt modelId="{1A0C96E3-DB5D-CD4F-A357-E8381AFC95FF}" type="pres">
      <dgm:prSet presAssocID="{CDA88FA3-679E-4BBD-AA38-FB31634758A2}" presName="descendantText" presStyleLbl="alignAccFollowNode1" presStyleIdx="1" presStyleCnt="2">
        <dgm:presLayoutVars>
          <dgm:bulletEnabled val="1"/>
        </dgm:presLayoutVars>
      </dgm:prSet>
      <dgm:spPr/>
    </dgm:pt>
  </dgm:ptLst>
  <dgm:cxnLst>
    <dgm:cxn modelId="{1A260D02-30C4-4F9E-B437-0241F449C0D7}" srcId="{9958D9EA-8B75-4DBE-92B7-8932B1C8A022}" destId="{ECB3F75E-DD0A-43FA-A84B-7226DBD8ED1A}" srcOrd="0" destOrd="0" parTransId="{994FF1A6-E52D-4D64-BEB4-E346120CBF50}" sibTransId="{B9D43FE5-24AF-457E-A0B3-4F584099353F}"/>
    <dgm:cxn modelId="{D6CD2311-36AD-F44D-AF75-B849A10D028A}" type="presOf" srcId="{CDA88FA3-679E-4BBD-AA38-FB31634758A2}" destId="{40583C8F-D02D-3B4A-AA20-093E31A4B797}" srcOrd="0" destOrd="0" presId="urn:microsoft.com/office/officeart/2005/8/layout/vList5"/>
    <dgm:cxn modelId="{831B1413-0E9D-514C-AF09-89F4A7A80CA6}" type="presOf" srcId="{7F452124-76D7-4875-B11E-2813078CB807}" destId="{1E7A8264-DBB8-7B4B-8673-CB2357FBD240}" srcOrd="0" destOrd="0" presId="urn:microsoft.com/office/officeart/2005/8/layout/vList5"/>
    <dgm:cxn modelId="{B8BD6318-9CB2-4A43-B583-C8C5AC06E0B6}" srcId="{CDA88FA3-679E-4BBD-AA38-FB31634758A2}" destId="{8CC759B4-E702-4157-85D7-846474502B98}" srcOrd="0" destOrd="0" parTransId="{AA8E008A-221D-4FE9-89F0-900491E7EA79}" sibTransId="{EE7C8622-885E-42C3-BCFA-D674A3C18535}"/>
    <dgm:cxn modelId="{360D1323-C2A3-4FF6-85A1-8F15CE11A0CA}" srcId="{7F452124-76D7-4875-B11E-2813078CB807}" destId="{CDA88FA3-679E-4BBD-AA38-FB31634758A2}" srcOrd="1" destOrd="0" parTransId="{20EDB6C8-D890-478A-9B4C-B4E2380C8461}" sibTransId="{6C755572-A4C2-4451-9754-C6C896B28F2A}"/>
    <dgm:cxn modelId="{05C4CB26-23F2-5145-985A-E75DAA93A5A2}" type="presOf" srcId="{8CC759B4-E702-4157-85D7-846474502B98}" destId="{1A0C96E3-DB5D-CD4F-A357-E8381AFC95FF}" srcOrd="0" destOrd="0" presId="urn:microsoft.com/office/officeart/2005/8/layout/vList5"/>
    <dgm:cxn modelId="{F2E1C3B3-3E6D-4D92-8EF7-D62FD20046A8}" srcId="{7F452124-76D7-4875-B11E-2813078CB807}" destId="{9958D9EA-8B75-4DBE-92B7-8932B1C8A022}" srcOrd="0" destOrd="0" parTransId="{C6F85B8C-A925-49AF-B195-0D3BB6C73C76}" sibTransId="{DAAF8F6F-7431-4A94-AC77-E70E7FC79B69}"/>
    <dgm:cxn modelId="{AAF516DF-2379-054E-9636-FDAF33E7F110}" type="presOf" srcId="{9958D9EA-8B75-4DBE-92B7-8932B1C8A022}" destId="{CC97FE68-12B7-0042-BBCE-3DFC574EC96C}" srcOrd="0" destOrd="0" presId="urn:microsoft.com/office/officeart/2005/8/layout/vList5"/>
    <dgm:cxn modelId="{E6FC4FEC-0C4E-F444-BD5D-C8D980521A70}" type="presOf" srcId="{ECB3F75E-DD0A-43FA-A84B-7226DBD8ED1A}" destId="{FE666686-F8F2-5F4B-94CD-A5E1D8373E45}" srcOrd="0" destOrd="0" presId="urn:microsoft.com/office/officeart/2005/8/layout/vList5"/>
    <dgm:cxn modelId="{61483E75-D076-3349-B99B-1AB5C12B8384}" type="presParOf" srcId="{1E7A8264-DBB8-7B4B-8673-CB2357FBD240}" destId="{ED26C1AF-0D95-6A42-A2D0-87EA083B4A90}" srcOrd="0" destOrd="0" presId="urn:microsoft.com/office/officeart/2005/8/layout/vList5"/>
    <dgm:cxn modelId="{CA82E726-E32D-434E-B490-0D5675635B70}" type="presParOf" srcId="{ED26C1AF-0D95-6A42-A2D0-87EA083B4A90}" destId="{CC97FE68-12B7-0042-BBCE-3DFC574EC96C}" srcOrd="0" destOrd="0" presId="urn:microsoft.com/office/officeart/2005/8/layout/vList5"/>
    <dgm:cxn modelId="{83FF18C6-CA54-A445-A695-29AC8E7677B2}" type="presParOf" srcId="{ED26C1AF-0D95-6A42-A2D0-87EA083B4A90}" destId="{FE666686-F8F2-5F4B-94CD-A5E1D8373E45}" srcOrd="1" destOrd="0" presId="urn:microsoft.com/office/officeart/2005/8/layout/vList5"/>
    <dgm:cxn modelId="{8D563D16-BC1D-FD45-ABC5-0013AE3BA4FD}" type="presParOf" srcId="{1E7A8264-DBB8-7B4B-8673-CB2357FBD240}" destId="{D2634EA6-EA10-544A-9EEE-D03CDE0DA7A5}" srcOrd="1" destOrd="0" presId="urn:microsoft.com/office/officeart/2005/8/layout/vList5"/>
    <dgm:cxn modelId="{46E50C2B-5A69-F947-AF80-744FD7E4C6F5}" type="presParOf" srcId="{1E7A8264-DBB8-7B4B-8673-CB2357FBD240}" destId="{0516DA74-1C17-004C-BE46-6B8FC56E4001}" srcOrd="2" destOrd="0" presId="urn:microsoft.com/office/officeart/2005/8/layout/vList5"/>
    <dgm:cxn modelId="{B51E199B-F42C-1340-8A31-AC7DFA89E046}" type="presParOf" srcId="{0516DA74-1C17-004C-BE46-6B8FC56E4001}" destId="{40583C8F-D02D-3B4A-AA20-093E31A4B797}" srcOrd="0" destOrd="0" presId="urn:microsoft.com/office/officeart/2005/8/layout/vList5"/>
    <dgm:cxn modelId="{E935E2A0-814A-584D-88FE-DE88F5DBA49A}" type="presParOf" srcId="{0516DA74-1C17-004C-BE46-6B8FC56E4001}" destId="{1A0C96E3-DB5D-CD4F-A357-E8381AFC95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15EA02-29A5-4E4C-BD08-065A5BCDB1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FB0A828-6548-4303-BA5F-A1DC919A1ED9}">
      <dgm:prSet/>
      <dgm:spPr/>
      <dgm:t>
        <a:bodyPr/>
        <a:lstStyle/>
        <a:p>
          <a:r>
            <a:rPr lang="sk-SK" b="0" dirty="0" err="1"/>
            <a:t>Datový</a:t>
          </a:r>
          <a:r>
            <a:rPr lang="sk-SK" b="0" dirty="0"/>
            <a:t> </a:t>
          </a:r>
          <a:r>
            <a:rPr lang="sk-SK" b="0" dirty="0" err="1"/>
            <a:t>soubor</a:t>
          </a:r>
          <a:r>
            <a:rPr lang="sk-SK" b="0" dirty="0"/>
            <a:t> 12 639 </a:t>
          </a:r>
          <a:r>
            <a:rPr lang="sk-SK" b="0" dirty="0" err="1"/>
            <a:t>genů</a:t>
          </a:r>
          <a:r>
            <a:rPr lang="sk-SK" b="0" dirty="0"/>
            <a:t>. Z nich p</a:t>
          </a:r>
          <a:r>
            <a:rPr lang="en-US" b="0" dirty="0"/>
            <a:t>&lt;0.05 m</a:t>
          </a:r>
          <a:r>
            <a:rPr lang="sk-SK" b="0" dirty="0"/>
            <a:t>á</a:t>
          </a:r>
          <a:r>
            <a:rPr lang="en-US" b="0" dirty="0"/>
            <a:t> 1272</a:t>
          </a:r>
          <a:r>
            <a:rPr lang="sk-SK" b="0" dirty="0"/>
            <a:t> </a:t>
          </a:r>
          <a:r>
            <a:rPr lang="sk-SK" b="0" dirty="0" err="1"/>
            <a:t>genů</a:t>
          </a:r>
          <a:endParaRPr lang="en-US" dirty="0"/>
        </a:p>
      </dgm:t>
    </dgm:pt>
    <dgm:pt modelId="{D788385C-884B-4576-8CFB-A3676EAA5A16}" type="parTrans" cxnId="{3BA83361-C55B-4A50-A09E-751BFF9BA938}">
      <dgm:prSet/>
      <dgm:spPr/>
      <dgm:t>
        <a:bodyPr/>
        <a:lstStyle/>
        <a:p>
          <a:endParaRPr lang="en-US"/>
        </a:p>
      </dgm:t>
    </dgm:pt>
    <dgm:pt modelId="{27E91FB1-BC0D-4F52-B2F3-D9A4DC4C4D21}" type="sibTrans" cxnId="{3BA83361-C55B-4A50-A09E-751BFF9BA938}">
      <dgm:prSet/>
      <dgm:spPr/>
      <dgm:t>
        <a:bodyPr/>
        <a:lstStyle/>
        <a:p>
          <a:endParaRPr lang="en-US"/>
        </a:p>
      </dgm:t>
    </dgm:pt>
    <dgm:pt modelId="{D8041D5B-B714-41E1-9E24-CA4984312DBF}">
      <dgm:prSet/>
      <dgm:spPr/>
      <dgm:t>
        <a:bodyPr/>
        <a:lstStyle/>
        <a:p>
          <a:r>
            <a:rPr lang="cs-CZ" b="0" dirty="0"/>
            <a:t>96 genů v genové sadě, z toho </a:t>
          </a:r>
          <a:r>
            <a:rPr lang="en-GB" b="0" dirty="0"/>
            <a:t>8 </a:t>
          </a:r>
          <a:r>
            <a:rPr lang="cs-CZ" b="0" dirty="0"/>
            <a:t>má p-hodnoty</a:t>
          </a:r>
          <a:r>
            <a:rPr lang="en-GB" b="0" dirty="0"/>
            <a:t> &lt; 5%</a:t>
          </a:r>
          <a:endParaRPr lang="en-US" dirty="0"/>
        </a:p>
      </dgm:t>
    </dgm:pt>
    <dgm:pt modelId="{445D00D4-D783-483C-B625-1EE221EC4ECB}" type="parTrans" cxnId="{8B8CCB20-FAF7-4723-B4BE-D874EA70E96E}">
      <dgm:prSet/>
      <dgm:spPr/>
      <dgm:t>
        <a:bodyPr/>
        <a:lstStyle/>
        <a:p>
          <a:endParaRPr lang="en-US"/>
        </a:p>
      </dgm:t>
    </dgm:pt>
    <dgm:pt modelId="{0F4CB6DC-E591-4A3A-BA9F-405AE5D3956C}" type="sibTrans" cxnId="{8B8CCB20-FAF7-4723-B4BE-D874EA70E96E}">
      <dgm:prSet/>
      <dgm:spPr/>
      <dgm:t>
        <a:bodyPr/>
        <a:lstStyle/>
        <a:p>
          <a:endParaRPr lang="en-US"/>
        </a:p>
      </dgm:t>
    </dgm:pt>
    <dgm:pt modelId="{5921C0D1-F871-4805-85C7-882BF24D5ADD}">
      <dgm:prSet/>
      <dgm:spPr/>
      <dgm:t>
        <a:bodyPr/>
        <a:lstStyle/>
        <a:p>
          <a:r>
            <a:rPr lang="cs-CZ" b="0" dirty="0"/>
            <a:t>Kolik odlišně exprimovaných genů oč</a:t>
          </a:r>
          <a:r>
            <a:rPr lang="en-US" b="0" dirty="0"/>
            <a:t>e</a:t>
          </a:r>
          <a:r>
            <a:rPr lang="cs-CZ" b="0" dirty="0" err="1"/>
            <a:t>káváme</a:t>
          </a:r>
          <a:r>
            <a:rPr lang="cs-CZ" b="0" dirty="0"/>
            <a:t> náhodně?</a:t>
          </a:r>
          <a:endParaRPr lang="en-US" dirty="0"/>
        </a:p>
      </dgm:t>
    </dgm:pt>
    <dgm:pt modelId="{187A9449-FDDF-4381-8F15-4AA32093F56D}" type="parTrans" cxnId="{0B05123C-58B2-4DD9-9CD5-A55182F737CE}">
      <dgm:prSet/>
      <dgm:spPr/>
      <dgm:t>
        <a:bodyPr/>
        <a:lstStyle/>
        <a:p>
          <a:endParaRPr lang="en-US"/>
        </a:p>
      </dgm:t>
    </dgm:pt>
    <dgm:pt modelId="{9F5B09B8-1A45-4C0F-B77D-2655903CBBCF}" type="sibTrans" cxnId="{0B05123C-58B2-4DD9-9CD5-A55182F737CE}">
      <dgm:prSet/>
      <dgm:spPr/>
      <dgm:t>
        <a:bodyPr/>
        <a:lstStyle/>
        <a:p>
          <a:endParaRPr lang="en-US"/>
        </a:p>
      </dgm:t>
    </dgm:pt>
    <dgm:pt modelId="{A787CF2C-6317-244D-A7A2-1D524A356B3C}" type="pres">
      <dgm:prSet presAssocID="{6F15EA02-29A5-4E4C-BD08-065A5BCDB197}" presName="vert0" presStyleCnt="0">
        <dgm:presLayoutVars>
          <dgm:dir/>
          <dgm:animOne val="branch"/>
          <dgm:animLvl val="lvl"/>
        </dgm:presLayoutVars>
      </dgm:prSet>
      <dgm:spPr/>
    </dgm:pt>
    <dgm:pt modelId="{01A689F7-D22F-E44C-9835-5FA4BE568013}" type="pres">
      <dgm:prSet presAssocID="{EFB0A828-6548-4303-BA5F-A1DC919A1ED9}" presName="thickLine" presStyleLbl="alignNode1" presStyleIdx="0" presStyleCnt="3"/>
      <dgm:spPr/>
    </dgm:pt>
    <dgm:pt modelId="{F191500C-9E6F-064E-A0B6-43323D08B6A1}" type="pres">
      <dgm:prSet presAssocID="{EFB0A828-6548-4303-BA5F-A1DC919A1ED9}" presName="horz1" presStyleCnt="0"/>
      <dgm:spPr/>
    </dgm:pt>
    <dgm:pt modelId="{BD4356E0-7247-9647-BCAD-25EF5053329D}" type="pres">
      <dgm:prSet presAssocID="{EFB0A828-6548-4303-BA5F-A1DC919A1ED9}" presName="tx1" presStyleLbl="revTx" presStyleIdx="0" presStyleCnt="3"/>
      <dgm:spPr/>
    </dgm:pt>
    <dgm:pt modelId="{06C8D793-C934-8343-9277-11B67A1BB028}" type="pres">
      <dgm:prSet presAssocID="{EFB0A828-6548-4303-BA5F-A1DC919A1ED9}" presName="vert1" presStyleCnt="0"/>
      <dgm:spPr/>
    </dgm:pt>
    <dgm:pt modelId="{6D7B9DE8-84CA-C641-A53A-5A1A5C0D53E2}" type="pres">
      <dgm:prSet presAssocID="{D8041D5B-B714-41E1-9E24-CA4984312DBF}" presName="thickLine" presStyleLbl="alignNode1" presStyleIdx="1" presStyleCnt="3"/>
      <dgm:spPr/>
    </dgm:pt>
    <dgm:pt modelId="{E016F17F-2757-A340-AC90-4D10D20AF109}" type="pres">
      <dgm:prSet presAssocID="{D8041D5B-B714-41E1-9E24-CA4984312DBF}" presName="horz1" presStyleCnt="0"/>
      <dgm:spPr/>
    </dgm:pt>
    <dgm:pt modelId="{4BD2847B-7B4B-1445-A213-F1D0F1A32B4B}" type="pres">
      <dgm:prSet presAssocID="{D8041D5B-B714-41E1-9E24-CA4984312DBF}" presName="tx1" presStyleLbl="revTx" presStyleIdx="1" presStyleCnt="3"/>
      <dgm:spPr/>
    </dgm:pt>
    <dgm:pt modelId="{73A69399-83E2-DC4D-BE03-6C7FEA7B1F1E}" type="pres">
      <dgm:prSet presAssocID="{D8041D5B-B714-41E1-9E24-CA4984312DBF}" presName="vert1" presStyleCnt="0"/>
      <dgm:spPr/>
    </dgm:pt>
    <dgm:pt modelId="{B7A9701B-051A-FE45-8E93-5E9642516CC5}" type="pres">
      <dgm:prSet presAssocID="{5921C0D1-F871-4805-85C7-882BF24D5ADD}" presName="thickLine" presStyleLbl="alignNode1" presStyleIdx="2" presStyleCnt="3"/>
      <dgm:spPr/>
    </dgm:pt>
    <dgm:pt modelId="{69AE4536-4CC2-EC45-BB75-11DFD0C1A0E4}" type="pres">
      <dgm:prSet presAssocID="{5921C0D1-F871-4805-85C7-882BF24D5ADD}" presName="horz1" presStyleCnt="0"/>
      <dgm:spPr/>
    </dgm:pt>
    <dgm:pt modelId="{53CB3E48-3516-A944-8638-4EDCF86E4910}" type="pres">
      <dgm:prSet presAssocID="{5921C0D1-F871-4805-85C7-882BF24D5ADD}" presName="tx1" presStyleLbl="revTx" presStyleIdx="2" presStyleCnt="3"/>
      <dgm:spPr/>
    </dgm:pt>
    <dgm:pt modelId="{232F3461-21BF-D54F-BDB8-913A3616A4AE}" type="pres">
      <dgm:prSet presAssocID="{5921C0D1-F871-4805-85C7-882BF24D5ADD}" presName="vert1" presStyleCnt="0"/>
      <dgm:spPr/>
    </dgm:pt>
  </dgm:ptLst>
  <dgm:cxnLst>
    <dgm:cxn modelId="{DD25C70E-CAE5-F54E-9757-00E5CC11A5FA}" type="presOf" srcId="{EFB0A828-6548-4303-BA5F-A1DC919A1ED9}" destId="{BD4356E0-7247-9647-BCAD-25EF5053329D}" srcOrd="0" destOrd="0" presId="urn:microsoft.com/office/officeart/2008/layout/LinedList"/>
    <dgm:cxn modelId="{8B8CCB20-FAF7-4723-B4BE-D874EA70E96E}" srcId="{6F15EA02-29A5-4E4C-BD08-065A5BCDB197}" destId="{D8041D5B-B714-41E1-9E24-CA4984312DBF}" srcOrd="1" destOrd="0" parTransId="{445D00D4-D783-483C-B625-1EE221EC4ECB}" sibTransId="{0F4CB6DC-E591-4A3A-BA9F-405AE5D3956C}"/>
    <dgm:cxn modelId="{31B8AA31-B6C9-0049-9850-6054AA7F2B96}" type="presOf" srcId="{D8041D5B-B714-41E1-9E24-CA4984312DBF}" destId="{4BD2847B-7B4B-1445-A213-F1D0F1A32B4B}" srcOrd="0" destOrd="0" presId="urn:microsoft.com/office/officeart/2008/layout/LinedList"/>
    <dgm:cxn modelId="{0B05123C-58B2-4DD9-9CD5-A55182F737CE}" srcId="{6F15EA02-29A5-4E4C-BD08-065A5BCDB197}" destId="{5921C0D1-F871-4805-85C7-882BF24D5ADD}" srcOrd="2" destOrd="0" parTransId="{187A9449-FDDF-4381-8F15-4AA32093F56D}" sibTransId="{9F5B09B8-1A45-4C0F-B77D-2655903CBBCF}"/>
    <dgm:cxn modelId="{5CB5BE60-DF70-434C-8CC8-12366378AA0D}" type="presOf" srcId="{6F15EA02-29A5-4E4C-BD08-065A5BCDB197}" destId="{A787CF2C-6317-244D-A7A2-1D524A356B3C}" srcOrd="0" destOrd="0" presId="urn:microsoft.com/office/officeart/2008/layout/LinedList"/>
    <dgm:cxn modelId="{3BA83361-C55B-4A50-A09E-751BFF9BA938}" srcId="{6F15EA02-29A5-4E4C-BD08-065A5BCDB197}" destId="{EFB0A828-6548-4303-BA5F-A1DC919A1ED9}" srcOrd="0" destOrd="0" parTransId="{D788385C-884B-4576-8CFB-A3676EAA5A16}" sibTransId="{27E91FB1-BC0D-4F52-B2F3-D9A4DC4C4D21}"/>
    <dgm:cxn modelId="{AF3D7085-E4C1-0247-BD28-47F09CC79ED8}" type="presOf" srcId="{5921C0D1-F871-4805-85C7-882BF24D5ADD}" destId="{53CB3E48-3516-A944-8638-4EDCF86E4910}" srcOrd="0" destOrd="0" presId="urn:microsoft.com/office/officeart/2008/layout/LinedList"/>
    <dgm:cxn modelId="{F55ADC0F-A0F6-3B4B-8197-62F98B2ACDD5}" type="presParOf" srcId="{A787CF2C-6317-244D-A7A2-1D524A356B3C}" destId="{01A689F7-D22F-E44C-9835-5FA4BE568013}" srcOrd="0" destOrd="0" presId="urn:microsoft.com/office/officeart/2008/layout/LinedList"/>
    <dgm:cxn modelId="{242EB17C-A890-564D-9518-E01C88C450B5}" type="presParOf" srcId="{A787CF2C-6317-244D-A7A2-1D524A356B3C}" destId="{F191500C-9E6F-064E-A0B6-43323D08B6A1}" srcOrd="1" destOrd="0" presId="urn:microsoft.com/office/officeart/2008/layout/LinedList"/>
    <dgm:cxn modelId="{79E6D4A4-20EC-B54F-9370-84E0E32BE9DB}" type="presParOf" srcId="{F191500C-9E6F-064E-A0B6-43323D08B6A1}" destId="{BD4356E0-7247-9647-BCAD-25EF5053329D}" srcOrd="0" destOrd="0" presId="urn:microsoft.com/office/officeart/2008/layout/LinedList"/>
    <dgm:cxn modelId="{A1A1717F-AAD9-0B49-862C-9D5D83E61298}" type="presParOf" srcId="{F191500C-9E6F-064E-A0B6-43323D08B6A1}" destId="{06C8D793-C934-8343-9277-11B67A1BB028}" srcOrd="1" destOrd="0" presId="urn:microsoft.com/office/officeart/2008/layout/LinedList"/>
    <dgm:cxn modelId="{1F8B6E83-B021-6240-84C7-CD204911E6C3}" type="presParOf" srcId="{A787CF2C-6317-244D-A7A2-1D524A356B3C}" destId="{6D7B9DE8-84CA-C641-A53A-5A1A5C0D53E2}" srcOrd="2" destOrd="0" presId="urn:microsoft.com/office/officeart/2008/layout/LinedList"/>
    <dgm:cxn modelId="{D841C3EA-145A-0D43-9C3F-FEC1906E45D7}" type="presParOf" srcId="{A787CF2C-6317-244D-A7A2-1D524A356B3C}" destId="{E016F17F-2757-A340-AC90-4D10D20AF109}" srcOrd="3" destOrd="0" presId="urn:microsoft.com/office/officeart/2008/layout/LinedList"/>
    <dgm:cxn modelId="{09105037-F58D-904C-A769-55C8514B5757}" type="presParOf" srcId="{E016F17F-2757-A340-AC90-4D10D20AF109}" destId="{4BD2847B-7B4B-1445-A213-F1D0F1A32B4B}" srcOrd="0" destOrd="0" presId="urn:microsoft.com/office/officeart/2008/layout/LinedList"/>
    <dgm:cxn modelId="{1048AF0E-1C84-3247-B414-8374B6912DE2}" type="presParOf" srcId="{E016F17F-2757-A340-AC90-4D10D20AF109}" destId="{73A69399-83E2-DC4D-BE03-6C7FEA7B1F1E}" srcOrd="1" destOrd="0" presId="urn:microsoft.com/office/officeart/2008/layout/LinedList"/>
    <dgm:cxn modelId="{F692C8BE-A060-C14D-BB17-D6EF4E9EF788}" type="presParOf" srcId="{A787CF2C-6317-244D-A7A2-1D524A356B3C}" destId="{B7A9701B-051A-FE45-8E93-5E9642516CC5}" srcOrd="4" destOrd="0" presId="urn:microsoft.com/office/officeart/2008/layout/LinedList"/>
    <dgm:cxn modelId="{FBD20C71-C94B-4845-9A1C-C16924797F30}" type="presParOf" srcId="{A787CF2C-6317-244D-A7A2-1D524A356B3C}" destId="{69AE4536-4CC2-EC45-BB75-11DFD0C1A0E4}" srcOrd="5" destOrd="0" presId="urn:microsoft.com/office/officeart/2008/layout/LinedList"/>
    <dgm:cxn modelId="{FF99792E-D448-8A46-92C3-E87F2C87E20C}" type="presParOf" srcId="{69AE4536-4CC2-EC45-BB75-11DFD0C1A0E4}" destId="{53CB3E48-3516-A944-8638-4EDCF86E4910}" srcOrd="0" destOrd="0" presId="urn:microsoft.com/office/officeart/2008/layout/LinedList"/>
    <dgm:cxn modelId="{22E3FFC1-B985-D94E-9980-708190A257AF}" type="presParOf" srcId="{69AE4536-4CC2-EC45-BB75-11DFD0C1A0E4}" destId="{232F3461-21BF-D54F-BDB8-913A3616A4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15EA02-29A5-4E4C-BD08-065A5BCDB1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FB0A828-6548-4303-BA5F-A1DC919A1ED9}">
      <dgm:prSet/>
      <dgm:spPr/>
      <dgm:t>
        <a:bodyPr/>
        <a:lstStyle/>
        <a:p>
          <a:r>
            <a:rPr lang="sk-SK" b="0" dirty="0" err="1"/>
            <a:t>Datový</a:t>
          </a:r>
          <a:r>
            <a:rPr lang="sk-SK" b="0" dirty="0"/>
            <a:t> </a:t>
          </a:r>
          <a:r>
            <a:rPr lang="sk-SK" b="0" dirty="0" err="1"/>
            <a:t>soubor</a:t>
          </a:r>
          <a:r>
            <a:rPr lang="sk-SK" b="0" dirty="0"/>
            <a:t> 12 639 </a:t>
          </a:r>
          <a:r>
            <a:rPr lang="sk-SK" b="0" dirty="0" err="1"/>
            <a:t>genů</a:t>
          </a:r>
          <a:r>
            <a:rPr lang="sk-SK" b="0" dirty="0"/>
            <a:t>. Z nich p</a:t>
          </a:r>
          <a:r>
            <a:rPr lang="en-US" b="0" dirty="0"/>
            <a:t>&lt;0.05 m</a:t>
          </a:r>
          <a:r>
            <a:rPr lang="sk-SK" b="0" dirty="0"/>
            <a:t>á</a:t>
          </a:r>
          <a:r>
            <a:rPr lang="en-US" b="0" dirty="0"/>
            <a:t> 1272</a:t>
          </a:r>
          <a:r>
            <a:rPr lang="sk-SK" b="0" dirty="0"/>
            <a:t> </a:t>
          </a:r>
          <a:r>
            <a:rPr lang="sk-SK" b="0" dirty="0" err="1"/>
            <a:t>genů</a:t>
          </a:r>
          <a:endParaRPr lang="en-US" dirty="0"/>
        </a:p>
      </dgm:t>
    </dgm:pt>
    <dgm:pt modelId="{D788385C-884B-4576-8CFB-A3676EAA5A16}" type="parTrans" cxnId="{3BA83361-C55B-4A50-A09E-751BFF9BA938}">
      <dgm:prSet/>
      <dgm:spPr/>
      <dgm:t>
        <a:bodyPr/>
        <a:lstStyle/>
        <a:p>
          <a:endParaRPr lang="en-US"/>
        </a:p>
      </dgm:t>
    </dgm:pt>
    <dgm:pt modelId="{27E91FB1-BC0D-4F52-B2F3-D9A4DC4C4D21}" type="sibTrans" cxnId="{3BA83361-C55B-4A50-A09E-751BFF9BA938}">
      <dgm:prSet/>
      <dgm:spPr/>
      <dgm:t>
        <a:bodyPr/>
        <a:lstStyle/>
        <a:p>
          <a:endParaRPr lang="en-US"/>
        </a:p>
      </dgm:t>
    </dgm:pt>
    <dgm:pt modelId="{D8041D5B-B714-41E1-9E24-CA4984312DBF}">
      <dgm:prSet/>
      <dgm:spPr/>
      <dgm:t>
        <a:bodyPr/>
        <a:lstStyle/>
        <a:p>
          <a:r>
            <a:rPr lang="cs-CZ" b="0"/>
            <a:t>96 genů v genové sadě, z toho </a:t>
          </a:r>
          <a:r>
            <a:rPr lang="en-GB" b="0"/>
            <a:t>8 </a:t>
          </a:r>
          <a:r>
            <a:rPr lang="cs-CZ" b="0"/>
            <a:t>má p-hodnoty</a:t>
          </a:r>
          <a:r>
            <a:rPr lang="en-GB" b="0"/>
            <a:t> &lt; 5%</a:t>
          </a:r>
          <a:endParaRPr lang="en-US"/>
        </a:p>
      </dgm:t>
    </dgm:pt>
    <dgm:pt modelId="{445D00D4-D783-483C-B625-1EE221EC4ECB}" type="parTrans" cxnId="{8B8CCB20-FAF7-4723-B4BE-D874EA70E96E}">
      <dgm:prSet/>
      <dgm:spPr/>
      <dgm:t>
        <a:bodyPr/>
        <a:lstStyle/>
        <a:p>
          <a:endParaRPr lang="en-US"/>
        </a:p>
      </dgm:t>
    </dgm:pt>
    <dgm:pt modelId="{0F4CB6DC-E591-4A3A-BA9F-405AE5D3956C}" type="sibTrans" cxnId="{8B8CCB20-FAF7-4723-B4BE-D874EA70E96E}">
      <dgm:prSet/>
      <dgm:spPr/>
      <dgm:t>
        <a:bodyPr/>
        <a:lstStyle/>
        <a:p>
          <a:endParaRPr lang="en-US"/>
        </a:p>
      </dgm:t>
    </dgm:pt>
    <dgm:pt modelId="{5921C0D1-F871-4805-85C7-882BF24D5ADD}">
      <dgm:prSet/>
      <dgm:spPr/>
      <dgm:t>
        <a:bodyPr/>
        <a:lstStyle/>
        <a:p>
          <a:r>
            <a:rPr lang="cs-CZ" b="0"/>
            <a:t>Kolik odlišně exprimovaných genů oč</a:t>
          </a:r>
          <a:r>
            <a:rPr lang="en-US" b="0"/>
            <a:t>e</a:t>
          </a:r>
          <a:r>
            <a:rPr lang="cs-CZ" b="0"/>
            <a:t>káváme náhodně?</a:t>
          </a:r>
          <a:endParaRPr lang="en-US"/>
        </a:p>
      </dgm:t>
    </dgm:pt>
    <dgm:pt modelId="{187A9449-FDDF-4381-8F15-4AA32093F56D}" type="parTrans" cxnId="{0B05123C-58B2-4DD9-9CD5-A55182F737CE}">
      <dgm:prSet/>
      <dgm:spPr/>
      <dgm:t>
        <a:bodyPr/>
        <a:lstStyle/>
        <a:p>
          <a:endParaRPr lang="en-US"/>
        </a:p>
      </dgm:t>
    </dgm:pt>
    <dgm:pt modelId="{9F5B09B8-1A45-4C0F-B77D-2655903CBBCF}" type="sibTrans" cxnId="{0B05123C-58B2-4DD9-9CD5-A55182F737CE}">
      <dgm:prSet/>
      <dgm:spPr/>
      <dgm:t>
        <a:bodyPr/>
        <a:lstStyle/>
        <a:p>
          <a:endParaRPr lang="en-US"/>
        </a:p>
      </dgm:t>
    </dgm:pt>
    <dgm:pt modelId="{A787CF2C-6317-244D-A7A2-1D524A356B3C}" type="pres">
      <dgm:prSet presAssocID="{6F15EA02-29A5-4E4C-BD08-065A5BCDB197}" presName="vert0" presStyleCnt="0">
        <dgm:presLayoutVars>
          <dgm:dir/>
          <dgm:animOne val="branch"/>
          <dgm:animLvl val="lvl"/>
        </dgm:presLayoutVars>
      </dgm:prSet>
      <dgm:spPr/>
    </dgm:pt>
    <dgm:pt modelId="{01A689F7-D22F-E44C-9835-5FA4BE568013}" type="pres">
      <dgm:prSet presAssocID="{EFB0A828-6548-4303-BA5F-A1DC919A1ED9}" presName="thickLine" presStyleLbl="alignNode1" presStyleIdx="0" presStyleCnt="3"/>
      <dgm:spPr/>
    </dgm:pt>
    <dgm:pt modelId="{F191500C-9E6F-064E-A0B6-43323D08B6A1}" type="pres">
      <dgm:prSet presAssocID="{EFB0A828-6548-4303-BA5F-A1DC919A1ED9}" presName="horz1" presStyleCnt="0"/>
      <dgm:spPr/>
    </dgm:pt>
    <dgm:pt modelId="{BD4356E0-7247-9647-BCAD-25EF5053329D}" type="pres">
      <dgm:prSet presAssocID="{EFB0A828-6548-4303-BA5F-A1DC919A1ED9}" presName="tx1" presStyleLbl="revTx" presStyleIdx="0" presStyleCnt="3"/>
      <dgm:spPr/>
    </dgm:pt>
    <dgm:pt modelId="{06C8D793-C934-8343-9277-11B67A1BB028}" type="pres">
      <dgm:prSet presAssocID="{EFB0A828-6548-4303-BA5F-A1DC919A1ED9}" presName="vert1" presStyleCnt="0"/>
      <dgm:spPr/>
    </dgm:pt>
    <dgm:pt modelId="{6D7B9DE8-84CA-C641-A53A-5A1A5C0D53E2}" type="pres">
      <dgm:prSet presAssocID="{D8041D5B-B714-41E1-9E24-CA4984312DBF}" presName="thickLine" presStyleLbl="alignNode1" presStyleIdx="1" presStyleCnt="3"/>
      <dgm:spPr/>
    </dgm:pt>
    <dgm:pt modelId="{E016F17F-2757-A340-AC90-4D10D20AF109}" type="pres">
      <dgm:prSet presAssocID="{D8041D5B-B714-41E1-9E24-CA4984312DBF}" presName="horz1" presStyleCnt="0"/>
      <dgm:spPr/>
    </dgm:pt>
    <dgm:pt modelId="{4BD2847B-7B4B-1445-A213-F1D0F1A32B4B}" type="pres">
      <dgm:prSet presAssocID="{D8041D5B-B714-41E1-9E24-CA4984312DBF}" presName="tx1" presStyleLbl="revTx" presStyleIdx="1" presStyleCnt="3"/>
      <dgm:spPr/>
    </dgm:pt>
    <dgm:pt modelId="{73A69399-83E2-DC4D-BE03-6C7FEA7B1F1E}" type="pres">
      <dgm:prSet presAssocID="{D8041D5B-B714-41E1-9E24-CA4984312DBF}" presName="vert1" presStyleCnt="0"/>
      <dgm:spPr/>
    </dgm:pt>
    <dgm:pt modelId="{B7A9701B-051A-FE45-8E93-5E9642516CC5}" type="pres">
      <dgm:prSet presAssocID="{5921C0D1-F871-4805-85C7-882BF24D5ADD}" presName="thickLine" presStyleLbl="alignNode1" presStyleIdx="2" presStyleCnt="3"/>
      <dgm:spPr/>
    </dgm:pt>
    <dgm:pt modelId="{69AE4536-4CC2-EC45-BB75-11DFD0C1A0E4}" type="pres">
      <dgm:prSet presAssocID="{5921C0D1-F871-4805-85C7-882BF24D5ADD}" presName="horz1" presStyleCnt="0"/>
      <dgm:spPr/>
    </dgm:pt>
    <dgm:pt modelId="{53CB3E48-3516-A944-8638-4EDCF86E4910}" type="pres">
      <dgm:prSet presAssocID="{5921C0D1-F871-4805-85C7-882BF24D5ADD}" presName="tx1" presStyleLbl="revTx" presStyleIdx="2" presStyleCnt="3"/>
      <dgm:spPr/>
    </dgm:pt>
    <dgm:pt modelId="{232F3461-21BF-D54F-BDB8-913A3616A4AE}" type="pres">
      <dgm:prSet presAssocID="{5921C0D1-F871-4805-85C7-882BF24D5ADD}" presName="vert1" presStyleCnt="0"/>
      <dgm:spPr/>
    </dgm:pt>
  </dgm:ptLst>
  <dgm:cxnLst>
    <dgm:cxn modelId="{DD25C70E-CAE5-F54E-9757-00E5CC11A5FA}" type="presOf" srcId="{EFB0A828-6548-4303-BA5F-A1DC919A1ED9}" destId="{BD4356E0-7247-9647-BCAD-25EF5053329D}" srcOrd="0" destOrd="0" presId="urn:microsoft.com/office/officeart/2008/layout/LinedList"/>
    <dgm:cxn modelId="{8B8CCB20-FAF7-4723-B4BE-D874EA70E96E}" srcId="{6F15EA02-29A5-4E4C-BD08-065A5BCDB197}" destId="{D8041D5B-B714-41E1-9E24-CA4984312DBF}" srcOrd="1" destOrd="0" parTransId="{445D00D4-D783-483C-B625-1EE221EC4ECB}" sibTransId="{0F4CB6DC-E591-4A3A-BA9F-405AE5D3956C}"/>
    <dgm:cxn modelId="{31B8AA31-B6C9-0049-9850-6054AA7F2B96}" type="presOf" srcId="{D8041D5B-B714-41E1-9E24-CA4984312DBF}" destId="{4BD2847B-7B4B-1445-A213-F1D0F1A32B4B}" srcOrd="0" destOrd="0" presId="urn:microsoft.com/office/officeart/2008/layout/LinedList"/>
    <dgm:cxn modelId="{0B05123C-58B2-4DD9-9CD5-A55182F737CE}" srcId="{6F15EA02-29A5-4E4C-BD08-065A5BCDB197}" destId="{5921C0D1-F871-4805-85C7-882BF24D5ADD}" srcOrd="2" destOrd="0" parTransId="{187A9449-FDDF-4381-8F15-4AA32093F56D}" sibTransId="{9F5B09B8-1A45-4C0F-B77D-2655903CBBCF}"/>
    <dgm:cxn modelId="{5CB5BE60-DF70-434C-8CC8-12366378AA0D}" type="presOf" srcId="{6F15EA02-29A5-4E4C-BD08-065A5BCDB197}" destId="{A787CF2C-6317-244D-A7A2-1D524A356B3C}" srcOrd="0" destOrd="0" presId="urn:microsoft.com/office/officeart/2008/layout/LinedList"/>
    <dgm:cxn modelId="{3BA83361-C55B-4A50-A09E-751BFF9BA938}" srcId="{6F15EA02-29A5-4E4C-BD08-065A5BCDB197}" destId="{EFB0A828-6548-4303-BA5F-A1DC919A1ED9}" srcOrd="0" destOrd="0" parTransId="{D788385C-884B-4576-8CFB-A3676EAA5A16}" sibTransId="{27E91FB1-BC0D-4F52-B2F3-D9A4DC4C4D21}"/>
    <dgm:cxn modelId="{AF3D7085-E4C1-0247-BD28-47F09CC79ED8}" type="presOf" srcId="{5921C0D1-F871-4805-85C7-882BF24D5ADD}" destId="{53CB3E48-3516-A944-8638-4EDCF86E4910}" srcOrd="0" destOrd="0" presId="urn:microsoft.com/office/officeart/2008/layout/LinedList"/>
    <dgm:cxn modelId="{F55ADC0F-A0F6-3B4B-8197-62F98B2ACDD5}" type="presParOf" srcId="{A787CF2C-6317-244D-A7A2-1D524A356B3C}" destId="{01A689F7-D22F-E44C-9835-5FA4BE568013}" srcOrd="0" destOrd="0" presId="urn:microsoft.com/office/officeart/2008/layout/LinedList"/>
    <dgm:cxn modelId="{242EB17C-A890-564D-9518-E01C88C450B5}" type="presParOf" srcId="{A787CF2C-6317-244D-A7A2-1D524A356B3C}" destId="{F191500C-9E6F-064E-A0B6-43323D08B6A1}" srcOrd="1" destOrd="0" presId="urn:microsoft.com/office/officeart/2008/layout/LinedList"/>
    <dgm:cxn modelId="{79E6D4A4-20EC-B54F-9370-84E0E32BE9DB}" type="presParOf" srcId="{F191500C-9E6F-064E-A0B6-43323D08B6A1}" destId="{BD4356E0-7247-9647-BCAD-25EF5053329D}" srcOrd="0" destOrd="0" presId="urn:microsoft.com/office/officeart/2008/layout/LinedList"/>
    <dgm:cxn modelId="{A1A1717F-AAD9-0B49-862C-9D5D83E61298}" type="presParOf" srcId="{F191500C-9E6F-064E-A0B6-43323D08B6A1}" destId="{06C8D793-C934-8343-9277-11B67A1BB028}" srcOrd="1" destOrd="0" presId="urn:microsoft.com/office/officeart/2008/layout/LinedList"/>
    <dgm:cxn modelId="{1F8B6E83-B021-6240-84C7-CD204911E6C3}" type="presParOf" srcId="{A787CF2C-6317-244D-A7A2-1D524A356B3C}" destId="{6D7B9DE8-84CA-C641-A53A-5A1A5C0D53E2}" srcOrd="2" destOrd="0" presId="urn:microsoft.com/office/officeart/2008/layout/LinedList"/>
    <dgm:cxn modelId="{D841C3EA-145A-0D43-9C3F-FEC1906E45D7}" type="presParOf" srcId="{A787CF2C-6317-244D-A7A2-1D524A356B3C}" destId="{E016F17F-2757-A340-AC90-4D10D20AF109}" srcOrd="3" destOrd="0" presId="urn:microsoft.com/office/officeart/2008/layout/LinedList"/>
    <dgm:cxn modelId="{09105037-F58D-904C-A769-55C8514B5757}" type="presParOf" srcId="{E016F17F-2757-A340-AC90-4D10D20AF109}" destId="{4BD2847B-7B4B-1445-A213-F1D0F1A32B4B}" srcOrd="0" destOrd="0" presId="urn:microsoft.com/office/officeart/2008/layout/LinedList"/>
    <dgm:cxn modelId="{1048AF0E-1C84-3247-B414-8374B6912DE2}" type="presParOf" srcId="{E016F17F-2757-A340-AC90-4D10D20AF109}" destId="{73A69399-83E2-DC4D-BE03-6C7FEA7B1F1E}" srcOrd="1" destOrd="0" presId="urn:microsoft.com/office/officeart/2008/layout/LinedList"/>
    <dgm:cxn modelId="{F692C8BE-A060-C14D-BB17-D6EF4E9EF788}" type="presParOf" srcId="{A787CF2C-6317-244D-A7A2-1D524A356B3C}" destId="{B7A9701B-051A-FE45-8E93-5E9642516CC5}" srcOrd="4" destOrd="0" presId="urn:microsoft.com/office/officeart/2008/layout/LinedList"/>
    <dgm:cxn modelId="{FBD20C71-C94B-4845-9A1C-C16924797F30}" type="presParOf" srcId="{A787CF2C-6317-244D-A7A2-1D524A356B3C}" destId="{69AE4536-4CC2-EC45-BB75-11DFD0C1A0E4}" srcOrd="5" destOrd="0" presId="urn:microsoft.com/office/officeart/2008/layout/LinedList"/>
    <dgm:cxn modelId="{FF99792E-D448-8A46-92C3-E87F2C87E20C}" type="presParOf" srcId="{69AE4536-4CC2-EC45-BB75-11DFD0C1A0E4}" destId="{53CB3E48-3516-A944-8638-4EDCF86E4910}" srcOrd="0" destOrd="0" presId="urn:microsoft.com/office/officeart/2008/layout/LinedList"/>
    <dgm:cxn modelId="{22E3FFC1-B985-D94E-9980-708190A257AF}" type="presParOf" srcId="{69AE4536-4CC2-EC45-BB75-11DFD0C1A0E4}" destId="{232F3461-21BF-D54F-BDB8-913A3616A4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26046C-19F2-4F88-9340-47879217DD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8F5B95-E066-48C6-B784-E0E8791854B7}">
      <dgm:prSet/>
      <dgm:spPr/>
      <dgm:t>
        <a:bodyPr/>
        <a:lstStyle/>
        <a:p>
          <a:r>
            <a:rPr lang="cs-CZ" b="0"/>
            <a:t>Směr změny</a:t>
          </a:r>
          <a:endParaRPr lang="en-US"/>
        </a:p>
      </dgm:t>
    </dgm:pt>
    <dgm:pt modelId="{A2424C8C-042C-4227-A7DE-1B873A2DDB89}" type="parTrans" cxnId="{A60FBC03-C9AA-433E-91E6-6678DD856630}">
      <dgm:prSet/>
      <dgm:spPr/>
      <dgm:t>
        <a:bodyPr/>
        <a:lstStyle/>
        <a:p>
          <a:endParaRPr lang="en-US"/>
        </a:p>
      </dgm:t>
    </dgm:pt>
    <dgm:pt modelId="{DD910ADF-BD65-4476-B295-1B1571774043}" type="sibTrans" cxnId="{A60FBC03-C9AA-433E-91E6-6678DD856630}">
      <dgm:prSet/>
      <dgm:spPr/>
      <dgm:t>
        <a:bodyPr/>
        <a:lstStyle/>
        <a:p>
          <a:endParaRPr lang="en-US"/>
        </a:p>
      </dgm:t>
    </dgm:pt>
    <dgm:pt modelId="{CF5BBD01-5F16-4356-9805-87D401218DB1}">
      <dgm:prSet/>
      <dgm:spPr/>
      <dgm:t>
        <a:bodyPr/>
        <a:lstStyle/>
        <a:p>
          <a:r>
            <a:rPr lang="cs-CZ" b="0" dirty="0"/>
            <a:t>Pokud chceme zjistit </a:t>
          </a:r>
          <a:r>
            <a:rPr lang="cs-CZ" b="1" dirty="0"/>
            <a:t>směr</a:t>
          </a:r>
          <a:r>
            <a:rPr lang="cs-CZ" b="0" dirty="0"/>
            <a:t> změny, musíme zopakovat analýzu pro jednostranný test</a:t>
          </a:r>
          <a:endParaRPr lang="en-US" dirty="0"/>
        </a:p>
      </dgm:t>
    </dgm:pt>
    <dgm:pt modelId="{D5343CC3-63AD-43D7-AAB7-3061EF657A40}" type="parTrans" cxnId="{FBF1C8D8-AAC1-4121-86B4-DFA59B664649}">
      <dgm:prSet/>
      <dgm:spPr/>
      <dgm:t>
        <a:bodyPr/>
        <a:lstStyle/>
        <a:p>
          <a:endParaRPr lang="en-US"/>
        </a:p>
      </dgm:t>
    </dgm:pt>
    <dgm:pt modelId="{0C40A3E3-9726-4066-9358-7D9DBD486B8E}" type="sibTrans" cxnId="{FBF1C8D8-AAC1-4121-86B4-DFA59B664649}">
      <dgm:prSet/>
      <dgm:spPr/>
      <dgm:t>
        <a:bodyPr/>
        <a:lstStyle/>
        <a:p>
          <a:endParaRPr lang="en-US"/>
        </a:p>
      </dgm:t>
    </dgm:pt>
    <dgm:pt modelId="{F8E334CA-0007-4BC4-B4F2-E6E3949CFE08}">
      <dgm:prSet/>
      <dgm:spPr/>
      <dgm:t>
        <a:bodyPr/>
        <a:lstStyle/>
        <a:p>
          <a:r>
            <a:rPr lang="cs-CZ" b="0"/>
            <a:t>jen up-regulované</a:t>
          </a:r>
          <a:endParaRPr lang="en-US"/>
        </a:p>
      </dgm:t>
    </dgm:pt>
    <dgm:pt modelId="{621A6EA2-F409-4C1E-9078-130B2C6A4C07}" type="parTrans" cxnId="{1B501E13-7EC0-42D3-8BC8-28039C10B984}">
      <dgm:prSet/>
      <dgm:spPr/>
      <dgm:t>
        <a:bodyPr/>
        <a:lstStyle/>
        <a:p>
          <a:endParaRPr lang="en-US"/>
        </a:p>
      </dgm:t>
    </dgm:pt>
    <dgm:pt modelId="{656466B2-2A5D-469D-B0C5-6C13B634EB16}" type="sibTrans" cxnId="{1B501E13-7EC0-42D3-8BC8-28039C10B984}">
      <dgm:prSet/>
      <dgm:spPr/>
      <dgm:t>
        <a:bodyPr/>
        <a:lstStyle/>
        <a:p>
          <a:endParaRPr lang="en-US"/>
        </a:p>
      </dgm:t>
    </dgm:pt>
    <dgm:pt modelId="{F2686947-9E63-4684-B420-07709729F30D}">
      <dgm:prSet/>
      <dgm:spPr/>
      <dgm:t>
        <a:bodyPr/>
        <a:lstStyle/>
        <a:p>
          <a:r>
            <a:rPr lang="cs-CZ" b="0"/>
            <a:t>jen down-regulované</a:t>
          </a:r>
          <a:endParaRPr lang="en-US"/>
        </a:p>
      </dgm:t>
    </dgm:pt>
    <dgm:pt modelId="{AB2DBD12-0E22-48BB-86B5-57FB85E85B5F}" type="parTrans" cxnId="{76295279-7578-45F5-B8D0-D90D90C43A8C}">
      <dgm:prSet/>
      <dgm:spPr/>
      <dgm:t>
        <a:bodyPr/>
        <a:lstStyle/>
        <a:p>
          <a:endParaRPr lang="en-US"/>
        </a:p>
      </dgm:t>
    </dgm:pt>
    <dgm:pt modelId="{8A472E53-B526-47F0-9F46-E56C6ABD69E8}" type="sibTrans" cxnId="{76295279-7578-45F5-B8D0-D90D90C43A8C}">
      <dgm:prSet/>
      <dgm:spPr/>
      <dgm:t>
        <a:bodyPr/>
        <a:lstStyle/>
        <a:p>
          <a:endParaRPr lang="en-US"/>
        </a:p>
      </dgm:t>
    </dgm:pt>
    <dgm:pt modelId="{D9E730D5-52F4-424B-99A6-C0BEA129E941}">
      <dgm:prSet/>
      <dgm:spPr/>
      <dgm:t>
        <a:bodyPr/>
        <a:lstStyle/>
        <a:p>
          <a:r>
            <a:rPr lang="cs-CZ" b="0"/>
            <a:t>Mnohonásobné testování</a:t>
          </a:r>
          <a:endParaRPr lang="en-US"/>
        </a:p>
      </dgm:t>
    </dgm:pt>
    <dgm:pt modelId="{A0C5F470-F233-4C2A-B22A-26C9BACDBDEF}" type="parTrans" cxnId="{E7767731-D6C5-4EF2-9030-074F58758B05}">
      <dgm:prSet/>
      <dgm:spPr/>
      <dgm:t>
        <a:bodyPr/>
        <a:lstStyle/>
        <a:p>
          <a:endParaRPr lang="en-US"/>
        </a:p>
      </dgm:t>
    </dgm:pt>
    <dgm:pt modelId="{14418642-AEC1-40D8-9371-F65637DC9ED4}" type="sibTrans" cxnId="{E7767731-D6C5-4EF2-9030-074F58758B05}">
      <dgm:prSet/>
      <dgm:spPr/>
      <dgm:t>
        <a:bodyPr/>
        <a:lstStyle/>
        <a:p>
          <a:endParaRPr lang="en-US"/>
        </a:p>
      </dgm:t>
    </dgm:pt>
    <dgm:pt modelId="{723564DC-94A5-470A-9F6C-2ACA4CD4F1D8}">
      <dgm:prSet/>
      <dgm:spPr/>
      <dgm:t>
        <a:bodyPr/>
        <a:lstStyle/>
        <a:p>
          <a:r>
            <a:rPr lang="cs-CZ" b="0"/>
            <a:t>Stejně jako u testování hypotéz na genech mezi skupinami, i pokud máme velký počet genových sad! </a:t>
          </a:r>
          <a:endParaRPr lang="en-US"/>
        </a:p>
      </dgm:t>
    </dgm:pt>
    <dgm:pt modelId="{612E24D0-3EE2-4D8E-8609-C3EBA7E14293}" type="parTrans" cxnId="{96DB180B-645F-4433-B648-FA894789D7F5}">
      <dgm:prSet/>
      <dgm:spPr/>
      <dgm:t>
        <a:bodyPr/>
        <a:lstStyle/>
        <a:p>
          <a:endParaRPr lang="en-US"/>
        </a:p>
      </dgm:t>
    </dgm:pt>
    <dgm:pt modelId="{401790AB-FDE4-430C-A4EF-234F86B59AB1}" type="sibTrans" cxnId="{96DB180B-645F-4433-B648-FA894789D7F5}">
      <dgm:prSet/>
      <dgm:spPr/>
      <dgm:t>
        <a:bodyPr/>
        <a:lstStyle/>
        <a:p>
          <a:endParaRPr lang="en-US"/>
        </a:p>
      </dgm:t>
    </dgm:pt>
    <dgm:pt modelId="{2B5BBF2A-F027-48DD-9B1A-3614630128D7}">
      <dgm:prSet/>
      <dgm:spPr/>
      <dgm:t>
        <a:bodyPr/>
        <a:lstStyle/>
        <a:p>
          <a:r>
            <a:rPr lang="cs-CZ" b="0"/>
            <a:t>FDR je trochu komplikované, protože genové množiny se překrývají</a:t>
          </a:r>
          <a:endParaRPr lang="en-US"/>
        </a:p>
      </dgm:t>
    </dgm:pt>
    <dgm:pt modelId="{203C7959-7458-413F-929D-1F096CDE6DED}" type="parTrans" cxnId="{006475E0-6242-43FA-BB94-92239688F58B}">
      <dgm:prSet/>
      <dgm:spPr/>
      <dgm:t>
        <a:bodyPr/>
        <a:lstStyle/>
        <a:p>
          <a:endParaRPr lang="en-US"/>
        </a:p>
      </dgm:t>
    </dgm:pt>
    <dgm:pt modelId="{60360E7F-C222-4FB1-882A-8937CCD060FD}" type="sibTrans" cxnId="{006475E0-6242-43FA-BB94-92239688F58B}">
      <dgm:prSet/>
      <dgm:spPr/>
      <dgm:t>
        <a:bodyPr/>
        <a:lstStyle/>
        <a:p>
          <a:endParaRPr lang="en-US"/>
        </a:p>
      </dgm:t>
    </dgm:pt>
    <dgm:pt modelId="{72452C5E-9464-4BBA-B54E-8001E5BEC42B}">
      <dgm:prSet/>
      <dgm:spPr/>
      <dgm:t>
        <a:bodyPr/>
        <a:lstStyle/>
        <a:p>
          <a:r>
            <a:rPr lang="cs-CZ" b="0"/>
            <a:t>Bonferroniho korekce vždy funguje</a:t>
          </a:r>
          <a:endParaRPr lang="en-US"/>
        </a:p>
      </dgm:t>
    </dgm:pt>
    <dgm:pt modelId="{62CEAEB9-202E-40D0-989C-AD5302F7E8FA}" type="parTrans" cxnId="{2B6E0689-28DF-42FD-88AC-3674EE1BEF75}">
      <dgm:prSet/>
      <dgm:spPr/>
      <dgm:t>
        <a:bodyPr/>
        <a:lstStyle/>
        <a:p>
          <a:endParaRPr lang="en-US"/>
        </a:p>
      </dgm:t>
    </dgm:pt>
    <dgm:pt modelId="{ED296149-DAAA-4D24-842C-9FA0B5437274}" type="sibTrans" cxnId="{2B6E0689-28DF-42FD-88AC-3674EE1BEF75}">
      <dgm:prSet/>
      <dgm:spPr/>
      <dgm:t>
        <a:bodyPr/>
        <a:lstStyle/>
        <a:p>
          <a:endParaRPr lang="en-US"/>
        </a:p>
      </dgm:t>
    </dgm:pt>
    <dgm:pt modelId="{FCEDF87F-829E-724D-83FB-DB82A3690D8B}" type="pres">
      <dgm:prSet presAssocID="{4B26046C-19F2-4F88-9340-47879217DD12}" presName="linear" presStyleCnt="0">
        <dgm:presLayoutVars>
          <dgm:animLvl val="lvl"/>
          <dgm:resizeHandles val="exact"/>
        </dgm:presLayoutVars>
      </dgm:prSet>
      <dgm:spPr/>
    </dgm:pt>
    <dgm:pt modelId="{23E4E031-F0DB-814A-882E-E9AE18C92AF3}" type="pres">
      <dgm:prSet presAssocID="{B48F5B95-E066-48C6-B784-E0E8791854B7}" presName="parentText" presStyleLbl="node1" presStyleIdx="0" presStyleCnt="2">
        <dgm:presLayoutVars>
          <dgm:chMax val="0"/>
          <dgm:bulletEnabled val="1"/>
        </dgm:presLayoutVars>
      </dgm:prSet>
      <dgm:spPr/>
    </dgm:pt>
    <dgm:pt modelId="{A29F3AAA-7CAF-7146-AC50-314EF72A269F}" type="pres">
      <dgm:prSet presAssocID="{B48F5B95-E066-48C6-B784-E0E8791854B7}" presName="childText" presStyleLbl="revTx" presStyleIdx="0" presStyleCnt="2">
        <dgm:presLayoutVars>
          <dgm:bulletEnabled val="1"/>
        </dgm:presLayoutVars>
      </dgm:prSet>
      <dgm:spPr/>
    </dgm:pt>
    <dgm:pt modelId="{59563B11-366F-5E45-B7BA-FBBBB1DCE630}" type="pres">
      <dgm:prSet presAssocID="{D9E730D5-52F4-424B-99A6-C0BEA129E941}" presName="parentText" presStyleLbl="node1" presStyleIdx="1" presStyleCnt="2">
        <dgm:presLayoutVars>
          <dgm:chMax val="0"/>
          <dgm:bulletEnabled val="1"/>
        </dgm:presLayoutVars>
      </dgm:prSet>
      <dgm:spPr/>
    </dgm:pt>
    <dgm:pt modelId="{AC6BFBB0-8B3A-DB4A-86FC-937CBD079BDE}" type="pres">
      <dgm:prSet presAssocID="{D9E730D5-52F4-424B-99A6-C0BEA129E941}" presName="childText" presStyleLbl="revTx" presStyleIdx="1" presStyleCnt="2">
        <dgm:presLayoutVars>
          <dgm:bulletEnabled val="1"/>
        </dgm:presLayoutVars>
      </dgm:prSet>
      <dgm:spPr/>
    </dgm:pt>
  </dgm:ptLst>
  <dgm:cxnLst>
    <dgm:cxn modelId="{A60FBC03-C9AA-433E-91E6-6678DD856630}" srcId="{4B26046C-19F2-4F88-9340-47879217DD12}" destId="{B48F5B95-E066-48C6-B784-E0E8791854B7}" srcOrd="0" destOrd="0" parTransId="{A2424C8C-042C-4227-A7DE-1B873A2DDB89}" sibTransId="{DD910ADF-BD65-4476-B295-1B1571774043}"/>
    <dgm:cxn modelId="{96DB180B-645F-4433-B648-FA894789D7F5}" srcId="{D9E730D5-52F4-424B-99A6-C0BEA129E941}" destId="{723564DC-94A5-470A-9F6C-2ACA4CD4F1D8}" srcOrd="0" destOrd="0" parTransId="{612E24D0-3EE2-4D8E-8609-C3EBA7E14293}" sibTransId="{401790AB-FDE4-430C-A4EF-234F86B59AB1}"/>
    <dgm:cxn modelId="{1B501E13-7EC0-42D3-8BC8-28039C10B984}" srcId="{CF5BBD01-5F16-4356-9805-87D401218DB1}" destId="{F8E334CA-0007-4BC4-B4F2-E6E3949CFE08}" srcOrd="0" destOrd="0" parTransId="{621A6EA2-F409-4C1E-9078-130B2C6A4C07}" sibTransId="{656466B2-2A5D-469D-B0C5-6C13B634EB16}"/>
    <dgm:cxn modelId="{22849521-F5E3-774D-815F-F6BA48E758B6}" type="presOf" srcId="{CF5BBD01-5F16-4356-9805-87D401218DB1}" destId="{A29F3AAA-7CAF-7146-AC50-314EF72A269F}" srcOrd="0" destOrd="0" presId="urn:microsoft.com/office/officeart/2005/8/layout/vList2"/>
    <dgm:cxn modelId="{E7767731-D6C5-4EF2-9030-074F58758B05}" srcId="{4B26046C-19F2-4F88-9340-47879217DD12}" destId="{D9E730D5-52F4-424B-99A6-C0BEA129E941}" srcOrd="1" destOrd="0" parTransId="{A0C5F470-F233-4C2A-B22A-26C9BACDBDEF}" sibTransId="{14418642-AEC1-40D8-9371-F65637DC9ED4}"/>
    <dgm:cxn modelId="{66A8CB38-8AD8-A44B-B144-8C90C6035A71}" type="presOf" srcId="{F2686947-9E63-4684-B420-07709729F30D}" destId="{A29F3AAA-7CAF-7146-AC50-314EF72A269F}" srcOrd="0" destOrd="2" presId="urn:microsoft.com/office/officeart/2005/8/layout/vList2"/>
    <dgm:cxn modelId="{00EA2C3A-B33E-D648-8056-F83EA5101B3E}" type="presOf" srcId="{F8E334CA-0007-4BC4-B4F2-E6E3949CFE08}" destId="{A29F3AAA-7CAF-7146-AC50-314EF72A269F}" srcOrd="0" destOrd="1" presId="urn:microsoft.com/office/officeart/2005/8/layout/vList2"/>
    <dgm:cxn modelId="{B8CF594E-EC63-534B-BB7B-2D0F4B4AC22B}" type="presOf" srcId="{D9E730D5-52F4-424B-99A6-C0BEA129E941}" destId="{59563B11-366F-5E45-B7BA-FBBBB1DCE630}" srcOrd="0" destOrd="0" presId="urn:microsoft.com/office/officeart/2005/8/layout/vList2"/>
    <dgm:cxn modelId="{A6149254-7B63-9E4C-9CBF-A41377123A73}" type="presOf" srcId="{2B5BBF2A-F027-48DD-9B1A-3614630128D7}" destId="{AC6BFBB0-8B3A-DB4A-86FC-937CBD079BDE}" srcOrd="0" destOrd="1" presId="urn:microsoft.com/office/officeart/2005/8/layout/vList2"/>
    <dgm:cxn modelId="{76295279-7578-45F5-B8D0-D90D90C43A8C}" srcId="{CF5BBD01-5F16-4356-9805-87D401218DB1}" destId="{F2686947-9E63-4684-B420-07709729F30D}" srcOrd="1" destOrd="0" parTransId="{AB2DBD12-0E22-48BB-86B5-57FB85E85B5F}" sibTransId="{8A472E53-B526-47F0-9F46-E56C6ABD69E8}"/>
    <dgm:cxn modelId="{2B6E0689-28DF-42FD-88AC-3674EE1BEF75}" srcId="{D9E730D5-52F4-424B-99A6-C0BEA129E941}" destId="{72452C5E-9464-4BBA-B54E-8001E5BEC42B}" srcOrd="2" destOrd="0" parTransId="{62CEAEB9-202E-40D0-989C-AD5302F7E8FA}" sibTransId="{ED296149-DAAA-4D24-842C-9FA0B5437274}"/>
    <dgm:cxn modelId="{1DD21390-278E-0242-AC5E-04C3F1B3F340}" type="presOf" srcId="{B48F5B95-E066-48C6-B784-E0E8791854B7}" destId="{23E4E031-F0DB-814A-882E-E9AE18C92AF3}" srcOrd="0" destOrd="0" presId="urn:microsoft.com/office/officeart/2005/8/layout/vList2"/>
    <dgm:cxn modelId="{C7F39095-D4BF-1040-931E-C8C3E1043B8F}" type="presOf" srcId="{723564DC-94A5-470A-9F6C-2ACA4CD4F1D8}" destId="{AC6BFBB0-8B3A-DB4A-86FC-937CBD079BDE}" srcOrd="0" destOrd="0" presId="urn:microsoft.com/office/officeart/2005/8/layout/vList2"/>
    <dgm:cxn modelId="{1A3994C9-09D6-F545-AE68-9FEECED5D0C2}" type="presOf" srcId="{4B26046C-19F2-4F88-9340-47879217DD12}" destId="{FCEDF87F-829E-724D-83FB-DB82A3690D8B}" srcOrd="0" destOrd="0" presId="urn:microsoft.com/office/officeart/2005/8/layout/vList2"/>
    <dgm:cxn modelId="{7B8729D6-9616-2942-AFF3-4A94CE6FD758}" type="presOf" srcId="{72452C5E-9464-4BBA-B54E-8001E5BEC42B}" destId="{AC6BFBB0-8B3A-DB4A-86FC-937CBD079BDE}" srcOrd="0" destOrd="2" presId="urn:microsoft.com/office/officeart/2005/8/layout/vList2"/>
    <dgm:cxn modelId="{FBF1C8D8-AAC1-4121-86B4-DFA59B664649}" srcId="{B48F5B95-E066-48C6-B784-E0E8791854B7}" destId="{CF5BBD01-5F16-4356-9805-87D401218DB1}" srcOrd="0" destOrd="0" parTransId="{D5343CC3-63AD-43D7-AAB7-3061EF657A40}" sibTransId="{0C40A3E3-9726-4066-9358-7D9DBD486B8E}"/>
    <dgm:cxn modelId="{006475E0-6242-43FA-BB94-92239688F58B}" srcId="{D9E730D5-52F4-424B-99A6-C0BEA129E941}" destId="{2B5BBF2A-F027-48DD-9B1A-3614630128D7}" srcOrd="1" destOrd="0" parTransId="{203C7959-7458-413F-929D-1F096CDE6DED}" sibTransId="{60360E7F-C222-4FB1-882A-8937CCD060FD}"/>
    <dgm:cxn modelId="{5F7989A8-B2AD-7F46-9AAF-F11440E45067}" type="presParOf" srcId="{FCEDF87F-829E-724D-83FB-DB82A3690D8B}" destId="{23E4E031-F0DB-814A-882E-E9AE18C92AF3}" srcOrd="0" destOrd="0" presId="urn:microsoft.com/office/officeart/2005/8/layout/vList2"/>
    <dgm:cxn modelId="{A62C229A-E698-5441-91C6-4067A6504B8E}" type="presParOf" srcId="{FCEDF87F-829E-724D-83FB-DB82A3690D8B}" destId="{A29F3AAA-7CAF-7146-AC50-314EF72A269F}" srcOrd="1" destOrd="0" presId="urn:microsoft.com/office/officeart/2005/8/layout/vList2"/>
    <dgm:cxn modelId="{E1B522E8-3BCD-124C-A2A0-04A5528C0E53}" type="presParOf" srcId="{FCEDF87F-829E-724D-83FB-DB82A3690D8B}" destId="{59563B11-366F-5E45-B7BA-FBBBB1DCE630}" srcOrd="2" destOrd="0" presId="urn:microsoft.com/office/officeart/2005/8/layout/vList2"/>
    <dgm:cxn modelId="{CE899390-B3A0-AF43-9792-2FDBA95ABBB2}" type="presParOf" srcId="{FCEDF87F-829E-724D-83FB-DB82A3690D8B}" destId="{AC6BFBB0-8B3A-DB4A-86FC-937CBD079B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DD92-633A-0440-98E2-624245B68CC3}">
      <dsp:nvSpPr>
        <dsp:cNvPr id="0" name=""/>
        <dsp:cNvSpPr/>
      </dsp:nvSpPr>
      <dsp:spPr>
        <a:xfrm>
          <a:off x="0" y="2986066"/>
          <a:ext cx="5115240" cy="19591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b="1" kern="1200" dirty="0"/>
            <a:t>Sada genů </a:t>
          </a:r>
          <a:r>
            <a:rPr lang="cs-CZ" sz="2600" b="0" kern="1200" dirty="0"/>
            <a:t>nemusí být dráha – je to všeobecnější a méně specifický pojem</a:t>
          </a:r>
          <a:endParaRPr lang="en-US" sz="2600" kern="1200" dirty="0"/>
        </a:p>
      </dsp:txBody>
      <dsp:txXfrm>
        <a:off x="0" y="2986066"/>
        <a:ext cx="5115240" cy="1959182"/>
      </dsp:txXfrm>
    </dsp:sp>
    <dsp:sp modelId="{26BB66EA-A5A5-9F44-ABC8-B6337503CF67}">
      <dsp:nvSpPr>
        <dsp:cNvPr id="0" name=""/>
        <dsp:cNvSpPr/>
      </dsp:nvSpPr>
      <dsp:spPr>
        <a:xfrm rot="10800000">
          <a:off x="0" y="2230"/>
          <a:ext cx="5115240" cy="301322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b="0" kern="1200"/>
            <a:t>Génová sada je jakákoliv množina genů, například</a:t>
          </a:r>
          <a:endParaRPr lang="en-US" sz="2600" kern="1200"/>
        </a:p>
      </dsp:txBody>
      <dsp:txXfrm rot="-10800000">
        <a:off x="0" y="2230"/>
        <a:ext cx="5115240" cy="1057641"/>
      </dsp:txXfrm>
    </dsp:sp>
    <dsp:sp modelId="{A400F99B-3D68-0D40-9C6E-79CBC51234AD}">
      <dsp:nvSpPr>
        <dsp:cNvPr id="0" name=""/>
        <dsp:cNvSpPr/>
      </dsp:nvSpPr>
      <dsp:spPr>
        <a:xfrm>
          <a:off x="2497" y="1059872"/>
          <a:ext cx="1703414" cy="90095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patřící do jedné dráhy</a:t>
          </a:r>
          <a:endParaRPr lang="en-US" sz="1600" kern="1200"/>
        </a:p>
      </dsp:txBody>
      <dsp:txXfrm>
        <a:off x="2497" y="1059872"/>
        <a:ext cx="1703414" cy="900953"/>
      </dsp:txXfrm>
    </dsp:sp>
    <dsp:sp modelId="{EDC3CBB1-E687-1B48-AAFF-F9A0E4ABB749}">
      <dsp:nvSpPr>
        <dsp:cNvPr id="0" name=""/>
        <dsp:cNvSpPr/>
      </dsp:nvSpPr>
      <dsp:spPr>
        <a:xfrm>
          <a:off x="1705912" y="1059872"/>
          <a:ext cx="1703414" cy="90095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které mají podobnou funkci</a:t>
          </a:r>
          <a:endParaRPr lang="en-US" sz="1600" kern="1200"/>
        </a:p>
      </dsp:txBody>
      <dsp:txXfrm>
        <a:off x="1705912" y="1059872"/>
        <a:ext cx="1703414" cy="900953"/>
      </dsp:txXfrm>
    </dsp:sp>
    <dsp:sp modelId="{B1C735C5-A78F-BE4E-A903-317811E2B9E6}">
      <dsp:nvSpPr>
        <dsp:cNvPr id="0" name=""/>
        <dsp:cNvSpPr/>
      </dsp:nvSpPr>
      <dsp:spPr>
        <a:xfrm>
          <a:off x="3409327" y="1059872"/>
          <a:ext cx="1703414" cy="90095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a:t>
          </a:r>
          <a:endParaRPr lang="en-US" sz="1600" kern="1200"/>
        </a:p>
      </dsp:txBody>
      <dsp:txXfrm>
        <a:off x="3409327" y="1059872"/>
        <a:ext cx="1703414" cy="900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B0973-5E06-0C4F-8784-27C46E06334D}">
      <dsp:nvSpPr>
        <dsp:cNvPr id="0" name=""/>
        <dsp:cNvSpPr/>
      </dsp:nvSpPr>
      <dsp:spPr>
        <a:xfrm>
          <a:off x="0" y="3362828"/>
          <a:ext cx="6268680" cy="22063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cs-CZ" sz="2900" b="0" kern="1200"/>
            <a:t>Je možné zabarvit jednotlivé geny podle rozdílných barev</a:t>
          </a:r>
          <a:endParaRPr lang="en-US" sz="2900" kern="1200"/>
        </a:p>
      </dsp:txBody>
      <dsp:txXfrm>
        <a:off x="0" y="3362828"/>
        <a:ext cx="6268680" cy="2206379"/>
      </dsp:txXfrm>
    </dsp:sp>
    <dsp:sp modelId="{98B34F86-EFA5-D848-94AF-B6350E6A8496}">
      <dsp:nvSpPr>
        <dsp:cNvPr id="0" name=""/>
        <dsp:cNvSpPr/>
      </dsp:nvSpPr>
      <dsp:spPr>
        <a:xfrm rot="10800000">
          <a:off x="0" y="2512"/>
          <a:ext cx="6268680" cy="3393411"/>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cs-CZ" sz="2900" b="0" kern="1200"/>
            <a:t>Poklikání na jednotlivé uzly</a:t>
          </a:r>
          <a:r>
            <a:rPr lang="en-GB" sz="2900" b="0" kern="1200"/>
            <a:t> </a:t>
          </a:r>
          <a:r>
            <a:rPr lang="cs-CZ" sz="2900" b="0" kern="1200"/>
            <a:t>zobrazí víc informací o jednotlivých genech:</a:t>
          </a:r>
          <a:endParaRPr lang="en-US" sz="2900" kern="1200"/>
        </a:p>
      </dsp:txBody>
      <dsp:txXfrm rot="-10800000">
        <a:off x="0" y="2512"/>
        <a:ext cx="6268680" cy="1191087"/>
      </dsp:txXfrm>
    </dsp:sp>
    <dsp:sp modelId="{3D045906-8600-C14B-89A1-6445EB42DC50}">
      <dsp:nvSpPr>
        <dsp:cNvPr id="0" name=""/>
        <dsp:cNvSpPr/>
      </dsp:nvSpPr>
      <dsp:spPr>
        <a:xfrm>
          <a:off x="0" y="1193599"/>
          <a:ext cx="1567170" cy="101463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cs-CZ" sz="1200" b="0" kern="1200"/>
            <a:t>Všechny ostatní dráhy do kterých patří gen</a:t>
          </a:r>
          <a:endParaRPr lang="en-US" sz="1200" kern="1200"/>
        </a:p>
      </dsp:txBody>
      <dsp:txXfrm>
        <a:off x="0" y="1193599"/>
        <a:ext cx="1567170" cy="1014630"/>
      </dsp:txXfrm>
    </dsp:sp>
    <dsp:sp modelId="{F7113C5E-363C-2144-9ABB-27D147701CD6}">
      <dsp:nvSpPr>
        <dsp:cNvPr id="0" name=""/>
        <dsp:cNvSpPr/>
      </dsp:nvSpPr>
      <dsp:spPr>
        <a:xfrm>
          <a:off x="1567170" y="1193599"/>
          <a:ext cx="1567170" cy="1014630"/>
        </a:xfrm>
        <a:prstGeom prst="rect">
          <a:avLst/>
        </a:prstGeom>
        <a:solidFill>
          <a:schemeClr val="accent5">
            <a:tint val="40000"/>
            <a:alpha val="90000"/>
            <a:hueOff val="-2246587"/>
            <a:satOff val="-7611"/>
            <a:lumOff val="-976"/>
            <a:alphaOff val="0"/>
          </a:schemeClr>
        </a:solidFill>
        <a:ln w="25400" cap="flat" cmpd="sng" algn="ctr">
          <a:solidFill>
            <a:schemeClr val="accent5">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cs-CZ" sz="1200" b="0" kern="1200"/>
            <a:t>Identifikátory daného genu v různých jiných databázích</a:t>
          </a:r>
          <a:endParaRPr lang="en-US" sz="1200" kern="1200"/>
        </a:p>
      </dsp:txBody>
      <dsp:txXfrm>
        <a:off x="1567170" y="1193599"/>
        <a:ext cx="1567170" cy="1014630"/>
      </dsp:txXfrm>
    </dsp:sp>
    <dsp:sp modelId="{9A12D764-E215-6D4A-A947-C79DB0EDD698}">
      <dsp:nvSpPr>
        <dsp:cNvPr id="0" name=""/>
        <dsp:cNvSpPr/>
      </dsp:nvSpPr>
      <dsp:spPr>
        <a:xfrm>
          <a:off x="3134340" y="1193599"/>
          <a:ext cx="1567170" cy="1014630"/>
        </a:xfrm>
        <a:prstGeom prst="rect">
          <a:avLst/>
        </a:prstGeom>
        <a:solidFill>
          <a:schemeClr val="accent5">
            <a:tint val="40000"/>
            <a:alpha val="90000"/>
            <a:hueOff val="-4493175"/>
            <a:satOff val="-15221"/>
            <a:lumOff val="-1952"/>
            <a:alphaOff val="0"/>
          </a:schemeClr>
        </a:solidFill>
        <a:ln w="25400" cap="flat" cmpd="sng" algn="ctr">
          <a:solidFill>
            <a:schemeClr val="accent5">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cs-CZ" sz="1200" b="0" kern="1200"/>
            <a:t>Odkaz na literaturu z které byly informace čerpané, případně další důležité články</a:t>
          </a:r>
          <a:endParaRPr lang="en-US" sz="1200" kern="1200"/>
        </a:p>
      </dsp:txBody>
      <dsp:txXfrm>
        <a:off x="3134340" y="1193599"/>
        <a:ext cx="1567170" cy="1014630"/>
      </dsp:txXfrm>
    </dsp:sp>
    <dsp:sp modelId="{37F31AEB-F0F3-5D48-B246-621A148A4923}">
      <dsp:nvSpPr>
        <dsp:cNvPr id="0" name=""/>
        <dsp:cNvSpPr/>
      </dsp:nvSpPr>
      <dsp:spPr>
        <a:xfrm>
          <a:off x="4701510" y="1193599"/>
          <a:ext cx="1567170" cy="1014630"/>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cs-CZ" sz="1200" b="0" kern="1200"/>
            <a:t>Informaci o sekvenci</a:t>
          </a:r>
          <a:endParaRPr lang="en-US" sz="1200" kern="1200"/>
        </a:p>
      </dsp:txBody>
      <dsp:txXfrm>
        <a:off x="4701510" y="1193599"/>
        <a:ext cx="1567170" cy="1014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2CAE6-1742-8440-BA31-9DB1AF8EC6A9}">
      <dsp:nvSpPr>
        <dsp:cNvPr id="0" name=""/>
        <dsp:cNvSpPr/>
      </dsp:nvSpPr>
      <dsp:spPr>
        <a:xfrm>
          <a:off x="0" y="68740"/>
          <a:ext cx="6268680" cy="10010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0" kern="1200"/>
            <a:t>Pod</a:t>
          </a:r>
          <a:r>
            <a:rPr lang="en-US" sz="2700" b="0" kern="1200"/>
            <a:t>le </a:t>
          </a:r>
          <a:r>
            <a:rPr lang="cs-CZ" sz="2700" b="0" kern="1200"/>
            <a:t>toho s </a:t>
          </a:r>
          <a:r>
            <a:rPr lang="en-US" sz="2700" b="0" kern="1200"/>
            <a:t>j</a:t>
          </a:r>
          <a:r>
            <a:rPr lang="cs-CZ" sz="2700" b="0" kern="1200"/>
            <a:t>akou inform</a:t>
          </a:r>
          <a:r>
            <a:rPr lang="en-US" sz="2700" b="0" kern="1200"/>
            <a:t>a</a:t>
          </a:r>
          <a:r>
            <a:rPr lang="cs-CZ" sz="2700" b="0" kern="1200"/>
            <a:t>cí pracují na</a:t>
          </a:r>
          <a:endParaRPr lang="en-US" sz="2700" kern="1200"/>
        </a:p>
      </dsp:txBody>
      <dsp:txXfrm>
        <a:off x="48865" y="117605"/>
        <a:ext cx="6170950" cy="903278"/>
      </dsp:txXfrm>
    </dsp:sp>
    <dsp:sp modelId="{BD7BFD8A-6E3A-3E4C-B3EA-F11D3FCB31D9}">
      <dsp:nvSpPr>
        <dsp:cNvPr id="0" name=""/>
        <dsp:cNvSpPr/>
      </dsp:nvSpPr>
      <dsp:spPr>
        <a:xfrm>
          <a:off x="0" y="1069748"/>
          <a:ext cx="626868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sk-SK" sz="2100" b="0" i="1" kern="1200" dirty="0"/>
            <a:t>m</a:t>
          </a:r>
          <a:r>
            <a:rPr lang="en-GB" sz="2100" b="0" i="1" kern="1200" dirty="0"/>
            <a:t>et</a:t>
          </a:r>
          <a:r>
            <a:rPr lang="cs-CZ" sz="2100" b="0" i="1" kern="1200" dirty="0" err="1"/>
            <a:t>ody</a:t>
          </a:r>
          <a:r>
            <a:rPr lang="cs-CZ" sz="2100" b="0" i="1" kern="1200" dirty="0"/>
            <a:t> dělící hranice – </a:t>
          </a:r>
          <a:r>
            <a:rPr lang="cs-CZ" sz="2100" b="0" kern="1200" dirty="0"/>
            <a:t>berou do úvahy jen informaci "významný" vs. "nevýznamný" gen</a:t>
          </a:r>
          <a:endParaRPr lang="en-US" sz="2100" kern="1200" dirty="0"/>
        </a:p>
        <a:p>
          <a:pPr marL="228600" lvl="1" indent="-228600" algn="l" defTabSz="933450">
            <a:lnSpc>
              <a:spcPct val="90000"/>
            </a:lnSpc>
            <a:spcBef>
              <a:spcPct val="0"/>
            </a:spcBef>
            <a:spcAft>
              <a:spcPct val="20000"/>
            </a:spcAft>
            <a:buChar char="•"/>
          </a:pPr>
          <a:r>
            <a:rPr lang="sk-SK" sz="2100" b="0" i="1" kern="1200"/>
            <a:t>m</a:t>
          </a:r>
          <a:r>
            <a:rPr lang="en-GB" sz="2100" b="0" i="1" kern="1200"/>
            <a:t>et</a:t>
          </a:r>
          <a:r>
            <a:rPr lang="cs-CZ" sz="2100" b="0" i="1" kern="1200"/>
            <a:t>ody celého seznamu genů – </a:t>
          </a:r>
          <a:r>
            <a:rPr lang="cs-CZ" sz="2100" b="0" kern="1200"/>
            <a:t>pracují přímo se všemi </a:t>
          </a:r>
          <a:r>
            <a:rPr lang="cs-CZ" sz="2100" b="0" i="1" kern="1200"/>
            <a:t>p</a:t>
          </a:r>
          <a:r>
            <a:rPr lang="cs-CZ" sz="2100" b="0" kern="1200"/>
            <a:t>-hodnotami (i nevýznamnými!) a teda s pořadím</a:t>
          </a:r>
          <a:endParaRPr lang="en-US" sz="2100" kern="1200"/>
        </a:p>
      </dsp:txBody>
      <dsp:txXfrm>
        <a:off x="0" y="1069748"/>
        <a:ext cx="6268680" cy="1481085"/>
      </dsp:txXfrm>
    </dsp:sp>
    <dsp:sp modelId="{A66121CE-3EB7-E447-B3D4-5B72C694A17D}">
      <dsp:nvSpPr>
        <dsp:cNvPr id="0" name=""/>
        <dsp:cNvSpPr/>
      </dsp:nvSpPr>
      <dsp:spPr>
        <a:xfrm>
          <a:off x="0" y="2550833"/>
          <a:ext cx="6268680" cy="10010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dirty="0"/>
            <a:t>P</a:t>
          </a:r>
          <a:r>
            <a:rPr lang="cs-CZ" sz="2700" b="0" kern="1200" dirty="0"/>
            <a:t>odle skupiny molekul které analyzují na:</a:t>
          </a:r>
          <a:endParaRPr lang="en-US" sz="2700" kern="1200" dirty="0"/>
        </a:p>
      </dsp:txBody>
      <dsp:txXfrm>
        <a:off x="48865" y="2599698"/>
        <a:ext cx="6170950" cy="903278"/>
      </dsp:txXfrm>
    </dsp:sp>
    <dsp:sp modelId="{12ABAAFA-C6F7-BA47-B3B7-25942EA2CFE3}">
      <dsp:nvSpPr>
        <dsp:cNvPr id="0" name=""/>
        <dsp:cNvSpPr/>
      </dsp:nvSpPr>
      <dsp:spPr>
        <a:xfrm>
          <a:off x="0" y="3551841"/>
          <a:ext cx="6268680"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b="0" i="1" kern="1200"/>
            <a:t>uzavřené</a:t>
          </a:r>
          <a:r>
            <a:rPr lang="cs-CZ" sz="2100" b="0" kern="1200"/>
            <a:t> – analýza jen v rámci genů v sadě</a:t>
          </a:r>
          <a:endParaRPr lang="en-US" sz="2100" kern="1200"/>
        </a:p>
        <a:p>
          <a:pPr marL="228600" lvl="1" indent="-228600" algn="l" defTabSz="933450">
            <a:lnSpc>
              <a:spcPct val="90000"/>
            </a:lnSpc>
            <a:spcBef>
              <a:spcPct val="0"/>
            </a:spcBef>
            <a:spcAft>
              <a:spcPct val="20000"/>
            </a:spcAft>
            <a:buChar char="•"/>
          </a:pPr>
          <a:r>
            <a:rPr lang="cs-CZ" sz="2100" b="0" i="1" kern="1200"/>
            <a:t>kompetitivní</a:t>
          </a:r>
          <a:r>
            <a:rPr lang="cs-CZ" sz="2100" b="0" kern="1200"/>
            <a:t> – porovnání se všemi geny experimentu</a:t>
          </a:r>
          <a:endParaRPr lang="en-US" sz="2100" kern="1200"/>
        </a:p>
      </dsp:txBody>
      <dsp:txXfrm>
        <a:off x="0" y="3551841"/>
        <a:ext cx="6268680" cy="950130"/>
      </dsp:txXfrm>
    </dsp:sp>
    <dsp:sp modelId="{09F2BA03-0734-5A4E-A1E3-E3717B92631A}">
      <dsp:nvSpPr>
        <dsp:cNvPr id="0" name=""/>
        <dsp:cNvSpPr/>
      </dsp:nvSpPr>
      <dsp:spPr>
        <a:xfrm>
          <a:off x="0" y="4501971"/>
          <a:ext cx="6268680" cy="10010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Nové metody pracují i s topologií dráhy</a:t>
          </a:r>
          <a:endParaRPr lang="en-US" sz="2700" kern="1200"/>
        </a:p>
      </dsp:txBody>
      <dsp:txXfrm>
        <a:off x="48865" y="4550836"/>
        <a:ext cx="6170950" cy="903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66686-F8F2-5F4B-94CD-A5E1D8373E45}">
      <dsp:nvSpPr>
        <dsp:cNvPr id="0" name=""/>
        <dsp:cNvSpPr/>
      </dsp:nvSpPr>
      <dsp:spPr>
        <a:xfrm rot="5400000">
          <a:off x="3418863" y="-832439"/>
          <a:ext cx="1992208" cy="415526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en-GB" sz="2600" b="0" kern="1200"/>
            <a:t> </a:t>
          </a:r>
          <a:r>
            <a:rPr lang="cs-CZ" sz="2600" b="0" kern="1200"/>
            <a:t>: </a:t>
          </a:r>
          <a:r>
            <a:rPr lang="en-GB" sz="2600" b="0" kern="1200"/>
            <a:t>“</a:t>
          </a:r>
          <a:r>
            <a:rPr lang="cs-CZ" sz="2600" b="0" kern="1200"/>
            <a:t>Žádné geny z genové množiny nejsou odlišně exprimované</a:t>
          </a:r>
          <a:r>
            <a:rPr lang="en-GB" sz="2600" b="0" kern="1200"/>
            <a:t>”</a:t>
          </a:r>
          <a:endParaRPr lang="en-US" sz="2600" kern="1200"/>
        </a:p>
      </dsp:txBody>
      <dsp:txXfrm rot="-5400000">
        <a:off x="2337335" y="346341"/>
        <a:ext cx="4058012" cy="1797704"/>
      </dsp:txXfrm>
    </dsp:sp>
    <dsp:sp modelId="{CC97FE68-12B7-0042-BBCE-3DFC574EC96C}">
      <dsp:nvSpPr>
        <dsp:cNvPr id="0" name=""/>
        <dsp:cNvSpPr/>
      </dsp:nvSpPr>
      <dsp:spPr>
        <a:xfrm>
          <a:off x="0" y="62"/>
          <a:ext cx="2337336" cy="2490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sk-SK" sz="2300" b="0" kern="1200"/>
            <a:t>Uzavřená</a:t>
          </a:r>
          <a:r>
            <a:rPr lang="en-GB" sz="2300" b="0" kern="1200"/>
            <a:t> met</a:t>
          </a:r>
          <a:r>
            <a:rPr lang="cs-CZ" sz="2300" b="0" kern="1200"/>
            <a:t>oda používá jen hodnoty genů z dané množiny:</a:t>
          </a:r>
          <a:endParaRPr lang="en-US" sz="2300" kern="1200"/>
        </a:p>
      </dsp:txBody>
      <dsp:txXfrm>
        <a:off x="114099" y="114161"/>
        <a:ext cx="2109138" cy="2262063"/>
      </dsp:txXfrm>
    </dsp:sp>
    <dsp:sp modelId="{1A0C96E3-DB5D-CD4F-A357-E8381AFC95FF}">
      <dsp:nvSpPr>
        <dsp:cNvPr id="0" name=""/>
        <dsp:cNvSpPr/>
      </dsp:nvSpPr>
      <dsp:spPr>
        <a:xfrm rot="5400000">
          <a:off x="3418863" y="1782335"/>
          <a:ext cx="1992208" cy="4155264"/>
        </a:xfrm>
        <a:prstGeom prst="round2SameRect">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cs-CZ" sz="2600" b="0" kern="1200"/>
            <a:t> : </a:t>
          </a:r>
          <a:r>
            <a:rPr lang="en-GB" sz="2600" b="0" kern="1200"/>
            <a:t>“</a:t>
          </a:r>
          <a:r>
            <a:rPr lang="cs-CZ" sz="2600" b="0" kern="1200"/>
            <a:t>Geny v genové množině nejsou víc odlišně exprimované než ostatní geny v experimentu</a:t>
          </a:r>
          <a:r>
            <a:rPr lang="en-GB" sz="2600" b="0" kern="1200"/>
            <a:t>”</a:t>
          </a:r>
          <a:endParaRPr lang="en-US" sz="2600" kern="1200"/>
        </a:p>
      </dsp:txBody>
      <dsp:txXfrm rot="-5400000">
        <a:off x="2337335" y="2961115"/>
        <a:ext cx="4058012" cy="1797704"/>
      </dsp:txXfrm>
    </dsp:sp>
    <dsp:sp modelId="{40583C8F-D02D-3B4A-AA20-093E31A4B797}">
      <dsp:nvSpPr>
        <dsp:cNvPr id="0" name=""/>
        <dsp:cNvSpPr/>
      </dsp:nvSpPr>
      <dsp:spPr>
        <a:xfrm>
          <a:off x="0" y="2614836"/>
          <a:ext cx="2337336" cy="2490261"/>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cs-CZ" sz="2300" b="0" kern="1200"/>
            <a:t>Kompetitivní test</a:t>
          </a:r>
          <a:r>
            <a:rPr lang="en-GB" sz="2300" b="0" kern="1200"/>
            <a:t> </a:t>
          </a:r>
          <a:r>
            <a:rPr lang="cs-CZ" sz="2300" b="0" kern="1200"/>
            <a:t>porovnává geny v genové množině s ostatními geny v experimentu</a:t>
          </a:r>
          <a:endParaRPr lang="en-US" sz="2300" kern="1200"/>
        </a:p>
      </dsp:txBody>
      <dsp:txXfrm>
        <a:off x="114099" y="2728935"/>
        <a:ext cx="2109138" cy="2262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89F7-D22F-E44C-9835-5FA4BE568013}">
      <dsp:nvSpPr>
        <dsp:cNvPr id="0" name=""/>
        <dsp:cNvSpPr/>
      </dsp:nvSpPr>
      <dsp:spPr>
        <a:xfrm>
          <a:off x="0" y="2492"/>
          <a:ext cx="6492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BD4356E0-7247-9647-BCAD-25EF5053329D}">
      <dsp:nvSpPr>
        <dsp:cNvPr id="0" name=""/>
        <dsp:cNvSpPr/>
      </dsp:nvSpPr>
      <dsp:spPr>
        <a:xfrm>
          <a:off x="0" y="2492"/>
          <a:ext cx="6492600" cy="17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sk-SK" sz="3800" b="0" kern="1200" dirty="0" err="1"/>
            <a:t>Datový</a:t>
          </a:r>
          <a:r>
            <a:rPr lang="sk-SK" sz="3800" b="0" kern="1200" dirty="0"/>
            <a:t> </a:t>
          </a:r>
          <a:r>
            <a:rPr lang="sk-SK" sz="3800" b="0" kern="1200" dirty="0" err="1"/>
            <a:t>soubor</a:t>
          </a:r>
          <a:r>
            <a:rPr lang="sk-SK" sz="3800" b="0" kern="1200" dirty="0"/>
            <a:t> 12 639 </a:t>
          </a:r>
          <a:r>
            <a:rPr lang="sk-SK" sz="3800" b="0" kern="1200" dirty="0" err="1"/>
            <a:t>genů</a:t>
          </a:r>
          <a:r>
            <a:rPr lang="sk-SK" sz="3800" b="0" kern="1200" dirty="0"/>
            <a:t>. Z nich p</a:t>
          </a:r>
          <a:r>
            <a:rPr lang="en-US" sz="3800" b="0" kern="1200" dirty="0"/>
            <a:t>&lt;0.05 m</a:t>
          </a:r>
          <a:r>
            <a:rPr lang="sk-SK" sz="3800" b="0" kern="1200" dirty="0"/>
            <a:t>á</a:t>
          </a:r>
          <a:r>
            <a:rPr lang="en-US" sz="3800" b="0" kern="1200" dirty="0"/>
            <a:t> 1272</a:t>
          </a:r>
          <a:r>
            <a:rPr lang="sk-SK" sz="3800" b="0" kern="1200" dirty="0"/>
            <a:t> </a:t>
          </a:r>
          <a:r>
            <a:rPr lang="sk-SK" sz="3800" b="0" kern="1200" dirty="0" err="1"/>
            <a:t>genů</a:t>
          </a:r>
          <a:endParaRPr lang="en-US" sz="3800" kern="1200" dirty="0"/>
        </a:p>
      </dsp:txBody>
      <dsp:txXfrm>
        <a:off x="0" y="2492"/>
        <a:ext cx="6492600" cy="1700058"/>
      </dsp:txXfrm>
    </dsp:sp>
    <dsp:sp modelId="{6D7B9DE8-84CA-C641-A53A-5A1A5C0D53E2}">
      <dsp:nvSpPr>
        <dsp:cNvPr id="0" name=""/>
        <dsp:cNvSpPr/>
      </dsp:nvSpPr>
      <dsp:spPr>
        <a:xfrm>
          <a:off x="0" y="1702550"/>
          <a:ext cx="6492600" cy="0"/>
        </a:xfrm>
        <a:prstGeom prst="lin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BD2847B-7B4B-1445-A213-F1D0F1A32B4B}">
      <dsp:nvSpPr>
        <dsp:cNvPr id="0" name=""/>
        <dsp:cNvSpPr/>
      </dsp:nvSpPr>
      <dsp:spPr>
        <a:xfrm>
          <a:off x="0" y="1702550"/>
          <a:ext cx="6492600" cy="17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b="0" kern="1200" dirty="0"/>
            <a:t>96 genů v genové sadě, z toho </a:t>
          </a:r>
          <a:r>
            <a:rPr lang="en-GB" sz="3800" b="0" kern="1200" dirty="0"/>
            <a:t>8 </a:t>
          </a:r>
          <a:r>
            <a:rPr lang="cs-CZ" sz="3800" b="0" kern="1200" dirty="0"/>
            <a:t>má p-hodnoty</a:t>
          </a:r>
          <a:r>
            <a:rPr lang="en-GB" sz="3800" b="0" kern="1200" dirty="0"/>
            <a:t> &lt; 5%</a:t>
          </a:r>
          <a:endParaRPr lang="en-US" sz="3800" kern="1200" dirty="0"/>
        </a:p>
      </dsp:txBody>
      <dsp:txXfrm>
        <a:off x="0" y="1702550"/>
        <a:ext cx="6492600" cy="1700058"/>
      </dsp:txXfrm>
    </dsp:sp>
    <dsp:sp modelId="{B7A9701B-051A-FE45-8E93-5E9642516CC5}">
      <dsp:nvSpPr>
        <dsp:cNvPr id="0" name=""/>
        <dsp:cNvSpPr/>
      </dsp:nvSpPr>
      <dsp:spPr>
        <a:xfrm>
          <a:off x="0" y="3402609"/>
          <a:ext cx="6492600" cy="0"/>
        </a:xfrm>
        <a:prstGeom prst="lin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53CB3E48-3516-A944-8638-4EDCF86E4910}">
      <dsp:nvSpPr>
        <dsp:cNvPr id="0" name=""/>
        <dsp:cNvSpPr/>
      </dsp:nvSpPr>
      <dsp:spPr>
        <a:xfrm>
          <a:off x="0" y="3402609"/>
          <a:ext cx="6492600" cy="17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b="0" kern="1200" dirty="0"/>
            <a:t>Kolik odlišně exprimovaných genů oč</a:t>
          </a:r>
          <a:r>
            <a:rPr lang="en-US" sz="3800" b="0" kern="1200" dirty="0"/>
            <a:t>e</a:t>
          </a:r>
          <a:r>
            <a:rPr lang="cs-CZ" sz="3800" b="0" kern="1200" dirty="0" err="1"/>
            <a:t>káváme</a:t>
          </a:r>
          <a:r>
            <a:rPr lang="cs-CZ" sz="3800" b="0" kern="1200" dirty="0"/>
            <a:t> náhodně?</a:t>
          </a:r>
          <a:endParaRPr lang="en-US" sz="3800" kern="1200" dirty="0"/>
        </a:p>
      </dsp:txBody>
      <dsp:txXfrm>
        <a:off x="0" y="3402609"/>
        <a:ext cx="6492600" cy="1700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89F7-D22F-E44C-9835-5FA4BE568013}">
      <dsp:nvSpPr>
        <dsp:cNvPr id="0" name=""/>
        <dsp:cNvSpPr/>
      </dsp:nvSpPr>
      <dsp:spPr>
        <a:xfrm>
          <a:off x="0" y="1254"/>
          <a:ext cx="3139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BD4356E0-7247-9647-BCAD-25EF5053329D}">
      <dsp:nvSpPr>
        <dsp:cNvPr id="0" name=""/>
        <dsp:cNvSpPr/>
      </dsp:nvSpPr>
      <dsp:spPr>
        <a:xfrm>
          <a:off x="0" y="1254"/>
          <a:ext cx="3139800" cy="85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k-SK" sz="1800" b="0" kern="1200" dirty="0" err="1"/>
            <a:t>Datový</a:t>
          </a:r>
          <a:r>
            <a:rPr lang="sk-SK" sz="1800" b="0" kern="1200" dirty="0"/>
            <a:t> </a:t>
          </a:r>
          <a:r>
            <a:rPr lang="sk-SK" sz="1800" b="0" kern="1200" dirty="0" err="1"/>
            <a:t>soubor</a:t>
          </a:r>
          <a:r>
            <a:rPr lang="sk-SK" sz="1800" b="0" kern="1200" dirty="0"/>
            <a:t> 12 639 </a:t>
          </a:r>
          <a:r>
            <a:rPr lang="sk-SK" sz="1800" b="0" kern="1200" dirty="0" err="1"/>
            <a:t>genů</a:t>
          </a:r>
          <a:r>
            <a:rPr lang="sk-SK" sz="1800" b="0" kern="1200" dirty="0"/>
            <a:t>. Z nich p</a:t>
          </a:r>
          <a:r>
            <a:rPr lang="en-US" sz="1800" b="0" kern="1200" dirty="0"/>
            <a:t>&lt;0.05 m</a:t>
          </a:r>
          <a:r>
            <a:rPr lang="sk-SK" sz="1800" b="0" kern="1200" dirty="0"/>
            <a:t>á</a:t>
          </a:r>
          <a:r>
            <a:rPr lang="en-US" sz="1800" b="0" kern="1200" dirty="0"/>
            <a:t> 1272</a:t>
          </a:r>
          <a:r>
            <a:rPr lang="sk-SK" sz="1800" b="0" kern="1200" dirty="0"/>
            <a:t> </a:t>
          </a:r>
          <a:r>
            <a:rPr lang="sk-SK" sz="1800" b="0" kern="1200" dirty="0" err="1"/>
            <a:t>genů</a:t>
          </a:r>
          <a:endParaRPr lang="en-US" sz="1800" kern="1200" dirty="0"/>
        </a:p>
      </dsp:txBody>
      <dsp:txXfrm>
        <a:off x="0" y="1254"/>
        <a:ext cx="3139800" cy="855756"/>
      </dsp:txXfrm>
    </dsp:sp>
    <dsp:sp modelId="{6D7B9DE8-84CA-C641-A53A-5A1A5C0D53E2}">
      <dsp:nvSpPr>
        <dsp:cNvPr id="0" name=""/>
        <dsp:cNvSpPr/>
      </dsp:nvSpPr>
      <dsp:spPr>
        <a:xfrm>
          <a:off x="0" y="857011"/>
          <a:ext cx="3139800" cy="0"/>
        </a:xfrm>
        <a:prstGeom prst="lin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BD2847B-7B4B-1445-A213-F1D0F1A32B4B}">
      <dsp:nvSpPr>
        <dsp:cNvPr id="0" name=""/>
        <dsp:cNvSpPr/>
      </dsp:nvSpPr>
      <dsp:spPr>
        <a:xfrm>
          <a:off x="0" y="857011"/>
          <a:ext cx="3139800" cy="85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cs-CZ" sz="1800" b="0" kern="1200"/>
            <a:t>96 genů v genové sadě, z toho </a:t>
          </a:r>
          <a:r>
            <a:rPr lang="en-GB" sz="1800" b="0" kern="1200"/>
            <a:t>8 </a:t>
          </a:r>
          <a:r>
            <a:rPr lang="cs-CZ" sz="1800" b="0" kern="1200"/>
            <a:t>má p-hodnoty</a:t>
          </a:r>
          <a:r>
            <a:rPr lang="en-GB" sz="1800" b="0" kern="1200"/>
            <a:t> &lt; 5%</a:t>
          </a:r>
          <a:endParaRPr lang="en-US" sz="1800" kern="1200"/>
        </a:p>
      </dsp:txBody>
      <dsp:txXfrm>
        <a:off x="0" y="857011"/>
        <a:ext cx="3139800" cy="855756"/>
      </dsp:txXfrm>
    </dsp:sp>
    <dsp:sp modelId="{B7A9701B-051A-FE45-8E93-5E9642516CC5}">
      <dsp:nvSpPr>
        <dsp:cNvPr id="0" name=""/>
        <dsp:cNvSpPr/>
      </dsp:nvSpPr>
      <dsp:spPr>
        <a:xfrm>
          <a:off x="0" y="1712767"/>
          <a:ext cx="3139800" cy="0"/>
        </a:xfrm>
        <a:prstGeom prst="lin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53CB3E48-3516-A944-8638-4EDCF86E4910}">
      <dsp:nvSpPr>
        <dsp:cNvPr id="0" name=""/>
        <dsp:cNvSpPr/>
      </dsp:nvSpPr>
      <dsp:spPr>
        <a:xfrm>
          <a:off x="0" y="1712767"/>
          <a:ext cx="3139800" cy="85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cs-CZ" sz="1800" b="0" kern="1200"/>
            <a:t>Kolik odlišně exprimovaných genů oč</a:t>
          </a:r>
          <a:r>
            <a:rPr lang="en-US" sz="1800" b="0" kern="1200"/>
            <a:t>e</a:t>
          </a:r>
          <a:r>
            <a:rPr lang="cs-CZ" sz="1800" b="0" kern="1200"/>
            <a:t>káváme náhodně?</a:t>
          </a:r>
          <a:endParaRPr lang="en-US" sz="1800" kern="1200"/>
        </a:p>
      </dsp:txBody>
      <dsp:txXfrm>
        <a:off x="0" y="1712767"/>
        <a:ext cx="3139800" cy="855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4E031-F0DB-814A-882E-E9AE18C92AF3}">
      <dsp:nvSpPr>
        <dsp:cNvPr id="0" name=""/>
        <dsp:cNvSpPr/>
      </dsp:nvSpPr>
      <dsp:spPr>
        <a:xfrm>
          <a:off x="0" y="20160"/>
          <a:ext cx="6513119" cy="7757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Směr změny</a:t>
          </a:r>
          <a:endParaRPr lang="en-US" sz="3400" kern="1200"/>
        </a:p>
      </dsp:txBody>
      <dsp:txXfrm>
        <a:off x="37867" y="58027"/>
        <a:ext cx="6437385" cy="699976"/>
      </dsp:txXfrm>
    </dsp:sp>
    <dsp:sp modelId="{A29F3AAA-7CAF-7146-AC50-314EF72A269F}">
      <dsp:nvSpPr>
        <dsp:cNvPr id="0" name=""/>
        <dsp:cNvSpPr/>
      </dsp:nvSpPr>
      <dsp:spPr>
        <a:xfrm>
          <a:off x="0" y="795870"/>
          <a:ext cx="6513119"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9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cs-CZ" sz="2700" b="0" kern="1200" dirty="0"/>
            <a:t>Pokud chceme zjistit </a:t>
          </a:r>
          <a:r>
            <a:rPr lang="cs-CZ" sz="2700" b="1" kern="1200" dirty="0"/>
            <a:t>směr</a:t>
          </a:r>
          <a:r>
            <a:rPr lang="cs-CZ" sz="2700" b="0" kern="1200" dirty="0"/>
            <a:t> změny, musíme zopakovat analýzu pro jednostranný test</a:t>
          </a:r>
          <a:endParaRPr lang="en-US" sz="2700" kern="1200" dirty="0"/>
        </a:p>
        <a:p>
          <a:pPr marL="457200" lvl="2" indent="-228600" algn="l" defTabSz="1200150">
            <a:lnSpc>
              <a:spcPct val="90000"/>
            </a:lnSpc>
            <a:spcBef>
              <a:spcPct val="0"/>
            </a:spcBef>
            <a:spcAft>
              <a:spcPct val="20000"/>
            </a:spcAft>
            <a:buChar char="•"/>
          </a:pPr>
          <a:r>
            <a:rPr lang="cs-CZ" sz="2700" b="0" kern="1200"/>
            <a:t>jen up-regulované</a:t>
          </a:r>
          <a:endParaRPr lang="en-US" sz="2700" kern="1200"/>
        </a:p>
        <a:p>
          <a:pPr marL="457200" lvl="2" indent="-228600" algn="l" defTabSz="1200150">
            <a:lnSpc>
              <a:spcPct val="90000"/>
            </a:lnSpc>
            <a:spcBef>
              <a:spcPct val="0"/>
            </a:spcBef>
            <a:spcAft>
              <a:spcPct val="20000"/>
            </a:spcAft>
            <a:buChar char="•"/>
          </a:pPr>
          <a:r>
            <a:rPr lang="cs-CZ" sz="2700" b="0" kern="1200"/>
            <a:t>jen down-regulované</a:t>
          </a:r>
          <a:endParaRPr lang="en-US" sz="2700" kern="1200"/>
        </a:p>
      </dsp:txBody>
      <dsp:txXfrm>
        <a:off x="0" y="795870"/>
        <a:ext cx="6513119" cy="1970640"/>
      </dsp:txXfrm>
    </dsp:sp>
    <dsp:sp modelId="{59563B11-366F-5E45-B7BA-FBBBB1DCE630}">
      <dsp:nvSpPr>
        <dsp:cNvPr id="0" name=""/>
        <dsp:cNvSpPr/>
      </dsp:nvSpPr>
      <dsp:spPr>
        <a:xfrm>
          <a:off x="0" y="2766510"/>
          <a:ext cx="6513119" cy="77571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Mnohonásobné testování</a:t>
          </a:r>
          <a:endParaRPr lang="en-US" sz="3400" kern="1200"/>
        </a:p>
      </dsp:txBody>
      <dsp:txXfrm>
        <a:off x="37867" y="2804377"/>
        <a:ext cx="6437385" cy="699976"/>
      </dsp:txXfrm>
    </dsp:sp>
    <dsp:sp modelId="{AC6BFBB0-8B3A-DB4A-86FC-937CBD079BDE}">
      <dsp:nvSpPr>
        <dsp:cNvPr id="0" name=""/>
        <dsp:cNvSpPr/>
      </dsp:nvSpPr>
      <dsp:spPr>
        <a:xfrm>
          <a:off x="0" y="3542220"/>
          <a:ext cx="6513119"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9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cs-CZ" sz="2700" b="0" kern="1200"/>
            <a:t>Stejně jako u testování hypotéz na genech mezi skupinami, i pokud máme velký počet genových sad! </a:t>
          </a:r>
          <a:endParaRPr lang="en-US" sz="2700" kern="1200"/>
        </a:p>
        <a:p>
          <a:pPr marL="228600" lvl="1" indent="-228600" algn="l" defTabSz="1200150">
            <a:lnSpc>
              <a:spcPct val="90000"/>
            </a:lnSpc>
            <a:spcBef>
              <a:spcPct val="0"/>
            </a:spcBef>
            <a:spcAft>
              <a:spcPct val="20000"/>
            </a:spcAft>
            <a:buChar char="•"/>
          </a:pPr>
          <a:r>
            <a:rPr lang="cs-CZ" sz="2700" b="0" kern="1200"/>
            <a:t>FDR je trochu komplikované, protože genové množiny se překrývají</a:t>
          </a:r>
          <a:endParaRPr lang="en-US" sz="2700" kern="1200"/>
        </a:p>
        <a:p>
          <a:pPr marL="228600" lvl="1" indent="-228600" algn="l" defTabSz="1200150">
            <a:lnSpc>
              <a:spcPct val="90000"/>
            </a:lnSpc>
            <a:spcBef>
              <a:spcPct val="0"/>
            </a:spcBef>
            <a:spcAft>
              <a:spcPct val="20000"/>
            </a:spcAft>
            <a:buChar char="•"/>
          </a:pPr>
          <a:r>
            <a:rPr lang="cs-CZ" sz="2700" b="0" kern="1200"/>
            <a:t>Bonferroniho korekce vždy funguje</a:t>
          </a:r>
          <a:endParaRPr lang="en-US" sz="2700" kern="1200"/>
        </a:p>
      </dsp:txBody>
      <dsp:txXfrm>
        <a:off x="0" y="3542220"/>
        <a:ext cx="6513119" cy="23225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cs-CZ" sz="1800" b="0" strike="noStrike" spc="-1">
                <a:solidFill>
                  <a:srgbClr val="000000"/>
                </a:solidFill>
                <a:latin typeface="Calibri"/>
              </a:rPr>
              <a:t>Click to move the slide</a:t>
            </a:r>
          </a:p>
        </p:txBody>
      </p:sp>
      <p:sp>
        <p:nvSpPr>
          <p:cNvPr id="17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cs-CZ" sz="2000" b="0" strike="noStrike" spc="-1">
                <a:latin typeface="Arial"/>
              </a:rPr>
              <a:t>Click to edit the notes format</a:t>
            </a:r>
          </a:p>
        </p:txBody>
      </p:sp>
      <p:sp>
        <p:nvSpPr>
          <p:cNvPr id="17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cs-CZ" sz="1400" b="0" strike="noStrike" spc="-1">
                <a:latin typeface="Times New Roman"/>
              </a:rPr>
              <a:t>&lt;header&gt;</a:t>
            </a:r>
          </a:p>
        </p:txBody>
      </p:sp>
      <p:sp>
        <p:nvSpPr>
          <p:cNvPr id="173"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buNone/>
            </a:pPr>
            <a:r>
              <a:rPr lang="cs-CZ" sz="1400" b="0" strike="noStrike" spc="-1">
                <a:latin typeface="Times New Roman"/>
              </a:rPr>
              <a:t>&lt;date/time&gt;</a:t>
            </a:r>
          </a:p>
        </p:txBody>
      </p:sp>
      <p:sp>
        <p:nvSpPr>
          <p:cNvPr id="174"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cs-CZ" sz="1400" b="0" strike="noStrike" spc="-1">
                <a:latin typeface="Times New Roman"/>
              </a:rPr>
              <a:t>&lt;footer&gt;</a:t>
            </a:r>
          </a:p>
        </p:txBody>
      </p:sp>
      <p:sp>
        <p:nvSpPr>
          <p:cNvPr id="175"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buNone/>
            </a:pPr>
            <a:fld id="{A02BCB97-1B8B-4A70-ABEA-6F8956B4F3FB}"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E7D12A17-9C73-48AA-BFC0-B6C47B07272A}" type="slidenum">
              <a:rPr lang="cs-CZ" sz="1300" b="0" strike="noStrike" spc="-1">
                <a:solidFill>
                  <a:srgbClr val="000000"/>
                </a:solidFill>
                <a:latin typeface="Arial"/>
                <a:ea typeface="+mn-ea"/>
              </a:rPr>
              <a:t>18</a:t>
            </a:fld>
            <a:endParaRPr lang="cs-CZ" sz="1300" b="0" strike="noStrike" spc="-1">
              <a:latin typeface="Arial"/>
            </a:endParaRPr>
          </a:p>
        </p:txBody>
      </p:sp>
      <p:sp>
        <p:nvSpPr>
          <p:cNvPr id="526"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Geny a proteiny jsou navzájem propojené ve velké spleti různých signálních, metabolických a různých dalších drah. Jak odhalíme, které dráhy jsou významně zasaženy v důsledku změny exprese genů mezi skupinami? Právě tyto dráhy mohou být příčinou vzniku onemocnění, nebo mohou poskytnout klíč k nalezení správné terapie. Máme dvě možnosti, jak na tuto otázku odpovědět.</a:t>
            </a:r>
            <a:endParaRPr lang="cs-CZ" sz="1110" b="0" strike="noStrike" spc="-1">
              <a:latin typeface="Arial"/>
            </a:endParaRPr>
          </a:p>
          <a:p>
            <a:pPr>
              <a:lnSpc>
                <a:spcPct val="100000"/>
              </a:lnSpc>
              <a:buNone/>
            </a:pPr>
            <a:r>
              <a:rPr lang="cs-CZ" sz="1110" b="0" strike="noStrike" spc="-1">
                <a:solidFill>
                  <a:srgbClr val="000000"/>
                </a:solidFill>
                <a:latin typeface="Arial"/>
                <a:ea typeface="+mn-ea"/>
              </a:rPr>
              <a:t>Geny, které najdeme odlišně exprimované mezi skupinami (porovnání skupin) můžeme vložit do databáze a podívat se kam patří (KEGG,MsigDB, ...). Nevýhodou však je to, že nemáme statistickou významnost toho, která z drah je zastoupena nejvíce.</a:t>
            </a:r>
            <a:endParaRPr lang="cs-CZ" sz="1110" b="0" strike="noStrike" spc="-1">
              <a:latin typeface="Arial"/>
            </a:endParaRPr>
          </a:p>
          <a:p>
            <a:pPr>
              <a:lnSpc>
                <a:spcPct val="100000"/>
              </a:lnSpc>
              <a:buNone/>
            </a:pPr>
            <a:r>
              <a:rPr lang="cs-CZ" sz="1110" b="0" strike="noStrike" spc="-1">
                <a:solidFill>
                  <a:srgbClr val="000000"/>
                </a:solidFill>
                <a:latin typeface="Arial"/>
                <a:ea typeface="+mn-ea"/>
              </a:rPr>
              <a:t>Můžeme však také porovnávat všechny geny se skupinami genů v jednotlivých drahách s pomocí statistických přístupů, které se obecně nazývají </a:t>
            </a:r>
            <a:r>
              <a:rPr lang="cs-CZ" sz="1110" b="1" strike="noStrike" spc="-1">
                <a:solidFill>
                  <a:srgbClr val="000000"/>
                </a:solidFill>
                <a:latin typeface="Arial"/>
                <a:ea typeface="+mn-ea"/>
              </a:rPr>
              <a:t>metody</a:t>
            </a:r>
            <a:r>
              <a:rPr lang="cs-CZ" sz="1110" b="0" strike="noStrike" spc="-1">
                <a:solidFill>
                  <a:srgbClr val="000000"/>
                </a:solidFill>
                <a:latin typeface="Arial"/>
                <a:ea typeface="+mn-ea"/>
              </a:rPr>
              <a:t> </a:t>
            </a:r>
            <a:r>
              <a:rPr lang="cs-CZ" sz="1110" b="1" strike="noStrike" spc="-1">
                <a:solidFill>
                  <a:srgbClr val="000000"/>
                </a:solidFill>
                <a:latin typeface="Arial"/>
                <a:ea typeface="+mn-ea"/>
              </a:rPr>
              <a:t>analýzy genových sad</a:t>
            </a:r>
            <a:r>
              <a:rPr lang="cs-CZ" sz="1110" b="0" strike="noStrike" spc="-1">
                <a:solidFill>
                  <a:srgbClr val="000000"/>
                </a:solidFill>
                <a:latin typeface="Arial"/>
                <a:ea typeface="+mn-ea"/>
              </a:rPr>
              <a:t>.</a:t>
            </a:r>
            <a:endParaRPr lang="cs-CZ" sz="1110" b="0" strike="noStrike" spc="-1">
              <a:latin typeface="Arial"/>
            </a:endParaRPr>
          </a:p>
          <a:p>
            <a:pPr>
              <a:lnSpc>
                <a:spcPct val="100000"/>
              </a:lnSpc>
              <a:buNone/>
            </a:pPr>
            <a:r>
              <a:rPr lang="cs-CZ" sz="1110" b="0" strike="noStrike" spc="-1">
                <a:solidFill>
                  <a:srgbClr val="000000"/>
                </a:solidFill>
                <a:latin typeface="Arial"/>
                <a:ea typeface="+mn-ea"/>
              </a:rPr>
              <a:t>Předpoklad těchto analýz je, že operují již s definovanými skupinami genů jednotlivých drah.</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1"/>
          <p:cNvSpPr/>
          <p:nvPr/>
        </p:nvSpPr>
        <p:spPr>
          <a:xfrm>
            <a:off x="685800" y="4343400"/>
            <a:ext cx="5484960" cy="4113720"/>
          </a:xfrm>
          <a:prstGeom prst="rect">
            <a:avLst/>
          </a:prstGeom>
          <a:noFill/>
          <a:ln w="0">
            <a:noFill/>
          </a:ln>
        </p:spPr>
        <p:style>
          <a:lnRef idx="2">
            <a:scrgbClr r="0" g="0" b="0"/>
          </a:lnRef>
          <a:fillRef idx="0">
            <a:scrgbClr r="0" g="0" b="0"/>
          </a:fillRef>
          <a:effectRef idx="0">
            <a:scrgbClr r="0" g="0" b="0"/>
          </a:effectRef>
          <a:fontRef idx="minor"/>
        </p:style>
        <p:txBody>
          <a:bodyPr lIns="96840" tIns="48240" rIns="96840" bIns="48240" numCol="1" spcCol="1440" anchor="t">
            <a:noAutofit/>
          </a:bodyPr>
          <a:lstStyle/>
          <a:p>
            <a:pPr>
              <a:lnSpc>
                <a:spcPct val="100000"/>
              </a:lnSpc>
              <a:buNone/>
            </a:pPr>
            <a:r>
              <a:rPr lang="cs-CZ" sz="1110" b="0" strike="noStrike" spc="-1">
                <a:solidFill>
                  <a:srgbClr val="000000"/>
                </a:solidFill>
                <a:latin typeface="Arial"/>
                <a:ea typeface="+mn-ea"/>
              </a:rPr>
              <a:t>Nástroje pro analýzu genových sad se liší podle toho, s jakou informací pracujeme na:</a:t>
            </a:r>
            <a:endParaRPr lang="cs-CZ" sz="1110" b="0" strike="noStrike" spc="-1">
              <a:latin typeface="Arial"/>
            </a:endParaRPr>
          </a:p>
          <a:p>
            <a:pPr>
              <a:lnSpc>
                <a:spcPct val="100000"/>
              </a:lnSpc>
              <a:buNone/>
            </a:pPr>
            <a:r>
              <a:rPr lang="cs-CZ" sz="1110" b="1" strike="noStrike" spc="-1">
                <a:solidFill>
                  <a:srgbClr val="000000"/>
                </a:solidFill>
                <a:latin typeface="Arial"/>
                <a:ea typeface="+mn-ea"/>
              </a:rPr>
              <a:t>Metody dělící hranice:</a:t>
            </a:r>
            <a:r>
              <a:rPr lang="cs-CZ" sz="1110" b="0" strike="noStrike" spc="-1">
                <a:solidFill>
                  <a:srgbClr val="000000"/>
                </a:solidFill>
                <a:latin typeface="Arial"/>
                <a:ea typeface="+mn-ea"/>
              </a:rPr>
              <a:t> Berou v úvahu pouze informaci významný versus nevýznamný gen - pracují pouze se seznamem významných genů.</a:t>
            </a:r>
            <a:r>
              <a:rPr lang="en-US" sz="1110" b="0" strike="noStrike" spc="-1">
                <a:solidFill>
                  <a:srgbClr val="000000"/>
                </a:solidFill>
                <a:latin typeface="Arial"/>
                <a:ea typeface="+mn-ea"/>
              </a:rPr>
              <a:t> (Napr. DAVID)</a:t>
            </a:r>
            <a:endParaRPr lang="cs-CZ" sz="1110" b="0" strike="noStrike" spc="-1">
              <a:latin typeface="Arial"/>
            </a:endParaRPr>
          </a:p>
          <a:p>
            <a:pPr>
              <a:lnSpc>
                <a:spcPct val="100000"/>
              </a:lnSpc>
              <a:buNone/>
            </a:pPr>
            <a:r>
              <a:rPr lang="cs-CZ" sz="1110" b="1" strike="noStrike" spc="-1">
                <a:solidFill>
                  <a:srgbClr val="000000"/>
                </a:solidFill>
                <a:latin typeface="Arial"/>
                <a:ea typeface="+mn-ea"/>
              </a:rPr>
              <a:t>Metody celého seznamu genů:</a:t>
            </a:r>
            <a:r>
              <a:rPr lang="cs-CZ" sz="1110" b="0" strike="noStrike" spc="-1">
                <a:solidFill>
                  <a:srgbClr val="000000"/>
                </a:solidFill>
                <a:latin typeface="Arial"/>
                <a:ea typeface="+mn-ea"/>
              </a:rPr>
              <a:t> Pracují se všemi geny seřazenými podle p-hodnoty nebo statistiky.</a:t>
            </a:r>
            <a:r>
              <a:rPr lang="en-US" sz="1110" b="0" strike="noStrike" spc="-1">
                <a:solidFill>
                  <a:srgbClr val="000000"/>
                </a:solidFill>
                <a:latin typeface="Arial"/>
                <a:ea typeface="+mn-ea"/>
              </a:rPr>
              <a:t> (Napr. Gorilla)</a:t>
            </a:r>
            <a:endParaRPr lang="cs-CZ" sz="1110" b="0" strike="noStrike" spc="-1">
              <a:latin typeface="Arial"/>
            </a:endParaRPr>
          </a:p>
          <a:p>
            <a:pPr>
              <a:lnSpc>
                <a:spcPct val="100000"/>
              </a:lnSpc>
              <a:buNone/>
            </a:pPr>
            <a:r>
              <a:rPr lang="cs-CZ" sz="1110" b="0" strike="noStrike" spc="-1">
                <a:solidFill>
                  <a:srgbClr val="000000"/>
                </a:solidFill>
                <a:latin typeface="Arial"/>
                <a:ea typeface="+mn-ea"/>
              </a:rPr>
              <a:t>Podle skupiny genů, kterou analyzujeme, pak rozeznáváme metody:</a:t>
            </a:r>
            <a:endParaRPr lang="cs-CZ" sz="1110" b="0" strike="noStrike" spc="-1">
              <a:latin typeface="Arial"/>
            </a:endParaRPr>
          </a:p>
          <a:p>
            <a:pPr>
              <a:lnSpc>
                <a:spcPct val="100000"/>
              </a:lnSpc>
              <a:buNone/>
            </a:pPr>
            <a:r>
              <a:rPr lang="cs-CZ" sz="1110" b="1" strike="noStrike" spc="-1">
                <a:solidFill>
                  <a:srgbClr val="000000"/>
                </a:solidFill>
                <a:latin typeface="Arial"/>
                <a:ea typeface="+mn-ea"/>
              </a:rPr>
              <a:t>Uzavřené</a:t>
            </a:r>
            <a:r>
              <a:rPr lang="cs-CZ" sz="1110" b="0" strike="noStrike" spc="-1">
                <a:solidFill>
                  <a:srgbClr val="000000"/>
                </a:solidFill>
                <a:latin typeface="Arial"/>
                <a:ea typeface="+mn-ea"/>
              </a:rPr>
              <a:t>: Analyzujeme jen v rámci genů v sadě. Nulová hypotéza H</a:t>
            </a:r>
            <a:r>
              <a:rPr lang="cs-CZ" sz="1108" b="0" strike="noStrike" spc="-1" baseline="-25000">
                <a:solidFill>
                  <a:srgbClr val="000000"/>
                </a:solidFill>
                <a:latin typeface="Arial"/>
                <a:ea typeface="+mn-ea"/>
              </a:rPr>
              <a:t>0</a:t>
            </a:r>
            <a:r>
              <a:rPr lang="cs-CZ" sz="1110" b="0" strike="noStrike" spc="-1">
                <a:solidFill>
                  <a:srgbClr val="000000"/>
                </a:solidFill>
                <a:latin typeface="Arial"/>
                <a:ea typeface="+mn-ea"/>
              </a:rPr>
              <a:t> zní: Žádné geny z množiny genů nejsou odlišně exprimované.</a:t>
            </a:r>
            <a:endParaRPr lang="cs-CZ" sz="1110" b="0" strike="noStrike" spc="-1">
              <a:latin typeface="Arial"/>
            </a:endParaRPr>
          </a:p>
          <a:p>
            <a:pPr>
              <a:lnSpc>
                <a:spcPct val="100000"/>
              </a:lnSpc>
              <a:buNone/>
            </a:pPr>
            <a:r>
              <a:rPr lang="cs-CZ" sz="1110" b="1" strike="noStrike" spc="-1">
                <a:solidFill>
                  <a:srgbClr val="000000"/>
                </a:solidFill>
                <a:latin typeface="Arial"/>
                <a:ea typeface="+mn-ea"/>
              </a:rPr>
              <a:t>Kompetitivní</a:t>
            </a:r>
            <a:r>
              <a:rPr lang="cs-CZ" sz="1110" b="0" strike="noStrike" spc="-1">
                <a:solidFill>
                  <a:srgbClr val="000000"/>
                </a:solidFill>
                <a:latin typeface="Arial"/>
                <a:ea typeface="+mn-ea"/>
              </a:rPr>
              <a:t>: Porovnání se všemi geny v experimentu. H</a:t>
            </a:r>
            <a:r>
              <a:rPr lang="cs-CZ" sz="1108" b="0" strike="noStrike" spc="-1" baseline="-25000">
                <a:solidFill>
                  <a:srgbClr val="000000"/>
                </a:solidFill>
                <a:latin typeface="Arial"/>
                <a:ea typeface="+mn-ea"/>
              </a:rPr>
              <a:t>0</a:t>
            </a:r>
            <a:r>
              <a:rPr lang="cs-CZ" sz="1110" b="0" strike="noStrike" spc="-1">
                <a:solidFill>
                  <a:srgbClr val="000000"/>
                </a:solidFill>
                <a:latin typeface="Arial"/>
                <a:ea typeface="+mn-ea"/>
              </a:rPr>
              <a:t>: Geny v genové množině nejsou více odlišně exprimované než ostatní geny v experimentu.</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Všechna tato dělení jsou navzájem nezávislé.</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
        <p:nvSpPr>
          <p:cNvPr id="544" name="CustomShape 2"/>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B35FDB02-82C3-46A7-A10E-239F4818179A}" type="slidenum">
              <a:rPr lang="cs-CZ" sz="1300" b="0" strike="noStrike" spc="-1">
                <a:solidFill>
                  <a:srgbClr val="000000"/>
                </a:solidFill>
                <a:latin typeface="Arial"/>
                <a:ea typeface="+mn-ea"/>
              </a:rPr>
              <a:t>32</a:t>
            </a:fld>
            <a:endParaRPr lang="cs-CZ" sz="13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2">
            <a:scrgbClr r="0" g="0" b="0"/>
          </a:lnRef>
          <a:fillRef idx="0">
            <a:scrgbClr r="0" g="0" b="0"/>
          </a:fillRef>
          <a:effectRef idx="0">
            <a:scrgbClr r="0" g="0" b="0"/>
          </a:effectRef>
          <a:fontRef idx="minor"/>
        </p:style>
        <p:txBody>
          <a:bodyPr lIns="96840" tIns="48240" rIns="96840" bIns="48240" numCol="1" spcCol="1440" anchor="b">
            <a:noAutofit/>
          </a:bodyPr>
          <a:lstStyle/>
          <a:p>
            <a:pPr algn="r">
              <a:lnSpc>
                <a:spcPct val="100000"/>
              </a:lnSpc>
              <a:buNone/>
            </a:pPr>
            <a:fld id="{EFE8D807-C4B8-4056-A12D-CAFC11C7E4A8}" type="slidenum">
              <a:rPr lang="cs-CZ" sz="1300" b="0" strike="noStrike" spc="-1">
                <a:solidFill>
                  <a:srgbClr val="000000"/>
                </a:solidFill>
                <a:latin typeface="Arial"/>
                <a:ea typeface="+mn-ea"/>
              </a:rPr>
              <a:t>34</a:t>
            </a:fld>
            <a:endParaRPr lang="cs-CZ" sz="1300" b="0" strike="noStrike" spc="-1">
              <a:latin typeface="Arial"/>
            </a:endParaRPr>
          </a:p>
        </p:txBody>
      </p:sp>
      <p:sp>
        <p:nvSpPr>
          <p:cNvPr id="546"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Výsledky kompetitivních testů závisí na počtu testovaných genů (např. genů na mikročipovém sklíčku a předcházejícím filtrování). Na malém mikročipovém sklíčku, kde jsou změněny všechny geny, kompetitivní metoda nenajde žádné odlišně exprimované množiny genů. Kompetitivní testy dávají obecně méně významných genů než metody uzavřené.</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numCol="1" spcCol="1440" anchor="b">
            <a:noAutofit/>
          </a:bodyPr>
          <a:lstStyle/>
          <a:p>
            <a:pPr algn="r">
              <a:lnSpc>
                <a:spcPct val="100000"/>
              </a:lnSpc>
              <a:buNone/>
            </a:pPr>
            <a:fld id="{CA7A265E-7EDE-4B94-8173-7CA5A6F23F22}" type="slidenum">
              <a:rPr lang="cs-CZ" sz="1300" b="0" strike="noStrike" spc="-1">
                <a:solidFill>
                  <a:srgbClr val="000000"/>
                </a:solidFill>
                <a:latin typeface="Arial"/>
                <a:ea typeface="+mn-ea"/>
              </a:rPr>
              <a:t>35</a:t>
            </a:fld>
            <a:endParaRPr lang="cs-CZ" sz="1300" b="0" strike="noStrike" spc="-1">
              <a:latin typeface="Arial"/>
            </a:endParaRPr>
          </a:p>
        </p:txBody>
      </p:sp>
      <p:sp>
        <p:nvSpPr>
          <p:cNvPr id="548"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D805C38A-575F-4C8E-9418-3AA5EC9E1A43}" type="slidenum">
              <a:rPr lang="cs-CZ" sz="1300" b="0" strike="noStrike" spc="-1">
                <a:solidFill>
                  <a:srgbClr val="000000"/>
                </a:solidFill>
                <a:latin typeface="Arial"/>
                <a:ea typeface="+mn-ea"/>
              </a:rPr>
              <a:t>36</a:t>
            </a:fld>
            <a:endParaRPr lang="cs-CZ" sz="1300" b="0" strike="noStrike" spc="-1">
              <a:latin typeface="Arial"/>
            </a:endParaRPr>
          </a:p>
        </p:txBody>
      </p:sp>
      <p:sp>
        <p:nvSpPr>
          <p:cNvPr id="550"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Uzavřená </a:t>
            </a:r>
            <a:r>
              <a:rPr lang="cs-CZ" sz="1110" b="0" strike="noStrike" spc="-1">
                <a:solidFill>
                  <a:srgbClr val="000000"/>
                </a:solidFill>
                <a:latin typeface="Arial"/>
                <a:ea typeface="+mn-ea"/>
              </a:rPr>
              <a:t>metoda (pracujeme pouze s geny z genové sady): Náhodně očekáváme 96 x 5% = 4,8 významných genů. Pomocí </a:t>
            </a:r>
            <a:r>
              <a:rPr lang="cs-CZ" sz="1110" b="1" strike="noStrike" spc="-1">
                <a:solidFill>
                  <a:srgbClr val="000000"/>
                </a:solidFill>
                <a:latin typeface="Arial"/>
                <a:ea typeface="+mn-ea"/>
              </a:rPr>
              <a:t>binomického testu</a:t>
            </a:r>
            <a:r>
              <a:rPr lang="cs-CZ" sz="1110" b="0" strike="noStrike" spc="-1">
                <a:solidFill>
                  <a:srgbClr val="000000"/>
                </a:solidFill>
                <a:latin typeface="Arial"/>
                <a:ea typeface="+mn-ea"/>
              </a:rPr>
              <a:t> vypočítáme pravděpodobnost pozorování 8 a více významných genů:</a:t>
            </a:r>
            <a:r>
              <a:rPr lang="cs-CZ" sz="1110" b="1" strike="noStrike" spc="-1">
                <a:solidFill>
                  <a:srgbClr val="000000"/>
                </a:solidFill>
                <a:latin typeface="Arial"/>
                <a:ea typeface="+mn-ea"/>
              </a:rPr>
              <a:t> p = 0.1079</a:t>
            </a:r>
            <a:r>
              <a:rPr lang="cs-CZ" sz="1110" b="0" strike="noStrike" spc="-1">
                <a:solidFill>
                  <a:srgbClr val="000000"/>
                </a:solidFill>
                <a:latin typeface="Arial"/>
                <a:ea typeface="+mn-ea"/>
              </a:rPr>
              <a:t>, tedy nevýznamný výsledek.</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D805C38A-575F-4C8E-9418-3AA5EC9E1A43}" type="slidenum">
              <a:rPr lang="cs-CZ" sz="1300" b="0" strike="noStrike" spc="-1">
                <a:solidFill>
                  <a:srgbClr val="000000"/>
                </a:solidFill>
                <a:latin typeface="Arial"/>
                <a:ea typeface="+mn-ea"/>
              </a:rPr>
              <a:t>37</a:t>
            </a:fld>
            <a:endParaRPr lang="cs-CZ" sz="1300" b="0" strike="noStrike" spc="-1">
              <a:latin typeface="Arial"/>
            </a:endParaRPr>
          </a:p>
        </p:txBody>
      </p:sp>
      <p:sp>
        <p:nvSpPr>
          <p:cNvPr id="550"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Uzavřená </a:t>
            </a:r>
            <a:r>
              <a:rPr lang="cs-CZ" sz="1110" b="0" strike="noStrike" spc="-1">
                <a:solidFill>
                  <a:srgbClr val="000000"/>
                </a:solidFill>
                <a:latin typeface="Arial"/>
                <a:ea typeface="+mn-ea"/>
              </a:rPr>
              <a:t>metoda (pracujeme pouze s geny z genové sady): Náhodně očekáváme 96 x 5% = 4,8 významných genů. Pomocí </a:t>
            </a:r>
            <a:r>
              <a:rPr lang="cs-CZ" sz="1110" b="1" strike="noStrike" spc="-1">
                <a:solidFill>
                  <a:srgbClr val="000000"/>
                </a:solidFill>
                <a:latin typeface="Arial"/>
                <a:ea typeface="+mn-ea"/>
              </a:rPr>
              <a:t>binomického testu</a:t>
            </a:r>
            <a:r>
              <a:rPr lang="cs-CZ" sz="1110" b="0" strike="noStrike" spc="-1">
                <a:solidFill>
                  <a:srgbClr val="000000"/>
                </a:solidFill>
                <a:latin typeface="Arial"/>
                <a:ea typeface="+mn-ea"/>
              </a:rPr>
              <a:t> vypočítáme pravděpodobnost pozorování 8 a více významných genů:</a:t>
            </a:r>
            <a:r>
              <a:rPr lang="cs-CZ" sz="1110" b="1" strike="noStrike" spc="-1">
                <a:solidFill>
                  <a:srgbClr val="000000"/>
                </a:solidFill>
                <a:latin typeface="Arial"/>
                <a:ea typeface="+mn-ea"/>
              </a:rPr>
              <a:t> p = 0.1079</a:t>
            </a:r>
            <a:r>
              <a:rPr lang="cs-CZ" sz="1110" b="0" strike="noStrike" spc="-1">
                <a:solidFill>
                  <a:srgbClr val="000000"/>
                </a:solidFill>
                <a:latin typeface="Arial"/>
                <a:ea typeface="+mn-ea"/>
              </a:rPr>
              <a:t>, tedy nevýznamný výsledek.</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extLst>
      <p:ext uri="{BB962C8B-B14F-4D97-AF65-F5344CB8AC3E}">
        <p14:creationId xmlns:p14="http://schemas.microsoft.com/office/powerpoint/2010/main" val="409137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D805C38A-575F-4C8E-9418-3AA5EC9E1A43}" type="slidenum">
              <a:rPr lang="cs-CZ" sz="1300" b="0" strike="noStrike" spc="-1">
                <a:solidFill>
                  <a:srgbClr val="000000"/>
                </a:solidFill>
                <a:latin typeface="Arial"/>
                <a:ea typeface="+mn-ea"/>
              </a:rPr>
              <a:t>38</a:t>
            </a:fld>
            <a:endParaRPr lang="cs-CZ" sz="1300" b="0" strike="noStrike" spc="-1">
              <a:latin typeface="Arial"/>
            </a:endParaRPr>
          </a:p>
        </p:txBody>
      </p:sp>
      <p:sp>
        <p:nvSpPr>
          <p:cNvPr id="550"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Uzavřená </a:t>
            </a:r>
            <a:r>
              <a:rPr lang="cs-CZ" sz="1110" b="0" strike="noStrike" spc="-1">
                <a:solidFill>
                  <a:srgbClr val="000000"/>
                </a:solidFill>
                <a:latin typeface="Arial"/>
                <a:ea typeface="+mn-ea"/>
              </a:rPr>
              <a:t>metoda (pracujeme pouze s geny z genové sady): Náhodně očekáváme 96 x 5% = 4,8 významných genů. Pomocí </a:t>
            </a:r>
            <a:r>
              <a:rPr lang="cs-CZ" sz="1110" b="1" strike="noStrike" spc="-1">
                <a:solidFill>
                  <a:srgbClr val="000000"/>
                </a:solidFill>
                <a:latin typeface="Arial"/>
                <a:ea typeface="+mn-ea"/>
              </a:rPr>
              <a:t>binomického testu</a:t>
            </a:r>
            <a:r>
              <a:rPr lang="cs-CZ" sz="1110" b="0" strike="noStrike" spc="-1">
                <a:solidFill>
                  <a:srgbClr val="000000"/>
                </a:solidFill>
                <a:latin typeface="Arial"/>
                <a:ea typeface="+mn-ea"/>
              </a:rPr>
              <a:t> vypočítáme pravděpodobnost pozorování 8 a více významných genů:</a:t>
            </a:r>
            <a:r>
              <a:rPr lang="cs-CZ" sz="1110" b="1" strike="noStrike" spc="-1">
                <a:solidFill>
                  <a:srgbClr val="000000"/>
                </a:solidFill>
                <a:latin typeface="Arial"/>
                <a:ea typeface="+mn-ea"/>
              </a:rPr>
              <a:t> p = 0.1079</a:t>
            </a:r>
            <a:r>
              <a:rPr lang="cs-CZ" sz="1110" b="0" strike="noStrike" spc="-1">
                <a:solidFill>
                  <a:srgbClr val="000000"/>
                </a:solidFill>
                <a:latin typeface="Arial"/>
                <a:ea typeface="+mn-ea"/>
              </a:rPr>
              <a:t>, tedy nevýznamný výsledek.</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extLst>
      <p:ext uri="{BB962C8B-B14F-4D97-AF65-F5344CB8AC3E}">
        <p14:creationId xmlns:p14="http://schemas.microsoft.com/office/powerpoint/2010/main" val="218693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188EE2E4-EFFE-4983-A497-D0956F79F5A9}" type="slidenum">
              <a:rPr lang="cs-CZ" sz="1300" b="0" strike="noStrike" spc="-1">
                <a:solidFill>
                  <a:srgbClr val="000000"/>
                </a:solidFill>
                <a:latin typeface="Arial"/>
                <a:ea typeface="+mn-ea"/>
              </a:rPr>
              <a:t>37</a:t>
            </a:fld>
            <a:endParaRPr lang="cs-CZ" sz="1300" b="0" strike="noStrike" spc="-1">
              <a:latin typeface="Arial"/>
            </a:endParaRPr>
          </a:p>
        </p:txBody>
      </p:sp>
      <p:sp>
        <p:nvSpPr>
          <p:cNvPr id="552"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Kompetitivní </a:t>
            </a:r>
            <a:r>
              <a:rPr lang="cs-CZ" sz="1110" b="0" strike="noStrike" spc="-1">
                <a:solidFill>
                  <a:srgbClr val="000000"/>
                </a:solidFill>
                <a:latin typeface="Arial"/>
                <a:ea typeface="+mn-ea"/>
              </a:rPr>
              <a:t>metoda (geny v sadě porovnáváme s geny mimo sady): 1272 z 12639 genů je odlišně exprimovaných v tomto datovém souboru, což je zhruba 10 %. Z množiny náhodně vybraných 96 genů očekáváme tedy 96 x 10 % = 9,6 významných genů. p-hodnotu vypočítáme z kontingenční tabulky pomocí</a:t>
            </a:r>
            <a:r>
              <a:rPr lang="cs-CZ" sz="1110" b="1" strike="noStrike" spc="-1">
                <a:solidFill>
                  <a:srgbClr val="000000"/>
                </a:solidFill>
                <a:latin typeface="Arial"/>
                <a:ea typeface="+mn-ea"/>
              </a:rPr>
              <a:t> Fisherova testu</a:t>
            </a:r>
            <a:r>
              <a:rPr lang="cs-CZ" sz="1110" b="0" strike="noStrike" spc="-1">
                <a:solidFill>
                  <a:srgbClr val="000000"/>
                </a:solidFill>
                <a:latin typeface="Arial"/>
                <a:ea typeface="+mn-ea"/>
              </a:rPr>
              <a:t> či </a:t>
            </a:r>
            <a:r>
              <a:rPr lang="cs-CZ" sz="1110" b="1" strike="noStrike" spc="-1">
                <a:solidFill>
                  <a:srgbClr val="000000"/>
                </a:solidFill>
                <a:latin typeface="Arial"/>
                <a:ea typeface="+mn-ea"/>
              </a:rPr>
              <a:t>Chí-kvadrát testu</a:t>
            </a:r>
            <a:r>
              <a:rPr lang="cs-CZ" sz="1110" b="0" strike="noStrike" spc="-1">
                <a:solidFill>
                  <a:srgbClr val="000000"/>
                </a:solidFill>
                <a:latin typeface="Arial"/>
                <a:ea typeface="+mn-ea"/>
              </a:rPr>
              <a:t>. p = 0.73 Fisherova testu (jednostranného), je to tedy nevýznamný výsledek.</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CustomShape 1"/>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BBB5E092-5C3E-4C52-9131-FFC8A76E00A5}" type="slidenum">
              <a:rPr lang="cs-CZ" sz="1300" b="0" strike="noStrike" spc="-1">
                <a:solidFill>
                  <a:srgbClr val="000000"/>
                </a:solidFill>
                <a:latin typeface="Arial"/>
                <a:ea typeface="+mn-ea"/>
              </a:rPr>
              <a:t>39</a:t>
            </a:fld>
            <a:endParaRPr lang="cs-CZ" sz="1300" b="0" strike="noStrike" spc="-1">
              <a:latin typeface="Arial"/>
            </a:endParaRPr>
          </a:p>
        </p:txBody>
      </p:sp>
      <p:sp>
        <p:nvSpPr>
          <p:cNvPr id="554"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U metod závislých na dělících hranicích je problém ten, že v případě, že povíme, že gen je pro nás významný už na 10% FDR, výsledek se změní. Dále ztrácíme informaci tím, že redukujeme p-hodnotu na binární proměnnou - významný gen/nevýznamný gen. Je rozdíl vědět, zda statisticky nevýznamné geny v naší množině jsou téměř signifikantní na hranici významnosti či vůbec ne. Navíc, </a:t>
            </a:r>
            <a:r>
              <a:rPr lang="cs-CZ" sz="1110" b="0" i="1" strike="noStrike" spc="-1">
                <a:solidFill>
                  <a:srgbClr val="000000"/>
                </a:solidFill>
                <a:latin typeface="Arial"/>
                <a:ea typeface="+mn-ea"/>
              </a:rPr>
              <a:t>p</a:t>
            </a:r>
            <a:r>
              <a:rPr lang="cs-CZ" sz="1110" b="0" strike="noStrike" spc="-1">
                <a:solidFill>
                  <a:srgbClr val="000000"/>
                </a:solidFill>
                <a:latin typeface="Arial"/>
                <a:ea typeface="+mn-ea"/>
              </a:rPr>
              <a:t>-hodnota je závislá na počtu vzorků a tedy pořadí může být lepší alternativa obzvláště u experimentů s malým počtem vzorků.</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34617312-5EDA-4055-8C9F-58B5748C9F61}" type="slidenum">
              <a:rPr lang="cs-CZ" sz="1300" b="0" strike="noStrike" spc="-1">
                <a:solidFill>
                  <a:srgbClr val="000000"/>
                </a:solidFill>
                <a:latin typeface="Arial"/>
                <a:ea typeface="+mn-ea"/>
              </a:rPr>
              <a:t>40</a:t>
            </a:fld>
            <a:endParaRPr lang="cs-CZ" sz="1300" b="0" strike="noStrike" spc="-1">
              <a:latin typeface="Arial"/>
            </a:endParaRPr>
          </a:p>
        </p:txBody>
      </p:sp>
      <p:sp>
        <p:nvSpPr>
          <p:cNvPr id="556"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3. Metoda uzavřená:</a:t>
            </a:r>
            <a:r>
              <a:rPr lang="cs-CZ" sz="1110" b="0" strike="noStrike" spc="-1">
                <a:solidFill>
                  <a:srgbClr val="000000"/>
                </a:solidFill>
                <a:latin typeface="Arial"/>
                <a:ea typeface="+mn-ea"/>
              </a:rPr>
              <a:t> Můžeme studovat </a:t>
            </a:r>
            <a:r>
              <a:rPr lang="cs-CZ" sz="1110" b="1" strike="noStrike" spc="-1">
                <a:solidFill>
                  <a:srgbClr val="000000"/>
                </a:solidFill>
                <a:latin typeface="Arial"/>
                <a:ea typeface="+mn-ea"/>
              </a:rPr>
              <a:t>rozložení </a:t>
            </a:r>
            <a:r>
              <a:rPr lang="cs-CZ" sz="1110" b="0" strike="noStrike" spc="-1">
                <a:solidFill>
                  <a:srgbClr val="000000"/>
                </a:solidFill>
                <a:latin typeface="Arial"/>
                <a:ea typeface="+mn-ea"/>
              </a:rPr>
              <a:t>p-hodnot </a:t>
            </a:r>
            <a:r>
              <a:rPr lang="cs-CZ" sz="1110" b="1" strike="noStrike" spc="-1">
                <a:solidFill>
                  <a:srgbClr val="000000"/>
                </a:solidFill>
                <a:latin typeface="Arial"/>
                <a:ea typeface="+mn-ea"/>
              </a:rPr>
              <a:t>v sadě genů</a:t>
            </a:r>
            <a:r>
              <a:rPr lang="cs-CZ" sz="1110" b="0" strike="noStrike" spc="-1">
                <a:solidFill>
                  <a:srgbClr val="000000"/>
                </a:solidFill>
                <a:latin typeface="Arial"/>
                <a:ea typeface="+mn-ea"/>
              </a:rPr>
              <a:t>. V případě, že žádné geny nejsou odlišně exprimované, mělo by se jednat o </a:t>
            </a:r>
            <a:r>
              <a:rPr lang="cs-CZ" sz="1110" b="1" strike="noStrike" spc="-1">
                <a:solidFill>
                  <a:srgbClr val="000000"/>
                </a:solidFill>
                <a:latin typeface="Arial"/>
                <a:ea typeface="+mn-ea"/>
              </a:rPr>
              <a:t>uniformní </a:t>
            </a:r>
            <a:r>
              <a:rPr lang="cs-CZ" sz="1110" b="0" strike="noStrike" spc="-1">
                <a:solidFill>
                  <a:srgbClr val="000000"/>
                </a:solidFill>
                <a:latin typeface="Arial"/>
                <a:ea typeface="+mn-ea"/>
              </a:rPr>
              <a:t>rozložení.</a:t>
            </a:r>
            <a:endParaRPr lang="cs-CZ" sz="1110" b="0" strike="noStrike" spc="-1">
              <a:latin typeface="Arial"/>
            </a:endParaRPr>
          </a:p>
          <a:p>
            <a:pPr>
              <a:lnSpc>
                <a:spcPct val="100000"/>
              </a:lnSpc>
              <a:buNone/>
            </a:pPr>
            <a:r>
              <a:rPr lang="cs-CZ" sz="1110" b="0" strike="noStrike" spc="-1">
                <a:solidFill>
                  <a:srgbClr val="000000"/>
                </a:solidFill>
                <a:latin typeface="Arial"/>
                <a:ea typeface="+mn-ea"/>
              </a:rPr>
              <a:t>Podívejte se na histogram p-hodnot. Pík vlevo indikuje významnost některých genů. Jak nejlépe porovnat rozložení?  Aplikujeme </a:t>
            </a:r>
            <a:r>
              <a:rPr lang="cs-CZ" sz="1110" b="1" strike="noStrike" spc="-1">
                <a:solidFill>
                  <a:srgbClr val="000000"/>
                </a:solidFill>
                <a:latin typeface="Arial"/>
                <a:ea typeface="+mn-ea"/>
              </a:rPr>
              <a:t>Kolmogorov-Smirnov-Test</a:t>
            </a:r>
            <a:r>
              <a:rPr lang="cs-CZ" sz="1110" b="0" strike="noStrike" spc="-1">
                <a:solidFill>
                  <a:srgbClr val="000000"/>
                </a:solidFill>
                <a:latin typeface="Arial"/>
                <a:ea typeface="+mn-ea"/>
              </a:rPr>
              <a:t>. Výsledná p-hodnota je p = 0.082, což není statisticky významné.  Je to uzavřená metoda, protože používáme jen geny z genové sady.</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B276AD19-DCAD-45F6-9C56-0917338D6973}" type="slidenum">
              <a:rPr lang="cs-CZ" sz="1300" b="0" strike="noStrike" spc="-1">
                <a:solidFill>
                  <a:srgbClr val="000000"/>
                </a:solidFill>
                <a:latin typeface="Arial"/>
                <a:ea typeface="+mn-ea"/>
              </a:rPr>
              <a:t>41</a:t>
            </a:fld>
            <a:endParaRPr lang="cs-CZ" sz="1300" b="0" strike="noStrike" spc="-1">
              <a:latin typeface="Arial"/>
            </a:endParaRPr>
          </a:p>
        </p:txBody>
      </p:sp>
      <p:sp>
        <p:nvSpPr>
          <p:cNvPr id="558"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Metoda kompetitivní: </a:t>
            </a:r>
            <a:r>
              <a:rPr lang="cs-CZ" sz="1110" b="0" strike="noStrike" spc="-1">
                <a:solidFill>
                  <a:srgbClr val="000000"/>
                </a:solidFill>
                <a:latin typeface="Arial"/>
                <a:ea typeface="+mn-ea"/>
              </a:rPr>
              <a:t>Alternativou k uzavřené metodě může být pozorování </a:t>
            </a:r>
            <a:r>
              <a:rPr lang="cs-CZ" sz="1110" b="1" strike="noStrike" spc="-1">
                <a:solidFill>
                  <a:srgbClr val="000000"/>
                </a:solidFill>
                <a:latin typeface="Arial"/>
                <a:ea typeface="+mn-ea"/>
              </a:rPr>
              <a:t>rozložení pořadí p-hodnot. </a:t>
            </a:r>
            <a:r>
              <a:rPr lang="cs-CZ" sz="1110" b="0" strike="noStrike" spc="-1">
                <a:solidFill>
                  <a:srgbClr val="000000"/>
                </a:solidFill>
                <a:latin typeface="Arial"/>
                <a:ea typeface="+mn-ea"/>
              </a:rPr>
              <a:t>To je tedy kompetitivní metoda, protože porovnáváme naši genovou sadu s ostatními geny v experimentu (pořadí genů v genové sadě závisí i na ostatních genech experimentu, které v sadě nejsou!):</a:t>
            </a:r>
            <a:endParaRPr lang="cs-CZ" sz="1110" b="0" strike="noStrike" spc="-1">
              <a:latin typeface="Arial"/>
            </a:endParaRPr>
          </a:p>
          <a:p>
            <a:pPr>
              <a:lnSpc>
                <a:spcPct val="100000"/>
              </a:lnSpc>
              <a:buNone/>
            </a:pPr>
            <a:r>
              <a:rPr lang="cs-CZ" sz="1110" b="0" strike="noStrike" spc="-1">
                <a:solidFill>
                  <a:srgbClr val="000000"/>
                </a:solidFill>
                <a:latin typeface="Arial"/>
                <a:ea typeface="+mn-ea"/>
              </a:rPr>
              <a:t>Znovu aplikujeme Kolmogorov-Smirnov-Test. V tomto případě je p = 0.85, tedy statisticky nevýznamné.</a:t>
            </a:r>
            <a:endParaRPr lang="cs-CZ" sz="1110" b="0" strike="noStrike" spc="-1">
              <a:latin typeface="Arial"/>
            </a:endParaRPr>
          </a:p>
          <a:p>
            <a:pPr>
              <a:lnSpc>
                <a:spcPct val="100000"/>
              </a:lnSpc>
              <a:buNone/>
            </a:pPr>
            <a:r>
              <a:rPr lang="cs-CZ" sz="1110" b="0" strike="noStrike" spc="-1">
                <a:solidFill>
                  <a:srgbClr val="000000"/>
                </a:solidFill>
                <a:latin typeface="Arial"/>
                <a:ea typeface="+mn-ea"/>
              </a:rPr>
              <a:t>Ani jedna z metod neprokázala statistickou významnost, proto můžeme říct, že tato sada nebyla v našem experimentu významně změněna.</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6B08B4CA-89C6-454A-87C8-716AE10F7127}" type="slidenum">
              <a:rPr lang="cs-CZ" sz="1300" b="0" strike="noStrike" spc="-1">
                <a:solidFill>
                  <a:srgbClr val="000000"/>
                </a:solidFill>
                <a:latin typeface="Arial"/>
                <a:ea typeface="+mn-ea"/>
              </a:rPr>
              <a:t>19</a:t>
            </a:fld>
            <a:endParaRPr lang="cs-CZ" sz="1300" b="0" strike="noStrike" spc="-1">
              <a:latin typeface="Arial"/>
            </a:endParaRPr>
          </a:p>
        </p:txBody>
      </p:sp>
      <p:sp>
        <p:nvSpPr>
          <p:cNvPr id="528"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Geny a proteiny jsou navzájem propojené ve velké spleti různých signálních, metabolických a různých dalších drah. Jak odhalíme, které dráhy jsou významně zasaženy v důsledku změny exprese genů mezi skupinami? Právě tyto dráhy mohou být příčinou vzniku onemocnění, nebo mohou poskytnout klíč k nalezení správné terapie. Máme dvě možnosti, jak na tuto otázku odpovědět.</a:t>
            </a:r>
            <a:endParaRPr lang="cs-CZ" sz="1110" b="0" strike="noStrike" spc="-1">
              <a:latin typeface="Arial"/>
            </a:endParaRPr>
          </a:p>
          <a:p>
            <a:pPr>
              <a:lnSpc>
                <a:spcPct val="100000"/>
              </a:lnSpc>
              <a:buNone/>
            </a:pPr>
            <a:r>
              <a:rPr lang="cs-CZ" sz="1110" b="0" strike="noStrike" spc="-1">
                <a:solidFill>
                  <a:srgbClr val="000000"/>
                </a:solidFill>
                <a:latin typeface="Arial"/>
                <a:ea typeface="+mn-ea"/>
              </a:rPr>
              <a:t>Geny, které najdeme odlišně exprimované mezi skupinami (porovnání skupin) můžeme vložit do databáze a podívat se kam patří (KEGG,MsigDB, ...). Nevýhodou však je to, že nemáme statistickou významnost toho, která z drah je zastoupena nejvíce.</a:t>
            </a:r>
            <a:endParaRPr lang="cs-CZ" sz="1110" b="0" strike="noStrike" spc="-1">
              <a:latin typeface="Arial"/>
            </a:endParaRPr>
          </a:p>
          <a:p>
            <a:pPr>
              <a:lnSpc>
                <a:spcPct val="100000"/>
              </a:lnSpc>
              <a:buNone/>
            </a:pPr>
            <a:r>
              <a:rPr lang="cs-CZ" sz="1110" b="0" strike="noStrike" spc="-1">
                <a:solidFill>
                  <a:srgbClr val="000000"/>
                </a:solidFill>
                <a:latin typeface="Arial"/>
                <a:ea typeface="+mn-ea"/>
              </a:rPr>
              <a:t>Můžeme však také porovnávat všechny geny se skupinami genů v jednotlivých drahách s pomocí statistických přístupů, které se obecně nazývají </a:t>
            </a:r>
            <a:r>
              <a:rPr lang="cs-CZ" sz="1110" b="1" strike="noStrike" spc="-1">
                <a:solidFill>
                  <a:srgbClr val="000000"/>
                </a:solidFill>
                <a:latin typeface="Arial"/>
                <a:ea typeface="+mn-ea"/>
              </a:rPr>
              <a:t>metody</a:t>
            </a:r>
            <a:r>
              <a:rPr lang="cs-CZ" sz="1110" b="0" strike="noStrike" spc="-1">
                <a:solidFill>
                  <a:srgbClr val="000000"/>
                </a:solidFill>
                <a:latin typeface="Arial"/>
                <a:ea typeface="+mn-ea"/>
              </a:rPr>
              <a:t> </a:t>
            </a:r>
            <a:r>
              <a:rPr lang="cs-CZ" sz="1110" b="1" strike="noStrike" spc="-1">
                <a:solidFill>
                  <a:srgbClr val="000000"/>
                </a:solidFill>
                <a:latin typeface="Arial"/>
                <a:ea typeface="+mn-ea"/>
              </a:rPr>
              <a:t>analýzy genových sad</a:t>
            </a:r>
            <a:r>
              <a:rPr lang="cs-CZ" sz="1110" b="0" strike="noStrike" spc="-1">
                <a:solidFill>
                  <a:srgbClr val="000000"/>
                </a:solidFill>
                <a:latin typeface="Arial"/>
                <a:ea typeface="+mn-ea"/>
              </a:rPr>
              <a:t>.</a:t>
            </a:r>
            <a:endParaRPr lang="cs-CZ" sz="1110" b="0" strike="noStrike" spc="-1">
              <a:latin typeface="Arial"/>
            </a:endParaRPr>
          </a:p>
          <a:p>
            <a:pPr>
              <a:lnSpc>
                <a:spcPct val="100000"/>
              </a:lnSpc>
              <a:buNone/>
            </a:pPr>
            <a:r>
              <a:rPr lang="cs-CZ" sz="1110" b="0" strike="noStrike" spc="-1">
                <a:solidFill>
                  <a:srgbClr val="000000"/>
                </a:solidFill>
                <a:latin typeface="Arial"/>
                <a:ea typeface="+mn-ea"/>
              </a:rPr>
              <a:t>Předpoklad těchto analýz je, že operují již s definovanými skupinami genů jednotlivých drah.</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GSEA navržena Subramanian </a:t>
            </a:r>
            <a:r>
              <a:rPr lang="cs-CZ" sz="1110" b="0" i="1" strike="noStrike" spc="-1">
                <a:solidFill>
                  <a:srgbClr val="000000"/>
                </a:solidFill>
                <a:latin typeface="Arial"/>
                <a:ea typeface="+mn-ea"/>
              </a:rPr>
              <a:t>et al</a:t>
            </a:r>
            <a:r>
              <a:rPr lang="cs-CZ" sz="1110" b="0" strike="noStrike" spc="-1">
                <a:solidFill>
                  <a:srgbClr val="000000"/>
                </a:solidFill>
                <a:latin typeface="Arial"/>
                <a:ea typeface="+mn-ea"/>
              </a:rPr>
              <a:t>. [2005] se stala v posledních letech velmi populárním nástrojem. Vyvinul ji Broad Institute spolu s MSig databází. Je dostupná jako samostatný analytický program, ale také může být zpřístupněna jinými způsoby (např. z prostředí R). Jádro původního GSEA algoritmu je nepatrně pozměněnou verzí kompetitivního Kolmogorova-Smirnovova testu. Odpovídající testová statistika se v GSEA terminologii nazývá „skóre obohacení“. GSEA není založena jen na p-hodnotách, ale také umožňuje k seřazení genů použít jiné hodnoty sumarizující data (t-statistiku, hodnoty fold change, SNR). K výpočtu p-hodnoty nabízí jak převzorkování čipů, tak genů.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
        <p:nvSpPr>
          <p:cNvPr id="560"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BD4B4B81-607F-45C6-B493-2261FC36AC17}" type="slidenum">
              <a:rPr lang="cs-CZ" sz="1300" b="0" strike="noStrike" spc="-1">
                <a:solidFill>
                  <a:srgbClr val="000000"/>
                </a:solidFill>
                <a:latin typeface="Arial"/>
                <a:ea typeface="+mn-ea"/>
              </a:rPr>
              <a:t>43</a:t>
            </a:fld>
            <a:endParaRPr lang="cs-CZ" sz="1300" b="0" strike="noStrike" spc="-1">
              <a:latin typeface="Arial"/>
            </a:endParaRPr>
          </a:p>
        </p:txBody>
      </p:sp>
      <p:sp>
        <p:nvSpPr>
          <p:cNvPr id="561" name="PlaceHolder 1"/>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216000">
              <a:lnSpc>
                <a:spcPct val="100000"/>
              </a:lnSpc>
              <a:buNone/>
            </a:pPr>
            <a:r>
              <a:rPr lang="cs-CZ" sz="2000" b="0" strike="noStrike" spc="-1">
                <a:latin typeface="Arial"/>
              </a:rPr>
              <a:t>GSEA navržena Subramanian </a:t>
            </a:r>
            <a:r>
              <a:rPr lang="cs-CZ" sz="2000" b="0" i="1" strike="noStrike" spc="-1">
                <a:latin typeface="Arial"/>
              </a:rPr>
              <a:t>et al</a:t>
            </a:r>
            <a:r>
              <a:rPr lang="cs-CZ" sz="2000" b="0" strike="noStrike" spc="-1">
                <a:latin typeface="Arial"/>
              </a:rPr>
              <a:t>. [2005] se stala v posledních letech velmi populárním nástrojem. Vyvinul ji Broad Institute spolu s MSig databází. Je dostupná jako samostatný analytický program, ale také může být zpřístupněna jinými způsoby (např. z prostředí R). Jádro původního GSEA algoritmu je nepatrně pozměněnou verzí kompetitivního Kolmogorova-Smirnovova testu. Odpovídající testová statistika se v GSEA terminologii nazývá „skóre obohacení“. GSEA není založena jen na p-hodnotách, ale také umožňuje k seřazení genů použít jiné hodnoty sumarizující data (t-statistiku, hodnoty fold change, SNR). K výpočtu p-hodnoty nabízí jak převzorkování čipů, tak genů. </a:t>
            </a:r>
          </a:p>
          <a:p>
            <a:pPr marL="216000" indent="-216000">
              <a:lnSpc>
                <a:spcPct val="100000"/>
              </a:lnSpc>
              <a:buNone/>
            </a:pPr>
            <a:endParaRPr lang="cs-CZ" sz="20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CustomShape 1"/>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21DF1C65-4623-4DF8-B4E0-351A6FBA61DC}" type="slidenum">
              <a:rPr lang="cs-CZ" sz="1300" b="0" strike="noStrike" spc="-1">
                <a:solidFill>
                  <a:srgbClr val="000000"/>
                </a:solidFill>
                <a:latin typeface="Arial"/>
                <a:ea typeface="+mn-ea"/>
              </a:rPr>
              <a:t>44</a:t>
            </a:fld>
            <a:endParaRPr lang="cs-CZ" sz="1300" b="0" strike="noStrike" spc="-1">
              <a:latin typeface="Arial"/>
            </a:endParaRPr>
          </a:p>
        </p:txBody>
      </p:sp>
      <p:sp>
        <p:nvSpPr>
          <p:cNvPr id="563"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ustomShape 1"/>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numCol="1" spcCol="1440" anchor="b">
            <a:noAutofit/>
          </a:bodyPr>
          <a:lstStyle/>
          <a:p>
            <a:pPr algn="r">
              <a:lnSpc>
                <a:spcPct val="100000"/>
              </a:lnSpc>
              <a:buNone/>
            </a:pPr>
            <a:fld id="{BC4D1616-6406-47AF-8A8D-8A5B01D6B080}" type="slidenum">
              <a:rPr lang="cs-CZ" sz="1300" b="0" strike="noStrike" spc="-1">
                <a:solidFill>
                  <a:srgbClr val="000000"/>
                </a:solidFill>
                <a:latin typeface="Arial"/>
                <a:ea typeface="+mn-ea"/>
              </a:rPr>
              <a:t>45</a:t>
            </a:fld>
            <a:endParaRPr lang="cs-CZ" sz="1300" b="0" strike="noStrike" spc="-1">
              <a:latin typeface="Arial"/>
            </a:endParaRPr>
          </a:p>
        </p:txBody>
      </p:sp>
      <p:sp>
        <p:nvSpPr>
          <p:cNvPr id="565"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Směr testu</a:t>
            </a:r>
            <a:endParaRPr lang="cs-CZ" sz="1110" b="0" strike="noStrike" spc="-1">
              <a:latin typeface="Arial"/>
            </a:endParaRPr>
          </a:p>
          <a:p>
            <a:pPr>
              <a:lnSpc>
                <a:spcPct val="100000"/>
              </a:lnSpc>
              <a:buNone/>
            </a:pPr>
            <a:r>
              <a:rPr lang="cs-CZ" sz="1110" b="0" strike="noStrike" spc="-1">
                <a:solidFill>
                  <a:srgbClr val="000000"/>
                </a:solidFill>
                <a:latin typeface="Arial"/>
                <a:ea typeface="+mn-ea"/>
              </a:rPr>
              <a:t>P-hodnoty z analýzy jednotlivých genů typicky pochází z dvoustranného testu, tj. rozhodneme se, zda je gen odlišně exprimován, ale neděláme rozdíl mezi zvýšenou nebo sníženou regulací. Takže když použijeme tyto p-hodnoty k vykonání analýzy genových sad, pak genová sada se stejným množstvím genů regulovaných směrem nahoru i dolů může být stejně významná jako jiná sada, která obsahuje pouze geny se zvýšenou regulací. Zda jsou změny v obou směrech v rámci genové sady důležité nebo ne, závisí na druhu genové sady a biologické situaci. Pokud nejsou, pak dříve zmíněná metoda může být lehce přizpůsobena k odhalení genových sad se zvýšenou nebo sníženou regulací za použití p-hodnot z odpovídajícího jednostranného testu.</a:t>
            </a:r>
            <a:endParaRPr lang="cs-CZ" sz="1110" b="0" strike="noStrike" spc="-1">
              <a:latin typeface="Arial"/>
            </a:endParaRPr>
          </a:p>
          <a:p>
            <a:pPr>
              <a:lnSpc>
                <a:spcPct val="100000"/>
              </a:lnSpc>
              <a:buNone/>
            </a:pPr>
            <a:r>
              <a:rPr lang="cs-CZ" sz="1110" b="1" strike="noStrike" spc="-1">
                <a:solidFill>
                  <a:srgbClr val="000000"/>
                </a:solidFill>
                <a:latin typeface="Arial"/>
                <a:ea typeface="+mn-ea"/>
              </a:rPr>
              <a:t>Vícenásobné testování</a:t>
            </a:r>
            <a:endParaRPr lang="cs-CZ" sz="1110" b="0" strike="noStrike" spc="-1">
              <a:latin typeface="Arial"/>
            </a:endParaRPr>
          </a:p>
          <a:p>
            <a:pPr>
              <a:lnSpc>
                <a:spcPct val="100000"/>
              </a:lnSpc>
              <a:buNone/>
            </a:pPr>
            <a:r>
              <a:rPr lang="cs-CZ" sz="1110" b="0" strike="noStrike" spc="-1">
                <a:solidFill>
                  <a:srgbClr val="000000"/>
                </a:solidFill>
                <a:latin typeface="Arial"/>
                <a:ea typeface="+mn-ea"/>
              </a:rPr>
              <a:t>Dosud jsme popisovali analýzu pouze jedné genové sady (v našem příkladě šlo o sadu danou jedním GO-termínem). Avšak tento druh analýzy je obvykle prováděn současně na mnoha genových sadách, např. všechny GO-termíny, které náleží uzlu biologický proces nebo všechny lidské dráhy dostupné na KEGG. Při testování samostatných genů se musíme ujmout problému vícenásobného testování a to, že 1 ze 20 genových sadách bude určena významnou jen náhodou, pokud na p-hodnotu pro genovou sadu použijeme obvyklou 5%ní hranici. S analýzou genových sad se stavíme dalšímu problému: i když předpokládáme, že jsou samostatné geny stochasticky nezávislé, to stejné nebude pravda pro genové sady, které se často překrývají. Problém je zvláště závažný, když jde o GO-termíny, protože jsou hierarchicky uspořádány, tj. jistý termín definuje genové sady, které jsou podskupinami jiných sad. </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sk-SK" sz="1110" b="0" strike="noStrike" spc="-1">
                <a:solidFill>
                  <a:srgbClr val="000000"/>
                </a:solidFill>
                <a:latin typeface="Arial"/>
                <a:ea typeface="+mn-ea"/>
              </a:rPr>
              <a:t>Novinkou v analýze změny exprese molekulárních drah je využití topologické informace. Tradiční (do teď zmíněné) metody pracují s molekulární dráhou jako s MNOŽINOU nezávislých genů, ve které má každý gen stejnou váhu. Geny však nejsou nezávisle. Jejich produkty spolu interagují a každý má v dráze jinou ulohu.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Pozor, topologickou strukturu mají jen molekularní dráhy a ne genove sady.</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Nove metody vyuzivají informace o vztazích mezi geny anebo jejich produkty dostupne v databazich a molekularní dráhu modelují jako matematicky GRAF. Způsobů sestavení grafu je několik. My sa dnes budeme zabývat pouze metodami, u kterych geny/jejich produkty představují uzly grafu a  hrany reprezentují jejich vzajemmne interakcie (napriklad fosforylaci, regulaci transkripci a podobne).</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p:txBody>
      </p:sp>
      <p:sp>
        <p:nvSpPr>
          <p:cNvPr id="567"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2FB5075C-6F54-4ECA-8D2C-69E26D835F2A}" type="slidenum">
              <a:rPr lang="cs-CZ" sz="1300" b="0" strike="noStrike" spc="-1">
                <a:solidFill>
                  <a:srgbClr val="000000"/>
                </a:solidFill>
                <a:latin typeface="Arial"/>
                <a:ea typeface="+mn-ea"/>
              </a:rPr>
              <a:t>46</a:t>
            </a:fld>
            <a:endParaRPr lang="cs-CZ" sz="13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sk-SK" sz="1110" b="0" strike="noStrike" spc="-1">
                <a:solidFill>
                  <a:srgbClr val="000000"/>
                </a:solidFill>
                <a:latin typeface="Arial"/>
                <a:ea typeface="+mn-ea"/>
              </a:rPr>
              <a:t>Mimo identifikace odlišně exprimovaných drah se topologická informace využívá při porovnání korelace mezi geny v dráze a nebo se přímo porovnává topologie odhadnutá s dat.</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Předmětem analýzy nemusí být jen dráhy, ale jejich části (zvané jako moduly) a nebo cesty v dráze či jednotlivé geny.</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Topologie je možné odhadnout přímo z dat vycházejících z podobnosti expresních profilů genů (korelace, vzájemná informace)</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Posledním faktorem při využívání topologických informací v analýze genomických dat je její rozsah. Existují i metody, které pracují s celou genomovou sítí.</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p:txBody>
      </p:sp>
      <p:sp>
        <p:nvSpPr>
          <p:cNvPr id="569"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0B38D506-4228-4A1C-8EA2-6A69BA962D63}" type="slidenum">
              <a:rPr lang="cs-CZ" sz="1300" b="0" strike="noStrike" spc="-1">
                <a:solidFill>
                  <a:srgbClr val="000000"/>
                </a:solidFill>
                <a:latin typeface="Arial"/>
                <a:ea typeface="+mn-ea"/>
              </a:rPr>
              <a:t>47</a:t>
            </a:fld>
            <a:endParaRPr lang="cs-CZ" sz="13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sk-SK" sz="1110" b="0" strike="noStrike" spc="-1">
                <a:solidFill>
                  <a:srgbClr val="000000"/>
                </a:solidFill>
                <a:latin typeface="Arial"/>
                <a:ea typeface="+mn-ea"/>
              </a:rPr>
              <a:t>Metody se dají rozdělit do tří skupin.</a:t>
            </a:r>
            <a:endParaRPr lang="cs-CZ" sz="1110" b="0" strike="noStrike" spc="-1">
              <a:latin typeface="Arial"/>
            </a:endParaRPr>
          </a:p>
          <a:p>
            <a:pPr>
              <a:lnSpc>
                <a:spcPct val="100000"/>
              </a:lnSpc>
              <a:buNone/>
            </a:pPr>
            <a:r>
              <a:rPr lang="sk-SK" sz="1110" b="1" strike="noStrike" spc="-1">
                <a:solidFill>
                  <a:srgbClr val="000000"/>
                </a:solidFill>
                <a:latin typeface="Arial"/>
                <a:ea typeface="+mn-ea"/>
              </a:rPr>
              <a:t>První skupinu </a:t>
            </a:r>
            <a:r>
              <a:rPr lang="sk-SK" sz="1110" b="0" strike="noStrike" spc="-1">
                <a:solidFill>
                  <a:srgbClr val="000000"/>
                </a:solidFill>
                <a:latin typeface="Arial"/>
                <a:ea typeface="+mn-ea"/>
              </a:rPr>
              <a:t>reprezentují metody TopologyGSA, Clipper a DEGraph. Tyto metody využívají mnohorozměrné statistické modely, ve kterých je zakomponovaná topologická informace. Metody pracují přímo s expresními daty a typicky to jsou uzavřené metody bez dělící hranice.</a:t>
            </a:r>
            <a:endParaRPr lang="cs-CZ" sz="1110" b="0" strike="noStrike" spc="-1">
              <a:latin typeface="Arial"/>
            </a:endParaRPr>
          </a:p>
          <a:p>
            <a:pPr>
              <a:lnSpc>
                <a:spcPct val="100000"/>
              </a:lnSpc>
              <a:buNone/>
            </a:pPr>
            <a:r>
              <a:rPr lang="sk-SK" sz="1110" b="1" strike="noStrike" spc="-1">
                <a:solidFill>
                  <a:srgbClr val="000000"/>
                </a:solidFill>
                <a:latin typeface="Arial"/>
                <a:ea typeface="+mn-ea"/>
              </a:rPr>
              <a:t>Druhá skupina </a:t>
            </a:r>
            <a:r>
              <a:rPr lang="sk-SK" sz="1110" b="0" strike="noStrike" spc="-1">
                <a:solidFill>
                  <a:srgbClr val="000000"/>
                </a:solidFill>
                <a:latin typeface="Arial"/>
                <a:ea typeface="+mn-ea"/>
              </a:rPr>
              <a:t>metod využívá výsledky analýzy změny exprese (porovnání skupin) jako velikost změny (2, 4-nasobná) a nebo testové statistiky či p-hodnoty. Tuto skupinu reprezentují metody SPIA, CePa, PWEA. Výsledky na úrovni genů jsou vázané podle topologie dráhy, následně jsou sumarizované a statistická významnost je určena pomocí permutací. Typicky se jedná o kompetitivní metody s a nebo bez dělící hranice.</a:t>
            </a:r>
            <a:endParaRPr lang="cs-CZ" sz="1110" b="0" strike="noStrike" spc="-1">
              <a:latin typeface="Arial"/>
            </a:endParaRPr>
          </a:p>
          <a:p>
            <a:pPr>
              <a:lnSpc>
                <a:spcPct val="100000"/>
              </a:lnSpc>
              <a:buNone/>
            </a:pPr>
            <a:r>
              <a:rPr lang="sk-SK" sz="1110" b="1" strike="noStrike" spc="-1">
                <a:solidFill>
                  <a:srgbClr val="000000"/>
                </a:solidFill>
                <a:latin typeface="Arial"/>
                <a:ea typeface="+mn-ea"/>
              </a:rPr>
              <a:t>Poslední skupinu </a:t>
            </a:r>
            <a:r>
              <a:rPr lang="sk-SK" sz="1110" b="0" strike="noStrike" spc="-1">
                <a:solidFill>
                  <a:srgbClr val="000000"/>
                </a:solidFill>
                <a:latin typeface="Arial"/>
                <a:ea typeface="+mn-ea"/>
              </a:rPr>
              <a:t>reprezentuje metoda TAPPA. Tato metoda je vyjmečná tím, že expresi genů transformuje do exprese drah. Při transformaci se využívá struktura dráhy. Dráhové expresní profily se potom analyzují pomocí běžných statistických metod jako např. T-test.</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p:txBody>
      </p:sp>
      <p:sp>
        <p:nvSpPr>
          <p:cNvPr id="571"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5067A50F-92C3-40CE-8E27-382D0013BD98}" type="slidenum">
              <a:rPr lang="cs-CZ" sz="1300" b="0" strike="noStrike" spc="-1">
                <a:solidFill>
                  <a:srgbClr val="000000"/>
                </a:solidFill>
                <a:latin typeface="Arial"/>
                <a:ea typeface="+mn-ea"/>
              </a:rPr>
              <a:t>48</a:t>
            </a:fld>
            <a:endParaRPr lang="cs-CZ" sz="13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sk-SK" sz="1110" b="0" strike="noStrike" spc="-1">
                <a:solidFill>
                  <a:srgbClr val="000000"/>
                </a:solidFill>
                <a:latin typeface="Arial"/>
                <a:ea typeface="+mn-ea"/>
              </a:rPr>
              <a:t>Všimněte si, že bez využití topologické informace není dráha identifikovaná jako odlišně exprimovaná. Navíc výsledek závisí na počtu odlišně exprimovaných genů v dráze a ne od toho, které geny to jsou. V použití topologické informace je výsledek závislý od změny exprese konkrétních genů.</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p:txBody>
      </p:sp>
      <p:sp>
        <p:nvSpPr>
          <p:cNvPr id="573"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F3BD00DB-AD4F-47D4-AFFC-C6E8310A758F}" type="slidenum">
              <a:rPr lang="cs-CZ" sz="1300" b="0" strike="noStrike" spc="-1">
                <a:solidFill>
                  <a:srgbClr val="000000"/>
                </a:solidFill>
                <a:latin typeface="Arial"/>
                <a:ea typeface="+mn-ea"/>
              </a:rPr>
              <a:t>51</a:t>
            </a:fld>
            <a:endParaRPr lang="cs-CZ" sz="13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sk-SK" sz="1110" b="0" strike="noStrike" spc="-1">
                <a:solidFill>
                  <a:srgbClr val="000000"/>
                </a:solidFill>
                <a:latin typeface="Arial"/>
                <a:ea typeface="+mn-ea"/>
              </a:rPr>
              <a:t>Databáze KEGG obsahuje asi 250 drah týkajících se člověka. Uvedené geny se vyskytují ve více než 70 drahách. Změna exprese z těchto genů ovlivní výsledky pro desitky drah. Míra vlivu závisí od použité metody. Uzavřené metody jsou více citlivé než kompetitivní.</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Tyto průniky souvisí také s již zmíněným problémem korekce na mnohonásobné testování hypotéz v analýze genových sad.</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a:p>
            <a:pPr>
              <a:lnSpc>
                <a:spcPct val="100000"/>
              </a:lnSpc>
              <a:buNone/>
            </a:pPr>
            <a:r>
              <a:rPr lang="sk-SK" sz="1110" b="0" strike="noStrike" spc="-1">
                <a:solidFill>
                  <a:srgbClr val="000000"/>
                </a:solidFill>
                <a:latin typeface="Arial"/>
                <a:ea typeface="+mn-ea"/>
              </a:rPr>
              <a:t> </a:t>
            </a:r>
            <a:endParaRPr lang="cs-CZ" sz="1110" b="0" strike="noStrike" spc="-1">
              <a:latin typeface="Arial"/>
            </a:endParaRPr>
          </a:p>
        </p:txBody>
      </p:sp>
      <p:sp>
        <p:nvSpPr>
          <p:cNvPr id="575"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829E3C60-87ED-40AF-8A28-FEB71D59449D}" type="slidenum">
              <a:rPr lang="cs-CZ" sz="1300" b="0" strike="noStrike" spc="-1">
                <a:solidFill>
                  <a:srgbClr val="000000"/>
                </a:solidFill>
                <a:latin typeface="Arial"/>
                <a:ea typeface="+mn-ea"/>
              </a:rPr>
              <a:t>54</a:t>
            </a:fld>
            <a:endParaRPr lang="cs-CZ" sz="13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sp>
      <p:sp>
        <p:nvSpPr>
          <p:cNvPr id="577" name="CustomShape 2"/>
          <p:cNvSpPr/>
          <p:nvPr/>
        </p:nvSpPr>
        <p:spPr>
          <a:xfrm>
            <a:off x="388260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051B3140-F729-4E88-917E-D908531FBF29}" type="slidenum">
              <a:rPr lang="cs-CZ" sz="1300" b="0" strike="noStrike" spc="-1">
                <a:solidFill>
                  <a:srgbClr val="000000"/>
                </a:solidFill>
                <a:latin typeface="Arial"/>
                <a:ea typeface="+mn-ea"/>
              </a:rPr>
              <a:t>55</a:t>
            </a:fld>
            <a:endParaRPr lang="cs-CZ" sz="13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p:nvPr/>
        </p:nvSpPr>
        <p:spPr>
          <a:xfrm>
            <a:off x="685800" y="4343400"/>
            <a:ext cx="5484960" cy="4113720"/>
          </a:xfrm>
          <a:prstGeom prst="rect">
            <a:avLst/>
          </a:prstGeom>
          <a:noFill/>
          <a:ln w="0">
            <a:noFill/>
          </a:ln>
        </p:spPr>
        <p:style>
          <a:lnRef idx="2">
            <a:scrgbClr r="0" g="0" b="0"/>
          </a:lnRef>
          <a:fillRef idx="0">
            <a:scrgbClr r="0" g="0" b="0"/>
          </a:fillRef>
          <a:effectRef idx="0">
            <a:scrgbClr r="0" g="0" b="0"/>
          </a:effectRef>
          <a:fontRef idx="minor"/>
        </p:style>
        <p:txBody>
          <a:bodyPr lIns="96840" tIns="48240" rIns="96840" bIns="48240" numCol="1" spcCol="1440" anchor="t">
            <a:noAutofit/>
          </a:bodyPr>
          <a:lstStyle/>
          <a:p>
            <a:pPr>
              <a:lnSpc>
                <a:spcPct val="100000"/>
              </a:lnSpc>
              <a:buNone/>
            </a:pPr>
            <a:r>
              <a:rPr lang="cs-CZ" sz="1110" b="0" strike="noStrike" spc="-1">
                <a:solidFill>
                  <a:srgbClr val="000000"/>
                </a:solidFill>
                <a:latin typeface="Arial"/>
                <a:ea typeface="+mn-ea"/>
              </a:rPr>
              <a:t>Jaký je rozdíl mezi genovou sadou a genovou dráhou? Genová sada je jakákoliv množina genů, například všechny geny patřící do jedné dráhy či všechny geny, které mají podobnou funkci.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Anebo i geny z jednoho chromozomu, regulovaně jedním transkripčním faktorem, se specifickou délkou, motivem aminokyselin</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Genová sada není genová dráha; je to mnohem všeobecnější a méně specifický pojem.</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
        <p:nvSpPr>
          <p:cNvPr id="530" name="CustomShape 2"/>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F44FCD9E-3CED-44E0-BF8E-2D6F976B1B4F}" type="slidenum">
              <a:rPr lang="cs-CZ" sz="1300" b="0" strike="noStrike" spc="-1">
                <a:solidFill>
                  <a:srgbClr val="000000"/>
                </a:solidFill>
                <a:latin typeface="Arial"/>
                <a:ea typeface="+mn-ea"/>
              </a:rPr>
              <a:t>20</a:t>
            </a:fld>
            <a:endParaRPr lang="cs-CZ" sz="13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Této analýze se někdy říká také </a:t>
            </a:r>
            <a:r>
              <a:rPr lang="cs-CZ" sz="1110" b="0" i="1" strike="noStrike" spc="-1">
                <a:solidFill>
                  <a:srgbClr val="000000"/>
                </a:solidFill>
                <a:latin typeface="Arial"/>
                <a:ea typeface="+mn-ea"/>
              </a:rPr>
              <a:t>pathway</a:t>
            </a:r>
            <a:r>
              <a:rPr lang="cs-CZ" sz="1110" b="0" strike="noStrike" spc="-1">
                <a:solidFill>
                  <a:srgbClr val="000000"/>
                </a:solidFill>
                <a:latin typeface="Arial"/>
                <a:ea typeface="+mn-ea"/>
              </a:rPr>
              <a:t> analýza (angl. </a:t>
            </a:r>
            <a:r>
              <a:rPr lang="cs-CZ" sz="1110" b="0" i="1" strike="noStrike" spc="-1">
                <a:solidFill>
                  <a:srgbClr val="000000"/>
                </a:solidFill>
                <a:latin typeface="Arial"/>
                <a:ea typeface="+mn-ea"/>
              </a:rPr>
              <a:t>pathway analysis</a:t>
            </a:r>
            <a:r>
              <a:rPr lang="cs-CZ" sz="1110" b="0" strike="noStrike" spc="-1">
                <a:solidFill>
                  <a:srgbClr val="000000"/>
                </a:solidFill>
                <a:latin typeface="Arial"/>
                <a:ea typeface="+mn-ea"/>
              </a:rPr>
              <a:t>).</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
        <p:nvSpPr>
          <p:cNvPr id="532" name="CustomShape 2"/>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C96BEA68-C0F6-4BDF-AEC5-27BA4E9C12EA}" type="slidenum">
              <a:rPr lang="cs-CZ" sz="1300" b="0" strike="noStrike" spc="-1">
                <a:solidFill>
                  <a:srgbClr val="000000"/>
                </a:solidFill>
                <a:latin typeface="Arial"/>
                <a:ea typeface="+mn-ea"/>
              </a:rPr>
              <a:t>21</a:t>
            </a:fld>
            <a:endParaRPr lang="cs-CZ" sz="13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sp>
      <p:sp>
        <p:nvSpPr>
          <p:cNvPr id="534" name="CustomShape 2"/>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13BDD8E8-B44B-44B6-9B30-3F321525C91B}" type="slidenum">
              <a:rPr lang="cs-CZ" sz="1300" b="0" strike="noStrike" spc="-1">
                <a:solidFill>
                  <a:srgbClr val="000000"/>
                </a:solidFill>
                <a:latin typeface="Arial"/>
                <a:ea typeface="+mn-ea"/>
              </a:rPr>
              <a:t>23</a:t>
            </a:fld>
            <a:endParaRPr lang="cs-CZ" sz="13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E6EB0FD4-58E1-47C0-8A82-2EBA17A95EE0}" type="slidenum">
              <a:rPr lang="cs-CZ" sz="1300" b="0" strike="noStrike" spc="-1">
                <a:solidFill>
                  <a:srgbClr val="000000"/>
                </a:solidFill>
                <a:latin typeface="Arial"/>
                <a:ea typeface="+mn-ea"/>
              </a:rPr>
              <a:t>24</a:t>
            </a:fld>
            <a:endParaRPr lang="cs-CZ" sz="1300" b="0" strike="noStrike" spc="-1">
              <a:latin typeface="Arial"/>
            </a:endParaRPr>
          </a:p>
        </p:txBody>
      </p:sp>
      <p:sp>
        <p:nvSpPr>
          <p:cNvPr id="536"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CB7294F0-A331-4160-9158-A46DA24E39B1}" type="slidenum">
              <a:rPr lang="cs-CZ" sz="1300" b="0" strike="noStrike" spc="-1">
                <a:solidFill>
                  <a:srgbClr val="000000"/>
                </a:solidFill>
                <a:latin typeface="Arial"/>
                <a:ea typeface="+mn-ea"/>
              </a:rPr>
              <a:t>25</a:t>
            </a:fld>
            <a:endParaRPr lang="cs-CZ" sz="1300" b="0" strike="noStrike" spc="-1">
              <a:latin typeface="Arial"/>
            </a:endParaRPr>
          </a:p>
        </p:txBody>
      </p:sp>
      <p:sp>
        <p:nvSpPr>
          <p:cNvPr id="538"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Online KEGG je aktualizovany. Od 2011 roku zpoplatněný přístup na FTP server, na kterém byly závislé napr. Všechny balíky. Zadarmo sa drahy daju postahovat rucne. </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TextShape 1"/>
          <p:cNvSpPr/>
          <p:nvPr/>
        </p:nvSpPr>
        <p:spPr>
          <a:xfrm>
            <a:off x="685800" y="4343400"/>
            <a:ext cx="548496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0" strike="noStrike" spc="-1">
                <a:solidFill>
                  <a:srgbClr val="000000"/>
                </a:solidFill>
                <a:latin typeface="Arial"/>
                <a:ea typeface="+mn-ea"/>
              </a:rPr>
              <a:t>Poklikáním na jednotlivé uzly se zobrazí více informace o jednotlivých genech, jako například všechny ostatní dráhy, do kterých gen patří, identifikace daného genu v dalších databázích, odkaz na literaturu, ze které byly informace čerpány, případně další důležité články a samozřejmě informaci o sekvenci. Také je možné zabarvit jednotlivé geny podle různých barev.</a:t>
            </a:r>
            <a:endParaRPr lang="cs-CZ" sz="1110" b="0" strike="noStrike" spc="-1">
              <a:latin typeface="Arial"/>
            </a:endParaRPr>
          </a:p>
          <a:p>
            <a:pPr>
              <a:lnSpc>
                <a:spcPct val="100000"/>
              </a:lnSpc>
              <a:buNone/>
            </a:pPr>
            <a:r>
              <a:rPr lang="cs-CZ" sz="1110" b="0" strike="noStrike" spc="-1">
                <a:solidFill>
                  <a:srgbClr val="000000"/>
                </a:solidFill>
                <a:latin typeface="Arial"/>
                <a:ea typeface="+mn-ea"/>
              </a:rPr>
              <a:t> </a:t>
            </a:r>
            <a:endParaRPr lang="cs-CZ" sz="1110" b="0" strike="noStrike" spc="-1">
              <a:latin typeface="Arial"/>
            </a:endParaRPr>
          </a:p>
        </p:txBody>
      </p:sp>
      <p:sp>
        <p:nvSpPr>
          <p:cNvPr id="540" name="CustomShape 2"/>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240" rIns="96840" bIns="48240" anchor="b">
            <a:noAutofit/>
          </a:bodyPr>
          <a:lstStyle/>
          <a:p>
            <a:pPr algn="r">
              <a:lnSpc>
                <a:spcPct val="100000"/>
              </a:lnSpc>
              <a:buNone/>
            </a:pPr>
            <a:fld id="{DB7AB703-6789-4EB9-BF69-26ABE7BBCFC5}" type="slidenum">
              <a:rPr lang="cs-CZ" sz="1300" b="0" strike="noStrike" spc="-1">
                <a:solidFill>
                  <a:srgbClr val="000000"/>
                </a:solidFill>
                <a:latin typeface="Arial"/>
                <a:ea typeface="+mn-ea"/>
              </a:rPr>
              <a:t>28</a:t>
            </a:fld>
            <a:endParaRPr lang="cs-CZ" sz="13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ustomShape 1"/>
          <p:cNvSpPr/>
          <p:nvPr/>
        </p:nvSpPr>
        <p:spPr>
          <a:xfrm>
            <a:off x="3882960" y="8686440"/>
            <a:ext cx="2972520" cy="455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2">
            <a:scrgbClr r="0" g="0" b="0"/>
          </a:lnRef>
          <a:fillRef idx="0">
            <a:scrgbClr r="0" g="0" b="0"/>
          </a:fillRef>
          <a:effectRef idx="0">
            <a:scrgbClr r="0" g="0" b="0"/>
          </a:effectRef>
          <a:fontRef idx="minor"/>
        </p:style>
        <p:txBody>
          <a:bodyPr lIns="96840" tIns="48240" rIns="96840" bIns="48240" numCol="1" spcCol="1440" anchor="b">
            <a:noAutofit/>
          </a:bodyPr>
          <a:lstStyle/>
          <a:p>
            <a:pPr algn="r">
              <a:lnSpc>
                <a:spcPct val="100000"/>
              </a:lnSpc>
              <a:buNone/>
            </a:pPr>
            <a:fld id="{4D0F574B-1788-4448-BE61-41926C29F9B4}" type="slidenum">
              <a:rPr lang="cs-CZ" sz="1300" b="0" strike="noStrike" spc="-1">
                <a:solidFill>
                  <a:srgbClr val="000000"/>
                </a:solidFill>
                <a:latin typeface="Arial"/>
                <a:ea typeface="+mn-ea"/>
              </a:rPr>
              <a:t>29</a:t>
            </a:fld>
            <a:endParaRPr lang="cs-CZ" sz="1300" b="0" strike="noStrike" spc="-1">
              <a:latin typeface="Arial"/>
            </a:endParaRPr>
          </a:p>
        </p:txBody>
      </p:sp>
      <p:sp>
        <p:nvSpPr>
          <p:cNvPr id="542" name="TextShape 2"/>
          <p:cNvSpPr/>
          <p:nvPr/>
        </p:nvSpPr>
        <p:spPr>
          <a:xfrm>
            <a:off x="914040" y="4343400"/>
            <a:ext cx="5028120" cy="4113720"/>
          </a:xfrm>
          <a:prstGeom prst="rect">
            <a:avLst/>
          </a:prstGeom>
          <a:noFill/>
          <a:ln w="0">
            <a:noFill/>
          </a:ln>
        </p:spPr>
        <p:style>
          <a:lnRef idx="0">
            <a:scrgbClr r="0" g="0" b="0"/>
          </a:lnRef>
          <a:fillRef idx="0">
            <a:scrgbClr r="0" g="0" b="0"/>
          </a:fillRef>
          <a:effectRef idx="0">
            <a:scrgbClr r="0" g="0" b="0"/>
          </a:effectRef>
          <a:fontRef idx="minor"/>
        </p:style>
        <p:txBody>
          <a:bodyPr lIns="96840" tIns="48240" rIns="96840" bIns="48240" anchor="t">
            <a:noAutofit/>
          </a:bodyPr>
          <a:lstStyle/>
          <a:p>
            <a:pPr>
              <a:lnSpc>
                <a:spcPct val="100000"/>
              </a:lnSpc>
              <a:buNone/>
            </a:pPr>
            <a:r>
              <a:rPr lang="cs-CZ" sz="1110" b="1" strike="noStrike" spc="-1">
                <a:solidFill>
                  <a:srgbClr val="000000"/>
                </a:solidFill>
                <a:latin typeface="Arial"/>
                <a:ea typeface="+mn-ea"/>
              </a:rPr>
              <a:t>3. MsigDB</a:t>
            </a:r>
            <a:r>
              <a:rPr lang="cs-CZ" sz="1110" b="0" strike="noStrike" spc="-1">
                <a:solidFill>
                  <a:srgbClr val="000000"/>
                </a:solidFill>
                <a:latin typeface="Arial"/>
                <a:ea typeface="+mn-ea"/>
              </a:rPr>
              <a:t> - databáze Broad Institute - obsahuje různé typy gneových sad. Co je nejzajímavější je, že také genové sady z publikací - genové signatury, odlišně exprimované geny mezi skupinami a podobně. Také obsahuje přímo nástroj pro analýzu genových sad přímo online. Tato databáze také poskytuje R kód a R balík pro analýzu genových sad.</a:t>
            </a:r>
            <a:endParaRPr lang="cs-CZ" sz="1110" b="0" strike="noStrike" spc="-1">
              <a:latin typeface="Arial"/>
            </a:endParaRPr>
          </a:p>
          <a:p>
            <a:pPr>
              <a:lnSpc>
                <a:spcPct val="100000"/>
              </a:lnSpc>
              <a:buNone/>
            </a:pPr>
            <a:r>
              <a:rPr lang="cs-CZ" sz="1110" b="0" strike="noStrike" spc="-1">
                <a:solidFill>
                  <a:srgbClr val="000000"/>
                </a:solidFill>
                <a:latin typeface="Arial"/>
                <a:ea typeface="+mn-ea"/>
              </a:rPr>
              <a:t>4. DAVID - NIH databáze - podobně jako MsigDB, ale obsahuje genové sady nejen pro člověka, ale pro velké množství druhů. Také poskytuje analýzu genových sad online nebo propojení s R.</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a:p>
            <a:pPr>
              <a:lnSpc>
                <a:spcPct val="100000"/>
              </a:lnSpc>
              <a:buNone/>
            </a:pPr>
            <a:r>
              <a:rPr lang="en-US" sz="1110" b="0" strike="noStrike" spc="-1">
                <a:solidFill>
                  <a:srgbClr val="000000"/>
                </a:solidFill>
                <a:latin typeface="Arial"/>
                <a:ea typeface="+mn-ea"/>
              </a:rPr>
              <a:t> </a:t>
            </a:r>
            <a:endParaRPr lang="cs-CZ" sz="111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3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3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3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3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3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3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3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3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4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4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4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4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1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1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2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2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2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
        <p:nvSpPr>
          <p:cNvPr id="2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Obrázek 5"/>
          <p:cNvPicPr/>
          <p:nvPr/>
        </p:nvPicPr>
        <p:blipFill>
          <a:blip r:embed="rId14"/>
          <a:stretch/>
        </p:blipFill>
        <p:spPr>
          <a:xfrm>
            <a:off x="8665200" y="5992920"/>
            <a:ext cx="3288600" cy="724680"/>
          </a:xfrm>
          <a:prstGeom prst="rect">
            <a:avLst/>
          </a:prstGeom>
          <a:ln w="0">
            <a:noFill/>
          </a:ln>
        </p:spPr>
      </p:pic>
      <p:sp>
        <p:nvSpPr>
          <p:cNvPr id="9"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en-GB" sz="6000" b="0" strike="noStrike" spc="-1">
                <a:solidFill>
                  <a:srgbClr val="000000"/>
                </a:solidFill>
                <a:latin typeface="Calibri Light"/>
              </a:rPr>
              <a:t>Click to edit Master title style</a:t>
            </a:r>
            <a:endParaRPr lang="cs-CZ" sz="6000" b="0" strike="noStrike" spc="-1">
              <a:solidFill>
                <a:srgbClr val="000000"/>
              </a:solidFill>
              <a:latin typeface="Calibri"/>
            </a:endParaRPr>
          </a:p>
        </p:txBody>
      </p:sp>
      <p:sp>
        <p:nvSpPr>
          <p:cNvPr id="2" name="PlaceHolder 2"/>
          <p:cNvSpPr>
            <a:spLocks noGrp="1"/>
          </p:cNvSpPr>
          <p:nvPr>
            <p:ph type="dt"/>
          </p:nvPr>
        </p:nvSpPr>
        <p:spPr>
          <a:xfrm>
            <a:off x="838080" y="6356520"/>
            <a:ext cx="2742840" cy="364680"/>
          </a:xfrm>
          <a:prstGeom prst="rect">
            <a:avLst/>
          </a:prstGeom>
          <a:noFill/>
          <a:ln w="0">
            <a:noFill/>
          </a:ln>
        </p:spPr>
        <p:txBody>
          <a:bodyPr anchor="ctr">
            <a:noAutofit/>
          </a:bodyPr>
          <a:lstStyle/>
          <a:p>
            <a:pPr>
              <a:lnSpc>
                <a:spcPct val="100000"/>
              </a:lnSpc>
              <a:buNone/>
            </a:pPr>
            <a:fld id="{BAC6B253-D87D-4253-9272-3EF6DFDC5032}" type="datetime">
              <a:rPr lang="cs-CZ" sz="1200" b="0" strike="noStrike" spc="-1">
                <a:solidFill>
                  <a:srgbClr val="8B8B8B"/>
                </a:solidFill>
                <a:latin typeface="Calibri"/>
              </a:rPr>
              <a:t>06.12.2024</a:t>
            </a:fld>
            <a:endParaRPr lang="cs-CZ" sz="1200" b="0" strike="noStrike" spc="-1">
              <a:latin typeface="Times New Roman"/>
            </a:endParaRPr>
          </a:p>
        </p:txBody>
      </p:sp>
      <p:sp>
        <p:nvSpPr>
          <p:cNvPr id="3" name="PlaceHolder 3"/>
          <p:cNvSpPr>
            <a:spLocks noGrp="1"/>
          </p:cNvSpPr>
          <p:nvPr>
            <p:ph type="ftr"/>
          </p:nvPr>
        </p:nvSpPr>
        <p:spPr>
          <a:xfrm>
            <a:off x="4038480" y="6356520"/>
            <a:ext cx="4114440" cy="364680"/>
          </a:xfrm>
          <a:prstGeom prst="rect">
            <a:avLst/>
          </a:prstGeom>
          <a:noFill/>
          <a:ln w="0">
            <a:noFill/>
          </a:ln>
        </p:spPr>
        <p:txBody>
          <a:bodyPr anchor="ctr">
            <a:noAutofit/>
          </a:bodyPr>
          <a:lstStyle/>
          <a:p>
            <a:endParaRPr lang="cs-CZ" sz="2400" b="0" strike="noStrike" spc="-1">
              <a:latin typeface="Times New Roman"/>
            </a:endParaRPr>
          </a:p>
        </p:txBody>
      </p:sp>
      <p:sp>
        <p:nvSpPr>
          <p:cNvPr id="4" name="PlaceHolder 4"/>
          <p:cNvSpPr>
            <a:spLocks noGrp="1"/>
          </p:cNvSpPr>
          <p:nvPr>
            <p:ph type="sldNum"/>
          </p:nvPr>
        </p:nvSpPr>
        <p:spPr>
          <a:xfrm>
            <a:off x="8610480" y="6356520"/>
            <a:ext cx="2742840" cy="364680"/>
          </a:xfrm>
          <a:prstGeom prst="rect">
            <a:avLst/>
          </a:prstGeom>
          <a:noFill/>
          <a:ln w="0">
            <a:noFill/>
          </a:ln>
        </p:spPr>
        <p:txBody>
          <a:bodyPr anchor="ctr">
            <a:noAutofit/>
          </a:bodyPr>
          <a:lstStyle/>
          <a:p>
            <a:pPr algn="r">
              <a:lnSpc>
                <a:spcPct val="100000"/>
              </a:lnSpc>
              <a:buNone/>
            </a:pPr>
            <a:fld id="{9E25CA91-921F-4A95-ADB9-2630D75D41EE}" type="slidenum">
              <a:rPr lang="cs-CZ" sz="1200" b="0" strike="noStrike" spc="-1">
                <a:solidFill>
                  <a:srgbClr val="8B8B8B"/>
                </a:solidFill>
                <a:latin typeface="Calibri"/>
              </a:rPr>
              <a:t>‹#›</a:t>
            </a:fld>
            <a:endParaRPr lang="cs-CZ" sz="1200" b="0" strike="noStrike" spc="-1">
              <a:latin typeface="Times New Roman"/>
            </a:endParaRPr>
          </a:p>
        </p:txBody>
      </p:sp>
      <p:pic>
        <p:nvPicPr>
          <p:cNvPr id="5" name="Obrázek 2"/>
          <p:cNvPicPr/>
          <p:nvPr/>
        </p:nvPicPr>
        <p:blipFill>
          <a:blip r:embed="rId14"/>
          <a:stretch/>
        </p:blipFill>
        <p:spPr>
          <a:xfrm>
            <a:off x="-105480" y="-48960"/>
            <a:ext cx="6071400" cy="1338480"/>
          </a:xfrm>
          <a:prstGeom prst="rect">
            <a:avLst/>
          </a:prstGeom>
          <a:ln w="0">
            <a:noFill/>
          </a:ln>
        </p:spPr>
      </p:pic>
      <p:pic>
        <p:nvPicPr>
          <p:cNvPr id="6" name="Obrázek 5"/>
          <p:cNvPicPr/>
          <p:nvPr/>
        </p:nvPicPr>
        <p:blipFill>
          <a:blip r:embed="rId15">
            <a:alphaModFix amt="31000"/>
          </a:blip>
          <a:srcRect l="-5064"/>
          <a:stretch/>
        </p:blipFill>
        <p:spPr>
          <a:xfrm>
            <a:off x="8604000" y="0"/>
            <a:ext cx="3587760" cy="6857640"/>
          </a:xfrm>
          <a:prstGeom prst="rect">
            <a:avLst/>
          </a:prstGeom>
          <a:ln w="0">
            <a:noFill/>
          </a:ln>
        </p:spPr>
      </p:pic>
      <p:sp>
        <p:nvSpPr>
          <p:cNvPr id="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Obrázek 5"/>
          <p:cNvPicPr/>
          <p:nvPr/>
        </p:nvPicPr>
        <p:blipFill>
          <a:blip r:embed="rId14"/>
          <a:stretch/>
        </p:blipFill>
        <p:spPr>
          <a:xfrm>
            <a:off x="8665200" y="5992920"/>
            <a:ext cx="3288600" cy="724680"/>
          </a:xfrm>
          <a:prstGeom prst="rect">
            <a:avLst/>
          </a:prstGeom>
          <a:ln w="0">
            <a:noFill/>
          </a:ln>
        </p:spPr>
      </p:pic>
      <p:sp>
        <p:nvSpPr>
          <p:cNvPr id="45"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en-GB" sz="6000" b="0" strike="noStrike" spc="-1">
                <a:solidFill>
                  <a:srgbClr val="000000"/>
                </a:solidFill>
                <a:latin typeface="Calibri Light"/>
              </a:rPr>
              <a:t>Click to edit Master title style</a:t>
            </a:r>
            <a:endParaRPr lang="cs-CZ" sz="6000" b="0" strike="noStrike" spc="-1">
              <a:solidFill>
                <a:srgbClr val="000000"/>
              </a:solidFill>
              <a:latin typeface="Calibri"/>
            </a:endParaRPr>
          </a:p>
        </p:txBody>
      </p:sp>
      <p:sp>
        <p:nvSpPr>
          <p:cNvPr id="46" name="PlaceHolder 2"/>
          <p:cNvSpPr>
            <a:spLocks noGrp="1"/>
          </p:cNvSpPr>
          <p:nvPr>
            <p:ph type="body"/>
          </p:nvPr>
        </p:nvSpPr>
        <p:spPr>
          <a:xfrm>
            <a:off x="831960" y="4589640"/>
            <a:ext cx="10515240" cy="1499760"/>
          </a:xfrm>
          <a:prstGeom prst="rect">
            <a:avLst/>
          </a:prstGeom>
          <a:noFill/>
          <a:ln w="0">
            <a:noFill/>
          </a:ln>
        </p:spPr>
        <p:txBody>
          <a:bodyPr anchor="t">
            <a:noAutofit/>
          </a:bodyPr>
          <a:lstStyle/>
          <a:p>
            <a:pPr>
              <a:lnSpc>
                <a:spcPct val="90000"/>
              </a:lnSpc>
              <a:spcBef>
                <a:spcPts val="1001"/>
              </a:spcBef>
              <a:buNone/>
              <a:tabLst>
                <a:tab pos="0" algn="l"/>
              </a:tabLst>
            </a:pPr>
            <a:r>
              <a:rPr lang="en-GB" sz="2400" b="0" strike="noStrike" spc="-1">
                <a:solidFill>
                  <a:srgbClr val="8B8B8B"/>
                </a:solidFill>
                <a:latin typeface="Calibri"/>
              </a:rPr>
              <a:t>Click to edit Master text styles</a:t>
            </a:r>
            <a:endParaRPr lang="cs-CZ" sz="2400" b="0" strike="noStrike" spc="-1">
              <a:solidFill>
                <a:srgbClr val="000000"/>
              </a:solidFill>
              <a:latin typeface="Calibri"/>
            </a:endParaRPr>
          </a:p>
        </p:txBody>
      </p:sp>
      <p:sp>
        <p:nvSpPr>
          <p:cNvPr id="47" name="PlaceHolder 3"/>
          <p:cNvSpPr>
            <a:spLocks noGrp="1"/>
          </p:cNvSpPr>
          <p:nvPr>
            <p:ph type="dt"/>
          </p:nvPr>
        </p:nvSpPr>
        <p:spPr>
          <a:xfrm>
            <a:off x="838080" y="6356520"/>
            <a:ext cx="2742840" cy="364680"/>
          </a:xfrm>
          <a:prstGeom prst="rect">
            <a:avLst/>
          </a:prstGeom>
          <a:noFill/>
          <a:ln w="0">
            <a:noFill/>
          </a:ln>
        </p:spPr>
        <p:txBody>
          <a:bodyPr anchor="ctr">
            <a:noAutofit/>
          </a:bodyPr>
          <a:lstStyle/>
          <a:p>
            <a:pPr>
              <a:lnSpc>
                <a:spcPct val="100000"/>
              </a:lnSpc>
              <a:buNone/>
            </a:pPr>
            <a:fld id="{ADA12A7A-7DC7-4E54-A28D-77B83F0F3D8D}" type="datetime">
              <a:rPr lang="cs-CZ" sz="1200" b="0" strike="noStrike" spc="-1">
                <a:solidFill>
                  <a:srgbClr val="8B8B8B"/>
                </a:solidFill>
                <a:latin typeface="Calibri"/>
              </a:rPr>
              <a:t>06.12.2024</a:t>
            </a:fld>
            <a:endParaRPr lang="cs-CZ" sz="1200" b="0" strike="noStrike" spc="-1">
              <a:latin typeface="Times New Roman"/>
            </a:endParaRPr>
          </a:p>
        </p:txBody>
      </p:sp>
      <p:sp>
        <p:nvSpPr>
          <p:cNvPr id="48" name="PlaceHolder 4"/>
          <p:cNvSpPr>
            <a:spLocks noGrp="1"/>
          </p:cNvSpPr>
          <p:nvPr>
            <p:ph type="ftr"/>
          </p:nvPr>
        </p:nvSpPr>
        <p:spPr>
          <a:xfrm>
            <a:off x="4038480" y="6356520"/>
            <a:ext cx="4114440" cy="364680"/>
          </a:xfrm>
          <a:prstGeom prst="rect">
            <a:avLst/>
          </a:prstGeom>
          <a:noFill/>
          <a:ln w="0">
            <a:noFill/>
          </a:ln>
        </p:spPr>
        <p:txBody>
          <a:bodyPr anchor="ctr">
            <a:noAutofit/>
          </a:bodyPr>
          <a:lstStyle/>
          <a:p>
            <a:endParaRPr lang="cs-CZ" sz="2400" b="0" strike="noStrike" spc="-1">
              <a:latin typeface="Times New Roman"/>
            </a:endParaRPr>
          </a:p>
        </p:txBody>
      </p:sp>
      <p:sp>
        <p:nvSpPr>
          <p:cNvPr id="49" name="PlaceHolder 5"/>
          <p:cNvSpPr>
            <a:spLocks noGrp="1"/>
          </p:cNvSpPr>
          <p:nvPr>
            <p:ph type="sldNum"/>
          </p:nvPr>
        </p:nvSpPr>
        <p:spPr>
          <a:xfrm>
            <a:off x="8610480" y="6356520"/>
            <a:ext cx="2742840" cy="364680"/>
          </a:xfrm>
          <a:prstGeom prst="rect">
            <a:avLst/>
          </a:prstGeom>
          <a:noFill/>
          <a:ln w="0">
            <a:noFill/>
          </a:ln>
        </p:spPr>
        <p:txBody>
          <a:bodyPr anchor="ctr">
            <a:noAutofit/>
          </a:bodyPr>
          <a:lstStyle/>
          <a:p>
            <a:pPr algn="r">
              <a:lnSpc>
                <a:spcPct val="100000"/>
              </a:lnSpc>
              <a:buNone/>
            </a:pPr>
            <a:fld id="{1E211CA1-75F0-4750-8001-31D244D849AC}"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 name="Obrázek 5"/>
          <p:cNvPicPr/>
          <p:nvPr/>
        </p:nvPicPr>
        <p:blipFill>
          <a:blip r:embed="rId14"/>
          <a:stretch/>
        </p:blipFill>
        <p:spPr>
          <a:xfrm>
            <a:off x="8665200" y="5992920"/>
            <a:ext cx="3288600" cy="724680"/>
          </a:xfrm>
          <a:prstGeom prst="rect">
            <a:avLst/>
          </a:prstGeom>
          <a:ln w="0">
            <a:noFill/>
          </a:ln>
        </p:spPr>
      </p:pic>
      <p:sp>
        <p:nvSpPr>
          <p:cNvPr id="87" name="PlaceHolder 1"/>
          <p:cNvSpPr>
            <a:spLocks noGrp="1"/>
          </p:cNvSpPr>
          <p:nvPr>
            <p:ph type="dt"/>
          </p:nvPr>
        </p:nvSpPr>
        <p:spPr>
          <a:xfrm>
            <a:off x="838080" y="6356520"/>
            <a:ext cx="2742840" cy="364680"/>
          </a:xfrm>
          <a:prstGeom prst="rect">
            <a:avLst/>
          </a:prstGeom>
          <a:noFill/>
          <a:ln w="0">
            <a:noFill/>
          </a:ln>
        </p:spPr>
        <p:txBody>
          <a:bodyPr anchor="ctr">
            <a:noAutofit/>
          </a:bodyPr>
          <a:lstStyle/>
          <a:p>
            <a:pPr>
              <a:lnSpc>
                <a:spcPct val="100000"/>
              </a:lnSpc>
              <a:buNone/>
            </a:pPr>
            <a:fld id="{8A61B67B-DA14-449D-B8F1-5D0FBB98D03E}" type="datetime">
              <a:rPr lang="cs-CZ" sz="1200" b="0" strike="noStrike" spc="-1">
                <a:solidFill>
                  <a:srgbClr val="8B8B8B"/>
                </a:solidFill>
                <a:latin typeface="Calibri"/>
              </a:rPr>
              <a:t>06.12.2024</a:t>
            </a:fld>
            <a:endParaRPr lang="cs-CZ" sz="1200" b="0" strike="noStrike" spc="-1">
              <a:latin typeface="Times New Roman"/>
            </a:endParaRPr>
          </a:p>
        </p:txBody>
      </p:sp>
      <p:sp>
        <p:nvSpPr>
          <p:cNvPr id="88" name="PlaceHolder 2"/>
          <p:cNvSpPr>
            <a:spLocks noGrp="1"/>
          </p:cNvSpPr>
          <p:nvPr>
            <p:ph type="ftr"/>
          </p:nvPr>
        </p:nvSpPr>
        <p:spPr>
          <a:xfrm>
            <a:off x="4038480" y="6356520"/>
            <a:ext cx="4114440" cy="364680"/>
          </a:xfrm>
          <a:prstGeom prst="rect">
            <a:avLst/>
          </a:prstGeom>
          <a:noFill/>
          <a:ln w="0">
            <a:noFill/>
          </a:ln>
        </p:spPr>
        <p:txBody>
          <a:bodyPr anchor="ctr">
            <a:noAutofit/>
          </a:bodyPr>
          <a:lstStyle/>
          <a:p>
            <a:endParaRPr lang="cs-CZ" sz="2400" b="0" strike="noStrike" spc="-1">
              <a:latin typeface="Times New Roman"/>
            </a:endParaRPr>
          </a:p>
        </p:txBody>
      </p:sp>
      <p:sp>
        <p:nvSpPr>
          <p:cNvPr id="89" name="PlaceHolder 3"/>
          <p:cNvSpPr>
            <a:spLocks noGrp="1"/>
          </p:cNvSpPr>
          <p:nvPr>
            <p:ph type="sldNum"/>
          </p:nvPr>
        </p:nvSpPr>
        <p:spPr>
          <a:xfrm>
            <a:off x="8610480" y="6356520"/>
            <a:ext cx="2742840" cy="364680"/>
          </a:xfrm>
          <a:prstGeom prst="rect">
            <a:avLst/>
          </a:prstGeom>
          <a:noFill/>
          <a:ln w="0">
            <a:noFill/>
          </a:ln>
        </p:spPr>
        <p:txBody>
          <a:bodyPr anchor="ctr">
            <a:noAutofit/>
          </a:bodyPr>
          <a:lstStyle/>
          <a:p>
            <a:pPr algn="r">
              <a:lnSpc>
                <a:spcPct val="100000"/>
              </a:lnSpc>
              <a:buNone/>
            </a:pPr>
            <a:fld id="{48AA1674-010F-47F8-A8FD-746F0581058C}" type="slidenum">
              <a:rPr lang="cs-CZ" sz="1200" b="0" strike="noStrike" spc="-1">
                <a:solidFill>
                  <a:srgbClr val="8B8B8B"/>
                </a:solidFill>
                <a:latin typeface="Calibri"/>
              </a:rPr>
              <a:t>‹#›</a:t>
            </a:fld>
            <a:endParaRPr lang="cs-CZ" sz="1200" b="0" strike="noStrike" spc="-1">
              <a:latin typeface="Times New Roman"/>
            </a:endParaRPr>
          </a:p>
        </p:txBody>
      </p:sp>
      <p:sp>
        <p:nvSpPr>
          <p:cNvPr id="9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cs-CZ" sz="1800" b="0" strike="noStrike" spc="-1">
                <a:solidFill>
                  <a:srgbClr val="000000"/>
                </a:solidFill>
                <a:latin typeface="Calibri"/>
              </a:rPr>
              <a:t>Click to edit the title text format</a:t>
            </a:r>
          </a:p>
        </p:txBody>
      </p:sp>
      <p:sp>
        <p:nvSpPr>
          <p:cNvPr id="9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8" name="Obrázek 5"/>
          <p:cNvPicPr/>
          <p:nvPr/>
        </p:nvPicPr>
        <p:blipFill>
          <a:blip r:embed="rId14"/>
          <a:stretch/>
        </p:blipFill>
        <p:spPr>
          <a:xfrm>
            <a:off x="8665200" y="5992920"/>
            <a:ext cx="3288600" cy="724680"/>
          </a:xfrm>
          <a:prstGeom prst="rect">
            <a:avLst/>
          </a:prstGeom>
          <a:ln w="0">
            <a:noFill/>
          </a:ln>
        </p:spPr>
      </p:pic>
      <p:sp>
        <p:nvSpPr>
          <p:cNvPr id="129"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GB" sz="4400" b="0" strike="noStrike" spc="-1">
                <a:solidFill>
                  <a:srgbClr val="000000"/>
                </a:solidFill>
                <a:latin typeface="Calibri Light"/>
              </a:rPr>
              <a:t>Click to edit Master title style</a:t>
            </a:r>
            <a:endParaRPr lang="cs-CZ" sz="4400" b="0" strike="noStrike" spc="-1">
              <a:solidFill>
                <a:srgbClr val="000000"/>
              </a:solidFill>
              <a:latin typeface="Calibri"/>
            </a:endParaRPr>
          </a:p>
        </p:txBody>
      </p:sp>
      <p:sp>
        <p:nvSpPr>
          <p:cNvPr id="130"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cs-CZ"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cs-CZ"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cs-CZ"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cs-CZ"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cs-CZ" sz="1800" b="0" strike="noStrike" spc="-1">
              <a:solidFill>
                <a:srgbClr val="000000"/>
              </a:solidFill>
              <a:latin typeface="Calibri"/>
            </a:endParaRPr>
          </a:p>
        </p:txBody>
      </p:sp>
      <p:sp>
        <p:nvSpPr>
          <p:cNvPr id="131" name="PlaceHolder 3"/>
          <p:cNvSpPr>
            <a:spLocks noGrp="1"/>
          </p:cNvSpPr>
          <p:nvPr>
            <p:ph type="dt"/>
          </p:nvPr>
        </p:nvSpPr>
        <p:spPr>
          <a:xfrm>
            <a:off x="838080" y="6356520"/>
            <a:ext cx="2742840" cy="364680"/>
          </a:xfrm>
          <a:prstGeom prst="rect">
            <a:avLst/>
          </a:prstGeom>
          <a:noFill/>
          <a:ln w="0">
            <a:noFill/>
          </a:ln>
        </p:spPr>
        <p:txBody>
          <a:bodyPr anchor="ctr">
            <a:noAutofit/>
          </a:bodyPr>
          <a:lstStyle/>
          <a:p>
            <a:pPr>
              <a:lnSpc>
                <a:spcPct val="100000"/>
              </a:lnSpc>
              <a:buNone/>
            </a:pPr>
            <a:fld id="{995C2CBB-8A63-473D-8583-D5EA4D05FDD6}" type="datetime">
              <a:rPr lang="cs-CZ" sz="1200" b="0" strike="noStrike" spc="-1">
                <a:solidFill>
                  <a:srgbClr val="8B8B8B"/>
                </a:solidFill>
                <a:latin typeface="Calibri"/>
              </a:rPr>
              <a:t>06.12.2024</a:t>
            </a:fld>
            <a:endParaRPr lang="cs-CZ" sz="1200" b="0" strike="noStrike" spc="-1">
              <a:latin typeface="Times New Roman"/>
            </a:endParaRPr>
          </a:p>
        </p:txBody>
      </p:sp>
      <p:sp>
        <p:nvSpPr>
          <p:cNvPr id="132" name="PlaceHolder 4"/>
          <p:cNvSpPr>
            <a:spLocks noGrp="1"/>
          </p:cNvSpPr>
          <p:nvPr>
            <p:ph type="ftr"/>
          </p:nvPr>
        </p:nvSpPr>
        <p:spPr>
          <a:xfrm>
            <a:off x="4038480" y="6356520"/>
            <a:ext cx="4114440" cy="364680"/>
          </a:xfrm>
          <a:prstGeom prst="rect">
            <a:avLst/>
          </a:prstGeom>
          <a:noFill/>
          <a:ln w="0">
            <a:noFill/>
          </a:ln>
        </p:spPr>
        <p:txBody>
          <a:bodyPr anchor="ctr">
            <a:noAutofit/>
          </a:bodyPr>
          <a:lstStyle/>
          <a:p>
            <a:endParaRPr lang="cs-CZ" sz="2400" b="0" strike="noStrike" spc="-1">
              <a:latin typeface="Times New Roman"/>
            </a:endParaRPr>
          </a:p>
        </p:txBody>
      </p:sp>
      <p:sp>
        <p:nvSpPr>
          <p:cNvPr id="133" name="PlaceHolder 5"/>
          <p:cNvSpPr>
            <a:spLocks noGrp="1"/>
          </p:cNvSpPr>
          <p:nvPr>
            <p:ph type="sldNum"/>
          </p:nvPr>
        </p:nvSpPr>
        <p:spPr>
          <a:xfrm>
            <a:off x="8610480" y="6356520"/>
            <a:ext cx="2742840" cy="364680"/>
          </a:xfrm>
          <a:prstGeom prst="rect">
            <a:avLst/>
          </a:prstGeom>
          <a:noFill/>
          <a:ln w="0">
            <a:noFill/>
          </a:ln>
        </p:spPr>
        <p:txBody>
          <a:bodyPr anchor="ctr">
            <a:noAutofit/>
          </a:bodyPr>
          <a:lstStyle/>
          <a:p>
            <a:pPr algn="r">
              <a:lnSpc>
                <a:spcPct val="100000"/>
              </a:lnSpc>
              <a:buNone/>
            </a:pPr>
            <a:fld id="{657B5B80-EC42-45AA-89A7-9621D3CA0E27}"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7451979" TargetMode="External"/><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3" Type="http://schemas.openxmlformats.org/officeDocument/2006/relationships/hyperlink" Target="https://en.wikipedia.org/wiki/Cellular_deconvolution#cite_note-28" TargetMode="External"/><Relationship Id="rId18" Type="http://schemas.openxmlformats.org/officeDocument/2006/relationships/hyperlink" Target="https://en.wikipedia.org/w/index.php?title=SCDC_(software)&amp;action=edit&amp;redlink=1" TargetMode="External"/><Relationship Id="rId26" Type="http://schemas.openxmlformats.org/officeDocument/2006/relationships/hyperlink" Target="https://en.wikipedia.org/w/index.php?title=TOAST_(software)&amp;action=edit&amp;redlink=1" TargetMode="External"/><Relationship Id="rId3" Type="http://schemas.openxmlformats.org/officeDocument/2006/relationships/hyperlink" Target="https://en.wikipedia.org/wiki/Cellular_deconvolution#cite_note-23" TargetMode="External"/><Relationship Id="rId21" Type="http://schemas.openxmlformats.org/officeDocument/2006/relationships/hyperlink" Target="https://en.wikipedia.org/wiki/Cellular_deconvolution#cite_note-31" TargetMode="External"/><Relationship Id="rId7" Type="http://schemas.openxmlformats.org/officeDocument/2006/relationships/hyperlink" Target="https://en.wikipedia.org/wiki/Cellular_deconvolution#cite_note-Has_2019-25" TargetMode="External"/><Relationship Id="rId12" Type="http://schemas.openxmlformats.org/officeDocument/2006/relationships/hyperlink" Target="https://en.wikipedia.org/w/index.php?title=EPIC_(software)&amp;action=edit&amp;redlink=1" TargetMode="External"/><Relationship Id="rId17" Type="http://schemas.openxmlformats.org/officeDocument/2006/relationships/hyperlink" Target="https://en.wikipedia.org/wiki/Cellular_deconvolution#cite_note-Wang_2019-18" TargetMode="External"/><Relationship Id="rId25" Type="http://schemas.openxmlformats.org/officeDocument/2006/relationships/hyperlink" Target="https://en.wikipedia.org/wiki/Cellular_deconvolution#cite_note-Jew_2020-19" TargetMode="External"/><Relationship Id="rId33" Type="http://schemas.openxmlformats.org/officeDocument/2006/relationships/hyperlink" Target="https://en.wikipedia.org/wiki/Cellular_deconvolution#cite_note-35" TargetMode="External"/><Relationship Id="rId2" Type="http://schemas.openxmlformats.org/officeDocument/2006/relationships/hyperlink" Target="https://en.wikipedia.org/wiki/CIBERSORT" TargetMode="External"/><Relationship Id="rId16" Type="http://schemas.openxmlformats.org/officeDocument/2006/relationships/hyperlink" Target="https://en.wikipedia.org/w/index.php?title=MuSiC&amp;action=edit&amp;redlink=1" TargetMode="External"/><Relationship Id="rId20" Type="http://schemas.openxmlformats.org/officeDocument/2006/relationships/hyperlink" Target="https://en.wikipedia.org/w/index.php?title=DWLS_(software)&amp;action=edit&amp;redlink=1" TargetMode="External"/><Relationship Id="rId29" Type="http://schemas.openxmlformats.org/officeDocument/2006/relationships/hyperlink" Target="https://en.wikipedia.org/wiki/Cellular_deconvolution#cite_note-Houseman_2016-9" TargetMode="External"/><Relationship Id="rId1" Type="http://schemas.openxmlformats.org/officeDocument/2006/relationships/slideLayout" Target="../slideLayouts/slideLayout15.xml"/><Relationship Id="rId6" Type="http://schemas.openxmlformats.org/officeDocument/2006/relationships/hyperlink" Target="https://en.wikipedia.org/w/index.php?title=FARDEEP&amp;action=edit&amp;redlink=1" TargetMode="External"/><Relationship Id="rId11" Type="http://schemas.openxmlformats.org/officeDocument/2006/relationships/hyperlink" Target="https://en.wikipedia.org/wiki/Cellular_deconvolution#cite_note-27" TargetMode="External"/><Relationship Id="rId24" Type="http://schemas.openxmlformats.org/officeDocument/2006/relationships/hyperlink" Target="https://en.wikipedia.org/w/index.php?title=Bisque_(software)&amp;action=edit&amp;redlink=1" TargetMode="External"/><Relationship Id="rId32" Type="http://schemas.openxmlformats.org/officeDocument/2006/relationships/hyperlink" Target="https://en.wikipedia.org/w/index.php?title=BayesCCE&amp;action=edit&amp;redlink=1" TargetMode="External"/><Relationship Id="rId5" Type="http://schemas.openxmlformats.org/officeDocument/2006/relationships/hyperlink" Target="https://en.wikipedia.org/wiki/Cellular_deconvolution#cite_note-24" TargetMode="External"/><Relationship Id="rId15" Type="http://schemas.openxmlformats.org/officeDocument/2006/relationships/hyperlink" Target="https://en.wikipedia.org/wiki/Cellular_deconvolution#cite_note-29" TargetMode="External"/><Relationship Id="rId23" Type="http://schemas.openxmlformats.org/officeDocument/2006/relationships/hyperlink" Target="https://en.wikipedia.org/wiki/Cellular_deconvolution#cite_note-32" TargetMode="External"/><Relationship Id="rId28" Type="http://schemas.openxmlformats.org/officeDocument/2006/relationships/hyperlink" Target="https://en.wikipedia.org/w/index.php?title=Houseman_(software)&amp;action=edit&amp;redlink=1" TargetMode="External"/><Relationship Id="rId10" Type="http://schemas.openxmlformats.org/officeDocument/2006/relationships/hyperlink" Target="https://en.wikipedia.org/w/index.php?title=Dtangle&amp;action=edit&amp;redlink=1" TargetMode="External"/><Relationship Id="rId19" Type="http://schemas.openxmlformats.org/officeDocument/2006/relationships/hyperlink" Target="https://en.wikipedia.org/wiki/Cellular_deconvolution#cite_note-30" TargetMode="External"/><Relationship Id="rId31" Type="http://schemas.openxmlformats.org/officeDocument/2006/relationships/hyperlink" Target="https://en.wikipedia.org/wiki/Cellular_deconvolution#cite_note-34" TargetMode="External"/><Relationship Id="rId4" Type="http://schemas.openxmlformats.org/officeDocument/2006/relationships/hyperlink" Target="https://en.wikipedia.org/w/index.php?title=CDSeq&amp;action=edit&amp;redlink=1" TargetMode="External"/><Relationship Id="rId9" Type="http://schemas.openxmlformats.org/officeDocument/2006/relationships/hyperlink" Target="https://en.wikipedia.org/wiki/Cellular_deconvolution#cite_note-26" TargetMode="External"/><Relationship Id="rId14" Type="http://schemas.openxmlformats.org/officeDocument/2006/relationships/hyperlink" Target="https://en.wikipedia.org/w/index.php?title=BSEQ-sc&amp;action=edit&amp;redlink=1" TargetMode="External"/><Relationship Id="rId22" Type="http://schemas.openxmlformats.org/officeDocument/2006/relationships/hyperlink" Target="https://en.wikipedia.org/w/index.php?title=DeconvSeq&amp;action=edit&amp;redlink=1" TargetMode="External"/><Relationship Id="rId27" Type="http://schemas.openxmlformats.org/officeDocument/2006/relationships/hyperlink" Target="https://en.wikipedia.org/wiki/Cellular_deconvolution#cite_note-33" TargetMode="External"/><Relationship Id="rId30" Type="http://schemas.openxmlformats.org/officeDocument/2006/relationships/hyperlink" Target="https://en.wikipedia.org/w/index.php?title=MethylCC&amp;action=edit&amp;redlink=1" TargetMode="External"/><Relationship Id="rId8" Type="http://schemas.openxmlformats.org/officeDocument/2006/relationships/hyperlink" Target="https://en.wikipedia.org/w/index.php?title=UNDO_(software)&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nar/gkae267" TargetMode="External"/><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ture.com/articles/s41467-022-28655-4" TargetMode="External"/><Relationship Id="rId2" Type="http://schemas.openxmlformats.org/officeDocument/2006/relationships/hyperlink" Target="https://academic.oup.com/nar/article/52/9/4761/7645775"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geneontology.org/"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www.genome.jp/kegg/pathway.html"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megias.webs.uvigo.es/02-english/diccionario/diccionario-a.php?tema=b" TargetMode="External"/><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journals.plos.org/plosone/article?id=10.1371/journal.pone.0191154" TargetMode="External"/><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hyperlink" Target="http://www.broadinstitute.org/gsea/msigdb/index.jsp"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hyperlink" Target="https://david.ncifcrf.gov/" TargetMode="External"/><Relationship Id="rId4" Type="http://schemas.openxmlformats.org/officeDocument/2006/relationships/hyperlink" Target="http://cbl-gorilla.cs.technion.ac.i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47280" y="1381680"/>
            <a:ext cx="8270280" cy="2387160"/>
          </a:xfrm>
          <a:prstGeom prst="rect">
            <a:avLst/>
          </a:prstGeom>
          <a:noFill/>
          <a:ln w="0">
            <a:noFill/>
          </a:ln>
        </p:spPr>
        <p:txBody>
          <a:bodyPr anchor="b">
            <a:noAutofit/>
          </a:bodyPr>
          <a:lstStyle/>
          <a:p>
            <a:pPr>
              <a:lnSpc>
                <a:spcPct val="90000"/>
              </a:lnSpc>
              <a:buNone/>
            </a:pPr>
            <a:r>
              <a:rPr lang="en-US" sz="3600" b="1" strike="noStrike" spc="-1">
                <a:solidFill>
                  <a:srgbClr val="000000"/>
                </a:solidFill>
                <a:latin typeface="Calibri Light"/>
              </a:rPr>
              <a:t>Detekce biomarkerů z omics experimentů</a:t>
            </a:r>
            <a:endParaRPr lang="cs-CZ" sz="3600" b="0" strike="noStrike" spc="-1">
              <a:solidFill>
                <a:srgbClr val="000000"/>
              </a:solidFill>
              <a:latin typeface="Calibri"/>
            </a:endParaRPr>
          </a:p>
        </p:txBody>
      </p:sp>
      <p:sp>
        <p:nvSpPr>
          <p:cNvPr id="177" name="PlaceHolder 2"/>
          <p:cNvSpPr>
            <a:spLocks noGrp="1"/>
          </p:cNvSpPr>
          <p:nvPr>
            <p:ph type="subTitle"/>
          </p:nvPr>
        </p:nvSpPr>
        <p:spPr>
          <a:xfrm>
            <a:off x="647280" y="4156920"/>
            <a:ext cx="3258360" cy="1737000"/>
          </a:xfrm>
          <a:prstGeom prst="rect">
            <a:avLst/>
          </a:prstGeom>
          <a:noFill/>
          <a:ln w="0">
            <a:noFill/>
          </a:ln>
        </p:spPr>
        <p:txBody>
          <a:bodyPr anchor="ctr">
            <a:normAutofit fontScale="91000" lnSpcReduction="20000"/>
          </a:bodyPr>
          <a:lstStyle/>
          <a:p>
            <a:pPr>
              <a:lnSpc>
                <a:spcPct val="90000"/>
              </a:lnSpc>
              <a:spcBef>
                <a:spcPts val="1001"/>
              </a:spcBef>
              <a:buNone/>
              <a:tabLst>
                <a:tab pos="0" algn="l"/>
              </a:tabLst>
            </a:pPr>
            <a:endParaRPr lang="cs-CZ" sz="3200" b="0" strike="noStrike" spc="-1" dirty="0">
              <a:latin typeface="Arial"/>
            </a:endParaRPr>
          </a:p>
          <a:p>
            <a:pPr indent="-228600">
              <a:lnSpc>
                <a:spcPct val="90000"/>
              </a:lnSpc>
              <a:spcBef>
                <a:spcPts val="1001"/>
              </a:spcBef>
              <a:buClr>
                <a:srgbClr val="000000"/>
              </a:buClr>
              <a:buFont typeface="Arial"/>
              <a:buChar char="•"/>
              <a:tabLst>
                <a:tab pos="0" algn="l"/>
              </a:tabLst>
            </a:pPr>
            <a:r>
              <a:rPr lang="en-US" sz="2000" b="0" strike="noStrike" spc="-1" dirty="0">
                <a:solidFill>
                  <a:srgbClr val="000000"/>
                </a:solidFill>
                <a:latin typeface="Calibri"/>
              </a:rPr>
              <a:t>Mgr. Eva Budinská, PhD</a:t>
            </a:r>
            <a:endParaRPr lang="cs-CZ" sz="2000" b="0" strike="noStrike" spc="-1" dirty="0">
              <a:latin typeface="Arial"/>
            </a:endParaRPr>
          </a:p>
          <a:p>
            <a:pPr indent="-228600">
              <a:lnSpc>
                <a:spcPct val="90000"/>
              </a:lnSpc>
              <a:spcBef>
                <a:spcPts val="1001"/>
              </a:spcBef>
              <a:buClr>
                <a:srgbClr val="000000"/>
              </a:buClr>
              <a:buFont typeface="Arial"/>
              <a:buChar char="•"/>
              <a:tabLst>
                <a:tab pos="0" algn="l"/>
              </a:tabLst>
            </a:pPr>
            <a:r>
              <a:rPr lang="en-US" sz="2000" b="0" strike="noStrike" spc="-1" dirty="0">
                <a:solidFill>
                  <a:srgbClr val="000000"/>
                </a:solidFill>
                <a:latin typeface="Calibri"/>
              </a:rPr>
              <a:t>RECETOX</a:t>
            </a:r>
            <a:endParaRPr lang="cs-CZ" sz="2000" b="0" strike="noStrike" spc="-1" dirty="0">
              <a:latin typeface="Arial"/>
            </a:endParaRPr>
          </a:p>
          <a:p>
            <a:pPr indent="-228600">
              <a:lnSpc>
                <a:spcPct val="90000"/>
              </a:lnSpc>
              <a:spcBef>
                <a:spcPts val="1001"/>
              </a:spcBef>
              <a:buClr>
                <a:srgbClr val="000000"/>
              </a:buClr>
              <a:buFont typeface="Arial"/>
              <a:buChar char="•"/>
              <a:tabLst>
                <a:tab pos="0" algn="l"/>
              </a:tabLst>
            </a:pPr>
            <a:r>
              <a:rPr lang="en-US" sz="2000" b="0" strike="noStrike" spc="-1" dirty="0">
                <a:solidFill>
                  <a:srgbClr val="000000"/>
                </a:solidFill>
                <a:latin typeface="Calibri"/>
              </a:rPr>
              <a:t>eva.budinska@recetox.muni.cz</a:t>
            </a:r>
            <a:endParaRPr lang="cs-CZ" sz="2000" b="0" strike="noStrike" spc="-1" dirty="0">
              <a:latin typeface="Arial"/>
            </a:endParaRPr>
          </a:p>
          <a:p>
            <a:pPr indent="-228600">
              <a:lnSpc>
                <a:spcPct val="90000"/>
              </a:lnSpc>
              <a:spcBef>
                <a:spcPts val="1001"/>
              </a:spcBef>
              <a:buClr>
                <a:srgbClr val="000000"/>
              </a:buClr>
              <a:buFont typeface="Arial"/>
              <a:buChar char="•"/>
              <a:tabLst>
                <a:tab pos="0" algn="l"/>
              </a:tabLst>
            </a:pPr>
            <a:r>
              <a:rPr lang="en-US" sz="2000" b="0" strike="noStrike" spc="-1" dirty="0" err="1">
                <a:solidFill>
                  <a:srgbClr val="000000"/>
                </a:solidFill>
                <a:latin typeface="Calibri"/>
              </a:rPr>
              <a:t>podzim</a:t>
            </a:r>
            <a:r>
              <a:rPr lang="en-US" sz="2000" b="0" strike="noStrike" spc="-1" dirty="0">
                <a:solidFill>
                  <a:srgbClr val="000000"/>
                </a:solidFill>
                <a:latin typeface="Calibri"/>
              </a:rPr>
              <a:t> 2024</a:t>
            </a:r>
            <a:endParaRPr lang="cs-CZ" sz="2000" b="0" strike="noStrike" spc="-1" dirty="0">
              <a:latin typeface="Arial"/>
            </a:endParaRPr>
          </a:p>
          <a:p>
            <a:pPr>
              <a:lnSpc>
                <a:spcPct val="90000"/>
              </a:lnSpc>
              <a:spcBef>
                <a:spcPts val="1001"/>
              </a:spcBef>
              <a:buNone/>
              <a:tabLst>
                <a:tab pos="0" algn="l"/>
              </a:tabLst>
            </a:pPr>
            <a:endParaRPr lang="cs-CZ" sz="20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DBBF-A2D6-6BEE-A043-70C18702E04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AA2ED76-02F3-72DB-76EA-45914C48BF93}"/>
              </a:ext>
            </a:extLst>
          </p:cNvPr>
          <p:cNvSpPr>
            <a:spLocks noGrp="1"/>
          </p:cNvSpPr>
          <p:nvPr>
            <p:ph type="title"/>
          </p:nvPr>
        </p:nvSpPr>
        <p:spPr>
          <a:xfrm>
            <a:off x="447965" y="767001"/>
            <a:ext cx="3189635" cy="1144800"/>
          </a:xfrm>
        </p:spPr>
        <p:txBody>
          <a:bodyPr/>
          <a:lstStyle/>
          <a:p>
            <a:r>
              <a:rPr lang="en-US" sz="3600" dirty="0" err="1"/>
              <a:t>Metody</a:t>
            </a:r>
            <a:r>
              <a:rPr lang="en-US" sz="3600" dirty="0"/>
              <a:t> </a:t>
            </a:r>
            <a:r>
              <a:rPr lang="cs-CZ" sz="3600" dirty="0"/>
              <a:t>bez referenčních profilů (</a:t>
            </a:r>
            <a:r>
              <a:rPr lang="cs-CZ" sz="3600" dirty="0" err="1"/>
              <a:t>unsupervised</a:t>
            </a:r>
            <a:r>
              <a:rPr lang="cs-CZ" sz="3600" dirty="0"/>
              <a:t>)</a:t>
            </a:r>
            <a:endParaRPr lang="en-US" sz="3600" dirty="0"/>
          </a:p>
        </p:txBody>
      </p:sp>
      <p:pic>
        <p:nvPicPr>
          <p:cNvPr id="4" name="Obrázek 3" descr="Obsah obrázku text, diagram, snímek obrazovky&#10;&#10;Popis byl vytvořen automaticky">
            <a:extLst>
              <a:ext uri="{FF2B5EF4-FFF2-40B4-BE49-F238E27FC236}">
                <a16:creationId xmlns:a16="http://schemas.microsoft.com/office/drawing/2014/main" id="{F6BEA078-CBB4-B439-A330-89C7AB69DB43}"/>
              </a:ext>
            </a:extLst>
          </p:cNvPr>
          <p:cNvPicPr>
            <a:picLocks noChangeAspect="1"/>
          </p:cNvPicPr>
          <p:nvPr/>
        </p:nvPicPr>
        <p:blipFill>
          <a:blip r:embed="rId2">
            <a:extLst>
              <a:ext uri="{28A0092B-C50C-407E-A947-70E740481C1C}">
                <a14:useLocalDpi xmlns:a14="http://schemas.microsoft.com/office/drawing/2010/main" val="0"/>
              </a:ext>
            </a:extLst>
          </a:blip>
          <a:srcRect t="58545" b="-180"/>
          <a:stretch/>
        </p:blipFill>
        <p:spPr>
          <a:xfrm>
            <a:off x="3864939" y="469099"/>
            <a:ext cx="8069854" cy="2785730"/>
          </a:xfrm>
          <a:prstGeom prst="rect">
            <a:avLst/>
          </a:prstGeom>
        </p:spPr>
      </p:pic>
      <p:sp>
        <p:nvSpPr>
          <p:cNvPr id="5" name="TextovéPole 4">
            <a:extLst>
              <a:ext uri="{FF2B5EF4-FFF2-40B4-BE49-F238E27FC236}">
                <a16:creationId xmlns:a16="http://schemas.microsoft.com/office/drawing/2014/main" id="{D90701C3-B6C5-57E0-AA92-061E97B19F94}"/>
              </a:ext>
            </a:extLst>
          </p:cNvPr>
          <p:cNvSpPr txBox="1"/>
          <p:nvPr/>
        </p:nvSpPr>
        <p:spPr>
          <a:xfrm>
            <a:off x="522393" y="3254829"/>
            <a:ext cx="5910305" cy="2031325"/>
          </a:xfrm>
          <a:prstGeom prst="rect">
            <a:avLst/>
          </a:prstGeom>
          <a:noFill/>
        </p:spPr>
        <p:txBody>
          <a:bodyPr wrap="square" rtlCol="0">
            <a:spAutoFit/>
          </a:bodyPr>
          <a:lstStyle/>
          <a:p>
            <a:pPr marL="285750" indent="-285750">
              <a:buFontTx/>
              <a:buChar char="-"/>
            </a:pPr>
            <a:r>
              <a:rPr lang="cs-CZ" dirty="0"/>
              <a:t>Nemají referenční signatury odhadují tyto signatury i složení zaráz</a:t>
            </a:r>
          </a:p>
          <a:p>
            <a:pPr marL="285750" indent="-285750">
              <a:buFontTx/>
              <a:buChar char="-"/>
            </a:pPr>
            <a:endParaRPr lang="cs-CZ" dirty="0"/>
          </a:p>
          <a:p>
            <a:pPr marL="285750" indent="-285750">
              <a:buFontTx/>
              <a:buChar char="-"/>
            </a:pPr>
            <a:r>
              <a:rPr lang="cs-CZ" dirty="0"/>
              <a:t>Nejčastější přístupy:</a:t>
            </a:r>
          </a:p>
          <a:p>
            <a:pPr marL="742950" lvl="1" indent="-285750">
              <a:buFontTx/>
              <a:buChar char="-"/>
            </a:pPr>
            <a:r>
              <a:rPr lang="cs-CZ" b="1" dirty="0"/>
              <a:t>Non-negative matrix </a:t>
            </a:r>
            <a:r>
              <a:rPr lang="cs-CZ" b="1" dirty="0" err="1"/>
              <a:t>factorization</a:t>
            </a:r>
            <a:endParaRPr lang="cs-CZ" b="1" dirty="0"/>
          </a:p>
          <a:p>
            <a:pPr marL="742950" lvl="1" indent="-285750">
              <a:buFontTx/>
              <a:buChar char="-"/>
            </a:pPr>
            <a:r>
              <a:rPr lang="cs-CZ" b="1" dirty="0" err="1"/>
              <a:t>Bayesovské</a:t>
            </a:r>
            <a:r>
              <a:rPr lang="cs-CZ" b="1" dirty="0"/>
              <a:t> metody</a:t>
            </a:r>
          </a:p>
          <a:p>
            <a:pPr lvl="1"/>
            <a:endParaRPr lang="cs-CZ" b="1" dirty="0"/>
          </a:p>
        </p:txBody>
      </p:sp>
    </p:spTree>
    <p:extLst>
      <p:ext uri="{BB962C8B-B14F-4D97-AF65-F5344CB8AC3E}">
        <p14:creationId xmlns:p14="http://schemas.microsoft.com/office/powerpoint/2010/main" val="14500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4333-F48F-3FB8-6C47-5B2074998F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35CD5EB-5AA0-8BB5-7B50-807943B09475}"/>
              </a:ext>
            </a:extLst>
          </p:cNvPr>
          <p:cNvSpPr>
            <a:spLocks noGrp="1"/>
          </p:cNvSpPr>
          <p:nvPr>
            <p:ph type="title"/>
          </p:nvPr>
        </p:nvSpPr>
        <p:spPr>
          <a:xfrm>
            <a:off x="340374" y="150313"/>
            <a:ext cx="3189635" cy="1144800"/>
          </a:xfrm>
        </p:spPr>
        <p:txBody>
          <a:bodyPr/>
          <a:lstStyle/>
          <a:p>
            <a:r>
              <a:rPr lang="cs-CZ" sz="3600" dirty="0"/>
              <a:t>Příklad</a:t>
            </a:r>
            <a:endParaRPr lang="en-US" sz="3600" dirty="0"/>
          </a:p>
        </p:txBody>
      </p:sp>
      <p:pic>
        <p:nvPicPr>
          <p:cNvPr id="3" name="Obrázek 2" descr="Obsah obrázku text, snímek obrazovky, kruh&#10;&#10;Popis byl vytvořen automaticky">
            <a:extLst>
              <a:ext uri="{FF2B5EF4-FFF2-40B4-BE49-F238E27FC236}">
                <a16:creationId xmlns:a16="http://schemas.microsoft.com/office/drawing/2014/main" id="{EC8C0C00-C099-7BB9-1F83-6523A171A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347" y="1130171"/>
            <a:ext cx="7770688" cy="4597657"/>
          </a:xfrm>
          <a:prstGeom prst="rect">
            <a:avLst/>
          </a:prstGeom>
        </p:spPr>
      </p:pic>
      <p:sp>
        <p:nvSpPr>
          <p:cNvPr id="7" name="TextovéPole 6">
            <a:extLst>
              <a:ext uri="{FF2B5EF4-FFF2-40B4-BE49-F238E27FC236}">
                <a16:creationId xmlns:a16="http://schemas.microsoft.com/office/drawing/2014/main" id="{F6E9A4ED-DB53-06A4-8D82-5B465CD8B00C}"/>
              </a:ext>
            </a:extLst>
          </p:cNvPr>
          <p:cNvSpPr txBox="1"/>
          <p:nvPr/>
        </p:nvSpPr>
        <p:spPr>
          <a:xfrm>
            <a:off x="588714" y="2988817"/>
            <a:ext cx="2941295" cy="2031325"/>
          </a:xfrm>
          <a:prstGeom prst="rect">
            <a:avLst/>
          </a:prstGeom>
          <a:noFill/>
        </p:spPr>
        <p:txBody>
          <a:bodyPr wrap="square">
            <a:spAutoFit/>
          </a:bodyPr>
          <a:lstStyle/>
          <a:p>
            <a:r>
              <a:rPr lang="cs-CZ" dirty="0"/>
              <a:t>Matoucí vliv podílu buněčných typů může vést k chybným asociacím mezi genovou expresí v mozkové kůře a klinickou patologií Alzheimerovy choroby.</a:t>
            </a:r>
          </a:p>
        </p:txBody>
      </p:sp>
      <p:sp>
        <p:nvSpPr>
          <p:cNvPr id="9" name="TextovéPole 8">
            <a:extLst>
              <a:ext uri="{FF2B5EF4-FFF2-40B4-BE49-F238E27FC236}">
                <a16:creationId xmlns:a16="http://schemas.microsoft.com/office/drawing/2014/main" id="{43C81023-533C-E3D7-6EAB-21853FE86A42}"/>
              </a:ext>
            </a:extLst>
          </p:cNvPr>
          <p:cNvSpPr txBox="1"/>
          <p:nvPr/>
        </p:nvSpPr>
        <p:spPr>
          <a:xfrm>
            <a:off x="588714" y="6158513"/>
            <a:ext cx="6097772" cy="646331"/>
          </a:xfrm>
          <a:prstGeom prst="rect">
            <a:avLst/>
          </a:prstGeom>
          <a:noFill/>
        </p:spPr>
        <p:txBody>
          <a:bodyPr wrap="square">
            <a:spAutoFit/>
          </a:bodyPr>
          <a:lstStyle/>
          <a:p>
            <a:r>
              <a:rPr lang="cs-CZ" sz="1200" b="0" i="0" dirty="0">
                <a:solidFill>
                  <a:srgbClr val="202122"/>
                </a:solidFill>
                <a:effectLst/>
                <a:latin typeface="Arial" panose="020B0604020202020204" pitchFamily="34" charset="0"/>
              </a:rPr>
              <a:t>Patrick E, </a:t>
            </a:r>
            <a:r>
              <a:rPr lang="cs-CZ" sz="1200" b="0" i="0" dirty="0" err="1">
                <a:solidFill>
                  <a:srgbClr val="202122"/>
                </a:solidFill>
                <a:effectLst/>
                <a:latin typeface="Arial" panose="020B0604020202020204" pitchFamily="34" charset="0"/>
              </a:rPr>
              <a:t>Taga</a:t>
            </a:r>
            <a:r>
              <a:rPr lang="cs-CZ" sz="1200" b="0" i="0" dirty="0">
                <a:solidFill>
                  <a:srgbClr val="202122"/>
                </a:solidFill>
                <a:effectLst/>
                <a:latin typeface="Arial" panose="020B0604020202020204" pitchFamily="34" charset="0"/>
              </a:rPr>
              <a:t> M, </a:t>
            </a:r>
            <a:r>
              <a:rPr lang="cs-CZ" sz="1200" b="0" i="0" dirty="0" err="1">
                <a:solidFill>
                  <a:srgbClr val="202122"/>
                </a:solidFill>
                <a:effectLst/>
                <a:latin typeface="Arial" panose="020B0604020202020204" pitchFamily="34" charset="0"/>
              </a:rPr>
              <a:t>Ergun</a:t>
            </a:r>
            <a:r>
              <a:rPr lang="cs-CZ" sz="1200" b="0" i="0" dirty="0">
                <a:solidFill>
                  <a:srgbClr val="202122"/>
                </a:solidFill>
                <a:effectLst/>
                <a:latin typeface="Arial" panose="020B0604020202020204" pitchFamily="34" charset="0"/>
              </a:rPr>
              <a:t> A, </a:t>
            </a:r>
            <a:r>
              <a:rPr lang="cs-CZ" sz="1200" b="0" i="0" dirty="0" err="1">
                <a:solidFill>
                  <a:srgbClr val="202122"/>
                </a:solidFill>
                <a:effectLst/>
                <a:latin typeface="Arial" panose="020B0604020202020204" pitchFamily="34" charset="0"/>
              </a:rPr>
              <a:t>Ng</a:t>
            </a:r>
            <a:r>
              <a:rPr lang="cs-CZ" sz="1200" b="0" i="0" dirty="0">
                <a:solidFill>
                  <a:srgbClr val="202122"/>
                </a:solidFill>
                <a:effectLst/>
                <a:latin typeface="Arial" panose="020B0604020202020204" pitchFamily="34" charset="0"/>
              </a:rPr>
              <a:t> B, </a:t>
            </a:r>
            <a:r>
              <a:rPr lang="cs-CZ" sz="1200" b="0" i="0" dirty="0" err="1">
                <a:solidFill>
                  <a:srgbClr val="202122"/>
                </a:solidFill>
                <a:effectLst/>
                <a:latin typeface="Arial" panose="020B0604020202020204" pitchFamily="34" charset="0"/>
              </a:rPr>
              <a:t>Casazza</a:t>
            </a:r>
            <a:r>
              <a:rPr lang="cs-CZ" sz="1200" b="0" i="0" dirty="0">
                <a:solidFill>
                  <a:srgbClr val="202122"/>
                </a:solidFill>
                <a:effectLst/>
                <a:latin typeface="Arial" panose="020B0604020202020204" pitchFamily="34" charset="0"/>
              </a:rPr>
              <a:t> W, </a:t>
            </a:r>
            <a:r>
              <a:rPr lang="cs-CZ" sz="1200" b="0" i="0" dirty="0" err="1">
                <a:solidFill>
                  <a:srgbClr val="202122"/>
                </a:solidFill>
                <a:effectLst/>
                <a:latin typeface="Arial" panose="020B0604020202020204" pitchFamily="34" charset="0"/>
              </a:rPr>
              <a:t>Cimpean</a:t>
            </a:r>
            <a:r>
              <a:rPr lang="cs-CZ" sz="1200" b="0" i="0" dirty="0">
                <a:solidFill>
                  <a:srgbClr val="202122"/>
                </a:solidFill>
                <a:effectLst/>
                <a:latin typeface="Arial" panose="020B0604020202020204" pitchFamily="34" charset="0"/>
              </a:rPr>
              <a:t> M, et al. (August 2020). </a:t>
            </a:r>
            <a:r>
              <a:rPr lang="cs-CZ" sz="1200" b="0" i="0" u="none" strike="noStrike" dirty="0">
                <a:effectLst/>
                <a:latin typeface="Arial" panose="020B0604020202020204" pitchFamily="34" charset="0"/>
                <a:hlinkClick r:id="rId3"/>
              </a:rPr>
              <a:t>"</a:t>
            </a:r>
            <a:r>
              <a:rPr lang="cs-CZ" sz="1200" b="0" i="0" u="none" strike="noStrike" dirty="0" err="1">
                <a:effectLst/>
                <a:latin typeface="Arial" panose="020B0604020202020204" pitchFamily="34" charset="0"/>
                <a:hlinkClick r:id="rId3"/>
              </a:rPr>
              <a:t>Deconvolving</a:t>
            </a:r>
            <a:r>
              <a:rPr lang="cs-CZ" sz="1200" b="0" i="0" u="none" strike="noStrike" dirty="0">
                <a:effectLst/>
                <a:latin typeface="Arial" panose="020B0604020202020204" pitchFamily="34" charset="0"/>
                <a:hlinkClick r:id="rId3"/>
              </a:rPr>
              <a:t> </a:t>
            </a:r>
            <a:r>
              <a:rPr lang="cs-CZ" sz="1200" b="0" i="0" u="none" strike="noStrike" dirty="0" err="1">
                <a:effectLst/>
                <a:latin typeface="Arial" panose="020B0604020202020204" pitchFamily="34" charset="0"/>
                <a:hlinkClick r:id="rId3"/>
              </a:rPr>
              <a:t>the</a:t>
            </a:r>
            <a:r>
              <a:rPr lang="cs-CZ" sz="1200" b="0" i="0" u="none" strike="noStrike" dirty="0">
                <a:effectLst/>
                <a:latin typeface="Arial" panose="020B0604020202020204" pitchFamily="34" charset="0"/>
                <a:hlinkClick r:id="rId3"/>
              </a:rPr>
              <a:t> </a:t>
            </a:r>
            <a:r>
              <a:rPr lang="cs-CZ" sz="1200" b="0" i="0" u="none" strike="noStrike" dirty="0" err="1">
                <a:effectLst/>
                <a:latin typeface="Arial" panose="020B0604020202020204" pitchFamily="34" charset="0"/>
                <a:hlinkClick r:id="rId3"/>
              </a:rPr>
              <a:t>contributions</a:t>
            </a:r>
            <a:r>
              <a:rPr lang="cs-CZ" sz="1200" b="0" i="0" u="none" strike="noStrike" dirty="0">
                <a:effectLst/>
                <a:latin typeface="Arial" panose="020B0604020202020204" pitchFamily="34" charset="0"/>
                <a:hlinkClick r:id="rId3"/>
              </a:rPr>
              <a:t> </a:t>
            </a:r>
            <a:r>
              <a:rPr lang="cs-CZ" sz="1200" b="0" i="0" u="none" strike="noStrike" dirty="0" err="1">
                <a:effectLst/>
                <a:latin typeface="Arial" panose="020B0604020202020204" pitchFamily="34" charset="0"/>
                <a:hlinkClick r:id="rId3"/>
              </a:rPr>
              <a:t>of</a:t>
            </a:r>
            <a:r>
              <a:rPr lang="cs-CZ" sz="1200" b="0" i="0" u="none" strike="noStrike" dirty="0">
                <a:effectLst/>
                <a:latin typeface="Arial" panose="020B0604020202020204" pitchFamily="34" charset="0"/>
                <a:hlinkClick r:id="rId3"/>
              </a:rPr>
              <a:t> cell-type </a:t>
            </a:r>
            <a:r>
              <a:rPr lang="cs-CZ" sz="1200" b="0" i="0" u="none" strike="noStrike" dirty="0" err="1">
                <a:effectLst/>
                <a:latin typeface="Arial" panose="020B0604020202020204" pitchFamily="34" charset="0"/>
                <a:hlinkClick r:id="rId3"/>
              </a:rPr>
              <a:t>heterogeneity</a:t>
            </a:r>
            <a:r>
              <a:rPr lang="cs-CZ" sz="1200" b="0" i="0" u="none" strike="noStrike" dirty="0">
                <a:effectLst/>
                <a:latin typeface="Arial" panose="020B0604020202020204" pitchFamily="34" charset="0"/>
                <a:hlinkClick r:id="rId3"/>
              </a:rPr>
              <a:t> on </a:t>
            </a:r>
            <a:r>
              <a:rPr lang="cs-CZ" sz="1200" b="0" i="0" u="none" strike="noStrike" dirty="0" err="1">
                <a:effectLst/>
                <a:latin typeface="Arial" panose="020B0604020202020204" pitchFamily="34" charset="0"/>
                <a:hlinkClick r:id="rId3"/>
              </a:rPr>
              <a:t>cortical</a:t>
            </a:r>
            <a:r>
              <a:rPr lang="cs-CZ" sz="1200" b="0" i="0" u="none" strike="noStrike" dirty="0">
                <a:effectLst/>
                <a:latin typeface="Arial" panose="020B0604020202020204" pitchFamily="34" charset="0"/>
                <a:hlinkClick r:id="rId3"/>
              </a:rPr>
              <a:t> gene </a:t>
            </a:r>
            <a:r>
              <a:rPr lang="cs-CZ" sz="1200" b="0" i="0" u="none" strike="noStrike" dirty="0" err="1">
                <a:effectLst/>
                <a:latin typeface="Arial" panose="020B0604020202020204" pitchFamily="34" charset="0"/>
                <a:hlinkClick r:id="rId3"/>
              </a:rPr>
              <a:t>expression</a:t>
            </a:r>
            <a:r>
              <a:rPr lang="cs-CZ" sz="1200" b="0" i="0" u="none" strike="noStrike" dirty="0">
                <a:effectLst/>
                <a:latin typeface="Arial" panose="020B0604020202020204" pitchFamily="34" charset="0"/>
                <a:hlinkClick r:id="rId3"/>
              </a:rPr>
              <a:t>"</a:t>
            </a:r>
            <a:r>
              <a:rPr lang="cs-CZ" sz="1200" b="0" i="0" dirty="0">
                <a:solidFill>
                  <a:srgbClr val="202122"/>
                </a:solidFill>
                <a:effectLst/>
                <a:latin typeface="Arial" panose="020B0604020202020204" pitchFamily="34" charset="0"/>
              </a:rPr>
              <a:t>. </a:t>
            </a:r>
            <a:r>
              <a:rPr lang="cs-CZ" sz="1200" b="0" i="1" dirty="0">
                <a:solidFill>
                  <a:srgbClr val="202122"/>
                </a:solidFill>
                <a:effectLst/>
                <a:latin typeface="Arial" panose="020B0604020202020204" pitchFamily="34" charset="0"/>
              </a:rPr>
              <a:t>PLOS </a:t>
            </a:r>
            <a:r>
              <a:rPr lang="cs-CZ" sz="1200" b="0" i="1" dirty="0" err="1">
                <a:solidFill>
                  <a:srgbClr val="202122"/>
                </a:solidFill>
                <a:effectLst/>
                <a:latin typeface="Arial" panose="020B0604020202020204" pitchFamily="34" charset="0"/>
              </a:rPr>
              <a:t>Computational</a:t>
            </a:r>
            <a:r>
              <a:rPr lang="cs-CZ" sz="1200" b="0" i="1" dirty="0">
                <a:solidFill>
                  <a:srgbClr val="202122"/>
                </a:solidFill>
                <a:effectLst/>
                <a:latin typeface="Arial" panose="020B0604020202020204" pitchFamily="34" charset="0"/>
              </a:rPr>
              <a:t> Biology</a:t>
            </a:r>
            <a:r>
              <a:rPr lang="cs-CZ" sz="1200" b="0" i="0" dirty="0">
                <a:solidFill>
                  <a:srgbClr val="202122"/>
                </a:solidFill>
                <a:effectLst/>
                <a:latin typeface="Arial" panose="020B0604020202020204" pitchFamily="34" charset="0"/>
              </a:rPr>
              <a:t>. </a:t>
            </a:r>
            <a:r>
              <a:rPr lang="cs-CZ" sz="1200" b="1" i="0" dirty="0">
                <a:solidFill>
                  <a:srgbClr val="202122"/>
                </a:solidFill>
                <a:effectLst/>
                <a:latin typeface="Arial" panose="020B0604020202020204" pitchFamily="34" charset="0"/>
              </a:rPr>
              <a:t>16</a:t>
            </a:r>
            <a:r>
              <a:rPr lang="cs-CZ" sz="1200" b="0" i="0" dirty="0">
                <a:solidFill>
                  <a:srgbClr val="202122"/>
                </a:solidFill>
                <a:effectLst/>
                <a:latin typeface="Arial" panose="020B0604020202020204" pitchFamily="34" charset="0"/>
              </a:rPr>
              <a:t> (8): e1008120. </a:t>
            </a:r>
            <a:endParaRPr lang="cs-CZ" sz="1200" dirty="0"/>
          </a:p>
        </p:txBody>
      </p:sp>
    </p:spTree>
    <p:extLst>
      <p:ext uri="{BB962C8B-B14F-4D97-AF65-F5344CB8AC3E}">
        <p14:creationId xmlns:p14="http://schemas.microsoft.com/office/powerpoint/2010/main" val="36357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5A252-EE0F-48A2-2B59-255C1A6F94AE}"/>
              </a:ext>
            </a:extLst>
          </p:cNvPr>
          <p:cNvSpPr>
            <a:spLocks noGrp="1"/>
          </p:cNvSpPr>
          <p:nvPr>
            <p:ph type="title"/>
          </p:nvPr>
        </p:nvSpPr>
        <p:spPr/>
        <p:txBody>
          <a:bodyPr/>
          <a:lstStyle/>
          <a:p>
            <a:endParaRPr lang="cs-CZ"/>
          </a:p>
        </p:txBody>
      </p:sp>
      <p:pic>
        <p:nvPicPr>
          <p:cNvPr id="3074" name="Picture 2">
            <a:extLst>
              <a:ext uri="{FF2B5EF4-FFF2-40B4-BE49-F238E27FC236}">
                <a16:creationId xmlns:a16="http://schemas.microsoft.com/office/drawing/2014/main" id="{3B9C81DC-8E13-29F6-2C91-D3EA5A382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0"/>
            <a:ext cx="1009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2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1BC0FD-C2C7-41FF-3DAB-18FE755870E3}"/>
              </a:ext>
            </a:extLst>
          </p:cNvPr>
          <p:cNvSpPr>
            <a:spLocks noGrp="1"/>
          </p:cNvSpPr>
          <p:nvPr>
            <p:ph type="title"/>
          </p:nvPr>
        </p:nvSpPr>
        <p:spPr>
          <a:xfrm>
            <a:off x="609480" y="273600"/>
            <a:ext cx="10972440" cy="1144800"/>
          </a:xfrm>
        </p:spPr>
        <p:txBody>
          <a:bodyPr/>
          <a:lstStyle/>
          <a:p>
            <a:r>
              <a:rPr lang="cs-CZ" dirty="0"/>
              <a:t>Nejčastější metody</a:t>
            </a:r>
            <a:endParaRPr lang="en-US" dirty="0"/>
          </a:p>
        </p:txBody>
      </p:sp>
      <p:graphicFrame>
        <p:nvGraphicFramePr>
          <p:cNvPr id="5" name="Tabulka 4">
            <a:extLst>
              <a:ext uri="{FF2B5EF4-FFF2-40B4-BE49-F238E27FC236}">
                <a16:creationId xmlns:a16="http://schemas.microsoft.com/office/drawing/2014/main" id="{D66DE628-F1D9-9306-365A-8ADBD03B4825}"/>
              </a:ext>
            </a:extLst>
          </p:cNvPr>
          <p:cNvGraphicFramePr>
            <a:graphicFrameLocks noGrp="1"/>
          </p:cNvGraphicFramePr>
          <p:nvPr>
            <p:extLst>
              <p:ext uri="{D42A27DB-BD31-4B8C-83A1-F6EECF244321}">
                <p14:modId xmlns:p14="http://schemas.microsoft.com/office/powerpoint/2010/main" val="3161770179"/>
              </p:ext>
            </p:extLst>
          </p:nvPr>
        </p:nvGraphicFramePr>
        <p:xfrm>
          <a:off x="609480" y="1729253"/>
          <a:ext cx="10972442" cy="3863514"/>
        </p:xfrm>
        <a:graphic>
          <a:graphicData uri="http://schemas.openxmlformats.org/drawingml/2006/table">
            <a:tbl>
              <a:tblPr/>
              <a:tblGrid>
                <a:gridCol w="1355474">
                  <a:extLst>
                    <a:ext uri="{9D8B030D-6E8A-4147-A177-3AD203B41FA5}">
                      <a16:colId xmlns:a16="http://schemas.microsoft.com/office/drawing/2014/main" val="990199524"/>
                    </a:ext>
                  </a:extLst>
                </a:gridCol>
                <a:gridCol w="6161437">
                  <a:extLst>
                    <a:ext uri="{9D8B030D-6E8A-4147-A177-3AD203B41FA5}">
                      <a16:colId xmlns:a16="http://schemas.microsoft.com/office/drawing/2014/main" val="3212961780"/>
                    </a:ext>
                  </a:extLst>
                </a:gridCol>
                <a:gridCol w="1460138">
                  <a:extLst>
                    <a:ext uri="{9D8B030D-6E8A-4147-A177-3AD203B41FA5}">
                      <a16:colId xmlns:a16="http://schemas.microsoft.com/office/drawing/2014/main" val="3410475887"/>
                    </a:ext>
                  </a:extLst>
                </a:gridCol>
                <a:gridCol w="1451593">
                  <a:extLst>
                    <a:ext uri="{9D8B030D-6E8A-4147-A177-3AD203B41FA5}">
                      <a16:colId xmlns:a16="http://schemas.microsoft.com/office/drawing/2014/main" val="1305891456"/>
                    </a:ext>
                  </a:extLst>
                </a:gridCol>
                <a:gridCol w="543800">
                  <a:extLst>
                    <a:ext uri="{9D8B030D-6E8A-4147-A177-3AD203B41FA5}">
                      <a16:colId xmlns:a16="http://schemas.microsoft.com/office/drawing/2014/main" val="759166284"/>
                    </a:ext>
                  </a:extLst>
                </a:gridCol>
              </a:tblGrid>
              <a:tr h="373581">
                <a:tc>
                  <a:txBody>
                    <a:bodyPr/>
                    <a:lstStyle/>
                    <a:p>
                      <a:br>
                        <a:rPr lang="cs-CZ" sz="1100" dirty="0">
                          <a:effectLst/>
                        </a:rPr>
                      </a:br>
                      <a:r>
                        <a:rPr lang="cs-CZ" sz="1100" dirty="0">
                          <a:effectLst/>
                        </a:rPr>
                        <a:t>Zkratka metody</a:t>
                      </a:r>
                    </a:p>
                  </a:txBody>
                  <a:tcPr marL="6353" marR="6353" marT="3177" marB="3177" anchor="ctr">
                    <a:lnL>
                      <a:noFill/>
                    </a:lnL>
                    <a:lnR>
                      <a:noFill/>
                    </a:lnR>
                    <a:lnT>
                      <a:noFill/>
                    </a:lnT>
                    <a:lnB>
                      <a:noFill/>
                    </a:lnB>
                    <a:noFill/>
                  </a:tcPr>
                </a:tc>
                <a:tc>
                  <a:txBody>
                    <a:bodyPr/>
                    <a:lstStyle/>
                    <a:p>
                      <a:r>
                        <a:rPr lang="cs-CZ" sz="1100" dirty="0">
                          <a:effectLst/>
                        </a:rPr>
                        <a:t>Název metody</a:t>
                      </a:r>
                    </a:p>
                  </a:txBody>
                  <a:tcPr marL="6353" marR="6353" marT="3177" marB="3177" anchor="ctr">
                    <a:lnL>
                      <a:noFill/>
                    </a:lnL>
                    <a:lnR>
                      <a:noFill/>
                    </a:lnR>
                    <a:lnT>
                      <a:noFill/>
                    </a:lnT>
                    <a:lnB>
                      <a:noFill/>
                    </a:lnB>
                    <a:noFill/>
                  </a:tcPr>
                </a:tc>
                <a:tc>
                  <a:txBody>
                    <a:bodyPr/>
                    <a:lstStyle/>
                    <a:p>
                      <a:r>
                        <a:rPr lang="cs-CZ" sz="1100" dirty="0">
                          <a:effectLst/>
                        </a:rPr>
                        <a:t>Typ metody</a:t>
                      </a:r>
                    </a:p>
                  </a:txBody>
                  <a:tcPr marL="6353" marR="6353" marT="3177" marB="3177" anchor="ctr">
                    <a:lnL>
                      <a:noFill/>
                    </a:lnL>
                    <a:lnR>
                      <a:noFill/>
                    </a:lnR>
                    <a:lnT>
                      <a:noFill/>
                    </a:lnT>
                    <a:lnB>
                      <a:noFill/>
                    </a:lnB>
                    <a:noFill/>
                  </a:tcPr>
                </a:tc>
                <a:tc>
                  <a:txBody>
                    <a:bodyPr/>
                    <a:lstStyle/>
                    <a:p>
                      <a:r>
                        <a:rPr lang="cs-CZ" sz="1100" dirty="0">
                          <a:effectLst/>
                        </a:rPr>
                        <a:t>Vstupní data</a:t>
                      </a:r>
                    </a:p>
                  </a:txBody>
                  <a:tcPr marL="6353" marR="6353" marT="3177" marB="3177" anchor="ctr">
                    <a:lnL>
                      <a:noFill/>
                    </a:lnL>
                    <a:lnR>
                      <a:noFill/>
                    </a:lnR>
                    <a:lnT>
                      <a:noFill/>
                    </a:lnT>
                    <a:lnB>
                      <a:noFill/>
                    </a:lnB>
                    <a:noFill/>
                  </a:tcPr>
                </a:tc>
                <a:tc>
                  <a:txBody>
                    <a:bodyPr/>
                    <a:lstStyle/>
                    <a:p>
                      <a:r>
                        <a:rPr lang="cs-CZ" sz="1100" dirty="0"/>
                        <a:t>Rok publikace</a:t>
                      </a:r>
                    </a:p>
                  </a:txBody>
                  <a:tcPr marL="6353" marR="6353" marT="3177" marB="3177">
                    <a:lnL>
                      <a:noFill/>
                    </a:lnL>
                  </a:tcPr>
                </a:tc>
                <a:extLst>
                  <a:ext uri="{0D108BD9-81ED-4DB2-BD59-A6C34878D82A}">
                    <a16:rowId xmlns:a16="http://schemas.microsoft.com/office/drawing/2014/main" val="2789829571"/>
                  </a:ext>
                </a:extLst>
              </a:tr>
              <a:tr h="209640">
                <a:tc>
                  <a:txBody>
                    <a:bodyPr/>
                    <a:lstStyle/>
                    <a:p>
                      <a:r>
                        <a:rPr lang="cs-CZ" sz="1100" u="none" strike="noStrike">
                          <a:effectLst/>
                          <a:hlinkClick r:id="rId2" tooltip="CIBERSORT"/>
                        </a:rPr>
                        <a:t>CIBERSORT</a:t>
                      </a:r>
                      <a:r>
                        <a:rPr lang="cs-CZ" sz="1100" b="0" i="0" u="none" strike="noStrike" baseline="30000">
                          <a:effectLst/>
                          <a:hlinkClick r:id="rId3"/>
                        </a:rPr>
                        <a:t>[23]</a:t>
                      </a:r>
                      <a:endParaRPr lang="cs-CZ" sz="1100">
                        <a:effectLst/>
                      </a:endParaRPr>
                    </a:p>
                  </a:txBody>
                  <a:tcPr marL="6353" marR="6353" marT="3177" marB="3177" anchor="ctr">
                    <a:lnL>
                      <a:noFill/>
                    </a:lnL>
                    <a:lnR>
                      <a:noFill/>
                    </a:lnR>
                    <a:lnT>
                      <a:noFill/>
                    </a:lnT>
                    <a:lnB>
                      <a:noFill/>
                    </a:lnB>
                    <a:noFill/>
                  </a:tcPr>
                </a:tc>
                <a:tc>
                  <a:txBody>
                    <a:bodyPr/>
                    <a:lstStyle/>
                    <a:p>
                      <a:r>
                        <a:rPr lang="en-US" sz="1100" dirty="0">
                          <a:effectLst/>
                        </a:rPr>
                        <a:t>Robust enumeration of cell subsets from tissue expression profiles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2018</a:t>
                      </a:r>
                    </a:p>
                  </a:txBody>
                  <a:tcPr marL="6353" marR="6353" marT="3177" marB="3177" anchor="ctr">
                    <a:lnL>
                      <a:noFill/>
                    </a:lnL>
                    <a:lnR>
                      <a:noFill/>
                    </a:lnR>
                    <a:lnB>
                      <a:noFill/>
                    </a:lnB>
                    <a:noFill/>
                  </a:tcPr>
                </a:tc>
                <a:extLst>
                  <a:ext uri="{0D108BD9-81ED-4DB2-BD59-A6C34878D82A}">
                    <a16:rowId xmlns:a16="http://schemas.microsoft.com/office/drawing/2014/main" val="4148282303"/>
                  </a:ext>
                </a:extLst>
              </a:tr>
              <a:tr h="209640">
                <a:tc>
                  <a:txBody>
                    <a:bodyPr/>
                    <a:lstStyle/>
                    <a:p>
                      <a:r>
                        <a:rPr lang="cs-CZ" sz="1100" u="none" strike="noStrike">
                          <a:effectLst/>
                          <a:hlinkClick r:id="rId4" tooltip="CDSeq (page does not exist)"/>
                        </a:rPr>
                        <a:t>CDSeq</a:t>
                      </a:r>
                      <a:r>
                        <a:rPr lang="cs-CZ" sz="1100" b="0" i="0" u="none" strike="noStrike" baseline="30000">
                          <a:effectLst/>
                          <a:hlinkClick r:id="rId5"/>
                        </a:rPr>
                        <a:t>[24]</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A complete deconvolution method for dissecting tissue heterogeneity</a:t>
                      </a:r>
                    </a:p>
                  </a:txBody>
                  <a:tcPr marL="6353" marR="6353" marT="3177" marB="3177" anchor="ctr">
                    <a:lnL>
                      <a:noFill/>
                    </a:lnL>
                    <a:lnR>
                      <a:noFill/>
                    </a:lnR>
                    <a:lnT>
                      <a:noFill/>
                    </a:lnT>
                    <a:lnB>
                      <a:noFill/>
                    </a:lnB>
                    <a:noFill/>
                  </a:tcPr>
                </a:tc>
                <a:tc>
                  <a:txBody>
                    <a:bodyPr/>
                    <a:lstStyle/>
                    <a:p>
                      <a:r>
                        <a:rPr lang="cs-CZ" sz="1100">
                          <a:effectLst/>
                        </a:rPr>
                        <a:t>Reference free</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2874904166"/>
                  </a:ext>
                </a:extLst>
              </a:tr>
              <a:tr h="209640">
                <a:tc>
                  <a:txBody>
                    <a:bodyPr/>
                    <a:lstStyle/>
                    <a:p>
                      <a:r>
                        <a:rPr lang="cs-CZ" sz="1100" u="none" strike="noStrike">
                          <a:effectLst/>
                          <a:hlinkClick r:id="rId6" tooltip="FARDEEP (page does not exist)"/>
                        </a:rPr>
                        <a:t>FARDEEP</a:t>
                      </a:r>
                      <a:r>
                        <a:rPr lang="cs-CZ" sz="1100" b="0" i="0" u="none" strike="noStrike" baseline="30000">
                          <a:effectLst/>
                          <a:hlinkClick r:id="rId7"/>
                        </a:rPr>
                        <a:t>[25]</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Fast and robust deconvolution of expression profiles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924955"/>
                  </a:ext>
                </a:extLst>
              </a:tr>
              <a:tr h="209640">
                <a:tc>
                  <a:txBody>
                    <a:bodyPr/>
                    <a:lstStyle/>
                    <a:p>
                      <a:r>
                        <a:rPr lang="cs-CZ" sz="1100" u="none" strike="noStrike">
                          <a:effectLst/>
                          <a:hlinkClick r:id="rId8" tooltip="UNDO (software) (page does not exist)"/>
                        </a:rPr>
                        <a:t>UNDO</a:t>
                      </a:r>
                      <a:r>
                        <a:rPr lang="cs-CZ" sz="1100" b="0" i="0" u="none" strike="noStrike" baseline="30000">
                          <a:effectLst/>
                          <a:hlinkClick r:id="rId9"/>
                        </a:rPr>
                        <a:t>[26]</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Unsupervised deconvolution of tumor-stromal mixed expressions</a:t>
                      </a:r>
                    </a:p>
                  </a:txBody>
                  <a:tcPr marL="6353" marR="6353" marT="3177" marB="3177" anchor="ctr">
                    <a:lnL>
                      <a:noFill/>
                    </a:lnL>
                    <a:lnR>
                      <a:noFill/>
                    </a:lnR>
                    <a:lnT>
                      <a:noFill/>
                    </a:lnT>
                    <a:lnB>
                      <a:noFill/>
                    </a:lnB>
                    <a:noFill/>
                  </a:tcPr>
                </a:tc>
                <a:tc>
                  <a:txBody>
                    <a:bodyPr/>
                    <a:lstStyle/>
                    <a:p>
                      <a:r>
                        <a:rPr lang="cs-CZ" sz="1100">
                          <a:effectLst/>
                        </a:rPr>
                        <a:t>Reference free</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2015</a:t>
                      </a:r>
                    </a:p>
                  </a:txBody>
                  <a:tcPr marL="6353" marR="6353" marT="3177" marB="3177" anchor="ctr">
                    <a:lnL>
                      <a:noFill/>
                    </a:lnL>
                    <a:lnR>
                      <a:noFill/>
                    </a:lnR>
                    <a:lnT>
                      <a:noFill/>
                    </a:lnT>
                    <a:lnB>
                      <a:noFill/>
                    </a:lnB>
                    <a:noFill/>
                  </a:tcPr>
                </a:tc>
                <a:extLst>
                  <a:ext uri="{0D108BD9-81ED-4DB2-BD59-A6C34878D82A}">
                    <a16:rowId xmlns:a16="http://schemas.microsoft.com/office/drawing/2014/main" val="1813100445"/>
                  </a:ext>
                </a:extLst>
              </a:tr>
              <a:tr h="209640">
                <a:tc>
                  <a:txBody>
                    <a:bodyPr/>
                    <a:lstStyle/>
                    <a:p>
                      <a:r>
                        <a:rPr lang="cs-CZ" sz="1100" u="none" strike="noStrike">
                          <a:effectLst/>
                          <a:hlinkClick r:id="rId10" tooltip="Dtangle (page does not exist)"/>
                        </a:rPr>
                        <a:t>dtangle</a:t>
                      </a:r>
                      <a:r>
                        <a:rPr lang="cs-CZ" sz="1100" b="0" i="0" u="none" strike="noStrike" baseline="30000">
                          <a:effectLst/>
                          <a:hlinkClick r:id="rId11"/>
                        </a:rPr>
                        <a:t>[27]</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Accurate and robust cell type deconvolution</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1839087314"/>
                  </a:ext>
                </a:extLst>
              </a:tr>
              <a:tr h="209640">
                <a:tc>
                  <a:txBody>
                    <a:bodyPr/>
                    <a:lstStyle/>
                    <a:p>
                      <a:r>
                        <a:rPr lang="cs-CZ" sz="1100" u="none" strike="noStrike">
                          <a:effectLst/>
                          <a:hlinkClick r:id="rId12" tooltip="EPIC (software) (page does not exist)"/>
                        </a:rPr>
                        <a:t>EPIC</a:t>
                      </a:r>
                      <a:r>
                        <a:rPr lang="cs-CZ" sz="1100" b="0" i="0" u="none" strike="noStrike" baseline="30000">
                          <a:effectLst/>
                          <a:hlinkClick r:id="rId13"/>
                        </a:rPr>
                        <a:t>[28]</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Estimating the proportions of different cell types from bulk gene expression data</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2017</a:t>
                      </a:r>
                    </a:p>
                  </a:txBody>
                  <a:tcPr marL="6353" marR="6353" marT="3177" marB="3177" anchor="ctr">
                    <a:lnL>
                      <a:noFill/>
                    </a:lnL>
                    <a:lnR>
                      <a:noFill/>
                    </a:lnR>
                    <a:lnT>
                      <a:noFill/>
                    </a:lnT>
                    <a:lnB>
                      <a:noFill/>
                    </a:lnB>
                    <a:noFill/>
                  </a:tcPr>
                </a:tc>
                <a:extLst>
                  <a:ext uri="{0D108BD9-81ED-4DB2-BD59-A6C34878D82A}">
                    <a16:rowId xmlns:a16="http://schemas.microsoft.com/office/drawing/2014/main" val="3242561423"/>
                  </a:ext>
                </a:extLst>
              </a:tr>
              <a:tr h="209640">
                <a:tc>
                  <a:txBody>
                    <a:bodyPr/>
                    <a:lstStyle/>
                    <a:p>
                      <a:r>
                        <a:rPr lang="cs-CZ" sz="1100" u="none" strike="noStrike">
                          <a:effectLst/>
                          <a:hlinkClick r:id="rId14" tooltip="BSEQ-sc (page does not exist)"/>
                        </a:rPr>
                        <a:t>BSEQ-sc</a:t>
                      </a:r>
                      <a:r>
                        <a:rPr lang="cs-CZ" sz="1100" b="0" i="0" u="none" strike="noStrike" baseline="30000">
                          <a:effectLst/>
                          <a:hlinkClick r:id="rId15"/>
                        </a:rPr>
                        <a:t>[29]</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Deconvolution of bulk sequencing experiments using single cell data</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2016</a:t>
                      </a:r>
                    </a:p>
                  </a:txBody>
                  <a:tcPr marL="6353" marR="6353" marT="3177" marB="3177" anchor="ctr">
                    <a:lnL>
                      <a:noFill/>
                    </a:lnL>
                    <a:lnR>
                      <a:noFill/>
                    </a:lnR>
                    <a:lnT>
                      <a:noFill/>
                    </a:lnT>
                    <a:lnB>
                      <a:noFill/>
                    </a:lnB>
                    <a:noFill/>
                  </a:tcPr>
                </a:tc>
                <a:extLst>
                  <a:ext uri="{0D108BD9-81ED-4DB2-BD59-A6C34878D82A}">
                    <a16:rowId xmlns:a16="http://schemas.microsoft.com/office/drawing/2014/main" val="620319661"/>
                  </a:ext>
                </a:extLst>
              </a:tr>
              <a:tr h="209640">
                <a:tc>
                  <a:txBody>
                    <a:bodyPr/>
                    <a:lstStyle/>
                    <a:p>
                      <a:r>
                        <a:rPr lang="cs-CZ" sz="1100" u="none" strike="noStrike">
                          <a:effectLst/>
                          <a:hlinkClick r:id="rId16" tooltip="MuSiC (page does not exist)"/>
                        </a:rPr>
                        <a:t>MuSiC</a:t>
                      </a:r>
                      <a:r>
                        <a:rPr lang="cs-CZ" sz="1100" b="0" i="0" u="none" strike="noStrike" baseline="30000">
                          <a:effectLst/>
                          <a:hlinkClick r:id="rId17"/>
                        </a:rPr>
                        <a:t>[18]</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Cell-type Identification by estimating relative subsets of RNA transcripts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1272174351"/>
                  </a:ext>
                </a:extLst>
              </a:tr>
              <a:tr h="209640">
                <a:tc>
                  <a:txBody>
                    <a:bodyPr/>
                    <a:lstStyle/>
                    <a:p>
                      <a:r>
                        <a:rPr lang="cs-CZ" sz="1100" u="none" strike="noStrike">
                          <a:effectLst/>
                          <a:hlinkClick r:id="rId18" tooltip="SCDC (software) (page does not exist)"/>
                        </a:rPr>
                        <a:t>SCDC</a:t>
                      </a:r>
                      <a:r>
                        <a:rPr lang="cs-CZ" sz="1100" b="0" i="0" u="none" strike="noStrike" baseline="30000">
                          <a:effectLst/>
                          <a:hlinkClick r:id="rId19"/>
                        </a:rPr>
                        <a:t>[30]</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Bulk gene expression deconvolution by multiple single-Cell RNA sequencing references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2020</a:t>
                      </a:r>
                    </a:p>
                  </a:txBody>
                  <a:tcPr marL="6353" marR="6353" marT="3177" marB="3177" anchor="ctr">
                    <a:lnL>
                      <a:noFill/>
                    </a:lnL>
                    <a:lnR>
                      <a:noFill/>
                    </a:lnR>
                    <a:lnT>
                      <a:noFill/>
                    </a:lnT>
                    <a:lnB>
                      <a:noFill/>
                    </a:lnB>
                    <a:noFill/>
                  </a:tcPr>
                </a:tc>
                <a:extLst>
                  <a:ext uri="{0D108BD9-81ED-4DB2-BD59-A6C34878D82A}">
                    <a16:rowId xmlns:a16="http://schemas.microsoft.com/office/drawing/2014/main" val="934836677"/>
                  </a:ext>
                </a:extLst>
              </a:tr>
              <a:tr h="209640">
                <a:tc>
                  <a:txBody>
                    <a:bodyPr/>
                    <a:lstStyle/>
                    <a:p>
                      <a:r>
                        <a:rPr lang="cs-CZ" sz="1100" u="none" strike="noStrike">
                          <a:effectLst/>
                          <a:hlinkClick r:id="rId20" tooltip="DWLS (software) (page does not exist)"/>
                        </a:rPr>
                        <a:t>DWLS</a:t>
                      </a:r>
                      <a:r>
                        <a:rPr lang="cs-CZ" sz="1100" b="0" i="0" u="none" strike="noStrike" baseline="30000">
                          <a:effectLst/>
                          <a:hlinkClick r:id="rId21"/>
                        </a:rPr>
                        <a:t>[31]</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Gene expression deconvolution using dampened weighted least squares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4106507034"/>
                  </a:ext>
                </a:extLst>
              </a:tr>
              <a:tr h="209640">
                <a:tc>
                  <a:txBody>
                    <a:bodyPr/>
                    <a:lstStyle/>
                    <a:p>
                      <a:r>
                        <a:rPr lang="cs-CZ" sz="1100" u="none" strike="noStrike">
                          <a:effectLst/>
                          <a:hlinkClick r:id="rId22" tooltip="DeconvSeq (page does not exist)"/>
                        </a:rPr>
                        <a:t>deconvSeq</a:t>
                      </a:r>
                      <a:r>
                        <a:rPr lang="cs-CZ" sz="1100" b="0" i="0" u="none" strike="noStrike" baseline="30000">
                          <a:effectLst/>
                          <a:hlinkClick r:id="rId23"/>
                        </a:rPr>
                        <a:t>[32]</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Deconvolution of cell mixture distribution in sequencing data</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3448173389"/>
                  </a:ext>
                </a:extLst>
              </a:tr>
              <a:tr h="209640">
                <a:tc>
                  <a:txBody>
                    <a:bodyPr/>
                    <a:lstStyle/>
                    <a:p>
                      <a:r>
                        <a:rPr lang="cs-CZ" sz="1100" u="none" strike="noStrike">
                          <a:effectLst/>
                          <a:hlinkClick r:id="rId24" tooltip="Bisque (software) (page does not exist)"/>
                        </a:rPr>
                        <a:t>Bisque</a:t>
                      </a:r>
                      <a:r>
                        <a:rPr lang="cs-CZ" sz="1100" b="0" i="0" u="none" strike="noStrike" baseline="30000">
                          <a:effectLst/>
                          <a:hlinkClick r:id="rId25"/>
                        </a:rPr>
                        <a:t>[19]</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Decomposition of bulk expression with single-cell sequencing</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Gene expression</a:t>
                      </a:r>
                    </a:p>
                  </a:txBody>
                  <a:tcPr marL="6353" marR="6353" marT="3177" marB="3177" anchor="ctr">
                    <a:lnL>
                      <a:noFill/>
                    </a:lnL>
                    <a:lnR>
                      <a:noFill/>
                    </a:lnR>
                    <a:lnT>
                      <a:noFill/>
                    </a:lnT>
                    <a:lnB>
                      <a:noFill/>
                    </a:lnB>
                    <a:noFill/>
                  </a:tcPr>
                </a:tc>
                <a:tc>
                  <a:txBody>
                    <a:bodyPr/>
                    <a:lstStyle/>
                    <a:p>
                      <a:r>
                        <a:rPr lang="cs-CZ" sz="1100">
                          <a:effectLst/>
                        </a:rPr>
                        <a:t>2020</a:t>
                      </a:r>
                    </a:p>
                  </a:txBody>
                  <a:tcPr marL="6353" marR="6353" marT="3177" marB="3177" anchor="ctr">
                    <a:lnL>
                      <a:noFill/>
                    </a:lnL>
                    <a:lnR>
                      <a:noFill/>
                    </a:lnR>
                    <a:lnT>
                      <a:noFill/>
                    </a:lnT>
                    <a:lnB>
                      <a:noFill/>
                    </a:lnB>
                    <a:noFill/>
                  </a:tcPr>
                </a:tc>
                <a:extLst>
                  <a:ext uri="{0D108BD9-81ED-4DB2-BD59-A6C34878D82A}">
                    <a16:rowId xmlns:a16="http://schemas.microsoft.com/office/drawing/2014/main" val="4252769070"/>
                  </a:ext>
                </a:extLst>
              </a:tr>
              <a:tr h="209640">
                <a:tc>
                  <a:txBody>
                    <a:bodyPr/>
                    <a:lstStyle/>
                    <a:p>
                      <a:r>
                        <a:rPr lang="cs-CZ" sz="1100" u="none" strike="noStrike">
                          <a:effectLst/>
                          <a:hlinkClick r:id="rId26" tooltip="TOAST (software) (page does not exist)"/>
                        </a:rPr>
                        <a:t>TOAST</a:t>
                      </a:r>
                      <a:r>
                        <a:rPr lang="cs-CZ" sz="1100" b="0" i="0" u="none" strike="noStrike" baseline="30000">
                          <a:effectLst/>
                          <a:hlinkClick r:id="rId27"/>
                        </a:rPr>
                        <a:t>[33]</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Tools for the analysis of heterogeneous tissues</a:t>
                      </a:r>
                    </a:p>
                  </a:txBody>
                  <a:tcPr marL="6353" marR="6353" marT="3177" marB="3177" anchor="ctr">
                    <a:lnL>
                      <a:noFill/>
                    </a:lnL>
                    <a:lnR>
                      <a:noFill/>
                    </a:lnR>
                    <a:lnT>
                      <a:noFill/>
                    </a:lnT>
                    <a:lnB>
                      <a:noFill/>
                    </a:lnB>
                    <a:noFill/>
                  </a:tcPr>
                </a:tc>
                <a:tc>
                  <a:txBody>
                    <a:bodyPr/>
                    <a:lstStyle/>
                    <a:p>
                      <a:r>
                        <a:rPr lang="cs-CZ" sz="1100">
                          <a:effectLst/>
                        </a:rPr>
                        <a:t>Reference free</a:t>
                      </a:r>
                    </a:p>
                  </a:txBody>
                  <a:tcPr marL="6353" marR="6353" marT="3177" marB="3177" anchor="ctr">
                    <a:lnL>
                      <a:noFill/>
                    </a:lnL>
                    <a:lnR>
                      <a:noFill/>
                    </a:lnR>
                    <a:lnT>
                      <a:noFill/>
                    </a:lnT>
                    <a:lnB>
                      <a:noFill/>
                    </a:lnB>
                    <a:noFill/>
                  </a:tcPr>
                </a:tc>
                <a:tc>
                  <a:txBody>
                    <a:bodyPr/>
                    <a:lstStyle/>
                    <a:p>
                      <a:r>
                        <a:rPr lang="cs-CZ" sz="1100">
                          <a:effectLst/>
                        </a:rPr>
                        <a:t>DNA methylation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2336830986"/>
                  </a:ext>
                </a:extLst>
              </a:tr>
              <a:tr h="209640">
                <a:tc>
                  <a:txBody>
                    <a:bodyPr/>
                    <a:lstStyle/>
                    <a:p>
                      <a:r>
                        <a:rPr lang="cs-CZ" sz="1100" u="none" strike="noStrike">
                          <a:effectLst/>
                          <a:hlinkClick r:id="rId28" tooltip="Houseman (software) (page does not exist)"/>
                        </a:rPr>
                        <a:t>Houseman</a:t>
                      </a:r>
                      <a:r>
                        <a:rPr lang="cs-CZ" sz="1100" b="0" i="0" u="none" strike="noStrike" baseline="30000">
                          <a:effectLst/>
                          <a:hlinkClick r:id="rId29"/>
                        </a:rPr>
                        <a:t>[9]</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Reference-free deconvolution of DNA methylation data and mediation by cell composition effects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DNA methylation</a:t>
                      </a:r>
                    </a:p>
                  </a:txBody>
                  <a:tcPr marL="6353" marR="6353" marT="3177" marB="3177" anchor="ctr">
                    <a:lnL>
                      <a:noFill/>
                    </a:lnL>
                    <a:lnR>
                      <a:noFill/>
                    </a:lnR>
                    <a:lnT>
                      <a:noFill/>
                    </a:lnT>
                    <a:lnB>
                      <a:noFill/>
                    </a:lnB>
                    <a:noFill/>
                  </a:tcPr>
                </a:tc>
                <a:tc>
                  <a:txBody>
                    <a:bodyPr/>
                    <a:lstStyle/>
                    <a:p>
                      <a:r>
                        <a:rPr lang="cs-CZ" sz="1100">
                          <a:effectLst/>
                        </a:rPr>
                        <a:t>2016</a:t>
                      </a:r>
                    </a:p>
                  </a:txBody>
                  <a:tcPr marL="6353" marR="6353" marT="3177" marB="3177" anchor="ctr">
                    <a:lnL>
                      <a:noFill/>
                    </a:lnL>
                    <a:lnR>
                      <a:noFill/>
                    </a:lnR>
                    <a:lnT>
                      <a:noFill/>
                    </a:lnT>
                    <a:lnB>
                      <a:noFill/>
                    </a:lnB>
                    <a:noFill/>
                  </a:tcPr>
                </a:tc>
                <a:extLst>
                  <a:ext uri="{0D108BD9-81ED-4DB2-BD59-A6C34878D82A}">
                    <a16:rowId xmlns:a16="http://schemas.microsoft.com/office/drawing/2014/main" val="2738705902"/>
                  </a:ext>
                </a:extLst>
              </a:tr>
              <a:tr h="209640">
                <a:tc>
                  <a:txBody>
                    <a:bodyPr/>
                    <a:lstStyle/>
                    <a:p>
                      <a:r>
                        <a:rPr lang="cs-CZ" sz="1100" u="none" strike="noStrike">
                          <a:effectLst/>
                          <a:hlinkClick r:id="rId30" tooltip="MethylCC (page does not exist)"/>
                        </a:rPr>
                        <a:t>methylCC</a:t>
                      </a:r>
                      <a:r>
                        <a:rPr lang="cs-CZ" sz="1100" b="0" i="0" u="none" strike="noStrike" baseline="30000">
                          <a:effectLst/>
                          <a:hlinkClick r:id="rId31"/>
                        </a:rPr>
                        <a:t>[34]</a:t>
                      </a:r>
                      <a:endParaRPr lang="cs-CZ" sz="1100">
                        <a:effectLst/>
                      </a:endParaRPr>
                    </a:p>
                  </a:txBody>
                  <a:tcPr marL="6353" marR="6353" marT="3177" marB="3177" anchor="ctr">
                    <a:lnL>
                      <a:noFill/>
                    </a:lnL>
                    <a:lnR>
                      <a:noFill/>
                    </a:lnR>
                    <a:lnT>
                      <a:noFill/>
                    </a:lnT>
                    <a:lnB>
                      <a:noFill/>
                    </a:lnB>
                    <a:noFill/>
                  </a:tcPr>
                </a:tc>
                <a:tc>
                  <a:txBody>
                    <a:bodyPr/>
                    <a:lstStyle/>
                    <a:p>
                      <a:r>
                        <a:rPr lang="en-US" sz="1100">
                          <a:effectLst/>
                        </a:rPr>
                        <a:t>Technology-independent estimation of cell type composition using differentially methylated regions</a:t>
                      </a:r>
                    </a:p>
                  </a:txBody>
                  <a:tcPr marL="6353" marR="6353" marT="3177" marB="3177" anchor="ctr">
                    <a:lnL>
                      <a:noFill/>
                    </a:lnL>
                    <a:lnR>
                      <a:noFill/>
                    </a:lnR>
                    <a:lnT>
                      <a:noFill/>
                    </a:lnT>
                    <a:lnB>
                      <a:noFill/>
                    </a:lnB>
                    <a:noFill/>
                  </a:tcPr>
                </a:tc>
                <a:tc>
                  <a:txBody>
                    <a:bodyPr/>
                    <a:lstStyle/>
                    <a:p>
                      <a:r>
                        <a:rPr lang="cs-CZ" sz="1100">
                          <a:effectLst/>
                        </a:rPr>
                        <a:t>Reference based</a:t>
                      </a:r>
                    </a:p>
                  </a:txBody>
                  <a:tcPr marL="6353" marR="6353" marT="3177" marB="3177" anchor="ctr">
                    <a:lnL>
                      <a:noFill/>
                    </a:lnL>
                    <a:lnR>
                      <a:noFill/>
                    </a:lnR>
                    <a:lnT>
                      <a:noFill/>
                    </a:lnT>
                    <a:lnB>
                      <a:noFill/>
                    </a:lnB>
                    <a:noFill/>
                  </a:tcPr>
                </a:tc>
                <a:tc>
                  <a:txBody>
                    <a:bodyPr/>
                    <a:lstStyle/>
                    <a:p>
                      <a:r>
                        <a:rPr lang="cs-CZ" sz="1100">
                          <a:effectLst/>
                        </a:rPr>
                        <a:t>DNA methylation</a:t>
                      </a:r>
                    </a:p>
                  </a:txBody>
                  <a:tcPr marL="6353" marR="6353" marT="3177" marB="3177" anchor="ctr">
                    <a:lnL>
                      <a:noFill/>
                    </a:lnL>
                    <a:lnR>
                      <a:noFill/>
                    </a:lnR>
                    <a:lnT>
                      <a:noFill/>
                    </a:lnT>
                    <a:lnB>
                      <a:noFill/>
                    </a:lnB>
                    <a:noFill/>
                  </a:tcPr>
                </a:tc>
                <a:tc>
                  <a:txBody>
                    <a:bodyPr/>
                    <a:lstStyle/>
                    <a:p>
                      <a:r>
                        <a:rPr lang="cs-CZ" sz="1100">
                          <a:effectLst/>
                        </a:rPr>
                        <a:t>2019</a:t>
                      </a:r>
                    </a:p>
                  </a:txBody>
                  <a:tcPr marL="6353" marR="6353" marT="3177" marB="3177" anchor="ctr">
                    <a:lnL>
                      <a:noFill/>
                    </a:lnL>
                    <a:lnR>
                      <a:noFill/>
                    </a:lnR>
                    <a:lnT>
                      <a:noFill/>
                    </a:lnT>
                    <a:lnB>
                      <a:noFill/>
                    </a:lnB>
                    <a:noFill/>
                  </a:tcPr>
                </a:tc>
                <a:extLst>
                  <a:ext uri="{0D108BD9-81ED-4DB2-BD59-A6C34878D82A}">
                    <a16:rowId xmlns:a16="http://schemas.microsoft.com/office/drawing/2014/main" val="1459462190"/>
                  </a:ext>
                </a:extLst>
              </a:tr>
              <a:tr h="209640">
                <a:tc>
                  <a:txBody>
                    <a:bodyPr/>
                    <a:lstStyle/>
                    <a:p>
                      <a:r>
                        <a:rPr lang="cs-CZ" sz="1100" u="none" strike="noStrike" dirty="0" err="1">
                          <a:effectLst/>
                          <a:hlinkClick r:id="rId32" tooltip="BayesCCE (page does not exist)"/>
                        </a:rPr>
                        <a:t>BayesCCE</a:t>
                      </a:r>
                      <a:r>
                        <a:rPr lang="cs-CZ" sz="1100" b="0" i="0" u="none" strike="noStrike" baseline="30000" dirty="0">
                          <a:effectLst/>
                          <a:hlinkClick r:id="rId33"/>
                        </a:rPr>
                        <a:t>[35]</a:t>
                      </a:r>
                      <a:endParaRPr lang="cs-CZ" sz="1100" dirty="0">
                        <a:effectLst/>
                      </a:endParaRPr>
                    </a:p>
                  </a:txBody>
                  <a:tcPr marL="6353" marR="6353" marT="3177" marB="3177" anchor="ctr">
                    <a:lnL>
                      <a:noFill/>
                    </a:lnL>
                    <a:lnR>
                      <a:noFill/>
                    </a:lnR>
                    <a:lnT>
                      <a:noFill/>
                    </a:lnT>
                    <a:lnB>
                      <a:noFill/>
                    </a:lnB>
                    <a:noFill/>
                  </a:tcPr>
                </a:tc>
                <a:tc>
                  <a:txBody>
                    <a:bodyPr/>
                    <a:lstStyle/>
                    <a:p>
                      <a:r>
                        <a:rPr lang="en-US" sz="1100">
                          <a:effectLst/>
                        </a:rPr>
                        <a:t>Bayesian framework for estimating cell-type composition from DNA methylation</a:t>
                      </a:r>
                    </a:p>
                  </a:txBody>
                  <a:tcPr marL="6353" marR="6353" marT="3177" marB="3177" anchor="ctr">
                    <a:lnL>
                      <a:noFill/>
                    </a:lnL>
                    <a:lnR>
                      <a:noFill/>
                    </a:lnR>
                    <a:lnT>
                      <a:noFill/>
                    </a:lnT>
                    <a:lnB>
                      <a:noFill/>
                    </a:lnB>
                    <a:noFill/>
                  </a:tcPr>
                </a:tc>
                <a:tc>
                  <a:txBody>
                    <a:bodyPr/>
                    <a:lstStyle/>
                    <a:p>
                      <a:r>
                        <a:rPr lang="cs-CZ" sz="1100">
                          <a:effectLst/>
                        </a:rPr>
                        <a:t>Reference free</a:t>
                      </a:r>
                    </a:p>
                  </a:txBody>
                  <a:tcPr marL="6353" marR="6353" marT="3177" marB="3177" anchor="ctr">
                    <a:lnL>
                      <a:noFill/>
                    </a:lnL>
                    <a:lnR>
                      <a:noFill/>
                    </a:lnR>
                    <a:lnT>
                      <a:noFill/>
                    </a:lnT>
                    <a:lnB>
                      <a:noFill/>
                    </a:lnB>
                    <a:noFill/>
                  </a:tcPr>
                </a:tc>
                <a:tc>
                  <a:txBody>
                    <a:bodyPr/>
                    <a:lstStyle/>
                    <a:p>
                      <a:r>
                        <a:rPr lang="cs-CZ" sz="1100">
                          <a:effectLst/>
                        </a:rPr>
                        <a:t>DNA methylation</a:t>
                      </a:r>
                    </a:p>
                  </a:txBody>
                  <a:tcPr marL="6353" marR="6353" marT="3177" marB="3177" anchor="ctr">
                    <a:lnL>
                      <a:noFill/>
                    </a:lnL>
                    <a:lnR>
                      <a:noFill/>
                    </a:lnR>
                    <a:lnT>
                      <a:noFill/>
                    </a:lnT>
                    <a:lnB>
                      <a:noFill/>
                    </a:lnB>
                    <a:noFill/>
                  </a:tcPr>
                </a:tc>
                <a:tc>
                  <a:txBody>
                    <a:bodyPr/>
                    <a:lstStyle/>
                    <a:p>
                      <a:r>
                        <a:rPr lang="cs-CZ" sz="1100" dirty="0">
                          <a:effectLst/>
                        </a:rPr>
                        <a:t>2018</a:t>
                      </a:r>
                    </a:p>
                  </a:txBody>
                  <a:tcPr marL="6353" marR="6353" marT="3177" marB="3177" anchor="ctr">
                    <a:lnL>
                      <a:noFill/>
                    </a:lnL>
                    <a:lnR>
                      <a:noFill/>
                    </a:lnR>
                    <a:lnT>
                      <a:noFill/>
                    </a:lnT>
                    <a:lnB>
                      <a:noFill/>
                    </a:lnB>
                    <a:noFill/>
                  </a:tcPr>
                </a:tc>
                <a:extLst>
                  <a:ext uri="{0D108BD9-81ED-4DB2-BD59-A6C34878D82A}">
                    <a16:rowId xmlns:a16="http://schemas.microsoft.com/office/drawing/2014/main" val="4212304774"/>
                  </a:ext>
                </a:extLst>
              </a:tr>
            </a:tbl>
          </a:graphicData>
        </a:graphic>
      </p:graphicFrame>
    </p:spTree>
    <p:extLst>
      <p:ext uri="{BB962C8B-B14F-4D97-AF65-F5344CB8AC3E}">
        <p14:creationId xmlns:p14="http://schemas.microsoft.com/office/powerpoint/2010/main" val="20706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A5C-5C01-4ACD-53A3-E451A58A87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BC4436E-145C-2A7F-6FEB-D6C272DDECBA}"/>
              </a:ext>
            </a:extLst>
          </p:cNvPr>
          <p:cNvSpPr>
            <a:spLocks noGrp="1"/>
          </p:cNvSpPr>
          <p:nvPr>
            <p:ph type="title"/>
          </p:nvPr>
        </p:nvSpPr>
        <p:spPr>
          <a:xfrm>
            <a:off x="254854" y="186041"/>
            <a:ext cx="10972440" cy="1144800"/>
          </a:xfrm>
        </p:spPr>
        <p:txBody>
          <a:bodyPr/>
          <a:lstStyle/>
          <a:p>
            <a:r>
              <a:rPr lang="cs-CZ" dirty="0"/>
              <a:t>Srovnání metod</a:t>
            </a:r>
            <a:endParaRPr lang="en-US" dirty="0"/>
          </a:p>
        </p:txBody>
      </p:sp>
      <p:pic>
        <p:nvPicPr>
          <p:cNvPr id="3" name="Obrázek 2" descr="Obsah obrázku text, snímek obrazovky, Barevnost&#10;&#10;Popis byl vytvořen automaticky">
            <a:extLst>
              <a:ext uri="{FF2B5EF4-FFF2-40B4-BE49-F238E27FC236}">
                <a16:creationId xmlns:a16="http://schemas.microsoft.com/office/drawing/2014/main" id="{B7FBB4BE-29D7-B034-D7E9-BB3E8E108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0"/>
            <a:ext cx="5993546" cy="6858000"/>
          </a:xfrm>
          <a:prstGeom prst="rect">
            <a:avLst/>
          </a:prstGeom>
        </p:spPr>
      </p:pic>
      <p:sp>
        <p:nvSpPr>
          <p:cNvPr id="8" name="TextovéPole 7">
            <a:extLst>
              <a:ext uri="{FF2B5EF4-FFF2-40B4-BE49-F238E27FC236}">
                <a16:creationId xmlns:a16="http://schemas.microsoft.com/office/drawing/2014/main" id="{B4BD7FA1-CD58-4D0C-6BA7-FDBE6273BA4F}"/>
              </a:ext>
            </a:extLst>
          </p:cNvPr>
          <p:cNvSpPr txBox="1"/>
          <p:nvPr/>
        </p:nvSpPr>
        <p:spPr>
          <a:xfrm>
            <a:off x="93621" y="5938069"/>
            <a:ext cx="6097772" cy="646331"/>
          </a:xfrm>
          <a:prstGeom prst="rect">
            <a:avLst/>
          </a:prstGeom>
          <a:noFill/>
        </p:spPr>
        <p:txBody>
          <a:bodyPr wrap="square">
            <a:spAutoFit/>
          </a:bodyPr>
          <a:lstStyle/>
          <a:p>
            <a:pPr marL="0" indent="0" eaLnBrk="1" hangingPunct="1">
              <a:spcBef>
                <a:spcPct val="0"/>
              </a:spcBef>
              <a:spcAft>
                <a:spcPts val="600"/>
              </a:spcAft>
              <a:buNone/>
            </a:pPr>
            <a:r>
              <a:rPr lang="en-US" altLang="en-US" sz="1800" i="1" dirty="0">
                <a:solidFill>
                  <a:srgbClr val="333333"/>
                </a:solidFill>
              </a:rPr>
              <a:t>Nucleic Acids Res</a:t>
            </a:r>
            <a:r>
              <a:rPr lang="en-US" altLang="en-US" sz="1800" dirty="0">
                <a:solidFill>
                  <a:srgbClr val="333333"/>
                </a:solidFill>
              </a:rPr>
              <a:t>, Volume 52, Issue 9, 22 May 2024, Pages 4761–4783, </a:t>
            </a:r>
            <a:r>
              <a:rPr lang="en-US" altLang="en-US" sz="1800" dirty="0">
                <a:solidFill>
                  <a:srgbClr val="333333"/>
                </a:solidFill>
                <a:hlinkClick r:id="rId3"/>
              </a:rPr>
              <a:t>https://doi.org/10.1093/nar/gkae267</a:t>
            </a:r>
            <a:endParaRPr lang="en-US" altLang="en-US" sz="1800" dirty="0">
              <a:solidFill>
                <a:srgbClr val="333333"/>
              </a:solidFill>
            </a:endParaRPr>
          </a:p>
        </p:txBody>
      </p:sp>
      <p:sp>
        <p:nvSpPr>
          <p:cNvPr id="11" name="TextovéPole 10">
            <a:extLst>
              <a:ext uri="{FF2B5EF4-FFF2-40B4-BE49-F238E27FC236}">
                <a16:creationId xmlns:a16="http://schemas.microsoft.com/office/drawing/2014/main" id="{DEC6BA94-44F9-6D48-6994-60AE57BA3F07}"/>
              </a:ext>
            </a:extLst>
          </p:cNvPr>
          <p:cNvSpPr txBox="1"/>
          <p:nvPr/>
        </p:nvSpPr>
        <p:spPr>
          <a:xfrm>
            <a:off x="254854" y="1543144"/>
            <a:ext cx="5467792" cy="3970318"/>
          </a:xfrm>
          <a:prstGeom prst="rect">
            <a:avLst/>
          </a:prstGeom>
          <a:noFill/>
        </p:spPr>
        <p:txBody>
          <a:bodyPr wrap="square">
            <a:spAutoFit/>
          </a:bodyPr>
          <a:lstStyle/>
          <a:p>
            <a:pPr marL="0" lvl="0" indent="0"/>
            <a:r>
              <a:rPr lang="en-US" altLang="en-US" sz="1200" b="1" dirty="0">
                <a:latin typeface="Arial" pitchFamily="34" charset="0"/>
                <a:ea typeface="Arial" pitchFamily="34" charset="0"/>
              </a:rPr>
              <a:t>Figure 3. </a:t>
            </a:r>
            <a:r>
              <a:rPr lang="en-US" altLang="en-US" sz="1200" dirty="0">
                <a:latin typeface="Arial" pitchFamily="34" charset="0"/>
                <a:ea typeface="Arial" pitchFamily="34" charset="0"/>
              </a:rPr>
              <a:t>Key characteristics and technical evaluation of cellular deconvolution methods. (A) Method characterization according to implementation, input, output, embedded reference and the underlying algorithm. </a:t>
            </a:r>
            <a:endParaRPr lang="cs-CZ" altLang="en-US" sz="1200" dirty="0">
              <a:latin typeface="Arial" pitchFamily="34" charset="0"/>
              <a:ea typeface="Arial" pitchFamily="34" charset="0"/>
            </a:endParaRPr>
          </a:p>
          <a:p>
            <a:pPr marL="0" lvl="0" indent="0"/>
            <a:r>
              <a:rPr lang="en-US" altLang="en-US" sz="1200" dirty="0">
                <a:latin typeface="Arial" pitchFamily="34" charset="0"/>
                <a:ea typeface="Arial" pitchFamily="34" charset="0"/>
              </a:rPr>
              <a:t>(B) Performance assessment based on five criteria: </a:t>
            </a:r>
            <a:endParaRPr lang="cs-CZ" altLang="en-US" sz="1200" dirty="0">
              <a:latin typeface="Arial" pitchFamily="34" charset="0"/>
              <a:ea typeface="Arial" pitchFamily="34" charset="0"/>
            </a:endParaRPr>
          </a:p>
          <a:p>
            <a:pPr marL="0" lvl="0" indent="0"/>
            <a:r>
              <a:rPr lang="cs-CZ" altLang="en-US" sz="1200" dirty="0">
                <a:latin typeface="Arial" pitchFamily="34" charset="0"/>
                <a:ea typeface="Arial" pitchFamily="34" charset="0"/>
              </a:rPr>
              <a:t>	</a:t>
            </a:r>
            <a:r>
              <a:rPr lang="en-US" altLang="en-US" sz="1200" dirty="0">
                <a:latin typeface="Arial" pitchFamily="34" charset="0"/>
                <a:ea typeface="Arial" pitchFamily="34" charset="0"/>
              </a:rPr>
              <a:t>the accuracy of the predicted cell type proportions,</a:t>
            </a:r>
            <a:endParaRPr lang="cs-CZ" altLang="en-US" sz="1200" dirty="0">
              <a:latin typeface="Arial" pitchFamily="34" charset="0"/>
              <a:ea typeface="Arial" pitchFamily="34" charset="0"/>
            </a:endParaRPr>
          </a:p>
          <a:p>
            <a:pPr marL="0" lvl="0" indent="0"/>
            <a:r>
              <a:rPr lang="cs-CZ" altLang="en-US" sz="1200" dirty="0">
                <a:latin typeface="Arial" pitchFamily="34" charset="0"/>
                <a:ea typeface="Arial" pitchFamily="34" charset="0"/>
              </a:rPr>
              <a:t>	</a:t>
            </a:r>
            <a:r>
              <a:rPr lang="en-US" altLang="en-US" sz="1200" dirty="0">
                <a:latin typeface="Arial" pitchFamily="34" charset="0"/>
                <a:ea typeface="Arial" pitchFamily="34" charset="0"/>
              </a:rPr>
              <a:t>the scalability in analyzing large input sizes,</a:t>
            </a:r>
            <a:endParaRPr lang="cs-CZ" altLang="en-US" sz="1200" dirty="0">
              <a:latin typeface="Arial" pitchFamily="34" charset="0"/>
              <a:ea typeface="Arial" pitchFamily="34" charset="0"/>
            </a:endParaRPr>
          </a:p>
          <a:p>
            <a:pPr marL="0" lvl="0" indent="0"/>
            <a:r>
              <a:rPr lang="cs-CZ" altLang="en-US" sz="1200" dirty="0">
                <a:latin typeface="Arial" pitchFamily="34" charset="0"/>
                <a:ea typeface="Arial" pitchFamily="34" charset="0"/>
              </a:rPr>
              <a:t>	</a:t>
            </a:r>
            <a:r>
              <a:rPr lang="en-US" altLang="en-US" sz="1200" dirty="0">
                <a:latin typeface="Arial" pitchFamily="34" charset="0"/>
                <a:ea typeface="Arial" pitchFamily="34" charset="0"/>
              </a:rPr>
              <a:t>the stability (opposite of crash rate and other errors), </a:t>
            </a:r>
            <a:endParaRPr lang="cs-CZ" altLang="en-US" sz="1200" dirty="0">
              <a:latin typeface="Arial" pitchFamily="34" charset="0"/>
              <a:ea typeface="Arial" pitchFamily="34" charset="0"/>
            </a:endParaRPr>
          </a:p>
          <a:p>
            <a:pPr marL="0" lvl="0" indent="0"/>
            <a:r>
              <a:rPr lang="cs-CZ" altLang="en-US" sz="1200" dirty="0">
                <a:latin typeface="Arial" pitchFamily="34" charset="0"/>
                <a:ea typeface="Arial" pitchFamily="34" charset="0"/>
              </a:rPr>
              <a:t>	</a:t>
            </a:r>
            <a:r>
              <a:rPr lang="en-US" altLang="en-US" sz="1200" dirty="0">
                <a:latin typeface="Arial" pitchFamily="34" charset="0"/>
                <a:ea typeface="Arial" pitchFamily="34" charset="0"/>
              </a:rPr>
              <a:t>the consistency of the predicted cell type proportions using </a:t>
            </a:r>
            <a:r>
              <a:rPr lang="cs-CZ" altLang="en-US" sz="1200" dirty="0">
                <a:latin typeface="Arial" pitchFamily="34" charset="0"/>
                <a:ea typeface="Arial" pitchFamily="34" charset="0"/>
              </a:rPr>
              <a:t>		</a:t>
            </a:r>
            <a:r>
              <a:rPr lang="en-US" altLang="en-US" sz="1200" dirty="0">
                <a:latin typeface="Arial" pitchFamily="34" charset="0"/>
                <a:ea typeface="Arial" pitchFamily="34" charset="0"/>
              </a:rPr>
              <a:t>different initializations</a:t>
            </a:r>
            <a:endParaRPr lang="cs-CZ" altLang="en-US" sz="1200" dirty="0">
              <a:latin typeface="Arial" pitchFamily="34" charset="0"/>
              <a:ea typeface="Arial" pitchFamily="34" charset="0"/>
            </a:endParaRPr>
          </a:p>
          <a:p>
            <a:pPr marL="0" lvl="0" indent="0"/>
            <a:r>
              <a:rPr lang="cs-CZ" altLang="en-US" sz="1200" dirty="0">
                <a:latin typeface="Arial" pitchFamily="34" charset="0"/>
                <a:ea typeface="Arial" pitchFamily="34" charset="0"/>
              </a:rPr>
              <a:t>	</a:t>
            </a:r>
            <a:r>
              <a:rPr lang="en-US" altLang="en-US" sz="1200" dirty="0">
                <a:latin typeface="Arial" pitchFamily="34" charset="0"/>
                <a:ea typeface="Arial" pitchFamily="34" charset="0"/>
              </a:rPr>
              <a:t>usability as code quality and ease of use.</a:t>
            </a:r>
            <a:endParaRPr lang="cs-CZ" altLang="en-US" sz="1200" dirty="0">
              <a:latin typeface="Arial" pitchFamily="34" charset="0"/>
              <a:ea typeface="Arial" pitchFamily="34" charset="0"/>
            </a:endParaRPr>
          </a:p>
          <a:p>
            <a:pPr marL="0" lvl="0" indent="0"/>
            <a:endParaRPr lang="cs-CZ" altLang="en-US" sz="1200" dirty="0">
              <a:latin typeface="Arial" pitchFamily="34" charset="0"/>
              <a:ea typeface="Arial" pitchFamily="34" charset="0"/>
            </a:endParaRPr>
          </a:p>
          <a:p>
            <a:pPr marL="0" lvl="0" indent="0"/>
            <a:r>
              <a:rPr lang="en-US" altLang="en-US" sz="1200" dirty="0">
                <a:latin typeface="Arial" pitchFamily="34" charset="0"/>
                <a:ea typeface="Arial" pitchFamily="34" charset="0"/>
              </a:rPr>
              <a:t>*Abbreviations: S: signature matrix; F: full cell-type expression matrix; PCA: principal component analysis; NMF: non-negative matrix factorization; CLS: constrained least squares; SVR: support vector regression; MLE: maximum likelihood estimation; DNN: deep neural network; ensemble: combination of multiple methods; scoring: enrichment using marker sets. W prefix: weighted. R prefix: regularized. ***</a:t>
            </a:r>
            <a:r>
              <a:rPr lang="en-US" altLang="en-US" sz="1200" dirty="0" err="1">
                <a:latin typeface="Arial" pitchFamily="34" charset="0"/>
                <a:ea typeface="Arial" pitchFamily="34" charset="0"/>
              </a:rPr>
              <a:t>BisqueRef</a:t>
            </a:r>
            <a:r>
              <a:rPr lang="en-US" altLang="en-US" sz="1200" dirty="0">
                <a:latin typeface="Arial" pitchFamily="34" charset="0"/>
                <a:ea typeface="Arial" pitchFamily="34" charset="0"/>
              </a:rPr>
              <a:t> requires </a:t>
            </a:r>
            <a:r>
              <a:rPr lang="en-US" altLang="en-US" sz="1200" dirty="0" err="1">
                <a:latin typeface="Arial" pitchFamily="34" charset="0"/>
                <a:ea typeface="Arial" pitchFamily="34" charset="0"/>
              </a:rPr>
              <a:t>scRNA</a:t>
            </a:r>
            <a:r>
              <a:rPr lang="en-US" altLang="en-US" sz="1200" dirty="0">
                <a:latin typeface="Arial" pitchFamily="34" charset="0"/>
                <a:ea typeface="Arial" pitchFamily="34" charset="0"/>
              </a:rPr>
              <a:t> data of at least two subjects as input. TICPE requires cancer cell expression, normal cell expression, immune cell expression and marker gene sets as input.
</a:t>
            </a:r>
          </a:p>
        </p:txBody>
      </p:sp>
    </p:spTree>
    <p:extLst>
      <p:ext uri="{BB962C8B-B14F-4D97-AF65-F5344CB8AC3E}">
        <p14:creationId xmlns:p14="http://schemas.microsoft.com/office/powerpoint/2010/main" val="270538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614B0-2661-93D3-35A9-BF1BD1F2DB06}"/>
              </a:ext>
            </a:extLst>
          </p:cNvPr>
          <p:cNvSpPr>
            <a:spLocks noGrp="1"/>
          </p:cNvSpPr>
          <p:nvPr>
            <p:ph type="title"/>
          </p:nvPr>
        </p:nvSpPr>
        <p:spPr/>
        <p:txBody>
          <a:bodyPr/>
          <a:lstStyle/>
          <a:p>
            <a:r>
              <a:rPr lang="cs-CZ" dirty="0"/>
              <a:t>Další čtení</a:t>
            </a:r>
          </a:p>
        </p:txBody>
      </p:sp>
      <p:sp>
        <p:nvSpPr>
          <p:cNvPr id="3" name="Zástupný obsah 2">
            <a:extLst>
              <a:ext uri="{FF2B5EF4-FFF2-40B4-BE49-F238E27FC236}">
                <a16:creationId xmlns:a16="http://schemas.microsoft.com/office/drawing/2014/main" id="{9DB473E9-DB2F-6145-5783-8A8039147F0F}"/>
              </a:ext>
            </a:extLst>
          </p:cNvPr>
          <p:cNvSpPr>
            <a:spLocks noGrp="1"/>
          </p:cNvSpPr>
          <p:nvPr>
            <p:ph/>
          </p:nvPr>
        </p:nvSpPr>
        <p:spPr>
          <a:xfrm>
            <a:off x="609480" y="1586399"/>
            <a:ext cx="10972440" cy="3977280"/>
          </a:xfrm>
        </p:spPr>
        <p:txBody>
          <a:bodyPr/>
          <a:lstStyle/>
          <a:p>
            <a:pPr marL="457200" indent="-457200">
              <a:buFont typeface="Arial"/>
              <a:buChar char="•"/>
            </a:pPr>
            <a:r>
              <a:rPr lang="en-US" sz="2800" dirty="0">
                <a:hlinkClick r:id="rId2"/>
              </a:rPr>
              <a:t>Fourteen years of cellular deconvolution: methodology, applications, technical evaluation and outstanding challenges | Nucleic Acids Research | Oxford Academic</a:t>
            </a:r>
            <a:endParaRPr lang="en-US" sz="2800" dirty="0"/>
          </a:p>
          <a:p>
            <a:pPr marL="457200" indent="-457200">
              <a:buFont typeface="Arial"/>
              <a:buChar char="•"/>
            </a:pPr>
            <a:endParaRPr lang="en-US" sz="2800" dirty="0"/>
          </a:p>
          <a:p>
            <a:pPr marL="457200" indent="-457200">
              <a:buFont typeface="Arial"/>
              <a:buChar char="•"/>
            </a:pPr>
            <a:r>
              <a:rPr lang="en-US" sz="2800" dirty="0">
                <a:ea typeface="+mj-lt"/>
                <a:cs typeface="+mj-lt"/>
                <a:hlinkClick r:id="rId3"/>
              </a:rPr>
              <a:t>Comprehensive evaluation of deconvolution methods for human brain gene expression | Nature Communications</a:t>
            </a:r>
            <a:endParaRPr lang="en-US" sz="2800" dirty="0"/>
          </a:p>
        </p:txBody>
      </p:sp>
    </p:spTree>
    <p:extLst>
      <p:ext uri="{BB962C8B-B14F-4D97-AF65-F5344CB8AC3E}">
        <p14:creationId xmlns:p14="http://schemas.microsoft.com/office/powerpoint/2010/main" val="157161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8CAA3-0282-92A5-0231-0761D844F71F}"/>
            </a:ext>
          </a:extLst>
        </p:cNvPr>
        <p:cNvGrpSpPr/>
        <p:nvPr/>
      </p:nvGrpSpPr>
      <p:grpSpPr>
        <a:xfrm>
          <a:off x="0" y="0"/>
          <a:ext cx="0" cy="0"/>
          <a:chOff x="0" y="0"/>
          <a:chExt cx="0" cy="0"/>
        </a:xfrm>
      </p:grpSpPr>
      <p:sp>
        <p:nvSpPr>
          <p:cNvPr id="178" name="PlaceHolder 1">
            <a:extLst>
              <a:ext uri="{FF2B5EF4-FFF2-40B4-BE49-F238E27FC236}">
                <a16:creationId xmlns:a16="http://schemas.microsoft.com/office/drawing/2014/main" id="{5B8967C9-D8E1-540B-E8BE-047B96274464}"/>
              </a:ext>
            </a:extLst>
          </p:cNvPr>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cs-CZ" sz="6000" b="0" strike="noStrike" spc="-1" dirty="0">
                <a:solidFill>
                  <a:srgbClr val="000000"/>
                </a:solidFill>
                <a:latin typeface="Calibri Light"/>
              </a:rPr>
              <a:t>Analýza genových sad</a:t>
            </a:r>
            <a:endParaRPr lang="cs-CZ" sz="6000" b="0" strike="noStrike" spc="-1" dirty="0">
              <a:solidFill>
                <a:srgbClr val="000000"/>
              </a:solidFill>
              <a:latin typeface="Calibri"/>
            </a:endParaRPr>
          </a:p>
        </p:txBody>
      </p:sp>
      <p:sp>
        <p:nvSpPr>
          <p:cNvPr id="179" name="PlaceHolder 2">
            <a:extLst>
              <a:ext uri="{FF2B5EF4-FFF2-40B4-BE49-F238E27FC236}">
                <a16:creationId xmlns:a16="http://schemas.microsoft.com/office/drawing/2014/main" id="{49590F2E-F25B-565D-4213-CA454719BCCF}"/>
              </a:ext>
            </a:extLst>
          </p:cNvPr>
          <p:cNvSpPr>
            <a:spLocks noGrp="1"/>
          </p:cNvSpPr>
          <p:nvPr>
            <p:ph/>
          </p:nvPr>
        </p:nvSpPr>
        <p:spPr>
          <a:xfrm>
            <a:off x="831960" y="4589640"/>
            <a:ext cx="10515240" cy="1499760"/>
          </a:xfrm>
          <a:prstGeom prst="rect">
            <a:avLst/>
          </a:prstGeom>
          <a:noFill/>
          <a:ln w="0">
            <a:noFill/>
          </a:ln>
        </p:spPr>
        <p:txBody>
          <a:bodyPr anchor="t">
            <a:noAutofit/>
          </a:bodyPr>
          <a:lstStyle/>
          <a:p>
            <a:pPr>
              <a:lnSpc>
                <a:spcPct val="90000"/>
              </a:lnSpc>
              <a:spcBef>
                <a:spcPts val="1001"/>
              </a:spcBef>
              <a:buNone/>
              <a:tabLst>
                <a:tab pos="0" algn="l"/>
              </a:tabLst>
            </a:pPr>
            <a:r>
              <a:rPr lang="cs-CZ" sz="2400" b="0" strike="noStrike" spc="-1">
                <a:solidFill>
                  <a:srgbClr val="8B8B8B"/>
                </a:solidFill>
                <a:latin typeface="Calibri"/>
              </a:rPr>
              <a:t>(pathway analýza)</a:t>
            </a:r>
            <a:endParaRPr lang="cs-CZ" sz="2400" b="0" strike="noStrike" spc="-1">
              <a:solidFill>
                <a:srgbClr val="000000"/>
              </a:solidFill>
              <a:latin typeface="Calibri"/>
            </a:endParaRPr>
          </a:p>
        </p:txBody>
      </p:sp>
    </p:spTree>
    <p:extLst>
      <p:ext uri="{BB962C8B-B14F-4D97-AF65-F5344CB8AC3E}">
        <p14:creationId xmlns:p14="http://schemas.microsoft.com/office/powerpoint/2010/main" val="265380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 Box 1"/>
          <p:cNvSpPr/>
          <p:nvPr/>
        </p:nvSpPr>
        <p:spPr>
          <a:xfrm>
            <a:off x="640080" y="2074320"/>
            <a:ext cx="2751840" cy="270900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0" strike="noStrike" spc="-1">
                <a:solidFill>
                  <a:srgbClr val="FFFFFF"/>
                </a:solidFill>
                <a:latin typeface="Calibri Light"/>
              </a:rPr>
              <a:t>Jak se hledá potenciální biomarker v omics datech</a:t>
            </a:r>
            <a:endParaRPr lang="cs-CZ" sz="2600" b="0" strike="noStrike" spc="-1">
              <a:latin typeface="Arial"/>
            </a:endParaRPr>
          </a:p>
        </p:txBody>
      </p:sp>
      <p:grpSp>
        <p:nvGrpSpPr>
          <p:cNvPr id="181" name="Group 11"/>
          <p:cNvGrpSpPr/>
          <p:nvPr/>
        </p:nvGrpSpPr>
        <p:grpSpPr>
          <a:xfrm>
            <a:off x="3623400" y="326160"/>
            <a:ext cx="8337240" cy="5935320"/>
            <a:chOff x="3623400" y="326160"/>
            <a:chExt cx="8337240" cy="5935320"/>
          </a:xfrm>
        </p:grpSpPr>
        <p:sp>
          <p:nvSpPr>
            <p:cNvPr id="182" name="Text Box 5"/>
            <p:cNvSpPr/>
            <p:nvPr/>
          </p:nvSpPr>
          <p:spPr>
            <a:xfrm>
              <a:off x="3623400" y="3639240"/>
              <a:ext cx="1317240" cy="63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Kontrola kvality</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Normalizace</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Sumarizace</a:t>
              </a:r>
              <a:endParaRPr lang="cs-CZ" sz="1200" b="0" strike="noStrike" spc="-1">
                <a:latin typeface="Arial"/>
              </a:endParaRPr>
            </a:p>
          </p:txBody>
        </p:sp>
        <p:grpSp>
          <p:nvGrpSpPr>
            <p:cNvPr id="183" name="Group 13"/>
            <p:cNvGrpSpPr/>
            <p:nvPr/>
          </p:nvGrpSpPr>
          <p:grpSpPr>
            <a:xfrm>
              <a:off x="3756960" y="326160"/>
              <a:ext cx="8203680" cy="5935320"/>
              <a:chOff x="3756960" y="326160"/>
              <a:chExt cx="8203680" cy="5935320"/>
            </a:xfrm>
          </p:grpSpPr>
          <p:sp>
            <p:nvSpPr>
              <p:cNvPr id="184" name="Rectangle 3"/>
              <p:cNvSpPr/>
              <p:nvPr/>
            </p:nvSpPr>
            <p:spPr>
              <a:xfrm>
                <a:off x="3786840" y="326160"/>
                <a:ext cx="210132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Biologická otázka </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(hypotéza)</a:t>
                </a:r>
                <a:endParaRPr lang="cs-CZ" sz="1200" b="0" strike="noStrike" spc="-1">
                  <a:latin typeface="Arial"/>
                </a:endParaRPr>
              </a:p>
            </p:txBody>
          </p:sp>
          <p:sp>
            <p:nvSpPr>
              <p:cNvPr id="185" name="Rectangle 4"/>
              <p:cNvSpPr/>
              <p:nvPr/>
            </p:nvSpPr>
            <p:spPr>
              <a:xfrm>
                <a:off x="3786840" y="3073680"/>
                <a:ext cx="2101320" cy="45540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N matic základních dat </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(jedna pro každý z N vzorků)</a:t>
                </a:r>
                <a:endParaRPr lang="cs-CZ" sz="1200" b="0" strike="noStrike" spc="-1">
                  <a:latin typeface="Arial"/>
                </a:endParaRPr>
              </a:p>
            </p:txBody>
          </p:sp>
          <p:sp>
            <p:nvSpPr>
              <p:cNvPr id="186" name="Text Box 7"/>
              <p:cNvSpPr/>
              <p:nvPr/>
            </p:nvSpPr>
            <p:spPr>
              <a:xfrm>
                <a:off x="3805920" y="1985040"/>
                <a:ext cx="2082600" cy="63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Provedení experimentu</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(hybridizace mikročipů, </a:t>
                </a:r>
                <a:endParaRPr lang="cs-CZ" sz="12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hmotnostní spektrometrie...)</a:t>
                </a:r>
                <a:endParaRPr lang="cs-CZ" sz="1200" b="0" strike="noStrike" spc="-1">
                  <a:latin typeface="Arial"/>
                </a:endParaRPr>
              </a:p>
            </p:txBody>
          </p:sp>
          <p:sp>
            <p:nvSpPr>
              <p:cNvPr id="187" name="Text Box 8"/>
              <p:cNvSpPr/>
              <p:nvPr/>
            </p:nvSpPr>
            <p:spPr>
              <a:xfrm>
                <a:off x="4088520" y="1355040"/>
                <a:ext cx="1485720" cy="41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200" b="0" strike="noStrike" spc="-1">
                    <a:solidFill>
                      <a:srgbClr val="000000"/>
                    </a:solidFill>
                    <a:latin typeface="Arial"/>
                    <a:ea typeface="Droid Sans Fallback"/>
                  </a:rPr>
                  <a:t>Dizajn experimentu</a:t>
                </a:r>
                <a:endParaRPr lang="cs-CZ" sz="1200" b="0" strike="noStrike" spc="-1">
                  <a:latin typeface="Arial"/>
                </a:endParaRPr>
              </a:p>
            </p:txBody>
          </p:sp>
          <p:sp>
            <p:nvSpPr>
              <p:cNvPr id="188" name="Rectangle 11"/>
              <p:cNvSpPr/>
              <p:nvPr/>
            </p:nvSpPr>
            <p:spPr>
              <a:xfrm>
                <a:off x="7222320" y="334080"/>
                <a:ext cx="1168200" cy="501120"/>
              </a:xfrm>
              <a:prstGeom prst="rect">
                <a:avLst/>
              </a:prstGeom>
              <a:solidFill>
                <a:srgbClr val="FFFF99"/>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Objevování skupin?</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(Shlukování)</a:t>
                </a:r>
                <a:endParaRPr lang="cs-CZ" sz="1000" b="0" strike="noStrike" spc="-1">
                  <a:latin typeface="Arial"/>
                </a:endParaRPr>
              </a:p>
            </p:txBody>
          </p:sp>
          <p:sp>
            <p:nvSpPr>
              <p:cNvPr id="189" name="Rectangle 12"/>
              <p:cNvSpPr/>
              <p:nvPr/>
            </p:nvSpPr>
            <p:spPr>
              <a:xfrm>
                <a:off x="7403400" y="1451880"/>
                <a:ext cx="1168200" cy="501120"/>
              </a:xfrm>
              <a:prstGeom prst="rect">
                <a:avLst/>
              </a:prstGeom>
              <a:solidFill>
                <a:srgbClr val="CFE7F5"/>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Porovnání skupin?</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(Testování)</a:t>
                </a:r>
                <a:endParaRPr lang="cs-CZ" sz="1000" b="0" strike="noStrike" spc="-1">
                  <a:latin typeface="Arial"/>
                </a:endParaRPr>
              </a:p>
            </p:txBody>
          </p:sp>
          <p:sp>
            <p:nvSpPr>
              <p:cNvPr id="190" name="Rectangle 13"/>
              <p:cNvSpPr/>
              <p:nvPr/>
            </p:nvSpPr>
            <p:spPr>
              <a:xfrm>
                <a:off x="7403400" y="2602800"/>
                <a:ext cx="1186920" cy="501120"/>
              </a:xfrm>
              <a:prstGeom prst="rect">
                <a:avLst/>
              </a:prstGeom>
              <a:solidFill>
                <a:srgbClr val="FFCC99"/>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Predikce skupin?</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(Klasifikace)</a:t>
                </a:r>
                <a:endParaRPr lang="cs-CZ" sz="1000" b="0" strike="noStrike" spc="-1">
                  <a:latin typeface="Arial"/>
                </a:endParaRPr>
              </a:p>
            </p:txBody>
          </p:sp>
          <p:sp>
            <p:nvSpPr>
              <p:cNvPr id="191" name="AutoShape 14"/>
              <p:cNvSpPr/>
              <p:nvPr/>
            </p:nvSpPr>
            <p:spPr>
              <a:xfrm>
                <a:off x="6109560" y="4823640"/>
                <a:ext cx="272520" cy="1095120"/>
              </a:xfrm>
              <a:prstGeom prst="rightBrace">
                <a:avLst>
                  <a:gd name="adj1" fmla="val 33430"/>
                  <a:gd name="adj2" fmla="val 50000"/>
                </a:avLst>
              </a:prstGeom>
              <a:noFill/>
              <a:ln w="9360" cap="sq">
                <a:solidFill>
                  <a:srgbClr val="808080"/>
                </a:solidFill>
                <a:miter/>
              </a:ln>
            </p:spPr>
            <p:style>
              <a:lnRef idx="0">
                <a:scrgbClr r="0" g="0" b="0"/>
              </a:lnRef>
              <a:fillRef idx="0">
                <a:scrgbClr r="0" g="0" b="0"/>
              </a:fillRef>
              <a:effectRef idx="0">
                <a:scrgbClr r="0" g="0" b="0"/>
              </a:effectRef>
              <a:fontRef idx="minor"/>
            </p:style>
            <p:txBody>
              <a:bodyPr/>
              <a:lstStyle/>
              <a:p>
                <a:endParaRPr lang="cs-CZ"/>
              </a:p>
            </p:txBody>
          </p:sp>
          <p:sp>
            <p:nvSpPr>
              <p:cNvPr id="192" name="Rectangle 15"/>
              <p:cNvSpPr/>
              <p:nvPr/>
            </p:nvSpPr>
            <p:spPr>
              <a:xfrm>
                <a:off x="7403400" y="3758400"/>
                <a:ext cx="1263240" cy="501120"/>
              </a:xfrm>
              <a:prstGeom prst="rect">
                <a:avLst/>
              </a:prstGeom>
              <a:solidFill>
                <a:srgbClr val="3DEB3D"/>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Analýza přežití</a:t>
                </a:r>
                <a:endParaRPr lang="cs-CZ" sz="1000" b="0" strike="noStrike" spc="-1">
                  <a:latin typeface="Arial"/>
                </a:endParaRPr>
              </a:p>
            </p:txBody>
          </p:sp>
          <p:sp>
            <p:nvSpPr>
              <p:cNvPr id="193" name="Rectangle 16"/>
              <p:cNvSpPr/>
              <p:nvPr/>
            </p:nvSpPr>
            <p:spPr>
              <a:xfrm>
                <a:off x="7389000" y="4563360"/>
                <a:ext cx="136980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Analýza časových řad</a:t>
                </a:r>
                <a:endParaRPr lang="cs-CZ" sz="1000" b="0" strike="noStrike" spc="-1">
                  <a:latin typeface="Arial"/>
                </a:endParaRPr>
              </a:p>
            </p:txBody>
          </p:sp>
          <p:sp>
            <p:nvSpPr>
              <p:cNvPr id="194" name="Rectangle 17"/>
              <p:cNvSpPr/>
              <p:nvPr/>
            </p:nvSpPr>
            <p:spPr>
              <a:xfrm>
                <a:off x="10495800" y="334080"/>
                <a:ext cx="136980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85680" tIns="42480" rIns="85680" bIns="4248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Charakterizace nových</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skupin</a:t>
                </a:r>
                <a:endParaRPr lang="cs-CZ" sz="1000" b="0" strike="noStrike" spc="-1">
                  <a:latin typeface="Arial"/>
                </a:endParaRPr>
              </a:p>
            </p:txBody>
          </p:sp>
          <p:sp>
            <p:nvSpPr>
              <p:cNvPr id="195" name="AutoShape 18"/>
              <p:cNvSpPr/>
              <p:nvPr/>
            </p:nvSpPr>
            <p:spPr>
              <a:xfrm flipV="1">
                <a:off x="6109560" y="583200"/>
                <a:ext cx="1112400" cy="5336640"/>
              </a:xfrm>
              <a:prstGeom prst="bentConnector3">
                <a:avLst>
                  <a:gd name="adj1" fmla="val 36840"/>
                </a:avLst>
              </a:prstGeom>
              <a:noFill/>
              <a:ln w="9360" cap="sq">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196" name="Rectangle 19"/>
              <p:cNvSpPr/>
              <p:nvPr/>
            </p:nvSpPr>
            <p:spPr>
              <a:xfrm>
                <a:off x="9070200" y="4563360"/>
                <a:ext cx="136980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List genů </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se stejným profilem</a:t>
                </a:r>
                <a:endParaRPr lang="cs-CZ" sz="10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změn exprese v čase</a:t>
                </a:r>
                <a:endParaRPr lang="cs-CZ" sz="1000" b="0" strike="noStrike" spc="-1">
                  <a:latin typeface="Arial"/>
                </a:endParaRPr>
              </a:p>
            </p:txBody>
          </p:sp>
          <p:sp>
            <p:nvSpPr>
              <p:cNvPr id="197" name="AutoShape 20"/>
              <p:cNvSpPr/>
              <p:nvPr/>
            </p:nvSpPr>
            <p:spPr>
              <a:xfrm>
                <a:off x="8759160" y="4814280"/>
                <a:ext cx="310680" cy="1080"/>
              </a:xfrm>
              <a:prstGeom prst="bentConnector2">
                <a:avLst/>
              </a:prstGeom>
              <a:noFill/>
              <a:ln w="9360" cap="sq">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198" name="AutoShape 21"/>
              <p:cNvSpPr/>
              <p:nvPr/>
            </p:nvSpPr>
            <p:spPr>
              <a:xfrm rot="5400000">
                <a:off x="9797760" y="3432960"/>
                <a:ext cx="272520" cy="3596760"/>
              </a:xfrm>
              <a:prstGeom prst="rightBrace">
                <a:avLst>
                  <a:gd name="adj1" fmla="val 109787"/>
                  <a:gd name="adj2" fmla="val 50000"/>
                </a:avLst>
              </a:prstGeom>
              <a:noFill/>
              <a:ln w="9360" cap="sq">
                <a:solidFill>
                  <a:srgbClr val="808080"/>
                </a:solidFill>
                <a:miter/>
              </a:ln>
            </p:spPr>
            <p:style>
              <a:lnRef idx="0">
                <a:scrgbClr r="0" g="0" b="0"/>
              </a:lnRef>
              <a:fillRef idx="0">
                <a:scrgbClr r="0" g="0" b="0"/>
              </a:fillRef>
              <a:effectRef idx="0">
                <a:scrgbClr r="0" g="0" b="0"/>
              </a:effectRef>
              <a:fontRef idx="minor"/>
            </p:style>
            <p:txBody>
              <a:bodyPr/>
              <a:lstStyle/>
              <a:p>
                <a:endParaRPr lang="cs-CZ"/>
              </a:p>
            </p:txBody>
          </p:sp>
          <p:sp>
            <p:nvSpPr>
              <p:cNvPr id="199" name="Rectangle 22"/>
              <p:cNvSpPr/>
              <p:nvPr/>
            </p:nvSpPr>
            <p:spPr>
              <a:xfrm>
                <a:off x="7258680" y="5760360"/>
                <a:ext cx="108396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Interpretace</a:t>
                </a:r>
                <a:endParaRPr lang="cs-CZ" sz="1000" b="0" strike="noStrike" spc="-1">
                  <a:latin typeface="Arial"/>
                </a:endParaRPr>
              </a:p>
            </p:txBody>
          </p:sp>
          <p:sp>
            <p:nvSpPr>
              <p:cNvPr id="200" name="Rectangle 23"/>
              <p:cNvSpPr/>
              <p:nvPr/>
            </p:nvSpPr>
            <p:spPr>
              <a:xfrm>
                <a:off x="8813160" y="5760360"/>
                <a:ext cx="993240" cy="501120"/>
              </a:xfrm>
              <a:prstGeom prst="rect">
                <a:avLst/>
              </a:prstGeom>
              <a:solidFill>
                <a:srgbClr val="FF0000"/>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1" strike="noStrike" spc="-1">
                    <a:solidFill>
                      <a:srgbClr val="FFFFFF"/>
                    </a:solidFill>
                    <a:latin typeface="Arial"/>
                    <a:ea typeface="Droid Sans Fallback"/>
                  </a:rPr>
                  <a:t>Validace</a:t>
                </a:r>
                <a:endParaRPr lang="cs-CZ" sz="1000" b="0" strike="noStrike" spc="-1">
                  <a:latin typeface="Arial"/>
                </a:endParaRPr>
              </a:p>
            </p:txBody>
          </p:sp>
          <p:sp>
            <p:nvSpPr>
              <p:cNvPr id="201" name="Rectangle 24"/>
              <p:cNvSpPr/>
              <p:nvPr/>
            </p:nvSpPr>
            <p:spPr>
              <a:xfrm>
                <a:off x="10276560" y="5760360"/>
                <a:ext cx="993240" cy="501120"/>
              </a:xfrm>
              <a:prstGeom prst="rect">
                <a:avLst/>
              </a:pr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000" b="0" strike="noStrike" spc="-1">
                    <a:solidFill>
                      <a:srgbClr val="000000"/>
                    </a:solidFill>
                    <a:latin typeface="Arial"/>
                    <a:ea typeface="Droid Sans Fallback"/>
                  </a:rPr>
                  <a:t>Publikace</a:t>
                </a:r>
                <a:endParaRPr lang="cs-CZ" sz="1000" b="0" strike="noStrike" spc="-1">
                  <a:latin typeface="Arial"/>
                </a:endParaRPr>
              </a:p>
            </p:txBody>
          </p:sp>
          <p:sp>
            <p:nvSpPr>
              <p:cNvPr id="202" name="AutoShape 25"/>
              <p:cNvSpPr/>
              <p:nvPr/>
            </p:nvSpPr>
            <p:spPr>
              <a:xfrm>
                <a:off x="8343000" y="6010920"/>
                <a:ext cx="469440" cy="1080"/>
              </a:xfrm>
              <a:prstGeom prst="bentConnector2">
                <a:avLst/>
              </a:prstGeom>
              <a:noFill/>
              <a:ln w="9360" cap="sq">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203" name="AutoShape 26"/>
              <p:cNvSpPr/>
              <p:nvPr/>
            </p:nvSpPr>
            <p:spPr>
              <a:xfrm>
                <a:off x="9806760" y="6010920"/>
                <a:ext cx="469440" cy="1080"/>
              </a:xfrm>
              <a:prstGeom prst="bentConnector2">
                <a:avLst/>
              </a:prstGeom>
              <a:noFill/>
              <a:ln w="9360" cap="sq">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204" name="AutoShape 27"/>
              <p:cNvSpPr/>
              <p:nvPr/>
            </p:nvSpPr>
            <p:spPr>
              <a:xfrm>
                <a:off x="3763080" y="5330160"/>
                <a:ext cx="2252160" cy="863280"/>
              </a:xfrm>
              <a:custGeom>
                <a:avLst/>
                <a:gdLst/>
                <a:ahLst/>
                <a:cxnLst/>
                <a:rect l="l" t="t" r="r" b="b"/>
                <a:pathLst>
                  <a:path w="2254250" h="865187">
                    <a:moveTo>
                      <a:pt x="0" y="0"/>
                    </a:moveTo>
                    <a:lnTo>
                      <a:pt x="2254250" y="0"/>
                    </a:lnTo>
                    <a:lnTo>
                      <a:pt x="2254250" y="865187"/>
                    </a:lnTo>
                    <a:lnTo>
                      <a:pt x="0" y="865187"/>
                    </a:lnTo>
                    <a:lnTo>
                      <a:pt x="0" y="0"/>
                    </a:lnTo>
                    <a:close/>
                    <a:moveTo>
                      <a:pt x="72503" y="72503"/>
                    </a:moveTo>
                    <a:lnTo>
                      <a:pt x="72503" y="792684"/>
                    </a:lnTo>
                    <a:lnTo>
                      <a:pt x="2181747" y="792684"/>
                    </a:lnTo>
                    <a:lnTo>
                      <a:pt x="2181747" y="72503"/>
                    </a:lnTo>
                    <a:lnTo>
                      <a:pt x="72503" y="72503"/>
                    </a:lnTo>
                    <a:close/>
                  </a:path>
                </a:pathLst>
              </a:custGeom>
              <a:solidFill>
                <a:srgbClr val="00B8FF"/>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cs-CZ" sz="18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Matice informací o vzorcích</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N x P</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(např. klinická data v medicíně)</a:t>
                </a:r>
                <a:endParaRPr lang="cs-CZ" sz="1100" b="0" strike="noStrike" spc="-1">
                  <a:latin typeface="Arial"/>
                </a:endParaRPr>
              </a:p>
            </p:txBody>
          </p:sp>
          <p:sp>
            <p:nvSpPr>
              <p:cNvPr id="205" name="AutoShape 28"/>
              <p:cNvSpPr/>
              <p:nvPr/>
            </p:nvSpPr>
            <p:spPr>
              <a:xfrm>
                <a:off x="3756960" y="4339440"/>
                <a:ext cx="2258640" cy="863280"/>
              </a:xfrm>
              <a:custGeom>
                <a:avLst/>
                <a:gdLst/>
                <a:ahLst/>
                <a:cxnLst/>
                <a:rect l="l" t="t" r="r" b="b"/>
                <a:pathLst>
                  <a:path w="2260600" h="754062">
                    <a:moveTo>
                      <a:pt x="0" y="0"/>
                    </a:moveTo>
                    <a:lnTo>
                      <a:pt x="2260600" y="0"/>
                    </a:lnTo>
                    <a:lnTo>
                      <a:pt x="2260600" y="754062"/>
                    </a:lnTo>
                    <a:lnTo>
                      <a:pt x="0" y="754062"/>
                    </a:lnTo>
                    <a:lnTo>
                      <a:pt x="0" y="0"/>
                    </a:lnTo>
                    <a:close/>
                    <a:moveTo>
                      <a:pt x="63190" y="63190"/>
                    </a:moveTo>
                    <a:lnTo>
                      <a:pt x="63190" y="690872"/>
                    </a:lnTo>
                    <a:lnTo>
                      <a:pt x="2197410" y="690872"/>
                    </a:lnTo>
                    <a:lnTo>
                      <a:pt x="2197410" y="63190"/>
                    </a:lnTo>
                    <a:lnTo>
                      <a:pt x="63190" y="63190"/>
                    </a:lnTo>
                    <a:close/>
                  </a:path>
                </a:pathLst>
              </a:custGeom>
              <a:solidFill>
                <a:srgbClr val="00B8FF"/>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cs-CZ" sz="18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Finální datová matice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N vzorků a K genů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(proteinů)</a:t>
                </a:r>
                <a:endParaRPr lang="cs-CZ" sz="1100" b="0" strike="noStrike" spc="-1">
                  <a:latin typeface="Arial"/>
                </a:endParaRPr>
              </a:p>
            </p:txBody>
          </p:sp>
          <p:sp>
            <p:nvSpPr>
              <p:cNvPr id="206" name="AutoShape 30"/>
              <p:cNvSpPr/>
              <p:nvPr/>
            </p:nvSpPr>
            <p:spPr>
              <a:xfrm rot="10800000" flipH="1">
                <a:off x="6382800" y="1702800"/>
                <a:ext cx="1020240" cy="3668400"/>
              </a:xfrm>
              <a:prstGeom prst="bentConnector3">
                <a:avLst>
                  <a:gd name="adj1" fmla="val 28402"/>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07" name="AutoShape 31"/>
              <p:cNvSpPr/>
              <p:nvPr/>
            </p:nvSpPr>
            <p:spPr>
              <a:xfrm flipV="1">
                <a:off x="6382440" y="2836440"/>
                <a:ext cx="1018800" cy="2518920"/>
              </a:xfrm>
              <a:prstGeom prst="bentConnector3">
                <a:avLst>
                  <a:gd name="adj1" fmla="val 43821"/>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08" name="AutoShape 32"/>
              <p:cNvSpPr/>
              <p:nvPr/>
            </p:nvSpPr>
            <p:spPr>
              <a:xfrm rot="10800000" flipH="1">
                <a:off x="6383160" y="4009320"/>
                <a:ext cx="1020240" cy="1361880"/>
              </a:xfrm>
              <a:prstGeom prst="bentConnector3">
                <a:avLst>
                  <a:gd name="adj1" fmla="val 59153"/>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09" name="AutoShape 33"/>
              <p:cNvSpPr/>
              <p:nvPr/>
            </p:nvSpPr>
            <p:spPr>
              <a:xfrm flipV="1">
                <a:off x="6514200" y="4812480"/>
                <a:ext cx="874440" cy="555120"/>
              </a:xfrm>
              <a:prstGeom prst="bentConnector3">
                <a:avLst>
                  <a:gd name="adj1" fmla="val 69552"/>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0" name="AutoShape 34"/>
              <p:cNvSpPr/>
              <p:nvPr/>
            </p:nvSpPr>
            <p:spPr>
              <a:xfrm>
                <a:off x="8800200" y="335880"/>
                <a:ext cx="1447560" cy="506160"/>
              </a:xfrm>
              <a:custGeom>
                <a:avLst/>
                <a:gdLst/>
                <a:ahLst/>
                <a:cxnLst/>
                <a:rect l="l" t="t" r="r" b="b"/>
                <a:pathLst>
                  <a:path w="1449387" h="508000">
                    <a:moveTo>
                      <a:pt x="0" y="0"/>
                    </a:moveTo>
                    <a:lnTo>
                      <a:pt x="1449387" y="0"/>
                    </a:lnTo>
                    <a:lnTo>
                      <a:pt x="1449387" y="508000"/>
                    </a:lnTo>
                    <a:lnTo>
                      <a:pt x="0" y="508000"/>
                    </a:lnTo>
                    <a:lnTo>
                      <a:pt x="0" y="0"/>
                    </a:lnTo>
                    <a:close/>
                    <a:moveTo>
                      <a:pt x="42570" y="42570"/>
                    </a:moveTo>
                    <a:lnTo>
                      <a:pt x="42570" y="465430"/>
                    </a:lnTo>
                    <a:lnTo>
                      <a:pt x="1406817" y="465430"/>
                    </a:lnTo>
                    <a:lnTo>
                      <a:pt x="1406817" y="42570"/>
                    </a:lnTo>
                    <a:lnTo>
                      <a:pt x="42570" y="42570"/>
                    </a:lnTo>
                    <a:close/>
                  </a:path>
                </a:pathLst>
              </a:custGeom>
              <a:solidFill>
                <a:srgbClr val="FFFF99"/>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Nové skupiny</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genů nebo vzorků</a:t>
                </a:r>
                <a:endParaRPr lang="cs-CZ" sz="1100" b="0" strike="noStrike" spc="-1">
                  <a:latin typeface="Arial"/>
                </a:endParaRPr>
              </a:p>
            </p:txBody>
          </p:sp>
          <p:sp>
            <p:nvSpPr>
              <p:cNvPr id="211" name="AutoShape 35"/>
              <p:cNvSpPr/>
              <p:nvPr/>
            </p:nvSpPr>
            <p:spPr>
              <a:xfrm>
                <a:off x="9006480" y="1347120"/>
                <a:ext cx="1765080" cy="717120"/>
              </a:xfrm>
              <a:custGeom>
                <a:avLst/>
                <a:gdLst/>
                <a:ahLst/>
                <a:cxnLst/>
                <a:rect l="l" t="t" r="r" b="b"/>
                <a:pathLst>
                  <a:path w="1767681" h="719138">
                    <a:moveTo>
                      <a:pt x="0" y="0"/>
                    </a:moveTo>
                    <a:lnTo>
                      <a:pt x="1767681" y="0"/>
                    </a:lnTo>
                    <a:lnTo>
                      <a:pt x="1767681" y="719138"/>
                    </a:lnTo>
                    <a:lnTo>
                      <a:pt x="0" y="719138"/>
                    </a:lnTo>
                    <a:lnTo>
                      <a:pt x="0" y="0"/>
                    </a:lnTo>
                    <a:close/>
                    <a:moveTo>
                      <a:pt x="60264" y="60264"/>
                    </a:moveTo>
                    <a:lnTo>
                      <a:pt x="60264" y="658874"/>
                    </a:lnTo>
                    <a:lnTo>
                      <a:pt x="1707417" y="658874"/>
                    </a:lnTo>
                    <a:lnTo>
                      <a:pt x="1707417" y="60264"/>
                    </a:lnTo>
                    <a:lnTo>
                      <a:pt x="60264" y="60264"/>
                    </a:lnTo>
                    <a:close/>
                  </a:path>
                </a:pathLst>
              </a:custGeom>
              <a:solidFill>
                <a:srgbClr val="D2D2F4"/>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List genů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s odlišnou expresí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mezi skupinami vzorků</a:t>
                </a:r>
                <a:endParaRPr lang="cs-CZ" sz="1100" b="0" strike="noStrike" spc="-1">
                  <a:latin typeface="Arial"/>
                </a:endParaRPr>
              </a:p>
            </p:txBody>
          </p:sp>
          <p:sp>
            <p:nvSpPr>
              <p:cNvPr id="212" name="AutoShape 36"/>
              <p:cNvSpPr/>
              <p:nvPr/>
            </p:nvSpPr>
            <p:spPr>
              <a:xfrm>
                <a:off x="9035280" y="2475720"/>
                <a:ext cx="1738080" cy="753840"/>
              </a:xfrm>
              <a:custGeom>
                <a:avLst/>
                <a:gdLst/>
                <a:ahLst/>
                <a:cxnLst/>
                <a:rect l="l" t="t" r="r" b="b"/>
                <a:pathLst>
                  <a:path w="1739105" h="754936">
                    <a:moveTo>
                      <a:pt x="0" y="0"/>
                    </a:moveTo>
                    <a:lnTo>
                      <a:pt x="1739105" y="0"/>
                    </a:lnTo>
                    <a:lnTo>
                      <a:pt x="1739105" y="754936"/>
                    </a:lnTo>
                    <a:lnTo>
                      <a:pt x="0" y="754936"/>
                    </a:lnTo>
                    <a:lnTo>
                      <a:pt x="0" y="0"/>
                    </a:lnTo>
                    <a:close/>
                    <a:moveTo>
                      <a:pt x="63264" y="63264"/>
                    </a:moveTo>
                    <a:lnTo>
                      <a:pt x="63264" y="691672"/>
                    </a:lnTo>
                    <a:lnTo>
                      <a:pt x="1675841" y="691672"/>
                    </a:lnTo>
                    <a:lnTo>
                      <a:pt x="1675841" y="63264"/>
                    </a:lnTo>
                    <a:lnTo>
                      <a:pt x="63264" y="63264"/>
                    </a:lnTo>
                    <a:close/>
                  </a:path>
                </a:pathLst>
              </a:custGeom>
              <a:solidFill>
                <a:srgbClr val="FFCC99"/>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Klasifikační pravidlo</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využívající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0" strike="noStrike" spc="-1">
                    <a:solidFill>
                      <a:srgbClr val="000000"/>
                    </a:solidFill>
                    <a:latin typeface="Arial"/>
                    <a:ea typeface="Droid Sans Fallback"/>
                  </a:rPr>
                  <a:t>genovou expresi</a:t>
                </a:r>
                <a:endParaRPr lang="cs-CZ" sz="1100" b="0" strike="noStrike" spc="-1">
                  <a:latin typeface="Arial"/>
                </a:endParaRPr>
              </a:p>
            </p:txBody>
          </p:sp>
          <p:sp>
            <p:nvSpPr>
              <p:cNvPr id="213" name="AutoShape 37"/>
              <p:cNvSpPr/>
              <p:nvPr/>
            </p:nvSpPr>
            <p:spPr>
              <a:xfrm>
                <a:off x="9065520" y="3726720"/>
                <a:ext cx="1706040" cy="571320"/>
              </a:xfrm>
              <a:custGeom>
                <a:avLst/>
                <a:gdLst/>
                <a:ahLst/>
                <a:cxnLst/>
                <a:rect l="l" t="t" r="r" b="b"/>
                <a:pathLst>
                  <a:path w="1708943" h="573087">
                    <a:moveTo>
                      <a:pt x="0" y="0"/>
                    </a:moveTo>
                    <a:lnTo>
                      <a:pt x="1708943" y="0"/>
                    </a:lnTo>
                    <a:lnTo>
                      <a:pt x="1708943" y="573087"/>
                    </a:lnTo>
                    <a:lnTo>
                      <a:pt x="0" y="573087"/>
                    </a:lnTo>
                    <a:lnTo>
                      <a:pt x="0" y="0"/>
                    </a:lnTo>
                    <a:close/>
                    <a:moveTo>
                      <a:pt x="48025" y="48025"/>
                    </a:moveTo>
                    <a:lnTo>
                      <a:pt x="48025" y="525062"/>
                    </a:lnTo>
                    <a:lnTo>
                      <a:pt x="1660918" y="525062"/>
                    </a:lnTo>
                    <a:lnTo>
                      <a:pt x="1660918" y="48025"/>
                    </a:lnTo>
                    <a:lnTo>
                      <a:pt x="48025" y="48025"/>
                    </a:lnTo>
                    <a:close/>
                  </a:path>
                </a:pathLst>
              </a:custGeom>
              <a:solidFill>
                <a:srgbClr val="66FF66"/>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Seznam </a:t>
                </a:r>
                <a:endParaRPr lang="cs-CZ" sz="1100" b="0" strike="noStrike" spc="-1">
                  <a:latin typeface="Arial"/>
                </a:endParaRPr>
              </a:p>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prognostických genů</a:t>
                </a:r>
                <a:endParaRPr lang="cs-CZ" sz="1100" b="0" strike="noStrike" spc="-1">
                  <a:latin typeface="Arial"/>
                </a:endParaRPr>
              </a:p>
            </p:txBody>
          </p:sp>
          <p:sp>
            <p:nvSpPr>
              <p:cNvPr id="214" name="AutoShape 38"/>
              <p:cNvSpPr/>
              <p:nvPr/>
            </p:nvSpPr>
            <p:spPr>
              <a:xfrm>
                <a:off x="8390880" y="585000"/>
                <a:ext cx="407520" cy="2880"/>
              </a:xfrm>
              <a:prstGeom prst="bentConnector3">
                <a:avLst>
                  <a:gd name="adj1" fmla="val 80847"/>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5" name="AutoShape 39"/>
              <p:cNvSpPr/>
              <p:nvPr/>
            </p:nvSpPr>
            <p:spPr>
              <a:xfrm>
                <a:off x="8571600" y="1702440"/>
                <a:ext cx="434520" cy="1080"/>
              </a:xfrm>
              <a:prstGeom prst="bentConnector3">
                <a:avLst>
                  <a:gd name="adj1" fmla="val 76588"/>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6" name="AutoShape 40"/>
              <p:cNvSpPr/>
              <p:nvPr/>
            </p:nvSpPr>
            <p:spPr>
              <a:xfrm>
                <a:off x="8590680" y="2853720"/>
                <a:ext cx="442440" cy="4320"/>
              </a:xfrm>
              <a:prstGeom prst="bentConnector3">
                <a:avLst>
                  <a:gd name="adj1" fmla="val 76116"/>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7" name="AutoShape 41"/>
              <p:cNvSpPr/>
              <p:nvPr/>
            </p:nvSpPr>
            <p:spPr>
              <a:xfrm>
                <a:off x="8667000" y="4009320"/>
                <a:ext cx="433080" cy="2880"/>
              </a:xfrm>
              <a:prstGeom prst="bentConnector3">
                <a:avLst>
                  <a:gd name="adj1" fmla="val 76676"/>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8" name="AutoShape 42"/>
              <p:cNvSpPr/>
              <p:nvPr/>
            </p:nvSpPr>
            <p:spPr>
              <a:xfrm>
                <a:off x="10275120" y="581760"/>
                <a:ext cx="220320" cy="2880"/>
              </a:xfrm>
              <a:prstGeom prst="bentConnector3">
                <a:avLst>
                  <a:gd name="adj1" fmla="val -17588"/>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19" name="AutoShape 43"/>
              <p:cNvSpPr/>
              <p:nvPr/>
            </p:nvSpPr>
            <p:spPr>
              <a:xfrm rot="5400000">
                <a:off x="9276120" y="-453960"/>
                <a:ext cx="615600" cy="3195360"/>
              </a:xfrm>
              <a:prstGeom prst="bentConnector3">
                <a:avLst>
                  <a:gd name="adj1" fmla="val 49968"/>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0" name="AutoShape 44"/>
              <p:cNvSpPr/>
              <p:nvPr/>
            </p:nvSpPr>
            <p:spPr>
              <a:xfrm rot="5400000">
                <a:off x="8705520" y="126000"/>
                <a:ext cx="1766520" cy="3185640"/>
              </a:xfrm>
              <a:prstGeom prst="bentConnector3">
                <a:avLst>
                  <a:gd name="adj1" fmla="val 73172"/>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1" name="AutoShape 45"/>
              <p:cNvSpPr/>
              <p:nvPr/>
            </p:nvSpPr>
            <p:spPr>
              <a:xfrm rot="5400000">
                <a:off x="8146800" y="722880"/>
                <a:ext cx="2922120" cy="3147480"/>
              </a:xfrm>
              <a:prstGeom prst="bentConnector3">
                <a:avLst>
                  <a:gd name="adj1" fmla="val 84547"/>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2" name="AutoShape 46"/>
              <p:cNvSpPr/>
              <p:nvPr/>
            </p:nvSpPr>
            <p:spPr>
              <a:xfrm rot="5400000">
                <a:off x="8031240" y="1643040"/>
                <a:ext cx="3957120" cy="2342160"/>
              </a:xfrm>
              <a:prstGeom prst="bentConnector3">
                <a:avLst>
                  <a:gd name="adj1" fmla="val 65518"/>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3" name="AutoShape 47"/>
              <p:cNvSpPr/>
              <p:nvPr/>
            </p:nvSpPr>
            <p:spPr>
              <a:xfrm flipH="1">
                <a:off x="7800120" y="5093640"/>
                <a:ext cx="336240" cy="666360"/>
              </a:xfrm>
              <a:prstGeom prst="bentConnector2">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4" name="AutoShape 48"/>
              <p:cNvSpPr/>
              <p:nvPr/>
            </p:nvSpPr>
            <p:spPr>
              <a:xfrm flipH="1">
                <a:off x="4830840" y="828000"/>
                <a:ext cx="6120" cy="526680"/>
              </a:xfrm>
              <a:custGeom>
                <a:avLst/>
                <a:gdLst/>
                <a:ahLst/>
                <a:cxnLst/>
                <a:rect l="l" t="t" r="r" b="b"/>
                <a:pathLst>
                  <a:path w="21600" h="21600">
                    <a:moveTo>
                      <a:pt x="0" y="0"/>
                    </a:moveTo>
                    <a:lnTo>
                      <a:pt x="21600" y="21600"/>
                    </a:lnTo>
                  </a:path>
                </a:pathLst>
              </a:custGeom>
              <a:noFill/>
              <a:ln w="9360" cap="sq">
                <a:solidFill>
                  <a:srgbClr val="000000"/>
                </a:solidFill>
                <a:miter/>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5" name="AutoShape 49"/>
              <p:cNvSpPr/>
              <p:nvPr/>
            </p:nvSpPr>
            <p:spPr>
              <a:xfrm flipH="1">
                <a:off x="4832280" y="1694880"/>
                <a:ext cx="1080" cy="388440"/>
              </a:xfrm>
              <a:custGeom>
                <a:avLst/>
                <a:gdLst/>
                <a:ahLst/>
                <a:cxnLst/>
                <a:rect l="l" t="t" r="r" b="b"/>
                <a:pathLst>
                  <a:path w="21600" h="21600">
                    <a:moveTo>
                      <a:pt x="0" y="0"/>
                    </a:moveTo>
                    <a:lnTo>
                      <a:pt x="21600" y="21600"/>
                    </a:lnTo>
                  </a:path>
                </a:pathLst>
              </a:custGeom>
              <a:noFill/>
              <a:ln w="9360" cap="sq">
                <a:solidFill>
                  <a:srgbClr val="000000"/>
                </a:solidFill>
                <a:miter/>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6" name="AutoShape 50"/>
              <p:cNvSpPr/>
              <p:nvPr/>
            </p:nvSpPr>
            <p:spPr>
              <a:xfrm flipH="1">
                <a:off x="4837320" y="2621520"/>
                <a:ext cx="9000" cy="451800"/>
              </a:xfrm>
              <a:custGeom>
                <a:avLst/>
                <a:gdLst/>
                <a:ahLst/>
                <a:cxnLst/>
                <a:rect l="l" t="t" r="r" b="b"/>
                <a:pathLst>
                  <a:path w="21600" h="21600">
                    <a:moveTo>
                      <a:pt x="0" y="0"/>
                    </a:moveTo>
                    <a:lnTo>
                      <a:pt x="21600" y="21600"/>
                    </a:lnTo>
                  </a:path>
                </a:pathLst>
              </a:custGeom>
              <a:noFill/>
              <a:ln w="9360" cap="sq">
                <a:solidFill>
                  <a:srgbClr val="000000"/>
                </a:solidFill>
                <a:miter/>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7" name="AutoShape 51"/>
              <p:cNvSpPr/>
              <p:nvPr/>
            </p:nvSpPr>
            <p:spPr>
              <a:xfrm>
                <a:off x="4838040" y="3529440"/>
                <a:ext cx="1080" cy="774360"/>
              </a:xfrm>
              <a:custGeom>
                <a:avLst/>
                <a:gdLst/>
                <a:ahLst/>
                <a:cxnLst/>
                <a:rect l="l" t="t" r="r" b="b"/>
                <a:pathLst>
                  <a:path w="21600" h="21600">
                    <a:moveTo>
                      <a:pt x="0" y="0"/>
                    </a:moveTo>
                    <a:lnTo>
                      <a:pt x="21600" y="21600"/>
                    </a:lnTo>
                  </a:path>
                </a:pathLst>
              </a:custGeom>
              <a:noFill/>
              <a:ln w="9360" cap="sq">
                <a:solidFill>
                  <a:srgbClr val="000000"/>
                </a:solidFill>
                <a:miter/>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28" name="AutoShape 53"/>
              <p:cNvSpPr/>
              <p:nvPr/>
            </p:nvSpPr>
            <p:spPr>
              <a:xfrm>
                <a:off x="10589400" y="4555440"/>
                <a:ext cx="1371240" cy="558360"/>
              </a:xfrm>
              <a:custGeom>
                <a:avLst/>
                <a:gdLst/>
                <a:ahLst/>
                <a:cxnLst/>
                <a:rect l="l" t="t" r="r" b="b"/>
                <a:pathLst>
                  <a:path w="1643857" h="511175">
                    <a:moveTo>
                      <a:pt x="0" y="0"/>
                    </a:moveTo>
                    <a:lnTo>
                      <a:pt x="1643857" y="0"/>
                    </a:lnTo>
                    <a:lnTo>
                      <a:pt x="1643857" y="511175"/>
                    </a:lnTo>
                    <a:lnTo>
                      <a:pt x="0" y="511175"/>
                    </a:lnTo>
                    <a:lnTo>
                      <a:pt x="0" y="0"/>
                    </a:lnTo>
                    <a:close/>
                    <a:moveTo>
                      <a:pt x="42836" y="42836"/>
                    </a:moveTo>
                    <a:lnTo>
                      <a:pt x="42836" y="468339"/>
                    </a:lnTo>
                    <a:lnTo>
                      <a:pt x="1601021" y="468339"/>
                    </a:lnTo>
                    <a:lnTo>
                      <a:pt x="1601021" y="42836"/>
                    </a:lnTo>
                    <a:lnTo>
                      <a:pt x="42836" y="42836"/>
                    </a:lnTo>
                    <a:close/>
                  </a:path>
                </a:pathLst>
              </a:custGeom>
              <a:solidFill>
                <a:srgbClr val="FF0000"/>
              </a:solidFill>
              <a:ln w="9360" cap="sq">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cs-CZ" sz="1100" b="1" strike="noStrike" spc="-1">
                    <a:solidFill>
                      <a:srgbClr val="000000"/>
                    </a:solidFill>
                    <a:latin typeface="Arial"/>
                    <a:ea typeface="Droid Sans Fallback"/>
                  </a:rPr>
                  <a:t>Pathway analýza</a:t>
                </a:r>
                <a:endParaRPr lang="cs-CZ" sz="1100" b="0" strike="noStrike" spc="-1">
                  <a:latin typeface="Arial"/>
                </a:endParaRPr>
              </a:p>
            </p:txBody>
          </p:sp>
          <p:sp>
            <p:nvSpPr>
              <p:cNvPr id="229" name="AutoShape 54"/>
              <p:cNvSpPr/>
              <p:nvPr/>
            </p:nvSpPr>
            <p:spPr>
              <a:xfrm rot="16200000" flipH="1">
                <a:off x="9651960" y="2885040"/>
                <a:ext cx="2873880" cy="542520"/>
              </a:xfrm>
              <a:prstGeom prst="bentConnector3">
                <a:avLst>
                  <a:gd name="adj1" fmla="val 142"/>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sp>
            <p:nvSpPr>
              <p:cNvPr id="230" name="AutoShape 55"/>
              <p:cNvSpPr/>
              <p:nvPr/>
            </p:nvSpPr>
            <p:spPr>
              <a:xfrm rot="16200000" flipH="1">
                <a:off x="10747440" y="3979800"/>
                <a:ext cx="634680" cy="591840"/>
              </a:xfrm>
              <a:prstGeom prst="bentConnector3">
                <a:avLst>
                  <a:gd name="adj1" fmla="val 567"/>
                </a:avLst>
              </a:prstGeom>
              <a:noFill/>
              <a:ln w="9360" cap="sq">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cs-CZ"/>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 name="Rectangle 11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32" name="Group 114"/>
          <p:cNvGrpSpPr/>
          <p:nvPr/>
        </p:nvGrpSpPr>
        <p:grpSpPr>
          <a:xfrm>
            <a:off x="-417600" y="0"/>
            <a:ext cx="12583800" cy="6852960"/>
            <a:chOff x="-417600" y="0"/>
            <a:chExt cx="12583800" cy="6852960"/>
          </a:xfrm>
        </p:grpSpPr>
        <p:sp>
          <p:nvSpPr>
            <p:cNvPr id="233" name="Freeform 5"/>
            <p:cNvSpPr/>
            <p:nvPr/>
          </p:nvSpPr>
          <p:spPr>
            <a:xfrm>
              <a:off x="1306440" y="0"/>
              <a:ext cx="3862080" cy="6843240"/>
            </a:xfrm>
            <a:custGeom>
              <a:avLst/>
              <a:gdLst/>
              <a:ahLst/>
              <a:cxn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34" name="Freeform 6"/>
            <p:cNvSpPr/>
            <p:nvPr/>
          </p:nvSpPr>
          <p:spPr>
            <a:xfrm>
              <a:off x="10626840" y="9360"/>
              <a:ext cx="1539360" cy="555120"/>
            </a:xfrm>
            <a:custGeom>
              <a:avLst/>
              <a:gdLst/>
              <a:ahLst/>
              <a:cxn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35" name="Freeform 7"/>
            <p:cNvSpPr/>
            <p:nvPr/>
          </p:nvSpPr>
          <p:spPr>
            <a:xfrm>
              <a:off x="10247400" y="5013360"/>
              <a:ext cx="1918800" cy="1829880"/>
            </a:xfrm>
            <a:custGeom>
              <a:avLst/>
              <a:gdLst/>
              <a:ahLst/>
              <a:cxn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36" name="Freeform 8"/>
            <p:cNvSpPr/>
            <p:nvPr/>
          </p:nvSpPr>
          <p:spPr>
            <a:xfrm>
              <a:off x="1120680" y="0"/>
              <a:ext cx="3676320" cy="6843240"/>
            </a:xfrm>
            <a:custGeom>
              <a:avLst/>
              <a:gdLst/>
              <a:ahLst/>
              <a:cxn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37" name="Freeform 9"/>
            <p:cNvSpPr/>
            <p:nvPr/>
          </p:nvSpPr>
          <p:spPr>
            <a:xfrm>
              <a:off x="11202840" y="9360"/>
              <a:ext cx="963360" cy="366480"/>
            </a:xfrm>
            <a:custGeom>
              <a:avLst/>
              <a:gdLst/>
              <a:ahLst/>
              <a:cxn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38" name="Freeform 10"/>
            <p:cNvSpPr/>
            <p:nvPr/>
          </p:nvSpPr>
          <p:spPr>
            <a:xfrm>
              <a:off x="10495080" y="5275440"/>
              <a:ext cx="1666440" cy="1577520"/>
            </a:xfrm>
            <a:custGeom>
              <a:avLst/>
              <a:gdLst/>
              <a:ahLst/>
              <a:cxn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39" name="Freeform 11"/>
            <p:cNvSpPr/>
            <p:nvPr/>
          </p:nvSpPr>
          <p:spPr>
            <a:xfrm>
              <a:off x="1001880" y="0"/>
              <a:ext cx="3620880" cy="6843240"/>
            </a:xfrm>
            <a:custGeom>
              <a:avLst/>
              <a:gdLst/>
              <a:ahLst/>
              <a:cxn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0" name="Freeform 12"/>
            <p:cNvSpPr/>
            <p:nvPr/>
          </p:nvSpPr>
          <p:spPr>
            <a:xfrm>
              <a:off x="11501280" y="9360"/>
              <a:ext cx="664920" cy="256680"/>
            </a:xfrm>
            <a:custGeom>
              <a:avLst/>
              <a:gdLst/>
              <a:ahLst/>
              <a:cxnLst/>
              <a:rect l="l" t="t" r="r" b="b"/>
              <a:pathLst>
                <a:path w="140" h="54">
                  <a:moveTo>
                    <a:pt x="140" y="54"/>
                  </a:moveTo>
                  <a:cubicBezTo>
                    <a:pt x="95" y="34"/>
                    <a:pt x="48" y="16"/>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1" name="Freeform 13"/>
            <p:cNvSpPr/>
            <p:nvPr/>
          </p:nvSpPr>
          <p:spPr>
            <a:xfrm>
              <a:off x="10640880" y="5408640"/>
              <a:ext cx="1525320" cy="1434600"/>
            </a:xfrm>
            <a:custGeom>
              <a:avLst/>
              <a:gdLst/>
              <a:ahLst/>
              <a:cxn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2" name="Freeform 14"/>
            <p:cNvSpPr/>
            <p:nvPr/>
          </p:nvSpPr>
          <p:spPr>
            <a:xfrm>
              <a:off x="1001880" y="0"/>
              <a:ext cx="3244320" cy="6843240"/>
            </a:xfrm>
            <a:custGeom>
              <a:avLst/>
              <a:gdLst/>
              <a:ahLst/>
              <a:cxn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3" name="Freeform 15"/>
            <p:cNvSpPr/>
            <p:nvPr/>
          </p:nvSpPr>
          <p:spPr>
            <a:xfrm>
              <a:off x="10802880" y="5518080"/>
              <a:ext cx="1363320" cy="1325160"/>
            </a:xfrm>
            <a:custGeom>
              <a:avLst/>
              <a:gdLst/>
              <a:ahLst/>
              <a:cxn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4" name="Freeform 16"/>
            <p:cNvSpPr/>
            <p:nvPr/>
          </p:nvSpPr>
          <p:spPr>
            <a:xfrm>
              <a:off x="888840" y="0"/>
              <a:ext cx="3230280" cy="6843240"/>
            </a:xfrm>
            <a:custGeom>
              <a:avLst/>
              <a:gdLst/>
              <a:ahLst/>
              <a:cxn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5" name="Freeform 17"/>
            <p:cNvSpPr/>
            <p:nvPr/>
          </p:nvSpPr>
          <p:spPr>
            <a:xfrm>
              <a:off x="10979280" y="5694480"/>
              <a:ext cx="1186920" cy="1149120"/>
            </a:xfrm>
            <a:custGeom>
              <a:avLst/>
              <a:gdLst/>
              <a:ahLst/>
              <a:cxn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6" name="Freeform 18"/>
            <p:cNvSpPr/>
            <p:nvPr/>
          </p:nvSpPr>
          <p:spPr>
            <a:xfrm>
              <a:off x="484200" y="0"/>
              <a:ext cx="3420720" cy="6843240"/>
            </a:xfrm>
            <a:custGeom>
              <a:avLst/>
              <a:gdLst/>
              <a:ahLst/>
              <a:cxn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7" name="Freeform 19"/>
            <p:cNvSpPr/>
            <p:nvPr/>
          </p:nvSpPr>
          <p:spPr>
            <a:xfrm>
              <a:off x="11287080" y="6049800"/>
              <a:ext cx="879120" cy="793440"/>
            </a:xfrm>
            <a:custGeom>
              <a:avLst/>
              <a:gdLst/>
              <a:ahLst/>
              <a:cxn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48" name="Freeform 20"/>
            <p:cNvSpPr/>
            <p:nvPr/>
          </p:nvSpPr>
          <p:spPr>
            <a:xfrm>
              <a:off x="598320" y="0"/>
              <a:ext cx="2717280" cy="6843240"/>
            </a:xfrm>
            <a:custGeom>
              <a:avLst/>
              <a:gdLst/>
              <a:ahLst/>
              <a:cxn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scrgbClr r="0" g="0" b="0"/>
            </a:lnRef>
            <a:fillRef idx="0">
              <a:scrgbClr r="0" g="0" b="0"/>
            </a:fillRef>
            <a:effectRef idx="0">
              <a:scrgbClr r="0" g="0" b="0"/>
            </a:effectRef>
            <a:fontRef idx="minor"/>
          </p:style>
          <p:txBody>
            <a:bodyPr/>
            <a:lstStyle/>
            <a:p>
              <a:endParaRPr lang="cs-CZ"/>
            </a:p>
          </p:txBody>
        </p:sp>
        <p:sp>
          <p:nvSpPr>
            <p:cNvPr id="249" name="Freeform 21"/>
            <p:cNvSpPr/>
            <p:nvPr/>
          </p:nvSpPr>
          <p:spPr>
            <a:xfrm>
              <a:off x="262080" y="0"/>
              <a:ext cx="2944440" cy="6843240"/>
            </a:xfrm>
            <a:custGeom>
              <a:avLst/>
              <a:gdLst/>
              <a:ahLst/>
              <a:cxn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scrgbClr r="0" g="0" b="0"/>
            </a:lnRef>
            <a:fillRef idx="0">
              <a:scrgbClr r="0" g="0" b="0"/>
            </a:fillRef>
            <a:effectRef idx="0">
              <a:scrgbClr r="0" g="0" b="0"/>
            </a:effectRef>
            <a:fontRef idx="minor"/>
          </p:style>
          <p:txBody>
            <a:bodyPr/>
            <a:lstStyle/>
            <a:p>
              <a:endParaRPr lang="cs-CZ"/>
            </a:p>
          </p:txBody>
        </p:sp>
        <p:sp>
          <p:nvSpPr>
            <p:cNvPr id="250" name="Freeform 22"/>
            <p:cNvSpPr/>
            <p:nvPr/>
          </p:nvSpPr>
          <p:spPr>
            <a:xfrm>
              <a:off x="-417600" y="0"/>
              <a:ext cx="2403000" cy="6843240"/>
            </a:xfrm>
            <a:custGeom>
              <a:avLst/>
              <a:gdLst/>
              <a:ahLst/>
              <a:cxn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51" name="Freeform 23"/>
            <p:cNvSpPr/>
            <p:nvPr/>
          </p:nvSpPr>
          <p:spPr>
            <a:xfrm>
              <a:off x="14400" y="9360"/>
              <a:ext cx="1771200" cy="3198600"/>
            </a:xfrm>
            <a:custGeom>
              <a:avLst/>
              <a:gdLst/>
              <a:ahLst/>
              <a:cxn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52" name="Freeform 24"/>
            <p:cNvSpPr/>
            <p:nvPr/>
          </p:nvSpPr>
          <p:spPr>
            <a:xfrm>
              <a:off x="4680" y="6016680"/>
              <a:ext cx="213840" cy="826560"/>
            </a:xfrm>
            <a:custGeom>
              <a:avLst/>
              <a:gdLst/>
              <a:ahLst/>
              <a:cxn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53" name="Freeform 25"/>
            <p:cNvSpPr/>
            <p:nvPr/>
          </p:nvSpPr>
          <p:spPr>
            <a:xfrm>
              <a:off x="14400" y="0"/>
              <a:ext cx="1561680" cy="2228400"/>
            </a:xfrm>
            <a:custGeom>
              <a:avLst/>
              <a:gdLst/>
              <a:ahLst/>
              <a:cxn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grpSp>
      <p:grpSp>
        <p:nvGrpSpPr>
          <p:cNvPr id="254" name="Group 137"/>
          <p:cNvGrpSpPr/>
          <p:nvPr/>
        </p:nvGrpSpPr>
        <p:grpSpPr>
          <a:xfrm>
            <a:off x="800280" y="1699560"/>
            <a:ext cx="3674160" cy="3470400"/>
            <a:chOff x="800280" y="1699560"/>
            <a:chExt cx="3674160" cy="3470400"/>
          </a:xfrm>
        </p:grpSpPr>
        <p:sp>
          <p:nvSpPr>
            <p:cNvPr id="255" name="Rectangle 138"/>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6"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7" name="Rectangle 140"/>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58" name="TextShape 1"/>
          <p:cNvSpPr/>
          <p:nvPr/>
        </p:nvSpPr>
        <p:spPr>
          <a:xfrm>
            <a:off x="905040" y="2415240"/>
            <a:ext cx="3451320" cy="2399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4000" b="1" strike="noStrike" spc="-1">
                <a:solidFill>
                  <a:srgbClr val="FFFFFF"/>
                </a:solidFill>
                <a:latin typeface="Calibri Light"/>
              </a:rPr>
              <a:t>Motivace</a:t>
            </a:r>
            <a:endParaRPr lang="cs-CZ" sz="4000" b="0" strike="noStrike" spc="-1">
              <a:latin typeface="Arial"/>
            </a:endParaRPr>
          </a:p>
        </p:txBody>
      </p:sp>
      <p:sp>
        <p:nvSpPr>
          <p:cNvPr id="259" name="TextShape 2"/>
          <p:cNvSpPr/>
          <p:nvPr/>
        </p:nvSpPr>
        <p:spPr>
          <a:xfrm>
            <a:off x="5120640" y="804600"/>
            <a:ext cx="6281640" cy="524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457200" indent="-228600">
              <a:lnSpc>
                <a:spcPct val="90000"/>
              </a:lnSpc>
              <a:spcAft>
                <a:spcPts val="601"/>
              </a:spcAft>
              <a:buClr>
                <a:srgbClr val="003366"/>
              </a:buClr>
              <a:buFont typeface="Arial"/>
              <a:buChar char="•"/>
            </a:pPr>
            <a:r>
              <a:rPr lang="en-US" sz="1900" b="0" strike="noStrike" spc="-1">
                <a:solidFill>
                  <a:srgbClr val="000000"/>
                </a:solidFill>
                <a:latin typeface="Calibri"/>
              </a:rPr>
              <a:t>Geny, proteiny a další molekuly jsou navzájem propojené ve velké spleti různých signálních, metabolických a různych jiných drah</a:t>
            </a:r>
            <a:endParaRPr lang="cs-CZ" sz="1900" b="0" strike="noStrike" spc="-1">
              <a:latin typeface="Arial"/>
            </a:endParaRPr>
          </a:p>
          <a:p>
            <a:pPr>
              <a:lnSpc>
                <a:spcPct val="90000"/>
              </a:lnSpc>
              <a:spcAft>
                <a:spcPts val="601"/>
              </a:spcAft>
              <a:buNone/>
            </a:pPr>
            <a:endParaRPr lang="cs-CZ" sz="1900" b="0" strike="noStrike" spc="-1">
              <a:latin typeface="Arial"/>
            </a:endParaRPr>
          </a:p>
          <a:p>
            <a:pPr marL="457200" indent="-228600">
              <a:lnSpc>
                <a:spcPct val="90000"/>
              </a:lnSpc>
              <a:spcAft>
                <a:spcPts val="601"/>
              </a:spcAft>
              <a:buClr>
                <a:srgbClr val="003366"/>
              </a:buClr>
              <a:buFont typeface="Arial"/>
              <a:buChar char="•"/>
            </a:pPr>
            <a:r>
              <a:rPr lang="en-US" sz="1900" b="0" strike="noStrike" spc="-1">
                <a:solidFill>
                  <a:srgbClr val="000000"/>
                </a:solidFill>
                <a:latin typeface="Calibri"/>
              </a:rPr>
              <a:t>Potřebujeme zjistit, jaké dráhy jsou zasažené naším experimentálním protokolem (liší se v mezi skupinami)</a:t>
            </a:r>
            <a:endParaRPr lang="cs-CZ" sz="19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 name="Rectangle 11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61" name="Group 114"/>
          <p:cNvGrpSpPr/>
          <p:nvPr/>
        </p:nvGrpSpPr>
        <p:grpSpPr>
          <a:xfrm>
            <a:off x="-417600" y="0"/>
            <a:ext cx="12583800" cy="6852960"/>
            <a:chOff x="-417600" y="0"/>
            <a:chExt cx="12583800" cy="6852960"/>
          </a:xfrm>
        </p:grpSpPr>
        <p:sp>
          <p:nvSpPr>
            <p:cNvPr id="262" name="Freeform 5"/>
            <p:cNvSpPr/>
            <p:nvPr/>
          </p:nvSpPr>
          <p:spPr>
            <a:xfrm>
              <a:off x="1306440" y="0"/>
              <a:ext cx="3862080" cy="6843240"/>
            </a:xfrm>
            <a:custGeom>
              <a:avLst/>
              <a:gdLst/>
              <a:ahLst/>
              <a:cxn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63" name="Freeform 6"/>
            <p:cNvSpPr/>
            <p:nvPr/>
          </p:nvSpPr>
          <p:spPr>
            <a:xfrm>
              <a:off x="10626840" y="9360"/>
              <a:ext cx="1539360" cy="555120"/>
            </a:xfrm>
            <a:custGeom>
              <a:avLst/>
              <a:gdLst/>
              <a:ahLst/>
              <a:cxn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64" name="Freeform 7"/>
            <p:cNvSpPr/>
            <p:nvPr/>
          </p:nvSpPr>
          <p:spPr>
            <a:xfrm>
              <a:off x="10247400" y="5013360"/>
              <a:ext cx="1918800" cy="1829880"/>
            </a:xfrm>
            <a:custGeom>
              <a:avLst/>
              <a:gdLst/>
              <a:ahLst/>
              <a:cxn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65" name="Freeform 8"/>
            <p:cNvSpPr/>
            <p:nvPr/>
          </p:nvSpPr>
          <p:spPr>
            <a:xfrm>
              <a:off x="1120680" y="0"/>
              <a:ext cx="3676320" cy="6843240"/>
            </a:xfrm>
            <a:custGeom>
              <a:avLst/>
              <a:gdLst/>
              <a:ahLst/>
              <a:cxn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66" name="Freeform 9"/>
            <p:cNvSpPr/>
            <p:nvPr/>
          </p:nvSpPr>
          <p:spPr>
            <a:xfrm>
              <a:off x="11202840" y="9360"/>
              <a:ext cx="963360" cy="366480"/>
            </a:xfrm>
            <a:custGeom>
              <a:avLst/>
              <a:gdLst/>
              <a:ahLst/>
              <a:cxn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67" name="Freeform 10"/>
            <p:cNvSpPr/>
            <p:nvPr/>
          </p:nvSpPr>
          <p:spPr>
            <a:xfrm>
              <a:off x="10495080" y="5275440"/>
              <a:ext cx="1666440" cy="1577520"/>
            </a:xfrm>
            <a:custGeom>
              <a:avLst/>
              <a:gdLst/>
              <a:ahLst/>
              <a:cxn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68" name="Freeform 11"/>
            <p:cNvSpPr/>
            <p:nvPr/>
          </p:nvSpPr>
          <p:spPr>
            <a:xfrm>
              <a:off x="1001880" y="0"/>
              <a:ext cx="3620880" cy="6843240"/>
            </a:xfrm>
            <a:custGeom>
              <a:avLst/>
              <a:gdLst/>
              <a:ahLst/>
              <a:cxn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69" name="Freeform 12"/>
            <p:cNvSpPr/>
            <p:nvPr/>
          </p:nvSpPr>
          <p:spPr>
            <a:xfrm>
              <a:off x="11501280" y="9360"/>
              <a:ext cx="664920" cy="256680"/>
            </a:xfrm>
            <a:custGeom>
              <a:avLst/>
              <a:gdLst/>
              <a:ahLst/>
              <a:cxnLst/>
              <a:rect l="l" t="t" r="r" b="b"/>
              <a:pathLst>
                <a:path w="140" h="54">
                  <a:moveTo>
                    <a:pt x="140" y="54"/>
                  </a:moveTo>
                  <a:cubicBezTo>
                    <a:pt x="95" y="34"/>
                    <a:pt x="48" y="16"/>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0" name="Freeform 13"/>
            <p:cNvSpPr/>
            <p:nvPr/>
          </p:nvSpPr>
          <p:spPr>
            <a:xfrm>
              <a:off x="10640880" y="5408640"/>
              <a:ext cx="1525320" cy="1434600"/>
            </a:xfrm>
            <a:custGeom>
              <a:avLst/>
              <a:gdLst/>
              <a:ahLst/>
              <a:cxn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1" name="Freeform 14"/>
            <p:cNvSpPr/>
            <p:nvPr/>
          </p:nvSpPr>
          <p:spPr>
            <a:xfrm>
              <a:off x="1001880" y="0"/>
              <a:ext cx="3244320" cy="6843240"/>
            </a:xfrm>
            <a:custGeom>
              <a:avLst/>
              <a:gdLst/>
              <a:ahLst/>
              <a:cxn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2" name="Freeform 15"/>
            <p:cNvSpPr/>
            <p:nvPr/>
          </p:nvSpPr>
          <p:spPr>
            <a:xfrm>
              <a:off x="10802880" y="5518080"/>
              <a:ext cx="1363320" cy="1325160"/>
            </a:xfrm>
            <a:custGeom>
              <a:avLst/>
              <a:gdLst/>
              <a:ahLst/>
              <a:cxn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3" name="Freeform 16"/>
            <p:cNvSpPr/>
            <p:nvPr/>
          </p:nvSpPr>
          <p:spPr>
            <a:xfrm>
              <a:off x="888840" y="0"/>
              <a:ext cx="3230280" cy="6843240"/>
            </a:xfrm>
            <a:custGeom>
              <a:avLst/>
              <a:gdLst/>
              <a:ahLst/>
              <a:cxn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4" name="Freeform 17"/>
            <p:cNvSpPr/>
            <p:nvPr/>
          </p:nvSpPr>
          <p:spPr>
            <a:xfrm>
              <a:off x="10979280" y="5694480"/>
              <a:ext cx="1186920" cy="1149120"/>
            </a:xfrm>
            <a:custGeom>
              <a:avLst/>
              <a:gdLst/>
              <a:ahLst/>
              <a:cxn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5" name="Freeform 18"/>
            <p:cNvSpPr/>
            <p:nvPr/>
          </p:nvSpPr>
          <p:spPr>
            <a:xfrm>
              <a:off x="484200" y="0"/>
              <a:ext cx="3420720" cy="6843240"/>
            </a:xfrm>
            <a:custGeom>
              <a:avLst/>
              <a:gdLst/>
              <a:ahLst/>
              <a:cxn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6" name="Freeform 19"/>
            <p:cNvSpPr/>
            <p:nvPr/>
          </p:nvSpPr>
          <p:spPr>
            <a:xfrm>
              <a:off x="11287080" y="6049800"/>
              <a:ext cx="879120" cy="793440"/>
            </a:xfrm>
            <a:custGeom>
              <a:avLst/>
              <a:gdLst/>
              <a:ahLst/>
              <a:cxn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77" name="Freeform 20"/>
            <p:cNvSpPr/>
            <p:nvPr/>
          </p:nvSpPr>
          <p:spPr>
            <a:xfrm>
              <a:off x="598320" y="0"/>
              <a:ext cx="2717280" cy="6843240"/>
            </a:xfrm>
            <a:custGeom>
              <a:avLst/>
              <a:gdLst/>
              <a:ahLst/>
              <a:cxn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scrgbClr r="0" g="0" b="0"/>
            </a:lnRef>
            <a:fillRef idx="0">
              <a:scrgbClr r="0" g="0" b="0"/>
            </a:fillRef>
            <a:effectRef idx="0">
              <a:scrgbClr r="0" g="0" b="0"/>
            </a:effectRef>
            <a:fontRef idx="minor"/>
          </p:style>
          <p:txBody>
            <a:bodyPr/>
            <a:lstStyle/>
            <a:p>
              <a:endParaRPr lang="cs-CZ"/>
            </a:p>
          </p:txBody>
        </p:sp>
        <p:sp>
          <p:nvSpPr>
            <p:cNvPr id="278" name="Freeform 21"/>
            <p:cNvSpPr/>
            <p:nvPr/>
          </p:nvSpPr>
          <p:spPr>
            <a:xfrm>
              <a:off x="262080" y="0"/>
              <a:ext cx="2944440" cy="6843240"/>
            </a:xfrm>
            <a:custGeom>
              <a:avLst/>
              <a:gdLst/>
              <a:ahLst/>
              <a:cxn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scrgbClr r="0" g="0" b="0"/>
            </a:lnRef>
            <a:fillRef idx="0">
              <a:scrgbClr r="0" g="0" b="0"/>
            </a:fillRef>
            <a:effectRef idx="0">
              <a:scrgbClr r="0" g="0" b="0"/>
            </a:effectRef>
            <a:fontRef idx="minor"/>
          </p:style>
          <p:txBody>
            <a:bodyPr/>
            <a:lstStyle/>
            <a:p>
              <a:endParaRPr lang="cs-CZ"/>
            </a:p>
          </p:txBody>
        </p:sp>
        <p:sp>
          <p:nvSpPr>
            <p:cNvPr id="279" name="Freeform 22"/>
            <p:cNvSpPr/>
            <p:nvPr/>
          </p:nvSpPr>
          <p:spPr>
            <a:xfrm>
              <a:off x="-417600" y="0"/>
              <a:ext cx="2403000" cy="6843240"/>
            </a:xfrm>
            <a:custGeom>
              <a:avLst/>
              <a:gdLst/>
              <a:ahLst/>
              <a:cxn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80" name="Freeform 23"/>
            <p:cNvSpPr/>
            <p:nvPr/>
          </p:nvSpPr>
          <p:spPr>
            <a:xfrm>
              <a:off x="14400" y="9360"/>
              <a:ext cx="1771200" cy="3198600"/>
            </a:xfrm>
            <a:custGeom>
              <a:avLst/>
              <a:gdLst/>
              <a:ahLst/>
              <a:cxn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81" name="Freeform 24"/>
            <p:cNvSpPr/>
            <p:nvPr/>
          </p:nvSpPr>
          <p:spPr>
            <a:xfrm>
              <a:off x="4680" y="6016680"/>
              <a:ext cx="213840" cy="826560"/>
            </a:xfrm>
            <a:custGeom>
              <a:avLst/>
              <a:gdLst/>
              <a:ahLst/>
              <a:cxn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82" name="Freeform 25"/>
            <p:cNvSpPr/>
            <p:nvPr/>
          </p:nvSpPr>
          <p:spPr>
            <a:xfrm>
              <a:off x="14400" y="0"/>
              <a:ext cx="1561680" cy="2228400"/>
            </a:xfrm>
            <a:custGeom>
              <a:avLst/>
              <a:gdLst/>
              <a:ahLst/>
              <a:cxn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grpSp>
      <p:grpSp>
        <p:nvGrpSpPr>
          <p:cNvPr id="283" name="Group 137"/>
          <p:cNvGrpSpPr/>
          <p:nvPr/>
        </p:nvGrpSpPr>
        <p:grpSpPr>
          <a:xfrm>
            <a:off x="800280" y="1699560"/>
            <a:ext cx="3674160" cy="3470400"/>
            <a:chOff x="800280" y="1699560"/>
            <a:chExt cx="3674160" cy="3470400"/>
          </a:xfrm>
        </p:grpSpPr>
        <p:sp>
          <p:nvSpPr>
            <p:cNvPr id="284" name="Rectangle 138"/>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5"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6" name="Rectangle 140"/>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87" name="TextShape 1"/>
          <p:cNvSpPr/>
          <p:nvPr/>
        </p:nvSpPr>
        <p:spPr>
          <a:xfrm>
            <a:off x="905040" y="2415240"/>
            <a:ext cx="3451320" cy="2399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4000" b="1" strike="noStrike" spc="-1">
                <a:solidFill>
                  <a:srgbClr val="FFFFFF"/>
                </a:solidFill>
                <a:latin typeface="Calibri Light"/>
              </a:rPr>
              <a:t>Jak na to?</a:t>
            </a:r>
            <a:endParaRPr lang="cs-CZ" sz="4000" b="0" strike="noStrike" spc="-1">
              <a:latin typeface="Arial"/>
            </a:endParaRPr>
          </a:p>
        </p:txBody>
      </p:sp>
      <p:sp>
        <p:nvSpPr>
          <p:cNvPr id="288" name="TextShape 2"/>
          <p:cNvSpPr/>
          <p:nvPr/>
        </p:nvSpPr>
        <p:spPr>
          <a:xfrm>
            <a:off x="5120640" y="804600"/>
            <a:ext cx="6281640" cy="524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457200" indent="-228600">
              <a:lnSpc>
                <a:spcPct val="90000"/>
              </a:lnSpc>
              <a:spcAft>
                <a:spcPts val="601"/>
              </a:spcAft>
              <a:buClr>
                <a:srgbClr val="003366"/>
              </a:buClr>
              <a:buFont typeface="Arial"/>
              <a:buChar char="•"/>
            </a:pPr>
            <a:r>
              <a:rPr lang="en-US" sz="1900" b="0" strike="noStrike" spc="-1">
                <a:solidFill>
                  <a:srgbClr val="000000"/>
                </a:solidFill>
                <a:latin typeface="Calibri"/>
              </a:rPr>
              <a:t>Seznam molekul můžeme </a:t>
            </a:r>
            <a:r>
              <a:rPr lang="en-US" sz="1900" b="1" strike="noStrike" spc="-1">
                <a:solidFill>
                  <a:srgbClr val="000000"/>
                </a:solidFill>
                <a:latin typeface="Calibri"/>
              </a:rPr>
              <a:t>ad-hoc vložit </a:t>
            </a:r>
            <a:r>
              <a:rPr lang="en-US" sz="1900" b="0" strike="noStrike" spc="-1">
                <a:solidFill>
                  <a:srgbClr val="000000"/>
                </a:solidFill>
                <a:latin typeface="Calibri"/>
              </a:rPr>
              <a:t>do existující databáze drah a podívat se kam patří (KEGG, MsigDB....)</a:t>
            </a:r>
            <a:endParaRPr lang="cs-CZ" sz="1900" b="0" strike="noStrike" spc="-1">
              <a:latin typeface="Arial"/>
            </a:endParaRPr>
          </a:p>
          <a:p>
            <a:pPr marL="1371600" lvl="2" indent="-228600">
              <a:lnSpc>
                <a:spcPct val="90000"/>
              </a:lnSpc>
              <a:spcAft>
                <a:spcPts val="601"/>
              </a:spcAft>
              <a:buClr>
                <a:srgbClr val="003366"/>
              </a:buClr>
              <a:buFont typeface="Arial"/>
              <a:buChar char="•"/>
            </a:pPr>
            <a:r>
              <a:rPr lang="en-US" sz="1900" b="0" strike="noStrike" spc="-1">
                <a:solidFill>
                  <a:srgbClr val="000000"/>
                </a:solidFill>
                <a:latin typeface="Calibri"/>
              </a:rPr>
              <a:t>nevýhoda – nemáme statistickou významnost</a:t>
            </a:r>
            <a:endParaRPr lang="cs-CZ" sz="1900" b="0" strike="noStrike" spc="-1">
              <a:latin typeface="Arial"/>
            </a:endParaRPr>
          </a:p>
          <a:p>
            <a:pPr marL="457200" indent="-228600">
              <a:lnSpc>
                <a:spcPct val="90000"/>
              </a:lnSpc>
              <a:spcAft>
                <a:spcPts val="601"/>
              </a:spcAft>
              <a:buClr>
                <a:srgbClr val="003366"/>
              </a:buClr>
              <a:buFont typeface="Arial"/>
              <a:buChar char="•"/>
            </a:pPr>
            <a:r>
              <a:rPr lang="en-US" sz="1900" b="1" strike="noStrike" spc="-1">
                <a:solidFill>
                  <a:srgbClr val="000000"/>
                </a:solidFill>
                <a:latin typeface="Calibri"/>
              </a:rPr>
              <a:t>Provedeme analýzu genových sad </a:t>
            </a:r>
            <a:r>
              <a:rPr lang="en-US" sz="1900" b="0" strike="noStrike" spc="-1">
                <a:solidFill>
                  <a:srgbClr val="000000"/>
                </a:solidFill>
                <a:latin typeface="Calibri"/>
              </a:rPr>
              <a:t>(pathway analýzu)</a:t>
            </a:r>
            <a:endParaRPr lang="cs-CZ" sz="1900" b="0" strike="noStrike" spc="-1">
              <a:latin typeface="Arial"/>
            </a:endParaRPr>
          </a:p>
          <a:p>
            <a:pPr>
              <a:lnSpc>
                <a:spcPct val="90000"/>
              </a:lnSpc>
              <a:spcAft>
                <a:spcPts val="601"/>
              </a:spcAft>
              <a:buNone/>
            </a:pPr>
            <a:endParaRPr lang="cs-CZ" sz="1900" b="0" strike="noStrike" spc="-1">
              <a:latin typeface="Arial"/>
            </a:endParaRPr>
          </a:p>
          <a:p>
            <a:pPr>
              <a:lnSpc>
                <a:spcPct val="90000"/>
              </a:lnSpc>
              <a:spcAft>
                <a:spcPts val="601"/>
              </a:spcAft>
              <a:buNone/>
            </a:pPr>
            <a:endParaRPr lang="cs-CZ" sz="1900" b="0" strike="noStrike" spc="-1">
              <a:latin typeface="Arial"/>
            </a:endParaRPr>
          </a:p>
          <a:p>
            <a:pPr>
              <a:lnSpc>
                <a:spcPct val="90000"/>
              </a:lnSpc>
              <a:spcAft>
                <a:spcPts val="601"/>
              </a:spcAft>
              <a:buNone/>
            </a:pPr>
            <a:endParaRPr lang="cs-CZ" sz="1900" b="0" strike="noStrike" spc="-1">
              <a:latin typeface="Arial"/>
            </a:endParaRPr>
          </a:p>
          <a:p>
            <a:pPr marL="457200" indent="-228600">
              <a:lnSpc>
                <a:spcPct val="90000"/>
              </a:lnSpc>
              <a:spcAft>
                <a:spcPts val="601"/>
              </a:spcAft>
              <a:buClr>
                <a:srgbClr val="003366"/>
              </a:buClr>
              <a:buFont typeface="Arial"/>
              <a:buChar char="•"/>
            </a:pPr>
            <a:r>
              <a:rPr lang="en-US" sz="1900" b="1" strike="noStrike" spc="-1">
                <a:solidFill>
                  <a:srgbClr val="000000"/>
                </a:solidFill>
                <a:latin typeface="Calibri"/>
              </a:rPr>
              <a:t>Předpoklad všech těchto analýz: </a:t>
            </a:r>
            <a:r>
              <a:rPr lang="en-US" sz="1900" b="0" strike="noStrike" spc="-1">
                <a:solidFill>
                  <a:srgbClr val="000000"/>
                </a:solidFill>
                <a:latin typeface="Calibri"/>
              </a:rPr>
              <a:t>operují s již </a:t>
            </a:r>
            <a:r>
              <a:rPr lang="en-US" sz="1900" b="0" u="sng" strike="noStrike" spc="-1">
                <a:solidFill>
                  <a:srgbClr val="000000"/>
                </a:solidFill>
                <a:uFill>
                  <a:solidFill>
                    <a:srgbClr val="FFFFFF"/>
                  </a:solidFill>
                </a:uFill>
                <a:latin typeface="Calibri"/>
              </a:rPr>
              <a:t>definovanými skupinami genů</a:t>
            </a:r>
            <a:endParaRPr lang="cs-CZ" sz="19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sk-SK" sz="6000" b="0" strike="noStrike" spc="-1" dirty="0">
                <a:solidFill>
                  <a:srgbClr val="000000"/>
                </a:solidFill>
                <a:latin typeface="Calibri Light"/>
              </a:rPr>
              <a:t>Odhad </a:t>
            </a:r>
            <a:r>
              <a:rPr lang="sk-SK" sz="6000" b="0" strike="noStrike" spc="-1" dirty="0" err="1">
                <a:solidFill>
                  <a:srgbClr val="000000"/>
                </a:solidFill>
                <a:latin typeface="Calibri Light"/>
              </a:rPr>
              <a:t>proporce</a:t>
            </a:r>
            <a:r>
              <a:rPr lang="sk-SK" sz="6000" b="0" strike="noStrike" spc="-1" dirty="0">
                <a:solidFill>
                  <a:srgbClr val="000000"/>
                </a:solidFill>
                <a:latin typeface="Calibri Light"/>
              </a:rPr>
              <a:t> </a:t>
            </a:r>
            <a:r>
              <a:rPr lang="sk-SK" sz="6000" b="0" strike="noStrike" spc="-1" dirty="0" err="1">
                <a:solidFill>
                  <a:srgbClr val="000000"/>
                </a:solidFill>
                <a:latin typeface="Calibri Light"/>
              </a:rPr>
              <a:t>různých</a:t>
            </a:r>
            <a:r>
              <a:rPr lang="sk-SK" sz="6000" b="0" strike="noStrike" spc="-1" dirty="0">
                <a:solidFill>
                  <a:srgbClr val="000000"/>
                </a:solidFill>
                <a:latin typeface="Calibri Light"/>
              </a:rPr>
              <a:t> </a:t>
            </a:r>
            <a:r>
              <a:rPr lang="sk-SK" sz="6000" b="0" strike="noStrike" spc="-1" dirty="0" err="1">
                <a:solidFill>
                  <a:srgbClr val="000000"/>
                </a:solidFill>
                <a:latin typeface="Calibri Light"/>
              </a:rPr>
              <a:t>typů</a:t>
            </a:r>
            <a:r>
              <a:rPr lang="sk-SK" sz="6000" b="0" strike="noStrike" spc="-1" dirty="0">
                <a:solidFill>
                  <a:srgbClr val="000000"/>
                </a:solidFill>
                <a:latin typeface="Calibri Light"/>
              </a:rPr>
              <a:t> </a:t>
            </a:r>
            <a:r>
              <a:rPr lang="sk-SK" sz="6000" b="0" strike="noStrike" spc="-1" dirty="0" err="1">
                <a:solidFill>
                  <a:srgbClr val="000000"/>
                </a:solidFill>
                <a:latin typeface="Calibri Light"/>
              </a:rPr>
              <a:t>buněk</a:t>
            </a:r>
            <a:r>
              <a:rPr lang="sk-SK" sz="6000" b="0" strike="noStrike" spc="-1" dirty="0">
                <a:solidFill>
                  <a:srgbClr val="000000"/>
                </a:solidFill>
                <a:latin typeface="Calibri Light"/>
              </a:rPr>
              <a:t> </a:t>
            </a:r>
            <a:r>
              <a:rPr lang="sk-SK" sz="6000" b="0" strike="noStrike" spc="-1" dirty="0" err="1">
                <a:solidFill>
                  <a:srgbClr val="000000"/>
                </a:solidFill>
                <a:latin typeface="Calibri Light"/>
              </a:rPr>
              <a:t>ve</a:t>
            </a:r>
            <a:r>
              <a:rPr lang="sk-SK" sz="6000" b="0" strike="noStrike" spc="-1" dirty="0">
                <a:solidFill>
                  <a:srgbClr val="000000"/>
                </a:solidFill>
                <a:latin typeface="Calibri Light"/>
              </a:rPr>
              <a:t> vzorku </a:t>
            </a:r>
            <a:endParaRPr lang="cs-CZ" sz="6000" b="0" strike="noStrike" spc="-1" dirty="0">
              <a:solidFill>
                <a:srgbClr val="000000"/>
              </a:solidFill>
              <a:latin typeface="Calibri"/>
            </a:endParaRPr>
          </a:p>
        </p:txBody>
      </p:sp>
      <p:sp>
        <p:nvSpPr>
          <p:cNvPr id="179" name="PlaceHolder 2"/>
          <p:cNvSpPr>
            <a:spLocks noGrp="1"/>
          </p:cNvSpPr>
          <p:nvPr>
            <p:ph/>
          </p:nvPr>
        </p:nvSpPr>
        <p:spPr>
          <a:xfrm>
            <a:off x="831960" y="4589640"/>
            <a:ext cx="10515240" cy="1499760"/>
          </a:xfrm>
          <a:prstGeom prst="rect">
            <a:avLst/>
          </a:prstGeom>
          <a:noFill/>
          <a:ln w="0">
            <a:noFill/>
          </a:ln>
        </p:spPr>
        <p:txBody>
          <a:bodyPr anchor="t">
            <a:noAutofit/>
          </a:bodyPr>
          <a:lstStyle/>
          <a:p>
            <a:pPr>
              <a:lnSpc>
                <a:spcPct val="90000"/>
              </a:lnSpc>
              <a:spcBef>
                <a:spcPts val="1001"/>
              </a:spcBef>
              <a:buNone/>
              <a:tabLst>
                <a:tab pos="0" algn="l"/>
              </a:tabLst>
            </a:pPr>
            <a:r>
              <a:rPr lang="cs-CZ" sz="2400" b="0" strike="noStrike" spc="-1" dirty="0">
                <a:solidFill>
                  <a:srgbClr val="8B8B8B"/>
                </a:solidFill>
                <a:latin typeface="Calibri"/>
              </a:rPr>
              <a:t>(</a:t>
            </a:r>
            <a:r>
              <a:rPr lang="cs-CZ" sz="2400" b="0" strike="noStrike" spc="-1" dirty="0" err="1">
                <a:solidFill>
                  <a:srgbClr val="8B8B8B"/>
                </a:solidFill>
                <a:latin typeface="Calibri"/>
              </a:rPr>
              <a:t>dekonvoluce</a:t>
            </a:r>
            <a:r>
              <a:rPr lang="cs-CZ" sz="2400" b="0" strike="noStrike" spc="-1" dirty="0">
                <a:solidFill>
                  <a:srgbClr val="8B8B8B"/>
                </a:solidFill>
                <a:latin typeface="Calibri"/>
              </a:rPr>
              <a:t>)</a:t>
            </a:r>
            <a:endParaRPr lang="cs-CZ" sz="24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Rectangle 116"/>
          <p:cNvSpPr/>
          <p:nvPr/>
        </p:nvSpPr>
        <p:spPr>
          <a:xfrm>
            <a:off x="0" y="0"/>
            <a:ext cx="5446440" cy="6857640"/>
          </a:xfrm>
          <a:prstGeom prst="rect">
            <a:avLst/>
          </a:prstGeom>
          <a:gradFill rotWithShape="0">
            <a:gsLst>
              <a:gs pos="0">
                <a:srgbClr val="5B9BD5"/>
              </a:gs>
              <a:gs pos="100000">
                <a:srgbClr val="3B3838"/>
              </a:gs>
            </a:gsLst>
            <a:lin ang="42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pic>
        <p:nvPicPr>
          <p:cNvPr id="290" name="Picture 118"/>
          <p:cNvPicPr/>
          <p:nvPr/>
        </p:nvPicPr>
        <p:blipFill>
          <a:blip r:embed="rId3"/>
          <a:stretch/>
        </p:blipFill>
        <p:spPr>
          <a:xfrm>
            <a:off x="0" y="0"/>
            <a:ext cx="12191760" cy="6857640"/>
          </a:xfrm>
          <a:prstGeom prst="rect">
            <a:avLst/>
          </a:prstGeom>
          <a:ln w="0">
            <a:noFill/>
          </a:ln>
        </p:spPr>
      </p:pic>
      <p:sp>
        <p:nvSpPr>
          <p:cNvPr id="291" name="TextShape 1"/>
          <p:cNvSpPr/>
          <p:nvPr/>
        </p:nvSpPr>
        <p:spPr>
          <a:xfrm>
            <a:off x="640080" y="2023200"/>
            <a:ext cx="3659400" cy="2820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000" b="1" strike="noStrike" spc="-1">
                <a:solidFill>
                  <a:srgbClr val="FFFFFF"/>
                </a:solidFill>
                <a:latin typeface="Calibri Light"/>
              </a:rPr>
              <a:t>Genová sada vs dráha</a:t>
            </a:r>
            <a:endParaRPr lang="cs-CZ" sz="4000" b="0" strike="noStrike" spc="-1">
              <a:latin typeface="Arial"/>
            </a:endParaRPr>
          </a:p>
        </p:txBody>
      </p:sp>
      <p:graphicFrame>
        <p:nvGraphicFramePr>
          <p:cNvPr id="2" name="Diagram1"/>
          <p:cNvGraphicFramePr/>
          <p:nvPr>
            <p:extLst>
              <p:ext uri="{D42A27DB-BD31-4B8C-83A1-F6EECF244321}">
                <p14:modId xmlns:p14="http://schemas.microsoft.com/office/powerpoint/2010/main" val="4020050855"/>
              </p:ext>
            </p:extLst>
          </p:nvPr>
        </p:nvGraphicFramePr>
        <p:xfrm>
          <a:off x="6091200" y="955800"/>
          <a:ext cx="5115240" cy="4947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 name="Rectangle 116"/>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93" name="Group 118"/>
          <p:cNvGrpSpPr/>
          <p:nvPr/>
        </p:nvGrpSpPr>
        <p:grpSpPr>
          <a:xfrm>
            <a:off x="-417600" y="0"/>
            <a:ext cx="12583800" cy="6852960"/>
            <a:chOff x="-417600" y="0"/>
            <a:chExt cx="12583800" cy="6852960"/>
          </a:xfrm>
        </p:grpSpPr>
        <p:sp>
          <p:nvSpPr>
            <p:cNvPr id="294" name="Freeform 5"/>
            <p:cNvSpPr/>
            <p:nvPr/>
          </p:nvSpPr>
          <p:spPr>
            <a:xfrm>
              <a:off x="1306440" y="0"/>
              <a:ext cx="3862080" cy="6843240"/>
            </a:xfrm>
            <a:custGeom>
              <a:avLst/>
              <a:gdLst/>
              <a:ahLst/>
              <a:cxn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95" name="Freeform 6"/>
            <p:cNvSpPr/>
            <p:nvPr/>
          </p:nvSpPr>
          <p:spPr>
            <a:xfrm>
              <a:off x="10626840" y="9360"/>
              <a:ext cx="1539360" cy="555120"/>
            </a:xfrm>
            <a:custGeom>
              <a:avLst/>
              <a:gdLst/>
              <a:ahLst/>
              <a:cxn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96" name="Freeform 7"/>
            <p:cNvSpPr/>
            <p:nvPr/>
          </p:nvSpPr>
          <p:spPr>
            <a:xfrm>
              <a:off x="10247400" y="5013360"/>
              <a:ext cx="1918800" cy="1829880"/>
            </a:xfrm>
            <a:custGeom>
              <a:avLst/>
              <a:gdLst/>
              <a:ahLst/>
              <a:cxn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297" name="Freeform 8"/>
            <p:cNvSpPr/>
            <p:nvPr/>
          </p:nvSpPr>
          <p:spPr>
            <a:xfrm>
              <a:off x="1120680" y="0"/>
              <a:ext cx="3676320" cy="6843240"/>
            </a:xfrm>
            <a:custGeom>
              <a:avLst/>
              <a:gdLst/>
              <a:ahLst/>
              <a:cxn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98" name="Freeform 9"/>
            <p:cNvSpPr/>
            <p:nvPr/>
          </p:nvSpPr>
          <p:spPr>
            <a:xfrm>
              <a:off x="11202840" y="9360"/>
              <a:ext cx="963360" cy="366480"/>
            </a:xfrm>
            <a:custGeom>
              <a:avLst/>
              <a:gdLst/>
              <a:ahLst/>
              <a:cxn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299" name="Freeform 10"/>
            <p:cNvSpPr/>
            <p:nvPr/>
          </p:nvSpPr>
          <p:spPr>
            <a:xfrm>
              <a:off x="10495080" y="5275440"/>
              <a:ext cx="1666440" cy="1577520"/>
            </a:xfrm>
            <a:custGeom>
              <a:avLst/>
              <a:gdLst/>
              <a:ahLst/>
              <a:cxn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300" name="Freeform 11"/>
            <p:cNvSpPr/>
            <p:nvPr/>
          </p:nvSpPr>
          <p:spPr>
            <a:xfrm>
              <a:off x="1001880" y="0"/>
              <a:ext cx="3620880" cy="6843240"/>
            </a:xfrm>
            <a:custGeom>
              <a:avLst/>
              <a:gdLst/>
              <a:ahLst/>
              <a:cxn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1" name="Freeform 12"/>
            <p:cNvSpPr/>
            <p:nvPr/>
          </p:nvSpPr>
          <p:spPr>
            <a:xfrm>
              <a:off x="11501280" y="9360"/>
              <a:ext cx="664920" cy="256680"/>
            </a:xfrm>
            <a:custGeom>
              <a:avLst/>
              <a:gdLst/>
              <a:ahLst/>
              <a:cxnLst/>
              <a:rect l="l" t="t" r="r" b="b"/>
              <a:pathLst>
                <a:path w="140" h="54">
                  <a:moveTo>
                    <a:pt x="140" y="54"/>
                  </a:moveTo>
                  <a:cubicBezTo>
                    <a:pt x="95" y="34"/>
                    <a:pt x="48" y="16"/>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2" name="Freeform 13"/>
            <p:cNvSpPr/>
            <p:nvPr/>
          </p:nvSpPr>
          <p:spPr>
            <a:xfrm>
              <a:off x="10640880" y="5408640"/>
              <a:ext cx="1525320" cy="1434600"/>
            </a:xfrm>
            <a:custGeom>
              <a:avLst/>
              <a:gdLst/>
              <a:ahLst/>
              <a:cxn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3" name="Freeform 14"/>
            <p:cNvSpPr/>
            <p:nvPr/>
          </p:nvSpPr>
          <p:spPr>
            <a:xfrm>
              <a:off x="1001880" y="0"/>
              <a:ext cx="3244320" cy="6843240"/>
            </a:xfrm>
            <a:custGeom>
              <a:avLst/>
              <a:gdLst/>
              <a:ahLst/>
              <a:cxn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4" name="Freeform 15"/>
            <p:cNvSpPr/>
            <p:nvPr/>
          </p:nvSpPr>
          <p:spPr>
            <a:xfrm>
              <a:off x="10802880" y="5518080"/>
              <a:ext cx="1363320" cy="1325160"/>
            </a:xfrm>
            <a:custGeom>
              <a:avLst/>
              <a:gdLst/>
              <a:ahLst/>
              <a:cxn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5" name="Freeform 16"/>
            <p:cNvSpPr/>
            <p:nvPr/>
          </p:nvSpPr>
          <p:spPr>
            <a:xfrm>
              <a:off x="888840" y="0"/>
              <a:ext cx="3230280" cy="6843240"/>
            </a:xfrm>
            <a:custGeom>
              <a:avLst/>
              <a:gdLst/>
              <a:ahLst/>
              <a:cxn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6" name="Freeform 17"/>
            <p:cNvSpPr/>
            <p:nvPr/>
          </p:nvSpPr>
          <p:spPr>
            <a:xfrm>
              <a:off x="10979280" y="5694480"/>
              <a:ext cx="1186920" cy="1149120"/>
            </a:xfrm>
            <a:custGeom>
              <a:avLst/>
              <a:gdLst/>
              <a:ahLst/>
              <a:cxn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7" name="Freeform 18"/>
            <p:cNvSpPr/>
            <p:nvPr/>
          </p:nvSpPr>
          <p:spPr>
            <a:xfrm>
              <a:off x="484200" y="0"/>
              <a:ext cx="3420720" cy="6843240"/>
            </a:xfrm>
            <a:custGeom>
              <a:avLst/>
              <a:gdLst/>
              <a:ahLst/>
              <a:cxn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8" name="Freeform 19"/>
            <p:cNvSpPr/>
            <p:nvPr/>
          </p:nvSpPr>
          <p:spPr>
            <a:xfrm>
              <a:off x="11287080" y="6049800"/>
              <a:ext cx="879120" cy="793440"/>
            </a:xfrm>
            <a:custGeom>
              <a:avLst/>
              <a:gdLst/>
              <a:ahLst/>
              <a:cxn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09" name="Freeform 20"/>
            <p:cNvSpPr/>
            <p:nvPr/>
          </p:nvSpPr>
          <p:spPr>
            <a:xfrm>
              <a:off x="598320" y="0"/>
              <a:ext cx="2717280" cy="6843240"/>
            </a:xfrm>
            <a:custGeom>
              <a:avLst/>
              <a:gdLst/>
              <a:ahLst/>
              <a:cxn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scrgbClr r="0" g="0" b="0"/>
            </a:lnRef>
            <a:fillRef idx="0">
              <a:scrgbClr r="0" g="0" b="0"/>
            </a:fillRef>
            <a:effectRef idx="0">
              <a:scrgbClr r="0" g="0" b="0"/>
            </a:effectRef>
            <a:fontRef idx="minor"/>
          </p:style>
          <p:txBody>
            <a:bodyPr/>
            <a:lstStyle/>
            <a:p>
              <a:endParaRPr lang="cs-CZ"/>
            </a:p>
          </p:txBody>
        </p:sp>
        <p:sp>
          <p:nvSpPr>
            <p:cNvPr id="310" name="Freeform 21"/>
            <p:cNvSpPr/>
            <p:nvPr/>
          </p:nvSpPr>
          <p:spPr>
            <a:xfrm>
              <a:off x="262080" y="0"/>
              <a:ext cx="2944440" cy="6843240"/>
            </a:xfrm>
            <a:custGeom>
              <a:avLst/>
              <a:gdLst/>
              <a:ahLst/>
              <a:cxn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scrgbClr r="0" g="0" b="0"/>
            </a:lnRef>
            <a:fillRef idx="0">
              <a:scrgbClr r="0" g="0" b="0"/>
            </a:fillRef>
            <a:effectRef idx="0">
              <a:scrgbClr r="0" g="0" b="0"/>
            </a:effectRef>
            <a:fontRef idx="minor"/>
          </p:style>
          <p:txBody>
            <a:bodyPr/>
            <a:lstStyle/>
            <a:p>
              <a:endParaRPr lang="cs-CZ"/>
            </a:p>
          </p:txBody>
        </p:sp>
        <p:sp>
          <p:nvSpPr>
            <p:cNvPr id="311" name="Freeform 22"/>
            <p:cNvSpPr/>
            <p:nvPr/>
          </p:nvSpPr>
          <p:spPr>
            <a:xfrm>
              <a:off x="-417600" y="0"/>
              <a:ext cx="2403000" cy="6843240"/>
            </a:xfrm>
            <a:custGeom>
              <a:avLst/>
              <a:gdLst/>
              <a:ahLst/>
              <a:cxn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12" name="Freeform 23"/>
            <p:cNvSpPr/>
            <p:nvPr/>
          </p:nvSpPr>
          <p:spPr>
            <a:xfrm>
              <a:off x="14400" y="9360"/>
              <a:ext cx="1771200" cy="3198600"/>
            </a:xfrm>
            <a:custGeom>
              <a:avLst/>
              <a:gdLst/>
              <a:ahLst/>
              <a:cxn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13" name="Freeform 24"/>
            <p:cNvSpPr/>
            <p:nvPr/>
          </p:nvSpPr>
          <p:spPr>
            <a:xfrm>
              <a:off x="4680" y="6016680"/>
              <a:ext cx="213840" cy="826560"/>
            </a:xfrm>
            <a:custGeom>
              <a:avLst/>
              <a:gdLst/>
              <a:ahLst/>
              <a:cxn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314" name="Freeform 25"/>
            <p:cNvSpPr/>
            <p:nvPr/>
          </p:nvSpPr>
          <p:spPr>
            <a:xfrm>
              <a:off x="14400" y="0"/>
              <a:ext cx="1561680" cy="2228400"/>
            </a:xfrm>
            <a:custGeom>
              <a:avLst/>
              <a:gdLst/>
              <a:ahLst/>
              <a:cxn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grpSp>
      <p:grpSp>
        <p:nvGrpSpPr>
          <p:cNvPr id="315" name="Group 141"/>
          <p:cNvGrpSpPr/>
          <p:nvPr/>
        </p:nvGrpSpPr>
        <p:grpSpPr>
          <a:xfrm>
            <a:off x="800280" y="1699560"/>
            <a:ext cx="3674160" cy="3470400"/>
            <a:chOff x="800280" y="1699560"/>
            <a:chExt cx="3674160" cy="3470400"/>
          </a:xfrm>
        </p:grpSpPr>
        <p:sp>
          <p:nvSpPr>
            <p:cNvPr id="316" name="Rectangle 142"/>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7"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8" name="Rectangle 144"/>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19" name="TextShape 1"/>
          <p:cNvSpPr/>
          <p:nvPr/>
        </p:nvSpPr>
        <p:spPr>
          <a:xfrm>
            <a:off x="905040" y="2415240"/>
            <a:ext cx="3451320" cy="2399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4000" b="1" strike="noStrike" spc="-1">
                <a:solidFill>
                  <a:srgbClr val="FFFFFF"/>
                </a:solidFill>
                <a:latin typeface="Calibri Light"/>
              </a:rPr>
              <a:t>Cíl analýzy genových sad</a:t>
            </a:r>
            <a:endParaRPr lang="cs-CZ" sz="4000" b="0" strike="noStrike" spc="-1">
              <a:latin typeface="Arial"/>
            </a:endParaRPr>
          </a:p>
        </p:txBody>
      </p:sp>
      <p:sp>
        <p:nvSpPr>
          <p:cNvPr id="320" name="TextShape 2"/>
          <p:cNvSpPr/>
          <p:nvPr/>
        </p:nvSpPr>
        <p:spPr>
          <a:xfrm>
            <a:off x="4743000" y="804600"/>
            <a:ext cx="6659280" cy="5754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457200" indent="-228600">
              <a:lnSpc>
                <a:spcPct val="90000"/>
              </a:lnSpc>
              <a:spcAft>
                <a:spcPts val="601"/>
              </a:spcAft>
              <a:buClr>
                <a:srgbClr val="003366"/>
              </a:buClr>
              <a:buFont typeface="Arial"/>
              <a:buChar char="•"/>
            </a:pPr>
            <a:r>
              <a:rPr lang="en-US" sz="2000" b="0" strike="noStrike" spc="-1">
                <a:solidFill>
                  <a:srgbClr val="000000"/>
                </a:solidFill>
                <a:latin typeface="Calibri"/>
              </a:rPr>
              <a:t>Cíl je přiřadit každé genové sadě, případně dráze jedno číslo  - skóre, a nebo p-hodnotu, abychom mohli odpovědět na otázku:</a:t>
            </a:r>
            <a:endParaRPr lang="cs-CZ" sz="2000" b="0" strike="noStrike" spc="-1">
              <a:latin typeface="Arial"/>
            </a:endParaRPr>
          </a:p>
          <a:p>
            <a:pPr marL="228600">
              <a:lnSpc>
                <a:spcPct val="90000"/>
              </a:lnSpc>
              <a:spcAft>
                <a:spcPts val="601"/>
              </a:spcAft>
              <a:buNone/>
            </a:pPr>
            <a:endParaRPr lang="cs-CZ" sz="2000" b="0" strike="noStrike" spc="-1">
              <a:latin typeface="Arial"/>
            </a:endParaRPr>
          </a:p>
          <a:p>
            <a:pPr marL="685800">
              <a:lnSpc>
                <a:spcPct val="90000"/>
              </a:lnSpc>
              <a:spcAft>
                <a:spcPts val="601"/>
              </a:spcAft>
              <a:buNone/>
            </a:pPr>
            <a:r>
              <a:rPr lang="en-US" sz="2000" b="0" i="1" strike="noStrike" spc="-1">
                <a:solidFill>
                  <a:srgbClr val="000000"/>
                </a:solidFill>
                <a:latin typeface="Calibri"/>
              </a:rPr>
              <a:t>Kolik genů je v sadě(pathway) odlišně exprimovaných a je to dostatečně statisticky významné, abychom mohli říct, že je tato dráha specifická jen pro naše porovnávané skupiny?</a:t>
            </a:r>
            <a:endParaRPr lang="cs-CZ" sz="20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831960" y="1709640"/>
            <a:ext cx="10515240" cy="2852280"/>
          </a:xfrm>
          <a:prstGeom prst="rect">
            <a:avLst/>
          </a:prstGeom>
          <a:noFill/>
          <a:ln w="0">
            <a:noFill/>
          </a:ln>
        </p:spPr>
        <p:txBody>
          <a:bodyPr anchor="b">
            <a:normAutofit/>
          </a:bodyPr>
          <a:lstStyle/>
          <a:p>
            <a:pPr>
              <a:lnSpc>
                <a:spcPct val="90000"/>
              </a:lnSpc>
              <a:buNone/>
            </a:pPr>
            <a:r>
              <a:rPr lang="cs-CZ" sz="4400" b="0" strike="noStrike" spc="-1">
                <a:solidFill>
                  <a:srgbClr val="000000"/>
                </a:solidFill>
                <a:latin typeface="Calibri Light"/>
              </a:rPr>
              <a:t>Databáze genových sad (pathways)</a:t>
            </a:r>
            <a:endParaRPr lang="cs-CZ" sz="4400" b="0" strike="noStrike" spc="-1">
              <a:solidFill>
                <a:srgbClr val="000000"/>
              </a:solidFill>
              <a:latin typeface="Calibri"/>
            </a:endParaRPr>
          </a:p>
        </p:txBody>
      </p:sp>
      <p:sp>
        <p:nvSpPr>
          <p:cNvPr id="322" name="PlaceHolder 2"/>
          <p:cNvSpPr>
            <a:spLocks noGrp="1"/>
          </p:cNvSpPr>
          <p:nvPr>
            <p:ph/>
          </p:nvPr>
        </p:nvSpPr>
        <p:spPr>
          <a:xfrm>
            <a:off x="831960" y="4589640"/>
            <a:ext cx="10515240" cy="1499760"/>
          </a:xfrm>
          <a:prstGeom prst="rect">
            <a:avLst/>
          </a:prstGeom>
          <a:noFill/>
          <a:ln w="0">
            <a:noFill/>
          </a:ln>
        </p:spPr>
        <p:txBody>
          <a:bodyPr anchor="t">
            <a:noAutofit/>
          </a:bodyPr>
          <a:lstStyle/>
          <a:p>
            <a:endParaRPr lang="cs-CZ" sz="28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 name="Rectangle 118"/>
          <p:cNvSpPr/>
          <p:nvPr/>
        </p:nvSpPr>
        <p:spPr>
          <a:xfrm>
            <a:off x="321480" y="320040"/>
            <a:ext cx="11548440" cy="6217560"/>
          </a:xfrm>
          <a:prstGeom prst="rect">
            <a:avLst/>
          </a:prstGeom>
          <a:solidFill>
            <a:schemeClr val="tx1">
              <a:alpha val="8000"/>
            </a:schemeClr>
          </a:solidFill>
          <a:ln w="127000">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4" name="TextShape 1"/>
          <p:cNvSpPr/>
          <p:nvPr/>
        </p:nvSpPr>
        <p:spPr>
          <a:xfrm>
            <a:off x="838080" y="963720"/>
            <a:ext cx="3494160" cy="49298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r">
              <a:lnSpc>
                <a:spcPct val="90000"/>
              </a:lnSpc>
              <a:spcAft>
                <a:spcPts val="601"/>
              </a:spcAft>
              <a:buNone/>
            </a:pPr>
            <a:r>
              <a:rPr lang="en-US" sz="4400" b="0" strike="noStrike" spc="-1">
                <a:solidFill>
                  <a:srgbClr val="4472C4"/>
                </a:solidFill>
                <a:latin typeface="Calibri Light"/>
              </a:rPr>
              <a:t>Gene Ontology (GO) databáze</a:t>
            </a:r>
            <a:endParaRPr lang="cs-CZ" sz="4400" b="0" strike="noStrike" spc="-1">
              <a:latin typeface="Arial"/>
            </a:endParaRPr>
          </a:p>
        </p:txBody>
      </p:sp>
      <p:sp>
        <p:nvSpPr>
          <p:cNvPr id="325" name="Straight Connector 120"/>
          <p:cNvSpPr/>
          <p:nvPr/>
        </p:nvSpPr>
        <p:spPr>
          <a:xfrm>
            <a:off x="4654080" y="2057400"/>
            <a:ext cx="360" cy="2743200"/>
          </a:xfrm>
          <a:prstGeom prst="line">
            <a:avLst/>
          </a:prstGeom>
          <a:ln w="19050">
            <a:solidFill>
              <a:srgbClr val="000000">
                <a:lumMod val="85000"/>
                <a:lumOff val="15000"/>
              </a:srgbClr>
            </a:solidFill>
          </a:ln>
        </p:spPr>
        <p:style>
          <a:lnRef idx="1">
            <a:schemeClr val="accent1"/>
          </a:lnRef>
          <a:fillRef idx="0">
            <a:schemeClr val="accent1"/>
          </a:fillRef>
          <a:effectRef idx="0">
            <a:schemeClr val="accent1"/>
          </a:effectRef>
          <a:fontRef idx="minor"/>
        </p:style>
        <p:txBody>
          <a:bodyPr/>
          <a:lstStyle/>
          <a:p>
            <a:endParaRPr lang="cs-CZ"/>
          </a:p>
        </p:txBody>
      </p:sp>
      <p:sp>
        <p:nvSpPr>
          <p:cNvPr id="326" name="TextShape 2"/>
          <p:cNvSpPr/>
          <p:nvPr/>
        </p:nvSpPr>
        <p:spPr>
          <a:xfrm>
            <a:off x="4975920" y="963720"/>
            <a:ext cx="6377400" cy="49298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457200" indent="-228600">
              <a:lnSpc>
                <a:spcPct val="90000"/>
              </a:lnSpc>
              <a:spcAft>
                <a:spcPts val="601"/>
              </a:spcAft>
              <a:buClr>
                <a:srgbClr val="003366"/>
              </a:buClr>
              <a:buFont typeface="Arial"/>
              <a:buChar char="•"/>
            </a:pPr>
            <a:r>
              <a:rPr lang="en-US" sz="2400" b="0" u="sng" strike="noStrike" spc="-1">
                <a:solidFill>
                  <a:srgbClr val="0563C1"/>
                </a:solidFill>
                <a:uFill>
                  <a:solidFill>
                    <a:srgbClr val="FFFFFF"/>
                  </a:solidFill>
                </a:uFill>
                <a:latin typeface="Calibri"/>
                <a:hlinkClick r:id="rId3"/>
              </a:rPr>
              <a:t>http://www.geneontology.org/</a:t>
            </a:r>
            <a:endParaRPr lang="cs-CZ" sz="2400" b="0" strike="noStrike" spc="-1">
              <a:latin typeface="Arial"/>
            </a:endParaRPr>
          </a:p>
          <a:p>
            <a:pPr marL="457200" indent="-228600">
              <a:lnSpc>
                <a:spcPct val="90000"/>
              </a:lnSpc>
              <a:spcAft>
                <a:spcPts val="601"/>
              </a:spcAft>
              <a:buClr>
                <a:srgbClr val="003366"/>
              </a:buClr>
              <a:buFont typeface="Arial"/>
              <a:buChar char="•"/>
            </a:pPr>
            <a:r>
              <a:rPr lang="en-US" sz="2400" b="0" strike="noStrike" spc="-1">
                <a:solidFill>
                  <a:srgbClr val="000000"/>
                </a:solidFill>
                <a:latin typeface="Calibri"/>
              </a:rPr>
              <a:t>Hierarchická databáze</a:t>
            </a:r>
            <a:endParaRPr lang="cs-CZ" sz="2400" b="0" strike="noStrike" spc="-1">
              <a:latin typeface="Arial"/>
            </a:endParaRPr>
          </a:p>
          <a:p>
            <a:pPr marL="457200" indent="-228600">
              <a:lnSpc>
                <a:spcPct val="90000"/>
              </a:lnSpc>
              <a:spcAft>
                <a:spcPts val="601"/>
              </a:spcAft>
              <a:buClr>
                <a:srgbClr val="003366"/>
              </a:buClr>
              <a:buFont typeface="Arial"/>
              <a:buChar char="•"/>
            </a:pPr>
            <a:r>
              <a:rPr lang="en-US" sz="2400" b="0" strike="noStrike" spc="-1">
                <a:solidFill>
                  <a:srgbClr val="000000"/>
                </a:solidFill>
                <a:latin typeface="Calibri"/>
              </a:rPr>
              <a:t>Rodičovské uzly: obecnější termíny</a:t>
            </a:r>
            <a:endParaRPr lang="cs-CZ" sz="2400" b="0" strike="noStrike" spc="-1">
              <a:latin typeface="Arial"/>
            </a:endParaRPr>
          </a:p>
          <a:p>
            <a:pPr marL="457200" indent="-228600">
              <a:lnSpc>
                <a:spcPct val="90000"/>
              </a:lnSpc>
              <a:spcAft>
                <a:spcPts val="601"/>
              </a:spcAft>
              <a:buClr>
                <a:srgbClr val="003366"/>
              </a:buClr>
              <a:buFont typeface="Arial"/>
              <a:buChar char="•"/>
            </a:pPr>
            <a:r>
              <a:rPr lang="en-US" sz="2400" b="0" strike="noStrike" spc="-1">
                <a:solidFill>
                  <a:srgbClr val="000000"/>
                </a:solidFill>
                <a:latin typeface="Calibri"/>
              </a:rPr>
              <a:t>Potomci uzlů: víc specifické</a:t>
            </a:r>
            <a:endParaRPr lang="cs-CZ" sz="2400" b="0" strike="noStrike" spc="-1">
              <a:latin typeface="Arial"/>
            </a:endParaRPr>
          </a:p>
          <a:p>
            <a:pPr marL="457200" indent="-228600">
              <a:lnSpc>
                <a:spcPct val="90000"/>
              </a:lnSpc>
              <a:spcAft>
                <a:spcPts val="601"/>
              </a:spcAft>
              <a:buClr>
                <a:srgbClr val="003366"/>
              </a:buClr>
              <a:buFont typeface="Arial"/>
              <a:buChar char="•"/>
            </a:pPr>
            <a:r>
              <a:rPr lang="en-US" sz="2400" b="0" strike="noStrike" spc="-1">
                <a:solidFill>
                  <a:srgbClr val="000000"/>
                </a:solidFill>
                <a:latin typeface="Calibri"/>
              </a:rPr>
              <a:t>Na konci hierarchie jsou molekuly (geny/proteiny)</a:t>
            </a:r>
            <a:endParaRPr lang="cs-CZ" sz="2400" b="0" strike="noStrike" spc="-1">
              <a:latin typeface="Arial"/>
            </a:endParaRPr>
          </a:p>
          <a:p>
            <a:pPr marL="457200" indent="-228600">
              <a:lnSpc>
                <a:spcPct val="90000"/>
              </a:lnSpc>
              <a:spcAft>
                <a:spcPts val="601"/>
              </a:spcAft>
              <a:buClr>
                <a:srgbClr val="003366"/>
              </a:buClr>
              <a:buFont typeface="Arial"/>
              <a:buChar char="•"/>
            </a:pPr>
            <a:r>
              <a:rPr lang="en-US" sz="2400" b="0" strike="noStrike" spc="-1">
                <a:solidFill>
                  <a:srgbClr val="000000"/>
                </a:solidFill>
                <a:latin typeface="Calibri"/>
              </a:rPr>
              <a:t>Na vrcholu jsou 3 rodičovské uzly: </a:t>
            </a:r>
            <a:endParaRPr lang="cs-CZ" sz="2400" b="0" strike="noStrike" spc="-1">
              <a:latin typeface="Arial"/>
            </a:endParaRPr>
          </a:p>
          <a:p>
            <a:pPr marL="914400" lvl="1" indent="-228600">
              <a:lnSpc>
                <a:spcPct val="90000"/>
              </a:lnSpc>
              <a:spcAft>
                <a:spcPts val="601"/>
              </a:spcAft>
              <a:buClr>
                <a:srgbClr val="003366"/>
              </a:buClr>
              <a:buFont typeface="Arial"/>
              <a:buChar char="•"/>
            </a:pPr>
            <a:r>
              <a:rPr lang="en-US" sz="2400" b="0" strike="noStrike" spc="-1">
                <a:solidFill>
                  <a:srgbClr val="000000"/>
                </a:solidFill>
                <a:latin typeface="Calibri"/>
              </a:rPr>
              <a:t>Biologické procesy</a:t>
            </a:r>
            <a:endParaRPr lang="cs-CZ" sz="2400" b="0" strike="noStrike" spc="-1">
              <a:latin typeface="Arial"/>
            </a:endParaRPr>
          </a:p>
          <a:p>
            <a:pPr marL="914400" lvl="1" indent="-228600">
              <a:lnSpc>
                <a:spcPct val="90000"/>
              </a:lnSpc>
              <a:spcAft>
                <a:spcPts val="601"/>
              </a:spcAft>
              <a:buClr>
                <a:srgbClr val="003366"/>
              </a:buClr>
              <a:buFont typeface="Arial"/>
              <a:buChar char="•"/>
            </a:pPr>
            <a:r>
              <a:rPr lang="en-US" sz="2400" b="0" strike="noStrike" spc="-1">
                <a:solidFill>
                  <a:srgbClr val="000000"/>
                </a:solidFill>
                <a:latin typeface="Calibri"/>
              </a:rPr>
              <a:t>Molekulární funkce</a:t>
            </a:r>
            <a:endParaRPr lang="cs-CZ" sz="2400" b="0" strike="noStrike" spc="-1">
              <a:latin typeface="Arial"/>
            </a:endParaRPr>
          </a:p>
          <a:p>
            <a:pPr marL="914400" lvl="1" indent="-228600">
              <a:lnSpc>
                <a:spcPct val="90000"/>
              </a:lnSpc>
              <a:spcAft>
                <a:spcPts val="601"/>
              </a:spcAft>
              <a:buClr>
                <a:srgbClr val="003366"/>
              </a:buClr>
              <a:buFont typeface="Arial"/>
              <a:buChar char="•"/>
            </a:pPr>
            <a:r>
              <a:rPr lang="en-US" sz="2400" b="0" strike="noStrike" spc="-1">
                <a:solidFill>
                  <a:srgbClr val="000000"/>
                </a:solidFill>
                <a:latin typeface="Calibri"/>
              </a:rPr>
              <a:t>Buněčné složky</a:t>
            </a:r>
            <a:endParaRPr lang="cs-CZ" sz="2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 name="TextShape 1"/>
          <p:cNvSpPr/>
          <p:nvPr/>
        </p:nvSpPr>
        <p:spPr>
          <a:xfrm>
            <a:off x="838080" y="291240"/>
            <a:ext cx="10515240" cy="93240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4800" b="1" strike="noStrike" spc="-1">
                <a:solidFill>
                  <a:srgbClr val="000000"/>
                </a:solidFill>
                <a:latin typeface="Calibri Light"/>
              </a:rPr>
              <a:t>GO databáze</a:t>
            </a:r>
            <a:endParaRPr lang="cs-CZ" sz="4800" b="0" strike="noStrike" spc="-1">
              <a:latin typeface="Arial"/>
            </a:endParaRPr>
          </a:p>
        </p:txBody>
      </p:sp>
      <p:pic>
        <p:nvPicPr>
          <p:cNvPr id="328" name="Picture 3"/>
          <p:cNvPicPr/>
          <p:nvPr/>
        </p:nvPicPr>
        <p:blipFill>
          <a:blip r:embed="rId3"/>
          <a:stretch/>
        </p:blipFill>
        <p:spPr>
          <a:xfrm>
            <a:off x="2361240" y="1863720"/>
            <a:ext cx="7469280" cy="444024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 name="Rectangle 122"/>
          <p:cNvSpPr/>
          <p:nvPr/>
        </p:nvSpPr>
        <p:spPr>
          <a:xfrm>
            <a:off x="321480" y="320040"/>
            <a:ext cx="11548440" cy="6217560"/>
          </a:xfrm>
          <a:prstGeom prst="rect">
            <a:avLst/>
          </a:prstGeom>
          <a:solidFill>
            <a:schemeClr val="tx1">
              <a:alpha val="8000"/>
            </a:schemeClr>
          </a:solidFill>
          <a:ln w="127000">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0" name="TextShape 1"/>
          <p:cNvSpPr/>
          <p:nvPr/>
        </p:nvSpPr>
        <p:spPr>
          <a:xfrm>
            <a:off x="838080" y="963720"/>
            <a:ext cx="3494160" cy="49298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r">
              <a:lnSpc>
                <a:spcPct val="90000"/>
              </a:lnSpc>
              <a:spcAft>
                <a:spcPts val="601"/>
              </a:spcAft>
              <a:buNone/>
            </a:pPr>
            <a:r>
              <a:rPr lang="en-US" sz="4400" b="1" strike="noStrike" spc="-1">
                <a:solidFill>
                  <a:srgbClr val="4472C4"/>
                </a:solidFill>
                <a:latin typeface="Calibri Light"/>
              </a:rPr>
              <a:t>KEGG pathway databáze</a:t>
            </a:r>
            <a:endParaRPr lang="cs-CZ" sz="4400" b="0" strike="noStrike" spc="-1">
              <a:latin typeface="Arial"/>
            </a:endParaRPr>
          </a:p>
        </p:txBody>
      </p:sp>
      <p:sp>
        <p:nvSpPr>
          <p:cNvPr id="331" name="Straight Connector 124"/>
          <p:cNvSpPr/>
          <p:nvPr/>
        </p:nvSpPr>
        <p:spPr>
          <a:xfrm>
            <a:off x="4654080" y="2057400"/>
            <a:ext cx="360" cy="2743200"/>
          </a:xfrm>
          <a:prstGeom prst="line">
            <a:avLst/>
          </a:prstGeom>
          <a:ln w="19050">
            <a:solidFill>
              <a:srgbClr val="000000">
                <a:lumMod val="85000"/>
                <a:lumOff val="15000"/>
              </a:srgbClr>
            </a:solidFill>
          </a:ln>
        </p:spPr>
        <p:style>
          <a:lnRef idx="1">
            <a:schemeClr val="accent1"/>
          </a:lnRef>
          <a:fillRef idx="0">
            <a:schemeClr val="accent1"/>
          </a:fillRef>
          <a:effectRef idx="0">
            <a:schemeClr val="accent1"/>
          </a:effectRef>
          <a:fontRef idx="minor"/>
        </p:style>
        <p:txBody>
          <a:bodyPr/>
          <a:lstStyle/>
          <a:p>
            <a:endParaRPr lang="cs-CZ"/>
          </a:p>
        </p:txBody>
      </p:sp>
      <p:sp>
        <p:nvSpPr>
          <p:cNvPr id="332" name="TextShape 2"/>
          <p:cNvSpPr/>
          <p:nvPr/>
        </p:nvSpPr>
        <p:spPr>
          <a:xfrm>
            <a:off x="4975920" y="963720"/>
            <a:ext cx="6377400" cy="492984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4000"/>
          </a:bodyPr>
          <a:lstStyle/>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KEGG = Kyoto Encyclopedia of Genes and Genomes</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u="sng" strike="noStrike" spc="-1">
                <a:solidFill>
                  <a:srgbClr val="0563C1"/>
                </a:solidFill>
                <a:uFill>
                  <a:solidFill>
                    <a:srgbClr val="FFFFFF"/>
                  </a:solidFill>
                </a:uFill>
                <a:latin typeface="Calibri"/>
                <a:hlinkClick r:id="rId3"/>
              </a:rPr>
              <a:t>http://www.genome.jp/kegg/pathway.html</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strike="noStrike" spc="-1">
                <a:solidFill>
                  <a:srgbClr val="000000"/>
                </a:solidFill>
                <a:latin typeface="Calibri"/>
              </a:rPr>
              <a:t>Více informací než GO, máme tu již vztahy mezi geny a genovými produkty</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strike="noStrike" spc="-1">
                <a:solidFill>
                  <a:srgbClr val="000000"/>
                </a:solidFill>
                <a:latin typeface="Calibri"/>
              </a:rPr>
              <a:t>Detailní informáce jen pro některé organizmy a procesy</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strike="noStrike" spc="-1">
                <a:solidFill>
                  <a:srgbClr val="000000"/>
                </a:solidFill>
                <a:latin typeface="Calibri"/>
              </a:rPr>
              <a:t>Využívá hlavně ověřené poznatky, nemůže ji kdokoliv změnit</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strike="noStrike" spc="-1">
                <a:solidFill>
                  <a:srgbClr val="000000"/>
                </a:solidFill>
                <a:latin typeface="Calibri"/>
              </a:rPr>
              <a:t>Proto se tu nenachází všechny geny (obvykle tak třetina až polovina z hledaných)</a:t>
            </a:r>
            <a:endParaRPr lang="cs-CZ" sz="2400" b="0" strike="noStrike" spc="-1">
              <a:latin typeface="Arial"/>
            </a:endParaRPr>
          </a:p>
          <a:p>
            <a:pPr marL="285480" indent="-228600">
              <a:lnSpc>
                <a:spcPct val="90000"/>
              </a:lnSpc>
              <a:spcAft>
                <a:spcPts val="601"/>
              </a:spcAft>
              <a:buClr>
                <a:srgbClr val="003366"/>
              </a:buClr>
              <a:buFont typeface="Arial"/>
              <a:buChar char="•"/>
            </a:pPr>
            <a:r>
              <a:rPr lang="en-US" sz="2400" b="0" strike="noStrike" spc="-1">
                <a:solidFill>
                  <a:srgbClr val="000000"/>
                </a:solidFill>
                <a:latin typeface="Calibri"/>
              </a:rPr>
              <a:t>Aktualizovaná databáze není volně přístupná</a:t>
            </a:r>
            <a:endParaRPr lang="cs-CZ" sz="2400" b="0" strike="noStrike" spc="-1">
              <a:latin typeface="Arial"/>
            </a:endParaRPr>
          </a:p>
          <a:p>
            <a:pPr>
              <a:lnSpc>
                <a:spcPct val="90000"/>
              </a:lnSpc>
              <a:spcAft>
                <a:spcPts val="601"/>
              </a:spcAft>
              <a:buNone/>
            </a:pPr>
            <a:endParaRPr lang="cs-CZ" sz="2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 name="TextShape 1"/>
          <p:cNvSpPr/>
          <p:nvPr/>
        </p:nvSpPr>
        <p:spPr>
          <a:xfrm>
            <a:off x="838080" y="291240"/>
            <a:ext cx="10515240" cy="93240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4800" b="1" strike="noStrike" spc="-1">
                <a:solidFill>
                  <a:srgbClr val="000000"/>
                </a:solidFill>
                <a:latin typeface="Calibri Light"/>
              </a:rPr>
              <a:t>KEGG</a:t>
            </a:r>
            <a:endParaRPr lang="cs-CZ" sz="4800" b="0" strike="noStrike" spc="-1">
              <a:latin typeface="Arial"/>
            </a:endParaRPr>
          </a:p>
        </p:txBody>
      </p:sp>
      <p:pic>
        <p:nvPicPr>
          <p:cNvPr id="334" name="Picture 4"/>
          <p:cNvPicPr/>
          <p:nvPr/>
        </p:nvPicPr>
        <p:blipFill>
          <a:blip r:embed="rId2"/>
          <a:srcRect b="3859"/>
          <a:stretch/>
        </p:blipFill>
        <p:spPr>
          <a:xfrm>
            <a:off x="2400840" y="1863720"/>
            <a:ext cx="7390080" cy="4440240"/>
          </a:xfrm>
          <a:prstGeom prst="rect">
            <a:avLst/>
          </a:prstGeom>
          <a:ln w="0">
            <a:noFill/>
          </a:ln>
        </p:spPr>
      </p:pic>
      <p:sp>
        <p:nvSpPr>
          <p:cNvPr id="335" name="TextShape 2"/>
          <p:cNvSpPr/>
          <p:nvPr/>
        </p:nvSpPr>
        <p:spPr>
          <a:xfrm>
            <a:off x="514440" y="836280"/>
            <a:ext cx="11533320" cy="55447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 name="TextShape 1"/>
          <p:cNvSpPr/>
          <p:nvPr/>
        </p:nvSpPr>
        <p:spPr>
          <a:xfrm>
            <a:off x="838080" y="291240"/>
            <a:ext cx="10515240" cy="93240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4800" b="1" strike="noStrike" spc="-1">
                <a:solidFill>
                  <a:srgbClr val="000000"/>
                </a:solidFill>
                <a:latin typeface="Calibri Light"/>
              </a:rPr>
              <a:t>KEGG</a:t>
            </a:r>
            <a:endParaRPr lang="cs-CZ" sz="4800" b="0" strike="noStrike" spc="-1">
              <a:latin typeface="Arial"/>
            </a:endParaRPr>
          </a:p>
        </p:txBody>
      </p:sp>
      <p:pic>
        <p:nvPicPr>
          <p:cNvPr id="337" name="Picture 4"/>
          <p:cNvPicPr/>
          <p:nvPr/>
        </p:nvPicPr>
        <p:blipFill>
          <a:blip r:embed="rId2"/>
          <a:srcRect b="3774"/>
          <a:stretch/>
        </p:blipFill>
        <p:spPr>
          <a:xfrm>
            <a:off x="2404080" y="1863720"/>
            <a:ext cx="7383600" cy="4440240"/>
          </a:xfrm>
          <a:prstGeom prst="rect">
            <a:avLst/>
          </a:prstGeom>
          <a:ln w="0">
            <a:noFill/>
          </a:ln>
        </p:spPr>
      </p:pic>
      <p:sp>
        <p:nvSpPr>
          <p:cNvPr id="338" name="CustomShape 3"/>
          <p:cNvSpPr/>
          <p:nvPr/>
        </p:nvSpPr>
        <p:spPr>
          <a:xfrm>
            <a:off x="1908360" y="3048120"/>
            <a:ext cx="4800600" cy="215280"/>
          </a:xfrm>
          <a:prstGeom prst="ellipse">
            <a:avLst/>
          </a:prstGeom>
          <a:noFill/>
          <a:ln w="9360">
            <a:solidFill>
              <a:srgbClr val="FF0000"/>
            </a:solidFill>
            <a:miter/>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p:nvPr/>
        </p:nvSpPr>
        <p:spPr>
          <a:xfrm>
            <a:off x="674640" y="61920"/>
            <a:ext cx="11425320" cy="620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340" name="TextShape 2"/>
          <p:cNvSpPr/>
          <p:nvPr/>
        </p:nvSpPr>
        <p:spPr>
          <a:xfrm>
            <a:off x="514440" y="836280"/>
            <a:ext cx="11533320" cy="55447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pic>
        <p:nvPicPr>
          <p:cNvPr id="341" name="Picture 4"/>
          <p:cNvPicPr/>
          <p:nvPr/>
        </p:nvPicPr>
        <p:blipFill>
          <a:blip r:embed="rId3"/>
          <a:stretch/>
        </p:blipFill>
        <p:spPr>
          <a:xfrm>
            <a:off x="526680" y="101520"/>
            <a:ext cx="11232720" cy="654192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Rectangle 72"/>
          <p:cNvSpPr/>
          <p:nvPr/>
        </p:nvSpPr>
        <p:spPr>
          <a:xfrm>
            <a:off x="0" y="0"/>
            <a:ext cx="4635720" cy="685764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3" name="TextShape 1"/>
          <p:cNvSpPr/>
          <p:nvPr/>
        </p:nvSpPr>
        <p:spPr>
          <a:xfrm>
            <a:off x="943200" y="712440"/>
            <a:ext cx="3370680" cy="5501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FFFFFF"/>
                </a:solidFill>
                <a:latin typeface="Calibri Light"/>
              </a:rPr>
              <a:t>KEGG pathway databáze</a:t>
            </a:r>
            <a:endParaRPr lang="cs-CZ" sz="4400" b="0" strike="noStrike" spc="-1">
              <a:latin typeface="Arial"/>
            </a:endParaRPr>
          </a:p>
        </p:txBody>
      </p:sp>
      <p:sp>
        <p:nvSpPr>
          <p:cNvPr id="344" name="Straight Connector 74"/>
          <p:cNvSpPr/>
          <p:nvPr/>
        </p:nvSpPr>
        <p:spPr>
          <a:xfrm flipV="1">
            <a:off x="761760" y="2971800"/>
            <a:ext cx="36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p:style>
        <p:txBody>
          <a:bodyPr/>
          <a:lstStyle/>
          <a:p>
            <a:endParaRPr lang="cs-CZ"/>
          </a:p>
        </p:txBody>
      </p:sp>
      <p:graphicFrame>
        <p:nvGraphicFramePr>
          <p:cNvPr id="2" name="Diagram2"/>
          <p:cNvGraphicFramePr/>
          <p:nvPr>
            <p:extLst>
              <p:ext uri="{D42A27DB-BD31-4B8C-83A1-F6EECF244321}">
                <p14:modId xmlns:p14="http://schemas.microsoft.com/office/powerpoint/2010/main" val="1713802160"/>
              </p:ext>
            </p:extLst>
          </p:nvPr>
        </p:nvGraphicFramePr>
        <p:xfrm>
          <a:off x="5280120" y="642960"/>
          <a:ext cx="6268680" cy="557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5292A6-993E-6022-BE3B-452A4F9EA874}"/>
              </a:ext>
            </a:extLst>
          </p:cNvPr>
          <p:cNvSpPr>
            <a:spLocks noGrp="1"/>
          </p:cNvSpPr>
          <p:nvPr>
            <p:ph type="title"/>
          </p:nvPr>
        </p:nvSpPr>
        <p:spPr>
          <a:xfrm>
            <a:off x="609480" y="273600"/>
            <a:ext cx="10972440" cy="1144800"/>
          </a:xfrm>
        </p:spPr>
        <p:txBody>
          <a:bodyPr anchor="ctr">
            <a:normAutofit/>
          </a:bodyPr>
          <a:lstStyle/>
          <a:p>
            <a:r>
              <a:rPr lang="sk-SK" sz="4800" dirty="0" err="1">
                <a:solidFill>
                  <a:srgbClr val="000000"/>
                </a:solidFill>
                <a:latin typeface="Calibri Light" panose="020F0302020204030204" pitchFamily="34" charset="0"/>
                <a:cs typeface="Calibri Light" panose="020F0302020204030204" pitchFamily="34" charset="0"/>
              </a:rPr>
              <a:t>Motivace</a:t>
            </a:r>
            <a:endParaRPr lang="cs-CZ" sz="4800" dirty="0">
              <a:solidFill>
                <a:srgbClr val="000000"/>
              </a:solidFill>
              <a:latin typeface="Calibri Light" panose="020F0302020204030204" pitchFamily="34" charset="0"/>
              <a:cs typeface="Calibri Light" panose="020F0302020204030204" pitchFamily="34" charset="0"/>
            </a:endParaRPr>
          </a:p>
        </p:txBody>
      </p:sp>
      <p:pic>
        <p:nvPicPr>
          <p:cNvPr id="3" name="Obrázek 2" descr="Obsah obrázku text, fialka, růžová, nachový&#10;&#10;Popis byl vytvořen automaticky">
            <a:extLst>
              <a:ext uri="{FF2B5EF4-FFF2-40B4-BE49-F238E27FC236}">
                <a16:creationId xmlns:a16="http://schemas.microsoft.com/office/drawing/2014/main" id="{B713415D-437D-1D67-3CFF-7A65CE6CFC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480" y="2361676"/>
            <a:ext cx="5354280" cy="2462968"/>
          </a:xfrm>
          <a:prstGeom prst="rect">
            <a:avLst/>
          </a:prstGeom>
          <a:noFill/>
          <a:ln w="0">
            <a:noFill/>
          </a:ln>
        </p:spPr>
      </p:pic>
      <p:sp>
        <p:nvSpPr>
          <p:cNvPr id="6" name="Rectangle 3">
            <a:extLst>
              <a:ext uri="{FF2B5EF4-FFF2-40B4-BE49-F238E27FC236}">
                <a16:creationId xmlns:a16="http://schemas.microsoft.com/office/drawing/2014/main" id="{D9A266FE-A3CA-E440-7538-72009454860D}"/>
              </a:ext>
            </a:extLst>
          </p:cNvPr>
          <p:cNvSpPr>
            <a:spLocks noGrp="1" noChangeArrowheads="1"/>
          </p:cNvSpPr>
          <p:nvPr>
            <p:ph type="title"/>
          </p:nvPr>
        </p:nvSpPr>
        <p:spPr bwMode="auto">
          <a:xfrm>
            <a:off x="6228242" y="846000"/>
            <a:ext cx="5357998" cy="518159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Autofit/>
          </a:bodyPr>
          <a:lstStyle/>
          <a:p>
            <a:pPr marL="0" marR="0" lvl="0" indent="0" defTabSz="914400" rtl="0" eaLnBrk="0" fontAlgn="base" latinLnBrk="0" hangingPunct="0">
              <a:spcBef>
                <a:spcPct val="0"/>
              </a:spcBef>
              <a:spcAft>
                <a:spcPct val="0"/>
              </a:spcAft>
              <a:buClrTx/>
              <a:buSzTx/>
              <a:buNone/>
              <a:tabLst/>
            </a:pPr>
            <a:r>
              <a:rPr kumimoji="0" lang="cs-CZ" altLang="cs-CZ" sz="2000" b="1" i="0" u="none" strike="noStrike" cap="none" normalizeH="0" baseline="0" dirty="0">
                <a:ln>
                  <a:noFill/>
                </a:ln>
                <a:solidFill>
                  <a:srgbClr val="000000"/>
                </a:solidFill>
                <a:effectLst/>
              </a:rPr>
              <a:t>Cíl:</a:t>
            </a:r>
            <a:endParaRPr kumimoji="0" lang="cs-CZ" altLang="cs-CZ" sz="2000" b="0" i="0" u="none" strike="noStrike" cap="none" normalizeH="0" baseline="0" dirty="0">
              <a:ln>
                <a:noFill/>
              </a:ln>
              <a:solidFill>
                <a:srgbClr val="000000"/>
              </a:solidFill>
              <a:effectLst/>
            </a:endParaRP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Zjistit proporci </a:t>
            </a:r>
            <a:r>
              <a:rPr kumimoji="0" lang="cs-CZ" altLang="cs-CZ" sz="2000" b="1" i="0" u="none" strike="noStrike" cap="none" normalizeH="0" baseline="0" dirty="0">
                <a:ln>
                  <a:noFill/>
                </a:ln>
                <a:solidFill>
                  <a:srgbClr val="000000"/>
                </a:solidFill>
                <a:effectLst/>
              </a:rPr>
              <a:t>různých typů buněk </a:t>
            </a:r>
            <a:r>
              <a:rPr kumimoji="0" lang="cs-CZ" altLang="cs-CZ" sz="2000" b="0" i="0" u="none" strike="noStrike" cap="none" normalizeH="0" baseline="0" dirty="0">
                <a:ln>
                  <a:noFill/>
                </a:ln>
                <a:solidFill>
                  <a:srgbClr val="000000"/>
                </a:solidFill>
                <a:effectLst/>
              </a:rPr>
              <a:t>ve vzorku (např. imunitní buňky, epiteliální buňky, </a:t>
            </a:r>
            <a:r>
              <a:rPr kumimoji="0" lang="cs-CZ" altLang="cs-CZ" sz="2000" b="0" i="0" u="none" strike="noStrike" cap="none" normalizeH="0" baseline="0" dirty="0" err="1">
                <a:ln>
                  <a:noFill/>
                </a:ln>
                <a:solidFill>
                  <a:srgbClr val="000000"/>
                </a:solidFill>
                <a:effectLst/>
              </a:rPr>
              <a:t>stromální</a:t>
            </a:r>
            <a:r>
              <a:rPr kumimoji="0" lang="cs-CZ" altLang="cs-CZ" sz="2000" b="0" i="0" u="none" strike="noStrike" cap="none" normalizeH="0" baseline="0" dirty="0">
                <a:ln>
                  <a:noFill/>
                </a:ln>
                <a:solidFill>
                  <a:srgbClr val="000000"/>
                </a:solidFill>
                <a:effectLst/>
              </a:rPr>
              <a:t> buňky).</a:t>
            </a: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Získat náhled na </a:t>
            </a:r>
            <a:r>
              <a:rPr kumimoji="0" lang="cs-CZ" altLang="cs-CZ" sz="2000" b="1" i="0" u="none" strike="noStrike" cap="none" normalizeH="0" baseline="0" dirty="0">
                <a:ln>
                  <a:noFill/>
                </a:ln>
                <a:solidFill>
                  <a:srgbClr val="000000"/>
                </a:solidFill>
                <a:effectLst/>
              </a:rPr>
              <a:t>heterogenitu</a:t>
            </a:r>
            <a:r>
              <a:rPr kumimoji="0" lang="cs-CZ" altLang="cs-CZ" sz="2000" b="0" i="0" u="none" strike="noStrike" cap="none" normalizeH="0" baseline="0" dirty="0">
                <a:ln>
                  <a:noFill/>
                </a:ln>
                <a:solidFill>
                  <a:srgbClr val="000000"/>
                </a:solidFill>
                <a:effectLst/>
              </a:rPr>
              <a:t> vzorků a </a:t>
            </a:r>
            <a:r>
              <a:rPr kumimoji="0" lang="cs-CZ" altLang="cs-CZ" sz="2000" b="1" i="0" u="none" strike="noStrike" cap="none" normalizeH="0" baseline="0" dirty="0">
                <a:ln>
                  <a:noFill/>
                </a:ln>
                <a:solidFill>
                  <a:srgbClr val="000000"/>
                </a:solidFill>
                <a:effectLst/>
              </a:rPr>
              <a:t>biologické</a:t>
            </a:r>
            <a:r>
              <a:rPr kumimoji="0" lang="cs-CZ" altLang="cs-CZ" sz="2000" b="0" i="0" u="none" strike="noStrike" cap="none" normalizeH="0" baseline="0" dirty="0">
                <a:ln>
                  <a:noFill/>
                </a:ln>
                <a:solidFill>
                  <a:srgbClr val="000000"/>
                </a:solidFill>
                <a:effectLst/>
              </a:rPr>
              <a:t> </a:t>
            </a:r>
            <a:r>
              <a:rPr kumimoji="0" lang="cs-CZ" altLang="cs-CZ" sz="2000" b="1" i="0" u="none" strike="noStrike" cap="none" normalizeH="0" baseline="0" dirty="0">
                <a:ln>
                  <a:noFill/>
                </a:ln>
                <a:solidFill>
                  <a:srgbClr val="000000"/>
                </a:solidFill>
                <a:effectLst/>
              </a:rPr>
              <a:t>procesy</a:t>
            </a:r>
            <a:r>
              <a:rPr kumimoji="0" lang="cs-CZ" altLang="cs-CZ" sz="2000" b="0" i="0" u="none" strike="noStrike" cap="none" normalizeH="0" baseline="0" dirty="0">
                <a:ln>
                  <a:noFill/>
                </a:ln>
                <a:solidFill>
                  <a:srgbClr val="000000"/>
                </a:solidFill>
                <a:effectLst/>
              </a:rPr>
              <a:t>, které ovlivňují genovou expresi.</a:t>
            </a:r>
          </a:p>
          <a:p>
            <a:pPr marL="0" indent="0" eaLnBrk="0" fontAlgn="base" hangingPunct="0">
              <a:spcBef>
                <a:spcPct val="0"/>
              </a:spcBef>
              <a:spcAft>
                <a:spcPct val="0"/>
              </a:spcAft>
              <a:buNone/>
            </a:pPr>
            <a:endParaRPr kumimoji="0" lang="cs-CZ" altLang="cs-CZ" sz="2000" b="0" i="0" u="none" strike="noStrike" cap="none" normalizeH="0" baseline="0" dirty="0">
              <a:ln>
                <a:noFill/>
              </a:ln>
              <a:solidFill>
                <a:srgbClr val="000000"/>
              </a:solidFill>
              <a:effectLst/>
            </a:endParaRPr>
          </a:p>
          <a:p>
            <a:pPr marL="0" marR="0" lvl="0" indent="0" defTabSz="914400" rtl="0" eaLnBrk="0" fontAlgn="base" latinLnBrk="0" hangingPunct="0">
              <a:spcBef>
                <a:spcPct val="0"/>
              </a:spcBef>
              <a:spcAft>
                <a:spcPct val="0"/>
              </a:spcAft>
              <a:buClrTx/>
              <a:buSzTx/>
              <a:buNone/>
              <a:tabLst/>
            </a:pPr>
            <a:r>
              <a:rPr kumimoji="0" lang="cs-CZ" altLang="cs-CZ" sz="2000" b="1" i="0" u="none" strike="noStrike" cap="none" normalizeH="0" baseline="0" dirty="0">
                <a:ln>
                  <a:noFill/>
                </a:ln>
                <a:solidFill>
                  <a:srgbClr val="000000"/>
                </a:solidFill>
                <a:effectLst/>
              </a:rPr>
              <a:t>Význam:</a:t>
            </a:r>
            <a:endParaRPr kumimoji="0" lang="cs-CZ" altLang="cs-CZ" sz="2000" b="0" i="0" u="none" strike="noStrike" cap="none" normalizeH="0" baseline="0" dirty="0">
              <a:ln>
                <a:noFill/>
              </a:ln>
              <a:solidFill>
                <a:srgbClr val="000000"/>
              </a:solidFill>
              <a:effectLst/>
            </a:endParaRP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Pochopení mikroprostředí tkání (např. nádorových tkání).</a:t>
            </a: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Analýza imunitní odpovědi (např. podíl T-buněk nebo makrofágů).</a:t>
            </a: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Interpretace výsledků genové exprese ve směsných vzorcích (</a:t>
            </a:r>
            <a:r>
              <a:rPr kumimoji="0" lang="cs-CZ" altLang="cs-CZ" sz="2000" b="0" i="0" u="none" strike="noStrike" cap="none" normalizeH="0" baseline="0" dirty="0" err="1">
                <a:ln>
                  <a:noFill/>
                </a:ln>
                <a:solidFill>
                  <a:srgbClr val="000000"/>
                </a:solidFill>
                <a:effectLst/>
              </a:rPr>
              <a:t>bulk</a:t>
            </a:r>
            <a:r>
              <a:rPr kumimoji="0" lang="cs-CZ" altLang="cs-CZ" sz="2000" b="0" i="0" u="none" strike="noStrike" cap="none" normalizeH="0" baseline="0" dirty="0">
                <a:ln>
                  <a:noFill/>
                </a:ln>
                <a:solidFill>
                  <a:srgbClr val="000000"/>
                </a:solidFill>
                <a:effectLst/>
              </a:rPr>
              <a:t> RNA-</a:t>
            </a:r>
            <a:r>
              <a:rPr kumimoji="0" lang="cs-CZ" altLang="cs-CZ" sz="2000" b="0" i="0" u="none" strike="noStrike" cap="none" normalizeH="0" baseline="0" dirty="0" err="1">
                <a:ln>
                  <a:noFill/>
                </a:ln>
                <a:solidFill>
                  <a:srgbClr val="000000"/>
                </a:solidFill>
                <a:effectLst/>
              </a:rPr>
              <a:t>seq</a:t>
            </a:r>
            <a:r>
              <a:rPr kumimoji="0" lang="cs-CZ" altLang="cs-CZ" sz="2000" b="0" i="0" u="none" strike="noStrike" cap="none" normalizeH="0" baseline="0" dirty="0">
                <a:ln>
                  <a:noFill/>
                </a:ln>
                <a:solidFill>
                  <a:srgbClr val="000000"/>
                </a:solidFill>
                <a:effectLst/>
              </a:rPr>
              <a:t>).</a:t>
            </a:r>
          </a:p>
          <a:p>
            <a:pPr marL="0" marR="0" lvl="0" indent="0" defTabSz="914400" rtl="0" eaLnBrk="0" fontAlgn="base" latinLnBrk="0" hangingPunct="0">
              <a:spcBef>
                <a:spcPct val="0"/>
              </a:spcBef>
              <a:spcAft>
                <a:spcPct val="0"/>
              </a:spcAft>
              <a:buClrTx/>
              <a:buSzTx/>
              <a:buNone/>
              <a:tabLst/>
            </a:pPr>
            <a:endParaRPr kumimoji="0" lang="cs-CZ" altLang="cs-CZ" sz="2000" b="1" i="0" u="none" strike="noStrike" cap="none" normalizeH="0" baseline="0" dirty="0">
              <a:ln>
                <a:noFill/>
              </a:ln>
              <a:solidFill>
                <a:srgbClr val="000000"/>
              </a:solidFill>
              <a:effectLst/>
            </a:endParaRPr>
          </a:p>
          <a:p>
            <a:pPr marL="0" marR="0" lvl="0" indent="0" defTabSz="914400" rtl="0" eaLnBrk="0" fontAlgn="base" latinLnBrk="0" hangingPunct="0">
              <a:spcBef>
                <a:spcPct val="0"/>
              </a:spcBef>
              <a:spcAft>
                <a:spcPct val="0"/>
              </a:spcAft>
              <a:buClrTx/>
              <a:buSzTx/>
              <a:buNone/>
              <a:tabLst/>
            </a:pPr>
            <a:r>
              <a:rPr kumimoji="0" lang="cs-CZ" altLang="cs-CZ" sz="2000" b="1" i="0" u="none" strike="noStrike" cap="none" normalizeH="0" baseline="0" dirty="0">
                <a:ln>
                  <a:noFill/>
                </a:ln>
                <a:solidFill>
                  <a:srgbClr val="000000"/>
                </a:solidFill>
                <a:effectLst/>
              </a:rPr>
              <a:t>Příklad:</a:t>
            </a:r>
            <a:endParaRPr kumimoji="0" lang="cs-CZ" altLang="cs-CZ" sz="2000" b="0" i="0" u="none" strike="noStrike" cap="none" normalizeH="0" baseline="0" dirty="0">
              <a:ln>
                <a:noFill/>
              </a:ln>
              <a:solidFill>
                <a:srgbClr val="000000"/>
              </a:solidFill>
              <a:effectLst/>
            </a:endParaRPr>
          </a:p>
          <a:p>
            <a:pPr marL="342900" indent="-342900" eaLnBrk="0" fontAlgn="base" hangingPunct="0">
              <a:spcBef>
                <a:spcPct val="0"/>
              </a:spcBef>
              <a:spcAft>
                <a:spcPct val="0"/>
              </a:spcAft>
              <a:buFont typeface="Arial" panose="020B0604020202020204" pitchFamily="34" charset="0"/>
              <a:buChar char="•"/>
            </a:pPr>
            <a:r>
              <a:rPr kumimoji="0" lang="cs-CZ" altLang="cs-CZ" sz="2000" b="0" i="0" u="none" strike="noStrike" cap="none" normalizeH="0" baseline="0" dirty="0">
                <a:ln>
                  <a:noFill/>
                </a:ln>
                <a:solidFill>
                  <a:srgbClr val="000000"/>
                </a:solidFill>
                <a:effectLst/>
              </a:rPr>
              <a:t>Identifikace nádorových infiltrujících lymfocytů (</a:t>
            </a:r>
            <a:r>
              <a:rPr kumimoji="0" lang="cs-CZ" altLang="cs-CZ" sz="2000" b="0" i="0" u="none" strike="noStrike" cap="none" normalizeH="0" baseline="0" dirty="0" err="1">
                <a:ln>
                  <a:noFill/>
                </a:ln>
                <a:solidFill>
                  <a:srgbClr val="000000"/>
                </a:solidFill>
                <a:effectLst/>
              </a:rPr>
              <a:t>TILs</a:t>
            </a:r>
            <a:r>
              <a:rPr kumimoji="0" lang="cs-CZ" altLang="cs-CZ" sz="2000" b="0" i="0" u="none" strike="noStrike" cap="none" normalizeH="0" baseline="0" dirty="0">
                <a:ln>
                  <a:noFill/>
                </a:ln>
                <a:solidFill>
                  <a:srgbClr val="000000"/>
                </a:solidFill>
                <a:effectLst/>
              </a:rPr>
              <a:t>) z RNA-</a:t>
            </a:r>
            <a:r>
              <a:rPr kumimoji="0" lang="cs-CZ" altLang="cs-CZ" sz="2000" b="0" i="0" u="none" strike="noStrike" cap="none" normalizeH="0" baseline="0" dirty="0" err="1">
                <a:ln>
                  <a:noFill/>
                </a:ln>
                <a:solidFill>
                  <a:srgbClr val="000000"/>
                </a:solidFill>
                <a:effectLst/>
              </a:rPr>
              <a:t>seq</a:t>
            </a:r>
            <a:r>
              <a:rPr kumimoji="0" lang="cs-CZ" altLang="cs-CZ" sz="2000" b="0" i="0" u="none" strike="noStrike" cap="none" normalizeH="0" baseline="0" dirty="0">
                <a:ln>
                  <a:noFill/>
                </a:ln>
                <a:solidFill>
                  <a:srgbClr val="000000"/>
                </a:solidFill>
                <a:effectLst/>
              </a:rPr>
              <a:t> dat.</a:t>
            </a:r>
          </a:p>
          <a:p>
            <a:pPr marL="0" marR="0" lvl="0" indent="0" defTabSz="914400" rtl="0" eaLnBrk="0" fontAlgn="base" latinLnBrk="0" hangingPunct="0">
              <a:spcBef>
                <a:spcPct val="0"/>
              </a:spcBef>
              <a:spcAft>
                <a:spcPct val="0"/>
              </a:spcAft>
              <a:buClrTx/>
              <a:buSzTx/>
              <a:buFontTx/>
              <a:buNone/>
              <a:tabLst/>
            </a:pPr>
            <a:endParaRPr kumimoji="0" lang="cs-CZ" altLang="cs-CZ" sz="2000" b="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8211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43320" y="321840"/>
            <a:ext cx="10904760" cy="1135440"/>
          </a:xfrm>
          <a:prstGeom prst="rect">
            <a:avLst/>
          </a:prstGeom>
          <a:noFill/>
          <a:ln w="0">
            <a:noFill/>
          </a:ln>
        </p:spPr>
        <p:txBody>
          <a:bodyPr anchor="ctr">
            <a:normAutofit/>
          </a:bodyPr>
          <a:lstStyle/>
          <a:p>
            <a:pPr>
              <a:lnSpc>
                <a:spcPct val="90000"/>
              </a:lnSpc>
              <a:buNone/>
            </a:pPr>
            <a:r>
              <a:rPr lang="en-US" sz="3600" b="0" strike="noStrike" spc="-1">
                <a:solidFill>
                  <a:srgbClr val="000000"/>
                </a:solidFill>
                <a:latin typeface="Calibri Light"/>
              </a:rPr>
              <a:t>MsigDB databáze</a:t>
            </a:r>
            <a:endParaRPr lang="cs-CZ" sz="3600" b="0" strike="noStrike" spc="-1">
              <a:solidFill>
                <a:srgbClr val="000000"/>
              </a:solidFill>
              <a:latin typeface="Calibri"/>
            </a:endParaRPr>
          </a:p>
        </p:txBody>
      </p:sp>
      <p:sp>
        <p:nvSpPr>
          <p:cNvPr id="346" name="Rectangle 3"/>
          <p:cNvSpPr/>
          <p:nvPr/>
        </p:nvSpPr>
        <p:spPr>
          <a:xfrm>
            <a:off x="643320" y="1783080"/>
            <a:ext cx="4007880" cy="43938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indent="-228600">
              <a:lnSpc>
                <a:spcPct val="90000"/>
              </a:lnSpc>
              <a:spcAft>
                <a:spcPts val="601"/>
              </a:spcAft>
              <a:buClr>
                <a:srgbClr val="000000"/>
              </a:buClr>
              <a:buFont typeface="Arial"/>
              <a:buChar char="•"/>
            </a:pPr>
            <a:r>
              <a:rPr lang="en-US" sz="2000" b="0" strike="noStrike" spc="-1">
                <a:solidFill>
                  <a:srgbClr val="000000"/>
                </a:solidFill>
                <a:latin typeface="Calibri"/>
              </a:rPr>
              <a:t>https://www.gsea-msigdb.org/gsea/msigdb</a:t>
            </a:r>
            <a:endParaRPr lang="cs-CZ" sz="2000" b="0" strike="noStrike" spc="-1">
              <a:latin typeface="Arial"/>
            </a:endParaRPr>
          </a:p>
        </p:txBody>
      </p:sp>
      <p:pic>
        <p:nvPicPr>
          <p:cNvPr id="347" name="Picture 6" descr="Graphical user interface, application, website&#10;&#10;Description automatically generated"/>
          <p:cNvPicPr/>
          <p:nvPr/>
        </p:nvPicPr>
        <p:blipFill>
          <a:blip r:embed="rId2"/>
          <a:stretch/>
        </p:blipFill>
        <p:spPr>
          <a:xfrm>
            <a:off x="5295240" y="2228760"/>
            <a:ext cx="6252840" cy="347004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cs-CZ" sz="6000" b="0" strike="noStrike" spc="-1">
                <a:solidFill>
                  <a:srgbClr val="000000"/>
                </a:solidFill>
                <a:latin typeface="Calibri Light"/>
              </a:rPr>
              <a:t>Metody analýzy genových sad</a:t>
            </a:r>
            <a:endParaRPr lang="cs-CZ" sz="6000" b="0" strike="noStrike" spc="-1">
              <a:solidFill>
                <a:srgbClr val="000000"/>
              </a:solidFill>
              <a:latin typeface="Calibri"/>
            </a:endParaRPr>
          </a:p>
        </p:txBody>
      </p:sp>
      <p:sp>
        <p:nvSpPr>
          <p:cNvPr id="349" name="PlaceHolder 2"/>
          <p:cNvSpPr>
            <a:spLocks noGrp="1"/>
          </p:cNvSpPr>
          <p:nvPr>
            <p:ph/>
          </p:nvPr>
        </p:nvSpPr>
        <p:spPr>
          <a:xfrm>
            <a:off x="831960" y="4589640"/>
            <a:ext cx="10515240" cy="1499760"/>
          </a:xfrm>
          <a:prstGeom prst="rect">
            <a:avLst/>
          </a:prstGeom>
          <a:noFill/>
          <a:ln w="0">
            <a:noFill/>
          </a:ln>
        </p:spPr>
        <p:txBody>
          <a:bodyPr anchor="t">
            <a:noAutofit/>
          </a:bodyPr>
          <a:lstStyle/>
          <a:p>
            <a:endParaRPr lang="cs-CZ" sz="2800" b="0" strike="noStrike" spc="-1">
              <a:solidFill>
                <a:srgbClr val="000000"/>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 name="Rectangle 138"/>
          <p:cNvSpPr/>
          <p:nvPr/>
        </p:nvSpPr>
        <p:spPr>
          <a:xfrm>
            <a:off x="0" y="0"/>
            <a:ext cx="4635720" cy="685764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1" name="TextShape 1"/>
          <p:cNvSpPr/>
          <p:nvPr/>
        </p:nvSpPr>
        <p:spPr>
          <a:xfrm>
            <a:off x="943200" y="712440"/>
            <a:ext cx="3370680" cy="5501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FFFFFF"/>
                </a:solidFill>
                <a:latin typeface="Calibri Light"/>
              </a:rPr>
              <a:t>Rozdělení metod</a:t>
            </a:r>
            <a:endParaRPr lang="cs-CZ" sz="4400" b="0" strike="noStrike" spc="-1">
              <a:latin typeface="Arial"/>
            </a:endParaRPr>
          </a:p>
        </p:txBody>
      </p:sp>
      <p:sp>
        <p:nvSpPr>
          <p:cNvPr id="352" name="Straight Connector 140"/>
          <p:cNvSpPr/>
          <p:nvPr/>
        </p:nvSpPr>
        <p:spPr>
          <a:xfrm flipV="1">
            <a:off x="761760" y="2971800"/>
            <a:ext cx="36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p:style>
        <p:txBody>
          <a:bodyPr/>
          <a:lstStyle/>
          <a:p>
            <a:endParaRPr lang="cs-CZ"/>
          </a:p>
        </p:txBody>
      </p:sp>
      <p:graphicFrame>
        <p:nvGraphicFramePr>
          <p:cNvPr id="3" name="Diagram3"/>
          <p:cNvGraphicFramePr/>
          <p:nvPr>
            <p:extLst>
              <p:ext uri="{D42A27DB-BD31-4B8C-83A1-F6EECF244321}">
                <p14:modId xmlns:p14="http://schemas.microsoft.com/office/powerpoint/2010/main" val="804503865"/>
              </p:ext>
            </p:extLst>
          </p:nvPr>
        </p:nvGraphicFramePr>
        <p:xfrm>
          <a:off x="5280120" y="642960"/>
          <a:ext cx="6268680" cy="557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cs-CZ" sz="6000" b="0" strike="noStrike" spc="-1">
                <a:solidFill>
                  <a:srgbClr val="000000"/>
                </a:solidFill>
                <a:latin typeface="Calibri Light"/>
              </a:rPr>
              <a:t>Dělení metod dle skupiny molekul které analyzují</a:t>
            </a:r>
            <a:endParaRPr lang="cs-CZ" sz="6000" b="0" strike="noStrike" spc="-1">
              <a:solidFill>
                <a:srgbClr val="000000"/>
              </a:solidFill>
              <a:latin typeface="Calibri"/>
            </a:endParaRPr>
          </a:p>
        </p:txBody>
      </p:sp>
      <p:sp>
        <p:nvSpPr>
          <p:cNvPr id="354" name="PlaceHolder 2"/>
          <p:cNvSpPr>
            <a:spLocks noGrp="1"/>
          </p:cNvSpPr>
          <p:nvPr>
            <p:ph/>
          </p:nvPr>
        </p:nvSpPr>
        <p:spPr>
          <a:xfrm>
            <a:off x="831960" y="4589640"/>
            <a:ext cx="10515240" cy="1499760"/>
          </a:xfrm>
          <a:prstGeom prst="rect">
            <a:avLst/>
          </a:prstGeom>
          <a:noFill/>
          <a:ln w="0">
            <a:noFill/>
          </a:ln>
        </p:spPr>
        <p:txBody>
          <a:bodyPr anchor="t">
            <a:noAutofit/>
          </a:bodyPr>
          <a:lstStyle/>
          <a:p>
            <a:endParaRPr lang="cs-CZ" sz="2800" b="0" strike="noStrike" spc="-1">
              <a:solidFill>
                <a:srgbClr val="000000"/>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 name="Freeform: Shape 76"/>
          <p:cNvSpPr/>
          <p:nvPr/>
        </p:nvSpPr>
        <p:spPr>
          <a:xfrm flipV="1">
            <a:off x="0" y="-720"/>
            <a:ext cx="4403520" cy="6857640"/>
          </a:xfrm>
          <a:custGeom>
            <a:avLst/>
            <a:gdLst/>
            <a:ahLst/>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54545"/>
          </a:solidFill>
          <a:ln>
            <a:noFill/>
          </a:ln>
        </p:spPr>
        <p:style>
          <a:lnRef idx="2">
            <a:schemeClr val="accent1">
              <a:shade val="50000"/>
            </a:schemeClr>
          </a:lnRef>
          <a:fillRef idx="1002">
            <a:schemeClr val="dk1"/>
          </a:fillRef>
          <a:effectRef idx="0">
            <a:schemeClr val="accent1"/>
          </a:effectRef>
          <a:fontRef idx="minor"/>
        </p:style>
        <p:txBody>
          <a:bodyPr/>
          <a:lstStyle/>
          <a:p>
            <a:endParaRPr lang="cs-CZ"/>
          </a:p>
        </p:txBody>
      </p:sp>
      <p:grpSp>
        <p:nvGrpSpPr>
          <p:cNvPr id="356" name="Group 78"/>
          <p:cNvGrpSpPr/>
          <p:nvPr/>
        </p:nvGrpSpPr>
        <p:grpSpPr>
          <a:xfrm>
            <a:off x="3315240" y="0"/>
            <a:ext cx="2436480" cy="6857640"/>
            <a:chOff x="3315240" y="0"/>
            <a:chExt cx="2436480" cy="6857640"/>
          </a:xfrm>
        </p:grpSpPr>
        <p:sp>
          <p:nvSpPr>
            <p:cNvPr id="357" name="Freeform 6"/>
            <p:cNvSpPr/>
            <p:nvPr/>
          </p:nvSpPr>
          <p:spPr>
            <a:xfrm>
              <a:off x="3621600" y="0"/>
              <a:ext cx="1122120" cy="532872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58" name="Freeform 7"/>
            <p:cNvSpPr/>
            <p:nvPr/>
          </p:nvSpPr>
          <p:spPr>
            <a:xfrm>
              <a:off x="3315240" y="0"/>
              <a:ext cx="1117080" cy="5276520"/>
            </a:xfrm>
            <a:custGeom>
              <a:avLst/>
              <a:gdLst/>
              <a:ahLst/>
              <a:cxn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59" name="Freeform 8"/>
            <p:cNvSpPr/>
            <p:nvPr/>
          </p:nvSpPr>
          <p:spPr>
            <a:xfrm>
              <a:off x="3315240" y="5238720"/>
              <a:ext cx="1228320" cy="1618920"/>
            </a:xfrm>
            <a:custGeom>
              <a:avLst/>
              <a:gdLst/>
              <a:ahLst/>
              <a:cxnLst/>
              <a:rect l="l" t="t" r="r" b="b"/>
              <a:pathLst>
                <a:path w="774" h="1020">
                  <a:moveTo>
                    <a:pt x="0" y="0"/>
                  </a:moveTo>
                  <a:lnTo>
                    <a:pt x="740" y="1020"/>
                  </a:lnTo>
                  <a:lnTo>
                    <a:pt x="774" y="1020"/>
                  </a:lnTo>
                  <a:lnTo>
                    <a:pt x="0" y="0"/>
                  </a:lnTo>
                  <a:close/>
                </a:path>
              </a:pathLst>
            </a:custGeom>
            <a:solidFill>
              <a:srgbClr val="262626"/>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0" name="Freeform 9"/>
            <p:cNvSpPr/>
            <p:nvPr/>
          </p:nvSpPr>
          <p:spPr>
            <a:xfrm>
              <a:off x="3621600" y="5291280"/>
              <a:ext cx="1495080" cy="156636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1" name="Freeform 10"/>
            <p:cNvSpPr/>
            <p:nvPr/>
          </p:nvSpPr>
          <p:spPr>
            <a:xfrm>
              <a:off x="3621600" y="5286240"/>
              <a:ext cx="2130120" cy="157140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2" name="Freeform 11"/>
            <p:cNvSpPr/>
            <p:nvPr/>
          </p:nvSpPr>
          <p:spPr>
            <a:xfrm>
              <a:off x="3315240" y="5238720"/>
              <a:ext cx="1695240" cy="161892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w="0">
              <a:noFill/>
            </a:ln>
          </p:spPr>
          <p:style>
            <a:lnRef idx="0">
              <a:scrgbClr r="0" g="0" b="0"/>
            </a:lnRef>
            <a:fillRef idx="0">
              <a:scrgbClr r="0" g="0" b="0"/>
            </a:fillRef>
            <a:effectRef idx="0">
              <a:scrgbClr r="0" g="0" b="0"/>
            </a:effectRef>
            <a:fontRef idx="minor"/>
          </p:style>
          <p:txBody>
            <a:bodyPr/>
            <a:lstStyle/>
            <a:p>
              <a:endParaRPr lang="cs-CZ"/>
            </a:p>
          </p:txBody>
        </p:sp>
      </p:grpSp>
      <p:sp>
        <p:nvSpPr>
          <p:cNvPr id="363" name="TextShape 1"/>
          <p:cNvSpPr/>
          <p:nvPr/>
        </p:nvSpPr>
        <p:spPr>
          <a:xfrm>
            <a:off x="534960" y="685800"/>
            <a:ext cx="3084720" cy="5105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000" b="1" strike="noStrike" spc="-1">
                <a:solidFill>
                  <a:srgbClr val="FFFFFF"/>
                </a:solidFill>
                <a:latin typeface="Calibri Light"/>
              </a:rPr>
              <a:t>Uzavřené vs. kompetitivní I.</a:t>
            </a:r>
            <a:endParaRPr lang="cs-CZ" sz="4000" b="0" strike="noStrike" spc="-1">
              <a:latin typeface="Arial"/>
            </a:endParaRPr>
          </a:p>
        </p:txBody>
      </p:sp>
      <p:graphicFrame>
        <p:nvGraphicFramePr>
          <p:cNvPr id="4" name="Diagram4"/>
          <p:cNvGraphicFramePr/>
          <p:nvPr>
            <p:extLst>
              <p:ext uri="{D42A27DB-BD31-4B8C-83A1-F6EECF244321}">
                <p14:modId xmlns:p14="http://schemas.microsoft.com/office/powerpoint/2010/main" val="3464906614"/>
              </p:ext>
            </p:extLst>
          </p:nvPr>
        </p:nvGraphicFramePr>
        <p:xfrm>
          <a:off x="5010120" y="685800"/>
          <a:ext cx="6492600" cy="5105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 name="Freeform: Shape 78"/>
          <p:cNvSpPr/>
          <p:nvPr/>
        </p:nvSpPr>
        <p:spPr>
          <a:xfrm flipV="1">
            <a:off x="0" y="-720"/>
            <a:ext cx="4403520" cy="6857640"/>
          </a:xfrm>
          <a:custGeom>
            <a:avLst/>
            <a:gdLst/>
            <a:ahLst/>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54545"/>
          </a:solidFill>
          <a:ln>
            <a:noFill/>
          </a:ln>
        </p:spPr>
        <p:style>
          <a:lnRef idx="2">
            <a:schemeClr val="accent1">
              <a:shade val="50000"/>
            </a:schemeClr>
          </a:lnRef>
          <a:fillRef idx="1002">
            <a:schemeClr val="dk1"/>
          </a:fillRef>
          <a:effectRef idx="0">
            <a:schemeClr val="accent1"/>
          </a:effectRef>
          <a:fontRef idx="minor"/>
        </p:style>
        <p:txBody>
          <a:bodyPr/>
          <a:lstStyle/>
          <a:p>
            <a:endParaRPr lang="cs-CZ"/>
          </a:p>
        </p:txBody>
      </p:sp>
      <p:grpSp>
        <p:nvGrpSpPr>
          <p:cNvPr id="365" name="Group 80"/>
          <p:cNvGrpSpPr/>
          <p:nvPr/>
        </p:nvGrpSpPr>
        <p:grpSpPr>
          <a:xfrm>
            <a:off x="3315240" y="0"/>
            <a:ext cx="2436480" cy="6857640"/>
            <a:chOff x="3315240" y="0"/>
            <a:chExt cx="2436480" cy="6857640"/>
          </a:xfrm>
        </p:grpSpPr>
        <p:sp>
          <p:nvSpPr>
            <p:cNvPr id="366" name="Freeform 6"/>
            <p:cNvSpPr/>
            <p:nvPr/>
          </p:nvSpPr>
          <p:spPr>
            <a:xfrm>
              <a:off x="3621600" y="0"/>
              <a:ext cx="1122120" cy="532872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7" name="Freeform 7"/>
            <p:cNvSpPr/>
            <p:nvPr/>
          </p:nvSpPr>
          <p:spPr>
            <a:xfrm>
              <a:off x="3315240" y="0"/>
              <a:ext cx="1117080" cy="5276520"/>
            </a:xfrm>
            <a:custGeom>
              <a:avLst/>
              <a:gdLst/>
              <a:ahLst/>
              <a:cxn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8" name="Freeform 8"/>
            <p:cNvSpPr/>
            <p:nvPr/>
          </p:nvSpPr>
          <p:spPr>
            <a:xfrm>
              <a:off x="3315240" y="5238720"/>
              <a:ext cx="1228320" cy="1618920"/>
            </a:xfrm>
            <a:custGeom>
              <a:avLst/>
              <a:gdLst/>
              <a:ahLst/>
              <a:cxnLst/>
              <a:rect l="l" t="t" r="r" b="b"/>
              <a:pathLst>
                <a:path w="774" h="1020">
                  <a:moveTo>
                    <a:pt x="0" y="0"/>
                  </a:moveTo>
                  <a:lnTo>
                    <a:pt x="740" y="1020"/>
                  </a:lnTo>
                  <a:lnTo>
                    <a:pt x="774" y="1020"/>
                  </a:lnTo>
                  <a:lnTo>
                    <a:pt x="0" y="0"/>
                  </a:lnTo>
                  <a:close/>
                </a:path>
              </a:pathLst>
            </a:custGeom>
            <a:solidFill>
              <a:srgbClr val="262626"/>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69" name="Freeform 9"/>
            <p:cNvSpPr/>
            <p:nvPr/>
          </p:nvSpPr>
          <p:spPr>
            <a:xfrm>
              <a:off x="3621600" y="5291280"/>
              <a:ext cx="1495080" cy="156636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70" name="Freeform 10"/>
            <p:cNvSpPr/>
            <p:nvPr/>
          </p:nvSpPr>
          <p:spPr>
            <a:xfrm>
              <a:off x="3621600" y="5286240"/>
              <a:ext cx="2130120" cy="157140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71" name="Freeform 11"/>
            <p:cNvSpPr/>
            <p:nvPr/>
          </p:nvSpPr>
          <p:spPr>
            <a:xfrm>
              <a:off x="3315240" y="5238720"/>
              <a:ext cx="1695240" cy="161892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w="0">
              <a:noFill/>
            </a:ln>
          </p:spPr>
          <p:style>
            <a:lnRef idx="0">
              <a:scrgbClr r="0" g="0" b="0"/>
            </a:lnRef>
            <a:fillRef idx="0">
              <a:scrgbClr r="0" g="0" b="0"/>
            </a:fillRef>
            <a:effectRef idx="0">
              <a:scrgbClr r="0" g="0" b="0"/>
            </a:effectRef>
            <a:fontRef idx="minor"/>
          </p:style>
          <p:txBody>
            <a:bodyPr/>
            <a:lstStyle/>
            <a:p>
              <a:endParaRPr lang="cs-CZ"/>
            </a:p>
          </p:txBody>
        </p:sp>
      </p:grpSp>
      <p:sp>
        <p:nvSpPr>
          <p:cNvPr id="372" name="TextShape 1"/>
          <p:cNvSpPr/>
          <p:nvPr/>
        </p:nvSpPr>
        <p:spPr>
          <a:xfrm>
            <a:off x="534960" y="685800"/>
            <a:ext cx="2779920" cy="5105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000" b="1" strike="noStrike" spc="-1" dirty="0" err="1">
                <a:solidFill>
                  <a:srgbClr val="FFFFFF"/>
                </a:solidFill>
                <a:latin typeface="Calibri Light"/>
              </a:rPr>
              <a:t>Příklad</a:t>
            </a:r>
            <a:endParaRPr lang="cs-CZ" sz="4000" b="0" strike="noStrike" spc="-1" dirty="0" err="1">
              <a:latin typeface="Arial"/>
            </a:endParaRPr>
          </a:p>
        </p:txBody>
      </p:sp>
      <p:graphicFrame>
        <p:nvGraphicFramePr>
          <p:cNvPr id="5" name="Diagram5"/>
          <p:cNvGraphicFramePr/>
          <p:nvPr>
            <p:extLst>
              <p:ext uri="{D42A27DB-BD31-4B8C-83A1-F6EECF244321}">
                <p14:modId xmlns:p14="http://schemas.microsoft.com/office/powerpoint/2010/main" val="12518281"/>
              </p:ext>
            </p:extLst>
          </p:nvPr>
        </p:nvGraphicFramePr>
        <p:xfrm>
          <a:off x="5010120" y="685800"/>
          <a:ext cx="6492600" cy="5105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 name="Freeform: Shape 144"/>
          <p:cNvSpPr/>
          <p:nvPr/>
        </p:nvSpPr>
        <p:spPr>
          <a:xfrm>
            <a:off x="6832080" y="5346720"/>
            <a:ext cx="5359680" cy="1510920"/>
          </a:xfrm>
          <a:custGeom>
            <a:avLst/>
            <a:gdLst/>
            <a:ahLst/>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74" name="Freeform: Shape 146"/>
          <p:cNvSpPr/>
          <p:nvPr/>
        </p:nvSpPr>
        <p:spPr>
          <a:xfrm>
            <a:off x="0" y="5346720"/>
            <a:ext cx="7346160" cy="1510920"/>
          </a:xfrm>
          <a:custGeom>
            <a:avLst/>
            <a:gdLst/>
            <a:ahLst/>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75" name="TextShape 1"/>
          <p:cNvSpPr/>
          <p:nvPr/>
        </p:nvSpPr>
        <p:spPr>
          <a:xfrm>
            <a:off x="950040" y="5529960"/>
            <a:ext cx="5693400" cy="10958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400" b="1" strike="noStrike" spc="-1">
                <a:solidFill>
                  <a:srgbClr val="303030"/>
                </a:solidFill>
                <a:latin typeface="Calibri Light"/>
              </a:rPr>
              <a:t>Příklad, </a:t>
            </a:r>
            <a:r>
              <a:rPr lang="en-US" sz="3400" b="1" u="sng" strike="noStrike" spc="-1">
                <a:solidFill>
                  <a:srgbClr val="303030"/>
                </a:solidFill>
                <a:uFill>
                  <a:solidFill>
                    <a:srgbClr val="FFFFFF"/>
                  </a:solidFill>
                </a:uFill>
                <a:latin typeface="Calibri Light"/>
              </a:rPr>
              <a:t>uzavřená metoda </a:t>
            </a:r>
            <a:r>
              <a:rPr lang="en-US" sz="3400" b="1" strike="noStrike" spc="-1">
                <a:solidFill>
                  <a:srgbClr val="303030"/>
                </a:solidFill>
                <a:latin typeface="Calibri Light"/>
              </a:rPr>
              <a:t>dělící hranice</a:t>
            </a:r>
            <a:endParaRPr lang="cs-CZ" sz="3400" b="0" strike="noStrike" spc="-1">
              <a:latin typeface="Arial"/>
            </a:endParaRPr>
          </a:p>
        </p:txBody>
      </p:sp>
      <p:sp>
        <p:nvSpPr>
          <p:cNvPr id="376" name="TextShape 2"/>
          <p:cNvSpPr/>
          <p:nvPr/>
        </p:nvSpPr>
        <p:spPr>
          <a:xfrm>
            <a:off x="5445840" y="351141"/>
            <a:ext cx="5722734" cy="4408048"/>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a:bodyPr>
          <a:lstStyle/>
          <a:p>
            <a:pPr>
              <a:buClr>
                <a:srgbClr val="000000"/>
              </a:buClr>
            </a:pPr>
            <a:endParaRPr lang="cs-CZ" sz="2400" spc="-1" dirty="0">
              <a:solidFill>
                <a:srgbClr val="000000"/>
              </a:solidFill>
              <a:latin typeface="Calibri"/>
            </a:endParaRPr>
          </a:p>
          <a:p>
            <a:endParaRPr lang="cs-CZ" sz="2400" spc="-1" dirty="0">
              <a:solidFill>
                <a:srgbClr val="000000"/>
              </a:solidFill>
              <a:latin typeface="Calibri"/>
            </a:endParaRPr>
          </a:p>
          <a:p>
            <a:r>
              <a:rPr lang="cs-CZ" sz="2400" b="0" strike="noStrike" spc="-1" dirty="0">
                <a:solidFill>
                  <a:srgbClr val="000000"/>
                </a:solidFill>
                <a:latin typeface="Calibri"/>
              </a:rPr>
              <a:t>Náhodně oč</a:t>
            </a:r>
            <a:r>
              <a:rPr lang="en-US" sz="2400" b="0" strike="noStrike" spc="-1" dirty="0">
                <a:solidFill>
                  <a:srgbClr val="000000"/>
                </a:solidFill>
                <a:latin typeface="Calibri"/>
              </a:rPr>
              <a:t>e</a:t>
            </a:r>
            <a:r>
              <a:rPr lang="cs-CZ" sz="2400" b="0" strike="noStrike" spc="-1" err="1">
                <a:solidFill>
                  <a:srgbClr val="000000"/>
                </a:solidFill>
                <a:latin typeface="Calibri"/>
              </a:rPr>
              <a:t>káváme</a:t>
            </a:r>
            <a:r>
              <a:rPr lang="cs-CZ" sz="2400" b="0" strike="noStrike" spc="-1" dirty="0">
                <a:solidFill>
                  <a:srgbClr val="000000"/>
                </a:solidFill>
                <a:latin typeface="Calibri"/>
              </a:rPr>
              <a:t> </a:t>
            </a:r>
            <a:r>
              <a:rPr lang="en-GB" sz="2400" b="0" strike="noStrike" spc="-1" dirty="0">
                <a:solidFill>
                  <a:srgbClr val="000000"/>
                </a:solidFill>
                <a:latin typeface="Calibri"/>
              </a:rPr>
              <a:t>96 x 5% = 4.8 </a:t>
            </a:r>
            <a:r>
              <a:rPr lang="cs-CZ" sz="2400" b="0" strike="noStrike" spc="-1" dirty="0">
                <a:solidFill>
                  <a:srgbClr val="000000"/>
                </a:solidFill>
                <a:latin typeface="Calibri"/>
              </a:rPr>
              <a:t>významných </a:t>
            </a:r>
            <a:r>
              <a:rPr lang="cs-CZ" sz="2400" spc="-1" dirty="0">
                <a:solidFill>
                  <a:srgbClr val="000000"/>
                </a:solidFill>
                <a:latin typeface="Calibri"/>
              </a:rPr>
              <a:t>genů </a:t>
            </a:r>
            <a:endParaRPr lang="cs-CZ" sz="2400" spc="-1" dirty="0">
              <a:solidFill>
                <a:srgbClr val="000000"/>
              </a:solidFill>
              <a:latin typeface="Arial"/>
            </a:endParaRPr>
          </a:p>
          <a:p>
            <a:pPr>
              <a:buClr>
                <a:srgbClr val="000000"/>
              </a:buClr>
            </a:pPr>
            <a:endParaRPr lang="cs-CZ" sz="2400" spc="-1" dirty="0">
              <a:solidFill>
                <a:srgbClr val="000000"/>
              </a:solidFill>
              <a:latin typeface="Calibri"/>
            </a:endParaRPr>
          </a:p>
          <a:p>
            <a:r>
              <a:rPr lang="cs-CZ" sz="2400" spc="-1" dirty="0">
                <a:solidFill>
                  <a:srgbClr val="000000"/>
                </a:solidFill>
                <a:latin typeface="Calibri"/>
              </a:rPr>
              <a:t>Jaká je</a:t>
            </a:r>
            <a:r>
              <a:rPr lang="cs-CZ" sz="2400" b="0" strike="noStrike" spc="-1" dirty="0">
                <a:solidFill>
                  <a:srgbClr val="000000"/>
                </a:solidFill>
                <a:latin typeface="Calibri"/>
              </a:rPr>
              <a:t> pravděpodobnost pozorování </a:t>
            </a:r>
            <a:r>
              <a:rPr lang="cs-CZ" sz="2400" b="1" strike="noStrike" spc="-1" dirty="0">
                <a:solidFill>
                  <a:srgbClr val="000000"/>
                </a:solidFill>
                <a:latin typeface="Calibri"/>
              </a:rPr>
              <a:t>8</a:t>
            </a:r>
            <a:r>
              <a:rPr lang="cs-CZ" sz="2400" b="0" strike="noStrike" spc="-1" dirty="0">
                <a:solidFill>
                  <a:srgbClr val="000000"/>
                </a:solidFill>
                <a:latin typeface="Calibri"/>
              </a:rPr>
              <a:t> a více významných genů</a:t>
            </a:r>
            <a:r>
              <a:rPr lang="cs-CZ" sz="2400" spc="-1" dirty="0">
                <a:solidFill>
                  <a:srgbClr val="000000"/>
                </a:solidFill>
                <a:latin typeface="Calibri"/>
              </a:rPr>
              <a:t>? </a:t>
            </a:r>
          </a:p>
          <a:p>
            <a:endParaRPr lang="cs-CZ" sz="2400" spc="-1" dirty="0">
              <a:latin typeface="Calibri"/>
            </a:endParaRPr>
          </a:p>
          <a:p>
            <a:endParaRPr lang="cs-CZ" sz="2400" spc="-1" dirty="0">
              <a:latin typeface="Calibri"/>
            </a:endParaRPr>
          </a:p>
          <a:p>
            <a:r>
              <a:rPr lang="cs-CZ" sz="2400" b="1" spc="-1" dirty="0">
                <a:latin typeface="Calibri"/>
              </a:rPr>
              <a:t>Vhodné testy:</a:t>
            </a:r>
          </a:p>
          <a:p>
            <a:r>
              <a:rPr lang="cs-CZ" sz="2400" i="1" spc="-1" dirty="0">
                <a:latin typeface="Calibri"/>
              </a:rPr>
              <a:t>Binomický test</a:t>
            </a:r>
            <a:r>
              <a:rPr lang="cs-CZ" sz="2800" i="1" spc="-1" dirty="0">
                <a:latin typeface="Calibri"/>
              </a:rPr>
              <a:t> </a:t>
            </a:r>
            <a:r>
              <a:rPr lang="cs-CZ" spc="-1" dirty="0">
                <a:latin typeface="Calibri"/>
              </a:rPr>
              <a:t>(</a:t>
            </a:r>
            <a:r>
              <a:rPr lang="en-GB" spc="-1" dirty="0">
                <a:latin typeface="Calibri"/>
                <a:ea typeface="Calibri"/>
                <a:cs typeface="Calibri"/>
              </a:rPr>
              <a:t>p = </a:t>
            </a:r>
            <a:r>
              <a:rPr lang="sk-SK" spc="-1" dirty="0">
                <a:latin typeface="Calibri"/>
                <a:ea typeface="Calibri"/>
                <a:cs typeface="Calibri"/>
              </a:rPr>
              <a:t>0.</a:t>
            </a:r>
            <a:r>
              <a:rPr lang="en-GB" spc="-1" dirty="0">
                <a:latin typeface="Calibri"/>
                <a:ea typeface="Calibri"/>
                <a:cs typeface="Calibri"/>
              </a:rPr>
              <a:t>10</a:t>
            </a:r>
            <a:r>
              <a:rPr lang="sk-SK" spc="-1" dirty="0">
                <a:latin typeface="Calibri"/>
                <a:ea typeface="Calibri"/>
                <a:cs typeface="Calibri"/>
              </a:rPr>
              <a:t>79)</a:t>
            </a:r>
          </a:p>
          <a:p>
            <a:endParaRPr lang="cs-CZ" spc="-1" dirty="0">
              <a:latin typeface="Calibri"/>
            </a:endParaRPr>
          </a:p>
        </p:txBody>
      </p:sp>
      <p:graphicFrame>
        <p:nvGraphicFramePr>
          <p:cNvPr id="14" name="Diagram5">
            <a:extLst>
              <a:ext uri="{FF2B5EF4-FFF2-40B4-BE49-F238E27FC236}">
                <a16:creationId xmlns:a16="http://schemas.microsoft.com/office/drawing/2014/main" id="{1E02406F-4B61-68F7-BD5A-EAECA9889FD3}"/>
              </a:ext>
            </a:extLst>
          </p:cNvPr>
          <p:cNvGraphicFramePr/>
          <p:nvPr>
            <p:extLst>
              <p:ext uri="{D42A27DB-BD31-4B8C-83A1-F6EECF244321}">
                <p14:modId xmlns:p14="http://schemas.microsoft.com/office/powerpoint/2010/main" val="1906652724"/>
              </p:ext>
            </p:extLst>
          </p:nvPr>
        </p:nvGraphicFramePr>
        <p:xfrm>
          <a:off x="708283" y="540326"/>
          <a:ext cx="3139800" cy="256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 name="Freeform: Shape 144"/>
          <p:cNvSpPr/>
          <p:nvPr/>
        </p:nvSpPr>
        <p:spPr>
          <a:xfrm>
            <a:off x="6832080" y="5346720"/>
            <a:ext cx="5359680" cy="1510920"/>
          </a:xfrm>
          <a:custGeom>
            <a:avLst/>
            <a:gdLst/>
            <a:ahLst/>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74" name="Freeform: Shape 146"/>
          <p:cNvSpPr/>
          <p:nvPr/>
        </p:nvSpPr>
        <p:spPr>
          <a:xfrm>
            <a:off x="0" y="5346720"/>
            <a:ext cx="7346160" cy="1510920"/>
          </a:xfrm>
          <a:custGeom>
            <a:avLst/>
            <a:gdLst/>
            <a:ahLst/>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75" name="TextShape 1"/>
          <p:cNvSpPr/>
          <p:nvPr/>
        </p:nvSpPr>
        <p:spPr>
          <a:xfrm>
            <a:off x="950040" y="5529960"/>
            <a:ext cx="5693400" cy="10958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400" b="1" strike="noStrike" spc="-1">
                <a:solidFill>
                  <a:srgbClr val="303030"/>
                </a:solidFill>
                <a:latin typeface="Calibri Light"/>
              </a:rPr>
              <a:t>Příklad, </a:t>
            </a:r>
            <a:r>
              <a:rPr lang="en-US" sz="3400" b="1" u="sng" strike="noStrike" spc="-1">
                <a:solidFill>
                  <a:srgbClr val="303030"/>
                </a:solidFill>
                <a:uFill>
                  <a:solidFill>
                    <a:srgbClr val="FFFFFF"/>
                  </a:solidFill>
                </a:uFill>
                <a:latin typeface="Calibri Light"/>
              </a:rPr>
              <a:t>uzavřená metoda </a:t>
            </a:r>
            <a:r>
              <a:rPr lang="en-US" sz="3400" b="1" strike="noStrike" spc="-1">
                <a:solidFill>
                  <a:srgbClr val="303030"/>
                </a:solidFill>
                <a:latin typeface="Calibri Light"/>
              </a:rPr>
              <a:t>dělící hranice</a:t>
            </a:r>
            <a:endParaRPr lang="cs-CZ" sz="3400" b="0" strike="noStrike" spc="-1">
              <a:latin typeface="Arial"/>
            </a:endParaRPr>
          </a:p>
        </p:txBody>
      </p:sp>
      <p:sp>
        <p:nvSpPr>
          <p:cNvPr id="3" name="TextShape 1">
            <a:extLst>
              <a:ext uri="{FF2B5EF4-FFF2-40B4-BE49-F238E27FC236}">
                <a16:creationId xmlns:a16="http://schemas.microsoft.com/office/drawing/2014/main" id="{7D0B271D-3DD4-4599-0E00-8F1B4B78F13E}"/>
              </a:ext>
            </a:extLst>
          </p:cNvPr>
          <p:cNvSpPr/>
          <p:nvPr/>
        </p:nvSpPr>
        <p:spPr>
          <a:xfrm>
            <a:off x="201894" y="292941"/>
            <a:ext cx="10417800" cy="430822"/>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fontScale="85000" lnSpcReduction="20000"/>
          </a:bodyPr>
          <a:lstStyle/>
          <a:p>
            <a:pPr>
              <a:lnSpc>
                <a:spcPct val="90000"/>
              </a:lnSpc>
              <a:spcAft>
                <a:spcPts val="601"/>
              </a:spcAft>
            </a:pPr>
            <a:r>
              <a:rPr lang="en-US" sz="3400" b="1" spc="-1" dirty="0" err="1">
                <a:solidFill>
                  <a:srgbClr val="303030"/>
                </a:solidFill>
                <a:latin typeface="Calibri Light"/>
              </a:rPr>
              <a:t>Hypergeometrický</a:t>
            </a:r>
            <a:r>
              <a:rPr lang="en-US" sz="3400" b="1" spc="-1" dirty="0">
                <a:solidFill>
                  <a:srgbClr val="303030"/>
                </a:solidFill>
                <a:latin typeface="Calibri Light"/>
              </a:rPr>
              <a:t> </a:t>
            </a:r>
            <a:r>
              <a:rPr lang="en-US" sz="3400" b="1" spc="-1" dirty="0" err="1">
                <a:solidFill>
                  <a:srgbClr val="303030"/>
                </a:solidFill>
                <a:latin typeface="Calibri Light"/>
              </a:rPr>
              <a:t>nebo</a:t>
            </a:r>
            <a:r>
              <a:rPr lang="en-US" sz="3400" b="1" spc="-1" dirty="0">
                <a:solidFill>
                  <a:srgbClr val="303030"/>
                </a:solidFill>
                <a:latin typeface="Calibri Light"/>
              </a:rPr>
              <a:t> </a:t>
            </a:r>
            <a:r>
              <a:rPr lang="en-US" sz="3400" b="1" spc="-1" dirty="0" err="1">
                <a:solidFill>
                  <a:srgbClr val="303030"/>
                </a:solidFill>
                <a:latin typeface="Calibri Light"/>
              </a:rPr>
              <a:t>binomický</a:t>
            </a:r>
            <a:r>
              <a:rPr lang="en-US" sz="3400" b="1" spc="-1" dirty="0">
                <a:solidFill>
                  <a:srgbClr val="303030"/>
                </a:solidFill>
                <a:latin typeface="Calibri Light"/>
              </a:rPr>
              <a:t> test?</a:t>
            </a:r>
          </a:p>
        </p:txBody>
      </p:sp>
      <p:graphicFrame>
        <p:nvGraphicFramePr>
          <p:cNvPr id="5" name="Table 4">
            <a:extLst>
              <a:ext uri="{FF2B5EF4-FFF2-40B4-BE49-F238E27FC236}">
                <a16:creationId xmlns:a16="http://schemas.microsoft.com/office/drawing/2014/main" id="{1E836819-A20F-D040-04D4-E37B6C5002E3}"/>
              </a:ext>
            </a:extLst>
          </p:cNvPr>
          <p:cNvGraphicFramePr>
            <a:graphicFrameLocks noGrp="1"/>
          </p:cNvGraphicFramePr>
          <p:nvPr>
            <p:extLst>
              <p:ext uri="{D42A27DB-BD31-4B8C-83A1-F6EECF244321}">
                <p14:modId xmlns:p14="http://schemas.microsoft.com/office/powerpoint/2010/main" val="4256313262"/>
              </p:ext>
            </p:extLst>
          </p:nvPr>
        </p:nvGraphicFramePr>
        <p:xfrm>
          <a:off x="0" y="1257993"/>
          <a:ext cx="12192000" cy="36576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775863081"/>
                    </a:ext>
                  </a:extLst>
                </a:gridCol>
                <a:gridCol w="4064000">
                  <a:extLst>
                    <a:ext uri="{9D8B030D-6E8A-4147-A177-3AD203B41FA5}">
                      <a16:colId xmlns:a16="http://schemas.microsoft.com/office/drawing/2014/main" val="2850549391"/>
                    </a:ext>
                  </a:extLst>
                </a:gridCol>
                <a:gridCol w="4064000">
                  <a:extLst>
                    <a:ext uri="{9D8B030D-6E8A-4147-A177-3AD203B41FA5}">
                      <a16:colId xmlns:a16="http://schemas.microsoft.com/office/drawing/2014/main" val="3752251663"/>
                    </a:ext>
                  </a:extLst>
                </a:gridCol>
              </a:tblGrid>
              <a:tr h="0">
                <a:tc>
                  <a:txBody>
                    <a:bodyPr/>
                    <a:lstStyle/>
                    <a:p>
                      <a:r>
                        <a:rPr lang="en-US" b="1" err="1"/>
                        <a:t>Kritérium</a:t>
                      </a:r>
                    </a:p>
                  </a:txBody>
                  <a:tcPr anchor="ctr">
                    <a:lnL>
                      <a:noFill/>
                    </a:lnL>
                    <a:lnR>
                      <a:noFill/>
                    </a:lnR>
                    <a:lnT>
                      <a:noFill/>
                    </a:lnT>
                    <a:lnB>
                      <a:noFill/>
                    </a:lnB>
                    <a:solidFill>
                      <a:schemeClr val="bg2"/>
                    </a:solidFill>
                  </a:tcPr>
                </a:tc>
                <a:tc>
                  <a:txBody>
                    <a:bodyPr/>
                    <a:lstStyle/>
                    <a:p>
                      <a:r>
                        <a:rPr lang="en-US" b="1" err="1"/>
                        <a:t>Binomický</a:t>
                      </a:r>
                      <a:r>
                        <a:rPr lang="en-US" b="1" dirty="0"/>
                        <a:t> test</a:t>
                      </a:r>
                    </a:p>
                  </a:txBody>
                  <a:tcPr anchor="ctr">
                    <a:lnL>
                      <a:noFill/>
                    </a:lnL>
                    <a:lnR>
                      <a:noFill/>
                    </a:lnR>
                    <a:lnT>
                      <a:noFill/>
                    </a:lnT>
                    <a:lnB>
                      <a:noFill/>
                    </a:lnB>
                    <a:solidFill>
                      <a:schemeClr val="bg2"/>
                    </a:solidFill>
                  </a:tcPr>
                </a:tc>
                <a:tc>
                  <a:txBody>
                    <a:bodyPr/>
                    <a:lstStyle/>
                    <a:p>
                      <a:r>
                        <a:rPr lang="en-US" b="1" err="1"/>
                        <a:t>Hypergeometrický</a:t>
                      </a:r>
                      <a:r>
                        <a:rPr lang="en-US" b="1" dirty="0"/>
                        <a:t> test</a:t>
                      </a:r>
                    </a:p>
                  </a:txBody>
                  <a:tcPr anchor="ctr">
                    <a:lnL>
                      <a:noFill/>
                    </a:lnL>
                    <a:lnR>
                      <a:noFill/>
                    </a:lnR>
                    <a:lnT>
                      <a:noFill/>
                    </a:lnT>
                    <a:lnB>
                      <a:noFill/>
                    </a:lnB>
                    <a:solidFill>
                      <a:schemeClr val="bg2"/>
                    </a:solidFill>
                  </a:tcPr>
                </a:tc>
                <a:extLst>
                  <a:ext uri="{0D108BD9-81ED-4DB2-BD59-A6C34878D82A}">
                    <a16:rowId xmlns:a16="http://schemas.microsoft.com/office/drawing/2014/main" val="3166680680"/>
                  </a:ext>
                </a:extLst>
              </a:tr>
            </a:tbl>
          </a:graphicData>
        </a:graphic>
      </p:graphicFrame>
      <p:graphicFrame>
        <p:nvGraphicFramePr>
          <p:cNvPr id="7" name="Table 6">
            <a:extLst>
              <a:ext uri="{FF2B5EF4-FFF2-40B4-BE49-F238E27FC236}">
                <a16:creationId xmlns:a16="http://schemas.microsoft.com/office/drawing/2014/main" id="{0606C65F-571D-3373-EE61-9B5F72A4CF8A}"/>
              </a:ext>
            </a:extLst>
          </p:cNvPr>
          <p:cNvGraphicFramePr>
            <a:graphicFrameLocks noGrp="1"/>
          </p:cNvGraphicFramePr>
          <p:nvPr>
            <p:extLst>
              <p:ext uri="{D42A27DB-BD31-4B8C-83A1-F6EECF244321}">
                <p14:modId xmlns:p14="http://schemas.microsoft.com/office/powerpoint/2010/main" val="3616283986"/>
              </p:ext>
            </p:extLst>
          </p:nvPr>
        </p:nvGraphicFramePr>
        <p:xfrm>
          <a:off x="13855" y="3377739"/>
          <a:ext cx="12192000" cy="36576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3260707019"/>
                    </a:ext>
                  </a:extLst>
                </a:gridCol>
                <a:gridCol w="4064000">
                  <a:extLst>
                    <a:ext uri="{9D8B030D-6E8A-4147-A177-3AD203B41FA5}">
                      <a16:colId xmlns:a16="http://schemas.microsoft.com/office/drawing/2014/main" val="1131138307"/>
                    </a:ext>
                  </a:extLst>
                </a:gridCol>
                <a:gridCol w="4064000">
                  <a:extLst>
                    <a:ext uri="{9D8B030D-6E8A-4147-A177-3AD203B41FA5}">
                      <a16:colId xmlns:a16="http://schemas.microsoft.com/office/drawing/2014/main" val="587570951"/>
                    </a:ext>
                  </a:extLst>
                </a:gridCol>
              </a:tblGrid>
              <a:tr h="0">
                <a:tc>
                  <a:txBody>
                    <a:bodyPr/>
                    <a:lstStyle/>
                    <a:p>
                      <a:r>
                        <a:rPr lang="en-US" b="1" dirty="0" err="1"/>
                        <a:t>Typ</a:t>
                      </a:r>
                      <a:r>
                        <a:rPr lang="en-US" b="1" dirty="0"/>
                        <a:t> </a:t>
                      </a:r>
                      <a:r>
                        <a:rPr lang="en-US" b="1" dirty="0" err="1"/>
                        <a:t>vzorkování</a:t>
                      </a:r>
                      <a:endParaRPr lang="en-US" dirty="0" err="1"/>
                    </a:p>
                  </a:txBody>
                  <a:tcPr anchor="ctr">
                    <a:lnL>
                      <a:noFill/>
                    </a:lnL>
                    <a:lnR>
                      <a:noFill/>
                    </a:lnR>
                    <a:lnT>
                      <a:noFill/>
                    </a:lnT>
                    <a:lnB>
                      <a:noFill/>
                    </a:lnB>
                    <a:noFill/>
                  </a:tcPr>
                </a:tc>
                <a:tc>
                  <a:txBody>
                    <a:bodyPr/>
                    <a:lstStyle/>
                    <a:p>
                      <a:r>
                        <a:rPr lang="en-US" dirty="0"/>
                        <a:t>S </a:t>
                      </a:r>
                      <a:r>
                        <a:rPr lang="en-US" dirty="0" err="1"/>
                        <a:t>náhradou</a:t>
                      </a:r>
                    </a:p>
                  </a:txBody>
                  <a:tcPr anchor="ctr">
                    <a:lnL>
                      <a:noFill/>
                    </a:lnL>
                    <a:lnR>
                      <a:noFill/>
                    </a:lnR>
                    <a:lnT>
                      <a:noFill/>
                    </a:lnT>
                    <a:lnB>
                      <a:noFill/>
                    </a:lnB>
                    <a:noFill/>
                  </a:tcPr>
                </a:tc>
                <a:tc>
                  <a:txBody>
                    <a:bodyPr/>
                    <a:lstStyle/>
                    <a:p>
                      <a:r>
                        <a:rPr lang="en-US" b="1" dirty="0"/>
                        <a:t>Bez </a:t>
                      </a:r>
                      <a:r>
                        <a:rPr lang="en-US" b="1" err="1"/>
                        <a:t>náhrady</a:t>
                      </a:r>
                    </a:p>
                  </a:txBody>
                  <a:tcPr anchor="ctr">
                    <a:lnL>
                      <a:noFill/>
                    </a:lnL>
                    <a:lnR>
                      <a:noFill/>
                    </a:lnR>
                    <a:lnT>
                      <a:noFill/>
                    </a:lnT>
                    <a:lnB>
                      <a:noFill/>
                    </a:lnB>
                    <a:noFill/>
                  </a:tcPr>
                </a:tc>
                <a:extLst>
                  <a:ext uri="{0D108BD9-81ED-4DB2-BD59-A6C34878D82A}">
                    <a16:rowId xmlns:a16="http://schemas.microsoft.com/office/drawing/2014/main" val="1622321268"/>
                  </a:ext>
                </a:extLst>
              </a:tr>
            </a:tbl>
          </a:graphicData>
        </a:graphic>
      </p:graphicFrame>
      <p:graphicFrame>
        <p:nvGraphicFramePr>
          <p:cNvPr id="9" name="Table 8">
            <a:extLst>
              <a:ext uri="{FF2B5EF4-FFF2-40B4-BE49-F238E27FC236}">
                <a16:creationId xmlns:a16="http://schemas.microsoft.com/office/drawing/2014/main" id="{6A122474-A100-5086-C401-6105E7FD08A1}"/>
              </a:ext>
            </a:extLst>
          </p:cNvPr>
          <p:cNvGraphicFramePr>
            <a:graphicFrameLocks noGrp="1"/>
          </p:cNvGraphicFramePr>
          <p:nvPr>
            <p:extLst>
              <p:ext uri="{D42A27DB-BD31-4B8C-83A1-F6EECF244321}">
                <p14:modId xmlns:p14="http://schemas.microsoft.com/office/powerpoint/2010/main" val="1432026405"/>
              </p:ext>
            </p:extLst>
          </p:nvPr>
        </p:nvGraphicFramePr>
        <p:xfrm>
          <a:off x="13855" y="2934393"/>
          <a:ext cx="12192000" cy="36576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4262472155"/>
                    </a:ext>
                  </a:extLst>
                </a:gridCol>
                <a:gridCol w="4064000">
                  <a:extLst>
                    <a:ext uri="{9D8B030D-6E8A-4147-A177-3AD203B41FA5}">
                      <a16:colId xmlns:a16="http://schemas.microsoft.com/office/drawing/2014/main" val="2974907602"/>
                    </a:ext>
                  </a:extLst>
                </a:gridCol>
                <a:gridCol w="4064000">
                  <a:extLst>
                    <a:ext uri="{9D8B030D-6E8A-4147-A177-3AD203B41FA5}">
                      <a16:colId xmlns:a16="http://schemas.microsoft.com/office/drawing/2014/main" val="1972496659"/>
                    </a:ext>
                  </a:extLst>
                </a:gridCol>
              </a:tblGrid>
              <a:tr h="0">
                <a:tc>
                  <a:txBody>
                    <a:bodyPr/>
                    <a:lstStyle/>
                    <a:p>
                      <a:r>
                        <a:rPr lang="en-US" b="1" dirty="0" err="1"/>
                        <a:t>Velikost</a:t>
                      </a:r>
                      <a:r>
                        <a:rPr lang="en-US" b="1" dirty="0"/>
                        <a:t> populace</a:t>
                      </a:r>
                      <a:endParaRPr lang="en-US" dirty="0"/>
                    </a:p>
                  </a:txBody>
                  <a:tcPr anchor="ctr">
                    <a:lnL>
                      <a:noFill/>
                    </a:lnL>
                    <a:lnR>
                      <a:noFill/>
                    </a:lnR>
                    <a:lnT>
                      <a:noFill/>
                    </a:lnT>
                    <a:lnB>
                      <a:noFill/>
                    </a:lnB>
                    <a:noFill/>
                  </a:tcPr>
                </a:tc>
                <a:tc>
                  <a:txBody>
                    <a:bodyPr/>
                    <a:lstStyle/>
                    <a:p>
                      <a:r>
                        <a:rPr lang="en-US" dirty="0" err="1"/>
                        <a:t>Teoreticky</a:t>
                      </a:r>
                      <a:r>
                        <a:rPr lang="en-US" dirty="0"/>
                        <a:t> </a:t>
                      </a:r>
                      <a:r>
                        <a:rPr lang="en-US" dirty="0" err="1"/>
                        <a:t>neomezená</a:t>
                      </a:r>
                      <a:r>
                        <a:rPr lang="en-US" dirty="0"/>
                        <a:t> populace</a:t>
                      </a:r>
                    </a:p>
                  </a:txBody>
                  <a:tcPr anchor="ctr">
                    <a:lnL>
                      <a:noFill/>
                    </a:lnL>
                    <a:lnR>
                      <a:noFill/>
                    </a:lnR>
                    <a:lnT>
                      <a:noFill/>
                    </a:lnT>
                    <a:lnB>
                      <a:noFill/>
                    </a:lnB>
                    <a:noFill/>
                  </a:tcPr>
                </a:tc>
                <a:tc>
                  <a:txBody>
                    <a:bodyPr/>
                    <a:lstStyle/>
                    <a:p>
                      <a:r>
                        <a:rPr lang="en-US" b="1" dirty="0"/>
                        <a:t>Konečná </a:t>
                      </a:r>
                      <a:r>
                        <a:rPr lang="en-US" dirty="0"/>
                        <a:t>populace</a:t>
                      </a:r>
                    </a:p>
                  </a:txBody>
                  <a:tcPr anchor="ctr">
                    <a:lnL>
                      <a:noFill/>
                    </a:lnL>
                    <a:lnR>
                      <a:noFill/>
                    </a:lnR>
                    <a:lnT>
                      <a:noFill/>
                    </a:lnT>
                    <a:lnB>
                      <a:noFill/>
                    </a:lnB>
                    <a:noFill/>
                  </a:tcPr>
                </a:tc>
                <a:extLst>
                  <a:ext uri="{0D108BD9-81ED-4DB2-BD59-A6C34878D82A}">
                    <a16:rowId xmlns:a16="http://schemas.microsoft.com/office/drawing/2014/main" val="413791246"/>
                  </a:ext>
                </a:extLst>
              </a:tr>
            </a:tbl>
          </a:graphicData>
        </a:graphic>
      </p:graphicFrame>
      <p:graphicFrame>
        <p:nvGraphicFramePr>
          <p:cNvPr id="11" name="Table 10">
            <a:extLst>
              <a:ext uri="{FF2B5EF4-FFF2-40B4-BE49-F238E27FC236}">
                <a16:creationId xmlns:a16="http://schemas.microsoft.com/office/drawing/2014/main" id="{76EE99EF-4606-9311-F89D-4A754064463F}"/>
              </a:ext>
            </a:extLst>
          </p:cNvPr>
          <p:cNvGraphicFramePr>
            <a:graphicFrameLocks noGrp="1"/>
          </p:cNvGraphicFramePr>
          <p:nvPr>
            <p:extLst>
              <p:ext uri="{D42A27DB-BD31-4B8C-83A1-F6EECF244321}">
                <p14:modId xmlns:p14="http://schemas.microsoft.com/office/powerpoint/2010/main" val="3552732311"/>
              </p:ext>
            </p:extLst>
          </p:nvPr>
        </p:nvGraphicFramePr>
        <p:xfrm>
          <a:off x="13855" y="4818611"/>
          <a:ext cx="12192000" cy="36576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567686350"/>
                    </a:ext>
                  </a:extLst>
                </a:gridCol>
                <a:gridCol w="4064000">
                  <a:extLst>
                    <a:ext uri="{9D8B030D-6E8A-4147-A177-3AD203B41FA5}">
                      <a16:colId xmlns:a16="http://schemas.microsoft.com/office/drawing/2014/main" val="3350959372"/>
                    </a:ext>
                  </a:extLst>
                </a:gridCol>
                <a:gridCol w="4064000">
                  <a:extLst>
                    <a:ext uri="{9D8B030D-6E8A-4147-A177-3AD203B41FA5}">
                      <a16:colId xmlns:a16="http://schemas.microsoft.com/office/drawing/2014/main" val="288617663"/>
                    </a:ext>
                  </a:extLst>
                </a:gridCol>
              </a:tblGrid>
              <a:tr h="0">
                <a:tc>
                  <a:txBody>
                    <a:bodyPr/>
                    <a:lstStyle/>
                    <a:p>
                      <a:r>
                        <a:rPr lang="en-US" b="1" dirty="0" err="1"/>
                        <a:t>Pravděpodobnost</a:t>
                      </a:r>
                      <a:endParaRPr lang="en-US" dirty="0" err="1"/>
                    </a:p>
                  </a:txBody>
                  <a:tcPr anchor="ctr">
                    <a:lnL>
                      <a:noFill/>
                    </a:lnL>
                    <a:lnR>
                      <a:noFill/>
                    </a:lnR>
                    <a:lnT>
                      <a:noFill/>
                    </a:lnT>
                    <a:lnB>
                      <a:noFill/>
                    </a:lnB>
                    <a:noFill/>
                  </a:tcPr>
                </a:tc>
                <a:tc>
                  <a:txBody>
                    <a:bodyPr/>
                    <a:lstStyle/>
                    <a:p>
                      <a:r>
                        <a:rPr lang="en-US" dirty="0" err="1"/>
                        <a:t>Zůstává</a:t>
                      </a:r>
                      <a:r>
                        <a:rPr lang="en-US" dirty="0"/>
                        <a:t> </a:t>
                      </a:r>
                      <a:r>
                        <a:rPr lang="en-US" dirty="0" err="1"/>
                        <a:t>konstantní</a:t>
                      </a:r>
                    </a:p>
                  </a:txBody>
                  <a:tcPr anchor="ctr">
                    <a:lnL>
                      <a:noFill/>
                    </a:lnL>
                    <a:lnR>
                      <a:noFill/>
                    </a:lnR>
                    <a:lnT>
                      <a:noFill/>
                    </a:lnT>
                    <a:lnB>
                      <a:noFill/>
                    </a:lnB>
                    <a:noFill/>
                  </a:tcPr>
                </a:tc>
                <a:tc>
                  <a:txBody>
                    <a:bodyPr/>
                    <a:lstStyle/>
                    <a:p>
                      <a:r>
                        <a:rPr lang="en-US" b="1" err="1"/>
                        <a:t>Mění</a:t>
                      </a:r>
                      <a:r>
                        <a:rPr lang="en-US" b="1" dirty="0"/>
                        <a:t> se s </a:t>
                      </a:r>
                      <a:r>
                        <a:rPr lang="en-US" b="1" err="1"/>
                        <a:t>každým</a:t>
                      </a:r>
                      <a:r>
                        <a:rPr lang="en-US" b="1" dirty="0"/>
                        <a:t> </a:t>
                      </a:r>
                      <a:r>
                        <a:rPr lang="en-US" b="1" err="1"/>
                        <a:t>výběrem</a:t>
                      </a:r>
                    </a:p>
                  </a:txBody>
                  <a:tcPr anchor="ctr">
                    <a:lnL>
                      <a:noFill/>
                    </a:lnL>
                    <a:lnR>
                      <a:noFill/>
                    </a:lnR>
                    <a:lnT>
                      <a:noFill/>
                    </a:lnT>
                    <a:lnB>
                      <a:noFill/>
                    </a:lnB>
                    <a:noFill/>
                  </a:tcPr>
                </a:tc>
                <a:extLst>
                  <a:ext uri="{0D108BD9-81ED-4DB2-BD59-A6C34878D82A}">
                    <a16:rowId xmlns:a16="http://schemas.microsoft.com/office/drawing/2014/main" val="3814322527"/>
                  </a:ext>
                </a:extLst>
              </a:tr>
            </a:tbl>
          </a:graphicData>
        </a:graphic>
      </p:graphicFrame>
      <p:graphicFrame>
        <p:nvGraphicFramePr>
          <p:cNvPr id="13" name="Table 12">
            <a:extLst>
              <a:ext uri="{FF2B5EF4-FFF2-40B4-BE49-F238E27FC236}">
                <a16:creationId xmlns:a16="http://schemas.microsoft.com/office/drawing/2014/main" id="{CC5AB331-844E-520A-FE85-E0CECF1BADF3}"/>
              </a:ext>
            </a:extLst>
          </p:cNvPr>
          <p:cNvGraphicFramePr>
            <a:graphicFrameLocks noGrp="1"/>
          </p:cNvGraphicFramePr>
          <p:nvPr>
            <p:extLst>
              <p:ext uri="{D42A27DB-BD31-4B8C-83A1-F6EECF244321}">
                <p14:modId xmlns:p14="http://schemas.microsoft.com/office/powerpoint/2010/main" val="904400580"/>
              </p:ext>
            </p:extLst>
          </p:nvPr>
        </p:nvGraphicFramePr>
        <p:xfrm>
          <a:off x="0" y="4245033"/>
          <a:ext cx="12192000" cy="64008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294194123"/>
                    </a:ext>
                  </a:extLst>
                </a:gridCol>
                <a:gridCol w="4064000">
                  <a:extLst>
                    <a:ext uri="{9D8B030D-6E8A-4147-A177-3AD203B41FA5}">
                      <a16:colId xmlns:a16="http://schemas.microsoft.com/office/drawing/2014/main" val="2710637929"/>
                    </a:ext>
                  </a:extLst>
                </a:gridCol>
                <a:gridCol w="4064000">
                  <a:extLst>
                    <a:ext uri="{9D8B030D-6E8A-4147-A177-3AD203B41FA5}">
                      <a16:colId xmlns:a16="http://schemas.microsoft.com/office/drawing/2014/main" val="874393713"/>
                    </a:ext>
                  </a:extLst>
                </a:gridCol>
              </a:tblGrid>
              <a:tr h="0">
                <a:tc>
                  <a:txBody>
                    <a:bodyPr/>
                    <a:lstStyle/>
                    <a:p>
                      <a:r>
                        <a:rPr lang="en-US" b="1" dirty="0" err="1"/>
                        <a:t>Typický</a:t>
                      </a:r>
                      <a:r>
                        <a:rPr lang="en-US" b="1" dirty="0"/>
                        <a:t> </a:t>
                      </a:r>
                      <a:r>
                        <a:rPr lang="en-US" b="1" dirty="0" err="1"/>
                        <a:t>kontext</a:t>
                      </a:r>
                      <a:r>
                        <a:rPr lang="en-US" b="1" dirty="0"/>
                        <a:t> </a:t>
                      </a:r>
                      <a:r>
                        <a:rPr lang="en-US" b="1" dirty="0" err="1"/>
                        <a:t>použití</a:t>
                      </a:r>
                      <a:endParaRPr lang="en-US" dirty="0" err="1"/>
                    </a:p>
                  </a:txBody>
                  <a:tcPr anchor="ctr">
                    <a:lnL>
                      <a:noFill/>
                    </a:lnL>
                    <a:lnR>
                      <a:noFill/>
                    </a:lnR>
                    <a:lnT>
                      <a:noFill/>
                    </a:lnT>
                    <a:lnB>
                      <a:noFill/>
                    </a:lnB>
                    <a:noFill/>
                  </a:tcPr>
                </a:tc>
                <a:tc>
                  <a:txBody>
                    <a:bodyPr/>
                    <a:lstStyle/>
                    <a:p>
                      <a:r>
                        <a:rPr lang="en-US" dirty="0" err="1"/>
                        <a:t>Opakované</a:t>
                      </a:r>
                      <a:r>
                        <a:rPr lang="en-US" dirty="0"/>
                        <a:t> </a:t>
                      </a:r>
                      <a:r>
                        <a:rPr lang="en-US" dirty="0" err="1"/>
                        <a:t>nezávislé</a:t>
                      </a:r>
                      <a:r>
                        <a:rPr lang="en-US" dirty="0"/>
                        <a:t> </a:t>
                      </a:r>
                      <a:r>
                        <a:rPr lang="en-US" dirty="0" err="1"/>
                        <a:t>pokusy</a:t>
                      </a:r>
                      <a:r>
                        <a:rPr lang="en-US" dirty="0"/>
                        <a:t> (</a:t>
                      </a:r>
                      <a:r>
                        <a:rPr lang="en-US" dirty="0" err="1"/>
                        <a:t>např</a:t>
                      </a:r>
                      <a:r>
                        <a:rPr lang="en-US" dirty="0"/>
                        <a:t>. </a:t>
                      </a:r>
                      <a:r>
                        <a:rPr lang="en-US" dirty="0" err="1"/>
                        <a:t>házení</a:t>
                      </a:r>
                      <a:r>
                        <a:rPr lang="en-US" dirty="0"/>
                        <a:t> </a:t>
                      </a:r>
                      <a:r>
                        <a:rPr lang="en-US" dirty="0" err="1"/>
                        <a:t>mincí</a:t>
                      </a:r>
                      <a:r>
                        <a:rPr lang="en-US" dirty="0"/>
                        <a:t>)</a:t>
                      </a:r>
                    </a:p>
                  </a:txBody>
                  <a:tcPr anchor="ctr">
                    <a:lnL>
                      <a:noFill/>
                    </a:lnL>
                    <a:lnR>
                      <a:noFill/>
                    </a:lnR>
                    <a:lnT>
                      <a:noFill/>
                    </a:lnT>
                    <a:lnB>
                      <a:noFill/>
                    </a:lnB>
                    <a:noFill/>
                  </a:tcPr>
                </a:tc>
                <a:tc>
                  <a:txBody>
                    <a:bodyPr/>
                    <a:lstStyle/>
                    <a:p>
                      <a:r>
                        <a:rPr lang="en-US" b="1" dirty="0" err="1"/>
                        <a:t>Obohacení</a:t>
                      </a:r>
                      <a:r>
                        <a:rPr lang="en-US" b="1" dirty="0"/>
                        <a:t> </a:t>
                      </a:r>
                      <a:r>
                        <a:rPr lang="en-US" b="1" dirty="0" err="1"/>
                        <a:t>genových</a:t>
                      </a:r>
                      <a:r>
                        <a:rPr lang="en-US" b="1" dirty="0"/>
                        <a:t> sad</a:t>
                      </a:r>
                      <a:r>
                        <a:rPr lang="en-US" dirty="0"/>
                        <a:t> (gene set enrichment analysis)</a:t>
                      </a:r>
                    </a:p>
                  </a:txBody>
                  <a:tcPr anchor="ctr">
                    <a:lnL>
                      <a:noFill/>
                    </a:lnL>
                    <a:lnR>
                      <a:noFill/>
                    </a:lnR>
                    <a:lnT>
                      <a:noFill/>
                    </a:lnT>
                    <a:lnB>
                      <a:noFill/>
                    </a:lnB>
                    <a:noFill/>
                  </a:tcPr>
                </a:tc>
                <a:extLst>
                  <a:ext uri="{0D108BD9-81ED-4DB2-BD59-A6C34878D82A}">
                    <a16:rowId xmlns:a16="http://schemas.microsoft.com/office/drawing/2014/main" val="158105269"/>
                  </a:ext>
                </a:extLst>
              </a:tr>
            </a:tbl>
          </a:graphicData>
        </a:graphic>
      </p:graphicFrame>
      <p:graphicFrame>
        <p:nvGraphicFramePr>
          <p:cNvPr id="15" name="Table 14">
            <a:extLst>
              <a:ext uri="{FF2B5EF4-FFF2-40B4-BE49-F238E27FC236}">
                <a16:creationId xmlns:a16="http://schemas.microsoft.com/office/drawing/2014/main" id="{4B01F08F-5DFE-EB1F-F209-C57964BF8A40}"/>
              </a:ext>
            </a:extLst>
          </p:cNvPr>
          <p:cNvGraphicFramePr>
            <a:graphicFrameLocks noGrp="1"/>
          </p:cNvGraphicFramePr>
          <p:nvPr>
            <p:extLst>
              <p:ext uri="{D42A27DB-BD31-4B8C-83A1-F6EECF244321}">
                <p14:modId xmlns:p14="http://schemas.microsoft.com/office/powerpoint/2010/main" val="1791360642"/>
              </p:ext>
            </p:extLst>
          </p:nvPr>
        </p:nvGraphicFramePr>
        <p:xfrm>
          <a:off x="13855" y="3697778"/>
          <a:ext cx="12192000" cy="64008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954869714"/>
                    </a:ext>
                  </a:extLst>
                </a:gridCol>
                <a:gridCol w="4064000">
                  <a:extLst>
                    <a:ext uri="{9D8B030D-6E8A-4147-A177-3AD203B41FA5}">
                      <a16:colId xmlns:a16="http://schemas.microsoft.com/office/drawing/2014/main" val="1246229505"/>
                    </a:ext>
                  </a:extLst>
                </a:gridCol>
                <a:gridCol w="4064000">
                  <a:extLst>
                    <a:ext uri="{9D8B030D-6E8A-4147-A177-3AD203B41FA5}">
                      <a16:colId xmlns:a16="http://schemas.microsoft.com/office/drawing/2014/main" val="2391025038"/>
                    </a:ext>
                  </a:extLst>
                </a:gridCol>
              </a:tblGrid>
              <a:tr h="0">
                <a:tc>
                  <a:txBody>
                    <a:bodyPr/>
                    <a:lstStyle/>
                    <a:p>
                      <a:r>
                        <a:rPr lang="en-US" b="1"/>
                        <a:t>Zohlednění závislosti vzorků</a:t>
                      </a:r>
                      <a:endParaRPr lang="en-US"/>
                    </a:p>
                  </a:txBody>
                  <a:tcPr anchor="ctr">
                    <a:lnL>
                      <a:noFill/>
                    </a:lnL>
                    <a:lnR>
                      <a:noFill/>
                    </a:lnR>
                    <a:lnT>
                      <a:noFill/>
                    </a:lnT>
                    <a:lnB>
                      <a:noFill/>
                    </a:lnB>
                    <a:noFill/>
                  </a:tcPr>
                </a:tc>
                <a:tc>
                  <a:txBody>
                    <a:bodyPr/>
                    <a:lstStyle/>
                    <a:p>
                      <a:r>
                        <a:rPr lang="en-US"/>
                        <a:t>Vzorky jsou nezávislé</a:t>
                      </a:r>
                    </a:p>
                  </a:txBody>
                  <a:tcPr anchor="ctr">
                    <a:lnL>
                      <a:noFill/>
                    </a:lnL>
                    <a:lnR>
                      <a:noFill/>
                    </a:lnR>
                    <a:lnT>
                      <a:noFill/>
                    </a:lnT>
                    <a:lnB>
                      <a:noFill/>
                    </a:lnB>
                    <a:noFill/>
                  </a:tcPr>
                </a:tc>
                <a:tc>
                  <a:txBody>
                    <a:bodyPr/>
                    <a:lstStyle/>
                    <a:p>
                      <a:r>
                        <a:rPr lang="en-US"/>
                        <a:t>Zohledňuje vzájemnou závislost vzorků</a:t>
                      </a:r>
                    </a:p>
                  </a:txBody>
                  <a:tcPr anchor="ctr">
                    <a:lnL>
                      <a:noFill/>
                    </a:lnL>
                    <a:lnR>
                      <a:noFill/>
                    </a:lnR>
                    <a:lnT>
                      <a:noFill/>
                    </a:lnT>
                    <a:lnB>
                      <a:noFill/>
                    </a:lnB>
                    <a:noFill/>
                  </a:tcPr>
                </a:tc>
                <a:extLst>
                  <a:ext uri="{0D108BD9-81ED-4DB2-BD59-A6C34878D82A}">
                    <a16:rowId xmlns:a16="http://schemas.microsoft.com/office/drawing/2014/main" val="2161559327"/>
                  </a:ext>
                </a:extLst>
              </a:tr>
            </a:tbl>
          </a:graphicData>
        </a:graphic>
      </p:graphicFrame>
      <p:graphicFrame>
        <p:nvGraphicFramePr>
          <p:cNvPr id="17" name="Table 16">
            <a:extLst>
              <a:ext uri="{FF2B5EF4-FFF2-40B4-BE49-F238E27FC236}">
                <a16:creationId xmlns:a16="http://schemas.microsoft.com/office/drawing/2014/main" id="{2F11AE2F-150C-A56A-48EC-8A19A1B90381}"/>
              </a:ext>
            </a:extLst>
          </p:cNvPr>
          <p:cNvGraphicFramePr>
            <a:graphicFrameLocks noGrp="1"/>
          </p:cNvGraphicFramePr>
          <p:nvPr>
            <p:extLst>
              <p:ext uri="{D42A27DB-BD31-4B8C-83A1-F6EECF244321}">
                <p14:modId xmlns:p14="http://schemas.microsoft.com/office/powerpoint/2010/main" val="1723113652"/>
              </p:ext>
            </p:extLst>
          </p:nvPr>
        </p:nvGraphicFramePr>
        <p:xfrm>
          <a:off x="13855" y="2299854"/>
          <a:ext cx="12192000" cy="64008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3240147054"/>
                    </a:ext>
                  </a:extLst>
                </a:gridCol>
                <a:gridCol w="4064000">
                  <a:extLst>
                    <a:ext uri="{9D8B030D-6E8A-4147-A177-3AD203B41FA5}">
                      <a16:colId xmlns:a16="http://schemas.microsoft.com/office/drawing/2014/main" val="4085154521"/>
                    </a:ext>
                  </a:extLst>
                </a:gridCol>
                <a:gridCol w="4064000">
                  <a:extLst>
                    <a:ext uri="{9D8B030D-6E8A-4147-A177-3AD203B41FA5}">
                      <a16:colId xmlns:a16="http://schemas.microsoft.com/office/drawing/2014/main" val="728345416"/>
                    </a:ext>
                  </a:extLst>
                </a:gridCol>
              </a:tblGrid>
              <a:tr h="530757">
                <a:tc>
                  <a:txBody>
                    <a:bodyPr/>
                    <a:lstStyle/>
                    <a:p>
                      <a:r>
                        <a:rPr lang="en-US" b="1"/>
                        <a:t>Příklad aplikace</a:t>
                      </a:r>
                      <a:endParaRPr lang="en-US"/>
                    </a:p>
                  </a:txBody>
                  <a:tcPr anchor="ctr">
                    <a:lnL>
                      <a:noFill/>
                    </a:lnL>
                    <a:lnR>
                      <a:noFill/>
                    </a:lnR>
                    <a:lnT>
                      <a:noFill/>
                    </a:lnT>
                    <a:lnB>
                      <a:noFill/>
                    </a:lnB>
                    <a:noFill/>
                  </a:tcPr>
                </a:tc>
                <a:tc>
                  <a:txBody>
                    <a:bodyPr/>
                    <a:lstStyle/>
                    <a:p>
                      <a:r>
                        <a:rPr lang="en-US"/>
                        <a:t>Určení podílu konkrétních výsledků v pokusech</a:t>
                      </a:r>
                    </a:p>
                  </a:txBody>
                  <a:tcPr anchor="ctr">
                    <a:lnL>
                      <a:noFill/>
                    </a:lnL>
                    <a:lnR>
                      <a:noFill/>
                    </a:lnR>
                    <a:lnT>
                      <a:noFill/>
                    </a:lnT>
                    <a:lnB>
                      <a:noFill/>
                    </a:lnB>
                    <a:noFill/>
                  </a:tcPr>
                </a:tc>
                <a:tc>
                  <a:txBody>
                    <a:bodyPr/>
                    <a:lstStyle/>
                    <a:p>
                      <a:r>
                        <a:rPr lang="en-US"/>
                        <a:t>Výběr genů bez vrácení, analýza nadměrného výskytu</a:t>
                      </a:r>
                    </a:p>
                  </a:txBody>
                  <a:tcPr anchor="ctr">
                    <a:lnL>
                      <a:noFill/>
                    </a:lnL>
                    <a:lnR>
                      <a:noFill/>
                    </a:lnR>
                    <a:lnT>
                      <a:noFill/>
                    </a:lnT>
                    <a:lnB>
                      <a:noFill/>
                    </a:lnB>
                    <a:noFill/>
                  </a:tcPr>
                </a:tc>
                <a:extLst>
                  <a:ext uri="{0D108BD9-81ED-4DB2-BD59-A6C34878D82A}">
                    <a16:rowId xmlns:a16="http://schemas.microsoft.com/office/drawing/2014/main" val="3556262072"/>
                  </a:ext>
                </a:extLst>
              </a:tr>
            </a:tbl>
          </a:graphicData>
        </a:graphic>
      </p:graphicFrame>
      <p:graphicFrame>
        <p:nvGraphicFramePr>
          <p:cNvPr id="19" name="Table 18">
            <a:extLst>
              <a:ext uri="{FF2B5EF4-FFF2-40B4-BE49-F238E27FC236}">
                <a16:creationId xmlns:a16="http://schemas.microsoft.com/office/drawing/2014/main" id="{E64E8B4B-992D-B7C9-E612-773B948EE1F7}"/>
              </a:ext>
            </a:extLst>
          </p:cNvPr>
          <p:cNvGraphicFramePr>
            <a:graphicFrameLocks noGrp="1"/>
          </p:cNvGraphicFramePr>
          <p:nvPr>
            <p:extLst>
              <p:ext uri="{D42A27DB-BD31-4B8C-83A1-F6EECF244321}">
                <p14:modId xmlns:p14="http://schemas.microsoft.com/office/powerpoint/2010/main" val="942802039"/>
              </p:ext>
            </p:extLst>
          </p:nvPr>
        </p:nvGraphicFramePr>
        <p:xfrm>
          <a:off x="13854" y="1614054"/>
          <a:ext cx="12192000" cy="67056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2515738227"/>
                    </a:ext>
                  </a:extLst>
                </a:gridCol>
                <a:gridCol w="4064000">
                  <a:extLst>
                    <a:ext uri="{9D8B030D-6E8A-4147-A177-3AD203B41FA5}">
                      <a16:colId xmlns:a16="http://schemas.microsoft.com/office/drawing/2014/main" val="1494077222"/>
                    </a:ext>
                  </a:extLst>
                </a:gridCol>
                <a:gridCol w="4064000">
                  <a:extLst>
                    <a:ext uri="{9D8B030D-6E8A-4147-A177-3AD203B41FA5}">
                      <a16:colId xmlns:a16="http://schemas.microsoft.com/office/drawing/2014/main" val="4197579169"/>
                    </a:ext>
                  </a:extLst>
                </a:gridCol>
              </a:tblGrid>
              <a:tr h="670560">
                <a:tc>
                  <a:txBody>
                    <a:bodyPr/>
                    <a:lstStyle/>
                    <a:p>
                      <a:r>
                        <a:rPr lang="en-US" b="1" dirty="0" err="1"/>
                        <a:t>Reálné</a:t>
                      </a:r>
                      <a:r>
                        <a:rPr lang="en-US" b="1" dirty="0"/>
                        <a:t> </a:t>
                      </a:r>
                      <a:r>
                        <a:rPr lang="en-US" b="1" dirty="0" err="1"/>
                        <a:t>použití</a:t>
                      </a:r>
                      <a:endParaRPr lang="en-US" dirty="0" err="1"/>
                    </a:p>
                  </a:txBody>
                  <a:tcPr anchor="ctr">
                    <a:lnL>
                      <a:noFill/>
                    </a:lnL>
                    <a:lnR>
                      <a:noFill/>
                    </a:lnR>
                    <a:lnT>
                      <a:noFill/>
                    </a:lnT>
                    <a:lnB>
                      <a:noFill/>
                    </a:lnB>
                    <a:noFill/>
                  </a:tcPr>
                </a:tc>
                <a:tc>
                  <a:txBody>
                    <a:bodyPr/>
                    <a:lstStyle/>
                    <a:p>
                      <a:r>
                        <a:rPr lang="en-US" dirty="0" err="1"/>
                        <a:t>Opakované</a:t>
                      </a:r>
                      <a:r>
                        <a:rPr lang="en-US" dirty="0"/>
                        <a:t> </a:t>
                      </a:r>
                      <a:r>
                        <a:rPr lang="en-US" dirty="0" err="1"/>
                        <a:t>pokusy</a:t>
                      </a:r>
                      <a:r>
                        <a:rPr lang="en-US" dirty="0"/>
                        <a:t> s </a:t>
                      </a:r>
                      <a:r>
                        <a:rPr lang="en-US" dirty="0" err="1"/>
                        <a:t>neměnnou</a:t>
                      </a:r>
                      <a:r>
                        <a:rPr lang="en-US" dirty="0"/>
                        <a:t> </a:t>
                      </a:r>
                      <a:r>
                        <a:rPr lang="en-US" dirty="0" err="1"/>
                        <a:t>šancí</a:t>
                      </a:r>
                      <a:r>
                        <a:rPr lang="en-US" dirty="0"/>
                        <a:t> </a:t>
                      </a:r>
                      <a:r>
                        <a:rPr lang="en-US" dirty="0" err="1"/>
                        <a:t>na</a:t>
                      </a:r>
                      <a:r>
                        <a:rPr lang="en-US" dirty="0"/>
                        <a:t> </a:t>
                      </a:r>
                      <a:r>
                        <a:rPr lang="en-US" dirty="0" err="1"/>
                        <a:t>výsledek</a:t>
                      </a:r>
                    </a:p>
                  </a:txBody>
                  <a:tcPr anchor="ctr">
                    <a:lnL>
                      <a:noFill/>
                    </a:lnL>
                    <a:lnR>
                      <a:noFill/>
                    </a:lnR>
                    <a:lnT>
                      <a:noFill/>
                    </a:lnT>
                    <a:lnB>
                      <a:noFill/>
                    </a:lnB>
                    <a:noFill/>
                  </a:tcPr>
                </a:tc>
                <a:tc>
                  <a:txBody>
                    <a:bodyPr/>
                    <a:lstStyle/>
                    <a:p>
                      <a:r>
                        <a:rPr lang="en-US" dirty="0" err="1"/>
                        <a:t>Biologická</a:t>
                      </a:r>
                      <a:r>
                        <a:rPr lang="en-US" dirty="0"/>
                        <a:t> data s </a:t>
                      </a:r>
                      <a:r>
                        <a:rPr lang="en-US" dirty="0" err="1"/>
                        <a:t>konečným</a:t>
                      </a:r>
                      <a:r>
                        <a:rPr lang="en-US" dirty="0"/>
                        <a:t> </a:t>
                      </a:r>
                      <a:r>
                        <a:rPr lang="en-US" dirty="0" err="1"/>
                        <a:t>počtem</a:t>
                      </a:r>
                      <a:r>
                        <a:rPr lang="en-US" dirty="0"/>
                        <a:t> </a:t>
                      </a:r>
                      <a:r>
                        <a:rPr lang="en-US" dirty="0" err="1"/>
                        <a:t>vzorků</a:t>
                      </a:r>
                    </a:p>
                  </a:txBody>
                  <a:tcPr anchor="ctr">
                    <a:lnL>
                      <a:noFill/>
                    </a:lnL>
                    <a:lnR>
                      <a:noFill/>
                    </a:lnR>
                    <a:lnT>
                      <a:noFill/>
                    </a:lnT>
                    <a:lnB>
                      <a:noFill/>
                    </a:lnB>
                    <a:noFill/>
                  </a:tcPr>
                </a:tc>
                <a:extLst>
                  <a:ext uri="{0D108BD9-81ED-4DB2-BD59-A6C34878D82A}">
                    <a16:rowId xmlns:a16="http://schemas.microsoft.com/office/drawing/2014/main" val="972157350"/>
                  </a:ext>
                </a:extLst>
              </a:tr>
            </a:tbl>
          </a:graphicData>
        </a:graphic>
      </p:graphicFrame>
    </p:spTree>
    <p:extLst>
      <p:ext uri="{BB962C8B-B14F-4D97-AF65-F5344CB8AC3E}">
        <p14:creationId xmlns:p14="http://schemas.microsoft.com/office/powerpoint/2010/main" val="962754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Freeform: Shape 82">
            <a:extLst>
              <a:ext uri="{FF2B5EF4-FFF2-40B4-BE49-F238E27FC236}">
                <a16:creationId xmlns:a16="http://schemas.microsoft.com/office/drawing/2014/main" id="{1FA46F22-D7D9-2C29-7D1A-A4CBCA4DF670}"/>
              </a:ext>
            </a:extLst>
          </p:cNvPr>
          <p:cNvSpPr/>
          <p:nvPr/>
        </p:nvSpPr>
        <p:spPr>
          <a:xfrm>
            <a:off x="6832080" y="5346720"/>
            <a:ext cx="5359680" cy="1510920"/>
          </a:xfrm>
          <a:custGeom>
            <a:avLst/>
            <a:gdLst/>
            <a:ahLst/>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0" name="Freeform: Shape 84">
            <a:extLst>
              <a:ext uri="{FF2B5EF4-FFF2-40B4-BE49-F238E27FC236}">
                <a16:creationId xmlns:a16="http://schemas.microsoft.com/office/drawing/2014/main" id="{FD18C3DF-7FBD-43AE-AF1F-09F855A1EF09}"/>
              </a:ext>
            </a:extLst>
          </p:cNvPr>
          <p:cNvSpPr/>
          <p:nvPr/>
        </p:nvSpPr>
        <p:spPr>
          <a:xfrm>
            <a:off x="0" y="5346720"/>
            <a:ext cx="7346160" cy="1510920"/>
          </a:xfrm>
          <a:custGeom>
            <a:avLst/>
            <a:gdLst/>
            <a:ahLst/>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txBody>
          <a:bodyPr lIns="91440" tIns="45720" rIns="91440" bIns="45720" anchor="t"/>
          <a:lstStyle/>
          <a:p>
            <a:endParaRPr lang="en-US" dirty="0"/>
          </a:p>
        </p:txBody>
      </p:sp>
      <p:sp>
        <p:nvSpPr>
          <p:cNvPr id="375" name="TextShape 1"/>
          <p:cNvSpPr/>
          <p:nvPr/>
        </p:nvSpPr>
        <p:spPr>
          <a:xfrm>
            <a:off x="950040" y="5529960"/>
            <a:ext cx="5693400" cy="10958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a:bodyPr>
          <a:lstStyle/>
          <a:p>
            <a:pPr>
              <a:lnSpc>
                <a:spcPct val="90000"/>
              </a:lnSpc>
              <a:spcAft>
                <a:spcPts val="601"/>
              </a:spcAft>
            </a:pPr>
            <a:r>
              <a:rPr lang="en-US" sz="3400" b="1" strike="noStrike" spc="-1" dirty="0" err="1">
                <a:solidFill>
                  <a:srgbClr val="303030"/>
                </a:solidFill>
                <a:latin typeface="Calibri Light"/>
              </a:rPr>
              <a:t>Příklad</a:t>
            </a:r>
            <a:r>
              <a:rPr lang="en-US" sz="3400" b="1" strike="noStrike" spc="-1" dirty="0">
                <a:solidFill>
                  <a:srgbClr val="303030"/>
                </a:solidFill>
                <a:latin typeface="Calibri Light"/>
              </a:rPr>
              <a:t>, </a:t>
            </a:r>
            <a:r>
              <a:rPr lang="en-US" sz="3400" b="1" u="sng" spc="-1" dirty="0" err="1">
                <a:solidFill>
                  <a:srgbClr val="303030"/>
                </a:solidFill>
                <a:uFill>
                  <a:solidFill>
                    <a:srgbClr val="FFFFFF"/>
                  </a:solidFill>
                </a:uFill>
                <a:latin typeface="Calibri Light"/>
              </a:rPr>
              <a:t>kompetitivní</a:t>
            </a:r>
            <a:r>
              <a:rPr lang="en-US" sz="3400" b="1" u="sng" spc="-1" dirty="0">
                <a:solidFill>
                  <a:srgbClr val="303030"/>
                </a:solidFill>
                <a:uFill>
                  <a:solidFill>
                    <a:srgbClr val="FFFFFF"/>
                  </a:solidFill>
                </a:uFill>
                <a:latin typeface="Calibri Light"/>
              </a:rPr>
              <a:t> </a:t>
            </a:r>
            <a:r>
              <a:rPr lang="en-US" sz="3400" b="1" u="sng" spc="-1" dirty="0" err="1">
                <a:solidFill>
                  <a:srgbClr val="303030"/>
                </a:solidFill>
                <a:uFill>
                  <a:solidFill>
                    <a:srgbClr val="FFFFFF"/>
                  </a:solidFill>
                </a:uFill>
                <a:latin typeface="Calibri Light"/>
              </a:rPr>
              <a:t>metoda</a:t>
            </a:r>
            <a:r>
              <a:rPr lang="en-US" sz="3400" b="1" u="sng" strike="noStrike" spc="-1" dirty="0">
                <a:solidFill>
                  <a:srgbClr val="303030"/>
                </a:solidFill>
                <a:uFill>
                  <a:solidFill>
                    <a:srgbClr val="FFFFFF"/>
                  </a:solidFill>
                </a:uFill>
                <a:latin typeface="Calibri Light"/>
              </a:rPr>
              <a:t> </a:t>
            </a:r>
            <a:r>
              <a:rPr lang="en-US" sz="3400" b="1" strike="noStrike" spc="-1" dirty="0" err="1">
                <a:solidFill>
                  <a:srgbClr val="303030"/>
                </a:solidFill>
                <a:latin typeface="Calibri Light"/>
              </a:rPr>
              <a:t>dělící</a:t>
            </a:r>
            <a:r>
              <a:rPr lang="en-US" sz="3400" b="1" strike="noStrike" spc="-1" dirty="0">
                <a:solidFill>
                  <a:srgbClr val="303030"/>
                </a:solidFill>
                <a:latin typeface="Calibri Light"/>
              </a:rPr>
              <a:t> </a:t>
            </a:r>
            <a:r>
              <a:rPr lang="en-US" sz="3400" b="1" strike="noStrike" spc="-1" dirty="0" err="1">
                <a:solidFill>
                  <a:srgbClr val="303030"/>
                </a:solidFill>
                <a:latin typeface="Calibri Light"/>
              </a:rPr>
              <a:t>hranice</a:t>
            </a:r>
            <a:r>
              <a:rPr lang="en-US" sz="3400" b="1" spc="-1" dirty="0">
                <a:solidFill>
                  <a:srgbClr val="303030"/>
                </a:solidFill>
                <a:latin typeface="Calibri Light"/>
              </a:rPr>
              <a:t> </a:t>
            </a:r>
            <a:endParaRPr lang="en-US" sz="3400" b="1" strike="noStrike" spc="-1" dirty="0">
              <a:solidFill>
                <a:srgbClr val="303030"/>
              </a:solidFill>
              <a:latin typeface="Calibri Light"/>
            </a:endParaRPr>
          </a:p>
        </p:txBody>
      </p:sp>
      <p:sp>
        <p:nvSpPr>
          <p:cNvPr id="3" name="TextShape 1">
            <a:extLst>
              <a:ext uri="{FF2B5EF4-FFF2-40B4-BE49-F238E27FC236}">
                <a16:creationId xmlns:a16="http://schemas.microsoft.com/office/drawing/2014/main" id="{7D0B271D-3DD4-4599-0E00-8F1B4B78F13E}"/>
              </a:ext>
            </a:extLst>
          </p:cNvPr>
          <p:cNvSpPr/>
          <p:nvPr/>
        </p:nvSpPr>
        <p:spPr>
          <a:xfrm>
            <a:off x="423567" y="237523"/>
            <a:ext cx="11124381" cy="881094"/>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fontScale="92500" lnSpcReduction="10000"/>
          </a:bodyPr>
          <a:lstStyle/>
          <a:p>
            <a:pPr>
              <a:lnSpc>
                <a:spcPct val="90000"/>
              </a:lnSpc>
              <a:spcAft>
                <a:spcPts val="601"/>
              </a:spcAft>
            </a:pPr>
            <a:r>
              <a:rPr lang="en-US" sz="3400" b="1" spc="-1" dirty="0" err="1">
                <a:solidFill>
                  <a:srgbClr val="303030"/>
                </a:solidFill>
                <a:latin typeface="Calibri Light"/>
              </a:rPr>
              <a:t>Hypergeometrický</a:t>
            </a:r>
            <a:r>
              <a:rPr lang="en-US" sz="3400" b="1" spc="-1" dirty="0">
                <a:solidFill>
                  <a:srgbClr val="303030"/>
                </a:solidFill>
                <a:latin typeface="Calibri Light"/>
              </a:rPr>
              <a:t> test... </a:t>
            </a:r>
            <a:r>
              <a:rPr lang="en-US" sz="3400" b="1" spc="-1" dirty="0" err="1">
                <a:solidFill>
                  <a:srgbClr val="303030"/>
                </a:solidFill>
                <a:latin typeface="Calibri Light"/>
              </a:rPr>
              <a:t>pravděpodobnost</a:t>
            </a:r>
            <a:r>
              <a:rPr lang="en-US" sz="3400" b="1" spc="-1" dirty="0">
                <a:solidFill>
                  <a:srgbClr val="303030"/>
                </a:solidFill>
                <a:latin typeface="Calibri Light"/>
              </a:rPr>
              <a:t> </a:t>
            </a:r>
            <a:r>
              <a:rPr lang="en-US" sz="3400" b="1" spc="-1" dirty="0" err="1">
                <a:solidFill>
                  <a:srgbClr val="303030"/>
                </a:solidFill>
                <a:latin typeface="Calibri Light"/>
              </a:rPr>
              <a:t>výběru</a:t>
            </a:r>
            <a:r>
              <a:rPr lang="en-US" sz="3400" b="1" spc="-1" dirty="0">
                <a:solidFill>
                  <a:srgbClr val="303030"/>
                </a:solidFill>
                <a:latin typeface="Calibri Light"/>
              </a:rPr>
              <a:t> </a:t>
            </a:r>
            <a:r>
              <a:rPr lang="en-US" sz="3400" b="1" spc="-1" dirty="0" err="1">
                <a:solidFill>
                  <a:srgbClr val="303030"/>
                </a:solidFill>
                <a:latin typeface="Calibri Light"/>
              </a:rPr>
              <a:t>každého</a:t>
            </a:r>
            <a:r>
              <a:rPr lang="en-US" sz="3400" b="1" spc="-1" dirty="0">
                <a:solidFill>
                  <a:srgbClr val="303030"/>
                </a:solidFill>
                <a:latin typeface="Calibri Light"/>
              </a:rPr>
              <a:t> </a:t>
            </a:r>
            <a:r>
              <a:rPr lang="en-US" sz="3400" b="1" spc="-1" dirty="0" err="1">
                <a:solidFill>
                  <a:srgbClr val="303030"/>
                </a:solidFill>
                <a:latin typeface="Calibri Light"/>
              </a:rPr>
              <a:t>dalšího</a:t>
            </a:r>
            <a:r>
              <a:rPr lang="en-US" sz="3400" b="1" spc="-1" dirty="0">
                <a:solidFill>
                  <a:srgbClr val="303030"/>
                </a:solidFill>
                <a:latin typeface="Calibri Light"/>
              </a:rPr>
              <a:t> genu se </a:t>
            </a:r>
            <a:r>
              <a:rPr lang="en-US" sz="3400" b="1" spc="-1" dirty="0" err="1">
                <a:solidFill>
                  <a:srgbClr val="303030"/>
                </a:solidFill>
                <a:latin typeface="Calibri Light"/>
              </a:rPr>
              <a:t>mění</a:t>
            </a:r>
            <a:r>
              <a:rPr lang="en-US" sz="3400" b="1" spc="-1" dirty="0">
                <a:solidFill>
                  <a:srgbClr val="303030"/>
                </a:solidFill>
                <a:latin typeface="Calibri Light"/>
              </a:rPr>
              <a:t> s </a:t>
            </a:r>
            <a:r>
              <a:rPr lang="en-US" sz="3400" b="1" spc="-1" dirty="0" err="1">
                <a:solidFill>
                  <a:srgbClr val="303030"/>
                </a:solidFill>
                <a:latin typeface="Calibri Light"/>
              </a:rPr>
              <a:t>každým</a:t>
            </a:r>
            <a:r>
              <a:rPr lang="en-US" sz="3400" b="1" spc="-1" dirty="0">
                <a:solidFill>
                  <a:srgbClr val="303030"/>
                </a:solidFill>
                <a:latin typeface="Calibri Light"/>
              </a:rPr>
              <a:t> </a:t>
            </a:r>
            <a:r>
              <a:rPr lang="en-US" sz="3400" b="1" spc="-1" dirty="0" err="1">
                <a:solidFill>
                  <a:srgbClr val="303030"/>
                </a:solidFill>
                <a:latin typeface="Calibri Light"/>
              </a:rPr>
              <a:t>dalším</a:t>
            </a:r>
            <a:r>
              <a:rPr lang="en-US" sz="3400" b="1" spc="-1" dirty="0">
                <a:solidFill>
                  <a:srgbClr val="303030"/>
                </a:solidFill>
                <a:latin typeface="Calibri Light"/>
              </a:rPr>
              <a:t> </a:t>
            </a:r>
            <a:r>
              <a:rPr lang="en-US" sz="3400" b="1" spc="-1" dirty="0" err="1">
                <a:solidFill>
                  <a:srgbClr val="303030"/>
                </a:solidFill>
                <a:latin typeface="Calibri Light"/>
              </a:rPr>
              <a:t>výběrem</a:t>
            </a:r>
            <a:endParaRPr lang="en-US" dirty="0" err="1"/>
          </a:p>
        </p:txBody>
      </p:sp>
      <p:sp>
        <p:nvSpPr>
          <p:cNvPr id="2" name="TextBox 1">
            <a:extLst>
              <a:ext uri="{FF2B5EF4-FFF2-40B4-BE49-F238E27FC236}">
                <a16:creationId xmlns:a16="http://schemas.microsoft.com/office/drawing/2014/main" id="{2A8E1E0D-2F41-2D96-2968-B92A60B0BFB3}"/>
              </a:ext>
            </a:extLst>
          </p:cNvPr>
          <p:cNvSpPr txBox="1"/>
          <p:nvPr/>
        </p:nvSpPr>
        <p:spPr>
          <a:xfrm>
            <a:off x="6089073" y="1440873"/>
            <a:ext cx="492529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x &lt;- 8  # </a:t>
            </a:r>
            <a:r>
              <a:rPr lang="en-US" dirty="0" err="1"/>
              <a:t>Počet</a:t>
            </a:r>
            <a:r>
              <a:rPr lang="en-US" dirty="0"/>
              <a:t> </a:t>
            </a:r>
            <a:r>
              <a:rPr lang="en-US" dirty="0" err="1"/>
              <a:t>úspěchů</a:t>
            </a:r>
            <a:r>
              <a:rPr lang="en-US" dirty="0"/>
              <a:t> </a:t>
            </a:r>
            <a:r>
              <a:rPr lang="en-US" dirty="0" err="1"/>
              <a:t>ve</a:t>
            </a:r>
            <a:r>
              <a:rPr lang="en-US" dirty="0"/>
              <a:t> </a:t>
            </a:r>
            <a:r>
              <a:rPr lang="en-US" dirty="0" err="1"/>
              <a:t>vzorku</a:t>
            </a:r>
            <a:r>
              <a:rPr lang="en-US" dirty="0"/>
              <a:t> (</a:t>
            </a:r>
            <a:r>
              <a:rPr lang="en-US" dirty="0" err="1"/>
              <a:t>geny</a:t>
            </a:r>
            <a:r>
              <a:rPr lang="en-US" dirty="0"/>
              <a:t> s p &lt; 0,05 v </a:t>
            </a:r>
            <a:r>
              <a:rPr lang="en-US" dirty="0" err="1"/>
              <a:t>sadě</a:t>
            </a:r>
            <a:r>
              <a:rPr lang="en-US" dirty="0"/>
              <a:t>) </a:t>
            </a:r>
          </a:p>
          <a:p>
            <a:r>
              <a:rPr lang="en-US" dirty="0"/>
              <a:t>m &lt;- 1272 # </a:t>
            </a:r>
            <a:r>
              <a:rPr lang="en-US" err="1"/>
              <a:t>Celkový</a:t>
            </a:r>
            <a:r>
              <a:rPr lang="en-US" dirty="0"/>
              <a:t> </a:t>
            </a:r>
            <a:r>
              <a:rPr lang="en-US" err="1"/>
              <a:t>počet</a:t>
            </a:r>
            <a:r>
              <a:rPr lang="en-US" dirty="0"/>
              <a:t> </a:t>
            </a:r>
            <a:r>
              <a:rPr lang="en-US" err="1"/>
              <a:t>úspěchů</a:t>
            </a:r>
            <a:r>
              <a:rPr lang="en-US" dirty="0"/>
              <a:t> v </a:t>
            </a:r>
            <a:r>
              <a:rPr lang="en-US" err="1"/>
              <a:t>populaci</a:t>
            </a:r>
            <a:r>
              <a:rPr lang="en-US" dirty="0"/>
              <a:t> (</a:t>
            </a:r>
            <a:r>
              <a:rPr lang="en-US" err="1"/>
              <a:t>všechny</a:t>
            </a:r>
            <a:r>
              <a:rPr lang="en-US" dirty="0"/>
              <a:t> </a:t>
            </a:r>
            <a:r>
              <a:rPr lang="en-US" err="1"/>
              <a:t>geny</a:t>
            </a:r>
            <a:r>
              <a:rPr lang="en-US" dirty="0"/>
              <a:t> s p &lt; 0,05) </a:t>
            </a:r>
          </a:p>
          <a:p>
            <a:r>
              <a:rPr lang="en-US" dirty="0"/>
              <a:t>n &lt;- 11367 # </a:t>
            </a:r>
            <a:r>
              <a:rPr lang="en-US" err="1"/>
              <a:t>Celkový</a:t>
            </a:r>
            <a:r>
              <a:rPr lang="en-US" dirty="0"/>
              <a:t> </a:t>
            </a:r>
            <a:r>
              <a:rPr lang="en-US" err="1"/>
              <a:t>počet</a:t>
            </a:r>
            <a:r>
              <a:rPr lang="en-US" dirty="0"/>
              <a:t> </a:t>
            </a:r>
            <a:r>
              <a:rPr lang="en-US" err="1"/>
              <a:t>neúspěchů</a:t>
            </a:r>
            <a:r>
              <a:rPr lang="en-US" dirty="0"/>
              <a:t> v </a:t>
            </a:r>
            <a:r>
              <a:rPr lang="en-US" err="1"/>
              <a:t>populaci</a:t>
            </a:r>
            <a:r>
              <a:rPr lang="en-US" dirty="0"/>
              <a:t> (</a:t>
            </a:r>
            <a:r>
              <a:rPr lang="en-US" err="1"/>
              <a:t>všechny</a:t>
            </a:r>
            <a:r>
              <a:rPr lang="en-US" dirty="0"/>
              <a:t> </a:t>
            </a:r>
            <a:r>
              <a:rPr lang="en-US" err="1"/>
              <a:t>ostatní</a:t>
            </a:r>
            <a:r>
              <a:rPr lang="en-US" dirty="0"/>
              <a:t> </a:t>
            </a:r>
            <a:r>
              <a:rPr lang="en-US" err="1"/>
              <a:t>geny</a:t>
            </a:r>
            <a:r>
              <a:rPr lang="en-US" dirty="0"/>
              <a:t>) </a:t>
            </a:r>
          </a:p>
          <a:p>
            <a:r>
              <a:rPr lang="en-US" dirty="0"/>
              <a:t>k &lt;- 96 # </a:t>
            </a:r>
            <a:r>
              <a:rPr lang="en-US" err="1"/>
              <a:t>Velikost</a:t>
            </a:r>
            <a:r>
              <a:rPr lang="en-US" dirty="0"/>
              <a:t> </a:t>
            </a:r>
            <a:r>
              <a:rPr lang="en-US" err="1"/>
              <a:t>vzorku</a:t>
            </a:r>
            <a:r>
              <a:rPr lang="en-US" dirty="0"/>
              <a:t> (</a:t>
            </a:r>
            <a:r>
              <a:rPr lang="en-US" err="1"/>
              <a:t>genová</a:t>
            </a:r>
            <a:r>
              <a:rPr lang="en-US" dirty="0"/>
              <a:t> </a:t>
            </a:r>
            <a:r>
              <a:rPr lang="en-US" err="1"/>
              <a:t>sada</a:t>
            </a:r>
            <a:r>
              <a:rPr lang="en-US" dirty="0"/>
              <a:t>) </a:t>
            </a:r>
            <a:endParaRPr lang="en-US"/>
          </a:p>
          <a:p>
            <a:endParaRPr lang="en-US" dirty="0"/>
          </a:p>
          <a:p>
            <a:endParaRPr lang="en-US" dirty="0"/>
          </a:p>
          <a:p>
            <a:r>
              <a:rPr lang="en-US" err="1"/>
              <a:t>Výpočet</a:t>
            </a:r>
            <a:r>
              <a:rPr lang="en-US" dirty="0"/>
              <a:t> </a:t>
            </a:r>
            <a:r>
              <a:rPr lang="en-US" err="1"/>
              <a:t>hypergeometrické</a:t>
            </a:r>
            <a:r>
              <a:rPr lang="en-US" dirty="0"/>
              <a:t> </a:t>
            </a:r>
            <a:r>
              <a:rPr lang="en-US" err="1"/>
              <a:t>pravděpodobnosti</a:t>
            </a:r>
            <a:r>
              <a:rPr lang="en-US" dirty="0"/>
              <a:t> </a:t>
            </a:r>
          </a:p>
          <a:p>
            <a:endParaRPr lang="en-US" dirty="0"/>
          </a:p>
          <a:p>
            <a:r>
              <a:rPr lang="en-US" dirty="0" err="1"/>
              <a:t>p_value</a:t>
            </a:r>
            <a:r>
              <a:rPr lang="en-US" dirty="0"/>
              <a:t> &lt;- </a:t>
            </a:r>
            <a:r>
              <a:rPr lang="en-US" dirty="0" err="1"/>
              <a:t>phyper</a:t>
            </a:r>
            <a:r>
              <a:rPr lang="en-US" dirty="0"/>
              <a:t>(q = x - 1, m = m, n = n, k = k, </a:t>
            </a:r>
            <a:r>
              <a:rPr lang="en-US" dirty="0" err="1"/>
              <a:t>lower.tail</a:t>
            </a:r>
            <a:r>
              <a:rPr lang="en-US" dirty="0"/>
              <a:t> = FALSE) </a:t>
            </a:r>
          </a:p>
          <a:p>
            <a:endParaRPr lang="en-US" dirty="0"/>
          </a:p>
          <a:p>
            <a:r>
              <a:rPr lang="en-US" dirty="0" err="1">
                <a:cs typeface="Arial"/>
              </a:rPr>
              <a:t>p_value</a:t>
            </a:r>
            <a:r>
              <a:rPr lang="en-US" dirty="0">
                <a:cs typeface="Arial"/>
              </a:rPr>
              <a:t> </a:t>
            </a:r>
            <a:r>
              <a:rPr lang="en-US" b="1" dirty="0"/>
              <a:t>0.7627</a:t>
            </a:r>
          </a:p>
        </p:txBody>
      </p:sp>
      <p:graphicFrame>
        <p:nvGraphicFramePr>
          <p:cNvPr id="6" name="Table 3">
            <a:extLst>
              <a:ext uri="{FF2B5EF4-FFF2-40B4-BE49-F238E27FC236}">
                <a16:creationId xmlns:a16="http://schemas.microsoft.com/office/drawing/2014/main" id="{2BE23582-35DF-0A88-D34F-B28F07019635}"/>
              </a:ext>
            </a:extLst>
          </p:cNvPr>
          <p:cNvGraphicFramePr/>
          <p:nvPr>
            <p:extLst>
              <p:ext uri="{D42A27DB-BD31-4B8C-83A1-F6EECF244321}">
                <p14:modId xmlns:p14="http://schemas.microsoft.com/office/powerpoint/2010/main" val="2761116046"/>
              </p:ext>
            </p:extLst>
          </p:nvPr>
        </p:nvGraphicFramePr>
        <p:xfrm>
          <a:off x="425836" y="1920655"/>
          <a:ext cx="4925160" cy="2715480"/>
        </p:xfrm>
        <a:graphic>
          <a:graphicData uri="http://schemas.openxmlformats.org/drawingml/2006/table">
            <a:tbl>
              <a:tblPr/>
              <a:tblGrid>
                <a:gridCol w="1967400">
                  <a:extLst>
                    <a:ext uri="{9D8B030D-6E8A-4147-A177-3AD203B41FA5}">
                      <a16:colId xmlns:a16="http://schemas.microsoft.com/office/drawing/2014/main" val="20000"/>
                    </a:ext>
                  </a:extLst>
                </a:gridCol>
                <a:gridCol w="1176480">
                  <a:extLst>
                    <a:ext uri="{9D8B030D-6E8A-4147-A177-3AD203B41FA5}">
                      <a16:colId xmlns:a16="http://schemas.microsoft.com/office/drawing/2014/main" val="20001"/>
                    </a:ext>
                  </a:extLst>
                </a:gridCol>
                <a:gridCol w="1781280">
                  <a:extLst>
                    <a:ext uri="{9D8B030D-6E8A-4147-A177-3AD203B41FA5}">
                      <a16:colId xmlns:a16="http://schemas.microsoft.com/office/drawing/2014/main" val="20002"/>
                    </a:ext>
                  </a:extLst>
                </a:gridCol>
              </a:tblGrid>
              <a:tr h="1240200">
                <a:tc>
                  <a:txBody>
                    <a:bodyPr/>
                    <a:lstStyle/>
                    <a:p>
                      <a:endParaRPr lang="cs-CZ" sz="1400" dirty="0"/>
                    </a:p>
                  </a:txBody>
                  <a:tcPr marL="164880" marR="164880">
                    <a:lnL w="1368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buNone/>
                      </a:pPr>
                      <a:r>
                        <a:rPr lang="cs-CZ" sz="2800" b="0" strike="noStrike" spc="-1">
                          <a:solidFill>
                            <a:srgbClr val="000000"/>
                          </a:solidFill>
                          <a:latin typeface="Arial"/>
                        </a:rPr>
                        <a:t>V GS</a:t>
                      </a:r>
                      <a:endParaRPr lang="cs-CZ" sz="2800" b="0" strike="noStrike" spc="-1">
                        <a:latin typeface="Arial"/>
                      </a:endParaRPr>
                    </a:p>
                  </a:txBody>
                  <a:tcPr marL="164880" marR="16488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buNone/>
                      </a:pPr>
                      <a:r>
                        <a:rPr lang="cs-CZ" sz="2800" b="0" strike="noStrike" spc="-1">
                          <a:solidFill>
                            <a:srgbClr val="000000"/>
                          </a:solidFill>
                          <a:latin typeface="Arial"/>
                        </a:rPr>
                        <a:t>Není v GS</a:t>
                      </a:r>
                      <a:endParaRPr lang="cs-CZ" sz="2800" b="0" strike="noStrike" spc="-1">
                        <a:latin typeface="Arial"/>
                      </a:endParaRPr>
                    </a:p>
                  </a:txBody>
                  <a:tcPr marL="164880" marR="164880">
                    <a:lnL w="5760">
                      <a:solidFill>
                        <a:srgbClr val="000000"/>
                      </a:solidFill>
                    </a:lnL>
                    <a:lnR w="13680">
                      <a:solidFill>
                        <a:srgbClr val="000000"/>
                      </a:solidFill>
                    </a:lnR>
                    <a:lnT w="13680">
                      <a:solidFill>
                        <a:srgbClr val="000000"/>
                      </a:solidFill>
                    </a:lnT>
                    <a:lnB w="5760">
                      <a:solidFill>
                        <a:srgbClr val="000000"/>
                      </a:solidFill>
                    </a:lnB>
                    <a:noFill/>
                  </a:tcPr>
                </a:tc>
                <a:extLst>
                  <a:ext uri="{0D108BD9-81ED-4DB2-BD59-A6C34878D82A}">
                    <a16:rowId xmlns:a16="http://schemas.microsoft.com/office/drawing/2014/main" val="10000"/>
                  </a:ext>
                </a:extLst>
              </a:tr>
              <a:tr h="737280">
                <a:tc>
                  <a:txBody>
                    <a:bodyPr/>
                    <a:lstStyle/>
                    <a:p>
                      <a:pPr algn="ctr">
                        <a:lnSpc>
                          <a:spcPct val="100000"/>
                        </a:lnSpc>
                        <a:buNone/>
                      </a:pPr>
                      <a:r>
                        <a:rPr lang="cs-CZ" sz="2800" b="0" strike="noStrike" spc="-1">
                          <a:solidFill>
                            <a:srgbClr val="000000"/>
                          </a:solidFill>
                          <a:latin typeface="Arial"/>
                        </a:rPr>
                        <a:t>Význ</a:t>
                      </a:r>
                      <a:endParaRPr lang="cs-CZ" sz="2800" b="0" strike="noStrike" spc="-1">
                        <a:latin typeface="Arial"/>
                      </a:endParaRPr>
                    </a:p>
                  </a:txBody>
                  <a:tcPr marL="164880" marR="16488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buNone/>
                      </a:pPr>
                      <a:r>
                        <a:rPr lang="cs-CZ" sz="2800" b="0" strike="noStrike" spc="-1">
                          <a:solidFill>
                            <a:srgbClr val="000000"/>
                          </a:solidFill>
                          <a:latin typeface="Arial"/>
                        </a:rPr>
                        <a:t>8</a:t>
                      </a:r>
                      <a:endParaRPr lang="cs-CZ" sz="2800" b="0" strike="noStrike" spc="-1">
                        <a:latin typeface="Arial"/>
                      </a:endParaRPr>
                    </a:p>
                  </a:txBody>
                  <a:tcPr marL="164880" marR="16488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buNone/>
                      </a:pPr>
                      <a:r>
                        <a:rPr lang="cs-CZ" sz="2800" b="0" strike="noStrike" spc="-1">
                          <a:solidFill>
                            <a:srgbClr val="000000"/>
                          </a:solidFill>
                          <a:latin typeface="Arial"/>
                        </a:rPr>
                        <a:t>1264</a:t>
                      </a:r>
                      <a:endParaRPr lang="cs-CZ" sz="2800" b="0" strike="noStrike" spc="-1">
                        <a:latin typeface="Arial"/>
                      </a:endParaRPr>
                    </a:p>
                  </a:txBody>
                  <a:tcPr marL="164880" marR="16488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1"/>
                  </a:ext>
                </a:extLst>
              </a:tr>
              <a:tr h="738000">
                <a:tc>
                  <a:txBody>
                    <a:bodyPr/>
                    <a:lstStyle/>
                    <a:p>
                      <a:pPr algn="ctr">
                        <a:lnSpc>
                          <a:spcPct val="100000"/>
                        </a:lnSpc>
                        <a:buNone/>
                      </a:pPr>
                      <a:r>
                        <a:rPr lang="cs-CZ" sz="2800" b="0" strike="noStrike" spc="-1">
                          <a:solidFill>
                            <a:srgbClr val="000000"/>
                          </a:solidFill>
                          <a:latin typeface="Arial"/>
                        </a:rPr>
                        <a:t>Nevýzn</a:t>
                      </a:r>
                      <a:endParaRPr lang="cs-CZ" sz="2800" b="0" strike="noStrike" spc="-1">
                        <a:latin typeface="Arial"/>
                      </a:endParaRPr>
                    </a:p>
                  </a:txBody>
                  <a:tcPr marL="164880" marR="164880">
                    <a:lnL w="1368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buNone/>
                      </a:pPr>
                      <a:r>
                        <a:rPr lang="cs-CZ" sz="2800" b="0" strike="noStrike" spc="-1">
                          <a:solidFill>
                            <a:srgbClr val="000000"/>
                          </a:solidFill>
                          <a:latin typeface="Arial"/>
                        </a:rPr>
                        <a:t>88</a:t>
                      </a:r>
                      <a:endParaRPr lang="cs-CZ" sz="2800" b="0" strike="noStrike" spc="-1">
                        <a:latin typeface="Arial"/>
                      </a:endParaRPr>
                    </a:p>
                  </a:txBody>
                  <a:tcPr marL="164880" marR="16488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buNone/>
                      </a:pPr>
                      <a:r>
                        <a:rPr lang="cs-CZ" sz="2800" b="0" strike="noStrike" spc="-1">
                          <a:solidFill>
                            <a:srgbClr val="000000"/>
                          </a:solidFill>
                          <a:latin typeface="Arial"/>
                        </a:rPr>
                        <a:t>11279</a:t>
                      </a:r>
                      <a:endParaRPr lang="cs-CZ" sz="2800" b="0" strike="noStrike" spc="-1">
                        <a:latin typeface="Arial"/>
                      </a:endParaRPr>
                    </a:p>
                  </a:txBody>
                  <a:tcPr marL="164880" marR="164880">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6712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 name="Freeform: Shape 82"/>
          <p:cNvSpPr/>
          <p:nvPr/>
        </p:nvSpPr>
        <p:spPr>
          <a:xfrm>
            <a:off x="6832080" y="5346720"/>
            <a:ext cx="5359680" cy="1510920"/>
          </a:xfrm>
          <a:custGeom>
            <a:avLst/>
            <a:gdLst/>
            <a:ahLst/>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78" name="Freeform: Shape 84"/>
          <p:cNvSpPr/>
          <p:nvPr/>
        </p:nvSpPr>
        <p:spPr>
          <a:xfrm>
            <a:off x="0" y="5346720"/>
            <a:ext cx="7346160" cy="1510920"/>
          </a:xfrm>
          <a:custGeom>
            <a:avLst/>
            <a:gdLst/>
            <a:ahLst/>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txBody>
          <a:bodyPr lIns="91440" tIns="45720" rIns="91440" bIns="45720" anchor="t"/>
          <a:lstStyle/>
          <a:p>
            <a:endParaRPr lang="en-US" dirty="0"/>
          </a:p>
        </p:txBody>
      </p:sp>
      <p:sp>
        <p:nvSpPr>
          <p:cNvPr id="379" name="TextShape 1"/>
          <p:cNvSpPr/>
          <p:nvPr/>
        </p:nvSpPr>
        <p:spPr>
          <a:xfrm>
            <a:off x="950040" y="5529960"/>
            <a:ext cx="5693400" cy="10958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a:bodyPr>
          <a:lstStyle/>
          <a:p>
            <a:pPr>
              <a:lnSpc>
                <a:spcPct val="90000"/>
              </a:lnSpc>
              <a:spcAft>
                <a:spcPts val="601"/>
              </a:spcAft>
            </a:pPr>
            <a:r>
              <a:rPr lang="en-US" sz="3400" b="1" strike="noStrike" spc="-1" dirty="0" err="1">
                <a:solidFill>
                  <a:srgbClr val="303030"/>
                </a:solidFill>
                <a:latin typeface="Calibri Light"/>
              </a:rPr>
              <a:t>Příklad</a:t>
            </a:r>
            <a:r>
              <a:rPr lang="en-US" sz="3400" b="1" strike="noStrike" spc="-1" dirty="0">
                <a:solidFill>
                  <a:srgbClr val="303030"/>
                </a:solidFill>
                <a:latin typeface="Calibri Light"/>
              </a:rPr>
              <a:t>, </a:t>
            </a:r>
            <a:r>
              <a:rPr lang="en-US" sz="3400" b="1" u="sng" strike="noStrike" spc="-1" dirty="0" err="1">
                <a:solidFill>
                  <a:srgbClr val="303030"/>
                </a:solidFill>
                <a:uFill>
                  <a:solidFill>
                    <a:srgbClr val="FFFFFF"/>
                  </a:solidFill>
                </a:uFill>
                <a:latin typeface="Calibri Light"/>
              </a:rPr>
              <a:t>kompetitivní</a:t>
            </a:r>
            <a:r>
              <a:rPr lang="en-US" sz="3400" b="1" u="sng" strike="noStrike" spc="-1" dirty="0">
                <a:solidFill>
                  <a:srgbClr val="303030"/>
                </a:solidFill>
                <a:uFill>
                  <a:solidFill>
                    <a:srgbClr val="FFFFFF"/>
                  </a:solidFill>
                </a:uFill>
                <a:latin typeface="Calibri Light"/>
              </a:rPr>
              <a:t> </a:t>
            </a:r>
            <a:r>
              <a:rPr lang="en-US" sz="3400" b="1" u="sng" strike="noStrike" spc="-1" dirty="0" err="1">
                <a:solidFill>
                  <a:srgbClr val="303030"/>
                </a:solidFill>
                <a:uFill>
                  <a:solidFill>
                    <a:srgbClr val="FFFFFF"/>
                  </a:solidFill>
                </a:uFill>
                <a:latin typeface="Calibri Light"/>
              </a:rPr>
              <a:t>metoda</a:t>
            </a:r>
            <a:r>
              <a:rPr lang="en-US" sz="3400" b="1" u="sng" strike="noStrike" spc="-1" dirty="0">
                <a:solidFill>
                  <a:srgbClr val="303030"/>
                </a:solidFill>
                <a:uFill>
                  <a:solidFill>
                    <a:srgbClr val="FFFFFF"/>
                  </a:solidFill>
                </a:uFill>
                <a:latin typeface="Calibri Light"/>
              </a:rPr>
              <a:t> </a:t>
            </a:r>
            <a:r>
              <a:rPr lang="en-US" sz="3400" b="1" strike="noStrike" spc="-1" dirty="0" err="1">
                <a:solidFill>
                  <a:srgbClr val="303030"/>
                </a:solidFill>
                <a:latin typeface="Calibri Light"/>
              </a:rPr>
              <a:t>dělící</a:t>
            </a:r>
            <a:r>
              <a:rPr lang="en-US" sz="3400" b="1" strike="noStrike" spc="-1" dirty="0">
                <a:solidFill>
                  <a:srgbClr val="303030"/>
                </a:solidFill>
                <a:latin typeface="Calibri Light"/>
              </a:rPr>
              <a:t> </a:t>
            </a:r>
            <a:r>
              <a:rPr lang="en-US" sz="3400" b="1" spc="-1" dirty="0" err="1">
                <a:solidFill>
                  <a:srgbClr val="303030"/>
                </a:solidFill>
                <a:latin typeface="Calibri Light"/>
              </a:rPr>
              <a:t>hranice</a:t>
            </a:r>
            <a:endParaRPr lang="en-US" sz="3400" b="1" strike="noStrike" spc="-1" dirty="0" err="1">
              <a:solidFill>
                <a:srgbClr val="303030"/>
              </a:solidFill>
              <a:latin typeface="Calibri Light"/>
            </a:endParaRPr>
          </a:p>
        </p:txBody>
      </p:sp>
      <p:sp>
        <p:nvSpPr>
          <p:cNvPr id="380" name="TextShape 2"/>
          <p:cNvSpPr/>
          <p:nvPr/>
        </p:nvSpPr>
        <p:spPr>
          <a:xfrm>
            <a:off x="6643800" y="965160"/>
            <a:ext cx="4898520" cy="40201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endParaRPr lang="cs-CZ" sz="1800" b="0" strike="noStrike" spc="-1">
              <a:latin typeface="Arial"/>
            </a:endParaRPr>
          </a:p>
          <a:p>
            <a:pPr marL="742680" lvl="1" indent="-228600">
              <a:lnSpc>
                <a:spcPct val="90000"/>
              </a:lnSpc>
              <a:spcAft>
                <a:spcPts val="601"/>
              </a:spcAft>
              <a:buClr>
                <a:srgbClr val="003366"/>
              </a:buClr>
              <a:buFont typeface="Arial"/>
              <a:buChar char="•"/>
            </a:pPr>
            <a:r>
              <a:rPr lang="en-US" sz="2000" b="0" strike="noStrike" spc="-1">
                <a:solidFill>
                  <a:srgbClr val="000000"/>
                </a:solidFill>
                <a:latin typeface="Calibri"/>
              </a:rPr>
              <a:t>1272 z 12639 genů je odlišně exprimovaných v tomto datovém souboru (to je zhruba 10%)</a:t>
            </a:r>
            <a:endParaRPr lang="cs-CZ" sz="2000" b="0" strike="noStrike" spc="-1">
              <a:latin typeface="Arial"/>
            </a:endParaRPr>
          </a:p>
          <a:p>
            <a:pPr marL="742680" lvl="1" indent="-228600">
              <a:lnSpc>
                <a:spcPct val="90000"/>
              </a:lnSpc>
              <a:spcAft>
                <a:spcPts val="601"/>
              </a:spcAft>
              <a:buClr>
                <a:srgbClr val="003366"/>
              </a:buClr>
              <a:buFont typeface="Arial"/>
              <a:buChar char="•"/>
            </a:pPr>
            <a:r>
              <a:rPr lang="en-US" sz="2000" b="0" strike="noStrike" spc="-1">
                <a:solidFill>
                  <a:srgbClr val="000000"/>
                </a:solidFill>
                <a:latin typeface="Calibri"/>
              </a:rPr>
              <a:t>V množině náhodně vybraných 96 genů očekáváme tedy 96 x 10% = 9.6 významných genů</a:t>
            </a:r>
            <a:endParaRPr lang="cs-CZ" sz="2000" b="0" strike="noStrike" spc="-1">
              <a:latin typeface="Arial"/>
            </a:endParaRPr>
          </a:p>
          <a:p>
            <a:pPr marL="742680" lvl="1" indent="-228600">
              <a:lnSpc>
                <a:spcPct val="90000"/>
              </a:lnSpc>
              <a:spcAft>
                <a:spcPts val="601"/>
              </a:spcAft>
              <a:buClr>
                <a:srgbClr val="003366"/>
              </a:buClr>
              <a:buFont typeface="Arial"/>
              <a:buChar char="•"/>
            </a:pPr>
            <a:r>
              <a:rPr lang="en-US" sz="2000" b="0" strike="noStrike" spc="-1">
                <a:solidFill>
                  <a:srgbClr val="000000"/>
                </a:solidFill>
                <a:latin typeface="Calibri"/>
              </a:rPr>
              <a:t>p-hodnotu vypočítáme z kontingenční tabulky pomocí Fisherova nebo Chi-kvadrát testu </a:t>
            </a:r>
            <a:endParaRPr lang="cs-CZ" sz="2000" b="0" strike="noStrike" spc="-1">
              <a:latin typeface="Arial"/>
            </a:endParaRPr>
          </a:p>
        </p:txBody>
      </p:sp>
      <p:sp>
        <p:nvSpPr>
          <p:cNvPr id="381" name="CustomShape 4"/>
          <p:cNvSpPr/>
          <p:nvPr/>
        </p:nvSpPr>
        <p:spPr>
          <a:xfrm>
            <a:off x="2125440" y="4464000"/>
            <a:ext cx="5902920" cy="3369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spcAft>
                <a:spcPts val="601"/>
              </a:spcAft>
            </a:pPr>
            <a:r>
              <a:rPr lang="cs-CZ" sz="1600" b="0" strike="noStrike" spc="-1" dirty="0">
                <a:solidFill>
                  <a:srgbClr val="000000"/>
                </a:solidFill>
                <a:latin typeface="Arial"/>
              </a:rPr>
              <a:t>p =</a:t>
            </a:r>
            <a:r>
              <a:rPr lang="cs-CZ" sz="1600" spc="-1" dirty="0">
                <a:solidFill>
                  <a:srgbClr val="000000"/>
                </a:solidFill>
                <a:latin typeface="Arial"/>
              </a:rPr>
              <a:t> </a:t>
            </a:r>
            <a:r>
              <a:rPr lang="cs-CZ" sz="1600" spc="-1" dirty="0">
                <a:solidFill>
                  <a:srgbClr val="000000"/>
                </a:solidFill>
                <a:latin typeface="Arial"/>
                <a:cs typeface="Arial"/>
              </a:rPr>
              <a:t>0.7627</a:t>
            </a:r>
            <a:r>
              <a:rPr lang="cs-CZ" sz="1600" spc="-1" dirty="0">
                <a:solidFill>
                  <a:srgbClr val="000000"/>
                </a:solidFill>
                <a:latin typeface="Arial"/>
              </a:rPr>
              <a:t> </a:t>
            </a:r>
            <a:r>
              <a:rPr lang="cs-CZ" sz="1600" b="0" strike="noStrike" spc="-1" dirty="0">
                <a:solidFill>
                  <a:srgbClr val="000000"/>
                </a:solidFill>
                <a:latin typeface="Arial"/>
              </a:rPr>
              <a:t>(</a:t>
            </a:r>
            <a:r>
              <a:rPr lang="cs-CZ" sz="1600" b="0" strike="noStrike" spc="-1" dirty="0" err="1">
                <a:solidFill>
                  <a:srgbClr val="000000"/>
                </a:solidFill>
                <a:latin typeface="Arial"/>
              </a:rPr>
              <a:t>Fisherův</a:t>
            </a:r>
            <a:r>
              <a:rPr lang="cs-CZ" sz="1600" b="0" strike="noStrike" spc="-1" dirty="0">
                <a:solidFill>
                  <a:srgbClr val="000000"/>
                </a:solidFill>
                <a:latin typeface="Arial"/>
              </a:rPr>
              <a:t> test</a:t>
            </a:r>
            <a:r>
              <a:rPr lang="en-GB" sz="1600" b="0" strike="noStrike" spc="-1" dirty="0">
                <a:solidFill>
                  <a:srgbClr val="000000"/>
                </a:solidFill>
                <a:latin typeface="Arial"/>
              </a:rPr>
              <a:t> </a:t>
            </a:r>
            <a:r>
              <a:rPr lang="cs-CZ" sz="1600" b="0" strike="noStrike" spc="-1" dirty="0">
                <a:solidFill>
                  <a:srgbClr val="000000"/>
                </a:solidFill>
                <a:latin typeface="Arial"/>
              </a:rPr>
              <a:t>– jednostranný)</a:t>
            </a:r>
            <a:endParaRPr lang="cs-CZ" sz="1600" b="0" strike="noStrike" spc="-1" dirty="0">
              <a:latin typeface="Arial"/>
            </a:endParaRPr>
          </a:p>
        </p:txBody>
      </p:sp>
      <p:graphicFrame>
        <p:nvGraphicFramePr>
          <p:cNvPr id="382" name="Table 3"/>
          <p:cNvGraphicFramePr/>
          <p:nvPr/>
        </p:nvGraphicFramePr>
        <p:xfrm>
          <a:off x="1458000" y="1602000"/>
          <a:ext cx="4925160" cy="2715480"/>
        </p:xfrm>
        <a:graphic>
          <a:graphicData uri="http://schemas.openxmlformats.org/drawingml/2006/table">
            <a:tbl>
              <a:tblPr/>
              <a:tblGrid>
                <a:gridCol w="1967400">
                  <a:extLst>
                    <a:ext uri="{9D8B030D-6E8A-4147-A177-3AD203B41FA5}">
                      <a16:colId xmlns:a16="http://schemas.microsoft.com/office/drawing/2014/main" val="20000"/>
                    </a:ext>
                  </a:extLst>
                </a:gridCol>
                <a:gridCol w="1176480">
                  <a:extLst>
                    <a:ext uri="{9D8B030D-6E8A-4147-A177-3AD203B41FA5}">
                      <a16:colId xmlns:a16="http://schemas.microsoft.com/office/drawing/2014/main" val="20001"/>
                    </a:ext>
                  </a:extLst>
                </a:gridCol>
                <a:gridCol w="1781280">
                  <a:extLst>
                    <a:ext uri="{9D8B030D-6E8A-4147-A177-3AD203B41FA5}">
                      <a16:colId xmlns:a16="http://schemas.microsoft.com/office/drawing/2014/main" val="20002"/>
                    </a:ext>
                  </a:extLst>
                </a:gridCol>
              </a:tblGrid>
              <a:tr h="1240200">
                <a:tc>
                  <a:txBody>
                    <a:bodyPr/>
                    <a:lstStyle/>
                    <a:p>
                      <a:endParaRPr lang="cs-CZ"/>
                    </a:p>
                  </a:txBody>
                  <a:tcPr marL="164880" marR="164880">
                    <a:lnL w="1368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buNone/>
                      </a:pPr>
                      <a:r>
                        <a:rPr lang="cs-CZ" sz="3300" b="0" strike="noStrike" spc="-1">
                          <a:solidFill>
                            <a:srgbClr val="000000"/>
                          </a:solidFill>
                          <a:latin typeface="Arial"/>
                        </a:rPr>
                        <a:t>V GS</a:t>
                      </a:r>
                      <a:endParaRPr lang="cs-CZ" sz="3300" b="0" strike="noStrike" spc="-1">
                        <a:latin typeface="Arial"/>
                      </a:endParaRPr>
                    </a:p>
                  </a:txBody>
                  <a:tcPr marL="164880" marR="16488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buNone/>
                      </a:pPr>
                      <a:r>
                        <a:rPr lang="cs-CZ" sz="3300" b="0" strike="noStrike" spc="-1">
                          <a:solidFill>
                            <a:srgbClr val="000000"/>
                          </a:solidFill>
                          <a:latin typeface="Arial"/>
                        </a:rPr>
                        <a:t>Není v GS</a:t>
                      </a:r>
                      <a:endParaRPr lang="cs-CZ" sz="3300" b="0" strike="noStrike" spc="-1">
                        <a:latin typeface="Arial"/>
                      </a:endParaRPr>
                    </a:p>
                  </a:txBody>
                  <a:tcPr marL="164880" marR="164880">
                    <a:lnL w="5760">
                      <a:solidFill>
                        <a:srgbClr val="000000"/>
                      </a:solidFill>
                    </a:lnL>
                    <a:lnR w="13680">
                      <a:solidFill>
                        <a:srgbClr val="000000"/>
                      </a:solidFill>
                    </a:lnR>
                    <a:lnT w="13680">
                      <a:solidFill>
                        <a:srgbClr val="000000"/>
                      </a:solidFill>
                    </a:lnT>
                    <a:lnB w="5760">
                      <a:solidFill>
                        <a:srgbClr val="000000"/>
                      </a:solidFill>
                    </a:lnB>
                    <a:noFill/>
                  </a:tcPr>
                </a:tc>
                <a:extLst>
                  <a:ext uri="{0D108BD9-81ED-4DB2-BD59-A6C34878D82A}">
                    <a16:rowId xmlns:a16="http://schemas.microsoft.com/office/drawing/2014/main" val="10000"/>
                  </a:ext>
                </a:extLst>
              </a:tr>
              <a:tr h="737280">
                <a:tc>
                  <a:txBody>
                    <a:bodyPr/>
                    <a:lstStyle/>
                    <a:p>
                      <a:pPr algn="ctr">
                        <a:lnSpc>
                          <a:spcPct val="100000"/>
                        </a:lnSpc>
                        <a:buNone/>
                      </a:pPr>
                      <a:r>
                        <a:rPr lang="cs-CZ" sz="3300" b="0" strike="noStrike" spc="-1">
                          <a:solidFill>
                            <a:srgbClr val="000000"/>
                          </a:solidFill>
                          <a:latin typeface="Arial"/>
                        </a:rPr>
                        <a:t>Význ</a:t>
                      </a:r>
                      <a:endParaRPr lang="cs-CZ" sz="3300" b="0" strike="noStrike" spc="-1">
                        <a:latin typeface="Arial"/>
                      </a:endParaRPr>
                    </a:p>
                  </a:txBody>
                  <a:tcPr marL="164880" marR="16488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buNone/>
                      </a:pPr>
                      <a:r>
                        <a:rPr lang="cs-CZ" sz="3300" b="0" strike="noStrike" spc="-1">
                          <a:solidFill>
                            <a:srgbClr val="000000"/>
                          </a:solidFill>
                          <a:latin typeface="Arial"/>
                        </a:rPr>
                        <a:t>8</a:t>
                      </a:r>
                      <a:endParaRPr lang="cs-CZ" sz="3300" b="0" strike="noStrike" spc="-1">
                        <a:latin typeface="Arial"/>
                      </a:endParaRPr>
                    </a:p>
                  </a:txBody>
                  <a:tcPr marL="164880" marR="16488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buNone/>
                      </a:pPr>
                      <a:r>
                        <a:rPr lang="cs-CZ" sz="3300" b="0" strike="noStrike" spc="-1">
                          <a:solidFill>
                            <a:srgbClr val="000000"/>
                          </a:solidFill>
                          <a:latin typeface="Arial"/>
                        </a:rPr>
                        <a:t>1264</a:t>
                      </a:r>
                      <a:endParaRPr lang="cs-CZ" sz="3300" b="0" strike="noStrike" spc="-1">
                        <a:latin typeface="Arial"/>
                      </a:endParaRPr>
                    </a:p>
                  </a:txBody>
                  <a:tcPr marL="164880" marR="16488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1"/>
                  </a:ext>
                </a:extLst>
              </a:tr>
              <a:tr h="738000">
                <a:tc>
                  <a:txBody>
                    <a:bodyPr/>
                    <a:lstStyle/>
                    <a:p>
                      <a:pPr algn="ctr">
                        <a:lnSpc>
                          <a:spcPct val="100000"/>
                        </a:lnSpc>
                        <a:buNone/>
                      </a:pPr>
                      <a:r>
                        <a:rPr lang="cs-CZ" sz="3300" b="0" strike="noStrike" spc="-1">
                          <a:solidFill>
                            <a:srgbClr val="000000"/>
                          </a:solidFill>
                          <a:latin typeface="Arial"/>
                        </a:rPr>
                        <a:t>Nevýzn</a:t>
                      </a:r>
                      <a:endParaRPr lang="cs-CZ" sz="3300" b="0" strike="noStrike" spc="-1">
                        <a:latin typeface="Arial"/>
                      </a:endParaRPr>
                    </a:p>
                  </a:txBody>
                  <a:tcPr marL="164880" marR="164880">
                    <a:lnL w="1368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buNone/>
                      </a:pPr>
                      <a:r>
                        <a:rPr lang="cs-CZ" sz="3300" b="0" strike="noStrike" spc="-1">
                          <a:solidFill>
                            <a:srgbClr val="000000"/>
                          </a:solidFill>
                          <a:latin typeface="Arial"/>
                        </a:rPr>
                        <a:t>88</a:t>
                      </a:r>
                      <a:endParaRPr lang="cs-CZ" sz="3300" b="0" strike="noStrike" spc="-1">
                        <a:latin typeface="Arial"/>
                      </a:endParaRPr>
                    </a:p>
                  </a:txBody>
                  <a:tcPr marL="164880" marR="16488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buNone/>
                      </a:pPr>
                      <a:r>
                        <a:rPr lang="cs-CZ" sz="3300" b="0" strike="noStrike" spc="-1">
                          <a:solidFill>
                            <a:srgbClr val="000000"/>
                          </a:solidFill>
                          <a:latin typeface="Arial"/>
                        </a:rPr>
                        <a:t>11279</a:t>
                      </a:r>
                      <a:endParaRPr lang="cs-CZ" sz="3300" b="0" strike="noStrike" spc="-1">
                        <a:latin typeface="Arial"/>
                      </a:endParaRPr>
                    </a:p>
                  </a:txBody>
                  <a:tcPr marL="164880" marR="164880">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2"/>
                  </a:ext>
                </a:extLst>
              </a:tr>
            </a:tbl>
          </a:graphicData>
        </a:graphic>
      </p:graphicFrame>
      <p:sp>
        <p:nvSpPr>
          <p:cNvPr id="3" name="TextShape 1">
            <a:extLst>
              <a:ext uri="{FF2B5EF4-FFF2-40B4-BE49-F238E27FC236}">
                <a16:creationId xmlns:a16="http://schemas.microsoft.com/office/drawing/2014/main" id="{ADAA1353-2193-C6D2-FB6F-8D4589210CB0}"/>
              </a:ext>
            </a:extLst>
          </p:cNvPr>
          <p:cNvSpPr/>
          <p:nvPr/>
        </p:nvSpPr>
        <p:spPr>
          <a:xfrm>
            <a:off x="423567" y="237523"/>
            <a:ext cx="11124381" cy="881094"/>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ctr">
            <a:normAutofit/>
          </a:bodyPr>
          <a:lstStyle/>
          <a:p>
            <a:pPr>
              <a:lnSpc>
                <a:spcPct val="90000"/>
              </a:lnSpc>
              <a:spcAft>
                <a:spcPts val="601"/>
              </a:spcAft>
            </a:pPr>
            <a:r>
              <a:rPr lang="en-US" sz="3400" spc="-1" dirty="0" err="1">
                <a:solidFill>
                  <a:srgbClr val="303030"/>
                </a:solidFill>
                <a:ea typeface="+mn-lt"/>
                <a:cs typeface="+mn-lt"/>
              </a:rPr>
              <a:t>Hypergeometrický</a:t>
            </a:r>
            <a:r>
              <a:rPr lang="en-US" sz="3400" spc="-1" dirty="0">
                <a:solidFill>
                  <a:srgbClr val="303030"/>
                </a:solidFill>
                <a:ea typeface="+mn-lt"/>
                <a:cs typeface="+mn-lt"/>
              </a:rPr>
              <a:t> </a:t>
            </a:r>
            <a:r>
              <a:rPr lang="en-US" sz="3400" spc="-1" dirty="0" err="1">
                <a:solidFill>
                  <a:srgbClr val="303030"/>
                </a:solidFill>
                <a:ea typeface="+mn-lt"/>
                <a:cs typeface="+mn-lt"/>
              </a:rPr>
              <a:t>nebo</a:t>
            </a:r>
            <a:r>
              <a:rPr lang="en-US" sz="3400" spc="-1" dirty="0">
                <a:solidFill>
                  <a:srgbClr val="303030"/>
                </a:solidFill>
                <a:ea typeface="+mn-lt"/>
                <a:cs typeface="+mn-lt"/>
              </a:rPr>
              <a:t> </a:t>
            </a:r>
            <a:r>
              <a:rPr lang="en-US" sz="3400" spc="-1" dirty="0" err="1">
                <a:solidFill>
                  <a:srgbClr val="303030"/>
                </a:solidFill>
                <a:ea typeface="+mn-lt"/>
                <a:cs typeface="+mn-lt"/>
              </a:rPr>
              <a:t>Fisherův</a:t>
            </a:r>
            <a:r>
              <a:rPr lang="en-US" sz="3400" spc="-1" dirty="0">
                <a:solidFill>
                  <a:srgbClr val="303030"/>
                </a:solidFill>
                <a:ea typeface="+mn-lt"/>
                <a:cs typeface="+mn-lt"/>
              </a:rPr>
              <a:t> test?</a:t>
            </a:r>
            <a:endParaRPr lang="en-US" dirty="0">
              <a:ea typeface="+mn-lt"/>
              <a:cs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1AB0F-A909-937B-BA10-F10A4F3E097A}"/>
              </a:ext>
            </a:extLst>
          </p:cNvPr>
          <p:cNvSpPr>
            <a:spLocks noGrp="1"/>
          </p:cNvSpPr>
          <p:nvPr>
            <p:ph type="title"/>
          </p:nvPr>
        </p:nvSpPr>
        <p:spPr/>
        <p:txBody>
          <a:bodyPr/>
          <a:lstStyle/>
          <a:p>
            <a:r>
              <a:rPr lang="cs-CZ" sz="4000" dirty="0"/>
              <a:t>Princip </a:t>
            </a:r>
            <a:r>
              <a:rPr lang="cs-CZ" sz="4000" dirty="0" err="1"/>
              <a:t>dekonvoluce</a:t>
            </a:r>
            <a:r>
              <a:rPr lang="cs-CZ" sz="4000" dirty="0"/>
              <a:t> genové exprese</a:t>
            </a:r>
          </a:p>
        </p:txBody>
      </p:sp>
      <p:sp>
        <p:nvSpPr>
          <p:cNvPr id="3" name="Podnadpis 2">
            <a:extLst>
              <a:ext uri="{FF2B5EF4-FFF2-40B4-BE49-F238E27FC236}">
                <a16:creationId xmlns:a16="http://schemas.microsoft.com/office/drawing/2014/main" id="{35FCF2D0-893F-8605-DC33-BDA7A0E875F6}"/>
              </a:ext>
            </a:extLst>
          </p:cNvPr>
          <p:cNvSpPr>
            <a:spLocks noGrp="1"/>
          </p:cNvSpPr>
          <p:nvPr>
            <p:ph type="subTitle"/>
          </p:nvPr>
        </p:nvSpPr>
        <p:spPr>
          <a:xfrm>
            <a:off x="609480" y="1843703"/>
            <a:ext cx="10972440" cy="3977280"/>
          </a:xfrm>
        </p:spPr>
        <p:txBody>
          <a:bodyPr/>
          <a:lstStyle/>
          <a:p>
            <a:r>
              <a:rPr lang="cs-CZ" sz="2400" dirty="0"/>
              <a:t>Hlavní koncept: </a:t>
            </a:r>
            <a:endParaRPr lang="en-US" sz="2400" dirty="0"/>
          </a:p>
          <a:p>
            <a:endParaRPr lang="cs-CZ" sz="2400" dirty="0"/>
          </a:p>
          <a:p>
            <a:pPr lvl="1"/>
            <a:r>
              <a:rPr lang="cs-CZ" dirty="0"/>
              <a:t>Každý typ buňky má unikátní vzor genové exprese (tzv. signatura).</a:t>
            </a:r>
          </a:p>
          <a:p>
            <a:pPr lvl="1"/>
            <a:r>
              <a:rPr lang="cs-CZ" dirty="0"/>
              <a:t>Genová exprese směsného vzorku je kombinací expresí z jednotlivých typů buněk podle jejich proporcí.</a:t>
            </a:r>
          </a:p>
          <a:p>
            <a:pPr marL="457200" lvl="1" indent="0">
              <a:buNone/>
            </a:pPr>
            <a:endParaRPr lang="cs-CZ" dirty="0"/>
          </a:p>
          <a:p>
            <a:r>
              <a:rPr lang="cs-CZ" sz="2400" dirty="0"/>
              <a:t>Základní model:</a:t>
            </a:r>
          </a:p>
          <a:p>
            <a:pPr marL="0" indent="0">
              <a:buNone/>
            </a:pPr>
            <a:r>
              <a:rPr lang="cs-CZ" dirty="0"/>
              <a:t>				</a:t>
            </a:r>
            <a:r>
              <a:rPr lang="cs-CZ" sz="3600" dirty="0"/>
              <a:t>𝐸=𝐶⋅𝑆</a:t>
            </a:r>
          </a:p>
          <a:p>
            <a:pPr marL="0" indent="0">
              <a:buNone/>
            </a:pPr>
            <a:endParaRPr lang="cs-CZ" dirty="0"/>
          </a:p>
          <a:p>
            <a:pPr lvl="2"/>
            <a:r>
              <a:rPr lang="cs-CZ" dirty="0"/>
              <a:t>Kde:</a:t>
            </a:r>
            <a:endParaRPr lang="en-US" dirty="0"/>
          </a:p>
          <a:p>
            <a:pPr lvl="2"/>
            <a:r>
              <a:rPr lang="cs-CZ" dirty="0"/>
              <a:t>𝐸: Matice naměřených expresních dat (</a:t>
            </a:r>
            <a:r>
              <a:rPr lang="cs-CZ" dirty="0" err="1"/>
              <a:t>bulk</a:t>
            </a:r>
            <a:r>
              <a:rPr lang="cs-CZ" dirty="0"/>
              <a:t> RNA-</a:t>
            </a:r>
            <a:r>
              <a:rPr lang="cs-CZ" dirty="0" err="1"/>
              <a:t>seq</a:t>
            </a:r>
            <a:r>
              <a:rPr lang="cs-CZ" dirty="0"/>
              <a:t>).</a:t>
            </a:r>
          </a:p>
          <a:p>
            <a:pPr lvl="2"/>
            <a:r>
              <a:rPr lang="cs-CZ" dirty="0"/>
              <a:t>𝐶: Matice proporcí buněčných typů.</a:t>
            </a:r>
          </a:p>
          <a:p>
            <a:pPr lvl="2"/>
            <a:r>
              <a:rPr lang="cs-CZ" dirty="0"/>
              <a:t>𝑆: Matice signatur genové exprese specifických pro buněčné typy</a:t>
            </a:r>
          </a:p>
        </p:txBody>
      </p:sp>
    </p:spTree>
    <p:extLst>
      <p:ext uri="{BB962C8B-B14F-4D97-AF65-F5344CB8AC3E}">
        <p14:creationId xmlns:p14="http://schemas.microsoft.com/office/powerpoint/2010/main" val="151625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a:lnSpc>
                <a:spcPct val="90000"/>
              </a:lnSpc>
              <a:buNone/>
            </a:pPr>
            <a:r>
              <a:rPr lang="cs-CZ" sz="6000" b="0" strike="noStrike" spc="-1">
                <a:solidFill>
                  <a:srgbClr val="000000"/>
                </a:solidFill>
                <a:latin typeface="Calibri Light"/>
              </a:rPr>
              <a:t>Dělení metod podle toho s jakou informací pracují</a:t>
            </a:r>
            <a:endParaRPr lang="cs-CZ" sz="6000" b="0" strike="noStrike" spc="-1">
              <a:solidFill>
                <a:srgbClr val="000000"/>
              </a:solidFill>
              <a:latin typeface="Calibri"/>
            </a:endParaRPr>
          </a:p>
        </p:txBody>
      </p:sp>
      <p:sp>
        <p:nvSpPr>
          <p:cNvPr id="384" name="PlaceHolder 2"/>
          <p:cNvSpPr>
            <a:spLocks noGrp="1"/>
          </p:cNvSpPr>
          <p:nvPr>
            <p:ph/>
          </p:nvPr>
        </p:nvSpPr>
        <p:spPr>
          <a:xfrm>
            <a:off x="831960" y="4589640"/>
            <a:ext cx="10515240" cy="1499760"/>
          </a:xfrm>
          <a:prstGeom prst="rect">
            <a:avLst/>
          </a:prstGeom>
          <a:noFill/>
          <a:ln w="0">
            <a:noFill/>
          </a:ln>
        </p:spPr>
        <p:txBody>
          <a:bodyPr anchor="t">
            <a:noAutofit/>
          </a:bodyPr>
          <a:lstStyle/>
          <a:p>
            <a:endParaRPr lang="cs-CZ" sz="2800" b="0" strike="noStrike" spc="-1">
              <a:solidFill>
                <a:srgbClr val="000000"/>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 name="TextShape 1"/>
          <p:cNvSpPr/>
          <p:nvPr/>
        </p:nvSpPr>
        <p:spPr>
          <a:xfrm>
            <a:off x="838080" y="1700640"/>
            <a:ext cx="4788000" cy="41144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90000"/>
              </a:lnSpc>
              <a:spcAft>
                <a:spcPts val="601"/>
              </a:spcAft>
              <a:buNone/>
            </a:pPr>
            <a:r>
              <a:rPr lang="en-US" sz="4400" b="1" strike="noStrike" spc="-1">
                <a:solidFill>
                  <a:srgbClr val="000000"/>
                </a:solidFill>
                <a:latin typeface="Calibri Light"/>
              </a:rPr>
              <a:t>Metody dělící hranice vs. metody celého seznamu</a:t>
            </a:r>
            <a:endParaRPr lang="cs-CZ" sz="4400" b="0" strike="noStrike" spc="-1">
              <a:latin typeface="Arial"/>
            </a:endParaRPr>
          </a:p>
        </p:txBody>
      </p:sp>
      <p:sp>
        <p:nvSpPr>
          <p:cNvPr id="386" name="TextShape 2"/>
          <p:cNvSpPr/>
          <p:nvPr/>
        </p:nvSpPr>
        <p:spPr>
          <a:xfrm>
            <a:off x="5227920" y="1692000"/>
            <a:ext cx="6804360" cy="41144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9000"/>
          </a:bodyPr>
          <a:lstStyle/>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Dvě předchozí metody byly závislé na dělících hranicích – cut-offs a tedy závislé na N</a:t>
            </a:r>
            <a:endParaRPr lang="cs-CZ" sz="2000" b="0" strike="noStrike" spc="-1">
              <a:latin typeface="Arial"/>
            </a:endParaRPr>
          </a:p>
          <a:p>
            <a:pPr>
              <a:lnSpc>
                <a:spcPct val="90000"/>
              </a:lnSpc>
              <a:spcAft>
                <a:spcPts val="601"/>
              </a:spcAft>
              <a:buNone/>
            </a:pPr>
            <a:endParaRPr lang="cs-CZ" sz="2000" b="0" strike="noStrike" spc="-1">
              <a:latin typeface="Arial"/>
            </a:endParaRPr>
          </a:p>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V případě, že řekneme, že gen je pro nás významný již na 10% FDR, výsledek se změní!</a:t>
            </a:r>
            <a:endParaRPr lang="cs-CZ" sz="2000" b="0" strike="noStrike" spc="-1">
              <a:latin typeface="Arial"/>
            </a:endParaRPr>
          </a:p>
          <a:p>
            <a:pPr>
              <a:lnSpc>
                <a:spcPct val="90000"/>
              </a:lnSpc>
              <a:spcAft>
                <a:spcPts val="601"/>
              </a:spcAft>
              <a:buNone/>
            </a:pPr>
            <a:endParaRPr lang="cs-CZ" sz="2000" b="0" strike="noStrike" spc="-1">
              <a:latin typeface="Arial"/>
            </a:endParaRPr>
          </a:p>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Dále ztrácíme informaci tím, že redukujeme p-hodnotu na binární proměnné (významné/nevýznamné)</a:t>
            </a:r>
            <a:endParaRPr lang="cs-CZ" sz="2000" b="0" strike="noStrike" spc="-1">
              <a:latin typeface="Arial"/>
            </a:endParaRPr>
          </a:p>
          <a:p>
            <a:pPr>
              <a:lnSpc>
                <a:spcPct val="90000"/>
              </a:lnSpc>
              <a:spcAft>
                <a:spcPts val="601"/>
              </a:spcAft>
              <a:buNone/>
            </a:pPr>
            <a:endParaRPr lang="cs-CZ" sz="2000" b="0" strike="noStrike" spc="-1">
              <a:latin typeface="Arial"/>
            </a:endParaRPr>
          </a:p>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Je rozdíl vědět jestli statisticky nevýznamné geny v naší množině jsou významné na hranici významnosti a nebo vůbec ne</a:t>
            </a:r>
            <a:endParaRPr lang="cs-CZ" sz="20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 name="TextShape 1"/>
          <p:cNvSpPr/>
          <p:nvPr/>
        </p:nvSpPr>
        <p:spPr>
          <a:xfrm>
            <a:off x="838080" y="640080"/>
            <a:ext cx="4681440" cy="18403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Metoda celého seznamu genů: </a:t>
            </a:r>
            <a:r>
              <a:rPr lang="en-US" sz="4000" b="1" i="1" strike="noStrike" spc="-1">
                <a:solidFill>
                  <a:srgbClr val="000000"/>
                </a:solidFill>
                <a:latin typeface="Calibri Light"/>
              </a:rPr>
              <a:t>uzavřená</a:t>
            </a:r>
            <a:endParaRPr lang="cs-CZ" sz="4000" b="0" strike="noStrike" spc="-1">
              <a:latin typeface="Arial"/>
            </a:endParaRPr>
          </a:p>
        </p:txBody>
      </p:sp>
      <p:sp>
        <p:nvSpPr>
          <p:cNvPr id="388" name="CustomShape 2"/>
          <p:cNvSpPr/>
          <p:nvPr/>
        </p:nvSpPr>
        <p:spPr>
          <a:xfrm>
            <a:off x="838080" y="2686320"/>
            <a:ext cx="4681440" cy="353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anchor="t">
            <a:normAutofit/>
          </a:bodyPr>
          <a:lstStyle/>
          <a:p>
            <a:pPr indent="-228600">
              <a:lnSpc>
                <a:spcPct val="90000"/>
              </a:lnSpc>
              <a:spcAft>
                <a:spcPts val="601"/>
              </a:spcAft>
              <a:buClr>
                <a:srgbClr val="000000"/>
              </a:buClr>
              <a:buFont typeface="Arial"/>
              <a:buChar char="•"/>
            </a:pPr>
            <a:r>
              <a:rPr lang="en-US" sz="1700" b="0" strike="noStrike" spc="-1">
                <a:solidFill>
                  <a:srgbClr val="000000"/>
                </a:solidFill>
                <a:latin typeface="Calibri"/>
              </a:rPr>
              <a:t> Můžeme studovat </a:t>
            </a:r>
            <a:r>
              <a:rPr lang="en-US" sz="1700" b="1" strike="noStrike" spc="-1">
                <a:solidFill>
                  <a:srgbClr val="000000"/>
                </a:solidFill>
                <a:latin typeface="Calibri"/>
              </a:rPr>
              <a:t>rozložení p-hodnot v genové sadě</a:t>
            </a:r>
            <a:endParaRPr lang="cs-CZ" sz="1700" b="0" strike="noStrike" spc="-1">
              <a:latin typeface="Arial"/>
            </a:endParaRPr>
          </a:p>
          <a:p>
            <a:pPr indent="-228600">
              <a:lnSpc>
                <a:spcPct val="90000"/>
              </a:lnSpc>
              <a:spcAft>
                <a:spcPts val="601"/>
              </a:spcAft>
              <a:buClr>
                <a:srgbClr val="000000"/>
              </a:buClr>
              <a:buFont typeface="Arial"/>
              <a:buChar char="•"/>
            </a:pPr>
            <a:r>
              <a:rPr lang="en-US" sz="1700" b="0" strike="noStrike" spc="-1">
                <a:solidFill>
                  <a:srgbClr val="000000"/>
                </a:solidFill>
                <a:latin typeface="Calibri"/>
              </a:rPr>
              <a:t> V případě, že žádné geny nejsou odlišně exprimované, mělo by se jednat o uniformní rozložení</a:t>
            </a:r>
            <a:endParaRPr lang="cs-CZ" sz="1700" b="0" strike="noStrike" spc="-1">
              <a:latin typeface="Arial"/>
            </a:endParaRPr>
          </a:p>
          <a:p>
            <a:pPr indent="-228600">
              <a:lnSpc>
                <a:spcPct val="90000"/>
              </a:lnSpc>
              <a:spcAft>
                <a:spcPts val="601"/>
              </a:spcAft>
              <a:buClr>
                <a:srgbClr val="000000"/>
              </a:buClr>
              <a:buFont typeface="Arial"/>
              <a:buChar char="•"/>
            </a:pPr>
            <a:r>
              <a:rPr lang="en-US" sz="1700" b="0" strike="noStrike" spc="-1">
                <a:solidFill>
                  <a:srgbClr val="000000"/>
                </a:solidFill>
                <a:latin typeface="Calibri"/>
              </a:rPr>
              <a:t> Pík vlevo indikuje významnost některých genů</a:t>
            </a:r>
            <a:endParaRPr lang="cs-CZ" sz="1700" b="0" strike="noStrike" spc="-1">
              <a:latin typeface="Arial"/>
            </a:endParaRPr>
          </a:p>
          <a:p>
            <a:pPr indent="-228600">
              <a:lnSpc>
                <a:spcPct val="90000"/>
              </a:lnSpc>
              <a:spcAft>
                <a:spcPts val="601"/>
              </a:spcAft>
              <a:buClr>
                <a:srgbClr val="000000"/>
              </a:buClr>
              <a:buFont typeface="Arial"/>
              <a:buChar char="•"/>
            </a:pPr>
            <a:r>
              <a:rPr lang="en-US" sz="1700" b="0" strike="noStrike" spc="-1">
                <a:solidFill>
                  <a:srgbClr val="000000"/>
                </a:solidFill>
                <a:latin typeface="Calibri"/>
              </a:rPr>
              <a:t> Aplikujeme Kolmogorův-Smirnovův test pro porovnání rozložení</a:t>
            </a:r>
            <a:endParaRPr lang="cs-CZ" sz="1700" b="0" strike="noStrike" spc="-1">
              <a:latin typeface="Arial"/>
            </a:endParaRPr>
          </a:p>
          <a:p>
            <a:pPr indent="-228600">
              <a:lnSpc>
                <a:spcPct val="90000"/>
              </a:lnSpc>
              <a:spcAft>
                <a:spcPts val="601"/>
              </a:spcAft>
              <a:buClr>
                <a:srgbClr val="000000"/>
              </a:buClr>
              <a:buFont typeface="Arial"/>
              <a:buChar char="•"/>
            </a:pPr>
            <a:r>
              <a:rPr lang="en-US" sz="1700" b="0" strike="noStrike" spc="-1">
                <a:solidFill>
                  <a:srgbClr val="000000"/>
                </a:solidFill>
                <a:latin typeface="Calibri"/>
              </a:rPr>
              <a:t> p = 8.2%, není velmi významné</a:t>
            </a:r>
            <a:endParaRPr lang="cs-CZ" sz="1700" b="0" strike="noStrike" spc="-1">
              <a:latin typeface="Arial"/>
            </a:endParaRPr>
          </a:p>
          <a:p>
            <a:pPr indent="-228600">
              <a:lnSpc>
                <a:spcPct val="90000"/>
              </a:lnSpc>
              <a:spcAft>
                <a:spcPts val="601"/>
              </a:spcAft>
              <a:buClr>
                <a:srgbClr val="000000"/>
              </a:buClr>
              <a:buFont typeface="Arial"/>
              <a:buChar char="•"/>
            </a:pPr>
            <a:r>
              <a:rPr lang="en-US" sz="1700" b="0" strike="noStrike" spc="-1">
                <a:solidFill>
                  <a:srgbClr val="000000"/>
                </a:solidFill>
                <a:latin typeface="Calibri"/>
              </a:rPr>
              <a:t> Je to </a:t>
            </a:r>
            <a:r>
              <a:rPr lang="en-US" sz="1700" b="1" strike="noStrike" spc="-1">
                <a:solidFill>
                  <a:srgbClr val="000000"/>
                </a:solidFill>
                <a:latin typeface="Calibri"/>
              </a:rPr>
              <a:t>uzavřená</a:t>
            </a:r>
            <a:r>
              <a:rPr lang="en-US" sz="1700" b="0" strike="noStrike" spc="-1">
                <a:solidFill>
                  <a:srgbClr val="000000"/>
                </a:solidFill>
                <a:latin typeface="Calibri"/>
              </a:rPr>
              <a:t> metoda, protože používáme jen geny z genové sady</a:t>
            </a:r>
            <a:endParaRPr lang="cs-CZ" sz="1700" b="0" strike="noStrike" spc="-1">
              <a:latin typeface="Arial"/>
            </a:endParaRPr>
          </a:p>
        </p:txBody>
      </p:sp>
      <p:pic>
        <p:nvPicPr>
          <p:cNvPr id="389" name="Picture 3"/>
          <p:cNvPicPr/>
          <p:nvPr/>
        </p:nvPicPr>
        <p:blipFill>
          <a:blip r:embed="rId3"/>
          <a:stretch/>
        </p:blipFill>
        <p:spPr>
          <a:xfrm>
            <a:off x="5915160" y="713880"/>
            <a:ext cx="5438160" cy="54302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 name="CustomShape 2"/>
          <p:cNvSpPr/>
          <p:nvPr/>
        </p:nvSpPr>
        <p:spPr>
          <a:xfrm>
            <a:off x="838080" y="640080"/>
            <a:ext cx="4681440" cy="18403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Metoda celého seznamu genů: </a:t>
            </a:r>
            <a:r>
              <a:rPr lang="en-US" sz="4000" b="1" i="1" strike="noStrike" spc="-1">
                <a:solidFill>
                  <a:srgbClr val="000000"/>
                </a:solidFill>
                <a:latin typeface="Calibri Light"/>
              </a:rPr>
              <a:t>kompetitivní</a:t>
            </a:r>
            <a:endParaRPr lang="cs-CZ" sz="4000" b="0" strike="noStrike" spc="-1">
              <a:latin typeface="Arial"/>
            </a:endParaRPr>
          </a:p>
        </p:txBody>
      </p:sp>
      <p:sp>
        <p:nvSpPr>
          <p:cNvPr id="391" name="CustomShape 1"/>
          <p:cNvSpPr/>
          <p:nvPr/>
        </p:nvSpPr>
        <p:spPr>
          <a:xfrm>
            <a:off x="838080" y="2686320"/>
            <a:ext cx="4681440" cy="3531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anchor="t">
            <a:normAutofit/>
          </a:bodyPr>
          <a:lstStyle/>
          <a:p>
            <a:pPr indent="-228600">
              <a:lnSpc>
                <a:spcPct val="90000"/>
              </a:lnSpc>
              <a:spcAft>
                <a:spcPts val="601"/>
              </a:spcAft>
              <a:buClr>
                <a:srgbClr val="000000"/>
              </a:buClr>
              <a:buFont typeface="Arial"/>
              <a:buChar char="•"/>
            </a:pPr>
            <a:r>
              <a:rPr lang="en-US" sz="2000" b="0" strike="noStrike" spc="-1">
                <a:solidFill>
                  <a:srgbClr val="000000"/>
                </a:solidFill>
                <a:latin typeface="Calibri"/>
              </a:rPr>
              <a:t> Alternativně se můžeme dívat na rozložení </a:t>
            </a:r>
            <a:r>
              <a:rPr lang="en-US" sz="2000" b="1" strike="noStrike" spc="-1">
                <a:solidFill>
                  <a:srgbClr val="000000"/>
                </a:solidFill>
                <a:latin typeface="Calibri"/>
              </a:rPr>
              <a:t>pořadí</a:t>
            </a:r>
            <a:r>
              <a:rPr lang="en-US" sz="2000" b="0" strike="noStrike" spc="-1">
                <a:solidFill>
                  <a:srgbClr val="000000"/>
                </a:solidFill>
                <a:latin typeface="Calibri"/>
              </a:rPr>
              <a:t> p-hodnot</a:t>
            </a:r>
            <a:endParaRPr lang="cs-CZ" sz="2000" b="0" strike="noStrike" spc="-1">
              <a:latin typeface="Arial"/>
            </a:endParaRPr>
          </a:p>
          <a:p>
            <a:pPr indent="-228600">
              <a:lnSpc>
                <a:spcPct val="90000"/>
              </a:lnSpc>
              <a:spcAft>
                <a:spcPts val="601"/>
              </a:spcAft>
              <a:buClr>
                <a:srgbClr val="000000"/>
              </a:buClr>
              <a:buFont typeface="Arial"/>
              <a:buChar char="•"/>
            </a:pPr>
            <a:r>
              <a:rPr lang="en-US" sz="2000" b="0" strike="noStrike" spc="-1">
                <a:solidFill>
                  <a:srgbClr val="000000"/>
                </a:solidFill>
                <a:latin typeface="Calibri"/>
              </a:rPr>
              <a:t> Toto by byla kompetitivní metoda, protože porovnáváme naši genovou sadu s ostatními geny v experimentu</a:t>
            </a:r>
            <a:endParaRPr lang="cs-CZ" sz="2000" b="0" strike="noStrike" spc="-1">
              <a:latin typeface="Arial"/>
            </a:endParaRPr>
          </a:p>
          <a:p>
            <a:pPr indent="-228600">
              <a:lnSpc>
                <a:spcPct val="90000"/>
              </a:lnSpc>
              <a:spcAft>
                <a:spcPts val="601"/>
              </a:spcAft>
              <a:buClr>
                <a:srgbClr val="000000"/>
              </a:buClr>
              <a:buFont typeface="Arial"/>
              <a:buChar char="•"/>
            </a:pPr>
            <a:r>
              <a:rPr lang="en-US" sz="2000" b="0" strike="noStrike" spc="-1">
                <a:solidFill>
                  <a:srgbClr val="000000"/>
                </a:solidFill>
                <a:latin typeface="Calibri"/>
              </a:rPr>
              <a:t> Opět můžeme aplikovat KS test</a:t>
            </a:r>
            <a:endParaRPr lang="cs-CZ" sz="2000" b="0" strike="noStrike" spc="-1">
              <a:latin typeface="Arial"/>
            </a:endParaRPr>
          </a:p>
          <a:p>
            <a:pPr indent="-228600">
              <a:lnSpc>
                <a:spcPct val="90000"/>
              </a:lnSpc>
              <a:spcAft>
                <a:spcPts val="601"/>
              </a:spcAft>
              <a:buClr>
                <a:srgbClr val="000000"/>
              </a:buClr>
              <a:buFont typeface="Arial"/>
              <a:buChar char="•"/>
            </a:pPr>
            <a:r>
              <a:rPr lang="en-US" sz="2000" b="0" strike="noStrike" spc="-1">
                <a:solidFill>
                  <a:srgbClr val="000000"/>
                </a:solidFill>
                <a:latin typeface="Calibri"/>
              </a:rPr>
              <a:t> p=85.1%, velmi nevýznamné</a:t>
            </a:r>
            <a:endParaRPr lang="cs-CZ" sz="2000" b="0" strike="noStrike" spc="-1">
              <a:latin typeface="Arial"/>
            </a:endParaRPr>
          </a:p>
        </p:txBody>
      </p:sp>
      <p:pic>
        <p:nvPicPr>
          <p:cNvPr id="392" name="Picture 2"/>
          <p:cNvPicPr/>
          <p:nvPr/>
        </p:nvPicPr>
        <p:blipFill>
          <a:blip r:embed="rId3"/>
          <a:stretch/>
        </p:blipFill>
        <p:spPr>
          <a:xfrm>
            <a:off x="5915160" y="713880"/>
            <a:ext cx="5438160" cy="543024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2"/>
          <p:cNvSpPr/>
          <p:nvPr/>
        </p:nvSpPr>
        <p:spPr>
          <a:xfrm>
            <a:off x="7872120" y="385920"/>
            <a:ext cx="4681440" cy="18403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Metoda celého seznamu genů: </a:t>
            </a:r>
            <a:r>
              <a:rPr lang="en-US" sz="4000" b="1" i="1" strike="noStrike" spc="-1">
                <a:solidFill>
                  <a:srgbClr val="000000"/>
                </a:solidFill>
                <a:latin typeface="Calibri Light"/>
              </a:rPr>
              <a:t>kompetitivní</a:t>
            </a:r>
            <a:endParaRPr lang="cs-CZ" sz="4000" b="0" strike="noStrike" spc="-1">
              <a:latin typeface="Arial"/>
            </a:endParaRPr>
          </a:p>
        </p:txBody>
      </p:sp>
      <p:sp>
        <p:nvSpPr>
          <p:cNvPr id="394" name="TextShape 1"/>
          <p:cNvSpPr/>
          <p:nvPr/>
        </p:nvSpPr>
        <p:spPr>
          <a:xfrm>
            <a:off x="655200" y="385920"/>
            <a:ext cx="4681440" cy="18403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Metoda celého seznamu genů: </a:t>
            </a:r>
            <a:r>
              <a:rPr lang="en-US" sz="4000" b="1" i="1" strike="noStrike" spc="-1">
                <a:solidFill>
                  <a:srgbClr val="000000"/>
                </a:solidFill>
                <a:latin typeface="Calibri Light"/>
              </a:rPr>
              <a:t>uzavřená</a:t>
            </a:r>
            <a:endParaRPr lang="cs-CZ" sz="4000" b="0" strike="noStrike" spc="-1">
              <a:latin typeface="Arial"/>
            </a:endParaRPr>
          </a:p>
        </p:txBody>
      </p:sp>
      <p:pic>
        <p:nvPicPr>
          <p:cNvPr id="395" name="Picture 3"/>
          <p:cNvPicPr/>
          <p:nvPr/>
        </p:nvPicPr>
        <p:blipFill>
          <a:blip r:embed="rId2"/>
          <a:stretch/>
        </p:blipFill>
        <p:spPr>
          <a:xfrm>
            <a:off x="524520" y="2550960"/>
            <a:ext cx="3123720" cy="3471840"/>
          </a:xfrm>
          <a:prstGeom prst="rect">
            <a:avLst/>
          </a:prstGeom>
          <a:ln w="0">
            <a:noFill/>
          </a:ln>
        </p:spPr>
      </p:pic>
      <p:pic>
        <p:nvPicPr>
          <p:cNvPr id="396" name="Picture 2"/>
          <p:cNvPicPr/>
          <p:nvPr/>
        </p:nvPicPr>
        <p:blipFill>
          <a:blip r:embed="rId3"/>
          <a:stretch/>
        </p:blipFill>
        <p:spPr>
          <a:xfrm>
            <a:off x="8198280" y="2550960"/>
            <a:ext cx="3123720" cy="3346920"/>
          </a:xfrm>
          <a:prstGeom prst="rect">
            <a:avLst/>
          </a:prstGeom>
          <a:ln w="0">
            <a:noFill/>
          </a:ln>
        </p:spPr>
      </p:pic>
      <p:sp>
        <p:nvSpPr>
          <p:cNvPr id="397" name="TextBox 4"/>
          <p:cNvSpPr/>
          <p:nvPr/>
        </p:nvSpPr>
        <p:spPr>
          <a:xfrm>
            <a:off x="4370400" y="1306440"/>
            <a:ext cx="3106080" cy="831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FF0000"/>
                </a:solidFill>
                <a:highlight>
                  <a:srgbClr val="FFFF00"/>
                </a:highlight>
                <a:latin typeface="Calibri"/>
              </a:rPr>
              <a:t>Gen A	    0.001              1</a:t>
            </a:r>
            <a:endParaRPr lang="cs-CZ" sz="1800" b="0" strike="noStrike" spc="-1">
              <a:latin typeface="Arial"/>
            </a:endParaRPr>
          </a:p>
          <a:p>
            <a:pPr>
              <a:lnSpc>
                <a:spcPct val="100000"/>
              </a:lnSpc>
              <a:buNone/>
            </a:pPr>
            <a:r>
              <a:rPr lang="en-US" sz="1800" b="0" strike="noStrike" spc="-1">
                <a:solidFill>
                  <a:srgbClr val="000000"/>
                </a:solidFill>
                <a:highlight>
                  <a:srgbClr val="FFFF00"/>
                </a:highlight>
                <a:latin typeface="Calibri"/>
              </a:rPr>
              <a:t>Gen H	    0.001	           2</a:t>
            </a:r>
            <a:endParaRPr lang="cs-CZ" sz="1800" b="0" strike="noStrike" spc="-1">
              <a:latin typeface="Arial"/>
            </a:endParaRPr>
          </a:p>
          <a:p>
            <a:pPr>
              <a:lnSpc>
                <a:spcPct val="100000"/>
              </a:lnSpc>
              <a:buNone/>
            </a:pPr>
            <a:r>
              <a:rPr lang="en-US" sz="1800" b="0" strike="noStrike" spc="-1">
                <a:solidFill>
                  <a:srgbClr val="000000"/>
                </a:solidFill>
                <a:highlight>
                  <a:srgbClr val="FFFF00"/>
                </a:highlight>
                <a:latin typeface="Calibri"/>
              </a:rPr>
              <a:t>Gen Z	    0.031              3 </a:t>
            </a:r>
            <a:endParaRPr lang="cs-CZ" sz="1800" b="0" strike="noStrike" spc="-1">
              <a:latin typeface="Arial"/>
            </a:endParaRPr>
          </a:p>
          <a:p>
            <a:pPr>
              <a:lnSpc>
                <a:spcPct val="100000"/>
              </a:lnSpc>
              <a:buNone/>
            </a:pPr>
            <a:r>
              <a:rPr lang="en-US" sz="1800" b="0" strike="noStrike" spc="-1">
                <a:solidFill>
                  <a:srgbClr val="FF0000"/>
                </a:solidFill>
                <a:highlight>
                  <a:srgbClr val="FFFF00"/>
                </a:highlight>
                <a:latin typeface="Calibri"/>
              </a:rPr>
              <a:t>Gen G	    0.024              4</a:t>
            </a:r>
            <a:endParaRPr lang="cs-CZ" sz="1800" b="0" strike="noStrike" spc="-1">
              <a:latin typeface="Arial"/>
            </a:endParaRPr>
          </a:p>
          <a:p>
            <a:pPr>
              <a:lnSpc>
                <a:spcPct val="100000"/>
              </a:lnSpc>
              <a:buNone/>
            </a:pPr>
            <a:r>
              <a:rPr lang="en-US" sz="1800" b="0" strike="noStrike" spc="-1">
                <a:solidFill>
                  <a:srgbClr val="000000"/>
                </a:solidFill>
                <a:highlight>
                  <a:srgbClr val="FFFF00"/>
                </a:highlight>
                <a:latin typeface="Calibri"/>
              </a:rPr>
              <a:t>.	       .                    .</a:t>
            </a:r>
            <a:endParaRPr lang="cs-CZ" sz="1800" b="0" strike="noStrike" spc="-1">
              <a:latin typeface="Arial"/>
            </a:endParaRPr>
          </a:p>
          <a:p>
            <a:pPr>
              <a:lnSpc>
                <a:spcPct val="100000"/>
              </a:lnSpc>
              <a:buNone/>
            </a:pPr>
            <a:r>
              <a:rPr lang="en-US" sz="1800" b="0" strike="noStrike" spc="-1">
                <a:solidFill>
                  <a:srgbClr val="FF0000"/>
                </a:solidFill>
                <a:highlight>
                  <a:srgbClr val="FFFF00"/>
                </a:highlight>
                <a:latin typeface="Calibri"/>
              </a:rPr>
              <a:t>Gen M         0.024              62</a:t>
            </a:r>
            <a:endParaRPr lang="cs-CZ" sz="1800" b="0" strike="noStrike" spc="-1">
              <a:latin typeface="Arial"/>
            </a:endParaRPr>
          </a:p>
          <a:p>
            <a:pPr>
              <a:lnSpc>
                <a:spcPct val="100000"/>
              </a:lnSpc>
              <a:buNone/>
            </a:pPr>
            <a:r>
              <a:rPr lang="en-US" sz="1800" b="0" strike="noStrike" spc="-1">
                <a:solidFill>
                  <a:srgbClr val="000000"/>
                </a:solidFill>
                <a:highlight>
                  <a:srgbClr val="FFFF00"/>
                </a:highlight>
                <a:latin typeface="Calibri"/>
              </a:rPr>
              <a:t>.                        .                   .       </a:t>
            </a:r>
            <a:endParaRPr lang="cs-CZ" sz="1800" b="0" strike="noStrike" spc="-1">
              <a:latin typeface="Arial"/>
            </a:endParaRPr>
          </a:p>
          <a:p>
            <a:pPr>
              <a:lnSpc>
                <a:spcPct val="100000"/>
              </a:lnSpc>
              <a:buNone/>
            </a:pPr>
            <a:r>
              <a:rPr lang="en-US" sz="1800" b="0" strike="noStrike" spc="-1">
                <a:solidFill>
                  <a:srgbClr val="FF0000"/>
                </a:solidFill>
                <a:highlight>
                  <a:srgbClr val="FFFF00"/>
                </a:highlight>
                <a:latin typeface="Calibri"/>
              </a:rPr>
              <a:t>Gen O          0.049            1272                      </a:t>
            </a:r>
            <a:endParaRPr lang="cs-CZ" sz="1800" b="0" strike="noStrike" spc="-1">
              <a:latin typeface="Arial"/>
            </a:endParaRPr>
          </a:p>
          <a:p>
            <a:pPr>
              <a:lnSpc>
                <a:spcPct val="100000"/>
              </a:lnSpc>
              <a:buNone/>
            </a:pPr>
            <a:endParaRPr lang="cs-CZ" sz="1800" b="0" strike="noStrike" spc="-1">
              <a:latin typeface="Arial"/>
            </a:endParaRPr>
          </a:p>
          <a:p>
            <a:pPr>
              <a:lnSpc>
                <a:spcPct val="100000"/>
              </a:lnSpc>
              <a:buNone/>
            </a:pPr>
            <a:r>
              <a:rPr lang="en-US" sz="1800" b="0" strike="noStrike" spc="-1">
                <a:solidFill>
                  <a:srgbClr val="000000"/>
                </a:solidFill>
                <a:latin typeface="Calibri"/>
              </a:rPr>
              <a:t>Gen J            0.351            5843</a:t>
            </a:r>
            <a:endParaRPr lang="cs-CZ" sz="1800" b="0" strike="noStrike" spc="-1">
              <a:latin typeface="Arial"/>
            </a:endParaRPr>
          </a:p>
          <a:p>
            <a:pPr>
              <a:lnSpc>
                <a:spcPct val="100000"/>
              </a:lnSpc>
              <a:buNone/>
            </a:pPr>
            <a:r>
              <a:rPr lang="en-US" sz="1800" b="0" strike="noStrike" spc="-1">
                <a:solidFill>
                  <a:srgbClr val="000000"/>
                </a:solidFill>
                <a:latin typeface="Calibri"/>
              </a:rPr>
              <a:t>.</a:t>
            </a:r>
            <a:endParaRPr lang="cs-CZ" sz="1800" b="0" strike="noStrike" spc="-1">
              <a:latin typeface="Arial"/>
            </a:endParaRPr>
          </a:p>
          <a:p>
            <a:pPr>
              <a:lnSpc>
                <a:spcPct val="100000"/>
              </a:lnSpc>
              <a:buNone/>
            </a:pPr>
            <a:r>
              <a:rPr lang="en-US" sz="1800" b="0" strike="noStrike" spc="-1">
                <a:solidFill>
                  <a:srgbClr val="FF0000"/>
                </a:solidFill>
                <a:latin typeface="Calibri"/>
              </a:rPr>
              <a:t>Gen L           0.454            7390</a:t>
            </a:r>
            <a:endParaRPr lang="cs-CZ" sz="1800" b="0" strike="noStrike" spc="-1">
              <a:latin typeface="Arial"/>
            </a:endParaRPr>
          </a:p>
          <a:p>
            <a:pPr>
              <a:lnSpc>
                <a:spcPct val="100000"/>
              </a:lnSpc>
              <a:buNone/>
            </a:pPr>
            <a:r>
              <a:rPr lang="en-US" sz="1800" b="0" strike="noStrike" spc="-1">
                <a:solidFill>
                  <a:srgbClr val="000000"/>
                </a:solidFill>
                <a:latin typeface="Calibri"/>
              </a:rPr>
              <a:t>.</a:t>
            </a:r>
            <a:endParaRPr lang="cs-CZ" sz="1800" b="0" strike="noStrike" spc="-1">
              <a:latin typeface="Arial"/>
            </a:endParaRPr>
          </a:p>
          <a:p>
            <a:pPr>
              <a:lnSpc>
                <a:spcPct val="100000"/>
              </a:lnSpc>
              <a:buNone/>
            </a:pPr>
            <a:r>
              <a:rPr lang="en-US" sz="1800" b="0" strike="noStrike" spc="-1">
                <a:solidFill>
                  <a:srgbClr val="000000"/>
                </a:solidFill>
                <a:latin typeface="Calibri"/>
              </a:rPr>
              <a:t>Gen B           0.752           10287</a:t>
            </a:r>
            <a:endParaRPr lang="cs-CZ" sz="1800" b="0" strike="noStrike" spc="-1">
              <a:latin typeface="Arial"/>
            </a:endParaRPr>
          </a:p>
          <a:p>
            <a:pPr>
              <a:lnSpc>
                <a:spcPct val="100000"/>
              </a:lnSpc>
              <a:buNone/>
            </a:pPr>
            <a:r>
              <a:rPr lang="en-US" sz="1800" b="0" strike="noStrike" spc="-1">
                <a:solidFill>
                  <a:srgbClr val="000000"/>
                </a:solidFill>
                <a:latin typeface="Calibri"/>
              </a:rPr>
              <a:t>.</a:t>
            </a:r>
            <a:endParaRPr lang="cs-CZ" sz="1800" b="0" strike="noStrike" spc="-1">
              <a:latin typeface="Arial"/>
            </a:endParaRPr>
          </a:p>
          <a:p>
            <a:pPr>
              <a:lnSpc>
                <a:spcPct val="100000"/>
              </a:lnSpc>
              <a:buNone/>
            </a:pPr>
            <a:r>
              <a:rPr lang="en-US" sz="1800" b="0" strike="noStrike" spc="-1">
                <a:solidFill>
                  <a:srgbClr val="000000"/>
                </a:solidFill>
                <a:latin typeface="Calibri"/>
              </a:rPr>
              <a:t>.</a:t>
            </a:r>
            <a:endParaRPr lang="cs-CZ" sz="1800" b="0" strike="noStrike" spc="-1">
              <a:latin typeface="Arial"/>
            </a:endParaRPr>
          </a:p>
          <a:p>
            <a:pPr>
              <a:lnSpc>
                <a:spcPct val="100000"/>
              </a:lnSpc>
              <a:buNone/>
            </a:pPr>
            <a:endParaRPr lang="cs-CZ" sz="1800" b="0" strike="noStrike" spc="-1">
              <a:latin typeface="Arial"/>
            </a:endParaRPr>
          </a:p>
          <a:p>
            <a:pPr>
              <a:lnSpc>
                <a:spcPct val="100000"/>
              </a:lnSpc>
              <a:buNone/>
            </a:pPr>
            <a:r>
              <a:rPr lang="en-US" sz="1800" b="0" strike="noStrike" spc="-1">
                <a:solidFill>
                  <a:srgbClr val="000000"/>
                </a:solidFill>
                <a:latin typeface="Calibri"/>
              </a:rPr>
              <a:t>Gen C          0.989            12639</a:t>
            </a:r>
            <a:endParaRPr lang="cs-CZ" sz="1800" b="0" strike="noStrike" spc="-1">
              <a:latin typeface="Arial"/>
            </a:endParaRPr>
          </a:p>
          <a:p>
            <a:pPr>
              <a:lnSpc>
                <a:spcPct val="100000"/>
              </a:lnSpc>
              <a:buNone/>
            </a:pPr>
            <a:endParaRPr lang="cs-CZ" sz="1800" b="0" strike="noStrike" spc="-1">
              <a:latin typeface="Arial"/>
            </a:endParaRPr>
          </a:p>
        </p:txBody>
      </p:sp>
      <p:sp>
        <p:nvSpPr>
          <p:cNvPr id="398" name="Rectangle 6"/>
          <p:cNvSpPr/>
          <p:nvPr/>
        </p:nvSpPr>
        <p:spPr>
          <a:xfrm>
            <a:off x="-180360" y="6162840"/>
            <a:ext cx="45338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1" strike="noStrike" spc="-1">
                <a:solidFill>
                  <a:srgbClr val="000000"/>
                </a:solidFill>
                <a:latin typeface="Calibri"/>
              </a:rPr>
              <a:t>rozložení p-hodnot v genové sadě</a:t>
            </a:r>
            <a:endParaRPr lang="cs-CZ" sz="1800" b="0" strike="noStrike" spc="-1">
              <a:latin typeface="Arial"/>
            </a:endParaRPr>
          </a:p>
        </p:txBody>
      </p:sp>
      <p:sp>
        <p:nvSpPr>
          <p:cNvPr id="399" name="Rectangle 9"/>
          <p:cNvSpPr/>
          <p:nvPr/>
        </p:nvSpPr>
        <p:spPr>
          <a:xfrm>
            <a:off x="3261600" y="11520"/>
            <a:ext cx="540252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0" u="sng" strike="noStrike" spc="-1">
                <a:solidFill>
                  <a:srgbClr val="000000"/>
                </a:solidFill>
                <a:highlight>
                  <a:srgbClr val="FFFF00"/>
                </a:highlight>
                <a:uFill>
                  <a:solidFill>
                    <a:srgbClr val="FFFFFF"/>
                  </a:solidFill>
                </a:uFill>
                <a:latin typeface="Calibri"/>
              </a:rPr>
              <a:t>1272</a:t>
            </a:r>
            <a:r>
              <a:rPr lang="en-US" sz="1800" b="0" strike="noStrike" spc="-1">
                <a:solidFill>
                  <a:srgbClr val="000000"/>
                </a:solidFill>
                <a:latin typeface="Calibri"/>
              </a:rPr>
              <a:t> z 12639 genů je </a:t>
            </a:r>
            <a:r>
              <a:rPr lang="en-US" sz="1800" b="0" strike="noStrike" spc="-1">
                <a:solidFill>
                  <a:srgbClr val="000000"/>
                </a:solidFill>
                <a:highlight>
                  <a:srgbClr val="FFFF00"/>
                </a:highlight>
                <a:latin typeface="Calibri"/>
              </a:rPr>
              <a:t>odlišně exprimovaných</a:t>
            </a:r>
            <a:endParaRPr lang="cs-CZ" sz="1800" b="0" strike="noStrike" spc="-1">
              <a:latin typeface="Arial"/>
            </a:endParaRPr>
          </a:p>
          <a:p>
            <a:pPr>
              <a:lnSpc>
                <a:spcPct val="100000"/>
              </a:lnSpc>
              <a:buNone/>
            </a:pPr>
            <a:r>
              <a:rPr lang="en-US" sz="1800" b="0" strike="noStrike" spc="-1">
                <a:solidFill>
                  <a:srgbClr val="000000"/>
                </a:solidFill>
                <a:latin typeface="Calibri"/>
              </a:rPr>
              <a:t>z toho 8 v genové sadě o </a:t>
            </a:r>
            <a:r>
              <a:rPr lang="en-US" sz="1800" b="0" strike="noStrike" spc="-1">
                <a:solidFill>
                  <a:srgbClr val="FF0000"/>
                </a:solidFill>
                <a:latin typeface="Calibri"/>
              </a:rPr>
              <a:t>96 genech</a:t>
            </a:r>
            <a:endParaRPr lang="cs-CZ" sz="1800" b="0" strike="noStrike" spc="-1">
              <a:latin typeface="Arial"/>
            </a:endParaRPr>
          </a:p>
        </p:txBody>
      </p:sp>
      <p:grpSp>
        <p:nvGrpSpPr>
          <p:cNvPr id="400" name="Group 29"/>
          <p:cNvGrpSpPr/>
          <p:nvPr/>
        </p:nvGrpSpPr>
        <p:grpSpPr>
          <a:xfrm>
            <a:off x="0" y="0"/>
            <a:ext cx="0" cy="0"/>
            <a:chOff x="0" y="0"/>
            <a:chExt cx="0" cy="0"/>
          </a:xfrm>
        </p:grpSpPr>
      </p:grpSp>
      <p:sp>
        <p:nvSpPr>
          <p:cNvPr id="401" name="TextBox 30"/>
          <p:cNvSpPr/>
          <p:nvPr/>
        </p:nvSpPr>
        <p:spPr>
          <a:xfrm>
            <a:off x="5337000" y="783720"/>
            <a:ext cx="118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alibri"/>
              </a:rPr>
              <a:t>p-hodnota</a:t>
            </a:r>
            <a:endParaRPr lang="cs-CZ" sz="1800" b="0" strike="noStrike" spc="-1">
              <a:latin typeface="Arial"/>
            </a:endParaRPr>
          </a:p>
        </p:txBody>
      </p:sp>
      <p:sp>
        <p:nvSpPr>
          <p:cNvPr id="402" name="TextBox 31"/>
          <p:cNvSpPr/>
          <p:nvPr/>
        </p:nvSpPr>
        <p:spPr>
          <a:xfrm>
            <a:off x="6476040" y="793440"/>
            <a:ext cx="8974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alibri"/>
              </a:rPr>
              <a:t>pořadí</a:t>
            </a:r>
            <a:endParaRPr lang="cs-CZ" sz="18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 name="TextShape 1"/>
          <p:cNvSpPr/>
          <p:nvPr/>
        </p:nvSpPr>
        <p:spPr>
          <a:xfrm>
            <a:off x="838080" y="640080"/>
            <a:ext cx="4681440" cy="18403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GSEA</a:t>
            </a:r>
            <a:endParaRPr lang="cs-CZ" sz="4000" b="0" strike="noStrike" spc="-1">
              <a:latin typeface="Arial"/>
            </a:endParaRPr>
          </a:p>
        </p:txBody>
      </p:sp>
      <p:sp>
        <p:nvSpPr>
          <p:cNvPr id="404" name="TextShape 2"/>
          <p:cNvSpPr/>
          <p:nvPr/>
        </p:nvSpPr>
        <p:spPr>
          <a:xfrm>
            <a:off x="838080" y="2686320"/>
            <a:ext cx="4681440" cy="35312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7500"/>
          </a:bodyPr>
          <a:lstStyle/>
          <a:p>
            <a:pPr marL="342720" indent="-228600">
              <a:lnSpc>
                <a:spcPct val="90000"/>
              </a:lnSpc>
              <a:spcAft>
                <a:spcPts val="601"/>
              </a:spcAft>
              <a:buClr>
                <a:srgbClr val="003366"/>
              </a:buClr>
              <a:buFont typeface="Arial"/>
              <a:buChar char="•"/>
            </a:pPr>
            <a:r>
              <a:rPr lang="en-US" sz="1700" b="0" strike="noStrike" spc="-1">
                <a:solidFill>
                  <a:srgbClr val="000000"/>
                </a:solidFill>
                <a:latin typeface="Calibri"/>
              </a:rPr>
              <a:t>Najznámější je GSEA – gene set enrichment analysis (analýza obohacení genové sady)</a:t>
            </a:r>
            <a:endParaRPr lang="cs-CZ" sz="1700" b="0" strike="noStrike" spc="-1">
              <a:latin typeface="Arial"/>
            </a:endParaRPr>
          </a:p>
          <a:p>
            <a:pPr marL="342720" indent="-228600">
              <a:lnSpc>
                <a:spcPct val="90000"/>
              </a:lnSpc>
              <a:spcAft>
                <a:spcPts val="601"/>
              </a:spcAft>
              <a:buClr>
                <a:srgbClr val="003366"/>
              </a:buClr>
              <a:buFont typeface="Arial"/>
              <a:buChar char="•"/>
            </a:pPr>
            <a:r>
              <a:rPr lang="en-US" sz="1700" b="0" strike="noStrike" spc="-1">
                <a:solidFill>
                  <a:srgbClr val="000000"/>
                </a:solidFill>
                <a:latin typeface="Calibri"/>
              </a:rPr>
              <a:t>Počítá se na seřazených p-hodnotách a sleduje se, zda jsou geny z genové sady náhodně rozložené v tomto seřazeném listě, a nebo se vyskytují v horních, významných pozicích</a:t>
            </a:r>
            <a:endParaRPr lang="cs-CZ" sz="1700" b="0" strike="noStrike" spc="-1">
              <a:latin typeface="Arial"/>
            </a:endParaRPr>
          </a:p>
          <a:p>
            <a:pPr marL="342720" indent="-228600">
              <a:lnSpc>
                <a:spcPct val="90000"/>
              </a:lnSpc>
              <a:spcAft>
                <a:spcPts val="601"/>
              </a:spcAft>
              <a:buClr>
                <a:srgbClr val="003366"/>
              </a:buClr>
              <a:buFont typeface="Arial"/>
              <a:buChar char="•"/>
            </a:pPr>
            <a:r>
              <a:rPr lang="en-US" sz="1700" b="0" strike="noStrike" spc="-1">
                <a:solidFill>
                  <a:srgbClr val="000000"/>
                </a:solidFill>
                <a:latin typeface="Calibri"/>
              </a:rPr>
              <a:t>Postup: 1. Výpočet skóre obohacení (ES)</a:t>
            </a:r>
            <a:endParaRPr lang="cs-CZ" sz="1700" b="0" strike="noStrike" spc="-1">
              <a:latin typeface="Arial"/>
            </a:endParaRPr>
          </a:p>
          <a:p>
            <a:pPr marL="914400" lvl="2" indent="-228600">
              <a:lnSpc>
                <a:spcPct val="90000"/>
              </a:lnSpc>
              <a:spcAft>
                <a:spcPts val="601"/>
              </a:spcAft>
              <a:buClr>
                <a:srgbClr val="000000"/>
              </a:buClr>
              <a:buFont typeface="Arial"/>
              <a:buChar char="•"/>
            </a:pPr>
            <a:r>
              <a:rPr lang="en-US" sz="1700" b="0" strike="noStrike" spc="-1">
                <a:solidFill>
                  <a:srgbClr val="000000"/>
                </a:solidFill>
                <a:latin typeface="Calibri"/>
              </a:rPr>
              <a:t>       2. Odhad významnosti ES (p-hodnota) na základě permutačního testu</a:t>
            </a:r>
            <a:endParaRPr lang="cs-CZ" sz="1700" b="0" strike="noStrike" spc="-1">
              <a:latin typeface="Arial"/>
            </a:endParaRPr>
          </a:p>
          <a:p>
            <a:pPr marL="914400" lvl="2" indent="-228600">
              <a:lnSpc>
                <a:spcPct val="90000"/>
              </a:lnSpc>
              <a:spcAft>
                <a:spcPts val="601"/>
              </a:spcAft>
              <a:buClr>
                <a:srgbClr val="000000"/>
              </a:buClr>
              <a:buFont typeface="Arial"/>
              <a:buChar char="•"/>
            </a:pPr>
            <a:r>
              <a:rPr lang="en-US" sz="1700" b="0" strike="noStrike" spc="-1">
                <a:solidFill>
                  <a:srgbClr val="000000"/>
                </a:solidFill>
                <a:latin typeface="Calibri"/>
              </a:rPr>
              <a:t>       3. Upravení p-hodnot na problém mnohonásobného porovnávání</a:t>
            </a:r>
            <a:endParaRPr lang="cs-CZ" sz="1700" b="0" strike="noStrike" spc="-1">
              <a:latin typeface="Arial"/>
            </a:endParaRPr>
          </a:p>
        </p:txBody>
      </p:sp>
      <p:pic>
        <p:nvPicPr>
          <p:cNvPr id="405" name="Picture 3"/>
          <p:cNvPicPr/>
          <p:nvPr/>
        </p:nvPicPr>
        <p:blipFill>
          <a:blip r:embed="rId3"/>
          <a:stretch/>
        </p:blipFill>
        <p:spPr>
          <a:xfrm>
            <a:off x="5915160" y="1994400"/>
            <a:ext cx="5438160" cy="286848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 name="TextShape 1"/>
          <p:cNvSpPr/>
          <p:nvPr/>
        </p:nvSpPr>
        <p:spPr>
          <a:xfrm>
            <a:off x="838080" y="624600"/>
            <a:ext cx="376596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000000"/>
                </a:solidFill>
                <a:latin typeface="Calibri Light"/>
              </a:rPr>
              <a:t>Uzavřené vs. kompetitivní II.</a:t>
            </a:r>
            <a:endParaRPr lang="cs-CZ" sz="4400" b="0" strike="noStrike" spc="-1">
              <a:latin typeface="Arial"/>
            </a:endParaRPr>
          </a:p>
        </p:txBody>
      </p:sp>
      <p:sp>
        <p:nvSpPr>
          <p:cNvPr id="407" name="TextShape 2"/>
          <p:cNvSpPr/>
          <p:nvPr/>
        </p:nvSpPr>
        <p:spPr>
          <a:xfrm>
            <a:off x="5029200" y="624600"/>
            <a:ext cx="632412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Výsledky kompetitivních testů závisí na počtu testovaných genů (např. genů na microarray sklíčku a předcházejícím filtrování)</a:t>
            </a:r>
            <a:endParaRPr lang="cs-CZ" sz="2400" b="0" strike="noStrike" spc="-1">
              <a:latin typeface="Arial"/>
            </a:endParaRPr>
          </a:p>
          <a:p>
            <a:pPr marL="742680" lvl="1" indent="-228600">
              <a:lnSpc>
                <a:spcPct val="90000"/>
              </a:lnSpc>
              <a:spcAft>
                <a:spcPts val="601"/>
              </a:spcAft>
              <a:buClr>
                <a:srgbClr val="003366"/>
              </a:buClr>
              <a:buFont typeface="Arial"/>
              <a:buChar char="•"/>
            </a:pPr>
            <a:r>
              <a:rPr lang="en-US" sz="2400" b="0" strike="noStrike" spc="-1">
                <a:solidFill>
                  <a:srgbClr val="000000"/>
                </a:solidFill>
                <a:latin typeface="Calibri"/>
              </a:rPr>
              <a:t>Na malém mikročipovém sklíčku, kde jsou změněné všechny geny, kompetitivní metoda nenajde žádné odlišně exprimované množiny genů.</a:t>
            </a:r>
            <a:endParaRPr lang="cs-CZ" sz="2400" b="0" strike="noStrike" spc="-1">
              <a:latin typeface="Arial"/>
            </a:endParaRPr>
          </a:p>
          <a:p>
            <a:pPr marL="114120">
              <a:lnSpc>
                <a:spcPct val="90000"/>
              </a:lnSpc>
              <a:spcAft>
                <a:spcPts val="601"/>
              </a:spcAft>
              <a:buNone/>
            </a:pPr>
            <a:endParaRPr lang="cs-CZ" sz="2400" b="0" strike="noStrike" spc="-1">
              <a:latin typeface="Arial"/>
            </a:endParaRPr>
          </a:p>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Kompetitivní metody dávají méně významných výsledků než metody uzavřené</a:t>
            </a:r>
            <a:endParaRPr lang="cs-CZ" sz="2400" b="0" strike="noStrike" spc="-1">
              <a:latin typeface="Arial"/>
            </a:endParaRPr>
          </a:p>
          <a:p>
            <a:pPr marL="114120">
              <a:lnSpc>
                <a:spcPct val="90000"/>
              </a:lnSpc>
              <a:spcAft>
                <a:spcPts val="601"/>
              </a:spcAft>
              <a:buNone/>
            </a:pPr>
            <a:endParaRPr lang="cs-CZ" sz="2400" b="0" strike="noStrike" spc="-1">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 name="Freeform: Shape 99"/>
          <p:cNvSpPr/>
          <p:nvPr/>
        </p:nvSpPr>
        <p:spPr>
          <a:xfrm>
            <a:off x="484200" y="470880"/>
            <a:ext cx="4380480" cy="5891760"/>
          </a:xfrm>
          <a:custGeom>
            <a:avLst/>
            <a:gdLst/>
            <a:ahLst/>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409" name="TextShape 1"/>
          <p:cNvSpPr/>
          <p:nvPr/>
        </p:nvSpPr>
        <p:spPr>
          <a:xfrm>
            <a:off x="862920" y="1011960"/>
            <a:ext cx="3415680" cy="47952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FFFFFF"/>
                </a:solidFill>
                <a:latin typeface="Calibri Light"/>
              </a:rPr>
              <a:t>Další aspekty </a:t>
            </a:r>
            <a:endParaRPr lang="cs-CZ" sz="4400" b="0" strike="noStrike" spc="-1">
              <a:latin typeface="Arial"/>
            </a:endParaRPr>
          </a:p>
        </p:txBody>
      </p:sp>
      <p:graphicFrame>
        <p:nvGraphicFramePr>
          <p:cNvPr id="6" name="Diagram6"/>
          <p:cNvGraphicFramePr/>
          <p:nvPr>
            <p:extLst>
              <p:ext uri="{D42A27DB-BD31-4B8C-83A1-F6EECF244321}">
                <p14:modId xmlns:p14="http://schemas.microsoft.com/office/powerpoint/2010/main" val="3972370318"/>
              </p:ext>
            </p:extLst>
          </p:nvPr>
        </p:nvGraphicFramePr>
        <p:xfrm>
          <a:off x="5194440" y="470880"/>
          <a:ext cx="6513120" cy="588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1576440" y="1995480"/>
            <a:ext cx="1739520" cy="367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800" b="0" strike="noStrike" spc="-1">
                <a:solidFill>
                  <a:srgbClr val="000000"/>
                </a:solidFill>
                <a:latin typeface="Verdana"/>
              </a:rPr>
              <a:t>Bez topologie</a:t>
            </a:r>
            <a:endParaRPr lang="cs-CZ" sz="1800" b="0" strike="noStrike" spc="-1">
              <a:latin typeface="Arial"/>
            </a:endParaRPr>
          </a:p>
        </p:txBody>
      </p:sp>
      <p:sp>
        <p:nvSpPr>
          <p:cNvPr id="411" name="CustomShape 2"/>
          <p:cNvSpPr/>
          <p:nvPr/>
        </p:nvSpPr>
        <p:spPr>
          <a:xfrm>
            <a:off x="8014320" y="2003400"/>
            <a:ext cx="1390320" cy="367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800" b="0" strike="noStrike" spc="-1">
                <a:solidFill>
                  <a:srgbClr val="000000"/>
                </a:solidFill>
                <a:latin typeface="Verdana"/>
              </a:rPr>
              <a:t>S topologií</a:t>
            </a:r>
            <a:endParaRPr lang="cs-CZ" sz="1800" b="0" strike="noStrike" spc="-1">
              <a:latin typeface="Arial"/>
            </a:endParaRPr>
          </a:p>
        </p:txBody>
      </p:sp>
      <p:sp>
        <p:nvSpPr>
          <p:cNvPr id="412" name="CustomShape 3"/>
          <p:cNvSpPr/>
          <p:nvPr/>
        </p:nvSpPr>
        <p:spPr>
          <a:xfrm>
            <a:off x="912240" y="3052800"/>
            <a:ext cx="67032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A</a:t>
            </a:r>
            <a:endParaRPr lang="cs-CZ" sz="1800" b="0" strike="noStrike" spc="-1">
              <a:latin typeface="Arial"/>
            </a:endParaRPr>
          </a:p>
        </p:txBody>
      </p:sp>
      <p:sp>
        <p:nvSpPr>
          <p:cNvPr id="413" name="CustomShape 4"/>
          <p:cNvSpPr/>
          <p:nvPr/>
        </p:nvSpPr>
        <p:spPr>
          <a:xfrm>
            <a:off x="1633680" y="2570040"/>
            <a:ext cx="67320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G</a:t>
            </a:r>
            <a:endParaRPr lang="cs-CZ" sz="1800" b="0" strike="noStrike" spc="-1">
              <a:latin typeface="Arial"/>
            </a:endParaRPr>
          </a:p>
        </p:txBody>
      </p:sp>
      <p:sp>
        <p:nvSpPr>
          <p:cNvPr id="414" name="CustomShape 5"/>
          <p:cNvSpPr/>
          <p:nvPr/>
        </p:nvSpPr>
        <p:spPr>
          <a:xfrm>
            <a:off x="2059560" y="3325680"/>
            <a:ext cx="67248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F</a:t>
            </a:r>
            <a:endParaRPr lang="cs-CZ" sz="1800" b="0" strike="noStrike" spc="-1">
              <a:latin typeface="Arial"/>
            </a:endParaRPr>
          </a:p>
        </p:txBody>
      </p:sp>
      <p:sp>
        <p:nvSpPr>
          <p:cNvPr id="415" name="CustomShape 6"/>
          <p:cNvSpPr/>
          <p:nvPr/>
        </p:nvSpPr>
        <p:spPr>
          <a:xfrm>
            <a:off x="1318320" y="3968640"/>
            <a:ext cx="6706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D</a:t>
            </a:r>
            <a:endParaRPr lang="cs-CZ" sz="1800" b="0" strike="noStrike" spc="-1">
              <a:latin typeface="Arial"/>
            </a:endParaRPr>
          </a:p>
        </p:txBody>
      </p:sp>
      <p:sp>
        <p:nvSpPr>
          <p:cNvPr id="416" name="CustomShape 7"/>
          <p:cNvSpPr/>
          <p:nvPr/>
        </p:nvSpPr>
        <p:spPr>
          <a:xfrm>
            <a:off x="3113640" y="3438360"/>
            <a:ext cx="6706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B</a:t>
            </a:r>
            <a:endParaRPr lang="cs-CZ" sz="1800" b="0" strike="noStrike" spc="-1">
              <a:latin typeface="Arial"/>
            </a:endParaRPr>
          </a:p>
        </p:txBody>
      </p:sp>
      <p:sp>
        <p:nvSpPr>
          <p:cNvPr id="417" name="CustomShape 8"/>
          <p:cNvSpPr/>
          <p:nvPr/>
        </p:nvSpPr>
        <p:spPr>
          <a:xfrm>
            <a:off x="2396160" y="4148280"/>
            <a:ext cx="67248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H</a:t>
            </a:r>
            <a:endParaRPr lang="cs-CZ" sz="1800" b="0" strike="noStrike" spc="-1">
              <a:latin typeface="Arial"/>
            </a:endParaRPr>
          </a:p>
        </p:txBody>
      </p:sp>
      <p:sp>
        <p:nvSpPr>
          <p:cNvPr id="418" name="CustomShape 9"/>
          <p:cNvSpPr/>
          <p:nvPr/>
        </p:nvSpPr>
        <p:spPr>
          <a:xfrm>
            <a:off x="3983400" y="3075120"/>
            <a:ext cx="6724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E</a:t>
            </a:r>
            <a:endParaRPr lang="cs-CZ" sz="1800" b="0" strike="noStrike" spc="-1">
              <a:latin typeface="Arial"/>
            </a:endParaRPr>
          </a:p>
        </p:txBody>
      </p:sp>
      <p:sp>
        <p:nvSpPr>
          <p:cNvPr id="419" name="CustomShape 10"/>
          <p:cNvSpPr/>
          <p:nvPr/>
        </p:nvSpPr>
        <p:spPr>
          <a:xfrm>
            <a:off x="2543760" y="2701800"/>
            <a:ext cx="6706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C</a:t>
            </a:r>
            <a:endParaRPr lang="cs-CZ" sz="1800" b="0" strike="noStrike" spc="-1">
              <a:latin typeface="Arial"/>
            </a:endParaRPr>
          </a:p>
        </p:txBody>
      </p:sp>
      <p:sp>
        <p:nvSpPr>
          <p:cNvPr id="420" name="CustomShape 11"/>
          <p:cNvSpPr/>
          <p:nvPr/>
        </p:nvSpPr>
        <p:spPr>
          <a:xfrm>
            <a:off x="6864480" y="3032280"/>
            <a:ext cx="670680" cy="5025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A</a:t>
            </a:r>
            <a:endParaRPr lang="cs-CZ" sz="1800" b="0" strike="noStrike" spc="-1">
              <a:latin typeface="Arial"/>
            </a:endParaRPr>
          </a:p>
        </p:txBody>
      </p:sp>
      <p:sp>
        <p:nvSpPr>
          <p:cNvPr id="421" name="CustomShape 12"/>
          <p:cNvSpPr/>
          <p:nvPr/>
        </p:nvSpPr>
        <p:spPr>
          <a:xfrm>
            <a:off x="7585560" y="2549520"/>
            <a:ext cx="67320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G</a:t>
            </a:r>
            <a:endParaRPr lang="cs-CZ" sz="1800" b="0" strike="noStrike" spc="-1">
              <a:latin typeface="Arial"/>
            </a:endParaRPr>
          </a:p>
        </p:txBody>
      </p:sp>
      <p:sp>
        <p:nvSpPr>
          <p:cNvPr id="422" name="CustomShape 13"/>
          <p:cNvSpPr/>
          <p:nvPr/>
        </p:nvSpPr>
        <p:spPr>
          <a:xfrm>
            <a:off x="8013600" y="3305160"/>
            <a:ext cx="6706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F</a:t>
            </a:r>
            <a:endParaRPr lang="cs-CZ" sz="1800" b="0" strike="noStrike" spc="-1">
              <a:latin typeface="Arial"/>
            </a:endParaRPr>
          </a:p>
        </p:txBody>
      </p:sp>
      <p:sp>
        <p:nvSpPr>
          <p:cNvPr id="423" name="CustomShape 14"/>
          <p:cNvSpPr/>
          <p:nvPr/>
        </p:nvSpPr>
        <p:spPr>
          <a:xfrm>
            <a:off x="7270560" y="3946680"/>
            <a:ext cx="67068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D</a:t>
            </a:r>
            <a:endParaRPr lang="cs-CZ" sz="1800" b="0" strike="noStrike" spc="-1">
              <a:latin typeface="Arial"/>
            </a:endParaRPr>
          </a:p>
        </p:txBody>
      </p:sp>
      <p:sp>
        <p:nvSpPr>
          <p:cNvPr id="424" name="CustomShape 15"/>
          <p:cNvSpPr/>
          <p:nvPr/>
        </p:nvSpPr>
        <p:spPr>
          <a:xfrm>
            <a:off x="9065520" y="3416400"/>
            <a:ext cx="67248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B</a:t>
            </a:r>
            <a:endParaRPr lang="cs-CZ" sz="1800" b="0" strike="noStrike" spc="-1">
              <a:latin typeface="Arial"/>
            </a:endParaRPr>
          </a:p>
        </p:txBody>
      </p:sp>
      <p:sp>
        <p:nvSpPr>
          <p:cNvPr id="425" name="CustomShape 16"/>
          <p:cNvSpPr/>
          <p:nvPr/>
        </p:nvSpPr>
        <p:spPr>
          <a:xfrm>
            <a:off x="8348040" y="4127400"/>
            <a:ext cx="67248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H</a:t>
            </a:r>
            <a:endParaRPr lang="cs-CZ" sz="1800" b="0" strike="noStrike" spc="-1">
              <a:latin typeface="Arial"/>
            </a:endParaRPr>
          </a:p>
        </p:txBody>
      </p:sp>
      <p:sp>
        <p:nvSpPr>
          <p:cNvPr id="426" name="CustomShape 17"/>
          <p:cNvSpPr/>
          <p:nvPr/>
        </p:nvSpPr>
        <p:spPr>
          <a:xfrm>
            <a:off x="9935280" y="3052800"/>
            <a:ext cx="67320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E</a:t>
            </a:r>
            <a:endParaRPr lang="cs-CZ" sz="1800" b="0" strike="noStrike" spc="-1">
              <a:latin typeface="Arial"/>
            </a:endParaRPr>
          </a:p>
        </p:txBody>
      </p:sp>
      <p:sp>
        <p:nvSpPr>
          <p:cNvPr id="427" name="CustomShape 18"/>
          <p:cNvSpPr/>
          <p:nvPr/>
        </p:nvSpPr>
        <p:spPr>
          <a:xfrm>
            <a:off x="8496360" y="2679840"/>
            <a:ext cx="670680" cy="50436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800" b="0" strike="noStrike" spc="-1">
                <a:solidFill>
                  <a:srgbClr val="FFFFFF"/>
                </a:solidFill>
                <a:latin typeface="Arial"/>
              </a:rPr>
              <a:t>C</a:t>
            </a:r>
            <a:endParaRPr lang="cs-CZ" sz="1800" b="0" strike="noStrike" spc="-1">
              <a:latin typeface="Arial"/>
            </a:endParaRPr>
          </a:p>
        </p:txBody>
      </p:sp>
      <p:sp>
        <p:nvSpPr>
          <p:cNvPr id="428" name="Line 19"/>
          <p:cNvSpPr/>
          <p:nvPr/>
        </p:nvSpPr>
        <p:spPr>
          <a:xfrm>
            <a:off x="7535520" y="3283920"/>
            <a:ext cx="478080" cy="27288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29" name="Line 20"/>
          <p:cNvSpPr/>
          <p:nvPr/>
        </p:nvSpPr>
        <p:spPr>
          <a:xfrm flipV="1">
            <a:off x="8586360" y="3183840"/>
            <a:ext cx="245520" cy="19404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0" name="Line 21"/>
          <p:cNvSpPr/>
          <p:nvPr/>
        </p:nvSpPr>
        <p:spPr>
          <a:xfrm>
            <a:off x="8684640" y="3556800"/>
            <a:ext cx="380880" cy="11196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1" name="Line 22"/>
          <p:cNvSpPr/>
          <p:nvPr/>
        </p:nvSpPr>
        <p:spPr>
          <a:xfrm flipV="1">
            <a:off x="7437240" y="2978640"/>
            <a:ext cx="246960" cy="12636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2" name="Line 23"/>
          <p:cNvSpPr/>
          <p:nvPr/>
        </p:nvSpPr>
        <p:spPr>
          <a:xfrm flipV="1">
            <a:off x="9738360" y="3483720"/>
            <a:ext cx="295560" cy="18504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3" name="Line 24"/>
          <p:cNvSpPr/>
          <p:nvPr/>
        </p:nvSpPr>
        <p:spPr>
          <a:xfrm>
            <a:off x="9167400" y="2932200"/>
            <a:ext cx="866520" cy="19440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4" name="Line 25"/>
          <p:cNvSpPr/>
          <p:nvPr/>
        </p:nvSpPr>
        <p:spPr>
          <a:xfrm flipH="1">
            <a:off x="7843320" y="3735000"/>
            <a:ext cx="268560" cy="28548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5" name="Line 26"/>
          <p:cNvSpPr/>
          <p:nvPr/>
        </p:nvSpPr>
        <p:spPr>
          <a:xfrm>
            <a:off x="7941600" y="4199040"/>
            <a:ext cx="406440" cy="180000"/>
          </a:xfrm>
          <a:custGeom>
            <a:avLst/>
            <a:gdLst/>
            <a:ahLst/>
            <a:cxnLst/>
            <a:rect l="l" t="t" r="r" b="b"/>
            <a:pathLst>
              <a:path w="21600" h="21600">
                <a:moveTo>
                  <a:pt x="0" y="0"/>
                </a:moveTo>
                <a:lnTo>
                  <a:pt x="21600" y="21600"/>
                </a:lnTo>
              </a:path>
            </a:pathLst>
          </a:custGeom>
          <a:noFill/>
          <a:ln w="9360">
            <a:solidFill>
              <a:srgbClr val="333399"/>
            </a:solidFill>
            <a:miter/>
            <a:tailEnd type="triangle" w="med" len="med"/>
          </a:ln>
        </p:spPr>
        <p:style>
          <a:lnRef idx="0">
            <a:scrgbClr r="0" g="0" b="0"/>
          </a:lnRef>
          <a:fillRef idx="0">
            <a:scrgbClr r="0" g="0" b="0"/>
          </a:fillRef>
          <a:effectRef idx="0">
            <a:scrgbClr r="0" g="0" b="0"/>
          </a:effectRef>
          <a:fontRef idx="minor"/>
        </p:style>
        <p:txBody>
          <a:bodyPr/>
          <a:lstStyle/>
          <a:p>
            <a:endParaRPr lang="cs-CZ"/>
          </a:p>
        </p:txBody>
      </p:sp>
      <p:sp>
        <p:nvSpPr>
          <p:cNvPr id="436" name="TextShape 1"/>
          <p:cNvSpPr/>
          <p:nvPr/>
        </p:nvSpPr>
        <p:spPr>
          <a:xfrm>
            <a:off x="2588760" y="0"/>
            <a:ext cx="7767360" cy="920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4000" b="1" strike="noStrike" spc="-1">
                <a:solidFill>
                  <a:srgbClr val="000000"/>
                </a:solidFill>
                <a:latin typeface="Calibri Light"/>
              </a:rPr>
              <a:t>Topologie</a:t>
            </a:r>
            <a:endParaRPr lang="cs-CZ" sz="4000" b="0" strike="noStrike" spc="-1">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 name="TextShape 1"/>
          <p:cNvSpPr/>
          <p:nvPr/>
        </p:nvSpPr>
        <p:spPr>
          <a:xfrm>
            <a:off x="838080" y="624600"/>
            <a:ext cx="376596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000000"/>
                </a:solidFill>
                <a:latin typeface="Calibri Light"/>
              </a:rPr>
              <a:t>Topologie využívaná různě</a:t>
            </a:r>
            <a:endParaRPr lang="cs-CZ" sz="4400" b="0" strike="noStrike" spc="-1">
              <a:latin typeface="Arial"/>
            </a:endParaRPr>
          </a:p>
        </p:txBody>
      </p:sp>
      <p:sp>
        <p:nvSpPr>
          <p:cNvPr id="438" name="TextShape 2"/>
          <p:cNvSpPr/>
          <p:nvPr/>
        </p:nvSpPr>
        <p:spPr>
          <a:xfrm>
            <a:off x="5029200" y="624600"/>
            <a:ext cx="632412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Cíl: </a:t>
            </a:r>
            <a:endParaRPr lang="cs-CZ" sz="2400" b="0" strike="noStrike" spc="-1">
              <a:latin typeface="Arial"/>
            </a:endParaRPr>
          </a:p>
          <a:p>
            <a:pPr marL="742680" lvl="1" indent="-228600">
              <a:lnSpc>
                <a:spcPct val="90000"/>
              </a:lnSpc>
              <a:spcAft>
                <a:spcPts val="601"/>
              </a:spcAft>
              <a:buClr>
                <a:srgbClr val="003366"/>
              </a:buClr>
              <a:buFont typeface="Arial"/>
              <a:buChar char="•"/>
            </a:pPr>
            <a:r>
              <a:rPr lang="en-US" sz="2400" b="0" strike="noStrike" spc="-1">
                <a:solidFill>
                  <a:srgbClr val="000000"/>
                </a:solidFill>
                <a:latin typeface="Calibri"/>
              </a:rPr>
              <a:t>změna průměrné exprese, korelace, topologie</a:t>
            </a:r>
            <a:endParaRPr lang="cs-CZ" sz="2400" b="0" strike="noStrike" spc="-1">
              <a:latin typeface="Arial"/>
            </a:endParaRPr>
          </a:p>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Jednotka zájmu: </a:t>
            </a:r>
            <a:endParaRPr lang="cs-CZ" sz="2400" b="0" strike="noStrike" spc="-1">
              <a:latin typeface="Arial"/>
            </a:endParaRPr>
          </a:p>
          <a:p>
            <a:pPr marL="742680" lvl="1" indent="-228600">
              <a:lnSpc>
                <a:spcPct val="90000"/>
              </a:lnSpc>
              <a:spcAft>
                <a:spcPts val="601"/>
              </a:spcAft>
              <a:buClr>
                <a:srgbClr val="003366"/>
              </a:buClr>
              <a:buFont typeface="Arial"/>
              <a:buChar char="•"/>
            </a:pPr>
            <a:r>
              <a:rPr lang="en-US" sz="2400" b="0" strike="noStrike" spc="-1">
                <a:solidFill>
                  <a:srgbClr val="000000"/>
                </a:solidFill>
                <a:latin typeface="Calibri"/>
              </a:rPr>
              <a:t>dráha, modul, cesta, geny</a:t>
            </a:r>
            <a:endParaRPr lang="cs-CZ" sz="2400" b="0" strike="noStrike" spc="-1">
              <a:latin typeface="Arial"/>
            </a:endParaRPr>
          </a:p>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Topologie známá dopředu a nebo odhadovaná z dat</a:t>
            </a:r>
            <a:endParaRPr lang="cs-CZ" sz="2400" b="0" strike="noStrike" spc="-1">
              <a:latin typeface="Arial"/>
            </a:endParaRPr>
          </a:p>
          <a:p>
            <a:pPr marL="342720" indent="-228600">
              <a:lnSpc>
                <a:spcPct val="90000"/>
              </a:lnSpc>
              <a:spcAft>
                <a:spcPts val="601"/>
              </a:spcAft>
              <a:buClr>
                <a:srgbClr val="003366"/>
              </a:buClr>
              <a:buFont typeface="Arial"/>
              <a:buChar char="•"/>
            </a:pPr>
            <a:r>
              <a:rPr lang="en-US" sz="2400" b="0" strike="noStrike" spc="-1">
                <a:solidFill>
                  <a:srgbClr val="000000"/>
                </a:solidFill>
                <a:latin typeface="Calibri"/>
              </a:rPr>
              <a:t>Celková síť a nebo individuální dráhy</a:t>
            </a:r>
            <a:endParaRPr lang="cs-CZ" sz="2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6ADB-5E0B-7631-1607-538F4EF0DF1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5AA3C60-3C5A-6D52-B89C-A18937577616}"/>
              </a:ext>
            </a:extLst>
          </p:cNvPr>
          <p:cNvSpPr>
            <a:spLocks noGrp="1"/>
          </p:cNvSpPr>
          <p:nvPr>
            <p:ph type="title"/>
          </p:nvPr>
        </p:nvSpPr>
        <p:spPr>
          <a:xfrm>
            <a:off x="609480" y="273600"/>
            <a:ext cx="10972440" cy="1144800"/>
          </a:xfrm>
        </p:spPr>
        <p:txBody>
          <a:bodyPr/>
          <a:lstStyle/>
          <a:p>
            <a:r>
              <a:rPr lang="en-US" dirty="0" err="1"/>
              <a:t>Metody</a:t>
            </a:r>
            <a:endParaRPr lang="en-US" dirty="0"/>
          </a:p>
        </p:txBody>
      </p:sp>
      <p:pic>
        <p:nvPicPr>
          <p:cNvPr id="3" name="Obrázek 2" descr="Obsah obrázku text, snímek obrazovky, diagram, design&#10;&#10;Popis byl vytvořen automaticky">
            <a:extLst>
              <a:ext uri="{FF2B5EF4-FFF2-40B4-BE49-F238E27FC236}">
                <a16:creationId xmlns:a16="http://schemas.microsoft.com/office/drawing/2014/main" id="{85B93B56-26B2-B4AE-C40A-ED3033753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758" y="382772"/>
            <a:ext cx="8969829" cy="6278880"/>
          </a:xfrm>
          <a:prstGeom prst="rect">
            <a:avLst/>
          </a:prstGeom>
        </p:spPr>
      </p:pic>
      <p:sp>
        <p:nvSpPr>
          <p:cNvPr id="6" name="TextovéPole 5">
            <a:extLst>
              <a:ext uri="{FF2B5EF4-FFF2-40B4-BE49-F238E27FC236}">
                <a16:creationId xmlns:a16="http://schemas.microsoft.com/office/drawing/2014/main" id="{FBDC0017-CC1A-98DF-5AFE-DA9010CB7243}"/>
              </a:ext>
            </a:extLst>
          </p:cNvPr>
          <p:cNvSpPr txBox="1"/>
          <p:nvPr/>
        </p:nvSpPr>
        <p:spPr>
          <a:xfrm>
            <a:off x="1112367" y="6278880"/>
            <a:ext cx="6096000" cy="461665"/>
          </a:xfrm>
          <a:prstGeom prst="rect">
            <a:avLst/>
          </a:prstGeom>
          <a:noFill/>
        </p:spPr>
        <p:txBody>
          <a:bodyPr wrap="square">
            <a:spAutoFit/>
          </a:bodyPr>
          <a:lstStyle/>
          <a:p>
            <a:r>
              <a:rPr lang="cs-CZ" sz="1200" dirty="0"/>
              <a:t>By Momur17 - </a:t>
            </a:r>
            <a:r>
              <a:rPr lang="cs-CZ" sz="1200" dirty="0" err="1"/>
              <a:t>Own</a:t>
            </a:r>
            <a:r>
              <a:rPr lang="cs-CZ" sz="1200" dirty="0"/>
              <a:t> </a:t>
            </a:r>
            <a:r>
              <a:rPr lang="cs-CZ" sz="1200" dirty="0" err="1"/>
              <a:t>work</a:t>
            </a:r>
            <a:r>
              <a:rPr lang="cs-CZ" sz="1200" dirty="0"/>
              <a:t>, CC BY-SA 4.0, https://commons.wikimedia.org/w/index.php?curid=100401916</a:t>
            </a:r>
          </a:p>
        </p:txBody>
      </p:sp>
    </p:spTree>
    <p:extLst>
      <p:ext uri="{BB962C8B-B14F-4D97-AF65-F5344CB8AC3E}">
        <p14:creationId xmlns:p14="http://schemas.microsoft.com/office/powerpoint/2010/main" val="3456111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573480" y="1488960"/>
            <a:ext cx="1824120" cy="72036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A</a:t>
            </a:r>
            <a:endParaRPr lang="cs-CZ" sz="1200" b="0" strike="noStrike" spc="-1">
              <a:latin typeface="Arial"/>
            </a:endParaRPr>
          </a:p>
        </p:txBody>
      </p:sp>
      <p:sp>
        <p:nvSpPr>
          <p:cNvPr id="440" name="CustomShape 2"/>
          <p:cNvSpPr/>
          <p:nvPr/>
        </p:nvSpPr>
        <p:spPr>
          <a:xfrm>
            <a:off x="2397960" y="1488960"/>
            <a:ext cx="1343520" cy="72036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B</a:t>
            </a:r>
            <a:endParaRPr lang="cs-CZ" sz="1200" b="0" strike="noStrike" spc="-1">
              <a:latin typeface="Arial"/>
            </a:endParaRPr>
          </a:p>
        </p:txBody>
      </p:sp>
      <p:sp>
        <p:nvSpPr>
          <p:cNvPr id="441" name="CustomShape 3"/>
          <p:cNvSpPr/>
          <p:nvPr/>
        </p:nvSpPr>
        <p:spPr>
          <a:xfrm>
            <a:off x="1811880" y="1120680"/>
            <a:ext cx="69084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Vzorky</a:t>
            </a:r>
            <a:endParaRPr lang="cs-CZ" sz="1200" b="0" strike="noStrike" spc="-1">
              <a:latin typeface="Arial"/>
            </a:endParaRPr>
          </a:p>
        </p:txBody>
      </p:sp>
      <p:sp>
        <p:nvSpPr>
          <p:cNvPr id="442" name="CustomShape 4"/>
          <p:cNvSpPr/>
          <p:nvPr/>
        </p:nvSpPr>
        <p:spPr>
          <a:xfrm rot="16200000">
            <a:off x="3600" y="1711440"/>
            <a:ext cx="55692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gény</a:t>
            </a:r>
            <a:endParaRPr lang="cs-CZ" sz="1200" b="0" strike="noStrike" spc="-1">
              <a:latin typeface="Arial"/>
            </a:endParaRPr>
          </a:p>
        </p:txBody>
      </p:sp>
      <p:sp>
        <p:nvSpPr>
          <p:cNvPr id="443" name="CustomShape 5"/>
          <p:cNvSpPr/>
          <p:nvPr/>
        </p:nvSpPr>
        <p:spPr>
          <a:xfrm>
            <a:off x="4510440" y="1488960"/>
            <a:ext cx="1824120" cy="72036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A</a:t>
            </a:r>
            <a:endParaRPr lang="cs-CZ" sz="1200" b="0" strike="noStrike" spc="-1">
              <a:latin typeface="Arial"/>
            </a:endParaRPr>
          </a:p>
        </p:txBody>
      </p:sp>
      <p:sp>
        <p:nvSpPr>
          <p:cNvPr id="444" name="CustomShape 6"/>
          <p:cNvSpPr/>
          <p:nvPr/>
        </p:nvSpPr>
        <p:spPr>
          <a:xfrm>
            <a:off x="6334920" y="1488960"/>
            <a:ext cx="1343880" cy="72036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B</a:t>
            </a:r>
            <a:endParaRPr lang="cs-CZ" sz="1200" b="0" strike="noStrike" spc="-1">
              <a:latin typeface="Arial"/>
            </a:endParaRPr>
          </a:p>
        </p:txBody>
      </p:sp>
      <p:sp>
        <p:nvSpPr>
          <p:cNvPr id="445" name="CustomShape 7"/>
          <p:cNvSpPr/>
          <p:nvPr/>
        </p:nvSpPr>
        <p:spPr>
          <a:xfrm>
            <a:off x="5748840" y="1120680"/>
            <a:ext cx="69084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Vzorky</a:t>
            </a:r>
            <a:endParaRPr lang="cs-CZ" sz="1200" b="0" strike="noStrike" spc="-1">
              <a:latin typeface="Arial"/>
            </a:endParaRPr>
          </a:p>
        </p:txBody>
      </p:sp>
      <p:sp>
        <p:nvSpPr>
          <p:cNvPr id="446" name="CustomShape 8"/>
          <p:cNvSpPr/>
          <p:nvPr/>
        </p:nvSpPr>
        <p:spPr>
          <a:xfrm rot="16200000">
            <a:off x="4334040" y="3586320"/>
            <a:ext cx="55692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gény</a:t>
            </a:r>
            <a:endParaRPr lang="cs-CZ" sz="1200" b="0" strike="noStrike" spc="-1">
              <a:latin typeface="Arial"/>
            </a:endParaRPr>
          </a:p>
        </p:txBody>
      </p:sp>
      <p:sp>
        <p:nvSpPr>
          <p:cNvPr id="447" name="CustomShape 9"/>
          <p:cNvSpPr/>
          <p:nvPr/>
        </p:nvSpPr>
        <p:spPr>
          <a:xfrm>
            <a:off x="8542800" y="1488960"/>
            <a:ext cx="1824120" cy="72036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A</a:t>
            </a:r>
            <a:endParaRPr lang="cs-CZ" sz="1200" b="0" strike="noStrike" spc="-1">
              <a:latin typeface="Arial"/>
            </a:endParaRPr>
          </a:p>
        </p:txBody>
      </p:sp>
      <p:sp>
        <p:nvSpPr>
          <p:cNvPr id="448" name="CustomShape 10"/>
          <p:cNvSpPr/>
          <p:nvPr/>
        </p:nvSpPr>
        <p:spPr>
          <a:xfrm>
            <a:off x="10367280" y="1488960"/>
            <a:ext cx="1343880" cy="72036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B</a:t>
            </a:r>
            <a:endParaRPr lang="cs-CZ" sz="1200" b="0" strike="noStrike" spc="-1">
              <a:latin typeface="Arial"/>
            </a:endParaRPr>
          </a:p>
        </p:txBody>
      </p:sp>
      <p:sp>
        <p:nvSpPr>
          <p:cNvPr id="449" name="CustomShape 11"/>
          <p:cNvSpPr/>
          <p:nvPr/>
        </p:nvSpPr>
        <p:spPr>
          <a:xfrm>
            <a:off x="9781200" y="1120680"/>
            <a:ext cx="69084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Vzorky</a:t>
            </a:r>
            <a:endParaRPr lang="cs-CZ" sz="1200" b="0" strike="noStrike" spc="-1">
              <a:latin typeface="Arial"/>
            </a:endParaRPr>
          </a:p>
        </p:txBody>
      </p:sp>
      <p:sp>
        <p:nvSpPr>
          <p:cNvPr id="450" name="CustomShape 12"/>
          <p:cNvSpPr/>
          <p:nvPr/>
        </p:nvSpPr>
        <p:spPr>
          <a:xfrm rot="16200000">
            <a:off x="7972560" y="1711440"/>
            <a:ext cx="55692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gény</a:t>
            </a:r>
            <a:endParaRPr lang="cs-CZ" sz="1200" b="0" strike="noStrike" spc="-1">
              <a:latin typeface="Arial"/>
            </a:endParaRPr>
          </a:p>
        </p:txBody>
      </p:sp>
      <p:sp>
        <p:nvSpPr>
          <p:cNvPr id="451" name="CustomShape 13"/>
          <p:cNvSpPr/>
          <p:nvPr/>
        </p:nvSpPr>
        <p:spPr>
          <a:xfrm>
            <a:off x="1917360" y="2492280"/>
            <a:ext cx="480240" cy="431640"/>
          </a:xfrm>
          <a:custGeom>
            <a:avLst/>
            <a:gdLst/>
            <a:ahLst/>
            <a:cxn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52" name="CustomShape 14"/>
          <p:cNvSpPr/>
          <p:nvPr/>
        </p:nvSpPr>
        <p:spPr>
          <a:xfrm>
            <a:off x="847440" y="3165480"/>
            <a:ext cx="2621880" cy="823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dirty="0">
                <a:solidFill>
                  <a:srgbClr val="000000"/>
                </a:solidFill>
                <a:latin typeface="Verdana"/>
              </a:rPr>
              <a:t>Mnohorozměrné modely:</a:t>
            </a:r>
            <a:endParaRPr lang="cs-CZ" sz="1200" b="0" strike="noStrike" spc="-1" dirty="0">
              <a:latin typeface="Arial"/>
            </a:endParaRPr>
          </a:p>
          <a:p>
            <a:pPr algn="ctr">
              <a:lnSpc>
                <a:spcPct val="100000"/>
              </a:lnSpc>
              <a:buNone/>
            </a:pPr>
            <a:r>
              <a:rPr lang="cs-CZ" sz="1200" b="0" strike="noStrike" spc="-1" dirty="0">
                <a:solidFill>
                  <a:srgbClr val="000000"/>
                </a:solidFill>
                <a:latin typeface="Verdana"/>
              </a:rPr>
              <a:t> </a:t>
            </a:r>
            <a:endParaRPr lang="cs-CZ" sz="1200" b="0" strike="noStrike" spc="-1" dirty="0">
              <a:latin typeface="Arial"/>
            </a:endParaRPr>
          </a:p>
          <a:p>
            <a:pPr algn="ctr">
              <a:lnSpc>
                <a:spcPct val="100000"/>
              </a:lnSpc>
              <a:buNone/>
            </a:pPr>
            <a:r>
              <a:rPr lang="cs-CZ" sz="1200" b="0" strike="noStrike" spc="-1" dirty="0" err="1">
                <a:solidFill>
                  <a:srgbClr val="000000"/>
                </a:solidFill>
                <a:latin typeface="Verdana"/>
              </a:rPr>
              <a:t>Gaussian</a:t>
            </a:r>
            <a:r>
              <a:rPr lang="cs-CZ" sz="1200" b="0" strike="noStrike" spc="-1" dirty="0">
                <a:solidFill>
                  <a:srgbClr val="000000"/>
                </a:solidFill>
                <a:latin typeface="Verdana"/>
              </a:rPr>
              <a:t> </a:t>
            </a:r>
            <a:r>
              <a:rPr lang="cs-CZ" sz="1200" b="0" strike="noStrike" spc="-1" dirty="0" err="1">
                <a:solidFill>
                  <a:srgbClr val="000000"/>
                </a:solidFill>
                <a:latin typeface="Verdana"/>
              </a:rPr>
              <a:t>Graphical</a:t>
            </a:r>
            <a:r>
              <a:rPr lang="cs-CZ" sz="1200" b="0" strike="noStrike" spc="-1" dirty="0">
                <a:solidFill>
                  <a:srgbClr val="000000"/>
                </a:solidFill>
                <a:latin typeface="Verdana"/>
              </a:rPr>
              <a:t> </a:t>
            </a:r>
            <a:r>
              <a:rPr lang="cs-CZ" sz="1200" b="0" strike="noStrike" spc="-1" dirty="0" err="1">
                <a:solidFill>
                  <a:srgbClr val="000000"/>
                </a:solidFill>
                <a:latin typeface="Verdana"/>
              </a:rPr>
              <a:t>Models</a:t>
            </a:r>
            <a:endParaRPr lang="cs-CZ" sz="1200" b="0" strike="noStrike" spc="-1" dirty="0">
              <a:latin typeface="Arial"/>
            </a:endParaRPr>
          </a:p>
          <a:p>
            <a:pPr algn="ctr">
              <a:lnSpc>
                <a:spcPct val="100000"/>
              </a:lnSpc>
              <a:buNone/>
            </a:pPr>
            <a:r>
              <a:rPr lang="cs-CZ" sz="1200" b="0" strike="noStrike" spc="-1" dirty="0" err="1">
                <a:solidFill>
                  <a:srgbClr val="000000"/>
                </a:solidFill>
                <a:latin typeface="Verdana"/>
              </a:rPr>
              <a:t>Multivariate</a:t>
            </a:r>
            <a:r>
              <a:rPr lang="cs-CZ" sz="1200" b="0" strike="noStrike" spc="-1" dirty="0">
                <a:solidFill>
                  <a:srgbClr val="000000"/>
                </a:solidFill>
                <a:latin typeface="Verdana"/>
              </a:rPr>
              <a:t> </a:t>
            </a:r>
            <a:r>
              <a:rPr lang="cs-CZ" sz="1200" b="0" strike="noStrike" spc="-1" dirty="0" err="1">
                <a:solidFill>
                  <a:srgbClr val="000000"/>
                </a:solidFill>
                <a:latin typeface="Verdana"/>
              </a:rPr>
              <a:t>Normal</a:t>
            </a:r>
            <a:r>
              <a:rPr lang="cs-CZ" sz="1200" b="0" strike="noStrike" spc="-1" dirty="0">
                <a:solidFill>
                  <a:srgbClr val="000000"/>
                </a:solidFill>
                <a:latin typeface="Verdana"/>
              </a:rPr>
              <a:t> </a:t>
            </a:r>
            <a:r>
              <a:rPr lang="cs-CZ" sz="1200" b="0" strike="noStrike" spc="-1" dirty="0" err="1">
                <a:solidFill>
                  <a:srgbClr val="000000"/>
                </a:solidFill>
                <a:latin typeface="Verdana"/>
              </a:rPr>
              <a:t>Distribution</a:t>
            </a:r>
            <a:endParaRPr lang="cs-CZ" sz="1200" b="0" strike="noStrike" spc="-1" dirty="0">
              <a:latin typeface="Arial"/>
            </a:endParaRPr>
          </a:p>
        </p:txBody>
      </p:sp>
      <p:sp>
        <p:nvSpPr>
          <p:cNvPr id="453" name="CustomShape 15"/>
          <p:cNvSpPr/>
          <p:nvPr/>
        </p:nvSpPr>
        <p:spPr>
          <a:xfrm>
            <a:off x="4830120" y="3357720"/>
            <a:ext cx="1055520" cy="718560"/>
          </a:xfrm>
          <a:prstGeom prst="rect">
            <a:avLst/>
          </a:prstGeom>
          <a:solidFill>
            <a:srgbClr val="969696"/>
          </a:solidFill>
          <a:ln w="25560">
            <a:solidFill>
              <a:srgbClr val="6D6D6D"/>
            </a:solidFill>
            <a:miter/>
          </a:ln>
        </p:spPr>
        <p:style>
          <a:lnRef idx="0">
            <a:scrgbClr r="0" g="0" b="0"/>
          </a:lnRef>
          <a:fillRef idx="0">
            <a:scrgbClr r="0" g="0" b="0"/>
          </a:fillRef>
          <a:effectRef idx="0">
            <a:scrgbClr r="0" g="0" b="0"/>
          </a:effectRef>
          <a:fontRef idx="minor"/>
        </p:style>
        <p:txBody>
          <a:bodyPr/>
          <a:lstStyle/>
          <a:p>
            <a:endParaRPr lang="cs-CZ"/>
          </a:p>
        </p:txBody>
      </p:sp>
      <p:sp>
        <p:nvSpPr>
          <p:cNvPr id="454" name="CustomShape 16"/>
          <p:cNvSpPr/>
          <p:nvPr/>
        </p:nvSpPr>
        <p:spPr>
          <a:xfrm>
            <a:off x="6105240" y="3392280"/>
            <a:ext cx="1369080" cy="641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nSpc>
                <a:spcPct val="100000"/>
              </a:lnSpc>
              <a:buNone/>
            </a:pPr>
            <a:r>
              <a:rPr lang="cs-CZ" sz="1200" b="0" strike="noStrike" spc="-1">
                <a:solidFill>
                  <a:srgbClr val="000000"/>
                </a:solidFill>
                <a:latin typeface="Verdana"/>
              </a:rPr>
              <a:t>Změna exprese</a:t>
            </a:r>
            <a:endParaRPr lang="cs-CZ" sz="1200" b="0" strike="noStrike" spc="-1">
              <a:latin typeface="Arial"/>
            </a:endParaRPr>
          </a:p>
          <a:p>
            <a:pPr>
              <a:lnSpc>
                <a:spcPct val="100000"/>
              </a:lnSpc>
              <a:buNone/>
            </a:pPr>
            <a:r>
              <a:rPr lang="cs-CZ" sz="1200" b="0" strike="noStrike" spc="-1">
                <a:solidFill>
                  <a:srgbClr val="000000"/>
                </a:solidFill>
                <a:latin typeface="Verdana"/>
              </a:rPr>
              <a:t>t-statistika</a:t>
            </a:r>
            <a:endParaRPr lang="cs-CZ" sz="1200" b="0" strike="noStrike" spc="-1">
              <a:latin typeface="Arial"/>
            </a:endParaRPr>
          </a:p>
          <a:p>
            <a:pPr>
              <a:lnSpc>
                <a:spcPct val="100000"/>
              </a:lnSpc>
              <a:buNone/>
            </a:pPr>
            <a:r>
              <a:rPr lang="cs-CZ" sz="1200" b="0" strike="noStrike" spc="-1">
                <a:solidFill>
                  <a:srgbClr val="000000"/>
                </a:solidFill>
                <a:latin typeface="Verdana"/>
              </a:rPr>
              <a:t>p-hodnota</a:t>
            </a:r>
            <a:endParaRPr lang="cs-CZ" sz="1200" b="0" strike="noStrike" spc="-1">
              <a:latin typeface="Arial"/>
            </a:endParaRPr>
          </a:p>
        </p:txBody>
      </p:sp>
      <p:sp>
        <p:nvSpPr>
          <p:cNvPr id="455" name="CustomShape 17"/>
          <p:cNvSpPr/>
          <p:nvPr/>
        </p:nvSpPr>
        <p:spPr>
          <a:xfrm>
            <a:off x="5854320" y="2492280"/>
            <a:ext cx="480240" cy="431640"/>
          </a:xfrm>
          <a:custGeom>
            <a:avLst/>
            <a:gdLst/>
            <a:ahLst/>
            <a:cxn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56" name="CustomShape 18"/>
          <p:cNvSpPr/>
          <p:nvPr/>
        </p:nvSpPr>
        <p:spPr>
          <a:xfrm>
            <a:off x="5854320" y="4402080"/>
            <a:ext cx="480240" cy="431640"/>
          </a:xfrm>
          <a:custGeom>
            <a:avLst/>
            <a:gdLst/>
            <a:ahLst/>
            <a:cxn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pic>
        <p:nvPicPr>
          <p:cNvPr id="457" name="TextovéPole 27"/>
          <p:cNvPicPr/>
          <p:nvPr/>
        </p:nvPicPr>
        <p:blipFill>
          <a:blip r:embed="rId3"/>
          <a:stretch/>
        </p:blipFill>
        <p:spPr>
          <a:xfrm>
            <a:off x="5405400" y="5048280"/>
            <a:ext cx="1239949" cy="541080"/>
          </a:xfrm>
          <a:prstGeom prst="rect">
            <a:avLst/>
          </a:prstGeom>
          <a:ln w="0">
            <a:noFill/>
          </a:ln>
        </p:spPr>
      </p:pic>
      <p:sp>
        <p:nvSpPr>
          <p:cNvPr id="458" name="CustomShape 19"/>
          <p:cNvSpPr/>
          <p:nvPr/>
        </p:nvSpPr>
        <p:spPr>
          <a:xfrm>
            <a:off x="9887040" y="2492280"/>
            <a:ext cx="480240" cy="431640"/>
          </a:xfrm>
          <a:custGeom>
            <a:avLst/>
            <a:gdLst/>
            <a:ahLst/>
            <a:cxn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59" name="CustomShape 20"/>
          <p:cNvSpPr/>
          <p:nvPr/>
        </p:nvSpPr>
        <p:spPr>
          <a:xfrm>
            <a:off x="8542800" y="3284640"/>
            <a:ext cx="1824120" cy="360000"/>
          </a:xfrm>
          <a:prstGeom prst="rect">
            <a:avLst/>
          </a:prstGeom>
          <a:solidFill>
            <a:srgbClr val="808080"/>
          </a:solidFill>
          <a:ln w="25560">
            <a:solidFill>
              <a:srgbClr val="5C5C5C"/>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A</a:t>
            </a:r>
            <a:endParaRPr lang="cs-CZ" sz="1200" b="0" strike="noStrike" spc="-1">
              <a:latin typeface="Arial"/>
            </a:endParaRPr>
          </a:p>
        </p:txBody>
      </p:sp>
      <p:sp>
        <p:nvSpPr>
          <p:cNvPr id="460" name="CustomShape 21"/>
          <p:cNvSpPr/>
          <p:nvPr/>
        </p:nvSpPr>
        <p:spPr>
          <a:xfrm>
            <a:off x="10367280" y="3284640"/>
            <a:ext cx="1343880" cy="360000"/>
          </a:xfrm>
          <a:prstGeom prst="rect">
            <a:avLst/>
          </a:prstGeom>
          <a:solidFill>
            <a:srgbClr val="4D4D4D"/>
          </a:solidFill>
          <a:ln w="25560">
            <a:solidFill>
              <a:srgbClr val="363636"/>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buNone/>
            </a:pPr>
            <a:r>
              <a:rPr lang="cs-CZ" sz="1200" b="0" strike="noStrike" spc="-1">
                <a:solidFill>
                  <a:srgbClr val="FFFFFF"/>
                </a:solidFill>
                <a:latin typeface="Arial"/>
              </a:rPr>
              <a:t>Skupina B</a:t>
            </a:r>
            <a:endParaRPr lang="cs-CZ" sz="1200" b="0" strike="noStrike" spc="-1">
              <a:latin typeface="Arial"/>
            </a:endParaRPr>
          </a:p>
        </p:txBody>
      </p:sp>
      <p:sp>
        <p:nvSpPr>
          <p:cNvPr id="461" name="CustomShape 22"/>
          <p:cNvSpPr/>
          <p:nvPr/>
        </p:nvSpPr>
        <p:spPr>
          <a:xfrm>
            <a:off x="9781200" y="2935440"/>
            <a:ext cx="69084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Vzorky</a:t>
            </a:r>
            <a:endParaRPr lang="cs-CZ" sz="1200" b="0" strike="noStrike" spc="-1">
              <a:latin typeface="Arial"/>
            </a:endParaRPr>
          </a:p>
        </p:txBody>
      </p:sp>
      <p:sp>
        <p:nvSpPr>
          <p:cNvPr id="462" name="CustomShape 23"/>
          <p:cNvSpPr/>
          <p:nvPr/>
        </p:nvSpPr>
        <p:spPr>
          <a:xfrm rot="16200000">
            <a:off x="7954920" y="3326760"/>
            <a:ext cx="61776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dráhy</a:t>
            </a:r>
            <a:endParaRPr lang="cs-CZ" sz="1200" b="0" strike="noStrike" spc="-1">
              <a:latin typeface="Arial"/>
            </a:endParaRPr>
          </a:p>
        </p:txBody>
      </p:sp>
      <p:sp>
        <p:nvSpPr>
          <p:cNvPr id="463" name="CustomShape 24"/>
          <p:cNvSpPr/>
          <p:nvPr/>
        </p:nvSpPr>
        <p:spPr>
          <a:xfrm>
            <a:off x="9887040" y="4402080"/>
            <a:ext cx="480240" cy="431640"/>
          </a:xfrm>
          <a:custGeom>
            <a:avLst/>
            <a:gdLst/>
            <a:ahLst/>
            <a:cxn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64" name="CustomShape 25"/>
          <p:cNvSpPr/>
          <p:nvPr/>
        </p:nvSpPr>
        <p:spPr>
          <a:xfrm>
            <a:off x="9731160" y="5121360"/>
            <a:ext cx="791640" cy="367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800" b="0" strike="noStrike" spc="-1">
                <a:solidFill>
                  <a:srgbClr val="000000"/>
                </a:solidFill>
                <a:latin typeface="Verdana"/>
              </a:rPr>
              <a:t>t-test</a:t>
            </a:r>
            <a:endParaRPr lang="cs-CZ" sz="1800" b="0" strike="noStrike" spc="-1">
              <a:latin typeface="Arial"/>
            </a:endParaRPr>
          </a:p>
        </p:txBody>
      </p:sp>
      <p:sp>
        <p:nvSpPr>
          <p:cNvPr id="465" name="CustomShape 26"/>
          <p:cNvSpPr/>
          <p:nvPr/>
        </p:nvSpPr>
        <p:spPr>
          <a:xfrm rot="16200000">
            <a:off x="3974760" y="1711440"/>
            <a:ext cx="556920" cy="2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200" b="0" strike="noStrike" spc="-1">
                <a:solidFill>
                  <a:srgbClr val="000000"/>
                </a:solidFill>
                <a:latin typeface="Verdana"/>
              </a:rPr>
              <a:t>gény</a:t>
            </a:r>
            <a:endParaRPr lang="cs-CZ" sz="1200" b="0" strike="noStrike" spc="-1">
              <a:latin typeface="Arial"/>
            </a:endParaRPr>
          </a:p>
        </p:txBody>
      </p:sp>
      <p:sp>
        <p:nvSpPr>
          <p:cNvPr id="466" name="CustomShape 27"/>
          <p:cNvSpPr/>
          <p:nvPr/>
        </p:nvSpPr>
        <p:spPr>
          <a:xfrm>
            <a:off x="143640" y="44280"/>
            <a:ext cx="3970800" cy="576072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67" name="CustomShape 28"/>
          <p:cNvSpPr/>
          <p:nvPr/>
        </p:nvSpPr>
        <p:spPr>
          <a:xfrm>
            <a:off x="4127400" y="44280"/>
            <a:ext cx="3970800" cy="576072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68" name="CustomShape 29"/>
          <p:cNvSpPr/>
          <p:nvPr/>
        </p:nvSpPr>
        <p:spPr>
          <a:xfrm>
            <a:off x="8098200" y="44280"/>
            <a:ext cx="3974760" cy="576072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txBody>
          <a:bodyPr/>
          <a:lstStyle/>
          <a:p>
            <a:endParaRPr lang="cs-CZ"/>
          </a:p>
        </p:txBody>
      </p:sp>
      <p:sp>
        <p:nvSpPr>
          <p:cNvPr id="469" name="Line 30"/>
          <p:cNvSpPr/>
          <p:nvPr/>
        </p:nvSpPr>
        <p:spPr>
          <a:xfrm>
            <a:off x="143640" y="981000"/>
            <a:ext cx="11934000" cy="360"/>
          </a:xfrm>
          <a:prstGeom prst="line">
            <a:avLst/>
          </a:prstGeom>
          <a:ln w="28440">
            <a:solidFill>
              <a:srgbClr val="ED7D31">
                <a:hueOff val="-1455363"/>
                <a:satOff val="-83928"/>
                <a:lumOff val="8628"/>
                <a:alphaOff val="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470" name="CustomShape 31"/>
          <p:cNvSpPr/>
          <p:nvPr/>
        </p:nvSpPr>
        <p:spPr>
          <a:xfrm>
            <a:off x="432000" y="115920"/>
            <a:ext cx="3309840" cy="519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pPr>
            <a:r>
              <a:rPr lang="cs-CZ" sz="1400" b="0" strike="noStrike" spc="-1">
                <a:solidFill>
                  <a:srgbClr val="000000"/>
                </a:solidFill>
                <a:latin typeface="Verdana"/>
              </a:rPr>
              <a:t>TopologyGSA, Clipper</a:t>
            </a:r>
            <a:endParaRPr lang="cs-CZ" sz="1400" b="0" strike="noStrike" spc="-1">
              <a:latin typeface="Arial"/>
            </a:endParaRPr>
          </a:p>
          <a:p>
            <a:pPr algn="ctr">
              <a:lnSpc>
                <a:spcPct val="100000"/>
              </a:lnSpc>
              <a:buNone/>
            </a:pPr>
            <a:r>
              <a:rPr lang="cs-CZ" sz="1400" b="0" strike="noStrike" spc="-1">
                <a:solidFill>
                  <a:srgbClr val="000000"/>
                </a:solidFill>
                <a:latin typeface="Verdana"/>
              </a:rPr>
              <a:t>DEGraph</a:t>
            </a:r>
            <a:endParaRPr lang="cs-CZ" sz="1400" b="0" strike="noStrike" spc="-1">
              <a:latin typeface="Arial"/>
            </a:endParaRPr>
          </a:p>
        </p:txBody>
      </p:sp>
      <p:sp>
        <p:nvSpPr>
          <p:cNvPr id="471" name="CustomShape 32"/>
          <p:cNvSpPr/>
          <p:nvPr/>
        </p:nvSpPr>
        <p:spPr>
          <a:xfrm>
            <a:off x="4656600" y="169920"/>
            <a:ext cx="2878560" cy="519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gn="ctr">
              <a:lnSpc>
                <a:spcPct val="100000"/>
              </a:lnSpc>
              <a:buNone/>
            </a:pPr>
            <a:r>
              <a:rPr lang="cs-CZ" sz="1400" b="0" strike="noStrike" spc="-1">
                <a:solidFill>
                  <a:srgbClr val="000000"/>
                </a:solidFill>
                <a:latin typeface="Verdana"/>
              </a:rPr>
              <a:t>SPIA, PRS</a:t>
            </a:r>
            <a:endParaRPr lang="cs-CZ" sz="1400" b="0" strike="noStrike" spc="-1">
              <a:latin typeface="Arial"/>
            </a:endParaRPr>
          </a:p>
          <a:p>
            <a:pPr algn="ctr">
              <a:lnSpc>
                <a:spcPct val="100000"/>
              </a:lnSpc>
              <a:buNone/>
            </a:pPr>
            <a:r>
              <a:rPr lang="cs-CZ" sz="1400" b="0" strike="noStrike" spc="-1">
                <a:solidFill>
                  <a:srgbClr val="000000"/>
                </a:solidFill>
                <a:latin typeface="Verdana"/>
              </a:rPr>
              <a:t>PWEA</a:t>
            </a:r>
            <a:endParaRPr lang="cs-CZ" sz="1400" b="0" strike="noStrike" spc="-1">
              <a:latin typeface="Arial"/>
            </a:endParaRPr>
          </a:p>
        </p:txBody>
      </p:sp>
      <p:sp>
        <p:nvSpPr>
          <p:cNvPr id="472" name="CustomShape 33"/>
          <p:cNvSpPr/>
          <p:nvPr/>
        </p:nvSpPr>
        <p:spPr>
          <a:xfrm>
            <a:off x="9724680" y="333360"/>
            <a:ext cx="721440" cy="306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t">
            <a:noAutofit/>
          </a:bodyPr>
          <a:lstStyle/>
          <a:p>
            <a:pPr algn="ctr">
              <a:lnSpc>
                <a:spcPct val="100000"/>
              </a:lnSpc>
              <a:buNone/>
            </a:pPr>
            <a:r>
              <a:rPr lang="cs-CZ" sz="1400" b="0" strike="noStrike" spc="-1">
                <a:solidFill>
                  <a:srgbClr val="000000"/>
                </a:solidFill>
                <a:latin typeface="Verdana"/>
              </a:rPr>
              <a:t>TAPPA</a:t>
            </a:r>
            <a:endParaRPr lang="cs-CZ" sz="14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 name="Rectangle 100"/>
          <p:cNvSpPr/>
          <p:nvPr/>
        </p:nvSpPr>
        <p:spPr>
          <a:xfrm>
            <a:off x="336960" y="321120"/>
            <a:ext cx="4331880" cy="6179040"/>
          </a:xfrm>
          <a:prstGeom prst="rect">
            <a:avLst/>
          </a:prstGeom>
          <a:solidFill>
            <a:srgbClr val="404040">
              <a:alpha val="90000"/>
            </a:srgbClr>
          </a:solidFill>
          <a:ln w="127000" cap="sq">
            <a:solidFill>
              <a:srgbClr val="595959">
                <a:alpha val="80000"/>
              </a:srgbClr>
            </a:solid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478" name="TextShape 1"/>
          <p:cNvSpPr/>
          <p:nvPr/>
        </p:nvSpPr>
        <p:spPr>
          <a:xfrm>
            <a:off x="674280" y="914400"/>
            <a:ext cx="3657240" cy="288720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9000" lnSpcReduction="10000"/>
          </a:bodyPr>
          <a:lstStyle/>
          <a:p>
            <a:pPr algn="ctr">
              <a:lnSpc>
                <a:spcPct val="90000"/>
              </a:lnSpc>
              <a:spcAft>
                <a:spcPts val="601"/>
              </a:spcAft>
              <a:buNone/>
            </a:pPr>
            <a:r>
              <a:rPr lang="en-US" sz="4800" b="1" strike="noStrike" spc="-1">
                <a:solidFill>
                  <a:srgbClr val="FFFFFF"/>
                </a:solidFill>
                <a:latin typeface="Calibri Light"/>
              </a:rPr>
              <a:t>Příklad – topologie uzavřená metoda dělící hranice</a:t>
            </a:r>
            <a:endParaRPr lang="cs-CZ" sz="4800" b="0" strike="noStrike" spc="-1">
              <a:latin typeface="Arial"/>
            </a:endParaRPr>
          </a:p>
        </p:txBody>
      </p:sp>
      <p:sp>
        <p:nvSpPr>
          <p:cNvPr id="479" name="Straight Connector 102"/>
          <p:cNvSpPr/>
          <p:nvPr/>
        </p:nvSpPr>
        <p:spPr>
          <a:xfrm>
            <a:off x="1190880" y="3909960"/>
            <a:ext cx="2586960" cy="360"/>
          </a:xfrm>
          <a:prstGeom prst="line">
            <a:avLst/>
          </a:prstGeom>
          <a:ln w="22225">
            <a:solidFill>
              <a:srgbClr val="D9D9D9"/>
            </a:solidFill>
          </a:ln>
        </p:spPr>
        <p:style>
          <a:lnRef idx="1">
            <a:schemeClr val="accent1"/>
          </a:lnRef>
          <a:fillRef idx="0">
            <a:schemeClr val="accent1"/>
          </a:fillRef>
          <a:effectRef idx="0">
            <a:schemeClr val="accent1"/>
          </a:effectRef>
          <a:fontRef idx="minor"/>
        </p:style>
        <p:txBody>
          <a:bodyPr/>
          <a:lstStyle/>
          <a:p>
            <a:endParaRPr lang="cs-CZ"/>
          </a:p>
        </p:txBody>
      </p:sp>
      <p:pic>
        <p:nvPicPr>
          <p:cNvPr id="480" name="Zástupný symbol pro obsah 2"/>
          <p:cNvPicPr/>
          <p:nvPr/>
        </p:nvPicPr>
        <p:blipFill>
          <a:blip r:embed="rId2"/>
          <a:stretch/>
        </p:blipFill>
        <p:spPr>
          <a:xfrm>
            <a:off x="5153760" y="1343880"/>
            <a:ext cx="6553080" cy="4177440"/>
          </a:xfrm>
          <a:prstGeom prst="rect">
            <a:avLst/>
          </a:prstGeom>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 name="Rectangle 100"/>
          <p:cNvSpPr/>
          <p:nvPr/>
        </p:nvSpPr>
        <p:spPr>
          <a:xfrm>
            <a:off x="336960" y="321120"/>
            <a:ext cx="4331880" cy="6179040"/>
          </a:xfrm>
          <a:prstGeom prst="rect">
            <a:avLst/>
          </a:prstGeom>
          <a:solidFill>
            <a:srgbClr val="404040">
              <a:alpha val="90000"/>
            </a:srgbClr>
          </a:solidFill>
          <a:ln w="127000" cap="sq">
            <a:solidFill>
              <a:srgbClr val="595959">
                <a:alpha val="80000"/>
              </a:srgbClr>
            </a:solid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482" name="TextShape 1"/>
          <p:cNvSpPr/>
          <p:nvPr/>
        </p:nvSpPr>
        <p:spPr>
          <a:xfrm>
            <a:off x="674280" y="914400"/>
            <a:ext cx="3657240" cy="288720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9000" lnSpcReduction="10000"/>
          </a:bodyPr>
          <a:lstStyle/>
          <a:p>
            <a:pPr algn="ctr">
              <a:lnSpc>
                <a:spcPct val="90000"/>
              </a:lnSpc>
              <a:spcAft>
                <a:spcPts val="601"/>
              </a:spcAft>
              <a:buNone/>
            </a:pPr>
            <a:r>
              <a:rPr lang="en-US" sz="4800" b="1" strike="noStrike" spc="-1">
                <a:solidFill>
                  <a:srgbClr val="FFFFFF"/>
                </a:solidFill>
                <a:latin typeface="Calibri Light"/>
              </a:rPr>
              <a:t>Příklad – topologie uzavřená metoda dělící hranice</a:t>
            </a:r>
            <a:endParaRPr lang="cs-CZ" sz="4800" b="0" strike="noStrike" spc="-1">
              <a:latin typeface="Arial"/>
            </a:endParaRPr>
          </a:p>
        </p:txBody>
      </p:sp>
      <p:sp>
        <p:nvSpPr>
          <p:cNvPr id="483" name="Straight Connector 102"/>
          <p:cNvSpPr/>
          <p:nvPr/>
        </p:nvSpPr>
        <p:spPr>
          <a:xfrm>
            <a:off x="1190880" y="3909960"/>
            <a:ext cx="2586960" cy="360"/>
          </a:xfrm>
          <a:prstGeom prst="line">
            <a:avLst/>
          </a:prstGeom>
          <a:ln w="22225">
            <a:solidFill>
              <a:srgbClr val="D9D9D9"/>
            </a:solidFill>
          </a:ln>
        </p:spPr>
        <p:style>
          <a:lnRef idx="1">
            <a:schemeClr val="accent1"/>
          </a:lnRef>
          <a:fillRef idx="0">
            <a:schemeClr val="accent1"/>
          </a:fillRef>
          <a:effectRef idx="0">
            <a:schemeClr val="accent1"/>
          </a:effectRef>
          <a:fontRef idx="minor"/>
        </p:style>
        <p:txBody>
          <a:bodyPr/>
          <a:lstStyle/>
          <a:p>
            <a:endParaRPr lang="cs-CZ"/>
          </a:p>
        </p:txBody>
      </p:sp>
      <p:sp>
        <p:nvSpPr>
          <p:cNvPr id="484" name="Rectangle 1"/>
          <p:cNvSpPr/>
          <p:nvPr/>
        </p:nvSpPr>
        <p:spPr>
          <a:xfrm>
            <a:off x="5186160" y="1887480"/>
            <a:ext cx="6095520" cy="374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720" indent="-342720">
              <a:lnSpc>
                <a:spcPct val="100000"/>
              </a:lnSpc>
              <a:buClr>
                <a:srgbClr val="003366"/>
              </a:buClr>
              <a:buFont typeface="Wingdings" charset="2"/>
              <a:buChar char=""/>
            </a:pPr>
            <a:r>
              <a:rPr lang="cs-CZ" sz="2400" b="0" strike="noStrike" spc="-1">
                <a:solidFill>
                  <a:srgbClr val="000000"/>
                </a:solidFill>
                <a:latin typeface="Arial"/>
              </a:rPr>
              <a:t>Z 8 odlišně exprimovaných genů:</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2 interagují s 10 geny v dráze</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3 interagují s 5 geny v dráze</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3 interagují s jedním genem v dráze</a:t>
            </a:r>
            <a:endParaRPr lang="cs-CZ" sz="2400" b="0" strike="noStrike" spc="-1">
              <a:latin typeface="Arial"/>
            </a:endParaRPr>
          </a:p>
          <a:p>
            <a:pPr>
              <a:lnSpc>
                <a:spcPct val="100000"/>
              </a:lnSpc>
              <a:buNone/>
            </a:pPr>
            <a:endParaRPr lang="cs-CZ" sz="2400" b="0" strike="noStrike" spc="-1">
              <a:latin typeface="Arial"/>
            </a:endParaRPr>
          </a:p>
          <a:p>
            <a:pPr marL="342720" indent="-342720">
              <a:lnSpc>
                <a:spcPct val="100000"/>
              </a:lnSpc>
              <a:buClr>
                <a:srgbClr val="003366"/>
              </a:buClr>
              <a:buFont typeface="Wingdings" charset="2"/>
              <a:buChar char=""/>
            </a:pPr>
            <a:r>
              <a:rPr lang="cs-CZ" sz="2400" b="0" strike="noStrike" spc="-1">
                <a:solidFill>
                  <a:srgbClr val="000000"/>
                </a:solidFill>
                <a:latin typeface="Arial"/>
              </a:rPr>
              <a:t>s = 2*10 + 3*5 + 3*1 = 38</a:t>
            </a:r>
            <a:endParaRPr lang="cs-CZ" sz="2400" b="0" strike="noStrike" spc="-1">
              <a:latin typeface="Arial"/>
            </a:endParaRPr>
          </a:p>
          <a:p>
            <a:pPr>
              <a:lnSpc>
                <a:spcPct val="100000"/>
              </a:lnSpc>
              <a:buNone/>
            </a:pPr>
            <a:endParaRPr lang="cs-CZ" sz="2400" b="0" strike="noStrike" spc="-1">
              <a:latin typeface="Arial"/>
            </a:endParaRPr>
          </a:p>
          <a:p>
            <a:pPr marL="342720" indent="-342720">
              <a:lnSpc>
                <a:spcPct val="100000"/>
              </a:lnSpc>
              <a:buClr>
                <a:srgbClr val="003366"/>
              </a:buClr>
              <a:buFont typeface="Wingdings" charset="2"/>
              <a:buChar char=""/>
            </a:pPr>
            <a:r>
              <a:rPr lang="cs-CZ" sz="2400" b="0" strike="noStrike" spc="-1">
                <a:solidFill>
                  <a:srgbClr val="000000"/>
                </a:solidFill>
                <a:latin typeface="Arial"/>
              </a:rPr>
              <a:t>Opakovaně v dráze náhodně vybíráme 8 genů a získáme rozdělení statistik, které porovnáme s první statistikou.</a:t>
            </a:r>
            <a:endParaRPr lang="cs-CZ" sz="2400" b="0" strike="noStrike" spc="-1">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xtShape 1"/>
          <p:cNvSpPr/>
          <p:nvPr/>
        </p:nvSpPr>
        <p:spPr>
          <a:xfrm>
            <a:off x="674640" y="61920"/>
            <a:ext cx="11425320" cy="620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pic>
        <p:nvPicPr>
          <p:cNvPr id="486" name="Zástupný symbol pro obsah 2"/>
          <p:cNvPicPr/>
          <p:nvPr/>
        </p:nvPicPr>
        <p:blipFill>
          <a:blip r:embed="rId3"/>
          <a:stretch/>
        </p:blipFill>
        <p:spPr>
          <a:xfrm>
            <a:off x="406440" y="817560"/>
            <a:ext cx="8776800" cy="5563800"/>
          </a:xfrm>
          <a:prstGeom prst="rect">
            <a:avLst/>
          </a:prstGeom>
          <a:ln w="0">
            <a:noFill/>
          </a:ln>
        </p:spPr>
      </p:pic>
      <p:pic>
        <p:nvPicPr>
          <p:cNvPr id="487" name="Obrázek 4"/>
          <p:cNvPicPr/>
          <p:nvPr/>
        </p:nvPicPr>
        <p:blipFill>
          <a:blip r:embed="rId4"/>
          <a:stretch/>
        </p:blipFill>
        <p:spPr>
          <a:xfrm>
            <a:off x="912240" y="1052640"/>
            <a:ext cx="4895280" cy="3666600"/>
          </a:xfrm>
          <a:prstGeom prst="rect">
            <a:avLst/>
          </a:prstGeom>
          <a:ln w="0">
            <a:noFill/>
          </a:ln>
        </p:spPr>
      </p:pic>
      <p:sp>
        <p:nvSpPr>
          <p:cNvPr id="488" name="Rectangle 4"/>
          <p:cNvSpPr/>
          <p:nvPr/>
        </p:nvSpPr>
        <p:spPr>
          <a:xfrm>
            <a:off x="5807880" y="1168920"/>
            <a:ext cx="6095520" cy="374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720" indent="-342720">
              <a:lnSpc>
                <a:spcPct val="100000"/>
              </a:lnSpc>
              <a:buClr>
                <a:srgbClr val="003366"/>
              </a:buClr>
              <a:buFont typeface="Wingdings" charset="2"/>
              <a:buChar char=""/>
            </a:pPr>
            <a:r>
              <a:rPr lang="cs-CZ" sz="2400" b="0" strike="noStrike" spc="-1">
                <a:solidFill>
                  <a:srgbClr val="000000"/>
                </a:solidFill>
                <a:latin typeface="Arial"/>
              </a:rPr>
              <a:t>Z 8 odlišně exprimovaných genů:</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2 interagují s 10 geny v dráze</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3 interagují s 5 geny v dráze</a:t>
            </a:r>
            <a:endParaRPr lang="cs-CZ" sz="2400" b="0" strike="noStrike" spc="-1">
              <a:latin typeface="Arial"/>
            </a:endParaRPr>
          </a:p>
          <a:p>
            <a:pPr marL="742680" lvl="1" indent="-285480">
              <a:lnSpc>
                <a:spcPct val="100000"/>
              </a:lnSpc>
              <a:buClr>
                <a:srgbClr val="003366"/>
              </a:buClr>
              <a:buFont typeface="Arial"/>
              <a:buChar char="•"/>
            </a:pPr>
            <a:r>
              <a:rPr lang="cs-CZ" sz="2400" b="0" strike="noStrike" spc="-1">
                <a:solidFill>
                  <a:srgbClr val="000000"/>
                </a:solidFill>
                <a:latin typeface="Arial"/>
              </a:rPr>
              <a:t>3 interagují s jedním genem v dráze</a:t>
            </a:r>
            <a:endParaRPr lang="cs-CZ" sz="2400" b="0" strike="noStrike" spc="-1">
              <a:latin typeface="Arial"/>
            </a:endParaRPr>
          </a:p>
          <a:p>
            <a:pPr>
              <a:lnSpc>
                <a:spcPct val="100000"/>
              </a:lnSpc>
              <a:buNone/>
            </a:pPr>
            <a:endParaRPr lang="cs-CZ" sz="2400" b="0" strike="noStrike" spc="-1">
              <a:latin typeface="Arial"/>
            </a:endParaRPr>
          </a:p>
          <a:p>
            <a:pPr marL="342720" indent="-342720">
              <a:lnSpc>
                <a:spcPct val="100000"/>
              </a:lnSpc>
              <a:buClr>
                <a:srgbClr val="003366"/>
              </a:buClr>
              <a:buFont typeface="Wingdings" charset="2"/>
              <a:buChar char=""/>
            </a:pPr>
            <a:r>
              <a:rPr lang="cs-CZ" sz="2400" b="0" strike="noStrike" spc="-1">
                <a:solidFill>
                  <a:srgbClr val="000000"/>
                </a:solidFill>
                <a:latin typeface="Arial"/>
              </a:rPr>
              <a:t>s = 2*10 + 3*5 + 3*1 = 38</a:t>
            </a:r>
            <a:endParaRPr lang="cs-CZ" sz="2400" b="0" strike="noStrike" spc="-1">
              <a:latin typeface="Arial"/>
            </a:endParaRPr>
          </a:p>
          <a:p>
            <a:pPr>
              <a:lnSpc>
                <a:spcPct val="100000"/>
              </a:lnSpc>
              <a:buNone/>
            </a:pPr>
            <a:endParaRPr lang="cs-CZ" sz="2400" b="0" strike="noStrike" spc="-1">
              <a:latin typeface="Arial"/>
            </a:endParaRPr>
          </a:p>
          <a:p>
            <a:pPr marL="342720" indent="-342720">
              <a:lnSpc>
                <a:spcPct val="100000"/>
              </a:lnSpc>
              <a:buClr>
                <a:srgbClr val="003366"/>
              </a:buClr>
              <a:buFont typeface="Wingdings" charset="2"/>
              <a:buChar char=""/>
            </a:pPr>
            <a:r>
              <a:rPr lang="cs-CZ" sz="2400" b="0" strike="noStrike" spc="-1">
                <a:solidFill>
                  <a:srgbClr val="000000"/>
                </a:solidFill>
                <a:latin typeface="Arial"/>
              </a:rPr>
              <a:t>Opakovaně v dráze náhodně vybíráme 8 genů a získáme rozdělení statistik, které porovnáme s první statistikou.</a:t>
            </a:r>
            <a:endParaRPr lang="cs-CZ" sz="2400" b="0" strike="noStrike" spc="-1">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9" name="Picture 3" descr="A screenshot of a cell phone&#10;&#10;Description automatically generated"/>
          <p:cNvPicPr/>
          <p:nvPr/>
        </p:nvPicPr>
        <p:blipFill>
          <a:blip r:embed="rId2"/>
          <a:stretch/>
        </p:blipFill>
        <p:spPr>
          <a:xfrm>
            <a:off x="643320" y="1397880"/>
            <a:ext cx="10904760" cy="4061880"/>
          </a:xfrm>
          <a:prstGeom prst="rect">
            <a:avLst/>
          </a:prstGeom>
          <a:ln w="0">
            <a:noFill/>
          </a:ln>
        </p:spPr>
      </p:pic>
      <p:sp>
        <p:nvSpPr>
          <p:cNvPr id="490" name="Rectangle 4"/>
          <p:cNvSpPr/>
          <p:nvPr/>
        </p:nvSpPr>
        <p:spPr>
          <a:xfrm>
            <a:off x="801720" y="5968440"/>
            <a:ext cx="83019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cs-CZ" sz="1800" b="0" u="sng" strike="noStrike" spc="-1">
                <a:solidFill>
                  <a:srgbClr val="0563C1"/>
                </a:solidFill>
                <a:uFillTx/>
                <a:latin typeface="Calibri"/>
                <a:hlinkClick r:id="rId3"/>
              </a:rPr>
              <a:t>https://journals.plos.org/plosone/article?id=10.1371/journal.pone.0191154</a:t>
            </a:r>
            <a:endParaRPr lang="cs-CZ" sz="1800" b="0" strike="noStrike" spc="-1">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 name="Rectangle 10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492" name="Group 109"/>
          <p:cNvGrpSpPr/>
          <p:nvPr/>
        </p:nvGrpSpPr>
        <p:grpSpPr>
          <a:xfrm>
            <a:off x="-417600" y="0"/>
            <a:ext cx="12583800" cy="6852960"/>
            <a:chOff x="-417600" y="0"/>
            <a:chExt cx="12583800" cy="6852960"/>
          </a:xfrm>
        </p:grpSpPr>
        <p:sp>
          <p:nvSpPr>
            <p:cNvPr id="493" name="Freeform 5"/>
            <p:cNvSpPr/>
            <p:nvPr/>
          </p:nvSpPr>
          <p:spPr>
            <a:xfrm>
              <a:off x="1306440" y="0"/>
              <a:ext cx="3862080" cy="6843240"/>
            </a:xfrm>
            <a:custGeom>
              <a:avLst/>
              <a:gdLst/>
              <a:ahLst/>
              <a:cxn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494" name="Freeform 6"/>
            <p:cNvSpPr/>
            <p:nvPr/>
          </p:nvSpPr>
          <p:spPr>
            <a:xfrm>
              <a:off x="10626840" y="9360"/>
              <a:ext cx="1539360" cy="555120"/>
            </a:xfrm>
            <a:custGeom>
              <a:avLst/>
              <a:gdLst/>
              <a:ahLst/>
              <a:cxn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495" name="Freeform 7"/>
            <p:cNvSpPr/>
            <p:nvPr/>
          </p:nvSpPr>
          <p:spPr>
            <a:xfrm>
              <a:off x="10247400" y="5013360"/>
              <a:ext cx="1918800" cy="1829880"/>
            </a:xfrm>
            <a:custGeom>
              <a:avLst/>
              <a:gdLst/>
              <a:ahLst/>
              <a:cxn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496" name="Freeform 8"/>
            <p:cNvSpPr/>
            <p:nvPr/>
          </p:nvSpPr>
          <p:spPr>
            <a:xfrm>
              <a:off x="1120680" y="0"/>
              <a:ext cx="3676320" cy="6843240"/>
            </a:xfrm>
            <a:custGeom>
              <a:avLst/>
              <a:gdLst/>
              <a:ahLst/>
              <a:cxn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497" name="Freeform 9"/>
            <p:cNvSpPr/>
            <p:nvPr/>
          </p:nvSpPr>
          <p:spPr>
            <a:xfrm>
              <a:off x="11202840" y="9360"/>
              <a:ext cx="963360" cy="366480"/>
            </a:xfrm>
            <a:custGeom>
              <a:avLst/>
              <a:gdLst/>
              <a:ahLst/>
              <a:cxn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498" name="Freeform 10"/>
            <p:cNvSpPr/>
            <p:nvPr/>
          </p:nvSpPr>
          <p:spPr>
            <a:xfrm>
              <a:off x="10495080" y="5275440"/>
              <a:ext cx="1666440" cy="1577520"/>
            </a:xfrm>
            <a:custGeom>
              <a:avLst/>
              <a:gdLst/>
              <a:ahLst/>
              <a:cxn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scrgbClr r="0" g="0" b="0"/>
            </a:lnRef>
            <a:fillRef idx="0">
              <a:scrgbClr r="0" g="0" b="0"/>
            </a:fillRef>
            <a:effectRef idx="0">
              <a:scrgbClr r="0" g="0" b="0"/>
            </a:effectRef>
            <a:fontRef idx="minor"/>
          </p:style>
          <p:txBody>
            <a:bodyPr/>
            <a:lstStyle/>
            <a:p>
              <a:endParaRPr lang="cs-CZ"/>
            </a:p>
          </p:txBody>
        </p:sp>
        <p:sp>
          <p:nvSpPr>
            <p:cNvPr id="499" name="Freeform 11"/>
            <p:cNvSpPr/>
            <p:nvPr/>
          </p:nvSpPr>
          <p:spPr>
            <a:xfrm>
              <a:off x="1001880" y="0"/>
              <a:ext cx="3620880" cy="6843240"/>
            </a:xfrm>
            <a:custGeom>
              <a:avLst/>
              <a:gdLst/>
              <a:ahLst/>
              <a:cxn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0" name="Freeform 12"/>
            <p:cNvSpPr/>
            <p:nvPr/>
          </p:nvSpPr>
          <p:spPr>
            <a:xfrm>
              <a:off x="11501280" y="9360"/>
              <a:ext cx="664920" cy="256680"/>
            </a:xfrm>
            <a:custGeom>
              <a:avLst/>
              <a:gdLst/>
              <a:ahLst/>
              <a:cxnLst/>
              <a:rect l="l" t="t" r="r" b="b"/>
              <a:pathLst>
                <a:path w="140" h="54">
                  <a:moveTo>
                    <a:pt x="140" y="54"/>
                  </a:moveTo>
                  <a:cubicBezTo>
                    <a:pt x="95" y="34"/>
                    <a:pt x="48" y="16"/>
                    <a:pt x="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1" name="Freeform 13"/>
            <p:cNvSpPr/>
            <p:nvPr/>
          </p:nvSpPr>
          <p:spPr>
            <a:xfrm>
              <a:off x="10640880" y="5408640"/>
              <a:ext cx="1525320" cy="1434600"/>
            </a:xfrm>
            <a:custGeom>
              <a:avLst/>
              <a:gdLst/>
              <a:ahLst/>
              <a:cxn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2" name="Freeform 14"/>
            <p:cNvSpPr/>
            <p:nvPr/>
          </p:nvSpPr>
          <p:spPr>
            <a:xfrm>
              <a:off x="1001880" y="0"/>
              <a:ext cx="3244320" cy="6843240"/>
            </a:xfrm>
            <a:custGeom>
              <a:avLst/>
              <a:gdLst/>
              <a:ahLst/>
              <a:cxn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3" name="Freeform 15"/>
            <p:cNvSpPr/>
            <p:nvPr/>
          </p:nvSpPr>
          <p:spPr>
            <a:xfrm>
              <a:off x="10802880" y="5518080"/>
              <a:ext cx="1363320" cy="1325160"/>
            </a:xfrm>
            <a:custGeom>
              <a:avLst/>
              <a:gdLst/>
              <a:ahLst/>
              <a:cxn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4" name="Freeform 16"/>
            <p:cNvSpPr/>
            <p:nvPr/>
          </p:nvSpPr>
          <p:spPr>
            <a:xfrm>
              <a:off x="888840" y="0"/>
              <a:ext cx="3230280" cy="6843240"/>
            </a:xfrm>
            <a:custGeom>
              <a:avLst/>
              <a:gdLst/>
              <a:ahLst/>
              <a:cxn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5" name="Freeform 17"/>
            <p:cNvSpPr/>
            <p:nvPr/>
          </p:nvSpPr>
          <p:spPr>
            <a:xfrm>
              <a:off x="10979280" y="5694480"/>
              <a:ext cx="1186920" cy="1149120"/>
            </a:xfrm>
            <a:custGeom>
              <a:avLst/>
              <a:gdLst/>
              <a:ahLst/>
              <a:cxn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6" name="Freeform 18"/>
            <p:cNvSpPr/>
            <p:nvPr/>
          </p:nvSpPr>
          <p:spPr>
            <a:xfrm>
              <a:off x="484200" y="0"/>
              <a:ext cx="3420720" cy="6843240"/>
            </a:xfrm>
            <a:custGeom>
              <a:avLst/>
              <a:gdLst/>
              <a:ahLst/>
              <a:cxn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7" name="Freeform 19"/>
            <p:cNvSpPr/>
            <p:nvPr/>
          </p:nvSpPr>
          <p:spPr>
            <a:xfrm>
              <a:off x="11287080" y="6049800"/>
              <a:ext cx="879120" cy="793440"/>
            </a:xfrm>
            <a:custGeom>
              <a:avLst/>
              <a:gdLst/>
              <a:ahLst/>
              <a:cxn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08" name="Freeform 20"/>
            <p:cNvSpPr/>
            <p:nvPr/>
          </p:nvSpPr>
          <p:spPr>
            <a:xfrm>
              <a:off x="598320" y="0"/>
              <a:ext cx="2717280" cy="6843240"/>
            </a:xfrm>
            <a:custGeom>
              <a:avLst/>
              <a:gdLst/>
              <a:ahLst/>
              <a:cxn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scrgbClr r="0" g="0" b="0"/>
            </a:lnRef>
            <a:fillRef idx="0">
              <a:scrgbClr r="0" g="0" b="0"/>
            </a:fillRef>
            <a:effectRef idx="0">
              <a:scrgbClr r="0" g="0" b="0"/>
            </a:effectRef>
            <a:fontRef idx="minor"/>
          </p:style>
          <p:txBody>
            <a:bodyPr/>
            <a:lstStyle/>
            <a:p>
              <a:endParaRPr lang="cs-CZ"/>
            </a:p>
          </p:txBody>
        </p:sp>
        <p:sp>
          <p:nvSpPr>
            <p:cNvPr id="509" name="Freeform 21"/>
            <p:cNvSpPr/>
            <p:nvPr/>
          </p:nvSpPr>
          <p:spPr>
            <a:xfrm>
              <a:off x="262080" y="0"/>
              <a:ext cx="2944440" cy="6843240"/>
            </a:xfrm>
            <a:custGeom>
              <a:avLst/>
              <a:gdLst/>
              <a:ahLst/>
              <a:cxn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scrgbClr r="0" g="0" b="0"/>
            </a:lnRef>
            <a:fillRef idx="0">
              <a:scrgbClr r="0" g="0" b="0"/>
            </a:fillRef>
            <a:effectRef idx="0">
              <a:scrgbClr r="0" g="0" b="0"/>
            </a:effectRef>
            <a:fontRef idx="minor"/>
          </p:style>
          <p:txBody>
            <a:bodyPr/>
            <a:lstStyle/>
            <a:p>
              <a:endParaRPr lang="cs-CZ"/>
            </a:p>
          </p:txBody>
        </p:sp>
        <p:sp>
          <p:nvSpPr>
            <p:cNvPr id="510" name="Freeform 22"/>
            <p:cNvSpPr/>
            <p:nvPr/>
          </p:nvSpPr>
          <p:spPr>
            <a:xfrm>
              <a:off x="-417600" y="0"/>
              <a:ext cx="2403000" cy="6843240"/>
            </a:xfrm>
            <a:custGeom>
              <a:avLst/>
              <a:gdLst/>
              <a:ahLst/>
              <a:cxn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11" name="Freeform 23"/>
            <p:cNvSpPr/>
            <p:nvPr/>
          </p:nvSpPr>
          <p:spPr>
            <a:xfrm>
              <a:off x="14400" y="9360"/>
              <a:ext cx="1771200" cy="3198600"/>
            </a:xfrm>
            <a:custGeom>
              <a:avLst/>
              <a:gdLst/>
              <a:ahLst/>
              <a:cxn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12" name="Freeform 24"/>
            <p:cNvSpPr/>
            <p:nvPr/>
          </p:nvSpPr>
          <p:spPr>
            <a:xfrm>
              <a:off x="4680" y="6016680"/>
              <a:ext cx="213840" cy="826560"/>
            </a:xfrm>
            <a:custGeom>
              <a:avLst/>
              <a:gdLst/>
              <a:ahLst/>
              <a:cxn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sp>
          <p:nvSpPr>
            <p:cNvPr id="513" name="Freeform 25"/>
            <p:cNvSpPr/>
            <p:nvPr/>
          </p:nvSpPr>
          <p:spPr>
            <a:xfrm>
              <a:off x="14400" y="0"/>
              <a:ext cx="1561680" cy="2228400"/>
            </a:xfrm>
            <a:custGeom>
              <a:avLst/>
              <a:gdLst/>
              <a:ahLst/>
              <a:cxn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scrgbClr r="0" g="0" b="0"/>
            </a:lnRef>
            <a:fillRef idx="0">
              <a:scrgbClr r="0" g="0" b="0"/>
            </a:fillRef>
            <a:effectRef idx="0">
              <a:scrgbClr r="0" g="0" b="0"/>
            </a:effectRef>
            <a:fontRef idx="minor"/>
          </p:style>
          <p:txBody>
            <a:bodyPr/>
            <a:lstStyle/>
            <a:p>
              <a:endParaRPr lang="cs-CZ"/>
            </a:p>
          </p:txBody>
        </p:sp>
      </p:grpSp>
      <p:grpSp>
        <p:nvGrpSpPr>
          <p:cNvPr id="514" name="Group 132"/>
          <p:cNvGrpSpPr/>
          <p:nvPr/>
        </p:nvGrpSpPr>
        <p:grpSpPr>
          <a:xfrm>
            <a:off x="800280" y="1699560"/>
            <a:ext cx="3674160" cy="3470400"/>
            <a:chOff x="800280" y="1699560"/>
            <a:chExt cx="3674160" cy="3470400"/>
          </a:xfrm>
        </p:grpSpPr>
        <p:sp>
          <p:nvSpPr>
            <p:cNvPr id="515" name="Rectangle 133"/>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516"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517" name="Rectangle 135"/>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518" name="TextShape 1"/>
          <p:cNvSpPr/>
          <p:nvPr/>
        </p:nvSpPr>
        <p:spPr>
          <a:xfrm>
            <a:off x="905040" y="2415240"/>
            <a:ext cx="3451320" cy="2399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4000" b="1" strike="noStrike" spc="-1">
                <a:solidFill>
                  <a:srgbClr val="FFFFFF"/>
                </a:solidFill>
                <a:latin typeface="Calibri Light"/>
              </a:rPr>
              <a:t> Pozor na korelace mezi geny!</a:t>
            </a:r>
            <a:endParaRPr lang="cs-CZ" sz="4000" b="0" strike="noStrike" spc="-1">
              <a:latin typeface="Arial"/>
            </a:endParaRPr>
          </a:p>
        </p:txBody>
      </p:sp>
      <p:sp>
        <p:nvSpPr>
          <p:cNvPr id="519" name="TextShape 2"/>
          <p:cNvSpPr/>
          <p:nvPr/>
        </p:nvSpPr>
        <p:spPr>
          <a:xfrm>
            <a:off x="5120640" y="804600"/>
            <a:ext cx="6281640" cy="524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Všechny testy, které jsme probírali předpokládají, že geny uvnitř skupin jsou nezávislé</a:t>
            </a:r>
            <a:endParaRPr lang="cs-CZ" sz="2000" b="0" strike="noStrike" spc="-1">
              <a:latin typeface="Arial"/>
            </a:endParaRPr>
          </a:p>
          <a:p>
            <a:pPr marL="1143000" lvl="2" indent="-228600">
              <a:lnSpc>
                <a:spcPct val="90000"/>
              </a:lnSpc>
              <a:spcAft>
                <a:spcPts val="601"/>
              </a:spcAft>
              <a:buClr>
                <a:srgbClr val="003366"/>
              </a:buClr>
              <a:buFont typeface="Arial"/>
              <a:buChar char="•"/>
            </a:pPr>
            <a:r>
              <a:rPr lang="en-US" sz="2000" b="0" strike="noStrike" spc="-1">
                <a:solidFill>
                  <a:srgbClr val="000000"/>
                </a:solidFill>
                <a:latin typeface="Calibri"/>
              </a:rPr>
              <a:t>To je ale velmi nepravděpodobné!</a:t>
            </a:r>
            <a:endParaRPr lang="cs-CZ" sz="2000" b="0" strike="noStrike" spc="-1">
              <a:latin typeface="Arial"/>
            </a:endParaRPr>
          </a:p>
          <a:p>
            <a:pPr marL="914400">
              <a:lnSpc>
                <a:spcPct val="90000"/>
              </a:lnSpc>
              <a:spcAft>
                <a:spcPts val="601"/>
              </a:spcAft>
              <a:buNone/>
            </a:pPr>
            <a:endParaRPr lang="cs-CZ" sz="2000" b="0" strike="noStrike" spc="-1">
              <a:latin typeface="Arial"/>
            </a:endParaRPr>
          </a:p>
          <a:p>
            <a:pPr marL="342720" indent="-228600">
              <a:lnSpc>
                <a:spcPct val="90000"/>
              </a:lnSpc>
              <a:spcAft>
                <a:spcPts val="601"/>
              </a:spcAft>
              <a:buClr>
                <a:srgbClr val="003366"/>
              </a:buClr>
              <a:buFont typeface="Arial"/>
              <a:buChar char="•"/>
            </a:pPr>
            <a:r>
              <a:rPr lang="en-US" sz="2000" b="0" strike="noStrike" spc="-1">
                <a:solidFill>
                  <a:srgbClr val="000000"/>
                </a:solidFill>
                <a:latin typeface="Calibri"/>
              </a:rPr>
              <a:t>Pokud jsou geny korelované, tak p-hodnoty jednotlivých testů  (např. Fisherův test) budou nesprávné</a:t>
            </a:r>
            <a:endParaRPr lang="cs-CZ" sz="2000" b="0" strike="noStrike" spc="-1">
              <a:latin typeface="Arial"/>
            </a:endParaRPr>
          </a:p>
          <a:p>
            <a:pPr marL="1143000" lvl="2" indent="-228600">
              <a:lnSpc>
                <a:spcPct val="90000"/>
              </a:lnSpc>
              <a:spcAft>
                <a:spcPts val="601"/>
              </a:spcAft>
              <a:buClr>
                <a:srgbClr val="003366"/>
              </a:buClr>
              <a:buFont typeface="Arial"/>
              <a:buChar char="•"/>
            </a:pPr>
            <a:r>
              <a:rPr lang="en-US" sz="2000" b="0" strike="noStrike" spc="-1">
                <a:solidFill>
                  <a:srgbClr val="000000"/>
                </a:solidFill>
                <a:latin typeface="Calibri"/>
              </a:rPr>
              <a:t>Vyřešíme permutačními metodami</a:t>
            </a:r>
            <a:endParaRPr lang="cs-CZ" sz="2000" b="0" strike="noStrike" spc="-1">
              <a:latin typeface="Arial"/>
            </a:endParaRPr>
          </a:p>
          <a:p>
            <a:pPr marL="1714320" lvl="3" indent="-228600">
              <a:lnSpc>
                <a:spcPct val="90000"/>
              </a:lnSpc>
              <a:spcAft>
                <a:spcPts val="601"/>
              </a:spcAft>
              <a:buClr>
                <a:srgbClr val="EEA320"/>
              </a:buClr>
              <a:buFont typeface="Arial"/>
              <a:buChar char="•"/>
            </a:pPr>
            <a:r>
              <a:rPr lang="en-US" sz="2000" b="0" strike="noStrike" spc="-1">
                <a:solidFill>
                  <a:srgbClr val="000000"/>
                </a:solidFill>
                <a:latin typeface="Calibri"/>
              </a:rPr>
              <a:t>Popřehazujeme skupiny </a:t>
            </a:r>
            <a:r>
              <a:rPr lang="en-US" sz="2000" b="1" strike="noStrike" spc="-1">
                <a:solidFill>
                  <a:srgbClr val="000000"/>
                </a:solidFill>
                <a:latin typeface="Calibri"/>
              </a:rPr>
              <a:t>vzorků</a:t>
            </a:r>
            <a:endParaRPr lang="cs-CZ" sz="2000" b="0" strike="noStrike" spc="-1">
              <a:latin typeface="Arial"/>
            </a:endParaRPr>
          </a:p>
          <a:p>
            <a:pPr marL="1714320" lvl="3" indent="-228600">
              <a:lnSpc>
                <a:spcPct val="90000"/>
              </a:lnSpc>
              <a:spcAft>
                <a:spcPts val="601"/>
              </a:spcAft>
              <a:buClr>
                <a:srgbClr val="EEA320"/>
              </a:buClr>
              <a:buFont typeface="Arial"/>
              <a:buChar char="•"/>
            </a:pPr>
            <a:r>
              <a:rPr lang="en-US" sz="2000" b="0" strike="noStrike" spc="-1">
                <a:solidFill>
                  <a:srgbClr val="000000"/>
                </a:solidFill>
                <a:latin typeface="Calibri"/>
              </a:rPr>
              <a:t>Zopakujeme analýzu</a:t>
            </a:r>
            <a:endParaRPr lang="cs-CZ" sz="2000" b="0" strike="noStrike" spc="-1">
              <a:latin typeface="Arial"/>
            </a:endParaRPr>
          </a:p>
          <a:p>
            <a:pPr marL="1714320" lvl="3" indent="-228600">
              <a:lnSpc>
                <a:spcPct val="90000"/>
              </a:lnSpc>
              <a:spcAft>
                <a:spcPts val="601"/>
              </a:spcAft>
              <a:buClr>
                <a:srgbClr val="EEA320"/>
              </a:buClr>
              <a:buFont typeface="Arial"/>
              <a:buChar char="•"/>
            </a:pPr>
            <a:r>
              <a:rPr lang="en-US" sz="2000" b="0" strike="noStrike" spc="-1">
                <a:solidFill>
                  <a:srgbClr val="000000"/>
                </a:solidFill>
                <a:latin typeface="Calibri"/>
              </a:rPr>
              <a:t>Porovnáme hodnoty s pozorovanými daty</a:t>
            </a:r>
            <a:endParaRPr lang="cs-CZ" sz="2000" b="0" strike="noStrike"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 name="TextShape 1"/>
          <p:cNvSpPr/>
          <p:nvPr/>
        </p:nvSpPr>
        <p:spPr>
          <a:xfrm>
            <a:off x="838080" y="640080"/>
            <a:ext cx="2797560" cy="230400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en-US" sz="4000" b="1" strike="noStrike" spc="-1">
                <a:solidFill>
                  <a:srgbClr val="000000"/>
                </a:solidFill>
                <a:latin typeface="Calibri Light"/>
              </a:rPr>
              <a:t>Pozor na průniky mezi dráhami</a:t>
            </a:r>
            <a:endParaRPr lang="cs-CZ" sz="4000" b="0" strike="noStrike" spc="-1">
              <a:latin typeface="Arial"/>
            </a:endParaRPr>
          </a:p>
        </p:txBody>
      </p:sp>
      <p:sp>
        <p:nvSpPr>
          <p:cNvPr id="521" name="TextShape 3"/>
          <p:cNvSpPr/>
          <p:nvPr/>
        </p:nvSpPr>
        <p:spPr>
          <a:xfrm>
            <a:off x="838080" y="3136320"/>
            <a:ext cx="2770200" cy="30812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342720" indent="-228600">
              <a:lnSpc>
                <a:spcPct val="90000"/>
              </a:lnSpc>
              <a:spcAft>
                <a:spcPts val="601"/>
              </a:spcAft>
              <a:buClr>
                <a:srgbClr val="003366"/>
              </a:buClr>
              <a:buFont typeface="Arial"/>
              <a:buChar char="•"/>
            </a:pPr>
            <a:r>
              <a:rPr lang="en-US" sz="1800" b="0" strike="noStrike" spc="-1">
                <a:solidFill>
                  <a:srgbClr val="000000"/>
                </a:solidFill>
                <a:latin typeface="Calibri"/>
              </a:rPr>
              <a:t>250 KEGG drah pro H. Sapiens</a:t>
            </a:r>
            <a:endParaRPr lang="cs-CZ" sz="1800" b="0" strike="noStrike" spc="-1">
              <a:latin typeface="Arial"/>
            </a:endParaRPr>
          </a:p>
          <a:p>
            <a:pPr marL="742680" lvl="1" indent="-228600">
              <a:lnSpc>
                <a:spcPct val="90000"/>
              </a:lnSpc>
              <a:spcAft>
                <a:spcPts val="601"/>
              </a:spcAft>
              <a:buClr>
                <a:srgbClr val="003366"/>
              </a:buClr>
              <a:buFont typeface="Arial"/>
              <a:buChar char="•"/>
            </a:pPr>
            <a:r>
              <a:rPr lang="en-US" sz="1800" b="0" strike="noStrike" spc="-1">
                <a:solidFill>
                  <a:srgbClr val="000000"/>
                </a:solidFill>
                <a:latin typeface="Calibri"/>
              </a:rPr>
              <a:t>najčastěji zastoupené geny</a:t>
            </a:r>
            <a:endParaRPr lang="cs-CZ" sz="1800" b="0" strike="noStrike" spc="-1">
              <a:latin typeface="Arial"/>
            </a:endParaRPr>
          </a:p>
        </p:txBody>
      </p:sp>
      <p:graphicFrame>
        <p:nvGraphicFramePr>
          <p:cNvPr id="522" name="Table 2"/>
          <p:cNvGraphicFramePr/>
          <p:nvPr/>
        </p:nvGraphicFramePr>
        <p:xfrm>
          <a:off x="4276440" y="3003480"/>
          <a:ext cx="7250760" cy="850320"/>
        </p:xfrm>
        <a:graphic>
          <a:graphicData uri="http://schemas.openxmlformats.org/drawingml/2006/table">
            <a:tbl>
              <a:tblPr/>
              <a:tblGrid>
                <a:gridCol w="1215000">
                  <a:extLst>
                    <a:ext uri="{9D8B030D-6E8A-4147-A177-3AD203B41FA5}">
                      <a16:colId xmlns:a16="http://schemas.microsoft.com/office/drawing/2014/main" val="20000"/>
                    </a:ext>
                  </a:extLst>
                </a:gridCol>
                <a:gridCol w="1228320">
                  <a:extLst>
                    <a:ext uri="{9D8B030D-6E8A-4147-A177-3AD203B41FA5}">
                      <a16:colId xmlns:a16="http://schemas.microsoft.com/office/drawing/2014/main" val="20001"/>
                    </a:ext>
                  </a:extLst>
                </a:gridCol>
                <a:gridCol w="117468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gridCol w="1175040">
                  <a:extLst>
                    <a:ext uri="{9D8B030D-6E8A-4147-A177-3AD203B41FA5}">
                      <a16:colId xmlns:a16="http://schemas.microsoft.com/office/drawing/2014/main" val="20004"/>
                    </a:ext>
                  </a:extLst>
                </a:gridCol>
                <a:gridCol w="1242720">
                  <a:extLst>
                    <a:ext uri="{9D8B030D-6E8A-4147-A177-3AD203B41FA5}">
                      <a16:colId xmlns:a16="http://schemas.microsoft.com/office/drawing/2014/main" val="20005"/>
                    </a:ext>
                  </a:extLst>
                </a:gridCol>
              </a:tblGrid>
              <a:tr h="425160">
                <a:tc>
                  <a:txBody>
                    <a:bodyPr/>
                    <a:lstStyle/>
                    <a:p>
                      <a:pPr>
                        <a:lnSpc>
                          <a:spcPct val="100000"/>
                        </a:lnSpc>
                        <a:buNone/>
                      </a:pPr>
                      <a:r>
                        <a:rPr lang="sk-SK" sz="1900" b="1" strike="noStrike" spc="-1">
                          <a:solidFill>
                            <a:srgbClr val="FFFFFF"/>
                          </a:solidFill>
                          <a:latin typeface="Arial"/>
                        </a:rPr>
                        <a:t>PIK3CD</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buNone/>
                      </a:pPr>
                      <a:r>
                        <a:rPr lang="sk-SK" sz="1900" b="1" strike="noStrike" spc="-1">
                          <a:solidFill>
                            <a:srgbClr val="FFFFFF"/>
                          </a:solidFill>
                          <a:latin typeface="Arial"/>
                        </a:rPr>
                        <a:t>PIK3CG</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buNone/>
                      </a:pPr>
                      <a:r>
                        <a:rPr lang="sk-SK" sz="1900" b="1" strike="noStrike" spc="-1">
                          <a:solidFill>
                            <a:srgbClr val="FFFFFF"/>
                          </a:solidFill>
                          <a:latin typeface="Arial"/>
                        </a:rPr>
                        <a:t>PIK3R2</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buNone/>
                      </a:pPr>
                      <a:r>
                        <a:rPr lang="sk-SK" sz="1900" b="1" strike="noStrike" spc="-1">
                          <a:solidFill>
                            <a:srgbClr val="FFFFFF"/>
                          </a:solidFill>
                          <a:latin typeface="Arial"/>
                        </a:rPr>
                        <a:t>PIK3CA</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buNone/>
                      </a:pPr>
                      <a:r>
                        <a:rPr lang="sk-SK" sz="1900" b="1" strike="noStrike" spc="-1">
                          <a:solidFill>
                            <a:srgbClr val="FFFFFF"/>
                          </a:solidFill>
                          <a:latin typeface="Arial"/>
                        </a:rPr>
                        <a:t>MAPK3</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buNone/>
                      </a:pPr>
                      <a:r>
                        <a:rPr lang="sk-SK" sz="1900" b="1" strike="noStrike" spc="-1">
                          <a:solidFill>
                            <a:srgbClr val="FFFFFF"/>
                          </a:solidFill>
                          <a:latin typeface="Arial"/>
                        </a:rPr>
                        <a:t>MAPK1 </a:t>
                      </a:r>
                      <a:endParaRPr lang="cs-CZ" sz="1900" b="0" strike="noStrike" spc="-1">
                        <a:latin typeface="Arial"/>
                      </a:endParaRPr>
                    </a:p>
                  </a:txBody>
                  <a:tcPr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extLst>
                  <a:ext uri="{0D108BD9-81ED-4DB2-BD59-A6C34878D82A}">
                    <a16:rowId xmlns:a16="http://schemas.microsoft.com/office/drawing/2014/main" val="10000"/>
                  </a:ext>
                </a:extLst>
              </a:tr>
              <a:tr h="425160">
                <a:tc>
                  <a:txBody>
                    <a:bodyPr/>
                    <a:lstStyle/>
                    <a:p>
                      <a:pPr>
                        <a:lnSpc>
                          <a:spcPct val="100000"/>
                        </a:lnSpc>
                        <a:buNone/>
                      </a:pPr>
                      <a:r>
                        <a:rPr lang="sk-SK" sz="1900" b="0" strike="noStrike" spc="-1">
                          <a:solidFill>
                            <a:srgbClr val="000000"/>
                          </a:solidFill>
                          <a:latin typeface="Arial"/>
                        </a:rPr>
                        <a:t>70</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buNone/>
                      </a:pPr>
                      <a:r>
                        <a:rPr lang="sk-SK" sz="1900" b="0" strike="noStrike" spc="-1">
                          <a:solidFill>
                            <a:srgbClr val="000000"/>
                          </a:solidFill>
                          <a:latin typeface="Arial"/>
                        </a:rPr>
                        <a:t>70</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buNone/>
                      </a:pPr>
                      <a:r>
                        <a:rPr lang="sk-SK" sz="1900" b="0" strike="noStrike" spc="-1">
                          <a:solidFill>
                            <a:srgbClr val="000000"/>
                          </a:solidFill>
                          <a:latin typeface="Arial"/>
                        </a:rPr>
                        <a:t>70</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buNone/>
                      </a:pPr>
                      <a:r>
                        <a:rPr lang="sk-SK" sz="1900" b="0" strike="noStrike" spc="-1">
                          <a:solidFill>
                            <a:srgbClr val="000000"/>
                          </a:solidFill>
                          <a:latin typeface="Arial"/>
                        </a:rPr>
                        <a:t>71</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buNone/>
                      </a:pPr>
                      <a:r>
                        <a:rPr lang="sk-SK" sz="1900" b="0" strike="noStrike" spc="-1">
                          <a:solidFill>
                            <a:srgbClr val="000000"/>
                          </a:solidFill>
                          <a:latin typeface="Arial"/>
                        </a:rPr>
                        <a:t>78</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buNone/>
                      </a:pPr>
                      <a:r>
                        <a:rPr lang="sk-SK" sz="1900" b="0" strike="noStrike" spc="-1">
                          <a:solidFill>
                            <a:srgbClr val="000000"/>
                          </a:solidFill>
                          <a:latin typeface="Arial"/>
                        </a:rPr>
                        <a:t>79</a:t>
                      </a:r>
                      <a:endParaRPr lang="cs-CZ" sz="1900" b="0" strike="noStrike" spc="-1">
                        <a:latin typeface="Arial"/>
                      </a:endParaRPr>
                    </a:p>
                  </a:txBody>
                  <a:tcPr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 name="TextShape 1"/>
          <p:cNvSpPr/>
          <p:nvPr/>
        </p:nvSpPr>
        <p:spPr>
          <a:xfrm>
            <a:off x="838080" y="624600"/>
            <a:ext cx="376596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1" strike="noStrike" spc="-1">
                <a:solidFill>
                  <a:srgbClr val="000000"/>
                </a:solidFill>
                <a:latin typeface="Calibri Light"/>
              </a:rPr>
              <a:t>Další studijní materiály a SW</a:t>
            </a:r>
            <a:endParaRPr lang="cs-CZ" sz="4400" b="0" strike="noStrike" spc="-1">
              <a:latin typeface="Arial"/>
            </a:endParaRPr>
          </a:p>
        </p:txBody>
      </p:sp>
      <p:sp>
        <p:nvSpPr>
          <p:cNvPr id="524" name="TextShape 2"/>
          <p:cNvSpPr/>
          <p:nvPr/>
        </p:nvSpPr>
        <p:spPr>
          <a:xfrm>
            <a:off x="5029200" y="624600"/>
            <a:ext cx="6324120" cy="54126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342720" indent="-228600">
              <a:lnSpc>
                <a:spcPct val="90000"/>
              </a:lnSpc>
              <a:spcAft>
                <a:spcPts val="601"/>
              </a:spcAft>
              <a:buClr>
                <a:srgbClr val="003366"/>
              </a:buClr>
              <a:buFont typeface="Arial"/>
              <a:buChar char="•"/>
            </a:pPr>
            <a:r>
              <a:rPr lang="en-US" sz="1800" b="0" strike="noStrike" spc="-1">
                <a:solidFill>
                  <a:srgbClr val="000000"/>
                </a:solidFill>
                <a:latin typeface="Calibri"/>
              </a:rPr>
              <a:t>Hana Imrichová</a:t>
            </a:r>
            <a:r>
              <a:rPr lang="en-US" sz="1800" b="0" i="1" strike="noStrike" spc="-1">
                <a:solidFill>
                  <a:srgbClr val="000000"/>
                </a:solidFill>
                <a:latin typeface="Calibri"/>
              </a:rPr>
              <a:t>: Možnosti propojení výsledku genomických experimentů s gene ontology online databázemi pro tvorbu metabolických sítí</a:t>
            </a:r>
            <a:r>
              <a:rPr lang="en-US" sz="1800" b="0" strike="noStrike" spc="-1">
                <a:solidFill>
                  <a:srgbClr val="000000"/>
                </a:solidFill>
                <a:latin typeface="Calibri"/>
              </a:rPr>
              <a:t>, Masarykova Univerzita,2010,Bakalárska práca</a:t>
            </a:r>
            <a:endParaRPr lang="cs-CZ" sz="1800" b="0" strike="noStrike" spc="-1">
              <a:latin typeface="Arial"/>
            </a:endParaRPr>
          </a:p>
          <a:p>
            <a:pPr>
              <a:lnSpc>
                <a:spcPct val="90000"/>
              </a:lnSpc>
              <a:spcAft>
                <a:spcPts val="601"/>
              </a:spcAft>
              <a:buNone/>
            </a:pPr>
            <a:endParaRPr lang="cs-CZ" sz="1800" b="0" strike="noStrike" spc="-1">
              <a:latin typeface="Arial"/>
            </a:endParaRPr>
          </a:p>
          <a:p>
            <a:pPr marL="342720" indent="-228600">
              <a:lnSpc>
                <a:spcPct val="90000"/>
              </a:lnSpc>
              <a:spcAft>
                <a:spcPts val="601"/>
              </a:spcAft>
              <a:buClr>
                <a:srgbClr val="003366"/>
              </a:buClr>
              <a:buFont typeface="Arial"/>
              <a:buChar char="•"/>
            </a:pPr>
            <a:r>
              <a:rPr lang="en-US" sz="1800" b="0" strike="noStrike" spc="-1">
                <a:solidFill>
                  <a:srgbClr val="000000"/>
                </a:solidFill>
                <a:latin typeface="Calibri"/>
              </a:rPr>
              <a:t>Ihnatova et al. A critical comparison of topology-based pathway analysis methods, PLoS One, 2018</a:t>
            </a:r>
            <a:endParaRPr lang="cs-CZ" sz="1800" b="0" strike="noStrike" spc="-1">
              <a:latin typeface="Arial"/>
            </a:endParaRPr>
          </a:p>
          <a:p>
            <a:pPr>
              <a:lnSpc>
                <a:spcPct val="90000"/>
              </a:lnSpc>
              <a:spcAft>
                <a:spcPts val="601"/>
              </a:spcAft>
              <a:buNone/>
            </a:pPr>
            <a:endParaRPr lang="cs-CZ" sz="1800" b="0" strike="noStrike" spc="-1">
              <a:latin typeface="Arial"/>
            </a:endParaRPr>
          </a:p>
          <a:p>
            <a:pPr marL="342720" indent="-228600">
              <a:lnSpc>
                <a:spcPct val="90000"/>
              </a:lnSpc>
              <a:spcAft>
                <a:spcPts val="601"/>
              </a:spcAft>
              <a:buClr>
                <a:srgbClr val="003366"/>
              </a:buClr>
              <a:buFont typeface="Arial"/>
              <a:buChar char="•"/>
            </a:pPr>
            <a:r>
              <a:rPr lang="en-US" sz="1800" b="0" strike="noStrike" spc="-1">
                <a:solidFill>
                  <a:srgbClr val="000000"/>
                </a:solidFill>
                <a:latin typeface="Calibri"/>
              </a:rPr>
              <a:t>R balíky: PGSEA, GSA,ToPASeq, gage, DOSE, phenoTest, limma, GOstats</a:t>
            </a:r>
            <a:endParaRPr lang="cs-CZ" sz="1800" b="0" strike="noStrike" spc="-1">
              <a:latin typeface="Arial"/>
            </a:endParaRPr>
          </a:p>
          <a:p>
            <a:pPr marL="114120">
              <a:lnSpc>
                <a:spcPct val="90000"/>
              </a:lnSpc>
              <a:spcAft>
                <a:spcPts val="601"/>
              </a:spcAft>
              <a:buNone/>
            </a:pPr>
            <a:r>
              <a:rPr lang="en-US" sz="1800" b="0" strike="noStrike" spc="-1">
                <a:solidFill>
                  <a:srgbClr val="000000"/>
                </a:solidFill>
                <a:latin typeface="Calibri"/>
              </a:rPr>
              <a:t> </a:t>
            </a:r>
            <a:endParaRPr lang="cs-CZ" sz="1800" b="0" strike="noStrike" spc="-1">
              <a:latin typeface="Arial"/>
            </a:endParaRPr>
          </a:p>
          <a:p>
            <a:pPr marL="342720" indent="-228600">
              <a:lnSpc>
                <a:spcPct val="90000"/>
              </a:lnSpc>
              <a:spcAft>
                <a:spcPts val="601"/>
              </a:spcAft>
              <a:buClr>
                <a:srgbClr val="003366"/>
              </a:buClr>
              <a:buFont typeface="Arial"/>
              <a:buChar char="•"/>
            </a:pPr>
            <a:r>
              <a:rPr lang="en-US" sz="1800" b="0" strike="noStrike" spc="-1">
                <a:solidFill>
                  <a:srgbClr val="000000"/>
                </a:solidFill>
                <a:latin typeface="Calibri"/>
              </a:rPr>
              <a:t>MSigDB – web </a:t>
            </a:r>
            <a:r>
              <a:rPr lang="en-US" sz="1800" b="0" u="sng" strike="noStrike" spc="-1">
                <a:solidFill>
                  <a:srgbClr val="0563C1"/>
                </a:solidFill>
                <a:uFill>
                  <a:solidFill>
                    <a:srgbClr val="FFFFFF"/>
                  </a:solidFill>
                </a:uFill>
                <a:latin typeface="Calibri"/>
                <a:hlinkClick r:id="rId3"/>
              </a:rPr>
              <a:t>http://www.broadinstitute.org/gsea/msigdb/index.jsp</a:t>
            </a:r>
            <a:endParaRPr lang="cs-CZ" sz="1800" b="0" strike="noStrike" spc="-1">
              <a:latin typeface="Arial"/>
            </a:endParaRPr>
          </a:p>
          <a:p>
            <a:pPr marL="114120">
              <a:lnSpc>
                <a:spcPct val="90000"/>
              </a:lnSpc>
              <a:spcAft>
                <a:spcPts val="601"/>
              </a:spcAft>
              <a:buNone/>
            </a:pPr>
            <a:endParaRPr lang="cs-CZ" sz="1800" b="0" strike="noStrike" spc="-1">
              <a:latin typeface="Arial"/>
            </a:endParaRPr>
          </a:p>
          <a:p>
            <a:pPr marL="342720" indent="-228600">
              <a:lnSpc>
                <a:spcPct val="90000"/>
              </a:lnSpc>
              <a:spcAft>
                <a:spcPts val="601"/>
              </a:spcAft>
              <a:buClr>
                <a:srgbClr val="000000"/>
              </a:buClr>
              <a:buFont typeface="Arial"/>
              <a:buChar char="•"/>
            </a:pPr>
            <a:r>
              <a:rPr lang="en-US" sz="1800" b="0" strike="noStrike" spc="-1">
                <a:solidFill>
                  <a:srgbClr val="000000"/>
                </a:solidFill>
                <a:latin typeface="Calibri"/>
              </a:rPr>
              <a:t>Gorilla: </a:t>
            </a:r>
            <a:r>
              <a:rPr lang="en-US" sz="1800" b="0" u="sng" strike="noStrike" spc="-1">
                <a:solidFill>
                  <a:srgbClr val="0563C1"/>
                </a:solidFill>
                <a:uFill>
                  <a:solidFill>
                    <a:srgbClr val="FFFFFF"/>
                  </a:solidFill>
                </a:uFill>
                <a:latin typeface="Calibri"/>
                <a:hlinkClick r:id="rId4"/>
              </a:rPr>
              <a:t>http://cbl-gorilla.cs.technion.ac.il/</a:t>
            </a:r>
            <a:endParaRPr lang="cs-CZ" sz="1800" b="0" strike="noStrike" spc="-1">
              <a:latin typeface="Arial"/>
            </a:endParaRPr>
          </a:p>
          <a:p>
            <a:pPr>
              <a:lnSpc>
                <a:spcPct val="90000"/>
              </a:lnSpc>
              <a:spcAft>
                <a:spcPts val="601"/>
              </a:spcAft>
              <a:buNone/>
            </a:pPr>
            <a:endParaRPr lang="cs-CZ" sz="1800" b="0" strike="noStrike" spc="-1">
              <a:latin typeface="Arial"/>
            </a:endParaRPr>
          </a:p>
          <a:p>
            <a:pPr marL="342720" indent="-228600">
              <a:lnSpc>
                <a:spcPct val="90000"/>
              </a:lnSpc>
              <a:spcAft>
                <a:spcPts val="601"/>
              </a:spcAft>
              <a:buClr>
                <a:srgbClr val="000000"/>
              </a:buClr>
              <a:buFont typeface="Arial"/>
              <a:buChar char="•"/>
            </a:pPr>
            <a:r>
              <a:rPr lang="en-US" sz="1800" b="0" strike="noStrike" spc="-1">
                <a:solidFill>
                  <a:srgbClr val="000000"/>
                </a:solidFill>
                <a:latin typeface="Calibri"/>
              </a:rPr>
              <a:t>DAVID: </a:t>
            </a:r>
            <a:r>
              <a:rPr lang="en-US" sz="1800" b="0" u="sng" strike="noStrike" spc="-1">
                <a:solidFill>
                  <a:srgbClr val="0563C1"/>
                </a:solidFill>
                <a:uFill>
                  <a:solidFill>
                    <a:srgbClr val="FFFFFF"/>
                  </a:solidFill>
                </a:uFill>
                <a:latin typeface="Calibri"/>
                <a:hlinkClick r:id="rId5"/>
              </a:rPr>
              <a:t>https://david.ncifcrf.gov/</a:t>
            </a:r>
            <a:endParaRPr lang="cs-CZ" sz="1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FB3E-52B4-FE28-9013-B142902B76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0C351DB-9CB3-7D59-051B-A6301D7EC32F}"/>
              </a:ext>
            </a:extLst>
          </p:cNvPr>
          <p:cNvSpPr>
            <a:spLocks noGrp="1"/>
          </p:cNvSpPr>
          <p:nvPr>
            <p:ph type="title"/>
          </p:nvPr>
        </p:nvSpPr>
        <p:spPr>
          <a:xfrm>
            <a:off x="447965" y="767001"/>
            <a:ext cx="3189635" cy="1144800"/>
          </a:xfrm>
        </p:spPr>
        <p:txBody>
          <a:bodyPr/>
          <a:lstStyle/>
          <a:p>
            <a:r>
              <a:rPr lang="en-US" sz="3600" dirty="0" err="1"/>
              <a:t>Metody</a:t>
            </a:r>
            <a:r>
              <a:rPr lang="en-US" sz="3600" dirty="0"/>
              <a:t> </a:t>
            </a:r>
            <a:r>
              <a:rPr lang="en-US" sz="3600" dirty="0" err="1"/>
              <a:t>zalo</a:t>
            </a:r>
            <a:r>
              <a:rPr lang="sk-SK" sz="3600" dirty="0" err="1"/>
              <a:t>žené</a:t>
            </a:r>
            <a:r>
              <a:rPr lang="sk-SK" sz="3600" dirty="0"/>
              <a:t> na </a:t>
            </a:r>
            <a:r>
              <a:rPr lang="sk-SK" sz="3600" dirty="0" err="1"/>
              <a:t>referenci</a:t>
            </a:r>
            <a:r>
              <a:rPr lang="sk-SK" sz="3600" dirty="0"/>
              <a:t> (</a:t>
            </a:r>
            <a:r>
              <a:rPr lang="sk-SK" sz="3600" dirty="0" err="1"/>
              <a:t>supervised</a:t>
            </a:r>
            <a:r>
              <a:rPr lang="sk-SK" sz="3600" dirty="0"/>
              <a:t>)</a:t>
            </a:r>
            <a:endParaRPr lang="en-US" sz="3600" dirty="0"/>
          </a:p>
        </p:txBody>
      </p:sp>
      <p:pic>
        <p:nvPicPr>
          <p:cNvPr id="4" name="Obrázek 3" descr="Obsah obrázku text, diagram, snímek obrazovky&#10;&#10;Popis byl vytvořen automaticky">
            <a:extLst>
              <a:ext uri="{FF2B5EF4-FFF2-40B4-BE49-F238E27FC236}">
                <a16:creationId xmlns:a16="http://schemas.microsoft.com/office/drawing/2014/main" id="{24F7E932-A3BC-5628-446F-D59ADF9F696C}"/>
              </a:ext>
            </a:extLst>
          </p:cNvPr>
          <p:cNvPicPr>
            <a:picLocks noChangeAspect="1"/>
          </p:cNvPicPr>
          <p:nvPr/>
        </p:nvPicPr>
        <p:blipFill>
          <a:blip r:embed="rId2">
            <a:extLst>
              <a:ext uri="{28A0092B-C50C-407E-A947-70E740481C1C}">
                <a14:useLocalDpi xmlns:a14="http://schemas.microsoft.com/office/drawing/2010/main" val="0"/>
              </a:ext>
            </a:extLst>
          </a:blip>
          <a:srcRect b="42772"/>
          <a:stretch/>
        </p:blipFill>
        <p:spPr>
          <a:xfrm>
            <a:off x="4035060" y="155224"/>
            <a:ext cx="8069854" cy="3828947"/>
          </a:xfrm>
          <a:prstGeom prst="rect">
            <a:avLst/>
          </a:prstGeom>
        </p:spPr>
      </p:pic>
      <p:sp>
        <p:nvSpPr>
          <p:cNvPr id="5" name="TextovéPole 4">
            <a:extLst>
              <a:ext uri="{FF2B5EF4-FFF2-40B4-BE49-F238E27FC236}">
                <a16:creationId xmlns:a16="http://schemas.microsoft.com/office/drawing/2014/main" id="{3AF9E2A9-273C-FB13-AA46-0A27EC79C325}"/>
              </a:ext>
            </a:extLst>
          </p:cNvPr>
          <p:cNvSpPr txBox="1"/>
          <p:nvPr/>
        </p:nvSpPr>
        <p:spPr>
          <a:xfrm>
            <a:off x="522393" y="3254829"/>
            <a:ext cx="5910305" cy="3139321"/>
          </a:xfrm>
          <a:prstGeom prst="rect">
            <a:avLst/>
          </a:prstGeom>
          <a:noFill/>
        </p:spPr>
        <p:txBody>
          <a:bodyPr wrap="square" rtlCol="0">
            <a:spAutoFit/>
          </a:bodyPr>
          <a:lstStyle/>
          <a:p>
            <a:pPr marL="285750" indent="-285750">
              <a:buFontTx/>
              <a:buChar char="-"/>
            </a:pPr>
            <a:r>
              <a:rPr lang="sk-SK" dirty="0" err="1"/>
              <a:t>Vyžadují</a:t>
            </a:r>
            <a:r>
              <a:rPr lang="sk-SK" dirty="0"/>
              <a:t> </a:t>
            </a:r>
            <a:r>
              <a:rPr lang="sk-SK" b="1" dirty="0" err="1"/>
              <a:t>předem</a:t>
            </a:r>
            <a:r>
              <a:rPr lang="sk-SK" dirty="0"/>
              <a:t> </a:t>
            </a:r>
            <a:r>
              <a:rPr lang="sk-SK" b="1" dirty="0" err="1"/>
              <a:t>známé</a:t>
            </a:r>
            <a:r>
              <a:rPr lang="sk-SK" dirty="0"/>
              <a:t> </a:t>
            </a:r>
            <a:r>
              <a:rPr lang="sk-SK" dirty="0" err="1"/>
              <a:t>genové</a:t>
            </a:r>
            <a:r>
              <a:rPr lang="sk-SK" dirty="0"/>
              <a:t> expresní (nebo </a:t>
            </a:r>
            <a:r>
              <a:rPr lang="sk-SK" dirty="0" err="1"/>
              <a:t>metylační</a:t>
            </a:r>
            <a:r>
              <a:rPr lang="sk-SK" dirty="0"/>
              <a:t> </a:t>
            </a:r>
            <a:r>
              <a:rPr lang="sk-SK" dirty="0" err="1"/>
              <a:t>atd</a:t>
            </a:r>
            <a:r>
              <a:rPr lang="sk-SK" dirty="0"/>
              <a:t>) profily jednotlivých komponent</a:t>
            </a:r>
          </a:p>
          <a:p>
            <a:pPr marL="285750" indent="-285750">
              <a:buFontTx/>
              <a:buChar char="-"/>
            </a:pPr>
            <a:endParaRPr lang="sk-SK" dirty="0"/>
          </a:p>
          <a:p>
            <a:pPr marL="285750" indent="-285750">
              <a:buFontTx/>
              <a:buChar char="-"/>
            </a:pPr>
            <a:r>
              <a:rPr lang="sk-SK" dirty="0"/>
              <a:t>Obvykle </a:t>
            </a:r>
            <a:r>
              <a:rPr lang="sk-SK" dirty="0" err="1"/>
              <a:t>jsou</a:t>
            </a:r>
            <a:r>
              <a:rPr lang="sk-SK" dirty="0"/>
              <a:t> </a:t>
            </a:r>
            <a:r>
              <a:rPr lang="sk-SK" dirty="0" err="1"/>
              <a:t>známé</a:t>
            </a:r>
            <a:r>
              <a:rPr lang="sk-SK" dirty="0"/>
              <a:t> </a:t>
            </a:r>
            <a:r>
              <a:rPr lang="sk-SK" dirty="0" err="1"/>
              <a:t>hlavně</a:t>
            </a:r>
            <a:r>
              <a:rPr lang="sk-SK" dirty="0"/>
              <a:t> </a:t>
            </a:r>
            <a:r>
              <a:rPr lang="sk-SK" b="1" dirty="0" err="1"/>
              <a:t>markerové</a:t>
            </a:r>
            <a:r>
              <a:rPr lang="sk-SK" b="1" dirty="0"/>
              <a:t> </a:t>
            </a:r>
            <a:r>
              <a:rPr lang="sk-SK" b="1" dirty="0" err="1"/>
              <a:t>geny</a:t>
            </a:r>
            <a:endParaRPr lang="sk-SK" b="1" dirty="0"/>
          </a:p>
          <a:p>
            <a:pPr marL="285750" indent="-285750">
              <a:buFontTx/>
              <a:buChar char="-"/>
            </a:pPr>
            <a:endParaRPr lang="sk-SK" dirty="0"/>
          </a:p>
          <a:p>
            <a:r>
              <a:rPr lang="cs-CZ" b="1" dirty="0"/>
              <a:t>Příklady </a:t>
            </a:r>
            <a:r>
              <a:rPr lang="cs-CZ" b="1" dirty="0" err="1"/>
              <a:t>markerových</a:t>
            </a:r>
            <a:r>
              <a:rPr lang="cs-CZ" b="1" dirty="0"/>
              <a:t> genů:</a:t>
            </a:r>
            <a:endParaRPr lang="cs-CZ" dirty="0"/>
          </a:p>
          <a:p>
            <a:pPr marL="285750" indent="-285750">
              <a:buFont typeface="Arial" panose="020B0604020202020204" pitchFamily="34" charset="0"/>
              <a:buChar char="•"/>
            </a:pPr>
            <a:r>
              <a:rPr lang="cs-CZ" dirty="0"/>
              <a:t>Imunitní buňky: </a:t>
            </a:r>
            <a:r>
              <a:rPr lang="cs-CZ" b="1" dirty="0"/>
              <a:t>CD3E</a:t>
            </a:r>
            <a:r>
              <a:rPr lang="cs-CZ" dirty="0"/>
              <a:t> (T-buňky), </a:t>
            </a:r>
            <a:r>
              <a:rPr lang="cs-CZ" b="1" dirty="0"/>
              <a:t>CD19</a:t>
            </a:r>
            <a:r>
              <a:rPr lang="cs-CZ" dirty="0"/>
              <a:t> (B-buňky), </a:t>
            </a:r>
            <a:r>
              <a:rPr lang="cs-CZ" b="1" dirty="0"/>
              <a:t>CD68</a:t>
            </a:r>
            <a:r>
              <a:rPr lang="cs-CZ" dirty="0"/>
              <a:t> (makrofágy)</a:t>
            </a:r>
          </a:p>
          <a:p>
            <a:pPr marL="285750" indent="-285750">
              <a:buFont typeface="Arial" panose="020B0604020202020204" pitchFamily="34" charset="0"/>
              <a:buChar char="•"/>
            </a:pPr>
            <a:r>
              <a:rPr lang="cs-CZ" dirty="0" err="1"/>
              <a:t>Stromální</a:t>
            </a:r>
            <a:r>
              <a:rPr lang="cs-CZ" dirty="0"/>
              <a:t> buňky: </a:t>
            </a:r>
            <a:r>
              <a:rPr lang="cs-CZ" b="1" dirty="0"/>
              <a:t>COL1A1</a:t>
            </a:r>
            <a:r>
              <a:rPr lang="cs-CZ" dirty="0"/>
              <a:t> (fibroblasty)</a:t>
            </a:r>
          </a:p>
          <a:p>
            <a:pPr marL="285750" indent="-285750">
              <a:buFont typeface="Arial" panose="020B0604020202020204" pitchFamily="34" charset="0"/>
              <a:buChar char="•"/>
            </a:pPr>
            <a:r>
              <a:rPr lang="cs-CZ" dirty="0"/>
              <a:t>Epiteliální buňky: </a:t>
            </a:r>
            <a:r>
              <a:rPr lang="cs-CZ" b="1" dirty="0"/>
              <a:t>EPCAM</a:t>
            </a:r>
            <a:r>
              <a:rPr lang="cs-CZ" dirty="0"/>
              <a:t>, </a:t>
            </a:r>
            <a:r>
              <a:rPr lang="cs-CZ" b="1" dirty="0"/>
              <a:t>KRT18</a:t>
            </a:r>
            <a:endParaRPr lang="cs-CZ" dirty="0"/>
          </a:p>
          <a:p>
            <a:pPr marL="285750" indent="-285750">
              <a:buFontTx/>
              <a:buChar char="-"/>
            </a:pPr>
            <a:endParaRPr lang="cs-CZ" dirty="0"/>
          </a:p>
        </p:txBody>
      </p:sp>
    </p:spTree>
    <p:extLst>
      <p:ext uri="{BB962C8B-B14F-4D97-AF65-F5344CB8AC3E}">
        <p14:creationId xmlns:p14="http://schemas.microsoft.com/office/powerpoint/2010/main" val="394141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572E-BF48-F7CD-DC65-DBF81B1E64C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35EF9A1-346B-C964-04C9-83A53AAF03C9}"/>
              </a:ext>
            </a:extLst>
          </p:cNvPr>
          <p:cNvSpPr>
            <a:spLocks noGrp="1"/>
          </p:cNvSpPr>
          <p:nvPr>
            <p:ph type="title"/>
          </p:nvPr>
        </p:nvSpPr>
        <p:spPr>
          <a:xfrm>
            <a:off x="447965" y="767001"/>
            <a:ext cx="3189635" cy="1144800"/>
          </a:xfrm>
        </p:spPr>
        <p:txBody>
          <a:bodyPr/>
          <a:lstStyle/>
          <a:p>
            <a:r>
              <a:rPr lang="en-US" sz="3600" dirty="0" err="1"/>
              <a:t>Metody</a:t>
            </a:r>
            <a:r>
              <a:rPr lang="en-US" sz="3600" dirty="0"/>
              <a:t> </a:t>
            </a:r>
            <a:r>
              <a:rPr lang="en-US" sz="3600" dirty="0" err="1"/>
              <a:t>zalo</a:t>
            </a:r>
            <a:r>
              <a:rPr lang="sk-SK" sz="3600" dirty="0" err="1"/>
              <a:t>žené</a:t>
            </a:r>
            <a:r>
              <a:rPr lang="sk-SK" sz="3600" dirty="0"/>
              <a:t> na </a:t>
            </a:r>
            <a:r>
              <a:rPr lang="sk-SK" sz="3600" dirty="0" err="1"/>
              <a:t>referenci</a:t>
            </a:r>
            <a:r>
              <a:rPr lang="sk-SK" sz="3600" dirty="0"/>
              <a:t> (</a:t>
            </a:r>
            <a:r>
              <a:rPr lang="sk-SK" sz="3600" dirty="0" err="1"/>
              <a:t>supervised</a:t>
            </a:r>
            <a:r>
              <a:rPr lang="sk-SK" sz="3600" dirty="0"/>
              <a:t>)</a:t>
            </a:r>
            <a:endParaRPr lang="en-US" sz="3600" dirty="0"/>
          </a:p>
        </p:txBody>
      </p:sp>
      <p:pic>
        <p:nvPicPr>
          <p:cNvPr id="4" name="Obrázek 3" descr="Obsah obrázku text, diagram, snímek obrazovky&#10;&#10;Popis byl vytvořen automaticky">
            <a:extLst>
              <a:ext uri="{FF2B5EF4-FFF2-40B4-BE49-F238E27FC236}">
                <a16:creationId xmlns:a16="http://schemas.microsoft.com/office/drawing/2014/main" id="{F5197981-98BF-4B7D-0222-5C3F52DB575B}"/>
              </a:ext>
            </a:extLst>
          </p:cNvPr>
          <p:cNvPicPr>
            <a:picLocks noChangeAspect="1"/>
          </p:cNvPicPr>
          <p:nvPr/>
        </p:nvPicPr>
        <p:blipFill>
          <a:blip r:embed="rId2">
            <a:extLst>
              <a:ext uri="{28A0092B-C50C-407E-A947-70E740481C1C}">
                <a14:useLocalDpi xmlns:a14="http://schemas.microsoft.com/office/drawing/2010/main" val="0"/>
              </a:ext>
            </a:extLst>
          </a:blip>
          <a:srcRect b="42772"/>
          <a:stretch/>
        </p:blipFill>
        <p:spPr>
          <a:xfrm>
            <a:off x="4035060" y="155224"/>
            <a:ext cx="8069854" cy="3828947"/>
          </a:xfrm>
          <a:prstGeom prst="rect">
            <a:avLst/>
          </a:prstGeom>
        </p:spPr>
      </p:pic>
      <p:sp>
        <p:nvSpPr>
          <p:cNvPr id="5" name="TextovéPole 4">
            <a:extLst>
              <a:ext uri="{FF2B5EF4-FFF2-40B4-BE49-F238E27FC236}">
                <a16:creationId xmlns:a16="http://schemas.microsoft.com/office/drawing/2014/main" id="{F5AC7929-BD6E-7A64-CC2E-E58C8A29EC07}"/>
              </a:ext>
            </a:extLst>
          </p:cNvPr>
          <p:cNvSpPr txBox="1"/>
          <p:nvPr/>
        </p:nvSpPr>
        <p:spPr>
          <a:xfrm>
            <a:off x="522394" y="3254829"/>
            <a:ext cx="4559970" cy="369332"/>
          </a:xfrm>
          <a:prstGeom prst="rect">
            <a:avLst/>
          </a:prstGeom>
          <a:noFill/>
        </p:spPr>
        <p:txBody>
          <a:bodyPr wrap="square" rtlCol="0">
            <a:spAutoFit/>
          </a:bodyPr>
          <a:lstStyle/>
          <a:p>
            <a:pPr marL="285750" indent="-285750">
              <a:buFontTx/>
              <a:buChar char="-"/>
            </a:pPr>
            <a:r>
              <a:rPr lang="cs-CZ" dirty="0"/>
              <a:t>Obvykle metody </a:t>
            </a:r>
            <a:r>
              <a:rPr lang="cs-CZ" b="1" dirty="0"/>
              <a:t>regrese</a:t>
            </a:r>
            <a:r>
              <a:rPr lang="cs-CZ" dirty="0"/>
              <a:t> s </a:t>
            </a:r>
            <a:r>
              <a:rPr lang="cs-CZ" b="1" dirty="0"/>
              <a:t>omezením</a:t>
            </a:r>
          </a:p>
        </p:txBody>
      </p:sp>
      <p:sp>
        <p:nvSpPr>
          <p:cNvPr id="8" name="TextovéPole 7">
            <a:extLst>
              <a:ext uri="{FF2B5EF4-FFF2-40B4-BE49-F238E27FC236}">
                <a16:creationId xmlns:a16="http://schemas.microsoft.com/office/drawing/2014/main" id="{2BDC515D-70D0-3647-1899-4C37C1ED30C4}"/>
              </a:ext>
            </a:extLst>
          </p:cNvPr>
          <p:cNvSpPr txBox="1"/>
          <p:nvPr/>
        </p:nvSpPr>
        <p:spPr>
          <a:xfrm>
            <a:off x="6485736" y="4362824"/>
            <a:ext cx="5486524" cy="1477328"/>
          </a:xfrm>
          <a:prstGeom prst="rect">
            <a:avLst/>
          </a:prstGeom>
          <a:noFill/>
        </p:spPr>
        <p:txBody>
          <a:bodyPr wrap="square">
            <a:spAutoFit/>
          </a:bodyPr>
          <a:lstStyle/>
          <a:p>
            <a:r>
              <a:rPr lang="cs-CZ" b="1" dirty="0"/>
              <a:t>Nevýhody</a:t>
            </a:r>
            <a:endParaRPr lang="cs-CZ" dirty="0"/>
          </a:p>
          <a:p>
            <a:pPr marL="285750" indent="-285750">
              <a:buFont typeface="Arial" panose="020B0604020202020204" pitchFamily="34" charset="0"/>
              <a:buChar char="•"/>
            </a:pPr>
            <a:r>
              <a:rPr lang="cs-CZ" dirty="0"/>
              <a:t>Výsledek závisí na kvalitě </a:t>
            </a:r>
            <a:r>
              <a:rPr lang="cs-CZ" dirty="0" err="1"/>
              <a:t>markerových</a:t>
            </a:r>
            <a:r>
              <a:rPr lang="cs-CZ" dirty="0"/>
              <a:t> genů a znalostní databáze</a:t>
            </a:r>
          </a:p>
          <a:p>
            <a:pPr marL="285750" indent="-285750">
              <a:buFont typeface="Arial" panose="020B0604020202020204" pitchFamily="34" charset="0"/>
              <a:buChar char="•"/>
            </a:pPr>
            <a:r>
              <a:rPr lang="cs-CZ" dirty="0"/>
              <a:t>Celý signál se rozloží pouze do buněk, které máme ve slovníku</a:t>
            </a:r>
          </a:p>
        </p:txBody>
      </p:sp>
    </p:spTree>
    <p:extLst>
      <p:ext uri="{BB962C8B-B14F-4D97-AF65-F5344CB8AC3E}">
        <p14:creationId xmlns:p14="http://schemas.microsoft.com/office/powerpoint/2010/main" val="97348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BC53-4F45-D300-A51B-4373AEA977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A010DD3-1582-B661-C441-87B7779333B2}"/>
              </a:ext>
            </a:extLst>
          </p:cNvPr>
          <p:cNvSpPr>
            <a:spLocks noGrp="1"/>
          </p:cNvSpPr>
          <p:nvPr>
            <p:ph type="title"/>
          </p:nvPr>
        </p:nvSpPr>
        <p:spPr>
          <a:xfrm>
            <a:off x="447965" y="767001"/>
            <a:ext cx="3189635" cy="1144800"/>
          </a:xfrm>
        </p:spPr>
        <p:txBody>
          <a:bodyPr/>
          <a:lstStyle/>
          <a:p>
            <a:r>
              <a:rPr lang="cs-CZ" sz="3600" dirty="0"/>
              <a:t>Jak vznikají referenční signatury buněk</a:t>
            </a:r>
            <a:endParaRPr lang="en-US" sz="3600" dirty="0"/>
          </a:p>
        </p:txBody>
      </p:sp>
      <p:sp>
        <p:nvSpPr>
          <p:cNvPr id="3" name="TextovéPole 2">
            <a:extLst>
              <a:ext uri="{FF2B5EF4-FFF2-40B4-BE49-F238E27FC236}">
                <a16:creationId xmlns:a16="http://schemas.microsoft.com/office/drawing/2014/main" id="{C5F8FD1B-FB45-2843-8CC3-0408D587F4B3}"/>
              </a:ext>
            </a:extLst>
          </p:cNvPr>
          <p:cNvSpPr txBox="1"/>
          <p:nvPr/>
        </p:nvSpPr>
        <p:spPr>
          <a:xfrm>
            <a:off x="4505546" y="416071"/>
            <a:ext cx="6097772" cy="1754326"/>
          </a:xfrm>
          <a:prstGeom prst="rect">
            <a:avLst/>
          </a:prstGeom>
          <a:noFill/>
        </p:spPr>
        <p:txBody>
          <a:bodyPr wrap="square">
            <a:spAutoFit/>
          </a:bodyPr>
          <a:lstStyle/>
          <a:p>
            <a:r>
              <a:rPr lang="cs-CZ" dirty="0"/>
              <a:t>Referenční signatury jsou </a:t>
            </a:r>
            <a:r>
              <a:rPr lang="cs-CZ" b="1" dirty="0"/>
              <a:t>vzorové profily genové exprese (metylace)</a:t>
            </a:r>
            <a:r>
              <a:rPr lang="cs-CZ" dirty="0"/>
              <a:t>, které reprezentují unikátní expresní charakteristiky specifické pro jednotlivé buněčné typy.</a:t>
            </a:r>
          </a:p>
          <a:p>
            <a:endParaRPr lang="cs-CZ" dirty="0"/>
          </a:p>
          <a:p>
            <a:r>
              <a:rPr lang="cs-CZ" dirty="0"/>
              <a:t>Typicky jde o seznam genů a jejich úrovní exprese (metylace)</a:t>
            </a:r>
          </a:p>
        </p:txBody>
      </p:sp>
      <p:sp>
        <p:nvSpPr>
          <p:cNvPr id="7" name="TextovéPole 6">
            <a:extLst>
              <a:ext uri="{FF2B5EF4-FFF2-40B4-BE49-F238E27FC236}">
                <a16:creationId xmlns:a16="http://schemas.microsoft.com/office/drawing/2014/main" id="{5CDDA4F5-7B33-05E6-2539-541112064211}"/>
              </a:ext>
            </a:extLst>
          </p:cNvPr>
          <p:cNvSpPr txBox="1"/>
          <p:nvPr/>
        </p:nvSpPr>
        <p:spPr>
          <a:xfrm>
            <a:off x="277844" y="2610683"/>
            <a:ext cx="6097772" cy="4247317"/>
          </a:xfrm>
          <a:prstGeom prst="rect">
            <a:avLst/>
          </a:prstGeom>
          <a:noFill/>
        </p:spPr>
        <p:txBody>
          <a:bodyPr wrap="square">
            <a:spAutoFit/>
          </a:bodyPr>
          <a:lstStyle/>
          <a:p>
            <a:pPr marL="342900" indent="-342900">
              <a:buAutoNum type="arabicPeriod"/>
            </a:pPr>
            <a:r>
              <a:rPr lang="cs-CZ" b="1" dirty="0"/>
              <a:t>Izolace jednotlivých buněk:</a:t>
            </a:r>
          </a:p>
          <a:p>
            <a:pPr marL="742950" lvl="1" indent="-285750">
              <a:buFont typeface="Arial" panose="020B0604020202020204" pitchFamily="34" charset="0"/>
              <a:buChar char="•"/>
            </a:pPr>
            <a:r>
              <a:rPr lang="cs-CZ" dirty="0"/>
              <a:t>Fluorescenční třídění buněk (FACS)</a:t>
            </a:r>
          </a:p>
          <a:p>
            <a:pPr marL="742950" lvl="1" indent="-285750">
              <a:buFont typeface="Arial" panose="020B0604020202020204" pitchFamily="34" charset="0"/>
              <a:buChar char="•"/>
            </a:pPr>
            <a:r>
              <a:rPr lang="cs-CZ" dirty="0" err="1"/>
              <a:t>Mikrodisekce</a:t>
            </a:r>
            <a:endParaRPr lang="cs-CZ" dirty="0"/>
          </a:p>
          <a:p>
            <a:pPr marL="742950" lvl="1" indent="-285750">
              <a:buFont typeface="Arial" panose="020B0604020202020204" pitchFamily="34" charset="0"/>
              <a:buChar char="•"/>
            </a:pPr>
            <a:r>
              <a:rPr lang="cs-CZ" dirty="0"/>
              <a:t>Jednobuněčná RNA-</a:t>
            </a:r>
            <a:r>
              <a:rPr lang="cs-CZ" dirty="0" err="1"/>
              <a:t>seq</a:t>
            </a:r>
            <a:r>
              <a:rPr lang="cs-CZ" dirty="0"/>
              <a:t> (</a:t>
            </a:r>
            <a:r>
              <a:rPr lang="cs-CZ" dirty="0" err="1"/>
              <a:t>scRNA-seq</a:t>
            </a:r>
            <a:r>
              <a:rPr lang="cs-CZ" dirty="0"/>
              <a:t>)</a:t>
            </a:r>
          </a:p>
          <a:p>
            <a:pPr marL="742950" lvl="1" indent="-285750">
              <a:buFont typeface="Arial" panose="020B0604020202020204" pitchFamily="34" charset="0"/>
              <a:buChar char="•"/>
            </a:pPr>
            <a:r>
              <a:rPr lang="cs-CZ" dirty="0"/>
              <a:t>Buněčné kultury</a:t>
            </a:r>
          </a:p>
          <a:p>
            <a:pPr marL="285750" indent="-285750">
              <a:buFont typeface="Arial" panose="020B0604020202020204" pitchFamily="34" charset="0"/>
              <a:buChar char="•"/>
            </a:pPr>
            <a:endParaRPr lang="cs-CZ" dirty="0"/>
          </a:p>
          <a:p>
            <a:r>
              <a:rPr lang="cs-CZ" b="1" dirty="0"/>
              <a:t>2. Analýza profilů</a:t>
            </a:r>
          </a:p>
          <a:p>
            <a:pPr marL="742950" lvl="1" indent="-285750">
              <a:buFont typeface="Arial" panose="020B0604020202020204" pitchFamily="34" charset="0"/>
              <a:buChar char="•"/>
            </a:pPr>
            <a:r>
              <a:rPr lang="cs-CZ" dirty="0"/>
              <a:t>Jednobuněčná RNA-</a:t>
            </a:r>
            <a:r>
              <a:rPr lang="cs-CZ" dirty="0" err="1"/>
              <a:t>seq</a:t>
            </a:r>
            <a:r>
              <a:rPr lang="cs-CZ" dirty="0"/>
              <a:t> (</a:t>
            </a:r>
            <a:r>
              <a:rPr lang="cs-CZ" dirty="0" err="1"/>
              <a:t>scRNA-seq</a:t>
            </a:r>
            <a:r>
              <a:rPr lang="cs-CZ" dirty="0"/>
              <a:t>)</a:t>
            </a:r>
          </a:p>
          <a:p>
            <a:pPr marL="742950" lvl="1" indent="-285750">
              <a:buFont typeface="Arial" panose="020B0604020202020204" pitchFamily="34" charset="0"/>
              <a:buChar char="•"/>
            </a:pPr>
            <a:r>
              <a:rPr lang="cs-CZ" dirty="0" err="1"/>
              <a:t>RNAseq</a:t>
            </a:r>
            <a:r>
              <a:rPr lang="cs-CZ" dirty="0"/>
              <a:t>, </a:t>
            </a:r>
            <a:r>
              <a:rPr lang="cs-CZ" dirty="0" err="1"/>
              <a:t>microarray</a:t>
            </a:r>
            <a:r>
              <a:rPr lang="cs-CZ" dirty="0"/>
              <a:t>, ….</a:t>
            </a:r>
          </a:p>
          <a:p>
            <a:pPr marL="742950" lvl="1" indent="-285750">
              <a:buFont typeface="Arial" panose="020B0604020202020204" pitchFamily="34" charset="0"/>
              <a:buChar char="•"/>
            </a:pPr>
            <a:endParaRPr lang="cs-CZ" dirty="0"/>
          </a:p>
          <a:p>
            <a:r>
              <a:rPr lang="cs-CZ" b="1" dirty="0"/>
              <a:t>3. Derivace </a:t>
            </a:r>
            <a:r>
              <a:rPr lang="cs-CZ" b="1" dirty="0" err="1"/>
              <a:t>markerových</a:t>
            </a:r>
            <a:r>
              <a:rPr lang="cs-CZ" b="1" dirty="0"/>
              <a:t> genů</a:t>
            </a:r>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endParaRPr lang="cs-CZ" dirty="0"/>
          </a:p>
          <a:p>
            <a:endParaRPr lang="cs-CZ" dirty="0"/>
          </a:p>
        </p:txBody>
      </p:sp>
    </p:spTree>
    <p:extLst>
      <p:ext uri="{BB962C8B-B14F-4D97-AF65-F5344CB8AC3E}">
        <p14:creationId xmlns:p14="http://schemas.microsoft.com/office/powerpoint/2010/main" val="403653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1C7C5-C4E7-9B81-8503-3E1484AAA96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1E47C87-8BCC-E404-B27B-1D139ED2CB7B}"/>
              </a:ext>
            </a:extLst>
          </p:cNvPr>
          <p:cNvSpPr>
            <a:spLocks noGrp="1"/>
          </p:cNvSpPr>
          <p:nvPr>
            <p:ph type="title"/>
          </p:nvPr>
        </p:nvSpPr>
        <p:spPr>
          <a:xfrm>
            <a:off x="447965" y="767001"/>
            <a:ext cx="3189635" cy="1144800"/>
          </a:xfrm>
        </p:spPr>
        <p:txBody>
          <a:bodyPr/>
          <a:lstStyle/>
          <a:p>
            <a:r>
              <a:rPr lang="cs-CZ" sz="3600" dirty="0"/>
              <a:t>Jak vznikají referenční signatury buněk</a:t>
            </a:r>
            <a:endParaRPr lang="en-US" sz="3600" dirty="0"/>
          </a:p>
        </p:txBody>
      </p:sp>
      <p:sp>
        <p:nvSpPr>
          <p:cNvPr id="3" name="TextovéPole 2">
            <a:extLst>
              <a:ext uri="{FF2B5EF4-FFF2-40B4-BE49-F238E27FC236}">
                <a16:creationId xmlns:a16="http://schemas.microsoft.com/office/drawing/2014/main" id="{9B132812-AD29-E31A-0421-53C31D2533AE}"/>
              </a:ext>
            </a:extLst>
          </p:cNvPr>
          <p:cNvSpPr txBox="1"/>
          <p:nvPr/>
        </p:nvSpPr>
        <p:spPr>
          <a:xfrm>
            <a:off x="4505546" y="416071"/>
            <a:ext cx="6097772" cy="1754326"/>
          </a:xfrm>
          <a:prstGeom prst="rect">
            <a:avLst/>
          </a:prstGeom>
          <a:noFill/>
        </p:spPr>
        <p:txBody>
          <a:bodyPr wrap="square">
            <a:spAutoFit/>
          </a:bodyPr>
          <a:lstStyle/>
          <a:p>
            <a:r>
              <a:rPr lang="cs-CZ" dirty="0"/>
              <a:t>Referenční signatury jsou </a:t>
            </a:r>
            <a:r>
              <a:rPr lang="cs-CZ" b="1" dirty="0"/>
              <a:t>vzorové profily genové exprese (metylace)</a:t>
            </a:r>
            <a:r>
              <a:rPr lang="cs-CZ" dirty="0"/>
              <a:t>, které reprezentují unikátní expresní charakteristiky specifické pro jednotlivé buněčné typy.</a:t>
            </a:r>
          </a:p>
          <a:p>
            <a:endParaRPr lang="cs-CZ" dirty="0"/>
          </a:p>
          <a:p>
            <a:r>
              <a:rPr lang="cs-CZ" dirty="0"/>
              <a:t>Typicky jde o seznam genů a jejich úrovní exprese (metylace)</a:t>
            </a:r>
          </a:p>
        </p:txBody>
      </p:sp>
      <p:sp>
        <p:nvSpPr>
          <p:cNvPr id="7" name="TextovéPole 6">
            <a:extLst>
              <a:ext uri="{FF2B5EF4-FFF2-40B4-BE49-F238E27FC236}">
                <a16:creationId xmlns:a16="http://schemas.microsoft.com/office/drawing/2014/main" id="{576590EC-4FE3-A483-EA00-D9E3679741A7}"/>
              </a:ext>
            </a:extLst>
          </p:cNvPr>
          <p:cNvSpPr txBox="1"/>
          <p:nvPr/>
        </p:nvSpPr>
        <p:spPr>
          <a:xfrm>
            <a:off x="277844" y="2610683"/>
            <a:ext cx="6097772" cy="3693319"/>
          </a:xfrm>
          <a:prstGeom prst="rect">
            <a:avLst/>
          </a:prstGeom>
          <a:noFill/>
        </p:spPr>
        <p:txBody>
          <a:bodyPr wrap="square" lIns="91440" tIns="45720" rIns="91440" bIns="45720" anchor="t">
            <a:spAutoFit/>
          </a:bodyPr>
          <a:lstStyle/>
          <a:p>
            <a:pPr marL="342900" indent="-342900">
              <a:buAutoNum type="arabicPeriod"/>
            </a:pPr>
            <a:r>
              <a:rPr lang="cs-CZ" b="1" dirty="0"/>
              <a:t>Izolace jednotlivých buněk:</a:t>
            </a:r>
          </a:p>
          <a:p>
            <a:pPr marL="742950" lvl="1" indent="-285750">
              <a:buFont typeface="Arial" panose="020B0604020202020204" pitchFamily="34" charset="0"/>
              <a:buChar char="•"/>
            </a:pPr>
            <a:r>
              <a:rPr lang="cs-CZ" dirty="0"/>
              <a:t>Fluorescenční třídění buněk (FACS)</a:t>
            </a:r>
          </a:p>
          <a:p>
            <a:pPr marL="742950" lvl="1" indent="-285750">
              <a:buFont typeface="Arial" panose="020B0604020202020204" pitchFamily="34" charset="0"/>
              <a:buChar char="•"/>
            </a:pPr>
            <a:r>
              <a:rPr lang="cs-CZ" dirty="0" err="1"/>
              <a:t>Mikrodisekce</a:t>
            </a:r>
            <a:endParaRPr lang="cs-CZ" dirty="0"/>
          </a:p>
          <a:p>
            <a:pPr marL="742950" lvl="1" indent="-285750">
              <a:buFont typeface="Arial" panose="020B0604020202020204" pitchFamily="34" charset="0"/>
              <a:buChar char="•"/>
            </a:pPr>
            <a:r>
              <a:rPr lang="cs-CZ" dirty="0"/>
              <a:t>Jednobuněčná RNA-</a:t>
            </a:r>
            <a:r>
              <a:rPr lang="cs-CZ" dirty="0" err="1"/>
              <a:t>seq</a:t>
            </a:r>
            <a:r>
              <a:rPr lang="cs-CZ" dirty="0"/>
              <a:t> (</a:t>
            </a:r>
            <a:r>
              <a:rPr lang="cs-CZ" dirty="0" err="1"/>
              <a:t>scRNA-seq</a:t>
            </a:r>
            <a:r>
              <a:rPr lang="cs-CZ" dirty="0"/>
              <a:t>)</a:t>
            </a:r>
          </a:p>
          <a:p>
            <a:pPr marL="742950" lvl="1" indent="-285750">
              <a:buFont typeface="Arial" panose="020B0604020202020204" pitchFamily="34" charset="0"/>
              <a:buChar char="•"/>
            </a:pPr>
            <a:r>
              <a:rPr lang="cs-CZ" dirty="0"/>
              <a:t>Buněčné kultury</a:t>
            </a:r>
          </a:p>
          <a:p>
            <a:pPr marL="285750" indent="-285750">
              <a:buFont typeface="Arial" panose="020B0604020202020204" pitchFamily="34" charset="0"/>
              <a:buChar char="•"/>
            </a:pPr>
            <a:endParaRPr lang="cs-CZ" dirty="0"/>
          </a:p>
          <a:p>
            <a:r>
              <a:rPr lang="cs-CZ" b="1" dirty="0"/>
              <a:t>2. Analýza profilů</a:t>
            </a:r>
          </a:p>
          <a:p>
            <a:pPr marL="742950" lvl="1" indent="-285750">
              <a:buFont typeface="Arial" panose="020B0604020202020204" pitchFamily="34" charset="0"/>
              <a:buChar char="•"/>
            </a:pPr>
            <a:r>
              <a:rPr lang="cs-CZ" dirty="0"/>
              <a:t>Jednobuněčná RNA-</a:t>
            </a:r>
            <a:r>
              <a:rPr lang="cs-CZ" dirty="0" err="1"/>
              <a:t>seq</a:t>
            </a:r>
            <a:r>
              <a:rPr lang="cs-CZ" dirty="0"/>
              <a:t> (</a:t>
            </a:r>
            <a:r>
              <a:rPr lang="cs-CZ" dirty="0" err="1"/>
              <a:t>scRNA-seq</a:t>
            </a:r>
            <a:r>
              <a:rPr lang="cs-CZ" dirty="0"/>
              <a:t>)</a:t>
            </a:r>
          </a:p>
          <a:p>
            <a:pPr marL="742950" lvl="1" indent="-285750">
              <a:buFont typeface="Arial" panose="020B0604020202020204" pitchFamily="34" charset="0"/>
              <a:buChar char="•"/>
            </a:pPr>
            <a:r>
              <a:rPr lang="cs-CZ" dirty="0" err="1"/>
              <a:t>RNAseq</a:t>
            </a:r>
            <a:r>
              <a:rPr lang="cs-CZ" dirty="0"/>
              <a:t>, </a:t>
            </a:r>
            <a:r>
              <a:rPr lang="cs-CZ" dirty="0" err="1"/>
              <a:t>microarray</a:t>
            </a:r>
            <a:r>
              <a:rPr lang="cs-CZ" dirty="0"/>
              <a:t>, ….</a:t>
            </a:r>
          </a:p>
          <a:p>
            <a:pPr marL="742950" lvl="1" indent="-285750">
              <a:buFont typeface="Arial" panose="020B0604020202020204" pitchFamily="34" charset="0"/>
              <a:buChar char="•"/>
            </a:pPr>
            <a:endParaRPr lang="cs-CZ" dirty="0"/>
          </a:p>
          <a:p>
            <a:r>
              <a:rPr lang="cs-CZ" b="1" dirty="0"/>
              <a:t>3. Derivace </a:t>
            </a:r>
            <a:r>
              <a:rPr lang="cs-CZ" b="1" dirty="0" err="1"/>
              <a:t>markerových</a:t>
            </a:r>
            <a:r>
              <a:rPr lang="cs-CZ" b="1" dirty="0"/>
              <a:t> genů</a:t>
            </a:r>
          </a:p>
          <a:p>
            <a:endParaRPr lang="cs-CZ" b="1" dirty="0"/>
          </a:p>
          <a:p>
            <a:r>
              <a:rPr lang="cs-CZ" b="1" dirty="0"/>
              <a:t>4. Validace</a:t>
            </a:r>
          </a:p>
        </p:txBody>
      </p:sp>
      <p:sp>
        <p:nvSpPr>
          <p:cNvPr id="9" name="Rectangle 1">
            <a:extLst>
              <a:ext uri="{FF2B5EF4-FFF2-40B4-BE49-F238E27FC236}">
                <a16:creationId xmlns:a16="http://schemas.microsoft.com/office/drawing/2014/main" id="{0CE88E5B-5870-9DD7-0039-2EA5B7674089}"/>
              </a:ext>
            </a:extLst>
          </p:cNvPr>
          <p:cNvSpPr>
            <a:spLocks noChangeArrowheads="1"/>
          </p:cNvSpPr>
          <p:nvPr/>
        </p:nvSpPr>
        <p:spPr bwMode="auto">
          <a:xfrm>
            <a:off x="5789802" y="2869279"/>
            <a:ext cx="595917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cs-CZ" altLang="cs-CZ" b="1" i="0" u="none" strike="noStrike" cap="none" normalizeH="0" baseline="0" dirty="0">
                <a:ln>
                  <a:noFill/>
                </a:ln>
                <a:solidFill>
                  <a:srgbClr val="FF0000"/>
                </a:solidFill>
                <a:effectLst/>
                <a:latin typeface="Arial"/>
              </a:rPr>
              <a:t>PROBLÉMY:</a:t>
            </a:r>
            <a:endParaRPr lang="cs-CZ" altLang="cs-CZ" b="1" i="0" u="none" strike="noStrike" cap="none" normalizeH="0" baseline="0" dirty="0">
              <a:ln>
                <a:noFill/>
              </a:ln>
              <a:solidFill>
                <a:srgbClr val="FF0000"/>
              </a:solidFill>
              <a:effectLst/>
              <a:latin typeface="Arial"/>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b="1" i="0" u="none" strike="noStrike" cap="none" normalizeH="0" baseline="0" dirty="0">
                <a:ln>
                  <a:noFill/>
                </a:ln>
                <a:solidFill>
                  <a:srgbClr val="FF0000"/>
                </a:solidFill>
                <a:effectLst/>
                <a:latin typeface="Arial"/>
              </a:rPr>
              <a:t>- Heterogenita buněk:</a:t>
            </a:r>
            <a:r>
              <a:rPr kumimoji="0" lang="cs-CZ" altLang="cs-CZ" b="0" i="0" u="none" strike="noStrike" cap="none" normalizeH="0" baseline="0" dirty="0">
                <a:ln>
                  <a:noFill/>
                </a:ln>
                <a:solidFill>
                  <a:srgbClr val="FF0000"/>
                </a:solidFill>
                <a:effectLst/>
                <a:latin typeface="Arial"/>
              </a:rPr>
              <a:t> Buněčné typy nejsou homogenní a mohou mít různé stavy (např. aktivované vs. klidové buňky).</a:t>
            </a:r>
            <a:endParaRPr lang="cs-CZ" altLang="cs-CZ" b="0" i="0" u="none" strike="noStrike" cap="none" normalizeH="0" baseline="0" dirty="0">
              <a:ln>
                <a:noFill/>
              </a:ln>
              <a:solidFill>
                <a:srgbClr val="FF0000"/>
              </a:solidFill>
              <a:effectLst/>
              <a:latin typeface="Arial"/>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b="1" i="0" u="none" strike="noStrike" cap="none" normalizeH="0" baseline="0" dirty="0">
                <a:ln>
                  <a:noFill/>
                </a:ln>
                <a:solidFill>
                  <a:srgbClr val="FF0000"/>
                </a:solidFill>
                <a:effectLst/>
                <a:latin typeface="Arial"/>
              </a:rPr>
              <a:t>- Specifičnost tkáně:</a:t>
            </a:r>
            <a:r>
              <a:rPr kumimoji="0" lang="cs-CZ" altLang="cs-CZ" b="0" i="0" u="none" strike="noStrike" cap="none" normalizeH="0" baseline="0" dirty="0">
                <a:ln>
                  <a:noFill/>
                </a:ln>
                <a:solidFill>
                  <a:srgbClr val="FF0000"/>
                </a:solidFill>
                <a:effectLst/>
                <a:latin typeface="Arial"/>
              </a:rPr>
              <a:t> Některé signatury se mohou měnit podle kontextu (např. makrofágy v plicích vs. ve slezině).</a:t>
            </a:r>
            <a:endParaRPr lang="cs-CZ" altLang="cs-CZ" b="0" i="0" u="none" strike="noStrike" cap="none" normalizeH="0" baseline="0" dirty="0">
              <a:ln>
                <a:noFill/>
              </a:ln>
              <a:solidFill>
                <a:srgbClr val="FF0000"/>
              </a:solidFill>
              <a:effectLst/>
              <a:latin typeface="Arial"/>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b="1" i="0" u="none" strike="noStrike" cap="none" normalizeH="0" baseline="0" dirty="0">
                <a:ln>
                  <a:noFill/>
                </a:ln>
                <a:solidFill>
                  <a:srgbClr val="FF0000"/>
                </a:solidFill>
                <a:effectLst/>
                <a:latin typeface="Arial"/>
              </a:rPr>
              <a:t>- Technické artefakty:</a:t>
            </a:r>
            <a:r>
              <a:rPr kumimoji="0" lang="cs-CZ" altLang="cs-CZ" b="0" i="0" u="none" strike="noStrike" cap="none" normalizeH="0" baseline="0" dirty="0">
                <a:ln>
                  <a:noFill/>
                </a:ln>
                <a:solidFill>
                  <a:srgbClr val="FF0000"/>
                </a:solidFill>
                <a:effectLst/>
                <a:latin typeface="Arial"/>
              </a:rPr>
              <a:t> Rozdíly mezi platformami (</a:t>
            </a:r>
            <a:r>
              <a:rPr kumimoji="0" lang="cs-CZ" altLang="cs-CZ" b="0" i="0" u="none" strike="noStrike" cap="none" normalizeH="0" baseline="0" dirty="0" err="1">
                <a:ln>
                  <a:noFill/>
                </a:ln>
                <a:solidFill>
                  <a:srgbClr val="FF0000"/>
                </a:solidFill>
                <a:effectLst/>
                <a:latin typeface="Arial"/>
              </a:rPr>
              <a:t>scRNA-seq</a:t>
            </a:r>
            <a:r>
              <a:rPr kumimoji="0" lang="cs-CZ" altLang="cs-CZ" b="0" i="0" u="none" strike="noStrike" cap="none" normalizeH="0" baseline="0" dirty="0">
                <a:ln>
                  <a:noFill/>
                </a:ln>
                <a:solidFill>
                  <a:srgbClr val="FF0000"/>
                </a:solidFill>
                <a:effectLst/>
                <a:latin typeface="Arial"/>
              </a:rPr>
              <a:t> vs. </a:t>
            </a:r>
            <a:r>
              <a:rPr kumimoji="0" lang="cs-CZ" altLang="cs-CZ" b="0" i="0" u="none" strike="noStrike" cap="none" normalizeH="0" baseline="0" dirty="0" err="1">
                <a:ln>
                  <a:noFill/>
                </a:ln>
                <a:solidFill>
                  <a:srgbClr val="FF0000"/>
                </a:solidFill>
                <a:effectLst/>
                <a:latin typeface="Arial"/>
              </a:rPr>
              <a:t>bulk</a:t>
            </a:r>
            <a:r>
              <a:rPr kumimoji="0" lang="cs-CZ" altLang="cs-CZ" b="0" i="0" u="none" strike="noStrike" cap="none" normalizeH="0" baseline="0" dirty="0">
                <a:ln>
                  <a:noFill/>
                </a:ln>
                <a:solidFill>
                  <a:srgbClr val="FF0000"/>
                </a:solidFill>
                <a:effectLst/>
                <a:latin typeface="Arial"/>
              </a:rPr>
              <a:t> RNA-</a:t>
            </a:r>
            <a:r>
              <a:rPr kumimoji="0" lang="cs-CZ" altLang="cs-CZ" b="0" i="0" u="none" strike="noStrike" cap="none" normalizeH="0" baseline="0" dirty="0" err="1">
                <a:ln>
                  <a:noFill/>
                </a:ln>
                <a:solidFill>
                  <a:srgbClr val="FF0000"/>
                </a:solidFill>
                <a:effectLst/>
                <a:latin typeface="Arial"/>
              </a:rPr>
              <a:t>seq</a:t>
            </a:r>
            <a:r>
              <a:rPr kumimoji="0" lang="cs-CZ" altLang="cs-CZ" b="0" i="0" u="none" strike="noStrike" cap="none" normalizeH="0" baseline="0" dirty="0">
                <a:ln>
                  <a:noFill/>
                </a:ln>
                <a:solidFill>
                  <a:srgbClr val="FF0000"/>
                </a:solidFill>
                <a:effectLst/>
                <a:latin typeface="Arial"/>
              </a:rPr>
              <a:t>) mohou ovlivnit přesnost. </a:t>
            </a:r>
            <a:endParaRPr lang="cs-CZ" altLang="cs-CZ" b="0" i="0" u="none" strike="noStrike" cap="none" normalizeH="0" baseline="0" dirty="0">
              <a:ln>
                <a:noFill/>
              </a:ln>
              <a:solidFill>
                <a:srgbClr val="FF0000"/>
              </a:solidFill>
              <a:effectLst/>
              <a:latin typeface="Arial"/>
            </a:endParaRPr>
          </a:p>
        </p:txBody>
      </p:sp>
    </p:spTree>
    <p:extLst>
      <p:ext uri="{BB962C8B-B14F-4D97-AF65-F5344CB8AC3E}">
        <p14:creationId xmlns:p14="http://schemas.microsoft.com/office/powerpoint/2010/main" val="165543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5109</Words>
  <Application>Microsoft Office PowerPoint</Application>
  <PresentationFormat>Widescreen</PresentationFormat>
  <Paragraphs>631</Paragraphs>
  <Slides>57</Slides>
  <Notes>28</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Office Theme</vt:lpstr>
      <vt:lpstr>Office Theme</vt:lpstr>
      <vt:lpstr>Office Theme</vt:lpstr>
      <vt:lpstr>Office Theme</vt:lpstr>
      <vt:lpstr>Detekce biomarkerů z omics experimentů</vt:lpstr>
      <vt:lpstr>Odhad proporce různých typů buněk ve vzorku </vt:lpstr>
      <vt:lpstr>Motivace</vt:lpstr>
      <vt:lpstr>Princip dekonvoluce genové exprese</vt:lpstr>
      <vt:lpstr>Metody</vt:lpstr>
      <vt:lpstr>Metody založené na referenci (supervised)</vt:lpstr>
      <vt:lpstr>Metody založené na referenci (supervised)</vt:lpstr>
      <vt:lpstr>Jak vznikají referenční signatury buněk</vt:lpstr>
      <vt:lpstr>Jak vznikají referenční signatury buněk</vt:lpstr>
      <vt:lpstr>Metody bez referenčních profilů (unsupervised)</vt:lpstr>
      <vt:lpstr>Příklad</vt:lpstr>
      <vt:lpstr>PowerPoint Presentation</vt:lpstr>
      <vt:lpstr>Nejčastější metody</vt:lpstr>
      <vt:lpstr>Srovnání metod</vt:lpstr>
      <vt:lpstr>Další čtení</vt:lpstr>
      <vt:lpstr>Analýza genových sad</vt:lpstr>
      <vt:lpstr>PowerPoint Presentation</vt:lpstr>
      <vt:lpstr>PowerPoint Presentation</vt:lpstr>
      <vt:lpstr>PowerPoint Presentation</vt:lpstr>
      <vt:lpstr>PowerPoint Presentation</vt:lpstr>
      <vt:lpstr>PowerPoint Presentation</vt:lpstr>
      <vt:lpstr>Databáze genových sad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MsigDB databáze</vt:lpstr>
      <vt:lpstr>Metody analýzy genových sad</vt:lpstr>
      <vt:lpstr>PowerPoint Presentation</vt:lpstr>
      <vt:lpstr>Dělení metod dle skupiny molekul které analyzují</vt:lpstr>
      <vt:lpstr>PowerPoint Presentation</vt:lpstr>
      <vt:lpstr>PowerPoint Presentation</vt:lpstr>
      <vt:lpstr>PowerPoint Presentation</vt:lpstr>
      <vt:lpstr>PowerPoint Presentation</vt:lpstr>
      <vt:lpstr>PowerPoint Presentation</vt:lpstr>
      <vt:lpstr>PowerPoint Presentation</vt:lpstr>
      <vt:lpstr>Dělení metod podle toho s jakou informací pracují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Detekce biomarkerů z omics experimentů</dc:title>
  <dc:subject/>
  <dc:creator>Eva Budinská</dc:creator>
  <dc:description/>
  <cp:lastModifiedBy>Eva Budinská</cp:lastModifiedBy>
  <cp:revision>135</cp:revision>
  <dcterms:created xsi:type="dcterms:W3CDTF">2019-11-22T08:54:21Z</dcterms:created>
  <dcterms:modified xsi:type="dcterms:W3CDTF">2024-12-06T08:51:47Z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26</vt:i4>
  </property>
  <property fmtid="{D5CDD505-2E9C-101B-9397-08002B2CF9AE}" pid="3" name="PresentationFormat">
    <vt:lpwstr>Widescreen</vt:lpwstr>
  </property>
  <property fmtid="{D5CDD505-2E9C-101B-9397-08002B2CF9AE}" pid="4" name="Slides">
    <vt:i4>41</vt:i4>
  </property>
</Properties>
</file>