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9"/>
  </p:notesMasterIdLst>
  <p:sldIdLst>
    <p:sldId id="256" r:id="rId2"/>
    <p:sldId id="343" r:id="rId3"/>
    <p:sldId id="320" r:id="rId4"/>
    <p:sldId id="260" r:id="rId5"/>
    <p:sldId id="344" r:id="rId6"/>
    <p:sldId id="261" r:id="rId7"/>
    <p:sldId id="264" r:id="rId8"/>
    <p:sldId id="389" r:id="rId9"/>
    <p:sldId id="262" r:id="rId10"/>
    <p:sldId id="263" r:id="rId11"/>
    <p:sldId id="358" r:id="rId12"/>
    <p:sldId id="376" r:id="rId13"/>
    <p:sldId id="374" r:id="rId14"/>
    <p:sldId id="273" r:id="rId15"/>
    <p:sldId id="375" r:id="rId16"/>
    <p:sldId id="396" r:id="rId17"/>
    <p:sldId id="361" r:id="rId18"/>
    <p:sldId id="268" r:id="rId19"/>
    <p:sldId id="269" r:id="rId20"/>
    <p:sldId id="270" r:id="rId21"/>
    <p:sldId id="274" r:id="rId22"/>
    <p:sldId id="352" r:id="rId23"/>
    <p:sldId id="377" r:id="rId24"/>
    <p:sldId id="281" r:id="rId25"/>
    <p:sldId id="366" r:id="rId26"/>
    <p:sldId id="367" r:id="rId27"/>
    <p:sldId id="378" r:id="rId28"/>
    <p:sldId id="284" r:id="rId29"/>
    <p:sldId id="314" r:id="rId30"/>
    <p:sldId id="368" r:id="rId31"/>
    <p:sldId id="362" r:id="rId32"/>
    <p:sldId id="363" r:id="rId33"/>
    <p:sldId id="364" r:id="rId34"/>
    <p:sldId id="306" r:id="rId35"/>
    <p:sldId id="305" r:id="rId36"/>
    <p:sldId id="304" r:id="rId37"/>
    <p:sldId id="282" r:id="rId38"/>
    <p:sldId id="372" r:id="rId39"/>
    <p:sldId id="373" r:id="rId40"/>
    <p:sldId id="276" r:id="rId41"/>
    <p:sldId id="338" r:id="rId42"/>
    <p:sldId id="397" r:id="rId43"/>
    <p:sldId id="404" r:id="rId44"/>
    <p:sldId id="405" r:id="rId45"/>
    <p:sldId id="406" r:id="rId46"/>
    <p:sldId id="407" r:id="rId47"/>
    <p:sldId id="408" r:id="rId48"/>
    <p:sldId id="339" r:id="rId49"/>
    <p:sldId id="390" r:id="rId50"/>
    <p:sldId id="391" r:id="rId51"/>
    <p:sldId id="285" r:id="rId52"/>
    <p:sldId id="266" r:id="rId53"/>
    <p:sldId id="382" r:id="rId54"/>
    <p:sldId id="383" r:id="rId55"/>
    <p:sldId id="384" r:id="rId56"/>
    <p:sldId id="318" r:id="rId57"/>
    <p:sldId id="321" r:id="rId58"/>
    <p:sldId id="319" r:id="rId59"/>
    <p:sldId id="386" r:id="rId60"/>
    <p:sldId id="322" r:id="rId61"/>
    <p:sldId id="323" r:id="rId62"/>
    <p:sldId id="295" r:id="rId63"/>
    <p:sldId id="280" r:id="rId64"/>
    <p:sldId id="316" r:id="rId65"/>
    <p:sldId id="317" r:id="rId66"/>
    <p:sldId id="296" r:id="rId67"/>
    <p:sldId id="293" r:id="rId68"/>
    <p:sldId id="291" r:id="rId69"/>
    <p:sldId id="292" r:id="rId70"/>
    <p:sldId id="294" r:id="rId71"/>
    <p:sldId id="299" r:id="rId72"/>
    <p:sldId id="307" r:id="rId73"/>
    <p:sldId id="308" r:id="rId74"/>
    <p:sldId id="309" r:id="rId75"/>
    <p:sldId id="310" r:id="rId76"/>
    <p:sldId id="395" r:id="rId77"/>
    <p:sldId id="392" r:id="rId78"/>
    <p:sldId id="297" r:id="rId79"/>
    <p:sldId id="393" r:id="rId80"/>
    <p:sldId id="298" r:id="rId81"/>
    <p:sldId id="394" r:id="rId82"/>
    <p:sldId id="300" r:id="rId83"/>
    <p:sldId id="301" r:id="rId84"/>
    <p:sldId id="302" r:id="rId85"/>
    <p:sldId id="287" r:id="rId86"/>
    <p:sldId id="315" r:id="rId87"/>
    <p:sldId id="379" r:id="rId8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58C7C-61C1-482B-F48D-EC40A34E7ACD}" v="3" dt="2023-12-01T08:19:27.567"/>
    <p1510:client id="{D778A5BD-895F-7FF2-55F5-1F7ABDB5B0DB}" v="70" dt="2023-11-24T08:41:08.9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9"/>
    <p:restoredTop sz="95187"/>
  </p:normalViewPr>
  <p:slideViewPr>
    <p:cSldViewPr snapToGrid="0" snapToObjects="1">
      <p:cViewPr varScale="1">
        <p:scale>
          <a:sx n="87" d="100"/>
          <a:sy n="87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4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CE3DF-FFAC-4FAB-A4A5-48E296FA8D1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6C2588D-FFC5-4BB0-863A-ADA07FFE2385}">
      <dgm:prSet/>
      <dgm:spPr/>
      <dgm:t>
        <a:bodyPr/>
        <a:lstStyle/>
        <a:p>
          <a:r>
            <a:rPr lang="en-US" dirty="0" err="1"/>
            <a:t>Molekulární</a:t>
          </a:r>
          <a:r>
            <a:rPr lang="en-US" dirty="0"/>
            <a:t> </a:t>
          </a:r>
          <a:r>
            <a:rPr lang="en-US" dirty="0" err="1"/>
            <a:t>podtypy</a:t>
          </a:r>
          <a:r>
            <a:rPr lang="en-US" dirty="0"/>
            <a:t> </a:t>
          </a:r>
          <a:r>
            <a:rPr lang="en-US" dirty="0" err="1"/>
            <a:t>karcinomu</a:t>
          </a:r>
          <a:r>
            <a:rPr lang="en-US" dirty="0"/>
            <a:t> </a:t>
          </a:r>
          <a:r>
            <a:rPr lang="en-US" dirty="0" err="1"/>
            <a:t>prsu</a:t>
          </a:r>
          <a:endParaRPr lang="en-US" dirty="0"/>
        </a:p>
      </dgm:t>
    </dgm:pt>
    <dgm:pt modelId="{11DCD4DB-4AD4-4A40-9883-3317DFA1A981}" type="parTrans" cxnId="{2F3F8168-7176-40B0-A24D-AE2CDBAED42B}">
      <dgm:prSet/>
      <dgm:spPr/>
      <dgm:t>
        <a:bodyPr/>
        <a:lstStyle/>
        <a:p>
          <a:endParaRPr lang="en-US"/>
        </a:p>
      </dgm:t>
    </dgm:pt>
    <dgm:pt modelId="{52DD7949-1B10-4C70-ADEA-6A1B1D8E9328}" type="sibTrans" cxnId="{2F3F8168-7176-40B0-A24D-AE2CDBAED42B}">
      <dgm:prSet/>
      <dgm:spPr/>
      <dgm:t>
        <a:bodyPr/>
        <a:lstStyle/>
        <a:p>
          <a:endParaRPr lang="en-US"/>
        </a:p>
      </dgm:t>
    </dgm:pt>
    <dgm:pt modelId="{9233D69C-DA2C-49D1-A0F9-B6F67EBBD502}">
      <dgm:prSet/>
      <dgm:spPr/>
      <dgm:t>
        <a:bodyPr/>
        <a:lstStyle/>
        <a:p>
          <a:r>
            <a:rPr lang="en-US" dirty="0" err="1"/>
            <a:t>Bakterie</a:t>
          </a:r>
          <a:r>
            <a:rPr lang="en-US" dirty="0"/>
            <a:t> se </a:t>
          </a:r>
          <a:r>
            <a:rPr lang="en-US" dirty="0" err="1"/>
            <a:t>stejnými</a:t>
          </a:r>
          <a:r>
            <a:rPr lang="en-US" dirty="0"/>
            <a:t> </a:t>
          </a:r>
          <a:r>
            <a:rPr lang="en-US" dirty="0" err="1"/>
            <a:t>geny</a:t>
          </a:r>
          <a:r>
            <a:rPr lang="en-US" dirty="0"/>
            <a:t> </a:t>
          </a:r>
          <a:r>
            <a:rPr lang="en-US" dirty="0" err="1"/>
            <a:t>rezistence</a:t>
          </a:r>
          <a:endParaRPr lang="en-US" dirty="0"/>
        </a:p>
      </dgm:t>
    </dgm:pt>
    <dgm:pt modelId="{CBA8D397-9E2E-4EE3-ADA3-8FD9520BB1F5}" type="parTrans" cxnId="{C92E750E-B977-4E9B-B86D-6649CA4DEDB9}">
      <dgm:prSet/>
      <dgm:spPr/>
      <dgm:t>
        <a:bodyPr/>
        <a:lstStyle/>
        <a:p>
          <a:endParaRPr lang="en-US"/>
        </a:p>
      </dgm:t>
    </dgm:pt>
    <dgm:pt modelId="{B8013D50-4610-4C08-8661-E9FAAFDED368}" type="sibTrans" cxnId="{C92E750E-B977-4E9B-B86D-6649CA4DEDB9}">
      <dgm:prSet/>
      <dgm:spPr/>
      <dgm:t>
        <a:bodyPr/>
        <a:lstStyle/>
        <a:p>
          <a:endParaRPr lang="en-US"/>
        </a:p>
      </dgm:t>
    </dgm:pt>
    <dgm:pt modelId="{7CA5894E-BB51-4ADE-92E5-9A7B56A66D45}">
      <dgm:prSet/>
      <dgm:spPr/>
      <dgm:t>
        <a:bodyPr/>
        <a:lstStyle/>
        <a:p>
          <a:r>
            <a:rPr lang="en-US" dirty="0" err="1"/>
            <a:t>Proteiny</a:t>
          </a:r>
          <a:r>
            <a:rPr lang="en-US" dirty="0"/>
            <a:t> s </a:t>
          </a:r>
          <a:r>
            <a:rPr lang="en-US" dirty="0" err="1"/>
            <a:t>podobnou</a:t>
          </a:r>
          <a:r>
            <a:rPr lang="en-US" dirty="0"/>
            <a:t> </a:t>
          </a:r>
          <a:r>
            <a:rPr lang="en-US" dirty="0" err="1"/>
            <a:t>abundancí</a:t>
          </a:r>
          <a:r>
            <a:rPr lang="en-US" dirty="0"/>
            <a:t> u </a:t>
          </a:r>
          <a:r>
            <a:rPr lang="en-US" dirty="0" err="1"/>
            <a:t>zdravých</a:t>
          </a:r>
          <a:r>
            <a:rPr lang="en-US" dirty="0"/>
            <a:t> vs </a:t>
          </a:r>
          <a:r>
            <a:rPr lang="en-US" dirty="0" err="1"/>
            <a:t>nemocných</a:t>
          </a:r>
          <a:endParaRPr lang="en-US" dirty="0"/>
        </a:p>
      </dgm:t>
    </dgm:pt>
    <dgm:pt modelId="{5C35BAC2-D798-4ACF-98CC-8B6319BDEA42}" type="parTrans" cxnId="{F76B2F45-CD82-40E4-BB6C-08919183CEF1}">
      <dgm:prSet/>
      <dgm:spPr/>
      <dgm:t>
        <a:bodyPr/>
        <a:lstStyle/>
        <a:p>
          <a:endParaRPr lang="en-US"/>
        </a:p>
      </dgm:t>
    </dgm:pt>
    <dgm:pt modelId="{351EF669-5E1D-405B-A324-7B4B9E90B67E}" type="sibTrans" cxnId="{F76B2F45-CD82-40E4-BB6C-08919183CEF1}">
      <dgm:prSet/>
      <dgm:spPr/>
      <dgm:t>
        <a:bodyPr/>
        <a:lstStyle/>
        <a:p>
          <a:endParaRPr lang="en-US"/>
        </a:p>
      </dgm:t>
    </dgm:pt>
    <dgm:pt modelId="{2B8202CD-EFF6-4C04-9FBF-A8469E2922DD}">
      <dgm:prSet/>
      <dgm:spPr/>
      <dgm:t>
        <a:bodyPr/>
        <a:lstStyle/>
        <a:p>
          <a:r>
            <a:rPr lang="en-US" dirty="0" err="1"/>
            <a:t>Geny</a:t>
          </a:r>
          <a:r>
            <a:rPr lang="en-US" dirty="0"/>
            <a:t> se </a:t>
          </a:r>
          <a:r>
            <a:rPr lang="en-US" dirty="0" err="1"/>
            <a:t>stejnou</a:t>
          </a:r>
          <a:r>
            <a:rPr lang="en-US" dirty="0"/>
            <a:t> </a:t>
          </a:r>
          <a:r>
            <a:rPr lang="en-US" dirty="0" err="1"/>
            <a:t>genovou</a:t>
          </a:r>
          <a:r>
            <a:rPr lang="en-US" dirty="0"/>
            <a:t> </a:t>
          </a:r>
          <a:r>
            <a:rPr lang="en-US" dirty="0" err="1"/>
            <a:t>expresí</a:t>
          </a:r>
          <a:r>
            <a:rPr lang="en-US" dirty="0"/>
            <a:t> v </a:t>
          </a:r>
          <a:r>
            <a:rPr lang="en-US" dirty="0" err="1"/>
            <a:t>čase</a:t>
          </a:r>
          <a:endParaRPr lang="en-US" dirty="0"/>
        </a:p>
      </dgm:t>
    </dgm:pt>
    <dgm:pt modelId="{403EA72A-FB3F-4853-B0B8-342A86508F6E}" type="parTrans" cxnId="{B9519DFA-03EB-4D7E-99F4-626EE40BBF2F}">
      <dgm:prSet/>
      <dgm:spPr/>
      <dgm:t>
        <a:bodyPr/>
        <a:lstStyle/>
        <a:p>
          <a:endParaRPr lang="en-US"/>
        </a:p>
      </dgm:t>
    </dgm:pt>
    <dgm:pt modelId="{417F66DD-C6B8-4326-BC97-C2BDBBCF17E4}" type="sibTrans" cxnId="{B9519DFA-03EB-4D7E-99F4-626EE40BBF2F}">
      <dgm:prSet/>
      <dgm:spPr/>
      <dgm:t>
        <a:bodyPr/>
        <a:lstStyle/>
        <a:p>
          <a:endParaRPr lang="en-US"/>
        </a:p>
      </dgm:t>
    </dgm:pt>
    <dgm:pt modelId="{191ADE60-39FB-4CA1-8B34-D3D82A102BD2}">
      <dgm:prSet/>
      <dgm:spPr/>
      <dgm:t>
        <a:bodyPr/>
        <a:lstStyle/>
        <a:p>
          <a:r>
            <a:rPr lang="en-US" dirty="0" err="1"/>
            <a:t>Skupiny</a:t>
          </a:r>
          <a:r>
            <a:rPr lang="en-US" dirty="0"/>
            <a:t> </a:t>
          </a:r>
          <a:r>
            <a:rPr lang="en-US" dirty="0" err="1"/>
            <a:t>bakterií</a:t>
          </a:r>
          <a:r>
            <a:rPr lang="en-US" dirty="0"/>
            <a:t> </a:t>
          </a:r>
          <a:r>
            <a:rPr lang="en-US" dirty="0" err="1"/>
            <a:t>společně</a:t>
          </a:r>
          <a:r>
            <a:rPr lang="en-US" dirty="0"/>
            <a:t> se </a:t>
          </a:r>
          <a:r>
            <a:rPr lang="en-US" dirty="0" err="1"/>
            <a:t>vyskytuících</a:t>
          </a:r>
          <a:r>
            <a:rPr lang="en-US" dirty="0"/>
            <a:t> s </a:t>
          </a:r>
          <a:r>
            <a:rPr lang="en-US" dirty="0" err="1"/>
            <a:t>konkrétními</a:t>
          </a:r>
          <a:r>
            <a:rPr lang="en-US" dirty="0"/>
            <a:t> </a:t>
          </a:r>
          <a:r>
            <a:rPr lang="en-US" dirty="0" err="1"/>
            <a:t>metabolity</a:t>
          </a:r>
          <a:endParaRPr lang="en-US" dirty="0"/>
        </a:p>
      </dgm:t>
    </dgm:pt>
    <dgm:pt modelId="{AF039CBE-2E76-43F4-8B67-880ACED2B309}" type="sibTrans" cxnId="{54CCD119-B291-4A3B-BB92-F9724DD15EFD}">
      <dgm:prSet/>
      <dgm:spPr/>
      <dgm:t>
        <a:bodyPr/>
        <a:lstStyle/>
        <a:p>
          <a:endParaRPr lang="en-US"/>
        </a:p>
      </dgm:t>
    </dgm:pt>
    <dgm:pt modelId="{F823C7A7-9CA7-465A-972C-C19D81BB63B4}" type="parTrans" cxnId="{54CCD119-B291-4A3B-BB92-F9724DD15EFD}">
      <dgm:prSet/>
      <dgm:spPr/>
      <dgm:t>
        <a:bodyPr/>
        <a:lstStyle/>
        <a:p>
          <a:endParaRPr lang="en-US"/>
        </a:p>
      </dgm:t>
    </dgm:pt>
    <dgm:pt modelId="{C864CC7E-9C55-4B46-9FD6-FDF5660AC08E}" type="pres">
      <dgm:prSet presAssocID="{905CE3DF-FFAC-4FAB-A4A5-48E296FA8D17}" presName="linear" presStyleCnt="0">
        <dgm:presLayoutVars>
          <dgm:animLvl val="lvl"/>
          <dgm:resizeHandles val="exact"/>
        </dgm:presLayoutVars>
      </dgm:prSet>
      <dgm:spPr/>
    </dgm:pt>
    <dgm:pt modelId="{25F54C82-AD32-A84E-8E51-F0B150EFAEC8}" type="pres">
      <dgm:prSet presAssocID="{06C2588D-FFC5-4BB0-863A-ADA07FFE238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5A7ADC8-8E0D-9643-B280-C98BF0C0884E}" type="pres">
      <dgm:prSet presAssocID="{52DD7949-1B10-4C70-ADEA-6A1B1D8E9328}" presName="spacer" presStyleCnt="0"/>
      <dgm:spPr/>
    </dgm:pt>
    <dgm:pt modelId="{6AA0B448-C8C9-2647-9CAF-33A02FCF92DF}" type="pres">
      <dgm:prSet presAssocID="{9233D69C-DA2C-49D1-A0F9-B6F67EBBD50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6CBB35A-3104-A545-9BF7-F76FAAAA9845}" type="pres">
      <dgm:prSet presAssocID="{B8013D50-4610-4C08-8661-E9FAAFDED368}" presName="spacer" presStyleCnt="0"/>
      <dgm:spPr/>
    </dgm:pt>
    <dgm:pt modelId="{97F7F6F7-30A8-CB44-9D76-38EF0B282D95}" type="pres">
      <dgm:prSet presAssocID="{7CA5894E-BB51-4ADE-92E5-9A7B56A66D4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11F301A-4B64-014C-8033-6D04F622B78C}" type="pres">
      <dgm:prSet presAssocID="{351EF669-5E1D-405B-A324-7B4B9E90B67E}" presName="spacer" presStyleCnt="0"/>
      <dgm:spPr/>
    </dgm:pt>
    <dgm:pt modelId="{6303EEC1-1619-A546-9572-433D8658B840}" type="pres">
      <dgm:prSet presAssocID="{2B8202CD-EFF6-4C04-9FBF-A8469E2922D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F31E7F0-F5E8-2F4D-96A4-A0572A6486D8}" type="pres">
      <dgm:prSet presAssocID="{417F66DD-C6B8-4326-BC97-C2BDBBCF17E4}" presName="spacer" presStyleCnt="0"/>
      <dgm:spPr/>
    </dgm:pt>
    <dgm:pt modelId="{D2F3884E-6EBC-284F-95EA-BB109813E9F8}" type="pres">
      <dgm:prSet presAssocID="{191ADE60-39FB-4CA1-8B34-D3D82A102BD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92E750E-B977-4E9B-B86D-6649CA4DEDB9}" srcId="{905CE3DF-FFAC-4FAB-A4A5-48E296FA8D17}" destId="{9233D69C-DA2C-49D1-A0F9-B6F67EBBD502}" srcOrd="1" destOrd="0" parTransId="{CBA8D397-9E2E-4EE3-ADA3-8FD9520BB1F5}" sibTransId="{B8013D50-4610-4C08-8661-E9FAAFDED368}"/>
    <dgm:cxn modelId="{54CCD119-B291-4A3B-BB92-F9724DD15EFD}" srcId="{905CE3DF-FFAC-4FAB-A4A5-48E296FA8D17}" destId="{191ADE60-39FB-4CA1-8B34-D3D82A102BD2}" srcOrd="4" destOrd="0" parTransId="{F823C7A7-9CA7-465A-972C-C19D81BB63B4}" sibTransId="{AF039CBE-2E76-43F4-8B67-880ACED2B309}"/>
    <dgm:cxn modelId="{DF35C464-E45F-9841-9CCE-5BA86E0E87BA}" type="presOf" srcId="{2B8202CD-EFF6-4C04-9FBF-A8469E2922DD}" destId="{6303EEC1-1619-A546-9572-433D8658B840}" srcOrd="0" destOrd="0" presId="urn:microsoft.com/office/officeart/2005/8/layout/vList2"/>
    <dgm:cxn modelId="{F76B2F45-CD82-40E4-BB6C-08919183CEF1}" srcId="{905CE3DF-FFAC-4FAB-A4A5-48E296FA8D17}" destId="{7CA5894E-BB51-4ADE-92E5-9A7B56A66D45}" srcOrd="2" destOrd="0" parTransId="{5C35BAC2-D798-4ACF-98CC-8B6319BDEA42}" sibTransId="{351EF669-5E1D-405B-A324-7B4B9E90B67E}"/>
    <dgm:cxn modelId="{2F3F8168-7176-40B0-A24D-AE2CDBAED42B}" srcId="{905CE3DF-FFAC-4FAB-A4A5-48E296FA8D17}" destId="{06C2588D-FFC5-4BB0-863A-ADA07FFE2385}" srcOrd="0" destOrd="0" parTransId="{11DCD4DB-4AD4-4A40-9883-3317DFA1A981}" sibTransId="{52DD7949-1B10-4C70-ADEA-6A1B1D8E9328}"/>
    <dgm:cxn modelId="{3E5AEB73-A849-434A-87E2-FE3A11BF5797}" type="presOf" srcId="{905CE3DF-FFAC-4FAB-A4A5-48E296FA8D17}" destId="{C864CC7E-9C55-4B46-9FD6-FDF5660AC08E}" srcOrd="0" destOrd="0" presId="urn:microsoft.com/office/officeart/2005/8/layout/vList2"/>
    <dgm:cxn modelId="{4A3EF9D4-6465-E046-B61A-6EAFAF9E2310}" type="presOf" srcId="{7CA5894E-BB51-4ADE-92E5-9A7B56A66D45}" destId="{97F7F6F7-30A8-CB44-9D76-38EF0B282D95}" srcOrd="0" destOrd="0" presId="urn:microsoft.com/office/officeart/2005/8/layout/vList2"/>
    <dgm:cxn modelId="{F4D0E8E5-6277-DD49-B710-A78C598E0CAE}" type="presOf" srcId="{06C2588D-FFC5-4BB0-863A-ADA07FFE2385}" destId="{25F54C82-AD32-A84E-8E51-F0B150EFAEC8}" srcOrd="0" destOrd="0" presId="urn:microsoft.com/office/officeart/2005/8/layout/vList2"/>
    <dgm:cxn modelId="{2C36B1F1-8F7D-D249-978B-307221812005}" type="presOf" srcId="{9233D69C-DA2C-49D1-A0F9-B6F67EBBD502}" destId="{6AA0B448-C8C9-2647-9CAF-33A02FCF92DF}" srcOrd="0" destOrd="0" presId="urn:microsoft.com/office/officeart/2005/8/layout/vList2"/>
    <dgm:cxn modelId="{B9519DFA-03EB-4D7E-99F4-626EE40BBF2F}" srcId="{905CE3DF-FFAC-4FAB-A4A5-48E296FA8D17}" destId="{2B8202CD-EFF6-4C04-9FBF-A8469E2922DD}" srcOrd="3" destOrd="0" parTransId="{403EA72A-FB3F-4853-B0B8-342A86508F6E}" sibTransId="{417F66DD-C6B8-4326-BC97-C2BDBBCF17E4}"/>
    <dgm:cxn modelId="{D3CBC4FF-C343-7647-A909-C414655221A2}" type="presOf" srcId="{191ADE60-39FB-4CA1-8B34-D3D82A102BD2}" destId="{D2F3884E-6EBC-284F-95EA-BB109813E9F8}" srcOrd="0" destOrd="0" presId="urn:microsoft.com/office/officeart/2005/8/layout/vList2"/>
    <dgm:cxn modelId="{18056B92-6554-A941-9673-4DE14DC8754E}" type="presParOf" srcId="{C864CC7E-9C55-4B46-9FD6-FDF5660AC08E}" destId="{25F54C82-AD32-A84E-8E51-F0B150EFAEC8}" srcOrd="0" destOrd="0" presId="urn:microsoft.com/office/officeart/2005/8/layout/vList2"/>
    <dgm:cxn modelId="{7F912C8D-4188-574E-81CB-C077EC89C083}" type="presParOf" srcId="{C864CC7E-9C55-4B46-9FD6-FDF5660AC08E}" destId="{25A7ADC8-8E0D-9643-B280-C98BF0C0884E}" srcOrd="1" destOrd="0" presId="urn:microsoft.com/office/officeart/2005/8/layout/vList2"/>
    <dgm:cxn modelId="{14EF0D37-EA50-8D4D-B725-7E58B7132C29}" type="presParOf" srcId="{C864CC7E-9C55-4B46-9FD6-FDF5660AC08E}" destId="{6AA0B448-C8C9-2647-9CAF-33A02FCF92DF}" srcOrd="2" destOrd="0" presId="urn:microsoft.com/office/officeart/2005/8/layout/vList2"/>
    <dgm:cxn modelId="{3BA5B411-E4D1-3146-ABFC-239F195298D6}" type="presParOf" srcId="{C864CC7E-9C55-4B46-9FD6-FDF5660AC08E}" destId="{A6CBB35A-3104-A545-9BF7-F76FAAAA9845}" srcOrd="3" destOrd="0" presId="urn:microsoft.com/office/officeart/2005/8/layout/vList2"/>
    <dgm:cxn modelId="{AFF5AE53-0BA8-F14C-A2FE-533684603345}" type="presParOf" srcId="{C864CC7E-9C55-4B46-9FD6-FDF5660AC08E}" destId="{97F7F6F7-30A8-CB44-9D76-38EF0B282D95}" srcOrd="4" destOrd="0" presId="urn:microsoft.com/office/officeart/2005/8/layout/vList2"/>
    <dgm:cxn modelId="{D3E0A1DF-F704-5F46-AB8C-BE4AE39B80CF}" type="presParOf" srcId="{C864CC7E-9C55-4B46-9FD6-FDF5660AC08E}" destId="{811F301A-4B64-014C-8033-6D04F622B78C}" srcOrd="5" destOrd="0" presId="urn:microsoft.com/office/officeart/2005/8/layout/vList2"/>
    <dgm:cxn modelId="{79B71283-6DBE-E240-BE44-A77F76DF2CEA}" type="presParOf" srcId="{C864CC7E-9C55-4B46-9FD6-FDF5660AC08E}" destId="{6303EEC1-1619-A546-9572-433D8658B840}" srcOrd="6" destOrd="0" presId="urn:microsoft.com/office/officeart/2005/8/layout/vList2"/>
    <dgm:cxn modelId="{2FD6B0A8-CDAE-F843-A24E-E59ACA7C5AB9}" type="presParOf" srcId="{C864CC7E-9C55-4B46-9FD6-FDF5660AC08E}" destId="{AF31E7F0-F5E8-2F4D-96A4-A0572A6486D8}" srcOrd="7" destOrd="0" presId="urn:microsoft.com/office/officeart/2005/8/layout/vList2"/>
    <dgm:cxn modelId="{8B44A3CE-42C8-CC43-BC3A-890FF6F30966}" type="presParOf" srcId="{C864CC7E-9C55-4B46-9FD6-FDF5660AC08E}" destId="{D2F3884E-6EBC-284F-95EA-BB109813E9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D7A3E4-E2DC-4523-A3D7-348C8FADCB0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079FB5E-C489-47F8-B259-2E2736384A9E}">
      <dgm:prSet/>
      <dgm:spPr/>
      <dgm:t>
        <a:bodyPr/>
        <a:lstStyle/>
        <a:p>
          <a:r>
            <a:rPr lang="cs-CZ"/>
            <a:t>Princip:</a:t>
          </a:r>
          <a:endParaRPr lang="en-US"/>
        </a:p>
      </dgm:t>
    </dgm:pt>
    <dgm:pt modelId="{3DB745DF-AC36-433E-B3A4-E59755238D5E}" type="parTrans" cxnId="{0E628C33-CF8A-4E14-87EB-3A217B13D71E}">
      <dgm:prSet/>
      <dgm:spPr/>
      <dgm:t>
        <a:bodyPr/>
        <a:lstStyle/>
        <a:p>
          <a:endParaRPr lang="en-US"/>
        </a:p>
      </dgm:t>
    </dgm:pt>
    <dgm:pt modelId="{86E3C28D-4145-410F-80EB-7DDE9D859E7F}" type="sibTrans" cxnId="{0E628C33-CF8A-4E14-87EB-3A217B13D71E}">
      <dgm:prSet/>
      <dgm:spPr/>
      <dgm:t>
        <a:bodyPr/>
        <a:lstStyle/>
        <a:p>
          <a:endParaRPr lang="en-US"/>
        </a:p>
      </dgm:t>
    </dgm:pt>
    <dgm:pt modelId="{BB64C279-D81F-4A96-89EE-6EE33ED2A57A}">
      <dgm:prSet/>
      <dgm:spPr/>
      <dgm:t>
        <a:bodyPr/>
        <a:lstStyle/>
        <a:p>
          <a:r>
            <a:rPr lang="cs-CZ" dirty="0"/>
            <a:t>Zvolíme </a:t>
          </a:r>
          <a:r>
            <a:rPr lang="cs-CZ" b="1" dirty="0"/>
            <a:t>metriku vzdálenosti </a:t>
          </a:r>
          <a:r>
            <a:rPr lang="cs-CZ" dirty="0"/>
            <a:t>(jak vzdálenost měříme?)</a:t>
          </a:r>
          <a:endParaRPr lang="en-US" dirty="0"/>
        </a:p>
      </dgm:t>
    </dgm:pt>
    <dgm:pt modelId="{848EA23B-7C63-49F9-AAF8-441DDF309446}" type="parTrans" cxnId="{8403FC49-5B5E-4374-9865-1CF3B97E7468}">
      <dgm:prSet/>
      <dgm:spPr/>
      <dgm:t>
        <a:bodyPr/>
        <a:lstStyle/>
        <a:p>
          <a:endParaRPr lang="en-US"/>
        </a:p>
      </dgm:t>
    </dgm:pt>
    <dgm:pt modelId="{6E878401-789D-4005-8E11-CD380741ED8F}" type="sibTrans" cxnId="{8403FC49-5B5E-4374-9865-1CF3B97E7468}">
      <dgm:prSet/>
      <dgm:spPr/>
      <dgm:t>
        <a:bodyPr/>
        <a:lstStyle/>
        <a:p>
          <a:endParaRPr lang="en-US"/>
        </a:p>
      </dgm:t>
    </dgm:pt>
    <dgm:pt modelId="{909DFEF0-818F-4CB4-8601-23F210F68C61}">
      <dgm:prSet/>
      <dgm:spPr/>
      <dgm:t>
        <a:bodyPr/>
        <a:lstStyle/>
        <a:p>
          <a:r>
            <a:rPr lang="cs-CZ"/>
            <a:t>Vypočteme matici vzdáleností mezi objekty (každý s každým)</a:t>
          </a:r>
          <a:endParaRPr lang="en-US"/>
        </a:p>
      </dgm:t>
    </dgm:pt>
    <dgm:pt modelId="{D59D842D-61A8-4423-B9EE-A005F75B2125}" type="parTrans" cxnId="{FA9F62E5-22A2-4EA3-91D8-ABF3F97726C4}">
      <dgm:prSet/>
      <dgm:spPr/>
      <dgm:t>
        <a:bodyPr/>
        <a:lstStyle/>
        <a:p>
          <a:endParaRPr lang="en-US"/>
        </a:p>
      </dgm:t>
    </dgm:pt>
    <dgm:pt modelId="{AB10E32D-AFB7-481A-BF0D-573D9034D8C5}" type="sibTrans" cxnId="{FA9F62E5-22A2-4EA3-91D8-ABF3F97726C4}">
      <dgm:prSet/>
      <dgm:spPr/>
      <dgm:t>
        <a:bodyPr/>
        <a:lstStyle/>
        <a:p>
          <a:endParaRPr lang="en-US"/>
        </a:p>
      </dgm:t>
    </dgm:pt>
    <dgm:pt modelId="{EF2D30DD-D5F3-4A7F-A9C2-EE13687B1568}">
      <dgm:prSet/>
      <dgm:spPr/>
      <dgm:t>
        <a:bodyPr/>
        <a:lstStyle/>
        <a:p>
          <a:r>
            <a:rPr lang="cs-CZ"/>
            <a:t>Vybereme shlukovací algoritmus</a:t>
          </a:r>
          <a:endParaRPr lang="en-US"/>
        </a:p>
      </dgm:t>
    </dgm:pt>
    <dgm:pt modelId="{92E92BBB-EF14-4C3F-B7F2-5F2EA984776F}" type="parTrans" cxnId="{6AF82CCF-4C17-4FC0-B95B-B1023FA3310B}">
      <dgm:prSet/>
      <dgm:spPr/>
      <dgm:t>
        <a:bodyPr/>
        <a:lstStyle/>
        <a:p>
          <a:endParaRPr lang="en-US"/>
        </a:p>
      </dgm:t>
    </dgm:pt>
    <dgm:pt modelId="{1C810687-67EE-406B-85A0-568CB7CCCD37}" type="sibTrans" cxnId="{6AF82CCF-4C17-4FC0-B95B-B1023FA3310B}">
      <dgm:prSet/>
      <dgm:spPr/>
      <dgm:t>
        <a:bodyPr/>
        <a:lstStyle/>
        <a:p>
          <a:endParaRPr lang="en-US"/>
        </a:p>
      </dgm:t>
    </dgm:pt>
    <dgm:pt modelId="{FCB5E724-E12B-40AF-A64A-7B6A122E402A}">
      <dgm:prSet/>
      <dgm:spPr/>
      <dgm:t>
        <a:bodyPr/>
        <a:lstStyle/>
        <a:p>
          <a:r>
            <a:rPr lang="cs-CZ"/>
            <a:t>Stanovíme počet shluků – jen u některých metod</a:t>
          </a:r>
          <a:endParaRPr lang="en-US"/>
        </a:p>
      </dgm:t>
    </dgm:pt>
    <dgm:pt modelId="{62676A99-6CDA-40D8-A41B-0BD632CE61E9}" type="parTrans" cxnId="{EC295BC1-6E1C-4237-B54C-7792638FD5C6}">
      <dgm:prSet/>
      <dgm:spPr/>
      <dgm:t>
        <a:bodyPr/>
        <a:lstStyle/>
        <a:p>
          <a:endParaRPr lang="en-US"/>
        </a:p>
      </dgm:t>
    </dgm:pt>
    <dgm:pt modelId="{6F18F045-FD1A-465B-8223-44905A034D65}" type="sibTrans" cxnId="{EC295BC1-6E1C-4237-B54C-7792638FD5C6}">
      <dgm:prSet/>
      <dgm:spPr/>
      <dgm:t>
        <a:bodyPr/>
        <a:lstStyle/>
        <a:p>
          <a:endParaRPr lang="en-US"/>
        </a:p>
      </dgm:t>
    </dgm:pt>
    <dgm:pt modelId="{1D846F09-7C07-404B-A393-AEC3D7C6B2AA}">
      <dgm:prSet/>
      <dgm:spPr/>
      <dgm:t>
        <a:bodyPr/>
        <a:lstStyle/>
        <a:p>
          <a:r>
            <a:rPr lang="cs-CZ" dirty="0"/>
            <a:t>Aplikujeme </a:t>
          </a:r>
          <a:r>
            <a:rPr lang="cs-CZ" dirty="0" err="1"/>
            <a:t>shlukovací</a:t>
          </a:r>
          <a:r>
            <a:rPr lang="cs-CZ" dirty="0"/>
            <a:t> algoritmus na matici vzdáleností       	získáme shluky</a:t>
          </a:r>
          <a:endParaRPr lang="en-US" dirty="0"/>
        </a:p>
      </dgm:t>
    </dgm:pt>
    <dgm:pt modelId="{51650F80-5473-4928-8572-D03AB8997B8F}" type="parTrans" cxnId="{FD72F610-37B6-4AAE-969B-ABC8CE378AF6}">
      <dgm:prSet/>
      <dgm:spPr/>
      <dgm:t>
        <a:bodyPr/>
        <a:lstStyle/>
        <a:p>
          <a:endParaRPr lang="en-US"/>
        </a:p>
      </dgm:t>
    </dgm:pt>
    <dgm:pt modelId="{6F9CF41D-7034-4813-A553-3C7FC6DF079E}" type="sibTrans" cxnId="{FD72F610-37B6-4AAE-969B-ABC8CE378AF6}">
      <dgm:prSet/>
      <dgm:spPr/>
      <dgm:t>
        <a:bodyPr/>
        <a:lstStyle/>
        <a:p>
          <a:endParaRPr lang="en-US"/>
        </a:p>
      </dgm:t>
    </dgm:pt>
    <dgm:pt modelId="{B91A3A56-F11E-4D87-9653-6F99BE9A117A}">
      <dgm:prSet/>
      <dgm:spPr/>
      <dgm:t>
        <a:bodyPr/>
        <a:lstStyle/>
        <a:p>
          <a:r>
            <a:rPr lang="cs-CZ"/>
            <a:t>Shlukovací algoritmy:</a:t>
          </a:r>
          <a:endParaRPr lang="en-US"/>
        </a:p>
      </dgm:t>
    </dgm:pt>
    <dgm:pt modelId="{3619DFD0-2A43-4DBD-8F75-1198E759F90B}" type="parTrans" cxnId="{1487379B-E0C7-4254-BA8C-9F8F424FEEB1}">
      <dgm:prSet/>
      <dgm:spPr/>
      <dgm:t>
        <a:bodyPr/>
        <a:lstStyle/>
        <a:p>
          <a:endParaRPr lang="en-US"/>
        </a:p>
      </dgm:t>
    </dgm:pt>
    <dgm:pt modelId="{7074CC7A-F44A-4D12-BE82-8CA455459C8F}" type="sibTrans" cxnId="{1487379B-E0C7-4254-BA8C-9F8F424FEEB1}">
      <dgm:prSet/>
      <dgm:spPr/>
      <dgm:t>
        <a:bodyPr/>
        <a:lstStyle/>
        <a:p>
          <a:endParaRPr lang="en-US"/>
        </a:p>
      </dgm:t>
    </dgm:pt>
    <dgm:pt modelId="{734BA0C3-3273-4B56-B79B-01E88D5A46D5}">
      <dgm:prSet/>
      <dgm:spPr/>
      <dgm:t>
        <a:bodyPr/>
        <a:lstStyle/>
        <a:p>
          <a:r>
            <a:rPr lang="cs-CZ"/>
            <a:t>Hierarchické</a:t>
          </a:r>
          <a:endParaRPr lang="en-US"/>
        </a:p>
      </dgm:t>
    </dgm:pt>
    <dgm:pt modelId="{F8CF43A0-D23A-4556-8FCA-32626DA938A1}" type="parTrans" cxnId="{A3F60E26-2D9B-41E3-971E-0B02216E65DF}">
      <dgm:prSet/>
      <dgm:spPr/>
      <dgm:t>
        <a:bodyPr/>
        <a:lstStyle/>
        <a:p>
          <a:endParaRPr lang="en-US"/>
        </a:p>
      </dgm:t>
    </dgm:pt>
    <dgm:pt modelId="{308C53EA-D6C6-4F08-B908-80C0B765FE41}" type="sibTrans" cxnId="{A3F60E26-2D9B-41E3-971E-0B02216E65DF}">
      <dgm:prSet/>
      <dgm:spPr/>
      <dgm:t>
        <a:bodyPr/>
        <a:lstStyle/>
        <a:p>
          <a:endParaRPr lang="en-US"/>
        </a:p>
      </dgm:t>
    </dgm:pt>
    <dgm:pt modelId="{9BA0114E-F4E6-453D-B776-98C82CEFB80E}">
      <dgm:prSet/>
      <dgm:spPr/>
      <dgm:t>
        <a:bodyPr/>
        <a:lstStyle/>
        <a:p>
          <a:r>
            <a:rPr lang="cs-CZ" dirty="0" err="1"/>
            <a:t>Aglomerativní</a:t>
          </a:r>
          <a:r>
            <a:rPr lang="cs-CZ" dirty="0"/>
            <a:t> – Single, </a:t>
          </a:r>
          <a:r>
            <a:rPr lang="cs-CZ" dirty="0" err="1"/>
            <a:t>Complete</a:t>
          </a:r>
          <a:r>
            <a:rPr lang="cs-CZ" dirty="0"/>
            <a:t>, </a:t>
          </a:r>
          <a:r>
            <a:rPr lang="cs-CZ" dirty="0" err="1"/>
            <a:t>Average</a:t>
          </a:r>
          <a:r>
            <a:rPr lang="cs-CZ" dirty="0"/>
            <a:t>, </a:t>
          </a:r>
          <a:r>
            <a:rPr lang="cs-CZ" dirty="0" err="1"/>
            <a:t>Ward</a:t>
          </a:r>
          <a:r>
            <a:rPr lang="cs-CZ" dirty="0"/>
            <a:t> </a:t>
          </a:r>
          <a:r>
            <a:rPr lang="cs-CZ" dirty="0" err="1"/>
            <a:t>linkage</a:t>
          </a:r>
          <a:r>
            <a:rPr lang="cs-CZ" dirty="0"/>
            <a:t>, …</a:t>
          </a:r>
          <a:endParaRPr lang="en-US" dirty="0"/>
        </a:p>
      </dgm:t>
    </dgm:pt>
    <dgm:pt modelId="{434F12CA-98EF-4F12-9E18-40A1BC9EB03B}" type="parTrans" cxnId="{2BDB721C-768B-4358-A10E-A49584E3A8D4}">
      <dgm:prSet/>
      <dgm:spPr/>
      <dgm:t>
        <a:bodyPr/>
        <a:lstStyle/>
        <a:p>
          <a:endParaRPr lang="en-US"/>
        </a:p>
      </dgm:t>
    </dgm:pt>
    <dgm:pt modelId="{AE4934C6-1788-45D4-A059-78C62375497A}" type="sibTrans" cxnId="{2BDB721C-768B-4358-A10E-A49584E3A8D4}">
      <dgm:prSet/>
      <dgm:spPr/>
      <dgm:t>
        <a:bodyPr/>
        <a:lstStyle/>
        <a:p>
          <a:endParaRPr lang="en-US"/>
        </a:p>
      </dgm:t>
    </dgm:pt>
    <dgm:pt modelId="{D7237054-FC66-4731-BDF5-379D75F6A69A}">
      <dgm:prSet/>
      <dgm:spPr/>
      <dgm:t>
        <a:bodyPr/>
        <a:lstStyle/>
        <a:p>
          <a:r>
            <a:rPr lang="cs-CZ"/>
            <a:t>Divizivní – DIANA,...</a:t>
          </a:r>
          <a:endParaRPr lang="en-US"/>
        </a:p>
      </dgm:t>
    </dgm:pt>
    <dgm:pt modelId="{7F3B9E98-86EB-44A9-A738-2FCEE617C70A}" type="parTrans" cxnId="{643C97F1-F044-4517-B750-B1814B0D16DF}">
      <dgm:prSet/>
      <dgm:spPr/>
      <dgm:t>
        <a:bodyPr/>
        <a:lstStyle/>
        <a:p>
          <a:endParaRPr lang="en-US"/>
        </a:p>
      </dgm:t>
    </dgm:pt>
    <dgm:pt modelId="{CD599D66-AB25-4BDB-B26B-90859D0A01E6}" type="sibTrans" cxnId="{643C97F1-F044-4517-B750-B1814B0D16DF}">
      <dgm:prSet/>
      <dgm:spPr/>
      <dgm:t>
        <a:bodyPr/>
        <a:lstStyle/>
        <a:p>
          <a:endParaRPr lang="en-US"/>
        </a:p>
      </dgm:t>
    </dgm:pt>
    <dgm:pt modelId="{4796B5BB-7A7E-4851-A4B5-3B4371E1357C}">
      <dgm:prSet/>
      <dgm:spPr/>
      <dgm:t>
        <a:bodyPr/>
        <a:lstStyle/>
        <a:p>
          <a:r>
            <a:rPr lang="cs-CZ"/>
            <a:t>Nehierarchické</a:t>
          </a:r>
          <a:endParaRPr lang="en-US"/>
        </a:p>
      </dgm:t>
    </dgm:pt>
    <dgm:pt modelId="{7F01D2BE-C07F-49F7-B92B-F9493E806A9A}" type="parTrans" cxnId="{BF471BE8-F0CB-4F5D-B2EB-D94A64AAD7D4}">
      <dgm:prSet/>
      <dgm:spPr/>
      <dgm:t>
        <a:bodyPr/>
        <a:lstStyle/>
        <a:p>
          <a:endParaRPr lang="en-US"/>
        </a:p>
      </dgm:t>
    </dgm:pt>
    <dgm:pt modelId="{201106C4-9B41-455A-B62C-59C9FEDEE69B}" type="sibTrans" cxnId="{BF471BE8-F0CB-4F5D-B2EB-D94A64AAD7D4}">
      <dgm:prSet/>
      <dgm:spPr/>
      <dgm:t>
        <a:bodyPr/>
        <a:lstStyle/>
        <a:p>
          <a:endParaRPr lang="en-US"/>
        </a:p>
      </dgm:t>
    </dgm:pt>
    <dgm:pt modelId="{A4AF0E3C-7A41-41A9-8BD0-2C1B1F11E741}">
      <dgm:prSet/>
      <dgm:spPr/>
      <dgm:t>
        <a:bodyPr/>
        <a:lstStyle/>
        <a:p>
          <a:r>
            <a:rPr lang="cs-CZ"/>
            <a:t>K-means, PAM...</a:t>
          </a:r>
          <a:endParaRPr lang="en-US"/>
        </a:p>
      </dgm:t>
    </dgm:pt>
    <dgm:pt modelId="{922A68DB-7E04-497A-A60C-2CEB02E613CA}" type="parTrans" cxnId="{9319C326-AD8D-464A-8F70-94A385F21E79}">
      <dgm:prSet/>
      <dgm:spPr/>
      <dgm:t>
        <a:bodyPr/>
        <a:lstStyle/>
        <a:p>
          <a:endParaRPr lang="en-US"/>
        </a:p>
      </dgm:t>
    </dgm:pt>
    <dgm:pt modelId="{E8647C68-907C-41A1-B0A0-6D2DC19820D0}" type="sibTrans" cxnId="{9319C326-AD8D-464A-8F70-94A385F21E79}">
      <dgm:prSet/>
      <dgm:spPr/>
      <dgm:t>
        <a:bodyPr/>
        <a:lstStyle/>
        <a:p>
          <a:endParaRPr lang="en-US"/>
        </a:p>
      </dgm:t>
    </dgm:pt>
    <dgm:pt modelId="{24B29A77-634B-9C45-B53F-89E50C59A081}" type="pres">
      <dgm:prSet presAssocID="{A9D7A3E4-E2DC-4523-A3D7-348C8FADCB05}" presName="linear" presStyleCnt="0">
        <dgm:presLayoutVars>
          <dgm:dir/>
          <dgm:animLvl val="lvl"/>
          <dgm:resizeHandles val="exact"/>
        </dgm:presLayoutVars>
      </dgm:prSet>
      <dgm:spPr/>
    </dgm:pt>
    <dgm:pt modelId="{BF767323-66AB-9248-94F4-955A2536350E}" type="pres">
      <dgm:prSet presAssocID="{F079FB5E-C489-47F8-B259-2E2736384A9E}" presName="parentLin" presStyleCnt="0"/>
      <dgm:spPr/>
    </dgm:pt>
    <dgm:pt modelId="{EFCF20CB-0699-B343-978E-7D09013406F1}" type="pres">
      <dgm:prSet presAssocID="{F079FB5E-C489-47F8-B259-2E2736384A9E}" presName="parentLeftMargin" presStyleLbl="node1" presStyleIdx="0" presStyleCnt="2"/>
      <dgm:spPr/>
    </dgm:pt>
    <dgm:pt modelId="{5BD9E573-D0AC-4C45-AE9D-6AF0F8B907CD}" type="pres">
      <dgm:prSet presAssocID="{F079FB5E-C489-47F8-B259-2E2736384A9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17007B1-1DEF-8546-85FB-A972A5454F2E}" type="pres">
      <dgm:prSet presAssocID="{F079FB5E-C489-47F8-B259-2E2736384A9E}" presName="negativeSpace" presStyleCnt="0"/>
      <dgm:spPr/>
    </dgm:pt>
    <dgm:pt modelId="{B1A62F6D-1774-4940-A249-9B5622E3E049}" type="pres">
      <dgm:prSet presAssocID="{F079FB5E-C489-47F8-B259-2E2736384A9E}" presName="childText" presStyleLbl="conFgAcc1" presStyleIdx="0" presStyleCnt="2">
        <dgm:presLayoutVars>
          <dgm:bulletEnabled val="1"/>
        </dgm:presLayoutVars>
      </dgm:prSet>
      <dgm:spPr/>
    </dgm:pt>
    <dgm:pt modelId="{F30989F3-2320-FC48-A5CC-A47910EB1C35}" type="pres">
      <dgm:prSet presAssocID="{86E3C28D-4145-410F-80EB-7DDE9D859E7F}" presName="spaceBetweenRectangles" presStyleCnt="0"/>
      <dgm:spPr/>
    </dgm:pt>
    <dgm:pt modelId="{6C31FEF9-358F-9641-BFD4-8FE2392D804C}" type="pres">
      <dgm:prSet presAssocID="{B91A3A56-F11E-4D87-9653-6F99BE9A117A}" presName="parentLin" presStyleCnt="0"/>
      <dgm:spPr/>
    </dgm:pt>
    <dgm:pt modelId="{E4CA8ABA-5192-7E4B-B338-DE03CFC82BA0}" type="pres">
      <dgm:prSet presAssocID="{B91A3A56-F11E-4D87-9653-6F99BE9A117A}" presName="parentLeftMargin" presStyleLbl="node1" presStyleIdx="0" presStyleCnt="2"/>
      <dgm:spPr/>
    </dgm:pt>
    <dgm:pt modelId="{5B54618E-B4C3-7B41-8408-A796BDB01300}" type="pres">
      <dgm:prSet presAssocID="{B91A3A56-F11E-4D87-9653-6F99BE9A117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6166491-4792-6A47-A517-3FE13F8B158F}" type="pres">
      <dgm:prSet presAssocID="{B91A3A56-F11E-4D87-9653-6F99BE9A117A}" presName="negativeSpace" presStyleCnt="0"/>
      <dgm:spPr/>
    </dgm:pt>
    <dgm:pt modelId="{B66E6AB6-4D16-BB4E-93AC-432E2BB222ED}" type="pres">
      <dgm:prSet presAssocID="{B91A3A56-F11E-4D87-9653-6F99BE9A117A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33E2404-FAA5-2242-B028-CE3DB00CF9F1}" type="presOf" srcId="{A9D7A3E4-E2DC-4523-A3D7-348C8FADCB05}" destId="{24B29A77-634B-9C45-B53F-89E50C59A081}" srcOrd="0" destOrd="0" presId="urn:microsoft.com/office/officeart/2005/8/layout/list1"/>
    <dgm:cxn modelId="{FD72F610-37B6-4AAE-969B-ABC8CE378AF6}" srcId="{F079FB5E-C489-47F8-B259-2E2736384A9E}" destId="{1D846F09-7C07-404B-A393-AEC3D7C6B2AA}" srcOrd="4" destOrd="0" parTransId="{51650F80-5473-4928-8572-D03AB8997B8F}" sibTransId="{6F9CF41D-7034-4813-A553-3C7FC6DF079E}"/>
    <dgm:cxn modelId="{B6CA4518-8272-0B46-8C54-26A3C892DBB3}" type="presOf" srcId="{EF2D30DD-D5F3-4A7F-A9C2-EE13687B1568}" destId="{B1A62F6D-1774-4940-A249-9B5622E3E049}" srcOrd="0" destOrd="2" presId="urn:microsoft.com/office/officeart/2005/8/layout/list1"/>
    <dgm:cxn modelId="{2BDB721C-768B-4358-A10E-A49584E3A8D4}" srcId="{734BA0C3-3273-4B56-B79B-01E88D5A46D5}" destId="{9BA0114E-F4E6-453D-B776-98C82CEFB80E}" srcOrd="0" destOrd="0" parTransId="{434F12CA-98EF-4F12-9E18-40A1BC9EB03B}" sibTransId="{AE4934C6-1788-45D4-A059-78C62375497A}"/>
    <dgm:cxn modelId="{ACF8E620-470D-174B-990E-E49D9B560383}" type="presOf" srcId="{4796B5BB-7A7E-4851-A4B5-3B4371E1357C}" destId="{B66E6AB6-4D16-BB4E-93AC-432E2BB222ED}" srcOrd="0" destOrd="3" presId="urn:microsoft.com/office/officeart/2005/8/layout/list1"/>
    <dgm:cxn modelId="{A3F60E26-2D9B-41E3-971E-0B02216E65DF}" srcId="{B91A3A56-F11E-4D87-9653-6F99BE9A117A}" destId="{734BA0C3-3273-4B56-B79B-01E88D5A46D5}" srcOrd="0" destOrd="0" parTransId="{F8CF43A0-D23A-4556-8FCA-32626DA938A1}" sibTransId="{308C53EA-D6C6-4F08-B908-80C0B765FE41}"/>
    <dgm:cxn modelId="{9319C326-AD8D-464A-8F70-94A385F21E79}" srcId="{4796B5BB-7A7E-4851-A4B5-3B4371E1357C}" destId="{A4AF0E3C-7A41-41A9-8BD0-2C1B1F11E741}" srcOrd="0" destOrd="0" parTransId="{922A68DB-7E04-497A-A60C-2CEB02E613CA}" sibTransId="{E8647C68-907C-41A1-B0A0-6D2DC19820D0}"/>
    <dgm:cxn modelId="{0E628C33-CF8A-4E14-87EB-3A217B13D71E}" srcId="{A9D7A3E4-E2DC-4523-A3D7-348C8FADCB05}" destId="{F079FB5E-C489-47F8-B259-2E2736384A9E}" srcOrd="0" destOrd="0" parTransId="{3DB745DF-AC36-433E-B3A4-E59755238D5E}" sibTransId="{86E3C28D-4145-410F-80EB-7DDE9D859E7F}"/>
    <dgm:cxn modelId="{345AC437-63B8-6745-ABEF-A9F25FF7C648}" type="presOf" srcId="{B91A3A56-F11E-4D87-9653-6F99BE9A117A}" destId="{5B54618E-B4C3-7B41-8408-A796BDB01300}" srcOrd="1" destOrd="0" presId="urn:microsoft.com/office/officeart/2005/8/layout/list1"/>
    <dgm:cxn modelId="{879B3839-6578-A540-B26E-7F45227CCDFB}" type="presOf" srcId="{D7237054-FC66-4731-BDF5-379D75F6A69A}" destId="{B66E6AB6-4D16-BB4E-93AC-432E2BB222ED}" srcOrd="0" destOrd="2" presId="urn:microsoft.com/office/officeart/2005/8/layout/list1"/>
    <dgm:cxn modelId="{6EC72F65-5B0B-1440-9363-6989A3E84E0F}" type="presOf" srcId="{A4AF0E3C-7A41-41A9-8BD0-2C1B1F11E741}" destId="{B66E6AB6-4D16-BB4E-93AC-432E2BB222ED}" srcOrd="0" destOrd="4" presId="urn:microsoft.com/office/officeart/2005/8/layout/list1"/>
    <dgm:cxn modelId="{8DCA9D46-11AD-ED4C-BF9D-FE2CC23F8122}" type="presOf" srcId="{FCB5E724-E12B-40AF-A64A-7B6A122E402A}" destId="{B1A62F6D-1774-4940-A249-9B5622E3E049}" srcOrd="0" destOrd="3" presId="urn:microsoft.com/office/officeart/2005/8/layout/list1"/>
    <dgm:cxn modelId="{8403FC49-5B5E-4374-9865-1CF3B97E7468}" srcId="{F079FB5E-C489-47F8-B259-2E2736384A9E}" destId="{BB64C279-D81F-4A96-89EE-6EE33ED2A57A}" srcOrd="0" destOrd="0" parTransId="{848EA23B-7C63-49F9-AAF8-441DDF309446}" sibTransId="{6E878401-789D-4005-8E11-CD380741ED8F}"/>
    <dgm:cxn modelId="{BA59D372-BE47-3143-AFBE-6BD62038A194}" type="presOf" srcId="{F079FB5E-C489-47F8-B259-2E2736384A9E}" destId="{EFCF20CB-0699-B343-978E-7D09013406F1}" srcOrd="0" destOrd="0" presId="urn:microsoft.com/office/officeart/2005/8/layout/list1"/>
    <dgm:cxn modelId="{25C7C353-EBA9-3640-A244-77DFDF772EBB}" type="presOf" srcId="{909DFEF0-818F-4CB4-8601-23F210F68C61}" destId="{B1A62F6D-1774-4940-A249-9B5622E3E049}" srcOrd="0" destOrd="1" presId="urn:microsoft.com/office/officeart/2005/8/layout/list1"/>
    <dgm:cxn modelId="{BCA1DF82-FBE3-6741-94B6-5975B7C13590}" type="presOf" srcId="{734BA0C3-3273-4B56-B79B-01E88D5A46D5}" destId="{B66E6AB6-4D16-BB4E-93AC-432E2BB222ED}" srcOrd="0" destOrd="0" presId="urn:microsoft.com/office/officeart/2005/8/layout/list1"/>
    <dgm:cxn modelId="{8C991D96-C0CA-074B-AA11-656339FF0DE4}" type="presOf" srcId="{F079FB5E-C489-47F8-B259-2E2736384A9E}" destId="{5BD9E573-D0AC-4C45-AE9D-6AF0F8B907CD}" srcOrd="1" destOrd="0" presId="urn:microsoft.com/office/officeart/2005/8/layout/list1"/>
    <dgm:cxn modelId="{1487379B-E0C7-4254-BA8C-9F8F424FEEB1}" srcId="{A9D7A3E4-E2DC-4523-A3D7-348C8FADCB05}" destId="{B91A3A56-F11E-4D87-9653-6F99BE9A117A}" srcOrd="1" destOrd="0" parTransId="{3619DFD0-2A43-4DBD-8F75-1198E759F90B}" sibTransId="{7074CC7A-F44A-4D12-BE82-8CA455459C8F}"/>
    <dgm:cxn modelId="{887B02A2-1955-4944-961B-8998C872C698}" type="presOf" srcId="{9BA0114E-F4E6-453D-B776-98C82CEFB80E}" destId="{B66E6AB6-4D16-BB4E-93AC-432E2BB222ED}" srcOrd="0" destOrd="1" presId="urn:microsoft.com/office/officeart/2005/8/layout/list1"/>
    <dgm:cxn modelId="{0810D7A2-95F5-564A-8577-DCA73B374C53}" type="presOf" srcId="{1D846F09-7C07-404B-A393-AEC3D7C6B2AA}" destId="{B1A62F6D-1774-4940-A249-9B5622E3E049}" srcOrd="0" destOrd="4" presId="urn:microsoft.com/office/officeart/2005/8/layout/list1"/>
    <dgm:cxn modelId="{EC295BC1-6E1C-4237-B54C-7792638FD5C6}" srcId="{F079FB5E-C489-47F8-B259-2E2736384A9E}" destId="{FCB5E724-E12B-40AF-A64A-7B6A122E402A}" srcOrd="3" destOrd="0" parTransId="{62676A99-6CDA-40D8-A41B-0BD632CE61E9}" sibTransId="{6F18F045-FD1A-465B-8223-44905A034D65}"/>
    <dgm:cxn modelId="{6AF82CCF-4C17-4FC0-B95B-B1023FA3310B}" srcId="{F079FB5E-C489-47F8-B259-2E2736384A9E}" destId="{EF2D30DD-D5F3-4A7F-A9C2-EE13687B1568}" srcOrd="2" destOrd="0" parTransId="{92E92BBB-EF14-4C3F-B7F2-5F2EA984776F}" sibTransId="{1C810687-67EE-406B-85A0-568CB7CCCD37}"/>
    <dgm:cxn modelId="{B33E27D8-A247-874C-95E3-D14398B109E0}" type="presOf" srcId="{B91A3A56-F11E-4D87-9653-6F99BE9A117A}" destId="{E4CA8ABA-5192-7E4B-B338-DE03CFC82BA0}" srcOrd="0" destOrd="0" presId="urn:microsoft.com/office/officeart/2005/8/layout/list1"/>
    <dgm:cxn modelId="{FA9F62E5-22A2-4EA3-91D8-ABF3F97726C4}" srcId="{F079FB5E-C489-47F8-B259-2E2736384A9E}" destId="{909DFEF0-818F-4CB4-8601-23F210F68C61}" srcOrd="1" destOrd="0" parTransId="{D59D842D-61A8-4423-B9EE-A005F75B2125}" sibTransId="{AB10E32D-AFB7-481A-BF0D-573D9034D8C5}"/>
    <dgm:cxn modelId="{BF471BE8-F0CB-4F5D-B2EB-D94A64AAD7D4}" srcId="{B91A3A56-F11E-4D87-9653-6F99BE9A117A}" destId="{4796B5BB-7A7E-4851-A4B5-3B4371E1357C}" srcOrd="1" destOrd="0" parTransId="{7F01D2BE-C07F-49F7-B92B-F9493E806A9A}" sibTransId="{201106C4-9B41-455A-B62C-59C9FEDEE69B}"/>
    <dgm:cxn modelId="{643C97F1-F044-4517-B750-B1814B0D16DF}" srcId="{734BA0C3-3273-4B56-B79B-01E88D5A46D5}" destId="{D7237054-FC66-4731-BDF5-379D75F6A69A}" srcOrd="1" destOrd="0" parTransId="{7F3B9E98-86EB-44A9-A738-2FCEE617C70A}" sibTransId="{CD599D66-AB25-4BDB-B26B-90859D0A01E6}"/>
    <dgm:cxn modelId="{5653A0FF-6BE6-7D43-93B4-4F5CF55F5B36}" type="presOf" srcId="{BB64C279-D81F-4A96-89EE-6EE33ED2A57A}" destId="{B1A62F6D-1774-4940-A249-9B5622E3E049}" srcOrd="0" destOrd="0" presId="urn:microsoft.com/office/officeart/2005/8/layout/list1"/>
    <dgm:cxn modelId="{CC7418C9-F1EB-804B-B399-C4CD961D8AC5}" type="presParOf" srcId="{24B29A77-634B-9C45-B53F-89E50C59A081}" destId="{BF767323-66AB-9248-94F4-955A2536350E}" srcOrd="0" destOrd="0" presId="urn:microsoft.com/office/officeart/2005/8/layout/list1"/>
    <dgm:cxn modelId="{3B613DBB-C574-4D41-A1F8-6B866CF5BEB4}" type="presParOf" srcId="{BF767323-66AB-9248-94F4-955A2536350E}" destId="{EFCF20CB-0699-B343-978E-7D09013406F1}" srcOrd="0" destOrd="0" presId="urn:microsoft.com/office/officeart/2005/8/layout/list1"/>
    <dgm:cxn modelId="{62FB2BA3-3B6C-164B-A47E-D66868BF4DA4}" type="presParOf" srcId="{BF767323-66AB-9248-94F4-955A2536350E}" destId="{5BD9E573-D0AC-4C45-AE9D-6AF0F8B907CD}" srcOrd="1" destOrd="0" presId="urn:microsoft.com/office/officeart/2005/8/layout/list1"/>
    <dgm:cxn modelId="{77682B47-DAA5-E645-8A4F-BC6C4D0E355B}" type="presParOf" srcId="{24B29A77-634B-9C45-B53F-89E50C59A081}" destId="{917007B1-1DEF-8546-85FB-A972A5454F2E}" srcOrd="1" destOrd="0" presId="urn:microsoft.com/office/officeart/2005/8/layout/list1"/>
    <dgm:cxn modelId="{09926E32-C252-2C4D-A2B7-DDAF71CCB1FF}" type="presParOf" srcId="{24B29A77-634B-9C45-B53F-89E50C59A081}" destId="{B1A62F6D-1774-4940-A249-9B5622E3E049}" srcOrd="2" destOrd="0" presId="urn:microsoft.com/office/officeart/2005/8/layout/list1"/>
    <dgm:cxn modelId="{BEFF8DE0-C28D-054F-B94B-C6EBDE3EB607}" type="presParOf" srcId="{24B29A77-634B-9C45-B53F-89E50C59A081}" destId="{F30989F3-2320-FC48-A5CC-A47910EB1C35}" srcOrd="3" destOrd="0" presId="urn:microsoft.com/office/officeart/2005/8/layout/list1"/>
    <dgm:cxn modelId="{683DA3D9-139D-A24C-914C-CC810C982586}" type="presParOf" srcId="{24B29A77-634B-9C45-B53F-89E50C59A081}" destId="{6C31FEF9-358F-9641-BFD4-8FE2392D804C}" srcOrd="4" destOrd="0" presId="urn:microsoft.com/office/officeart/2005/8/layout/list1"/>
    <dgm:cxn modelId="{340112B4-3753-564C-B25E-48235F60F3CC}" type="presParOf" srcId="{6C31FEF9-358F-9641-BFD4-8FE2392D804C}" destId="{E4CA8ABA-5192-7E4B-B338-DE03CFC82BA0}" srcOrd="0" destOrd="0" presId="urn:microsoft.com/office/officeart/2005/8/layout/list1"/>
    <dgm:cxn modelId="{2D12E84E-6F62-3941-8339-F3D3B1E9859B}" type="presParOf" srcId="{6C31FEF9-358F-9641-BFD4-8FE2392D804C}" destId="{5B54618E-B4C3-7B41-8408-A796BDB01300}" srcOrd="1" destOrd="0" presId="urn:microsoft.com/office/officeart/2005/8/layout/list1"/>
    <dgm:cxn modelId="{0D97733E-EA51-6144-BBC4-76777FFFD90B}" type="presParOf" srcId="{24B29A77-634B-9C45-B53F-89E50C59A081}" destId="{B6166491-4792-6A47-A517-3FE13F8B158F}" srcOrd="5" destOrd="0" presId="urn:microsoft.com/office/officeart/2005/8/layout/list1"/>
    <dgm:cxn modelId="{DE718703-1D10-2044-B0F2-7997D0F0D83C}" type="presParOf" srcId="{24B29A77-634B-9C45-B53F-89E50C59A081}" destId="{B66E6AB6-4D16-BB4E-93AC-432E2BB222E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BB3608-2D99-4443-B7FF-BAEB1935F71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89F5A2-040F-48A7-A7F8-F62F3AE84905}">
      <dgm:prSet/>
      <dgm:spPr/>
      <dgm:t>
        <a:bodyPr/>
        <a:lstStyle/>
        <a:p>
          <a:r>
            <a:rPr lang="sk-SK"/>
            <a:t>Výběr shlukovacího algoritmu a metriky ovlivňuje konečné výsledky</a:t>
          </a:r>
          <a:endParaRPr lang="en-US"/>
        </a:p>
      </dgm:t>
    </dgm:pt>
    <dgm:pt modelId="{A8A85444-27BC-4C87-BCBF-A014FAFBEB4F}" type="parTrans" cxnId="{88864097-92E4-4042-937A-4994DEF652B6}">
      <dgm:prSet/>
      <dgm:spPr/>
      <dgm:t>
        <a:bodyPr/>
        <a:lstStyle/>
        <a:p>
          <a:endParaRPr lang="en-US"/>
        </a:p>
      </dgm:t>
    </dgm:pt>
    <dgm:pt modelId="{ED807BF9-23C1-44F3-9702-854EDE999F2A}" type="sibTrans" cxnId="{88864097-92E4-4042-937A-4994DEF652B6}">
      <dgm:prSet/>
      <dgm:spPr/>
      <dgm:t>
        <a:bodyPr/>
        <a:lstStyle/>
        <a:p>
          <a:endParaRPr lang="en-US"/>
        </a:p>
      </dgm:t>
    </dgm:pt>
    <dgm:pt modelId="{4967BD0C-8701-4965-B0CC-1AA7D0421B7B}">
      <dgm:prSet/>
      <dgm:spPr/>
      <dgm:t>
        <a:bodyPr/>
        <a:lstStyle/>
        <a:p>
          <a:r>
            <a:rPr lang="sk-SK"/>
            <a:t>Výsledky jsou závislé na samotných datech</a:t>
          </a:r>
          <a:endParaRPr lang="en-US"/>
        </a:p>
      </dgm:t>
    </dgm:pt>
    <dgm:pt modelId="{DF07C9BA-01AD-47C8-BCF0-F29D495C3B6E}" type="parTrans" cxnId="{47459113-8CEA-44C6-AAA5-209E784803D8}">
      <dgm:prSet/>
      <dgm:spPr/>
      <dgm:t>
        <a:bodyPr/>
        <a:lstStyle/>
        <a:p>
          <a:endParaRPr lang="en-US"/>
        </a:p>
      </dgm:t>
    </dgm:pt>
    <dgm:pt modelId="{9FFB77CA-FCA2-4328-ADA3-4CD72C34B9B4}" type="sibTrans" cxnId="{47459113-8CEA-44C6-AAA5-209E784803D8}">
      <dgm:prSet/>
      <dgm:spPr/>
      <dgm:t>
        <a:bodyPr/>
        <a:lstStyle/>
        <a:p>
          <a:endParaRPr lang="en-US"/>
        </a:p>
      </dgm:t>
    </dgm:pt>
    <dgm:pt modelId="{2F4AD833-1A65-4045-BA7D-8499466DA1A8}">
      <dgm:prSet/>
      <dgm:spPr/>
      <dgm:t>
        <a:bodyPr/>
        <a:lstStyle/>
        <a:p>
          <a:r>
            <a:rPr lang="sk-SK"/>
            <a:t>Kolik shluků?</a:t>
          </a:r>
          <a:endParaRPr lang="en-US"/>
        </a:p>
      </dgm:t>
    </dgm:pt>
    <dgm:pt modelId="{F1334954-BF96-41CF-8A67-4B9AB1571874}" type="parTrans" cxnId="{552B7FEB-6812-408D-AE79-FA97A7137E0A}">
      <dgm:prSet/>
      <dgm:spPr/>
      <dgm:t>
        <a:bodyPr/>
        <a:lstStyle/>
        <a:p>
          <a:endParaRPr lang="en-US"/>
        </a:p>
      </dgm:t>
    </dgm:pt>
    <dgm:pt modelId="{35B518B7-223C-465E-B1A3-183F1CFA463B}" type="sibTrans" cxnId="{552B7FEB-6812-408D-AE79-FA97A7137E0A}">
      <dgm:prSet/>
      <dgm:spPr/>
      <dgm:t>
        <a:bodyPr/>
        <a:lstStyle/>
        <a:p>
          <a:endParaRPr lang="en-US"/>
        </a:p>
      </dgm:t>
    </dgm:pt>
    <dgm:pt modelId="{D3C5DF19-C3ED-4588-9241-9FB34511FA1B}">
      <dgm:prSet/>
      <dgm:spPr/>
      <dgm:t>
        <a:bodyPr/>
        <a:lstStyle/>
        <a:p>
          <a:r>
            <a:rPr lang="sk-SK"/>
            <a:t>Potřebujeme odhad jistoty, že nalezené shluky jsou správné</a:t>
          </a:r>
          <a:endParaRPr lang="en-US"/>
        </a:p>
      </dgm:t>
    </dgm:pt>
    <dgm:pt modelId="{AB720A0F-6CC5-4C0D-9894-FE1E0200E9A2}" type="parTrans" cxnId="{05A8155C-F17B-4D79-A17C-BA3CA1392CD0}">
      <dgm:prSet/>
      <dgm:spPr/>
      <dgm:t>
        <a:bodyPr/>
        <a:lstStyle/>
        <a:p>
          <a:endParaRPr lang="en-US"/>
        </a:p>
      </dgm:t>
    </dgm:pt>
    <dgm:pt modelId="{346706E7-E882-44E2-9EB7-F6B2C475279A}" type="sibTrans" cxnId="{05A8155C-F17B-4D79-A17C-BA3CA1392CD0}">
      <dgm:prSet/>
      <dgm:spPr/>
      <dgm:t>
        <a:bodyPr/>
        <a:lstStyle/>
        <a:p>
          <a:endParaRPr lang="en-US"/>
        </a:p>
      </dgm:t>
    </dgm:pt>
    <dgm:pt modelId="{1ADEBBA0-BCCF-4254-BEC7-AD75655639A4}">
      <dgm:prSet/>
      <dgm:spPr/>
      <dgm:t>
        <a:bodyPr/>
        <a:lstStyle/>
        <a:p>
          <a:r>
            <a:rPr lang="sk-SK" dirty="0"/>
            <a:t>Odhad kvality </a:t>
          </a:r>
          <a:r>
            <a:rPr lang="sk-SK" dirty="0" err="1"/>
            <a:t>shluků</a:t>
          </a:r>
          <a:r>
            <a:rPr lang="sk-SK" dirty="0"/>
            <a:t> je </a:t>
          </a:r>
          <a:r>
            <a:rPr lang="sk-SK" dirty="0" err="1"/>
            <a:t>založen</a:t>
          </a:r>
          <a:r>
            <a:rPr lang="sk-SK" dirty="0"/>
            <a:t> na metrikách z </a:t>
          </a:r>
          <a:r>
            <a:rPr lang="sk-SK" dirty="0" err="1"/>
            <a:t>dat</a:t>
          </a:r>
          <a:r>
            <a:rPr lang="sk-SK" dirty="0"/>
            <a:t> </a:t>
          </a:r>
          <a:r>
            <a:rPr lang="sk-SK" dirty="0" err="1"/>
            <a:t>ze</a:t>
          </a:r>
          <a:r>
            <a:rPr lang="sk-SK" dirty="0"/>
            <a:t> </a:t>
          </a:r>
          <a:r>
            <a:rPr lang="sk-SK" dirty="0" err="1"/>
            <a:t>kterých</a:t>
          </a:r>
          <a:r>
            <a:rPr lang="sk-SK" dirty="0"/>
            <a:t> byli </a:t>
          </a:r>
          <a:r>
            <a:rPr lang="sk-SK" dirty="0" err="1"/>
            <a:t>shluky</a:t>
          </a:r>
          <a:r>
            <a:rPr lang="sk-SK" dirty="0"/>
            <a:t> </a:t>
          </a:r>
          <a:r>
            <a:rPr lang="sk-SK" dirty="0" err="1"/>
            <a:t>vytvořené</a:t>
          </a:r>
          <a:endParaRPr lang="en-US" dirty="0"/>
        </a:p>
      </dgm:t>
    </dgm:pt>
    <dgm:pt modelId="{DE9B2A15-C9A9-4652-A4E1-6DEE0BB36EBC}" type="parTrans" cxnId="{30F4FE96-D7F1-4F75-98A3-C607BA68225E}">
      <dgm:prSet/>
      <dgm:spPr/>
      <dgm:t>
        <a:bodyPr/>
        <a:lstStyle/>
        <a:p>
          <a:endParaRPr lang="en-US"/>
        </a:p>
      </dgm:t>
    </dgm:pt>
    <dgm:pt modelId="{A32D18E5-16E3-47DF-9D58-42C9EE25EB5D}" type="sibTrans" cxnId="{30F4FE96-D7F1-4F75-98A3-C607BA68225E}">
      <dgm:prSet/>
      <dgm:spPr/>
      <dgm:t>
        <a:bodyPr/>
        <a:lstStyle/>
        <a:p>
          <a:endParaRPr lang="en-US"/>
        </a:p>
      </dgm:t>
    </dgm:pt>
    <dgm:pt modelId="{B7EEBE0D-51CC-9B47-8718-29535E75680C}" type="pres">
      <dgm:prSet presAssocID="{12BB3608-2D99-4443-B7FF-BAEB1935F719}" presName="vert0" presStyleCnt="0">
        <dgm:presLayoutVars>
          <dgm:dir/>
          <dgm:animOne val="branch"/>
          <dgm:animLvl val="lvl"/>
        </dgm:presLayoutVars>
      </dgm:prSet>
      <dgm:spPr/>
    </dgm:pt>
    <dgm:pt modelId="{0A9042E2-06CA-0444-8995-865DD5BFBD1A}" type="pres">
      <dgm:prSet presAssocID="{FF89F5A2-040F-48A7-A7F8-F62F3AE84905}" presName="thickLine" presStyleLbl="alignNode1" presStyleIdx="0" presStyleCnt="5"/>
      <dgm:spPr/>
    </dgm:pt>
    <dgm:pt modelId="{F03AEB9A-2784-7946-BF4A-0DDEEB11F05E}" type="pres">
      <dgm:prSet presAssocID="{FF89F5A2-040F-48A7-A7F8-F62F3AE84905}" presName="horz1" presStyleCnt="0"/>
      <dgm:spPr/>
    </dgm:pt>
    <dgm:pt modelId="{1256DFC1-0346-524B-B2BA-AA87C3F14E8C}" type="pres">
      <dgm:prSet presAssocID="{FF89F5A2-040F-48A7-A7F8-F62F3AE84905}" presName="tx1" presStyleLbl="revTx" presStyleIdx="0" presStyleCnt="5"/>
      <dgm:spPr/>
    </dgm:pt>
    <dgm:pt modelId="{9ECD3182-C8DF-DF42-A69D-FD7EEF442C57}" type="pres">
      <dgm:prSet presAssocID="{FF89F5A2-040F-48A7-A7F8-F62F3AE84905}" presName="vert1" presStyleCnt="0"/>
      <dgm:spPr/>
    </dgm:pt>
    <dgm:pt modelId="{0206F49F-8BE7-8F46-BCDA-F7A72BA7D6A1}" type="pres">
      <dgm:prSet presAssocID="{4967BD0C-8701-4965-B0CC-1AA7D0421B7B}" presName="thickLine" presStyleLbl="alignNode1" presStyleIdx="1" presStyleCnt="5"/>
      <dgm:spPr/>
    </dgm:pt>
    <dgm:pt modelId="{6C2F109E-2DD2-9B43-A67E-DFB477C0FE42}" type="pres">
      <dgm:prSet presAssocID="{4967BD0C-8701-4965-B0CC-1AA7D0421B7B}" presName="horz1" presStyleCnt="0"/>
      <dgm:spPr/>
    </dgm:pt>
    <dgm:pt modelId="{9C27DA27-3875-DC40-B52C-3FF9A1CB5388}" type="pres">
      <dgm:prSet presAssocID="{4967BD0C-8701-4965-B0CC-1AA7D0421B7B}" presName="tx1" presStyleLbl="revTx" presStyleIdx="1" presStyleCnt="5"/>
      <dgm:spPr/>
    </dgm:pt>
    <dgm:pt modelId="{C012B6A7-0C2F-4246-A6E3-67E966A112DF}" type="pres">
      <dgm:prSet presAssocID="{4967BD0C-8701-4965-B0CC-1AA7D0421B7B}" presName="vert1" presStyleCnt="0"/>
      <dgm:spPr/>
    </dgm:pt>
    <dgm:pt modelId="{BDE95C1C-BC44-C242-9668-840FF19B1063}" type="pres">
      <dgm:prSet presAssocID="{2F4AD833-1A65-4045-BA7D-8499466DA1A8}" presName="thickLine" presStyleLbl="alignNode1" presStyleIdx="2" presStyleCnt="5"/>
      <dgm:spPr/>
    </dgm:pt>
    <dgm:pt modelId="{73FEE2CE-E6D2-534D-80A6-D4262CE109CA}" type="pres">
      <dgm:prSet presAssocID="{2F4AD833-1A65-4045-BA7D-8499466DA1A8}" presName="horz1" presStyleCnt="0"/>
      <dgm:spPr/>
    </dgm:pt>
    <dgm:pt modelId="{4DF82597-8C6A-5B4C-9319-BC82A196D75D}" type="pres">
      <dgm:prSet presAssocID="{2F4AD833-1A65-4045-BA7D-8499466DA1A8}" presName="tx1" presStyleLbl="revTx" presStyleIdx="2" presStyleCnt="5"/>
      <dgm:spPr/>
    </dgm:pt>
    <dgm:pt modelId="{E413819B-0CAC-A94F-8E5B-7D5DD273A67D}" type="pres">
      <dgm:prSet presAssocID="{2F4AD833-1A65-4045-BA7D-8499466DA1A8}" presName="vert1" presStyleCnt="0"/>
      <dgm:spPr/>
    </dgm:pt>
    <dgm:pt modelId="{E3384581-064B-8241-8A85-E37802CD7E1B}" type="pres">
      <dgm:prSet presAssocID="{D3C5DF19-C3ED-4588-9241-9FB34511FA1B}" presName="thickLine" presStyleLbl="alignNode1" presStyleIdx="3" presStyleCnt="5"/>
      <dgm:spPr/>
    </dgm:pt>
    <dgm:pt modelId="{C00853D8-BD7A-7C49-8F8B-317E63825B86}" type="pres">
      <dgm:prSet presAssocID="{D3C5DF19-C3ED-4588-9241-9FB34511FA1B}" presName="horz1" presStyleCnt="0"/>
      <dgm:spPr/>
    </dgm:pt>
    <dgm:pt modelId="{6CB9A974-CB14-6048-B56F-1C45AF19452F}" type="pres">
      <dgm:prSet presAssocID="{D3C5DF19-C3ED-4588-9241-9FB34511FA1B}" presName="tx1" presStyleLbl="revTx" presStyleIdx="3" presStyleCnt="5"/>
      <dgm:spPr/>
    </dgm:pt>
    <dgm:pt modelId="{E1B7C47B-C847-3743-9EC8-40C0A2FEBE20}" type="pres">
      <dgm:prSet presAssocID="{D3C5DF19-C3ED-4588-9241-9FB34511FA1B}" presName="vert1" presStyleCnt="0"/>
      <dgm:spPr/>
    </dgm:pt>
    <dgm:pt modelId="{C2D2D236-3AB5-4D42-BBE4-30856D8CF024}" type="pres">
      <dgm:prSet presAssocID="{1ADEBBA0-BCCF-4254-BEC7-AD75655639A4}" presName="thickLine" presStyleLbl="alignNode1" presStyleIdx="4" presStyleCnt="5"/>
      <dgm:spPr/>
    </dgm:pt>
    <dgm:pt modelId="{DD09FDB2-77F1-CD4D-ABE1-462AAACC7217}" type="pres">
      <dgm:prSet presAssocID="{1ADEBBA0-BCCF-4254-BEC7-AD75655639A4}" presName="horz1" presStyleCnt="0"/>
      <dgm:spPr/>
    </dgm:pt>
    <dgm:pt modelId="{58B247A9-FAF8-1748-8B6F-ACACB4A1062E}" type="pres">
      <dgm:prSet presAssocID="{1ADEBBA0-BCCF-4254-BEC7-AD75655639A4}" presName="tx1" presStyleLbl="revTx" presStyleIdx="4" presStyleCnt="5"/>
      <dgm:spPr/>
    </dgm:pt>
    <dgm:pt modelId="{9DCF702D-B266-FC44-AF78-29C837FA7EB4}" type="pres">
      <dgm:prSet presAssocID="{1ADEBBA0-BCCF-4254-BEC7-AD75655639A4}" presName="vert1" presStyleCnt="0"/>
      <dgm:spPr/>
    </dgm:pt>
  </dgm:ptLst>
  <dgm:cxnLst>
    <dgm:cxn modelId="{47459113-8CEA-44C6-AAA5-209E784803D8}" srcId="{12BB3608-2D99-4443-B7FF-BAEB1935F719}" destId="{4967BD0C-8701-4965-B0CC-1AA7D0421B7B}" srcOrd="1" destOrd="0" parTransId="{DF07C9BA-01AD-47C8-BCF0-F29D495C3B6E}" sibTransId="{9FFB77CA-FCA2-4328-ADA3-4CD72C34B9B4}"/>
    <dgm:cxn modelId="{DACAC527-E716-614E-9624-4415A9061CE6}" type="presOf" srcId="{D3C5DF19-C3ED-4588-9241-9FB34511FA1B}" destId="{6CB9A974-CB14-6048-B56F-1C45AF19452F}" srcOrd="0" destOrd="0" presId="urn:microsoft.com/office/officeart/2008/layout/LinedList"/>
    <dgm:cxn modelId="{5DC1253F-F2BD-BA41-8843-B214705BECD2}" type="presOf" srcId="{4967BD0C-8701-4965-B0CC-1AA7D0421B7B}" destId="{9C27DA27-3875-DC40-B52C-3FF9A1CB5388}" srcOrd="0" destOrd="0" presId="urn:microsoft.com/office/officeart/2008/layout/LinedList"/>
    <dgm:cxn modelId="{05A8155C-F17B-4D79-A17C-BA3CA1392CD0}" srcId="{12BB3608-2D99-4443-B7FF-BAEB1935F719}" destId="{D3C5DF19-C3ED-4588-9241-9FB34511FA1B}" srcOrd="3" destOrd="0" parTransId="{AB720A0F-6CC5-4C0D-9894-FE1E0200E9A2}" sibTransId="{346706E7-E882-44E2-9EB7-F6B2C475279A}"/>
    <dgm:cxn modelId="{D62B8369-3754-3845-93EC-C0093939E325}" type="presOf" srcId="{2F4AD833-1A65-4045-BA7D-8499466DA1A8}" destId="{4DF82597-8C6A-5B4C-9319-BC82A196D75D}" srcOrd="0" destOrd="0" presId="urn:microsoft.com/office/officeart/2008/layout/LinedList"/>
    <dgm:cxn modelId="{B8A25080-7FAF-9241-9932-2AC498D8E05D}" type="presOf" srcId="{FF89F5A2-040F-48A7-A7F8-F62F3AE84905}" destId="{1256DFC1-0346-524B-B2BA-AA87C3F14E8C}" srcOrd="0" destOrd="0" presId="urn:microsoft.com/office/officeart/2008/layout/LinedList"/>
    <dgm:cxn modelId="{86680D96-841B-1F45-B341-C004E175BFBA}" type="presOf" srcId="{1ADEBBA0-BCCF-4254-BEC7-AD75655639A4}" destId="{58B247A9-FAF8-1748-8B6F-ACACB4A1062E}" srcOrd="0" destOrd="0" presId="urn:microsoft.com/office/officeart/2008/layout/LinedList"/>
    <dgm:cxn modelId="{30F4FE96-D7F1-4F75-98A3-C607BA68225E}" srcId="{12BB3608-2D99-4443-B7FF-BAEB1935F719}" destId="{1ADEBBA0-BCCF-4254-BEC7-AD75655639A4}" srcOrd="4" destOrd="0" parTransId="{DE9B2A15-C9A9-4652-A4E1-6DEE0BB36EBC}" sibTransId="{A32D18E5-16E3-47DF-9D58-42C9EE25EB5D}"/>
    <dgm:cxn modelId="{88864097-92E4-4042-937A-4994DEF652B6}" srcId="{12BB3608-2D99-4443-B7FF-BAEB1935F719}" destId="{FF89F5A2-040F-48A7-A7F8-F62F3AE84905}" srcOrd="0" destOrd="0" parTransId="{A8A85444-27BC-4C87-BCBF-A014FAFBEB4F}" sibTransId="{ED807BF9-23C1-44F3-9702-854EDE999F2A}"/>
    <dgm:cxn modelId="{7FB3EFD1-3F6D-CD41-9B36-FBDF22C4BEE2}" type="presOf" srcId="{12BB3608-2D99-4443-B7FF-BAEB1935F719}" destId="{B7EEBE0D-51CC-9B47-8718-29535E75680C}" srcOrd="0" destOrd="0" presId="urn:microsoft.com/office/officeart/2008/layout/LinedList"/>
    <dgm:cxn modelId="{552B7FEB-6812-408D-AE79-FA97A7137E0A}" srcId="{12BB3608-2D99-4443-B7FF-BAEB1935F719}" destId="{2F4AD833-1A65-4045-BA7D-8499466DA1A8}" srcOrd="2" destOrd="0" parTransId="{F1334954-BF96-41CF-8A67-4B9AB1571874}" sibTransId="{35B518B7-223C-465E-B1A3-183F1CFA463B}"/>
    <dgm:cxn modelId="{6FD348DE-C904-1542-A797-23CA30ECA408}" type="presParOf" srcId="{B7EEBE0D-51CC-9B47-8718-29535E75680C}" destId="{0A9042E2-06CA-0444-8995-865DD5BFBD1A}" srcOrd="0" destOrd="0" presId="urn:microsoft.com/office/officeart/2008/layout/LinedList"/>
    <dgm:cxn modelId="{E7CBF5C5-A1F3-0145-9C09-2AD2BEAB9298}" type="presParOf" srcId="{B7EEBE0D-51CC-9B47-8718-29535E75680C}" destId="{F03AEB9A-2784-7946-BF4A-0DDEEB11F05E}" srcOrd="1" destOrd="0" presId="urn:microsoft.com/office/officeart/2008/layout/LinedList"/>
    <dgm:cxn modelId="{9FAD582B-2888-3443-B7E7-083C060A36A7}" type="presParOf" srcId="{F03AEB9A-2784-7946-BF4A-0DDEEB11F05E}" destId="{1256DFC1-0346-524B-B2BA-AA87C3F14E8C}" srcOrd="0" destOrd="0" presId="urn:microsoft.com/office/officeart/2008/layout/LinedList"/>
    <dgm:cxn modelId="{93CB5400-01C2-174C-A708-1F3BC22D03E6}" type="presParOf" srcId="{F03AEB9A-2784-7946-BF4A-0DDEEB11F05E}" destId="{9ECD3182-C8DF-DF42-A69D-FD7EEF442C57}" srcOrd="1" destOrd="0" presId="urn:microsoft.com/office/officeart/2008/layout/LinedList"/>
    <dgm:cxn modelId="{4ABACF4B-FAAC-9142-B003-D650264F1EEC}" type="presParOf" srcId="{B7EEBE0D-51CC-9B47-8718-29535E75680C}" destId="{0206F49F-8BE7-8F46-BCDA-F7A72BA7D6A1}" srcOrd="2" destOrd="0" presId="urn:microsoft.com/office/officeart/2008/layout/LinedList"/>
    <dgm:cxn modelId="{9E19575F-5A0A-FF4D-8BE5-DF009CE3EC9B}" type="presParOf" srcId="{B7EEBE0D-51CC-9B47-8718-29535E75680C}" destId="{6C2F109E-2DD2-9B43-A67E-DFB477C0FE42}" srcOrd="3" destOrd="0" presId="urn:microsoft.com/office/officeart/2008/layout/LinedList"/>
    <dgm:cxn modelId="{6E1FAC66-3ADC-AD44-84CF-A0BEEC6A42D2}" type="presParOf" srcId="{6C2F109E-2DD2-9B43-A67E-DFB477C0FE42}" destId="{9C27DA27-3875-DC40-B52C-3FF9A1CB5388}" srcOrd="0" destOrd="0" presId="urn:microsoft.com/office/officeart/2008/layout/LinedList"/>
    <dgm:cxn modelId="{213A7548-F99D-B242-9D43-7F7FF92F0526}" type="presParOf" srcId="{6C2F109E-2DD2-9B43-A67E-DFB477C0FE42}" destId="{C012B6A7-0C2F-4246-A6E3-67E966A112DF}" srcOrd="1" destOrd="0" presId="urn:microsoft.com/office/officeart/2008/layout/LinedList"/>
    <dgm:cxn modelId="{E0A0603D-F587-1042-AAF2-80D69F8CA886}" type="presParOf" srcId="{B7EEBE0D-51CC-9B47-8718-29535E75680C}" destId="{BDE95C1C-BC44-C242-9668-840FF19B1063}" srcOrd="4" destOrd="0" presId="urn:microsoft.com/office/officeart/2008/layout/LinedList"/>
    <dgm:cxn modelId="{29E1DDAE-4B37-7C43-95A4-C59CC2F43A83}" type="presParOf" srcId="{B7EEBE0D-51CC-9B47-8718-29535E75680C}" destId="{73FEE2CE-E6D2-534D-80A6-D4262CE109CA}" srcOrd="5" destOrd="0" presId="urn:microsoft.com/office/officeart/2008/layout/LinedList"/>
    <dgm:cxn modelId="{902AD26D-76D4-024D-BFF7-19A1C8E8D641}" type="presParOf" srcId="{73FEE2CE-E6D2-534D-80A6-D4262CE109CA}" destId="{4DF82597-8C6A-5B4C-9319-BC82A196D75D}" srcOrd="0" destOrd="0" presId="urn:microsoft.com/office/officeart/2008/layout/LinedList"/>
    <dgm:cxn modelId="{AEF8A76A-AB1B-CF41-9A6F-EEC2EB4385C4}" type="presParOf" srcId="{73FEE2CE-E6D2-534D-80A6-D4262CE109CA}" destId="{E413819B-0CAC-A94F-8E5B-7D5DD273A67D}" srcOrd="1" destOrd="0" presId="urn:microsoft.com/office/officeart/2008/layout/LinedList"/>
    <dgm:cxn modelId="{B16A7389-BB70-7D46-837A-47297A3848B9}" type="presParOf" srcId="{B7EEBE0D-51CC-9B47-8718-29535E75680C}" destId="{E3384581-064B-8241-8A85-E37802CD7E1B}" srcOrd="6" destOrd="0" presId="urn:microsoft.com/office/officeart/2008/layout/LinedList"/>
    <dgm:cxn modelId="{AEB62E8A-4843-7F4B-B408-A2D2EDB0B81E}" type="presParOf" srcId="{B7EEBE0D-51CC-9B47-8718-29535E75680C}" destId="{C00853D8-BD7A-7C49-8F8B-317E63825B86}" srcOrd="7" destOrd="0" presId="urn:microsoft.com/office/officeart/2008/layout/LinedList"/>
    <dgm:cxn modelId="{8FFE1776-273A-5D4F-8281-69734B8D8943}" type="presParOf" srcId="{C00853D8-BD7A-7C49-8F8B-317E63825B86}" destId="{6CB9A974-CB14-6048-B56F-1C45AF19452F}" srcOrd="0" destOrd="0" presId="urn:microsoft.com/office/officeart/2008/layout/LinedList"/>
    <dgm:cxn modelId="{9B26218F-F555-9040-91DF-EAB0A0005DA1}" type="presParOf" srcId="{C00853D8-BD7A-7C49-8F8B-317E63825B86}" destId="{E1B7C47B-C847-3743-9EC8-40C0A2FEBE20}" srcOrd="1" destOrd="0" presId="urn:microsoft.com/office/officeart/2008/layout/LinedList"/>
    <dgm:cxn modelId="{8C8C8EC3-682C-0F49-8596-88A03CA087C2}" type="presParOf" srcId="{B7EEBE0D-51CC-9B47-8718-29535E75680C}" destId="{C2D2D236-3AB5-4D42-BBE4-30856D8CF024}" srcOrd="8" destOrd="0" presId="urn:microsoft.com/office/officeart/2008/layout/LinedList"/>
    <dgm:cxn modelId="{897F99DA-03F5-E249-B89A-043AD260E526}" type="presParOf" srcId="{B7EEBE0D-51CC-9B47-8718-29535E75680C}" destId="{DD09FDB2-77F1-CD4D-ABE1-462AAACC7217}" srcOrd="9" destOrd="0" presId="urn:microsoft.com/office/officeart/2008/layout/LinedList"/>
    <dgm:cxn modelId="{9C6F3F2F-4846-0F4A-82D2-FCF3CF8C8F4F}" type="presParOf" srcId="{DD09FDB2-77F1-CD4D-ABE1-462AAACC7217}" destId="{58B247A9-FAF8-1748-8B6F-ACACB4A1062E}" srcOrd="0" destOrd="0" presId="urn:microsoft.com/office/officeart/2008/layout/LinedList"/>
    <dgm:cxn modelId="{77D16D3F-1261-1341-9381-E87943E6883D}" type="presParOf" srcId="{DD09FDB2-77F1-CD4D-ABE1-462AAACC7217}" destId="{9DCF702D-B266-FC44-AF78-29C837FA7E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DACD41-B1CE-4CC7-8D55-65F06BCFBDD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AAA61C-6E1C-4188-B1ED-883D7B1BEA9C}">
      <dgm:prSet/>
      <dgm:spPr/>
      <dgm:t>
        <a:bodyPr/>
        <a:lstStyle/>
        <a:p>
          <a:r>
            <a:rPr lang="sk-SK" dirty="0"/>
            <a:t>V analýze </a:t>
          </a:r>
          <a:r>
            <a:rPr lang="sk-SK" dirty="0" err="1"/>
            <a:t>vysocepokryvných</a:t>
          </a:r>
          <a:r>
            <a:rPr lang="sk-SK" dirty="0"/>
            <a:t> </a:t>
          </a:r>
          <a:r>
            <a:rPr lang="sk-SK" dirty="0" err="1"/>
            <a:t>molekulárních</a:t>
          </a:r>
          <a:r>
            <a:rPr lang="sk-SK" dirty="0"/>
            <a:t> </a:t>
          </a:r>
          <a:r>
            <a:rPr lang="sk-SK" dirty="0" err="1"/>
            <a:t>dat</a:t>
          </a:r>
          <a:r>
            <a:rPr lang="sk-SK" dirty="0"/>
            <a:t> </a:t>
          </a:r>
          <a:r>
            <a:rPr lang="sk-SK" dirty="0" err="1"/>
            <a:t>mají</a:t>
          </a:r>
          <a:r>
            <a:rPr lang="sk-SK" dirty="0"/>
            <a:t> výše uvedené problémy </a:t>
          </a:r>
          <a:r>
            <a:rPr lang="sk-SK" dirty="0" err="1"/>
            <a:t>větší</a:t>
          </a:r>
          <a:r>
            <a:rPr lang="sk-SK" dirty="0"/>
            <a:t> váhu</a:t>
          </a:r>
          <a:endParaRPr lang="en-US" dirty="0"/>
        </a:p>
      </dgm:t>
    </dgm:pt>
    <dgm:pt modelId="{D30EF6B1-D3C9-405E-A66C-52A16684943B}" type="parTrans" cxnId="{F95CE7D1-D871-48E8-9FE2-0D819F2B73BF}">
      <dgm:prSet/>
      <dgm:spPr/>
      <dgm:t>
        <a:bodyPr/>
        <a:lstStyle/>
        <a:p>
          <a:endParaRPr lang="en-US"/>
        </a:p>
      </dgm:t>
    </dgm:pt>
    <dgm:pt modelId="{C5E548DE-3E11-4666-91A7-36E97898D21A}" type="sibTrans" cxnId="{F95CE7D1-D871-48E8-9FE2-0D819F2B73BF}">
      <dgm:prSet/>
      <dgm:spPr/>
      <dgm:t>
        <a:bodyPr/>
        <a:lstStyle/>
        <a:p>
          <a:endParaRPr lang="en-US"/>
        </a:p>
      </dgm:t>
    </dgm:pt>
    <dgm:pt modelId="{CB7203D3-D570-4C31-A8DF-77B37FD37561}">
      <dgm:prSet/>
      <dgm:spPr/>
      <dgm:t>
        <a:bodyPr/>
        <a:lstStyle/>
        <a:p>
          <a:r>
            <a:rPr lang="sk-SK" dirty="0"/>
            <a:t>Malý počet </a:t>
          </a:r>
          <a:r>
            <a:rPr lang="sk-SK" dirty="0" err="1"/>
            <a:t>vzorků</a:t>
          </a:r>
          <a:r>
            <a:rPr lang="sk-SK" dirty="0"/>
            <a:t> a vysoký počet </a:t>
          </a:r>
          <a:r>
            <a:rPr lang="sk-SK" dirty="0" err="1"/>
            <a:t>proměnných</a:t>
          </a:r>
          <a:r>
            <a:rPr lang="sk-SK" dirty="0"/>
            <a:t> (</a:t>
          </a:r>
          <a:r>
            <a:rPr lang="sk-SK" dirty="0" err="1"/>
            <a:t>genů</a:t>
          </a:r>
          <a:r>
            <a:rPr lang="sk-SK" dirty="0"/>
            <a:t>, </a:t>
          </a:r>
          <a:r>
            <a:rPr lang="sk-SK" dirty="0" err="1"/>
            <a:t>proteinů</a:t>
          </a:r>
          <a:r>
            <a:rPr lang="sk-SK" dirty="0"/>
            <a:t>...) spolu s vyšším </a:t>
          </a:r>
          <a:r>
            <a:rPr lang="sk-SK" dirty="0" err="1"/>
            <a:t>množstvím</a:t>
          </a:r>
          <a:r>
            <a:rPr lang="sk-SK" dirty="0"/>
            <a:t> šumu v </a:t>
          </a:r>
          <a:r>
            <a:rPr lang="sk-SK" dirty="0" err="1"/>
            <a:t>datech</a:t>
          </a:r>
          <a:r>
            <a:rPr lang="sk-SK" dirty="0"/>
            <a:t> </a:t>
          </a:r>
          <a:r>
            <a:rPr lang="sk-SK" dirty="0" err="1"/>
            <a:t>jsou</a:t>
          </a:r>
          <a:r>
            <a:rPr lang="sk-SK" dirty="0"/>
            <a:t> </a:t>
          </a:r>
          <a:r>
            <a:rPr lang="sk-SK" dirty="0" err="1"/>
            <a:t>důvodem</a:t>
          </a:r>
          <a:r>
            <a:rPr lang="sk-SK" dirty="0"/>
            <a:t>, </a:t>
          </a:r>
          <a:r>
            <a:rPr lang="sk-SK" dirty="0" err="1"/>
            <a:t>proč</a:t>
          </a:r>
          <a:r>
            <a:rPr lang="sk-SK" dirty="0"/>
            <a:t> je </a:t>
          </a:r>
          <a:r>
            <a:rPr lang="sk-SK" dirty="0" err="1"/>
            <a:t>shlukování</a:t>
          </a:r>
          <a:r>
            <a:rPr lang="sk-SK" dirty="0"/>
            <a:t> </a:t>
          </a:r>
          <a:r>
            <a:rPr lang="sk-SK" dirty="0" err="1"/>
            <a:t>těchto</a:t>
          </a:r>
          <a:r>
            <a:rPr lang="sk-SK" dirty="0"/>
            <a:t> </a:t>
          </a:r>
          <a:r>
            <a:rPr lang="sk-SK" dirty="0" err="1"/>
            <a:t>dat</a:t>
          </a:r>
          <a:r>
            <a:rPr lang="sk-SK" dirty="0"/>
            <a:t> citlivé na </a:t>
          </a:r>
          <a:r>
            <a:rPr lang="sk-SK" dirty="0" err="1"/>
            <a:t>přeučení</a:t>
          </a:r>
          <a:r>
            <a:rPr lang="sk-SK" dirty="0"/>
            <a:t> (</a:t>
          </a:r>
          <a:r>
            <a:rPr lang="sk-SK" dirty="0" err="1"/>
            <a:t>overfitting</a:t>
          </a:r>
          <a:r>
            <a:rPr lang="sk-SK" dirty="0"/>
            <a:t>)</a:t>
          </a:r>
          <a:endParaRPr lang="en-US" dirty="0"/>
        </a:p>
      </dgm:t>
    </dgm:pt>
    <dgm:pt modelId="{833641D3-4DE0-4DB4-A690-D72689CED9BD}" type="parTrans" cxnId="{8DE0B236-DFAF-42AC-80B5-E37B059F5931}">
      <dgm:prSet/>
      <dgm:spPr/>
      <dgm:t>
        <a:bodyPr/>
        <a:lstStyle/>
        <a:p>
          <a:endParaRPr lang="en-US"/>
        </a:p>
      </dgm:t>
    </dgm:pt>
    <dgm:pt modelId="{5F185442-C6BB-4A26-959B-A8686C3ABD5E}" type="sibTrans" cxnId="{8DE0B236-DFAF-42AC-80B5-E37B059F5931}">
      <dgm:prSet/>
      <dgm:spPr/>
      <dgm:t>
        <a:bodyPr/>
        <a:lstStyle/>
        <a:p>
          <a:endParaRPr lang="en-US"/>
        </a:p>
      </dgm:t>
    </dgm:pt>
    <dgm:pt modelId="{E34213B2-D9CC-4952-9E1D-046AE69A81F8}">
      <dgm:prSet/>
      <dgm:spPr/>
      <dgm:t>
        <a:bodyPr/>
        <a:lstStyle/>
        <a:p>
          <a:r>
            <a:rPr lang="sk-SK" dirty="0" err="1"/>
            <a:t>Shlukování</a:t>
          </a:r>
          <a:r>
            <a:rPr lang="sk-SK" dirty="0"/>
            <a:t> je </a:t>
          </a:r>
          <a:r>
            <a:rPr lang="sk-SK" dirty="0" err="1"/>
            <a:t>méně</a:t>
          </a:r>
          <a:r>
            <a:rPr lang="sk-SK" dirty="0"/>
            <a:t> robustní (</a:t>
          </a:r>
          <a:r>
            <a:rPr lang="sk-SK" dirty="0" err="1"/>
            <a:t>více</a:t>
          </a:r>
          <a:r>
            <a:rPr lang="sk-SK" dirty="0"/>
            <a:t> </a:t>
          </a:r>
          <a:r>
            <a:rPr lang="sk-SK" dirty="0" err="1"/>
            <a:t>ovlivněné</a:t>
          </a:r>
          <a:r>
            <a:rPr lang="sk-SK" dirty="0"/>
            <a:t> variabilitou </a:t>
          </a:r>
          <a:r>
            <a:rPr lang="sk-SK" dirty="0" err="1"/>
            <a:t>dat</a:t>
          </a:r>
          <a:r>
            <a:rPr lang="sk-SK" dirty="0"/>
            <a:t>)</a:t>
          </a:r>
          <a:endParaRPr lang="en-US" dirty="0"/>
        </a:p>
      </dgm:t>
    </dgm:pt>
    <dgm:pt modelId="{F0424C0D-130B-424B-9C9B-2BF011129AD2}" type="parTrans" cxnId="{7AA07535-A3DD-4FA8-B3BB-395F64306761}">
      <dgm:prSet/>
      <dgm:spPr/>
      <dgm:t>
        <a:bodyPr/>
        <a:lstStyle/>
        <a:p>
          <a:endParaRPr lang="en-US"/>
        </a:p>
      </dgm:t>
    </dgm:pt>
    <dgm:pt modelId="{49299719-8DC5-458C-A6D7-4B07D595590E}" type="sibTrans" cxnId="{7AA07535-A3DD-4FA8-B3BB-395F64306761}">
      <dgm:prSet/>
      <dgm:spPr/>
      <dgm:t>
        <a:bodyPr/>
        <a:lstStyle/>
        <a:p>
          <a:endParaRPr lang="en-US"/>
        </a:p>
      </dgm:t>
    </dgm:pt>
    <dgm:pt modelId="{3505F041-5B52-49B4-AF5B-C898F6BBC808}">
      <dgm:prSet/>
      <dgm:spPr/>
      <dgm:t>
        <a:bodyPr/>
        <a:lstStyle/>
        <a:p>
          <a:r>
            <a:rPr lang="sk-SK"/>
            <a:t>Variabilita dat a výsledky shlukování se dají simulovat opakovaným náhodným výběrem z dat</a:t>
          </a:r>
          <a:endParaRPr lang="en-US"/>
        </a:p>
      </dgm:t>
    </dgm:pt>
    <dgm:pt modelId="{19A27ECC-29F0-4E86-BE5E-9119DE885CBA}" type="parTrans" cxnId="{7FAE190E-9048-4784-BB8B-C458A7A7090D}">
      <dgm:prSet/>
      <dgm:spPr/>
      <dgm:t>
        <a:bodyPr/>
        <a:lstStyle/>
        <a:p>
          <a:endParaRPr lang="en-US"/>
        </a:p>
      </dgm:t>
    </dgm:pt>
    <dgm:pt modelId="{867E6820-29CE-46D7-B59E-C416FA4E580E}" type="sibTrans" cxnId="{7FAE190E-9048-4784-BB8B-C458A7A7090D}">
      <dgm:prSet/>
      <dgm:spPr/>
      <dgm:t>
        <a:bodyPr/>
        <a:lstStyle/>
        <a:p>
          <a:endParaRPr lang="en-US"/>
        </a:p>
      </dgm:t>
    </dgm:pt>
    <dgm:pt modelId="{234ABC5D-A986-C642-9FDF-FB9AD337F142}" type="pres">
      <dgm:prSet presAssocID="{ADDACD41-B1CE-4CC7-8D55-65F06BCFBDD1}" presName="vert0" presStyleCnt="0">
        <dgm:presLayoutVars>
          <dgm:dir/>
          <dgm:animOne val="branch"/>
          <dgm:animLvl val="lvl"/>
        </dgm:presLayoutVars>
      </dgm:prSet>
      <dgm:spPr/>
    </dgm:pt>
    <dgm:pt modelId="{B1D31D97-BCB0-154D-A232-D2C8C43F5392}" type="pres">
      <dgm:prSet presAssocID="{C4AAA61C-6E1C-4188-B1ED-883D7B1BEA9C}" presName="thickLine" presStyleLbl="alignNode1" presStyleIdx="0" presStyleCnt="4"/>
      <dgm:spPr/>
    </dgm:pt>
    <dgm:pt modelId="{2FB0E252-499C-DF48-93C8-F59266D9A98A}" type="pres">
      <dgm:prSet presAssocID="{C4AAA61C-6E1C-4188-B1ED-883D7B1BEA9C}" presName="horz1" presStyleCnt="0"/>
      <dgm:spPr/>
    </dgm:pt>
    <dgm:pt modelId="{992BC985-4696-1446-84AF-C4B0BEF6CBE2}" type="pres">
      <dgm:prSet presAssocID="{C4AAA61C-6E1C-4188-B1ED-883D7B1BEA9C}" presName="tx1" presStyleLbl="revTx" presStyleIdx="0" presStyleCnt="4"/>
      <dgm:spPr/>
    </dgm:pt>
    <dgm:pt modelId="{5901814D-FBB7-7C4C-8E89-15D38E33CFD6}" type="pres">
      <dgm:prSet presAssocID="{C4AAA61C-6E1C-4188-B1ED-883D7B1BEA9C}" presName="vert1" presStyleCnt="0"/>
      <dgm:spPr/>
    </dgm:pt>
    <dgm:pt modelId="{C5CD76B5-CFCD-5D42-903C-0ABA6767D6C2}" type="pres">
      <dgm:prSet presAssocID="{CB7203D3-D570-4C31-A8DF-77B37FD37561}" presName="thickLine" presStyleLbl="alignNode1" presStyleIdx="1" presStyleCnt="4"/>
      <dgm:spPr/>
    </dgm:pt>
    <dgm:pt modelId="{03693E29-B90A-F047-8241-C9BA38974683}" type="pres">
      <dgm:prSet presAssocID="{CB7203D3-D570-4C31-A8DF-77B37FD37561}" presName="horz1" presStyleCnt="0"/>
      <dgm:spPr/>
    </dgm:pt>
    <dgm:pt modelId="{8BF651E2-4953-A241-BF0A-E1A024F4E05F}" type="pres">
      <dgm:prSet presAssocID="{CB7203D3-D570-4C31-A8DF-77B37FD37561}" presName="tx1" presStyleLbl="revTx" presStyleIdx="1" presStyleCnt="4"/>
      <dgm:spPr/>
    </dgm:pt>
    <dgm:pt modelId="{EF16F738-F6D3-AF40-BC54-B4751ECC3486}" type="pres">
      <dgm:prSet presAssocID="{CB7203D3-D570-4C31-A8DF-77B37FD37561}" presName="vert1" presStyleCnt="0"/>
      <dgm:spPr/>
    </dgm:pt>
    <dgm:pt modelId="{0EC33682-DFB2-A843-9618-B11C59D92379}" type="pres">
      <dgm:prSet presAssocID="{E34213B2-D9CC-4952-9E1D-046AE69A81F8}" presName="thickLine" presStyleLbl="alignNode1" presStyleIdx="2" presStyleCnt="4"/>
      <dgm:spPr/>
    </dgm:pt>
    <dgm:pt modelId="{258B3114-FB96-614A-93E5-13992797E67E}" type="pres">
      <dgm:prSet presAssocID="{E34213B2-D9CC-4952-9E1D-046AE69A81F8}" presName="horz1" presStyleCnt="0"/>
      <dgm:spPr/>
    </dgm:pt>
    <dgm:pt modelId="{590279EF-771D-0A4E-AA68-A6731EEFE2E3}" type="pres">
      <dgm:prSet presAssocID="{E34213B2-D9CC-4952-9E1D-046AE69A81F8}" presName="tx1" presStyleLbl="revTx" presStyleIdx="2" presStyleCnt="4"/>
      <dgm:spPr/>
    </dgm:pt>
    <dgm:pt modelId="{9CC8F29C-520F-A546-858D-7E13C3EC812F}" type="pres">
      <dgm:prSet presAssocID="{E34213B2-D9CC-4952-9E1D-046AE69A81F8}" presName="vert1" presStyleCnt="0"/>
      <dgm:spPr/>
    </dgm:pt>
    <dgm:pt modelId="{6EB94162-D6D7-B645-A366-2253125B2509}" type="pres">
      <dgm:prSet presAssocID="{3505F041-5B52-49B4-AF5B-C898F6BBC808}" presName="thickLine" presStyleLbl="alignNode1" presStyleIdx="3" presStyleCnt="4"/>
      <dgm:spPr/>
    </dgm:pt>
    <dgm:pt modelId="{11728739-5A0E-A04C-97F7-564BB7BC3E8A}" type="pres">
      <dgm:prSet presAssocID="{3505F041-5B52-49B4-AF5B-C898F6BBC808}" presName="horz1" presStyleCnt="0"/>
      <dgm:spPr/>
    </dgm:pt>
    <dgm:pt modelId="{5F2868EE-C164-E64D-8474-6AFDF0A0A6CC}" type="pres">
      <dgm:prSet presAssocID="{3505F041-5B52-49B4-AF5B-C898F6BBC808}" presName="tx1" presStyleLbl="revTx" presStyleIdx="3" presStyleCnt="4"/>
      <dgm:spPr/>
    </dgm:pt>
    <dgm:pt modelId="{9187B501-ABB8-EF49-B509-AF6451876D92}" type="pres">
      <dgm:prSet presAssocID="{3505F041-5B52-49B4-AF5B-C898F6BBC808}" presName="vert1" presStyleCnt="0"/>
      <dgm:spPr/>
    </dgm:pt>
  </dgm:ptLst>
  <dgm:cxnLst>
    <dgm:cxn modelId="{7FAE190E-9048-4784-BB8B-C458A7A7090D}" srcId="{ADDACD41-B1CE-4CC7-8D55-65F06BCFBDD1}" destId="{3505F041-5B52-49B4-AF5B-C898F6BBC808}" srcOrd="3" destOrd="0" parTransId="{19A27ECC-29F0-4E86-BE5E-9119DE885CBA}" sibTransId="{867E6820-29CE-46D7-B59E-C416FA4E580E}"/>
    <dgm:cxn modelId="{258C2D1D-ABF5-9044-834B-473B1E0EB3C2}" type="presOf" srcId="{3505F041-5B52-49B4-AF5B-C898F6BBC808}" destId="{5F2868EE-C164-E64D-8474-6AFDF0A0A6CC}" srcOrd="0" destOrd="0" presId="urn:microsoft.com/office/officeart/2008/layout/LinedList"/>
    <dgm:cxn modelId="{D5FD5626-FB4A-9A4B-80DB-A0D537C91AC7}" type="presOf" srcId="{ADDACD41-B1CE-4CC7-8D55-65F06BCFBDD1}" destId="{234ABC5D-A986-C642-9FDF-FB9AD337F142}" srcOrd="0" destOrd="0" presId="urn:microsoft.com/office/officeart/2008/layout/LinedList"/>
    <dgm:cxn modelId="{7AA07535-A3DD-4FA8-B3BB-395F64306761}" srcId="{ADDACD41-B1CE-4CC7-8D55-65F06BCFBDD1}" destId="{E34213B2-D9CC-4952-9E1D-046AE69A81F8}" srcOrd="2" destOrd="0" parTransId="{F0424C0D-130B-424B-9C9B-2BF011129AD2}" sibTransId="{49299719-8DC5-458C-A6D7-4B07D595590E}"/>
    <dgm:cxn modelId="{8DE0B236-DFAF-42AC-80B5-E37B059F5931}" srcId="{ADDACD41-B1CE-4CC7-8D55-65F06BCFBDD1}" destId="{CB7203D3-D570-4C31-A8DF-77B37FD37561}" srcOrd="1" destOrd="0" parTransId="{833641D3-4DE0-4DB4-A690-D72689CED9BD}" sibTransId="{5F185442-C6BB-4A26-959B-A8686C3ABD5E}"/>
    <dgm:cxn modelId="{E9FA6845-E12A-4343-B781-D9D2C0B099F9}" type="presOf" srcId="{C4AAA61C-6E1C-4188-B1ED-883D7B1BEA9C}" destId="{992BC985-4696-1446-84AF-C4B0BEF6CBE2}" srcOrd="0" destOrd="0" presId="urn:microsoft.com/office/officeart/2008/layout/LinedList"/>
    <dgm:cxn modelId="{28AE66A1-0CAE-984C-AB1D-063895AF5B4B}" type="presOf" srcId="{E34213B2-D9CC-4952-9E1D-046AE69A81F8}" destId="{590279EF-771D-0A4E-AA68-A6731EEFE2E3}" srcOrd="0" destOrd="0" presId="urn:microsoft.com/office/officeart/2008/layout/LinedList"/>
    <dgm:cxn modelId="{F95CE7D1-D871-48E8-9FE2-0D819F2B73BF}" srcId="{ADDACD41-B1CE-4CC7-8D55-65F06BCFBDD1}" destId="{C4AAA61C-6E1C-4188-B1ED-883D7B1BEA9C}" srcOrd="0" destOrd="0" parTransId="{D30EF6B1-D3C9-405E-A66C-52A16684943B}" sibTransId="{C5E548DE-3E11-4666-91A7-36E97898D21A}"/>
    <dgm:cxn modelId="{F55A70E2-CDF4-F547-B342-2B254E8244BE}" type="presOf" srcId="{CB7203D3-D570-4C31-A8DF-77B37FD37561}" destId="{8BF651E2-4953-A241-BF0A-E1A024F4E05F}" srcOrd="0" destOrd="0" presId="urn:microsoft.com/office/officeart/2008/layout/LinedList"/>
    <dgm:cxn modelId="{206DC390-BD39-4F4F-ACE3-1260FD3295C5}" type="presParOf" srcId="{234ABC5D-A986-C642-9FDF-FB9AD337F142}" destId="{B1D31D97-BCB0-154D-A232-D2C8C43F5392}" srcOrd="0" destOrd="0" presId="urn:microsoft.com/office/officeart/2008/layout/LinedList"/>
    <dgm:cxn modelId="{00326E4E-1CFB-7743-8870-D919AA580FC9}" type="presParOf" srcId="{234ABC5D-A986-C642-9FDF-FB9AD337F142}" destId="{2FB0E252-499C-DF48-93C8-F59266D9A98A}" srcOrd="1" destOrd="0" presId="urn:microsoft.com/office/officeart/2008/layout/LinedList"/>
    <dgm:cxn modelId="{EB3D6999-0309-B246-9A7B-92F3F4B0DE62}" type="presParOf" srcId="{2FB0E252-499C-DF48-93C8-F59266D9A98A}" destId="{992BC985-4696-1446-84AF-C4B0BEF6CBE2}" srcOrd="0" destOrd="0" presId="urn:microsoft.com/office/officeart/2008/layout/LinedList"/>
    <dgm:cxn modelId="{EDC88FA7-C300-884C-8F44-CFCAE0A43AE9}" type="presParOf" srcId="{2FB0E252-499C-DF48-93C8-F59266D9A98A}" destId="{5901814D-FBB7-7C4C-8E89-15D38E33CFD6}" srcOrd="1" destOrd="0" presId="urn:microsoft.com/office/officeart/2008/layout/LinedList"/>
    <dgm:cxn modelId="{63113F5A-FF57-A04C-A7C3-80F498E1986C}" type="presParOf" srcId="{234ABC5D-A986-C642-9FDF-FB9AD337F142}" destId="{C5CD76B5-CFCD-5D42-903C-0ABA6767D6C2}" srcOrd="2" destOrd="0" presId="urn:microsoft.com/office/officeart/2008/layout/LinedList"/>
    <dgm:cxn modelId="{4780F7B4-0D17-3940-AAEC-692A40D0228E}" type="presParOf" srcId="{234ABC5D-A986-C642-9FDF-FB9AD337F142}" destId="{03693E29-B90A-F047-8241-C9BA38974683}" srcOrd="3" destOrd="0" presId="urn:microsoft.com/office/officeart/2008/layout/LinedList"/>
    <dgm:cxn modelId="{9C4D2668-AFE9-F544-8089-36991FFB383B}" type="presParOf" srcId="{03693E29-B90A-F047-8241-C9BA38974683}" destId="{8BF651E2-4953-A241-BF0A-E1A024F4E05F}" srcOrd="0" destOrd="0" presId="urn:microsoft.com/office/officeart/2008/layout/LinedList"/>
    <dgm:cxn modelId="{75725E5C-2462-F643-A941-4EEA6D63CD8D}" type="presParOf" srcId="{03693E29-B90A-F047-8241-C9BA38974683}" destId="{EF16F738-F6D3-AF40-BC54-B4751ECC3486}" srcOrd="1" destOrd="0" presId="urn:microsoft.com/office/officeart/2008/layout/LinedList"/>
    <dgm:cxn modelId="{7206FBA9-818A-984B-AE55-748DEA72160D}" type="presParOf" srcId="{234ABC5D-A986-C642-9FDF-FB9AD337F142}" destId="{0EC33682-DFB2-A843-9618-B11C59D92379}" srcOrd="4" destOrd="0" presId="urn:microsoft.com/office/officeart/2008/layout/LinedList"/>
    <dgm:cxn modelId="{44BF2A55-962D-1A4E-8943-161FB74EED85}" type="presParOf" srcId="{234ABC5D-A986-C642-9FDF-FB9AD337F142}" destId="{258B3114-FB96-614A-93E5-13992797E67E}" srcOrd="5" destOrd="0" presId="urn:microsoft.com/office/officeart/2008/layout/LinedList"/>
    <dgm:cxn modelId="{6F56E9DD-6C2B-5B48-982A-321EA4077B3F}" type="presParOf" srcId="{258B3114-FB96-614A-93E5-13992797E67E}" destId="{590279EF-771D-0A4E-AA68-A6731EEFE2E3}" srcOrd="0" destOrd="0" presId="urn:microsoft.com/office/officeart/2008/layout/LinedList"/>
    <dgm:cxn modelId="{98F6C9E2-8DB6-2F49-AEA9-A055C2F2FB8D}" type="presParOf" srcId="{258B3114-FB96-614A-93E5-13992797E67E}" destId="{9CC8F29C-520F-A546-858D-7E13C3EC812F}" srcOrd="1" destOrd="0" presId="urn:microsoft.com/office/officeart/2008/layout/LinedList"/>
    <dgm:cxn modelId="{6DFF5B81-E949-2246-925A-62CF724F9E7D}" type="presParOf" srcId="{234ABC5D-A986-C642-9FDF-FB9AD337F142}" destId="{6EB94162-D6D7-B645-A366-2253125B2509}" srcOrd="6" destOrd="0" presId="urn:microsoft.com/office/officeart/2008/layout/LinedList"/>
    <dgm:cxn modelId="{D432B41A-FC42-F24C-ABA7-780A8E8D8606}" type="presParOf" srcId="{234ABC5D-A986-C642-9FDF-FB9AD337F142}" destId="{11728739-5A0E-A04C-97F7-564BB7BC3E8A}" srcOrd="7" destOrd="0" presId="urn:microsoft.com/office/officeart/2008/layout/LinedList"/>
    <dgm:cxn modelId="{B30D777F-5C3F-3743-B895-10AE5FEB66E0}" type="presParOf" srcId="{11728739-5A0E-A04C-97F7-564BB7BC3E8A}" destId="{5F2868EE-C164-E64D-8474-6AFDF0A0A6CC}" srcOrd="0" destOrd="0" presId="urn:microsoft.com/office/officeart/2008/layout/LinedList"/>
    <dgm:cxn modelId="{1BE7B8AF-E6D8-2E4C-86E8-108F405F0CC1}" type="presParOf" srcId="{11728739-5A0E-A04C-97F7-564BB7BC3E8A}" destId="{9187B501-ABB8-EF49-B509-AF6451876D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4A132E-C241-4967-8C7A-EF95B0FBE9A3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9A0F405-8DE0-47B3-8291-0A5B6CDCF4D7}">
      <dgm:prSet/>
      <dgm:spPr/>
      <dgm:t>
        <a:bodyPr/>
        <a:lstStyle/>
        <a:p>
          <a:r>
            <a:rPr lang="sk-SK"/>
            <a:t>Shluk musí mít minimální počet objektů</a:t>
          </a:r>
          <a:endParaRPr lang="en-US"/>
        </a:p>
      </dgm:t>
    </dgm:pt>
    <dgm:pt modelId="{10C6E7F5-DA60-473D-92FA-EF039D6CC04A}" type="parTrans" cxnId="{C0CBC2B5-30CA-4A3F-9089-50816C801B7F}">
      <dgm:prSet/>
      <dgm:spPr/>
      <dgm:t>
        <a:bodyPr/>
        <a:lstStyle/>
        <a:p>
          <a:endParaRPr lang="en-US"/>
        </a:p>
      </dgm:t>
    </dgm:pt>
    <dgm:pt modelId="{8BB3D3BB-3A15-4C04-8AB9-58805D9443D5}" type="sibTrans" cxnId="{C0CBC2B5-30CA-4A3F-9089-50816C801B7F}">
      <dgm:prSet/>
      <dgm:spPr/>
      <dgm:t>
        <a:bodyPr/>
        <a:lstStyle/>
        <a:p>
          <a:endParaRPr lang="en-US"/>
        </a:p>
      </dgm:t>
    </dgm:pt>
    <dgm:pt modelId="{016101DE-3A70-45D7-9D3E-DC37224404E6}">
      <dgm:prSet/>
      <dgm:spPr/>
      <dgm:t>
        <a:bodyPr/>
        <a:lstStyle/>
        <a:p>
          <a:r>
            <a:rPr lang="sk-SK"/>
            <a:t>Příliš vzdálené objekty jsou ze shluku vyloučené i v případě, že patří do stejného ramena dendrogramu</a:t>
          </a:r>
          <a:endParaRPr lang="en-US"/>
        </a:p>
      </dgm:t>
    </dgm:pt>
    <dgm:pt modelId="{038F7973-8B6D-4094-A280-4B09B04D9C33}" type="parTrans" cxnId="{DE07B6D7-0D31-4DB5-89EF-1D5620AFA0CD}">
      <dgm:prSet/>
      <dgm:spPr/>
      <dgm:t>
        <a:bodyPr/>
        <a:lstStyle/>
        <a:p>
          <a:endParaRPr lang="en-US"/>
        </a:p>
      </dgm:t>
    </dgm:pt>
    <dgm:pt modelId="{CA4335EB-3FD6-4E25-866D-BED92BB55D4E}" type="sibTrans" cxnId="{DE07B6D7-0D31-4DB5-89EF-1D5620AFA0CD}">
      <dgm:prSet/>
      <dgm:spPr/>
      <dgm:t>
        <a:bodyPr/>
        <a:lstStyle/>
        <a:p>
          <a:endParaRPr lang="en-US"/>
        </a:p>
      </dgm:t>
    </dgm:pt>
    <dgm:pt modelId="{844045D0-C841-465E-B373-2946A78DB72C}">
      <dgm:prSet/>
      <dgm:spPr/>
      <dgm:t>
        <a:bodyPr/>
        <a:lstStyle/>
        <a:p>
          <a:r>
            <a:rPr lang="sk-SK"/>
            <a:t>Každý shluk by měl být oddělený od okolí mezerou</a:t>
          </a:r>
          <a:endParaRPr lang="en-US"/>
        </a:p>
      </dgm:t>
    </dgm:pt>
    <dgm:pt modelId="{92D3FFD2-54BA-4BD7-87CF-69CB3FEE68C0}" type="parTrans" cxnId="{606FFCB5-F32B-4663-88EA-D0093655A8A3}">
      <dgm:prSet/>
      <dgm:spPr/>
      <dgm:t>
        <a:bodyPr/>
        <a:lstStyle/>
        <a:p>
          <a:endParaRPr lang="en-US"/>
        </a:p>
      </dgm:t>
    </dgm:pt>
    <dgm:pt modelId="{5F5DB194-0E0A-4693-9827-D39F78A74A5A}" type="sibTrans" cxnId="{606FFCB5-F32B-4663-88EA-D0093655A8A3}">
      <dgm:prSet/>
      <dgm:spPr/>
      <dgm:t>
        <a:bodyPr/>
        <a:lstStyle/>
        <a:p>
          <a:endParaRPr lang="en-US"/>
        </a:p>
      </dgm:t>
    </dgm:pt>
    <dgm:pt modelId="{3DA2CD8C-A122-4427-930F-24FEBD4C5374}">
      <dgm:prSet/>
      <dgm:spPr/>
      <dgm:t>
        <a:bodyPr/>
        <a:lstStyle/>
        <a:p>
          <a:r>
            <a:rPr lang="sk-SK"/>
            <a:t>Jádro (nejnižší propojené objekty) každého shluku musí být silně propojeno</a:t>
          </a:r>
          <a:endParaRPr lang="en-US"/>
        </a:p>
      </dgm:t>
    </dgm:pt>
    <dgm:pt modelId="{30A8ABFC-A30C-46E0-A168-0CCAFB1F2F9A}" type="parTrans" cxnId="{00A21B2A-416E-44F3-829F-7913616F6E1E}">
      <dgm:prSet/>
      <dgm:spPr/>
      <dgm:t>
        <a:bodyPr/>
        <a:lstStyle/>
        <a:p>
          <a:endParaRPr lang="en-US"/>
        </a:p>
      </dgm:t>
    </dgm:pt>
    <dgm:pt modelId="{D427AB92-7B1F-4F3D-B493-4ED4F3A346BC}" type="sibTrans" cxnId="{00A21B2A-416E-44F3-829F-7913616F6E1E}">
      <dgm:prSet/>
      <dgm:spPr/>
      <dgm:t>
        <a:bodyPr/>
        <a:lstStyle/>
        <a:p>
          <a:endParaRPr lang="en-US"/>
        </a:p>
      </dgm:t>
    </dgm:pt>
    <dgm:pt modelId="{7879E88D-6AD8-B04C-97E2-517CB1E9083D}" type="pres">
      <dgm:prSet presAssocID="{5D4A132E-C241-4967-8C7A-EF95B0FBE9A3}" presName="Name0" presStyleCnt="0">
        <dgm:presLayoutVars>
          <dgm:dir/>
          <dgm:animLvl val="lvl"/>
          <dgm:resizeHandles val="exact"/>
        </dgm:presLayoutVars>
      </dgm:prSet>
      <dgm:spPr/>
    </dgm:pt>
    <dgm:pt modelId="{7871E73E-DC77-9648-93F7-011F82E3962E}" type="pres">
      <dgm:prSet presAssocID="{3DA2CD8C-A122-4427-930F-24FEBD4C5374}" presName="boxAndChildren" presStyleCnt="0"/>
      <dgm:spPr/>
    </dgm:pt>
    <dgm:pt modelId="{EEC874EE-FD08-A44B-80EB-BE90B7873A1F}" type="pres">
      <dgm:prSet presAssocID="{3DA2CD8C-A122-4427-930F-24FEBD4C5374}" presName="parentTextBox" presStyleLbl="node1" presStyleIdx="0" presStyleCnt="4"/>
      <dgm:spPr/>
    </dgm:pt>
    <dgm:pt modelId="{02AF07AE-8CAE-3B48-B96E-8CF1650C5834}" type="pres">
      <dgm:prSet presAssocID="{5F5DB194-0E0A-4693-9827-D39F78A74A5A}" presName="sp" presStyleCnt="0"/>
      <dgm:spPr/>
    </dgm:pt>
    <dgm:pt modelId="{2C074E93-AFED-D44A-B2AB-F37870BBC445}" type="pres">
      <dgm:prSet presAssocID="{844045D0-C841-465E-B373-2946A78DB72C}" presName="arrowAndChildren" presStyleCnt="0"/>
      <dgm:spPr/>
    </dgm:pt>
    <dgm:pt modelId="{49AD55C8-7A7F-CD4E-BA21-264F35737B41}" type="pres">
      <dgm:prSet presAssocID="{844045D0-C841-465E-B373-2946A78DB72C}" presName="parentTextArrow" presStyleLbl="node1" presStyleIdx="1" presStyleCnt="4"/>
      <dgm:spPr/>
    </dgm:pt>
    <dgm:pt modelId="{270C9F53-3948-0046-A491-DA110766B52C}" type="pres">
      <dgm:prSet presAssocID="{CA4335EB-3FD6-4E25-866D-BED92BB55D4E}" presName="sp" presStyleCnt="0"/>
      <dgm:spPr/>
    </dgm:pt>
    <dgm:pt modelId="{74D87642-3CB0-EA44-A6B6-7CBF1F560432}" type="pres">
      <dgm:prSet presAssocID="{016101DE-3A70-45D7-9D3E-DC37224404E6}" presName="arrowAndChildren" presStyleCnt="0"/>
      <dgm:spPr/>
    </dgm:pt>
    <dgm:pt modelId="{01D2732A-D64C-2549-82DF-61DCF3DEC73D}" type="pres">
      <dgm:prSet presAssocID="{016101DE-3A70-45D7-9D3E-DC37224404E6}" presName="parentTextArrow" presStyleLbl="node1" presStyleIdx="2" presStyleCnt="4"/>
      <dgm:spPr/>
    </dgm:pt>
    <dgm:pt modelId="{492CA185-3959-6F4B-BB73-851BBCB5031D}" type="pres">
      <dgm:prSet presAssocID="{8BB3D3BB-3A15-4C04-8AB9-58805D9443D5}" presName="sp" presStyleCnt="0"/>
      <dgm:spPr/>
    </dgm:pt>
    <dgm:pt modelId="{4B4648B1-7524-1B42-AFFA-9DEC0DF10F90}" type="pres">
      <dgm:prSet presAssocID="{E9A0F405-8DE0-47B3-8291-0A5B6CDCF4D7}" presName="arrowAndChildren" presStyleCnt="0"/>
      <dgm:spPr/>
    </dgm:pt>
    <dgm:pt modelId="{63525ABD-D6E6-3F40-BFFC-59F27ACE1B2D}" type="pres">
      <dgm:prSet presAssocID="{E9A0F405-8DE0-47B3-8291-0A5B6CDCF4D7}" presName="parentTextArrow" presStyleLbl="node1" presStyleIdx="3" presStyleCnt="4"/>
      <dgm:spPr/>
    </dgm:pt>
  </dgm:ptLst>
  <dgm:cxnLst>
    <dgm:cxn modelId="{00A21B2A-416E-44F3-829F-7913616F6E1E}" srcId="{5D4A132E-C241-4967-8C7A-EF95B0FBE9A3}" destId="{3DA2CD8C-A122-4427-930F-24FEBD4C5374}" srcOrd="3" destOrd="0" parTransId="{30A8ABFC-A30C-46E0-A168-0CCAFB1F2F9A}" sibTransId="{D427AB92-7B1F-4F3D-B493-4ED4F3A346BC}"/>
    <dgm:cxn modelId="{570DB52D-E7D7-1646-9331-3F74B419CE1E}" type="presOf" srcId="{844045D0-C841-465E-B373-2946A78DB72C}" destId="{49AD55C8-7A7F-CD4E-BA21-264F35737B41}" srcOrd="0" destOrd="0" presId="urn:microsoft.com/office/officeart/2005/8/layout/process4"/>
    <dgm:cxn modelId="{E2AF353D-A211-E847-9635-FF351178669F}" type="presOf" srcId="{E9A0F405-8DE0-47B3-8291-0A5B6CDCF4D7}" destId="{63525ABD-D6E6-3F40-BFFC-59F27ACE1B2D}" srcOrd="0" destOrd="0" presId="urn:microsoft.com/office/officeart/2005/8/layout/process4"/>
    <dgm:cxn modelId="{05CA657D-0111-AA46-A5FF-AD45A1BE3316}" type="presOf" srcId="{016101DE-3A70-45D7-9D3E-DC37224404E6}" destId="{01D2732A-D64C-2549-82DF-61DCF3DEC73D}" srcOrd="0" destOrd="0" presId="urn:microsoft.com/office/officeart/2005/8/layout/process4"/>
    <dgm:cxn modelId="{5139DB92-42AB-5C4F-B0F2-897E80AD1DE7}" type="presOf" srcId="{3DA2CD8C-A122-4427-930F-24FEBD4C5374}" destId="{EEC874EE-FD08-A44B-80EB-BE90B7873A1F}" srcOrd="0" destOrd="0" presId="urn:microsoft.com/office/officeart/2005/8/layout/process4"/>
    <dgm:cxn modelId="{C0CBC2B5-30CA-4A3F-9089-50816C801B7F}" srcId="{5D4A132E-C241-4967-8C7A-EF95B0FBE9A3}" destId="{E9A0F405-8DE0-47B3-8291-0A5B6CDCF4D7}" srcOrd="0" destOrd="0" parTransId="{10C6E7F5-DA60-473D-92FA-EF039D6CC04A}" sibTransId="{8BB3D3BB-3A15-4C04-8AB9-58805D9443D5}"/>
    <dgm:cxn modelId="{606FFCB5-F32B-4663-88EA-D0093655A8A3}" srcId="{5D4A132E-C241-4967-8C7A-EF95B0FBE9A3}" destId="{844045D0-C841-465E-B373-2946A78DB72C}" srcOrd="2" destOrd="0" parTransId="{92D3FFD2-54BA-4BD7-87CF-69CB3FEE68C0}" sibTransId="{5F5DB194-0E0A-4693-9827-D39F78A74A5A}"/>
    <dgm:cxn modelId="{1A17D7C9-2C67-4245-B526-703483000F4F}" type="presOf" srcId="{5D4A132E-C241-4967-8C7A-EF95B0FBE9A3}" destId="{7879E88D-6AD8-B04C-97E2-517CB1E9083D}" srcOrd="0" destOrd="0" presId="urn:microsoft.com/office/officeart/2005/8/layout/process4"/>
    <dgm:cxn modelId="{DE07B6D7-0D31-4DB5-89EF-1D5620AFA0CD}" srcId="{5D4A132E-C241-4967-8C7A-EF95B0FBE9A3}" destId="{016101DE-3A70-45D7-9D3E-DC37224404E6}" srcOrd="1" destOrd="0" parTransId="{038F7973-8B6D-4094-A280-4B09B04D9C33}" sibTransId="{CA4335EB-3FD6-4E25-866D-BED92BB55D4E}"/>
    <dgm:cxn modelId="{2E8ABB88-19B6-4D4B-904B-04B328B2E07C}" type="presParOf" srcId="{7879E88D-6AD8-B04C-97E2-517CB1E9083D}" destId="{7871E73E-DC77-9648-93F7-011F82E3962E}" srcOrd="0" destOrd="0" presId="urn:microsoft.com/office/officeart/2005/8/layout/process4"/>
    <dgm:cxn modelId="{36ECBD7D-E34F-F44B-AEB8-FA373304B0C9}" type="presParOf" srcId="{7871E73E-DC77-9648-93F7-011F82E3962E}" destId="{EEC874EE-FD08-A44B-80EB-BE90B7873A1F}" srcOrd="0" destOrd="0" presId="urn:microsoft.com/office/officeart/2005/8/layout/process4"/>
    <dgm:cxn modelId="{1F4076A7-B9AD-734A-89D1-A0F8BF96CF0A}" type="presParOf" srcId="{7879E88D-6AD8-B04C-97E2-517CB1E9083D}" destId="{02AF07AE-8CAE-3B48-B96E-8CF1650C5834}" srcOrd="1" destOrd="0" presId="urn:microsoft.com/office/officeart/2005/8/layout/process4"/>
    <dgm:cxn modelId="{8B601FEE-BBC0-1A4C-95AC-EA051BC2E50C}" type="presParOf" srcId="{7879E88D-6AD8-B04C-97E2-517CB1E9083D}" destId="{2C074E93-AFED-D44A-B2AB-F37870BBC445}" srcOrd="2" destOrd="0" presId="urn:microsoft.com/office/officeart/2005/8/layout/process4"/>
    <dgm:cxn modelId="{CC635204-EB66-834D-A871-B748396EA912}" type="presParOf" srcId="{2C074E93-AFED-D44A-B2AB-F37870BBC445}" destId="{49AD55C8-7A7F-CD4E-BA21-264F35737B41}" srcOrd="0" destOrd="0" presId="urn:microsoft.com/office/officeart/2005/8/layout/process4"/>
    <dgm:cxn modelId="{19B234BE-E25C-EF4A-8F89-2B5FDE401585}" type="presParOf" srcId="{7879E88D-6AD8-B04C-97E2-517CB1E9083D}" destId="{270C9F53-3948-0046-A491-DA110766B52C}" srcOrd="3" destOrd="0" presId="urn:microsoft.com/office/officeart/2005/8/layout/process4"/>
    <dgm:cxn modelId="{F2044AC0-1CFF-8045-881B-527D85848FEA}" type="presParOf" srcId="{7879E88D-6AD8-B04C-97E2-517CB1E9083D}" destId="{74D87642-3CB0-EA44-A6B6-7CBF1F560432}" srcOrd="4" destOrd="0" presId="urn:microsoft.com/office/officeart/2005/8/layout/process4"/>
    <dgm:cxn modelId="{5FA42077-1879-6242-9D9E-A95E641A39F9}" type="presParOf" srcId="{74D87642-3CB0-EA44-A6B6-7CBF1F560432}" destId="{01D2732A-D64C-2549-82DF-61DCF3DEC73D}" srcOrd="0" destOrd="0" presId="urn:microsoft.com/office/officeart/2005/8/layout/process4"/>
    <dgm:cxn modelId="{61FAEB55-DE7E-9E4B-865D-91BC289ABE3F}" type="presParOf" srcId="{7879E88D-6AD8-B04C-97E2-517CB1E9083D}" destId="{492CA185-3959-6F4B-BB73-851BBCB5031D}" srcOrd="5" destOrd="0" presId="urn:microsoft.com/office/officeart/2005/8/layout/process4"/>
    <dgm:cxn modelId="{D0C28148-ACF5-FF4D-92D5-A3437C1EDF93}" type="presParOf" srcId="{7879E88D-6AD8-B04C-97E2-517CB1E9083D}" destId="{4B4648B1-7524-1B42-AFFA-9DEC0DF10F90}" srcOrd="6" destOrd="0" presId="urn:microsoft.com/office/officeart/2005/8/layout/process4"/>
    <dgm:cxn modelId="{6177B496-9D95-3746-B408-1443A75D384B}" type="presParOf" srcId="{4B4648B1-7524-1B42-AFFA-9DEC0DF10F90}" destId="{63525ABD-D6E6-3F40-BFFC-59F27ACE1B2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98BDAF-6730-49C6-93DA-722EAF1FEFF0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041A4FEC-B55A-4F31-8CD7-AD23CC64DF4B}">
      <dgm:prSet/>
      <dgm:spPr/>
      <dgm:t>
        <a:bodyPr/>
        <a:lstStyle/>
        <a:p>
          <a:r>
            <a:rPr lang="sk-SK" b="1"/>
            <a:t>Validace algoritmu a parametrů </a:t>
          </a:r>
          <a:r>
            <a:rPr lang="sk-SK"/>
            <a:t>modelu na testovacím souboru</a:t>
          </a:r>
          <a:endParaRPr lang="en-US"/>
        </a:p>
      </dgm:t>
    </dgm:pt>
    <dgm:pt modelId="{3BCA2BDC-B3C7-4BF0-A705-B30FA3A46DD8}" type="parTrans" cxnId="{DB35A84C-0C15-47C1-8EBC-2851D0BFEFEA}">
      <dgm:prSet/>
      <dgm:spPr/>
      <dgm:t>
        <a:bodyPr/>
        <a:lstStyle/>
        <a:p>
          <a:endParaRPr lang="en-US"/>
        </a:p>
      </dgm:t>
    </dgm:pt>
    <dgm:pt modelId="{A647D43B-5FE7-413B-A872-29905CA5F919}" type="sibTrans" cxnId="{DB35A84C-0C15-47C1-8EBC-2851D0BFEFEA}">
      <dgm:prSet/>
      <dgm:spPr/>
      <dgm:t>
        <a:bodyPr/>
        <a:lstStyle/>
        <a:p>
          <a:endParaRPr lang="en-US"/>
        </a:p>
      </dgm:t>
    </dgm:pt>
    <dgm:pt modelId="{B25690AC-B453-46CA-B0D5-3FA30A0E4E24}">
      <dgm:prSet/>
      <dgm:spPr/>
      <dgm:t>
        <a:bodyPr/>
        <a:lstStyle/>
        <a:p>
          <a:r>
            <a:rPr lang="sk-SK"/>
            <a:t>(Když zopakujeme celou proceduru na dalším souboru, dostaneme stejný výsledek?)</a:t>
          </a:r>
          <a:endParaRPr lang="en-US"/>
        </a:p>
      </dgm:t>
    </dgm:pt>
    <dgm:pt modelId="{4F7BD2D9-63E1-4AC0-9923-43718A47CC54}" type="parTrans" cxnId="{59698E54-24BD-4637-9042-77269670770D}">
      <dgm:prSet/>
      <dgm:spPr/>
      <dgm:t>
        <a:bodyPr/>
        <a:lstStyle/>
        <a:p>
          <a:endParaRPr lang="en-US"/>
        </a:p>
      </dgm:t>
    </dgm:pt>
    <dgm:pt modelId="{DA4127BD-DE51-4303-B9E6-8F02684ADD05}" type="sibTrans" cxnId="{59698E54-24BD-4637-9042-77269670770D}">
      <dgm:prSet/>
      <dgm:spPr/>
      <dgm:t>
        <a:bodyPr/>
        <a:lstStyle/>
        <a:p>
          <a:endParaRPr lang="en-US"/>
        </a:p>
      </dgm:t>
    </dgm:pt>
    <dgm:pt modelId="{710C85FA-F1FE-324F-B19D-73040B17E33A}" type="pres">
      <dgm:prSet presAssocID="{4798BDAF-6730-49C6-93DA-722EAF1FEFF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C6FA736-753F-6142-8C2E-F2E7C8A92C66}" type="pres">
      <dgm:prSet presAssocID="{041A4FEC-B55A-4F31-8CD7-AD23CC64DF4B}" presName="hierRoot1" presStyleCnt="0"/>
      <dgm:spPr/>
    </dgm:pt>
    <dgm:pt modelId="{7A802D65-5436-9A40-A66E-7A3FB08D9083}" type="pres">
      <dgm:prSet presAssocID="{041A4FEC-B55A-4F31-8CD7-AD23CC64DF4B}" presName="composite" presStyleCnt="0"/>
      <dgm:spPr/>
    </dgm:pt>
    <dgm:pt modelId="{DC36FE37-A882-4A4F-A4FD-0701D8800A00}" type="pres">
      <dgm:prSet presAssocID="{041A4FEC-B55A-4F31-8CD7-AD23CC64DF4B}" presName="background" presStyleLbl="node0" presStyleIdx="0" presStyleCnt="2"/>
      <dgm:spPr/>
    </dgm:pt>
    <dgm:pt modelId="{2605B920-C8CB-0C47-9B56-9A440B1E1EF5}" type="pres">
      <dgm:prSet presAssocID="{041A4FEC-B55A-4F31-8CD7-AD23CC64DF4B}" presName="text" presStyleLbl="fgAcc0" presStyleIdx="0" presStyleCnt="2">
        <dgm:presLayoutVars>
          <dgm:chPref val="3"/>
        </dgm:presLayoutVars>
      </dgm:prSet>
      <dgm:spPr/>
    </dgm:pt>
    <dgm:pt modelId="{868CEDDB-DC9A-3544-AAE2-3AF5BA3BEC11}" type="pres">
      <dgm:prSet presAssocID="{041A4FEC-B55A-4F31-8CD7-AD23CC64DF4B}" presName="hierChild2" presStyleCnt="0"/>
      <dgm:spPr/>
    </dgm:pt>
    <dgm:pt modelId="{24A4324D-0C99-D34C-B200-A7632F7DA225}" type="pres">
      <dgm:prSet presAssocID="{B25690AC-B453-46CA-B0D5-3FA30A0E4E24}" presName="hierRoot1" presStyleCnt="0"/>
      <dgm:spPr/>
    </dgm:pt>
    <dgm:pt modelId="{DB41426D-444B-8B4D-A5B2-916798CB64FE}" type="pres">
      <dgm:prSet presAssocID="{B25690AC-B453-46CA-B0D5-3FA30A0E4E24}" presName="composite" presStyleCnt="0"/>
      <dgm:spPr/>
    </dgm:pt>
    <dgm:pt modelId="{9E8B687D-B779-A542-BE63-B8E67C4BBB0B}" type="pres">
      <dgm:prSet presAssocID="{B25690AC-B453-46CA-B0D5-3FA30A0E4E24}" presName="background" presStyleLbl="node0" presStyleIdx="1" presStyleCnt="2"/>
      <dgm:spPr/>
    </dgm:pt>
    <dgm:pt modelId="{3BE48F85-8096-6B42-844B-A7812AE1BB43}" type="pres">
      <dgm:prSet presAssocID="{B25690AC-B453-46CA-B0D5-3FA30A0E4E24}" presName="text" presStyleLbl="fgAcc0" presStyleIdx="1" presStyleCnt="2">
        <dgm:presLayoutVars>
          <dgm:chPref val="3"/>
        </dgm:presLayoutVars>
      </dgm:prSet>
      <dgm:spPr/>
    </dgm:pt>
    <dgm:pt modelId="{163F71EA-EC36-FB42-A14D-DD0E29FC450C}" type="pres">
      <dgm:prSet presAssocID="{B25690AC-B453-46CA-B0D5-3FA30A0E4E24}" presName="hierChild2" presStyleCnt="0"/>
      <dgm:spPr/>
    </dgm:pt>
  </dgm:ptLst>
  <dgm:cxnLst>
    <dgm:cxn modelId="{3242552F-F688-2B4E-9DBC-72684D74FBB6}" type="presOf" srcId="{B25690AC-B453-46CA-B0D5-3FA30A0E4E24}" destId="{3BE48F85-8096-6B42-844B-A7812AE1BB43}" srcOrd="0" destOrd="0" presId="urn:microsoft.com/office/officeart/2005/8/layout/hierarchy1"/>
    <dgm:cxn modelId="{DB35A84C-0C15-47C1-8EBC-2851D0BFEFEA}" srcId="{4798BDAF-6730-49C6-93DA-722EAF1FEFF0}" destId="{041A4FEC-B55A-4F31-8CD7-AD23CC64DF4B}" srcOrd="0" destOrd="0" parTransId="{3BCA2BDC-B3C7-4BF0-A705-B30FA3A46DD8}" sibTransId="{A647D43B-5FE7-413B-A872-29905CA5F919}"/>
    <dgm:cxn modelId="{6C7DBB6D-F1CF-BF40-8469-730CBE19D1C6}" type="presOf" srcId="{041A4FEC-B55A-4F31-8CD7-AD23CC64DF4B}" destId="{2605B920-C8CB-0C47-9B56-9A440B1E1EF5}" srcOrd="0" destOrd="0" presId="urn:microsoft.com/office/officeart/2005/8/layout/hierarchy1"/>
    <dgm:cxn modelId="{59698E54-24BD-4637-9042-77269670770D}" srcId="{4798BDAF-6730-49C6-93DA-722EAF1FEFF0}" destId="{B25690AC-B453-46CA-B0D5-3FA30A0E4E24}" srcOrd="1" destOrd="0" parTransId="{4F7BD2D9-63E1-4AC0-9923-43718A47CC54}" sibTransId="{DA4127BD-DE51-4303-B9E6-8F02684ADD05}"/>
    <dgm:cxn modelId="{582CA3B5-7EAF-614D-BA3C-39BBD8CC319B}" type="presOf" srcId="{4798BDAF-6730-49C6-93DA-722EAF1FEFF0}" destId="{710C85FA-F1FE-324F-B19D-73040B17E33A}" srcOrd="0" destOrd="0" presId="urn:microsoft.com/office/officeart/2005/8/layout/hierarchy1"/>
    <dgm:cxn modelId="{B431736D-3B23-FF4F-B7AF-BD3B9BE1D98D}" type="presParOf" srcId="{710C85FA-F1FE-324F-B19D-73040B17E33A}" destId="{AC6FA736-753F-6142-8C2E-F2E7C8A92C66}" srcOrd="0" destOrd="0" presId="urn:microsoft.com/office/officeart/2005/8/layout/hierarchy1"/>
    <dgm:cxn modelId="{95B3E0EB-D6C7-FE48-AA09-62505BD5F0BF}" type="presParOf" srcId="{AC6FA736-753F-6142-8C2E-F2E7C8A92C66}" destId="{7A802D65-5436-9A40-A66E-7A3FB08D9083}" srcOrd="0" destOrd="0" presId="urn:microsoft.com/office/officeart/2005/8/layout/hierarchy1"/>
    <dgm:cxn modelId="{119BC317-77FE-E343-B01D-01AB49E890B7}" type="presParOf" srcId="{7A802D65-5436-9A40-A66E-7A3FB08D9083}" destId="{DC36FE37-A882-4A4F-A4FD-0701D8800A00}" srcOrd="0" destOrd="0" presId="urn:microsoft.com/office/officeart/2005/8/layout/hierarchy1"/>
    <dgm:cxn modelId="{082A0E84-AF46-8A45-B57E-1ADB78384E5D}" type="presParOf" srcId="{7A802D65-5436-9A40-A66E-7A3FB08D9083}" destId="{2605B920-C8CB-0C47-9B56-9A440B1E1EF5}" srcOrd="1" destOrd="0" presId="urn:microsoft.com/office/officeart/2005/8/layout/hierarchy1"/>
    <dgm:cxn modelId="{18D8B1F1-9737-E846-84E8-3CBB3AC4A1D1}" type="presParOf" srcId="{AC6FA736-753F-6142-8C2E-F2E7C8A92C66}" destId="{868CEDDB-DC9A-3544-AAE2-3AF5BA3BEC11}" srcOrd="1" destOrd="0" presId="urn:microsoft.com/office/officeart/2005/8/layout/hierarchy1"/>
    <dgm:cxn modelId="{2B80388B-FC25-9540-B1C6-B4F21C3E061D}" type="presParOf" srcId="{710C85FA-F1FE-324F-B19D-73040B17E33A}" destId="{24A4324D-0C99-D34C-B200-A7632F7DA225}" srcOrd="1" destOrd="0" presId="urn:microsoft.com/office/officeart/2005/8/layout/hierarchy1"/>
    <dgm:cxn modelId="{C5836ADB-2816-0840-8AAD-498D268B2DFF}" type="presParOf" srcId="{24A4324D-0C99-D34C-B200-A7632F7DA225}" destId="{DB41426D-444B-8B4D-A5B2-916798CB64FE}" srcOrd="0" destOrd="0" presId="urn:microsoft.com/office/officeart/2005/8/layout/hierarchy1"/>
    <dgm:cxn modelId="{F217CCCF-E8E0-A842-A1E5-71BD991FAEA3}" type="presParOf" srcId="{DB41426D-444B-8B4D-A5B2-916798CB64FE}" destId="{9E8B687D-B779-A542-BE63-B8E67C4BBB0B}" srcOrd="0" destOrd="0" presId="urn:microsoft.com/office/officeart/2005/8/layout/hierarchy1"/>
    <dgm:cxn modelId="{3369EE6F-5963-5446-9B73-35A977E40641}" type="presParOf" srcId="{DB41426D-444B-8B4D-A5B2-916798CB64FE}" destId="{3BE48F85-8096-6B42-844B-A7812AE1BB43}" srcOrd="1" destOrd="0" presId="urn:microsoft.com/office/officeart/2005/8/layout/hierarchy1"/>
    <dgm:cxn modelId="{BDFAFCFC-2278-3047-847C-C98A7ABCDEA0}" type="presParOf" srcId="{24A4324D-0C99-D34C-B200-A7632F7DA225}" destId="{163F71EA-EC36-FB42-A14D-DD0E29FC45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815E81-2061-4D10-B644-C89B662EAEB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9732E13-8014-4832-9FAE-B0C03A1FAC56}">
      <dgm:prSet/>
      <dgm:spPr/>
      <dgm:t>
        <a:bodyPr/>
        <a:lstStyle/>
        <a:p>
          <a:r>
            <a:rPr lang="sk-SK" b="1" dirty="0" err="1"/>
            <a:t>Validace</a:t>
          </a:r>
          <a:r>
            <a:rPr lang="sk-SK" b="1" dirty="0"/>
            <a:t> konceptu </a:t>
          </a:r>
          <a:r>
            <a:rPr lang="sk-SK" dirty="0"/>
            <a:t>pomocí klinických, </a:t>
          </a:r>
          <a:r>
            <a:rPr lang="sk-SK" dirty="0" err="1"/>
            <a:t>molekulárních</a:t>
          </a:r>
          <a:r>
            <a:rPr lang="sk-SK" dirty="0"/>
            <a:t> a histologických </a:t>
          </a:r>
          <a:r>
            <a:rPr lang="sk-SK" dirty="0" err="1"/>
            <a:t>charakteristik</a:t>
          </a:r>
          <a:r>
            <a:rPr lang="sk-SK" dirty="0"/>
            <a:t> </a:t>
          </a:r>
          <a:r>
            <a:rPr lang="sk-SK" dirty="0" err="1"/>
            <a:t>objevených</a:t>
          </a:r>
          <a:r>
            <a:rPr lang="sk-SK" dirty="0"/>
            <a:t> </a:t>
          </a:r>
          <a:r>
            <a:rPr lang="sk-SK" dirty="0" err="1"/>
            <a:t>skupin</a:t>
          </a:r>
          <a:endParaRPr lang="en-US" dirty="0"/>
        </a:p>
      </dgm:t>
    </dgm:pt>
    <dgm:pt modelId="{A6CEFA67-404C-4F38-8428-AE59E7A7B873}" type="parTrans" cxnId="{12E332C3-939B-43C6-A023-3639B9CC249F}">
      <dgm:prSet/>
      <dgm:spPr/>
      <dgm:t>
        <a:bodyPr/>
        <a:lstStyle/>
        <a:p>
          <a:endParaRPr lang="en-US"/>
        </a:p>
      </dgm:t>
    </dgm:pt>
    <dgm:pt modelId="{FF366514-D5C2-43DF-8D3E-DF2CF564B74B}" type="sibTrans" cxnId="{12E332C3-939B-43C6-A023-3639B9CC249F}">
      <dgm:prSet/>
      <dgm:spPr/>
      <dgm:t>
        <a:bodyPr/>
        <a:lstStyle/>
        <a:p>
          <a:endParaRPr lang="en-US"/>
        </a:p>
      </dgm:t>
    </dgm:pt>
    <dgm:pt modelId="{3AA03BD6-079C-4326-ADCF-C26DF23EC752}">
      <dgm:prSet/>
      <dgm:spPr/>
      <dgm:t>
        <a:bodyPr/>
        <a:lstStyle/>
        <a:p>
          <a:r>
            <a:rPr lang="sk-SK" dirty="0"/>
            <a:t>(Je rozložení </a:t>
          </a:r>
          <a:r>
            <a:rPr lang="sk-SK" dirty="0" err="1"/>
            <a:t>těchto</a:t>
          </a:r>
          <a:r>
            <a:rPr lang="sk-SK" dirty="0"/>
            <a:t> </a:t>
          </a:r>
          <a:r>
            <a:rPr lang="sk-SK" dirty="0" err="1"/>
            <a:t>charakteristik</a:t>
          </a:r>
          <a:r>
            <a:rPr lang="sk-SK" dirty="0"/>
            <a:t> </a:t>
          </a:r>
          <a:r>
            <a:rPr lang="sk-SK" dirty="0" err="1"/>
            <a:t>mezi</a:t>
          </a:r>
          <a:r>
            <a:rPr lang="sk-SK" dirty="0"/>
            <a:t> podtypy </a:t>
          </a:r>
          <a:r>
            <a:rPr lang="sk-SK" dirty="0" err="1"/>
            <a:t>srovnatelné</a:t>
          </a:r>
          <a:r>
            <a:rPr lang="sk-SK" dirty="0"/>
            <a:t> </a:t>
          </a:r>
          <a:r>
            <a:rPr lang="sk-SK" dirty="0" err="1"/>
            <a:t>ve</a:t>
          </a:r>
          <a:r>
            <a:rPr lang="sk-SK" dirty="0"/>
            <a:t> </a:t>
          </a:r>
          <a:r>
            <a:rPr lang="sk-SK" dirty="0" err="1"/>
            <a:t>validačním</a:t>
          </a:r>
          <a:r>
            <a:rPr lang="sk-SK" dirty="0"/>
            <a:t> </a:t>
          </a:r>
          <a:r>
            <a:rPr lang="sk-SK" dirty="0" err="1"/>
            <a:t>souboru</a:t>
          </a:r>
          <a:r>
            <a:rPr lang="sk-SK" dirty="0"/>
            <a:t>?)</a:t>
          </a:r>
          <a:endParaRPr lang="en-US" dirty="0"/>
        </a:p>
      </dgm:t>
    </dgm:pt>
    <dgm:pt modelId="{D5343AC3-3423-4128-9893-8270D0D3AF77}" type="parTrans" cxnId="{C5921E4D-D3F2-441D-83F6-FF9AC7CE3EE8}">
      <dgm:prSet/>
      <dgm:spPr/>
      <dgm:t>
        <a:bodyPr/>
        <a:lstStyle/>
        <a:p>
          <a:endParaRPr lang="en-US"/>
        </a:p>
      </dgm:t>
    </dgm:pt>
    <dgm:pt modelId="{24AD1C1A-195B-4733-9144-4306FD205CBD}" type="sibTrans" cxnId="{C5921E4D-D3F2-441D-83F6-FF9AC7CE3EE8}">
      <dgm:prSet/>
      <dgm:spPr/>
      <dgm:t>
        <a:bodyPr/>
        <a:lstStyle/>
        <a:p>
          <a:endParaRPr lang="en-US"/>
        </a:p>
      </dgm:t>
    </dgm:pt>
    <dgm:pt modelId="{78131984-78BC-D14F-9666-832270EE14A3}">
      <dgm:prSet/>
      <dgm:spPr/>
      <dgm:t>
        <a:bodyPr/>
        <a:lstStyle/>
        <a:p>
          <a:r>
            <a:rPr lang="sk-SK" dirty="0"/>
            <a:t>(</a:t>
          </a:r>
          <a:r>
            <a:rPr lang="sk-SK" dirty="0" err="1"/>
            <a:t>Mají</a:t>
          </a:r>
          <a:r>
            <a:rPr lang="sk-SK" dirty="0"/>
            <a:t> </a:t>
          </a:r>
          <a:r>
            <a:rPr lang="sk-SK" dirty="0" err="1"/>
            <a:t>objevené</a:t>
          </a:r>
          <a:r>
            <a:rPr lang="sk-SK" dirty="0"/>
            <a:t> skupiny biologickou podstatu / </a:t>
          </a:r>
          <a:r>
            <a:rPr lang="sk-SK" dirty="0" err="1"/>
            <a:t>odrážejí</a:t>
          </a:r>
          <a:r>
            <a:rPr lang="sk-SK" dirty="0"/>
            <a:t> </a:t>
          </a:r>
          <a:r>
            <a:rPr lang="sk-SK" dirty="0" err="1"/>
            <a:t>známé</a:t>
          </a:r>
          <a:r>
            <a:rPr lang="sk-SK" dirty="0"/>
            <a:t> </a:t>
          </a:r>
          <a:r>
            <a:rPr lang="sk-SK" dirty="0" err="1"/>
            <a:t>vědecké</a:t>
          </a:r>
          <a:r>
            <a:rPr lang="sk-SK" dirty="0"/>
            <a:t> poznatky?)</a:t>
          </a:r>
          <a:endParaRPr lang="en-US" dirty="0"/>
        </a:p>
      </dgm:t>
    </dgm:pt>
    <dgm:pt modelId="{7344E246-DCAE-C042-9358-00F68CEA4A5B}" type="parTrans" cxnId="{794C29AA-3EB6-3649-97AB-04047101FBA5}">
      <dgm:prSet/>
      <dgm:spPr/>
      <dgm:t>
        <a:bodyPr/>
        <a:lstStyle/>
        <a:p>
          <a:endParaRPr lang="en-GB"/>
        </a:p>
      </dgm:t>
    </dgm:pt>
    <dgm:pt modelId="{1B896DF8-02CA-7740-B308-0931F7D8750D}" type="sibTrans" cxnId="{794C29AA-3EB6-3649-97AB-04047101FBA5}">
      <dgm:prSet/>
      <dgm:spPr/>
      <dgm:t>
        <a:bodyPr/>
        <a:lstStyle/>
        <a:p>
          <a:endParaRPr lang="en-GB"/>
        </a:p>
      </dgm:t>
    </dgm:pt>
    <dgm:pt modelId="{6FB6CDF3-C252-054A-A6F4-57770C15612F}" type="pres">
      <dgm:prSet presAssocID="{1D815E81-2061-4D10-B644-C89B662EAEB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2FA5CFF-A751-F34E-A582-B045606726FC}" type="pres">
      <dgm:prSet presAssocID="{09732E13-8014-4832-9FAE-B0C03A1FAC56}" presName="hierRoot1" presStyleCnt="0"/>
      <dgm:spPr/>
    </dgm:pt>
    <dgm:pt modelId="{18E859B9-FD8A-0A4A-BE7A-3F2157CEA157}" type="pres">
      <dgm:prSet presAssocID="{09732E13-8014-4832-9FAE-B0C03A1FAC56}" presName="composite" presStyleCnt="0"/>
      <dgm:spPr/>
    </dgm:pt>
    <dgm:pt modelId="{A1EE1544-61F6-624B-9071-24FB5F3E6C35}" type="pres">
      <dgm:prSet presAssocID="{09732E13-8014-4832-9FAE-B0C03A1FAC56}" presName="background" presStyleLbl="node0" presStyleIdx="0" presStyleCnt="3"/>
      <dgm:spPr/>
    </dgm:pt>
    <dgm:pt modelId="{EB117D49-EA94-2F4D-9517-E38E1464EA4B}" type="pres">
      <dgm:prSet presAssocID="{09732E13-8014-4832-9FAE-B0C03A1FAC56}" presName="text" presStyleLbl="fgAcc0" presStyleIdx="0" presStyleCnt="3">
        <dgm:presLayoutVars>
          <dgm:chPref val="3"/>
        </dgm:presLayoutVars>
      </dgm:prSet>
      <dgm:spPr/>
    </dgm:pt>
    <dgm:pt modelId="{B3479BB3-FB8F-2F4B-A7C9-9F23D74BD360}" type="pres">
      <dgm:prSet presAssocID="{09732E13-8014-4832-9FAE-B0C03A1FAC56}" presName="hierChild2" presStyleCnt="0"/>
      <dgm:spPr/>
    </dgm:pt>
    <dgm:pt modelId="{387ABFA6-150E-2843-8B7D-A63BD4FB7505}" type="pres">
      <dgm:prSet presAssocID="{78131984-78BC-D14F-9666-832270EE14A3}" presName="hierRoot1" presStyleCnt="0"/>
      <dgm:spPr/>
    </dgm:pt>
    <dgm:pt modelId="{1F20C66A-C7B9-0D46-8353-4AB22915D30E}" type="pres">
      <dgm:prSet presAssocID="{78131984-78BC-D14F-9666-832270EE14A3}" presName="composite" presStyleCnt="0"/>
      <dgm:spPr/>
    </dgm:pt>
    <dgm:pt modelId="{605EBB84-266C-D44E-B633-D344DD9C3948}" type="pres">
      <dgm:prSet presAssocID="{78131984-78BC-D14F-9666-832270EE14A3}" presName="background" presStyleLbl="node0" presStyleIdx="1" presStyleCnt="3"/>
      <dgm:spPr/>
    </dgm:pt>
    <dgm:pt modelId="{9C296D2C-7AE5-4B48-BFAD-9BEEECEADA86}" type="pres">
      <dgm:prSet presAssocID="{78131984-78BC-D14F-9666-832270EE14A3}" presName="text" presStyleLbl="fgAcc0" presStyleIdx="1" presStyleCnt="3">
        <dgm:presLayoutVars>
          <dgm:chPref val="3"/>
        </dgm:presLayoutVars>
      </dgm:prSet>
      <dgm:spPr/>
    </dgm:pt>
    <dgm:pt modelId="{AE04C0E4-0B12-9C43-8A9B-F73ECCA9DF54}" type="pres">
      <dgm:prSet presAssocID="{78131984-78BC-D14F-9666-832270EE14A3}" presName="hierChild2" presStyleCnt="0"/>
      <dgm:spPr/>
    </dgm:pt>
    <dgm:pt modelId="{8472ED0C-B93B-7341-9817-B6D98E0D74CC}" type="pres">
      <dgm:prSet presAssocID="{3AA03BD6-079C-4326-ADCF-C26DF23EC752}" presName="hierRoot1" presStyleCnt="0"/>
      <dgm:spPr/>
    </dgm:pt>
    <dgm:pt modelId="{B8B9C3CF-C1CF-4248-B67A-0739F4342011}" type="pres">
      <dgm:prSet presAssocID="{3AA03BD6-079C-4326-ADCF-C26DF23EC752}" presName="composite" presStyleCnt="0"/>
      <dgm:spPr/>
    </dgm:pt>
    <dgm:pt modelId="{9175D8D6-FF6F-D344-8F2B-7CEE89C00B0C}" type="pres">
      <dgm:prSet presAssocID="{3AA03BD6-079C-4326-ADCF-C26DF23EC752}" presName="background" presStyleLbl="node0" presStyleIdx="2" presStyleCnt="3"/>
      <dgm:spPr/>
    </dgm:pt>
    <dgm:pt modelId="{6617A1A9-3072-8943-A89B-40CC3C54F2CE}" type="pres">
      <dgm:prSet presAssocID="{3AA03BD6-079C-4326-ADCF-C26DF23EC752}" presName="text" presStyleLbl="fgAcc0" presStyleIdx="2" presStyleCnt="3">
        <dgm:presLayoutVars>
          <dgm:chPref val="3"/>
        </dgm:presLayoutVars>
      </dgm:prSet>
      <dgm:spPr/>
    </dgm:pt>
    <dgm:pt modelId="{FA914E70-650C-AD45-9584-10AA9E7B183F}" type="pres">
      <dgm:prSet presAssocID="{3AA03BD6-079C-4326-ADCF-C26DF23EC752}" presName="hierChild2" presStyleCnt="0"/>
      <dgm:spPr/>
    </dgm:pt>
  </dgm:ptLst>
  <dgm:cxnLst>
    <dgm:cxn modelId="{C25F0D2E-4FCE-2640-9CB2-3212E8414BBE}" type="presOf" srcId="{1D815E81-2061-4D10-B644-C89B662EAEB7}" destId="{6FB6CDF3-C252-054A-A6F4-57770C15612F}" srcOrd="0" destOrd="0" presId="urn:microsoft.com/office/officeart/2005/8/layout/hierarchy1"/>
    <dgm:cxn modelId="{C2AFB92E-0F42-174B-BCD9-B49BD436191B}" type="presOf" srcId="{3AA03BD6-079C-4326-ADCF-C26DF23EC752}" destId="{6617A1A9-3072-8943-A89B-40CC3C54F2CE}" srcOrd="0" destOrd="0" presId="urn:microsoft.com/office/officeart/2005/8/layout/hierarchy1"/>
    <dgm:cxn modelId="{C5921E4D-D3F2-441D-83F6-FF9AC7CE3EE8}" srcId="{1D815E81-2061-4D10-B644-C89B662EAEB7}" destId="{3AA03BD6-079C-4326-ADCF-C26DF23EC752}" srcOrd="2" destOrd="0" parTransId="{D5343AC3-3423-4128-9893-8270D0D3AF77}" sibTransId="{24AD1C1A-195B-4733-9144-4306FD205CBD}"/>
    <dgm:cxn modelId="{C6386D57-3FE0-0A4B-8827-2127942181A3}" type="presOf" srcId="{09732E13-8014-4832-9FAE-B0C03A1FAC56}" destId="{EB117D49-EA94-2F4D-9517-E38E1464EA4B}" srcOrd="0" destOrd="0" presId="urn:microsoft.com/office/officeart/2005/8/layout/hierarchy1"/>
    <dgm:cxn modelId="{794C29AA-3EB6-3649-97AB-04047101FBA5}" srcId="{1D815E81-2061-4D10-B644-C89B662EAEB7}" destId="{78131984-78BC-D14F-9666-832270EE14A3}" srcOrd="1" destOrd="0" parTransId="{7344E246-DCAE-C042-9358-00F68CEA4A5B}" sibTransId="{1B896DF8-02CA-7740-B308-0931F7D8750D}"/>
    <dgm:cxn modelId="{12E332C3-939B-43C6-A023-3639B9CC249F}" srcId="{1D815E81-2061-4D10-B644-C89B662EAEB7}" destId="{09732E13-8014-4832-9FAE-B0C03A1FAC56}" srcOrd="0" destOrd="0" parTransId="{A6CEFA67-404C-4F38-8428-AE59E7A7B873}" sibTransId="{FF366514-D5C2-43DF-8D3E-DF2CF564B74B}"/>
    <dgm:cxn modelId="{69AA85E1-0229-5C4F-A84B-C5210BB0D2E7}" type="presOf" srcId="{78131984-78BC-D14F-9666-832270EE14A3}" destId="{9C296D2C-7AE5-4B48-BFAD-9BEEECEADA86}" srcOrd="0" destOrd="0" presId="urn:microsoft.com/office/officeart/2005/8/layout/hierarchy1"/>
    <dgm:cxn modelId="{40E4679B-5560-2C44-866D-13A16F263FE1}" type="presParOf" srcId="{6FB6CDF3-C252-054A-A6F4-57770C15612F}" destId="{92FA5CFF-A751-F34E-A582-B045606726FC}" srcOrd="0" destOrd="0" presId="urn:microsoft.com/office/officeart/2005/8/layout/hierarchy1"/>
    <dgm:cxn modelId="{09E2BBC7-8AAA-6B49-A6AC-F53234808378}" type="presParOf" srcId="{92FA5CFF-A751-F34E-A582-B045606726FC}" destId="{18E859B9-FD8A-0A4A-BE7A-3F2157CEA157}" srcOrd="0" destOrd="0" presId="urn:microsoft.com/office/officeart/2005/8/layout/hierarchy1"/>
    <dgm:cxn modelId="{9BE57C81-587C-8D47-9D08-7D4ECF3907FD}" type="presParOf" srcId="{18E859B9-FD8A-0A4A-BE7A-3F2157CEA157}" destId="{A1EE1544-61F6-624B-9071-24FB5F3E6C35}" srcOrd="0" destOrd="0" presId="urn:microsoft.com/office/officeart/2005/8/layout/hierarchy1"/>
    <dgm:cxn modelId="{4D7D8951-F6B1-F54E-A343-964D4F3608A8}" type="presParOf" srcId="{18E859B9-FD8A-0A4A-BE7A-3F2157CEA157}" destId="{EB117D49-EA94-2F4D-9517-E38E1464EA4B}" srcOrd="1" destOrd="0" presId="urn:microsoft.com/office/officeart/2005/8/layout/hierarchy1"/>
    <dgm:cxn modelId="{1F8F8258-CE0E-EC49-9CDA-4D4E4685554C}" type="presParOf" srcId="{92FA5CFF-A751-F34E-A582-B045606726FC}" destId="{B3479BB3-FB8F-2F4B-A7C9-9F23D74BD360}" srcOrd="1" destOrd="0" presId="urn:microsoft.com/office/officeart/2005/8/layout/hierarchy1"/>
    <dgm:cxn modelId="{61D23B85-053F-C443-812E-FF570E32C950}" type="presParOf" srcId="{6FB6CDF3-C252-054A-A6F4-57770C15612F}" destId="{387ABFA6-150E-2843-8B7D-A63BD4FB7505}" srcOrd="1" destOrd="0" presId="urn:microsoft.com/office/officeart/2005/8/layout/hierarchy1"/>
    <dgm:cxn modelId="{9E09355F-4224-E14F-A5BF-3C77D4FE927B}" type="presParOf" srcId="{387ABFA6-150E-2843-8B7D-A63BD4FB7505}" destId="{1F20C66A-C7B9-0D46-8353-4AB22915D30E}" srcOrd="0" destOrd="0" presId="urn:microsoft.com/office/officeart/2005/8/layout/hierarchy1"/>
    <dgm:cxn modelId="{75F281D9-E52A-BC43-869E-527DC592FBDD}" type="presParOf" srcId="{1F20C66A-C7B9-0D46-8353-4AB22915D30E}" destId="{605EBB84-266C-D44E-B633-D344DD9C3948}" srcOrd="0" destOrd="0" presId="urn:microsoft.com/office/officeart/2005/8/layout/hierarchy1"/>
    <dgm:cxn modelId="{AE8F11AB-544E-2E4E-804C-EBB270C4B879}" type="presParOf" srcId="{1F20C66A-C7B9-0D46-8353-4AB22915D30E}" destId="{9C296D2C-7AE5-4B48-BFAD-9BEEECEADA86}" srcOrd="1" destOrd="0" presId="urn:microsoft.com/office/officeart/2005/8/layout/hierarchy1"/>
    <dgm:cxn modelId="{53925EF8-A063-7841-93E9-249769B005E8}" type="presParOf" srcId="{387ABFA6-150E-2843-8B7D-A63BD4FB7505}" destId="{AE04C0E4-0B12-9C43-8A9B-F73ECCA9DF54}" srcOrd="1" destOrd="0" presId="urn:microsoft.com/office/officeart/2005/8/layout/hierarchy1"/>
    <dgm:cxn modelId="{BD6A9F37-2306-2040-A076-BF6C5D5D5D39}" type="presParOf" srcId="{6FB6CDF3-C252-054A-A6F4-57770C15612F}" destId="{8472ED0C-B93B-7341-9817-B6D98E0D74CC}" srcOrd="2" destOrd="0" presId="urn:microsoft.com/office/officeart/2005/8/layout/hierarchy1"/>
    <dgm:cxn modelId="{A6677B41-2483-7A4A-BA25-01624ADC98EE}" type="presParOf" srcId="{8472ED0C-B93B-7341-9817-B6D98E0D74CC}" destId="{B8B9C3CF-C1CF-4248-B67A-0739F4342011}" srcOrd="0" destOrd="0" presId="urn:microsoft.com/office/officeart/2005/8/layout/hierarchy1"/>
    <dgm:cxn modelId="{2583117B-121F-494B-B80F-65620E13F9F2}" type="presParOf" srcId="{B8B9C3CF-C1CF-4248-B67A-0739F4342011}" destId="{9175D8D6-FF6F-D344-8F2B-7CEE89C00B0C}" srcOrd="0" destOrd="0" presId="urn:microsoft.com/office/officeart/2005/8/layout/hierarchy1"/>
    <dgm:cxn modelId="{95B426AC-0D30-8541-9E81-7A408463020E}" type="presParOf" srcId="{B8B9C3CF-C1CF-4248-B67A-0739F4342011}" destId="{6617A1A9-3072-8943-A89B-40CC3C54F2CE}" srcOrd="1" destOrd="0" presId="urn:microsoft.com/office/officeart/2005/8/layout/hierarchy1"/>
    <dgm:cxn modelId="{DBF37999-9F2D-1042-9322-9AF34D969C47}" type="presParOf" srcId="{8472ED0C-B93B-7341-9817-B6D98E0D74CC}" destId="{FA914E70-650C-AD45-9584-10AA9E7B183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D00DF3-0FB8-421C-B824-9065FA4583B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E66EDE2-62EC-4BA1-9C2E-FECBC35AACDD}">
      <dgm:prSet/>
      <dgm:spPr/>
      <dgm:t>
        <a:bodyPr/>
        <a:lstStyle/>
        <a:p>
          <a:r>
            <a:rPr lang="cs-CZ"/>
            <a:t>Více metod v rámci jedné studie</a:t>
          </a:r>
          <a:endParaRPr lang="en-US"/>
        </a:p>
      </dgm:t>
    </dgm:pt>
    <dgm:pt modelId="{5C209402-4A11-413D-8127-2D8B80E7CCA2}" type="parTrans" cxnId="{A747BD30-241F-4588-960B-69C865DA2DE6}">
      <dgm:prSet/>
      <dgm:spPr/>
      <dgm:t>
        <a:bodyPr/>
        <a:lstStyle/>
        <a:p>
          <a:endParaRPr lang="en-US"/>
        </a:p>
      </dgm:t>
    </dgm:pt>
    <dgm:pt modelId="{B66EBF7C-7981-45F8-B8A8-11598B5F443A}" type="sibTrans" cxnId="{A747BD30-241F-4588-960B-69C865DA2DE6}">
      <dgm:prSet/>
      <dgm:spPr/>
      <dgm:t>
        <a:bodyPr/>
        <a:lstStyle/>
        <a:p>
          <a:endParaRPr lang="en-US"/>
        </a:p>
      </dgm:t>
    </dgm:pt>
    <dgm:pt modelId="{05D9A04F-ACF5-4116-BBAC-40EB0438621A}">
      <dgm:prSet/>
      <dgm:spPr/>
      <dgm:t>
        <a:bodyPr/>
        <a:lstStyle/>
        <a:p>
          <a:r>
            <a:rPr lang="cs-CZ"/>
            <a:t>Konsenzuální shlukování</a:t>
          </a:r>
          <a:endParaRPr lang="en-US"/>
        </a:p>
      </dgm:t>
    </dgm:pt>
    <dgm:pt modelId="{59F4F80D-E14F-4059-8348-14EB6943A307}" type="parTrans" cxnId="{C78ACB96-7AD4-4B0C-B5F8-571B590CC48A}">
      <dgm:prSet/>
      <dgm:spPr/>
      <dgm:t>
        <a:bodyPr/>
        <a:lstStyle/>
        <a:p>
          <a:endParaRPr lang="en-US"/>
        </a:p>
      </dgm:t>
    </dgm:pt>
    <dgm:pt modelId="{2DFEFA6D-1444-4B61-B5E7-0A7A65ED9DEA}" type="sibTrans" cxnId="{C78ACB96-7AD4-4B0C-B5F8-571B590CC48A}">
      <dgm:prSet/>
      <dgm:spPr/>
      <dgm:t>
        <a:bodyPr/>
        <a:lstStyle/>
        <a:p>
          <a:endParaRPr lang="en-US"/>
        </a:p>
      </dgm:t>
    </dgm:pt>
    <dgm:pt modelId="{27738670-19D4-47E1-B3A8-034BD093316F}">
      <dgm:prSet/>
      <dgm:spPr/>
      <dgm:t>
        <a:bodyPr/>
        <a:lstStyle/>
        <a:p>
          <a:r>
            <a:rPr lang="cs-CZ"/>
            <a:t>Dynamické řezání stromu</a:t>
          </a:r>
          <a:endParaRPr lang="en-US"/>
        </a:p>
      </dgm:t>
    </dgm:pt>
    <dgm:pt modelId="{ED469CBC-78C7-48C0-81C0-5C7B0B235CE1}" type="parTrans" cxnId="{BE17E13A-875C-4C66-BBA3-34FB81D56B29}">
      <dgm:prSet/>
      <dgm:spPr/>
      <dgm:t>
        <a:bodyPr/>
        <a:lstStyle/>
        <a:p>
          <a:endParaRPr lang="en-US"/>
        </a:p>
      </dgm:t>
    </dgm:pt>
    <dgm:pt modelId="{A2C82FC2-675E-4982-ABD5-9369371993B6}" type="sibTrans" cxnId="{BE17E13A-875C-4C66-BBA3-34FB81D56B29}">
      <dgm:prSet/>
      <dgm:spPr/>
      <dgm:t>
        <a:bodyPr/>
        <a:lstStyle/>
        <a:p>
          <a:endParaRPr lang="en-US"/>
        </a:p>
      </dgm:t>
    </dgm:pt>
    <dgm:pt modelId="{7D008F7A-E152-4F94-91B4-370B753C9BE2}">
      <dgm:prSet/>
      <dgm:spPr/>
      <dgm:t>
        <a:bodyPr/>
        <a:lstStyle/>
        <a:p>
          <a:r>
            <a:rPr lang="cs-CZ"/>
            <a:t>Vizualizace výsledků</a:t>
          </a:r>
          <a:endParaRPr lang="en-US"/>
        </a:p>
      </dgm:t>
    </dgm:pt>
    <dgm:pt modelId="{047871E1-9D4E-4EA1-9BB2-041D2FA7334F}" type="parTrans" cxnId="{C9DAFCBA-2232-41A3-B9DE-6A4C07A3F991}">
      <dgm:prSet/>
      <dgm:spPr/>
      <dgm:t>
        <a:bodyPr/>
        <a:lstStyle/>
        <a:p>
          <a:endParaRPr lang="en-US"/>
        </a:p>
      </dgm:t>
    </dgm:pt>
    <dgm:pt modelId="{9EE1CE16-A807-4404-854F-9CC92C7F4782}" type="sibTrans" cxnId="{C9DAFCBA-2232-41A3-B9DE-6A4C07A3F991}">
      <dgm:prSet/>
      <dgm:spPr/>
      <dgm:t>
        <a:bodyPr/>
        <a:lstStyle/>
        <a:p>
          <a:endParaRPr lang="en-US"/>
        </a:p>
      </dgm:t>
    </dgm:pt>
    <dgm:pt modelId="{8FEA01C6-28CC-4F3F-A2B4-5ACF7D54D732}">
      <dgm:prSet/>
      <dgm:spPr/>
      <dgm:t>
        <a:bodyPr/>
        <a:lstStyle/>
        <a:p>
          <a:r>
            <a:rPr lang="cs-CZ"/>
            <a:t>Propojení výsledků s biologickými či klinickými proměnnými</a:t>
          </a:r>
          <a:endParaRPr lang="en-US"/>
        </a:p>
      </dgm:t>
    </dgm:pt>
    <dgm:pt modelId="{27BA68E7-FD5B-451B-8CA3-F3C28355B3BB}" type="parTrans" cxnId="{31C9EEB6-655E-4AE2-9A50-AD44907CE8A8}">
      <dgm:prSet/>
      <dgm:spPr/>
      <dgm:t>
        <a:bodyPr/>
        <a:lstStyle/>
        <a:p>
          <a:endParaRPr lang="en-US"/>
        </a:p>
      </dgm:t>
    </dgm:pt>
    <dgm:pt modelId="{D20A335A-8674-4D7C-8EB0-A95659AFB2EF}" type="sibTrans" cxnId="{31C9EEB6-655E-4AE2-9A50-AD44907CE8A8}">
      <dgm:prSet/>
      <dgm:spPr/>
      <dgm:t>
        <a:bodyPr/>
        <a:lstStyle/>
        <a:p>
          <a:endParaRPr lang="en-US"/>
        </a:p>
      </dgm:t>
    </dgm:pt>
    <dgm:pt modelId="{52F3098B-FF1D-45D3-A47E-6CE5D7B12415}">
      <dgm:prSet/>
      <dgm:spPr/>
      <dgm:t>
        <a:bodyPr/>
        <a:lstStyle/>
        <a:p>
          <a:r>
            <a:rPr lang="cs-CZ" dirty="0"/>
            <a:t>Validace výsledků na testovacím souboru!</a:t>
          </a:r>
          <a:endParaRPr lang="en-US" dirty="0"/>
        </a:p>
      </dgm:t>
    </dgm:pt>
    <dgm:pt modelId="{5C9A8DF8-AE1B-43DC-963D-55DE1029C03E}" type="parTrans" cxnId="{DC2CA700-78EE-4F55-A2E0-314B93F9E273}">
      <dgm:prSet/>
      <dgm:spPr/>
      <dgm:t>
        <a:bodyPr/>
        <a:lstStyle/>
        <a:p>
          <a:endParaRPr lang="en-US"/>
        </a:p>
      </dgm:t>
    </dgm:pt>
    <dgm:pt modelId="{08A8A02A-F784-4789-93CD-914C3522CCB0}" type="sibTrans" cxnId="{DC2CA700-78EE-4F55-A2E0-314B93F9E273}">
      <dgm:prSet/>
      <dgm:spPr/>
      <dgm:t>
        <a:bodyPr/>
        <a:lstStyle/>
        <a:p>
          <a:endParaRPr lang="en-US"/>
        </a:p>
      </dgm:t>
    </dgm:pt>
    <dgm:pt modelId="{09659BD6-F56A-8F4B-AF4A-104ECE763ABA}" type="pres">
      <dgm:prSet presAssocID="{29D00DF3-0FB8-421C-B824-9065FA4583B6}" presName="linear" presStyleCnt="0">
        <dgm:presLayoutVars>
          <dgm:animLvl val="lvl"/>
          <dgm:resizeHandles val="exact"/>
        </dgm:presLayoutVars>
      </dgm:prSet>
      <dgm:spPr/>
    </dgm:pt>
    <dgm:pt modelId="{D3C1C6A2-A845-FF41-836C-6E2C5A2DA572}" type="pres">
      <dgm:prSet presAssocID="{8E66EDE2-62EC-4BA1-9C2E-FECBC35AACD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B9B5A84-BE7C-8840-B823-2F2DF24F14D6}" type="pres">
      <dgm:prSet presAssocID="{B66EBF7C-7981-45F8-B8A8-11598B5F443A}" presName="spacer" presStyleCnt="0"/>
      <dgm:spPr/>
    </dgm:pt>
    <dgm:pt modelId="{4064A30B-E59F-2849-A537-744B2311C439}" type="pres">
      <dgm:prSet presAssocID="{05D9A04F-ACF5-4116-BBAC-40EB0438621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D445DB7-760E-2345-8DD2-2D6832985CDF}" type="pres">
      <dgm:prSet presAssocID="{2DFEFA6D-1444-4B61-B5E7-0A7A65ED9DEA}" presName="spacer" presStyleCnt="0"/>
      <dgm:spPr/>
    </dgm:pt>
    <dgm:pt modelId="{E81F9F72-FA5A-3D4C-9F2E-E366BF4AFCE6}" type="pres">
      <dgm:prSet presAssocID="{27738670-19D4-47E1-B3A8-034BD093316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934D3E5-3BC1-4744-8EAF-6044A5B68A97}" type="pres">
      <dgm:prSet presAssocID="{A2C82FC2-675E-4982-ABD5-9369371993B6}" presName="spacer" presStyleCnt="0"/>
      <dgm:spPr/>
    </dgm:pt>
    <dgm:pt modelId="{0DBE2826-ECA7-1B47-8B46-8F7D280B6F2D}" type="pres">
      <dgm:prSet presAssocID="{7D008F7A-E152-4F94-91B4-370B753C9BE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84396DB-B821-4E4E-9898-82EC192A723B}" type="pres">
      <dgm:prSet presAssocID="{9EE1CE16-A807-4404-854F-9CC92C7F4782}" presName="spacer" presStyleCnt="0"/>
      <dgm:spPr/>
    </dgm:pt>
    <dgm:pt modelId="{3BE3CA38-C73C-C84E-B42D-E32048734CAD}" type="pres">
      <dgm:prSet presAssocID="{8FEA01C6-28CC-4F3F-A2B4-5ACF7D54D73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F102022-DC3D-BE4A-A6EF-8F855C317701}" type="pres">
      <dgm:prSet presAssocID="{D20A335A-8674-4D7C-8EB0-A95659AFB2EF}" presName="spacer" presStyleCnt="0"/>
      <dgm:spPr/>
    </dgm:pt>
    <dgm:pt modelId="{931A8EF6-20AC-FE4F-9AF7-6F65D65D81A8}" type="pres">
      <dgm:prSet presAssocID="{52F3098B-FF1D-45D3-A47E-6CE5D7B1241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C2CA700-78EE-4F55-A2E0-314B93F9E273}" srcId="{29D00DF3-0FB8-421C-B824-9065FA4583B6}" destId="{52F3098B-FF1D-45D3-A47E-6CE5D7B12415}" srcOrd="5" destOrd="0" parTransId="{5C9A8DF8-AE1B-43DC-963D-55DE1029C03E}" sibTransId="{08A8A02A-F784-4789-93CD-914C3522CCB0}"/>
    <dgm:cxn modelId="{9421B928-9DCF-6944-8871-DACAB3CF3502}" type="presOf" srcId="{7D008F7A-E152-4F94-91B4-370B753C9BE2}" destId="{0DBE2826-ECA7-1B47-8B46-8F7D280B6F2D}" srcOrd="0" destOrd="0" presId="urn:microsoft.com/office/officeart/2005/8/layout/vList2"/>
    <dgm:cxn modelId="{A747BD30-241F-4588-960B-69C865DA2DE6}" srcId="{29D00DF3-0FB8-421C-B824-9065FA4583B6}" destId="{8E66EDE2-62EC-4BA1-9C2E-FECBC35AACDD}" srcOrd="0" destOrd="0" parTransId="{5C209402-4A11-413D-8127-2D8B80E7CCA2}" sibTransId="{B66EBF7C-7981-45F8-B8A8-11598B5F443A}"/>
    <dgm:cxn modelId="{BE17E13A-875C-4C66-BBA3-34FB81D56B29}" srcId="{29D00DF3-0FB8-421C-B824-9065FA4583B6}" destId="{27738670-19D4-47E1-B3A8-034BD093316F}" srcOrd="2" destOrd="0" parTransId="{ED469CBC-78C7-48C0-81C0-5C7B0B235CE1}" sibTransId="{A2C82FC2-675E-4982-ABD5-9369371993B6}"/>
    <dgm:cxn modelId="{1F481D5E-CA5D-1049-930F-8C4B65E5D217}" type="presOf" srcId="{52F3098B-FF1D-45D3-A47E-6CE5D7B12415}" destId="{931A8EF6-20AC-FE4F-9AF7-6F65D65D81A8}" srcOrd="0" destOrd="0" presId="urn:microsoft.com/office/officeart/2005/8/layout/vList2"/>
    <dgm:cxn modelId="{55073776-33B9-2A45-8EF6-64B070ED7A57}" type="presOf" srcId="{29D00DF3-0FB8-421C-B824-9065FA4583B6}" destId="{09659BD6-F56A-8F4B-AF4A-104ECE763ABA}" srcOrd="0" destOrd="0" presId="urn:microsoft.com/office/officeart/2005/8/layout/vList2"/>
    <dgm:cxn modelId="{C78ACB96-7AD4-4B0C-B5F8-571B590CC48A}" srcId="{29D00DF3-0FB8-421C-B824-9065FA4583B6}" destId="{05D9A04F-ACF5-4116-BBAC-40EB0438621A}" srcOrd="1" destOrd="0" parTransId="{59F4F80D-E14F-4059-8348-14EB6943A307}" sibTransId="{2DFEFA6D-1444-4B61-B5E7-0A7A65ED9DEA}"/>
    <dgm:cxn modelId="{490FF4A6-CA1B-7C4D-B23B-23A8EE727446}" type="presOf" srcId="{8FEA01C6-28CC-4F3F-A2B4-5ACF7D54D732}" destId="{3BE3CA38-C73C-C84E-B42D-E32048734CAD}" srcOrd="0" destOrd="0" presId="urn:microsoft.com/office/officeart/2005/8/layout/vList2"/>
    <dgm:cxn modelId="{31C9EEB6-655E-4AE2-9A50-AD44907CE8A8}" srcId="{29D00DF3-0FB8-421C-B824-9065FA4583B6}" destId="{8FEA01C6-28CC-4F3F-A2B4-5ACF7D54D732}" srcOrd="4" destOrd="0" parTransId="{27BA68E7-FD5B-451B-8CA3-F3C28355B3BB}" sibTransId="{D20A335A-8674-4D7C-8EB0-A95659AFB2EF}"/>
    <dgm:cxn modelId="{38A25BB7-BA9F-0542-B821-6AF1EB2A787C}" type="presOf" srcId="{8E66EDE2-62EC-4BA1-9C2E-FECBC35AACDD}" destId="{D3C1C6A2-A845-FF41-836C-6E2C5A2DA572}" srcOrd="0" destOrd="0" presId="urn:microsoft.com/office/officeart/2005/8/layout/vList2"/>
    <dgm:cxn modelId="{C9DAFCBA-2232-41A3-B9DE-6A4C07A3F991}" srcId="{29D00DF3-0FB8-421C-B824-9065FA4583B6}" destId="{7D008F7A-E152-4F94-91B4-370B753C9BE2}" srcOrd="3" destOrd="0" parTransId="{047871E1-9D4E-4EA1-9BB2-041D2FA7334F}" sibTransId="{9EE1CE16-A807-4404-854F-9CC92C7F4782}"/>
    <dgm:cxn modelId="{FDC49EE0-467A-8248-9871-A1E340E037BD}" type="presOf" srcId="{05D9A04F-ACF5-4116-BBAC-40EB0438621A}" destId="{4064A30B-E59F-2849-A537-744B2311C439}" srcOrd="0" destOrd="0" presId="urn:microsoft.com/office/officeart/2005/8/layout/vList2"/>
    <dgm:cxn modelId="{126634EA-1574-714E-8ED7-F16970983E5C}" type="presOf" srcId="{27738670-19D4-47E1-B3A8-034BD093316F}" destId="{E81F9F72-FA5A-3D4C-9F2E-E366BF4AFCE6}" srcOrd="0" destOrd="0" presId="urn:microsoft.com/office/officeart/2005/8/layout/vList2"/>
    <dgm:cxn modelId="{38BBE8AA-2E7F-7F47-A282-D2A2767FE6FC}" type="presParOf" srcId="{09659BD6-F56A-8F4B-AF4A-104ECE763ABA}" destId="{D3C1C6A2-A845-FF41-836C-6E2C5A2DA572}" srcOrd="0" destOrd="0" presId="urn:microsoft.com/office/officeart/2005/8/layout/vList2"/>
    <dgm:cxn modelId="{EB06F339-C171-D745-BA7F-0556531B320C}" type="presParOf" srcId="{09659BD6-F56A-8F4B-AF4A-104ECE763ABA}" destId="{2B9B5A84-BE7C-8840-B823-2F2DF24F14D6}" srcOrd="1" destOrd="0" presId="urn:microsoft.com/office/officeart/2005/8/layout/vList2"/>
    <dgm:cxn modelId="{FCB9DE26-3701-FF49-A6D0-AEAC814F64A3}" type="presParOf" srcId="{09659BD6-F56A-8F4B-AF4A-104ECE763ABA}" destId="{4064A30B-E59F-2849-A537-744B2311C439}" srcOrd="2" destOrd="0" presId="urn:microsoft.com/office/officeart/2005/8/layout/vList2"/>
    <dgm:cxn modelId="{5F6B4A9A-F608-0E4D-95F7-007F0D6AEE6D}" type="presParOf" srcId="{09659BD6-F56A-8F4B-AF4A-104ECE763ABA}" destId="{FD445DB7-760E-2345-8DD2-2D6832985CDF}" srcOrd="3" destOrd="0" presId="urn:microsoft.com/office/officeart/2005/8/layout/vList2"/>
    <dgm:cxn modelId="{B768E9A9-1017-344C-851F-C937EDC4C1DC}" type="presParOf" srcId="{09659BD6-F56A-8F4B-AF4A-104ECE763ABA}" destId="{E81F9F72-FA5A-3D4C-9F2E-E366BF4AFCE6}" srcOrd="4" destOrd="0" presId="urn:microsoft.com/office/officeart/2005/8/layout/vList2"/>
    <dgm:cxn modelId="{9ECEED71-FE20-B541-875D-17C2C0FA3F2F}" type="presParOf" srcId="{09659BD6-F56A-8F4B-AF4A-104ECE763ABA}" destId="{0934D3E5-3BC1-4744-8EAF-6044A5B68A97}" srcOrd="5" destOrd="0" presId="urn:microsoft.com/office/officeart/2005/8/layout/vList2"/>
    <dgm:cxn modelId="{13FE0D5B-4F73-BC45-BFDA-AECA30E02BE7}" type="presParOf" srcId="{09659BD6-F56A-8F4B-AF4A-104ECE763ABA}" destId="{0DBE2826-ECA7-1B47-8B46-8F7D280B6F2D}" srcOrd="6" destOrd="0" presId="urn:microsoft.com/office/officeart/2005/8/layout/vList2"/>
    <dgm:cxn modelId="{8B4F054E-02B0-C549-9A14-DFCFF0E74572}" type="presParOf" srcId="{09659BD6-F56A-8F4B-AF4A-104ECE763ABA}" destId="{184396DB-B821-4E4E-9898-82EC192A723B}" srcOrd="7" destOrd="0" presId="urn:microsoft.com/office/officeart/2005/8/layout/vList2"/>
    <dgm:cxn modelId="{ED07F9E5-97F5-034B-AE8A-CF7E58956BFC}" type="presParOf" srcId="{09659BD6-F56A-8F4B-AF4A-104ECE763ABA}" destId="{3BE3CA38-C73C-C84E-B42D-E32048734CAD}" srcOrd="8" destOrd="0" presId="urn:microsoft.com/office/officeart/2005/8/layout/vList2"/>
    <dgm:cxn modelId="{2BEE3DB7-5AA3-4240-8265-9B32288630FD}" type="presParOf" srcId="{09659BD6-F56A-8F4B-AF4A-104ECE763ABA}" destId="{5F102022-DC3D-BE4A-A6EF-8F855C317701}" srcOrd="9" destOrd="0" presId="urn:microsoft.com/office/officeart/2005/8/layout/vList2"/>
    <dgm:cxn modelId="{DCE7B888-D18D-2B47-A8D6-C00535F00CCA}" type="presParOf" srcId="{09659BD6-F56A-8F4B-AF4A-104ECE763ABA}" destId="{931A8EF6-20AC-FE4F-9AF7-6F65D65D81A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54C82-AD32-A84E-8E51-F0B150EFAEC8}">
      <dsp:nvSpPr>
        <dsp:cNvPr id="0" name=""/>
        <dsp:cNvSpPr/>
      </dsp:nvSpPr>
      <dsp:spPr>
        <a:xfrm>
          <a:off x="0" y="672"/>
          <a:ext cx="6513603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Molekulární</a:t>
          </a:r>
          <a:r>
            <a:rPr lang="en-US" sz="2800" kern="1200" dirty="0"/>
            <a:t> </a:t>
          </a:r>
          <a:r>
            <a:rPr lang="en-US" sz="2800" kern="1200" dirty="0" err="1"/>
            <a:t>podtypy</a:t>
          </a:r>
          <a:r>
            <a:rPr lang="en-US" sz="2800" kern="1200" dirty="0"/>
            <a:t> </a:t>
          </a:r>
          <a:r>
            <a:rPr lang="en-US" sz="2800" kern="1200" dirty="0" err="1"/>
            <a:t>karcinomu</a:t>
          </a:r>
          <a:r>
            <a:rPr lang="en-US" sz="2800" kern="1200" dirty="0"/>
            <a:t> </a:t>
          </a:r>
          <a:r>
            <a:rPr lang="en-US" sz="2800" kern="1200" dirty="0" err="1"/>
            <a:t>prsu</a:t>
          </a:r>
          <a:endParaRPr lang="en-US" sz="2800" kern="1200" dirty="0"/>
        </a:p>
      </dsp:txBody>
      <dsp:txXfrm>
        <a:off x="54298" y="54970"/>
        <a:ext cx="6405007" cy="1003708"/>
      </dsp:txXfrm>
    </dsp:sp>
    <dsp:sp modelId="{6AA0B448-C8C9-2647-9CAF-33A02FCF92DF}">
      <dsp:nvSpPr>
        <dsp:cNvPr id="0" name=""/>
        <dsp:cNvSpPr/>
      </dsp:nvSpPr>
      <dsp:spPr>
        <a:xfrm>
          <a:off x="0" y="1193616"/>
          <a:ext cx="6513603" cy="11123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Bakterie</a:t>
          </a:r>
          <a:r>
            <a:rPr lang="en-US" sz="2800" kern="1200" dirty="0"/>
            <a:t> se </a:t>
          </a:r>
          <a:r>
            <a:rPr lang="en-US" sz="2800" kern="1200" dirty="0" err="1"/>
            <a:t>stejnými</a:t>
          </a:r>
          <a:r>
            <a:rPr lang="en-US" sz="2800" kern="1200" dirty="0"/>
            <a:t> </a:t>
          </a:r>
          <a:r>
            <a:rPr lang="en-US" sz="2800" kern="1200" dirty="0" err="1"/>
            <a:t>geny</a:t>
          </a:r>
          <a:r>
            <a:rPr lang="en-US" sz="2800" kern="1200" dirty="0"/>
            <a:t> </a:t>
          </a:r>
          <a:r>
            <a:rPr lang="en-US" sz="2800" kern="1200" dirty="0" err="1"/>
            <a:t>rezistence</a:t>
          </a:r>
          <a:endParaRPr lang="en-US" sz="2800" kern="1200" dirty="0"/>
        </a:p>
      </dsp:txBody>
      <dsp:txXfrm>
        <a:off x="54298" y="1247914"/>
        <a:ext cx="6405007" cy="1003708"/>
      </dsp:txXfrm>
    </dsp:sp>
    <dsp:sp modelId="{97F7F6F7-30A8-CB44-9D76-38EF0B282D95}">
      <dsp:nvSpPr>
        <dsp:cNvPr id="0" name=""/>
        <dsp:cNvSpPr/>
      </dsp:nvSpPr>
      <dsp:spPr>
        <a:xfrm>
          <a:off x="0" y="2386560"/>
          <a:ext cx="6513603" cy="11123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Proteiny</a:t>
          </a:r>
          <a:r>
            <a:rPr lang="en-US" sz="2800" kern="1200" dirty="0"/>
            <a:t> s </a:t>
          </a:r>
          <a:r>
            <a:rPr lang="en-US" sz="2800" kern="1200" dirty="0" err="1"/>
            <a:t>podobnou</a:t>
          </a:r>
          <a:r>
            <a:rPr lang="en-US" sz="2800" kern="1200" dirty="0"/>
            <a:t> </a:t>
          </a:r>
          <a:r>
            <a:rPr lang="en-US" sz="2800" kern="1200" dirty="0" err="1"/>
            <a:t>abundancí</a:t>
          </a:r>
          <a:r>
            <a:rPr lang="en-US" sz="2800" kern="1200" dirty="0"/>
            <a:t> u </a:t>
          </a:r>
          <a:r>
            <a:rPr lang="en-US" sz="2800" kern="1200" dirty="0" err="1"/>
            <a:t>zdravých</a:t>
          </a:r>
          <a:r>
            <a:rPr lang="en-US" sz="2800" kern="1200" dirty="0"/>
            <a:t> vs </a:t>
          </a:r>
          <a:r>
            <a:rPr lang="en-US" sz="2800" kern="1200" dirty="0" err="1"/>
            <a:t>nemocných</a:t>
          </a:r>
          <a:endParaRPr lang="en-US" sz="2800" kern="1200" dirty="0"/>
        </a:p>
      </dsp:txBody>
      <dsp:txXfrm>
        <a:off x="54298" y="2440858"/>
        <a:ext cx="6405007" cy="1003708"/>
      </dsp:txXfrm>
    </dsp:sp>
    <dsp:sp modelId="{6303EEC1-1619-A546-9572-433D8658B840}">
      <dsp:nvSpPr>
        <dsp:cNvPr id="0" name=""/>
        <dsp:cNvSpPr/>
      </dsp:nvSpPr>
      <dsp:spPr>
        <a:xfrm>
          <a:off x="0" y="3579505"/>
          <a:ext cx="6513603" cy="11123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Geny</a:t>
          </a:r>
          <a:r>
            <a:rPr lang="en-US" sz="2800" kern="1200" dirty="0"/>
            <a:t> se </a:t>
          </a:r>
          <a:r>
            <a:rPr lang="en-US" sz="2800" kern="1200" dirty="0" err="1"/>
            <a:t>stejnou</a:t>
          </a:r>
          <a:r>
            <a:rPr lang="en-US" sz="2800" kern="1200" dirty="0"/>
            <a:t> </a:t>
          </a:r>
          <a:r>
            <a:rPr lang="en-US" sz="2800" kern="1200" dirty="0" err="1"/>
            <a:t>genovou</a:t>
          </a:r>
          <a:r>
            <a:rPr lang="en-US" sz="2800" kern="1200" dirty="0"/>
            <a:t> </a:t>
          </a:r>
          <a:r>
            <a:rPr lang="en-US" sz="2800" kern="1200" dirty="0" err="1"/>
            <a:t>expresí</a:t>
          </a:r>
          <a:r>
            <a:rPr lang="en-US" sz="2800" kern="1200" dirty="0"/>
            <a:t> v </a:t>
          </a:r>
          <a:r>
            <a:rPr lang="en-US" sz="2800" kern="1200" dirty="0" err="1"/>
            <a:t>čase</a:t>
          </a:r>
          <a:endParaRPr lang="en-US" sz="2800" kern="1200" dirty="0"/>
        </a:p>
      </dsp:txBody>
      <dsp:txXfrm>
        <a:off x="54298" y="3633803"/>
        <a:ext cx="6405007" cy="1003708"/>
      </dsp:txXfrm>
    </dsp:sp>
    <dsp:sp modelId="{D2F3884E-6EBC-284F-95EA-BB109813E9F8}">
      <dsp:nvSpPr>
        <dsp:cNvPr id="0" name=""/>
        <dsp:cNvSpPr/>
      </dsp:nvSpPr>
      <dsp:spPr>
        <a:xfrm>
          <a:off x="0" y="4772449"/>
          <a:ext cx="6513603" cy="11123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Skupiny</a:t>
          </a:r>
          <a:r>
            <a:rPr lang="en-US" sz="2800" kern="1200" dirty="0"/>
            <a:t> </a:t>
          </a:r>
          <a:r>
            <a:rPr lang="en-US" sz="2800" kern="1200" dirty="0" err="1"/>
            <a:t>bakterií</a:t>
          </a:r>
          <a:r>
            <a:rPr lang="en-US" sz="2800" kern="1200" dirty="0"/>
            <a:t> </a:t>
          </a:r>
          <a:r>
            <a:rPr lang="en-US" sz="2800" kern="1200" dirty="0" err="1"/>
            <a:t>společně</a:t>
          </a:r>
          <a:r>
            <a:rPr lang="en-US" sz="2800" kern="1200" dirty="0"/>
            <a:t> se </a:t>
          </a:r>
          <a:r>
            <a:rPr lang="en-US" sz="2800" kern="1200" dirty="0" err="1"/>
            <a:t>vyskytuících</a:t>
          </a:r>
          <a:r>
            <a:rPr lang="en-US" sz="2800" kern="1200" dirty="0"/>
            <a:t> s </a:t>
          </a:r>
          <a:r>
            <a:rPr lang="en-US" sz="2800" kern="1200" dirty="0" err="1"/>
            <a:t>konkrétními</a:t>
          </a:r>
          <a:r>
            <a:rPr lang="en-US" sz="2800" kern="1200" dirty="0"/>
            <a:t> </a:t>
          </a:r>
          <a:r>
            <a:rPr lang="en-US" sz="2800" kern="1200" dirty="0" err="1"/>
            <a:t>metabolity</a:t>
          </a:r>
          <a:endParaRPr lang="en-US" sz="2800" kern="1200" dirty="0"/>
        </a:p>
      </dsp:txBody>
      <dsp:txXfrm>
        <a:off x="54298" y="4826747"/>
        <a:ext cx="6405007" cy="1003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62F6D-1774-4940-A249-9B5622E3E049}">
      <dsp:nvSpPr>
        <dsp:cNvPr id="0" name=""/>
        <dsp:cNvSpPr/>
      </dsp:nvSpPr>
      <dsp:spPr>
        <a:xfrm>
          <a:off x="0" y="418350"/>
          <a:ext cx="6492875" cy="2088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354076" rIns="50391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Zvolíme </a:t>
          </a:r>
          <a:r>
            <a:rPr lang="cs-CZ" sz="1700" b="1" kern="1200" dirty="0"/>
            <a:t>metriku vzdálenosti </a:t>
          </a:r>
          <a:r>
            <a:rPr lang="cs-CZ" sz="1700" kern="1200" dirty="0"/>
            <a:t>(jak vzdálenost měříme?)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Vypočteme matici vzdáleností mezi objekty (každý s každým)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Vybereme shlukovací algoritmus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Stanovíme počet shluků – jen u některých metod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/>
            <a:t>Aplikujeme </a:t>
          </a:r>
          <a:r>
            <a:rPr lang="cs-CZ" sz="1700" kern="1200" dirty="0" err="1"/>
            <a:t>shlukovací</a:t>
          </a:r>
          <a:r>
            <a:rPr lang="cs-CZ" sz="1700" kern="1200" dirty="0"/>
            <a:t> algoritmus na matici vzdáleností       	získáme shluky</a:t>
          </a:r>
          <a:endParaRPr lang="en-US" sz="1700" kern="1200" dirty="0"/>
        </a:p>
      </dsp:txBody>
      <dsp:txXfrm>
        <a:off x="0" y="418350"/>
        <a:ext cx="6492875" cy="2088450"/>
      </dsp:txXfrm>
    </dsp:sp>
    <dsp:sp modelId="{5BD9E573-D0AC-4C45-AE9D-6AF0F8B907CD}">
      <dsp:nvSpPr>
        <dsp:cNvPr id="0" name=""/>
        <dsp:cNvSpPr/>
      </dsp:nvSpPr>
      <dsp:spPr>
        <a:xfrm>
          <a:off x="324643" y="167430"/>
          <a:ext cx="4545012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Princip:</a:t>
          </a:r>
          <a:endParaRPr lang="en-US" sz="1700" kern="1200"/>
        </a:p>
      </dsp:txBody>
      <dsp:txXfrm>
        <a:off x="349141" y="191928"/>
        <a:ext cx="4496016" cy="452844"/>
      </dsp:txXfrm>
    </dsp:sp>
    <dsp:sp modelId="{B66E6AB6-4D16-BB4E-93AC-432E2BB222ED}">
      <dsp:nvSpPr>
        <dsp:cNvPr id="0" name=""/>
        <dsp:cNvSpPr/>
      </dsp:nvSpPr>
      <dsp:spPr>
        <a:xfrm>
          <a:off x="0" y="2849520"/>
          <a:ext cx="6492875" cy="2088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3919" tIns="354076" rIns="50391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Hierarchické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 dirty="0" err="1"/>
            <a:t>Aglomerativní</a:t>
          </a:r>
          <a:r>
            <a:rPr lang="cs-CZ" sz="1700" kern="1200" dirty="0"/>
            <a:t> – Single, </a:t>
          </a:r>
          <a:r>
            <a:rPr lang="cs-CZ" sz="1700" kern="1200" dirty="0" err="1"/>
            <a:t>Complete</a:t>
          </a:r>
          <a:r>
            <a:rPr lang="cs-CZ" sz="1700" kern="1200" dirty="0"/>
            <a:t>, </a:t>
          </a:r>
          <a:r>
            <a:rPr lang="cs-CZ" sz="1700" kern="1200" dirty="0" err="1"/>
            <a:t>Average</a:t>
          </a:r>
          <a:r>
            <a:rPr lang="cs-CZ" sz="1700" kern="1200" dirty="0"/>
            <a:t>, </a:t>
          </a:r>
          <a:r>
            <a:rPr lang="cs-CZ" sz="1700" kern="1200" dirty="0" err="1"/>
            <a:t>Ward</a:t>
          </a:r>
          <a:r>
            <a:rPr lang="cs-CZ" sz="1700" kern="1200" dirty="0"/>
            <a:t> </a:t>
          </a:r>
          <a:r>
            <a:rPr lang="cs-CZ" sz="1700" kern="1200" dirty="0" err="1"/>
            <a:t>linkage</a:t>
          </a:r>
          <a:r>
            <a:rPr lang="cs-CZ" sz="1700" kern="1200" dirty="0"/>
            <a:t>, …</a:t>
          </a:r>
          <a:endParaRPr lang="en-US" sz="1700" kern="1200" dirty="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Divizivní – DIANA,...</a:t>
          </a:r>
          <a:endParaRPr lang="en-US" sz="1700" kern="120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Nehierarchické</a:t>
          </a:r>
          <a:endParaRPr lang="en-US" sz="1700" kern="1200"/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700" kern="1200"/>
            <a:t>K-means, PAM...</a:t>
          </a:r>
          <a:endParaRPr lang="en-US" sz="1700" kern="1200"/>
        </a:p>
      </dsp:txBody>
      <dsp:txXfrm>
        <a:off x="0" y="2849520"/>
        <a:ext cx="6492875" cy="2088450"/>
      </dsp:txXfrm>
    </dsp:sp>
    <dsp:sp modelId="{5B54618E-B4C3-7B41-8408-A796BDB01300}">
      <dsp:nvSpPr>
        <dsp:cNvPr id="0" name=""/>
        <dsp:cNvSpPr/>
      </dsp:nvSpPr>
      <dsp:spPr>
        <a:xfrm>
          <a:off x="324643" y="2598600"/>
          <a:ext cx="4545012" cy="5018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791" tIns="0" rIns="171791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Shlukovací algoritmy:</a:t>
          </a:r>
          <a:endParaRPr lang="en-US" sz="1700" kern="1200"/>
        </a:p>
      </dsp:txBody>
      <dsp:txXfrm>
        <a:off x="349141" y="2623098"/>
        <a:ext cx="4496016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042E2-06CA-0444-8995-865DD5BFBD1A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56DFC1-0346-524B-B2BA-AA87C3F14E8C}">
      <dsp:nvSpPr>
        <dsp:cNvPr id="0" name=""/>
        <dsp:cNvSpPr/>
      </dsp:nvSpPr>
      <dsp:spPr>
        <a:xfrm>
          <a:off x="0" y="718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Výběr shlukovacího algoritmu a metriky ovlivňuje konečné výsledky</a:t>
          </a:r>
          <a:endParaRPr lang="en-US" sz="2700" kern="1200"/>
        </a:p>
      </dsp:txBody>
      <dsp:txXfrm>
        <a:off x="0" y="718"/>
        <a:ext cx="6513603" cy="1176797"/>
      </dsp:txXfrm>
    </dsp:sp>
    <dsp:sp modelId="{0206F49F-8BE7-8F46-BCDA-F7A72BA7D6A1}">
      <dsp:nvSpPr>
        <dsp:cNvPr id="0" name=""/>
        <dsp:cNvSpPr/>
      </dsp:nvSpPr>
      <dsp:spPr>
        <a:xfrm>
          <a:off x="0" y="1177516"/>
          <a:ext cx="6513603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7DA27-3875-DC40-B52C-3FF9A1CB5388}">
      <dsp:nvSpPr>
        <dsp:cNvPr id="0" name=""/>
        <dsp:cNvSpPr/>
      </dsp:nvSpPr>
      <dsp:spPr>
        <a:xfrm>
          <a:off x="0" y="1177516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Výsledky jsou závislé na samotných datech</a:t>
          </a:r>
          <a:endParaRPr lang="en-US" sz="2700" kern="1200"/>
        </a:p>
      </dsp:txBody>
      <dsp:txXfrm>
        <a:off x="0" y="1177516"/>
        <a:ext cx="6513603" cy="1176797"/>
      </dsp:txXfrm>
    </dsp:sp>
    <dsp:sp modelId="{BDE95C1C-BC44-C242-9668-840FF19B1063}">
      <dsp:nvSpPr>
        <dsp:cNvPr id="0" name=""/>
        <dsp:cNvSpPr/>
      </dsp:nvSpPr>
      <dsp:spPr>
        <a:xfrm>
          <a:off x="0" y="2354314"/>
          <a:ext cx="6513603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82597-8C6A-5B4C-9319-BC82A196D75D}">
      <dsp:nvSpPr>
        <dsp:cNvPr id="0" name=""/>
        <dsp:cNvSpPr/>
      </dsp:nvSpPr>
      <dsp:spPr>
        <a:xfrm>
          <a:off x="0" y="2354314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Kolik shluků?</a:t>
          </a:r>
          <a:endParaRPr lang="en-US" sz="2700" kern="1200"/>
        </a:p>
      </dsp:txBody>
      <dsp:txXfrm>
        <a:off x="0" y="2354314"/>
        <a:ext cx="6513603" cy="1176797"/>
      </dsp:txXfrm>
    </dsp:sp>
    <dsp:sp modelId="{E3384581-064B-8241-8A85-E37802CD7E1B}">
      <dsp:nvSpPr>
        <dsp:cNvPr id="0" name=""/>
        <dsp:cNvSpPr/>
      </dsp:nvSpPr>
      <dsp:spPr>
        <a:xfrm>
          <a:off x="0" y="3531111"/>
          <a:ext cx="6513603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9A974-CB14-6048-B56F-1C45AF19452F}">
      <dsp:nvSpPr>
        <dsp:cNvPr id="0" name=""/>
        <dsp:cNvSpPr/>
      </dsp:nvSpPr>
      <dsp:spPr>
        <a:xfrm>
          <a:off x="0" y="3531111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/>
            <a:t>Potřebujeme odhad jistoty, že nalezené shluky jsou správné</a:t>
          </a:r>
          <a:endParaRPr lang="en-US" sz="2700" kern="1200"/>
        </a:p>
      </dsp:txBody>
      <dsp:txXfrm>
        <a:off x="0" y="3531111"/>
        <a:ext cx="6513603" cy="1176797"/>
      </dsp:txXfrm>
    </dsp:sp>
    <dsp:sp modelId="{C2D2D236-3AB5-4D42-BBE4-30856D8CF024}">
      <dsp:nvSpPr>
        <dsp:cNvPr id="0" name=""/>
        <dsp:cNvSpPr/>
      </dsp:nvSpPr>
      <dsp:spPr>
        <a:xfrm>
          <a:off x="0" y="4707909"/>
          <a:ext cx="651360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247A9-FAF8-1748-8B6F-ACACB4A1062E}">
      <dsp:nvSpPr>
        <dsp:cNvPr id="0" name=""/>
        <dsp:cNvSpPr/>
      </dsp:nvSpPr>
      <dsp:spPr>
        <a:xfrm>
          <a:off x="0" y="4707909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700" kern="1200" dirty="0"/>
            <a:t>Odhad kvality </a:t>
          </a:r>
          <a:r>
            <a:rPr lang="sk-SK" sz="2700" kern="1200" dirty="0" err="1"/>
            <a:t>shluků</a:t>
          </a:r>
          <a:r>
            <a:rPr lang="sk-SK" sz="2700" kern="1200" dirty="0"/>
            <a:t> je </a:t>
          </a:r>
          <a:r>
            <a:rPr lang="sk-SK" sz="2700" kern="1200" dirty="0" err="1"/>
            <a:t>založen</a:t>
          </a:r>
          <a:r>
            <a:rPr lang="sk-SK" sz="2700" kern="1200" dirty="0"/>
            <a:t> na metrikách z </a:t>
          </a:r>
          <a:r>
            <a:rPr lang="sk-SK" sz="2700" kern="1200" dirty="0" err="1"/>
            <a:t>dat</a:t>
          </a:r>
          <a:r>
            <a:rPr lang="sk-SK" sz="2700" kern="1200" dirty="0"/>
            <a:t> </a:t>
          </a:r>
          <a:r>
            <a:rPr lang="sk-SK" sz="2700" kern="1200" dirty="0" err="1"/>
            <a:t>ze</a:t>
          </a:r>
          <a:r>
            <a:rPr lang="sk-SK" sz="2700" kern="1200" dirty="0"/>
            <a:t> </a:t>
          </a:r>
          <a:r>
            <a:rPr lang="sk-SK" sz="2700" kern="1200" dirty="0" err="1"/>
            <a:t>kterých</a:t>
          </a:r>
          <a:r>
            <a:rPr lang="sk-SK" sz="2700" kern="1200" dirty="0"/>
            <a:t> byli </a:t>
          </a:r>
          <a:r>
            <a:rPr lang="sk-SK" sz="2700" kern="1200" dirty="0" err="1"/>
            <a:t>shluky</a:t>
          </a:r>
          <a:r>
            <a:rPr lang="sk-SK" sz="2700" kern="1200" dirty="0"/>
            <a:t> </a:t>
          </a:r>
          <a:r>
            <a:rPr lang="sk-SK" sz="2700" kern="1200" dirty="0" err="1"/>
            <a:t>vytvořené</a:t>
          </a:r>
          <a:endParaRPr lang="en-US" sz="2700" kern="1200" dirty="0"/>
        </a:p>
      </dsp:txBody>
      <dsp:txXfrm>
        <a:off x="0" y="4707909"/>
        <a:ext cx="6513603" cy="11767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31D97-BCB0-154D-A232-D2C8C43F5392}">
      <dsp:nvSpPr>
        <dsp:cNvPr id="0" name=""/>
        <dsp:cNvSpPr/>
      </dsp:nvSpPr>
      <dsp:spPr>
        <a:xfrm>
          <a:off x="0" y="0"/>
          <a:ext cx="69040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BC985-4696-1446-84AF-C4B0BEF6CBE2}">
      <dsp:nvSpPr>
        <dsp:cNvPr id="0" name=""/>
        <dsp:cNvSpPr/>
      </dsp:nvSpPr>
      <dsp:spPr>
        <a:xfrm>
          <a:off x="0" y="0"/>
          <a:ext cx="6904037" cy="120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V analýze </a:t>
          </a:r>
          <a:r>
            <a:rPr lang="sk-SK" sz="2000" kern="1200" dirty="0" err="1"/>
            <a:t>vysocepokryvných</a:t>
          </a:r>
          <a:r>
            <a:rPr lang="sk-SK" sz="2000" kern="1200" dirty="0"/>
            <a:t> </a:t>
          </a:r>
          <a:r>
            <a:rPr lang="sk-SK" sz="2000" kern="1200" dirty="0" err="1"/>
            <a:t>molekulárních</a:t>
          </a:r>
          <a:r>
            <a:rPr lang="sk-SK" sz="2000" kern="1200" dirty="0"/>
            <a:t> </a:t>
          </a:r>
          <a:r>
            <a:rPr lang="sk-SK" sz="2000" kern="1200" dirty="0" err="1"/>
            <a:t>dat</a:t>
          </a:r>
          <a:r>
            <a:rPr lang="sk-SK" sz="2000" kern="1200" dirty="0"/>
            <a:t> </a:t>
          </a:r>
          <a:r>
            <a:rPr lang="sk-SK" sz="2000" kern="1200" dirty="0" err="1"/>
            <a:t>mají</a:t>
          </a:r>
          <a:r>
            <a:rPr lang="sk-SK" sz="2000" kern="1200" dirty="0"/>
            <a:t> výše uvedené problémy </a:t>
          </a:r>
          <a:r>
            <a:rPr lang="sk-SK" sz="2000" kern="1200" dirty="0" err="1"/>
            <a:t>větší</a:t>
          </a:r>
          <a:r>
            <a:rPr lang="sk-SK" sz="2000" kern="1200" dirty="0"/>
            <a:t> váhu</a:t>
          </a:r>
          <a:endParaRPr lang="en-US" sz="2000" kern="1200" dirty="0"/>
        </a:p>
      </dsp:txBody>
      <dsp:txXfrm>
        <a:off x="0" y="0"/>
        <a:ext cx="6904037" cy="1207293"/>
      </dsp:txXfrm>
    </dsp:sp>
    <dsp:sp modelId="{C5CD76B5-CFCD-5D42-903C-0ABA6767D6C2}">
      <dsp:nvSpPr>
        <dsp:cNvPr id="0" name=""/>
        <dsp:cNvSpPr/>
      </dsp:nvSpPr>
      <dsp:spPr>
        <a:xfrm>
          <a:off x="0" y="1207293"/>
          <a:ext cx="69040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651E2-4953-A241-BF0A-E1A024F4E05F}">
      <dsp:nvSpPr>
        <dsp:cNvPr id="0" name=""/>
        <dsp:cNvSpPr/>
      </dsp:nvSpPr>
      <dsp:spPr>
        <a:xfrm>
          <a:off x="0" y="1207293"/>
          <a:ext cx="6904037" cy="120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/>
            <a:t>Malý počet </a:t>
          </a:r>
          <a:r>
            <a:rPr lang="sk-SK" sz="2000" kern="1200" dirty="0" err="1"/>
            <a:t>vzorků</a:t>
          </a:r>
          <a:r>
            <a:rPr lang="sk-SK" sz="2000" kern="1200" dirty="0"/>
            <a:t> a vysoký počet </a:t>
          </a:r>
          <a:r>
            <a:rPr lang="sk-SK" sz="2000" kern="1200" dirty="0" err="1"/>
            <a:t>proměnných</a:t>
          </a:r>
          <a:r>
            <a:rPr lang="sk-SK" sz="2000" kern="1200" dirty="0"/>
            <a:t> (</a:t>
          </a:r>
          <a:r>
            <a:rPr lang="sk-SK" sz="2000" kern="1200" dirty="0" err="1"/>
            <a:t>genů</a:t>
          </a:r>
          <a:r>
            <a:rPr lang="sk-SK" sz="2000" kern="1200" dirty="0"/>
            <a:t>, </a:t>
          </a:r>
          <a:r>
            <a:rPr lang="sk-SK" sz="2000" kern="1200" dirty="0" err="1"/>
            <a:t>proteinů</a:t>
          </a:r>
          <a:r>
            <a:rPr lang="sk-SK" sz="2000" kern="1200" dirty="0"/>
            <a:t>...) spolu s vyšším </a:t>
          </a:r>
          <a:r>
            <a:rPr lang="sk-SK" sz="2000" kern="1200" dirty="0" err="1"/>
            <a:t>množstvím</a:t>
          </a:r>
          <a:r>
            <a:rPr lang="sk-SK" sz="2000" kern="1200" dirty="0"/>
            <a:t> šumu v </a:t>
          </a:r>
          <a:r>
            <a:rPr lang="sk-SK" sz="2000" kern="1200" dirty="0" err="1"/>
            <a:t>datech</a:t>
          </a:r>
          <a:r>
            <a:rPr lang="sk-SK" sz="2000" kern="1200" dirty="0"/>
            <a:t> </a:t>
          </a:r>
          <a:r>
            <a:rPr lang="sk-SK" sz="2000" kern="1200" dirty="0" err="1"/>
            <a:t>jsou</a:t>
          </a:r>
          <a:r>
            <a:rPr lang="sk-SK" sz="2000" kern="1200" dirty="0"/>
            <a:t> </a:t>
          </a:r>
          <a:r>
            <a:rPr lang="sk-SK" sz="2000" kern="1200" dirty="0" err="1"/>
            <a:t>důvodem</a:t>
          </a:r>
          <a:r>
            <a:rPr lang="sk-SK" sz="2000" kern="1200" dirty="0"/>
            <a:t>, </a:t>
          </a:r>
          <a:r>
            <a:rPr lang="sk-SK" sz="2000" kern="1200" dirty="0" err="1"/>
            <a:t>proč</a:t>
          </a:r>
          <a:r>
            <a:rPr lang="sk-SK" sz="2000" kern="1200" dirty="0"/>
            <a:t> je </a:t>
          </a:r>
          <a:r>
            <a:rPr lang="sk-SK" sz="2000" kern="1200" dirty="0" err="1"/>
            <a:t>shlukování</a:t>
          </a:r>
          <a:r>
            <a:rPr lang="sk-SK" sz="2000" kern="1200" dirty="0"/>
            <a:t> </a:t>
          </a:r>
          <a:r>
            <a:rPr lang="sk-SK" sz="2000" kern="1200" dirty="0" err="1"/>
            <a:t>těchto</a:t>
          </a:r>
          <a:r>
            <a:rPr lang="sk-SK" sz="2000" kern="1200" dirty="0"/>
            <a:t> </a:t>
          </a:r>
          <a:r>
            <a:rPr lang="sk-SK" sz="2000" kern="1200" dirty="0" err="1"/>
            <a:t>dat</a:t>
          </a:r>
          <a:r>
            <a:rPr lang="sk-SK" sz="2000" kern="1200" dirty="0"/>
            <a:t> citlivé na </a:t>
          </a:r>
          <a:r>
            <a:rPr lang="sk-SK" sz="2000" kern="1200" dirty="0" err="1"/>
            <a:t>přeučení</a:t>
          </a:r>
          <a:r>
            <a:rPr lang="sk-SK" sz="2000" kern="1200" dirty="0"/>
            <a:t> (</a:t>
          </a:r>
          <a:r>
            <a:rPr lang="sk-SK" sz="2000" kern="1200" dirty="0" err="1"/>
            <a:t>overfitting</a:t>
          </a:r>
          <a:r>
            <a:rPr lang="sk-SK" sz="2000" kern="1200" dirty="0"/>
            <a:t>)</a:t>
          </a:r>
          <a:endParaRPr lang="en-US" sz="2000" kern="1200" dirty="0"/>
        </a:p>
      </dsp:txBody>
      <dsp:txXfrm>
        <a:off x="0" y="1207293"/>
        <a:ext cx="6904037" cy="1207293"/>
      </dsp:txXfrm>
    </dsp:sp>
    <dsp:sp modelId="{0EC33682-DFB2-A843-9618-B11C59D92379}">
      <dsp:nvSpPr>
        <dsp:cNvPr id="0" name=""/>
        <dsp:cNvSpPr/>
      </dsp:nvSpPr>
      <dsp:spPr>
        <a:xfrm>
          <a:off x="0" y="2414587"/>
          <a:ext cx="690403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279EF-771D-0A4E-AA68-A6731EEFE2E3}">
      <dsp:nvSpPr>
        <dsp:cNvPr id="0" name=""/>
        <dsp:cNvSpPr/>
      </dsp:nvSpPr>
      <dsp:spPr>
        <a:xfrm>
          <a:off x="0" y="2414587"/>
          <a:ext cx="6904037" cy="120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 err="1"/>
            <a:t>Shlukování</a:t>
          </a:r>
          <a:r>
            <a:rPr lang="sk-SK" sz="2000" kern="1200" dirty="0"/>
            <a:t> je </a:t>
          </a:r>
          <a:r>
            <a:rPr lang="sk-SK" sz="2000" kern="1200" dirty="0" err="1"/>
            <a:t>méně</a:t>
          </a:r>
          <a:r>
            <a:rPr lang="sk-SK" sz="2000" kern="1200" dirty="0"/>
            <a:t> robustní (</a:t>
          </a:r>
          <a:r>
            <a:rPr lang="sk-SK" sz="2000" kern="1200" dirty="0" err="1"/>
            <a:t>více</a:t>
          </a:r>
          <a:r>
            <a:rPr lang="sk-SK" sz="2000" kern="1200" dirty="0"/>
            <a:t> </a:t>
          </a:r>
          <a:r>
            <a:rPr lang="sk-SK" sz="2000" kern="1200" dirty="0" err="1"/>
            <a:t>ovlivněné</a:t>
          </a:r>
          <a:r>
            <a:rPr lang="sk-SK" sz="2000" kern="1200" dirty="0"/>
            <a:t> variabilitou </a:t>
          </a:r>
          <a:r>
            <a:rPr lang="sk-SK" sz="2000" kern="1200" dirty="0" err="1"/>
            <a:t>dat</a:t>
          </a:r>
          <a:r>
            <a:rPr lang="sk-SK" sz="2000" kern="1200" dirty="0"/>
            <a:t>)</a:t>
          </a:r>
          <a:endParaRPr lang="en-US" sz="2000" kern="1200" dirty="0"/>
        </a:p>
      </dsp:txBody>
      <dsp:txXfrm>
        <a:off x="0" y="2414587"/>
        <a:ext cx="6904037" cy="1207293"/>
      </dsp:txXfrm>
    </dsp:sp>
    <dsp:sp modelId="{6EB94162-D6D7-B645-A366-2253125B2509}">
      <dsp:nvSpPr>
        <dsp:cNvPr id="0" name=""/>
        <dsp:cNvSpPr/>
      </dsp:nvSpPr>
      <dsp:spPr>
        <a:xfrm>
          <a:off x="0" y="3621881"/>
          <a:ext cx="690403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868EE-C164-E64D-8474-6AFDF0A0A6CC}">
      <dsp:nvSpPr>
        <dsp:cNvPr id="0" name=""/>
        <dsp:cNvSpPr/>
      </dsp:nvSpPr>
      <dsp:spPr>
        <a:xfrm>
          <a:off x="0" y="3621881"/>
          <a:ext cx="6904037" cy="1207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Variabilita dat a výsledky shlukování se dají simulovat opakovaným náhodným výběrem z dat</a:t>
          </a:r>
          <a:endParaRPr lang="en-US" sz="2000" kern="1200"/>
        </a:p>
      </dsp:txBody>
      <dsp:txXfrm>
        <a:off x="0" y="3621881"/>
        <a:ext cx="6904037" cy="120729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874EE-FD08-A44B-80EB-BE90B7873A1F}">
      <dsp:nvSpPr>
        <dsp:cNvPr id="0" name=""/>
        <dsp:cNvSpPr/>
      </dsp:nvSpPr>
      <dsp:spPr>
        <a:xfrm>
          <a:off x="0" y="3960969"/>
          <a:ext cx="6904037" cy="866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Jádro (nejnižší propojené objekty) každého shluku musí být silně propojeno</a:t>
          </a:r>
          <a:endParaRPr lang="en-US" sz="2000" kern="1200"/>
        </a:p>
      </dsp:txBody>
      <dsp:txXfrm>
        <a:off x="0" y="3960969"/>
        <a:ext cx="6904037" cy="866563"/>
      </dsp:txXfrm>
    </dsp:sp>
    <dsp:sp modelId="{49AD55C8-7A7F-CD4E-BA21-264F35737B41}">
      <dsp:nvSpPr>
        <dsp:cNvPr id="0" name=""/>
        <dsp:cNvSpPr/>
      </dsp:nvSpPr>
      <dsp:spPr>
        <a:xfrm rot="10800000">
          <a:off x="0" y="2641193"/>
          <a:ext cx="6904037" cy="1332774"/>
        </a:xfrm>
        <a:prstGeom prst="upArrowCallou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Každý shluk by měl být oddělený od okolí mezerou</a:t>
          </a:r>
          <a:endParaRPr lang="en-US" sz="2000" kern="1200"/>
        </a:p>
      </dsp:txBody>
      <dsp:txXfrm rot="10800000">
        <a:off x="0" y="2641193"/>
        <a:ext cx="6904037" cy="865997"/>
      </dsp:txXfrm>
    </dsp:sp>
    <dsp:sp modelId="{01D2732A-D64C-2549-82DF-61DCF3DEC73D}">
      <dsp:nvSpPr>
        <dsp:cNvPr id="0" name=""/>
        <dsp:cNvSpPr/>
      </dsp:nvSpPr>
      <dsp:spPr>
        <a:xfrm rot="10800000">
          <a:off x="0" y="1321417"/>
          <a:ext cx="6904037" cy="1332774"/>
        </a:xfrm>
        <a:prstGeom prst="upArrowCallou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Příliš vzdálené objekty jsou ze shluku vyloučené i v případě, že patří do stejného ramena dendrogramu</a:t>
          </a:r>
          <a:endParaRPr lang="en-US" sz="2000" kern="1200"/>
        </a:p>
      </dsp:txBody>
      <dsp:txXfrm rot="10800000">
        <a:off x="0" y="1321417"/>
        <a:ext cx="6904037" cy="865997"/>
      </dsp:txXfrm>
    </dsp:sp>
    <dsp:sp modelId="{63525ABD-D6E6-3F40-BFFC-59F27ACE1B2D}">
      <dsp:nvSpPr>
        <dsp:cNvPr id="0" name=""/>
        <dsp:cNvSpPr/>
      </dsp:nvSpPr>
      <dsp:spPr>
        <a:xfrm rot="10800000">
          <a:off x="0" y="1641"/>
          <a:ext cx="6904037" cy="1332774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/>
            <a:t>Shluk musí mít minimální počet objektů</a:t>
          </a:r>
          <a:endParaRPr lang="en-US" sz="2000" kern="1200"/>
        </a:p>
      </dsp:txBody>
      <dsp:txXfrm rot="10800000">
        <a:off x="0" y="1641"/>
        <a:ext cx="6904037" cy="8659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6FE37-A882-4A4F-A4FD-0701D8800A00}">
      <dsp:nvSpPr>
        <dsp:cNvPr id="0" name=""/>
        <dsp:cNvSpPr/>
      </dsp:nvSpPr>
      <dsp:spPr>
        <a:xfrm>
          <a:off x="1243" y="192221"/>
          <a:ext cx="4366184" cy="27725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5B920-C8CB-0C47-9B56-9A440B1E1EF5}">
      <dsp:nvSpPr>
        <dsp:cNvPr id="0" name=""/>
        <dsp:cNvSpPr/>
      </dsp:nvSpPr>
      <dsp:spPr>
        <a:xfrm>
          <a:off x="486375" y="653096"/>
          <a:ext cx="4366184" cy="277252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b="1" kern="1200"/>
            <a:t>Validace algoritmu a parametrů </a:t>
          </a:r>
          <a:r>
            <a:rPr lang="sk-SK" sz="3300" kern="1200"/>
            <a:t>modelu na testovacím souboru</a:t>
          </a:r>
          <a:endParaRPr lang="en-US" sz="3300" kern="1200"/>
        </a:p>
      </dsp:txBody>
      <dsp:txXfrm>
        <a:off x="567580" y="734301"/>
        <a:ext cx="4203774" cy="2610117"/>
      </dsp:txXfrm>
    </dsp:sp>
    <dsp:sp modelId="{9E8B687D-B779-A542-BE63-B8E67C4BBB0B}">
      <dsp:nvSpPr>
        <dsp:cNvPr id="0" name=""/>
        <dsp:cNvSpPr/>
      </dsp:nvSpPr>
      <dsp:spPr>
        <a:xfrm>
          <a:off x="5337691" y="192221"/>
          <a:ext cx="4366184" cy="277252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E48F85-8096-6B42-844B-A7812AE1BB43}">
      <dsp:nvSpPr>
        <dsp:cNvPr id="0" name=""/>
        <dsp:cNvSpPr/>
      </dsp:nvSpPr>
      <dsp:spPr>
        <a:xfrm>
          <a:off x="5822823" y="653096"/>
          <a:ext cx="4366184" cy="277252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300" kern="1200"/>
            <a:t>(Když zopakujeme celou proceduru na dalším souboru, dostaneme stejný výsledek?)</a:t>
          </a:r>
          <a:endParaRPr lang="en-US" sz="3300" kern="1200"/>
        </a:p>
      </dsp:txBody>
      <dsp:txXfrm>
        <a:off x="5904028" y="734301"/>
        <a:ext cx="4203774" cy="261011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E1544-61F6-624B-9071-24FB5F3E6C35}">
      <dsp:nvSpPr>
        <dsp:cNvPr id="0" name=""/>
        <dsp:cNvSpPr/>
      </dsp:nvSpPr>
      <dsp:spPr>
        <a:xfrm>
          <a:off x="0" y="747703"/>
          <a:ext cx="2866008" cy="181991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17D49-EA94-2F4D-9517-E38E1464EA4B}">
      <dsp:nvSpPr>
        <dsp:cNvPr id="0" name=""/>
        <dsp:cNvSpPr/>
      </dsp:nvSpPr>
      <dsp:spPr>
        <a:xfrm>
          <a:off x="318445" y="1050226"/>
          <a:ext cx="2866008" cy="181991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b="1" kern="1200" dirty="0" err="1"/>
            <a:t>Validace</a:t>
          </a:r>
          <a:r>
            <a:rPr lang="sk-SK" sz="1900" b="1" kern="1200" dirty="0"/>
            <a:t> konceptu </a:t>
          </a:r>
          <a:r>
            <a:rPr lang="sk-SK" sz="1900" kern="1200" dirty="0"/>
            <a:t>pomocí klinických, </a:t>
          </a:r>
          <a:r>
            <a:rPr lang="sk-SK" sz="1900" kern="1200" dirty="0" err="1"/>
            <a:t>molekulárních</a:t>
          </a:r>
          <a:r>
            <a:rPr lang="sk-SK" sz="1900" kern="1200" dirty="0"/>
            <a:t> a histologických </a:t>
          </a:r>
          <a:r>
            <a:rPr lang="sk-SK" sz="1900" kern="1200" dirty="0" err="1"/>
            <a:t>charakteristik</a:t>
          </a:r>
          <a:r>
            <a:rPr lang="sk-SK" sz="1900" kern="1200" dirty="0"/>
            <a:t> </a:t>
          </a:r>
          <a:r>
            <a:rPr lang="sk-SK" sz="1900" kern="1200" dirty="0" err="1"/>
            <a:t>objevených</a:t>
          </a:r>
          <a:r>
            <a:rPr lang="sk-SK" sz="1900" kern="1200" dirty="0"/>
            <a:t> </a:t>
          </a:r>
          <a:r>
            <a:rPr lang="sk-SK" sz="1900" kern="1200" dirty="0" err="1"/>
            <a:t>skupin</a:t>
          </a:r>
          <a:endParaRPr lang="en-US" sz="1900" kern="1200" dirty="0"/>
        </a:p>
      </dsp:txBody>
      <dsp:txXfrm>
        <a:off x="371748" y="1103529"/>
        <a:ext cx="2759402" cy="1713309"/>
      </dsp:txXfrm>
    </dsp:sp>
    <dsp:sp modelId="{605EBB84-266C-D44E-B633-D344DD9C3948}">
      <dsp:nvSpPr>
        <dsp:cNvPr id="0" name=""/>
        <dsp:cNvSpPr/>
      </dsp:nvSpPr>
      <dsp:spPr>
        <a:xfrm>
          <a:off x="3502899" y="747703"/>
          <a:ext cx="2866008" cy="181991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96D2C-7AE5-4B48-BFAD-9BEEECEADA86}">
      <dsp:nvSpPr>
        <dsp:cNvPr id="0" name=""/>
        <dsp:cNvSpPr/>
      </dsp:nvSpPr>
      <dsp:spPr>
        <a:xfrm>
          <a:off x="3821344" y="1050226"/>
          <a:ext cx="2866008" cy="181991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(</a:t>
          </a:r>
          <a:r>
            <a:rPr lang="sk-SK" sz="1900" kern="1200" dirty="0" err="1"/>
            <a:t>Mají</a:t>
          </a:r>
          <a:r>
            <a:rPr lang="sk-SK" sz="1900" kern="1200" dirty="0"/>
            <a:t> </a:t>
          </a:r>
          <a:r>
            <a:rPr lang="sk-SK" sz="1900" kern="1200" dirty="0" err="1"/>
            <a:t>objevené</a:t>
          </a:r>
          <a:r>
            <a:rPr lang="sk-SK" sz="1900" kern="1200" dirty="0"/>
            <a:t> skupiny biologickou podstatu / </a:t>
          </a:r>
          <a:r>
            <a:rPr lang="sk-SK" sz="1900" kern="1200" dirty="0" err="1"/>
            <a:t>odrážejí</a:t>
          </a:r>
          <a:r>
            <a:rPr lang="sk-SK" sz="1900" kern="1200" dirty="0"/>
            <a:t> </a:t>
          </a:r>
          <a:r>
            <a:rPr lang="sk-SK" sz="1900" kern="1200" dirty="0" err="1"/>
            <a:t>známé</a:t>
          </a:r>
          <a:r>
            <a:rPr lang="sk-SK" sz="1900" kern="1200" dirty="0"/>
            <a:t> </a:t>
          </a:r>
          <a:r>
            <a:rPr lang="sk-SK" sz="1900" kern="1200" dirty="0" err="1"/>
            <a:t>vědecké</a:t>
          </a:r>
          <a:r>
            <a:rPr lang="sk-SK" sz="1900" kern="1200" dirty="0"/>
            <a:t> poznatky?)</a:t>
          </a:r>
          <a:endParaRPr lang="en-US" sz="1900" kern="1200" dirty="0"/>
        </a:p>
      </dsp:txBody>
      <dsp:txXfrm>
        <a:off x="3874647" y="1103529"/>
        <a:ext cx="2759402" cy="1713309"/>
      </dsp:txXfrm>
    </dsp:sp>
    <dsp:sp modelId="{9175D8D6-FF6F-D344-8F2B-7CEE89C00B0C}">
      <dsp:nvSpPr>
        <dsp:cNvPr id="0" name=""/>
        <dsp:cNvSpPr/>
      </dsp:nvSpPr>
      <dsp:spPr>
        <a:xfrm>
          <a:off x="7005798" y="747703"/>
          <a:ext cx="2866008" cy="181991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7A1A9-3072-8943-A89B-40CC3C54F2CE}">
      <dsp:nvSpPr>
        <dsp:cNvPr id="0" name=""/>
        <dsp:cNvSpPr/>
      </dsp:nvSpPr>
      <dsp:spPr>
        <a:xfrm>
          <a:off x="7324243" y="1050226"/>
          <a:ext cx="2866008" cy="181991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900" kern="1200" dirty="0"/>
            <a:t>(Je rozložení </a:t>
          </a:r>
          <a:r>
            <a:rPr lang="sk-SK" sz="1900" kern="1200" dirty="0" err="1"/>
            <a:t>těchto</a:t>
          </a:r>
          <a:r>
            <a:rPr lang="sk-SK" sz="1900" kern="1200" dirty="0"/>
            <a:t> </a:t>
          </a:r>
          <a:r>
            <a:rPr lang="sk-SK" sz="1900" kern="1200" dirty="0" err="1"/>
            <a:t>charakteristik</a:t>
          </a:r>
          <a:r>
            <a:rPr lang="sk-SK" sz="1900" kern="1200" dirty="0"/>
            <a:t> </a:t>
          </a:r>
          <a:r>
            <a:rPr lang="sk-SK" sz="1900" kern="1200" dirty="0" err="1"/>
            <a:t>mezi</a:t>
          </a:r>
          <a:r>
            <a:rPr lang="sk-SK" sz="1900" kern="1200" dirty="0"/>
            <a:t> podtypy </a:t>
          </a:r>
          <a:r>
            <a:rPr lang="sk-SK" sz="1900" kern="1200" dirty="0" err="1"/>
            <a:t>srovnatelné</a:t>
          </a:r>
          <a:r>
            <a:rPr lang="sk-SK" sz="1900" kern="1200" dirty="0"/>
            <a:t> </a:t>
          </a:r>
          <a:r>
            <a:rPr lang="sk-SK" sz="1900" kern="1200" dirty="0" err="1"/>
            <a:t>ve</a:t>
          </a:r>
          <a:r>
            <a:rPr lang="sk-SK" sz="1900" kern="1200" dirty="0"/>
            <a:t> </a:t>
          </a:r>
          <a:r>
            <a:rPr lang="sk-SK" sz="1900" kern="1200" dirty="0" err="1"/>
            <a:t>validačním</a:t>
          </a:r>
          <a:r>
            <a:rPr lang="sk-SK" sz="1900" kern="1200" dirty="0"/>
            <a:t> </a:t>
          </a:r>
          <a:r>
            <a:rPr lang="sk-SK" sz="1900" kern="1200" dirty="0" err="1"/>
            <a:t>souboru</a:t>
          </a:r>
          <a:r>
            <a:rPr lang="sk-SK" sz="1900" kern="1200" dirty="0"/>
            <a:t>?)</a:t>
          </a:r>
          <a:endParaRPr lang="en-US" sz="1900" kern="1200" dirty="0"/>
        </a:p>
      </dsp:txBody>
      <dsp:txXfrm>
        <a:off x="7377546" y="1103529"/>
        <a:ext cx="2759402" cy="17133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1C6A2-A845-FF41-836C-6E2C5A2DA572}">
      <dsp:nvSpPr>
        <dsp:cNvPr id="0" name=""/>
        <dsp:cNvSpPr/>
      </dsp:nvSpPr>
      <dsp:spPr>
        <a:xfrm>
          <a:off x="0" y="36077"/>
          <a:ext cx="6513603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Více metod v rámci jedné studie</a:t>
          </a:r>
          <a:endParaRPr lang="en-US" sz="2300" kern="1200"/>
        </a:p>
      </dsp:txBody>
      <dsp:txXfrm>
        <a:off x="44602" y="80679"/>
        <a:ext cx="6424399" cy="824474"/>
      </dsp:txXfrm>
    </dsp:sp>
    <dsp:sp modelId="{4064A30B-E59F-2849-A537-744B2311C439}">
      <dsp:nvSpPr>
        <dsp:cNvPr id="0" name=""/>
        <dsp:cNvSpPr/>
      </dsp:nvSpPr>
      <dsp:spPr>
        <a:xfrm>
          <a:off x="0" y="1015995"/>
          <a:ext cx="6513603" cy="913678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Konsenzuální shlukování</a:t>
          </a:r>
          <a:endParaRPr lang="en-US" sz="2300" kern="1200"/>
        </a:p>
      </dsp:txBody>
      <dsp:txXfrm>
        <a:off x="44602" y="1060597"/>
        <a:ext cx="6424399" cy="824474"/>
      </dsp:txXfrm>
    </dsp:sp>
    <dsp:sp modelId="{E81F9F72-FA5A-3D4C-9F2E-E366BF4AFCE6}">
      <dsp:nvSpPr>
        <dsp:cNvPr id="0" name=""/>
        <dsp:cNvSpPr/>
      </dsp:nvSpPr>
      <dsp:spPr>
        <a:xfrm>
          <a:off x="0" y="1995914"/>
          <a:ext cx="6513603" cy="913678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Dynamické řezání stromu</a:t>
          </a:r>
          <a:endParaRPr lang="en-US" sz="2300" kern="1200"/>
        </a:p>
      </dsp:txBody>
      <dsp:txXfrm>
        <a:off x="44602" y="2040516"/>
        <a:ext cx="6424399" cy="824474"/>
      </dsp:txXfrm>
    </dsp:sp>
    <dsp:sp modelId="{0DBE2826-ECA7-1B47-8B46-8F7D280B6F2D}">
      <dsp:nvSpPr>
        <dsp:cNvPr id="0" name=""/>
        <dsp:cNvSpPr/>
      </dsp:nvSpPr>
      <dsp:spPr>
        <a:xfrm>
          <a:off x="0" y="2975833"/>
          <a:ext cx="6513603" cy="913678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Vizualizace výsledků</a:t>
          </a:r>
          <a:endParaRPr lang="en-US" sz="2300" kern="1200"/>
        </a:p>
      </dsp:txBody>
      <dsp:txXfrm>
        <a:off x="44602" y="3020435"/>
        <a:ext cx="6424399" cy="824474"/>
      </dsp:txXfrm>
    </dsp:sp>
    <dsp:sp modelId="{3BE3CA38-C73C-C84E-B42D-E32048734CAD}">
      <dsp:nvSpPr>
        <dsp:cNvPr id="0" name=""/>
        <dsp:cNvSpPr/>
      </dsp:nvSpPr>
      <dsp:spPr>
        <a:xfrm>
          <a:off x="0" y="3955751"/>
          <a:ext cx="6513603" cy="913678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Propojení výsledků s biologickými či klinickými proměnnými</a:t>
          </a:r>
          <a:endParaRPr lang="en-US" sz="2300" kern="1200"/>
        </a:p>
      </dsp:txBody>
      <dsp:txXfrm>
        <a:off x="44602" y="4000353"/>
        <a:ext cx="6424399" cy="824474"/>
      </dsp:txXfrm>
    </dsp:sp>
    <dsp:sp modelId="{931A8EF6-20AC-FE4F-9AF7-6F65D65D81A8}">
      <dsp:nvSpPr>
        <dsp:cNvPr id="0" name=""/>
        <dsp:cNvSpPr/>
      </dsp:nvSpPr>
      <dsp:spPr>
        <a:xfrm>
          <a:off x="0" y="4935670"/>
          <a:ext cx="6513603" cy="91367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Validace výsledků na testovacím souboru!</a:t>
          </a:r>
          <a:endParaRPr lang="en-US" sz="2300" kern="1200" dirty="0"/>
        </a:p>
      </dsp:txBody>
      <dsp:txXfrm>
        <a:off x="44602" y="4980272"/>
        <a:ext cx="6424399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56:4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6130 158 24575,'-59'0'0,"-7"0"0,-102 0 0,6 0 0,-141 0-1131,31 0 1131,87 0 0,-4 0 0,24 0 0,5 0 0,-24 0 0,-7 0 0,-57 0 0,0 0 0,54 0 0,1 0 0,-51 0 0,8 0 0,72 0 0,12 0 0,-58 0 277,-31 5-277,64 9 0,-51 6 0,23 1 0,-13 3 0,86 0 0,-14-4 854,23 7-854,5 3 0,13-5 0,15 9 0,28-14 0,12 5 0,-5-4 0,17 9 0,-8-3 0,12 5 0,16 7 0,-14 1 0,30 7 0,-14-1 0,16 1 0,0 7 0,0 2 0,0 7 0,0 0 0,18 18 0,44-6 0,28 16 0,34-10-735,6 9 735,22-4 0,-25-15 0,-34-30 0,9-1 0,1-1 0,2-1 0,99 30 0,-35-15 0,6-4 0,62 6 0,-97-23 0,9-1 0,21-4 0,0-4 0,84 13 0,-68-20 0,9 1 0,-37 1 0,-4-2 0,14-7 0,11-2 0,81 4 0,7 0 0,-57-3 0,3-1-702,67-2 1,-5-1 701,-61 0 0,-14-2 0,-2-1 0,-2-2 0,11 1 0,0 0 0,0 0 0,2 0 0,-15 0 0,4 0 0,25 0 0,4 0 0,-32 1 0,-1-2 0,33-5 0,-1-2 0,-28 3 0,-7-1 0,-23-4 0,-1-2 0,74-1 0,-12 1-771,17-3 771,-27 3 0,1 0 0,15-2-230,44 0 230,-26-5 0,-1 3 0,-24-3 646,-30 1-646,-9-1 1375,-37-5-1375,16 0 850,-1-1-850,-13-5 268,19-2-268,-14-6 0,-4 0 0,52-16 0,-40 7 0,16-7 0,-71 13 0,-26 1 0,-18 6 0,-15-5 0,-3 1 0,-14-3 0,-2-6 0,-13 1 0,-5-8 0,-16 5 0,0-5 0,0 7 0,0 7 0,0-13 0,-16 18 0,-20-18 0,-5 6 0,-45-4 0,3-11 0,-35 10 0,-50-21 0,38 19-273,12 10 1,-5 2 272,-25-2 0,-2-1 0,-5 2 0,-11 11 0,-7-6 0,-2 2 0,2 14 0,32 1 0,-18 0 0,11 5 0,2 2 0,-83-9 0,19 4 0,-4 0 0,-40-2 0,65 8 0,0 1 0,-73-8 0,78 12 0,5 1 0,-99-7 0,52 9 0,-13 1 0,16-4 0,7 2-458,42 4 0,-2 2 458,-63-4 0,16 0 0,23 4 0,36 0 0,-11 0 0,15 0 0,2 0 0,-93 0 0,56 0 0,-6 0 0,-69 0 0,97 2 0,0 2 0,15 3 0,0 1 0,0-1 0,0 2-164,0 5 0,3-1 164,-108 2 0,115-1 0,0-1 0,-116 3 0,-25 10 0,36-5 0,5 6 0,-6 6 0,106-16 0,9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EA34-2B73-F546-B251-4807E6C1F95C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2663-D5CB-DD42-8C87-2535CE03B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00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4E8C7985-5F7C-8345-A19A-99E04B15061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294D4D-CABB-B94C-AEB6-3855398E812A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68D1114C-3FCA-1142-B7A1-B6C2497902D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5112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604F7A6E-3263-C643-B340-C2F1329724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7188" cy="4462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9061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149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665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1943E073-A59E-F347-8651-258913CE575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80ABB9-37A3-4A4D-A30B-1515F031D3A4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02809AED-6C68-5443-820A-83F953F0C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07593E9-F46F-714C-AD2E-C0843B2627C2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9CF98817-FB8E-A449-978E-6A6D093829E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3" name="Text Box 3">
            <a:extLst>
              <a:ext uri="{FF2B5EF4-FFF2-40B4-BE49-F238E27FC236}">
                <a16:creationId xmlns:a16="http://schemas.microsoft.com/office/drawing/2014/main" id="{365DD7ED-AC6B-2B4F-8771-099BAB9D9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ctr" anchorCtr="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Pokud data standardizujeme, pak Eukleidovska a korelacni vzdalenost jsou ekvivalentni</a:t>
            </a:r>
          </a:p>
        </p:txBody>
      </p:sp>
    </p:spTree>
    <p:extLst>
      <p:ext uri="{BB962C8B-B14F-4D97-AF65-F5344CB8AC3E}">
        <p14:creationId xmlns:p14="http://schemas.microsoft.com/office/powerpoint/2010/main" val="3015711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93ABC05E-F6DF-2449-8CF8-A17F748D869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99F1A3-B1DE-B745-8084-A27F959B0D17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52225" name="Text Box 1">
            <a:extLst>
              <a:ext uri="{FF2B5EF4-FFF2-40B4-BE49-F238E27FC236}">
                <a16:creationId xmlns:a16="http://schemas.microsoft.com/office/drawing/2014/main" id="{17F04DE3-6DC7-344F-818A-339B55DD0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869F90E-05D0-8448-8583-A27EFA6F5FE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77F942DF-85FE-3D43-B4E6-86D86932A1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DF11B6B7-9B83-D442-A6B0-8423C1D21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Moc velka vzdalenost -&gt; nic tam neni</a:t>
            </a:r>
          </a:p>
        </p:txBody>
      </p:sp>
    </p:spTree>
    <p:extLst>
      <p:ext uri="{BB962C8B-B14F-4D97-AF65-F5344CB8AC3E}">
        <p14:creationId xmlns:p14="http://schemas.microsoft.com/office/powerpoint/2010/main" val="2555176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AE161800-62F5-2A48-AD7E-68120F42FC2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2093B5-5927-A340-B946-3A20D6345432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53249" name="Text Box 1">
            <a:extLst>
              <a:ext uri="{FF2B5EF4-FFF2-40B4-BE49-F238E27FC236}">
                <a16:creationId xmlns:a16="http://schemas.microsoft.com/office/drawing/2014/main" id="{43D8723B-E3E3-8B47-AF06-FBC41308E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B1C7518-E72E-2C42-B168-0C917B5E4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FD4B3604-570A-6F49-863C-D8A18146614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1" name="Text Box 3">
            <a:extLst>
              <a:ext uri="{FF2B5EF4-FFF2-40B4-BE49-F238E27FC236}">
                <a16:creationId xmlns:a16="http://schemas.microsoft.com/office/drawing/2014/main" id="{8C447261-E31F-7841-9CF1-2BC61818D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363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37108191-74CD-C545-8C0A-B299D4F7560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2C30CA-A2CE-444F-B00C-646B4FD07EA6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54273" name="Text Box 1">
            <a:extLst>
              <a:ext uri="{FF2B5EF4-FFF2-40B4-BE49-F238E27FC236}">
                <a16:creationId xmlns:a16="http://schemas.microsoft.com/office/drawing/2014/main" id="{2A8E7084-CD99-5440-85E3-C02D0C7AD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759C344-282E-8E4D-9D3A-5F304246F12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B80F6730-B5AB-F84A-9090-AA7328E0A8C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5" name="Text Box 3">
            <a:extLst>
              <a:ext uri="{FF2B5EF4-FFF2-40B4-BE49-F238E27FC236}">
                <a16:creationId xmlns:a16="http://schemas.microsoft.com/office/drawing/2014/main" id="{CB73E75B-8E26-914B-BFD5-46BDB35D9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604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FD0FC0D5-87B2-E84E-9DEB-9093F9A076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E949B-AC57-6046-9AA2-41F2B5838F3A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C3462E8D-FC06-AA4D-B8F7-FFE261EEB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5F38E7-5436-4943-94E8-E8BDA177B59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0D9435A6-18A2-8E4F-8596-3088A843BDC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53F5E0EC-3819-ED46-8CBB-E05E0E115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64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30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566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BA6C4811-4E83-9549-A735-87D4EE1BB8A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15468C-2236-F749-8B96-ED6759C8CE8C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275B6B18-89C8-CA46-9094-F4266BAB3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09E16EF-96B8-C844-990F-EDCEBCE075A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8971786F-6EF9-1841-91E0-F9AEC4C6E27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6FDE432A-E18C-234C-B98F-16AF72E38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204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A95D6DBA-9B4B-A24B-9876-202EAFA8BBE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18B66A-D893-DE45-8E57-0353F629863A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3297D517-675C-604A-8698-0738E6EAC366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5112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DDB24090-CB5C-4F4C-BDAF-2BC576DFF83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7188" cy="4462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09178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44F6691B-1911-4440-BD29-BB45FF7D09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F08AED-ECBD-A241-902E-3DEC7606264D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F664D940-A253-BB40-8765-6F269A0BE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48453DC-A115-C74D-B84C-2CDA3C28284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525ABB1A-9827-9E4B-BD03-E3E8DDF1904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B9A8E29B-DB05-BB40-9E68-F07F92492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882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6E12-1069-4B26-9C7B-A738C2E77AD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25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F08D04BA-0C1D-254A-ABD2-7F7A818FAF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CB5DE4-90A5-E64A-B753-A315BC4E1A8E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62465" name="Text Box 1">
            <a:extLst>
              <a:ext uri="{FF2B5EF4-FFF2-40B4-BE49-F238E27FC236}">
                <a16:creationId xmlns:a16="http://schemas.microsoft.com/office/drawing/2014/main" id="{0C024E70-2EE9-8743-808D-E53732D8D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776904-4894-7B46-ACAF-55D0E791780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2466" name="Text Box 2">
            <a:extLst>
              <a:ext uri="{FF2B5EF4-FFF2-40B4-BE49-F238E27FC236}">
                <a16:creationId xmlns:a16="http://schemas.microsoft.com/office/drawing/2014/main" id="{849DBB15-9103-9A4C-86E9-7AA85A8477F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8F3BB3E1-4E5F-8746-93A4-8568F2036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51564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24BA087D-DC9D-DA42-A476-1A564DE26A9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529D01-A616-7848-B7BF-5E05843A8C5E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F4592E95-8339-2649-8E85-C82617061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A3498E3-CD53-1942-B361-17786E934539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BAAFF10F-788F-6240-A96D-6017D7C7559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E70A65CA-96BA-7D49-B4A4-765182EC3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376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0714D445-2996-5040-85CE-C9B18440E99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782F4AF-B388-C449-9949-5C268366DDB3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ABA8EED3-F533-6947-BA4F-3400E41FF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48010A6-D636-DE4D-9363-BBCCDE99933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B40CE7AB-3889-2647-9CC3-A621A9D43E6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424A39CD-35C1-F943-9858-0BD6082E1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4331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C2097D49-E23B-BD45-90AA-F8E72C0E88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5602C7-215B-E64F-A54E-67205D394B33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57345" name="Text Box 1">
            <a:extLst>
              <a:ext uri="{FF2B5EF4-FFF2-40B4-BE49-F238E27FC236}">
                <a16:creationId xmlns:a16="http://schemas.microsoft.com/office/drawing/2014/main" id="{F53AD9F0-5979-E147-8166-2468957AB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46109F3-6A98-D54D-A376-A9CAC16D784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ACF3A8B9-4260-4B4C-A6A8-6FA810AFB36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D87CD2FF-0CA7-5741-A0AD-CEBC5E117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ctr" anchorCtr="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Zaklady:</a:t>
            </a:r>
          </a:p>
          <a:p>
            <a:pPr>
              <a:spcBef>
                <a:spcPts val="450"/>
              </a:spcBef>
              <a:buFont typeface="Times New Roman" panose="02020603050405020304" pitchFamily="18" charset="0"/>
              <a:buAutoNum type="arabicParenR"/>
            </a:pPr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Shluky musi mit minimalni pocet clenu</a:t>
            </a:r>
          </a:p>
          <a:p>
            <a:pPr>
              <a:spcBef>
                <a:spcPts val="450"/>
              </a:spcBef>
              <a:buFont typeface="Times New Roman" panose="02020603050405020304" pitchFamily="18" charset="0"/>
              <a:buAutoNum type="arabicParenR"/>
            </a:pPr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Prilis vzdalene objekty jsou ze shluku vyloucene I v pripade, ze patri do jedne vetve dendrogramu</a:t>
            </a:r>
          </a:p>
          <a:p>
            <a:pPr>
              <a:spcBef>
                <a:spcPts val="450"/>
              </a:spcBef>
              <a:buFont typeface="Times New Roman" panose="02020603050405020304" pitchFamily="18" charset="0"/>
              <a:buAutoNum type="arabicParenR"/>
            </a:pPr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Kazdy shluk by mel byt separovany od okoli mezerou</a:t>
            </a:r>
          </a:p>
        </p:txBody>
      </p:sp>
    </p:spTree>
    <p:extLst>
      <p:ext uri="{BB962C8B-B14F-4D97-AF65-F5344CB8AC3E}">
        <p14:creationId xmlns:p14="http://schemas.microsoft.com/office/powerpoint/2010/main" val="29905794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BD4B02DA-C86F-FD44-BFD8-19A1185510C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A94289-EF62-9741-AA94-EDBD0D0F9166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66561" name="Text Box 1">
            <a:extLst>
              <a:ext uri="{FF2B5EF4-FFF2-40B4-BE49-F238E27FC236}">
                <a16:creationId xmlns:a16="http://schemas.microsoft.com/office/drawing/2014/main" id="{95C2D3B8-809E-0D44-AB6E-0F955B916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AD3FE48-1172-1841-90A6-E3BDBC0A33A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F0641483-2634-6F4C-BF08-72A41846A7A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82D1E47D-8810-CB47-BA6B-CF862C4D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2792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AB87DB90-7E51-9A42-B768-6D3206C59D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C88003-86BA-6A48-97E5-BF404773C1B5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68609" name="Text Box 1">
            <a:extLst>
              <a:ext uri="{FF2B5EF4-FFF2-40B4-BE49-F238E27FC236}">
                <a16:creationId xmlns:a16="http://schemas.microsoft.com/office/drawing/2014/main" id="{6AC56CE3-4C8A-0A43-9A05-1EAAEBD1AE3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5112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Text Box 2">
            <a:extLst>
              <a:ext uri="{FF2B5EF4-FFF2-40B4-BE49-F238E27FC236}">
                <a16:creationId xmlns:a16="http://schemas.microsoft.com/office/drawing/2014/main" id="{ECE4F56C-67A3-C545-9E0C-185063BCA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7188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8611" name="Text Box 3">
            <a:extLst>
              <a:ext uri="{FF2B5EF4-FFF2-40B4-BE49-F238E27FC236}">
                <a16:creationId xmlns:a16="http://schemas.microsoft.com/office/drawing/2014/main" id="{95EC82F3-EA60-4243-8831-4852ADD34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9A846F-E7ED-B040-AC64-AA3A1B40F3D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76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9DE8C1BF-26ED-814B-8AF6-0ECA33F348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AF0844-3347-BB4D-A414-0F095A0505D8}" type="slidenum">
              <a:rPr lang="cs-CZ" altLang="cs-CZ"/>
              <a:pPr/>
              <a:t>39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B33AFDB8-BF90-094D-A7EA-E5DF6B448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B57999F-2949-5C41-AFA3-47C5B68496F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C8E55F0C-4ADE-DF41-89A5-314EBC3B8B4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859F5B46-2212-A047-90D2-C9869315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3076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>
            <a:extLst>
              <a:ext uri="{FF2B5EF4-FFF2-40B4-BE49-F238E27FC236}">
                <a16:creationId xmlns:a16="http://schemas.microsoft.com/office/drawing/2014/main" id="{52037528-54D8-9B44-AEA6-787E258921E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6343307-A66F-D24E-AB05-34DB9F1C72AF}" type="slidenum">
              <a:rPr lang="cs-CZ" altLang="cs-CZ" sz="1300">
                <a:latin typeface="Arial" panose="020B0604020202020204" pitchFamily="34" charset="0"/>
                <a:ea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cs-CZ" altLang="cs-CZ" sz="1300">
              <a:latin typeface="Arial" panose="020B0604020202020204" pitchFamily="34" charset="0"/>
              <a:ea typeface="Droid Sans Fallback" charset="0"/>
            </a:endParaRPr>
          </a:p>
        </p:txBody>
      </p:sp>
      <p:sp>
        <p:nvSpPr>
          <p:cNvPr id="68611" name="Rectangle 1">
            <a:extLst>
              <a:ext uri="{FF2B5EF4-FFF2-40B4-BE49-F238E27FC236}">
                <a16:creationId xmlns:a16="http://schemas.microsoft.com/office/drawing/2014/main" id="{CEBF72B1-DD44-1F47-AFB8-F32B931F9E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220EBA0B-34F4-8445-9283-D4834DB45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35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CE3E6DF2-6187-E34A-9C78-F081573B91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02F161-A515-7041-AE3C-72202C7C612F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0359DB57-32D2-574F-BE7F-56ECA659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17E6FB-86FF-364D-BF54-DA8056888D0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CE2E7415-86EB-EB40-A893-A1381B01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56AA937-0368-D64C-BD4E-729AAE57BC5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912A2D77-1BB6-864A-B7D4-72640F3F4A3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C636A779-2C52-664F-B3F9-6043D1E04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21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8">
            <a:extLst>
              <a:ext uri="{FF2B5EF4-FFF2-40B4-BE49-F238E27FC236}">
                <a16:creationId xmlns:a16="http://schemas.microsoft.com/office/drawing/2014/main" id="{342040FD-AD6D-0449-86FE-F7434856F10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2157FB7-BE41-C848-AEC7-00CC734AE91B}" type="slidenum">
              <a:rPr lang="cs-CZ" altLang="cs-CZ" sz="1300">
                <a:latin typeface="Arial" panose="020B0604020202020204" pitchFamily="34" charset="0"/>
                <a:ea typeface="Droid Sans Fallback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cs-CZ" altLang="cs-CZ" sz="1300">
              <a:latin typeface="Arial" panose="020B0604020202020204" pitchFamily="34" charset="0"/>
              <a:ea typeface="Droid Sans Fallback" charset="0"/>
            </a:endParaRPr>
          </a:p>
        </p:txBody>
      </p:sp>
      <p:sp>
        <p:nvSpPr>
          <p:cNvPr id="69635" name="Rectangle 1">
            <a:extLst>
              <a:ext uri="{FF2B5EF4-FFF2-40B4-BE49-F238E27FC236}">
                <a16:creationId xmlns:a16="http://schemas.microsoft.com/office/drawing/2014/main" id="{DD658BB2-D4BF-5D4D-8F27-468D70E17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FC8BCBE6-F36A-314D-BE34-3081B760F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40363" cy="44656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53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6E12-1069-4B26-9C7B-A738C2E77ADA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21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6E12-1069-4B26-9C7B-A738C2E77ADA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178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6E12-1069-4B26-9C7B-A738C2E77ADA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201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6E12-1069-4B26-9C7B-A738C2E77ADA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31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7FBE08-BF7A-4A9A-A984-E829B308A07B}" type="slidenum">
              <a:rPr lang="en-US"/>
              <a:pPr/>
              <a:t>86</a:t>
            </a:fld>
            <a:endParaRPr 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3738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85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4E8C7985-5F7C-8345-A19A-99E04B15061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294D4D-CABB-B94C-AEB6-3855398E812A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68D1114C-3FCA-1142-B7A1-B6C2497902D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5112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604F7A6E-3263-C643-B340-C2F13297244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7188" cy="4462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466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E96C9BF7-6666-8A49-AF8C-261BD979A62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68EF7F2-B5C2-BB41-8779-558F657328BA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F54B0820-9194-8345-A662-F8008DC0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705243A-A958-D54C-BF64-7319E3F2E5B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EF41D4AA-FF8D-7F43-9C5F-0F2AC99C29F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45F3D4E6-A1E9-CB47-8A04-077B42E1B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40363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373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84B2121C-4B3D-E049-BBB1-CF718997747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393B8D-5C10-3F43-8673-7F7C55DF2DA1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47105" name="Text Box 1">
            <a:extLst>
              <a:ext uri="{FF2B5EF4-FFF2-40B4-BE49-F238E27FC236}">
                <a16:creationId xmlns:a16="http://schemas.microsoft.com/office/drawing/2014/main" id="{216D475C-A7C6-4E45-95AD-C61E660F1CA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5112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47567C23-8D6D-BC4B-BF44-9BAEB6FCF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7188" cy="446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cs-CZ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Nejčastěji se používají </a:t>
            </a:r>
            <a:r>
              <a:rPr lang="cs-CZ" altLang="cs-CZ" sz="1200" i="1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metody založené na vzdálenosti</a:t>
            </a:r>
            <a:r>
              <a:rPr lang="cs-CZ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, jejichž cílem je seskupení podobných objektů podle aprioriorní míry podobnosti. Tyto metody jsou neparametrické, protože nepředpokládají data pocházející z dříve definovaného rozložení. 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en-US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Podobnost=1-vzdalenost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cs-CZ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Naopak, </a:t>
            </a:r>
            <a:r>
              <a:rPr lang="cs-CZ" altLang="cs-CZ" sz="1200" i="1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metody založené na modelu </a:t>
            </a:r>
            <a:r>
              <a:rPr lang="cs-CZ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jsou založeny na statistickém modelování, kladou silný důraz na předpoklady o rozložení dat, a proto mohou být řazeny do parametrických shlukovacích metod.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cs-CZ" altLang="cs-CZ" sz="1200">
                <a:solidFill>
                  <a:srgbClr val="000000"/>
                </a:solidFill>
                <a:latin typeface="Times New Roman" panose="02020603050405020304" pitchFamily="18" charset="0"/>
                <a:ea typeface="Noto Sans CJK SC Regular" charset="0"/>
                <a:cs typeface="Noto Sans CJK SC Regular" charset="0"/>
              </a:rPr>
              <a:t>Většina shlukovacích technik vytváří disjunktní shluky, což znamená, že je každý objekt přiřazen pouze do jedné skupiny. To nemusí být nejlepším řešením, zejména při shlukování genů/proteinů. Mnoho z nich je zapojeno do více než jedné biologické dráhy, což naznačuje, že by každý gen/protein měl mít možnost patřit do více než jednoho shluku. Metody založené na modelu jsou vhodné k přiřazení pravděpodobnosti ke každému genu, se kterou patří do daného shluku.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endParaRPr lang="cs-CZ" altLang="cs-CZ" sz="1200">
              <a:solidFill>
                <a:srgbClr val="000000"/>
              </a:solidFill>
              <a:latin typeface="Times New Roman" panose="02020603050405020304" pitchFamily="18" charset="0"/>
              <a:ea typeface="Noto Sans CJK SC Regular" charset="0"/>
              <a:cs typeface="Noto Sans CJK SC Regular" charset="0"/>
            </a:endParaRPr>
          </a:p>
        </p:txBody>
      </p:sp>
      <p:sp>
        <p:nvSpPr>
          <p:cNvPr id="47107" name="Text Box 3">
            <a:extLst>
              <a:ext uri="{FF2B5EF4-FFF2-40B4-BE49-F238E27FC236}">
                <a16:creationId xmlns:a16="http://schemas.microsoft.com/office/drawing/2014/main" id="{778FBBC2-F2CE-6F41-8F31-98E142157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942975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EB561E-2FE6-714F-BC54-D214E361F76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14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D2F5651E-7EEC-D042-A8D7-C9CFE2A3337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B6C0C5-D675-D34E-A07B-AECBB7ED7D71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858F35F4-49F6-BF41-9A01-EC9F7EE3213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44538"/>
            <a:ext cx="6615112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E61E4E47-1CAC-DA4A-8EBD-8C9AB7C3009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37188" cy="4462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32318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7B56C21-FF45-2C44-A749-F5651A29D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770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96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6.png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5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43798-653D-6947-9EA5-A4F9E3DE8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 err="1">
                <a:latin typeface="+mj-lt"/>
                <a:ea typeface="+mj-ea"/>
                <a:cs typeface="+mj-cs"/>
              </a:rPr>
              <a:t>Detekce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biomarkerů</a:t>
            </a:r>
            <a:r>
              <a:rPr lang="en-US" kern="1200" dirty="0">
                <a:latin typeface="+mj-lt"/>
                <a:ea typeface="+mj-ea"/>
                <a:cs typeface="+mj-cs"/>
              </a:rPr>
              <a:t> z omics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experimentů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9FEA1-97E2-0F4C-88FB-D96604D8E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Mgr. Eva </a:t>
            </a:r>
            <a:r>
              <a:rPr lang="en-US" sz="2000" dirty="0" err="1"/>
              <a:t>Budinská</a:t>
            </a:r>
            <a:r>
              <a:rPr lang="en-US" sz="2000" dirty="0"/>
              <a:t>, PhD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RECETOX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/>
              <a:t>budinska@recetox.muni.cz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Podzim</a:t>
            </a:r>
            <a:r>
              <a:rPr lang="en-US" sz="2000" dirty="0"/>
              <a:t> 2023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33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41" name="Text Box 1">
            <a:extLst>
              <a:ext uri="{FF2B5EF4-FFF2-40B4-BE49-F238E27FC236}">
                <a16:creationId xmlns:a16="http://schemas.microsoft.com/office/drawing/2014/main" id="{E69DB7EF-8E41-5747-9932-8B4518CD5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7" y="2415322"/>
            <a:ext cx="3451730" cy="23998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Typy shlukovacích metod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43D86761-39CD-CC40-9A2C-D260D0E2A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40" y="804672"/>
            <a:ext cx="6281928" cy="5248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914400" indent="-45720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 marL="1312863" indent="-457200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Shlukovací metody se dělí na </a:t>
            </a:r>
            <a:r>
              <a:rPr lang="en-US" altLang="cs-CZ" sz="2000" u="sng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dvě hlavní skupiny:</a:t>
            </a: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000" u="sng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Metody založené na vzdálenosti</a:t>
            </a:r>
          </a:p>
          <a:p>
            <a:pPr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neparametrické</a:t>
            </a:r>
          </a:p>
          <a:p>
            <a:pPr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nejčastěji používané, intuitivní</a:t>
            </a:r>
          </a:p>
          <a:p>
            <a:pPr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hierarchické a nehierarchické shlukování</a:t>
            </a:r>
          </a:p>
          <a:p>
            <a:pPr marL="1314450"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Metody založené na modelování</a:t>
            </a:r>
          </a:p>
          <a:p>
            <a:pPr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parametrické, kladou silné předpoklady na rozložení dat</a:t>
            </a:r>
          </a:p>
          <a:p>
            <a:pPr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založeny na statistickém modelování – přiřazují každému objektu pravděpodobnost s jakou patří do daného shluku</a:t>
            </a:r>
          </a:p>
        </p:txBody>
      </p:sp>
    </p:spTree>
    <p:extLst>
      <p:ext uri="{BB962C8B-B14F-4D97-AF65-F5344CB8AC3E}">
        <p14:creationId xmlns:p14="http://schemas.microsoft.com/office/powerpoint/2010/main" val="677697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11265" name="Text Box 1">
            <a:extLst>
              <a:ext uri="{FF2B5EF4-FFF2-40B4-BE49-F238E27FC236}">
                <a16:creationId xmlns:a16="http://schemas.microsoft.com/office/drawing/2014/main" id="{3028A995-4471-C244-BD5B-758CB3DD1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4" y="685800"/>
            <a:ext cx="3331652" cy="5105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Metody</a:t>
            </a:r>
            <a:r>
              <a:rPr lang="en-US" altLang="cs-CZ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založené</a:t>
            </a:r>
            <a:r>
              <a:rPr lang="en-US" altLang="cs-CZ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altLang="cs-CZ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vzdálenostech</a:t>
            </a:r>
            <a:endParaRPr lang="en-US" altLang="cs-CZ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268" name="Text Box 2">
            <a:extLst>
              <a:ext uri="{FF2B5EF4-FFF2-40B4-BE49-F238E27FC236}">
                <a16:creationId xmlns:a16="http://schemas.microsoft.com/office/drawing/2014/main" id="{DD1C1444-4F6E-4B87-B617-B254AB3ED0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657359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7" name="AutoShape 3">
            <a:extLst>
              <a:ext uri="{FF2B5EF4-FFF2-40B4-BE49-F238E27FC236}">
                <a16:creationId xmlns:a16="http://schemas.microsoft.com/office/drawing/2014/main" id="{86CC144A-ACFD-A641-B5EB-7CB4BC0812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936977" y="2912169"/>
            <a:ext cx="228600" cy="15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00926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FDE0-2A07-784A-9F0A-35E0FB49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Metriky vzdálenosti</a:t>
            </a:r>
          </a:p>
        </p:txBody>
      </p:sp>
    </p:spTree>
    <p:extLst>
      <p:ext uri="{BB962C8B-B14F-4D97-AF65-F5344CB8AC3E}">
        <p14:creationId xmlns:p14="http://schemas.microsoft.com/office/powerpoint/2010/main" val="316796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624" y="99834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Euklideovská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vzdálenost</a:t>
            </a:r>
            <a:endParaRPr lang="en-US" altLang="cs-CZ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624" y="2664149"/>
            <a:ext cx="9582276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</a:pPr>
            <a:endParaRPr lang="en-US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9725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Euklideovská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vzdálenost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en-US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9725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Standardizovaná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Euklideovská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vzdálenost: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	Tato metrika penalizuje – snižuje 	vzdálenost mezi objekty s velkou variabilitou, předpokládajíc, že jsou důležitější než objekty s malou variabilitou.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C9364D-3087-8C40-A6C0-C4610ADDD3AA}"/>
              </a:ext>
            </a:extLst>
          </p:cNvPr>
          <p:cNvSpPr/>
          <p:nvPr/>
        </p:nvSpPr>
        <p:spPr>
          <a:xfrm>
            <a:off x="867709" y="2369581"/>
            <a:ext cx="754854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2"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Mějme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2 vektory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hodnot </a:t>
            </a:r>
            <a:r>
              <a:rPr lang="en-US" altLang="cs-CZ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= (</a:t>
            </a:r>
            <a:r>
              <a:rPr lang="en-US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cs-CZ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, …, </a:t>
            </a:r>
            <a:r>
              <a:rPr lang="en-US" altLang="cs-CZ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cs-CZ" sz="2400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), </a:t>
            </a:r>
            <a:r>
              <a:rPr lang="en-US" altLang="cs-CZ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= (</a:t>
            </a:r>
            <a:r>
              <a:rPr lang="en-US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en-US" altLang="cs-CZ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, …, </a:t>
            </a:r>
            <a:r>
              <a:rPr lang="en-US" altLang="cs-CZ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en-US" altLang="cs-CZ" sz="2400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E72F1771-C74A-2548-B95A-18EB40C88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707741"/>
              </p:ext>
            </p:extLst>
          </p:nvPr>
        </p:nvGraphicFramePr>
        <p:xfrm>
          <a:off x="4983830" y="3118663"/>
          <a:ext cx="2952750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394900" imgH="11112500" progId="Equation.3">
                  <p:embed/>
                </p:oleObj>
              </mc:Choice>
              <mc:Fallback>
                <p:oleObj name="Equation" r:id="rId3" imgW="35394900" imgH="11112500" progId="Equation.3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E72F1771-C74A-2548-B95A-18EB40C88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830" y="3118663"/>
                        <a:ext cx="2952750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>
            <a:extLst>
              <a:ext uri="{FF2B5EF4-FFF2-40B4-BE49-F238E27FC236}">
                <a16:creationId xmlns:a16="http://schemas.microsoft.com/office/drawing/2014/main" id="{CE7410DD-8B40-3140-8A15-D396BA75BE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990356"/>
              </p:ext>
            </p:extLst>
          </p:nvPr>
        </p:nvGraphicFramePr>
        <p:xfrm>
          <a:off x="4853655" y="4701890"/>
          <a:ext cx="32131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833800" imgH="11112500" progId="Equation.3">
                  <p:embed/>
                </p:oleObj>
              </mc:Choice>
              <mc:Fallback>
                <p:oleObj name="Equation" r:id="rId5" imgW="41833800" imgH="11112500" progId="Equation.3">
                  <p:embed/>
                  <p:pic>
                    <p:nvPicPr>
                      <p:cNvPr id="9" name="Object 7">
                        <a:extLst>
                          <a:ext uri="{FF2B5EF4-FFF2-40B4-BE49-F238E27FC236}">
                            <a16:creationId xmlns:a16="http://schemas.microsoft.com/office/drawing/2014/main" id="{CE7410DD-8B40-3140-8A15-D396BA75BE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3655" y="4701890"/>
                        <a:ext cx="321310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6744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Manhattanova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vzdálenost</a:t>
            </a:r>
            <a:endParaRPr lang="en-US" altLang="cs-CZ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ED83CBC-374E-D74B-9079-284607A82EC5}"/>
              </a:ext>
            </a:extLst>
          </p:cNvPr>
          <p:cNvSpPr/>
          <p:nvPr/>
        </p:nvSpPr>
        <p:spPr>
          <a:xfrm>
            <a:off x="960100" y="2807026"/>
            <a:ext cx="8869700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Máme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2 vektory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hodnot </a:t>
            </a:r>
            <a:r>
              <a:rPr lang="en-US" altLang="cs-CZ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= (</a:t>
            </a:r>
            <a:r>
              <a:rPr lang="en-US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cs-CZ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, …, </a:t>
            </a:r>
            <a:r>
              <a:rPr lang="en-US" altLang="cs-CZ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cs-CZ" sz="2400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), </a:t>
            </a:r>
            <a:r>
              <a:rPr lang="en-US" altLang="cs-CZ" sz="2400" b="1" i="1" dirty="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= (</a:t>
            </a:r>
            <a:r>
              <a:rPr lang="en-US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en-US" altLang="cs-CZ" sz="2400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, …, </a:t>
            </a:r>
            <a:r>
              <a:rPr lang="en-US" altLang="cs-CZ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r>
              <a:rPr lang="en-US" altLang="cs-CZ" sz="2400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n</a:t>
            </a:r>
            <a:r>
              <a:rPr lang="en-US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750"/>
              </a:spcBef>
            </a:pPr>
            <a:endParaRPr lang="en-US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 lvl="0">
              <a:lnSpc>
                <a:spcPct val="90000"/>
              </a:lnSpc>
              <a:spcBef>
                <a:spcPts val="750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Robustnější vůči odlehlým hodnotám.</a:t>
            </a:r>
          </a:p>
        </p:txBody>
      </p:sp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5D239561-BB06-394F-81E2-E35DDF0C42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137566"/>
              </p:ext>
            </p:extLst>
          </p:nvPr>
        </p:nvGraphicFramePr>
        <p:xfrm>
          <a:off x="4134475" y="3500108"/>
          <a:ext cx="25209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137100" imgH="9944100" progId="Equation.3">
                  <p:embed/>
                </p:oleObj>
              </mc:Choice>
              <mc:Fallback>
                <p:oleObj name="Equation" r:id="rId3" imgW="30137100" imgH="9944100" progId="Equation.3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5D239561-BB06-394F-81E2-E35DDF0C42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4475" y="3500108"/>
                        <a:ext cx="25209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941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362635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Metriky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vzdálenosti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založené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korelačním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koeficientu</a:t>
            </a:r>
            <a:endParaRPr lang="en-US" altLang="cs-CZ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ED83CBC-374E-D74B-9079-284607A82EC5}"/>
              </a:ext>
            </a:extLst>
          </p:cNvPr>
          <p:cNvSpPr/>
          <p:nvPr/>
        </p:nvSpPr>
        <p:spPr>
          <a:xfrm>
            <a:off x="960100" y="1835396"/>
            <a:ext cx="8869700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Obzvláště často využívané u dat z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omics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experimentů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Můžeme odvodit dvě různé metriky: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DD9EABE-592C-8C4B-9694-68FB2764B0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619099"/>
              </p:ext>
            </p:extLst>
          </p:nvPr>
        </p:nvGraphicFramePr>
        <p:xfrm>
          <a:off x="5956852" y="3082736"/>
          <a:ext cx="2613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889700" imgH="5562600" progId="Equation.3">
                  <p:embed/>
                </p:oleObj>
              </mc:Choice>
              <mc:Fallback>
                <p:oleObj name="Equation" r:id="rId3" imgW="31889700" imgH="556260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DD9EABE-592C-8C4B-9694-68FB2764B0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852" y="3082736"/>
                        <a:ext cx="2613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ABB53CDD-255D-F34A-92BE-BE50B5B5D6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0621"/>
              </p:ext>
            </p:extLst>
          </p:nvPr>
        </p:nvGraphicFramePr>
        <p:xfrm>
          <a:off x="5956852" y="2694679"/>
          <a:ext cx="31623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934400" imgH="4978400" progId="Equation.3">
                  <p:embed/>
                </p:oleObj>
              </mc:Choice>
              <mc:Fallback>
                <p:oleObj name="Equation" r:id="rId5" imgW="33934400" imgH="4978400" progId="Equation.3">
                  <p:embed/>
                  <p:pic>
                    <p:nvPicPr>
                      <p:cNvPr id="7" name="Object 8">
                        <a:extLst>
                          <a:ext uri="{FF2B5EF4-FFF2-40B4-BE49-F238E27FC236}">
                            <a16:creationId xmlns:a16="http://schemas.microsoft.com/office/drawing/2014/main" id="{ABB53CDD-255D-F34A-92BE-BE50B5B5D6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852" y="2694679"/>
                        <a:ext cx="31623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id="{0BC242D8-2963-EE4F-B578-E3D655FC0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6"/>
          <a:stretch>
            <a:fillRect/>
          </a:stretch>
        </p:blipFill>
        <p:spPr bwMode="auto">
          <a:xfrm>
            <a:off x="572086" y="3666695"/>
            <a:ext cx="898048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22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025D8BBE-8C38-7044-A5EE-CA52B7621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86" y="6354230"/>
            <a:ext cx="259238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=?, d</a:t>
            </a:r>
            <a:r>
              <a:rPr lang="cs-CZ" altLang="cs-CZ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=?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40EC237B-FF7B-C240-B688-C2210EE74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136" y="6354230"/>
            <a:ext cx="259238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=?, d</a:t>
            </a:r>
            <a:r>
              <a:rPr lang="cs-CZ" altLang="cs-CZ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=?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AACAFB93-CB2F-3F4C-8DBA-8A57138B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322" y="6354230"/>
            <a:ext cx="259238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=?, d</a:t>
            </a:r>
            <a:r>
              <a:rPr lang="cs-CZ" altLang="cs-CZ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=?</a:t>
            </a:r>
          </a:p>
        </p:txBody>
      </p:sp>
    </p:spTree>
    <p:extLst>
      <p:ext uri="{BB962C8B-B14F-4D97-AF65-F5344CB8AC3E}">
        <p14:creationId xmlns:p14="http://schemas.microsoft.com/office/powerpoint/2010/main" val="7038184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362635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Metriky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vzdálenosti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založené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korelačním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koeficientu</a:t>
            </a:r>
            <a:endParaRPr lang="en-US" altLang="cs-CZ" sz="44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ED83CBC-374E-D74B-9079-284607A82EC5}"/>
              </a:ext>
            </a:extLst>
          </p:cNvPr>
          <p:cNvSpPr/>
          <p:nvPr/>
        </p:nvSpPr>
        <p:spPr>
          <a:xfrm>
            <a:off x="960100" y="1835396"/>
            <a:ext cx="8869700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Obzvláště často využívané u dat z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omics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experimentů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Můžeme odvodit dvě různé metriky:</a:t>
            </a:r>
          </a:p>
          <a:p>
            <a:pPr>
              <a:lnSpc>
                <a:spcPct val="90000"/>
              </a:lnSpc>
              <a:spcBef>
                <a:spcPts val="750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DD9EABE-592C-8C4B-9694-68FB2764B0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6852" y="3082736"/>
          <a:ext cx="2613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889700" imgH="5562600" progId="Equation.3">
                  <p:embed/>
                </p:oleObj>
              </mc:Choice>
              <mc:Fallback>
                <p:oleObj name="Equation" r:id="rId3" imgW="31889700" imgH="5562600" progId="Equation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DD9EABE-592C-8C4B-9694-68FB2764B0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852" y="3082736"/>
                        <a:ext cx="26130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>
            <a:extLst>
              <a:ext uri="{FF2B5EF4-FFF2-40B4-BE49-F238E27FC236}">
                <a16:creationId xmlns:a16="http://schemas.microsoft.com/office/drawing/2014/main" id="{ABB53CDD-255D-F34A-92BE-BE50B5B5D6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56852" y="2694679"/>
          <a:ext cx="31623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934400" imgH="4978400" progId="Equation.3">
                  <p:embed/>
                </p:oleObj>
              </mc:Choice>
              <mc:Fallback>
                <p:oleObj name="Equation" r:id="rId5" imgW="33934400" imgH="4978400" progId="Equation.3">
                  <p:embed/>
                  <p:pic>
                    <p:nvPicPr>
                      <p:cNvPr id="7" name="Object 8">
                        <a:extLst>
                          <a:ext uri="{FF2B5EF4-FFF2-40B4-BE49-F238E27FC236}">
                            <a16:creationId xmlns:a16="http://schemas.microsoft.com/office/drawing/2014/main" id="{ABB53CDD-255D-F34A-92BE-BE50B5B5D6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852" y="2694679"/>
                        <a:ext cx="31623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3">
            <a:extLst>
              <a:ext uri="{FF2B5EF4-FFF2-40B4-BE49-F238E27FC236}">
                <a16:creationId xmlns:a16="http://schemas.microsoft.com/office/drawing/2014/main" id="{0BC242D8-2963-EE4F-B578-E3D655FC0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6"/>
          <a:stretch>
            <a:fillRect/>
          </a:stretch>
        </p:blipFill>
        <p:spPr bwMode="auto">
          <a:xfrm>
            <a:off x="572086" y="3666695"/>
            <a:ext cx="8980487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22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025D8BBE-8C38-7044-A5EE-CA52B7621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386" y="6354230"/>
            <a:ext cx="259238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=0.05, d</a:t>
            </a:r>
            <a:r>
              <a:rPr lang="cs-CZ" altLang="cs-CZ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=0.19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40EC237B-FF7B-C240-B688-C2210EE74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136" y="6354230"/>
            <a:ext cx="259238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cs-CZ" altLang="cs-CZ" b="1" i="1">
                <a:solidFill>
                  <a:srgbClr val="000000"/>
                </a:solidFill>
                <a:latin typeface="Arial" panose="020B0604020202020204" pitchFamily="34" charset="0"/>
              </a:rPr>
              <a:t>=0.5, d</a:t>
            </a:r>
            <a:r>
              <a:rPr lang="cs-CZ" altLang="cs-CZ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b="1" i="1">
                <a:solidFill>
                  <a:srgbClr val="000000"/>
                </a:solidFill>
                <a:latin typeface="Arial" panose="020B0604020202020204" pitchFamily="34" charset="0"/>
              </a:rPr>
              <a:t>=1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AACAFB93-CB2F-3F4C-8DBA-8A57138B9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0322" y="6354230"/>
            <a:ext cx="259238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i="1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cs-CZ" altLang="cs-CZ" b="1" i="1">
                <a:solidFill>
                  <a:srgbClr val="000000"/>
                </a:solidFill>
                <a:latin typeface="Arial" panose="020B0604020202020204" pitchFamily="34" charset="0"/>
              </a:rPr>
              <a:t>=0.95, d</a:t>
            </a:r>
            <a:r>
              <a:rPr lang="cs-CZ" altLang="cs-CZ" b="1" i="1" baseline="-25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b="1" i="1">
                <a:solidFill>
                  <a:srgbClr val="000000"/>
                </a:solidFill>
                <a:latin typeface="Arial" panose="020B0604020202020204" pitchFamily="34" charset="0"/>
              </a:rPr>
              <a:t>=0.19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DF7C9F-D749-7546-9454-005661B7F8C6}"/>
              </a:ext>
            </a:extLst>
          </p:cNvPr>
          <p:cNvSpPr/>
          <p:nvPr/>
        </p:nvSpPr>
        <p:spPr>
          <a:xfrm>
            <a:off x="9725353" y="2746303"/>
            <a:ext cx="243788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Pří použití </a:t>
            </a: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budou geny s opačnými profily patřit do odlišných shluků, zatímco při použití metriky </a:t>
            </a:r>
            <a:r>
              <a:rPr lang="cs-CZ" altLang="cs-CZ" b="1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b="1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 budou patřit do toho stejného shluku.</a:t>
            </a:r>
          </a:p>
          <a:p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Pokud chceme shluky interpretovat jako množiny genů ze stejné regulační sítě, použijeme raději </a:t>
            </a:r>
            <a:r>
              <a:rPr lang="cs-CZ" altLang="cs-CZ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cs-CZ" altLang="cs-CZ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8717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79" name="Rectangle 71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380" name="Group 73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4381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82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83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84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85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86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87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88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89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90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391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4337" name="Text Box 1">
            <a:extLst>
              <a:ext uri="{FF2B5EF4-FFF2-40B4-BE49-F238E27FC236}">
                <a16:creationId xmlns:a16="http://schemas.microsoft.com/office/drawing/2014/main" id="{D8EC8A32-C696-4C45-9B28-C4620B2C5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7" y="2415322"/>
            <a:ext cx="3451730" cy="23998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Výběr metriky</a:t>
            </a:r>
          </a:p>
        </p:txBody>
      </p:sp>
      <p:sp>
        <p:nvSpPr>
          <p:cNvPr id="14338" name="Text Box 2">
            <a:extLst>
              <a:ext uri="{FF2B5EF4-FFF2-40B4-BE49-F238E27FC236}">
                <a16:creationId xmlns:a16="http://schemas.microsoft.com/office/drawing/2014/main" id="{D6FB20E0-0858-134F-8901-B9A8209B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1879" y="230912"/>
            <a:ext cx="6281928" cy="5248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indent="-34290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Výběr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metriky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záleží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tom,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jaký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podobnosti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nás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zajímá</a:t>
            </a: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nás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zajímá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podobnost</a:t>
            </a:r>
            <a:r>
              <a:rPr lang="en-US" altLang="cs-CZ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</a:t>
            </a:r>
            <a:r>
              <a:rPr lang="en-US" altLang="cs-CZ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 a B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podobné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aplikujeme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Euklidovskou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vzdálenost</a:t>
            </a: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nás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zajímá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vzor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 a C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podobné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aplikujeme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vzdálenost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založenou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korelaci</a:t>
            </a: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744538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2" name="Group 3">
            <a:extLst>
              <a:ext uri="{FF2B5EF4-FFF2-40B4-BE49-F238E27FC236}">
                <a16:creationId xmlns:a16="http://schemas.microsoft.com/office/drawing/2014/main" id="{D6D00009-4AF9-754E-BA95-02D443AD97AC}"/>
              </a:ext>
            </a:extLst>
          </p:cNvPr>
          <p:cNvGrpSpPr>
            <a:grpSpLocks/>
          </p:cNvGrpSpPr>
          <p:nvPr/>
        </p:nvGrpSpPr>
        <p:grpSpPr bwMode="auto">
          <a:xfrm>
            <a:off x="5878238" y="3411047"/>
            <a:ext cx="4051299" cy="2808288"/>
            <a:chOff x="1580" y="1978"/>
            <a:chExt cx="2552" cy="1769"/>
          </a:xfrm>
        </p:grpSpPr>
        <p:sp>
          <p:nvSpPr>
            <p:cNvPr id="113" name="Line 4">
              <a:extLst>
                <a:ext uri="{FF2B5EF4-FFF2-40B4-BE49-F238E27FC236}">
                  <a16:creationId xmlns:a16="http://schemas.microsoft.com/office/drawing/2014/main" id="{A879418C-2DCE-B647-B104-09DD39BABD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1" y="2473"/>
              <a:ext cx="269" cy="18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4" name="Line 5">
              <a:extLst>
                <a:ext uri="{FF2B5EF4-FFF2-40B4-BE49-F238E27FC236}">
                  <a16:creationId xmlns:a16="http://schemas.microsoft.com/office/drawing/2014/main" id="{7C8F29C1-F1F4-374E-97A5-BEA434607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" y="2477"/>
              <a:ext cx="178" cy="179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5" name="Line 6">
              <a:extLst>
                <a:ext uri="{FF2B5EF4-FFF2-40B4-BE49-F238E27FC236}">
                  <a16:creationId xmlns:a16="http://schemas.microsoft.com/office/drawing/2014/main" id="{0FB77A97-E4E6-8844-B108-05838AFAF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4" y="2473"/>
              <a:ext cx="269" cy="18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6" name="Line 7">
              <a:extLst>
                <a:ext uri="{FF2B5EF4-FFF2-40B4-BE49-F238E27FC236}">
                  <a16:creationId xmlns:a16="http://schemas.microsoft.com/office/drawing/2014/main" id="{4B0DDED6-3556-4D4E-B918-610D11BEA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6" y="2477"/>
              <a:ext cx="316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7" name="Line 8">
              <a:extLst>
                <a:ext uri="{FF2B5EF4-FFF2-40B4-BE49-F238E27FC236}">
                  <a16:creationId xmlns:a16="http://schemas.microsoft.com/office/drawing/2014/main" id="{A4559AD6-3D91-B64C-A80F-CA12BC81ED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4" y="2410"/>
              <a:ext cx="309" cy="6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8" name="Line 9">
              <a:extLst>
                <a:ext uri="{FF2B5EF4-FFF2-40B4-BE49-F238E27FC236}">
                  <a16:creationId xmlns:a16="http://schemas.microsoft.com/office/drawing/2014/main" id="{9FA76A0A-46CB-9A48-83C7-931C363CC3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7" y="2100"/>
              <a:ext cx="178" cy="321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9" name="Line 10">
              <a:extLst>
                <a:ext uri="{FF2B5EF4-FFF2-40B4-BE49-F238E27FC236}">
                  <a16:creationId xmlns:a16="http://schemas.microsoft.com/office/drawing/2014/main" id="{9CCF6B37-4C36-4347-9E5A-4B631CB2AC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39" y="2519"/>
              <a:ext cx="269" cy="185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0" name="Line 11">
              <a:extLst>
                <a:ext uri="{FF2B5EF4-FFF2-40B4-BE49-F238E27FC236}">
                  <a16:creationId xmlns:a16="http://schemas.microsoft.com/office/drawing/2014/main" id="{7506DE4A-6F3F-9C41-B5B1-812632178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1" y="2523"/>
              <a:ext cx="178" cy="179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1" name="Line 12">
              <a:extLst>
                <a:ext uri="{FF2B5EF4-FFF2-40B4-BE49-F238E27FC236}">
                  <a16:creationId xmlns:a16="http://schemas.microsoft.com/office/drawing/2014/main" id="{3D64B3E2-C397-ED46-BC11-27F7EE8193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2519"/>
              <a:ext cx="269" cy="185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2" name="Line 13">
              <a:extLst>
                <a:ext uri="{FF2B5EF4-FFF2-40B4-BE49-F238E27FC236}">
                  <a16:creationId xmlns:a16="http://schemas.microsoft.com/office/drawing/2014/main" id="{DF30EF87-6E78-F848-8F39-0923C2E248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64" y="2523"/>
              <a:ext cx="196" cy="187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" name="Line 14">
              <a:extLst>
                <a:ext uri="{FF2B5EF4-FFF2-40B4-BE49-F238E27FC236}">
                  <a16:creationId xmlns:a16="http://schemas.microsoft.com/office/drawing/2014/main" id="{1FF5C725-F417-E74F-B17A-8127BE789F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9" y="2520"/>
              <a:ext cx="181" cy="206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4" name="Line 15">
              <a:extLst>
                <a:ext uri="{FF2B5EF4-FFF2-40B4-BE49-F238E27FC236}">
                  <a16:creationId xmlns:a16="http://schemas.microsoft.com/office/drawing/2014/main" id="{1054B0A3-4BBB-7747-BF35-CF2F361965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3" y="2523"/>
              <a:ext cx="269" cy="114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5" name="Line 16">
              <a:extLst>
                <a:ext uri="{FF2B5EF4-FFF2-40B4-BE49-F238E27FC236}">
                  <a16:creationId xmlns:a16="http://schemas.microsoft.com/office/drawing/2014/main" id="{00A82DFB-9F23-E24B-80CD-1E5A33B1EA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63" y="2519"/>
              <a:ext cx="160" cy="117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6" name="Line 17">
              <a:extLst>
                <a:ext uri="{FF2B5EF4-FFF2-40B4-BE49-F238E27FC236}">
                  <a16:creationId xmlns:a16="http://schemas.microsoft.com/office/drawing/2014/main" id="{500FBDC4-095F-014F-AA56-FB26FB6A67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21" y="3109"/>
              <a:ext cx="269" cy="185"/>
            </a:xfrm>
            <a:prstGeom prst="line">
              <a:avLst/>
            </a:prstGeom>
            <a:noFill/>
            <a:ln w="9360" cap="sq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7" name="Line 18">
              <a:extLst>
                <a:ext uri="{FF2B5EF4-FFF2-40B4-BE49-F238E27FC236}">
                  <a16:creationId xmlns:a16="http://schemas.microsoft.com/office/drawing/2014/main" id="{EC6622DE-C209-8847-A2F5-F097A45340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" y="3112"/>
              <a:ext cx="178" cy="179"/>
            </a:xfrm>
            <a:prstGeom prst="line">
              <a:avLst/>
            </a:prstGeom>
            <a:noFill/>
            <a:ln w="9360" cap="sq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8" name="Line 19">
              <a:extLst>
                <a:ext uri="{FF2B5EF4-FFF2-40B4-BE49-F238E27FC236}">
                  <a16:creationId xmlns:a16="http://schemas.microsoft.com/office/drawing/2014/main" id="{6528A6B8-38D5-1A40-9797-2FE3313925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74" y="3109"/>
              <a:ext cx="269" cy="185"/>
            </a:xfrm>
            <a:prstGeom prst="line">
              <a:avLst/>
            </a:prstGeom>
            <a:noFill/>
            <a:ln w="9360" cap="sq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9" name="Line 20">
              <a:extLst>
                <a:ext uri="{FF2B5EF4-FFF2-40B4-BE49-F238E27FC236}">
                  <a16:creationId xmlns:a16="http://schemas.microsoft.com/office/drawing/2014/main" id="{5779ACB1-6E09-7A4E-9238-073A765D2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6" y="3108"/>
              <a:ext cx="338" cy="4"/>
            </a:xfrm>
            <a:prstGeom prst="line">
              <a:avLst/>
            </a:prstGeom>
            <a:noFill/>
            <a:ln w="9360" cap="sq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" name="Line 21">
              <a:extLst>
                <a:ext uri="{FF2B5EF4-FFF2-40B4-BE49-F238E27FC236}">
                  <a16:creationId xmlns:a16="http://schemas.microsoft.com/office/drawing/2014/main" id="{F637E309-8502-714A-86A7-582254F60D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14" y="3090"/>
              <a:ext cx="271" cy="22"/>
            </a:xfrm>
            <a:prstGeom prst="line">
              <a:avLst/>
            </a:prstGeom>
            <a:noFill/>
            <a:ln w="9360" cap="sq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1" name="Line 22">
              <a:extLst>
                <a:ext uri="{FF2B5EF4-FFF2-40B4-BE49-F238E27FC236}">
                  <a16:creationId xmlns:a16="http://schemas.microsoft.com/office/drawing/2014/main" id="{99F17685-57D3-2546-8825-225B725C61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9" y="2772"/>
              <a:ext cx="178" cy="321"/>
            </a:xfrm>
            <a:prstGeom prst="line">
              <a:avLst/>
            </a:prstGeom>
            <a:noFill/>
            <a:ln w="9360" cap="sq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2" name="Text Box 23">
              <a:extLst>
                <a:ext uri="{FF2B5EF4-FFF2-40B4-BE49-F238E27FC236}">
                  <a16:creationId xmlns:a16="http://schemas.microsoft.com/office/drawing/2014/main" id="{A4EC9A7E-BF15-CF4A-B17C-06AE44CD1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" y="2296"/>
              <a:ext cx="2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1125"/>
                </a:spcBef>
              </a:pPr>
              <a:r>
                <a:rPr lang="cs-CZ" altLang="cs-CZ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33" name="Text Box 24">
              <a:extLst>
                <a:ext uri="{FF2B5EF4-FFF2-40B4-BE49-F238E27FC236}">
                  <a16:creationId xmlns:a16="http://schemas.microsoft.com/office/drawing/2014/main" id="{CE939A28-2D17-1146-A61A-0579EFCEDF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" y="2523"/>
              <a:ext cx="2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1125"/>
                </a:spcBef>
              </a:pPr>
              <a:r>
                <a:rPr lang="cs-CZ" altLang="cs-CZ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34" name="Text Box 25">
              <a:extLst>
                <a:ext uri="{FF2B5EF4-FFF2-40B4-BE49-F238E27FC236}">
                  <a16:creationId xmlns:a16="http://schemas.microsoft.com/office/drawing/2014/main" id="{FA904733-AE1C-D143-9923-40AD4426C0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8" y="2976"/>
              <a:ext cx="22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1125"/>
                </a:spcBef>
              </a:pPr>
              <a:r>
                <a:rPr lang="cs-CZ" altLang="cs-CZ">
                  <a:solidFill>
                    <a:srgbClr val="0033CC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135" name="Line 26">
              <a:extLst>
                <a:ext uri="{FF2B5EF4-FFF2-40B4-BE49-F238E27FC236}">
                  <a16:creationId xmlns:a16="http://schemas.microsoft.com/office/drawing/2014/main" id="{8C22C45A-648D-B047-AA26-6539111A9B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7" y="2523"/>
              <a:ext cx="223" cy="133"/>
            </a:xfrm>
            <a:prstGeom prst="line">
              <a:avLst/>
            </a:prstGeom>
            <a:noFill/>
            <a:ln w="9360" cap="sq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6" name="Line 27">
              <a:extLst>
                <a:ext uri="{FF2B5EF4-FFF2-40B4-BE49-F238E27FC236}">
                  <a16:creationId xmlns:a16="http://schemas.microsoft.com/office/drawing/2014/main" id="{51445196-EDE6-594F-80B5-78EC2A705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8" y="2205"/>
              <a:ext cx="0" cy="135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7" name="Line 28">
              <a:extLst>
                <a:ext uri="{FF2B5EF4-FFF2-40B4-BE49-F238E27FC236}">
                  <a16:creationId xmlns:a16="http://schemas.microsoft.com/office/drawing/2014/main" id="{3FCDE304-4720-1547-9A09-C524CDF7EA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58" y="3475"/>
              <a:ext cx="217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8" name="Text Box 29">
              <a:extLst>
                <a:ext uri="{FF2B5EF4-FFF2-40B4-BE49-F238E27FC236}">
                  <a16:creationId xmlns:a16="http://schemas.microsoft.com/office/drawing/2014/main" id="{058539F5-D4AC-8B42-974E-BA5205EAD4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552"/>
              <a:ext cx="1721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spcBef>
                  <a:spcPts val="875"/>
                </a:spcBef>
              </a:pPr>
              <a:r>
                <a:rPr lang="cs-CZ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Gene ID</a:t>
              </a:r>
            </a:p>
          </p:txBody>
        </p:sp>
        <p:sp>
          <p:nvSpPr>
            <p:cNvPr id="139" name="Text Box 30">
              <a:extLst>
                <a:ext uri="{FF2B5EF4-FFF2-40B4-BE49-F238E27FC236}">
                  <a16:creationId xmlns:a16="http://schemas.microsoft.com/office/drawing/2014/main" id="{75260A93-EB30-D643-8764-32F1C99D7E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0" y="1978"/>
              <a:ext cx="250" cy="1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spcBef>
                  <a:spcPts val="875"/>
                </a:spcBef>
              </a:pPr>
              <a:r>
                <a:rPr lang="cs-CZ" altLang="cs-CZ" sz="1400">
                  <a:solidFill>
                    <a:srgbClr val="000000"/>
                  </a:solidFill>
                  <a:latin typeface="Arial" panose="020B0604020202020204" pitchFamily="34" charset="0"/>
                </a:rPr>
                <a:t>Log2Ratio</a:t>
              </a:r>
            </a:p>
          </p:txBody>
        </p:sp>
        <p:sp>
          <p:nvSpPr>
            <p:cNvPr id="140" name="Text Box 31">
              <a:extLst>
                <a:ext uri="{FF2B5EF4-FFF2-40B4-BE49-F238E27FC236}">
                  <a16:creationId xmlns:a16="http://schemas.microsoft.com/office/drawing/2014/main" id="{7A2D45E2-F3E0-1B4B-80B4-4C379C5625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2" y="3457"/>
              <a:ext cx="22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625"/>
                </a:spcBef>
              </a:pPr>
              <a:r>
                <a:rPr lang="cs-CZ" altLang="cs-CZ" sz="1000">
                  <a:solidFill>
                    <a:srgbClr val="0033CC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41" name="Text Box 32">
              <a:extLst>
                <a:ext uri="{FF2B5EF4-FFF2-40B4-BE49-F238E27FC236}">
                  <a16:creationId xmlns:a16="http://schemas.microsoft.com/office/drawing/2014/main" id="{9E4AFBA3-9E9C-AB41-B6FF-8E99AA71C8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" y="2536"/>
              <a:ext cx="22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625"/>
                </a:spcBef>
              </a:pPr>
              <a:r>
                <a:rPr lang="cs-CZ" altLang="cs-CZ" sz="1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42" name="Text Box 33">
              <a:extLst>
                <a:ext uri="{FF2B5EF4-FFF2-40B4-BE49-F238E27FC236}">
                  <a16:creationId xmlns:a16="http://schemas.microsoft.com/office/drawing/2014/main" id="{0C79BD08-1092-0D41-8140-2F3FAE15F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" y="2809"/>
              <a:ext cx="22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625"/>
                </a:spcBef>
              </a:pPr>
              <a:r>
                <a:rPr lang="cs-CZ" altLang="cs-CZ" sz="1000">
                  <a:solidFill>
                    <a:srgbClr val="0033CC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43" name="Text Box 34">
              <a:extLst>
                <a:ext uri="{FF2B5EF4-FFF2-40B4-BE49-F238E27FC236}">
                  <a16:creationId xmlns:a16="http://schemas.microsoft.com/office/drawing/2014/main" id="{19AA368F-A26F-3942-827F-AFEB6A1504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" y="3126"/>
              <a:ext cx="22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625"/>
                </a:spcBef>
              </a:pPr>
              <a:r>
                <a:rPr lang="cs-CZ" altLang="cs-CZ" sz="1000">
                  <a:solidFill>
                    <a:srgbClr val="0033CC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44" name="Line 35">
              <a:extLst>
                <a:ext uri="{FF2B5EF4-FFF2-40B4-BE49-F238E27FC236}">
                  <a16:creationId xmlns:a16="http://schemas.microsoft.com/office/drawing/2014/main" id="{CCBF4F6B-8429-C44F-ACF6-79F32182D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" y="2613"/>
              <a:ext cx="42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5" name="Line 36">
              <a:extLst>
                <a:ext uri="{FF2B5EF4-FFF2-40B4-BE49-F238E27FC236}">
                  <a16:creationId xmlns:a16="http://schemas.microsoft.com/office/drawing/2014/main" id="{B09DE10C-EBF5-444D-9177-5F1E855DE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" y="2885"/>
              <a:ext cx="42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6" name="Line 37">
              <a:extLst>
                <a:ext uri="{FF2B5EF4-FFF2-40B4-BE49-F238E27FC236}">
                  <a16:creationId xmlns:a16="http://schemas.microsoft.com/office/drawing/2014/main" id="{04F7D58F-550C-414F-90BF-B4D8472A9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" y="3203"/>
              <a:ext cx="42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7" name="Line 38">
              <a:extLst>
                <a:ext uri="{FF2B5EF4-FFF2-40B4-BE49-F238E27FC236}">
                  <a16:creationId xmlns:a16="http://schemas.microsoft.com/office/drawing/2014/main" id="{B2D5E097-31BC-6F42-9B5F-C4150710DE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3" y="3482"/>
              <a:ext cx="0" cy="4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8" name="Line 39">
              <a:extLst>
                <a:ext uri="{FF2B5EF4-FFF2-40B4-BE49-F238E27FC236}">
                  <a16:creationId xmlns:a16="http://schemas.microsoft.com/office/drawing/2014/main" id="{0291CCFB-2C35-0740-9111-4BA801C59E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" y="3478"/>
              <a:ext cx="0" cy="4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9" name="Line 40">
              <a:extLst>
                <a:ext uri="{FF2B5EF4-FFF2-40B4-BE49-F238E27FC236}">
                  <a16:creationId xmlns:a16="http://schemas.microsoft.com/office/drawing/2014/main" id="{4CF3DF90-4441-C34E-9B45-123454009E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7" y="3482"/>
              <a:ext cx="0" cy="4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0" name="Text Box 41">
              <a:extLst>
                <a:ext uri="{FF2B5EF4-FFF2-40B4-BE49-F238E27FC236}">
                  <a16:creationId xmlns:a16="http://schemas.microsoft.com/office/drawing/2014/main" id="{703385F3-0565-E244-9272-6B0611F8D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7" y="2250"/>
              <a:ext cx="224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>
                <a:spcBef>
                  <a:spcPts val="625"/>
                </a:spcBef>
              </a:pPr>
              <a:r>
                <a:rPr lang="cs-CZ" altLang="cs-CZ" sz="10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51" name="Line 42">
              <a:extLst>
                <a:ext uri="{FF2B5EF4-FFF2-40B4-BE49-F238E27FC236}">
                  <a16:creationId xmlns:a16="http://schemas.microsoft.com/office/drawing/2014/main" id="{051BFA01-6DB0-8C4C-82F3-8458AC9871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03" y="2327"/>
              <a:ext cx="42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101531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6A6818B8-30B1-9449-956C-5DCAC0F8E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 co </a:t>
            </a:r>
            <a:r>
              <a:rPr lang="en-US" altLang="cs-CZ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</a:t>
            </a:r>
            <a:r>
              <a:rPr lang="en-US" altLang="cs-CZ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dávat</a:t>
            </a:r>
            <a:r>
              <a:rPr lang="en-US" altLang="cs-CZ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pozor</a:t>
            </a:r>
            <a:r>
              <a:rPr lang="en-US" altLang="cs-CZ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I.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33B70F89-3757-3641-8A00-38E318B99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1" y="3355130"/>
            <a:ext cx="3092981" cy="24273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Mnoho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shlukovacích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technik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najde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shluky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datech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kterých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nejsou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žádné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přirozené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shluky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to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jen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proto,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byly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tento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účel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vytvořeny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endParaRPr lang="en-US" altLang="cs-C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Příkladem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právě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hierarchické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shlukování</a:t>
            </a:r>
            <a:r>
              <a:rPr lang="en-US" altLang="cs-CZ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E8A8F003-B4BF-BE40-A6AA-93EF28ACE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8496" y="952500"/>
            <a:ext cx="5366551" cy="57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264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9030D663-E7AC-3241-B3EE-51C2AF6AA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Na co si dávat pozor II.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7C77C728-6710-1B4E-A090-AB5D9944D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1" y="3355130"/>
            <a:ext cx="3092981" cy="24273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Výsledek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jediného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shlukování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nikdy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neměl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být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považován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objektivní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reprezentaci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informace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skryté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datech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protože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závislý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použité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také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rámci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jejího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nastavení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E5001FAA-C3D0-4B4F-A606-FF13B7C36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5383" y="952500"/>
            <a:ext cx="4837161" cy="482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022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1152B8-948D-F241-9059-398B3B6E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Objevování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neznámých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skupin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09" name="Text Box 1">
            <a:extLst>
              <a:ext uri="{FF2B5EF4-FFF2-40B4-BE49-F238E27FC236}">
                <a16:creationId xmlns:a16="http://schemas.microsoft.com/office/drawing/2014/main" id="{E7C005E4-A53F-2E4B-8D89-E98F52F8D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29" y="1012004"/>
            <a:ext cx="3416158" cy="4795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Další problémy</a:t>
            </a:r>
          </a:p>
        </p:txBody>
      </p:sp>
      <p:graphicFrame>
        <p:nvGraphicFramePr>
          <p:cNvPr id="17412" name="Text Box 2">
            <a:extLst>
              <a:ext uri="{FF2B5EF4-FFF2-40B4-BE49-F238E27FC236}">
                <a16:creationId xmlns:a16="http://schemas.microsoft.com/office/drawing/2014/main" id="{0D37C6C7-B324-466D-B2C8-C93CEAEE4F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54734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0014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EFC005CA-897D-7340-AEBD-5DBE03842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Robustní</a:t>
            </a:r>
            <a:r>
              <a:rPr lang="en-US" altLang="cs-CZ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shlukování</a:t>
            </a:r>
            <a:endParaRPr lang="en-US" altLang="cs-CZ" sz="3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1508" name="Text Box 2">
            <a:extLst>
              <a:ext uri="{FF2B5EF4-FFF2-40B4-BE49-F238E27FC236}">
                <a16:creationId xmlns:a16="http://schemas.microsoft.com/office/drawing/2014/main" id="{4F15C6A9-4EF9-40F7-A6F0-7440E96204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6924966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1942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Konsenzuální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shlukování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88" y="2489329"/>
            <a:ext cx="10277423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0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1600" dirty="0">
                <a:solidFill>
                  <a:schemeClr val="tx1"/>
                </a:solidFill>
              </a:rPr>
              <a:t>Forma </a:t>
            </a:r>
            <a:r>
              <a:rPr lang="en-US" altLang="cs-CZ" sz="1600" dirty="0" err="1">
                <a:solidFill>
                  <a:schemeClr val="tx1"/>
                </a:solidFill>
              </a:rPr>
              <a:t>robustního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shlukování</a:t>
            </a:r>
            <a:r>
              <a:rPr lang="en-US" altLang="cs-CZ" sz="1600" dirty="0">
                <a:solidFill>
                  <a:schemeClr val="tx1"/>
                </a:solidFill>
              </a:rPr>
              <a:t> (Monti et al., 2003)</a:t>
            </a:r>
          </a:p>
          <a:p>
            <a:pPr marL="0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endParaRPr lang="en-US" altLang="cs-CZ" sz="1600" dirty="0">
              <a:solidFill>
                <a:schemeClr val="tx1"/>
              </a:solidFill>
            </a:endParaRPr>
          </a:p>
          <a:p>
            <a:pPr marL="0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1600" dirty="0" err="1">
                <a:solidFill>
                  <a:schemeClr val="tx1"/>
                </a:solidFill>
              </a:rPr>
              <a:t>Opakované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vzorkování</a:t>
            </a:r>
            <a:r>
              <a:rPr lang="en-US" altLang="cs-CZ" sz="1600" dirty="0">
                <a:solidFill>
                  <a:schemeClr val="tx1"/>
                </a:solidFill>
              </a:rPr>
              <a:t> a </a:t>
            </a:r>
            <a:r>
              <a:rPr lang="en-US" altLang="cs-CZ" sz="1600" dirty="0" err="1">
                <a:solidFill>
                  <a:schemeClr val="tx1"/>
                </a:solidFill>
              </a:rPr>
              <a:t>shlukování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jako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způsob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nalezení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b="1" dirty="0" err="1">
                <a:solidFill>
                  <a:schemeClr val="tx1"/>
                </a:solidFill>
              </a:rPr>
              <a:t>konsenzusu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mezi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jednotlivými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výsledkami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shlukování</a:t>
            </a:r>
            <a:r>
              <a:rPr lang="en-US" altLang="cs-CZ" sz="1600" dirty="0">
                <a:solidFill>
                  <a:schemeClr val="tx1"/>
                </a:solidFill>
              </a:rPr>
              <a:t> za </a:t>
            </a:r>
            <a:r>
              <a:rPr lang="en-US" altLang="cs-CZ" sz="1600" dirty="0" err="1">
                <a:solidFill>
                  <a:schemeClr val="tx1"/>
                </a:solidFill>
              </a:rPr>
              <a:t>účelem</a:t>
            </a:r>
            <a:r>
              <a:rPr lang="en-US" altLang="cs-CZ" sz="1600" dirty="0">
                <a:solidFill>
                  <a:schemeClr val="tx1"/>
                </a:solidFill>
              </a:rPr>
              <a:t>: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1600" b="1" dirty="0" err="1">
                <a:solidFill>
                  <a:schemeClr val="tx1"/>
                </a:solidFill>
              </a:rPr>
              <a:t>Určení</a:t>
            </a:r>
            <a:r>
              <a:rPr lang="en-US" altLang="cs-CZ" sz="1600" b="1" dirty="0">
                <a:solidFill>
                  <a:schemeClr val="tx1"/>
                </a:solidFill>
              </a:rPr>
              <a:t> </a:t>
            </a:r>
            <a:r>
              <a:rPr lang="en-US" altLang="cs-CZ" sz="1600" b="1" dirty="0" err="1">
                <a:solidFill>
                  <a:schemeClr val="tx1"/>
                </a:solidFill>
              </a:rPr>
              <a:t>počtu</a:t>
            </a:r>
            <a:r>
              <a:rPr lang="en-US" altLang="cs-CZ" sz="1600" b="1" dirty="0">
                <a:solidFill>
                  <a:schemeClr val="tx1"/>
                </a:solidFill>
              </a:rPr>
              <a:t> a stability </a:t>
            </a:r>
            <a:r>
              <a:rPr lang="en-US" altLang="cs-CZ" sz="1600" b="1" dirty="0" err="1">
                <a:solidFill>
                  <a:schemeClr val="tx1"/>
                </a:solidFill>
              </a:rPr>
              <a:t>shluků</a:t>
            </a:r>
            <a:r>
              <a:rPr lang="en-US" altLang="cs-CZ" sz="1600" b="1" dirty="0">
                <a:solidFill>
                  <a:schemeClr val="tx1"/>
                </a:solidFill>
              </a:rPr>
              <a:t> </a:t>
            </a:r>
            <a:r>
              <a:rPr lang="en-US" altLang="cs-CZ" sz="1600" dirty="0">
                <a:solidFill>
                  <a:schemeClr val="tx1"/>
                </a:solidFill>
              </a:rPr>
              <a:t>v </a:t>
            </a:r>
            <a:r>
              <a:rPr lang="en-US" altLang="cs-CZ" sz="1600" dirty="0" err="1">
                <a:solidFill>
                  <a:schemeClr val="tx1"/>
                </a:solidFill>
              </a:rPr>
              <a:t>datech</a:t>
            </a:r>
            <a:endParaRPr lang="en-US" altLang="cs-CZ" sz="1600" dirty="0">
              <a:solidFill>
                <a:schemeClr val="tx1"/>
              </a:solidFill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1600" b="1" dirty="0" err="1">
                <a:solidFill>
                  <a:schemeClr val="tx1"/>
                </a:solidFill>
              </a:rPr>
              <a:t>Vytvoření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b="1" dirty="0" err="1">
                <a:solidFill>
                  <a:schemeClr val="tx1"/>
                </a:solidFill>
              </a:rPr>
              <a:t>nové</a:t>
            </a:r>
            <a:r>
              <a:rPr lang="en-US" altLang="cs-CZ" sz="1600" b="1" dirty="0">
                <a:solidFill>
                  <a:schemeClr val="tx1"/>
                </a:solidFill>
              </a:rPr>
              <a:t> </a:t>
            </a:r>
            <a:r>
              <a:rPr lang="en-US" altLang="cs-CZ" sz="1600" b="1" dirty="0" err="1">
                <a:solidFill>
                  <a:schemeClr val="tx1"/>
                </a:solidFill>
              </a:rPr>
              <a:t>metriky</a:t>
            </a:r>
            <a:r>
              <a:rPr lang="en-US" altLang="cs-CZ" sz="1600" b="1" dirty="0">
                <a:solidFill>
                  <a:schemeClr val="tx1"/>
                </a:solidFill>
              </a:rPr>
              <a:t> </a:t>
            </a:r>
            <a:r>
              <a:rPr lang="en-US" altLang="cs-CZ" sz="1600" b="1" dirty="0" err="1">
                <a:solidFill>
                  <a:schemeClr val="tx1"/>
                </a:solidFill>
              </a:rPr>
              <a:t>vzdálenosti</a:t>
            </a:r>
            <a:r>
              <a:rPr lang="en-US" altLang="cs-CZ" sz="1600" b="1" dirty="0">
                <a:solidFill>
                  <a:schemeClr val="tx1"/>
                </a:solidFill>
              </a:rPr>
              <a:t> </a:t>
            </a:r>
            <a:r>
              <a:rPr lang="en-US" altLang="cs-CZ" sz="1600" dirty="0">
                <a:solidFill>
                  <a:schemeClr val="tx1"/>
                </a:solidFill>
              </a:rPr>
              <a:t>– </a:t>
            </a:r>
            <a:r>
              <a:rPr lang="en-US" altLang="cs-CZ" sz="1600" dirty="0" err="1">
                <a:solidFill>
                  <a:schemeClr val="tx1"/>
                </a:solidFill>
              </a:rPr>
              <a:t>konsenzusu</a:t>
            </a:r>
            <a:endParaRPr lang="en-US" altLang="cs-CZ" sz="1600" dirty="0">
              <a:solidFill>
                <a:schemeClr val="tx1"/>
              </a:solidFill>
            </a:endParaRPr>
          </a:p>
          <a:p>
            <a:pPr marL="403225"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endParaRPr lang="en-US" altLang="cs-CZ" sz="1600" dirty="0">
              <a:solidFill>
                <a:schemeClr val="tx1"/>
              </a:solidFill>
            </a:endParaRPr>
          </a:p>
          <a:p>
            <a:pPr marL="0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1600" dirty="0" err="1">
                <a:solidFill>
                  <a:schemeClr val="tx1"/>
                </a:solidFill>
              </a:rPr>
              <a:t>Základní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princip</a:t>
            </a:r>
            <a:r>
              <a:rPr lang="en-US" altLang="cs-CZ" sz="1600" dirty="0">
                <a:solidFill>
                  <a:schemeClr val="tx1"/>
                </a:solidFill>
              </a:rPr>
              <a:t>: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1600" dirty="0" err="1">
                <a:solidFill>
                  <a:schemeClr val="tx1"/>
                </a:solidFill>
              </a:rPr>
              <a:t>Rozrušení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struktůry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originální</a:t>
            </a:r>
            <a:r>
              <a:rPr lang="en-US" altLang="cs-CZ" sz="1600" dirty="0">
                <a:solidFill>
                  <a:schemeClr val="tx1"/>
                </a:solidFill>
              </a:rPr>
              <a:t> N x P </a:t>
            </a:r>
            <a:r>
              <a:rPr lang="en-US" altLang="cs-CZ" sz="1600" dirty="0" err="1">
                <a:solidFill>
                  <a:schemeClr val="tx1"/>
                </a:solidFill>
              </a:rPr>
              <a:t>datové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matice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pomocí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náhodného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výběru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podmnožiny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vzorků</a:t>
            </a:r>
            <a:r>
              <a:rPr lang="en-US" altLang="cs-CZ" sz="1600" dirty="0">
                <a:solidFill>
                  <a:schemeClr val="tx1"/>
                </a:solidFill>
              </a:rPr>
              <a:t> a/</a:t>
            </a:r>
            <a:r>
              <a:rPr lang="en-US" altLang="cs-CZ" sz="1600" dirty="0" err="1">
                <a:solidFill>
                  <a:schemeClr val="tx1"/>
                </a:solidFill>
              </a:rPr>
              <a:t>nebo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genů</a:t>
            </a:r>
            <a:endParaRPr lang="en-US" altLang="cs-CZ" sz="1600" dirty="0">
              <a:solidFill>
                <a:schemeClr val="tx1"/>
              </a:solidFill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1600" dirty="0">
                <a:solidFill>
                  <a:schemeClr val="tx1"/>
                </a:solidFill>
              </a:rPr>
              <a:t>Na </a:t>
            </a:r>
            <a:r>
              <a:rPr lang="en-US" altLang="cs-CZ" sz="1600" dirty="0" err="1">
                <a:solidFill>
                  <a:schemeClr val="tx1"/>
                </a:solidFill>
              </a:rPr>
              <a:t>novém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datovém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souboru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aplikujeme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shlukovací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algoritmus</a:t>
            </a:r>
            <a:r>
              <a:rPr lang="en-US" altLang="cs-CZ" sz="1600" dirty="0">
                <a:solidFill>
                  <a:schemeClr val="tx1"/>
                </a:solidFill>
              </a:rPr>
              <a:t> se </a:t>
            </a:r>
            <a:r>
              <a:rPr lang="en-US" altLang="cs-CZ" sz="1600" dirty="0" err="1">
                <a:solidFill>
                  <a:schemeClr val="tx1"/>
                </a:solidFill>
              </a:rPr>
              <a:t>stejnou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mírou</a:t>
            </a:r>
            <a:r>
              <a:rPr lang="en-US" altLang="cs-CZ" sz="1600" dirty="0">
                <a:solidFill>
                  <a:schemeClr val="tx1"/>
                </a:solidFill>
              </a:rPr>
              <a:t> similarity a </a:t>
            </a:r>
            <a:r>
              <a:rPr lang="en-US" altLang="cs-CZ" sz="1600" dirty="0" err="1">
                <a:solidFill>
                  <a:schemeClr val="tx1"/>
                </a:solidFill>
              </a:rPr>
              <a:t>počtem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shluků</a:t>
            </a:r>
            <a:endParaRPr lang="en-US" altLang="cs-CZ" sz="1600" dirty="0">
              <a:solidFill>
                <a:schemeClr val="tx1"/>
              </a:solidFill>
            </a:endParaRPr>
          </a:p>
          <a:p>
            <a:pPr marL="746125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cs-CZ" sz="1600" dirty="0">
                <a:solidFill>
                  <a:schemeClr val="tx1"/>
                </a:solidFill>
              </a:rPr>
              <a:t>Oba body </a:t>
            </a:r>
            <a:r>
              <a:rPr lang="en-US" altLang="cs-CZ" sz="1600" dirty="0" err="1">
                <a:solidFill>
                  <a:schemeClr val="tx1"/>
                </a:solidFill>
              </a:rPr>
              <a:t>jsou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opakované</a:t>
            </a:r>
            <a:r>
              <a:rPr lang="en-US" altLang="cs-CZ" sz="1600" dirty="0">
                <a:solidFill>
                  <a:schemeClr val="tx1"/>
                </a:solidFill>
              </a:rPr>
              <a:t> L </a:t>
            </a:r>
            <a:r>
              <a:rPr lang="en-US" altLang="cs-CZ" sz="1600" dirty="0" err="1">
                <a:solidFill>
                  <a:schemeClr val="tx1"/>
                </a:solidFill>
              </a:rPr>
              <a:t>krát</a:t>
            </a:r>
            <a:r>
              <a:rPr lang="en-US" altLang="cs-CZ" sz="1600" dirty="0">
                <a:solidFill>
                  <a:schemeClr val="tx1"/>
                </a:solidFill>
              </a:rPr>
              <a:t> pro </a:t>
            </a:r>
            <a:r>
              <a:rPr lang="en-US" altLang="cs-CZ" sz="1600" dirty="0" err="1">
                <a:solidFill>
                  <a:schemeClr val="tx1"/>
                </a:solidFill>
              </a:rPr>
              <a:t>jiný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počet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r>
              <a:rPr lang="en-US" altLang="cs-CZ" sz="1600" dirty="0" err="1">
                <a:solidFill>
                  <a:schemeClr val="tx1"/>
                </a:solidFill>
              </a:rPr>
              <a:t>shluků</a:t>
            </a:r>
            <a:r>
              <a:rPr lang="en-US" altLang="cs-CZ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C3A484C4-59BE-474C-B96E-B42161D1C4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4753" y="5460635"/>
            <a:ext cx="28015" cy="5769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7595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Základní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princip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konsenzuálního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shlukování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88" y="2489329"/>
            <a:ext cx="10277423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508000" lvl="1" indent="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</a:pPr>
            <a:r>
              <a:rPr lang="en-US" altLang="cs-CZ" sz="2400" dirty="0">
                <a:solidFill>
                  <a:schemeClr val="tx1"/>
                </a:solidFill>
              </a:rPr>
              <a:t>(</a:t>
            </a:r>
            <a:r>
              <a:rPr lang="en-US" altLang="cs-CZ" sz="2400" dirty="0" err="1">
                <a:solidFill>
                  <a:schemeClr val="tx1"/>
                </a:solidFill>
              </a:rPr>
              <a:t>i</a:t>
            </a:r>
            <a:r>
              <a:rPr lang="en-US" altLang="cs-CZ" sz="2400" dirty="0">
                <a:solidFill>
                  <a:schemeClr val="tx1"/>
                </a:solidFill>
              </a:rPr>
              <a:t>) </a:t>
            </a:r>
            <a:r>
              <a:rPr lang="en-US" altLang="cs-CZ" sz="2400" dirty="0" err="1">
                <a:solidFill>
                  <a:schemeClr val="tx1"/>
                </a:solidFill>
              </a:rPr>
              <a:t>Narušení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struktury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originální</a:t>
            </a:r>
            <a:r>
              <a:rPr lang="en-US" altLang="cs-CZ" sz="2400" dirty="0">
                <a:solidFill>
                  <a:schemeClr val="tx1"/>
                </a:solidFill>
              </a:rPr>
              <a:t> N x P </a:t>
            </a:r>
            <a:r>
              <a:rPr lang="en-US" altLang="cs-CZ" sz="2400" dirty="0" err="1">
                <a:solidFill>
                  <a:schemeClr val="tx1"/>
                </a:solidFill>
              </a:rPr>
              <a:t>datové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matice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pomocí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náhodného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výběru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podmnožiny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vzorků</a:t>
            </a:r>
            <a:r>
              <a:rPr lang="en-US" altLang="cs-CZ" sz="2400" dirty="0">
                <a:solidFill>
                  <a:schemeClr val="tx1"/>
                </a:solidFill>
              </a:rPr>
              <a:t> a/</a:t>
            </a:r>
            <a:r>
              <a:rPr lang="en-US" altLang="cs-CZ" sz="2400" dirty="0" err="1">
                <a:solidFill>
                  <a:schemeClr val="tx1"/>
                </a:solidFill>
              </a:rPr>
              <a:t>nebo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proměnných</a:t>
            </a:r>
            <a:endParaRPr lang="en-US" altLang="cs-CZ" sz="2400" dirty="0">
              <a:solidFill>
                <a:schemeClr val="tx1"/>
              </a:solidFill>
            </a:endParaRPr>
          </a:p>
          <a:p>
            <a:pPr marL="508000" lvl="1" indent="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</a:pPr>
            <a:r>
              <a:rPr lang="en-US" altLang="cs-CZ" sz="2400" dirty="0">
                <a:solidFill>
                  <a:schemeClr val="tx1"/>
                </a:solidFill>
              </a:rPr>
              <a:t>(ii) Na </a:t>
            </a:r>
            <a:r>
              <a:rPr lang="en-US" altLang="cs-CZ" sz="2400" dirty="0" err="1">
                <a:solidFill>
                  <a:schemeClr val="tx1"/>
                </a:solidFill>
              </a:rPr>
              <a:t>novém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datovém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souboru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aplikace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shlukovacího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algoritmu</a:t>
            </a:r>
            <a:r>
              <a:rPr lang="en-US" altLang="cs-CZ" sz="2400" dirty="0">
                <a:solidFill>
                  <a:schemeClr val="tx1"/>
                </a:solidFill>
              </a:rPr>
              <a:t> se </a:t>
            </a:r>
            <a:r>
              <a:rPr lang="en-US" altLang="cs-CZ" sz="2400" dirty="0" err="1">
                <a:solidFill>
                  <a:schemeClr val="tx1"/>
                </a:solidFill>
              </a:rPr>
              <a:t>stejnou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mírou</a:t>
            </a:r>
            <a:r>
              <a:rPr lang="en-US" altLang="cs-CZ" sz="2400" dirty="0">
                <a:solidFill>
                  <a:schemeClr val="tx1"/>
                </a:solidFill>
              </a:rPr>
              <a:t> similarity a </a:t>
            </a:r>
            <a:r>
              <a:rPr lang="en-US" altLang="cs-CZ" sz="2400" dirty="0" err="1">
                <a:solidFill>
                  <a:schemeClr val="tx1"/>
                </a:solidFill>
              </a:rPr>
              <a:t>počtem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shluků</a:t>
            </a:r>
            <a:endParaRPr lang="en-US" altLang="cs-CZ" sz="2400" dirty="0">
              <a:solidFill>
                <a:schemeClr val="tx1"/>
              </a:solidFill>
            </a:endParaRPr>
          </a:p>
          <a:p>
            <a:pPr marL="746125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400" dirty="0">
              <a:solidFill>
                <a:schemeClr val="tx1"/>
              </a:solidFill>
            </a:endParaRPr>
          </a:p>
          <a:p>
            <a:pPr marL="517525" lvl="1" indent="0">
              <a:lnSpc>
                <a:spcPct val="90000"/>
              </a:lnSpc>
              <a:spcBef>
                <a:spcPts val="750"/>
              </a:spcBef>
            </a:pPr>
            <a:r>
              <a:rPr lang="en-US" altLang="cs-CZ" sz="2400" dirty="0">
                <a:solidFill>
                  <a:schemeClr val="tx1"/>
                </a:solidFill>
              </a:rPr>
              <a:t>(</a:t>
            </a:r>
            <a:r>
              <a:rPr lang="en-US" altLang="cs-CZ" sz="2400" dirty="0" err="1">
                <a:solidFill>
                  <a:schemeClr val="tx1"/>
                </a:solidFill>
              </a:rPr>
              <a:t>i</a:t>
            </a:r>
            <a:r>
              <a:rPr lang="en-US" altLang="cs-CZ" sz="2400" dirty="0">
                <a:solidFill>
                  <a:schemeClr val="tx1"/>
                </a:solidFill>
              </a:rPr>
              <a:t>) a (ii) </a:t>
            </a:r>
            <a:r>
              <a:rPr lang="en-US" altLang="cs-CZ" sz="2400" dirty="0" err="1">
                <a:solidFill>
                  <a:schemeClr val="tx1"/>
                </a:solidFill>
              </a:rPr>
              <a:t>opakuj</a:t>
            </a:r>
            <a:r>
              <a:rPr lang="en-US" altLang="cs-CZ" sz="2400" dirty="0">
                <a:solidFill>
                  <a:schemeClr val="tx1"/>
                </a:solidFill>
              </a:rPr>
              <a:t> L-</a:t>
            </a:r>
            <a:r>
              <a:rPr lang="en-US" altLang="cs-CZ" sz="2400" dirty="0" err="1">
                <a:solidFill>
                  <a:schemeClr val="tx1"/>
                </a:solidFill>
              </a:rPr>
              <a:t>krát</a:t>
            </a:r>
            <a:r>
              <a:rPr lang="en-US" altLang="cs-CZ" sz="2400" dirty="0">
                <a:solidFill>
                  <a:schemeClr val="tx1"/>
                </a:solidFill>
              </a:rPr>
              <a:t> pro </a:t>
            </a:r>
            <a:r>
              <a:rPr lang="en-US" altLang="cs-CZ" sz="2400" dirty="0" err="1">
                <a:solidFill>
                  <a:schemeClr val="tx1"/>
                </a:solidFill>
              </a:rPr>
              <a:t>různé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počty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shluků</a:t>
            </a:r>
            <a:r>
              <a:rPr lang="en-US" altLang="cs-CZ" sz="2400" dirty="0">
                <a:solidFill>
                  <a:schemeClr val="tx1"/>
                </a:solidFill>
              </a:rPr>
              <a:t> (1, …, k)</a:t>
            </a:r>
          </a:p>
        </p:txBody>
      </p:sp>
    </p:spTree>
    <p:extLst>
      <p:ext uri="{BB962C8B-B14F-4D97-AF65-F5344CB8AC3E}">
        <p14:creationId xmlns:p14="http://schemas.microsoft.com/office/powerpoint/2010/main" val="3324008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84944"/>
            <a:ext cx="2251365" cy="849313"/>
          </a:xfrm>
        </p:spPr>
        <p:txBody>
          <a:bodyPr/>
          <a:lstStyle/>
          <a:p>
            <a:pPr marL="0" indent="0">
              <a:buNone/>
            </a:pPr>
            <a:r>
              <a:rPr lang="sk-SK" b="1" i="1" dirty="0"/>
              <a:t>Algoritmus</a:t>
            </a: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2" name="Rectangle 1"/>
          <p:cNvSpPr/>
          <p:nvPr/>
        </p:nvSpPr>
        <p:spPr>
          <a:xfrm>
            <a:off x="4211780" y="152400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i="1" dirty="0"/>
              <a:t>N </a:t>
            </a:r>
            <a:r>
              <a:rPr lang="sk-SK" dirty="0"/>
              <a:t>x</a:t>
            </a:r>
            <a:r>
              <a:rPr lang="sk-SK" i="1" dirty="0"/>
              <a:t> p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4225635" y="2285999"/>
            <a:ext cx="1600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i="1" dirty="0"/>
              <a:t>N</a:t>
            </a:r>
            <a:r>
              <a:rPr lang="sk-SK" i="1" baseline="-25000" dirty="0"/>
              <a:t>l</a:t>
            </a:r>
            <a:r>
              <a:rPr lang="sk-SK" dirty="0"/>
              <a:t> x </a:t>
            </a:r>
            <a:r>
              <a:rPr lang="sk-SK" i="1" dirty="0"/>
              <a:t>p</a:t>
            </a:r>
            <a:endParaRPr lang="en-US" i="1" dirty="0"/>
          </a:p>
        </p:txBody>
      </p:sp>
      <p:cxnSp>
        <p:nvCxnSpPr>
          <p:cNvPr id="8" name="Straight Arrow Connector 7"/>
          <p:cNvCxnSpPr>
            <a:stCxn id="2" idx="2"/>
            <a:endCxn id="72" idx="0"/>
          </p:cNvCxnSpPr>
          <p:nvPr/>
        </p:nvCxnSpPr>
        <p:spPr>
          <a:xfrm>
            <a:off x="5011880" y="609600"/>
            <a:ext cx="6930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81600" y="15634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Výběr</a:t>
            </a:r>
            <a:r>
              <a:rPr lang="sk-SK" dirty="0"/>
              <a:t> </a:t>
            </a:r>
            <a:r>
              <a:rPr lang="sk-SK" dirty="0" err="1"/>
              <a:t>ze</a:t>
            </a:r>
            <a:r>
              <a:rPr lang="sk-SK" dirty="0"/>
              <a:t> </a:t>
            </a:r>
            <a:r>
              <a:rPr lang="sk-SK" dirty="0" err="1"/>
              <a:t>souboru</a:t>
            </a:r>
            <a:endParaRPr lang="sk-SK" dirty="0"/>
          </a:p>
          <a:p>
            <a:r>
              <a:rPr lang="sk-SK" dirty="0"/>
              <a:t>bez </a:t>
            </a:r>
            <a:r>
              <a:rPr lang="sk-SK" dirty="0" err="1"/>
              <a:t>opakování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62400" y="3733798"/>
            <a:ext cx="2133600" cy="1075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Matice </a:t>
            </a:r>
            <a:r>
              <a:rPr lang="sk-SK" dirty="0" err="1"/>
              <a:t>propojení</a:t>
            </a:r>
            <a:endParaRPr lang="sk-SK" dirty="0"/>
          </a:p>
          <a:p>
            <a:pPr algn="ctr"/>
            <a:r>
              <a:rPr lang="sk-SK" i="1" dirty="0">
                <a:latin typeface="Times" pitchFamily="2" charset="0"/>
              </a:rPr>
              <a:t>C</a:t>
            </a:r>
            <a:r>
              <a:rPr lang="sk-SK" baseline="30000" dirty="0"/>
              <a:t>l</a:t>
            </a:r>
            <a:r>
              <a:rPr lang="sk-SK" baseline="-25000" dirty="0"/>
              <a:t>ij</a:t>
            </a:r>
            <a:r>
              <a:rPr lang="sk-SK" dirty="0"/>
              <a:t>=1 </a:t>
            </a:r>
          </a:p>
          <a:p>
            <a:pPr algn="ctr"/>
            <a:r>
              <a:rPr lang="sk-SK" dirty="0" err="1"/>
              <a:t>Když</a:t>
            </a:r>
            <a:r>
              <a:rPr lang="sk-SK" dirty="0"/>
              <a:t> i,j spolu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shluku</a:t>
            </a:r>
            <a:r>
              <a:rPr lang="sk-SK" dirty="0"/>
              <a:t>, 0 </a:t>
            </a:r>
            <a:r>
              <a:rPr lang="sk-SK" dirty="0" err="1"/>
              <a:t>jinak</a:t>
            </a:r>
            <a:endParaRPr lang="sk-SK" dirty="0"/>
          </a:p>
        </p:txBody>
      </p:sp>
      <p:sp>
        <p:nvSpPr>
          <p:cNvPr id="12" name="Rectangle 11"/>
          <p:cNvSpPr/>
          <p:nvPr/>
        </p:nvSpPr>
        <p:spPr>
          <a:xfrm>
            <a:off x="4232565" y="2971799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/>
              <a:t>Shlukování</a:t>
            </a:r>
            <a:endParaRPr lang="sk-SK" dirty="0"/>
          </a:p>
        </p:txBody>
      </p:sp>
      <p:sp>
        <p:nvSpPr>
          <p:cNvPr id="13" name="Rectangle 12"/>
          <p:cNvSpPr/>
          <p:nvPr/>
        </p:nvSpPr>
        <p:spPr>
          <a:xfrm>
            <a:off x="6322868" y="3048000"/>
            <a:ext cx="2363933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Indikátorová matice</a:t>
            </a:r>
          </a:p>
          <a:p>
            <a:pPr algn="ctr"/>
            <a:r>
              <a:rPr lang="sk-SK" i="1" dirty="0" err="1">
                <a:latin typeface="Times" pitchFamily="2" charset="0"/>
              </a:rPr>
              <a:t>I</a:t>
            </a:r>
            <a:r>
              <a:rPr lang="sk-SK" baseline="30000" dirty="0" err="1"/>
              <a:t>l</a:t>
            </a:r>
            <a:r>
              <a:rPr lang="sk-SK" baseline="-25000" dirty="0" err="1"/>
              <a:t>ij</a:t>
            </a:r>
            <a:r>
              <a:rPr lang="sk-SK" dirty="0"/>
              <a:t>=1</a:t>
            </a:r>
          </a:p>
          <a:p>
            <a:pPr algn="ctr"/>
            <a:r>
              <a:rPr lang="sk-SK" dirty="0" err="1"/>
              <a:t>Když</a:t>
            </a:r>
            <a:r>
              <a:rPr lang="sk-SK" dirty="0"/>
              <a:t> i,j spolu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výběru</a:t>
            </a:r>
            <a:r>
              <a:rPr lang="sk-SK" dirty="0"/>
              <a:t>, 0 </a:t>
            </a:r>
            <a:r>
              <a:rPr lang="sk-SK" dirty="0" err="1"/>
              <a:t>jinak</a:t>
            </a:r>
            <a:endParaRPr lang="sk-SK" dirty="0"/>
          </a:p>
        </p:txBody>
      </p:sp>
      <p:cxnSp>
        <p:nvCxnSpPr>
          <p:cNvPr id="19" name="Elbow Connector 18"/>
          <p:cNvCxnSpPr>
            <a:stCxn id="4" idx="2"/>
            <a:endCxn id="12" idx="0"/>
          </p:cNvCxnSpPr>
          <p:nvPr/>
        </p:nvCxnSpPr>
        <p:spPr>
          <a:xfrm rot="16200000" flipH="1">
            <a:off x="4914900" y="2854034"/>
            <a:ext cx="228600" cy="693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cxnSpLocks/>
            <a:stCxn id="4" idx="3"/>
            <a:endCxn id="13" idx="0"/>
          </p:cNvCxnSpPr>
          <p:nvPr/>
        </p:nvCxnSpPr>
        <p:spPr>
          <a:xfrm>
            <a:off x="5825835" y="2514599"/>
            <a:ext cx="1679000" cy="53340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12" idx="2"/>
            <a:endCxn id="11" idx="0"/>
          </p:cNvCxnSpPr>
          <p:nvPr/>
        </p:nvCxnSpPr>
        <p:spPr>
          <a:xfrm flipH="1">
            <a:off x="5029200" y="3505199"/>
            <a:ext cx="3465" cy="228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505200" y="2161310"/>
            <a:ext cx="5410200" cy="2648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144000" y="312420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l</a:t>
            </a:r>
            <a:r>
              <a:rPr lang="sk-SK" dirty="0"/>
              <a:t> = 1.. L </a:t>
            </a:r>
            <a:r>
              <a:rPr lang="sk-SK" dirty="0" err="1"/>
              <a:t>opakování</a:t>
            </a:r>
            <a:endParaRPr lang="en-US" dirty="0"/>
          </a:p>
        </p:txBody>
      </p:sp>
      <p:cxnSp>
        <p:nvCxnSpPr>
          <p:cNvPr id="39" name="Elbow Connector 38"/>
          <p:cNvCxnSpPr>
            <a:stCxn id="36" idx="2"/>
            <a:endCxn id="10" idx="3"/>
          </p:cNvCxnSpPr>
          <p:nvPr/>
        </p:nvCxnSpPr>
        <p:spPr>
          <a:xfrm rot="5400000" flipH="1" flipV="1">
            <a:off x="5263178" y="2833756"/>
            <a:ext cx="2922944" cy="1028700"/>
          </a:xfrm>
          <a:prstGeom prst="bentConnector4">
            <a:avLst>
              <a:gd name="adj1" fmla="val -7821"/>
              <a:gd name="adj2" fmla="val 28518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144296" y="5240592"/>
            <a:ext cx="414251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>
                <a:solidFill>
                  <a:schemeClr val="tx1"/>
                </a:solidFill>
              </a:rPr>
              <a:t>Matice konsenzusu</a:t>
            </a:r>
          </a:p>
          <a:p>
            <a:pPr algn="ctr"/>
            <a:endParaRPr lang="sk-SK" dirty="0"/>
          </a:p>
          <a:p>
            <a:pPr algn="ctr"/>
            <a:endParaRPr lang="sk-SK" dirty="0"/>
          </a:p>
          <a:p>
            <a:pPr algn="ctr"/>
            <a:endParaRPr lang="sk-SK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6418314" y="5227364"/>
          <a:ext cx="1201686" cy="1188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900" imgH="838200" progId="Equation.3">
                  <p:embed/>
                </p:oleObj>
              </mc:Choice>
              <mc:Fallback>
                <p:oleObj name="Equation" r:id="rId2" imgW="850900" imgH="838200" progId="Equation.3">
                  <p:embed/>
                  <p:pic>
                    <p:nvPicPr>
                      <p:cNvPr id="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314" y="5227364"/>
                        <a:ext cx="1201686" cy="1188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3200400" y="1563468"/>
            <a:ext cx="7162800" cy="49135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218710" y="800100"/>
            <a:ext cx="16002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i="1" dirty="0" err="1"/>
              <a:t>Výběr</a:t>
            </a:r>
            <a:r>
              <a:rPr lang="sk-SK" i="1" dirty="0"/>
              <a:t> počtu </a:t>
            </a:r>
            <a:r>
              <a:rPr lang="sk-SK" i="1" dirty="0" err="1"/>
              <a:t>shluků</a:t>
            </a:r>
            <a:endParaRPr lang="en-US" i="1" dirty="0"/>
          </a:p>
        </p:txBody>
      </p:sp>
      <p:cxnSp>
        <p:nvCxnSpPr>
          <p:cNvPr id="1033" name="Straight Arrow Connector 1032"/>
          <p:cNvCxnSpPr>
            <a:stCxn id="72" idx="2"/>
            <a:endCxn id="4" idx="0"/>
          </p:cNvCxnSpPr>
          <p:nvPr/>
        </p:nvCxnSpPr>
        <p:spPr>
          <a:xfrm>
            <a:off x="5018811" y="1447801"/>
            <a:ext cx="6925" cy="8381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Elbow Connector 1034"/>
          <p:cNvCxnSpPr>
            <a:stCxn id="67" idx="2"/>
            <a:endCxn id="72" idx="1"/>
          </p:cNvCxnSpPr>
          <p:nvPr/>
        </p:nvCxnSpPr>
        <p:spPr>
          <a:xfrm rot="5400000" flipH="1">
            <a:off x="2823730" y="2518930"/>
            <a:ext cx="5353050" cy="2563090"/>
          </a:xfrm>
          <a:prstGeom prst="bentConnector4">
            <a:avLst>
              <a:gd name="adj1" fmla="val -4270"/>
              <a:gd name="adj2" fmla="val 1486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752600" y="297428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k = 1 .. K</a:t>
            </a:r>
          </a:p>
          <a:p>
            <a:r>
              <a:rPr lang="sk-SK" i="1" dirty="0" err="1"/>
              <a:t>shluků</a:t>
            </a:r>
            <a:endParaRPr lang="en-US" dirty="0"/>
          </a:p>
        </p:txBody>
      </p:sp>
      <p:cxnSp>
        <p:nvCxnSpPr>
          <p:cNvPr id="1043" name="Straight Arrow Connector 1042"/>
          <p:cNvCxnSpPr>
            <a:stCxn id="36" idx="2"/>
            <a:endCxn id="52" idx="0"/>
          </p:cNvCxnSpPr>
          <p:nvPr/>
        </p:nvCxnSpPr>
        <p:spPr>
          <a:xfrm>
            <a:off x="6210301" y="4809578"/>
            <a:ext cx="5251" cy="431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188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5822991F-C8FE-624B-8E8A-17EBB12BE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i="1" dirty="0">
                <a:solidFill>
                  <a:schemeClr val="tx1"/>
                </a:solidFill>
                <a:latin typeface="Arial" panose="020B0604020202020204" pitchFamily="34" charset="0"/>
              </a:rPr>
              <a:t>Konsenzuální shlukování</a:t>
            </a: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4171FA8B-531A-984E-8E4D-06E54392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835026"/>
            <a:ext cx="8650288" cy="554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Rectangle 3">
            <a:extLst>
              <a:ext uri="{FF2B5EF4-FFF2-40B4-BE49-F238E27FC236}">
                <a16:creationId xmlns:a16="http://schemas.microsoft.com/office/drawing/2014/main" id="{6E2DF05E-197F-F347-AA8B-5FAB4A880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36F1928-7201-6D4B-8834-C9765A2447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99834"/>
              </p:ext>
            </p:extLst>
          </p:nvPr>
        </p:nvGraphicFramePr>
        <p:xfrm>
          <a:off x="7630887" y="4153420"/>
          <a:ext cx="1890799" cy="186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900" imgH="838200" progId="Equation.3">
                  <p:embed/>
                </p:oleObj>
              </mc:Choice>
              <mc:Fallback>
                <p:oleObj name="Equation" r:id="rId4" imgW="850900" imgH="838200" progId="Equation.3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36F1928-7201-6D4B-8834-C9765A2447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0887" y="4153420"/>
                        <a:ext cx="1890799" cy="1869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95539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DB25D427-1D2E-D14D-AB8C-11AA8EAD3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i="1" dirty="0">
                <a:solidFill>
                  <a:schemeClr val="tx1"/>
                </a:solidFill>
                <a:latin typeface="Arial" panose="020B0604020202020204" pitchFamily="34" charset="0"/>
              </a:rPr>
              <a:t>Myšlenka konsenzuálního shlukování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4036BE0C-58FE-7742-86CC-0B7B24358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836614"/>
            <a:ext cx="8650288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Pokud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se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dva vzorky v jednotlivých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výběrech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nacházejí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často spolu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shluku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jsou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důvěryhodnějšími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členy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shluku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než ty,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které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se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ve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shluku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nacházejí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méně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často </a:t>
            </a:r>
            <a:r>
              <a:rPr lang="sk-SK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5DA931A-452D-5448-B4AF-E6A3025DF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F94874BE-2EFE-5E45-AF9C-3CFE53A24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9764E1A9-1AD5-9A4D-AA96-F49CF0410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981201"/>
            <a:ext cx="405765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2" name="Picture 6">
            <a:extLst>
              <a:ext uri="{FF2B5EF4-FFF2-40B4-BE49-F238E27FC236}">
                <a16:creationId xmlns:a16="http://schemas.microsoft.com/office/drawing/2014/main" id="{50B19442-14E1-5743-9A5A-4B67DDA1A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9050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3" name="Text Box 7">
            <a:extLst>
              <a:ext uri="{FF2B5EF4-FFF2-40B4-BE49-F238E27FC236}">
                <a16:creationId xmlns:a16="http://schemas.microsoft.com/office/drawing/2014/main" id="{3B5A73B9-2DF9-1047-A163-5DE3BB66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042026"/>
            <a:ext cx="3200400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 sz="1600" i="1">
                <a:solidFill>
                  <a:srgbClr val="000000"/>
                </a:solidFill>
                <a:latin typeface="Arial" panose="020B0604020202020204" pitchFamily="34" charset="0"/>
              </a:rPr>
              <a:t>Data bez struktury (náhodný výběr z normálního rozložení)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A9B17175-3D90-6C47-87E2-C67AE9F16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6062664"/>
            <a:ext cx="4057650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Data</a:t>
            </a:r>
            <a:r>
              <a:rPr lang="sk-SK" altLang="cs-CZ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se</a:t>
            </a:r>
            <a:r>
              <a:rPr lang="sk-SK" altLang="cs-CZ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1600" i="1" dirty="0" err="1">
                <a:solidFill>
                  <a:srgbClr val="000000"/>
                </a:solidFill>
                <a:latin typeface="Arial" panose="020B0604020202020204" pitchFamily="34" charset="0"/>
              </a:rPr>
              <a:t>třemi</a:t>
            </a:r>
            <a:r>
              <a:rPr lang="sk-SK" altLang="cs-CZ" sz="1600" i="1" dirty="0">
                <a:solidFill>
                  <a:srgbClr val="000000"/>
                </a:solidFill>
                <a:latin typeface="Arial" panose="020B0604020202020204" pitchFamily="34" charset="0"/>
              </a:rPr>
              <a:t> skupinami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:a16="http://schemas.microsoft.com/office/drawing/2014/main" id="{03C595AB-910F-9F47-BEBE-999AC0320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05000"/>
            <a:ext cx="609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>
                <a:solidFill>
                  <a:srgbClr val="000000"/>
                </a:solidFill>
              </a:rPr>
              <a:t>A.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2F954967-E924-E344-BBFD-D6EA1993D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905000"/>
            <a:ext cx="609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>
                <a:solidFill>
                  <a:srgbClr val="000000"/>
                </a:solidFill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415386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i="1" dirty="0"/>
              <a:t>Odhad počtu shluků I</a:t>
            </a:r>
            <a:endParaRPr lang="en-US" sz="3200" b="1" i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935361" y="4695108"/>
          <a:ext cx="3505200" cy="140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7000" imgH="558800" progId="Equation.3">
                  <p:embed/>
                </p:oleObj>
              </mc:Choice>
              <mc:Fallback>
                <p:oleObj name="Equation" r:id="rId3" imgW="1397000" imgH="5588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361" y="4695108"/>
                        <a:ext cx="3505200" cy="1406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82761" y="6301981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Kumulativní distribuční funkce</a:t>
            </a:r>
            <a:endParaRPr lang="en-US" dirty="0"/>
          </a:p>
        </p:txBody>
      </p:sp>
      <p:cxnSp>
        <p:nvCxnSpPr>
          <p:cNvPr id="8" name="Straight Arrow Connector 7"/>
          <p:cNvCxnSpPr>
            <a:stCxn id="3" idx="0"/>
          </p:cNvCxnSpPr>
          <p:nvPr/>
        </p:nvCxnSpPr>
        <p:spPr>
          <a:xfrm flipV="1">
            <a:off x="4125861" y="5997181"/>
            <a:ext cx="1905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00800" y="4017937"/>
            <a:ext cx="0" cy="6697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26036" y="3371606"/>
            <a:ext cx="1912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Konsenzus mezi dvěma vzorky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 flipV="1">
            <a:off x="4125861" y="3371605"/>
            <a:ext cx="1200174" cy="323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" descr="consensus0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472" y="838201"/>
            <a:ext cx="2882129" cy="288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18" idx="1"/>
            <a:endCxn id="9" idx="3"/>
          </p:cNvCxnSpPr>
          <p:nvPr/>
        </p:nvCxnSpPr>
        <p:spPr>
          <a:xfrm flipH="1">
            <a:off x="5499871" y="2279266"/>
            <a:ext cx="1752600" cy="292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</p:cNvCxnSpPr>
          <p:nvPr/>
        </p:nvCxnSpPr>
        <p:spPr>
          <a:xfrm flipV="1">
            <a:off x="6282518" y="2895601"/>
            <a:ext cx="956482" cy="47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2"/>
          </p:cNvCxnSpPr>
          <p:nvPr/>
        </p:nvCxnSpPr>
        <p:spPr>
          <a:xfrm>
            <a:off x="3740537" y="3474024"/>
            <a:ext cx="480575" cy="1631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1981201" y="1066800"/>
            <a:ext cx="3518671" cy="2407224"/>
            <a:chOff x="457200" y="1066800"/>
            <a:chExt cx="3518671" cy="2407224"/>
          </a:xfrm>
        </p:grpSpPr>
        <p:pic>
          <p:nvPicPr>
            <p:cNvPr id="9" name="Picture 4" descr="histogram_k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143000"/>
              <a:ext cx="3518671" cy="2331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/>
            <p:cNvSpPr/>
            <p:nvPr/>
          </p:nvSpPr>
          <p:spPr>
            <a:xfrm>
              <a:off x="1455765" y="1066800"/>
              <a:ext cx="1897035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>
                  <a:solidFill>
                    <a:schemeClr val="tx1"/>
                  </a:solidFill>
                </a:rPr>
                <a:t>Histogram míry konsenzusu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87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i="1" dirty="0"/>
              <a:t>Odhad počtu shluků II</a:t>
            </a:r>
            <a:endParaRPr lang="en-US" sz="3200" b="1" i="1" dirty="0"/>
          </a:p>
        </p:txBody>
      </p:sp>
      <p:pic>
        <p:nvPicPr>
          <p:cNvPr id="2052" name="Picture 4" descr="histogram_k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03" y="1143000"/>
            <a:ext cx="3518671" cy="23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istogram_k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845" y="3908712"/>
            <a:ext cx="3518671" cy="233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nsensus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37" y="3474024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061384"/>
              </p:ext>
            </p:extLst>
          </p:nvPr>
        </p:nvGraphicFramePr>
        <p:xfrm>
          <a:off x="5370444" y="1447801"/>
          <a:ext cx="3505200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7000" imgH="558800" progId="Equation.3">
                  <p:embed/>
                </p:oleObj>
              </mc:Choice>
              <mc:Fallback>
                <p:oleObj name="Equation" r:id="rId5" imgW="1397000" imgH="5588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444" y="1447801"/>
                        <a:ext cx="3505200" cy="140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4740638" y="2895600"/>
            <a:ext cx="1239407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052" idx="2"/>
          </p:cNvCxnSpPr>
          <p:nvPr/>
        </p:nvCxnSpPr>
        <p:spPr>
          <a:xfrm flipH="1">
            <a:off x="2655242" y="3474024"/>
            <a:ext cx="485197" cy="117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389244" y="4419600"/>
            <a:ext cx="1676400" cy="654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>
            <a:extLst>
              <a:ext uri="{FF2B5EF4-FFF2-40B4-BE49-F238E27FC236}">
                <a16:creationId xmlns:a16="http://schemas.microsoft.com/office/drawing/2014/main" id="{88C88B4C-2BFE-244C-833E-C5A596D3B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4328" y="3429000"/>
            <a:ext cx="3057525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6 shluků má podstatně míň vzorků s </a:t>
            </a:r>
            <a:r>
              <a:rPr lang="cs-CZ" altLang="cs-CZ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konsenzusem</a:t>
            </a: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 1 a tím pádem jsou tyto shluky míň důvěryhodné</a:t>
            </a:r>
          </a:p>
          <a:p>
            <a:pPr algn="ctr" eaLnBrk="1" hangingPunct="1">
              <a:buClrTx/>
              <a:buFontTx/>
              <a:buNone/>
            </a:pPr>
            <a:endParaRPr lang="cs-CZ" alt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Struktura se 3 shluky naopak vypadá jako optimum</a:t>
            </a:r>
          </a:p>
          <a:p>
            <a:pPr algn="ctr" eaLnBrk="1" hangingPunct="1">
              <a:buClrTx/>
              <a:buFontTx/>
              <a:buNone/>
            </a:pPr>
            <a:endParaRPr lang="cs-CZ" altLang="cs-CZ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cs-CZ" altLang="cs-CZ" sz="1600" dirty="0">
                <a:solidFill>
                  <a:srgbClr val="000000"/>
                </a:solidFill>
                <a:latin typeface="Arial" panose="020B0604020202020204" pitchFamily="34" charset="0"/>
              </a:rPr>
              <a:t>Jako rozhodovací pravidlo – </a:t>
            </a:r>
            <a:r>
              <a:rPr lang="cs-CZ" altLang="cs-CZ" sz="1600" b="1" dirty="0">
                <a:solidFill>
                  <a:srgbClr val="000000"/>
                </a:solidFill>
                <a:latin typeface="Arial" panose="020B0604020202020204" pitchFamily="34" charset="0"/>
              </a:rPr>
              <a:t>rozdíl v plochách pod CDF křivkami</a:t>
            </a:r>
          </a:p>
        </p:txBody>
      </p:sp>
    </p:spTree>
    <p:extLst>
      <p:ext uri="{BB962C8B-B14F-4D97-AF65-F5344CB8AC3E}">
        <p14:creationId xmlns:p14="http://schemas.microsoft.com/office/powerpoint/2010/main" val="137603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3200" b="1" i="1" dirty="0"/>
              <a:t>Odhad počtu zhlukov III</a:t>
            </a:r>
            <a:endParaRPr lang="en-US" sz="3200" b="1" i="1" dirty="0"/>
          </a:p>
        </p:txBody>
      </p:sp>
      <p:pic>
        <p:nvPicPr>
          <p:cNvPr id="2050" name="Picture 2" descr="consensus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9550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consensus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10248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1" y="3511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6000" y="144917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Delta = relativní změna plochy pod CDF křivkou mezi dvěma k</a:t>
            </a:r>
            <a:endParaRPr lang="en-US" dirty="0"/>
          </a:p>
        </p:txBody>
      </p:sp>
      <p:cxnSp>
        <p:nvCxnSpPr>
          <p:cNvPr id="7" name="Straight Arrow Connector 6"/>
          <p:cNvCxnSpPr>
            <a:stCxn id="2050" idx="3"/>
            <a:endCxn id="2049" idx="1"/>
          </p:cNvCxnSpPr>
          <p:nvPr/>
        </p:nvCxnSpPr>
        <p:spPr>
          <a:xfrm>
            <a:off x="5486400" y="3695700"/>
            <a:ext cx="914400" cy="14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2">
            <a:extLst>
              <a:ext uri="{FF2B5EF4-FFF2-40B4-BE49-F238E27FC236}">
                <a16:creationId xmlns:a16="http://schemas.microsoft.com/office/drawing/2014/main" id="{D95E06D2-3BED-964C-9A7E-19A83A58A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0704" y="2971800"/>
            <a:ext cx="457200" cy="457200"/>
          </a:xfrm>
          <a:prstGeom prst="ellipse">
            <a:avLst/>
          </a:prstGeom>
          <a:noFill/>
          <a:ln w="284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476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D6353D97-EAAB-604B-9878-BD851999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Jak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se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hledá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potenciální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biomarker v omics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datech</a:t>
            </a:r>
            <a:endParaRPr lang="en-US" altLang="cs-CZ" sz="26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</a:t>
                </a:r>
                <a:r>
                  <a:rPr lang="cs-CZ" altLang="cs-CZ" sz="11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14:cNvPr>
              <p14:cNvContentPartPr/>
              <p14:nvPr/>
            </p14:nvContentPartPr>
            <p14:xfrm>
              <a:off x="7037334" y="150570"/>
              <a:ext cx="5154665" cy="8118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28332" y="141570"/>
                <a:ext cx="5172308" cy="8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975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0FA5796A-5242-9F48-A73C-49995FF65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i="1" dirty="0">
                <a:solidFill>
                  <a:schemeClr val="tx1"/>
                </a:solidFill>
                <a:latin typeface="Arial" panose="020B0604020202020204" pitchFamily="34" charset="0"/>
              </a:rPr>
              <a:t>Další metriky konsenzuálního shlukování</a:t>
            </a:r>
          </a:p>
        </p:txBody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4BA0470E-6ADC-DF4F-9D37-EAFDBBC01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893" y="1178891"/>
            <a:ext cx="10813774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  <a:tab pos="96012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900"/>
              </a:spcBef>
            </a:pPr>
            <a:r>
              <a:rPr lang="sk-SK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Konsenzus </a:t>
            </a:r>
            <a:r>
              <a:rPr lang="sk-SK" altLang="cs-CZ" sz="2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shluku</a:t>
            </a:r>
            <a:r>
              <a:rPr lang="sk-SK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 k	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			</a:t>
            </a:r>
            <a:r>
              <a:rPr lang="sk-SK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Konsenzus vzorku s</a:t>
            </a:r>
            <a:r>
              <a:rPr lang="sk-SK" altLang="cs-CZ" sz="20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v </a:t>
            </a:r>
            <a:r>
              <a:rPr lang="sk-SK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-tém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shluku</a:t>
            </a:r>
            <a:endParaRPr lang="sk-SK" altLang="cs-CZ" sz="2000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Obě míry se používají pro identifikaci odlehlých hodnot (vzorky s nízkou mírou konsenzu k jakémukoliv jinému vzorku v jinak homogenním shluku; shluky s nízkou mírou konsenzu obecně)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7F97BF11-DA6C-1A4B-9FA9-C18CA8E48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5F359268-2333-A34B-BC3F-13647D456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829" y="3125166"/>
            <a:ext cx="45720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 dirty="0">
                <a:solidFill>
                  <a:srgbClr val="000000"/>
                </a:solidFill>
                <a:latin typeface="Arial" panose="020B0604020202020204" pitchFamily="34" charset="0"/>
              </a:rPr>
              <a:t>kde                   je indikátorová </a:t>
            </a:r>
            <a:r>
              <a:rPr lang="sk-SK" altLang="cs-CZ" dirty="0" err="1">
                <a:solidFill>
                  <a:srgbClr val="000000"/>
                </a:solidFill>
                <a:latin typeface="Arial" panose="020B0604020202020204" pitchFamily="34" charset="0"/>
              </a:rPr>
              <a:t>funkce</a:t>
            </a:r>
            <a:endParaRPr lang="sk-SK" altLang="cs-CZ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7" name="Rectangle 7">
            <a:extLst>
              <a:ext uri="{FF2B5EF4-FFF2-40B4-BE49-F238E27FC236}">
                <a16:creationId xmlns:a16="http://schemas.microsoft.com/office/drawing/2014/main" id="{CB61B0A6-F9D4-5C48-8C42-378D6912D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B817E23-49CC-6D4F-AC32-4FBC49AEF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063336"/>
              </p:ext>
            </p:extLst>
          </p:nvPr>
        </p:nvGraphicFramePr>
        <p:xfrm>
          <a:off x="785439" y="1534337"/>
          <a:ext cx="4119563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50960" imgH="533160" progId="Equation.3">
                  <p:embed/>
                </p:oleObj>
              </mc:Choice>
              <mc:Fallback>
                <p:oleObj name="Equation" r:id="rId3" imgW="1650960" imgH="533160" progId="Equation.3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B817E23-49CC-6D4F-AC32-4FBC49AEF8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439" y="1534337"/>
                        <a:ext cx="4119563" cy="1333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id="{33A7BB57-BE71-5E40-8098-B4B519375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992896"/>
              </p:ext>
            </p:extLst>
          </p:nvPr>
        </p:nvGraphicFramePr>
        <p:xfrm>
          <a:off x="6290534" y="1532008"/>
          <a:ext cx="4119562" cy="1318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328600" imgH="12293600" progId="Equation.3">
                  <p:embed/>
                </p:oleObj>
              </mc:Choice>
              <mc:Fallback>
                <p:oleObj name="Equation" r:id="rId5" imgW="38328600" imgH="12293600" progId="Equation.3">
                  <p:embed/>
                  <p:pic>
                    <p:nvPicPr>
                      <p:cNvPr id="11" name="Object 6">
                        <a:extLst>
                          <a:ext uri="{FF2B5EF4-FFF2-40B4-BE49-F238E27FC236}">
                            <a16:creationId xmlns:a16="http://schemas.microsoft.com/office/drawing/2014/main" id="{33A7BB57-BE71-5E40-8098-B4B519375C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534" y="1532008"/>
                        <a:ext cx="4119562" cy="13182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9">
            <a:extLst>
              <a:ext uri="{FF2B5EF4-FFF2-40B4-BE49-F238E27FC236}">
                <a16:creationId xmlns:a16="http://schemas.microsoft.com/office/drawing/2014/main" id="{7C6BC988-E5EC-F047-9266-B6778D6A6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176353"/>
              </p:ext>
            </p:extLst>
          </p:nvPr>
        </p:nvGraphicFramePr>
        <p:xfrm>
          <a:off x="7007530" y="3183396"/>
          <a:ext cx="9906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169900" imgH="5270500" progId="Equation.3">
                  <p:embed/>
                </p:oleObj>
              </mc:Choice>
              <mc:Fallback>
                <p:oleObj name="Equation" r:id="rId7" imgW="13169900" imgH="5270500" progId="Equation.3">
                  <p:embed/>
                  <p:pic>
                    <p:nvPicPr>
                      <p:cNvPr id="12" name="Object 19">
                        <a:extLst>
                          <a:ext uri="{FF2B5EF4-FFF2-40B4-BE49-F238E27FC236}">
                            <a16:creationId xmlns:a16="http://schemas.microsoft.com/office/drawing/2014/main" id="{7C6BC988-E5EC-F047-9266-B6778D6A60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530" y="3183396"/>
                        <a:ext cx="9906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96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ACC8E404-0A74-6A4D-A0EF-D66DB4064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n-US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Ko</a:t>
            </a:r>
            <a:r>
              <a:rPr lang="sk-SK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lik shluků?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53F40CF2-078A-5944-ADAC-63BA3120A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08064"/>
            <a:ext cx="8655050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sk-SK" altLang="cs-CZ" sz="2000">
                <a:solidFill>
                  <a:srgbClr val="000000"/>
                </a:solidFill>
                <a:latin typeface="Arial" panose="020B0604020202020204" pitchFamily="34" charset="0"/>
              </a:rPr>
              <a:t>V případě nehierarchických metod počet shluků určujeme dopředu</a:t>
            </a:r>
          </a:p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sk-SK" altLang="cs-CZ" sz="2000">
                <a:solidFill>
                  <a:srgbClr val="000000"/>
                </a:solidFill>
                <a:latin typeface="Arial" panose="020B0604020202020204" pitchFamily="34" charset="0"/>
              </a:rPr>
              <a:t>V případě hierarchického shlukování vytváříme strom, dendrogram, který se potom prořezává</a:t>
            </a:r>
          </a:p>
          <a:p>
            <a:pPr marL="342900">
              <a:spcBef>
                <a:spcPts val="750"/>
              </a:spcBef>
            </a:pPr>
            <a:endParaRPr lang="sk-SK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750"/>
              </a:spcBef>
            </a:pPr>
            <a:endParaRPr lang="sk-SK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750"/>
              </a:spcBef>
            </a:pPr>
            <a:endParaRPr lang="sk-SK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750"/>
              </a:spcBef>
            </a:pPr>
            <a:endParaRPr lang="sk-SK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750"/>
              </a:spcBef>
            </a:pPr>
            <a:endParaRPr lang="sk-SK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sk-SK" altLang="cs-CZ" sz="2000">
                <a:solidFill>
                  <a:srgbClr val="000000"/>
                </a:solidFill>
                <a:latin typeface="Arial" panose="020B0604020202020204" pitchFamily="34" charset="0"/>
              </a:rPr>
              <a:t>Počet shluků je následně určený tak, aby heterogenita v rámci shluků byla co nejmenší a mezi shluky co největší</a:t>
            </a:r>
          </a:p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sk-SK" altLang="cs-CZ" sz="2000">
                <a:solidFill>
                  <a:srgbClr val="000000"/>
                </a:solidFill>
                <a:latin typeface="Arial" panose="020B0604020202020204" pitchFamily="34" charset="0"/>
              </a:rPr>
              <a:t>Různé metriky heterogenity shluků – variabilita, Silhouette, ...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96F3651D-68CD-B64F-9C9F-FB3E49278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73"/>
          <a:stretch>
            <a:fillRect/>
          </a:stretch>
        </p:blipFill>
        <p:spPr bwMode="auto">
          <a:xfrm>
            <a:off x="3152775" y="2779713"/>
            <a:ext cx="63246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761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Line 4">
            <a:extLst>
              <a:ext uri="{FF2B5EF4-FFF2-40B4-BE49-F238E27FC236}">
                <a16:creationId xmlns:a16="http://schemas.microsoft.com/office/drawing/2014/main" id="{518864F0-3238-8943-BC61-FF1B6AAC7B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28850" y="3230564"/>
            <a:ext cx="7450138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EAFBDE56-7021-294E-8E12-C031AAB04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3230563"/>
            <a:ext cx="990600" cy="1054100"/>
          </a:xfrm>
          <a:prstGeom prst="rect">
            <a:avLst/>
          </a:prstGeom>
          <a:solidFill>
            <a:srgbClr val="00B8FF">
              <a:alpha val="23999"/>
            </a:srgbClr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84EED2A5-8405-604F-80CD-09E644CA5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9" y="3228975"/>
            <a:ext cx="1222375" cy="1055688"/>
          </a:xfrm>
          <a:prstGeom prst="rect">
            <a:avLst/>
          </a:prstGeom>
          <a:solidFill>
            <a:srgbClr val="FFC000">
              <a:alpha val="23999"/>
            </a:srgbClr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7FB0B682-D0E2-6447-AB1D-1077BC86A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964" y="3230563"/>
            <a:ext cx="3502025" cy="1054100"/>
          </a:xfrm>
          <a:prstGeom prst="rect">
            <a:avLst/>
          </a:prstGeom>
          <a:solidFill>
            <a:srgbClr val="FFCC99">
              <a:alpha val="23999"/>
            </a:srgbClr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7913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>
            <a:extLst>
              <a:ext uri="{FF2B5EF4-FFF2-40B4-BE49-F238E27FC236}">
                <a16:creationId xmlns:a16="http://schemas.microsoft.com/office/drawing/2014/main" id="{45357390-865E-E840-8E61-6E90BA896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Řezání dendrogamu</a:t>
            </a:r>
            <a:r>
              <a:rPr lang="en-US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 jeho probl</a:t>
            </a:r>
            <a:r>
              <a:rPr lang="sk-SK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ém</a:t>
            </a:r>
          </a:p>
        </p:txBody>
      </p:sp>
      <p:sp>
        <p:nvSpPr>
          <p:cNvPr id="19458" name="Text Box 2">
            <a:extLst>
              <a:ext uri="{FF2B5EF4-FFF2-40B4-BE49-F238E27FC236}">
                <a16:creationId xmlns:a16="http://schemas.microsoft.com/office/drawing/2014/main" id="{31189023-FEE5-744C-9E53-58E8A5931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4" y="1008064"/>
            <a:ext cx="8650287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U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hiararchického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shlukování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se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stanovuje fixní výška </a:t>
            </a:r>
            <a:r>
              <a:rPr lang="sk-SK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řezu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dendrogramu</a:t>
            </a: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>
              <a:spcBef>
                <a:spcPts val="750"/>
              </a:spcBef>
            </a:pP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pPr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Problém: u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omicsových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molekulárních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dat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se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často </a:t>
            </a:r>
            <a:r>
              <a:rPr lang="sk-SK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vyskytují</a:t>
            </a:r>
            <a:r>
              <a:rPr lang="sk-SK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shluky</a:t>
            </a:r>
            <a:r>
              <a:rPr lang="sk-SK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v </a:t>
            </a:r>
            <a:r>
              <a:rPr lang="sk-SK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různých</a:t>
            </a:r>
            <a:r>
              <a:rPr lang="sk-SK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výškách</a:t>
            </a:r>
            <a:r>
              <a:rPr lang="sk-SK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k-SK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řezu</a:t>
            </a:r>
            <a:endParaRPr lang="sk-SK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750"/>
              </a:spcBef>
              <a:buClr>
                <a:srgbClr val="003366"/>
              </a:buClr>
            </a:pPr>
            <a:endParaRPr lang="sk-SK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3EF2B1A7-EC2C-E34C-897F-5B8D0DF2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6" y="3144838"/>
            <a:ext cx="6797675" cy="34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Rectangle 4">
            <a:extLst>
              <a:ext uri="{FF2B5EF4-FFF2-40B4-BE49-F238E27FC236}">
                <a16:creationId xmlns:a16="http://schemas.microsoft.com/office/drawing/2014/main" id="{1CC5A919-0019-7C43-8F61-FA77F9065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1126" y="5929313"/>
            <a:ext cx="7178675" cy="762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461" name="Line 5">
            <a:extLst>
              <a:ext uri="{FF2B5EF4-FFF2-40B4-BE49-F238E27FC236}">
                <a16:creationId xmlns:a16="http://schemas.microsoft.com/office/drawing/2014/main" id="{C2A09594-7779-E141-908B-292D2462E9A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51126" y="3763964"/>
            <a:ext cx="7102475" cy="1587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62" name="Line 6">
            <a:extLst>
              <a:ext uri="{FF2B5EF4-FFF2-40B4-BE49-F238E27FC236}">
                <a16:creationId xmlns:a16="http://schemas.microsoft.com/office/drawing/2014/main" id="{419B52C8-39E2-554C-858B-5C20F7A580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98574" y="3973513"/>
            <a:ext cx="815010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E38B7DBE-A011-734C-904B-477A6F1591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2330" y="3944869"/>
            <a:ext cx="815010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24F7E22D-284F-1F44-B66A-23C903DE71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66452" y="3907460"/>
            <a:ext cx="815010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D4BFE858-9A2E-8B49-A40F-50652993EB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9966" y="3827948"/>
            <a:ext cx="815010" cy="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5012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>
            <a:extLst>
              <a:ext uri="{FF2B5EF4-FFF2-40B4-BE49-F238E27FC236}">
                <a16:creationId xmlns:a16="http://schemas.microsoft.com/office/drawing/2014/main" id="{D58F0C76-3A78-3947-AC62-7F6F76281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121" y="5529884"/>
            <a:ext cx="5693783" cy="1096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000" b="1" kern="1200" dirty="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Dynamic hybrid tree cut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8DF8C192-C756-764B-BB0D-C1CC9F979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121" y="1436050"/>
            <a:ext cx="5941068" cy="304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>
            <a:extLst>
              <a:ext uri="{FF2B5EF4-FFF2-40B4-BE49-F238E27FC236}">
                <a16:creationId xmlns:a16="http://schemas.microsoft.com/office/drawing/2014/main" id="{80C34077-87CC-CD48-A982-51412F552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655" y="965199"/>
            <a:ext cx="4008101" cy="40204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Metoda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dynamického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prořezávání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dendrogramu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(Langfelder et al, 2007)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Dynamické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řezání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dendrogramu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základě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minimální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velikosti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shluků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maximální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výšky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řezu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dalších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parametrů</a:t>
            </a:r>
            <a:endParaRPr lang="en-US" altLang="cs-CZ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US" alt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vzorek</a:t>
            </a:r>
            <a:r>
              <a:rPr lang="en-US" alt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nesplňuje</a:t>
            </a:r>
            <a:r>
              <a:rPr lang="en-US" alt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kritéria</a:t>
            </a:r>
            <a:r>
              <a:rPr lang="en-US" alt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není</a:t>
            </a:r>
            <a:r>
              <a:rPr lang="en-US" alt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zařazen</a:t>
            </a:r>
            <a:r>
              <a:rPr lang="en-US" alt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altLang="cs-CZ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shluku</a:t>
            </a:r>
            <a:r>
              <a:rPr lang="en-US" alt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718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966952" y="1204108"/>
            <a:ext cx="2669406" cy="1781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3200" b="1" i="1" kern="1200" dirty="0">
                <a:latin typeface="+mj-lt"/>
                <a:ea typeface="+mj-ea"/>
                <a:cs typeface="+mj-cs"/>
              </a:rPr>
              <a:t>Dynamic hybrid tree cut - </a:t>
            </a:r>
            <a:r>
              <a:rPr lang="en-US" sz="3200" b="1" i="1" kern="1200" dirty="0" err="1">
                <a:latin typeface="+mj-lt"/>
                <a:ea typeface="+mj-ea"/>
                <a:cs typeface="+mj-cs"/>
              </a:rPr>
              <a:t>základy</a:t>
            </a:r>
            <a:endParaRPr lang="en-US" sz="3200" b="1" i="1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CE9CF27-6715-4E00-836C-53D1F5D6BB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7409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b="1" i="1" dirty="0"/>
              <a:t>Parametry dynamic hybrid cut</a:t>
            </a:r>
            <a:br>
              <a:rPr lang="cs-CZ" b="1" i="1" dirty="0"/>
            </a:b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26" y="1811293"/>
            <a:ext cx="9151374" cy="368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76727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/>
              <a:t>Algoritmus </a:t>
            </a:r>
            <a:r>
              <a:rPr lang="cs-CZ" b="1" i="1" dirty="0" err="1"/>
              <a:t>dynamic</a:t>
            </a:r>
            <a:r>
              <a:rPr lang="cs-CZ" b="1" i="1" dirty="0"/>
              <a:t> hybrid </a:t>
            </a:r>
            <a:r>
              <a:rPr lang="cs-CZ" b="1" i="1" dirty="0" err="1"/>
              <a:t>tree</a:t>
            </a:r>
            <a:r>
              <a:rPr lang="cs-CZ" b="1" i="1" dirty="0"/>
              <a:t> cut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4" y="838200"/>
            <a:ext cx="76104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3991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C54D306A-E645-A446-85C6-CC2EBFC92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495" y="3433763"/>
            <a:ext cx="3197013" cy="2743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t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Metody založené na modelech</a:t>
            </a:r>
          </a:p>
        </p:txBody>
      </p:sp>
      <p:pic>
        <p:nvPicPr>
          <p:cNvPr id="71" name="Graphic 70" descr="Skeleton">
            <a:extLst>
              <a:ext uri="{FF2B5EF4-FFF2-40B4-BE49-F238E27FC236}">
                <a16:creationId xmlns:a16="http://schemas.microsoft.com/office/drawing/2014/main" id="{1A364439-4B24-492D-9A3E-D8A21E2FF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4801" y="2519363"/>
            <a:ext cx="914400" cy="914400"/>
          </a:xfrm>
          <a:prstGeom prst="rect">
            <a:avLst/>
          </a:prstGeom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B892AEFD-C0D1-F247-B9F6-05679DC4C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643467"/>
            <a:ext cx="7289799" cy="55334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lnSpcReduction="10000"/>
          </a:bodyPr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41363" indent="-28416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Modely</a:t>
            </a:r>
            <a:r>
              <a:rPr lang="en-US" altLang="cs-CZ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Gaussových</a:t>
            </a:r>
            <a:r>
              <a:rPr lang="en-US" altLang="cs-CZ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směsí</a:t>
            </a:r>
            <a:r>
              <a:rPr lang="en-US" altLang="cs-CZ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(mixture models)</a:t>
            </a: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Předpokládají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naměřené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hodnoty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genu/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všech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vzorkách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altLang="cs-CZ" sz="2400" kern="1200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náhodným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výběrem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jejich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rozložení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závisí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skupině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které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 g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patří</a:t>
            </a: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Náhodnost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altLang="cs-CZ" sz="2400" kern="1200" baseline="-25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altLang="cs-CZ" sz="2400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souvisí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pozorovanou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variabilitou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datech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genomických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proteomických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experimentů</a:t>
            </a: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rozdíl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metod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založených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vzdálenosti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poskytují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tyto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modely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odhad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parametrů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které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charakterizují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každou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průměr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rozptyl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…)</a:t>
            </a:r>
          </a:p>
          <a:p>
            <a:pPr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pravděpodobnost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příslušnosti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genu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každé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ze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</a:t>
            </a: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statistické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kritéria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výběr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počtu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</a:t>
            </a: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3737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90572" cy="6858000"/>
          </a:xfrm>
          <a:prstGeom prst="rect">
            <a:avLst/>
          </a:prstGeom>
          <a:gradFill>
            <a:gsLst>
              <a:gs pos="0">
                <a:srgbClr val="E3411B">
                  <a:lumMod val="90000"/>
                </a:srgbClr>
              </a:gs>
              <a:gs pos="25000">
                <a:srgbClr val="E3411B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745" name="Text Box 1">
            <a:extLst>
              <a:ext uri="{FF2B5EF4-FFF2-40B4-BE49-F238E27FC236}">
                <a16:creationId xmlns:a16="http://schemas.microsoft.com/office/drawing/2014/main" id="{3EC31803-264B-A549-9019-9DFFAAEBD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79" y="2053641"/>
            <a:ext cx="3669161" cy="2760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Pokud objekt patří do více skupin shluků</a:t>
            </a:r>
          </a:p>
        </p:txBody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D5D72019-8467-AA44-96E6-AF433F88A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574" y="801866"/>
            <a:ext cx="5306084" cy="52306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41363" indent="-28416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Většina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shlukovacích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technik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vytváří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disjunktní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shluky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každý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objekt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součástí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jediného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shluku</a:t>
            </a:r>
            <a:endParaRPr lang="en-US" altLang="cs-CZ" sz="17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17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Toto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zvlášť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genomice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proteomice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nemusí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být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nejlepší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přístup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protože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většina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proteinů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součástí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více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biologických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drah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-&gt; proto by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měli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patřit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více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skupin</a:t>
            </a:r>
            <a:endParaRPr lang="en-US" altLang="cs-CZ" sz="17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17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Jak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zohlednit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tuto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informaci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Aplikujeme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speciální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shlukovací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metody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například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fuzzy clustering)</a:t>
            </a: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Aplikujeme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metody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založené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modelech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vyvodíme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závěry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přiřazených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pravděpodobností</a:t>
            </a:r>
            <a:endParaRPr lang="en-US" altLang="cs-CZ" sz="17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17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Biclustering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(two-way clustering)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shlukuje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zaráz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řádky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altLang="cs-CZ" sz="17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7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sloupce</a:t>
            </a:r>
            <a:endParaRPr lang="en-US" altLang="cs-CZ" sz="17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924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3" name="Rectangle 71">
            <a:extLst>
              <a:ext uri="{FF2B5EF4-FFF2-40B4-BE49-F238E27FC236}">
                <a16:creationId xmlns:a16="http://schemas.microsoft.com/office/drawing/2014/main" id="{0AFE1151-0D14-4504-950C-EAFF3F3B9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29F4DAE-D0C6-4D03-A1ED-A5F5C826A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4F6D14CB-71F7-47ED-B06E-5FA262A1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FF3E8156-726C-4AB4-9521-33E6A4C43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FCA7C0D9-C629-4C86-8B54-07006FC1B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">
              <a:extLst>
                <a:ext uri="{FF2B5EF4-FFF2-40B4-BE49-F238E27FC236}">
                  <a16:creationId xmlns:a16="http://schemas.microsoft.com/office/drawing/2014/main" id="{56B7AFD9-E249-432F-85FD-DC2F4E768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">
              <a:extLst>
                <a:ext uri="{FF2B5EF4-FFF2-40B4-BE49-F238E27FC236}">
                  <a16:creationId xmlns:a16="http://schemas.microsoft.com/office/drawing/2014/main" id="{57C24C62-E9E6-4E0A-8855-A47F435BF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">
              <a:extLst>
                <a:ext uri="{FF2B5EF4-FFF2-40B4-BE49-F238E27FC236}">
                  <a16:creationId xmlns:a16="http://schemas.microsoft.com/office/drawing/2014/main" id="{CFF628F9-597E-4120-9EEF-017B857A0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1">
              <a:extLst>
                <a:ext uri="{FF2B5EF4-FFF2-40B4-BE49-F238E27FC236}">
                  <a16:creationId xmlns:a16="http://schemas.microsoft.com/office/drawing/2014/main" id="{0577406C-45C4-4C96-98FC-DBFA28B44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">
              <a:extLst>
                <a:ext uri="{FF2B5EF4-FFF2-40B4-BE49-F238E27FC236}">
                  <a16:creationId xmlns:a16="http://schemas.microsoft.com/office/drawing/2014/main" id="{026A26F9-274A-48EF-BB7D-E0C8EA254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3">
              <a:extLst>
                <a:ext uri="{FF2B5EF4-FFF2-40B4-BE49-F238E27FC236}">
                  <a16:creationId xmlns:a16="http://schemas.microsoft.com/office/drawing/2014/main" id="{06A55F0F-DF8C-41D3-A6F7-936F4889E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4">
              <a:extLst>
                <a:ext uri="{FF2B5EF4-FFF2-40B4-BE49-F238E27FC236}">
                  <a16:creationId xmlns:a16="http://schemas.microsoft.com/office/drawing/2014/main" id="{F52952BD-E81C-4422-9FC3-38921BEE0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5">
              <a:extLst>
                <a:ext uri="{FF2B5EF4-FFF2-40B4-BE49-F238E27FC236}">
                  <a16:creationId xmlns:a16="http://schemas.microsoft.com/office/drawing/2014/main" id="{E547F221-63E0-44E1-AF13-8C8776FA7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6">
              <a:extLst>
                <a:ext uri="{FF2B5EF4-FFF2-40B4-BE49-F238E27FC236}">
                  <a16:creationId xmlns:a16="http://schemas.microsoft.com/office/drawing/2014/main" id="{EA309391-0E7C-4A18-B861-19D1C76C4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7">
              <a:extLst>
                <a:ext uri="{FF2B5EF4-FFF2-40B4-BE49-F238E27FC236}">
                  <a16:creationId xmlns:a16="http://schemas.microsoft.com/office/drawing/2014/main" id="{1B4CD058-5549-4D4C-B804-E2C0D48E4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8">
              <a:extLst>
                <a:ext uri="{FF2B5EF4-FFF2-40B4-BE49-F238E27FC236}">
                  <a16:creationId xmlns:a16="http://schemas.microsoft.com/office/drawing/2014/main" id="{4030C2E4-7A11-43C9-B699-68BFE37FE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7B5FED9E-3C99-4661-9D1D-4314A83E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0">
              <a:extLst>
                <a:ext uri="{FF2B5EF4-FFF2-40B4-BE49-F238E27FC236}">
                  <a16:creationId xmlns:a16="http://schemas.microsoft.com/office/drawing/2014/main" id="{E6A1647D-EF37-4A87-B92F-BE8AAD59D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1">
              <a:extLst>
                <a:ext uri="{FF2B5EF4-FFF2-40B4-BE49-F238E27FC236}">
                  <a16:creationId xmlns:a16="http://schemas.microsoft.com/office/drawing/2014/main" id="{B6131042-DFB6-4FEE-915B-06C44E402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2">
              <a:extLst>
                <a:ext uri="{FF2B5EF4-FFF2-40B4-BE49-F238E27FC236}">
                  <a16:creationId xmlns:a16="http://schemas.microsoft.com/office/drawing/2014/main" id="{76E51552-16F9-47F1-BDD1-E4DB3D95B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3">
              <a:extLst>
                <a:ext uri="{FF2B5EF4-FFF2-40B4-BE49-F238E27FC236}">
                  <a16:creationId xmlns:a16="http://schemas.microsoft.com/office/drawing/2014/main" id="{36B8D369-7D22-49ED-AD82-0B7A460F4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4">
              <a:extLst>
                <a:ext uri="{FF2B5EF4-FFF2-40B4-BE49-F238E27FC236}">
                  <a16:creationId xmlns:a16="http://schemas.microsoft.com/office/drawing/2014/main" id="{178DEAEF-5CE8-4AA3-9ACA-7C28589CB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5">
              <a:extLst>
                <a:ext uri="{FF2B5EF4-FFF2-40B4-BE49-F238E27FC236}">
                  <a16:creationId xmlns:a16="http://schemas.microsoft.com/office/drawing/2014/main" id="{5D27EAFD-D0DE-43D4-9D1B-9AEFBF14D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A24D3ABC-09C0-48E7-AA0A-0907A545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E9ED457-A0AC-4B64-9428-D7AA91A69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22">
              <a:extLst>
                <a:ext uri="{FF2B5EF4-FFF2-40B4-BE49-F238E27FC236}">
                  <a16:creationId xmlns:a16="http://schemas.microsoft.com/office/drawing/2014/main" id="{3CCDDEAD-1A32-443F-ADEA-61F1AA0CC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12DAEA5-8744-49F1-9CF4-2110071FE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69" name="Text Box 1">
            <a:extLst>
              <a:ext uri="{FF2B5EF4-FFF2-40B4-BE49-F238E27FC236}">
                <a16:creationId xmlns:a16="http://schemas.microsoft.com/office/drawing/2014/main" id="{A2DE6D20-403E-1149-B1E1-451011CC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631" y="2358391"/>
            <a:ext cx="3498979" cy="245367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Jak shlukovat efektivně</a:t>
            </a:r>
          </a:p>
        </p:txBody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66970A32-FB32-4881-8378-298B88BED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491A2ECF-0A45-8E46-8E1E-8881D1B5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4" r="6384" b="2234"/>
          <a:stretch>
            <a:fillRect/>
          </a:stretch>
        </p:blipFill>
        <p:spPr bwMode="auto">
          <a:xfrm>
            <a:off x="6181178" y="565498"/>
            <a:ext cx="3751266" cy="3326704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5704" r="6384" b="223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0" name="Text Box 2">
            <a:extLst>
              <a:ext uri="{FF2B5EF4-FFF2-40B4-BE49-F238E27FC236}">
                <a16:creationId xmlns:a16="http://schemas.microsoft.com/office/drawing/2014/main" id="{5995D86C-1652-5A42-9C64-9C1E918F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123" y="3891042"/>
            <a:ext cx="6595197" cy="27240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4136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genomice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proteomice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obvykle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nemá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význam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shlukovat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úplně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všechny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objekty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proteiny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geny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Většina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není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významná</a:t>
            </a:r>
            <a:endParaRPr lang="en-US" alt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Vnášejí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procesu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šum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zakryje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pravou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strukturu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endParaRPr lang="en-US" alt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16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 </a:t>
            </a:r>
            <a:r>
              <a:rPr lang="en-US" altLang="cs-CZ" sz="16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vhodné</a:t>
            </a:r>
            <a:r>
              <a:rPr lang="en-US" altLang="cs-CZ" sz="16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zredukovat</a:t>
            </a:r>
            <a:r>
              <a:rPr lang="en-US" altLang="cs-CZ" sz="16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dimenzi</a:t>
            </a:r>
            <a:r>
              <a:rPr lang="en-US" altLang="cs-CZ" sz="16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US" altLang="cs-CZ" sz="16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PCA, gene-shaving, … -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dokáží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extrahovat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informaci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genech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proteinech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podobnými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charakteristikami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stačí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potom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shlukování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reprezentovat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charakteristikami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těchto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</a:t>
            </a:r>
            <a:endParaRPr lang="en-US" altLang="cs-CZ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Redukce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základě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SD </a:t>
            </a:r>
            <a:r>
              <a:rPr lang="en-US" altLang="cs-CZ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anebo</a:t>
            </a:r>
            <a:r>
              <a:rPr lang="en-US" altLang="cs-CZ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CV</a:t>
            </a:r>
          </a:p>
        </p:txBody>
      </p:sp>
    </p:spTree>
    <p:extLst>
      <p:ext uri="{BB962C8B-B14F-4D97-AF65-F5344CB8AC3E}">
        <p14:creationId xmlns:p14="http://schemas.microsoft.com/office/powerpoint/2010/main" val="13389675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3" name="Picture 7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69" name="Text Box 1">
            <a:extLst>
              <a:ext uri="{FF2B5EF4-FFF2-40B4-BE49-F238E27FC236}">
                <a16:creationId xmlns:a16="http://schemas.microsoft.com/office/drawing/2014/main" id="{F26EE2F7-B6F0-7E4E-8A92-298FB1A1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105" y="802955"/>
            <a:ext cx="4977976" cy="14540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Objevování skupin</a:t>
            </a:r>
          </a:p>
        </p:txBody>
      </p:sp>
      <p:sp>
        <p:nvSpPr>
          <p:cNvPr id="717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5" name="Graphic 69" descr="Target Audience">
            <a:extLst>
              <a:ext uri="{FF2B5EF4-FFF2-40B4-BE49-F238E27FC236}">
                <a16:creationId xmlns:a16="http://schemas.microsoft.com/office/drawing/2014/main" id="{9F35D30C-BF4A-475D-9620-4FA6E8F31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7170" name="Text Box 2">
            <a:extLst>
              <a:ext uri="{FF2B5EF4-FFF2-40B4-BE49-F238E27FC236}">
                <a16:creationId xmlns:a16="http://schemas.microsoft.com/office/drawing/2014/main" id="{1CBE0E95-A8C3-124A-8133-0FEBEF0D8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0574" y="2421682"/>
            <a:ext cx="4977578" cy="36392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92500"/>
          </a:bodyPr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Snažíme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vyvodit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závěry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vzorcích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nebo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molekulách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bez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braní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do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úvahy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jakékoliv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předchozí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znalostí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biologických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skupin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(=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shlukování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Cílem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vytvořit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skupiny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objektů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základě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jejich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vzájemné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podobnosti</a:t>
            </a:r>
            <a:endParaRPr lang="en-US" altLang="cs-CZ" sz="240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Objekty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uvnitř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skupiny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mají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být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co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nejpodobnější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objekty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z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různých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skupin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mají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být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vzájemně</a:t>
            </a:r>
            <a:r>
              <a:rPr lang="en-US" altLang="cs-CZ" sz="24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tak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odlišné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jak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jen</a:t>
            </a:r>
            <a:r>
              <a:rPr lang="en-US" altLang="cs-CZ" sz="2400" b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je to </a:t>
            </a:r>
            <a:r>
              <a:rPr lang="en-US" altLang="cs-CZ" sz="2400" b="1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možné</a:t>
            </a:r>
            <a:endParaRPr lang="en-US" altLang="cs-CZ" sz="2400" b="1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4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309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71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/>
              <a:t>Problémy shlukování u </a:t>
            </a:r>
            <a:r>
              <a:rPr lang="cs-CZ" b="1" i="1" dirty="0" err="1"/>
              <a:t>omicsových</a:t>
            </a:r>
            <a:r>
              <a:rPr lang="cs-CZ" b="1" i="1" dirty="0"/>
              <a:t> molekulárních dat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81200" y="2458278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k-SK" sz="2800" dirty="0"/>
              <a:t>Šum v </a:t>
            </a:r>
            <a:r>
              <a:rPr lang="sk-SK" sz="2800" dirty="0" err="1"/>
              <a:t>datech</a:t>
            </a:r>
            <a:r>
              <a:rPr lang="sk-SK" sz="2800" dirty="0"/>
              <a:t> </a:t>
            </a:r>
            <a:r>
              <a:rPr lang="sk-SK" sz="2800" dirty="0" err="1"/>
              <a:t>negativně</a:t>
            </a:r>
            <a:r>
              <a:rPr lang="sk-SK" sz="2800" dirty="0"/>
              <a:t> </a:t>
            </a:r>
            <a:r>
              <a:rPr lang="sk-SK" sz="2800" dirty="0" err="1"/>
              <a:t>ovlivňuje</a:t>
            </a:r>
            <a:r>
              <a:rPr lang="sk-SK" sz="2800" dirty="0"/>
              <a:t> výsledky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81200" y="4104860"/>
            <a:ext cx="82296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sk-SK" sz="2800" b="1" dirty="0"/>
              <a:t>Jedna </a:t>
            </a:r>
            <a:r>
              <a:rPr lang="sk-SK" sz="2800" b="1" dirty="0" err="1"/>
              <a:t>velká</a:t>
            </a:r>
            <a:r>
              <a:rPr lang="sk-SK" sz="2800" b="1" dirty="0"/>
              <a:t> množina </a:t>
            </a:r>
            <a:r>
              <a:rPr lang="sk-SK" sz="2800" b="1" dirty="0" err="1"/>
              <a:t>genů</a:t>
            </a:r>
            <a:r>
              <a:rPr lang="sk-SK" sz="2800" b="1" dirty="0"/>
              <a:t> (</a:t>
            </a:r>
            <a:r>
              <a:rPr lang="sk-SK" sz="2800" b="1" dirty="0" err="1"/>
              <a:t>proteinů</a:t>
            </a:r>
            <a:r>
              <a:rPr lang="sk-SK" sz="2800" b="1" dirty="0"/>
              <a:t>, </a:t>
            </a:r>
            <a:r>
              <a:rPr lang="sk-SK" sz="2800" b="1" dirty="0" err="1"/>
              <a:t>metabolitů</a:t>
            </a:r>
            <a:r>
              <a:rPr lang="sk-SK" sz="2800" b="1" dirty="0"/>
              <a:t>) </a:t>
            </a:r>
            <a:r>
              <a:rPr lang="sk-SK" sz="2800" b="1" dirty="0" err="1"/>
              <a:t>ze</a:t>
            </a:r>
            <a:r>
              <a:rPr lang="sk-SK" sz="2800" b="1" dirty="0"/>
              <a:t> </a:t>
            </a:r>
            <a:r>
              <a:rPr lang="sk-SK" sz="2800" b="1" dirty="0" err="1"/>
              <a:t>stejného</a:t>
            </a:r>
            <a:r>
              <a:rPr lang="sk-SK" sz="2800" b="1" dirty="0"/>
              <a:t> biologického </a:t>
            </a:r>
            <a:r>
              <a:rPr lang="sk-SK" sz="2800" b="1" dirty="0" err="1"/>
              <a:t>motivu</a:t>
            </a:r>
            <a:r>
              <a:rPr lang="sk-SK" sz="2800" b="1" dirty="0"/>
              <a:t> </a:t>
            </a:r>
            <a:r>
              <a:rPr lang="sk-SK" sz="2800" b="1" dirty="0" err="1"/>
              <a:t>zásadně</a:t>
            </a:r>
            <a:r>
              <a:rPr lang="sk-SK" sz="2800" b="1" dirty="0"/>
              <a:t> </a:t>
            </a:r>
            <a:r>
              <a:rPr lang="sk-SK" sz="2800" b="1" dirty="0" err="1"/>
              <a:t>shluky</a:t>
            </a:r>
            <a:r>
              <a:rPr lang="sk-SK" sz="2800" b="1" dirty="0"/>
              <a:t> </a:t>
            </a:r>
            <a:r>
              <a:rPr lang="sk-SK" sz="2800" b="1" dirty="0" err="1"/>
              <a:t>ovlivní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92590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>
            <a:extLst>
              <a:ext uri="{FF2B5EF4-FFF2-40B4-BE49-F238E27FC236}">
                <a16:creationId xmlns:a16="http://schemas.microsoft.com/office/drawing/2014/main" id="{BEE3D369-A0ED-1145-8D47-1B8383508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4" y="61913"/>
            <a:ext cx="8569325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sz="3200" b="1" dirty="0">
                <a:solidFill>
                  <a:srgbClr val="333399"/>
                </a:solidFill>
              </a:rPr>
              <a:t>Vizualizace výsledků</a:t>
            </a:r>
          </a:p>
        </p:txBody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06DC8D16-C3BC-D24F-AFA3-3C79AB586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4" y="836613"/>
            <a:ext cx="86502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cs-CZ" altLang="cs-CZ" sz="2000"/>
              <a:t>Správná vizualizace výsledků je nejdůležitější součást analýzy!</a:t>
            </a:r>
          </a:p>
        </p:txBody>
      </p:sp>
      <p:pic>
        <p:nvPicPr>
          <p:cNvPr id="35844" name="Picture 3">
            <a:extLst>
              <a:ext uri="{FF2B5EF4-FFF2-40B4-BE49-F238E27FC236}">
                <a16:creationId xmlns:a16="http://schemas.microsoft.com/office/drawing/2014/main" id="{3707AA86-D230-E140-A5CC-032B88CC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138364"/>
            <a:ext cx="4249738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845" name="Picture 4">
            <a:extLst>
              <a:ext uri="{FF2B5EF4-FFF2-40B4-BE49-F238E27FC236}">
                <a16:creationId xmlns:a16="http://schemas.microsoft.com/office/drawing/2014/main" id="{5AA6BEA5-C577-BF42-A4C0-E8401594D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t="13303" r="7411" b="11093"/>
          <a:stretch>
            <a:fillRect/>
          </a:stretch>
        </p:blipFill>
        <p:spPr bwMode="auto">
          <a:xfrm>
            <a:off x="6600825" y="2498726"/>
            <a:ext cx="3746500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719" t="13303" r="7411" b="110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6" name="Rectangle 5">
            <a:extLst>
              <a:ext uri="{FF2B5EF4-FFF2-40B4-BE49-F238E27FC236}">
                <a16:creationId xmlns:a16="http://schemas.microsoft.com/office/drawing/2014/main" id="{2F3CC580-4387-094D-981E-1A21A805A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489" y="1654175"/>
            <a:ext cx="27892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750"/>
              </a:spcBef>
              <a:buClrTx/>
            </a:pPr>
            <a:r>
              <a:rPr lang="cs-CZ" altLang="cs-CZ" sz="2000"/>
              <a:t>Boxploty exprese genů</a:t>
            </a:r>
          </a:p>
        </p:txBody>
      </p:sp>
      <p:sp>
        <p:nvSpPr>
          <p:cNvPr id="35847" name="Rectangle 6">
            <a:extLst>
              <a:ext uri="{FF2B5EF4-FFF2-40B4-BE49-F238E27FC236}">
                <a16:creationId xmlns:a16="http://schemas.microsoft.com/office/drawing/2014/main" id="{25BDABD7-A212-CD43-B32A-C247875BE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1" y="1673225"/>
            <a:ext cx="388461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/>
              <a:t>Vizualizace korelací mezi vzorky</a:t>
            </a:r>
          </a:p>
        </p:txBody>
      </p:sp>
    </p:spTree>
    <p:extLst>
      <p:ext uri="{BB962C8B-B14F-4D97-AF65-F5344CB8AC3E}">
        <p14:creationId xmlns:p14="http://schemas.microsoft.com/office/powerpoint/2010/main" val="2844795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87F17A-1A10-A64B-A90D-4D4406A3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/>
              <a:t>Heatmapa</a:t>
            </a:r>
            <a:endParaRPr lang="en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6D99C0-DC31-5C4A-A0E2-BC4C07CA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Vzorky v řádcích, promměnné ve sloupcích (nebo naopak)</a:t>
            </a:r>
          </a:p>
          <a:p>
            <a:r>
              <a:rPr lang="en-GB" dirty="0" err="1"/>
              <a:t>Č</a:t>
            </a:r>
            <a:r>
              <a:rPr lang="en-CZ" dirty="0"/>
              <a:t>tvereček – intensita barvy představuje hodnotu</a:t>
            </a:r>
          </a:p>
          <a:p>
            <a:r>
              <a:rPr lang="en-CZ" dirty="0"/>
              <a:t>Obvykle se zobrazují </a:t>
            </a:r>
            <a:r>
              <a:rPr lang="en-GB" dirty="0"/>
              <a:t>i</a:t>
            </a:r>
            <a:r>
              <a:rPr lang="en-CZ" dirty="0"/>
              <a:t> dendrogramy</a:t>
            </a:r>
          </a:p>
        </p:txBody>
      </p:sp>
    </p:spTree>
    <p:extLst>
      <p:ext uri="{BB962C8B-B14F-4D97-AF65-F5344CB8AC3E}">
        <p14:creationId xmlns:p14="http://schemas.microsoft.com/office/powerpoint/2010/main" val="926212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6563A-E068-402A-AADD-516D0444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Příklad</a:t>
            </a:r>
            <a:r>
              <a:rPr lang="en-US" sz="3600" dirty="0"/>
              <a:t> - </a:t>
            </a:r>
            <a:r>
              <a:rPr lang="en-US" sz="3600" dirty="0" err="1"/>
              <a:t>kosatce</a:t>
            </a:r>
            <a:endParaRPr lang="en-US" sz="3600" dirty="0" err="1">
              <a:ea typeface="Calibri Light"/>
              <a:cs typeface="Calibri Ligh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3CB858-F3AC-453A-AE6A-D9E446636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512" y="498698"/>
            <a:ext cx="4940808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/>
              <a:t>3 druhy kosatců se liší na základě </a:t>
            </a:r>
            <a:r>
              <a:rPr lang="en-US" sz="2400" b="1"/>
              <a:t>šířky</a:t>
            </a:r>
            <a:r>
              <a:rPr lang="en-US" sz="2400"/>
              <a:t> a </a:t>
            </a:r>
            <a:r>
              <a:rPr lang="en-US" sz="2400" b="1"/>
              <a:t>délky</a:t>
            </a:r>
            <a:r>
              <a:rPr lang="en-US" sz="2400"/>
              <a:t> kališních (sepal) a okvětních (petal) lístků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ris Species:100% Accuracy using Naive bayes | Kaggle">
            <a:extLst>
              <a:ext uri="{FF2B5EF4-FFF2-40B4-BE49-F238E27FC236}">
                <a16:creationId xmlns:a16="http://schemas.microsoft.com/office/drawing/2014/main" id="{A116BF94-4A91-4987-96FA-1C19E4B14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58" y="2150600"/>
            <a:ext cx="5431536" cy="408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ris">
            <a:extLst>
              <a:ext uri="{FF2B5EF4-FFF2-40B4-BE49-F238E27FC236}">
                <a16:creationId xmlns:a16="http://schemas.microsoft.com/office/drawing/2014/main" id="{2A384321-67E2-4201-B7C6-1BD52BB0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408" y="3173184"/>
            <a:ext cx="5431536" cy="203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65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6563A-E068-402A-AADD-516D0444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Příklad</a:t>
            </a:r>
            <a:r>
              <a:rPr lang="en-US" sz="3600" dirty="0"/>
              <a:t> - </a:t>
            </a:r>
            <a:r>
              <a:rPr lang="en-US" sz="3600" dirty="0" err="1"/>
              <a:t>kosatce</a:t>
            </a:r>
            <a:endParaRPr lang="en-US" sz="3600" dirty="0" err="1">
              <a:ea typeface="Calibri Light"/>
              <a:cs typeface="Calibri Light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ris Species:100% Accuracy using Naive bayes | Kaggle">
            <a:extLst>
              <a:ext uri="{FF2B5EF4-FFF2-40B4-BE49-F238E27FC236}">
                <a16:creationId xmlns:a16="http://schemas.microsoft.com/office/drawing/2014/main" id="{A116BF94-4A91-4987-96FA-1C19E4B14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1074" y="536953"/>
            <a:ext cx="1480663" cy="11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 descr="Chart, diagram, schematic&#10;&#10;Description automatically generated">
            <a:extLst>
              <a:ext uri="{FF2B5EF4-FFF2-40B4-BE49-F238E27FC236}">
                <a16:creationId xmlns:a16="http://schemas.microsoft.com/office/drawing/2014/main" id="{997C582C-27F8-69F0-144D-5CB2AB931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65" y="2369444"/>
            <a:ext cx="3748367" cy="3669620"/>
          </a:xfrm>
          <a:prstGeom prst="rect">
            <a:avLst/>
          </a:prstGeom>
        </p:spPr>
      </p:pic>
      <p:pic>
        <p:nvPicPr>
          <p:cNvPr id="13" name="Picture 2" descr="iris">
            <a:extLst>
              <a:ext uri="{FF2B5EF4-FFF2-40B4-BE49-F238E27FC236}">
                <a16:creationId xmlns:a16="http://schemas.microsoft.com/office/drawing/2014/main" id="{303E7D5A-9D71-FD59-828E-6D6DEB52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1996" y="534998"/>
            <a:ext cx="3049486" cy="1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730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6563A-E068-402A-AADD-516D0444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Příklad</a:t>
            </a:r>
            <a:r>
              <a:rPr lang="en-US" sz="3600" dirty="0"/>
              <a:t> - </a:t>
            </a:r>
            <a:r>
              <a:rPr lang="en-US" sz="3600" dirty="0" err="1"/>
              <a:t>kosatce</a:t>
            </a:r>
            <a:endParaRPr lang="en-US" sz="3600" dirty="0" err="1">
              <a:ea typeface="Calibri Light"/>
              <a:cs typeface="Calibri Light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ris Species:100% Accuracy using Naive bayes | Kaggle">
            <a:extLst>
              <a:ext uri="{FF2B5EF4-FFF2-40B4-BE49-F238E27FC236}">
                <a16:creationId xmlns:a16="http://schemas.microsoft.com/office/drawing/2014/main" id="{A116BF94-4A91-4987-96FA-1C19E4B14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1074" y="536953"/>
            <a:ext cx="1480663" cy="11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 descr="Chart, diagram, schematic&#10;&#10;Description automatically generated">
            <a:extLst>
              <a:ext uri="{FF2B5EF4-FFF2-40B4-BE49-F238E27FC236}">
                <a16:creationId xmlns:a16="http://schemas.microsoft.com/office/drawing/2014/main" id="{997C582C-27F8-69F0-144D-5CB2AB931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65" y="2369444"/>
            <a:ext cx="3748367" cy="366962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4A899371-104E-61AE-56AC-1AB7F699A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656" y="2397971"/>
            <a:ext cx="3748367" cy="3669620"/>
          </a:xfrm>
          <a:prstGeom prst="rect">
            <a:avLst/>
          </a:prstGeom>
        </p:spPr>
      </p:pic>
      <p:pic>
        <p:nvPicPr>
          <p:cNvPr id="13" name="Picture 2" descr="iris">
            <a:extLst>
              <a:ext uri="{FF2B5EF4-FFF2-40B4-BE49-F238E27FC236}">
                <a16:creationId xmlns:a16="http://schemas.microsoft.com/office/drawing/2014/main" id="{303E7D5A-9D71-FD59-828E-6D6DEB52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1996" y="534998"/>
            <a:ext cx="3049486" cy="1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124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6563A-E068-402A-AADD-516D0444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Příklad</a:t>
            </a:r>
            <a:r>
              <a:rPr lang="en-US" sz="3600" dirty="0"/>
              <a:t> - </a:t>
            </a:r>
            <a:r>
              <a:rPr lang="en-US" sz="3600" dirty="0" err="1"/>
              <a:t>kosatce</a:t>
            </a:r>
            <a:endParaRPr lang="en-US" sz="3600" dirty="0" err="1">
              <a:ea typeface="Calibri Light"/>
              <a:cs typeface="Calibri Light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ris Species:100% Accuracy using Naive bayes | Kaggle">
            <a:extLst>
              <a:ext uri="{FF2B5EF4-FFF2-40B4-BE49-F238E27FC236}">
                <a16:creationId xmlns:a16="http://schemas.microsoft.com/office/drawing/2014/main" id="{A116BF94-4A91-4987-96FA-1C19E4B14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1074" y="536953"/>
            <a:ext cx="1480663" cy="11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 descr="Chart, diagram, schematic&#10;&#10;Description automatically generated">
            <a:extLst>
              <a:ext uri="{FF2B5EF4-FFF2-40B4-BE49-F238E27FC236}">
                <a16:creationId xmlns:a16="http://schemas.microsoft.com/office/drawing/2014/main" id="{997C582C-27F8-69F0-144D-5CB2AB931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65" y="2369444"/>
            <a:ext cx="3748367" cy="366962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4A899371-104E-61AE-56AC-1AB7F699A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656" y="2397971"/>
            <a:ext cx="3748367" cy="3669620"/>
          </a:xfrm>
          <a:prstGeom prst="rect">
            <a:avLst/>
          </a:prstGeom>
        </p:spPr>
      </p:pic>
      <p:pic>
        <p:nvPicPr>
          <p:cNvPr id="9" name="Picture 8" descr="Chart, diagram&#10;&#10;Description automatically generated">
            <a:extLst>
              <a:ext uri="{FF2B5EF4-FFF2-40B4-BE49-F238E27FC236}">
                <a16:creationId xmlns:a16="http://schemas.microsoft.com/office/drawing/2014/main" id="{3F0433D6-7157-5CB7-EFC4-C7F52B237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9451" y="2401461"/>
            <a:ext cx="3748367" cy="3669620"/>
          </a:xfrm>
          <a:prstGeom prst="rect">
            <a:avLst/>
          </a:prstGeom>
        </p:spPr>
      </p:pic>
      <p:pic>
        <p:nvPicPr>
          <p:cNvPr id="13" name="Picture 2" descr="iris">
            <a:extLst>
              <a:ext uri="{FF2B5EF4-FFF2-40B4-BE49-F238E27FC236}">
                <a16:creationId xmlns:a16="http://schemas.microsoft.com/office/drawing/2014/main" id="{303E7D5A-9D71-FD59-828E-6D6DEB52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1996" y="534998"/>
            <a:ext cx="3049486" cy="1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5635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6563A-E068-402A-AADD-516D04444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405575"/>
            <a:ext cx="5001768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/>
              <a:t>Příklad</a:t>
            </a:r>
            <a:r>
              <a:rPr lang="en-US" sz="3600" dirty="0"/>
              <a:t> - </a:t>
            </a:r>
            <a:r>
              <a:rPr lang="en-US" sz="3600" dirty="0" err="1"/>
              <a:t>kosatce</a:t>
            </a:r>
            <a:endParaRPr lang="en-US" sz="3600" dirty="0" err="1">
              <a:ea typeface="Calibri Light"/>
              <a:cs typeface="Calibri Light"/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Iris Species:100% Accuracy using Naive bayes | Kaggle">
            <a:extLst>
              <a:ext uri="{FF2B5EF4-FFF2-40B4-BE49-F238E27FC236}">
                <a16:creationId xmlns:a16="http://schemas.microsoft.com/office/drawing/2014/main" id="{A116BF94-4A91-4987-96FA-1C19E4B14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1074" y="536953"/>
            <a:ext cx="1480663" cy="111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4" descr="Chart, diagram, schematic&#10;&#10;Description automatically generated">
            <a:extLst>
              <a:ext uri="{FF2B5EF4-FFF2-40B4-BE49-F238E27FC236}">
                <a16:creationId xmlns:a16="http://schemas.microsoft.com/office/drawing/2014/main" id="{997C582C-27F8-69F0-144D-5CB2AB931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65" y="2369444"/>
            <a:ext cx="3748367" cy="366962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4A899371-104E-61AE-56AC-1AB7F699A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656" y="2397971"/>
            <a:ext cx="3748367" cy="3669620"/>
          </a:xfrm>
          <a:prstGeom prst="rect">
            <a:avLst/>
          </a:prstGeom>
        </p:spPr>
      </p:pic>
      <p:pic>
        <p:nvPicPr>
          <p:cNvPr id="9" name="Picture 8" descr="Chart, diagram&#10;&#10;Description automatically generated">
            <a:extLst>
              <a:ext uri="{FF2B5EF4-FFF2-40B4-BE49-F238E27FC236}">
                <a16:creationId xmlns:a16="http://schemas.microsoft.com/office/drawing/2014/main" id="{3F0433D6-7157-5CB7-EFC4-C7F52B237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9451" y="2401461"/>
            <a:ext cx="3748367" cy="3669620"/>
          </a:xfrm>
          <a:prstGeom prst="rect">
            <a:avLst/>
          </a:prstGeom>
        </p:spPr>
      </p:pic>
      <p:pic>
        <p:nvPicPr>
          <p:cNvPr id="13" name="Picture 2" descr="iris">
            <a:extLst>
              <a:ext uri="{FF2B5EF4-FFF2-40B4-BE49-F238E27FC236}">
                <a16:creationId xmlns:a16="http://schemas.microsoft.com/office/drawing/2014/main" id="{303E7D5A-9D71-FD59-828E-6D6DEB52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1996" y="534998"/>
            <a:ext cx="3049486" cy="1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504C34-675F-F52E-DAB7-2821A71FFC34}"/>
              </a:ext>
            </a:extLst>
          </p:cNvPr>
          <p:cNvSpPr txBox="1"/>
          <p:nvPr/>
        </p:nvSpPr>
        <p:spPr>
          <a:xfrm>
            <a:off x="870217" y="6399189"/>
            <a:ext cx="286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  <a:r>
              <a:rPr lang="en-CZ" dirty="0"/>
              <a:t>ez centrování hodnot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30635-B28D-7108-2E1B-A230B5DD2052}"/>
              </a:ext>
            </a:extLst>
          </p:cNvPr>
          <p:cNvSpPr txBox="1"/>
          <p:nvPr/>
        </p:nvSpPr>
        <p:spPr>
          <a:xfrm>
            <a:off x="5138555" y="6399189"/>
            <a:ext cx="286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Centrování</a:t>
            </a:r>
            <a:r>
              <a:rPr lang="sk-SK" dirty="0"/>
              <a:t> na </a:t>
            </a:r>
            <a:r>
              <a:rPr lang="sk-SK" dirty="0" err="1"/>
              <a:t>řádek</a:t>
            </a:r>
            <a:endParaRPr lang="en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54747-582D-1E49-ABAF-C268C481C086}"/>
              </a:ext>
            </a:extLst>
          </p:cNvPr>
          <p:cNvSpPr txBox="1"/>
          <p:nvPr/>
        </p:nvSpPr>
        <p:spPr>
          <a:xfrm>
            <a:off x="9247938" y="6377378"/>
            <a:ext cx="286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Centrování</a:t>
            </a:r>
            <a:r>
              <a:rPr lang="sk-SK" dirty="0"/>
              <a:t> na </a:t>
            </a:r>
            <a:r>
              <a:rPr lang="sk-SK" dirty="0" err="1"/>
              <a:t>sloupec</a:t>
            </a: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5575606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>
            <a:extLst>
              <a:ext uri="{FF2B5EF4-FFF2-40B4-BE49-F238E27FC236}">
                <a16:creationId xmlns:a16="http://schemas.microsoft.com/office/drawing/2014/main" id="{9E27F3A0-9895-2247-86A5-3D7D5645B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163"/>
            <a:ext cx="8001000" cy="645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67" name="Text Box 2">
            <a:extLst>
              <a:ext uri="{FF2B5EF4-FFF2-40B4-BE49-F238E27FC236}">
                <a16:creationId xmlns:a16="http://schemas.microsoft.com/office/drawing/2014/main" id="{A996A5EC-BA16-6644-91D0-6A93CAD56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825" y="6400801"/>
            <a:ext cx="5181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9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>
                <a:latin typeface="Times New Roman" panose="02020603050405020304" pitchFamily="18" charset="0"/>
              </a:rPr>
              <a:t>Alizadeh et al., Nature 403:503-11, 2000</a:t>
            </a:r>
          </a:p>
        </p:txBody>
      </p:sp>
    </p:spTree>
    <p:extLst>
      <p:ext uri="{BB962C8B-B14F-4D97-AF65-F5344CB8AC3E}">
        <p14:creationId xmlns:p14="http://schemas.microsoft.com/office/powerpoint/2010/main" val="95376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Validace ve shlukování molekulárních dat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729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1F2BF4-C99E-F645-9811-7631E99E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3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Existují</a:t>
            </a:r>
            <a: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skupiny</a:t>
            </a:r>
            <a: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vzorků</a:t>
            </a:r>
            <a: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s </a:t>
            </a:r>
            <a:r>
              <a:rPr lang="en-US" altLang="cs-CZ" sz="3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podobným</a:t>
            </a:r>
            <a: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molekulárním</a:t>
            </a:r>
            <a: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profilem</a:t>
            </a:r>
            <a: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altLang="cs-CZ" sz="3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Existují</a:t>
            </a:r>
            <a: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skupiny</a:t>
            </a:r>
            <a:r>
              <a:rPr lang="en-US" altLang="cs-CZ" sz="3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molekul</a:t>
            </a:r>
            <a:r>
              <a:rPr lang="en-US" altLang="cs-CZ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 </a:t>
            </a:r>
            <a:r>
              <a:rPr lang="en-US" altLang="cs-CZ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podobnými</a:t>
            </a:r>
            <a:r>
              <a:rPr lang="en-US" altLang="cs-CZ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cs-CZ" sz="3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vlastnostmi</a:t>
            </a:r>
            <a:r>
              <a:rPr lang="en-US" altLang="cs-CZ" sz="3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38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0D7BB6-1989-5C4F-B633-C97D836CF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Odpovídáme</a:t>
            </a:r>
            <a:r>
              <a:rPr lang="en-US" sz="3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3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otázky</a:t>
            </a:r>
            <a:r>
              <a:rPr lang="en-US" sz="3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84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9FB7-6521-CE4D-A420-1EBF2CBA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cs-CZ" sz="4400"/>
              <a:t>Jak validovat, když neznáme pravdu???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44F839E1-BF3B-4FA9-ACD8-3CADDC78BA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967129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1549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290D-4853-464B-99ED-CBAA4DD3D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r>
              <a:rPr lang="cs-CZ" sz="4400"/>
              <a:t>Jak validovat, když neznáme pravdu???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E237FE74-0D43-4241-BBE5-BE3C37D623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835918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45113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Kolorektální karcinom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příklad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702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vod.cz/graph/?sessid=61i5m59sfegpf475nq008cr8e2&amp;typ=incmor&amp;diag=C18&amp;pohl=&amp;kraj=&amp;vek_od=1&amp;vek_do=18&amp;zobrazeni=graph&amp;incidence=1&amp;mortalita=1&amp;mi=0&amp;vypocet=w&amp;obdobi_od=1977&amp;obdobi_do=2009&amp;stadium=&amp;t=&amp;n=&amp;m=&amp;pt=&amp;pn=&amp;pm=&amp;t=&amp;n=&amp;zije=&amp;umrti=&amp;lecba=#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609600"/>
            <a:ext cx="5524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http://2.bp.blogspot.com/-IZzLWFUVOsE/TV_v_Vb55cI/AAAAAAAAA3o/KZ2ONi0jG5E/s1600/colon-cancer.png.jp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2.bp.blogspot.com/-IZzLWFUVOsE/TV_v_Vb55cI/AAAAAAAAA3o/KZ2ONi0jG5E/s320/colon-cancer.p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7256"/>
            <a:ext cx="3048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81200" y="3810000"/>
            <a:ext cx="8686800" cy="2514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dirty="0"/>
              <a:t>Heterogénne ochorenie s rozdielnou odpoveďou na terapiu.</a:t>
            </a:r>
          </a:p>
          <a:p>
            <a:pPr marL="0" indent="0">
              <a:buNone/>
            </a:pPr>
            <a:r>
              <a:rPr lang="sk-SK" i="1" dirty="0"/>
              <a:t>Len niekoľko klinicky používaných markerov:</a:t>
            </a:r>
          </a:p>
          <a:p>
            <a:pPr>
              <a:buFontTx/>
              <a:buChar char="-"/>
            </a:pPr>
            <a:r>
              <a:rPr lang="sk-SK" i="1" dirty="0"/>
              <a:t>BRAF/KRAS mutácia – pre kvalifikáciu na antiEGFR terapiu (u štádia s metastázami)</a:t>
            </a:r>
          </a:p>
          <a:p>
            <a:pPr>
              <a:buFontTx/>
              <a:buChar char="-"/>
            </a:pPr>
            <a:r>
              <a:rPr lang="sk-SK" i="1" dirty="0"/>
              <a:t>MSI – mikrosatelitová nestabilita – všeobecne považovaná za dobrý marker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179290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12838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Cieľ: </a:t>
            </a:r>
          </a:p>
          <a:p>
            <a:pPr marL="0" indent="0">
              <a:buNone/>
            </a:pPr>
            <a:r>
              <a:rPr lang="cs-CZ" i="1" dirty="0"/>
              <a:t>Nájsť skupiny nádorov kolorekta s podobnou expresiou génov (podobným génovým profilom) </a:t>
            </a:r>
            <a:r>
              <a:rPr lang="en-US" i="1" dirty="0"/>
              <a:t>~ </a:t>
            </a:r>
            <a:r>
              <a:rPr lang="cs-CZ" i="1" dirty="0"/>
              <a:t>podtypy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Charakterizovať tieto podtypy pomocou klinických a známych molekulárnych parametrov.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698848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8830" y="753035"/>
            <a:ext cx="83058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cs-CZ" dirty="0"/>
              <a:t>átové súbory: </a:t>
            </a:r>
          </a:p>
          <a:p>
            <a:pPr marL="0" indent="0">
              <a:buNone/>
            </a:pPr>
            <a:r>
              <a:rPr lang="cs-CZ" i="1" dirty="0"/>
              <a:t>Matica obsahujúca kvantitatívnu expresiu génovej aktivity nádorov</a:t>
            </a:r>
            <a:endParaRPr lang="cs-CZ" dirty="0"/>
          </a:p>
          <a:p>
            <a:pPr marL="0" indent="0">
              <a:buNone/>
            </a:pPr>
            <a:r>
              <a:rPr lang="sk-SK" dirty="0"/>
              <a:t>                                              </a:t>
            </a:r>
          </a:p>
          <a:p>
            <a:pPr marL="0" indent="0">
              <a:buNone/>
            </a:pPr>
            <a:r>
              <a:rPr lang="sk-SK" dirty="0"/>
              <a:t>			   N x p, k=1..5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i="1" dirty="0"/>
              <a:t>Matica klinických a molekulárnych parametrov ku každej nádorovej vzorke, vrátane prežitia pacienta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00400" y="1905000"/>
            <a:ext cx="4419600" cy="1911698"/>
            <a:chOff x="1752600" y="3269902"/>
            <a:chExt cx="4419600" cy="1911698"/>
          </a:xfrm>
        </p:grpSpPr>
        <p:sp>
          <p:nvSpPr>
            <p:cNvPr id="4" name="TextBox 3"/>
            <p:cNvSpPr txBox="1"/>
            <p:nvPr/>
          </p:nvSpPr>
          <p:spPr>
            <a:xfrm>
              <a:off x="1752600" y="4719935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/>
                <a:t>Vzorky nádorov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76600" y="3269902"/>
              <a:ext cx="289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/>
                <a:t>Gény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4" idx="0"/>
            </p:cNvCxnSpPr>
            <p:nvPr/>
          </p:nvCxnSpPr>
          <p:spPr>
            <a:xfrm flipV="1">
              <a:off x="3200400" y="4491335"/>
              <a:ext cx="381000" cy="228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4419600" y="3731567"/>
              <a:ext cx="304800" cy="3025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7196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VÝBER PREMENNÝCH / Zmenšenie dimenzie dát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708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b="1" i="1" dirty="0"/>
              <a:t>Nezávislý výber </a:t>
            </a:r>
            <a:r>
              <a:rPr lang="sk-SK" dirty="0"/>
              <a:t>– z 25 000 génov, výber podmnožiny 3025 génov s najvyššou  variabilitou v súbore</a:t>
            </a:r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514350" indent="-514350">
              <a:buFont typeface="+mj-lt"/>
              <a:buAutoNum type="arabicPeriod"/>
            </a:pPr>
            <a:endParaRPr lang="sk-SK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16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228600"/>
            <a:ext cx="85344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b="1" i="1" dirty="0"/>
              <a:t>Redukcia dimenzionality – </a:t>
            </a:r>
            <a:r>
              <a:rPr lang="sk-SK" dirty="0"/>
              <a:t>práca s génovými modulmi</a:t>
            </a:r>
          </a:p>
          <a:p>
            <a:pPr marL="0" indent="0">
              <a:buNone/>
            </a:pPr>
            <a:r>
              <a:rPr lang="sk-SK" b="1" i="1" dirty="0"/>
              <a:t>génový modul – </a:t>
            </a:r>
            <a:r>
              <a:rPr lang="sk-SK" dirty="0"/>
              <a:t>sada génov s rovnakou génovou expresiou</a:t>
            </a:r>
          </a:p>
          <a:p>
            <a:pPr marL="0" indent="0">
              <a:buNone/>
            </a:pPr>
            <a:endParaRPr lang="sk-SK" b="1" i="1" dirty="0"/>
          </a:p>
          <a:p>
            <a:pPr marL="0" indent="0">
              <a:buNone/>
            </a:pPr>
            <a:r>
              <a:rPr lang="sk-SK" b="1" i="1" dirty="0"/>
              <a:t>Jedná sa o istú formu váženia efektu biologických motívov</a:t>
            </a:r>
          </a:p>
          <a:p>
            <a:pPr marL="0" indent="0">
              <a:buNone/>
            </a:pPr>
            <a:endParaRPr lang="sk-SK" b="1" i="1" dirty="0"/>
          </a:p>
          <a:p>
            <a:pPr marL="0" indent="0">
              <a:buNone/>
            </a:pPr>
            <a:r>
              <a:rPr lang="sk-SK" b="1" i="1" dirty="0"/>
              <a:t>Predpoklad: </a:t>
            </a:r>
            <a:endParaRPr lang="en-US" b="1" i="1" dirty="0"/>
          </a:p>
          <a:p>
            <a:pPr marL="0" indent="0">
              <a:buNone/>
            </a:pPr>
            <a:r>
              <a:rPr lang="sk-SK" dirty="0"/>
              <a:t>sada korelovaných génov </a:t>
            </a:r>
            <a:r>
              <a:rPr lang="en-US" dirty="0"/>
              <a:t>~ </a:t>
            </a:r>
            <a:r>
              <a:rPr lang="en-US" dirty="0" err="1"/>
              <a:t>biologick</a:t>
            </a:r>
            <a:r>
              <a:rPr lang="cs-CZ" dirty="0"/>
              <a:t>ý motív</a:t>
            </a:r>
            <a:endParaRPr lang="sk-S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cs-CZ" b="1" i="1" dirty="0"/>
              <a:t>Príklad EMT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295400"/>
            <a:ext cx="6477000" cy="5257800"/>
          </a:xfrm>
        </p:spPr>
        <p:txBody>
          <a:bodyPr>
            <a:normAutofit/>
          </a:bodyPr>
          <a:lstStyle/>
          <a:p>
            <a:r>
              <a:rPr lang="cs-CZ" dirty="0"/>
              <a:t>EMT – epiteliálno mesenchymálny prechod</a:t>
            </a:r>
          </a:p>
          <a:p>
            <a:r>
              <a:rPr lang="cs-CZ" dirty="0"/>
              <a:t>Génová expresia podobná zdravému mezenchymálnemu tkanivu</a:t>
            </a:r>
          </a:p>
          <a:p>
            <a:r>
              <a:rPr lang="cs-CZ" dirty="0"/>
              <a:t>Obvykle reprezentovaný </a:t>
            </a:r>
            <a:r>
              <a:rPr lang="cs-CZ" b="1" dirty="0"/>
              <a:t>zmenou v stovkách génov</a:t>
            </a:r>
          </a:p>
          <a:p>
            <a:r>
              <a:rPr lang="cs-CZ" dirty="0"/>
              <a:t>Identifikácia modulu EMT a jeho reprezentácia jedinou hodnotou (priemerom) </a:t>
            </a:r>
            <a:r>
              <a:rPr lang="cs-CZ" b="1" dirty="0"/>
              <a:t>zmenší jeho efekt v zhlukovaní </a:t>
            </a:r>
            <a:r>
              <a:rPr lang="cs-CZ" dirty="0"/>
              <a:t>a dá šancu </a:t>
            </a:r>
            <a:r>
              <a:rPr lang="cs-CZ" b="1" dirty="0"/>
              <a:t>ďalším d</a:t>
            </a:r>
            <a:r>
              <a:rPr lang="sk-SK" b="1" dirty="0"/>
              <a:t>ôležitým </a:t>
            </a:r>
            <a:r>
              <a:rPr lang="cs-CZ" b="1" dirty="0"/>
              <a:t>procesom</a:t>
            </a:r>
            <a:r>
              <a:rPr lang="cs-CZ" dirty="0"/>
              <a:t> reprezentovaným menším množstvom génov</a:t>
            </a:r>
            <a:endParaRPr lang="en-US" dirty="0"/>
          </a:p>
        </p:txBody>
      </p:sp>
      <p:pic>
        <p:nvPicPr>
          <p:cNvPr id="19458" name="Picture 2" descr="http://cnx.org/content/m36053/latest/em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36" b="13875"/>
          <a:stretch/>
        </p:blipFill>
        <p:spPr bwMode="auto">
          <a:xfrm>
            <a:off x="8001001" y="1133169"/>
            <a:ext cx="2258961" cy="424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7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7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3" name="Text Box 1">
            <a:extLst>
              <a:ext uri="{FF2B5EF4-FFF2-40B4-BE49-F238E27FC236}">
                <a16:creationId xmlns:a16="http://schemas.microsoft.com/office/drawing/2014/main" id="{65670350-0D7B-0649-BFA9-9CAF0AA73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63877"/>
            <a:ext cx="3494362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Kdy provádíme shlukování v molekulární biologii</a:t>
            </a:r>
          </a:p>
        </p:txBody>
      </p:sp>
      <p:cxnSp>
        <p:nvCxnSpPr>
          <p:cNvPr id="8197" name="Straight Connector 7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4" name="Text Box 2">
            <a:extLst>
              <a:ext uri="{FF2B5EF4-FFF2-40B4-BE49-F238E27FC236}">
                <a16:creationId xmlns:a16="http://schemas.microsoft.com/office/drawing/2014/main" id="{15D46501-5771-B54E-A194-F2A80D825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031" y="963877"/>
            <a:ext cx="6377769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41363" indent="-28416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Shlukování</a:t>
            </a:r>
            <a:r>
              <a:rPr lang="en-US" altLang="cs-CZ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proměných</a:t>
            </a:r>
            <a:endParaRPr lang="en-US" altLang="cs-CZ" sz="2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Chceme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identifikovat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skupiny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ko-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regulovaných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proteinů</a:t>
            </a:r>
            <a:r>
              <a:rPr lang="en-US" altLang="cs-CZ" sz="220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US" altLang="cs-CZ" sz="2200" dirty="0" err="1">
                <a:solidFill>
                  <a:schemeClr val="tx1"/>
                </a:solidFill>
                <a:latin typeface="+mn-lt"/>
              </a:rPr>
              <a:t>metabolitů</a:t>
            </a:r>
            <a:r>
              <a:rPr lang="en-US" altLang="cs-CZ" sz="2200" dirty="0">
                <a:solidFill>
                  <a:schemeClr val="tx1"/>
                </a:solidFill>
                <a:latin typeface="+mn-lt"/>
              </a:rPr>
              <a:t>…</a:t>
            </a:r>
            <a:endParaRPr lang="en-US" altLang="cs-CZ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Chceme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zredukovat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dimenzi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základě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funkčních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genových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proteinových</a:t>
            </a:r>
            <a:r>
              <a:rPr lang="en-US" altLang="cs-CZ" sz="2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/…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</a:t>
            </a:r>
            <a:endParaRPr lang="en-US" altLang="cs-CZ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Shlukování</a:t>
            </a:r>
            <a:r>
              <a:rPr lang="en-US" altLang="cs-CZ" sz="2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vzorků</a:t>
            </a:r>
            <a:endParaRPr lang="en-US" altLang="cs-CZ" sz="2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Kontrolujeme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kvalitu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vzorků</a:t>
            </a:r>
            <a:endParaRPr lang="en-US" altLang="cs-CZ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Chceme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najít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nové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skupiny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vzorků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například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podtypy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1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Chceme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zkontrolovat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diskriminační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schopnost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proměnných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etc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….)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vybraných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porovnávání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známých</a:t>
            </a:r>
            <a:r>
              <a:rPr lang="en-US" altLang="cs-CZ" sz="2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</a:t>
            </a:r>
            <a:endParaRPr lang="en-US" altLang="cs-CZ" sz="2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433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5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824" y="457200"/>
            <a:ext cx="3974177" cy="224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2189" y="228600"/>
            <a:ext cx="2362200" cy="637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3025 génov</a:t>
            </a:r>
          </a:p>
          <a:p>
            <a:pPr algn="ctr"/>
            <a:r>
              <a:rPr lang="sk-SK" dirty="0"/>
              <a:t>Dátový súbor 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82189" y="2171700"/>
            <a:ext cx="23622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150 génových modulov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2"/>
            <a:endCxn id="8" idx="0"/>
          </p:cNvCxnSpPr>
          <p:nvPr/>
        </p:nvCxnSpPr>
        <p:spPr>
          <a:xfrm>
            <a:off x="3663289" y="866306"/>
            <a:ext cx="0" cy="1305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98223" y="91440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Pearsonova korelácia, Hierarchické zhlukovanie</a:t>
            </a:r>
          </a:p>
          <a:p>
            <a:r>
              <a:rPr lang="sk-SK" dirty="0"/>
              <a:t>Complete linkage</a:t>
            </a:r>
          </a:p>
          <a:p>
            <a:r>
              <a:rPr lang="sk-SK" dirty="0"/>
              <a:t>Rezanie dendrogramu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482189" y="35052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Výber 54 modulov</a:t>
            </a:r>
          </a:p>
          <a:p>
            <a:pPr algn="ctr"/>
            <a:r>
              <a:rPr lang="sk-SK" dirty="0"/>
              <a:t>(625 génov)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8" idx="2"/>
            <a:endCxn id="13" idx="0"/>
          </p:cNvCxnSpPr>
          <p:nvPr/>
        </p:nvCxnSpPr>
        <p:spPr>
          <a:xfrm>
            <a:off x="3663289" y="26670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816961" y="25908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Validácia ich korelácií v </a:t>
            </a:r>
          </a:p>
          <a:p>
            <a:r>
              <a:rPr lang="sk-SK" dirty="0"/>
              <a:t>4 ďalších dátových súboroch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484620" y="4876800"/>
            <a:ext cx="23622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54 Meta-génov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13" idx="2"/>
            <a:endCxn id="21" idx="0"/>
          </p:cNvCxnSpPr>
          <p:nvPr/>
        </p:nvCxnSpPr>
        <p:spPr>
          <a:xfrm>
            <a:off x="3663290" y="4114800"/>
            <a:ext cx="2431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820708" y="417263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Medián génov v module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24400" y="5334001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Pearsonova korelácia, Hierarchické zhlukovanie</a:t>
            </a:r>
          </a:p>
          <a:p>
            <a:pPr algn="ctr"/>
            <a:r>
              <a:rPr lang="sk-SK" dirty="0"/>
              <a:t>Complete linkage</a:t>
            </a:r>
          </a:p>
          <a:p>
            <a:pPr algn="ctr"/>
            <a:r>
              <a:rPr lang="sk-SK" dirty="0"/>
              <a:t>Rezanie dendrogramu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315200" y="4708160"/>
            <a:ext cx="2362200" cy="86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8 hlavných zhlukov</a:t>
            </a:r>
          </a:p>
          <a:p>
            <a:pPr algn="ctr"/>
            <a:r>
              <a:rPr lang="en-US" dirty="0"/>
              <a:t>~ </a:t>
            </a:r>
            <a:r>
              <a:rPr lang="en-US" dirty="0" err="1"/>
              <a:t>hlavn</a:t>
            </a:r>
            <a:r>
              <a:rPr lang="cs-CZ" dirty="0"/>
              <a:t>é biologické motívy</a:t>
            </a:r>
            <a:endParaRPr lang="sk-SK" dirty="0"/>
          </a:p>
        </p:txBody>
      </p:sp>
      <p:cxnSp>
        <p:nvCxnSpPr>
          <p:cNvPr id="30" name="Straight Arrow Connector 29"/>
          <p:cNvCxnSpPr>
            <a:stCxn id="21" idx="3"/>
            <a:endCxn id="28" idx="1"/>
          </p:cNvCxnSpPr>
          <p:nvPr/>
        </p:nvCxnSpPr>
        <p:spPr>
          <a:xfrm>
            <a:off x="4846820" y="5124451"/>
            <a:ext cx="2468380" cy="1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205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cs-CZ" b="1" i="1" dirty="0"/>
              <a:t>Identifikácia biologických mot</a:t>
            </a:r>
            <a:r>
              <a:rPr lang="sk-SK" b="1" i="1" dirty="0"/>
              <a:t>ívov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66801"/>
            <a:ext cx="8229600" cy="5059363"/>
          </a:xfrm>
        </p:spPr>
        <p:txBody>
          <a:bodyPr>
            <a:normAutofit lnSpcReduction="10000"/>
          </a:bodyPr>
          <a:lstStyle/>
          <a:p>
            <a:r>
              <a:rPr lang="sk-SK" dirty="0"/>
              <a:t>Analýza génových </a:t>
            </a:r>
          </a:p>
          <a:p>
            <a:pPr marL="0" indent="0">
              <a:buNone/>
            </a:pPr>
            <a:r>
              <a:rPr lang="sk-SK" dirty="0"/>
              <a:t>sád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Biol motív:</a:t>
            </a:r>
          </a:p>
          <a:p>
            <a:pPr marL="0" indent="0">
              <a:buNone/>
            </a:pPr>
            <a:r>
              <a:rPr lang="sk-SK" dirty="0"/>
              <a:t>EMT, proliferácia, </a:t>
            </a:r>
          </a:p>
          <a:p>
            <a:pPr marL="0" indent="0">
              <a:buNone/>
            </a:pPr>
            <a:r>
              <a:rPr lang="sk-SK" dirty="0"/>
              <a:t>Chromozóm 20q...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6" y="847726"/>
            <a:ext cx="48482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78602" y="2209800"/>
          <a:ext cx="2850599" cy="1943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4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93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</a:t>
                      </a:r>
                      <a:r>
                        <a:rPr lang="cs-CZ" baseline="0" dirty="0"/>
                        <a:t> genóme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 biol motíve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53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 genóme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</a:t>
                      </a:r>
                      <a:r>
                        <a:rPr lang="cs-CZ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93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V module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d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667376" y="847726"/>
            <a:ext cx="4848225" cy="752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203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12838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Cieľ: </a:t>
            </a:r>
          </a:p>
          <a:p>
            <a:pPr marL="0" indent="0">
              <a:buNone/>
            </a:pPr>
            <a:r>
              <a:rPr lang="cs-CZ" i="1" dirty="0"/>
              <a:t>Nájsť skupiny nádorov kolorekta s podobnou expresiou génov (podobným génovým profilom) </a:t>
            </a:r>
            <a:r>
              <a:rPr lang="en-US" i="1" dirty="0"/>
              <a:t>~ </a:t>
            </a:r>
            <a:r>
              <a:rPr lang="cs-CZ" i="1" dirty="0"/>
              <a:t>podtypy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>
                <a:solidFill>
                  <a:schemeClr val="bg2"/>
                </a:solidFill>
              </a:rPr>
              <a:t>Charakterizovať tieto podtypy pomocou klinických a známych molekulárnych parametrov.</a:t>
            </a:r>
            <a:endParaRPr lang="en-US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279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906" y="2360822"/>
            <a:ext cx="3746695" cy="411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6" y="847726"/>
            <a:ext cx="4848225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/>
              <a:t>Motívy génovej expresie v podtypoch</a:t>
            </a:r>
            <a:endParaRPr lang="en-US" sz="3200" b="1" i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15905" y="1447800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+mn-lt"/>
              </a:rPr>
              <a:t>Hierarchické zhlukovanie na matici konsenzusu</a:t>
            </a:r>
            <a:endParaRPr lang="en-US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67376" y="847726"/>
            <a:ext cx="581025" cy="40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34972" y="304800"/>
            <a:ext cx="320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000" dirty="0">
                <a:latin typeface="+mn-lt"/>
              </a:rPr>
              <a:t>Analýza génových sád</a:t>
            </a:r>
            <a:endParaRPr lang="en-US" sz="2000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62600" y="990600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9264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i="1" dirty="0"/>
              <a:t>Expresné profily pre jednotlivé podtypy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Klasifikátor LDA (linear discriminant analysis) 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177552"/>
            <a:ext cx="4495800" cy="468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9471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152400"/>
            <a:ext cx="8229600" cy="1143000"/>
          </a:xfrm>
        </p:spPr>
        <p:txBody>
          <a:bodyPr/>
          <a:lstStyle/>
          <a:p>
            <a:r>
              <a:rPr lang="sk-SK" b="1" i="1" dirty="0"/>
              <a:t>Minimálna génová sada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2001"/>
            <a:ext cx="8229600" cy="5364163"/>
          </a:xfrm>
        </p:spPr>
        <p:txBody>
          <a:bodyPr>
            <a:normAutofit/>
          </a:bodyPr>
          <a:lstStyle/>
          <a:p>
            <a:r>
              <a:rPr lang="sk-SK" sz="2400" dirty="0"/>
              <a:t>Selekcia génov pomocou </a:t>
            </a:r>
            <a:r>
              <a:rPr lang="sk-SK" sz="2400" b="1" i="1" dirty="0"/>
              <a:t>elastic net –</a:t>
            </a:r>
            <a:r>
              <a:rPr lang="sk-SK" sz="2400" dirty="0"/>
              <a:t> počíta s korelovanými génmi (neodstraňuje len jeden gén, ale všetky korelované)</a:t>
            </a:r>
          </a:p>
          <a:p>
            <a:r>
              <a:rPr lang="sk-SK" sz="2400" dirty="0"/>
              <a:t>Klasifikátor vytvorený na selektovaných génoch (shrunken centroids)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0" y="2667000"/>
          <a:ext cx="754380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1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8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Subtype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Minimálna</a:t>
                      </a:r>
                      <a:r>
                        <a:rPr lang="cs-CZ" sz="1400" b="1" baseline="0" dirty="0">
                          <a:effectLst/>
                        </a:rPr>
                        <a:t> génová sada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6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CLCA1, PADI2, ADTRP, RETNLB, TIMP3, MUC2, FNDC1, NR3C2, SULF1, B3GNT7, STYK1, CHI3L1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538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FARP1, ALOX5, FSCN1, HNF4A, RARRES3, MYRIP,  GPSM2, TSPAN6, CCDC113, CDHR1, KCTD12, SGK1, BASP1, MT1E, GPX8, RPS6KA3, SOCS3, SLC5A6, PRR15, PLAGL2, IHH, CREB3L1, TP53RK, YAE1D1, EPB41L3, QPRT, KCNK5, RNF43, VAV3, CXCR4, ITPRIP, GRM8, GFPT2, KCNMA1, KIAA0226L,RNASE1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4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C</a:t>
                      </a:r>
                      <a:endParaRPr lang="en-US" sz="2000" b="1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TFAP2A, ATP9A, RAB27B, ANP32E, CXCL14, IDO1,RARRES3, EGLN3, KIAA0226L,C10orf99,RPL22L1, PLK2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0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PRICKLE1, RBM47, TAGLN, BOC, HOOK1, C7, ANK2, DCHS1, DDR2, CRYAB, GEM</a:t>
                      </a:r>
                      <a:endParaRPr lang="en-US" sz="200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4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</a:t>
                      </a:r>
                      <a:endParaRPr lang="en-US" sz="2000" b="1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REG4, IL6, CXCL5, RAB27B, CEACAM6, PI15, MRPS31, RAP2A, UQCC, AGR3, HSD11B1, IL1B</a:t>
                      </a:r>
                      <a:endParaRPr lang="en-US" sz="2000" dirty="0">
                        <a:effectLst/>
                        <a:latin typeface="Calibri"/>
                        <a:ea typeface="Times New Roman"/>
                        <a:cs typeface="DejaVu Sans;Arial Unicode M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409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12838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Cieľ: </a:t>
            </a:r>
          </a:p>
          <a:p>
            <a:pPr marL="0" indent="0">
              <a:buNone/>
            </a:pPr>
            <a:r>
              <a:rPr lang="cs-CZ" i="1" dirty="0">
                <a:solidFill>
                  <a:schemeClr val="bg2"/>
                </a:solidFill>
              </a:rPr>
              <a:t>Nájsť skupiny nádorov kolorekta s podobnou expresiou génov (podobným génovým profilom) </a:t>
            </a:r>
            <a:r>
              <a:rPr lang="en-US" i="1" dirty="0">
                <a:solidFill>
                  <a:schemeClr val="bg2"/>
                </a:solidFill>
              </a:rPr>
              <a:t>~ </a:t>
            </a:r>
            <a:r>
              <a:rPr lang="cs-CZ" i="1" dirty="0">
                <a:solidFill>
                  <a:schemeClr val="bg2"/>
                </a:solidFill>
              </a:rPr>
              <a:t>podtypy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Charakterizovať tieto podtypy pomocou klinických a známych molekulárnych parametrov.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3577146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609601"/>
            <a:ext cx="7605713" cy="551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/>
              <a:t>Vzor expresie biologických motívov</a:t>
            </a:r>
            <a:endParaRPr lang="en-US" sz="3200" b="1" i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5000" y="5943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Analýza génových sád pomocou KS testu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143688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64" y="1551060"/>
            <a:ext cx="9115425" cy="30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/>
              <a:t>Rozdiely v prežití</a:t>
            </a:r>
            <a:endParaRPr lang="en-US" sz="3200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Kaplan-Meierove krivky prežitia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Coxov model proporcionálnych rizík (efekt štádia vs podtypov)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55646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682" y="1290770"/>
            <a:ext cx="8991118" cy="427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050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Rozdiel od populačnej baseline u každého podtypu pomocou Fisherovho exaktného testu, FDR úprava p-hodn</a:t>
            </a:r>
            <a:r>
              <a:rPr lang="sk-SK" sz="2000" dirty="0">
                <a:latin typeface="+mn-lt"/>
              </a:rPr>
              <a:t>ôt</a:t>
            </a:r>
            <a:endParaRPr lang="en-US" sz="20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/>
              <a:t>Charakterizácia podtypov klinickými a molekulárnymi premennými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95186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C2FBCE70-D1C7-854D-BAD4-732E58ACE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29" y="1012004"/>
            <a:ext cx="3416158" cy="4795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latin typeface="+mj-lt"/>
                <a:ea typeface="+mj-ea"/>
                <a:cs typeface="+mj-cs"/>
              </a:rPr>
              <a:t>Příklady</a:t>
            </a:r>
            <a:r>
              <a:rPr lang="en-US" altLang="cs-CZ" sz="4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latin typeface="+mj-lt"/>
                <a:ea typeface="+mj-ea"/>
                <a:cs typeface="+mj-cs"/>
              </a:rPr>
              <a:t>objevování</a:t>
            </a:r>
            <a:r>
              <a:rPr lang="en-US" altLang="cs-CZ" sz="4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dirty="0" err="1">
                <a:latin typeface="+mj-lt"/>
                <a:ea typeface="+mj-ea"/>
                <a:cs typeface="+mj-cs"/>
              </a:rPr>
              <a:t>skupin</a:t>
            </a:r>
            <a:endParaRPr lang="en-US" altLang="cs-CZ" sz="44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316" name="Text Box 2">
            <a:extLst>
              <a:ext uri="{FF2B5EF4-FFF2-40B4-BE49-F238E27FC236}">
                <a16:creationId xmlns:a16="http://schemas.microsoft.com/office/drawing/2014/main" id="{412FA9D4-D914-45A4-80E7-67860CC74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7870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077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i="1" dirty="0"/>
              <a:t>Histologické rozdiely</a:t>
            </a:r>
            <a:endParaRPr lang="en-US" sz="3200" b="1" i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5000" y="39441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cs-CZ" sz="2000" dirty="0">
                <a:latin typeface="+mn-lt"/>
              </a:rPr>
              <a:t>Fisherov test, adjustácia na FDR</a:t>
            </a:r>
            <a:endParaRPr lang="en-US" sz="2000" dirty="0"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624" y="3486962"/>
            <a:ext cx="4233863" cy="337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214" y="1048562"/>
            <a:ext cx="5243513" cy="270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s://encrypted-tbn0.google.com/images?q=tbn:ANd9GcQx9PDcYUFLmoVlWSFJUtjiLVnpUW2ZmgIhnIVLmvvo9uYSUKP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1353362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7703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000" b="1" dirty="0"/>
              <a:t>Podtyp </a:t>
            </a:r>
            <a:r>
              <a:rPr lang="en-US" sz="2000" b="1" dirty="0"/>
              <a:t>A</a:t>
            </a:r>
            <a:r>
              <a:rPr lang="en-US" sz="2000" dirty="0"/>
              <a:t> – </a:t>
            </a:r>
            <a:r>
              <a:rPr lang="en-US" sz="2000" b="1" dirty="0"/>
              <a:t>Surface crypt like</a:t>
            </a:r>
            <a:r>
              <a:rPr lang="en-US" sz="2000" b="1" i="1" dirty="0"/>
              <a:t> </a:t>
            </a:r>
            <a:r>
              <a:rPr lang="sk-SK" sz="2000" dirty="0"/>
              <a:t>- </a:t>
            </a:r>
            <a:r>
              <a:rPr lang="en-US" sz="2000" i="1" dirty="0"/>
              <a:t>KRAS</a:t>
            </a:r>
            <a:r>
              <a:rPr lang="en-US" sz="2000" dirty="0"/>
              <a:t> mutant</a:t>
            </a:r>
            <a:r>
              <a:rPr lang="sk-SK" sz="2000" dirty="0"/>
              <a:t>i</a:t>
            </a:r>
            <a:r>
              <a:rPr lang="en-US" sz="2000" dirty="0"/>
              <a:t>, papillary </a:t>
            </a:r>
            <a:r>
              <a:rPr lang="sk-SK" sz="2000" dirty="0"/>
              <a:t>a </a:t>
            </a:r>
            <a:r>
              <a:rPr lang="en-US" sz="2000" dirty="0"/>
              <a:t>serrated </a:t>
            </a:r>
            <a:r>
              <a:rPr lang="sk-SK" sz="2000" dirty="0"/>
              <a:t>morfotyp</a:t>
            </a:r>
            <a:r>
              <a:rPr lang="en-US" sz="2000" dirty="0"/>
              <a:t>, </a:t>
            </a:r>
            <a:r>
              <a:rPr lang="sk-SK" sz="2000" dirty="0"/>
              <a:t>najviac diferencovaný</a:t>
            </a:r>
            <a:r>
              <a:rPr lang="en-US" sz="2000" dirty="0"/>
              <a:t>, </a:t>
            </a:r>
            <a:r>
              <a:rPr lang="sk-SK" sz="2000" dirty="0"/>
              <a:t>bez aktívnej Wnt signálnej dráhy</a:t>
            </a:r>
            <a:r>
              <a:rPr lang="en-US" sz="2000" dirty="0"/>
              <a:t>. </a:t>
            </a:r>
            <a:r>
              <a:rPr lang="sk-SK" sz="2000" dirty="0"/>
              <a:t>Dobrý </a:t>
            </a:r>
            <a:r>
              <a:rPr lang="en-US" sz="2000" dirty="0"/>
              <a:t> OS a RFS.</a:t>
            </a:r>
          </a:p>
          <a:p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106"/>
          <a:stretch/>
        </p:blipFill>
        <p:spPr bwMode="auto">
          <a:xfrm>
            <a:off x="1524000" y="990601"/>
            <a:ext cx="6858000" cy="84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2" b="50000"/>
          <a:stretch/>
        </p:blipFill>
        <p:spPr bwMode="auto">
          <a:xfrm>
            <a:off x="3733800" y="2002288"/>
            <a:ext cx="3513036" cy="13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9" r="33695" b="49092"/>
          <a:stretch/>
        </p:blipFill>
        <p:spPr bwMode="auto">
          <a:xfrm>
            <a:off x="5638801" y="3591944"/>
            <a:ext cx="2562763" cy="28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382000" y="1066801"/>
            <a:ext cx="2001786" cy="5705475"/>
            <a:chOff x="4322814" y="847725"/>
            <a:chExt cx="2001786" cy="570547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28"/>
            <a:stretch/>
          </p:blipFill>
          <p:spPr bwMode="auto">
            <a:xfrm>
              <a:off x="4322814" y="847725"/>
              <a:ext cx="1239786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27" r="63172"/>
            <a:stretch/>
          </p:blipFill>
          <p:spPr bwMode="auto">
            <a:xfrm>
              <a:off x="5574890" y="847725"/>
              <a:ext cx="353962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96"/>
            <a:stretch/>
          </p:blipFill>
          <p:spPr bwMode="auto">
            <a:xfrm>
              <a:off x="5960806" y="847725"/>
              <a:ext cx="363794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8305800" y="10668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85"/>
          <a:stretch/>
        </p:blipFill>
        <p:spPr bwMode="auto">
          <a:xfrm>
            <a:off x="1981201" y="3505201"/>
            <a:ext cx="3173489" cy="30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2496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0" y="76200"/>
            <a:ext cx="86868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b="1" dirty="0"/>
              <a:t>Podtyp </a:t>
            </a:r>
            <a:r>
              <a:rPr lang="en-US" sz="2000" b="1" dirty="0"/>
              <a:t>B</a:t>
            </a:r>
            <a:r>
              <a:rPr lang="en-US" sz="2000" dirty="0"/>
              <a:t> – </a:t>
            </a:r>
            <a:r>
              <a:rPr lang="en-US" sz="2000" b="1" dirty="0"/>
              <a:t>Lower crypt like </a:t>
            </a:r>
            <a:r>
              <a:rPr lang="sk-SK" sz="2000" dirty="0"/>
              <a:t>– diferencované ale bez sekrečných buniek, proliferujúce, a aktívnou Wnt signálnou dráhou</a:t>
            </a:r>
            <a:r>
              <a:rPr lang="en-US" sz="2000" dirty="0"/>
              <a:t>. </a:t>
            </a:r>
            <a:r>
              <a:rPr lang="sk-SK" sz="2000" dirty="0"/>
              <a:t>Komplexný  tubulárny morfotyp</a:t>
            </a:r>
            <a:r>
              <a:rPr lang="en-US" sz="2000" dirty="0"/>
              <a:t>. </a:t>
            </a:r>
            <a:r>
              <a:rPr lang="sk-SK" sz="2000" dirty="0"/>
              <a:t> Časo MSS, BRAFwt, nižšieho grádu, dobré prežitie v OS, RFS i SAR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1371600" y="1388808"/>
            <a:ext cx="7010400" cy="784122"/>
            <a:chOff x="0" y="3183194"/>
            <a:chExt cx="8991118" cy="104959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009" b="61562"/>
            <a:stretch/>
          </p:blipFill>
          <p:spPr bwMode="auto">
            <a:xfrm>
              <a:off x="0" y="3701845"/>
              <a:ext cx="8991118" cy="530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111"/>
            <a:stretch/>
          </p:blipFill>
          <p:spPr bwMode="auto">
            <a:xfrm>
              <a:off x="0" y="3183194"/>
              <a:ext cx="8991118" cy="550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9" b="50000"/>
          <a:stretch/>
        </p:blipFill>
        <p:spPr bwMode="auto">
          <a:xfrm>
            <a:off x="4495800" y="2438400"/>
            <a:ext cx="1755058" cy="13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8209014" y="1019022"/>
            <a:ext cx="2458986" cy="5705475"/>
            <a:chOff x="6400800" y="1019021"/>
            <a:chExt cx="2458986" cy="570547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28"/>
            <a:stretch/>
          </p:blipFill>
          <p:spPr bwMode="auto">
            <a:xfrm>
              <a:off x="6400800" y="1019021"/>
              <a:ext cx="1239786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65" r="38196"/>
            <a:stretch/>
          </p:blipFill>
          <p:spPr bwMode="auto">
            <a:xfrm>
              <a:off x="7675767" y="1019021"/>
              <a:ext cx="782433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496"/>
            <a:stretch/>
          </p:blipFill>
          <p:spPr bwMode="auto">
            <a:xfrm>
              <a:off x="8495992" y="1019021"/>
              <a:ext cx="363794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8305800" y="10668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1" r="-254" b="49092"/>
          <a:stretch/>
        </p:blipFill>
        <p:spPr bwMode="auto">
          <a:xfrm>
            <a:off x="5715000" y="3973412"/>
            <a:ext cx="2684206" cy="28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2" r="32932"/>
          <a:stretch/>
        </p:blipFill>
        <p:spPr bwMode="auto">
          <a:xfrm>
            <a:off x="1946788" y="3830700"/>
            <a:ext cx="2944761" cy="30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329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524001" y="76200"/>
            <a:ext cx="9143999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b="1" dirty="0"/>
              <a:t>Podtyp </a:t>
            </a:r>
            <a:r>
              <a:rPr lang="en-US" sz="2000" b="1" dirty="0"/>
              <a:t>C – CIMP-H like </a:t>
            </a:r>
            <a:r>
              <a:rPr lang="sk-SK" sz="2000" dirty="0"/>
              <a:t>- časo</a:t>
            </a:r>
            <a:r>
              <a:rPr lang="en-US" sz="2000" dirty="0"/>
              <a:t> MSI, </a:t>
            </a:r>
            <a:r>
              <a:rPr lang="en-US" sz="2000" i="1" dirty="0"/>
              <a:t>BRAF-</a:t>
            </a:r>
            <a:r>
              <a:rPr lang="en-US" sz="2000" dirty="0"/>
              <a:t>mutant</a:t>
            </a:r>
            <a:r>
              <a:rPr lang="sk-SK" sz="2000" dirty="0"/>
              <a:t>né</a:t>
            </a:r>
            <a:r>
              <a:rPr lang="en-US" sz="2000" dirty="0"/>
              <a:t>, </a:t>
            </a:r>
            <a:r>
              <a:rPr lang="en-US" sz="2000" dirty="0" err="1"/>
              <a:t>hypermut</a:t>
            </a:r>
            <a:r>
              <a:rPr lang="sk-SK" sz="2000" dirty="0"/>
              <a:t>ované, z pravej časti hrubého čreva</a:t>
            </a:r>
            <a:r>
              <a:rPr lang="en-US" sz="2000" dirty="0"/>
              <a:t>. </a:t>
            </a:r>
            <a:r>
              <a:rPr lang="sk-SK" sz="2000" dirty="0"/>
              <a:t>Histologicky  - horšie diferencované, solídno-trabekulárne s mucínovéým morfotypom</a:t>
            </a:r>
            <a:r>
              <a:rPr lang="en-US" sz="2000" dirty="0"/>
              <a:t>.</a:t>
            </a:r>
            <a:r>
              <a:rPr lang="sk-SK" sz="2000" dirty="0"/>
              <a:t> Aktívne proliferujú a majú silnú imunitnú reakciu</a:t>
            </a:r>
            <a:r>
              <a:rPr lang="en-US" sz="2000" dirty="0"/>
              <a:t>. </a:t>
            </a:r>
            <a:r>
              <a:rPr lang="sk-SK" sz="2000" dirty="0"/>
              <a:t>                    Dobrý RFS, ale zlý</a:t>
            </a:r>
            <a:r>
              <a:rPr lang="en-US" sz="2000" dirty="0"/>
              <a:t> OS and SAR</a:t>
            </a:r>
            <a:r>
              <a:rPr lang="sk-SK" sz="2000" dirty="0"/>
              <a:t>.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0" y="1505342"/>
            <a:ext cx="7086600" cy="837278"/>
            <a:chOff x="0" y="3764525"/>
            <a:chExt cx="8991118" cy="11122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9" t="38884" b="48241"/>
            <a:stretch/>
          </p:blipFill>
          <p:spPr bwMode="auto">
            <a:xfrm>
              <a:off x="324464" y="4326807"/>
              <a:ext cx="8666653" cy="549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111"/>
            <a:stretch/>
          </p:blipFill>
          <p:spPr bwMode="auto">
            <a:xfrm>
              <a:off x="0" y="3764525"/>
              <a:ext cx="8991118" cy="550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3714"/>
          <a:stretch/>
        </p:blipFill>
        <p:spPr bwMode="auto">
          <a:xfrm>
            <a:off x="4157586" y="2438401"/>
            <a:ext cx="3475703" cy="13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8305800" y="1066801"/>
            <a:ext cx="2362200" cy="5705475"/>
            <a:chOff x="6781800" y="1066800"/>
            <a:chExt cx="2362200" cy="5705475"/>
          </a:xfrm>
        </p:grpSpPr>
        <p:grpSp>
          <p:nvGrpSpPr>
            <p:cNvPr id="14" name="Group 13"/>
            <p:cNvGrpSpPr/>
            <p:nvPr/>
          </p:nvGrpSpPr>
          <p:grpSpPr>
            <a:xfrm>
              <a:off x="6934200" y="1066800"/>
              <a:ext cx="2209800" cy="5705475"/>
              <a:chOff x="6934200" y="1066800"/>
              <a:chExt cx="2209800" cy="5705475"/>
            </a:xfrm>
          </p:grpSpPr>
          <p:pic>
            <p:nvPicPr>
              <p:cNvPr id="11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4428"/>
              <a:stretch/>
            </p:blipFill>
            <p:spPr bwMode="auto">
              <a:xfrm>
                <a:off x="6934200" y="1066800"/>
                <a:ext cx="1239786" cy="5705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239" r="25722"/>
              <a:stretch/>
            </p:blipFill>
            <p:spPr bwMode="auto">
              <a:xfrm>
                <a:off x="8229600" y="1066800"/>
                <a:ext cx="486697" cy="5705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496"/>
              <a:stretch/>
            </p:blipFill>
            <p:spPr bwMode="auto">
              <a:xfrm>
                <a:off x="8780206" y="1066800"/>
                <a:ext cx="363794" cy="5705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781800" y="10668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t="50000" r="65948" b="-908"/>
          <a:stretch/>
        </p:blipFill>
        <p:spPr bwMode="auto">
          <a:xfrm>
            <a:off x="5895438" y="4049144"/>
            <a:ext cx="2562763" cy="28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0" r="-315"/>
          <a:stretch/>
        </p:blipFill>
        <p:spPr bwMode="auto">
          <a:xfrm>
            <a:off x="2819401" y="3810001"/>
            <a:ext cx="2993923" cy="30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35375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00200" y="0"/>
            <a:ext cx="870400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b="1" dirty="0"/>
              <a:t>Podtyp </a:t>
            </a:r>
            <a:r>
              <a:rPr lang="en-US" sz="2000" b="1" dirty="0"/>
              <a:t>D – </a:t>
            </a:r>
            <a:r>
              <a:rPr lang="en-US" sz="2000" b="1" dirty="0" err="1"/>
              <a:t>Mesenchymal</a:t>
            </a:r>
            <a:r>
              <a:rPr lang="en-US" sz="2000" b="1" dirty="0"/>
              <a:t> –</a:t>
            </a:r>
            <a:r>
              <a:rPr lang="sk-SK" sz="2000" b="1" dirty="0"/>
              <a:t> </a:t>
            </a:r>
            <a:r>
              <a:rPr lang="sk-SK" sz="2000" dirty="0"/>
              <a:t>markery kmeňových buniek, veľa mezenchymálnych buniek, ktoré sa prejavujú expresiou </a:t>
            </a:r>
            <a:r>
              <a:rPr lang="en-US" sz="2000" dirty="0"/>
              <a:t>EMT</a:t>
            </a:r>
            <a:r>
              <a:rPr lang="sk-SK" sz="2000" dirty="0"/>
              <a:t> génov</a:t>
            </a:r>
            <a:r>
              <a:rPr lang="en-US" sz="2000" dirty="0"/>
              <a:t>. </a:t>
            </a:r>
            <a:r>
              <a:rPr lang="sk-SK" sz="2000" dirty="0"/>
              <a:t> </a:t>
            </a:r>
            <a:r>
              <a:rPr lang="en-US" sz="2000" dirty="0" err="1"/>
              <a:t>Wnt</a:t>
            </a:r>
            <a:r>
              <a:rPr lang="en-US" sz="2000" dirty="0"/>
              <a:t> </a:t>
            </a:r>
            <a:r>
              <a:rPr lang="sk-SK" sz="2000" dirty="0"/>
              <a:t>signálna dráha je neaktívna a proliferácia nízka</a:t>
            </a:r>
            <a:r>
              <a:rPr lang="en-US" sz="2000" dirty="0"/>
              <a:t>. </a:t>
            </a:r>
            <a:r>
              <a:rPr lang="sk-SK" sz="2000" dirty="0"/>
              <a:t>Klinické a mutačné charakteristiky sa nelíšia od populačnej baseline.  Majú najkratšie prežitie do relapsu, zlý OS a SAR.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371599" y="1295400"/>
            <a:ext cx="7086600" cy="1049592"/>
            <a:chOff x="123385" y="2303207"/>
            <a:chExt cx="8991118" cy="112579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3" t="52478" b="34057"/>
            <a:stretch/>
          </p:blipFill>
          <p:spPr bwMode="auto">
            <a:xfrm>
              <a:off x="457199" y="2853814"/>
              <a:ext cx="8657303" cy="575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111"/>
            <a:stretch/>
          </p:blipFill>
          <p:spPr bwMode="auto">
            <a:xfrm>
              <a:off x="123385" y="2303207"/>
              <a:ext cx="8991118" cy="550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0" t="50000"/>
          <a:stretch/>
        </p:blipFill>
        <p:spPr bwMode="auto">
          <a:xfrm>
            <a:off x="4572000" y="2514601"/>
            <a:ext cx="1794848" cy="13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28"/>
          <a:stretch/>
        </p:blipFill>
        <p:spPr bwMode="auto">
          <a:xfrm>
            <a:off x="8458200" y="1066801"/>
            <a:ext cx="1239786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5" r="11728"/>
          <a:stretch/>
        </p:blipFill>
        <p:spPr bwMode="auto">
          <a:xfrm>
            <a:off x="9704438" y="1066801"/>
            <a:ext cx="582562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96"/>
          <a:stretch/>
        </p:blipFill>
        <p:spPr bwMode="auto">
          <a:xfrm>
            <a:off x="10304206" y="1066801"/>
            <a:ext cx="363794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305800" y="1066800"/>
            <a:ext cx="609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2" t="50000" r="33152" b="-908"/>
          <a:stretch/>
        </p:blipFill>
        <p:spPr bwMode="auto">
          <a:xfrm>
            <a:off x="5962036" y="4049144"/>
            <a:ext cx="2562763" cy="28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185" b="-7323"/>
          <a:stretch/>
        </p:blipFill>
        <p:spPr bwMode="auto">
          <a:xfrm>
            <a:off x="2133601" y="3832144"/>
            <a:ext cx="3173489" cy="324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7270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00200" y="76200"/>
            <a:ext cx="8839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000" b="1" dirty="0"/>
              <a:t>Podtyp </a:t>
            </a:r>
            <a:r>
              <a:rPr lang="en-US" sz="2000" b="1" dirty="0"/>
              <a:t>E</a:t>
            </a:r>
            <a:r>
              <a:rPr lang="en-US" sz="2000" dirty="0"/>
              <a:t> – </a:t>
            </a:r>
            <a:r>
              <a:rPr lang="en-US" sz="2000" b="1" dirty="0"/>
              <a:t>Mixed</a:t>
            </a:r>
            <a:r>
              <a:rPr lang="en-US" sz="2000" dirty="0"/>
              <a:t> – </a:t>
            </a:r>
            <a:r>
              <a:rPr lang="sk-SK" sz="2000" dirty="0"/>
              <a:t>často </a:t>
            </a:r>
            <a:r>
              <a:rPr lang="en-US" sz="2000" dirty="0"/>
              <a:t>MSS, </a:t>
            </a:r>
            <a:r>
              <a:rPr lang="en-US" sz="2000" i="1" dirty="0" err="1"/>
              <a:t>BRAF</a:t>
            </a:r>
            <a:r>
              <a:rPr lang="en-US" sz="2000" dirty="0" err="1"/>
              <a:t>wt</a:t>
            </a:r>
            <a:r>
              <a:rPr lang="sk-SK" sz="2000" dirty="0"/>
              <a:t>, z ľavej strany hrubého čreva</a:t>
            </a:r>
            <a:r>
              <a:rPr lang="en-US" sz="2000" dirty="0"/>
              <a:t>. </a:t>
            </a:r>
            <a:r>
              <a:rPr lang="sk-SK" sz="2000" dirty="0"/>
              <a:t>Podobne ako podtyp D exprimuje gény kmeňových buniek a EMT procesu, avšak podobne s B má vysokú aktiviu kanonickej Wnt</a:t>
            </a:r>
            <a:r>
              <a:rPr lang="en-US" sz="2000" dirty="0"/>
              <a:t> </a:t>
            </a:r>
            <a:r>
              <a:rPr lang="sk-SK" sz="2000" dirty="0"/>
              <a:t>dráhy a vyzerá viac diferenciovaný</a:t>
            </a:r>
            <a:r>
              <a:rPr lang="en-US" sz="2000" dirty="0"/>
              <a:t>. </a:t>
            </a:r>
            <a:r>
              <a:rPr lang="sk-SK" sz="2000" dirty="0"/>
              <a:t> Je podobný B – komplexný tubulárny, len častejšie obsahuje mutáciu</a:t>
            </a:r>
            <a:r>
              <a:rPr lang="sk-SK" sz="2000" i="1" dirty="0"/>
              <a:t> p53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647386" y="1447800"/>
            <a:ext cx="6810815" cy="787194"/>
            <a:chOff x="123385" y="2303207"/>
            <a:chExt cx="8991118" cy="105819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3" t="65167" b="22145"/>
            <a:stretch/>
          </p:blipFill>
          <p:spPr bwMode="auto">
            <a:xfrm>
              <a:off x="457199" y="2819400"/>
              <a:ext cx="8657303" cy="542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111"/>
            <a:stretch/>
          </p:blipFill>
          <p:spPr bwMode="auto">
            <a:xfrm>
              <a:off x="123385" y="2303207"/>
              <a:ext cx="8991118" cy="550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9" b="50000"/>
          <a:stretch/>
        </p:blipFill>
        <p:spPr bwMode="auto">
          <a:xfrm>
            <a:off x="4953000" y="2362201"/>
            <a:ext cx="1755058" cy="135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8763000" y="1066801"/>
            <a:ext cx="1905000" cy="5705475"/>
            <a:chOff x="7239000" y="1066800"/>
            <a:chExt cx="1905000" cy="57054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28"/>
            <a:stretch/>
          </p:blipFill>
          <p:spPr bwMode="auto">
            <a:xfrm>
              <a:off x="7239000" y="1066800"/>
              <a:ext cx="1239786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426"/>
            <a:stretch/>
          </p:blipFill>
          <p:spPr bwMode="auto">
            <a:xfrm>
              <a:off x="8534400" y="1066800"/>
              <a:ext cx="609600" cy="570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7315200" y="10668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4" t="50777" b="-1685"/>
          <a:stretch/>
        </p:blipFill>
        <p:spPr bwMode="auto">
          <a:xfrm>
            <a:off x="6047838" y="3962400"/>
            <a:ext cx="2562763" cy="280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87" r="-209"/>
          <a:stretch/>
        </p:blipFill>
        <p:spPr bwMode="auto">
          <a:xfrm>
            <a:off x="2743201" y="3835475"/>
            <a:ext cx="2964425" cy="30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7164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3EB39-D71B-9A47-AF1C-A81260592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Validace podtypů kolorektálního karcinomu</a:t>
            </a:r>
          </a:p>
        </p:txBody>
      </p:sp>
    </p:spTree>
    <p:extLst>
      <p:ext uri="{BB962C8B-B14F-4D97-AF65-F5344CB8AC3E}">
        <p14:creationId xmlns:p14="http://schemas.microsoft.com/office/powerpoint/2010/main" val="14395971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2209801"/>
            <a:ext cx="8229600" cy="3306763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/>
              <a:t>Validácia algoritmu a parametrov </a:t>
            </a:r>
            <a:r>
              <a:rPr lang="sk-SK" dirty="0"/>
              <a:t>modelu na testovacom súbore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Keď zopakujem celú procedúru na inom súbore, dostanem podobné skupiny?</a:t>
            </a:r>
          </a:p>
          <a:p>
            <a:pPr marL="0" indent="0" algn="ctr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7306706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2552"/>
            <a:ext cx="5638800" cy="470804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90801" y="4846320"/>
          <a:ext cx="5133977" cy="1719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7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Cluster/subtype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 validation set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Subtypes from training set most correlated to validation subtypes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First subtype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Second subtype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8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Subtype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P-val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Subtype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P-val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C1 / 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C2 / B1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0.71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0.47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C3 / B2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C4 / 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F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C5 / 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0.93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0.37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C6 /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0.63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0.58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C7 / 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p</a:t>
                      </a:r>
                      <a:r>
                        <a:rPr lang="en-US" sz="1100">
                          <a:effectLst/>
                        </a:rPr>
                        <a:t>&lt;1.0E-15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0.55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p</a:t>
                      </a:r>
                      <a:r>
                        <a:rPr lang="en-US" sz="1100" dirty="0">
                          <a:effectLst/>
                        </a:rPr>
                        <a:t>&lt;1.0E-15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240172" y="1219200"/>
          <a:ext cx="3364228" cy="1844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3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1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8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080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Cluster/subtype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 validation set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LDA assignment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SUM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C1 / 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74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84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C2 / B1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58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C3 / B2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134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148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C4 / 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99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C5 / 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64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86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C6 / 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17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17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13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48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C7 / 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23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</a:rPr>
                        <a:t>22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Non-core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21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</a:rPr>
                        <a:t>18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</a:rPr>
                        <a:t>118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9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SUM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272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155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720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7040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90600"/>
            <a:ext cx="8229600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k-SK" b="1" dirty="0"/>
              <a:t>Validácia konceptu </a:t>
            </a:r>
            <a:r>
              <a:rPr lang="sk-SK" dirty="0"/>
              <a:t>pomocou klinických, molekulárnych a histologických charakteristík objavených skupín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Majú objavené skupiny biologickú podstatu / odrážajú známe vedecké poznatky?</a:t>
            </a:r>
          </a:p>
          <a:p>
            <a:pPr marL="0" indent="0" algn="ctr">
              <a:buNone/>
            </a:pPr>
            <a:endParaRPr lang="sk-SK" dirty="0"/>
          </a:p>
          <a:p>
            <a:pPr marL="0" indent="0" algn="ctr">
              <a:buNone/>
            </a:pPr>
            <a:r>
              <a:rPr lang="sk-SK" dirty="0"/>
              <a:t>Je rozloženie týchto charakteristík medzi podtypmi porovnateľné vo validačnom súbore?</a:t>
            </a:r>
          </a:p>
          <a:p>
            <a:pPr marL="0" indent="0" algn="ctr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371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9" name="Text Box 1">
            <a:extLst>
              <a:ext uri="{FF2B5EF4-FFF2-40B4-BE49-F238E27FC236}">
                <a16:creationId xmlns:a16="http://schemas.microsoft.com/office/drawing/2014/main" id="{F26EE2F7-B6F0-7E4E-8A92-298FB1A1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064" y="1284731"/>
            <a:ext cx="9637776" cy="14306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Omezení</a:t>
            </a:r>
          </a:p>
        </p:txBody>
      </p:sp>
      <p:sp>
        <p:nvSpPr>
          <p:cNvPr id="7170" name="Text Box 2">
            <a:extLst>
              <a:ext uri="{FF2B5EF4-FFF2-40B4-BE49-F238E27FC236}">
                <a16:creationId xmlns:a16="http://schemas.microsoft.com/office/drawing/2014/main" id="{1CBE0E95-A8C3-124A-8133-0FEBEF0D8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8064" y="2715427"/>
            <a:ext cx="9637776" cy="28532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</a:rPr>
              <a:t>Neznámá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pravda</a:t>
            </a:r>
            <a:r>
              <a:rPr lang="en-US" altLang="cs-CZ" sz="2400" dirty="0">
                <a:solidFill>
                  <a:schemeClr val="tx1"/>
                </a:solidFill>
              </a:rPr>
              <a:t> – </a:t>
            </a:r>
            <a:r>
              <a:rPr lang="en-US" altLang="cs-CZ" sz="2400" dirty="0" err="1">
                <a:solidFill>
                  <a:schemeClr val="tx1"/>
                </a:solidFill>
              </a:rPr>
              <a:t>nutné</a:t>
            </a:r>
            <a:r>
              <a:rPr lang="en-US" altLang="cs-CZ" sz="2400" dirty="0">
                <a:solidFill>
                  <a:schemeClr val="tx1"/>
                </a:solidFill>
              </a:rPr>
              <a:t> co </a:t>
            </a:r>
            <a:r>
              <a:rPr lang="en-US" altLang="cs-CZ" sz="2400" dirty="0" err="1">
                <a:solidFill>
                  <a:schemeClr val="tx1"/>
                </a:solidFill>
              </a:rPr>
              <a:t>nejobjektivněji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popsat</a:t>
            </a:r>
            <a:r>
              <a:rPr lang="en-US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</a:rPr>
              <a:t>skutečnost</a:t>
            </a: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(Ne)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reprezentativnost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populace v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datech</a:t>
            </a: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Technické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možnosti</a:t>
            </a: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Odchylky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datech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můžou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podstatně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ovlivnit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výsledek</a:t>
            </a: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určuje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úhel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pohledu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génová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exprese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vs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proteinová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abundance,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metabolický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profil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epidemiologie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histologie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DNA </a:t>
            </a:r>
            <a:r>
              <a:rPr lang="en-US" altLang="cs-CZ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mutace</a:t>
            </a:r>
            <a:r>
              <a:rPr lang="en-US" altLang="cs-CZ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 )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228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1"/>
            <a:ext cx="8229600" cy="3992563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b="1" i="1" dirty="0"/>
              <a:t>Majú objavené skupiny biologickú podstatu / odrážajú známe vedecké poznatky?</a:t>
            </a:r>
          </a:p>
        </p:txBody>
      </p:sp>
    </p:spTree>
    <p:extLst>
      <p:ext uri="{BB962C8B-B14F-4D97-AF65-F5344CB8AC3E}">
        <p14:creationId xmlns:p14="http://schemas.microsoft.com/office/powerpoint/2010/main" val="42104007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33401"/>
            <a:ext cx="8229600" cy="4525963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sk-SK" b="1" dirty="0"/>
              <a:t>Podtyp C</a:t>
            </a:r>
            <a:r>
              <a:rPr lang="sk-SK" dirty="0"/>
              <a:t> – pravostranné, BRAFm, MSI nádory, ktoré sú </a:t>
            </a:r>
            <a:r>
              <a:rPr lang="sk-SK" b="1" dirty="0"/>
              <a:t>známe zlým prežitím po relapse</a:t>
            </a:r>
          </a:p>
          <a:p>
            <a:pPr marL="0" lvl="2" indent="0">
              <a:buNone/>
            </a:pP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457200" lvl="1" indent="0">
              <a:buNone/>
            </a:pPr>
            <a:endParaRPr lang="sk-SK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9" y="1490664"/>
            <a:ext cx="39719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48376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33401"/>
            <a:ext cx="8229600" cy="4525963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sk-SK" b="1" dirty="0"/>
              <a:t>Zvýšená expresia génov chr. 20q  </a:t>
            </a:r>
            <a:r>
              <a:rPr lang="sk-SK" dirty="0"/>
              <a:t>v podtype B by mohla znamenať</a:t>
            </a:r>
            <a:r>
              <a:rPr lang="en-US" dirty="0"/>
              <a:t> </a:t>
            </a:r>
            <a:r>
              <a:rPr lang="en-US" dirty="0" err="1"/>
              <a:t>amplifik</a:t>
            </a:r>
            <a:r>
              <a:rPr lang="cs-CZ" dirty="0"/>
              <a:t>áciu chr20q regiónu.</a:t>
            </a: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457200" lvl="1" indent="0">
              <a:buNone/>
            </a:pPr>
            <a:endParaRPr lang="sk-SK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767238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4594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533401"/>
            <a:ext cx="8153400" cy="914400"/>
          </a:xfrm>
        </p:spPr>
        <p:txBody>
          <a:bodyPr>
            <a:noAutofit/>
          </a:bodyPr>
          <a:lstStyle/>
          <a:p>
            <a:pPr marL="0" lvl="2" indent="0">
              <a:buNone/>
            </a:pPr>
            <a:r>
              <a:rPr lang="cs-CZ" b="1" dirty="0"/>
              <a:t>Podtyp D – mezenchymálny </a:t>
            </a:r>
            <a:r>
              <a:rPr lang="cs-CZ" dirty="0"/>
              <a:t>– histologické vyhodnotenie: v nádore prítomná silná desmoplastická reakcia (mezenchymálne tkanivo)</a:t>
            </a: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0" lvl="2" indent="0">
              <a:buNone/>
            </a:pPr>
            <a:endParaRPr lang="sk-SK" dirty="0"/>
          </a:p>
          <a:p>
            <a:pPr marL="457200" lvl="1" indent="0">
              <a:buNone/>
            </a:pPr>
            <a:endParaRPr lang="sk-SK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0"/>
          <a:stretch/>
        </p:blipFill>
        <p:spPr bwMode="auto">
          <a:xfrm>
            <a:off x="3429001" y="1905000"/>
            <a:ext cx="5329313" cy="405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5867400" y="1143000"/>
            <a:ext cx="838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1790700" y="3042240"/>
            <a:ext cx="1257300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sk-SK" sz="2000" dirty="0"/>
              <a:t>Nádor</a:t>
            </a:r>
            <a:endParaRPr lang="sk-SK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90800" y="3352800"/>
            <a:ext cx="1371600" cy="581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12730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560638"/>
            <a:ext cx="82296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sk-SK" b="1" i="1" dirty="0"/>
              <a:t>Je rozloženie klinických charakteristík medzi podtypmi porovnateľné vo validačnom súbore?</a:t>
            </a:r>
            <a:endParaRPr lang="sk-SK" sz="2400" b="1" i="1" dirty="0"/>
          </a:p>
        </p:txBody>
      </p:sp>
    </p:spTree>
    <p:extLst>
      <p:ext uri="{BB962C8B-B14F-4D97-AF65-F5344CB8AC3E}">
        <p14:creationId xmlns:p14="http://schemas.microsoft.com/office/powerpoint/2010/main" val="252530753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42" y="0"/>
            <a:ext cx="61618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0457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728640" y="76329"/>
            <a:ext cx="829440" cy="75319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2019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 sz="1300">
                <a:solidFill>
                  <a:srgbClr val="000000"/>
                </a:solidFill>
                <a:ea typeface="DejaVu Sans" charset="0"/>
                <a:cs typeface="DejaVu Sans" charset="0"/>
              </a:rPr>
              <a:t>Dataset 1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765440" y="76329"/>
            <a:ext cx="829440" cy="75319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2019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 sz="1300">
                <a:solidFill>
                  <a:srgbClr val="000000"/>
                </a:solidFill>
                <a:ea typeface="DejaVu Sans" charset="0"/>
                <a:cs typeface="DejaVu Sans" charset="0"/>
              </a:rPr>
              <a:t>Dataset 2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607200" y="77770"/>
            <a:ext cx="829440" cy="75175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2019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 sz="1300">
                <a:solidFill>
                  <a:srgbClr val="000000"/>
                </a:solidFill>
                <a:ea typeface="DejaVu Sans" charset="0"/>
                <a:cs typeface="DejaVu Sans" charset="0"/>
              </a:rPr>
              <a:t>Dataset N</a:t>
            </a:r>
          </a:p>
        </p:txBody>
      </p:sp>
      <p:sp>
        <p:nvSpPr>
          <p:cNvPr id="3076" name="AutoShape 4"/>
          <p:cNvSpPr>
            <a:spLocks/>
          </p:cNvSpPr>
          <p:nvPr/>
        </p:nvSpPr>
        <p:spPr bwMode="auto">
          <a:xfrm rot="16200000">
            <a:off x="5593429" y="-414622"/>
            <a:ext cx="207382" cy="2695680"/>
          </a:xfrm>
          <a:prstGeom prst="leftBrace">
            <a:avLst>
              <a:gd name="adj1" fmla="val 10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4175041" y="1199647"/>
            <a:ext cx="527040" cy="485330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 algn="ctr"/>
            <a:r>
              <a:rPr lang="en-US">
                <a:solidFill>
                  <a:srgbClr val="FFFFFF"/>
                </a:solidFill>
                <a:ea typeface="DejaVu Sans" charset="0"/>
                <a:cs typeface="DejaVu Sans" charset="0"/>
              </a:rPr>
              <a:t>1</a:t>
            </a:r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4834560" y="1322060"/>
            <a:ext cx="396000" cy="364359"/>
          </a:xfrm>
          <a:prstGeom prst="ellipse">
            <a:avLst/>
          </a:prstGeom>
          <a:solidFill>
            <a:srgbClr val="33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 algn="ctr"/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3</a:t>
            </a:r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4967041" y="1686419"/>
            <a:ext cx="659520" cy="606303"/>
          </a:xfrm>
          <a:prstGeom prst="ellipse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 algn="ctr">
              <a:tabLst>
                <a:tab pos="656650" algn="l"/>
              </a:tabLst>
            </a:pPr>
            <a:r>
              <a:rPr lang="en-US">
                <a:solidFill>
                  <a:srgbClr val="FFFFFF"/>
                </a:solidFill>
                <a:ea typeface="DejaVu Sans" charset="0"/>
                <a:cs typeface="DejaVu Sans" charset="0"/>
              </a:rPr>
              <a:t>4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702081" y="2668601"/>
            <a:ext cx="2420640" cy="44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cs-CZ" sz="1300" b="1" dirty="0"/>
              <a:t>Definícia podtypov karcin</a:t>
            </a:r>
            <a:r>
              <a:rPr lang="sk-SK" sz="1300" b="1" dirty="0"/>
              <a:t>ómu</a:t>
            </a:r>
            <a:endParaRPr lang="en-US" sz="1300" b="1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621920" y="1451673"/>
            <a:ext cx="1451520" cy="26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300" b="1" dirty="0"/>
              <a:t> </a:t>
            </a:r>
            <a:r>
              <a:rPr lang="cs-CZ" sz="1300" b="1" dirty="0"/>
              <a:t>Klinické dáta</a:t>
            </a:r>
            <a:endParaRPr lang="en-US" sz="1300" b="1" dirty="0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4307521" y="1807391"/>
            <a:ext cx="527040" cy="36435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221" rIns="81639" bIns="40820" anchor="ctr"/>
          <a:lstStyle/>
          <a:p>
            <a:pPr algn="ctr"/>
            <a:r>
              <a:rPr lang="en-US">
                <a:solidFill>
                  <a:srgbClr val="000000"/>
                </a:solidFill>
                <a:ea typeface="DejaVu Sans" charset="0"/>
                <a:cs typeface="DejaVu Sans" charset="0"/>
              </a:rPr>
              <a:t>2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1731360" y="3940254"/>
            <a:ext cx="2488320" cy="26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300" b="1" dirty="0"/>
              <a:t> </a:t>
            </a:r>
            <a:r>
              <a:rPr lang="cs-CZ" sz="1300" b="1" dirty="0"/>
              <a:t>Prežitie</a:t>
            </a:r>
            <a:endParaRPr lang="en-US" sz="1300" b="1" dirty="0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8366880" y="2559150"/>
            <a:ext cx="2488320" cy="49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sk-SK" sz="1300" b="1" dirty="0"/>
              <a:t>Iné zdroje dát </a:t>
            </a:r>
          </a:p>
          <a:p>
            <a:r>
              <a:rPr lang="sk-SK" sz="1300" b="1" dirty="0"/>
              <a:t>(CNV, metylácia...)</a:t>
            </a:r>
            <a:endParaRPr lang="en-US" sz="1300" b="1" dirty="0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5659680" y="589023"/>
            <a:ext cx="865440" cy="1440"/>
          </a:xfrm>
          <a:prstGeom prst="line">
            <a:avLst/>
          </a:prstGeom>
          <a:noFill/>
          <a:ln w="5472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1626241" y="2281199"/>
            <a:ext cx="277920" cy="277950"/>
          </a:xfrm>
          <a:prstGeom prst="ellipse">
            <a:avLst/>
          </a:prstGeom>
          <a:solidFill>
            <a:srgbClr val="333333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1660801" y="2942229"/>
            <a:ext cx="208800" cy="207382"/>
          </a:xfrm>
          <a:prstGeom prst="ellipse">
            <a:avLst/>
          </a:prstGeom>
          <a:solidFill>
            <a:srgbClr val="33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1590240" y="3200017"/>
            <a:ext cx="348480" cy="347077"/>
          </a:xfrm>
          <a:prstGeom prst="ellipse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1626241" y="2638357"/>
            <a:ext cx="277920" cy="20882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 flipH="1">
            <a:off x="3181441" y="1659055"/>
            <a:ext cx="83232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849600" y="4115953"/>
            <a:ext cx="2126880" cy="27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buFont typeface="Wingdings" charset="2"/>
              <a:buNone/>
            </a:pPr>
            <a:r>
              <a:rPr lang="cs-CZ" sz="1300" b="1" dirty="0"/>
              <a:t>Molekulárny profil</a:t>
            </a:r>
            <a:endParaRPr lang="en-US" sz="1300" b="1" dirty="0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 flipH="1">
            <a:off x="3388801" y="2942230"/>
            <a:ext cx="1643759" cy="12054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00" y="4331975"/>
            <a:ext cx="1866240" cy="165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600" y="4355019"/>
            <a:ext cx="2479680" cy="1911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96" name="Line 24"/>
          <p:cNvSpPr>
            <a:spLocks noChangeShapeType="1"/>
          </p:cNvSpPr>
          <p:nvPr/>
        </p:nvSpPr>
        <p:spPr bwMode="auto">
          <a:xfrm flipH="1">
            <a:off x="5255041" y="3318110"/>
            <a:ext cx="210240" cy="62214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6708000" y="5129819"/>
            <a:ext cx="1866240" cy="26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52019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cs-CZ" sz="1300" b="1" dirty="0"/>
              <a:t>Rezistencia na liečbu</a:t>
            </a:r>
            <a:endParaRPr lang="en-US" sz="1300" b="1" dirty="0"/>
          </a:p>
        </p:txBody>
      </p:sp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24980" b="24980"/>
          <a:stretch>
            <a:fillRect/>
          </a:stretch>
        </p:blipFill>
        <p:spPr bwMode="auto">
          <a:xfrm>
            <a:off x="7668480" y="5599308"/>
            <a:ext cx="62208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87" t="24980" b="249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24980" b="24980"/>
          <a:stretch>
            <a:fillRect/>
          </a:stretch>
        </p:blipFill>
        <p:spPr bwMode="auto">
          <a:xfrm>
            <a:off x="7122720" y="5806689"/>
            <a:ext cx="62208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87" t="24980" b="249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24980" b="24980"/>
          <a:stretch>
            <a:fillRect/>
          </a:stretch>
        </p:blipFill>
        <p:spPr bwMode="auto">
          <a:xfrm>
            <a:off x="7668480" y="6014071"/>
            <a:ext cx="62208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87" t="24980" b="249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24980" b="24980"/>
          <a:stretch>
            <a:fillRect/>
          </a:stretch>
        </p:blipFill>
        <p:spPr bwMode="auto">
          <a:xfrm>
            <a:off x="7253760" y="6221453"/>
            <a:ext cx="62208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587" t="24980" b="249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7187520" y="5708759"/>
            <a:ext cx="207360" cy="207382"/>
          </a:xfrm>
          <a:prstGeom prst="ellipse">
            <a:avLst/>
          </a:prstGeom>
          <a:solidFill>
            <a:srgbClr val="33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7668480" y="5599308"/>
            <a:ext cx="207360" cy="207382"/>
          </a:xfrm>
          <a:prstGeom prst="ellipse">
            <a:avLst/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7253760" y="6221453"/>
            <a:ext cx="207360" cy="207382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auto">
          <a:xfrm>
            <a:off x="7668480" y="6014071"/>
            <a:ext cx="207360" cy="207382"/>
          </a:xfrm>
          <a:prstGeom prst="ellipse">
            <a:avLst/>
          </a:prstGeom>
          <a:solidFill>
            <a:srgbClr val="4C4C4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8574240" y="5806690"/>
            <a:ext cx="622080" cy="207382"/>
          </a:xfrm>
          <a:prstGeom prst="can">
            <a:avLst>
              <a:gd name="adj" fmla="val 50000"/>
            </a:avLst>
          </a:prstGeom>
          <a:solidFill>
            <a:srgbClr val="33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8846400" y="6135044"/>
            <a:ext cx="622080" cy="207382"/>
          </a:xfrm>
          <a:prstGeom prst="can">
            <a:avLst>
              <a:gd name="adj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9403680" y="5806690"/>
            <a:ext cx="622080" cy="207382"/>
          </a:xfrm>
          <a:prstGeom prst="can">
            <a:avLst>
              <a:gd name="adj" fmla="val 50000"/>
            </a:avLst>
          </a:prstGeom>
          <a:solidFill>
            <a:srgbClr val="0047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9611040" y="6221453"/>
            <a:ext cx="622080" cy="207382"/>
          </a:xfrm>
          <a:prstGeom prst="can">
            <a:avLst>
              <a:gd name="adj" fmla="val 50000"/>
            </a:avLst>
          </a:prstGeom>
          <a:solidFill>
            <a:srgbClr val="4C4C4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708000" y="3318108"/>
            <a:ext cx="622080" cy="16590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7330080" y="2903346"/>
            <a:ext cx="829440" cy="1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3112" name="Picture 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80" y="992265"/>
            <a:ext cx="2574720" cy="145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61" y="3110727"/>
            <a:ext cx="2365920" cy="81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10440480" y="3174094"/>
            <a:ext cx="123840" cy="62214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10440480" y="4035305"/>
            <a:ext cx="123840" cy="622145"/>
          </a:xfrm>
          <a:prstGeom prst="rect">
            <a:avLst/>
          </a:prstGeom>
          <a:solidFill>
            <a:srgbClr val="2323DC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01" y="3973379"/>
            <a:ext cx="2364480" cy="81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3117" name="Group 45"/>
          <p:cNvGraphicFramePr>
            <a:graphicFrameLocks noGrp="1"/>
          </p:cNvGraphicFramePr>
          <p:nvPr/>
        </p:nvGraphicFramePr>
        <p:xfrm>
          <a:off x="1971840" y="1915401"/>
          <a:ext cx="1882080" cy="1607210"/>
        </p:xfrm>
        <a:graphic>
          <a:graphicData uri="http://schemas.openxmlformats.org/drawingml/2006/table">
            <a:tbl>
              <a:tblPr/>
              <a:tblGrid>
                <a:gridCol w="476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1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Right</a:t>
                      </a:r>
                    </a:p>
                  </a:txBody>
                  <a:tcPr marL="32655" marR="32655" marT="41460" marB="32659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MSI</a:t>
                      </a:r>
                    </a:p>
                  </a:txBody>
                  <a:tcPr marL="32655" marR="32655" marT="41460" marB="32659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KRAS</a:t>
                      </a:r>
                    </a:p>
                  </a:txBody>
                  <a:tcPr marL="32655" marR="32655" marT="41460" marB="32659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BRAF</a:t>
                      </a:r>
                    </a:p>
                  </a:txBody>
                  <a:tcPr marL="32655" marR="32655" marT="41460" marB="32659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1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35%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25%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10%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10%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1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15%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...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15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0%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...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59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50%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DejaVu Sans" charset="0"/>
                        <a:cs typeface="DejaVu Sans" charset="0"/>
                      </a:endParaRPr>
                    </a:p>
                  </a:txBody>
                  <a:tcPr marL="32655" marR="32655" marT="47061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</a:tabLst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...</a:t>
                      </a:r>
                    </a:p>
                  </a:txBody>
                  <a:tcPr marL="32655" marR="32655" marT="42260" marB="32659" anchor="ctr" horzOverflow="overflow">
                    <a:lnL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20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>
            <a:extLst>
              <a:ext uri="{FF2B5EF4-FFF2-40B4-BE49-F238E27FC236}">
                <a16:creationId xmlns:a16="http://schemas.microsoft.com/office/drawing/2014/main" id="{3674C366-7E77-EA4D-A9E4-24879ABB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cs-CZ" altLang="en-US" sz="4400" dirty="0"/>
              <a:t>Shrnutí</a:t>
            </a:r>
          </a:p>
        </p:txBody>
      </p:sp>
      <p:graphicFrame>
        <p:nvGraphicFramePr>
          <p:cNvPr id="37895" name="Zástupný symbol pro obsah 2">
            <a:extLst>
              <a:ext uri="{FF2B5EF4-FFF2-40B4-BE49-F238E27FC236}">
                <a16:creationId xmlns:a16="http://schemas.microsoft.com/office/drawing/2014/main" id="{C34008E0-FF9F-4DD5-A51C-B98D7FC6B3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67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911E3A-C35B-4EF7-A355-B84E9A14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21ADB3D-AD65-44B4-847D-5E90E90A5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CF580C70-814C-4845-B645-919BFFBD1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34D7BF57-4CAA-45B2-9EF0-0AA1FCF70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7886F306-C03A-40C6-8FD5-DCE3D459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2FDC9A36-C7C3-47D7-A64E-ED25C47EC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BB19BC37-158A-43DC-9A9E-E45CC7195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077654CC-108F-48D5-B5E9-437F164F5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A3CF3A63-1C1E-4E85-A78A-FDC16431E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8740FC9A-72DD-4D9B-BA25-1CCED135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7FBF5743-F2AE-4D0D-BCD1-01F7686D0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CED32316-D4F7-4795-BBE0-DEBB60E27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583B23C9-B9B7-4E93-9538-CBE316F83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5B144260-9F2C-4ADB-A37C-1CFB4B428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53FF918D-79D3-4F55-A68C-0DD5880DA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B9FC1440-933F-44FE-8D77-4827DD0F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0F67F308-A67C-4D2E-B081-59BB31D8E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80112F01-90EB-4AEC-A39C-5C6875FFB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893F6B05-90EB-4C75-A0F0-C7247553B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227B563B-E0C0-4D81-966D-B5E2DBAAE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130DF93D-D1FF-477A-BDCE-C8B01C3B4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:a16="http://schemas.microsoft.com/office/drawing/2014/main" id="{44ED67A1-C6FE-4AC8-8473-11DAC03DC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:a16="http://schemas.microsoft.com/office/drawing/2014/main" id="{213A54F3-15FA-4C8F-8ABF-CE77E7219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F8A7F7F-DD1A-4F41-98AC-B9CE2A6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EF47228-EB7C-4EBA-BE01-DA6CB2410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Isosceles Triangle 22">
              <a:extLst>
                <a:ext uri="{FF2B5EF4-FFF2-40B4-BE49-F238E27FC236}">
                  <a16:creationId xmlns:a16="http://schemas.microsoft.com/office/drawing/2014/main" id="{3D2FD25A-EFFD-4F5C-9258-981F5907DE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CF573BC-A06F-4036-A3A8-9D07DDE62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217" name="Text Box 1">
            <a:extLst>
              <a:ext uri="{FF2B5EF4-FFF2-40B4-BE49-F238E27FC236}">
                <a16:creationId xmlns:a16="http://schemas.microsoft.com/office/drawing/2014/main" id="{F3D4971A-1C75-C34A-B770-25338E8B1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7" y="2415322"/>
            <a:ext cx="3451730" cy="23998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 </a:t>
            </a:r>
            <a:r>
              <a:rPr lang="en-US" altLang="cs-CZ" sz="40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shlukování</a:t>
            </a:r>
            <a:endParaRPr lang="en-US" altLang="cs-CZ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98DD0AFE-0379-0640-94E6-AA945B9DB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0640" y="804672"/>
            <a:ext cx="6281928" cy="5248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13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98513" indent="-341313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Máme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datovou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matici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velikosti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x P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objektů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vzorků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0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počet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proměnných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proteiny</a:t>
            </a:r>
            <a:r>
              <a:rPr lang="en-US" altLang="cs-CZ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800100" lvl="1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Hledáme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nejlepší</a:t>
            </a:r>
            <a:r>
              <a:rPr lang="en-US" altLang="cs-CZ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rozdělení</a:t>
            </a:r>
            <a:r>
              <a:rPr lang="en-US" altLang="cs-CZ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</a:t>
            </a:r>
            <a:r>
              <a:rPr lang="en-US" altLang="cs-CZ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altLang="cs-CZ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skupiny</a:t>
            </a:r>
            <a:r>
              <a:rPr lang="en-US" altLang="cs-CZ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aby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nalezené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skupiny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byly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uvnitř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vysoce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homogenní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mezi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sebou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vysoce</a:t>
            </a:r>
            <a:r>
              <a:rPr lang="en-US" altLang="cs-CZ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0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heterogenní</a:t>
            </a:r>
            <a:endParaRPr lang="en-US" altLang="cs-CZ" sz="20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AC2D9AE-F17D-7045-9DFE-AA9F90C84E5E}"/>
              </a:ext>
            </a:extLst>
          </p:cNvPr>
          <p:cNvGrpSpPr/>
          <p:nvPr/>
        </p:nvGrpSpPr>
        <p:grpSpPr>
          <a:xfrm>
            <a:off x="5354639" y="1942400"/>
            <a:ext cx="5807075" cy="2951164"/>
            <a:chOff x="2089150" y="2060575"/>
            <a:chExt cx="5807075" cy="2951164"/>
          </a:xfrm>
        </p:grpSpPr>
        <p:sp>
          <p:nvSpPr>
            <p:cNvPr id="38" name="Rectangle 3">
              <a:extLst>
                <a:ext uri="{FF2B5EF4-FFF2-40B4-BE49-F238E27FC236}">
                  <a16:creationId xmlns:a16="http://schemas.microsoft.com/office/drawing/2014/main" id="{552157C2-0D8C-964A-9FE9-10E4125D2C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2492376"/>
              <a:ext cx="3384550" cy="2519363"/>
            </a:xfrm>
            <a:prstGeom prst="rect">
              <a:avLst/>
            </a:prstGeom>
            <a:solidFill>
              <a:srgbClr val="C0C0C0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9" name="Text Box 4">
              <a:extLst>
                <a:ext uri="{FF2B5EF4-FFF2-40B4-BE49-F238E27FC236}">
                  <a16:creationId xmlns:a16="http://schemas.microsoft.com/office/drawing/2014/main" id="{30FC5167-553F-DC4D-83FE-B743DF5FD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1" y="2060575"/>
              <a:ext cx="2665413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spcBef>
                  <a:spcPts val="1125"/>
                </a:spcBef>
              </a:pPr>
              <a:r>
                <a:rPr lang="cs-CZ" altLang="cs-CZ" i="1" dirty="0">
                  <a:solidFill>
                    <a:srgbClr val="000000"/>
                  </a:solidFill>
                </a:rPr>
                <a:t>N </a:t>
              </a:r>
              <a:r>
                <a:rPr lang="cs-CZ" altLang="cs-CZ" dirty="0">
                  <a:solidFill>
                    <a:srgbClr val="000000"/>
                  </a:solidFill>
                </a:rPr>
                <a:t>vzorků</a:t>
              </a:r>
            </a:p>
          </p:txBody>
        </p:sp>
        <p:sp>
          <p:nvSpPr>
            <p:cNvPr id="40" name="Text Box 5">
              <a:extLst>
                <a:ext uri="{FF2B5EF4-FFF2-40B4-BE49-F238E27FC236}">
                  <a16:creationId xmlns:a16="http://schemas.microsoft.com/office/drawing/2014/main" id="{E5880F78-868F-2049-AAAD-04F7843D3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896022" y="2574132"/>
              <a:ext cx="735756" cy="2349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eaVert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>
                <a:spcBef>
                  <a:spcPts val="1125"/>
                </a:spcBef>
              </a:pPr>
              <a:r>
                <a:rPr lang="cs-CZ" altLang="cs-CZ" i="1">
                  <a:solidFill>
                    <a:srgbClr val="000000"/>
                  </a:solidFill>
                </a:rPr>
                <a:t>P</a:t>
              </a:r>
              <a:r>
                <a:rPr lang="cs-CZ" altLang="cs-CZ">
                  <a:solidFill>
                    <a:srgbClr val="000000"/>
                  </a:solidFill>
                </a:rPr>
                <a:t> proměnných (geny, proteiny)</a:t>
              </a:r>
            </a:p>
          </p:txBody>
        </p:sp>
        <p:sp>
          <p:nvSpPr>
            <p:cNvPr id="41" name="Line 6">
              <a:extLst>
                <a:ext uri="{FF2B5EF4-FFF2-40B4-BE49-F238E27FC236}">
                  <a16:creationId xmlns:a16="http://schemas.microsoft.com/office/drawing/2014/main" id="{EA779685-3768-854B-AE8C-766D0EB1AA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7939" y="2420939"/>
              <a:ext cx="2232025" cy="158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Line 7">
              <a:extLst>
                <a:ext uri="{FF2B5EF4-FFF2-40B4-BE49-F238E27FC236}">
                  <a16:creationId xmlns:a16="http://schemas.microsoft.com/office/drawing/2014/main" id="{7AE61A70-84EC-894B-8735-0195FC364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0239" y="2636839"/>
              <a:ext cx="1587" cy="2232025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73292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3515</Words>
  <Application>Microsoft Office PowerPoint</Application>
  <PresentationFormat>Widescreen</PresentationFormat>
  <Paragraphs>730</Paragraphs>
  <Slides>87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88" baseType="lpstr">
      <vt:lpstr>Office Theme</vt:lpstr>
      <vt:lpstr>Detekce biomarkerů z omics experimentů</vt:lpstr>
      <vt:lpstr>Objevování neznámých skupin</vt:lpstr>
      <vt:lpstr>PowerPoint Presentation</vt:lpstr>
      <vt:lpstr>PowerPoint Presentation</vt:lpstr>
      <vt:lpstr>Existují skupiny vzorků s podobným molekulárním profilem?  Existují skupiny molekul s podobnými vlastnostmi?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Metriky vzdálenosti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Odhad počtu shluků I</vt:lpstr>
      <vt:lpstr>Odhad počtu shluků II</vt:lpstr>
      <vt:lpstr>Odhad počtu zhlukov 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Parametry dynamic hybrid cut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Heatmapa</vt:lpstr>
      <vt:lpstr>Příklad - kosatce</vt:lpstr>
      <vt:lpstr>Příklad - kosatce</vt:lpstr>
      <vt:lpstr>Příklad - kosatce</vt:lpstr>
      <vt:lpstr>Příklad - kosatce</vt:lpstr>
      <vt:lpstr>Příklad - kosatce</vt:lpstr>
      <vt:lpstr>PowerPoint Presentation</vt:lpstr>
      <vt:lpstr>Validace ve shlukování molekulárních dat</vt:lpstr>
      <vt:lpstr>Jak validovat, když neznáme pravdu???</vt:lpstr>
      <vt:lpstr>Jak validovat, když neznáme pravdu???</vt:lpstr>
      <vt:lpstr>Kolorektální karcinom</vt:lpstr>
      <vt:lpstr>PowerPoint Presentation</vt:lpstr>
      <vt:lpstr>PowerPoint Presentation</vt:lpstr>
      <vt:lpstr>PowerPoint Presentation</vt:lpstr>
      <vt:lpstr>VÝBER PREMENNÝCH / Zmenšenie dimenzie dát</vt:lpstr>
      <vt:lpstr>PowerPoint Presentation</vt:lpstr>
      <vt:lpstr>PowerPoint Presentation</vt:lpstr>
      <vt:lpstr>Príklad EMT</vt:lpstr>
      <vt:lpstr>PowerPoint Presentation</vt:lpstr>
      <vt:lpstr>Identifikácia biologických motívov</vt:lpstr>
      <vt:lpstr>PowerPoint Presentation</vt:lpstr>
      <vt:lpstr>Motívy génovej expresie v podtypoch</vt:lpstr>
      <vt:lpstr>Expresné profily pre jednotlivé podtypy</vt:lpstr>
      <vt:lpstr>Minimálna génová sada</vt:lpstr>
      <vt:lpstr>PowerPoint Presentation</vt:lpstr>
      <vt:lpstr>Vzor expresie biologických motívov</vt:lpstr>
      <vt:lpstr>Rozdiely v prežití</vt:lpstr>
      <vt:lpstr>Charakterizácia podtypov klinickými a molekulárnymi premennými</vt:lpstr>
      <vt:lpstr>Histologické rozdiely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Validace podtypů kolorektálního karcinomu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Detekce biomarkerů z omics experimentů</dc:title>
  <dc:creator>Eva Budinská</dc:creator>
  <cp:lastModifiedBy>Eva Budinská</cp:lastModifiedBy>
  <cp:revision>53</cp:revision>
  <dcterms:created xsi:type="dcterms:W3CDTF">2019-10-17T23:34:59Z</dcterms:created>
  <dcterms:modified xsi:type="dcterms:W3CDTF">2023-12-01T08:21:10Z</dcterms:modified>
</cp:coreProperties>
</file>