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4" r:id="rId2"/>
    <p:sldId id="256" r:id="rId3"/>
    <p:sldId id="257" r:id="rId4"/>
    <p:sldId id="279" r:id="rId5"/>
    <p:sldId id="259" r:id="rId6"/>
    <p:sldId id="258" r:id="rId7"/>
    <p:sldId id="260" r:id="rId8"/>
    <p:sldId id="281" r:id="rId9"/>
    <p:sldId id="280" r:id="rId10"/>
    <p:sldId id="282" r:id="rId11"/>
    <p:sldId id="290" r:id="rId12"/>
    <p:sldId id="291" r:id="rId13"/>
    <p:sldId id="288" r:id="rId14"/>
    <p:sldId id="289" r:id="rId15"/>
    <p:sldId id="284" r:id="rId16"/>
    <p:sldId id="319" r:id="rId17"/>
    <p:sldId id="309" r:id="rId18"/>
    <p:sldId id="315" r:id="rId19"/>
    <p:sldId id="316" r:id="rId20"/>
    <p:sldId id="317" r:id="rId21"/>
    <p:sldId id="318" r:id="rId22"/>
    <p:sldId id="310" r:id="rId23"/>
    <p:sldId id="311" r:id="rId24"/>
    <p:sldId id="312" r:id="rId25"/>
    <p:sldId id="313" r:id="rId26"/>
    <p:sldId id="314" r:id="rId27"/>
    <p:sldId id="308" r:id="rId28"/>
    <p:sldId id="261" r:id="rId29"/>
    <p:sldId id="283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522"/>
  </p:normalViewPr>
  <p:slideViewPr>
    <p:cSldViewPr snapToGrid="0" snapToObjects="1">
      <p:cViewPr varScale="1">
        <p:scale>
          <a:sx n="112" d="100"/>
          <a:sy n="112" d="100"/>
        </p:scale>
        <p:origin x="1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8612-E284-AD40-8E27-4BC373A30B35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06A3-AAF3-4C47-AFDA-C6817D10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1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D4253-B239-2E41-8614-62B16D88234A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F333-48EA-AB43-990A-9BC00DCD4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el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collection/best-inventions-2022/6229912/deepmind-alphafol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B9Lm3Lsc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0204" y="2954338"/>
            <a:ext cx="6279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F1190 Úvod do biofyziky</a:t>
            </a:r>
          </a:p>
          <a:p>
            <a:pPr algn="ctr"/>
            <a:endParaRPr lang="cs-CZ" sz="2000" b="1" dirty="0">
              <a:effectLst/>
              <a:latin typeface="Arial"/>
              <a:cs typeface="Arial"/>
            </a:endParaRPr>
          </a:p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Podzimní semestr 20</a:t>
            </a:r>
            <a:r>
              <a:rPr lang="de-CH" sz="2000" b="1" dirty="0">
                <a:effectLst/>
                <a:latin typeface="Arial"/>
                <a:cs typeface="Arial"/>
              </a:rPr>
              <a:t>24</a:t>
            </a:r>
            <a:endParaRPr lang="fr-FR" sz="2000" b="1" dirty="0">
              <a:effectLst/>
              <a:latin typeface="Arial"/>
              <a:cs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928" y="5207288"/>
            <a:ext cx="8893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sz="2000" b="1" dirty="0">
              <a:effectLst/>
              <a:cs typeface="Times New Roman" charset="0"/>
            </a:endParaRPr>
          </a:p>
          <a:p>
            <a:r>
              <a:rPr lang="cs-CZ" sz="2000" b="1" dirty="0">
                <a:effectLst/>
                <a:cs typeface="Times New Roman" charset="0"/>
              </a:rPr>
              <a:t>Doc. Mgr. Karel Kubíček, Ph.D</a:t>
            </a:r>
            <a:r>
              <a:rPr lang="cs-CZ" sz="2000" b="1" dirty="0">
                <a:cs typeface="Times New Roman" charset="0"/>
              </a:rPr>
              <a:t>.</a:t>
            </a:r>
            <a:r>
              <a:rPr lang="cs-CZ" sz="2000" b="1" dirty="0">
                <a:effectLst/>
                <a:cs typeface="Times New Roman" charset="0"/>
              </a:rPr>
              <a:t>, Ústav fyziky kondenzovaných látek, </a:t>
            </a:r>
          </a:p>
          <a:p>
            <a:r>
              <a:rPr lang="cs-CZ" sz="2000" b="1" dirty="0">
                <a:effectLst/>
                <a:cs typeface="Times New Roman" charset="0"/>
              </a:rPr>
              <a:t>CEITEC MU, </a:t>
            </a:r>
            <a:r>
              <a:rPr lang="fr-FR" b="1" dirty="0">
                <a:effectLst/>
                <a:hlinkClick r:id="rId2"/>
              </a:rPr>
              <a:t>karelk@mail.muni.cz</a:t>
            </a:r>
            <a:r>
              <a:rPr lang="fr-FR" b="1" dirty="0">
                <a:effectLst/>
              </a:rPr>
              <a:t>, +420 549 49 3253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1-11-28 at 9.1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0199" y="792259"/>
            <a:ext cx="6296753" cy="48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1-11-28 at 9.51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3"/>
          <a:stretch/>
        </p:blipFill>
        <p:spPr>
          <a:xfrm>
            <a:off x="455564" y="470804"/>
            <a:ext cx="8213897" cy="5925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22" y="96638"/>
            <a:ext cx="65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Makromolekulární</a:t>
            </a:r>
            <a:r>
              <a:rPr lang="en-US" dirty="0"/>
              <a:t> </a:t>
            </a:r>
            <a:r>
              <a:rPr lang="en-US" dirty="0" err="1"/>
              <a:t>konsenzus</a:t>
            </a:r>
            <a:r>
              <a:rPr lang="en-US" dirty="0"/>
              <a:t> v </a:t>
            </a:r>
            <a:r>
              <a:rPr lang="en-US" dirty="0" err="1"/>
              <a:t>buňce</a:t>
            </a:r>
            <a:r>
              <a:rPr lang="en-US" dirty="0"/>
              <a:t> </a:t>
            </a:r>
            <a:r>
              <a:rPr lang="en-US" b="1" i="1" dirty="0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83456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1-11-28 at 9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9" y="0"/>
            <a:ext cx="521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 Shot 2011-11-28 at 9.5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2" y="0"/>
            <a:ext cx="5692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creen Shot 2011-11-28 at 9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76" y="0"/>
            <a:ext cx="514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1-11-28 at 9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60" y="0"/>
            <a:ext cx="550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42AC33-AA96-A636-A585-422B4E3C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17976" cy="6878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762A0E-2389-DE63-B2E7-C3121EB5195B}"/>
              </a:ext>
            </a:extLst>
          </p:cNvPr>
          <p:cNvSpPr txBox="1"/>
          <p:nvPr/>
        </p:nvSpPr>
        <p:spPr>
          <a:xfrm>
            <a:off x="6517341" y="6297633"/>
            <a:ext cx="262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https://www.biorxiv.org/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DF2EB-8A82-B496-46C9-27503C8B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1B76F-1E2F-1670-91D4-BDD3E9A2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CBA1-9A9E-13E9-A91A-2778AEE5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6936393-03F4-7340-8BD1-86DDD994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" y="1220512"/>
            <a:ext cx="8461420" cy="31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DAA26-644D-C825-35BC-BFE054A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B9098-6E88-B892-FB08-C2FCFD2F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BDBC-287A-59D8-5689-09E167CD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7B62AEE-E42D-D0C7-6DA5-E0AF1880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72987"/>
            <a:ext cx="7772400" cy="3758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51020-B2E2-A914-7BC0-C1F1B16886C7}"/>
              </a:ext>
            </a:extLst>
          </p:cNvPr>
          <p:cNvSpPr txBox="1"/>
          <p:nvPr/>
        </p:nvSpPr>
        <p:spPr>
          <a:xfrm>
            <a:off x="685800" y="480508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https://time.com/collection/best-inventions-2022/6229912/deepmind-alphafold/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2C123-5FFD-B2FD-2CE9-535DC802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94FB6-EC03-7E17-1094-412BE962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545CE-835C-390F-F032-7FCE014A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FA1FF07-B563-EBDB-054B-0C8EDE2F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8236"/>
            <a:ext cx="7772400" cy="40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727" y="577273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Buňky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Rozdělení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Uchování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čtení</a:t>
            </a:r>
            <a:r>
              <a:rPr lang="en-US" dirty="0"/>
              <a:t> </a:t>
            </a:r>
            <a:r>
              <a:rPr lang="en-US" dirty="0" err="1"/>
              <a:t>buňkou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Zobrazování</a:t>
            </a:r>
            <a:r>
              <a:rPr lang="en-US" dirty="0"/>
              <a:t> </a:t>
            </a:r>
            <a:r>
              <a:rPr lang="en-US" dirty="0" err="1"/>
              <a:t>buněk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Cytoskeleton</a:t>
            </a:r>
          </a:p>
          <a:p>
            <a:pPr marL="342900" indent="-342900">
              <a:buAutoNum type="arabicParenR"/>
            </a:pPr>
            <a:r>
              <a:rPr lang="en-US" dirty="0" err="1"/>
              <a:t>Ribozom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Nukleozom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Spliceosom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Buněčný</a:t>
            </a:r>
            <a:r>
              <a:rPr lang="en-US" dirty="0"/>
              <a:t> </a:t>
            </a:r>
            <a:r>
              <a:rPr lang="en-US" dirty="0" err="1"/>
              <a:t>cyklus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Apoptóza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Rakovina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C686-6393-99FB-55D5-0A9806B7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A screenshot of a cellphone&#10;&#10;Description automatically generated with low confidence">
            <a:extLst>
              <a:ext uri="{FF2B5EF4-FFF2-40B4-BE49-F238E27FC236}">
                <a16:creationId xmlns:a16="http://schemas.microsoft.com/office/drawing/2014/main" id="{431CD77E-2797-64D5-65D2-4565CDD3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3" y="15501"/>
            <a:ext cx="7067774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F04CA1-C048-FA1F-7969-07A04AF4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4887BC-67B7-582C-D312-2A9F038A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  <p:extLst>
      <p:ext uri="{BB962C8B-B14F-4D97-AF65-F5344CB8AC3E}">
        <p14:creationId xmlns:p14="http://schemas.microsoft.com/office/powerpoint/2010/main" val="47993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A367-85C8-08CC-AE85-404F96D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0CCF-2237-5E48-5CE7-B944AF67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127B-3BDD-D636-EE3E-76EBAA52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C764DE1-D076-1055-96BE-35F78BDB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" y="-1"/>
            <a:ext cx="9108142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A picture containing text, indoor, items, cluttered&#10;&#10;Description automatically generated">
            <a:extLst>
              <a:ext uri="{FF2B5EF4-FFF2-40B4-BE49-F238E27FC236}">
                <a16:creationId xmlns:a16="http://schemas.microsoft.com/office/drawing/2014/main" id="{C9D7B8C4-F509-6842-BD10-2095E1B4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985"/>
            <a:ext cx="9144000" cy="4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A280A1AF-40FF-1249-970D-160C85AC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6" y="1100641"/>
            <a:ext cx="8590208" cy="4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D249752-C490-914F-919D-C746A24D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840"/>
            <a:ext cx="8075054" cy="5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7CFEAC2-5320-2F49-9C0C-DBBE8C82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42" y="136525"/>
            <a:ext cx="5568726" cy="186954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8D66B65C-25BD-F341-800B-EC412042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42" y="1857191"/>
            <a:ext cx="5367716" cy="50008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5F309-75D2-B23D-64DE-A8BE750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  <p:extLst>
      <p:ext uri="{BB962C8B-B14F-4D97-AF65-F5344CB8AC3E}">
        <p14:creationId xmlns:p14="http://schemas.microsoft.com/office/powerpoint/2010/main" val="182708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BEBD-171F-B44F-9DCD-D26A5B9F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1704-B7A4-AF4A-B859-4F4EA5E5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FB03-FEB5-A84D-A343-F49034D0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135BC-5837-C44D-9ED2-A29AFBAB2FF2}"/>
              </a:ext>
            </a:extLst>
          </p:cNvPr>
          <p:cNvSpPr txBox="1"/>
          <p:nvPr/>
        </p:nvSpPr>
        <p:spPr>
          <a:xfrm>
            <a:off x="457200" y="528034"/>
            <a:ext cx="8004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/>
              <a:t>Karolin Luger: </a:t>
            </a:r>
          </a:p>
          <a:p>
            <a:endParaRPr lang="en-CZ" dirty="0"/>
          </a:p>
          <a:p>
            <a:r>
              <a:rPr lang="en-CZ" dirty="0"/>
              <a:t>			How it all began – Genome organition in humans, ancient bacteria, 				and giant viruses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pPr algn="ctr"/>
            <a:r>
              <a:rPr lang="en-GB" dirty="0">
                <a:hlinkClick r:id="rId2"/>
              </a:rPr>
              <a:t>https://www.youtube.com/watch?v=RSB9Lm3LscU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Od </a:t>
            </a:r>
            <a:r>
              <a:rPr lang="en-GB" dirty="0" err="1"/>
              <a:t>cca</a:t>
            </a:r>
            <a:r>
              <a:rPr lang="en-GB" dirty="0"/>
              <a:t> 18. </a:t>
            </a:r>
            <a:r>
              <a:rPr lang="en-GB" dirty="0" err="1"/>
              <a:t>minuty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0584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exocyto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67" y="4055712"/>
            <a:ext cx="6210300" cy="2171700"/>
          </a:xfrm>
          <a:prstGeom prst="rect">
            <a:avLst/>
          </a:prstGeom>
        </p:spPr>
      </p:pic>
      <p:pic>
        <p:nvPicPr>
          <p:cNvPr id="8" name="Picture 7" descr="endocyto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85" y="274807"/>
            <a:ext cx="5785961" cy="3394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121" y="756833"/>
            <a:ext cx="1216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-CYTOSIS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EXO-</a:t>
            </a:r>
          </a:p>
        </p:txBody>
      </p:sp>
    </p:spTree>
    <p:extLst>
      <p:ext uri="{BB962C8B-B14F-4D97-AF65-F5344CB8AC3E}">
        <p14:creationId xmlns:p14="http://schemas.microsoft.com/office/powerpoint/2010/main" val="212254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0" y="476568"/>
            <a:ext cx="8659091" cy="6255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10" y="138545"/>
            <a:ext cx="4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Screen Shot 2011-11-28 at 9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29"/>
            <a:ext cx="9144000" cy="3764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487" y="207086"/>
            <a:ext cx="45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– </a:t>
            </a: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1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pic>
        <p:nvPicPr>
          <p:cNvPr id="10" name="Picture 9" descr="zakl_tvary_bun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2" y="2020925"/>
            <a:ext cx="8545723" cy="2631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832" y="369455"/>
            <a:ext cx="85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Tvary</a:t>
            </a:r>
            <a:r>
              <a:rPr lang="en-US" dirty="0"/>
              <a:t> a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vybraných</a:t>
            </a:r>
            <a:r>
              <a:rPr lang="en-US" dirty="0"/>
              <a:t> </a:t>
            </a:r>
            <a:r>
              <a:rPr lang="en-US" dirty="0" err="1"/>
              <a:t>bakterií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cleneni_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977208"/>
            <a:ext cx="8108211" cy="500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18" y="311727"/>
            <a:ext cx="405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1-11-28 at 8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55" y="2532161"/>
            <a:ext cx="5388945" cy="3583781"/>
          </a:xfrm>
          <a:prstGeom prst="rect">
            <a:avLst/>
          </a:prstGeom>
        </p:spPr>
      </p:pic>
      <p:pic>
        <p:nvPicPr>
          <p:cNvPr id="2" name="Picture 1" descr="Gram-Cell-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" y="1960414"/>
            <a:ext cx="3426321" cy="4257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Gram-</a:t>
            </a:r>
            <a:r>
              <a:rPr lang="en-US" b="1" dirty="0" err="1"/>
              <a:t>negativní</a:t>
            </a:r>
            <a:r>
              <a:rPr lang="en-US" dirty="0"/>
              <a:t> - </a:t>
            </a:r>
            <a:r>
              <a:rPr lang="en-US" dirty="0" err="1"/>
              <a:t>bakterie</a:t>
            </a:r>
            <a:r>
              <a:rPr lang="en-US" dirty="0"/>
              <a:t> NEREAGUJÍ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r>
              <a:rPr lang="en-US" dirty="0"/>
              <a:t> v </a:t>
            </a:r>
            <a:r>
              <a:rPr lang="en-US" dirty="0" err="1"/>
              <a:t>Gramově</a:t>
            </a:r>
            <a:r>
              <a:rPr lang="en-US" dirty="0"/>
              <a:t> </a:t>
            </a:r>
            <a:r>
              <a:rPr lang="en-US" dirty="0" err="1"/>
              <a:t>protokolu</a:t>
            </a:r>
            <a:endParaRPr lang="en-US" dirty="0"/>
          </a:p>
          <a:p>
            <a:r>
              <a:rPr lang="en-US" dirty="0"/>
              <a:t>Gram-</a:t>
            </a:r>
            <a:r>
              <a:rPr lang="en-US" b="1" dirty="0" err="1"/>
              <a:t>pozitivní</a:t>
            </a:r>
            <a:r>
              <a:rPr lang="en-US" dirty="0"/>
              <a:t> – </a:t>
            </a:r>
            <a:r>
              <a:rPr lang="en-US" dirty="0" err="1"/>
              <a:t>bakterie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ZŮSTANOU </a:t>
            </a:r>
            <a:r>
              <a:rPr lang="en-US" dirty="0" err="1"/>
              <a:t>tmavě</a:t>
            </a:r>
            <a:r>
              <a:rPr lang="en-US" dirty="0"/>
              <a:t> </a:t>
            </a:r>
            <a:r>
              <a:rPr lang="en-US" dirty="0" err="1"/>
              <a:t>modré</a:t>
            </a:r>
            <a:r>
              <a:rPr lang="en-US" dirty="0"/>
              <a:t>/</a:t>
            </a:r>
            <a:r>
              <a:rPr lang="en-US" dirty="0" err="1"/>
              <a:t>fialové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reakci</a:t>
            </a:r>
            <a:r>
              <a:rPr lang="en-US" dirty="0"/>
              <a:t>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438" y="646331"/>
            <a:ext cx="684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</a:t>
            </a:r>
            <a:r>
              <a:rPr lang="en-US" dirty="0" err="1"/>
              <a:t>Smíchání</a:t>
            </a:r>
            <a:r>
              <a:rPr lang="en-US" dirty="0"/>
              <a:t> </a:t>
            </a:r>
            <a:r>
              <a:rPr lang="en-US" dirty="0" err="1"/>
              <a:t>krystalové</a:t>
            </a:r>
            <a:r>
              <a:rPr lang="en-US" dirty="0"/>
              <a:t> </a:t>
            </a:r>
            <a:r>
              <a:rPr lang="en-US" dirty="0" err="1"/>
              <a:t>violeti</a:t>
            </a:r>
            <a:r>
              <a:rPr lang="en-US" dirty="0"/>
              <a:t> s </a:t>
            </a:r>
            <a:r>
              <a:rPr lang="en-US" dirty="0" err="1"/>
              <a:t>bakteriální</a:t>
            </a:r>
            <a:r>
              <a:rPr lang="en-US" dirty="0"/>
              <a:t> </a:t>
            </a:r>
            <a:r>
              <a:rPr lang="en-US" dirty="0" err="1"/>
              <a:t>kulturou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horka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iodidu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Odbarvení</a:t>
            </a:r>
            <a:r>
              <a:rPr lang="en-US" dirty="0"/>
              <a:t> </a:t>
            </a:r>
            <a:r>
              <a:rPr lang="en-US" dirty="0" err="1"/>
              <a:t>alkoholem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acetonem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safraninu</a:t>
            </a:r>
            <a:r>
              <a:rPr lang="en-US" dirty="0"/>
              <a:t>/</a:t>
            </a:r>
            <a:r>
              <a:rPr lang="en-US" dirty="0" err="1"/>
              <a:t>fuchsinu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9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zdeleni_ziveho_sv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056"/>
            <a:ext cx="9144000" cy="3426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36" y="370737"/>
            <a:ext cx="877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</a:t>
            </a:r>
            <a:r>
              <a:rPr lang="en-US" dirty="0" err="1"/>
              <a:t>živého</a:t>
            </a:r>
            <a:r>
              <a:rPr lang="en-US" dirty="0"/>
              <a:t> </a:t>
            </a:r>
            <a:r>
              <a:rPr lang="en-US" dirty="0" err="1"/>
              <a:t>světa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Prokaryoty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Eukaryoty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brio_cholerae_bakt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7" y="280039"/>
            <a:ext cx="8462818" cy="2454584"/>
          </a:xfrm>
          <a:prstGeom prst="rect">
            <a:avLst/>
          </a:prstGeom>
        </p:spPr>
      </p:pic>
      <p:pic>
        <p:nvPicPr>
          <p:cNvPr id="8" name="Picture 7" descr="e.co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49364" y="1836909"/>
            <a:ext cx="244527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273" y="2574636"/>
            <a:ext cx="800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Vibrio</a:t>
            </a:r>
            <a:r>
              <a:rPr lang="en-US" i="1" dirty="0"/>
              <a:t> </a:t>
            </a:r>
            <a:r>
              <a:rPr lang="en-US" i="1" dirty="0" err="1"/>
              <a:t>cholerae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err="1"/>
              <a:t>Escherischia</a:t>
            </a:r>
            <a:r>
              <a:rPr lang="en-US" i="1" dirty="0"/>
              <a:t> coli (</a:t>
            </a:r>
            <a:r>
              <a:rPr lang="en-US" i="1" dirty="0" err="1"/>
              <a:t>E.coli</a:t>
            </a:r>
            <a:r>
              <a:rPr lang="en-US" i="1" dirty="0"/>
              <a:t>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caryoticka_bu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2" y="1194107"/>
            <a:ext cx="8197706" cy="4590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91" y="404091"/>
            <a:ext cx="78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Eukaryotická</a:t>
            </a:r>
            <a:r>
              <a:rPr lang="en-US" dirty="0"/>
              <a:t> </a:t>
            </a:r>
            <a:r>
              <a:rPr lang="en-US" dirty="0" err="1"/>
              <a:t>buňka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01637" y="1073727"/>
            <a:ext cx="889000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57137" y="5345545"/>
            <a:ext cx="1033318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3264" y="5347854"/>
            <a:ext cx="938645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1-11-28 at 9.1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"/>
          <a:stretch/>
        </p:blipFill>
        <p:spPr>
          <a:xfrm>
            <a:off x="455565" y="0"/>
            <a:ext cx="8282921" cy="62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Screen Shot 2011-11-28 at 8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40683" y="1340683"/>
            <a:ext cx="6858000" cy="4176634"/>
          </a:xfrm>
          <a:prstGeom prst="rect">
            <a:avLst/>
          </a:prstGeom>
        </p:spPr>
      </p:pic>
      <p:pic>
        <p:nvPicPr>
          <p:cNvPr id="8" name="Picture 7" descr="Screen Shot 2011-11-28 at 8.5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b="9958"/>
          <a:stretch/>
        </p:blipFill>
        <p:spPr>
          <a:xfrm>
            <a:off x="4306853" y="924983"/>
            <a:ext cx="4837147" cy="4293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6853" y="5218569"/>
            <a:ext cx="41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organely</a:t>
            </a:r>
            <a:r>
              <a:rPr lang="en-US" dirty="0"/>
              <a:t> v </a:t>
            </a:r>
            <a:r>
              <a:rPr lang="en-US" dirty="0" err="1"/>
              <a:t>rostlinné</a:t>
            </a:r>
            <a:r>
              <a:rPr lang="en-US" dirty="0"/>
              <a:t> </a:t>
            </a:r>
            <a:r>
              <a:rPr lang="en-US" dirty="0" err="1"/>
              <a:t>buňce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32974</TotalTime>
  <Words>308</Words>
  <Application>Microsoft Macintosh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94</cp:revision>
  <dcterms:created xsi:type="dcterms:W3CDTF">2009-11-03T08:05:32Z</dcterms:created>
  <dcterms:modified xsi:type="dcterms:W3CDTF">2024-12-03T14:26:20Z</dcterms:modified>
</cp:coreProperties>
</file>