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69" r:id="rId2"/>
    <p:sldId id="370" r:id="rId3"/>
    <p:sldId id="268" r:id="rId4"/>
    <p:sldId id="306" r:id="rId5"/>
    <p:sldId id="308" r:id="rId6"/>
    <p:sldId id="307" r:id="rId7"/>
    <p:sldId id="309" r:id="rId8"/>
    <p:sldId id="316" r:id="rId9"/>
    <p:sldId id="310" r:id="rId10"/>
    <p:sldId id="311" r:id="rId11"/>
    <p:sldId id="312" r:id="rId12"/>
    <p:sldId id="313" r:id="rId13"/>
    <p:sldId id="315" r:id="rId14"/>
    <p:sldId id="314" r:id="rId15"/>
    <p:sldId id="31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2"/>
    <p:restoredTop sz="93626"/>
  </p:normalViewPr>
  <p:slideViewPr>
    <p:cSldViewPr snapToGrid="0" snapToObjects="1">
      <p:cViewPr varScale="1">
        <p:scale>
          <a:sx n="165" d="100"/>
          <a:sy n="165" d="100"/>
        </p:scale>
        <p:origin x="216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D5D60-E4BB-0C42-8D50-691027B62235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9192-7BE9-014F-901F-653A4F621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4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215F-2688-8543-887E-96163CC0C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C5ED4-69B2-ED45-A061-47A72F52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D69D2-E3E3-8343-9892-2B5F9B43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6131-6CB5-5E47-8BB1-9A27CA4E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B552B-37E8-7C45-AFCE-2D516DCF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6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F907-43B7-DB49-B123-DCD9269D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88E71-3AD2-A64B-9027-A527DFE22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167DE-4CB3-7A43-AD65-BAB53CBD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37559-4F55-494F-ACC0-6D587A08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C6901-74A1-8547-81E7-DC0804AF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7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67CFE-6F3C-0846-8979-FA3824E16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860FA-C3E7-E441-BC2D-9FEC151C7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23C1-B72E-6549-A4CE-34AD6BDE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23B6-F219-9A41-AFAC-FF90FB8A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627C-F949-6C41-A848-419CCB87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8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E709-7FE3-F34C-8A26-94DB8CD9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410FD-4E8A-EF42-963D-F472DAD7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7B7E-D6FF-6344-BA53-F9C933E9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3C8A1-6613-CE4B-A50A-7B710DD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0C376-37E3-5247-B598-294A841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30D-A9EB-B74D-A9E2-7FD1BB251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107B0-5E7C-C548-AB88-E3174C21A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E0AEE-C739-DB47-8CEA-F3C10E8B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7214A-E53E-174D-A2D6-9FA90629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85C6-C59C-E648-A03E-16D596AE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71D1-90DE-E44E-BC45-B17F3B8B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476E-A993-DD4A-8C16-65DB41428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F6753-9F77-F34D-B9DF-F08AB58BC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0739-74C7-CF41-9834-C2D908E8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988F3-C4CA-264B-8B49-40712A4C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89DBB-50D0-E441-A4A9-789E7BC1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F22A-F1D6-4A41-A7F2-B9245A1D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74EC-C982-6840-909F-32FD94F6B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E8985-F276-6F4F-BAE9-55DB4BBEF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125B5-5579-2843-9B8C-F2EFFD155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FFEBF-2E0A-0042-B7F3-52F6D7A20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6DF20-F66B-CD45-A36F-6E65CEA8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9FBF5-2539-9347-B0D5-1A2BEB43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5AA13-2E1B-8645-898C-38C7CC67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75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DEBB-2CEA-AB46-9E31-168341CD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59F11-F9CF-074D-857B-C283CE49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A90EE-720B-7849-8847-58F2A9C8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2F051-685E-4842-93FD-573F26B9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2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97298-4F54-E443-BDE7-A5546F8D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77BC9-6F0F-9844-8F69-10E6FCAA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C0C5-22D3-E548-9322-9CA82F7A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1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939E-6791-5F42-9191-3D28B8A5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8D40-4DB1-9A4D-87CD-4EBD08C15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D48E4-9B80-4D47-934D-9FCD42364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B7FC0-752B-6D4E-BBBD-99508868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15049-42A6-F04B-AEEC-14C2C84B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D555E-2BD4-5B43-9F20-FCBAB474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66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FE2A-A9CC-F743-8FE0-9760D546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E6AF8-06AB-7C43-A3DF-213951A64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004E1-BBBC-B54F-8006-88B9B570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A3769-DA40-0442-8E3E-E72CD434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348DC-64AB-E649-A258-FB2BB4AB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B01E-016C-1247-82AC-94A2F184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3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58B16-8FBF-A346-B20F-926B1642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FC2DA-6D91-074A-8BD7-66626E1A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AF749-11C4-2E44-A053-5158B10C8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C5ACC-CBC5-4B40-A946-D6976370F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4E1B-BF58-8442-96FC-F5687F37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C99CE-73CB-2843-9AC1-B11E11A35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3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.ca/biology/scarr/4241/W&amp;Cxraypic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8E197-3627-444D-A5C2-6B659AC7F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3" t="9138" r="8466" b="13262"/>
          <a:stretch/>
        </p:blipFill>
        <p:spPr>
          <a:xfrm>
            <a:off x="1080652" y="2369127"/>
            <a:ext cx="10079181" cy="4301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C2183C-EBCA-9447-9EB3-AB59ED5F5398}"/>
              </a:ext>
            </a:extLst>
          </p:cNvPr>
          <p:cNvSpPr txBox="1"/>
          <p:nvPr/>
        </p:nvSpPr>
        <p:spPr>
          <a:xfrm>
            <a:off x="1704107" y="394855"/>
            <a:ext cx="8832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chemeClr val="accent1"/>
                </a:solidFill>
              </a:rPr>
              <a:t>Bragg‘s</a:t>
            </a:r>
            <a:r>
              <a:rPr lang="cs-CZ" sz="4400" b="1" dirty="0">
                <a:solidFill>
                  <a:schemeClr val="accent1"/>
                </a:solidFill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</a:rPr>
              <a:t>law</a:t>
            </a:r>
            <a:endParaRPr lang="cs-CZ" sz="4400" b="1" dirty="0">
              <a:solidFill>
                <a:schemeClr val="accent1"/>
              </a:solidFill>
            </a:endParaRPr>
          </a:p>
          <a:p>
            <a:pPr algn="ctr"/>
            <a:endParaRPr lang="cs-CZ" sz="4400" b="1" dirty="0">
              <a:solidFill>
                <a:schemeClr val="accent1"/>
              </a:solidFill>
            </a:endParaRPr>
          </a:p>
          <a:p>
            <a:pPr algn="ctr"/>
            <a:r>
              <a:rPr lang="cs-CZ" sz="4400" dirty="0"/>
              <a:t>2d </a:t>
            </a:r>
            <a:r>
              <a:rPr lang="cs-CZ" sz="4400" dirty="0" err="1"/>
              <a:t>sin</a:t>
            </a:r>
            <a:r>
              <a:rPr lang="cs-CZ" sz="4400" dirty="0" err="1">
                <a:latin typeface="Symbol" pitchFamily="2" charset="2"/>
              </a:rPr>
              <a:t>Q</a:t>
            </a:r>
            <a:r>
              <a:rPr lang="cs-CZ" sz="4400" dirty="0">
                <a:latin typeface="Symbol" pitchFamily="2" charset="2"/>
              </a:rPr>
              <a:t> </a:t>
            </a:r>
            <a:r>
              <a:rPr lang="cs-CZ" sz="4400" dirty="0"/>
              <a:t>= </a:t>
            </a:r>
            <a:r>
              <a:rPr lang="cs-CZ" sz="4400" dirty="0" err="1"/>
              <a:t>n</a:t>
            </a:r>
            <a:r>
              <a:rPr lang="cs-CZ" sz="4400" dirty="0" err="1">
                <a:latin typeface="Symbol" pitchFamily="2" charset="2"/>
              </a:rPr>
              <a:t>l</a:t>
            </a:r>
            <a:endParaRPr lang="cs-CZ" sz="4400" dirty="0">
              <a:latin typeface="Symbol" pitchFamily="2" charset="2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B3C948-F86F-1944-98E7-F4A1CE2F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87EB6E0-BF31-E449-8A2B-BABD7F88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3C2584-E621-EE4B-A2E3-EE65701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8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251C7-6483-1040-9056-1AB9D32D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8" y="0"/>
            <a:ext cx="9344284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06E906-8CCB-954C-8CBB-439DBAB7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FB3905-0040-1A48-8AB8-4AF3BB93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386256-567C-6242-A9F1-8225BED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3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72BEF-A3F8-BD44-8A55-607CC4AB7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2" y="0"/>
            <a:ext cx="10373156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368000-8AF6-3F46-9CA7-709495AD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639FA5-BFB8-3A4E-BF70-E9F5A50A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567C2A-406D-1D4B-A71C-3959555F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9EBD8-2E89-0F48-ABD7-878A76AB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5" y="0"/>
            <a:ext cx="1137577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BB3961-0E01-6B46-9DCC-7ACC0867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525760-058F-974B-8A02-8E92BA8B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D086F8-A338-4D48-A13F-15E18757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66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25E11-B69C-C64E-A0AB-1CDC5023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73050"/>
            <a:ext cx="9893300" cy="63119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8BBD22-FD64-194F-AA63-ED7D597D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6FE67C-4890-5F44-B5D1-638F71A0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2A0898-0AAD-EE4A-940C-EC11C174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9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F36FC2-B67D-6842-AB98-E5772B464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90" y="0"/>
            <a:ext cx="9115219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3CF4A9-9189-0E4E-8DFE-598722C9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D95A07-2E77-A947-BA52-33A451DB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154AD4-B9BC-6B43-8C84-F49BB925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0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DBDD-76B2-2C46-8E3C-312B24E0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35000"/>
            <a:ext cx="9791700" cy="558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A4331C-626E-7F4E-B0B3-A1C33E01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8E0A17-3224-154C-B97F-604DB5F3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4A9BF-F49F-A84A-9C71-6ABA4E8F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07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C2183C-EBCA-9447-9EB3-AB59ED5F5398}"/>
              </a:ext>
            </a:extLst>
          </p:cNvPr>
          <p:cNvSpPr txBox="1"/>
          <p:nvPr/>
        </p:nvSpPr>
        <p:spPr>
          <a:xfrm>
            <a:off x="1704107" y="394855"/>
            <a:ext cx="88322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>
                <a:solidFill>
                  <a:schemeClr val="accent1"/>
                </a:solidFill>
              </a:rPr>
              <a:t>Bragg‘s</a:t>
            </a:r>
            <a:r>
              <a:rPr lang="cs-CZ" sz="4400" b="1" dirty="0">
                <a:solidFill>
                  <a:schemeClr val="accent1"/>
                </a:solidFill>
              </a:rPr>
              <a:t> </a:t>
            </a:r>
            <a:r>
              <a:rPr lang="cs-CZ" sz="4400" b="1" dirty="0" err="1">
                <a:solidFill>
                  <a:schemeClr val="accent1"/>
                </a:solidFill>
              </a:rPr>
              <a:t>law</a:t>
            </a:r>
            <a:endParaRPr lang="cs-CZ" sz="4400" b="1" dirty="0">
              <a:solidFill>
                <a:schemeClr val="accent1"/>
              </a:solidFill>
            </a:endParaRPr>
          </a:p>
          <a:p>
            <a:pPr algn="ctr"/>
            <a:endParaRPr lang="cs-CZ" sz="4400" b="1" dirty="0">
              <a:solidFill>
                <a:schemeClr val="accent1"/>
              </a:solidFill>
            </a:endParaRPr>
          </a:p>
          <a:p>
            <a:pPr algn="ctr"/>
            <a:r>
              <a:rPr lang="cs-CZ" sz="4400" dirty="0"/>
              <a:t>2d </a:t>
            </a:r>
            <a:r>
              <a:rPr lang="cs-CZ" sz="4400" dirty="0" err="1"/>
              <a:t>sin</a:t>
            </a:r>
            <a:r>
              <a:rPr lang="cs-CZ" sz="4400" dirty="0" err="1">
                <a:latin typeface="Symbol" pitchFamily="2" charset="2"/>
              </a:rPr>
              <a:t>Q</a:t>
            </a:r>
            <a:r>
              <a:rPr lang="cs-CZ" sz="4400" dirty="0">
                <a:latin typeface="Symbol" pitchFamily="2" charset="2"/>
              </a:rPr>
              <a:t> </a:t>
            </a:r>
            <a:r>
              <a:rPr lang="cs-CZ" sz="4400" dirty="0"/>
              <a:t>= </a:t>
            </a:r>
            <a:r>
              <a:rPr lang="cs-CZ" sz="4400" dirty="0" err="1"/>
              <a:t>n</a:t>
            </a:r>
            <a:r>
              <a:rPr lang="cs-CZ" sz="4400" dirty="0" err="1">
                <a:latin typeface="Symbol" pitchFamily="2" charset="2"/>
              </a:rPr>
              <a:t>l</a:t>
            </a:r>
            <a:endParaRPr lang="cs-CZ" sz="4400" dirty="0">
              <a:latin typeface="Symbol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0EB9D-5270-2442-80CC-8CCFDD47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3" y="2368259"/>
            <a:ext cx="10536380" cy="483466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E0D8E-3004-FA43-B6AB-235671B4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1D2BCBB-723F-B14F-8F29-D9C4BC12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07AE4B-6E5A-2E4F-8817-F4E994B7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3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Spe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5375"/>
            <a:ext cx="9186738" cy="45331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BFF6-A466-6F4D-BAB9-DE275F92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7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  <a:solidFill>
            <a:srgbClr val="0000FF">
              <a:alpha val="30000"/>
            </a:srgbClr>
          </a:solidFill>
        </p:spPr>
        <p:txBody>
          <a:bodyPr/>
          <a:lstStyle/>
          <a:p>
            <a:r>
              <a:rPr lang="cs-CZ" b="1">
                <a:solidFill>
                  <a:schemeClr val="tx1"/>
                </a:solidFill>
              </a:rPr>
              <a:t>Rentgenstrukturní analýza</a:t>
            </a:r>
            <a:r>
              <a:rPr lang="cs-CZ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19289" y="1268414"/>
            <a:ext cx="8353425" cy="13239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463">
              <a:lnSpc>
                <a:spcPct val="80000"/>
              </a:lnSpc>
              <a:buNone/>
            </a:pPr>
            <a:r>
              <a:rPr lang="cs-CZ" sz="2000" dirty="0"/>
              <a:t>Krystalová mřížka působí na rentgenové záření jako optická mřížka na viditelné světlo. Nastávají ohybové jevy a na stínítku se objevuje difrakční obrazec. Tyto obrazce mohou být matematicky analyzovány, aby se získala informace o rozložení elektronů v molekulách tvořících krystal. </a:t>
            </a:r>
          </a:p>
        </p:txBody>
      </p:sp>
      <p:pic>
        <p:nvPicPr>
          <p:cNvPr id="8" name="Picture 7" descr="Screen Shot 2011-11-02 at 10.09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4" y="3132788"/>
            <a:ext cx="3197068" cy="2055043"/>
          </a:xfrm>
          <a:prstGeom prst="rect">
            <a:avLst/>
          </a:prstGeom>
        </p:spPr>
      </p:pic>
      <p:pic>
        <p:nvPicPr>
          <p:cNvPr id="9" name="Picture 8" descr="Screen Shot 2011-11-02 at 10.10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70" y="2658699"/>
            <a:ext cx="5526259" cy="317474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EACA7-D8DE-9C42-8304-FB96FB6D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7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2 at 10.1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11" y="3796933"/>
            <a:ext cx="7093609" cy="2516787"/>
          </a:xfrm>
          <a:prstGeom prst="rect">
            <a:avLst/>
          </a:prstGeom>
        </p:spPr>
      </p:pic>
      <p:pic>
        <p:nvPicPr>
          <p:cNvPr id="5" name="Picture 4" descr="Screen Shot 2011-11-02 at 10.10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85" y="147964"/>
            <a:ext cx="4383018" cy="355297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CC9A-9CB9-CF41-9C70-09BD67DE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26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2 at 10.08.4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/>
          <a:stretch/>
        </p:blipFill>
        <p:spPr>
          <a:xfrm>
            <a:off x="1524000" y="0"/>
            <a:ext cx="6982692" cy="3438588"/>
          </a:xfrm>
          <a:prstGeom prst="rect">
            <a:avLst/>
          </a:prstGeom>
        </p:spPr>
      </p:pic>
      <p:pic>
        <p:nvPicPr>
          <p:cNvPr id="6" name="Picture 5" descr="Screen Shot 2011-11-02 at 10.1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93" y="3438588"/>
            <a:ext cx="7400998" cy="3419412"/>
          </a:xfrm>
          <a:prstGeom prst="rect">
            <a:avLst/>
          </a:prstGeom>
        </p:spPr>
      </p:pic>
      <p:pic>
        <p:nvPicPr>
          <p:cNvPr id="7" name="Picture 6" descr="Screen Shot 2011-11-02 at 10.09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52" y="658735"/>
            <a:ext cx="824542" cy="75981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CCFDA-CF6D-C042-8D8E-AD3B3C06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3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527" y="47383"/>
            <a:ext cx="8769684" cy="1570037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/>
              <a:t>Krystalogram</a:t>
            </a:r>
            <a:r>
              <a:rPr lang="cs-CZ" sz="2000" dirty="0"/>
              <a:t> </a:t>
            </a:r>
            <a:r>
              <a:rPr lang="cs-CZ" sz="2000" b="1" dirty="0"/>
              <a:t>B-DNA </a:t>
            </a:r>
            <a:r>
              <a:rPr lang="cs-CZ" sz="2000" dirty="0"/>
              <a:t>získaný v </a:t>
            </a:r>
            <a:r>
              <a:rPr lang="cs-CZ" sz="2000" b="1" dirty="0"/>
              <a:t>r. 1952</a:t>
            </a:r>
            <a:r>
              <a:rPr lang="cs-CZ" sz="2000" dirty="0"/>
              <a:t> Rosalindou E. </a:t>
            </a:r>
            <a:r>
              <a:rPr lang="cs-CZ" sz="2000" b="1" dirty="0"/>
              <a:t>Franklin</a:t>
            </a:r>
            <a:r>
              <a:rPr lang="cs-CZ" sz="2000" dirty="0"/>
              <a:t>ovou, na jehož základě </a:t>
            </a:r>
            <a:r>
              <a:rPr lang="cs-CZ" sz="2000" b="1" dirty="0"/>
              <a:t>Watson </a:t>
            </a:r>
            <a:r>
              <a:rPr lang="cs-CZ" sz="2000" dirty="0"/>
              <a:t>a </a:t>
            </a:r>
            <a:r>
              <a:rPr lang="cs-CZ" sz="2000" b="1" dirty="0"/>
              <a:t>Crick</a:t>
            </a:r>
            <a:r>
              <a:rPr lang="cs-CZ" sz="2000" dirty="0"/>
              <a:t> navrhli dvoušroubovicový model struktury DNA. </a:t>
            </a:r>
            <a:r>
              <a:rPr lang="cs-CZ" sz="2000" b="1" dirty="0"/>
              <a:t>C. &amp; W.</a:t>
            </a:r>
            <a:r>
              <a:rPr lang="cs-CZ" sz="2000" dirty="0"/>
              <a:t> dostali v </a:t>
            </a:r>
            <a:r>
              <a:rPr lang="cs-CZ" sz="2000" b="1" dirty="0"/>
              <a:t>r.1962</a:t>
            </a:r>
            <a:r>
              <a:rPr lang="cs-CZ" sz="2000" dirty="0"/>
              <a:t> společně s Mauricem </a:t>
            </a:r>
            <a:r>
              <a:rPr lang="cs-CZ" sz="2000" dirty="0" err="1"/>
              <a:t>Hugh</a:t>
            </a:r>
            <a:r>
              <a:rPr lang="cs-CZ" sz="2000" dirty="0"/>
              <a:t> Frederick Wilkinsem NC za fyziologii a medicínu „za jejich objevy týkající se molekulární struktury nukleových kyselin a  jejich významu při přenosu informací v živých organizmech“</a:t>
            </a:r>
          </a:p>
        </p:txBody>
      </p:sp>
      <p:pic>
        <p:nvPicPr>
          <p:cNvPr id="5" name="Content Placeholder 4" descr="cric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564" y="3357564"/>
            <a:ext cx="2001837" cy="2016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xrayheli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9"/>
            <a:ext cx="4392612" cy="4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anklin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1844676"/>
            <a:ext cx="15525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wats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1" y="4508500"/>
            <a:ext cx="1909763" cy="1944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805863" y="1989138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F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877301" y="6021388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W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885363" y="5445125"/>
            <a:ext cx="46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/>
              <a:t>C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Karel Kubíček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F1AA6-0CEB-2D45-8C9B-22C3FC21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02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B9B5A9-BCF4-F044-A1D5-A531FEA9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20650"/>
            <a:ext cx="9918700" cy="66167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D2BDF-6D10-C044-B509-A275BA8A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2A340B-50BF-0342-9184-0690A0B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811C9E-746A-FF43-B1E1-51415E0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2FD2C-936F-594C-B9FC-78616F76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7" y="0"/>
            <a:ext cx="11325785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77AE54-AECA-0E40-A3D7-7444DA1C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44E173-9000-A747-A675-89465C7A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Karel Kubíček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3C25A9-5173-C44E-B591-5ABAD7BC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99CE-73CB-2843-9AC1-B11E11A3558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0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189</Words>
  <Application>Microsoft Macintosh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Rentgenstrukturní analýza </vt:lpstr>
      <vt:lpstr>PowerPoint Presentation</vt:lpstr>
      <vt:lpstr>PowerPoint Presentation</vt:lpstr>
      <vt:lpstr>Krystalogram B-DNA získaný v r. 1952 Rosalindou E. Franklinovou, na jehož základě Watson a Crick navrhli dvoušroubovicový model struktury DNA. C. &amp; W. dostali v r.1962 společně s Mauricem Hugh Frederick Wilkinsem NC za fyziologii a medicínu „za jejich objevy týkající se molekulární struktury nukleových kyselin a  jejich významu při přenosu informací v živých organizmech“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Rentgenstrukturní analýza </dc:title>
  <dc:creator>Karel Kubíček</dc:creator>
  <cp:lastModifiedBy>Karel Kubíček</cp:lastModifiedBy>
  <cp:revision>9</cp:revision>
  <dcterms:created xsi:type="dcterms:W3CDTF">2018-11-30T08:14:30Z</dcterms:created>
  <dcterms:modified xsi:type="dcterms:W3CDTF">2024-12-03T14:28:51Z</dcterms:modified>
</cp:coreProperties>
</file>