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479" r:id="rId3"/>
    <p:sldId id="487" r:id="rId4"/>
    <p:sldId id="512" r:id="rId5"/>
    <p:sldId id="514" r:id="rId6"/>
    <p:sldId id="515" r:id="rId7"/>
    <p:sldId id="516" r:id="rId8"/>
    <p:sldId id="379" r:id="rId9"/>
    <p:sldId id="508" r:id="rId10"/>
    <p:sldId id="481" r:id="rId11"/>
    <p:sldId id="517" r:id="rId12"/>
    <p:sldId id="518" r:id="rId13"/>
    <p:sldId id="519" r:id="rId14"/>
    <p:sldId id="520" r:id="rId15"/>
    <p:sldId id="522" r:id="rId16"/>
    <p:sldId id="521" r:id="rId17"/>
    <p:sldId id="493" r:id="rId18"/>
    <p:sldId id="495" r:id="rId19"/>
    <p:sldId id="496" r:id="rId20"/>
    <p:sldId id="497" r:id="rId21"/>
    <p:sldId id="499" r:id="rId22"/>
    <p:sldId id="482" r:id="rId23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0" autoAdjust="0"/>
    <p:restoredTop sz="86596"/>
  </p:normalViewPr>
  <p:slideViewPr>
    <p:cSldViewPr>
      <p:cViewPr varScale="1">
        <p:scale>
          <a:sx n="99" d="100"/>
          <a:sy n="99" d="100"/>
        </p:scale>
        <p:origin x="19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5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9C213-192A-794E-8B5C-E427695C4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1A994-CDFD-3044-B5BB-CB6413BC2C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FE3E7F-DD79-3644-B5F0-23A06E7C251A}" type="datetimeFigureOut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5744D4-ABAA-F642-BBF2-E0EAF88D5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48D2AE-CDCB-954D-B64F-744523313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E7CA-01C9-6843-A7D8-56B975077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ED052-FF72-1145-B2A3-D877D96A8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3D0326-E95F-FB43-B200-ECADB537DD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3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6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10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8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65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00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69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19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F36D73-394B-574E-BB8C-769514E9A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180E1-86B6-5849-BD1B-78C979DA6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F9DE4-7111-0146-9233-AC9D97939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D85B-5C19-DB4D-BC62-747E4527AC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091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F573D-053F-5D4B-90E7-885932DB1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C1D0B-573A-6C44-8DFC-B3FCEFEDF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8EA6F-612E-C84C-AE6F-F3162249F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1D71-F0B4-F548-9B76-DDB29BA8843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6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2FB8C-864F-D24E-B15B-808B0F6C3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42305-8AA0-F842-9910-A4373CEC3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DFD59-6032-3A42-863F-E295C0135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4EBF-FDA1-6C42-929F-A915EB147F1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68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1B745-92A8-EB42-AC7A-BFFD2D629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E5DE2-F371-ED45-B29C-39F766DC1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6FC76-A1DB-DB45-8ECA-288E98E63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7FA-8E3F-3544-81A1-D0CB2523AD4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6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F163-D785-8C4E-93E4-E604A771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838899-32A2-DD48-868E-6F8359E7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22D42-8D2B-7F4C-B1AC-0F7C21203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21BD-67B0-7D4D-AA7A-5B4FF8D8493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21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8387B-F140-F743-893E-A36D4179A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10B59-36F8-A94B-BA25-6289921BA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470AF-2E9F-B84C-B22F-CDD541771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4D56-1E92-9840-BE64-F611FEA7DC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E62ED-2DA0-3A4D-9D91-8B8CC9FFA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2C89DD-B607-EB49-9A84-978122B5A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4D355-408A-9341-9E7C-CD9455361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4453-0057-234D-A848-DEDD210767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363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095799-ACF8-3B47-B4BE-C02C7EE6E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549F9-6598-8749-B4C5-697467F94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669764-4A9F-D542-A0E1-594CD10C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43FF-EBA9-FC4B-B7D5-09AEE7A766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420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59C723-EE43-2744-BF43-B4DFF950E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ADA46D-06D6-5B42-AAA8-E6CD8BF6B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C57875-665F-CE4F-A91B-4DE4DE08D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F204-57ED-8D40-ABE3-B83CA27B98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51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9FBE6-5D9C-2249-8230-D0B3B80E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FE1E5-C35F-E24D-819F-C1F08DAB3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40644-6D69-604F-A017-0AC591D6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176A-3597-6143-A10E-223DDA48247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40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D5CE9-48CA-EE45-BC91-9416B6448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FD7D2-0B51-6142-AB19-D4273528D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0FD11-8E2A-5048-875B-701458E43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C242-BAC3-E24C-A1A2-6CD7BAFF06C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1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4AB056-1CD8-0741-B78F-50243A47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BA1B60-8243-084C-8D0C-DBC66E66A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2DBB52-4956-374B-AB2C-E6549CFB6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21CE4F-092C-F646-9350-3BE01BE3D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E5878C-1767-FD42-B996-3D8A408D6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02F179-1E03-CB49-A67B-14AC5041FE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ozelka.jiri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10" Type="http://schemas.openxmlformats.org/officeDocument/2006/relationships/image" Target="../media/image13.e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570B616-A533-A247-8432-8ED18229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49500"/>
            <a:ext cx="31480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F1190 Úvod do biofyziky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Masarykova Univerzita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Podzimní semestr 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Přednáška ze 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.10.20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24</a:t>
            </a:r>
            <a:endParaRPr lang="fr-FR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BED9A35-7236-3F48-8EC7-2A709929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688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Vyučující: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Prof. Jiří Kozelka, Biofyzikální Laboratoř, Ústav fyziky kondenzovaných látek, </a:t>
            </a:r>
            <a:r>
              <a:rPr lang="cs-CZ" altLang="fr-FR" sz="2000" b="1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PřF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MU, Kotlářská 2, 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  <a:hlinkClick r:id="rId2"/>
              </a:rPr>
              <a:t>kozelka.jiri@gmail.com</a:t>
            </a: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39" name="Picture 4" descr="OPVK_hor_zakladni_logolink_RGB_cz">
            <a:extLst>
              <a:ext uri="{FF2B5EF4-FFF2-40B4-BE49-F238E27FC236}">
                <a16:creationId xmlns:a16="http://schemas.microsoft.com/office/drawing/2014/main" id="{79FD3BB6-1C6F-0745-AF94-951672AF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4087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57"/>
    </mc:Choice>
    <mc:Fallback xmlns="">
      <p:transition spd="slow" advTm="1593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6673797-B7C1-DC41-BD4A-CD3817F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60900" y="205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10" name="Picture 3" descr="014-049-obr">
            <a:extLst>
              <a:ext uri="{FF2B5EF4-FFF2-40B4-BE49-F238E27FC236}">
                <a16:creationId xmlns:a16="http://schemas.microsoft.com/office/drawing/2014/main" id="{028DFE40-061D-BE46-8495-8D5E6236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6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CEEDB991-F7D8-8249-8FB4-E2B5D8C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896461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fr-FR" sz="1600" b="1"/>
              <a:t>H</a:t>
            </a:r>
            <a:r>
              <a:rPr lang="cs-CZ" altLang="fr-FR" sz="1600" b="1">
                <a:cs typeface="Times New Roman" panose="02020603050405020304" pitchFamily="18" charset="0"/>
              </a:rPr>
              <a:t>ydrofobní efekt</a:t>
            </a:r>
            <a:r>
              <a:rPr lang="cs-CZ" altLang="fr-FR" sz="1600">
                <a:cs typeface="Times New Roman" panose="02020603050405020304" pitchFamily="18" charset="0"/>
              </a:rPr>
              <a:t> </a:t>
            </a:r>
            <a:endParaRPr lang="cs-CZ" altLang="fr-FR" sz="1600"/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fr-FR" sz="1600">
                <a:cs typeface="Times New Roman" panose="02020603050405020304" pitchFamily="18" charset="0"/>
              </a:rPr>
              <a:t>Představme si, že do polárního rozpouštědla (vody) se dostanou molekuly, které mají část  polární </a:t>
            </a:r>
            <a:r>
              <a:rPr lang="cs-CZ" altLang="fr-FR" sz="1600"/>
              <a:t>(ev. nesoucí el. náboj) </a:t>
            </a:r>
            <a:r>
              <a:rPr lang="cs-CZ" altLang="fr-FR" sz="1600">
                <a:cs typeface="Times New Roman" panose="02020603050405020304" pitchFamily="18" charset="0"/>
              </a:rPr>
              <a:t>a část nepolární (takovými molekulami jsou například tuky, které mají dlouhé nepolární uhlovodíkové řetězce navázané na slabě polárním glycerolu). Rozptýlení takovýchto látek ve vodě  </a:t>
            </a:r>
            <a:r>
              <a:rPr lang="cs-CZ" altLang="fr-FR" sz="1600"/>
              <a:t>by </a:t>
            </a:r>
            <a:r>
              <a:rPr lang="cs-CZ" altLang="fr-FR" sz="1600">
                <a:cs typeface="Times New Roman" panose="02020603050405020304" pitchFamily="18" charset="0"/>
              </a:rPr>
              <a:t>zvýš</a:t>
            </a:r>
            <a:r>
              <a:rPr lang="cs-CZ" altLang="fr-FR" sz="1600"/>
              <a:t>ilo</a:t>
            </a:r>
            <a:r>
              <a:rPr lang="cs-CZ" altLang="fr-FR" sz="1600">
                <a:cs typeface="Times New Roman" panose="02020603050405020304" pitchFamily="18" charset="0"/>
              </a:rPr>
              <a:t> výrazně energii systému, protože nepolární části molekul nejen že nemohou vytvářet vazby s molekulami vody, vedoucí ke snížení energie systému, ale dokonce brání mnoha molekulám vody ve vzájemných interakcích vodíkový</a:t>
            </a:r>
            <a:r>
              <a:rPr lang="cs-CZ" altLang="fr-FR" sz="1600"/>
              <a:t>mi</a:t>
            </a:r>
            <a:r>
              <a:rPr lang="cs-CZ" altLang="fr-FR" sz="1600">
                <a:cs typeface="Times New Roman" panose="02020603050405020304" pitchFamily="18" charset="0"/>
              </a:rPr>
              <a:t> můst</a:t>
            </a:r>
            <a:r>
              <a:rPr lang="cs-CZ" altLang="fr-FR" sz="1600"/>
              <a:t>ky</a:t>
            </a:r>
            <a:r>
              <a:rPr lang="cs-CZ" altLang="fr-FR" sz="1600">
                <a:cs typeface="Times New Roman" panose="02020603050405020304" pitchFamily="18" charset="0"/>
              </a:rPr>
              <a:t>. Proto dojde k tomu, že nepolární řetězce se k sobě naskládají tak, aby molekuly ve vodě rozptýlené látky byly polární částí orientovány směrem do vodního prostředí, nepolární částí dovnitř nově vzniklých útvarů, </a:t>
            </a:r>
            <a:r>
              <a:rPr lang="cs-CZ" altLang="fr-FR" sz="1600" b="1">
                <a:cs typeface="Times New Roman" panose="02020603050405020304" pitchFamily="18" charset="0"/>
              </a:rPr>
              <a:t>micel.</a:t>
            </a:r>
            <a:endParaRPr lang="cs-CZ" altLang="fr-FR" sz="1600" b="1"/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fr-FR" sz="1600"/>
              <a:t>Energie disperzních interakcí mezi nepolárními řetězci není, jak bychom se mohli domnívat, hlavní hnaci silou ke vzniku micel. Tou je jednak minimalizace ztrát na vodíkových můstcích mezi molekulami vody, a jednak interakce typu dipól-diplól </a:t>
            </a:r>
            <a:r>
              <a:rPr lang="cs-CZ" altLang="fr-FR" sz="1600">
                <a:cs typeface="Times New Roman" panose="02020603050405020304" pitchFamily="18" charset="0"/>
              </a:rPr>
              <a:t>mezi vodou a polárními </a:t>
            </a:r>
            <a:r>
              <a:rPr lang="cs-CZ" altLang="fr-FR" sz="1600"/>
              <a:t>(nabitými) </a:t>
            </a:r>
            <a:r>
              <a:rPr lang="cs-CZ" altLang="fr-FR" sz="1600">
                <a:cs typeface="Times New Roman" panose="02020603050405020304" pitchFamily="18" charset="0"/>
              </a:rPr>
              <a:t>konci rozptýlených molekul.</a:t>
            </a:r>
          </a:p>
        </p:txBody>
      </p:sp>
      <p:pic>
        <p:nvPicPr>
          <p:cNvPr id="17412" name="Picture 5" descr="soap">
            <a:extLst>
              <a:ext uri="{FF2B5EF4-FFF2-40B4-BE49-F238E27FC236}">
                <a16:creationId xmlns:a16="http://schemas.microsoft.com/office/drawing/2014/main" id="{22F380EA-7900-6845-A507-744691F0E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>
            <a:extLst>
              <a:ext uri="{FF2B5EF4-FFF2-40B4-BE49-F238E27FC236}">
                <a16:creationId xmlns:a16="http://schemas.microsoft.com/office/drawing/2014/main" id="{D1F8CC35-8A00-6F49-BB1F-79CB1B7E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836613"/>
            <a:ext cx="316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fr-FR" sz="1400"/>
              <a:t>Sůl mastné kyseliny (mýdlo)</a:t>
            </a:r>
            <a:endParaRPr lang="fr-FR" altLang="fr-FR" sz="1400"/>
          </a:p>
        </p:txBody>
      </p:sp>
      <p:pic>
        <p:nvPicPr>
          <p:cNvPr id="17414" name="Picture 7">
            <a:extLst>
              <a:ext uri="{FF2B5EF4-FFF2-40B4-BE49-F238E27FC236}">
                <a16:creationId xmlns:a16="http://schemas.microsoft.com/office/drawing/2014/main" id="{7A4C1EFB-ACDE-B640-B1DF-A61C0527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0322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>
            <a:extLst>
              <a:ext uri="{FF2B5EF4-FFF2-40B4-BE49-F238E27FC236}">
                <a16:creationId xmlns:a16="http://schemas.microsoft.com/office/drawing/2014/main" id="{B38FE0B5-A0DF-0B47-92ED-38606B6EA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12875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fr-FR" sz="1400"/>
              <a:t>(tuk)</a:t>
            </a:r>
            <a:endParaRPr lang="fr-FR" altLang="fr-FR" sz="1800"/>
          </a:p>
        </p:txBody>
      </p:sp>
      <p:graphicFrame>
        <p:nvGraphicFramePr>
          <p:cNvPr id="17416" name="Object 9">
            <a:extLst>
              <a:ext uri="{FF2B5EF4-FFF2-40B4-BE49-F238E27FC236}">
                <a16:creationId xmlns:a16="http://schemas.microsoft.com/office/drawing/2014/main" id="{051CB376-C9D2-714F-93E6-EB847ED0B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88913"/>
          <a:ext cx="4254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6" name="CS ChemDraw Drawing" r:id="rId7" imgW="419100" imgH="546100" progId="">
                  <p:embed/>
                </p:oleObj>
              </mc:Choice>
              <mc:Fallback>
                <p:oleObj name="CS ChemDraw Drawing" r:id="rId7" imgW="419100" imgH="5461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88913"/>
                        <a:ext cx="4254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10">
            <a:extLst>
              <a:ext uri="{FF2B5EF4-FFF2-40B4-BE49-F238E27FC236}">
                <a16:creationId xmlns:a16="http://schemas.microsoft.com/office/drawing/2014/main" id="{F2B91309-8E80-CE42-81EF-2A3957B9F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981075"/>
          <a:ext cx="3952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7" name="CS ChemDraw Drawing" r:id="rId9" imgW="381000" imgH="558800" progId="">
                  <p:embed/>
                </p:oleObj>
              </mc:Choice>
              <mc:Fallback>
                <p:oleObj name="CS ChemDraw Drawing" r:id="rId9" imgW="381000" imgH="558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981075"/>
                        <a:ext cx="39528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1">
            <a:extLst>
              <a:ext uri="{FF2B5EF4-FFF2-40B4-BE49-F238E27FC236}">
                <a16:creationId xmlns:a16="http://schemas.microsoft.com/office/drawing/2014/main" id="{3C853513-B609-D643-AD3D-C1AD33B2D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916113"/>
          <a:ext cx="45878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" name="CS ChemDraw Drawing" r:id="rId11" imgW="444500" imgH="495300" progId="">
                  <p:embed/>
                </p:oleObj>
              </mc:Choice>
              <mc:Fallback>
                <p:oleObj name="CS ChemDraw Drawing" r:id="rId11" imgW="444500" imgH="4953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16113"/>
                        <a:ext cx="45878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12">
            <a:extLst>
              <a:ext uri="{FF2B5EF4-FFF2-40B4-BE49-F238E27FC236}">
                <a16:creationId xmlns:a16="http://schemas.microsoft.com/office/drawing/2014/main" id="{5D5AA7BE-139F-7D41-B4A9-FC34B21E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20" name="Picture 13">
            <a:extLst>
              <a:ext uri="{FF2B5EF4-FFF2-40B4-BE49-F238E27FC236}">
                <a16:creationId xmlns:a16="http://schemas.microsoft.com/office/drawing/2014/main" id="{B078829A-669E-0940-A08B-7F120451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5370">
            <a:off x="3419475" y="1844675"/>
            <a:ext cx="400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4">
            <a:extLst>
              <a:ext uri="{FF2B5EF4-FFF2-40B4-BE49-F238E27FC236}">
                <a16:creationId xmlns:a16="http://schemas.microsoft.com/office/drawing/2014/main" id="{C62D56FB-107B-C34D-B24B-4230665F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22" name="Picture 15">
            <a:extLst>
              <a:ext uri="{FF2B5EF4-FFF2-40B4-BE49-F238E27FC236}">
                <a16:creationId xmlns:a16="http://schemas.microsoft.com/office/drawing/2014/main" id="{8B575EF9-253D-7343-84AD-11FD6E05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1843">
            <a:off x="3582988" y="962025"/>
            <a:ext cx="400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Line 16">
            <a:extLst>
              <a:ext uri="{FF2B5EF4-FFF2-40B4-BE49-F238E27FC236}">
                <a16:creationId xmlns:a16="http://schemas.microsoft.com/office/drawing/2014/main" id="{34FEDF7D-8B93-D844-A230-B13742B9AC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126841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4" name="Rectangle 17">
            <a:extLst>
              <a:ext uri="{FF2B5EF4-FFF2-40B4-BE49-F238E27FC236}">
                <a16:creationId xmlns:a16="http://schemas.microsoft.com/office/drawing/2014/main" id="{94DBF555-666A-2F43-A243-EF8F4D07E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pic>
        <p:nvPicPr>
          <p:cNvPr id="17425" name="Picture 18">
            <a:extLst>
              <a:ext uri="{FF2B5EF4-FFF2-40B4-BE49-F238E27FC236}">
                <a16:creationId xmlns:a16="http://schemas.microsoft.com/office/drawing/2014/main" id="{0F99C8B2-3D08-D74D-98F9-311808C1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994">
            <a:off x="3348038" y="260350"/>
            <a:ext cx="400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Line 19">
            <a:extLst>
              <a:ext uri="{FF2B5EF4-FFF2-40B4-BE49-F238E27FC236}">
                <a16:creationId xmlns:a16="http://schemas.microsoft.com/office/drawing/2014/main" id="{A69D7C66-5694-5142-AB2A-91F8691AB8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35375" y="692150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7" name="Line 20">
            <a:extLst>
              <a:ext uri="{FF2B5EF4-FFF2-40B4-BE49-F238E27FC236}">
                <a16:creationId xmlns:a16="http://schemas.microsoft.com/office/drawing/2014/main" id="{17232A74-2401-1A41-99A0-19DE2B2FD7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43213" y="404813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8" name="Rectangle 21">
            <a:extLst>
              <a:ext uri="{FF2B5EF4-FFF2-40B4-BE49-F238E27FC236}">
                <a16:creationId xmlns:a16="http://schemas.microsoft.com/office/drawing/2014/main" id="{C01C3EAC-46C9-CE49-ABD1-BE430133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sp>
        <p:nvSpPr>
          <p:cNvPr id="17429" name="Line 22">
            <a:extLst>
              <a:ext uri="{FF2B5EF4-FFF2-40B4-BE49-F238E27FC236}">
                <a16:creationId xmlns:a16="http://schemas.microsoft.com/office/drawing/2014/main" id="{596D5FD2-22B0-DD4B-BED7-D5C1B99F8E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205038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30" name="Line 23">
            <a:extLst>
              <a:ext uri="{FF2B5EF4-FFF2-40B4-BE49-F238E27FC236}">
                <a16:creationId xmlns:a16="http://schemas.microsoft.com/office/drawing/2014/main" id="{05BFEF59-0F7C-0046-B956-614E6DC32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1412875"/>
            <a:ext cx="142875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D6420-2917-B748-ACD0-011E36934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86" y="0"/>
            <a:ext cx="579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6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3D0BE-EF83-2440-AD51-8DC8BF764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99" y="0"/>
            <a:ext cx="6074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51D67-E633-B140-AEA7-F4493601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7" y="0"/>
            <a:ext cx="890164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8F06AC-232E-5F4C-8088-7B05D5979D9A}"/>
              </a:ext>
            </a:extLst>
          </p:cNvPr>
          <p:cNvSpPr/>
          <p:nvPr/>
        </p:nvSpPr>
        <p:spPr>
          <a:xfrm>
            <a:off x="121177" y="6381328"/>
            <a:ext cx="7979215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51D67-E633-B140-AEA7-F4493601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7" y="0"/>
            <a:ext cx="890164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8F06AC-232E-5F4C-8088-7B05D5979D9A}"/>
              </a:ext>
            </a:extLst>
          </p:cNvPr>
          <p:cNvSpPr/>
          <p:nvPr/>
        </p:nvSpPr>
        <p:spPr>
          <a:xfrm>
            <a:off x="121177" y="6381328"/>
            <a:ext cx="7979215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1F7050-C9A1-B84D-9C66-C083C1F4BD3A}"/>
              </a:ext>
            </a:extLst>
          </p:cNvPr>
          <p:cNvGrpSpPr/>
          <p:nvPr/>
        </p:nvGrpSpPr>
        <p:grpSpPr>
          <a:xfrm>
            <a:off x="1475656" y="476672"/>
            <a:ext cx="4896544" cy="4392488"/>
            <a:chOff x="1475656" y="476672"/>
            <a:chExt cx="4896544" cy="439248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FCEDC4-170E-8F4D-80F1-12F4CD49E473}"/>
                </a:ext>
              </a:extLst>
            </p:cNvPr>
            <p:cNvSpPr/>
            <p:nvPr/>
          </p:nvSpPr>
          <p:spPr>
            <a:xfrm>
              <a:off x="4860032" y="476672"/>
              <a:ext cx="1512168" cy="1512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72020D-7EC3-FC41-AF46-21C4746B6BEF}"/>
                </a:ext>
              </a:extLst>
            </p:cNvPr>
            <p:cNvSpPr/>
            <p:nvPr/>
          </p:nvSpPr>
          <p:spPr>
            <a:xfrm>
              <a:off x="3059832" y="1916832"/>
              <a:ext cx="1512168" cy="1512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CBE9C0-CB7F-F74C-A533-4E50D2132E55}"/>
                </a:ext>
              </a:extLst>
            </p:cNvPr>
            <p:cNvSpPr/>
            <p:nvPr/>
          </p:nvSpPr>
          <p:spPr>
            <a:xfrm>
              <a:off x="1475656" y="3356992"/>
              <a:ext cx="1512168" cy="1512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F1F145-6F5C-AB43-89B8-FC0B5E2989D4}"/>
              </a:ext>
            </a:extLst>
          </p:cNvPr>
          <p:cNvSpPr txBox="1"/>
          <p:nvPr/>
        </p:nvSpPr>
        <p:spPr>
          <a:xfrm>
            <a:off x="-84367" y="6283744"/>
            <a:ext cx="9264075" cy="7091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/>
              <a:t>Increasing number of possible intermolecular H-bonds. </a:t>
            </a:r>
          </a:p>
          <a:p>
            <a:pPr algn="ctr">
              <a:lnSpc>
                <a:spcPts val="1600"/>
              </a:lnSpc>
            </a:pPr>
            <a:r>
              <a:rPr lang="en-US" b="1" dirty="0"/>
              <a:t>Carboxylic acids offer more free electron pairs to accept H-bonds </a:t>
            </a:r>
            <a:r>
              <a:rPr lang="en-US" b="1"/>
              <a:t>than do alcohols</a:t>
            </a:r>
            <a:r>
              <a:rPr lang="en-US" b="1" dirty="0"/>
              <a:t>.</a:t>
            </a:r>
          </a:p>
          <a:p>
            <a:pPr algn="ctr">
              <a:lnSpc>
                <a:spcPts val="1600"/>
              </a:lnSpc>
            </a:pPr>
            <a:r>
              <a:rPr lang="de-CH" b="1" dirty="0"/>
              <a:t>→</a:t>
            </a:r>
            <a:r>
              <a:rPr lang="de-CH" dirty="0"/>
              <a:t> </a:t>
            </a:r>
            <a:r>
              <a:rPr lang="de-CH" b="1" dirty="0" err="1"/>
              <a:t>increasing</a:t>
            </a:r>
            <a:r>
              <a:rPr lang="de-CH" b="1" dirty="0"/>
              <a:t> </a:t>
            </a:r>
            <a:r>
              <a:rPr lang="de-CH" b="1" dirty="0" err="1"/>
              <a:t>boiling</a:t>
            </a:r>
            <a:r>
              <a:rPr lang="de-CH" b="1" dirty="0"/>
              <a:t> </a:t>
            </a:r>
            <a:r>
              <a:rPr lang="de-CH" b="1" dirty="0" err="1"/>
              <a:t>point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056F5-8D7B-BA45-A5BB-934110019262}"/>
              </a:ext>
            </a:extLst>
          </p:cNvPr>
          <p:cNvSpPr txBox="1"/>
          <p:nvPr/>
        </p:nvSpPr>
        <p:spPr>
          <a:xfrm>
            <a:off x="121177" y="-27384"/>
            <a:ext cx="8483271" cy="529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/>
              <a:t>All these three molecules have 5 heavy (C or O) atoms. </a:t>
            </a:r>
          </a:p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0000"/>
                </a:solidFill>
              </a:rPr>
              <a:t>Explain their boiling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51D67-E633-B140-AEA7-F4493601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7" y="0"/>
            <a:ext cx="890164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8F06AC-232E-5F4C-8088-7B05D5979D9A}"/>
              </a:ext>
            </a:extLst>
          </p:cNvPr>
          <p:cNvSpPr/>
          <p:nvPr/>
        </p:nvSpPr>
        <p:spPr>
          <a:xfrm>
            <a:off x="121177" y="6381328"/>
            <a:ext cx="7979215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D9208B-843A-F243-AD9D-A26335E373C6}"/>
              </a:ext>
            </a:extLst>
          </p:cNvPr>
          <p:cNvSpPr/>
          <p:nvPr/>
        </p:nvSpPr>
        <p:spPr>
          <a:xfrm>
            <a:off x="3059832" y="4797152"/>
            <a:ext cx="151216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FCEDC4-170E-8F4D-80F1-12F4CD49E473}"/>
              </a:ext>
            </a:extLst>
          </p:cNvPr>
          <p:cNvSpPr/>
          <p:nvPr/>
        </p:nvSpPr>
        <p:spPr>
          <a:xfrm>
            <a:off x="4860032" y="476672"/>
            <a:ext cx="151216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D9646-6F24-A049-A0BE-83FB63DBE8D6}"/>
              </a:ext>
            </a:extLst>
          </p:cNvPr>
          <p:cNvSpPr/>
          <p:nvPr/>
        </p:nvSpPr>
        <p:spPr>
          <a:xfrm>
            <a:off x="181898" y="0"/>
            <a:ext cx="794575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1F145-6F5C-AB43-89B8-FC0B5E2989D4}"/>
              </a:ext>
            </a:extLst>
          </p:cNvPr>
          <p:cNvSpPr txBox="1"/>
          <p:nvPr/>
        </p:nvSpPr>
        <p:spPr>
          <a:xfrm>
            <a:off x="1556617" y="-27384"/>
            <a:ext cx="623760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/>
              <a:t>Diethylether</a:t>
            </a:r>
            <a:r>
              <a:rPr lang="en-US" b="1" dirty="0"/>
              <a:t> has two polar C-O bonds. 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00"/>
                </a:solidFill>
              </a:rPr>
              <a:t>Why does it have a lower boiling point than n-pentane?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7B15A-7E57-C34B-98C0-A41FC9221E12}"/>
              </a:ext>
            </a:extLst>
          </p:cNvPr>
          <p:cNvSpPr txBox="1"/>
          <p:nvPr/>
        </p:nvSpPr>
        <p:spPr>
          <a:xfrm>
            <a:off x="1237134" y="6417497"/>
            <a:ext cx="6763390" cy="3472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CH" sz="2800" b="1" dirty="0">
                <a:solidFill>
                  <a:srgbClr val="000000"/>
                </a:solidFill>
              </a:rPr>
              <a:t>→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en-US" b="1" dirty="0"/>
              <a:t>See the molecular shapes of n-pentane and </a:t>
            </a:r>
            <a:r>
              <a:rPr lang="en-US" b="1" dirty="0" err="1"/>
              <a:t>diethylether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60F21-08C0-164B-A895-2E613D1E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" y="0"/>
            <a:ext cx="9141665" cy="68580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189D-B452-E345-8723-5F8B74A9B1FB}"/>
              </a:ext>
            </a:extLst>
          </p:cNvPr>
          <p:cNvSpPr txBox="1"/>
          <p:nvPr/>
        </p:nvSpPr>
        <p:spPr>
          <a:xfrm>
            <a:off x="5148064" y="5733256"/>
            <a:ext cx="366420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CH" b="1" dirty="0" err="1">
                <a:solidFill>
                  <a:srgbClr val="000000"/>
                </a:solidFill>
              </a:rPr>
              <a:t>excellent</a:t>
            </a:r>
            <a:r>
              <a:rPr lang="de-CH" b="1" dirty="0">
                <a:solidFill>
                  <a:srgbClr val="000000"/>
                </a:solidFill>
              </a:rPr>
              <a:t> van der Waals </a:t>
            </a:r>
            <a:r>
              <a:rPr lang="de-CH" b="1" dirty="0" err="1">
                <a:solidFill>
                  <a:srgbClr val="000000"/>
                </a:solidFill>
              </a:rPr>
              <a:t>contact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24D66-6CD2-9143-86A0-2A79A5224676}"/>
              </a:ext>
            </a:extLst>
          </p:cNvPr>
          <p:cNvSpPr txBox="1"/>
          <p:nvPr/>
        </p:nvSpPr>
        <p:spPr>
          <a:xfrm>
            <a:off x="6156176" y="243952"/>
            <a:ext cx="128753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/>
              <a:t>n-pentane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2A5C5-E36C-E341-9764-95DBFB60E8E8}"/>
              </a:ext>
            </a:extLst>
          </p:cNvPr>
          <p:cNvSpPr txBox="1"/>
          <p:nvPr/>
        </p:nvSpPr>
        <p:spPr>
          <a:xfrm>
            <a:off x="1043608" y="254791"/>
            <a:ext cx="149271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/>
              <a:t>diethylether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98E47-5AAA-2E40-8985-01DE2A00A8D5}"/>
              </a:ext>
            </a:extLst>
          </p:cNvPr>
          <p:cNvSpPr txBox="1"/>
          <p:nvPr/>
        </p:nvSpPr>
        <p:spPr>
          <a:xfrm>
            <a:off x="269901" y="4221088"/>
            <a:ext cx="4275529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CH" b="1" dirty="0" err="1">
                <a:solidFill>
                  <a:srgbClr val="000000"/>
                </a:solidFill>
              </a:rPr>
              <a:t>alignement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of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the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molecules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allowing</a:t>
            </a:r>
            <a:endParaRPr lang="de-CH" b="1" dirty="0">
              <a:solidFill>
                <a:srgbClr val="00000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de-CH" b="1" dirty="0" err="1">
                <a:solidFill>
                  <a:srgbClr val="000000"/>
                </a:solidFill>
              </a:rPr>
              <a:t>excellent</a:t>
            </a:r>
            <a:r>
              <a:rPr lang="de-CH" b="1" dirty="0">
                <a:solidFill>
                  <a:srgbClr val="000000"/>
                </a:solidFill>
              </a:rPr>
              <a:t> van der Waals </a:t>
            </a:r>
            <a:r>
              <a:rPr lang="de-CH" b="1" dirty="0" err="1">
                <a:solidFill>
                  <a:srgbClr val="000000"/>
                </a:solidFill>
              </a:rPr>
              <a:t>contact</a:t>
            </a:r>
            <a:endParaRPr lang="de-CH" b="1" dirty="0">
              <a:solidFill>
                <a:srgbClr val="00000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de-CH" b="1" dirty="0" err="1">
                <a:solidFill>
                  <a:srgbClr val="000000"/>
                </a:solidFill>
              </a:rPr>
              <a:t>causes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repulsion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of</a:t>
            </a:r>
            <a:r>
              <a:rPr lang="de-CH" b="1" dirty="0">
                <a:solidFill>
                  <a:srgbClr val="000000"/>
                </a:solidFill>
              </a:rPr>
              <a:t> partial </a:t>
            </a:r>
            <a:r>
              <a:rPr lang="de-CH" b="1" dirty="0" err="1">
                <a:solidFill>
                  <a:srgbClr val="000000"/>
                </a:solidFill>
              </a:rPr>
              <a:t>charges</a:t>
            </a:r>
            <a:r>
              <a:rPr lang="de-CH" b="1" dirty="0">
                <a:solidFill>
                  <a:srgbClr val="000000"/>
                </a:solidFill>
              </a:rPr>
              <a:t>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B97C0-5683-6740-A6A9-EECE1A2FF0A7}"/>
              </a:ext>
            </a:extLst>
          </p:cNvPr>
          <p:cNvGrpSpPr/>
          <p:nvPr/>
        </p:nvGrpSpPr>
        <p:grpSpPr>
          <a:xfrm>
            <a:off x="179512" y="1916832"/>
            <a:ext cx="2808312" cy="1224136"/>
            <a:chOff x="179512" y="1916832"/>
            <a:chExt cx="2808312" cy="12241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60CB1A-A5D2-DF47-8CA6-45DD8AE4F17E}"/>
                </a:ext>
              </a:extLst>
            </p:cNvPr>
            <p:cNvSpPr txBox="1"/>
            <p:nvPr/>
          </p:nvSpPr>
          <p:spPr>
            <a:xfrm>
              <a:off x="2191099" y="1916832"/>
              <a:ext cx="43313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rgbClr val="0070C0"/>
                  </a:solidFill>
                  <a:latin typeface="Symbol" pitchFamily="2" charset="2"/>
                </a:rPr>
                <a:t>d</a:t>
              </a:r>
              <a:r>
                <a:rPr lang="en-US" b="1" dirty="0">
                  <a:solidFill>
                    <a:srgbClr val="0070C0"/>
                  </a:solidFill>
                </a:rPr>
                <a:t>+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93A30C-6C0E-E244-8BD9-6ADC5657F73E}"/>
                </a:ext>
              </a:extLst>
            </p:cNvPr>
            <p:cNvSpPr txBox="1"/>
            <p:nvPr/>
          </p:nvSpPr>
          <p:spPr>
            <a:xfrm>
              <a:off x="1547664" y="2817803"/>
              <a:ext cx="43313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rgbClr val="0070C0"/>
                  </a:solidFill>
                  <a:latin typeface="Symbol" pitchFamily="2" charset="2"/>
                </a:rPr>
                <a:t>d</a:t>
              </a:r>
              <a:r>
                <a:rPr lang="en-US" b="1" dirty="0">
                  <a:solidFill>
                    <a:srgbClr val="0070C0"/>
                  </a:solidFill>
                </a:rPr>
                <a:t>+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1377AE-BE2C-F346-9D33-65CF2B5A2E1D}"/>
                </a:ext>
              </a:extLst>
            </p:cNvPr>
            <p:cNvSpPr txBox="1"/>
            <p:nvPr/>
          </p:nvSpPr>
          <p:spPr>
            <a:xfrm>
              <a:off x="179512" y="2817803"/>
              <a:ext cx="43313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rgbClr val="0070C0"/>
                  </a:solidFill>
                  <a:latin typeface="Symbol" pitchFamily="2" charset="2"/>
                </a:rPr>
                <a:t>d</a:t>
              </a:r>
              <a:r>
                <a:rPr lang="en-US" b="1" dirty="0">
                  <a:solidFill>
                    <a:srgbClr val="0070C0"/>
                  </a:solidFill>
                </a:rPr>
                <a:t>+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55C09A-BDC5-4846-9A11-27E9521782C6}"/>
                </a:ext>
              </a:extLst>
            </p:cNvPr>
            <p:cNvSpPr txBox="1"/>
            <p:nvPr/>
          </p:nvSpPr>
          <p:spPr>
            <a:xfrm>
              <a:off x="899592" y="1916832"/>
              <a:ext cx="43313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rgbClr val="0070C0"/>
                  </a:solidFill>
                  <a:latin typeface="Symbol" pitchFamily="2" charset="2"/>
                </a:rPr>
                <a:t>d</a:t>
              </a:r>
              <a:r>
                <a:rPr lang="en-US" b="1" dirty="0">
                  <a:solidFill>
                    <a:srgbClr val="0070C0"/>
                  </a:solidFill>
                </a:rPr>
                <a:t>+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99A738-91B4-B44B-BCED-20CBB27148B4}"/>
                </a:ext>
              </a:extLst>
            </p:cNvPr>
            <p:cNvSpPr txBox="1"/>
            <p:nvPr/>
          </p:nvSpPr>
          <p:spPr>
            <a:xfrm>
              <a:off x="1259632" y="2457763"/>
              <a:ext cx="37542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Symbol" pitchFamily="2" charset="2"/>
                </a:rPr>
                <a:t>d</a:t>
              </a:r>
              <a:r>
                <a:rPr lang="en-US" b="1" dirty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DCEDDE-E2AB-F841-B888-D18B195E3C8A}"/>
                </a:ext>
              </a:extLst>
            </p:cNvPr>
            <p:cNvSpPr txBox="1"/>
            <p:nvPr/>
          </p:nvSpPr>
          <p:spPr>
            <a:xfrm>
              <a:off x="2612401" y="2529771"/>
              <a:ext cx="375423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Symbol" pitchFamily="2" charset="2"/>
                </a:rPr>
                <a:t>d</a:t>
              </a:r>
              <a:r>
                <a:rPr lang="en-US" b="1" dirty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D5EBA7-75C6-F04A-937E-9C69E0BB52AB}"/>
              </a:ext>
            </a:extLst>
          </p:cNvPr>
          <p:cNvCxnSpPr>
            <a:cxnSpLocks/>
          </p:cNvCxnSpPr>
          <p:nvPr/>
        </p:nvCxnSpPr>
        <p:spPr>
          <a:xfrm>
            <a:off x="1619672" y="2636912"/>
            <a:ext cx="86054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5522F8-74CB-9B40-81D8-8047C340DB27}"/>
              </a:ext>
            </a:extLst>
          </p:cNvPr>
          <p:cNvCxnSpPr>
            <a:cxnSpLocks/>
          </p:cNvCxnSpPr>
          <p:nvPr/>
        </p:nvCxnSpPr>
        <p:spPr>
          <a:xfrm>
            <a:off x="1335194" y="2060848"/>
            <a:ext cx="860542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18AD79-7453-F14C-A6FF-C7CA813FF209}"/>
              </a:ext>
            </a:extLst>
          </p:cNvPr>
          <p:cNvCxnSpPr>
            <a:cxnSpLocks/>
          </p:cNvCxnSpPr>
          <p:nvPr/>
        </p:nvCxnSpPr>
        <p:spPr>
          <a:xfrm>
            <a:off x="687122" y="2996952"/>
            <a:ext cx="860542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75067E-5190-A948-8CFA-64057DBB19A9}"/>
              </a:ext>
            </a:extLst>
          </p:cNvPr>
          <p:cNvSpPr txBox="1"/>
          <p:nvPr/>
        </p:nvSpPr>
        <p:spPr>
          <a:xfrm>
            <a:off x="262647" y="5483783"/>
            <a:ext cx="4249881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CH" b="1" dirty="0">
                <a:solidFill>
                  <a:srgbClr val="000000"/>
                </a:solidFill>
              </a:rPr>
              <a:t>→ </a:t>
            </a:r>
            <a:r>
              <a:rPr lang="de-CH" b="1" dirty="0" err="1">
                <a:solidFill>
                  <a:srgbClr val="000000"/>
                </a:solidFill>
              </a:rPr>
              <a:t>the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molecules</a:t>
            </a:r>
            <a:r>
              <a:rPr lang="de-CH" b="1" dirty="0">
                <a:solidFill>
                  <a:srgbClr val="000000"/>
                </a:solidFill>
              </a:rPr>
              <a:t> will </a:t>
            </a:r>
            <a:r>
              <a:rPr lang="de-CH" b="1" dirty="0" err="1">
                <a:solidFill>
                  <a:srgbClr val="000000"/>
                </a:solidFill>
              </a:rPr>
              <a:t>shift</a:t>
            </a:r>
            <a:r>
              <a:rPr lang="de-CH" b="1" dirty="0">
                <a:solidFill>
                  <a:srgbClr val="000000"/>
                </a:solidFill>
              </a:rPr>
              <a:t> so </a:t>
            </a:r>
            <a:r>
              <a:rPr lang="de-CH" b="1" dirty="0" err="1">
                <a:solidFill>
                  <a:srgbClr val="000000"/>
                </a:solidFill>
              </a:rPr>
              <a:t>as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to</a:t>
            </a:r>
            <a:endParaRPr lang="de-CH" b="1" dirty="0">
              <a:solidFill>
                <a:srgbClr val="00000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de-CH" b="1" dirty="0" err="1">
                <a:solidFill>
                  <a:srgbClr val="000000"/>
                </a:solidFill>
              </a:rPr>
              <a:t>minimize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electrostatic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repulsion</a:t>
            </a:r>
            <a:r>
              <a:rPr lang="de-CH" b="1" dirty="0">
                <a:solidFill>
                  <a:srgbClr val="000000"/>
                </a:solidFill>
              </a:rPr>
              <a:t>, but </a:t>
            </a:r>
          </a:p>
          <a:p>
            <a:pPr algn="ctr">
              <a:lnSpc>
                <a:spcPts val="1800"/>
              </a:lnSpc>
            </a:pPr>
            <a:r>
              <a:rPr lang="de-CH" b="1" dirty="0" err="1">
                <a:solidFill>
                  <a:srgbClr val="000000"/>
                </a:solidFill>
              </a:rPr>
              <a:t>this</a:t>
            </a:r>
            <a:r>
              <a:rPr lang="de-CH" b="1" dirty="0">
                <a:solidFill>
                  <a:srgbClr val="000000"/>
                </a:solidFill>
              </a:rPr>
              <a:t> will </a:t>
            </a:r>
            <a:r>
              <a:rPr lang="de-CH" b="1" dirty="0" err="1">
                <a:solidFill>
                  <a:srgbClr val="000000"/>
                </a:solidFill>
              </a:rPr>
              <a:t>weaken</a:t>
            </a:r>
            <a:r>
              <a:rPr lang="de-CH" b="1" dirty="0">
                <a:solidFill>
                  <a:srgbClr val="000000"/>
                </a:solidFill>
              </a:rPr>
              <a:t> </a:t>
            </a:r>
            <a:r>
              <a:rPr lang="de-CH" b="1" dirty="0" err="1">
                <a:solidFill>
                  <a:srgbClr val="000000"/>
                </a:solidFill>
              </a:rPr>
              <a:t>the</a:t>
            </a:r>
            <a:r>
              <a:rPr lang="de-CH" b="1" dirty="0">
                <a:solidFill>
                  <a:srgbClr val="000000"/>
                </a:solidFill>
              </a:rPr>
              <a:t> London </a:t>
            </a:r>
            <a:r>
              <a:rPr lang="de-CH" b="1" dirty="0" err="1">
                <a:solidFill>
                  <a:srgbClr val="000000"/>
                </a:solidFill>
              </a:rPr>
              <a:t>forces</a:t>
            </a:r>
            <a:endParaRPr lang="de-CH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9A401A09-212F-BD44-8D19-57BDE8A8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75213"/>
            <a:ext cx="889317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fr-FR" sz="1400" b="1" dirty="0"/>
              <a:t>Body varu</a:t>
            </a:r>
            <a:r>
              <a:rPr lang="de-CH" altLang="fr-FR" sz="1400" b="1" dirty="0"/>
              <a:t>:</a:t>
            </a:r>
            <a:r>
              <a:rPr lang="de-CH" altLang="fr-FR" sz="1400" dirty="0"/>
              <a:t> </a:t>
            </a:r>
            <a:r>
              <a:rPr lang="cs-CZ" altLang="fr-FR" sz="1400" dirty="0"/>
              <a:t>pravidelný vzrůst: disperzní síly mezi molekulami vzrůstají se vzrůstající velikostí molekul</a:t>
            </a:r>
            <a:endParaRPr lang="de-CH" altLang="fr-FR" sz="1400" dirty="0"/>
          </a:p>
          <a:p>
            <a:pPr eaLnBrk="1" hangingPunct="1"/>
            <a:endParaRPr lang="de-CH" altLang="fr-FR" sz="1400" dirty="0"/>
          </a:p>
          <a:p>
            <a:pPr eaLnBrk="1" hangingPunct="1"/>
            <a:r>
              <a:rPr lang="cs-CZ" altLang="fr-FR" sz="1400" b="1" dirty="0">
                <a:solidFill>
                  <a:srgbClr val="FF3300"/>
                </a:solidFill>
              </a:rPr>
              <a:t>Karboxylové kyseliny</a:t>
            </a:r>
            <a:r>
              <a:rPr lang="de-CH" altLang="fr-FR" sz="1400" b="1" dirty="0"/>
              <a:t> </a:t>
            </a:r>
            <a:r>
              <a:rPr lang="cs-CZ" altLang="fr-FR" sz="1400" dirty="0"/>
              <a:t>tají a vřou při vyšších teplotách, protože jejich molekuly na sebe působí polárními silami a vodíkovými vazbami, takže mají větší soudržnost. S rostoucí délkou řetězce se vlastnosti molekuly alkanu a karboxylové kyseliny se stejným počtem těžkých atomů čím dál tím více podobají, takže se rozdíl mezi body varu zmenšuje</a:t>
            </a:r>
            <a:r>
              <a:rPr lang="de-CH" altLang="fr-FR" sz="1400" dirty="0"/>
              <a:t>.</a:t>
            </a:r>
            <a:endParaRPr lang="de-CH" altLang="fr-FR" sz="1400" b="1" dirty="0"/>
          </a:p>
          <a:p>
            <a:pPr eaLnBrk="1" hangingPunct="1"/>
            <a:endParaRPr lang="de-CH" altLang="fr-FR" sz="1400" b="1" dirty="0"/>
          </a:p>
          <a:p>
            <a:pPr eaLnBrk="1" hangingPunct="1"/>
            <a:r>
              <a:rPr lang="cs-CZ" altLang="fr-FR" sz="1400" b="1" dirty="0"/>
              <a:t>Body tání </a:t>
            </a:r>
            <a:r>
              <a:rPr lang="cs-CZ" altLang="fr-FR" sz="1400" dirty="0"/>
              <a:t>vykazují nepravidelnosti způsobené různostmi seskupení molekul v krystalové mřížce. </a:t>
            </a:r>
            <a:r>
              <a:rPr lang="cs-CZ" altLang="fr-FR" sz="2000" b="1" dirty="0">
                <a:solidFill>
                  <a:srgbClr val="FF0000"/>
                </a:solidFill>
              </a:rPr>
              <a:t>Proč?</a:t>
            </a:r>
            <a:endParaRPr lang="de-CH" altLang="fr-FR" sz="1400" b="1" dirty="0">
              <a:solidFill>
                <a:srgbClr val="FF0000"/>
              </a:solidFill>
            </a:endParaRPr>
          </a:p>
        </p:txBody>
      </p:sp>
      <p:sp>
        <p:nvSpPr>
          <p:cNvPr id="189447" name="Rectangle 7">
            <a:extLst>
              <a:ext uri="{FF2B5EF4-FFF2-40B4-BE49-F238E27FC236}">
                <a16:creationId xmlns:a16="http://schemas.microsoft.com/office/drawing/2014/main" id="{B62A85C4-4EE4-8E45-B983-4D8F39462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6381750"/>
            <a:ext cx="8569326" cy="4016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D5B8FC2-5020-E544-9E4B-D2B56E53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4922838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96A18FFA-5A9F-D14C-BC89-FF42DDD4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0"/>
            <a:ext cx="7604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2000" b="1" dirty="0">
                <a:solidFill>
                  <a:schemeClr val="accent2"/>
                </a:solidFill>
              </a:rPr>
              <a:t>Body </a:t>
            </a:r>
            <a:r>
              <a:rPr lang="cs-CZ" altLang="fr-FR" sz="2000" b="1" dirty="0">
                <a:solidFill>
                  <a:schemeClr val="accent2"/>
                </a:solidFill>
              </a:rPr>
              <a:t>tání a varu </a:t>
            </a:r>
            <a:r>
              <a:rPr lang="de-CH" altLang="fr-FR" sz="2000" b="1" dirty="0" err="1">
                <a:solidFill>
                  <a:schemeClr val="accent2"/>
                </a:solidFill>
              </a:rPr>
              <a:t>n-alkan</a:t>
            </a:r>
            <a:r>
              <a:rPr lang="cs-CZ" altLang="fr-FR" sz="2000" b="1" dirty="0" err="1">
                <a:solidFill>
                  <a:schemeClr val="accent2"/>
                </a:solidFill>
              </a:rPr>
              <a:t>ů</a:t>
            </a:r>
            <a:r>
              <a:rPr lang="de-CH" altLang="fr-FR" sz="2000" b="1" dirty="0">
                <a:solidFill>
                  <a:schemeClr val="accent2"/>
                </a:solidFill>
              </a:rPr>
              <a:t> a </a:t>
            </a:r>
            <a:r>
              <a:rPr lang="de-CH" altLang="fr-FR" sz="2000" b="1" dirty="0" err="1">
                <a:solidFill>
                  <a:schemeClr val="accent2"/>
                </a:solidFill>
              </a:rPr>
              <a:t>line</a:t>
            </a:r>
            <a:r>
              <a:rPr lang="cs-CZ" altLang="fr-FR" sz="2000" b="1" dirty="0" err="1">
                <a:solidFill>
                  <a:schemeClr val="accent2"/>
                </a:solidFill>
              </a:rPr>
              <a:t>árních</a:t>
            </a:r>
            <a:r>
              <a:rPr lang="de-CH" altLang="fr-FR" sz="2000" b="1" dirty="0">
                <a:solidFill>
                  <a:schemeClr val="accent2"/>
                </a:solidFill>
              </a:rPr>
              <a:t> </a:t>
            </a:r>
            <a:r>
              <a:rPr lang="cs-CZ" altLang="fr-FR" sz="2000" b="1" dirty="0">
                <a:solidFill>
                  <a:schemeClr val="accent2"/>
                </a:solidFill>
              </a:rPr>
              <a:t>karboxylových kyselin</a:t>
            </a:r>
            <a:endParaRPr lang="fr-FR" altLang="fr-FR" sz="2000" b="1" dirty="0">
              <a:solidFill>
                <a:schemeClr val="accent2"/>
              </a:solidFill>
            </a:endParaRPr>
          </a:p>
        </p:txBody>
      </p:sp>
      <p:sp>
        <p:nvSpPr>
          <p:cNvPr id="189445" name="Rectangle 5">
            <a:extLst>
              <a:ext uri="{FF2B5EF4-FFF2-40B4-BE49-F238E27FC236}">
                <a16:creationId xmlns:a16="http://schemas.microsoft.com/office/drawing/2014/main" id="{7D5C486B-9480-F04A-96CB-A12879F8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8208963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FE86A814-4CA8-AD47-9A97-030C28E37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00663"/>
            <a:ext cx="8569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36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animBg="1"/>
      <p:bldP spid="189445" grpId="0" animBg="1"/>
      <p:bldP spid="1894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1BD55E9-789F-C244-B74B-8CF5397B3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7056438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638C24F-9C08-3042-B133-2943627B10B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060575"/>
            <a:ext cx="7596188" cy="3705225"/>
            <a:chOff x="476" y="1298"/>
            <a:chExt cx="4785" cy="2334"/>
          </a:xfrm>
        </p:grpSpPr>
        <p:pic>
          <p:nvPicPr>
            <p:cNvPr id="10248" name="Picture 4">
              <a:extLst>
                <a:ext uri="{FF2B5EF4-FFF2-40B4-BE49-F238E27FC236}">
                  <a16:creationId xmlns:a16="http://schemas.microsoft.com/office/drawing/2014/main" id="{E34252B4-EDE3-6D44-8A4A-9CB0A28D4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298"/>
              <a:ext cx="4785" cy="2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5">
              <a:extLst>
                <a:ext uri="{FF2B5EF4-FFF2-40B4-BE49-F238E27FC236}">
                  <a16:creationId xmlns:a16="http://schemas.microsoft.com/office/drawing/2014/main" id="{238163EB-0EC7-E040-B60E-0616884FD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797"/>
              <a:ext cx="10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cs-CZ" altLang="fr-FR" sz="1600" b="1"/>
                <a:t>Kyselina octová</a:t>
              </a:r>
              <a:endParaRPr lang="fr-FR" altLang="fr-FR" sz="1600" b="1"/>
            </a:p>
          </p:txBody>
        </p:sp>
        <p:sp>
          <p:nvSpPr>
            <p:cNvPr id="10250" name="Text Box 6">
              <a:extLst>
                <a:ext uri="{FF2B5EF4-FFF2-40B4-BE49-F238E27FC236}">
                  <a16:creationId xmlns:a16="http://schemas.microsoft.com/office/drawing/2014/main" id="{27FCAA61-5FC1-2F41-8FB7-9DB335731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52"/>
              <a:ext cx="13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cs-CZ" altLang="fr-FR" sz="1600" b="1"/>
                <a:t>Kyselina propionová</a:t>
              </a:r>
              <a:endParaRPr lang="fr-FR" altLang="fr-FR" sz="1600" b="1"/>
            </a:p>
          </p:txBody>
        </p:sp>
      </p:grpSp>
      <p:sp>
        <p:nvSpPr>
          <p:cNvPr id="10244" name="Rectangle 7">
            <a:extLst>
              <a:ext uri="{FF2B5EF4-FFF2-40B4-BE49-F238E27FC236}">
                <a16:creationId xmlns:a16="http://schemas.microsoft.com/office/drawing/2014/main" id="{E0006B7D-A102-8440-B4F8-C19E11014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8863"/>
            <a:ext cx="7056438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91496" name="Picture 8">
            <a:extLst>
              <a:ext uri="{FF2B5EF4-FFF2-40B4-BE49-F238E27FC236}">
                <a16:creationId xmlns:a16="http://schemas.microsoft.com/office/drawing/2014/main" id="{F046727D-499B-C34E-9AF1-4D460EDC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461000" cy="532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9">
            <a:extLst>
              <a:ext uri="{FF2B5EF4-FFF2-40B4-BE49-F238E27FC236}">
                <a16:creationId xmlns:a16="http://schemas.microsoft.com/office/drawing/2014/main" id="{911BA054-01A4-AC45-A74B-2F51C7DB6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8625"/>
            <a:ext cx="129857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1600"/>
              <a:t>H-COOH kyselina mraven</a:t>
            </a:r>
            <a:r>
              <a:rPr lang="cs-CZ" altLang="fr-FR" sz="1600"/>
              <a:t>čí (n=3)			Vyšší kyseliny (n</a:t>
            </a:r>
            <a:r>
              <a:rPr lang="de-CH" altLang="fr-FR" sz="1600"/>
              <a:t>&gt;4):</a:t>
            </a:r>
            <a:endParaRPr lang="cs-CZ" altLang="fr-FR" sz="1600"/>
          </a:p>
          <a:p>
            <a:pPr eaLnBrk="1" hangingPunct="1"/>
            <a:r>
              <a:rPr lang="cs-CZ" altLang="fr-FR" sz="1600"/>
              <a:t>CH</a:t>
            </a:r>
            <a:r>
              <a:rPr lang="cs-CZ" altLang="fr-FR" sz="1600" baseline="-25000"/>
              <a:t>3</a:t>
            </a:r>
            <a:r>
              <a:rPr lang="cs-CZ" altLang="fr-FR" sz="1600"/>
              <a:t>-COOH kyselina octová (n=4):</a:t>
            </a:r>
            <a:r>
              <a:rPr lang="de-CH" altLang="fr-FR" sz="1600"/>
              <a:t>			Dimern</a:t>
            </a:r>
            <a:r>
              <a:rPr lang="cs-CZ" altLang="fr-FR" sz="1600"/>
              <a:t>í struktury; každý pár je </a:t>
            </a:r>
          </a:p>
          <a:p>
            <a:pPr eaLnBrk="1" hangingPunct="1"/>
            <a:r>
              <a:rPr lang="de-CH" altLang="fr-FR" sz="1600"/>
              <a:t>						</a:t>
            </a:r>
            <a:r>
              <a:rPr lang="cs-CZ" altLang="fr-FR" sz="1600"/>
              <a:t>držen vodíkovými můstky</a:t>
            </a:r>
            <a:endParaRPr lang="fr-FR" altLang="fr-FR" sz="1600"/>
          </a:p>
          <a:p>
            <a:pPr eaLnBrk="1" hangingPunct="1"/>
            <a:r>
              <a:rPr lang="cs-CZ" altLang="fr-FR" sz="1600"/>
              <a:t>Polymerní struktura spojená vodíkovými	</a:t>
            </a:r>
            <a:r>
              <a:rPr lang="de-CH" altLang="fr-FR" sz="1600"/>
              <a:t>		Jednotliv</a:t>
            </a:r>
            <a:r>
              <a:rPr lang="cs-CZ" altLang="fr-FR" sz="1600"/>
              <a:t>é dimery drží pohromadě</a:t>
            </a:r>
          </a:p>
          <a:p>
            <a:pPr eaLnBrk="1" hangingPunct="1"/>
            <a:r>
              <a:rPr lang="de-CH" altLang="fr-FR" sz="1600"/>
              <a:t>m</a:t>
            </a:r>
            <a:r>
              <a:rPr lang="cs-CZ" altLang="fr-FR" sz="1600"/>
              <a:t>ůstky						pouze disperzními silami</a:t>
            </a:r>
            <a:endParaRPr lang="fr-FR" altLang="fr-FR" sz="1600"/>
          </a:p>
          <a:p>
            <a:pPr eaLnBrk="1" hangingPunct="1"/>
            <a:r>
              <a:rPr lang="cs-CZ" altLang="fr-FR" sz="1600"/>
              <a:t>					</a:t>
            </a:r>
            <a:r>
              <a:rPr lang="de-CH" altLang="fr-FR" sz="1600"/>
              <a:t>	</a:t>
            </a:r>
            <a:r>
              <a:rPr lang="cs-CZ" altLang="fr-FR" sz="1600"/>
              <a:t>								</a:t>
            </a:r>
            <a:endParaRPr lang="fr-FR" altLang="fr-FR" sz="1600"/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3A4508E8-A87C-3C48-9753-AFBAEA77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fr-FR" sz="1800" b="1">
                <a:solidFill>
                  <a:schemeClr val="accent2"/>
                </a:solidFill>
              </a:rPr>
              <a:t>Karboxylové kyseliny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4E367-8FEB-5B47-8763-133C5E0AF9E8}"/>
              </a:ext>
            </a:extLst>
          </p:cNvPr>
          <p:cNvSpPr txBox="1"/>
          <p:nvPr/>
        </p:nvSpPr>
        <p:spPr>
          <a:xfrm>
            <a:off x="2861006" y="5569495"/>
            <a:ext cx="918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" pitchFamily="2" charset="0"/>
              </a:rPr>
              <a:t>propionic</a:t>
            </a:r>
          </a:p>
        </p:txBody>
      </p:sp>
    </p:spTree>
    <p:extLst>
      <p:ext uri="{BB962C8B-B14F-4D97-AF65-F5344CB8AC3E}">
        <p14:creationId xmlns:p14="http://schemas.microsoft.com/office/powerpoint/2010/main" val="25671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E2C7FAD-2B35-D445-AD5F-B6765087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476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454682A-1A4B-0D42-9B49-F9A51983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36525"/>
            <a:ext cx="826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fr-FR" sz="1800" b="1">
                <a:solidFill>
                  <a:schemeClr val="accent2"/>
                </a:solidFill>
              </a:rPr>
              <a:t>Why do even-numbered carboxylic acids melt higher than odd-numbered?</a:t>
            </a:r>
            <a:endParaRPr lang="fr-FR" altLang="fr-FR" sz="1800" b="1">
              <a:solidFill>
                <a:schemeClr val="accent2"/>
              </a:solidFill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0116C219-49A6-6A42-9177-439B58A10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542088"/>
            <a:ext cx="4710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/>
              <a:t>http://www.tomchemie.de/wbb2/thread.php?postid=36655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4846CC9B-D2B3-174A-92D8-71639CC5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981075"/>
            <a:ext cx="283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fr-FR" sz="1800" b="1" dirty="0" err="1"/>
              <a:t>odd</a:t>
            </a:r>
            <a:r>
              <a:rPr lang="cs-CZ" altLang="fr-FR" sz="1800" b="1" dirty="0"/>
              <a:t> </a:t>
            </a:r>
            <a:r>
              <a:rPr lang="cs-CZ" altLang="fr-FR" sz="1800" b="1" dirty="0" err="1"/>
              <a:t>number</a:t>
            </a:r>
            <a:r>
              <a:rPr lang="cs-CZ" altLang="fr-FR" sz="1800" b="1" dirty="0"/>
              <a:t> </a:t>
            </a:r>
            <a:r>
              <a:rPr lang="cs-CZ" altLang="fr-FR" sz="1800" b="1" dirty="0" err="1"/>
              <a:t>of</a:t>
            </a:r>
            <a:r>
              <a:rPr lang="cs-CZ" altLang="fr-FR" sz="1800" b="1" dirty="0"/>
              <a:t> C-</a:t>
            </a:r>
            <a:r>
              <a:rPr lang="cs-CZ" altLang="fr-FR" sz="1800" b="1" dirty="0" err="1"/>
              <a:t>atoms</a:t>
            </a:r>
            <a:r>
              <a:rPr lang="cs-CZ" altLang="fr-FR" sz="1800" b="1" dirty="0"/>
              <a:t>:</a:t>
            </a:r>
          </a:p>
          <a:p>
            <a:pPr eaLnBrk="1" hangingPunct="1"/>
            <a:r>
              <a:rPr lang="cs-CZ" altLang="fr-FR" sz="1800" b="1" dirty="0" err="1">
                <a:solidFill>
                  <a:srgbClr val="FF0000"/>
                </a:solidFill>
              </a:rPr>
              <a:t>zig-zag</a:t>
            </a:r>
            <a:r>
              <a:rPr lang="cs-CZ" altLang="fr-FR" sz="1800" b="1" dirty="0"/>
              <a:t> </a:t>
            </a:r>
            <a:r>
              <a:rPr lang="cs-CZ" altLang="fr-FR" sz="1800" b="1" dirty="0" err="1"/>
              <a:t>chains</a:t>
            </a:r>
            <a:r>
              <a:rPr lang="cs-CZ" altLang="fr-FR" sz="1800" dirty="0"/>
              <a:t> </a:t>
            </a:r>
            <a:endParaRPr lang="fr-FR" altLang="fr-FR" sz="1800" dirty="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09E0E494-1030-DB47-BF93-65DCBB30266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716338"/>
            <a:ext cx="8339137" cy="2068512"/>
            <a:chOff x="295" y="2341"/>
            <a:chExt cx="5253" cy="1303"/>
          </a:xfrm>
        </p:grpSpPr>
        <p:pic>
          <p:nvPicPr>
            <p:cNvPr id="11279" name="Picture 7">
              <a:extLst>
                <a:ext uri="{FF2B5EF4-FFF2-40B4-BE49-F238E27FC236}">
                  <a16:creationId xmlns:a16="http://schemas.microsoft.com/office/drawing/2014/main" id="{64F169DA-E3F1-6B48-9B53-2FB7234C0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432"/>
              <a:ext cx="3324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8">
              <a:extLst>
                <a:ext uri="{FF2B5EF4-FFF2-40B4-BE49-F238E27FC236}">
                  <a16:creationId xmlns:a16="http://schemas.microsoft.com/office/drawing/2014/main" id="{7EC6BAF3-797D-ED43-93A5-6F9EE8920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341"/>
              <a:ext cx="18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cs-CZ" altLang="fr-FR" sz="1800" b="1"/>
                <a:t>even number of C-atoms:</a:t>
              </a:r>
            </a:p>
            <a:p>
              <a:pPr eaLnBrk="1" hangingPunct="1"/>
              <a:r>
                <a:rPr lang="cs-CZ" altLang="fr-FR" sz="1800" b="1">
                  <a:solidFill>
                    <a:srgbClr val="FF0000"/>
                  </a:solidFill>
                </a:rPr>
                <a:t>linear</a:t>
              </a:r>
              <a:r>
                <a:rPr lang="cs-CZ" altLang="fr-FR" sz="1800" b="1"/>
                <a:t> chains</a:t>
              </a:r>
              <a:r>
                <a:rPr lang="cs-CZ" altLang="fr-FR" sz="1800"/>
                <a:t> </a:t>
              </a:r>
              <a:endParaRPr lang="fr-FR" altLang="fr-FR" sz="1800"/>
            </a:p>
          </p:txBody>
        </p:sp>
      </p:grpSp>
      <p:sp>
        <p:nvSpPr>
          <p:cNvPr id="192521" name="Text Box 9">
            <a:extLst>
              <a:ext uri="{FF2B5EF4-FFF2-40B4-BE49-F238E27FC236}">
                <a16:creationId xmlns:a16="http://schemas.microsoft.com/office/drawing/2014/main" id="{D1FA95B3-61A6-9245-B198-36C84584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797425"/>
            <a:ext cx="2809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1800" b="1">
                <a:solidFill>
                  <a:srgbClr val="FF0000"/>
                </a:solidFill>
              </a:rPr>
              <a:t>denser</a:t>
            </a:r>
            <a:r>
              <a:rPr lang="cs-CZ" altLang="fr-FR" sz="1800" b="1">
                <a:solidFill>
                  <a:srgbClr val="FF0000"/>
                </a:solidFill>
              </a:rPr>
              <a:t> </a:t>
            </a:r>
            <a:r>
              <a:rPr lang="de-CH" altLang="fr-FR" sz="1800" b="1">
                <a:solidFill>
                  <a:srgbClr val="FF0000"/>
                </a:solidFill>
              </a:rPr>
              <a:t>3D-</a:t>
            </a:r>
            <a:r>
              <a:rPr lang="cs-CZ" altLang="fr-FR" sz="1800" b="1">
                <a:solidFill>
                  <a:srgbClr val="FF0000"/>
                </a:solidFill>
              </a:rPr>
              <a:t>packing</a:t>
            </a:r>
          </a:p>
          <a:p>
            <a:pPr eaLnBrk="1" hangingPunct="1"/>
            <a:endParaRPr lang="cs-CZ" altLang="fr-FR" sz="1800" b="1">
              <a:solidFill>
                <a:srgbClr val="FF3300"/>
              </a:solidFill>
            </a:endParaRPr>
          </a:p>
          <a:p>
            <a:pPr eaLnBrk="1" hangingPunct="1"/>
            <a:r>
              <a:rPr lang="cs-CZ" altLang="fr-FR" sz="1800" b="1">
                <a:solidFill>
                  <a:srgbClr val="FF3300"/>
                </a:solidFill>
                <a:sym typeface="Symbol" pitchFamily="2" charset="2"/>
              </a:rPr>
              <a:t> higher melting point!</a:t>
            </a:r>
            <a:r>
              <a:rPr lang="cs-CZ" altLang="fr-FR" sz="1800"/>
              <a:t> </a:t>
            </a:r>
            <a:endParaRPr lang="fr-FR" altLang="fr-FR" sz="1800"/>
          </a:p>
        </p:txBody>
      </p:sp>
      <p:sp>
        <p:nvSpPr>
          <p:cNvPr id="11272" name="Rectangle 10">
            <a:extLst>
              <a:ext uri="{FF2B5EF4-FFF2-40B4-BE49-F238E27FC236}">
                <a16:creationId xmlns:a16="http://schemas.microsoft.com/office/drawing/2014/main" id="{11254797-4F0E-2A41-8400-129A8337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229225"/>
            <a:ext cx="25923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73" name="Rectangle 11">
            <a:extLst>
              <a:ext uri="{FF2B5EF4-FFF2-40B4-BE49-F238E27FC236}">
                <a16:creationId xmlns:a16="http://schemas.microsoft.com/office/drawing/2014/main" id="{49CB321E-FD24-AB48-9DAB-ECDFF141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445125"/>
            <a:ext cx="25923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74" name="Rectangle 12">
            <a:extLst>
              <a:ext uri="{FF2B5EF4-FFF2-40B4-BE49-F238E27FC236}">
                <a16:creationId xmlns:a16="http://schemas.microsoft.com/office/drawing/2014/main" id="{1F154403-B483-F048-BEC9-5E34A850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357563"/>
            <a:ext cx="25923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id="{1F786FAE-00E7-244A-8323-C966E3312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1412875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4">
            <a:extLst>
              <a:ext uri="{FF2B5EF4-FFF2-40B4-BE49-F238E27FC236}">
                <a16:creationId xmlns:a16="http://schemas.microsoft.com/office/drawing/2014/main" id="{DB27361A-DB1D-AC42-93D8-ADD5587C1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0525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1800" b="1" dirty="0">
                <a:solidFill>
                  <a:schemeClr val="accent2"/>
                </a:solidFill>
              </a:rPr>
              <a:t>H-bonds</a:t>
            </a:r>
            <a:endParaRPr lang="fr-FR" altLang="fr-FR" sz="1800" b="1" dirty="0">
              <a:solidFill>
                <a:schemeClr val="accent2"/>
              </a:solidFill>
            </a:endParaRPr>
          </a:p>
        </p:txBody>
      </p:sp>
      <p:sp>
        <p:nvSpPr>
          <p:cNvPr id="11277" name="Line 15">
            <a:extLst>
              <a:ext uri="{FF2B5EF4-FFF2-40B4-BE49-F238E27FC236}">
                <a16:creationId xmlns:a16="http://schemas.microsoft.com/office/drawing/2014/main" id="{97F671AF-A943-7841-822D-BD7F38F124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40200" y="1844675"/>
            <a:ext cx="647700" cy="288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6">
            <a:extLst>
              <a:ext uri="{FF2B5EF4-FFF2-40B4-BE49-F238E27FC236}">
                <a16:creationId xmlns:a16="http://schemas.microsoft.com/office/drawing/2014/main" id="{2DCD9812-AD61-EA41-AFE1-89A4F593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916113"/>
            <a:ext cx="211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1800" b="1">
                <a:solidFill>
                  <a:srgbClr val="FF9900"/>
                </a:solidFill>
              </a:rPr>
              <a:t>Dispersion forces</a:t>
            </a:r>
            <a:endParaRPr lang="fr-FR" altLang="fr-FR" sz="1800" b="1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E1011841-6203-0545-BE07-B4AE5A3C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0292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3">
            <a:extLst>
              <a:ext uri="{FF2B5EF4-FFF2-40B4-BE49-F238E27FC236}">
                <a16:creationId xmlns:a16="http://schemas.microsoft.com/office/drawing/2014/main" id="{493352F1-131D-0F40-A004-FC9E34E4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381000"/>
            <a:ext cx="5424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2000">
                <a:latin typeface="Times New Roman" panose="02020603050405020304" pitchFamily="18" charset="0"/>
              </a:rPr>
              <a:t>Projevy přítomnosti vodíkové vazby   v kapalinách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fr-FR" sz="2000">
                <a:latin typeface="Times New Roman" panose="02020603050405020304" pitchFamily="18" charset="0"/>
              </a:rPr>
              <a:t>                             - vzrůst bodu varu : </a:t>
            </a:r>
            <a:endParaRPr lang="en-US" altLang="fr-FR" sz="2000">
              <a:latin typeface="Times New Roman" panose="02020603050405020304" pitchFamily="18" charset="0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26FA5ECF-D4A4-4F47-A1E7-9EC54598A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5791200"/>
            <a:ext cx="329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2000">
                <a:latin typeface="Times New Roman" panose="02020603050405020304" pitchFamily="18" charset="0"/>
              </a:rPr>
              <a:t>relativní molekulová hmotnost</a:t>
            </a:r>
            <a:endParaRPr lang="en-US" altLang="fr-FR" sz="1800">
              <a:latin typeface="Times New Roman" panose="02020603050405020304" pitchFamily="18" charset="0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82A27617-04A0-A940-B9CE-41908BC6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08050"/>
            <a:ext cx="153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>
                <a:latin typeface="Times New Roman" panose="02020603050405020304" pitchFamily="18" charset="0"/>
              </a:rPr>
              <a:t>Bod varu [K</a:t>
            </a:r>
            <a:r>
              <a:rPr lang="de-CH" altLang="fr-FR" sz="2000">
                <a:latin typeface="Times New Roman" panose="02020603050405020304" pitchFamily="18" charset="0"/>
              </a:rPr>
              <a:t>]</a:t>
            </a:r>
            <a:endParaRPr lang="en-US" altLang="fr-FR" sz="1800">
              <a:latin typeface="Times New Roman" panose="02020603050405020304" pitchFamily="18" charset="0"/>
            </a:endParaRP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15E90109-1472-D24E-AEB4-7848E2AC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6451600"/>
            <a:ext cx="493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Adaptace z </a:t>
            </a:r>
            <a:r>
              <a:rPr lang="fr-FR" altLang="fr-FR" sz="1400"/>
              <a:t>http://www.natur.cuni.cz/anorchem/Lukes/k2.pps</a:t>
            </a: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B239B454-1817-C14E-963F-8381A35A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4005263"/>
            <a:ext cx="13795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>
            <a:extLst>
              <a:ext uri="{FF2B5EF4-FFF2-40B4-BE49-F238E27FC236}">
                <a16:creationId xmlns:a16="http://schemas.microsoft.com/office/drawing/2014/main" id="{17A07A2A-D2BA-7E41-ACC5-6B2EA29B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78313"/>
            <a:ext cx="863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3">
            <a:extLst>
              <a:ext uri="{FF2B5EF4-FFF2-40B4-BE49-F238E27FC236}">
                <a16:creationId xmlns:a16="http://schemas.microsoft.com/office/drawing/2014/main" id="{4D3CF57A-024D-264F-8055-53A8926A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092575"/>
            <a:ext cx="8524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1.71 Å</a:t>
            </a:r>
          </a:p>
        </p:txBody>
      </p:sp>
      <p:sp>
        <p:nvSpPr>
          <p:cNvPr id="15369" name="TextBox 9">
            <a:extLst>
              <a:ext uri="{FF2B5EF4-FFF2-40B4-BE49-F238E27FC236}">
                <a16:creationId xmlns:a16="http://schemas.microsoft.com/office/drawing/2014/main" id="{AE1E79F9-6E34-594E-B410-A6460552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356100"/>
            <a:ext cx="8509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1.09 Å</a:t>
            </a:r>
          </a:p>
        </p:txBody>
      </p:sp>
      <p:sp>
        <p:nvSpPr>
          <p:cNvPr id="15370" name="TextBox 4">
            <a:extLst>
              <a:ext uri="{FF2B5EF4-FFF2-40B4-BE49-F238E27FC236}">
                <a16:creationId xmlns:a16="http://schemas.microsoft.com/office/drawing/2014/main" id="{9D2671F5-3DB9-1541-982C-8D620C53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3440113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50</a:t>
            </a:r>
          </a:p>
        </p:txBody>
      </p:sp>
      <p:sp>
        <p:nvSpPr>
          <p:cNvPr id="15371" name="TextBox 11">
            <a:extLst>
              <a:ext uri="{FF2B5EF4-FFF2-40B4-BE49-F238E27FC236}">
                <a16:creationId xmlns:a16="http://schemas.microsoft.com/office/drawing/2014/main" id="{B19588B6-9B44-BB49-B320-EAECEDD9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3756025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32</a:t>
            </a:r>
          </a:p>
        </p:txBody>
      </p:sp>
      <p:sp>
        <p:nvSpPr>
          <p:cNvPr id="15372" name="TextBox 12">
            <a:extLst>
              <a:ext uri="{FF2B5EF4-FFF2-40B4-BE49-F238E27FC236}">
                <a16:creationId xmlns:a16="http://schemas.microsoft.com/office/drawing/2014/main" id="{C8EB7938-12D9-F44C-B019-07EBFFF1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4094163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14</a:t>
            </a:r>
          </a:p>
        </p:txBody>
      </p:sp>
      <p:sp>
        <p:nvSpPr>
          <p:cNvPr id="15373" name="TextBox 13">
            <a:extLst>
              <a:ext uri="{FF2B5EF4-FFF2-40B4-BE49-F238E27FC236}">
                <a16:creationId xmlns:a16="http://schemas.microsoft.com/office/drawing/2014/main" id="{86F4BCFE-85A0-AE40-B1B0-32CCEF93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45085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/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E9CE8-79D6-7D48-972A-5497F5052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07" y="888072"/>
            <a:ext cx="3934105" cy="1676832"/>
          </a:xfrm>
          <a:prstGeom prst="rect">
            <a:avLst/>
          </a:prstGeom>
        </p:spPr>
      </p:pic>
    </p:spTree>
  </p:cSld>
  <p:clrMapOvr>
    <a:masterClrMapping/>
  </p:clrMapOvr>
  <p:transition spd="slow" advTm="117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4A3FC391-CDCD-E947-AD63-41F156F33088}"/>
              </a:ext>
            </a:extLst>
          </p:cNvPr>
          <p:cNvSpPr>
            <a:spLocks noChangeArrowheads="1"/>
          </p:cNvSpPr>
          <p:nvPr/>
        </p:nvSpPr>
        <p:spPr bwMode="auto">
          <a:xfrm rot="1902098">
            <a:off x="1258888" y="1946275"/>
            <a:ext cx="719137" cy="215900"/>
          </a:xfrm>
          <a:prstGeom prst="rect">
            <a:avLst/>
          </a:prstGeom>
          <a:solidFill>
            <a:srgbClr val="EBF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97F2968-29A2-2643-89CA-ADB0DAA2AA0D}"/>
              </a:ext>
            </a:extLst>
          </p:cNvPr>
          <p:cNvSpPr>
            <a:spLocks noChangeArrowheads="1"/>
          </p:cNvSpPr>
          <p:nvPr/>
        </p:nvSpPr>
        <p:spPr bwMode="auto">
          <a:xfrm rot="-1855378">
            <a:off x="2916238" y="1946275"/>
            <a:ext cx="719137" cy="215900"/>
          </a:xfrm>
          <a:prstGeom prst="rect">
            <a:avLst/>
          </a:prstGeom>
          <a:solidFill>
            <a:srgbClr val="EBF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1" name="Rectangle 4">
            <a:extLst>
              <a:ext uri="{FF2B5EF4-FFF2-40B4-BE49-F238E27FC236}">
                <a16:creationId xmlns:a16="http://schemas.microsoft.com/office/drawing/2014/main" id="{296EB34A-3FF9-EF48-90C9-9B90DD34E67B}"/>
              </a:ext>
            </a:extLst>
          </p:cNvPr>
          <p:cNvSpPr>
            <a:spLocks noChangeArrowheads="1"/>
          </p:cNvSpPr>
          <p:nvPr/>
        </p:nvSpPr>
        <p:spPr bwMode="auto">
          <a:xfrm rot="-1855378">
            <a:off x="755650" y="5546725"/>
            <a:ext cx="719138" cy="215900"/>
          </a:xfrm>
          <a:prstGeom prst="rect">
            <a:avLst/>
          </a:prstGeom>
          <a:solidFill>
            <a:srgbClr val="EBF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2" name="Rectangle 5">
            <a:extLst>
              <a:ext uri="{FF2B5EF4-FFF2-40B4-BE49-F238E27FC236}">
                <a16:creationId xmlns:a16="http://schemas.microsoft.com/office/drawing/2014/main" id="{35EF2A26-8F8E-D84C-86FB-6B0D8691BB8C}"/>
              </a:ext>
            </a:extLst>
          </p:cNvPr>
          <p:cNvSpPr>
            <a:spLocks noChangeArrowheads="1"/>
          </p:cNvSpPr>
          <p:nvPr/>
        </p:nvSpPr>
        <p:spPr bwMode="auto">
          <a:xfrm rot="-1855378">
            <a:off x="1979613" y="5186363"/>
            <a:ext cx="719137" cy="215900"/>
          </a:xfrm>
          <a:prstGeom prst="rect">
            <a:avLst/>
          </a:prstGeom>
          <a:solidFill>
            <a:srgbClr val="EBF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2C14A596-ABF8-0A49-9223-31FD5B4CCD0A}"/>
              </a:ext>
            </a:extLst>
          </p:cNvPr>
          <p:cNvSpPr>
            <a:spLocks noChangeArrowheads="1"/>
          </p:cNvSpPr>
          <p:nvPr/>
        </p:nvSpPr>
        <p:spPr bwMode="auto">
          <a:xfrm rot="-1855378">
            <a:off x="3276600" y="4827588"/>
            <a:ext cx="719138" cy="215900"/>
          </a:xfrm>
          <a:prstGeom prst="rect">
            <a:avLst/>
          </a:prstGeom>
          <a:solidFill>
            <a:srgbClr val="EBF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1C1FADAF-2592-984B-BAA6-3B1AD7E4FF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730375"/>
          <a:ext cx="45815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CS ChemDraw Drawing" r:id="rId3" imgW="4343400" imgH="584200" progId="ChemDraw.Document.6.0">
                  <p:embed/>
                </p:oleObj>
              </mc:Choice>
              <mc:Fallback>
                <p:oleObj name="CS ChemDraw Drawing" r:id="rId3" imgW="4343400" imgH="584200" progId="ChemDraw.Document.6.0">
                  <p:embed/>
                  <p:pic>
                    <p:nvPicPr>
                      <p:cNvPr id="1026" name="Object 7">
                        <a:extLst>
                          <a:ext uri="{FF2B5EF4-FFF2-40B4-BE49-F238E27FC236}">
                            <a16:creationId xmlns:a16="http://schemas.microsoft.com/office/drawing/2014/main" id="{1C1FADAF-2592-984B-BAA6-3B1AD7E4F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30375"/>
                        <a:ext cx="45815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>
            <a:extLst>
              <a:ext uri="{FF2B5EF4-FFF2-40B4-BE49-F238E27FC236}">
                <a16:creationId xmlns:a16="http://schemas.microsoft.com/office/drawing/2014/main" id="{B581F57C-231A-FC40-89E7-EE4E1E1DC2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11688"/>
          <a:ext cx="482282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CS ChemDraw Drawing" r:id="rId5" imgW="4559300" imgH="1270000" progId="ChemDraw.Document.6.0">
                  <p:embed/>
                </p:oleObj>
              </mc:Choice>
              <mc:Fallback>
                <p:oleObj name="CS ChemDraw Drawing" r:id="rId5" imgW="4559300" imgH="1270000" progId="ChemDraw.Document.6.0">
                  <p:embed/>
                  <p:pic>
                    <p:nvPicPr>
                      <p:cNvPr id="1027" name="Object 8">
                        <a:extLst>
                          <a:ext uri="{FF2B5EF4-FFF2-40B4-BE49-F238E27FC236}">
                            <a16:creationId xmlns:a16="http://schemas.microsoft.com/office/drawing/2014/main" id="{B581F57C-231A-FC40-89E7-EE4E1E1DC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11688"/>
                        <a:ext cx="4822825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9">
            <a:extLst>
              <a:ext uri="{FF2B5EF4-FFF2-40B4-BE49-F238E27FC236}">
                <a16:creationId xmlns:a16="http://schemas.microsoft.com/office/drawing/2014/main" id="{FB837DD8-3DFC-CB44-ACEC-12E67573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36525"/>
            <a:ext cx="732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fr-FR" sz="1800" b="1">
                <a:solidFill>
                  <a:schemeClr val="accent2"/>
                </a:solidFill>
              </a:rPr>
              <a:t>Why do even-numbered </a:t>
            </a:r>
            <a:r>
              <a:rPr lang="de-CH" altLang="fr-FR" sz="1800" b="1">
                <a:solidFill>
                  <a:schemeClr val="accent2"/>
                </a:solidFill>
              </a:rPr>
              <a:t>alkanes</a:t>
            </a:r>
            <a:r>
              <a:rPr lang="cs-CZ" altLang="fr-FR" sz="1800" b="1">
                <a:solidFill>
                  <a:schemeClr val="accent2"/>
                </a:solidFill>
              </a:rPr>
              <a:t> melt higher than odd-numbered?</a:t>
            </a:r>
            <a:endParaRPr lang="fr-FR" altLang="fr-FR" sz="1800" b="1">
              <a:solidFill>
                <a:schemeClr val="accent2"/>
              </a:solidFill>
            </a:endParaRPr>
          </a:p>
        </p:txBody>
      </p:sp>
      <p:graphicFrame>
        <p:nvGraphicFramePr>
          <p:cNvPr id="1028" name="Object 10">
            <a:extLst>
              <a:ext uri="{FF2B5EF4-FFF2-40B4-BE49-F238E27FC236}">
                <a16:creationId xmlns:a16="http://schemas.microsoft.com/office/drawing/2014/main" id="{81FB93FF-8D67-EF4F-A0B9-47E6BDA069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3230563"/>
          <a:ext cx="25050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CS ChemDraw Drawing" r:id="rId7" imgW="11785600" imgH="4711700" progId="ChemDraw.Document.6.0">
                  <p:embed/>
                </p:oleObj>
              </mc:Choice>
              <mc:Fallback>
                <p:oleObj name="CS ChemDraw Drawing" r:id="rId7" imgW="11785600" imgH="4711700" progId="ChemDraw.Document.6.0">
                  <p:embed/>
                  <p:pic>
                    <p:nvPicPr>
                      <p:cNvPr id="1028" name="Object 10">
                        <a:extLst>
                          <a:ext uri="{FF2B5EF4-FFF2-40B4-BE49-F238E27FC236}">
                            <a16:creationId xmlns:a16="http://schemas.microsoft.com/office/drawing/2014/main" id="{81FB93FF-8D67-EF4F-A0B9-47E6BDA069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30563"/>
                        <a:ext cx="2505075" cy="1206500"/>
                      </a:xfrm>
                      <a:prstGeom prst="rect">
                        <a:avLst/>
                      </a:prstGeom>
                      <a:solidFill>
                        <a:srgbClr val="EBFD4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1">
            <a:extLst>
              <a:ext uri="{FF2B5EF4-FFF2-40B4-BE49-F238E27FC236}">
                <a16:creationId xmlns:a16="http://schemas.microsoft.com/office/drawing/2014/main" id="{BB8FE46F-A678-5547-9955-ED510B3A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981075"/>
            <a:ext cx="3419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fr-FR" sz="1800" b="1"/>
              <a:t>odd number of C-atoms:</a:t>
            </a:r>
          </a:p>
          <a:p>
            <a:pPr eaLnBrk="1" hangingPunct="1"/>
            <a:r>
              <a:rPr lang="cs-CZ" altLang="fr-FR" sz="1800" b="1">
                <a:solidFill>
                  <a:srgbClr val="FF3300"/>
                </a:solidFill>
              </a:rPr>
              <a:t>zig-zag</a:t>
            </a:r>
            <a:r>
              <a:rPr lang="cs-CZ" altLang="fr-FR" sz="1800" b="1"/>
              <a:t> chains</a:t>
            </a:r>
            <a:r>
              <a:rPr lang="cs-CZ" altLang="fr-FR" sz="1800"/>
              <a:t> </a:t>
            </a:r>
            <a:r>
              <a:rPr lang="de-CH" altLang="fr-FR" sz="1800" b="1"/>
              <a:t>held together by CH</a:t>
            </a:r>
            <a:r>
              <a:rPr lang="de-CH" altLang="fr-FR" sz="1800" b="1" baseline="-25000"/>
              <a:t>3</a:t>
            </a:r>
            <a:r>
              <a:rPr lang="de-CH" altLang="fr-FR" sz="1800" b="1">
                <a:sym typeface="Symbol" pitchFamily="2" charset="2"/>
              </a:rPr>
              <a:t></a:t>
            </a:r>
            <a:r>
              <a:rPr lang="de-CH" altLang="fr-FR" sz="1800" b="1"/>
              <a:t>CH</a:t>
            </a:r>
            <a:r>
              <a:rPr lang="de-CH" altLang="fr-FR" sz="1800" b="1" baseline="-25000"/>
              <a:t>3</a:t>
            </a:r>
            <a:r>
              <a:rPr lang="de-CH" altLang="fr-FR" sz="1800" b="1"/>
              <a:t> dispersion forces</a:t>
            </a:r>
            <a:endParaRPr lang="fr-FR" altLang="fr-FR" sz="1800"/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724AE701-EE44-2C4D-9145-08590058F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365625"/>
            <a:ext cx="3419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1800" b="1"/>
              <a:t>even</a:t>
            </a:r>
            <a:r>
              <a:rPr lang="cs-CZ" altLang="fr-FR" sz="1800" b="1"/>
              <a:t> number of C-atoms:</a:t>
            </a:r>
          </a:p>
          <a:p>
            <a:pPr eaLnBrk="1" hangingPunct="1"/>
            <a:r>
              <a:rPr lang="de-CH" altLang="fr-FR" sz="1800" b="1">
                <a:solidFill>
                  <a:srgbClr val="FF3300"/>
                </a:solidFill>
              </a:rPr>
              <a:t>linear</a:t>
            </a:r>
            <a:r>
              <a:rPr lang="cs-CZ" altLang="fr-FR" sz="1800" b="1"/>
              <a:t> chains</a:t>
            </a:r>
            <a:r>
              <a:rPr lang="cs-CZ" altLang="fr-FR" sz="1800"/>
              <a:t> </a:t>
            </a:r>
            <a:r>
              <a:rPr lang="de-CH" altLang="fr-FR" sz="1800" b="1"/>
              <a:t>held together by CH</a:t>
            </a:r>
            <a:r>
              <a:rPr lang="de-CH" altLang="fr-FR" sz="1800" b="1" baseline="-25000"/>
              <a:t>3</a:t>
            </a:r>
            <a:r>
              <a:rPr lang="de-CH" altLang="fr-FR" sz="1800" b="1">
                <a:sym typeface="Symbol" pitchFamily="2" charset="2"/>
              </a:rPr>
              <a:t></a:t>
            </a:r>
            <a:r>
              <a:rPr lang="de-CH" altLang="fr-FR" sz="1800" b="1"/>
              <a:t>CH</a:t>
            </a:r>
            <a:r>
              <a:rPr lang="de-CH" altLang="fr-FR" sz="1800" b="1" baseline="-25000"/>
              <a:t>3</a:t>
            </a:r>
            <a:r>
              <a:rPr lang="de-CH" altLang="fr-FR" sz="1800" b="1"/>
              <a:t> dispersion forces</a:t>
            </a:r>
            <a:endParaRPr lang="fr-FR" altLang="fr-FR" sz="1800" b="1"/>
          </a:p>
        </p:txBody>
      </p:sp>
      <p:sp>
        <p:nvSpPr>
          <p:cNvPr id="193549" name="Text Box 13">
            <a:extLst>
              <a:ext uri="{FF2B5EF4-FFF2-40B4-BE49-F238E27FC236}">
                <a16:creationId xmlns:a16="http://schemas.microsoft.com/office/drawing/2014/main" id="{DF4C91AB-CAFE-D648-8AEC-007C490D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45125"/>
            <a:ext cx="2809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1800" b="1">
                <a:solidFill>
                  <a:srgbClr val="FF0000"/>
                </a:solidFill>
              </a:rPr>
              <a:t>denser</a:t>
            </a:r>
            <a:r>
              <a:rPr lang="cs-CZ" altLang="fr-FR" sz="1800" b="1">
                <a:solidFill>
                  <a:srgbClr val="FF0000"/>
                </a:solidFill>
              </a:rPr>
              <a:t> </a:t>
            </a:r>
            <a:r>
              <a:rPr lang="de-CH" altLang="fr-FR" sz="1800" b="1">
                <a:solidFill>
                  <a:srgbClr val="FF0000"/>
                </a:solidFill>
              </a:rPr>
              <a:t>3D-</a:t>
            </a:r>
            <a:r>
              <a:rPr lang="cs-CZ" altLang="fr-FR" sz="1800" b="1">
                <a:solidFill>
                  <a:srgbClr val="FF0000"/>
                </a:solidFill>
              </a:rPr>
              <a:t>packing</a:t>
            </a:r>
          </a:p>
          <a:p>
            <a:pPr eaLnBrk="1" hangingPunct="1"/>
            <a:endParaRPr lang="cs-CZ" altLang="fr-FR" sz="1800" b="1">
              <a:solidFill>
                <a:srgbClr val="FF3300"/>
              </a:solidFill>
            </a:endParaRPr>
          </a:p>
          <a:p>
            <a:pPr eaLnBrk="1" hangingPunct="1"/>
            <a:r>
              <a:rPr lang="cs-CZ" altLang="fr-FR" sz="1800" b="1">
                <a:solidFill>
                  <a:srgbClr val="FF3300"/>
                </a:solidFill>
                <a:sym typeface="Symbol" pitchFamily="2" charset="2"/>
              </a:rPr>
              <a:t> higher melting point!</a:t>
            </a:r>
            <a:r>
              <a:rPr lang="cs-CZ" altLang="fr-FR" sz="1800"/>
              <a:t> </a:t>
            </a: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762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1DB8A7D5-CC7C-6F47-80F9-D81792B7E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908" y="1"/>
            <a:ext cx="9173907" cy="69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fr-FR" sz="1800" b="1" dirty="0" err="1"/>
              <a:t>Shrnut</a:t>
            </a:r>
            <a:r>
              <a:rPr lang="cs-CZ" altLang="fr-FR" sz="1800" b="1" dirty="0" err="1"/>
              <a:t>í</a:t>
            </a:r>
            <a:endParaRPr lang="cs-CZ" altLang="fr-FR" sz="1800" b="1" dirty="0"/>
          </a:p>
          <a:p>
            <a:pPr eaLnBrk="1" hangingPunct="1">
              <a:lnSpc>
                <a:spcPts val="600"/>
              </a:lnSpc>
            </a:pPr>
            <a:endParaRPr lang="cs-CZ" altLang="fr-FR" sz="1800" b="1" dirty="0"/>
          </a:p>
          <a:p>
            <a:pPr eaLnBrk="1" hangingPunct="1"/>
            <a:r>
              <a:rPr lang="cs-CZ" altLang="fr-FR" sz="1800" dirty="0"/>
              <a:t>Body varu jsou určeny soudržností molekul v kapalném stavu. V kapalině se molekuly pohybují a mění </a:t>
            </a:r>
            <a:r>
              <a:rPr lang="cs-CZ" altLang="fr-FR" sz="1800" dirty="0" err="1"/>
              <a:t>konformaci.V</a:t>
            </a:r>
            <a:r>
              <a:rPr lang="cs-CZ" altLang="fr-FR" sz="1800" dirty="0"/>
              <a:t> bodech varu se projevují síly mezi středními konformacemi molekul.</a:t>
            </a:r>
          </a:p>
          <a:p>
            <a:pPr eaLnBrk="1" hangingPunct="1">
              <a:lnSpc>
                <a:spcPts val="600"/>
              </a:lnSpc>
            </a:pPr>
            <a:endParaRPr lang="cs-CZ" altLang="fr-FR" sz="1800" dirty="0"/>
          </a:p>
          <a:p>
            <a:pPr eaLnBrk="1" hangingPunct="1"/>
            <a:r>
              <a:rPr lang="cs-CZ" altLang="fr-FR" sz="1800" dirty="0"/>
              <a:t>Naproti tomu bod tání je funkcí sil mezi molekulami v krystalové mřížce a závisí tedy na struktuře mřížky a přesném uspořádání molekul v ní.</a:t>
            </a:r>
          </a:p>
          <a:p>
            <a:pPr eaLnBrk="1" hangingPunct="1">
              <a:lnSpc>
                <a:spcPts val="600"/>
              </a:lnSpc>
            </a:pPr>
            <a:endParaRPr lang="cs-CZ" altLang="fr-FR" sz="1800" dirty="0"/>
          </a:p>
          <a:p>
            <a:pPr eaLnBrk="1" hangingPunct="1">
              <a:lnSpc>
                <a:spcPts val="200"/>
              </a:lnSpc>
            </a:pPr>
            <a:endParaRPr lang="cs-CZ" altLang="fr-FR" sz="1800" dirty="0"/>
          </a:p>
          <a:p>
            <a:pPr eaLnBrk="1" hangingPunct="1"/>
            <a:r>
              <a:rPr lang="cs-CZ" altLang="fr-FR" sz="1800" dirty="0"/>
              <a:t>U n-alkanů, kde prakticky jedinou soudržnou silou je disperze, koreluje bod varu téměř lineárně s hustotou v pevném stavu. Ta je vyšší u alkanů se sudým počtem C-atomů; u jejich molekul jsou terminální vazby CH</a:t>
            </a:r>
            <a:r>
              <a:rPr lang="cs-CZ" altLang="fr-FR" sz="1800" baseline="-25000" dirty="0"/>
              <a:t>2</a:t>
            </a:r>
            <a:r>
              <a:rPr lang="cs-CZ" altLang="fr-FR" sz="1800" dirty="0"/>
              <a:t>-CH</a:t>
            </a:r>
            <a:r>
              <a:rPr lang="cs-CZ" altLang="fr-FR" sz="1800" baseline="-25000" dirty="0"/>
              <a:t>3</a:t>
            </a:r>
            <a:r>
              <a:rPr lang="cs-CZ" altLang="fr-FR" sz="1800" dirty="0"/>
              <a:t> rovnoběžné, což dovoluje formaci lineárních řetězců. `Ty se v 3D mřížce výhodně poskládají s maximálními kontakty sousedních molekul, což vede k maximálním Londonovým silám. Řetězce alkanů s lichým počtem C-atomů jsou naopak klikaté a 3D mřížka je méně kompaktní.</a:t>
            </a:r>
          </a:p>
          <a:p>
            <a:pPr eaLnBrk="1" hangingPunct="1"/>
            <a:endParaRPr lang="cs-CZ" altLang="fr-FR" sz="1800" dirty="0"/>
          </a:p>
          <a:p>
            <a:pPr eaLnBrk="1" hangingPunct="1"/>
            <a:r>
              <a:rPr lang="cs-CZ" altLang="fr-FR" sz="1800" dirty="0"/>
              <a:t>U </a:t>
            </a:r>
            <a:r>
              <a:rPr lang="de-CH" altLang="fr-FR" sz="1800" dirty="0" err="1"/>
              <a:t>nerozv</a:t>
            </a:r>
            <a:r>
              <a:rPr lang="cs-CZ" altLang="fr-FR" sz="1800" dirty="0" err="1"/>
              <a:t>ětvených</a:t>
            </a:r>
            <a:r>
              <a:rPr lang="cs-CZ" altLang="fr-FR" sz="1800" dirty="0"/>
              <a:t> nasycených karboxylových kyselin jsou molekuly drženy pohromadě jak vodíkovými můstky mezi karboxylovými skupinami, tak disperzními silami mezi alkylovými řetězci.</a:t>
            </a:r>
          </a:p>
          <a:p>
            <a:pPr eaLnBrk="1" hangingPunct="1"/>
            <a:r>
              <a:rPr lang="cs-CZ" altLang="fr-FR" sz="1800" dirty="0"/>
              <a:t>Kyseliny mravenčí a octová tvoří v pevném stavu velmi stabilní polymerní struktury pospojované vodíkovými můstky, propůjčující jim vysoký bod tání. Tyto struktury by u delších molekul již nebyly tak výhodné; od 3 C-atomů výše nacházíme v mřížce dimerní struktury. Z geometrických důvodů dimerní molekuly s lichým počtem C-atomů tvoří klikaté řetězce, zatímco molekuly se sudým počtem C-atomů tvoří lineární řetězce, které se v třírozměrné mřížce lépe poskládají, což vede k vyšší hustotě a k vyššímu bodu tání. </a:t>
            </a:r>
            <a:r>
              <a:rPr lang="cs-CZ" altLang="fr-FR" sz="1800" dirty="0" err="1"/>
              <a:t>Lichopočtové</a:t>
            </a:r>
            <a:r>
              <a:rPr lang="cs-CZ" altLang="fr-FR" sz="1800" dirty="0"/>
              <a:t> karboxylové kyseliny mají tedy systematicky nižší body tání, podobně jako jsme to viděli u alkanů.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69525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539750" y="998538"/>
            <a:ext cx="8104188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cs-CZ" sz="1800" dirty="0"/>
              <a:t>Přiřaďte následujícím sloučeninám body varu (</a:t>
            </a:r>
            <a:r>
              <a:rPr lang="cs-CZ" sz="1800" dirty="0" err="1"/>
              <a:t>bp</a:t>
            </a:r>
            <a:r>
              <a:rPr lang="cs-CZ" sz="1800" dirty="0"/>
              <a:t>) nebo tání (mp) a odůvodněte svoji odpověď.</a:t>
            </a:r>
          </a:p>
          <a:p>
            <a:pPr marL="342900" indent="-342900">
              <a:buFontTx/>
              <a:buChar char="•"/>
            </a:pPr>
            <a:endParaRPr lang="cs-CZ" sz="1800" dirty="0"/>
          </a:p>
          <a:p>
            <a:pPr marL="342900" indent="-342900"/>
            <a:endParaRPr lang="cs-CZ" sz="1800" dirty="0"/>
          </a:p>
          <a:p>
            <a:pPr marL="342900" indent="-342900"/>
            <a:r>
              <a:rPr lang="fr-FR" sz="1800" dirty="0"/>
              <a:t>a) n-</a:t>
            </a:r>
            <a:r>
              <a:rPr lang="fr-FR" sz="1800" dirty="0" err="1"/>
              <a:t>propan</a:t>
            </a:r>
            <a:r>
              <a:rPr lang="fr-FR" sz="1800" dirty="0"/>
              <a:t>, n-</a:t>
            </a:r>
            <a:r>
              <a:rPr lang="fr-FR" sz="1800" dirty="0" err="1"/>
              <a:t>butan</a:t>
            </a:r>
            <a:r>
              <a:rPr lang="fr-FR" sz="1800" dirty="0"/>
              <a:t>, n-</a:t>
            </a:r>
            <a:r>
              <a:rPr lang="fr-FR" sz="1800" dirty="0" err="1"/>
              <a:t>pentan</a:t>
            </a:r>
            <a:endParaRPr lang="cs-CZ" sz="1800" dirty="0"/>
          </a:p>
          <a:p>
            <a:pPr marL="342900" indent="-342900"/>
            <a:r>
              <a:rPr lang="fr-FR" sz="1800" dirty="0" err="1"/>
              <a:t>bp</a:t>
            </a:r>
            <a:r>
              <a:rPr lang="fr-FR" sz="1800" dirty="0"/>
              <a:t> : -42</a:t>
            </a:r>
            <a:r>
              <a:rPr lang="en-US" sz="1800" dirty="0"/>
              <a:t> °C; -0.5 °C; 36 °C</a:t>
            </a:r>
            <a:endParaRPr lang="cs-CZ" sz="1800" dirty="0"/>
          </a:p>
          <a:p>
            <a:pPr marL="342900" indent="-342900"/>
            <a:endParaRPr lang="cs-CZ" sz="1800" dirty="0"/>
          </a:p>
          <a:p>
            <a:pPr marL="342900" indent="-342900"/>
            <a:r>
              <a:rPr lang="en-US" sz="1800" dirty="0"/>
              <a:t>b) </a:t>
            </a:r>
            <a:r>
              <a:rPr lang="en-US" sz="1800" dirty="0" err="1"/>
              <a:t>Kyselina</a:t>
            </a:r>
            <a:r>
              <a:rPr lang="en-US" sz="1800" dirty="0"/>
              <a:t> </a:t>
            </a:r>
            <a:r>
              <a:rPr lang="en-US" sz="1800" dirty="0" err="1"/>
              <a:t>myristová</a:t>
            </a:r>
            <a:r>
              <a:rPr lang="en-US" sz="1800" dirty="0"/>
              <a:t>, n-</a:t>
            </a:r>
            <a:r>
              <a:rPr lang="en-US" sz="1800" dirty="0" err="1"/>
              <a:t>Tetradecanoic</a:t>
            </a:r>
            <a:r>
              <a:rPr lang="en-US" sz="1800" dirty="0"/>
              <a:t> acid</a:t>
            </a:r>
            <a:endParaRPr lang="cs-CZ" sz="1800" dirty="0"/>
          </a:p>
          <a:p>
            <a:pPr marL="342900" indent="-342900"/>
            <a:r>
              <a:rPr lang="en-US" sz="1800" dirty="0"/>
              <a:t>    </a:t>
            </a:r>
            <a:r>
              <a:rPr lang="en-US" sz="1800" dirty="0" err="1"/>
              <a:t>Kyselina</a:t>
            </a:r>
            <a:r>
              <a:rPr lang="en-US" sz="1800" dirty="0"/>
              <a:t> </a:t>
            </a:r>
            <a:r>
              <a:rPr lang="en-US" sz="1800" dirty="0" err="1"/>
              <a:t>palmitová</a:t>
            </a:r>
            <a:r>
              <a:rPr lang="en-US" sz="1800" dirty="0"/>
              <a:t>, n-</a:t>
            </a:r>
            <a:r>
              <a:rPr lang="en-US" sz="1800" dirty="0" err="1"/>
              <a:t>Hexadecanoic</a:t>
            </a:r>
            <a:r>
              <a:rPr lang="en-US" sz="1800" dirty="0"/>
              <a:t> acid</a:t>
            </a:r>
            <a:endParaRPr lang="cs-CZ" sz="1800" dirty="0"/>
          </a:p>
          <a:p>
            <a:pPr marL="342900" indent="-342900"/>
            <a:r>
              <a:rPr lang="en-US" sz="1800" dirty="0"/>
              <a:t>    </a:t>
            </a:r>
            <a:r>
              <a:rPr lang="en-US" sz="1800" dirty="0" err="1"/>
              <a:t>Kyselina</a:t>
            </a:r>
            <a:r>
              <a:rPr lang="en-US" sz="1800" dirty="0"/>
              <a:t> </a:t>
            </a:r>
            <a:r>
              <a:rPr lang="en-US" sz="1800" dirty="0" err="1"/>
              <a:t>stearová</a:t>
            </a:r>
            <a:r>
              <a:rPr lang="en-US" sz="1800" dirty="0"/>
              <a:t>, n-Octadecanoic acid</a:t>
            </a:r>
            <a:endParaRPr lang="cs-CZ" sz="1800" dirty="0"/>
          </a:p>
          <a:p>
            <a:pPr marL="342900" indent="-342900"/>
            <a:r>
              <a:rPr lang="en-US" sz="1800" dirty="0"/>
              <a:t>    </a:t>
            </a:r>
            <a:r>
              <a:rPr lang="en-US" sz="1800" dirty="0" err="1"/>
              <a:t>Kyselina</a:t>
            </a:r>
            <a:r>
              <a:rPr lang="en-US" sz="1800" dirty="0"/>
              <a:t> </a:t>
            </a:r>
            <a:r>
              <a:rPr lang="en-US" sz="1800" dirty="0" err="1"/>
              <a:t>arachidová</a:t>
            </a:r>
            <a:r>
              <a:rPr lang="en-US" sz="1800" dirty="0"/>
              <a:t>, n-</a:t>
            </a:r>
            <a:r>
              <a:rPr lang="en-US" sz="1800" dirty="0" err="1"/>
              <a:t>Eicosanoic</a:t>
            </a:r>
            <a:r>
              <a:rPr lang="en-US" sz="1800" dirty="0"/>
              <a:t> acid</a:t>
            </a:r>
            <a:endParaRPr lang="cs-CZ" sz="1800" dirty="0"/>
          </a:p>
          <a:p>
            <a:pPr marL="342900" indent="-342900"/>
            <a:r>
              <a:rPr lang="fr-FR" sz="1800" dirty="0" err="1"/>
              <a:t>mp</a:t>
            </a:r>
            <a:r>
              <a:rPr lang="fr-FR" sz="1800" dirty="0"/>
              <a:t> : </a:t>
            </a:r>
            <a:r>
              <a:rPr lang="en-US" sz="1800" dirty="0"/>
              <a:t>54, 63, 70, 77 °C</a:t>
            </a:r>
            <a:endParaRPr lang="cs-CZ" sz="1800" dirty="0"/>
          </a:p>
          <a:p>
            <a:pPr marL="342900" indent="-342900"/>
            <a:endParaRPr lang="cs-CZ" sz="1800" dirty="0"/>
          </a:p>
          <a:p>
            <a:pPr marL="342900" indent="-342900"/>
            <a:r>
              <a:rPr lang="en-US" sz="1800" dirty="0"/>
              <a:t>c) </a:t>
            </a:r>
            <a:r>
              <a:rPr lang="en-US" sz="1800" dirty="0" err="1"/>
              <a:t>diethylether</a:t>
            </a:r>
            <a:r>
              <a:rPr lang="en-US" sz="1800" dirty="0"/>
              <a:t>, n-butanol, n-</a:t>
            </a:r>
            <a:r>
              <a:rPr lang="en-US" sz="1800" dirty="0" err="1"/>
              <a:t>butanal</a:t>
            </a:r>
            <a:r>
              <a:rPr lang="en-US" sz="1800" dirty="0"/>
              <a:t> (butyraldehyde)</a:t>
            </a:r>
            <a:endParaRPr lang="cs-CZ" sz="1800" dirty="0"/>
          </a:p>
          <a:p>
            <a:pPr marL="342900" indent="-342900"/>
            <a:r>
              <a:rPr lang="fr-FR" sz="1800" dirty="0" err="1"/>
              <a:t>bp</a:t>
            </a:r>
            <a:r>
              <a:rPr lang="fr-FR" sz="1800" dirty="0"/>
              <a:t> : 35, 75, 118 °C</a:t>
            </a:r>
            <a:endParaRPr lang="cs-CZ" sz="1800" dirty="0"/>
          </a:p>
          <a:p>
            <a:pPr marL="342900" indent="-342900"/>
            <a:endParaRPr lang="cs-CZ" sz="1800" dirty="0"/>
          </a:p>
          <a:p>
            <a:pPr marL="342900" indent="-342900"/>
            <a:r>
              <a:rPr lang="en-US" sz="1800" dirty="0"/>
              <a:t>d) butyric acid (</a:t>
            </a:r>
            <a:r>
              <a:rPr lang="cs-CZ" sz="1800" dirty="0"/>
              <a:t>kyselina máselná, </a:t>
            </a:r>
            <a:r>
              <a:rPr lang="en-US" sz="1800" dirty="0"/>
              <a:t>C</a:t>
            </a:r>
            <a:r>
              <a:rPr lang="en-US" sz="1800" baseline="-25000" dirty="0"/>
              <a:t>4</a:t>
            </a:r>
            <a:r>
              <a:rPr lang="en-US" sz="1800" dirty="0"/>
              <a:t>H</a:t>
            </a:r>
            <a:r>
              <a:rPr lang="en-US" sz="1800" baseline="-25000" dirty="0"/>
              <a:t>8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), ethyl acetate (</a:t>
            </a:r>
            <a:r>
              <a:rPr lang="cs-CZ" sz="1800" dirty="0"/>
              <a:t>octan etylnatý, </a:t>
            </a:r>
            <a:r>
              <a:rPr lang="en-US" sz="1800" dirty="0"/>
              <a:t>C</a:t>
            </a:r>
            <a:r>
              <a:rPr lang="en-US" sz="1800" baseline="-25000" dirty="0"/>
              <a:t>4</a:t>
            </a:r>
            <a:r>
              <a:rPr lang="en-US" sz="1800" dirty="0"/>
              <a:t>H</a:t>
            </a:r>
            <a:r>
              <a:rPr lang="en-US" sz="1800" baseline="-25000" dirty="0"/>
              <a:t>8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)</a:t>
            </a:r>
            <a:endParaRPr lang="cs-CZ" sz="1800" dirty="0"/>
          </a:p>
          <a:p>
            <a:pPr marL="342900" indent="-342900"/>
            <a:r>
              <a:rPr lang="en-US" sz="1800" dirty="0" err="1"/>
              <a:t>mp</a:t>
            </a:r>
            <a:r>
              <a:rPr lang="en-US" sz="1800" dirty="0"/>
              <a:t>: -84, +8 °C</a:t>
            </a:r>
            <a:endParaRPr lang="cs-CZ" sz="1800" dirty="0"/>
          </a:p>
          <a:p>
            <a:pPr marL="342900" indent="-342900"/>
            <a:r>
              <a:rPr lang="en-US" sz="1800" dirty="0" err="1"/>
              <a:t>bp</a:t>
            </a:r>
            <a:r>
              <a:rPr lang="en-US" sz="1800" dirty="0"/>
              <a:t>: 77, 163 °C</a:t>
            </a:r>
            <a:endParaRPr lang="cs-CZ" sz="1800" dirty="0"/>
          </a:p>
          <a:p>
            <a:pPr marL="342900" indent="-342900" eaLnBrk="0" hangingPunct="0"/>
            <a:endParaRPr lang="cs-CZ" sz="1800" dirty="0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539552" y="260350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altLang="fr-FR" b="1" dirty="0">
                <a:solidFill>
                  <a:srgbClr val="FF0000"/>
                </a:solidFill>
              </a:rPr>
              <a:t>Cvičení 2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827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52"/>
    </mc:Choice>
    <mc:Fallback xmlns="">
      <p:transition spd="slow" advTm="979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>
            <a:extLst>
              <a:ext uri="{FF2B5EF4-FFF2-40B4-BE49-F238E27FC236}">
                <a16:creationId xmlns:a16="http://schemas.microsoft.com/office/drawing/2014/main" id="{57001FC5-FB17-B144-89E7-852F3DD4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2656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Krystalová mřížka ledu umožňuje u každé molekuly H</a:t>
            </a:r>
            <a:r>
              <a:rPr lang="cs-CZ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O, aby se oba atomy H a oba nevazebné elektronové páry atomu O podílely na tvorbě vodíkových můstků.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38BCD4-7F6F-F04F-88D7-DE4DC0BB2E85}"/>
              </a:ext>
            </a:extLst>
          </p:cNvPr>
          <p:cNvGrpSpPr/>
          <p:nvPr/>
        </p:nvGrpSpPr>
        <p:grpSpPr>
          <a:xfrm>
            <a:off x="684213" y="1340768"/>
            <a:ext cx="2674937" cy="3366967"/>
            <a:chOff x="684213" y="1004267"/>
            <a:chExt cx="2674937" cy="3366967"/>
          </a:xfrm>
        </p:grpSpPr>
        <p:pic>
          <p:nvPicPr>
            <p:cNvPr id="16385" name="Picture 2" descr="h_bonds_water">
              <a:extLst>
                <a:ext uri="{FF2B5EF4-FFF2-40B4-BE49-F238E27FC236}">
                  <a16:creationId xmlns:a16="http://schemas.microsoft.com/office/drawing/2014/main" id="{0EC1FD3B-00AF-7A40-8ACA-B56FF8EE9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004267"/>
              <a:ext cx="2674937" cy="309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02" name="Rectangle 6">
              <a:extLst>
                <a:ext uri="{FF2B5EF4-FFF2-40B4-BE49-F238E27FC236}">
                  <a16:creationId xmlns:a16="http://schemas.microsoft.com/office/drawing/2014/main" id="{5B474DE2-BE87-6049-9A22-8EE01D5B8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2" y="4126759"/>
              <a:ext cx="11509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http://</a:t>
              </a:r>
              <a:r>
                <a:rPr lang="cs-CZ" sz="1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m.eb.com</a:t>
              </a:r>
              <a:r>
                <a:rPr lang="cs-CZ" sz="1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EA00A9-4A33-4B4E-8FEA-6C847B2A5224}"/>
              </a:ext>
            </a:extLst>
          </p:cNvPr>
          <p:cNvGrpSpPr/>
          <p:nvPr/>
        </p:nvGrpSpPr>
        <p:grpSpPr>
          <a:xfrm>
            <a:off x="4139952" y="1340769"/>
            <a:ext cx="4104432" cy="3314885"/>
            <a:chOff x="5003800" y="4581525"/>
            <a:chExt cx="2808288" cy="2106132"/>
          </a:xfrm>
        </p:grpSpPr>
        <p:pic>
          <p:nvPicPr>
            <p:cNvPr id="16386" name="Picture 3" descr="water_channels">
              <a:extLst>
                <a:ext uri="{FF2B5EF4-FFF2-40B4-BE49-F238E27FC236}">
                  <a16:creationId xmlns:a16="http://schemas.microsoft.com/office/drawing/2014/main" id="{4CD7C59E-EBC1-F241-AB59-DF69BE367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581525"/>
              <a:ext cx="2808288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03" name="Rectangle 7">
              <a:extLst>
                <a:ext uri="{FF2B5EF4-FFF2-40B4-BE49-F238E27FC236}">
                  <a16:creationId xmlns:a16="http://schemas.microsoft.com/office/drawing/2014/main" id="{86E8F5BF-2A17-6B4D-8FD3-67512CFE6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6443182"/>
              <a:ext cx="14525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http://chem.ps.uci.edu/</a:t>
              </a:r>
            </a:p>
          </p:txBody>
        </p:sp>
      </p:grpSp>
      <p:sp>
        <p:nvSpPr>
          <p:cNvPr id="13" name="Text Box 4">
            <a:extLst>
              <a:ext uri="{FF2B5EF4-FFF2-40B4-BE49-F238E27FC236}">
                <a16:creationId xmlns:a16="http://schemas.microsoft.com/office/drawing/2014/main" id="{EB08D72B-9563-A84C-A612-5EF4EB3A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4" y="5301208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Důsledkem této krystalové struktury jsou ovšem široké kanálky napříč mřížkou!</a:t>
            </a:r>
          </a:p>
        </p:txBody>
      </p:sp>
    </p:spTree>
  </p:cSld>
  <p:clrMapOvr>
    <a:masterClrMapping/>
  </p:clrMapOvr>
  <p:transition spd="slow" advTm="73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2A8BD9F5-B70A-454C-8D1A-382F7366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1" y="260648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Při tání ledu se prostorově náročná mřížka zhroutí. Zatímco u jiných látek při  tání hustota klesá, u vody naopak vzroste. Tento efekt se nazývá anomálie vody.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3C6EA5-E623-2040-A0A4-481521536486}"/>
              </a:ext>
            </a:extLst>
          </p:cNvPr>
          <p:cNvGrpSpPr/>
          <p:nvPr/>
        </p:nvGrpSpPr>
        <p:grpSpPr>
          <a:xfrm>
            <a:off x="2195736" y="1124744"/>
            <a:ext cx="5040560" cy="3240360"/>
            <a:chOff x="4356100" y="1989138"/>
            <a:chExt cx="3887788" cy="2508250"/>
          </a:xfrm>
        </p:grpSpPr>
        <p:pic>
          <p:nvPicPr>
            <p:cNvPr id="5" name="Picture 5" descr="more_H_bonds">
              <a:extLst>
                <a:ext uri="{FF2B5EF4-FFF2-40B4-BE49-F238E27FC236}">
                  <a16:creationId xmlns:a16="http://schemas.microsoft.com/office/drawing/2014/main" id="{3AEAADF4-E40D-6B4B-9466-97BA6E00A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2276475"/>
              <a:ext cx="3887788" cy="222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D91D0E99-BCCA-454F-802A-CABFDDAEE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1989138"/>
              <a:ext cx="1441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CH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liquid (</a:t>
              </a:r>
              <a:r>
                <a:rPr lang="de-CH" sz="16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water</a:t>
              </a:r>
              <a:r>
                <a:rPr lang="de-CH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de-CH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cs-CZ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B2795357-C37A-0B42-8C7A-41E865D56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025" y="2012950"/>
              <a:ext cx="10525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CH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solid (ice)</a:t>
              </a:r>
              <a:endParaRPr lang="cs-CZ" sz="16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D4051D5F-DF60-414E-B81B-8713BA476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4" y="4509120"/>
            <a:ext cx="7270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Vodíkové můstky určují krystalovou strukturu ledu.</a:t>
            </a:r>
          </a:p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Maximalizace počtu vodíkových můstků vede k poměrně malé hustotě</a:t>
            </a:r>
          </a:p>
          <a:p>
            <a:pPr>
              <a:buFont typeface="Symbol" pitchFamily="18" charset="2"/>
              <a:buChar char="®"/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Led plave na vodě</a:t>
            </a:r>
          </a:p>
          <a:p>
            <a:pPr>
              <a:buFont typeface="Symbol" pitchFamily="18" charset="2"/>
              <a:buChar char="®"/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Kanálky v mřížce ledu může difundovat kyslík</a:t>
            </a:r>
          </a:p>
          <a:p>
            <a:pPr>
              <a:buFont typeface="Symbol" pitchFamily="18" charset="2"/>
              <a:buChar char="®"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buFont typeface="Symbol" pitchFamily="18" charset="2"/>
              <a:buChar char="®"/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Vodíkové můstky mají zásadní význam pro život na Zemi.</a:t>
            </a:r>
          </a:p>
        </p:txBody>
      </p:sp>
    </p:spTree>
    <p:extLst>
      <p:ext uri="{BB962C8B-B14F-4D97-AF65-F5344CB8AC3E}">
        <p14:creationId xmlns:p14="http://schemas.microsoft.com/office/powerpoint/2010/main" val="23835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F3F6E-A91F-5C4D-8514-FA6F221AC0E7}"/>
              </a:ext>
            </a:extLst>
          </p:cNvPr>
          <p:cNvSpPr txBox="1"/>
          <p:nvPr/>
        </p:nvSpPr>
        <p:spPr>
          <a:xfrm>
            <a:off x="284380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CB42D-A218-2F4E-BBE4-E68D024A93A4}"/>
              </a:ext>
            </a:extLst>
          </p:cNvPr>
          <p:cNvSpPr txBox="1"/>
          <p:nvPr/>
        </p:nvSpPr>
        <p:spPr>
          <a:xfrm>
            <a:off x="467544" y="-27384"/>
            <a:ext cx="842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Vodíkové</a:t>
            </a:r>
            <a:r>
              <a:rPr lang="en-US" sz="2000" b="1" dirty="0"/>
              <a:t> </a:t>
            </a:r>
            <a:r>
              <a:rPr lang="en-US" sz="2000" b="1" dirty="0" err="1"/>
              <a:t>můstky</a:t>
            </a:r>
            <a:r>
              <a:rPr lang="en-US" sz="2000" b="1" dirty="0"/>
              <a:t> </a:t>
            </a:r>
            <a:r>
              <a:rPr lang="en-US" sz="2000" b="1" dirty="0" err="1"/>
              <a:t>stabilizují</a:t>
            </a:r>
            <a:r>
              <a:rPr lang="en-US" sz="2000" b="1" dirty="0"/>
              <a:t> </a:t>
            </a:r>
            <a:r>
              <a:rPr lang="en-US" sz="2000" b="1" dirty="0" err="1"/>
              <a:t>struktury</a:t>
            </a:r>
            <a:r>
              <a:rPr lang="en-US" sz="2000" b="1" dirty="0"/>
              <a:t> </a:t>
            </a:r>
            <a:r>
              <a:rPr lang="en-US" sz="2000" b="1" dirty="0" err="1"/>
              <a:t>nukleových</a:t>
            </a:r>
            <a:r>
              <a:rPr lang="en-US" sz="2000" b="1" dirty="0"/>
              <a:t> </a:t>
            </a:r>
            <a:r>
              <a:rPr lang="en-US" sz="2000" b="1" dirty="0" err="1"/>
              <a:t>kyselin</a:t>
            </a:r>
            <a:r>
              <a:rPr lang="en-US" sz="2000" b="1" dirty="0"/>
              <a:t> a </a:t>
            </a:r>
            <a:r>
              <a:rPr lang="en-US" sz="2000" b="1" dirty="0" err="1"/>
              <a:t>proteinů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499A7-18AD-6445-9837-013746E1D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04664"/>
            <a:ext cx="9144000" cy="63419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A95790-8E3C-EF40-BDC4-5268414C4C5C}"/>
              </a:ext>
            </a:extLst>
          </p:cNvPr>
          <p:cNvSpPr/>
          <p:nvPr/>
        </p:nvSpPr>
        <p:spPr>
          <a:xfrm>
            <a:off x="1331640" y="6493406"/>
            <a:ext cx="3369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www.studiumbiochemie.cz</a:t>
            </a:r>
            <a:r>
              <a:rPr lang="en-US" sz="1400" dirty="0"/>
              <a:t>/</a:t>
            </a:r>
            <a:r>
              <a:rPr lang="en-US" sz="1400" dirty="0" err="1"/>
              <a:t>na.html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833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70C578-9A2B-C240-96B8-F73751ADDFC1}"/>
              </a:ext>
            </a:extLst>
          </p:cNvPr>
          <p:cNvSpPr txBox="1"/>
          <p:nvPr/>
        </p:nvSpPr>
        <p:spPr>
          <a:xfrm>
            <a:off x="467544" y="-27384"/>
            <a:ext cx="842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Vodíkové</a:t>
            </a:r>
            <a:r>
              <a:rPr lang="en-US" sz="2000" b="1" dirty="0"/>
              <a:t> </a:t>
            </a:r>
            <a:r>
              <a:rPr lang="en-US" sz="2000" b="1" dirty="0" err="1"/>
              <a:t>můstky</a:t>
            </a:r>
            <a:r>
              <a:rPr lang="en-US" sz="2000" b="1" dirty="0"/>
              <a:t> </a:t>
            </a:r>
            <a:r>
              <a:rPr lang="en-US" sz="2000" b="1" dirty="0" err="1"/>
              <a:t>stabilizují</a:t>
            </a:r>
            <a:r>
              <a:rPr lang="en-US" sz="2000" b="1" dirty="0"/>
              <a:t> </a:t>
            </a:r>
            <a:r>
              <a:rPr lang="en-US" sz="2000" b="1" dirty="0" err="1"/>
              <a:t>struktury</a:t>
            </a:r>
            <a:r>
              <a:rPr lang="en-US" sz="2000" b="1" dirty="0"/>
              <a:t> </a:t>
            </a:r>
            <a:r>
              <a:rPr lang="en-US" sz="2000" b="1" dirty="0" err="1"/>
              <a:t>nukleových</a:t>
            </a:r>
            <a:r>
              <a:rPr lang="en-US" sz="2000" b="1" dirty="0"/>
              <a:t> </a:t>
            </a:r>
            <a:r>
              <a:rPr lang="en-US" sz="2000" b="1" dirty="0" err="1"/>
              <a:t>kyselin</a:t>
            </a:r>
            <a:r>
              <a:rPr lang="en-US" sz="2000" b="1" dirty="0"/>
              <a:t> a </a:t>
            </a:r>
            <a:r>
              <a:rPr lang="en-US" sz="2000" b="1" dirty="0" err="1"/>
              <a:t>proteinů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A8875-EAED-1142-9314-25144F55A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88201"/>
            <a:ext cx="9144000" cy="62811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6226C-9051-3847-9200-1A920E1328C7}"/>
              </a:ext>
            </a:extLst>
          </p:cNvPr>
          <p:cNvSpPr/>
          <p:nvPr/>
        </p:nvSpPr>
        <p:spPr>
          <a:xfrm>
            <a:off x="1331640" y="6493406"/>
            <a:ext cx="3369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www.studiumbiochemie.cz</a:t>
            </a:r>
            <a:r>
              <a:rPr lang="en-US" sz="1400" dirty="0"/>
              <a:t>/</a:t>
            </a:r>
            <a:r>
              <a:rPr lang="en-US" sz="1400" dirty="0" err="1"/>
              <a:t>na.html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640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9B5B8-BDF2-194E-8EF9-195EB1134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9" y="372726"/>
            <a:ext cx="7088213" cy="6485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5F5B0-4CC3-9E44-BE8A-E002FCC43005}"/>
              </a:ext>
            </a:extLst>
          </p:cNvPr>
          <p:cNvSpPr txBox="1"/>
          <p:nvPr/>
        </p:nvSpPr>
        <p:spPr>
          <a:xfrm>
            <a:off x="467544" y="-27384"/>
            <a:ext cx="842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Vodíkové</a:t>
            </a:r>
            <a:r>
              <a:rPr lang="en-US" sz="2000" b="1" dirty="0"/>
              <a:t> </a:t>
            </a:r>
            <a:r>
              <a:rPr lang="en-US" sz="2000" b="1" dirty="0" err="1"/>
              <a:t>můstky</a:t>
            </a:r>
            <a:r>
              <a:rPr lang="en-US" sz="2000" b="1" dirty="0"/>
              <a:t> </a:t>
            </a:r>
            <a:r>
              <a:rPr lang="en-US" sz="2000" b="1" dirty="0" err="1"/>
              <a:t>stabilizují</a:t>
            </a:r>
            <a:r>
              <a:rPr lang="en-US" sz="2000" b="1" dirty="0"/>
              <a:t> </a:t>
            </a:r>
            <a:r>
              <a:rPr lang="en-US" sz="2000" b="1" dirty="0" err="1"/>
              <a:t>struktury</a:t>
            </a:r>
            <a:r>
              <a:rPr lang="en-US" sz="2000" b="1" dirty="0"/>
              <a:t> </a:t>
            </a:r>
            <a:r>
              <a:rPr lang="en-US" sz="2000" b="1" dirty="0" err="1"/>
              <a:t>nukleových</a:t>
            </a:r>
            <a:r>
              <a:rPr lang="en-US" sz="2000" b="1" dirty="0"/>
              <a:t> </a:t>
            </a:r>
            <a:r>
              <a:rPr lang="en-US" sz="2000" b="1" dirty="0" err="1"/>
              <a:t>kyselin</a:t>
            </a:r>
            <a:r>
              <a:rPr lang="en-US" sz="2000" b="1" dirty="0"/>
              <a:t> a </a:t>
            </a:r>
            <a:r>
              <a:rPr lang="en-US" sz="2000" b="1" dirty="0" err="1"/>
              <a:t>proteinů</a:t>
            </a:r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E9DD6-7C86-F849-B79D-FCFCE90A5BFB}"/>
              </a:ext>
            </a:extLst>
          </p:cNvPr>
          <p:cNvSpPr/>
          <p:nvPr/>
        </p:nvSpPr>
        <p:spPr>
          <a:xfrm>
            <a:off x="107691" y="6608385"/>
            <a:ext cx="48963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www.omska.cz</a:t>
            </a:r>
            <a:r>
              <a:rPr lang="en-US" sz="1200" dirty="0"/>
              <a:t>/</a:t>
            </a:r>
            <a:r>
              <a:rPr lang="en-US" sz="1200" dirty="0" err="1"/>
              <a:t>Soubory</a:t>
            </a:r>
            <a:r>
              <a:rPr lang="en-US" sz="1200" dirty="0"/>
              <a:t>/</a:t>
            </a:r>
            <a:r>
              <a:rPr lang="en-US" sz="1200" dirty="0" err="1"/>
              <a:t>termodynamika</a:t>
            </a:r>
            <a:r>
              <a:rPr lang="en-US" sz="1200" dirty="0"/>
              <a:t>/</a:t>
            </a:r>
            <a:r>
              <a:rPr lang="en-US" sz="1200" dirty="0" err="1"/>
              <a:t>vodikova_vazba.html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62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66C0"/>
            </a:gs>
            <a:gs pos="0">
              <a:srgbClr val="0070C0">
                <a:lumMod val="67000"/>
              </a:srgbClr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6699FF">
                <a:lumMod val="90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86AEDC"/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Skupina 1"/>
          <p:cNvGrpSpPr>
            <a:grpSpLocks/>
          </p:cNvGrpSpPr>
          <p:nvPr/>
        </p:nvGrpSpPr>
        <p:grpSpPr bwMode="auto">
          <a:xfrm>
            <a:off x="539750" y="146050"/>
            <a:ext cx="8391525" cy="696913"/>
            <a:chOff x="539750" y="146396"/>
            <a:chExt cx="8391525" cy="696567"/>
          </a:xfrm>
        </p:grpSpPr>
        <p:grpSp>
          <p:nvGrpSpPr>
            <p:cNvPr id="50182" name="Group 3"/>
            <p:cNvGrpSpPr>
              <a:grpSpLocks/>
            </p:cNvGrpSpPr>
            <p:nvPr/>
          </p:nvGrpSpPr>
          <p:grpSpPr bwMode="auto">
            <a:xfrm>
              <a:off x="539750" y="195263"/>
              <a:ext cx="8391525" cy="647700"/>
              <a:chOff x="340" y="123"/>
              <a:chExt cx="5286" cy="408"/>
            </a:xfrm>
          </p:grpSpPr>
          <p:grpSp>
            <p:nvGrpSpPr>
              <p:cNvPr id="50184" name="Group 4"/>
              <p:cNvGrpSpPr>
                <a:grpSpLocks/>
              </p:cNvGrpSpPr>
              <p:nvPr/>
            </p:nvGrpSpPr>
            <p:grpSpPr bwMode="auto">
              <a:xfrm>
                <a:off x="340" y="123"/>
                <a:ext cx="5216" cy="408"/>
                <a:chOff x="340" y="123"/>
                <a:chExt cx="5216" cy="408"/>
              </a:xfrm>
            </p:grpSpPr>
            <p:sp>
              <p:nvSpPr>
                <p:cNvPr id="50186" name="Line 5"/>
                <p:cNvSpPr>
                  <a:spLocks noChangeShapeType="1"/>
                </p:cNvSpPr>
                <p:nvPr/>
              </p:nvSpPr>
              <p:spPr bwMode="auto">
                <a:xfrm>
                  <a:off x="340" y="527"/>
                  <a:ext cx="5216" cy="0"/>
                </a:xfrm>
                <a:prstGeom prst="line">
                  <a:avLst/>
                </a:prstGeom>
                <a:noFill/>
                <a:ln w="19050">
                  <a:solidFill>
                    <a:srgbClr val="66FF33"/>
                  </a:solidFill>
                  <a:round/>
                  <a:headEnd type="oval" w="med" len="med"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1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552" y="123"/>
                  <a:ext cx="0" cy="408"/>
                </a:xfrm>
                <a:prstGeom prst="line">
                  <a:avLst/>
                </a:prstGeom>
                <a:noFill/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0185" name="Line 7"/>
              <p:cNvSpPr>
                <a:spLocks noChangeShapeType="1"/>
              </p:cNvSpPr>
              <p:nvPr/>
            </p:nvSpPr>
            <p:spPr bwMode="auto">
              <a:xfrm>
                <a:off x="5626" y="161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0183" name="Text Box 4"/>
            <p:cNvSpPr txBox="1">
              <a:spLocks noChangeArrowheads="1"/>
            </p:cNvSpPr>
            <p:nvPr/>
          </p:nvSpPr>
          <p:spPr bwMode="auto">
            <a:xfrm>
              <a:off x="1259632" y="146396"/>
              <a:ext cx="7539594" cy="690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0" tIns="144000" rIns="180000" bIns="14400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cs-CZ" sz="2000" b="1" i="1">
                  <a:solidFill>
                    <a:schemeClr val="bg1"/>
                  </a:solidFill>
                  <a:latin typeface="Verdana" pitchFamily="34" charset="0"/>
                </a:rPr>
                <a:t>vodíkový můstek</a:t>
              </a:r>
            </a:p>
          </p:txBody>
        </p:sp>
      </p:grpSp>
      <p:sp>
        <p:nvSpPr>
          <p:cNvPr id="50179" name="Text Box 104"/>
          <p:cNvSpPr txBox="1">
            <a:spLocks noChangeArrowheads="1"/>
          </p:cNvSpPr>
          <p:nvPr/>
        </p:nvSpPr>
        <p:spPr bwMode="auto">
          <a:xfrm>
            <a:off x="395288" y="1668463"/>
            <a:ext cx="8404225" cy="5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0000" bIns="90000">
            <a:spAutoFit/>
          </a:bodyPr>
          <a:lstStyle/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sz="28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Proč je vodíkový můstek zvláštní interakce?</a:t>
            </a:r>
            <a:endParaRPr lang="cs-CZ" sz="2800" b="1" dirty="0">
              <a:solidFill>
                <a:srgbClr val="FFFF00"/>
              </a:solidFill>
              <a:latin typeface="Verdana" pitchFamily="34" charset="0"/>
            </a:endParaRP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 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Je to důsledek struktury vodíkového atomu:</a:t>
            </a:r>
            <a:endParaRPr lang="de-CH" sz="2000" b="1" dirty="0">
              <a:solidFill>
                <a:srgbClr val="FFFF00"/>
              </a:solidFill>
              <a:latin typeface="Verdana" pitchFamily="34" charset="0"/>
            </a:endParaRP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    Má pouze 1 elektron, ten je navíc </a:t>
            </a:r>
            <a:r>
              <a:rPr lang="cs-CZ" sz="2000" b="1" dirty="0" err="1">
                <a:solidFill>
                  <a:srgbClr val="FFFF00"/>
                </a:solidFill>
                <a:latin typeface="Verdana" pitchFamily="34" charset="0"/>
              </a:rPr>
              <a:t>delokoalizován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 směrem k (většinou </a:t>
            </a:r>
            <a:r>
              <a:rPr lang="cs-CZ" sz="2000" b="1" dirty="0" err="1">
                <a:solidFill>
                  <a:srgbClr val="FFFF00"/>
                </a:solidFill>
                <a:latin typeface="Verdana" pitchFamily="34" charset="0"/>
              </a:rPr>
              <a:t>elektronegatinějšímu</a:t>
            </a: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) atomu, na který je H-atom navázán. Pauliho repulze s atomem vodíku je tedy podstatně slabší než s jiným atomem.</a:t>
            </a:r>
            <a:endParaRPr lang="cs-CZ" b="1" dirty="0">
              <a:solidFill>
                <a:schemeClr val="bg1"/>
              </a:solidFill>
            </a:endParaRP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r>
              <a:rPr lang="cs-CZ" sz="2800" b="1" dirty="0">
                <a:solidFill>
                  <a:schemeClr val="bg1"/>
                </a:solidFill>
                <a:latin typeface="Verdana" pitchFamily="34" charset="0"/>
              </a:rPr>
              <a:t>•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Vodíková vazba má několik složek: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elektrostatickou, která u silných H-můstků převažuje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indukční (dipól X-H polarizuje A)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disperzní (všudypřítomnou)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kovalentní spojenou s přenosem náboje z volného el. páru akceptoru do </a:t>
            </a:r>
            <a:r>
              <a:rPr lang="cs-CZ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antivazebného</a:t>
            </a:r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orbitálu</a:t>
            </a:r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donoru X-H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r>
              <a:rPr lang="cs-CZ" sz="2000" b="1" dirty="0">
                <a:solidFill>
                  <a:srgbClr val="FFFF00"/>
                </a:solidFill>
                <a:latin typeface="Verdana" pitchFamily="34" charset="0"/>
              </a:rPr>
              <a:t>proti těmto složkám působí překryvová (Pauliho) repulze</a:t>
            </a:r>
          </a:p>
          <a:p>
            <a:pPr marL="361950" indent="-361950">
              <a:lnSpc>
                <a:spcPct val="80000"/>
              </a:lnSpc>
              <a:spcAft>
                <a:spcPts val="1200"/>
              </a:spcAft>
              <a:buFontTx/>
              <a:buChar char="-"/>
            </a:pPr>
            <a:endParaRPr lang="cs-CZ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indent="-361950">
              <a:lnSpc>
                <a:spcPct val="80000"/>
              </a:lnSpc>
              <a:spcAft>
                <a:spcPts val="1200"/>
              </a:spcAft>
            </a:pPr>
            <a:endParaRPr lang="cs-CZ" sz="20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24680" y="514361"/>
            <a:ext cx="85443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X-H---A</a:t>
            </a:r>
          </a:p>
          <a:p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akceptor A má vždy alespoň jeden volný elektronový pár</a:t>
            </a:r>
          </a:p>
          <a:p>
            <a:r>
              <a:rPr lang="cs-CZ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 X donoru je většinou silně elektronegativní (N, O, F</a:t>
            </a:r>
            <a:r>
              <a:rPr lang="cs-CZ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03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5"/>
    </mc:Choice>
    <mc:Fallback xmlns="">
      <p:transition spd="slow" advTm="111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6192321-7058-2E4A-B2F7-46DE883E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6407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/>
              <a:t>Hydrofobní a hydrofilní sloučeniny</a:t>
            </a:r>
          </a:p>
          <a:p>
            <a:endParaRPr lang="fr-FR" altLang="fr-FR"/>
          </a:p>
          <a:p>
            <a:r>
              <a:rPr lang="fr-FR" altLang="fr-FR" b="1"/>
              <a:t>Hydrofobní</a:t>
            </a:r>
            <a:r>
              <a:rPr lang="fr-FR" altLang="fr-FR"/>
              <a:t> (z řečtiny: vody se bojící; vodu nesnášející) sloučeniny mají molekuly nepolární a tedy jen slabě interagují s vodou. Ani mezi sebou, ani s molekulami vody netvoří tyto molekuly vodíkové můstky. Patří mezi ně například uhlovodíky.</a:t>
            </a:r>
          </a:p>
          <a:p>
            <a:r>
              <a:rPr lang="fr-FR" altLang="fr-FR"/>
              <a:t>Ve vodě se tyto látky nerozpouštějí. </a:t>
            </a:r>
          </a:p>
          <a:p>
            <a:endParaRPr lang="fr-FR" altLang="fr-FR"/>
          </a:p>
          <a:p>
            <a:r>
              <a:rPr lang="fr-FR" altLang="fr-FR"/>
              <a:t>Opakem hydrofobních molekul jsou molekuly </a:t>
            </a:r>
            <a:r>
              <a:rPr lang="fr-FR" altLang="fr-FR" b="1"/>
              <a:t>hydrofilní</a:t>
            </a:r>
            <a:r>
              <a:rPr lang="fr-FR" altLang="fr-FR"/>
              <a:t>. Mezi sebou tvoří vodíkové můstky. S vodou jsou zpravidla mísitelné, přičemž vzniká síť vodíkových můstků mezi oběma druhy molekul. Přikladem hydrofilních látek jsou alkoholy a karboxylové kyseliny s krátkými řetězci, sacharidy.</a:t>
            </a:r>
          </a:p>
          <a:p>
            <a:endParaRPr lang="fr-FR" altLang="fr-FR"/>
          </a:p>
          <a:p>
            <a:r>
              <a:rPr lang="fr-FR" altLang="fr-FR"/>
              <a:t>Molekuly s hydrofobní a hydrofilní částí se nazývají amfipatické a jejich shlukování dává vznik takzvaným micelám. Tento proces, který nazýváme </a:t>
            </a:r>
            <a:r>
              <a:rPr lang="fr-FR" altLang="fr-FR" b="1"/>
              <a:t>hydrofobním efektem</a:t>
            </a:r>
            <a:r>
              <a:rPr lang="fr-FR" altLang="fr-FR"/>
              <a:t> (viz následující diapozitiv), je příčinou vzniku dvojvrstvných fosfolipidových dvojvrstvých fosfolipidových membrán buněk.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21"/>
    </mc:Choice>
    <mc:Fallback xmlns="">
      <p:transition spd="slow" advTm="49121"/>
    </mc:Fallback>
  </mc:AlternateContent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12921</TotalTime>
  <Words>1572</Words>
  <Application>Microsoft Macintosh PowerPoint</Application>
  <PresentationFormat>On-screen Show (4:3)</PresentationFormat>
  <Paragraphs>160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Symbol</vt:lpstr>
      <vt:lpstr>Times</vt:lpstr>
      <vt:lpstr>Times New Roman</vt:lpstr>
      <vt:lpstr>Verdana</vt:lpstr>
      <vt:lpstr>Modèle par défaut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JIRKA KOZELKA</dc:creator>
  <cp:lastModifiedBy>Microsoft Office User</cp:lastModifiedBy>
  <cp:revision>270</cp:revision>
  <cp:lastPrinted>2019-10-07T14:02:25Z</cp:lastPrinted>
  <dcterms:created xsi:type="dcterms:W3CDTF">2016-09-29T18:33:53Z</dcterms:created>
  <dcterms:modified xsi:type="dcterms:W3CDTF">2024-10-04T09:00:15Z</dcterms:modified>
</cp:coreProperties>
</file>