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90" r:id="rId2"/>
    <p:sldId id="256" r:id="rId3"/>
    <p:sldId id="299" r:id="rId4"/>
    <p:sldId id="300" r:id="rId5"/>
    <p:sldId id="301" r:id="rId6"/>
    <p:sldId id="302" r:id="rId7"/>
    <p:sldId id="303" r:id="rId8"/>
    <p:sldId id="304" r:id="rId9"/>
    <p:sldId id="291" r:id="rId10"/>
    <p:sldId id="292" r:id="rId11"/>
    <p:sldId id="293" r:id="rId12"/>
    <p:sldId id="257" r:id="rId13"/>
    <p:sldId id="258" r:id="rId14"/>
    <p:sldId id="319" r:id="rId15"/>
    <p:sldId id="320" r:id="rId16"/>
    <p:sldId id="288" r:id="rId17"/>
    <p:sldId id="315" r:id="rId18"/>
    <p:sldId id="279" r:id="rId19"/>
    <p:sldId id="259" r:id="rId20"/>
    <p:sldId id="260" r:id="rId21"/>
    <p:sldId id="261" r:id="rId22"/>
    <p:sldId id="286" r:id="rId23"/>
    <p:sldId id="262" r:id="rId24"/>
    <p:sldId id="263" r:id="rId25"/>
    <p:sldId id="264" r:id="rId26"/>
    <p:sldId id="280" r:id="rId27"/>
    <p:sldId id="316" r:id="rId28"/>
    <p:sldId id="265" r:id="rId29"/>
    <p:sldId id="266" r:id="rId30"/>
    <p:sldId id="285" r:id="rId31"/>
    <p:sldId id="270" r:id="rId32"/>
    <p:sldId id="321" r:id="rId33"/>
    <p:sldId id="267" r:id="rId34"/>
    <p:sldId id="278" r:id="rId35"/>
    <p:sldId id="287" r:id="rId36"/>
    <p:sldId id="268" r:id="rId37"/>
    <p:sldId id="313" r:id="rId38"/>
    <p:sldId id="269" r:id="rId39"/>
    <p:sldId id="325" r:id="rId40"/>
    <p:sldId id="322" r:id="rId41"/>
    <p:sldId id="324" r:id="rId42"/>
    <p:sldId id="323" r:id="rId43"/>
    <p:sldId id="312" r:id="rId44"/>
    <p:sldId id="306" r:id="rId45"/>
    <p:sldId id="307" r:id="rId46"/>
    <p:sldId id="308" r:id="rId47"/>
    <p:sldId id="309" r:id="rId48"/>
    <p:sldId id="310" r:id="rId49"/>
    <p:sldId id="311" r:id="rId50"/>
    <p:sldId id="271" r:id="rId51"/>
    <p:sldId id="314" r:id="rId52"/>
    <p:sldId id="317" r:id="rId53"/>
    <p:sldId id="289" r:id="rId54"/>
    <p:sldId id="272" r:id="rId55"/>
    <p:sldId id="274" r:id="rId56"/>
    <p:sldId id="273" r:id="rId57"/>
    <p:sldId id="281" r:id="rId58"/>
    <p:sldId id="283" r:id="rId59"/>
    <p:sldId id="284" r:id="rId60"/>
    <p:sldId id="542" r:id="rId61"/>
    <p:sldId id="543" r:id="rId62"/>
    <p:sldId id="277" r:id="rId63"/>
    <p:sldId id="296" r:id="rId64"/>
    <p:sldId id="297" r:id="rId65"/>
    <p:sldId id="318" r:id="rId66"/>
    <p:sldId id="276" r:id="rId67"/>
    <p:sldId id="275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1"/>
    <p:restoredTop sz="94236"/>
  </p:normalViewPr>
  <p:slideViewPr>
    <p:cSldViewPr snapToGrid="0" snapToObjects="1">
      <p:cViewPr varScale="1">
        <p:scale>
          <a:sx n="109" d="100"/>
          <a:sy n="109" d="100"/>
        </p:scale>
        <p:origin x="18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A58D1-A6FA-D94F-9DAE-F6E5B626C32D}" type="datetime1">
              <a:rPr lang="en-US" smtClean="0"/>
              <a:pPr/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F2362-5DF3-464E-9A42-972C51230D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275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80C60-E932-3848-8AC6-57B513319A92}" type="datetime1">
              <a:rPr lang="en-US" smtClean="0"/>
              <a:pPr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3AD587-5F24-F64B-8E1C-8FF773CA18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5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D587-5F24-F64B-8E1C-8FF773CA18A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AD587-5F24-F64B-8E1C-8FF773CA18A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9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775A2-2568-454E-9A2F-8B4F7F72D1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15.png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oleObject" Target="???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oleObject" Target="???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4484" y="436141"/>
            <a:ext cx="80054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Doc. Mgr. Karel </a:t>
            </a:r>
            <a:r>
              <a:rPr lang="en-US" dirty="0" err="1"/>
              <a:t>Kubíček</a:t>
            </a:r>
            <a:r>
              <a:rPr lang="en-US" dirty="0"/>
              <a:t>, Ph.D.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000" b="1" dirty="0"/>
              <a:t>F1190: </a:t>
            </a:r>
            <a:r>
              <a:rPr lang="en-US" sz="4000" b="1" dirty="0" err="1"/>
              <a:t>Nukleové</a:t>
            </a:r>
            <a:r>
              <a:rPr lang="en-US" sz="4000" b="1" dirty="0"/>
              <a:t> </a:t>
            </a:r>
            <a:r>
              <a:rPr lang="en-US" sz="4000" b="1" dirty="0" err="1"/>
              <a:t>kyseliny</a:t>
            </a:r>
            <a:endParaRPr lang="en-US" sz="40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1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9" y="1372711"/>
            <a:ext cx="2780646" cy="416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logo_Pr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83" y="1372711"/>
            <a:ext cx="4180405" cy="418040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6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ChangeAspect="1"/>
          </p:cNvGraphicFramePr>
          <p:nvPr/>
        </p:nvGraphicFramePr>
        <p:xfrm>
          <a:off x="1752600" y="314325"/>
          <a:ext cx="5638800" cy="623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5638095" imgH="6230220" progId="PhotoDeluxeBusiness.Image.1">
                  <p:embed/>
                </p:oleObj>
              </mc:Choice>
              <mc:Fallback>
                <p:oleObj name="Image" r:id="rId2" imgW="5638095" imgH="6230220" progId="PhotoDeluxeBusiness.Image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14325"/>
                        <a:ext cx="5638800" cy="6230938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886200" y="381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000066"/>
                </a:solidFill>
                <a:latin typeface="Berlin Sans FB Demi" charset="0"/>
                <a:cs typeface="+mn-cs"/>
              </a:rPr>
              <a:t>jádro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6172200" y="38862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solidFill>
                  <a:srgbClr val="6600CC"/>
                </a:solidFill>
                <a:latin typeface="Berlin Sans FB Demi" charset="0"/>
                <a:cs typeface="+mn-cs"/>
              </a:rPr>
              <a:t>párované báze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5029200" y="464820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solidFill>
                  <a:srgbClr val="6600CC"/>
                </a:solidFill>
                <a:latin typeface="Berlin Sans FB Demi" charset="0"/>
                <a:cs typeface="+mn-cs"/>
              </a:rPr>
              <a:t>dsDNA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533400" y="17367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000">
                <a:solidFill>
                  <a:srgbClr val="0000CC"/>
                </a:solidFill>
                <a:latin typeface="Berlin Sans FB Demi" charset="0"/>
                <a:cs typeface="+mn-cs"/>
              </a:rPr>
              <a:t>chromozóm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2133600" y="3810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latin typeface="Berlin Sans FB Demi" charset="0"/>
                <a:cs typeface="+mn-cs"/>
              </a:rPr>
              <a:t>chromatidy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1371600" y="2330450"/>
            <a:ext cx="121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latin typeface="Berlin Sans FB Demi" charset="0"/>
                <a:cs typeface="+mn-cs"/>
              </a:rPr>
              <a:t>teloméra</a:t>
            </a: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1362075" y="762000"/>
            <a:ext cx="1000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latin typeface="Berlin Sans FB Demi" charset="0"/>
                <a:cs typeface="+mn-cs"/>
              </a:rPr>
              <a:t>teloméra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4648200" y="408305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solidFill>
                  <a:srgbClr val="3333CC"/>
                </a:solidFill>
                <a:latin typeface="Berlin Sans FB Demi" charset="0"/>
                <a:cs typeface="+mn-cs"/>
              </a:rPr>
              <a:t>histony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1143000" y="13716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>
                <a:latin typeface="Berlin Sans FB Demi" charset="0"/>
                <a:cs typeface="+mn-cs"/>
              </a:rPr>
              <a:t>centroméra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9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sz="2000" b="1" dirty="0" err="1">
                <a:latin typeface="Arial"/>
                <a:cs typeface="Arial"/>
              </a:rPr>
              <a:t>Základní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stavební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kameny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nukleových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err="1">
                <a:latin typeface="Arial"/>
                <a:cs typeface="Arial"/>
              </a:rPr>
              <a:t>kyselin</a:t>
            </a:r>
            <a:r>
              <a:rPr lang="en-US" sz="2000" b="1" dirty="0">
                <a:latin typeface="Arial"/>
                <a:cs typeface="Arial"/>
              </a:rPr>
              <a:t>:</a:t>
            </a:r>
          </a:p>
          <a:p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Báze</a:t>
            </a:r>
            <a:endParaRPr lang="en-US" dirty="0">
              <a:latin typeface="Arial"/>
              <a:cs typeface="Arial"/>
            </a:endParaRPr>
          </a:p>
          <a:p>
            <a:pPr marL="1314450" lvl="2" indent="-400050">
              <a:buAutoNum type="romanLcParenR"/>
            </a:pPr>
            <a:r>
              <a:rPr lang="en-US" dirty="0" err="1">
                <a:latin typeface="Arial"/>
                <a:cs typeface="Arial"/>
              </a:rPr>
              <a:t>Purinové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menší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číslování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arom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dirty="0" err="1">
                <a:latin typeface="Arial"/>
                <a:cs typeface="Arial"/>
              </a:rPr>
              <a:t>kruhu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protisměru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hod</a:t>
            </a:r>
            <a:r>
              <a:rPr lang="en-US" dirty="0">
                <a:latin typeface="Arial"/>
                <a:cs typeface="Arial"/>
              </a:rPr>
              <a:t>. r., </a:t>
            </a:r>
            <a:r>
              <a:rPr lang="en-US" b="1" dirty="0" err="1">
                <a:latin typeface="Arial"/>
                <a:cs typeface="Arial"/>
              </a:rPr>
              <a:t>adenin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guanin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G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obecně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R</a:t>
            </a:r>
          </a:p>
          <a:p>
            <a:pPr marL="1314450" lvl="2" indent="-400050">
              <a:buAutoNum type="romanLcParenR"/>
            </a:pPr>
            <a:r>
              <a:rPr lang="en-US" dirty="0" err="1">
                <a:latin typeface="Arial"/>
                <a:cs typeface="Arial"/>
              </a:rPr>
              <a:t>Pyrimidinové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větší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číslování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směru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hod</a:t>
            </a:r>
            <a:r>
              <a:rPr lang="en-US" dirty="0">
                <a:latin typeface="Arial"/>
                <a:cs typeface="Arial"/>
              </a:rPr>
              <a:t>. r., </a:t>
            </a:r>
            <a:r>
              <a:rPr lang="en-US" b="1" dirty="0" err="1">
                <a:latin typeface="Arial"/>
                <a:cs typeface="Arial"/>
              </a:rPr>
              <a:t>cytosin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>
                <a:latin typeface="Arial"/>
                <a:cs typeface="Arial"/>
              </a:rPr>
              <a:t>uracil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U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b="1" dirty="0" err="1">
                <a:latin typeface="Arial"/>
                <a:cs typeface="Arial"/>
              </a:rPr>
              <a:t>thymin</a:t>
            </a:r>
            <a:r>
              <a:rPr lang="en-US" b="1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b="1" dirty="0"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,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obecně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Y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Cukr</a:t>
            </a:r>
            <a:r>
              <a:rPr lang="en-US" dirty="0">
                <a:latin typeface="Arial"/>
                <a:cs typeface="Arial"/>
              </a:rPr>
              <a:t> – 2’-deoxyribóza (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DNA</a:t>
            </a:r>
            <a:r>
              <a:rPr lang="en-US" dirty="0">
                <a:latin typeface="Arial"/>
                <a:cs typeface="Arial"/>
              </a:rPr>
              <a:t>), </a:t>
            </a:r>
            <a:r>
              <a:rPr lang="en-US" dirty="0" err="1">
                <a:latin typeface="Arial"/>
                <a:cs typeface="Arial"/>
              </a:rPr>
              <a:t>ribóza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b="1" dirty="0">
                <a:solidFill>
                  <a:srgbClr val="800000"/>
                </a:solidFill>
                <a:latin typeface="Arial"/>
                <a:cs typeface="Arial"/>
              </a:rPr>
              <a:t>RNA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Fosfát</a:t>
            </a:r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endParaRPr lang="en-US" dirty="0">
              <a:latin typeface="Arial"/>
              <a:cs typeface="Arial"/>
            </a:endParaRPr>
          </a:p>
          <a:p>
            <a:pPr marL="800100" lvl="1" indent="-342900"/>
            <a:r>
              <a:rPr lang="en-US" sz="2000" b="1" dirty="0" err="1">
                <a:latin typeface="Arial"/>
                <a:cs typeface="Arial"/>
              </a:rPr>
              <a:t>Báze</a:t>
            </a:r>
            <a:r>
              <a:rPr lang="en-US" sz="2000" b="1" dirty="0">
                <a:latin typeface="Arial"/>
                <a:cs typeface="Arial"/>
              </a:rPr>
              <a:t>:</a:t>
            </a: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Standardní</a:t>
            </a:r>
            <a:endParaRPr lang="en-US" dirty="0">
              <a:latin typeface="Arial"/>
              <a:cs typeface="Arial"/>
            </a:endParaRPr>
          </a:p>
          <a:p>
            <a:pPr marL="800100" lvl="1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Modifikované</a:t>
            </a:r>
            <a:r>
              <a:rPr lang="en-US" dirty="0">
                <a:latin typeface="Arial"/>
                <a:cs typeface="Arial"/>
              </a:rPr>
              <a:t>: N6-methyl-dA, 5-methyl-dC, </a:t>
            </a:r>
            <a:r>
              <a:rPr lang="en-US" dirty="0" err="1">
                <a:latin typeface="Arial"/>
                <a:cs typeface="Arial"/>
              </a:rPr>
              <a:t>xanthin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hypoxanthin</a:t>
            </a:r>
            <a:r>
              <a:rPr lang="en-US" dirty="0">
                <a:latin typeface="Arial"/>
                <a:cs typeface="Arial"/>
              </a:rPr>
              <a:t>, uric acid, 7-methylguanine, </a:t>
            </a:r>
            <a:r>
              <a:rPr lang="en-US" dirty="0" err="1">
                <a:latin typeface="Arial"/>
                <a:cs typeface="Arial"/>
              </a:rPr>
              <a:t>dimetylaminoadenin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ACFE9-3E20-D34A-936D-633295D7314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66253" y="6356350"/>
            <a:ext cx="6117361" cy="365125"/>
          </a:xfrm>
        </p:spPr>
        <p:txBody>
          <a:bodyPr/>
          <a:lstStyle/>
          <a:p>
            <a:r>
              <a:rPr lang="en-US"/>
              <a:t>Nucleic Acids, Karel Kubíček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pic>
        <p:nvPicPr>
          <p:cNvPr id="8" name="Picture 7" descr="purin_pyrimid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3" y="3964593"/>
            <a:ext cx="6553200" cy="2376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2425" y="6068575"/>
            <a:ext cx="631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b="1" dirty="0" err="1"/>
              <a:t>Purin</a:t>
            </a:r>
            <a:r>
              <a:rPr lang="en-US" b="1" dirty="0"/>
              <a:t> (</a:t>
            </a:r>
            <a:r>
              <a:rPr lang="en-US" b="1" dirty="0">
                <a:solidFill>
                  <a:srgbClr val="800000"/>
                </a:solidFill>
              </a:rPr>
              <a:t>R</a:t>
            </a:r>
            <a:r>
              <a:rPr lang="en-US" b="1" dirty="0"/>
              <a:t>)	</a:t>
            </a:r>
            <a:r>
              <a:rPr lang="en-US" dirty="0"/>
              <a:t>							</a:t>
            </a:r>
            <a:r>
              <a:rPr lang="en-US" b="1" dirty="0" err="1"/>
              <a:t>Pyrimidin</a:t>
            </a:r>
            <a:r>
              <a:rPr lang="en-US" b="1" dirty="0"/>
              <a:t> (</a:t>
            </a:r>
            <a:r>
              <a:rPr lang="en-US" b="1" dirty="0">
                <a:solidFill>
                  <a:srgbClr val="800000"/>
                </a:solidFill>
              </a:rPr>
              <a:t>Y</a:t>
            </a:r>
            <a:r>
              <a:rPr lang="en-US" b="1" dirty="0"/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pic>
        <p:nvPicPr>
          <p:cNvPr id="11" name="Picture 10" descr="U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29" y="3510384"/>
            <a:ext cx="3703941" cy="2845966"/>
          </a:xfrm>
          <a:prstGeom prst="rect">
            <a:avLst/>
          </a:prstGeom>
        </p:spPr>
      </p:pic>
      <p:pic>
        <p:nvPicPr>
          <p:cNvPr id="12" name="Picture 11" descr="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58" y="3397272"/>
            <a:ext cx="2629070" cy="2959078"/>
          </a:xfrm>
          <a:prstGeom prst="rect">
            <a:avLst/>
          </a:prstGeom>
        </p:spPr>
      </p:pic>
      <p:pic>
        <p:nvPicPr>
          <p:cNvPr id="10" name="Picture 9" descr="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73" y="318385"/>
            <a:ext cx="5732842" cy="2921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52687" y="318385"/>
            <a:ext cx="955474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98433" y="1649639"/>
            <a:ext cx="955474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52687" y="3397272"/>
            <a:ext cx="738113" cy="532129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53907" y="318385"/>
            <a:ext cx="745020" cy="53212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41703" y="3397272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43291" y="4596691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38133" y="3440478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9721" y="4651548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72229" y="4614360"/>
            <a:ext cx="395256" cy="379176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00006" y="3638545"/>
            <a:ext cx="624705" cy="674786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63817" y="3638545"/>
            <a:ext cx="624705" cy="674786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16200000" flipV="1">
            <a:off x="7542460" y="3509985"/>
            <a:ext cx="341690" cy="79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V="1">
            <a:off x="4805323" y="3510384"/>
            <a:ext cx="341694" cy="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76169" y="3337948"/>
            <a:ext cx="2737533" cy="15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pic>
        <p:nvPicPr>
          <p:cNvPr id="11" name="Picture 10" descr="U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29" y="3510384"/>
            <a:ext cx="3703941" cy="2845966"/>
          </a:xfrm>
          <a:prstGeom prst="rect">
            <a:avLst/>
          </a:prstGeom>
        </p:spPr>
      </p:pic>
      <p:pic>
        <p:nvPicPr>
          <p:cNvPr id="12" name="Picture 11" descr="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58" y="3397272"/>
            <a:ext cx="2629070" cy="2959078"/>
          </a:xfrm>
          <a:prstGeom prst="rect">
            <a:avLst/>
          </a:prstGeom>
        </p:spPr>
      </p:pic>
      <p:pic>
        <p:nvPicPr>
          <p:cNvPr id="10" name="Picture 9" descr="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73" y="459495"/>
            <a:ext cx="5732842" cy="29216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759040" y="3741174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00968" y="3799510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985582" y="3452274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001187" y="559299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87676" y="1840491"/>
            <a:ext cx="605217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9726" y="881277"/>
            <a:ext cx="395256" cy="3791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9889" y="22054"/>
            <a:ext cx="460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Vyměnitelné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 </a:t>
            </a:r>
            <a:r>
              <a:rPr lang="en-US" b="1" dirty="0" err="1">
                <a:solidFill>
                  <a:srgbClr val="0000FF"/>
                </a:solidFill>
              </a:rPr>
              <a:t>aromatické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/>
              <a:t>vodíkové</a:t>
            </a:r>
            <a:r>
              <a:rPr lang="en-US" dirty="0"/>
              <a:t> atomy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72556" y="1580444"/>
            <a:ext cx="592667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272229" y="1851779"/>
            <a:ext cx="432625" cy="3678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046738" y="1580444"/>
            <a:ext cx="662749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562578" y="3951111"/>
            <a:ext cx="428978" cy="2388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790282" y="3951111"/>
            <a:ext cx="428978" cy="2388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4792142" y="4681041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560727" y="4681041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308736" y="4655128"/>
            <a:ext cx="400751" cy="356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534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charges_dn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/>
          <a:stretch/>
        </p:blipFill>
        <p:spPr>
          <a:xfrm rot="5400000">
            <a:off x="2019302" y="-114300"/>
            <a:ext cx="5080002" cy="7566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97556"/>
            <a:ext cx="8080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Hustoty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v </a:t>
            </a:r>
            <a:r>
              <a:rPr lang="en-US" dirty="0" err="1"/>
              <a:t>nukleotidech</a:t>
            </a:r>
            <a:r>
              <a:rPr lang="en-US" dirty="0"/>
              <a:t> </a:t>
            </a:r>
            <a:r>
              <a:rPr lang="en-US" dirty="0" err="1"/>
              <a:t>rozdělené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b="1" dirty="0"/>
              <a:t>Del </a:t>
            </a:r>
            <a:r>
              <a:rPr lang="en-US" b="1" dirty="0" err="1"/>
              <a:t>Re</a:t>
            </a:r>
            <a:r>
              <a:rPr lang="en-US" dirty="0" err="1"/>
              <a:t>ho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(Roman) a </a:t>
            </a:r>
            <a:r>
              <a:rPr lang="en-US" b="1" dirty="0" err="1"/>
              <a:t>Hückel</a:t>
            </a:r>
            <a:r>
              <a:rPr lang="en-US" dirty="0" err="1"/>
              <a:t>ových</a:t>
            </a:r>
            <a:r>
              <a:rPr lang="en-US" dirty="0"/>
              <a:t>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 </a:t>
            </a:r>
            <a:r>
              <a:rPr lang="en-US" dirty="0" err="1"/>
              <a:t>nábojů</a:t>
            </a:r>
            <a:r>
              <a:rPr lang="en-US" dirty="0"/>
              <a:t> (</a:t>
            </a:r>
            <a:r>
              <a:rPr lang="en-US" dirty="0" err="1"/>
              <a:t>kurzíva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390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Screen Shot 2011-09-26 at 1.2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28"/>
            <a:ext cx="9144000" cy="60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61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bonds_ang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781" y="1323481"/>
            <a:ext cx="4389266" cy="4444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16" y="401077"/>
            <a:ext cx="623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Vazebné</a:t>
            </a:r>
            <a:r>
              <a:rPr lang="en-US" dirty="0"/>
              <a:t> </a:t>
            </a:r>
            <a:r>
              <a:rPr lang="en-US" dirty="0" err="1"/>
              <a:t>parametry</a:t>
            </a:r>
            <a:r>
              <a:rPr lang="en-US" dirty="0"/>
              <a:t> </a:t>
            </a:r>
            <a:r>
              <a:rPr lang="en-US" dirty="0" err="1"/>
              <a:t>bází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14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stimulant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057" y="1043007"/>
            <a:ext cx="3531222" cy="45541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481" y="738409"/>
            <a:ext cx="438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Stimulanty</a:t>
            </a:r>
            <a:r>
              <a:rPr lang="en-US" b="1" dirty="0"/>
              <a:t> </a:t>
            </a:r>
            <a:r>
              <a:rPr lang="en-US" dirty="0" err="1"/>
              <a:t>obsažené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kávě</a:t>
            </a:r>
            <a:r>
              <a:rPr lang="en-US" dirty="0"/>
              <a:t> , </a:t>
            </a:r>
            <a:r>
              <a:rPr lang="en-US" dirty="0" err="1"/>
              <a:t>čaji</a:t>
            </a:r>
            <a:r>
              <a:rPr lang="en-US" dirty="0"/>
              <a:t> a </a:t>
            </a:r>
            <a:r>
              <a:rPr lang="en-US" dirty="0" err="1"/>
              <a:t>čokoládě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metylované</a:t>
            </a:r>
            <a:r>
              <a:rPr lang="en-US" dirty="0"/>
              <a:t> </a:t>
            </a:r>
            <a:r>
              <a:rPr lang="en-US" dirty="0" err="1"/>
              <a:t>puriny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982" y="5597162"/>
            <a:ext cx="97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Me</a:t>
            </a:r>
            <a:r>
              <a:rPr lang="en-US" dirty="0"/>
              <a:t>=CH</a:t>
            </a:r>
            <a:r>
              <a:rPr lang="en-US" baseline="-25000" dirty="0"/>
              <a:t>3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914829" y="3518441"/>
            <a:ext cx="3351942" cy="2078721"/>
            <a:chOff x="1140327" y="4277629"/>
            <a:chExt cx="3351942" cy="2078721"/>
          </a:xfrm>
        </p:grpSpPr>
        <p:pic>
          <p:nvPicPr>
            <p:cNvPr id="9" name="Picture 8" descr="theophylli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327" y="4277629"/>
              <a:ext cx="2285445" cy="20787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28880" y="5966494"/>
              <a:ext cx="1663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theophylline</a:t>
              </a:r>
              <a:r>
                <a:rPr lang="en-US" b="1" dirty="0"/>
                <a:t>*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7200" y="5774381"/>
            <a:ext cx="380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Obsažen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čaji</a:t>
            </a:r>
            <a:r>
              <a:rPr lang="en-US" dirty="0"/>
              <a:t>, ale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stimulantem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tautomer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8649"/>
            <a:ext cx="9144000" cy="1960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782" y="547591"/>
            <a:ext cx="8797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Tautomerie</a:t>
            </a:r>
            <a:r>
              <a:rPr lang="en-US" sz="2000" b="1" dirty="0"/>
              <a:t> amino (</a:t>
            </a:r>
            <a:r>
              <a:rPr lang="en-US" sz="2000" dirty="0" err="1"/>
              <a:t>amin</a:t>
            </a:r>
            <a:r>
              <a:rPr lang="en-US" sz="2000" dirty="0"/>
              <a:t>&lt;-&gt;</a:t>
            </a:r>
            <a:r>
              <a:rPr lang="en-US" sz="2000" dirty="0" err="1"/>
              <a:t>imin</a:t>
            </a:r>
            <a:r>
              <a:rPr lang="en-US" sz="2000" b="1" dirty="0"/>
              <a:t>) a </a:t>
            </a:r>
            <a:r>
              <a:rPr lang="en-US" sz="2000" b="1" dirty="0" err="1"/>
              <a:t>keto</a:t>
            </a:r>
            <a:r>
              <a:rPr lang="en-US" sz="2000" b="1" dirty="0"/>
              <a:t> (</a:t>
            </a:r>
            <a:r>
              <a:rPr lang="en-US" sz="2000" dirty="0" err="1"/>
              <a:t>keto</a:t>
            </a:r>
            <a:r>
              <a:rPr lang="en-US" sz="2000" dirty="0"/>
              <a:t>&lt;-&gt;</a:t>
            </a:r>
            <a:r>
              <a:rPr lang="en-US" sz="2000" dirty="0" err="1"/>
              <a:t>enol</a:t>
            </a:r>
            <a:r>
              <a:rPr lang="en-US" sz="2000" dirty="0"/>
              <a:t> forma</a:t>
            </a:r>
            <a:r>
              <a:rPr lang="en-US" sz="2000" b="1" dirty="0"/>
              <a:t>) </a:t>
            </a:r>
            <a:r>
              <a:rPr lang="en-US" sz="2000" b="1" dirty="0" err="1"/>
              <a:t>skupin</a:t>
            </a:r>
            <a:r>
              <a:rPr lang="en-US" sz="2000" b="1" dirty="0"/>
              <a:t> </a:t>
            </a:r>
            <a:r>
              <a:rPr lang="en-US" sz="2000" b="1" dirty="0" err="1"/>
              <a:t>purinů</a:t>
            </a:r>
            <a:r>
              <a:rPr lang="en-US" sz="2000" b="1" dirty="0"/>
              <a:t> a </a:t>
            </a:r>
            <a:r>
              <a:rPr lang="en-US" sz="2000" b="1" dirty="0" err="1"/>
              <a:t>pyrimidinů</a:t>
            </a:r>
            <a:r>
              <a:rPr lang="en-US" sz="2000" b="1" dirty="0"/>
              <a:t>, </a:t>
            </a:r>
            <a:r>
              <a:rPr lang="en-US" sz="2000" b="1" dirty="0" err="1"/>
              <a:t>fyziologické</a:t>
            </a:r>
            <a:r>
              <a:rPr lang="en-US" sz="2000" b="1" dirty="0"/>
              <a:t> </a:t>
            </a:r>
            <a:r>
              <a:rPr lang="en-US" sz="2000" b="1" dirty="0" err="1"/>
              <a:t>podmínky</a:t>
            </a:r>
            <a:r>
              <a:rPr lang="en-US" sz="2000" b="1" dirty="0"/>
              <a:t> </a:t>
            </a:r>
            <a:r>
              <a:rPr lang="en-US" sz="2000" b="1" dirty="0" err="1"/>
              <a:t>favorizují</a:t>
            </a:r>
            <a:r>
              <a:rPr lang="en-US" sz="2000" b="1" dirty="0"/>
              <a:t> amino a </a:t>
            </a:r>
            <a:r>
              <a:rPr lang="en-US" sz="2000" b="1" dirty="0" err="1"/>
              <a:t>keto</a:t>
            </a:r>
            <a:r>
              <a:rPr lang="en-US" sz="2000" b="1" dirty="0"/>
              <a:t> </a:t>
            </a:r>
            <a:r>
              <a:rPr lang="en-US" sz="2000" b="1" dirty="0" err="1"/>
              <a:t>formy</a:t>
            </a:r>
            <a:endParaRPr lang="en-US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7999" y="267970"/>
            <a:ext cx="8645872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endParaRPr lang="en-US" dirty="0"/>
          </a:p>
          <a:p>
            <a:endParaRPr lang="en-US" dirty="0"/>
          </a:p>
          <a:p>
            <a:r>
              <a:rPr lang="en-US" sz="2000" b="1" dirty="0" err="1"/>
              <a:t>Doporučená</a:t>
            </a:r>
            <a:r>
              <a:rPr lang="en-US" sz="2000" b="1" dirty="0"/>
              <a:t> </a:t>
            </a:r>
            <a:r>
              <a:rPr lang="en-US" sz="2000" b="1" dirty="0" err="1"/>
              <a:t>literatura</a:t>
            </a:r>
            <a:r>
              <a:rPr lang="en-US" sz="2000" b="1" dirty="0"/>
              <a:t>:</a:t>
            </a:r>
          </a:p>
          <a:p>
            <a:pPr marL="342900" indent="-342900">
              <a:buAutoNum type="arabicParenR"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Neidle</a:t>
            </a:r>
            <a:r>
              <a:rPr lang="en-US" dirty="0">
                <a:latin typeface="Arial"/>
                <a:cs typeface="Arial"/>
              </a:rPr>
              <a:t>, S.: Principles of Nucleic Acid Structure, Elsevier, AP, 2008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Calladine</a:t>
            </a:r>
            <a:r>
              <a:rPr lang="en-US" dirty="0">
                <a:latin typeface="Arial"/>
                <a:cs typeface="Arial"/>
              </a:rPr>
              <a:t>, C.R., Drew, H.R., </a:t>
            </a:r>
            <a:r>
              <a:rPr lang="en-US" dirty="0" err="1">
                <a:latin typeface="Arial"/>
                <a:cs typeface="Arial"/>
              </a:rPr>
              <a:t>Luisi</a:t>
            </a:r>
            <a:r>
              <a:rPr lang="en-US" dirty="0">
                <a:latin typeface="Arial"/>
                <a:cs typeface="Arial"/>
              </a:rPr>
              <a:t>, B.F., Travers, A.A.: Understanding DNA – The Molecule and How It Works, 3</a:t>
            </a:r>
            <a:r>
              <a:rPr lang="en-US" baseline="30000" dirty="0">
                <a:latin typeface="Arial"/>
                <a:cs typeface="Arial"/>
              </a:rPr>
              <a:t>rd</a:t>
            </a:r>
            <a:r>
              <a:rPr lang="en-US" dirty="0">
                <a:latin typeface="Arial"/>
                <a:cs typeface="Arial"/>
              </a:rPr>
              <a:t> Ed., Elsevier Academic Press,  2004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/>
                <a:cs typeface="Arial"/>
              </a:rPr>
              <a:t>Bates, A.D., Maxwell, A.: DNA Topology, Oxford Bioscience, 2005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Cotterill</a:t>
            </a:r>
            <a:r>
              <a:rPr lang="en-US" dirty="0">
                <a:latin typeface="Arial"/>
                <a:cs typeface="Arial"/>
              </a:rPr>
              <a:t>, R.: Biophysics: An Introduction, John Wiley &amp; Sons, Ltd. 2002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Voet</a:t>
            </a:r>
            <a:r>
              <a:rPr lang="en-US" dirty="0">
                <a:latin typeface="Arial"/>
                <a:cs typeface="Arial"/>
              </a:rPr>
              <a:t>, D, and </a:t>
            </a:r>
            <a:r>
              <a:rPr lang="en-US" dirty="0" err="1">
                <a:latin typeface="Arial"/>
                <a:cs typeface="Arial"/>
              </a:rPr>
              <a:t>Voetová</a:t>
            </a:r>
            <a:r>
              <a:rPr lang="en-US" dirty="0">
                <a:latin typeface="Arial"/>
                <a:cs typeface="Arial"/>
              </a:rPr>
              <a:t>, J.G.: </a:t>
            </a:r>
            <a:r>
              <a:rPr lang="en-US" dirty="0" err="1">
                <a:latin typeface="Arial"/>
                <a:cs typeface="Arial"/>
              </a:rPr>
              <a:t>Biochemie</a:t>
            </a:r>
            <a:r>
              <a:rPr lang="en-US" dirty="0">
                <a:latin typeface="Arial"/>
                <a:cs typeface="Arial"/>
              </a:rPr>
              <a:t>, Victoria Publishing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/>
                <a:cs typeface="Arial"/>
              </a:rPr>
              <a:t>Murray, R.K., </a:t>
            </a:r>
            <a:r>
              <a:rPr lang="en-US" dirty="0" err="1">
                <a:latin typeface="Arial"/>
                <a:cs typeface="Arial"/>
              </a:rPr>
              <a:t>Granner</a:t>
            </a:r>
            <a:r>
              <a:rPr lang="en-US" dirty="0">
                <a:latin typeface="Arial"/>
                <a:cs typeface="Arial"/>
              </a:rPr>
              <a:t>, D. K., Mayes, P., A., </a:t>
            </a:r>
            <a:r>
              <a:rPr lang="en-US" dirty="0" err="1">
                <a:latin typeface="Arial"/>
                <a:cs typeface="Arial"/>
              </a:rPr>
              <a:t>Rodwell</a:t>
            </a:r>
            <a:r>
              <a:rPr lang="en-US" dirty="0">
                <a:latin typeface="Arial"/>
                <a:cs typeface="Arial"/>
              </a:rPr>
              <a:t>, V., W.: Harper’s Illustrated Biochemistry, Lange Medical Books, 2003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Schuenemann</a:t>
            </a:r>
            <a:r>
              <a:rPr lang="en-US" dirty="0">
                <a:latin typeface="Arial"/>
                <a:cs typeface="Arial"/>
              </a:rPr>
              <a:t>, V.: </a:t>
            </a:r>
            <a:r>
              <a:rPr lang="en-US" dirty="0" err="1">
                <a:latin typeface="Arial"/>
                <a:cs typeface="Arial"/>
              </a:rPr>
              <a:t>Biophysik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Eine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Einfuehrung</a:t>
            </a:r>
            <a:r>
              <a:rPr lang="en-US" dirty="0">
                <a:latin typeface="Arial"/>
                <a:cs typeface="Arial"/>
              </a:rPr>
              <a:t>, Springer, 2005</a:t>
            </a:r>
          </a:p>
          <a:p>
            <a:pPr marL="342900" indent="-342900">
              <a:buAutoNum type="arabicParenR"/>
            </a:pPr>
            <a:r>
              <a:rPr lang="en-US" dirty="0">
                <a:latin typeface="Arial"/>
                <a:cs typeface="Arial"/>
              </a:rPr>
              <a:t>Garrett, R.H., Grisham, C.M.: Biochemistry,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ed., 1999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Arial"/>
                <a:cs typeface="Arial"/>
              </a:rPr>
              <a:t>Bergethon</a:t>
            </a:r>
            <a:r>
              <a:rPr lang="en-US" dirty="0">
                <a:latin typeface="Arial"/>
                <a:cs typeface="Arial"/>
              </a:rPr>
              <a:t>, P.R., The Physical Basis of Biochemistry: The Foundations of Molecular Biophysics, 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ed., Springer, 2010</a:t>
            </a:r>
            <a:endParaRPr lang="en-US" dirty="0"/>
          </a:p>
          <a:p>
            <a:endParaRPr lang="en-US" dirty="0"/>
          </a:p>
          <a:p>
            <a:r>
              <a:rPr lang="en-US" sz="2000" b="1" dirty="0" err="1"/>
              <a:t>Nukleové</a:t>
            </a:r>
            <a:r>
              <a:rPr lang="en-US" sz="2000" b="1" dirty="0"/>
              <a:t> </a:t>
            </a:r>
            <a:r>
              <a:rPr lang="en-US" sz="2000" b="1" dirty="0" err="1"/>
              <a:t>kyseliny</a:t>
            </a:r>
            <a:endParaRPr lang="en-US" sz="2000" b="1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DNA</a:t>
            </a:r>
          </a:p>
          <a:p>
            <a:pPr>
              <a:buFontTx/>
              <a:buChar char="-"/>
            </a:pPr>
            <a:r>
              <a:rPr lang="en-US" dirty="0"/>
              <a:t>RNA</a:t>
            </a:r>
          </a:p>
          <a:p>
            <a:pPr>
              <a:buFontTx/>
              <a:buChar char="-"/>
            </a:pPr>
            <a:r>
              <a:rPr lang="en-US" sz="1400" i="1" dirty="0"/>
              <a:t>PNA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1478" y="302923"/>
            <a:ext cx="882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Nukleosidy</a:t>
            </a:r>
            <a:r>
              <a:rPr lang="en-US" sz="2000" b="1" dirty="0"/>
              <a:t> a </a:t>
            </a:r>
            <a:r>
              <a:rPr lang="en-US" sz="2000" b="1" dirty="0" err="1"/>
              <a:t>nukleotidy</a:t>
            </a:r>
            <a:endParaRPr lang="en-US" sz="2000" b="1" dirty="0"/>
          </a:p>
        </p:txBody>
      </p:sp>
      <p:pic>
        <p:nvPicPr>
          <p:cNvPr id="9" name="Picture 8" descr="ATP_ADP_A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24" y="1106834"/>
            <a:ext cx="4958907" cy="51079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478" y="1106834"/>
            <a:ext cx="5534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Nukleo</a:t>
            </a:r>
            <a:r>
              <a:rPr lang="en-US" b="1" dirty="0" err="1">
                <a:solidFill>
                  <a:srgbClr val="800000"/>
                </a:solidFill>
              </a:rPr>
              <a:t>tid</a:t>
            </a:r>
            <a:r>
              <a:rPr lang="en-US" dirty="0"/>
              <a:t> </a:t>
            </a:r>
            <a:r>
              <a:rPr lang="en-US" dirty="0" err="1"/>
              <a:t>vzniká</a:t>
            </a:r>
            <a:r>
              <a:rPr lang="en-US" dirty="0"/>
              <a:t> </a:t>
            </a:r>
            <a:r>
              <a:rPr lang="en-US" dirty="0" err="1"/>
              <a:t>esterifikací</a:t>
            </a:r>
            <a:r>
              <a:rPr lang="en-US" dirty="0"/>
              <a:t> </a:t>
            </a:r>
            <a:r>
              <a:rPr lang="en-US" dirty="0" err="1"/>
              <a:t>fosforylu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–OH </a:t>
            </a:r>
            <a:r>
              <a:rPr lang="en-US" dirty="0" err="1"/>
              <a:t>skupinu</a:t>
            </a:r>
            <a:r>
              <a:rPr lang="en-US" dirty="0"/>
              <a:t> </a:t>
            </a:r>
            <a:r>
              <a:rPr lang="en-US" dirty="0" err="1"/>
              <a:t>nukleo</a:t>
            </a:r>
            <a:r>
              <a:rPr lang="en-US" b="1" dirty="0" err="1">
                <a:solidFill>
                  <a:srgbClr val="800000"/>
                </a:solidFill>
              </a:rPr>
              <a:t>sid</a:t>
            </a:r>
            <a:r>
              <a:rPr lang="en-US" dirty="0" err="1"/>
              <a:t>u</a:t>
            </a:r>
            <a:r>
              <a:rPr lang="en-US" dirty="0"/>
              <a:t>. V </a:t>
            </a:r>
            <a:r>
              <a:rPr lang="en-US" dirty="0" err="1"/>
              <a:t>riboze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esterifikovat</a:t>
            </a:r>
            <a:r>
              <a:rPr lang="en-US" dirty="0"/>
              <a:t> 3 </a:t>
            </a:r>
            <a:r>
              <a:rPr lang="en-US" dirty="0" err="1"/>
              <a:t>skupiny</a:t>
            </a:r>
            <a:r>
              <a:rPr lang="en-US" dirty="0"/>
              <a:t> (</a:t>
            </a:r>
            <a:r>
              <a:rPr lang="en-US" dirty="0" err="1"/>
              <a:t>ve</a:t>
            </a:r>
            <a:r>
              <a:rPr lang="en-US" dirty="0"/>
              <a:t> 2’-deoxy-riboze </a:t>
            </a:r>
            <a:r>
              <a:rPr lang="en-US" dirty="0" err="1"/>
              <a:t>pouze</a:t>
            </a:r>
            <a:r>
              <a:rPr lang="en-US" dirty="0"/>
              <a:t> 2 –OH </a:t>
            </a:r>
            <a:r>
              <a:rPr lang="en-US" dirty="0" err="1"/>
              <a:t>skupiny</a:t>
            </a:r>
            <a:r>
              <a:rPr lang="en-US" dirty="0"/>
              <a:t>) , </a:t>
            </a:r>
            <a:r>
              <a:rPr lang="en-US" dirty="0" err="1"/>
              <a:t>přesto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drtivá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ribonukleotidů</a:t>
            </a:r>
            <a:r>
              <a:rPr lang="en-US" dirty="0"/>
              <a:t> </a:t>
            </a:r>
            <a:r>
              <a:rPr lang="en-US" dirty="0" err="1"/>
              <a:t>fosfát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poloze</a:t>
            </a:r>
            <a:r>
              <a:rPr lang="en-US" dirty="0"/>
              <a:t> 5’.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4"/>
          <a:stretch/>
        </p:blipFill>
        <p:spPr bwMode="auto">
          <a:xfrm>
            <a:off x="65592" y="2410845"/>
            <a:ext cx="4082564" cy="362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sid_t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54" y="696832"/>
            <a:ext cx="1258045" cy="5545819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58684" y="248502"/>
          <a:ext cx="7200677" cy="5950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1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368">
                <a:tc>
                  <a:txBody>
                    <a:bodyPr/>
                    <a:lstStyle/>
                    <a:p>
                      <a:r>
                        <a:rPr lang="en-US" b="0" dirty="0" err="1"/>
                        <a:t>Název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báze</a:t>
                      </a:r>
                      <a:r>
                        <a:rPr lang="en-US" b="0" dirty="0"/>
                        <a:t>, </a:t>
                      </a:r>
                      <a:r>
                        <a:rPr lang="en-US" b="1" dirty="0"/>
                        <a:t>X=H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Nukleosid</a:t>
                      </a:r>
                      <a:r>
                        <a:rPr lang="en-US" dirty="0"/>
                        <a:t>, X=(</a:t>
                      </a:r>
                      <a:r>
                        <a:rPr lang="en-US" dirty="0" err="1"/>
                        <a:t>deoxy)ribóza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/>
                        <a:t>Nukleotid</a:t>
                      </a:r>
                      <a:r>
                        <a:rPr lang="en-US" dirty="0"/>
                        <a:t>, X= </a:t>
                      </a:r>
                      <a:r>
                        <a:rPr lang="en-US" dirty="0" err="1"/>
                        <a:t>fosfo.ribóza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07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Adenosinmonofosfát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Guanosinmonofosfát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GMP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Cytosin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Cytidinmonofosfát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CMP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Uracil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 err="1"/>
                        <a:t>Uridinmonofosfát</a:t>
                      </a:r>
                      <a:endParaRPr lang="en-US" dirty="0"/>
                    </a:p>
                    <a:p>
                      <a:pPr algn="ctr"/>
                      <a:r>
                        <a:rPr lang="en-US" b="1" dirty="0"/>
                        <a:t>UMP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445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Thymin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Thymidin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0" dirty="0" err="1"/>
                        <a:t>Thymidinmonofosfát</a:t>
                      </a:r>
                      <a:endParaRPr lang="en-US" b="0" dirty="0"/>
                    </a:p>
                    <a:p>
                      <a:pPr algn="ctr"/>
                      <a:r>
                        <a:rPr lang="en-US" b="1" dirty="0"/>
                        <a:t>TMP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3"/>
          <a:stretch/>
        </p:blipFill>
        <p:spPr bwMode="auto">
          <a:xfrm>
            <a:off x="286095" y="550034"/>
            <a:ext cx="4357475" cy="433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2" r="10470"/>
          <a:stretch/>
        </p:blipFill>
        <p:spPr bwMode="auto">
          <a:xfrm>
            <a:off x="5097298" y="583163"/>
            <a:ext cx="3909749" cy="433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55913" y="4726609"/>
            <a:ext cx="2573130" cy="4306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51840" y="367815"/>
            <a:ext cx="1655789" cy="4306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16609" y="632908"/>
            <a:ext cx="4859410" cy="5057678"/>
          </a:xfrm>
          <a:custGeom>
            <a:avLst/>
            <a:gdLst>
              <a:gd name="connsiteX0" fmla="*/ 0 w 4859410"/>
              <a:gd name="connsiteY0" fmla="*/ 4413962 h 5057678"/>
              <a:gd name="connsiteX1" fmla="*/ 1004956 w 4859410"/>
              <a:gd name="connsiteY1" fmla="*/ 4955092 h 5057678"/>
              <a:gd name="connsiteX2" fmla="*/ 2528956 w 4859410"/>
              <a:gd name="connsiteY2" fmla="*/ 4955092 h 5057678"/>
              <a:gd name="connsiteX3" fmla="*/ 3699565 w 4859410"/>
              <a:gd name="connsiteY3" fmla="*/ 3894918 h 5057678"/>
              <a:gd name="connsiteX4" fmla="*/ 3290956 w 4859410"/>
              <a:gd name="connsiteY4" fmla="*/ 405179 h 5057678"/>
              <a:gd name="connsiteX5" fmla="*/ 4616174 w 4859410"/>
              <a:gd name="connsiteY5" fmla="*/ 118049 h 5057678"/>
              <a:gd name="connsiteX6" fmla="*/ 4859130 w 4859410"/>
              <a:gd name="connsiteY6" fmla="*/ 813788 h 5057678"/>
              <a:gd name="connsiteX7" fmla="*/ 4859130 w 4859410"/>
              <a:gd name="connsiteY7" fmla="*/ 813788 h 505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9410" h="5057678">
                <a:moveTo>
                  <a:pt x="0" y="4413962"/>
                </a:moveTo>
                <a:cubicBezTo>
                  <a:pt x="291731" y="4639433"/>
                  <a:pt x="583463" y="4864904"/>
                  <a:pt x="1004956" y="4955092"/>
                </a:cubicBezTo>
                <a:cubicBezTo>
                  <a:pt x="1426449" y="5045280"/>
                  <a:pt x="2079855" y="5131788"/>
                  <a:pt x="2528956" y="4955092"/>
                </a:cubicBezTo>
                <a:cubicBezTo>
                  <a:pt x="2978057" y="4778396"/>
                  <a:pt x="3572565" y="4653237"/>
                  <a:pt x="3699565" y="3894918"/>
                </a:cubicBezTo>
                <a:cubicBezTo>
                  <a:pt x="3826565" y="3136599"/>
                  <a:pt x="3138188" y="1034657"/>
                  <a:pt x="3290956" y="405179"/>
                </a:cubicBezTo>
                <a:cubicBezTo>
                  <a:pt x="3443724" y="-224299"/>
                  <a:pt x="4354812" y="49948"/>
                  <a:pt x="4616174" y="118049"/>
                </a:cubicBezTo>
                <a:cubicBezTo>
                  <a:pt x="4877536" y="186150"/>
                  <a:pt x="4859130" y="813788"/>
                  <a:pt x="4859130" y="813788"/>
                </a:cubicBezTo>
                <a:lnTo>
                  <a:pt x="4859130" y="813788"/>
                </a:lnTo>
              </a:path>
            </a:pathLst>
          </a:custGeom>
          <a:ln w="28575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02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1390" y="267970"/>
            <a:ext cx="846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Cukr</a:t>
            </a:r>
            <a:endParaRPr lang="en-US" sz="2000" b="1" dirty="0"/>
          </a:p>
        </p:txBody>
      </p:sp>
      <p:pic>
        <p:nvPicPr>
          <p:cNvPr id="11" name="Picture 10" descr="furanoza_deoxy_riboz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2" y="1896631"/>
            <a:ext cx="8948827" cy="313306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48701" y="3588471"/>
            <a:ext cx="5405868" cy="1073473"/>
            <a:chOff x="2948701" y="3588471"/>
            <a:chExt cx="5405868" cy="1073473"/>
          </a:xfrm>
        </p:grpSpPr>
        <p:sp>
          <p:nvSpPr>
            <p:cNvPr id="13" name="Oval 12"/>
            <p:cNvSpPr/>
            <p:nvPr/>
          </p:nvSpPr>
          <p:spPr>
            <a:xfrm>
              <a:off x="2948701" y="3588471"/>
              <a:ext cx="7217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785253" y="3588471"/>
              <a:ext cx="5693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3" idx="4"/>
            </p:cNvCxnSpPr>
            <p:nvPr/>
          </p:nvCxnSpPr>
          <p:spPr>
            <a:xfrm rot="16200000" flipH="1">
              <a:off x="3051155" y="4379003"/>
              <a:ext cx="539756" cy="229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7804864" y="4379002"/>
              <a:ext cx="539756" cy="22949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0800000">
              <a:off x="3332509" y="4660356"/>
              <a:ext cx="4753711" cy="158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967483" y="2271921"/>
            <a:ext cx="5022060" cy="873820"/>
            <a:chOff x="967483" y="2271921"/>
            <a:chExt cx="5022060" cy="873820"/>
          </a:xfrm>
        </p:grpSpPr>
        <p:sp>
          <p:nvSpPr>
            <p:cNvPr id="27" name="Oval 26"/>
            <p:cNvSpPr/>
            <p:nvPr/>
          </p:nvSpPr>
          <p:spPr>
            <a:xfrm rot="10800000">
              <a:off x="5430247" y="2613611"/>
              <a:ext cx="55929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10800000">
              <a:off x="967483" y="2613612"/>
              <a:ext cx="569316" cy="53212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27" idx="4"/>
            </p:cNvCxnSpPr>
            <p:nvPr/>
          </p:nvCxnSpPr>
          <p:spPr>
            <a:xfrm rot="16200000" flipV="1">
              <a:off x="5538653" y="2442369"/>
              <a:ext cx="341690" cy="79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V="1">
              <a:off x="1087942" y="2442768"/>
              <a:ext cx="341694" cy="1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258788" y="2271921"/>
              <a:ext cx="4474857" cy="158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rot="16200000" flipH="1">
            <a:off x="1870428" y="3570989"/>
            <a:ext cx="4951625" cy="93217"/>
          </a:xfrm>
          <a:prstGeom prst="line">
            <a:avLst/>
          </a:prstGeom>
          <a:ln w="38100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9912" y="1285481"/>
            <a:ext cx="8925523" cy="3359730"/>
            <a:chOff x="0" y="772837"/>
            <a:chExt cx="8925523" cy="3359730"/>
          </a:xfrm>
        </p:grpSpPr>
        <p:pic>
          <p:nvPicPr>
            <p:cNvPr id="9" name="Picture 8" descr="AMP_dAMP_UMP_dTMP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72837"/>
              <a:ext cx="8925523" cy="26240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3763235"/>
              <a:ext cx="8925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	AMP					</a:t>
              </a:r>
              <a:r>
                <a:rPr lang="en-US" b="1" dirty="0" err="1"/>
                <a:t>dAMP</a:t>
              </a:r>
              <a:r>
                <a:rPr lang="en-US" b="1" dirty="0"/>
                <a:t>			       UMP				      </a:t>
              </a:r>
              <a:r>
                <a:rPr lang="en-US" b="1" dirty="0" err="1"/>
                <a:t>dTMP</a:t>
              </a:r>
              <a:endParaRPr lang="en-US" b="1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syn_ant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0" y="2072725"/>
            <a:ext cx="8878914" cy="3108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780" y="512639"/>
            <a:ext cx="887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Vlivem</a:t>
            </a:r>
            <a:r>
              <a:rPr lang="en-US" dirty="0"/>
              <a:t> </a:t>
            </a:r>
            <a:r>
              <a:rPr lang="en-US" dirty="0" err="1"/>
              <a:t>stérického</a:t>
            </a:r>
            <a:r>
              <a:rPr lang="en-US" dirty="0"/>
              <a:t> </a:t>
            </a:r>
            <a:r>
              <a:rPr lang="en-US" dirty="0" err="1"/>
              <a:t>bránění</a:t>
            </a:r>
            <a:r>
              <a:rPr lang="en-US" dirty="0"/>
              <a:t> </a:t>
            </a:r>
            <a:r>
              <a:rPr lang="en-US" dirty="0" err="1"/>
              <a:t>báze</a:t>
            </a:r>
            <a:r>
              <a:rPr lang="en-US" dirty="0"/>
              <a:t> se </a:t>
            </a:r>
            <a:r>
              <a:rPr lang="en-US" dirty="0" err="1"/>
              <a:t>vyskytují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konformační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báze-cukr</a:t>
            </a:r>
            <a:r>
              <a:rPr lang="en-US" dirty="0"/>
              <a:t>: </a:t>
            </a:r>
            <a:r>
              <a:rPr lang="en-US" sz="2000" b="1" i="1" dirty="0" err="1">
                <a:solidFill>
                  <a:srgbClr val="0000FF"/>
                </a:solidFill>
              </a:rPr>
              <a:t>syn</a:t>
            </a:r>
            <a:r>
              <a:rPr lang="en-US" sz="2000" dirty="0"/>
              <a:t>/</a:t>
            </a:r>
            <a:r>
              <a:rPr lang="en-US" sz="2000" b="1" i="1" dirty="0">
                <a:solidFill>
                  <a:srgbClr val="800000"/>
                </a:solidFill>
              </a:rPr>
              <a:t>anti</a:t>
            </a:r>
          </a:p>
          <a:p>
            <a:r>
              <a:rPr lang="en-US" dirty="0"/>
              <a:t>Oba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se </a:t>
            </a:r>
            <a:r>
              <a:rPr lang="en-US" dirty="0" err="1"/>
              <a:t>vyskytují</a:t>
            </a:r>
            <a:r>
              <a:rPr lang="en-US" dirty="0"/>
              <a:t> v </a:t>
            </a:r>
            <a:r>
              <a:rPr lang="en-US" dirty="0" err="1"/>
              <a:t>přírodě</a:t>
            </a:r>
            <a:r>
              <a:rPr lang="en-US" dirty="0"/>
              <a:t>, </a:t>
            </a:r>
            <a:r>
              <a:rPr lang="en-US" dirty="0" err="1"/>
              <a:t>přičemž</a:t>
            </a:r>
            <a:r>
              <a:rPr lang="en-US" dirty="0"/>
              <a:t> </a:t>
            </a:r>
            <a:r>
              <a:rPr lang="en-US" b="1" dirty="0"/>
              <a:t>ANTI</a:t>
            </a:r>
            <a:r>
              <a:rPr lang="en-US" dirty="0"/>
              <a:t> </a:t>
            </a:r>
            <a:r>
              <a:rPr lang="en-US" dirty="0" err="1"/>
              <a:t>převažuje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suger_pucker01.jpeg"/>
          <p:cNvPicPr>
            <a:picLocks noChangeAspect="1"/>
          </p:cNvPicPr>
          <p:nvPr/>
        </p:nvPicPr>
        <p:blipFill>
          <a:blip r:embed="rId2"/>
          <a:srcRect t="3351" r="68863" b="78652"/>
          <a:stretch>
            <a:fillRect/>
          </a:stretch>
        </p:blipFill>
        <p:spPr>
          <a:xfrm>
            <a:off x="1248107" y="681077"/>
            <a:ext cx="2543550" cy="2419047"/>
          </a:xfrm>
          <a:prstGeom prst="rect">
            <a:avLst/>
          </a:prstGeom>
        </p:spPr>
      </p:pic>
      <p:pic>
        <p:nvPicPr>
          <p:cNvPr id="9" name="Picture 8" descr="suger_pucker01.jpeg"/>
          <p:cNvPicPr>
            <a:picLocks noChangeAspect="1"/>
          </p:cNvPicPr>
          <p:nvPr/>
        </p:nvPicPr>
        <p:blipFill>
          <a:blip r:embed="rId2"/>
          <a:srcRect t="52557" r="53107" b="19448"/>
          <a:stretch>
            <a:fillRect/>
          </a:stretch>
        </p:blipFill>
        <p:spPr>
          <a:xfrm>
            <a:off x="4903289" y="269839"/>
            <a:ext cx="3299821" cy="3241524"/>
          </a:xfrm>
          <a:prstGeom prst="rect">
            <a:avLst/>
          </a:prstGeom>
        </p:spPr>
      </p:pic>
      <p:pic>
        <p:nvPicPr>
          <p:cNvPr id="10" name="Picture 9" descr="suger_pucker01.jpeg"/>
          <p:cNvPicPr>
            <a:picLocks noChangeAspect="1"/>
          </p:cNvPicPr>
          <p:nvPr/>
        </p:nvPicPr>
        <p:blipFill>
          <a:blip r:embed="rId2"/>
          <a:srcRect t="80239" r="53107" b="1991"/>
          <a:stretch>
            <a:fillRect/>
          </a:stretch>
        </p:blipFill>
        <p:spPr>
          <a:xfrm>
            <a:off x="4903289" y="4079839"/>
            <a:ext cx="3299821" cy="2057596"/>
          </a:xfrm>
          <a:prstGeom prst="rect">
            <a:avLst/>
          </a:prstGeom>
        </p:spPr>
      </p:pic>
      <p:pic>
        <p:nvPicPr>
          <p:cNvPr id="11" name="Picture 10" descr="suger_pucker01.jpeg"/>
          <p:cNvPicPr>
            <a:picLocks noChangeAspect="1"/>
          </p:cNvPicPr>
          <p:nvPr/>
        </p:nvPicPr>
        <p:blipFill>
          <a:blip r:embed="rId2"/>
          <a:srcRect t="23543" r="68863" b="57496"/>
          <a:stretch>
            <a:fillRect/>
          </a:stretch>
        </p:blipFill>
        <p:spPr>
          <a:xfrm>
            <a:off x="1145376" y="3837934"/>
            <a:ext cx="2543550" cy="2548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469" y="181429"/>
            <a:ext cx="464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Konformace</a:t>
            </a:r>
            <a:r>
              <a:rPr lang="en-US" sz="2400" b="1" dirty="0"/>
              <a:t> </a:t>
            </a:r>
            <a:r>
              <a:rPr lang="en-US" sz="2400" b="1" dirty="0" err="1"/>
              <a:t>cukru</a:t>
            </a:r>
            <a:r>
              <a:rPr lang="en-US" sz="2400" b="1" dirty="0"/>
              <a:t> - Sugar pucker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_sugar_bonds_ang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1600" y="1346200"/>
            <a:ext cx="3858897" cy="41515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016" y="401077"/>
            <a:ext cx="623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Vazebné</a:t>
            </a:r>
            <a:r>
              <a:rPr lang="en-US" dirty="0"/>
              <a:t> </a:t>
            </a:r>
            <a:r>
              <a:rPr lang="en-US" dirty="0" err="1"/>
              <a:t>parametry</a:t>
            </a:r>
            <a:r>
              <a:rPr lang="en-US" dirty="0"/>
              <a:t> </a:t>
            </a:r>
            <a:r>
              <a:rPr lang="en-US" dirty="0" err="1"/>
              <a:t>cukerných</a:t>
            </a:r>
            <a:r>
              <a:rPr lang="en-US" dirty="0"/>
              <a:t> </a:t>
            </a:r>
            <a:r>
              <a:rPr lang="en-US" dirty="0" err="1"/>
              <a:t>zbytků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2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bone_sugarK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75" y="3727685"/>
            <a:ext cx="2349406" cy="295371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1048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Fosfát</a:t>
            </a:r>
            <a:r>
              <a:rPr lang="en-US" dirty="0"/>
              <a:t>; </a:t>
            </a:r>
            <a:r>
              <a:rPr lang="en-US" dirty="0" err="1"/>
              <a:t>páteř</a:t>
            </a:r>
            <a:r>
              <a:rPr lang="en-US" dirty="0"/>
              <a:t> </a:t>
            </a:r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endParaRPr lang="en-US" dirty="0"/>
          </a:p>
        </p:txBody>
      </p:sp>
      <p:pic>
        <p:nvPicPr>
          <p:cNvPr id="9" name="Picture 8" descr="tetrahedral_fosfat.png"/>
          <p:cNvPicPr>
            <a:picLocks noChangeAspect="1"/>
          </p:cNvPicPr>
          <p:nvPr/>
        </p:nvPicPr>
        <p:blipFill>
          <a:blip r:embed="rId3"/>
          <a:srcRect l="3550" r="4136" b="20000"/>
          <a:stretch>
            <a:fillRect/>
          </a:stretch>
        </p:blipFill>
        <p:spPr>
          <a:xfrm>
            <a:off x="163130" y="474188"/>
            <a:ext cx="5333756" cy="2499844"/>
          </a:xfrm>
          <a:prstGeom prst="rect">
            <a:avLst/>
          </a:prstGeom>
        </p:spPr>
      </p:pic>
      <p:pic>
        <p:nvPicPr>
          <p:cNvPr id="17" name="Picture 16" descr="mono_pa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181" y="2896629"/>
            <a:ext cx="5380365" cy="3413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130" y="3081354"/>
            <a:ext cx="521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Tetrahedrální</a:t>
            </a:r>
            <a:r>
              <a:rPr lang="en-US" dirty="0"/>
              <a:t> </a:t>
            </a:r>
            <a:r>
              <a:rPr lang="en-US" dirty="0" err="1"/>
              <a:t>uspořádání</a:t>
            </a:r>
            <a:r>
              <a:rPr lang="en-US" dirty="0"/>
              <a:t> </a:t>
            </a:r>
            <a:r>
              <a:rPr lang="en-US" dirty="0" err="1"/>
              <a:t>fosfátové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(a)</a:t>
            </a:r>
            <a:r>
              <a:rPr lang="en-US" dirty="0"/>
              <a:t>, </a:t>
            </a:r>
            <a:r>
              <a:rPr lang="en-US" dirty="0" err="1"/>
              <a:t>volnost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paterDN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004" y="570893"/>
            <a:ext cx="4822586" cy="5785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04856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/>
              <a:t>Páteř</a:t>
            </a:r>
            <a:r>
              <a:rPr lang="en-US" sz="2000" b="1" dirty="0"/>
              <a:t> </a:t>
            </a:r>
            <a:r>
              <a:rPr lang="en-US" sz="2000" b="1" dirty="0" err="1"/>
              <a:t>nukleové</a:t>
            </a:r>
            <a:r>
              <a:rPr lang="en-US" sz="2000" b="1" dirty="0"/>
              <a:t> </a:t>
            </a:r>
            <a:r>
              <a:rPr lang="en-US" sz="2000" b="1" dirty="0" err="1"/>
              <a:t>kyseliny</a:t>
            </a:r>
            <a:endParaRPr lang="en-US" sz="2000" b="1" dirty="0"/>
          </a:p>
        </p:txBody>
      </p:sp>
      <p:sp>
        <p:nvSpPr>
          <p:cNvPr id="12" name="Oval 11"/>
          <p:cNvSpPr/>
          <p:nvPr/>
        </p:nvSpPr>
        <p:spPr>
          <a:xfrm rot="10800000">
            <a:off x="2645004" y="439233"/>
            <a:ext cx="978778" cy="3763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6200000" flipH="1">
            <a:off x="1243759" y="2007091"/>
            <a:ext cx="5505836" cy="319268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10800000">
            <a:off x="5822162" y="6061580"/>
            <a:ext cx="978778" cy="37632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2752174">
            <a:off x="3052854" y="699047"/>
            <a:ext cx="349564" cy="838865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0800000">
            <a:off x="3662680" y="2418596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0800000">
            <a:off x="4303547" y="3646726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0800000">
            <a:off x="4991022" y="4905021"/>
            <a:ext cx="299040" cy="305401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95703" y="664096"/>
            <a:ext cx="13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náboj</a:t>
            </a:r>
            <a:r>
              <a:rPr lang="en-US" dirty="0"/>
              <a:t> </a:t>
            </a:r>
            <a:r>
              <a:rPr lang="en-US" sz="2400" b="1" dirty="0">
                <a:solidFill>
                  <a:srgbClr val="0000FF"/>
                </a:solidFill>
              </a:rPr>
              <a:t>2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5868" y="2677394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15198" y="3882222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45862" y="5163819"/>
            <a:ext cx="48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1</a:t>
            </a:r>
            <a:r>
              <a:rPr lang="en-US" sz="2400" b="1" baseline="30000" dirty="0">
                <a:solidFill>
                  <a:srgbClr val="0000FF"/>
                </a:solidFill>
              </a:rPr>
              <a:t>-</a:t>
            </a:r>
            <a:r>
              <a:rPr lang="en-US" dirty="0"/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9800" y="850512"/>
            <a:ext cx="2882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protináboj</a:t>
            </a:r>
            <a:r>
              <a:rPr lang="en-US" dirty="0"/>
              <a:t> </a:t>
            </a:r>
            <a:r>
              <a:rPr lang="en-US" dirty="0" err="1"/>
              <a:t>negativně</a:t>
            </a:r>
            <a:r>
              <a:rPr lang="en-US" dirty="0"/>
              <a:t> </a:t>
            </a:r>
            <a:r>
              <a:rPr lang="en-US" dirty="0" err="1"/>
              <a:t>nabité</a:t>
            </a:r>
            <a:r>
              <a:rPr lang="en-US" dirty="0"/>
              <a:t> </a:t>
            </a:r>
            <a:r>
              <a:rPr lang="en-US" dirty="0" err="1"/>
              <a:t>páteři</a:t>
            </a:r>
            <a:r>
              <a:rPr lang="en-US" dirty="0"/>
              <a:t>: </a:t>
            </a:r>
            <a:r>
              <a:rPr lang="en-US" sz="2400" b="1" dirty="0">
                <a:solidFill>
                  <a:srgbClr val="800000"/>
                </a:solidFill>
              </a:rPr>
              <a:t>Na</a:t>
            </a:r>
            <a:r>
              <a:rPr lang="en-US" sz="2400" b="1" baseline="30000" dirty="0">
                <a:solidFill>
                  <a:srgbClr val="800000"/>
                </a:solidFill>
              </a:rPr>
              <a:t>+</a:t>
            </a:r>
            <a:r>
              <a:rPr lang="en-US" dirty="0"/>
              <a:t>, </a:t>
            </a:r>
            <a:r>
              <a:rPr lang="en-US" sz="2400" b="1" dirty="0">
                <a:solidFill>
                  <a:srgbClr val="800000"/>
                </a:solidFill>
              </a:rPr>
              <a:t>K</a:t>
            </a:r>
            <a:r>
              <a:rPr lang="en-US" sz="2400" b="1" baseline="30000" dirty="0">
                <a:solidFill>
                  <a:srgbClr val="800000"/>
                </a:solidFill>
              </a:rPr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3058" y="4702154"/>
            <a:ext cx="314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Báze</a:t>
            </a:r>
            <a:r>
              <a:rPr lang="en-US" dirty="0"/>
              <a:t> </a:t>
            </a:r>
            <a:r>
              <a:rPr lang="en-US" dirty="0" err="1"/>
              <a:t>v</a:t>
            </a:r>
            <a:r>
              <a:rPr lang="en-US" dirty="0"/>
              <a:t> </a:t>
            </a:r>
            <a:r>
              <a:rPr lang="en-US" dirty="0" err="1"/>
              <a:t>páteři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číslujeme</a:t>
            </a:r>
            <a:r>
              <a:rPr lang="en-US" dirty="0"/>
              <a:t> </a:t>
            </a:r>
            <a:r>
              <a:rPr lang="en-US" b="1" dirty="0" err="1"/>
              <a:t>od</a:t>
            </a:r>
            <a:r>
              <a:rPr lang="en-US" b="1" dirty="0"/>
              <a:t> 5’-konce </a:t>
            </a:r>
            <a:r>
              <a:rPr lang="en-US" dirty="0" err="1"/>
              <a:t>směrem</a:t>
            </a:r>
            <a:r>
              <a:rPr lang="en-US" dirty="0"/>
              <a:t> </a:t>
            </a:r>
            <a:r>
              <a:rPr lang="en-US" b="1" dirty="0" err="1"/>
              <a:t>ke</a:t>
            </a:r>
            <a:r>
              <a:rPr lang="en-US" b="1" dirty="0"/>
              <a:t> 3’-konci</a:t>
            </a:r>
            <a:r>
              <a:rPr lang="en-US" dirty="0"/>
              <a:t>: 5’-GCAT-3’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three_types_atom_movem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80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 descr="DNA_R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7" y="654362"/>
            <a:ext cx="8704664" cy="5415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476" y="215124"/>
            <a:ext cx="73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	RNA								DNA</a:t>
            </a:r>
          </a:p>
        </p:txBody>
      </p:sp>
    </p:spTree>
    <p:extLst>
      <p:ext uri="{BB962C8B-B14F-4D97-AF65-F5344CB8AC3E}">
        <p14:creationId xmlns:p14="http://schemas.microsoft.com/office/powerpoint/2010/main" val="3159875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DNA_RN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7" y="654362"/>
            <a:ext cx="8704664" cy="5415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476" y="215124"/>
            <a:ext cx="73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	RNA								DNA</a:t>
            </a:r>
          </a:p>
        </p:txBody>
      </p:sp>
      <p:sp>
        <p:nvSpPr>
          <p:cNvPr id="2" name="Oval 1"/>
          <p:cNvSpPr/>
          <p:nvPr/>
        </p:nvSpPr>
        <p:spPr>
          <a:xfrm>
            <a:off x="1557130" y="2020956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84400" y="314516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07246" y="4280430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45558" y="541570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18921" y="2020956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46191" y="314516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69037" y="4280430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07349" y="5415702"/>
            <a:ext cx="287130" cy="28713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43446" y="698534"/>
            <a:ext cx="436733" cy="43673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46286" y="4087238"/>
            <a:ext cx="436733" cy="436733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wrong_dna_pau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2"/>
            <a:ext cx="4284968" cy="4148667"/>
          </a:xfrm>
          <a:prstGeom prst="rect">
            <a:avLst/>
          </a:prstGeom>
        </p:spPr>
      </p:pic>
      <p:pic>
        <p:nvPicPr>
          <p:cNvPr id="9" name="Picture 8" descr="Screen Shot 2014-10-21 at 08.2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28" y="493888"/>
            <a:ext cx="3406599" cy="5192889"/>
          </a:xfrm>
          <a:prstGeom prst="rect">
            <a:avLst/>
          </a:prstGeom>
        </p:spPr>
      </p:pic>
      <p:pic>
        <p:nvPicPr>
          <p:cNvPr id="8" name="Picture 7" descr="Screen Shot 2014-10-21 at 08.25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17" y="211665"/>
            <a:ext cx="5233811" cy="13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3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 descr="watson_cric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808" y="752276"/>
            <a:ext cx="5341245" cy="5332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188" y="279621"/>
            <a:ext cx="9044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</a:rPr>
              <a:t>Párování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 err="1">
                <a:solidFill>
                  <a:srgbClr val="800000"/>
                </a:solidFill>
              </a:rPr>
              <a:t>bází</a:t>
            </a:r>
            <a:r>
              <a:rPr lang="en-US" sz="2000" b="1" dirty="0">
                <a:solidFill>
                  <a:srgbClr val="800000"/>
                </a:solidFill>
              </a:rPr>
              <a:t> NK:</a:t>
            </a:r>
            <a:r>
              <a:rPr lang="en-US" dirty="0"/>
              <a:t> Watson-Crick, NC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medicínu</a:t>
            </a:r>
            <a:r>
              <a:rPr lang="en-US" dirty="0"/>
              <a:t> a </a:t>
            </a:r>
            <a:r>
              <a:rPr lang="en-US" dirty="0" err="1"/>
              <a:t>fyziologii</a:t>
            </a:r>
            <a:r>
              <a:rPr lang="en-US" dirty="0"/>
              <a:t> 1962 [Watson(</a:t>
            </a:r>
            <a:r>
              <a:rPr lang="en-US" b="1" dirty="0"/>
              <a:t>*1928</a:t>
            </a:r>
            <a:r>
              <a:rPr lang="en-US" dirty="0"/>
              <a:t>)]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2455" y="288636"/>
            <a:ext cx="863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0"/>
                </a:solidFill>
              </a:rPr>
              <a:t>Vodíkové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err="1">
                <a:solidFill>
                  <a:srgbClr val="000090"/>
                </a:solidFill>
              </a:rPr>
              <a:t>vazby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dirty="0" err="1"/>
              <a:t>Jednotlivé</a:t>
            </a:r>
            <a:r>
              <a:rPr lang="en-US" dirty="0"/>
              <a:t> </a:t>
            </a:r>
            <a:r>
              <a:rPr lang="en-US" dirty="0" err="1"/>
              <a:t>řetězce</a:t>
            </a:r>
            <a:r>
              <a:rPr lang="en-US" dirty="0"/>
              <a:t> </a:t>
            </a:r>
            <a:r>
              <a:rPr lang="en-US" dirty="0" err="1"/>
              <a:t>dvojité</a:t>
            </a:r>
            <a:r>
              <a:rPr lang="en-US" dirty="0"/>
              <a:t>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drží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/>
              <a:t>complementárními</a:t>
            </a:r>
            <a:r>
              <a:rPr lang="en-US" dirty="0"/>
              <a:t> </a:t>
            </a:r>
            <a:r>
              <a:rPr lang="en-US" dirty="0" err="1"/>
              <a:t>vazbami</a:t>
            </a:r>
            <a:r>
              <a:rPr lang="en-US" dirty="0"/>
              <a:t> </a:t>
            </a:r>
            <a:r>
              <a:rPr lang="en-US" sz="2400" b="1" dirty="0"/>
              <a:t>N•••H-N</a:t>
            </a:r>
            <a:r>
              <a:rPr lang="en-US" dirty="0"/>
              <a:t> a </a:t>
            </a:r>
            <a:r>
              <a:rPr lang="en-US" sz="2400" b="1" dirty="0"/>
              <a:t>=O•••H-N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b="1" dirty="0" err="1">
                <a:solidFill>
                  <a:srgbClr val="000090"/>
                </a:solidFill>
              </a:rPr>
              <a:t>C</a:t>
            </a:r>
            <a:r>
              <a:rPr lang="en-US" dirty="0" err="1"/>
              <a:t>ytosinem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000090"/>
                </a:solidFill>
              </a:rPr>
              <a:t>G</a:t>
            </a:r>
            <a:r>
              <a:rPr lang="en-US" dirty="0" err="1"/>
              <a:t>uaninem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800000"/>
                </a:solidFill>
              </a:rPr>
              <a:t>T</a:t>
            </a:r>
            <a:r>
              <a:rPr lang="en-US" dirty="0" err="1"/>
              <a:t>hyminem</a:t>
            </a:r>
            <a:r>
              <a:rPr lang="en-US" dirty="0"/>
              <a:t> a </a:t>
            </a:r>
            <a:r>
              <a:rPr lang="en-US" b="1" dirty="0" err="1">
                <a:solidFill>
                  <a:srgbClr val="800000"/>
                </a:solidFill>
              </a:rPr>
              <a:t>A</a:t>
            </a:r>
            <a:r>
              <a:rPr lang="en-US" dirty="0" err="1"/>
              <a:t>deninem</a:t>
            </a:r>
            <a:r>
              <a:rPr lang="en-US" dirty="0"/>
              <a:t>.</a:t>
            </a:r>
          </a:p>
        </p:txBody>
      </p:sp>
      <p:pic>
        <p:nvPicPr>
          <p:cNvPr id="8" name="Picture 7" descr="Hbon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279"/>
            <a:ext cx="9144000" cy="2997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2455" y="5346102"/>
            <a:ext cx="863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Každá</a:t>
            </a:r>
            <a:r>
              <a:rPr lang="en-US" dirty="0"/>
              <a:t> </a:t>
            </a:r>
            <a:r>
              <a:rPr lang="en-US" dirty="0" err="1"/>
              <a:t>vodíková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přispívá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</a:t>
            </a:r>
            <a:r>
              <a:rPr lang="en-US" b="1" dirty="0"/>
              <a:t>20 kJ/mol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stabilizaci</a:t>
            </a:r>
            <a:r>
              <a:rPr lang="en-US" dirty="0"/>
              <a:t> </a:t>
            </a:r>
            <a:r>
              <a:rPr lang="en-US" dirty="0" err="1"/>
              <a:t>dvojšroubovice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1" name="Picture 20" descr="A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0" y="645684"/>
            <a:ext cx="4213547" cy="2528128"/>
          </a:xfrm>
          <a:prstGeom prst="rect">
            <a:avLst/>
          </a:prstGeom>
        </p:spPr>
      </p:pic>
      <p:pic>
        <p:nvPicPr>
          <p:cNvPr id="22" name="Picture 21" descr="G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067" y="46602"/>
            <a:ext cx="4398766" cy="319910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21010004">
            <a:off x="2192652" y="3632792"/>
            <a:ext cx="1920650" cy="1667013"/>
            <a:chOff x="2153576" y="3828172"/>
            <a:chExt cx="1920650" cy="1667013"/>
          </a:xfrm>
        </p:grpSpPr>
        <p:grpSp>
          <p:nvGrpSpPr>
            <p:cNvPr id="20" name="Group 19"/>
            <p:cNvGrpSpPr/>
            <p:nvPr/>
          </p:nvGrpSpPr>
          <p:grpSpPr>
            <a:xfrm rot="8966702" flipV="1">
              <a:off x="2153576" y="3828172"/>
              <a:ext cx="1920650" cy="1667013"/>
              <a:chOff x="5257340" y="2971675"/>
              <a:chExt cx="1920650" cy="1667013"/>
            </a:xfrm>
          </p:grpSpPr>
          <p:pic>
            <p:nvPicPr>
              <p:cNvPr id="18" name="Picture 17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36" t="70405" r="914" b="1890"/>
              <a:stretch/>
            </p:blipFill>
            <p:spPr>
              <a:xfrm>
                <a:off x="5340969" y="2971675"/>
                <a:ext cx="1723626" cy="1667013"/>
              </a:xfrm>
              <a:prstGeom prst="rect">
                <a:avLst/>
              </a:prstGeom>
            </p:spPr>
          </p:pic>
          <p:pic>
            <p:nvPicPr>
              <p:cNvPr id="19" name="Picture 18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9139" b="60399" l="81096" r="97900">
                            <a14:backgroundMark x1="91262" y1="50492" x2="91262" y2="50492"/>
                            <a14:backgroundMark x1="89320" y1="47213" x2="89320" y2="472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95" t="36482" b="36944"/>
              <a:stretch/>
            </p:blipFill>
            <p:spPr>
              <a:xfrm>
                <a:off x="5257340" y="3017037"/>
                <a:ext cx="1920650" cy="1598971"/>
              </a:xfrm>
              <a:prstGeom prst="rect">
                <a:avLst/>
              </a:prstGeom>
            </p:spPr>
          </p:pic>
        </p:grpSp>
        <p:cxnSp>
          <p:nvCxnSpPr>
            <p:cNvPr id="24" name="Straight Arrow Connector 23"/>
            <p:cNvCxnSpPr/>
            <p:nvPr/>
          </p:nvCxnSpPr>
          <p:spPr>
            <a:xfrm flipH="1" flipV="1">
              <a:off x="2698825" y="4646071"/>
              <a:ext cx="612349" cy="94166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92605" y="3886786"/>
            <a:ext cx="2156456" cy="1939492"/>
            <a:chOff x="143760" y="3828172"/>
            <a:chExt cx="2156456" cy="1939492"/>
          </a:xfrm>
        </p:grpSpPr>
        <p:grpSp>
          <p:nvGrpSpPr>
            <p:cNvPr id="12" name="Group 11"/>
            <p:cNvGrpSpPr/>
            <p:nvPr/>
          </p:nvGrpSpPr>
          <p:grpSpPr>
            <a:xfrm>
              <a:off x="143760" y="3828172"/>
              <a:ext cx="2156456" cy="1939492"/>
              <a:chOff x="-1078228" y="2971675"/>
              <a:chExt cx="2156456" cy="1939492"/>
            </a:xfrm>
          </p:grpSpPr>
          <p:pic>
            <p:nvPicPr>
              <p:cNvPr id="10" name="Picture 9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043" r="76417" b="-2276"/>
              <a:stretch/>
            </p:blipFill>
            <p:spPr>
              <a:xfrm>
                <a:off x="-1078228" y="2971675"/>
                <a:ext cx="2156456" cy="1939492"/>
              </a:xfrm>
              <a:prstGeom prst="rect">
                <a:avLst/>
              </a:prstGeom>
            </p:spPr>
          </p:pic>
          <p:pic>
            <p:nvPicPr>
              <p:cNvPr id="9" name="Picture 8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7790" b="59652" l="2358" r="2122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57" r="76417" b="37615"/>
              <a:stretch/>
            </p:blipFill>
            <p:spPr>
              <a:xfrm>
                <a:off x="-1078228" y="2971675"/>
                <a:ext cx="2156456" cy="1644332"/>
              </a:xfrm>
              <a:prstGeom prst="rect">
                <a:avLst/>
              </a:prstGeom>
            </p:spPr>
          </p:pic>
        </p:grpSp>
        <p:cxnSp>
          <p:nvCxnSpPr>
            <p:cNvPr id="35" name="Straight Arrow Connector 34"/>
            <p:cNvCxnSpPr/>
            <p:nvPr/>
          </p:nvCxnSpPr>
          <p:spPr>
            <a:xfrm flipH="1" flipV="1">
              <a:off x="996589" y="4716457"/>
              <a:ext cx="564963" cy="94166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 rot="1226603">
            <a:off x="4974572" y="3994245"/>
            <a:ext cx="2443823" cy="1810308"/>
            <a:chOff x="4797888" y="3828172"/>
            <a:chExt cx="2443823" cy="1810308"/>
          </a:xfrm>
        </p:grpSpPr>
        <p:grpSp>
          <p:nvGrpSpPr>
            <p:cNvPr id="13" name="Group 12"/>
            <p:cNvGrpSpPr/>
            <p:nvPr/>
          </p:nvGrpSpPr>
          <p:grpSpPr>
            <a:xfrm>
              <a:off x="4797888" y="3828172"/>
              <a:ext cx="2443823" cy="1810308"/>
              <a:chOff x="-1078228" y="4741065"/>
              <a:chExt cx="2443823" cy="1810308"/>
            </a:xfrm>
          </p:grpSpPr>
          <p:pic>
            <p:nvPicPr>
              <p:cNvPr id="8" name="Picture 7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11" t="69914" r="50311"/>
              <a:stretch/>
            </p:blipFill>
            <p:spPr>
              <a:xfrm>
                <a:off x="-1044208" y="4741065"/>
                <a:ext cx="2256588" cy="1810308"/>
              </a:xfrm>
              <a:prstGeom prst="rect">
                <a:avLst/>
              </a:prstGeom>
            </p:spPr>
          </p:pic>
          <p:pic>
            <p:nvPicPr>
              <p:cNvPr id="7" name="Picture 6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624" b="59054" l="26772" r="481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99" t="36070" r="49175" b="38392"/>
              <a:stretch/>
            </p:blipFill>
            <p:spPr>
              <a:xfrm>
                <a:off x="-1078228" y="4819751"/>
                <a:ext cx="2443823" cy="1536599"/>
              </a:xfrm>
              <a:prstGeom prst="rect">
                <a:avLst/>
              </a:prstGeom>
            </p:spPr>
          </p:pic>
        </p:grpSp>
        <p:cxnSp>
          <p:nvCxnSpPr>
            <p:cNvPr id="37" name="Straight Arrow Connector 36"/>
            <p:cNvCxnSpPr/>
            <p:nvPr/>
          </p:nvCxnSpPr>
          <p:spPr>
            <a:xfrm>
              <a:off x="5909864" y="4455690"/>
              <a:ext cx="282351" cy="520899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 rot="20853651">
            <a:off x="7126434" y="3688600"/>
            <a:ext cx="1496194" cy="1689693"/>
            <a:chOff x="7190606" y="3522527"/>
            <a:chExt cx="1496194" cy="1689693"/>
          </a:xfrm>
        </p:grpSpPr>
        <p:grpSp>
          <p:nvGrpSpPr>
            <p:cNvPr id="16" name="Group 15"/>
            <p:cNvGrpSpPr/>
            <p:nvPr/>
          </p:nvGrpSpPr>
          <p:grpSpPr>
            <a:xfrm rot="20269557" flipH="1">
              <a:off x="7190606" y="3522527"/>
              <a:ext cx="1496194" cy="1689693"/>
              <a:chOff x="3606004" y="2971675"/>
              <a:chExt cx="1485493" cy="1689693"/>
            </a:xfrm>
          </p:grpSpPr>
          <p:pic>
            <p:nvPicPr>
              <p:cNvPr id="14" name="Picture 13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54" t="70406" r="24601" b="1513"/>
              <a:stretch/>
            </p:blipFill>
            <p:spPr>
              <a:xfrm>
                <a:off x="3606004" y="2971675"/>
                <a:ext cx="1485493" cy="1689693"/>
              </a:xfrm>
              <a:prstGeom prst="rect">
                <a:avLst/>
              </a:prstGeom>
            </p:spPr>
          </p:pic>
          <p:pic>
            <p:nvPicPr>
              <p:cNvPr id="15" name="Picture 14" descr="Screen Shot 2011-09-26 at 1.28.53 PM.png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8272" b="60133" l="61609" r="73316"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  <a14:foregroundMark x1="63538" y1="41148" x2="63538" y2="411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46" t="35539" r="25221" b="37134"/>
              <a:stretch/>
            </p:blipFill>
            <p:spPr>
              <a:xfrm>
                <a:off x="3753420" y="2971675"/>
                <a:ext cx="1338077" cy="1644332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41"/>
            <p:cNvCxnSpPr/>
            <p:nvPr/>
          </p:nvCxnSpPr>
          <p:spPr>
            <a:xfrm flipV="1">
              <a:off x="7589869" y="4284367"/>
              <a:ext cx="486621" cy="355628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466305" y="5859424"/>
            <a:ext cx="870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rozložení</a:t>
            </a:r>
            <a:r>
              <a:rPr lang="en-US" dirty="0"/>
              <a:t> </a:t>
            </a:r>
            <a:r>
              <a:rPr lang="en-US" dirty="0" err="1"/>
              <a:t>náboje</a:t>
            </a:r>
            <a:r>
              <a:rPr lang="en-US" dirty="0"/>
              <a:t> v </a:t>
            </a:r>
            <a:r>
              <a:rPr lang="en-US" dirty="0" err="1"/>
              <a:t>nukleobázích</a:t>
            </a:r>
            <a:r>
              <a:rPr lang="en-US" dirty="0"/>
              <a:t> </a:t>
            </a:r>
            <a:r>
              <a:rPr lang="en-US" b="1" dirty="0">
                <a:solidFill>
                  <a:srgbClr val="0000FF"/>
                </a:solidFill>
              </a:rPr>
              <a:t>+</a:t>
            </a:r>
            <a:r>
              <a:rPr lang="en-US" dirty="0"/>
              <a:t> </a:t>
            </a:r>
            <a:r>
              <a:rPr lang="en-US" b="1" dirty="0">
                <a:solidFill>
                  <a:srgbClr val="008000"/>
                </a:solidFill>
              </a:rPr>
              <a:t>0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dirty="0"/>
              <a:t>, </a:t>
            </a:r>
            <a:r>
              <a:rPr lang="en-US" dirty="0" err="1"/>
              <a:t>šipky</a:t>
            </a:r>
            <a:r>
              <a:rPr lang="en-US" dirty="0"/>
              <a:t> </a:t>
            </a:r>
            <a:r>
              <a:rPr lang="en-US" dirty="0" err="1"/>
              <a:t>označují</a:t>
            </a:r>
            <a:r>
              <a:rPr lang="en-US" dirty="0"/>
              <a:t> </a:t>
            </a:r>
            <a:r>
              <a:rPr lang="en-US" dirty="0" err="1"/>
              <a:t>dipólový</a:t>
            </a:r>
            <a:r>
              <a:rPr lang="en-US" dirty="0"/>
              <a:t> moment</a:t>
            </a:r>
          </a:p>
        </p:txBody>
      </p:sp>
    </p:spTree>
    <p:extLst>
      <p:ext uri="{BB962C8B-B14F-4D97-AF65-F5344CB8AC3E}">
        <p14:creationId xmlns:p14="http://schemas.microsoft.com/office/powerpoint/2010/main" val="3096939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 descr="base_pair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098"/>
            <a:ext cx="9144000" cy="2746525"/>
          </a:xfrm>
          <a:prstGeom prst="rect">
            <a:avLst/>
          </a:prstGeom>
        </p:spPr>
      </p:pic>
      <p:pic>
        <p:nvPicPr>
          <p:cNvPr id="10" name="Picture 9" descr="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7460"/>
            <a:ext cx="4213547" cy="2528128"/>
          </a:xfrm>
          <a:prstGeom prst="rect">
            <a:avLst/>
          </a:prstGeom>
        </p:spPr>
      </p:pic>
      <p:pic>
        <p:nvPicPr>
          <p:cNvPr id="11" name="Picture 10" descr="G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07" y="268378"/>
            <a:ext cx="4398766" cy="31991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9651" y="268378"/>
            <a:ext cx="6431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Watson-</a:t>
            </a:r>
            <a:r>
              <a:rPr lang="en-US" sz="2000" b="1" dirty="0" err="1"/>
              <a:t>Crickovské</a:t>
            </a:r>
            <a:r>
              <a:rPr lang="en-US" sz="2000" b="1" dirty="0"/>
              <a:t> </a:t>
            </a:r>
            <a:r>
              <a:rPr lang="en-US" sz="2000" b="1" dirty="0" err="1"/>
              <a:t>párování</a:t>
            </a:r>
            <a:r>
              <a:rPr lang="en-US" sz="2000" b="1" dirty="0"/>
              <a:t> </a:t>
            </a:r>
            <a:r>
              <a:rPr lang="en-US" sz="2000" b="1" dirty="0" err="1"/>
              <a:t>bazí</a:t>
            </a:r>
            <a:endParaRPr lang="en-US" sz="20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wc_base_pai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508" y="2037429"/>
            <a:ext cx="4856271" cy="3067757"/>
          </a:xfrm>
          <a:prstGeom prst="rect">
            <a:avLst/>
          </a:prstGeom>
        </p:spPr>
      </p:pic>
      <p:pic>
        <p:nvPicPr>
          <p:cNvPr id="8" name="Picture 7" descr="dna_base_pairing_hoogst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4709" y="1699158"/>
            <a:ext cx="4403843" cy="300317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8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 descr="dna_karel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42" y="3074335"/>
            <a:ext cx="4576515" cy="3282015"/>
          </a:xfrm>
          <a:prstGeom prst="rect">
            <a:avLst/>
          </a:prstGeom>
        </p:spPr>
      </p:pic>
      <p:pic>
        <p:nvPicPr>
          <p:cNvPr id="9" name="Picture 8" descr="double.jpg"/>
          <p:cNvPicPr>
            <a:picLocks noChangeAspect="1"/>
          </p:cNvPicPr>
          <p:nvPr/>
        </p:nvPicPr>
        <p:blipFill>
          <a:blip r:embed="rId3"/>
          <a:srcRect b="8349"/>
          <a:stretch>
            <a:fillRect/>
          </a:stretch>
        </p:blipFill>
        <p:spPr>
          <a:xfrm>
            <a:off x="305723" y="0"/>
            <a:ext cx="4774601" cy="3125701"/>
          </a:xfrm>
          <a:prstGeom prst="rect">
            <a:avLst/>
          </a:prstGeom>
        </p:spPr>
      </p:pic>
      <p:pic>
        <p:nvPicPr>
          <p:cNvPr id="12" name="Picture 11" descr="DNA_Overview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406" y="34227"/>
            <a:ext cx="2525688" cy="632212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9" name="Picture 8" descr="Screen Shot 2014-10-21 at 08.39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40222" cy="6150307"/>
          </a:xfrm>
          <a:prstGeom prst="rect">
            <a:avLst/>
          </a:prstGeom>
        </p:spPr>
      </p:pic>
      <p:pic>
        <p:nvPicPr>
          <p:cNvPr id="10" name="Picture 9" descr="Screen Shot 2014-10-21 at 08.4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60" y="6086123"/>
            <a:ext cx="247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3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H2_gra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3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Screen Shot 2014-10-21 at 08.29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9"/>
          <a:stretch/>
        </p:blipFill>
        <p:spPr>
          <a:xfrm>
            <a:off x="5064344" y="1143001"/>
            <a:ext cx="3941721" cy="4910666"/>
          </a:xfrm>
          <a:prstGeom prst="rect">
            <a:avLst/>
          </a:prstGeom>
        </p:spPr>
      </p:pic>
      <p:pic>
        <p:nvPicPr>
          <p:cNvPr id="8" name="Picture 7" descr="Screen Shot 2014-10-21 at 08.29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2"/>
          <a:stretch/>
        </p:blipFill>
        <p:spPr>
          <a:xfrm>
            <a:off x="172047" y="1436511"/>
            <a:ext cx="4837506" cy="2980268"/>
          </a:xfrm>
          <a:prstGeom prst="rect">
            <a:avLst/>
          </a:prstGeom>
        </p:spPr>
      </p:pic>
      <p:pic>
        <p:nvPicPr>
          <p:cNvPr id="9" name="Picture 8" descr="Screen Shot 2014-10-21 at 08.37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6092473"/>
            <a:ext cx="3492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86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Screen Shot 2014-10-21 at 08.4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0"/>
            <a:ext cx="7790954" cy="6086342"/>
          </a:xfrm>
          <a:prstGeom prst="rect">
            <a:avLst/>
          </a:prstGeom>
        </p:spPr>
      </p:pic>
      <p:pic>
        <p:nvPicPr>
          <p:cNvPr id="8" name="Picture 7" descr="Screen Shot 2014-10-21 at 08.40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60" y="6086123"/>
            <a:ext cx="2476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Screen Shot 2014-10-21 at 08.4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33" y="6229350"/>
            <a:ext cx="3441700" cy="254000"/>
          </a:xfrm>
          <a:prstGeom prst="rect">
            <a:avLst/>
          </a:prstGeom>
        </p:spPr>
      </p:pic>
      <p:pic>
        <p:nvPicPr>
          <p:cNvPr id="8" name="Picture 7" descr="Screen Shot 2014-10-21 at 08.42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2" y="0"/>
            <a:ext cx="6781457" cy="624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39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1143" y="283257"/>
            <a:ext cx="6516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Geometrie</a:t>
            </a:r>
            <a:r>
              <a:rPr lang="en-US" dirty="0"/>
              <a:t> </a:t>
            </a:r>
            <a:r>
              <a:rPr lang="en-US" dirty="0" err="1"/>
              <a:t>páru</a:t>
            </a:r>
            <a:r>
              <a:rPr lang="en-US" dirty="0"/>
              <a:t> </a:t>
            </a:r>
            <a:r>
              <a:rPr lang="en-US" dirty="0" err="1"/>
              <a:t>bazí</a:t>
            </a:r>
            <a:endParaRPr lang="en-US" dirty="0"/>
          </a:p>
        </p:txBody>
      </p:sp>
      <p:pic>
        <p:nvPicPr>
          <p:cNvPr id="8" name="Picture 7" descr="duplex_characteristics_twist_roll_sh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06" y="869001"/>
            <a:ext cx="4772630" cy="5181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6163" y="6434784"/>
            <a:ext cx="682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http://</a:t>
            </a:r>
            <a:r>
              <a:rPr lang="en-US" dirty="0" err="1"/>
              <a:t>nar.oxfordjournals.org</a:t>
            </a:r>
            <a:r>
              <a:rPr lang="en-US" dirty="0"/>
              <a:t>/content/31/17/5108/F1.large.jpg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89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32319"/>
            <a:ext cx="8379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Interkalace</a:t>
            </a:r>
            <a:r>
              <a:rPr lang="en-US" dirty="0"/>
              <a:t> – </a:t>
            </a:r>
            <a:r>
              <a:rPr lang="en-US" dirty="0" err="1"/>
              <a:t>vmezeření</a:t>
            </a:r>
            <a:endParaRPr lang="en-US" dirty="0"/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Planární</a:t>
            </a:r>
            <a:r>
              <a:rPr lang="en-US" dirty="0"/>
              <a:t> </a:t>
            </a:r>
            <a:r>
              <a:rPr lang="en-US" dirty="0" err="1"/>
              <a:t>molekuly</a:t>
            </a:r>
            <a:r>
              <a:rPr lang="en-US" dirty="0"/>
              <a:t> (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 </a:t>
            </a:r>
            <a:r>
              <a:rPr lang="en-US" dirty="0" err="1"/>
              <a:t>polycyklické</a:t>
            </a:r>
            <a:r>
              <a:rPr lang="en-US" dirty="0"/>
              <a:t> </a:t>
            </a:r>
            <a:r>
              <a:rPr lang="en-US" dirty="0" err="1"/>
              <a:t>aromatické</a:t>
            </a:r>
            <a:r>
              <a:rPr lang="en-US" dirty="0"/>
              <a:t> </a:t>
            </a:r>
            <a:r>
              <a:rPr lang="en-US" dirty="0" err="1"/>
              <a:t>kruhy</a:t>
            </a:r>
            <a:r>
              <a:rPr lang="en-US" dirty="0"/>
              <a:t>)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interagovat</a:t>
            </a:r>
            <a:r>
              <a:rPr lang="en-US" dirty="0"/>
              <a:t> s </a:t>
            </a:r>
            <a:r>
              <a:rPr lang="en-US" dirty="0" err="1"/>
              <a:t>molekulami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</a:t>
            </a:r>
            <a:r>
              <a:rPr lang="en-US" dirty="0"/>
              <a:t> </a:t>
            </a:r>
            <a:r>
              <a:rPr lang="en-US" dirty="0" err="1"/>
              <a:t>interkalací</a:t>
            </a:r>
            <a:r>
              <a:rPr lang="en-US" dirty="0"/>
              <a:t>, </a:t>
            </a:r>
            <a:r>
              <a:rPr lang="en-US" dirty="0" err="1"/>
              <a:t>tzn</a:t>
            </a:r>
            <a:r>
              <a:rPr lang="en-US" dirty="0"/>
              <a:t>. </a:t>
            </a:r>
            <a:r>
              <a:rPr lang="en-US" dirty="0" err="1"/>
              <a:t>vmezeřením</a:t>
            </a:r>
            <a:r>
              <a:rPr lang="en-US" dirty="0"/>
              <a:t> se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sobě</a:t>
            </a:r>
            <a:r>
              <a:rPr lang="en-US" dirty="0"/>
              <a:t> </a:t>
            </a:r>
            <a:r>
              <a:rPr lang="en-US" dirty="0" err="1"/>
              <a:t>jdoucí</a:t>
            </a:r>
            <a:r>
              <a:rPr lang="en-US" dirty="0"/>
              <a:t> </a:t>
            </a:r>
            <a:r>
              <a:rPr lang="en-US" dirty="0" err="1"/>
              <a:t>báze</a:t>
            </a:r>
            <a:r>
              <a:rPr lang="en-US" dirty="0"/>
              <a:t> n. </a:t>
            </a:r>
            <a:r>
              <a:rPr lang="en-US" dirty="0" err="1"/>
              <a:t>páry</a:t>
            </a:r>
            <a:r>
              <a:rPr lang="en-US" dirty="0"/>
              <a:t> </a:t>
            </a:r>
            <a:r>
              <a:rPr lang="en-US" dirty="0" err="1"/>
              <a:t>bazí</a:t>
            </a:r>
            <a:endParaRPr lang="en-US" dirty="0"/>
          </a:p>
          <a:p>
            <a:pPr marL="342900" indent="-342900">
              <a:buAutoNum type="arabicParenR"/>
            </a:pPr>
            <a:r>
              <a:rPr lang="en-US" dirty="0" err="1"/>
              <a:t>Důsledkem</a:t>
            </a:r>
            <a:r>
              <a:rPr lang="en-US" dirty="0"/>
              <a:t> je </a:t>
            </a:r>
            <a:r>
              <a:rPr lang="en-US" dirty="0" err="1"/>
              <a:t>změna</a:t>
            </a:r>
            <a:r>
              <a:rPr lang="en-US" dirty="0"/>
              <a:t> </a:t>
            </a:r>
            <a:r>
              <a:rPr lang="en-US" dirty="0" err="1"/>
              <a:t>strukturních</a:t>
            </a:r>
            <a:r>
              <a:rPr lang="en-US" dirty="0"/>
              <a:t> </a:t>
            </a:r>
            <a:r>
              <a:rPr lang="en-US" dirty="0" err="1"/>
              <a:t>parametrů</a:t>
            </a:r>
            <a:r>
              <a:rPr lang="en-US" dirty="0"/>
              <a:t> </a:t>
            </a:r>
            <a:r>
              <a:rPr lang="en-US" dirty="0" err="1"/>
              <a:t>dvoušroubovice</a:t>
            </a:r>
            <a:r>
              <a:rPr lang="en-US" dirty="0"/>
              <a:t> =&gt; </a:t>
            </a:r>
            <a:r>
              <a:rPr lang="en-US" dirty="0" err="1"/>
              <a:t>narušení</a:t>
            </a:r>
            <a:r>
              <a:rPr lang="en-US" dirty="0"/>
              <a:t>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replikace</a:t>
            </a:r>
            <a:r>
              <a:rPr lang="en-US" dirty="0"/>
              <a:t> DNA</a:t>
            </a:r>
          </a:p>
          <a:p>
            <a:pPr marL="342900" indent="-342900">
              <a:buAutoNum type="arabicParenR"/>
            </a:pPr>
            <a:r>
              <a:rPr lang="en-US" dirty="0" err="1"/>
              <a:t>Chemoterapie</a:t>
            </a:r>
            <a:r>
              <a:rPr lang="en-US" dirty="0"/>
              <a:t>, </a:t>
            </a:r>
            <a:r>
              <a:rPr lang="en-US" dirty="0" err="1"/>
              <a:t>značení</a:t>
            </a:r>
            <a:r>
              <a:rPr lang="en-US" dirty="0"/>
              <a:t> </a:t>
            </a:r>
            <a:r>
              <a:rPr lang="en-US" dirty="0" err="1"/>
              <a:t>nukleových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(</a:t>
            </a:r>
            <a:r>
              <a:rPr lang="en-US" dirty="0" err="1"/>
              <a:t>ethidium</a:t>
            </a:r>
            <a:r>
              <a:rPr lang="en-US" dirty="0"/>
              <a:t> </a:t>
            </a:r>
            <a:r>
              <a:rPr lang="en-US" dirty="0" err="1"/>
              <a:t>bromid</a:t>
            </a:r>
            <a:r>
              <a:rPr lang="en-US" dirty="0"/>
              <a:t>) </a:t>
            </a:r>
            <a:r>
              <a:rPr lang="en-US" dirty="0" err="1"/>
              <a:t>atp</a:t>
            </a:r>
            <a:r>
              <a:rPr lang="en-US" dirty="0"/>
              <a:t>.</a:t>
            </a:r>
          </a:p>
        </p:txBody>
      </p:sp>
      <p:pic>
        <p:nvPicPr>
          <p:cNvPr id="9" name="Picture 8" descr="800px-Ethidium_brom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9" y="2862460"/>
            <a:ext cx="4877701" cy="29936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63050" y="4066502"/>
            <a:ext cx="312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Ethidium</a:t>
            </a:r>
            <a:r>
              <a:rPr lang="en-US" dirty="0"/>
              <a:t> bromide</a:t>
            </a:r>
          </a:p>
          <a:p>
            <a:r>
              <a:rPr lang="en-US" dirty="0"/>
              <a:t>!!! </a:t>
            </a:r>
            <a:r>
              <a:rPr lang="en-US" dirty="0" err="1"/>
              <a:t>Mutagenní</a:t>
            </a:r>
            <a:r>
              <a:rPr lang="en-US" dirty="0"/>
              <a:t> 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01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 descr="800px-DNA_intercalat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71" y="1881218"/>
            <a:ext cx="6066948" cy="358708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323585" y="1432057"/>
            <a:ext cx="175651" cy="186437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37784" y="957888"/>
            <a:ext cx="312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Ethidium</a:t>
            </a:r>
            <a:r>
              <a:rPr lang="en-US" dirty="0"/>
              <a:t> bromide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215908" y="1881218"/>
            <a:ext cx="716117" cy="314449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970683" y="1881218"/>
            <a:ext cx="716117" cy="3144492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97048" y="5025710"/>
            <a:ext cx="79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278475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1s8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9" r="34167"/>
          <a:stretch/>
        </p:blipFill>
        <p:spPr>
          <a:xfrm>
            <a:off x="5072781" y="1335800"/>
            <a:ext cx="2623687" cy="4883123"/>
          </a:xfrm>
          <a:prstGeom prst="rect">
            <a:avLst/>
          </a:prstGeom>
        </p:spPr>
      </p:pic>
      <p:pic>
        <p:nvPicPr>
          <p:cNvPr id="8" name="Picture 7" descr="1s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1" r="37495"/>
          <a:stretch/>
        </p:blipFill>
        <p:spPr>
          <a:xfrm>
            <a:off x="1253214" y="1335800"/>
            <a:ext cx="2303734" cy="48831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32423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Decamer</a:t>
            </a:r>
            <a:r>
              <a:rPr lang="en-US" dirty="0"/>
              <a:t> DNA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interkalovaný</a:t>
            </a:r>
            <a:r>
              <a:rPr lang="en-US" dirty="0"/>
              <a:t> </a:t>
            </a:r>
            <a:r>
              <a:rPr lang="en-US" dirty="0" err="1"/>
              <a:t>dvěma</a:t>
            </a:r>
            <a:endParaRPr lang="en-US" dirty="0"/>
          </a:p>
          <a:p>
            <a:endParaRPr lang="en-US" dirty="0"/>
          </a:p>
          <a:p>
            <a:r>
              <a:rPr lang="en-US" dirty="0"/>
              <a:t>2-HYDROXY-3-(PYREN-1-YLMETHOXY)PROPYL DIHYDROGEN </a:t>
            </a:r>
            <a:r>
              <a:rPr lang="en-US" dirty="0" err="1"/>
              <a:t>fosfátovými</a:t>
            </a:r>
            <a:r>
              <a:rPr lang="en-US" dirty="0"/>
              <a:t> </a:t>
            </a:r>
            <a:r>
              <a:rPr lang="en-US" dirty="0" err="1"/>
              <a:t>bázemi</a:t>
            </a:r>
            <a:r>
              <a:rPr lang="en-US" dirty="0"/>
              <a:t> (PDB ID: 1S88)</a:t>
            </a:r>
          </a:p>
        </p:txBody>
      </p:sp>
    </p:spTree>
    <p:extLst>
      <p:ext uri="{BB962C8B-B14F-4D97-AF65-F5344CB8AC3E}">
        <p14:creationId xmlns:p14="http://schemas.microsoft.com/office/powerpoint/2010/main" val="1016950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1x9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r="35870"/>
          <a:stretch/>
        </p:blipFill>
        <p:spPr>
          <a:xfrm>
            <a:off x="5101008" y="1152461"/>
            <a:ext cx="3330253" cy="5019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51259"/>
            <a:ext cx="8068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Hexamer</a:t>
            </a:r>
            <a:r>
              <a:rPr lang="en-US" dirty="0"/>
              <a:t> DNA </a:t>
            </a:r>
            <a:r>
              <a:rPr lang="en-US" dirty="0" err="1"/>
              <a:t>šroubovice</a:t>
            </a:r>
            <a:r>
              <a:rPr lang="en-US" dirty="0"/>
              <a:t> </a:t>
            </a:r>
            <a:r>
              <a:rPr lang="en-US" dirty="0" err="1"/>
              <a:t>interkalovaný</a:t>
            </a:r>
            <a:r>
              <a:rPr lang="en-US" dirty="0"/>
              <a:t> </a:t>
            </a:r>
            <a:r>
              <a:rPr lang="en-US" dirty="0" err="1"/>
              <a:t>bispphenazinem</a:t>
            </a:r>
            <a:r>
              <a:rPr lang="en-US" dirty="0"/>
              <a:t> – </a:t>
            </a:r>
            <a:r>
              <a:rPr lang="en-US" dirty="0" err="1"/>
              <a:t>protinádorovým</a:t>
            </a:r>
            <a:r>
              <a:rPr lang="en-US" dirty="0"/>
              <a:t> </a:t>
            </a:r>
            <a:r>
              <a:rPr lang="en-US" dirty="0" err="1"/>
              <a:t>léčivem</a:t>
            </a:r>
            <a:r>
              <a:rPr lang="en-US" dirty="0"/>
              <a:t> (1-METHYL-9-[12-(9-METHYLPHENAZIN-10-IUM-1-YL)-12-OXO-2,11-DIAZA-5,8-DIAZONIADODEC-1-ANOYL]PHENAZIN-10-IUM)</a:t>
            </a:r>
          </a:p>
          <a:p>
            <a:r>
              <a:rPr lang="en-US" dirty="0"/>
              <a:t>PDB ID: 1X95</a:t>
            </a:r>
          </a:p>
        </p:txBody>
      </p:sp>
    </p:spTree>
    <p:extLst>
      <p:ext uri="{BB962C8B-B14F-4D97-AF65-F5344CB8AC3E}">
        <p14:creationId xmlns:p14="http://schemas.microsoft.com/office/powerpoint/2010/main" val="47316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100" y="170597"/>
            <a:ext cx="8365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Peptidová</a:t>
            </a:r>
            <a:r>
              <a:rPr lang="en-US" dirty="0"/>
              <a:t> </a:t>
            </a:r>
            <a:r>
              <a:rPr lang="en-US" dirty="0" err="1"/>
              <a:t>nukleové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(PNA)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err="1"/>
              <a:t>kyselinami</a:t>
            </a:r>
            <a:r>
              <a:rPr lang="en-US" dirty="0"/>
              <a:t>!!!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syntetické</a:t>
            </a:r>
            <a:r>
              <a:rPr lang="en-US" dirty="0"/>
              <a:t>, </a:t>
            </a:r>
            <a:r>
              <a:rPr lang="en-US" dirty="0" err="1"/>
              <a:t>nicméně</a:t>
            </a:r>
            <a:r>
              <a:rPr lang="en-US" dirty="0"/>
              <a:t> se </a:t>
            </a:r>
            <a:r>
              <a:rPr lang="en-US" dirty="0" err="1"/>
              <a:t>předpoládá</a:t>
            </a:r>
            <a:r>
              <a:rPr lang="en-US" dirty="0"/>
              <a:t>(lo),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mohli</a:t>
            </a:r>
            <a:r>
              <a:rPr lang="en-US" dirty="0"/>
              <a:t> </a:t>
            </a:r>
            <a:r>
              <a:rPr lang="en-US" dirty="0" err="1"/>
              <a:t>figurovat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vývojový</a:t>
            </a:r>
            <a:r>
              <a:rPr lang="en-US" dirty="0"/>
              <a:t> </a:t>
            </a:r>
            <a:r>
              <a:rPr lang="en-US" dirty="0" err="1"/>
              <a:t>stupeň</a:t>
            </a:r>
            <a:r>
              <a:rPr lang="en-US" dirty="0"/>
              <a:t> v </a:t>
            </a:r>
            <a:r>
              <a:rPr lang="en-US" dirty="0" err="1"/>
              <a:t>počátcích</a:t>
            </a:r>
            <a:r>
              <a:rPr lang="en-US" dirty="0"/>
              <a:t> </a:t>
            </a:r>
            <a:r>
              <a:rPr lang="en-US" dirty="0" err="1"/>
              <a:t>vzniku</a:t>
            </a:r>
            <a:r>
              <a:rPr lang="en-US" dirty="0"/>
              <a:t> </a:t>
            </a:r>
            <a:r>
              <a:rPr lang="en-US" dirty="0" err="1"/>
              <a:t>života</a:t>
            </a:r>
            <a:r>
              <a:rPr lang="en-US" dirty="0"/>
              <a:t> (</a:t>
            </a:r>
            <a:r>
              <a:rPr lang="en-US" dirty="0" err="1"/>
              <a:t>naproti</a:t>
            </a:r>
            <a:r>
              <a:rPr lang="en-US" dirty="0"/>
              <a:t> </a:t>
            </a:r>
            <a:r>
              <a:rPr lang="en-US" dirty="0" err="1"/>
              <a:t>tomu</a:t>
            </a:r>
            <a:r>
              <a:rPr lang="en-US" dirty="0"/>
              <a:t> </a:t>
            </a:r>
            <a:r>
              <a:rPr lang="en-US" dirty="0" err="1"/>
              <a:t>stojí</a:t>
            </a:r>
            <a:r>
              <a:rPr lang="en-US" dirty="0"/>
              <a:t> “RNA </a:t>
            </a:r>
            <a:r>
              <a:rPr lang="en-US" dirty="0" err="1"/>
              <a:t>svět</a:t>
            </a:r>
            <a:r>
              <a:rPr lang="en-US" dirty="0"/>
              <a:t>”)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Nemají</a:t>
            </a:r>
            <a:r>
              <a:rPr lang="en-US" dirty="0"/>
              <a:t> v </a:t>
            </a:r>
            <a:r>
              <a:rPr lang="en-US" dirty="0" err="1"/>
              <a:t>páteři</a:t>
            </a:r>
            <a:r>
              <a:rPr lang="en-US" dirty="0"/>
              <a:t> </a:t>
            </a:r>
            <a:r>
              <a:rPr lang="en-US" dirty="0" err="1"/>
              <a:t>negativně</a:t>
            </a:r>
            <a:r>
              <a:rPr lang="en-US" dirty="0"/>
              <a:t> </a:t>
            </a:r>
            <a:r>
              <a:rPr lang="en-US" dirty="0" err="1"/>
              <a:t>nabitý</a:t>
            </a:r>
            <a:r>
              <a:rPr lang="en-US" dirty="0"/>
              <a:t> </a:t>
            </a:r>
            <a:r>
              <a:rPr lang="en-US" dirty="0" err="1"/>
              <a:t>fosfát</a:t>
            </a:r>
            <a:r>
              <a:rPr lang="en-US" dirty="0"/>
              <a:t> =&gt; </a:t>
            </a:r>
            <a:r>
              <a:rPr lang="en-US" dirty="0" err="1"/>
              <a:t>silnější</a:t>
            </a:r>
            <a:r>
              <a:rPr lang="en-US" dirty="0"/>
              <a:t> </a:t>
            </a:r>
            <a:r>
              <a:rPr lang="en-US" dirty="0" err="1"/>
              <a:t>vazba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bázemi</a:t>
            </a:r>
            <a:endParaRPr lang="en-US" dirty="0"/>
          </a:p>
        </p:txBody>
      </p:sp>
      <p:pic>
        <p:nvPicPr>
          <p:cNvPr id="9" name="Picture 8" descr="Screen Shot 2012-11-20 at 9.44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" r="56235"/>
          <a:stretch/>
        </p:blipFill>
        <p:spPr>
          <a:xfrm>
            <a:off x="201491" y="1882627"/>
            <a:ext cx="2697531" cy="188069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310086" y="3940243"/>
            <a:ext cx="2331993" cy="1367020"/>
            <a:chOff x="4221207" y="3940243"/>
            <a:chExt cx="2331993" cy="1367020"/>
          </a:xfrm>
        </p:grpSpPr>
        <p:pic>
          <p:nvPicPr>
            <p:cNvPr id="2" name="Picture 1" descr="n-aminoethyl_glycine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29342"/>
            <a:stretch/>
          </p:blipFill>
          <p:spPr>
            <a:xfrm>
              <a:off x="4221207" y="3940243"/>
              <a:ext cx="2331993" cy="97575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221207" y="4937931"/>
              <a:ext cx="2069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N-</a:t>
              </a:r>
              <a:r>
                <a:rPr lang="en-US" dirty="0" err="1"/>
                <a:t>aminoethyl</a:t>
              </a:r>
              <a:r>
                <a:rPr lang="en-US" dirty="0"/>
                <a:t> </a:t>
              </a:r>
              <a:r>
                <a:rPr lang="en-US" dirty="0" err="1"/>
                <a:t>glycin</a:t>
              </a:r>
              <a:endParaRPr lang="en-US" dirty="0"/>
            </a:p>
          </p:txBody>
        </p:sp>
      </p:grpSp>
      <p:pic>
        <p:nvPicPr>
          <p:cNvPr id="8" name="Picture 7" descr="Screen Shot 2012-11-27 at 12.14.0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r="5224"/>
          <a:stretch/>
        </p:blipFill>
        <p:spPr>
          <a:xfrm>
            <a:off x="5940169" y="2677522"/>
            <a:ext cx="2991582" cy="2629741"/>
          </a:xfrm>
          <a:prstGeom prst="rect">
            <a:avLst/>
          </a:prstGeom>
        </p:spPr>
      </p:pic>
      <p:pic>
        <p:nvPicPr>
          <p:cNvPr id="10" name="Picture 9" descr="Screen Shot 2012-11-20 at 9.44.0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7" r="2848"/>
          <a:stretch/>
        </p:blipFill>
        <p:spPr>
          <a:xfrm>
            <a:off x="3009462" y="1882627"/>
            <a:ext cx="2743056" cy="18806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9022" y="2208918"/>
            <a:ext cx="6143167" cy="37827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5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3349-4C0F-5F46-9621-276280B91A08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Screen Shot 2012-11-20 at 9.45.1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3274"/>
          <a:stretch/>
        </p:blipFill>
        <p:spPr>
          <a:xfrm>
            <a:off x="0" y="729538"/>
            <a:ext cx="9144000" cy="4850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651" y="5572970"/>
            <a:ext cx="896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dirty="0"/>
              <a:t> - </a:t>
            </a:r>
            <a:r>
              <a:rPr lang="en-US" dirty="0" err="1"/>
              <a:t>triplexová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, </a:t>
            </a:r>
            <a:r>
              <a:rPr lang="en-US" b="1" dirty="0"/>
              <a:t>b</a:t>
            </a:r>
            <a:r>
              <a:rPr lang="en-US" dirty="0"/>
              <a:t> – </a:t>
            </a:r>
            <a:r>
              <a:rPr lang="en-US" dirty="0" err="1"/>
              <a:t>triplexová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nahrazením</a:t>
            </a:r>
            <a:r>
              <a:rPr lang="en-US" dirty="0"/>
              <a:t> </a:t>
            </a:r>
            <a:r>
              <a:rPr lang="en-US" dirty="0" err="1"/>
              <a:t>jednoho</a:t>
            </a:r>
            <a:r>
              <a:rPr lang="en-US" dirty="0"/>
              <a:t> DNA </a:t>
            </a:r>
            <a:r>
              <a:rPr lang="en-US" dirty="0" err="1"/>
              <a:t>řetězce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 – </a:t>
            </a:r>
            <a:r>
              <a:rPr lang="en-US" dirty="0" err="1"/>
              <a:t>duplexová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nahrazením</a:t>
            </a:r>
            <a:r>
              <a:rPr lang="en-US" dirty="0"/>
              <a:t> </a:t>
            </a:r>
            <a:r>
              <a:rPr lang="en-US" dirty="0" err="1"/>
              <a:t>jednoho</a:t>
            </a:r>
            <a:r>
              <a:rPr lang="en-US" dirty="0"/>
              <a:t> DNA </a:t>
            </a:r>
            <a:r>
              <a:rPr lang="en-US" dirty="0" err="1"/>
              <a:t>řetězce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651" y="202650"/>
            <a:ext cx="864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Interakce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PNA a DNA </a:t>
            </a:r>
            <a:r>
              <a:rPr lang="en-US" dirty="0" err="1"/>
              <a:t>dvoušroubovicí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79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Screen Shot 2012-10-29 at 9.06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5" y="178316"/>
            <a:ext cx="8099203" cy="57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09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 descr="ABZ_DNA.png"/>
          <p:cNvPicPr>
            <a:picLocks noChangeAspect="1"/>
          </p:cNvPicPr>
          <p:nvPr/>
        </p:nvPicPr>
        <p:blipFill>
          <a:blip r:embed="rId2"/>
          <a:srcRect l="2749"/>
          <a:stretch>
            <a:fillRect/>
          </a:stretch>
        </p:blipFill>
        <p:spPr>
          <a:xfrm rot="16200000">
            <a:off x="4212054" y="1686564"/>
            <a:ext cx="6288744" cy="3117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086" y="407781"/>
            <a:ext cx="551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Nejběžnější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DNA: </a:t>
            </a:r>
            <a:r>
              <a:rPr lang="en-US" b="1" dirty="0"/>
              <a:t>B</a:t>
            </a:r>
            <a:r>
              <a:rPr lang="en-US" dirty="0"/>
              <a:t>-DNA (a), </a:t>
            </a:r>
            <a:r>
              <a:rPr lang="en-US" b="1" dirty="0"/>
              <a:t>A</a:t>
            </a:r>
            <a:r>
              <a:rPr lang="en-US" dirty="0"/>
              <a:t>-DNA (b), </a:t>
            </a:r>
            <a:r>
              <a:rPr lang="en-US" b="1" dirty="0"/>
              <a:t>Z</a:t>
            </a:r>
            <a:r>
              <a:rPr lang="en-US" dirty="0"/>
              <a:t>-DNA (c)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6363"/>
              </p:ext>
            </p:extLst>
          </p:nvPr>
        </p:nvGraphicFramePr>
        <p:xfrm>
          <a:off x="150187" y="1737901"/>
          <a:ext cx="5500757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DNA </a:t>
                      </a:r>
                      <a:r>
                        <a:rPr lang="en-US" sz="1600" dirty="0" err="1"/>
                        <a:t>konformace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Směr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vinutí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pravotočivá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pravotočivá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levotočivá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Počet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parů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bazí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otáčku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Průměr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šroubovice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~2.0</a:t>
                      </a:r>
                      <a:r>
                        <a:rPr lang="en-US" sz="1600" baseline="0" dirty="0"/>
                        <a:t>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~2.6</a:t>
                      </a:r>
                      <a:r>
                        <a:rPr lang="en-US" sz="1600" baseline="0" dirty="0"/>
                        <a:t> nm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~1.8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Konformace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cukru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C2’-</a:t>
                      </a:r>
                      <a:r>
                        <a:rPr lang="en-US" sz="1600" i="1" dirty="0"/>
                        <a:t>endo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C3’-</a:t>
                      </a:r>
                      <a:r>
                        <a:rPr lang="en-US" sz="1600" i="1" dirty="0"/>
                        <a:t>endo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C2’-</a:t>
                      </a:r>
                      <a:r>
                        <a:rPr lang="en-US" sz="1600" i="1" dirty="0"/>
                        <a:t>endo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pyr</a:t>
                      </a:r>
                      <a:r>
                        <a:rPr lang="en-US" sz="1600" dirty="0"/>
                        <a:t>)</a:t>
                      </a:r>
                    </a:p>
                    <a:p>
                      <a:pPr algn="ctr"/>
                      <a:r>
                        <a:rPr lang="en-US" sz="1600" dirty="0"/>
                        <a:t>C3’-</a:t>
                      </a:r>
                      <a:r>
                        <a:rPr lang="en-US" sz="1600" i="1" dirty="0"/>
                        <a:t>endo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pur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Velký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žlábek</a:t>
                      </a:r>
                      <a:endParaRPr lang="en-US" sz="1600" dirty="0"/>
                    </a:p>
                    <a:p>
                      <a:r>
                        <a:rPr lang="en-US" sz="1600" i="1" dirty="0"/>
                        <a:t>Major</a:t>
                      </a:r>
                      <a:r>
                        <a:rPr lang="en-US" sz="1600" i="1" baseline="0" dirty="0"/>
                        <a:t> groove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široký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</a:p>
                    <a:p>
                      <a:pPr algn="ctr"/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plochý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/>
                        <a:t>Malý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žlábek</a:t>
                      </a:r>
                      <a:endParaRPr lang="en-US" sz="1600" dirty="0"/>
                    </a:p>
                    <a:p>
                      <a:r>
                        <a:rPr lang="en-US" sz="1600" i="1" dirty="0"/>
                        <a:t>Minor groove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široký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mělký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úzký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hluboký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tors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701" y="1092252"/>
            <a:ext cx="3917827" cy="4549735"/>
          </a:xfrm>
          <a:prstGeom prst="rect">
            <a:avLst/>
          </a:prstGeom>
        </p:spPr>
      </p:pic>
      <p:pic>
        <p:nvPicPr>
          <p:cNvPr id="9" name="Picture 8" descr="torsion_angle_defin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902" y="1181100"/>
            <a:ext cx="3538846" cy="44715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1916" y="752528"/>
            <a:ext cx="6726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Definice</a:t>
            </a:r>
            <a:r>
              <a:rPr lang="en-US" dirty="0"/>
              <a:t> </a:t>
            </a:r>
            <a:r>
              <a:rPr lang="en-US" dirty="0" err="1"/>
              <a:t>dihedrálních</a:t>
            </a:r>
            <a:r>
              <a:rPr lang="en-US" dirty="0"/>
              <a:t> a </a:t>
            </a:r>
            <a:r>
              <a:rPr lang="en-US" dirty="0" err="1"/>
              <a:t>torzních</a:t>
            </a:r>
            <a:r>
              <a:rPr lang="en-US" dirty="0"/>
              <a:t> </a:t>
            </a:r>
            <a:r>
              <a:rPr lang="en-US" dirty="0" err="1"/>
              <a:t>úhlů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821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I_aII_bI_bII_zI_zI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56"/>
            <a:ext cx="9144000" cy="4403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2435" y="6012590"/>
            <a:ext cx="541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Nucleic Acids Research, 2008, Vol. 36, No. 11, 3690–3706  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10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4" y="286485"/>
            <a:ext cx="3066526" cy="317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379" y="115092"/>
            <a:ext cx="58072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Stabilita</a:t>
            </a:r>
            <a:r>
              <a:rPr lang="en-US" sz="2000" b="1" dirty="0"/>
              <a:t> DNA </a:t>
            </a:r>
            <a:r>
              <a:rPr lang="en-US" sz="2000" b="1" dirty="0" err="1"/>
              <a:t>dvojšroubovice</a:t>
            </a:r>
            <a:r>
              <a:rPr lang="en-US" sz="2000" b="1" dirty="0"/>
              <a:t>:</a:t>
            </a:r>
          </a:p>
          <a:p>
            <a:endParaRPr lang="en-US" sz="2000" b="1" dirty="0"/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Vodíkové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můstky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London</a:t>
            </a:r>
            <a:r>
              <a:rPr lang="en-US" sz="2000" dirty="0" err="1">
                <a:solidFill>
                  <a:srgbClr val="0000FF"/>
                </a:solidFill>
              </a:rPr>
              <a:t>ovy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disperzní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síly</a:t>
            </a:r>
            <a:r>
              <a:rPr lang="en-US" sz="2000" b="1" dirty="0">
                <a:solidFill>
                  <a:srgbClr val="0000FF"/>
                </a:solidFill>
              </a:rPr>
              <a:t> (LDF), </a:t>
            </a:r>
            <a:r>
              <a:rPr lang="en-US" sz="2000" b="1" dirty="0" err="1">
                <a:solidFill>
                  <a:srgbClr val="0000FF"/>
                </a:solidFill>
              </a:rPr>
              <a:t>dipól-dipól</a:t>
            </a:r>
            <a:r>
              <a:rPr lang="en-US" sz="2000" dirty="0" err="1">
                <a:solidFill>
                  <a:srgbClr val="0000FF"/>
                </a:solidFill>
              </a:rPr>
              <a:t>ové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interakce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0000FF"/>
              </a:solidFill>
            </a:endParaRPr>
          </a:p>
          <a:p>
            <a:pPr marL="457200" indent="-457200">
              <a:buAutoNum type="arabicParenR"/>
            </a:pPr>
            <a:r>
              <a:rPr lang="en-US" sz="2000" b="1" dirty="0" err="1">
                <a:solidFill>
                  <a:srgbClr val="0000FF"/>
                </a:solidFill>
              </a:rPr>
              <a:t>Patrové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err="1">
                <a:solidFill>
                  <a:srgbClr val="0000FF"/>
                </a:solidFill>
              </a:rPr>
              <a:t>interakce</a:t>
            </a:r>
            <a:r>
              <a:rPr lang="en-US" sz="2000" b="1" dirty="0">
                <a:solidFill>
                  <a:srgbClr val="0000FF"/>
                </a:solidFill>
              </a:rPr>
              <a:t> – stacking</a:t>
            </a:r>
          </a:p>
          <a:p>
            <a:endParaRPr lang="en-US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269566"/>
              </p:ext>
            </p:extLst>
          </p:nvPr>
        </p:nvGraphicFramePr>
        <p:xfrm>
          <a:off x="188391" y="1830327"/>
          <a:ext cx="4770881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9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Nukleopár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Vodíkové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vazby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Celková</a:t>
                      </a:r>
                      <a:r>
                        <a:rPr lang="en-US" sz="1600" dirty="0"/>
                        <a:t> 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A:T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+1.0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-25.0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G:C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-16.3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-56.3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1755" y="2857609"/>
            <a:ext cx="4895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Energie</a:t>
            </a:r>
            <a:r>
              <a:rPr lang="en-US" dirty="0"/>
              <a:t> v kJ/</a:t>
            </a:r>
            <a:r>
              <a:rPr lang="en-US" dirty="0" err="1"/>
              <a:t>mol</a:t>
            </a:r>
            <a:endParaRPr lang="en-US" dirty="0"/>
          </a:p>
          <a:p>
            <a:endParaRPr lang="en-US" dirty="0"/>
          </a:p>
          <a:p>
            <a:r>
              <a:rPr lang="en-US" dirty="0"/>
              <a:t>A:T – </a:t>
            </a:r>
            <a:r>
              <a:rPr lang="en-US" dirty="0" err="1"/>
              <a:t>opačné</a:t>
            </a:r>
            <a:r>
              <a:rPr lang="en-US" dirty="0"/>
              <a:t> </a:t>
            </a:r>
            <a:r>
              <a:rPr lang="en-US" dirty="0" err="1"/>
              <a:t>dipóly</a:t>
            </a:r>
            <a:r>
              <a:rPr lang="en-US" dirty="0"/>
              <a:t>, G:C – </a:t>
            </a:r>
            <a:r>
              <a:rPr lang="en-US" dirty="0" err="1"/>
              <a:t>působí</a:t>
            </a:r>
            <a:r>
              <a:rPr lang="en-US" dirty="0"/>
              <a:t> </a:t>
            </a:r>
            <a:r>
              <a:rPr lang="en-US" dirty="0" err="1"/>
              <a:t>atraktivně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Působí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jednotlivými</a:t>
            </a:r>
            <a:r>
              <a:rPr lang="en-US" dirty="0"/>
              <a:t> </a:t>
            </a:r>
            <a:r>
              <a:rPr lang="en-US" dirty="0" err="1"/>
              <a:t>patry</a:t>
            </a:r>
            <a:r>
              <a:rPr lang="en-US" dirty="0"/>
              <a:t> </a:t>
            </a:r>
            <a:r>
              <a:rPr lang="en-US" dirty="0" err="1"/>
              <a:t>nukleopárů</a:t>
            </a:r>
            <a:r>
              <a:rPr lang="en-US" dirty="0"/>
              <a:t>, </a:t>
            </a:r>
            <a:r>
              <a:rPr lang="en-US" dirty="0" err="1"/>
              <a:t>stabi-lizují</a:t>
            </a:r>
            <a:r>
              <a:rPr lang="en-US" dirty="0"/>
              <a:t> </a:t>
            </a:r>
            <a:r>
              <a:rPr lang="en-US" dirty="0" err="1"/>
              <a:t>dvojšoubovici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b="1" i="1" dirty="0" err="1"/>
              <a:t>elektronovým</a:t>
            </a:r>
            <a:r>
              <a:rPr lang="en-US" b="1" i="1" dirty="0"/>
              <a:t> </a:t>
            </a:r>
            <a:r>
              <a:rPr lang="en-US" b="1" i="1" dirty="0" err="1"/>
              <a:t>korelacím</a:t>
            </a:r>
            <a:r>
              <a:rPr lang="en-US" b="1" i="1" dirty="0"/>
              <a:t>, van der </a:t>
            </a:r>
            <a:r>
              <a:rPr lang="en-US" b="1" i="1" dirty="0" err="1"/>
              <a:t>Waals</a:t>
            </a:r>
            <a:r>
              <a:rPr lang="en-US" dirty="0" err="1"/>
              <a:t>ovým</a:t>
            </a:r>
            <a:r>
              <a:rPr lang="en-US" dirty="0"/>
              <a:t> a</a:t>
            </a:r>
            <a:r>
              <a:rPr lang="en-US" b="1" i="1" dirty="0"/>
              <a:t> </a:t>
            </a:r>
            <a:r>
              <a:rPr lang="en-US" b="1" i="1" dirty="0" err="1"/>
              <a:t>Coulomb</a:t>
            </a:r>
            <a:r>
              <a:rPr lang="en-US" dirty="0" err="1"/>
              <a:t>ickým</a:t>
            </a:r>
            <a:r>
              <a:rPr lang="en-US" b="1" i="1" dirty="0"/>
              <a:t> </a:t>
            </a:r>
            <a:r>
              <a:rPr lang="en-US" b="1" i="1" dirty="0" err="1"/>
              <a:t>interakcím</a:t>
            </a:r>
            <a:endParaRPr lang="en-US" dirty="0"/>
          </a:p>
        </p:txBody>
      </p:sp>
      <p:pic>
        <p:nvPicPr>
          <p:cNvPr id="14" name="Picture 13" descr="Screen Shot 2011-09-26 at 6.0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95" y="3773307"/>
            <a:ext cx="3941651" cy="1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9651" y="268378"/>
            <a:ext cx="8407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Non-Watson-</a:t>
            </a:r>
            <a:r>
              <a:rPr lang="en-US" sz="2000" b="1" dirty="0" err="1"/>
              <a:t>Crickovské</a:t>
            </a:r>
            <a:r>
              <a:rPr lang="en-US" sz="2000" b="1" dirty="0"/>
              <a:t> (</a:t>
            </a:r>
            <a:r>
              <a:rPr lang="en-US" sz="2000" b="1" dirty="0" err="1"/>
              <a:t>Hoogsteenovo</a:t>
            </a:r>
            <a:r>
              <a:rPr lang="en-US" sz="2000" b="1" dirty="0"/>
              <a:t> – </a:t>
            </a:r>
            <a:r>
              <a:rPr lang="en-US" sz="1200" dirty="0" err="1"/>
              <a:t>Karsten</a:t>
            </a:r>
            <a:r>
              <a:rPr lang="en-US" sz="1200" dirty="0"/>
              <a:t> </a:t>
            </a:r>
            <a:r>
              <a:rPr lang="en-US" sz="1200" dirty="0" err="1"/>
              <a:t>Hoogsteen</a:t>
            </a:r>
            <a:r>
              <a:rPr lang="en-US" sz="2000" b="1" dirty="0"/>
              <a:t>) </a:t>
            </a:r>
            <a:r>
              <a:rPr lang="en-US" sz="2000" b="1" dirty="0" err="1"/>
              <a:t>párování</a:t>
            </a:r>
            <a:r>
              <a:rPr lang="en-US" sz="2000" b="1" dirty="0"/>
              <a:t> </a:t>
            </a:r>
            <a:r>
              <a:rPr lang="en-US" sz="2000" b="1" dirty="0" err="1"/>
              <a:t>bazí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9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Triplexové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1" name="Picture 10" descr="triplex_bonding.png"/>
          <p:cNvPicPr>
            <a:picLocks noChangeAspect="1"/>
          </p:cNvPicPr>
          <p:nvPr/>
        </p:nvPicPr>
        <p:blipFill>
          <a:blip r:embed="rId2"/>
          <a:srcRect b="6918"/>
          <a:stretch>
            <a:fillRect/>
          </a:stretch>
        </p:blipFill>
        <p:spPr>
          <a:xfrm>
            <a:off x="0" y="1438282"/>
            <a:ext cx="9144000" cy="457357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" name="Picture 7" descr="Hoogst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1" y="1479668"/>
            <a:ext cx="3625506" cy="4578796"/>
          </a:xfrm>
          <a:prstGeom prst="rect">
            <a:avLst/>
          </a:prstGeom>
        </p:spPr>
      </p:pic>
      <p:pic>
        <p:nvPicPr>
          <p:cNvPr id="9" name="Picture 8" descr="triplex.png"/>
          <p:cNvPicPr>
            <a:picLocks noChangeAspect="1"/>
          </p:cNvPicPr>
          <p:nvPr/>
        </p:nvPicPr>
        <p:blipFill>
          <a:blip r:embed="rId4"/>
          <a:srcRect l="33387"/>
          <a:stretch>
            <a:fillRect/>
          </a:stretch>
        </p:blipFill>
        <p:spPr>
          <a:xfrm>
            <a:off x="4404502" y="827212"/>
            <a:ext cx="4194798" cy="5649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9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Triplexové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9651" y="827212"/>
            <a:ext cx="3320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Quadruplexové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>
                <a:solidFill>
                  <a:srgbClr val="800000"/>
                </a:solidFill>
              </a:rPr>
              <a:t>struktury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8" name="Picture 7" descr="quadruplex.png"/>
          <p:cNvPicPr>
            <a:picLocks noChangeAspect="1"/>
          </p:cNvPicPr>
          <p:nvPr/>
        </p:nvPicPr>
        <p:blipFill>
          <a:blip r:embed="rId2"/>
          <a:srcRect r="29049"/>
          <a:stretch>
            <a:fillRect/>
          </a:stretch>
        </p:blipFill>
        <p:spPr>
          <a:xfrm>
            <a:off x="4556811" y="524290"/>
            <a:ext cx="4333755" cy="5394358"/>
          </a:xfrm>
          <a:prstGeom prst="rect">
            <a:avLst/>
          </a:prstGeom>
        </p:spPr>
      </p:pic>
      <p:sp>
        <p:nvSpPr>
          <p:cNvPr id="12" name="Block Arc 11"/>
          <p:cNvSpPr/>
          <p:nvPr/>
        </p:nvSpPr>
        <p:spPr>
          <a:xfrm rot="10800000">
            <a:off x="279648" y="0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/>
        </p:nvSpPr>
        <p:spPr>
          <a:xfrm>
            <a:off x="2215335" y="4243436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/>
        </p:nvSpPr>
        <p:spPr>
          <a:xfrm rot="10800000">
            <a:off x="1970129" y="2715594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/>
          <p:nvPr/>
        </p:nvSpPr>
        <p:spPr>
          <a:xfrm>
            <a:off x="1515695" y="1675211"/>
            <a:ext cx="908865" cy="3350423"/>
          </a:xfrm>
          <a:prstGeom prst="blockArc">
            <a:avLst>
              <a:gd name="adj1" fmla="val 10770813"/>
              <a:gd name="adj2" fmla="val 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LUK-obr2.00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3691" r="23807" b="3691"/>
          <a:stretch>
            <a:fillRect/>
          </a:stretch>
        </p:blipFill>
        <p:spPr bwMode="auto">
          <a:xfrm>
            <a:off x="3131840" y="260648"/>
            <a:ext cx="57023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66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7"/>
          <p:cNvSpPr txBox="1">
            <a:spLocks noChangeArrowheads="1"/>
          </p:cNvSpPr>
          <p:nvPr/>
        </p:nvSpPr>
        <p:spPr bwMode="auto">
          <a:xfrm>
            <a:off x="76200" y="228600"/>
            <a:ext cx="7904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solidFill>
                  <a:srgbClr val="C02123"/>
                </a:solidFill>
              </a:rPr>
              <a:t>Polymorfie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telomerických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opakování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i="1" dirty="0">
                <a:solidFill>
                  <a:srgbClr val="C02123"/>
                </a:solidFill>
              </a:rPr>
              <a:t>in vitro</a:t>
            </a:r>
          </a:p>
          <a:p>
            <a:endParaRPr lang="en-US" sz="2400" b="1" dirty="0">
              <a:solidFill>
                <a:srgbClr val="C02123"/>
              </a:solidFill>
            </a:endParaRPr>
          </a:p>
        </p:txBody>
      </p:sp>
      <p:grpSp>
        <p:nvGrpSpPr>
          <p:cNvPr id="15364" name="Group 11"/>
          <p:cNvGrpSpPr>
            <a:grpSpLocks/>
          </p:cNvGrpSpPr>
          <p:nvPr/>
        </p:nvGrpSpPr>
        <p:grpSpPr bwMode="auto">
          <a:xfrm>
            <a:off x="0" y="1600200"/>
            <a:ext cx="7469188" cy="3282950"/>
            <a:chOff x="528" y="1056"/>
            <a:chExt cx="4705" cy="2068"/>
          </a:xfrm>
        </p:grpSpPr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528" y="1344"/>
            <a:ext cx="4705" cy="17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5270500" imgH="1993900" progId="Word.Document.12">
                    <p:link updateAutomatic="1"/>
                  </p:oleObj>
                </mc:Choice>
                <mc:Fallback>
                  <p:oleObj name="Document" r:id="rId2" imgW="5270500" imgH="1993900" progId="Word.Document.12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344"/>
                          <a:ext cx="4705" cy="17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8" name="TextBox 5"/>
            <p:cNvSpPr txBox="1">
              <a:spLocks noChangeArrowheads="1"/>
            </p:cNvSpPr>
            <p:nvPr/>
          </p:nvSpPr>
          <p:spPr bwMode="auto">
            <a:xfrm>
              <a:off x="1008" y="1056"/>
              <a:ext cx="3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Na</a:t>
              </a:r>
              <a:r>
                <a:rPr lang="en-US" baseline="30000"/>
                <a:t>+</a:t>
              </a:r>
            </a:p>
          </p:txBody>
        </p:sp>
        <p:sp>
          <p:nvSpPr>
            <p:cNvPr id="15379" name="TextBox 6"/>
            <p:cNvSpPr txBox="1">
              <a:spLocks noChangeArrowheads="1"/>
            </p:cNvSpPr>
            <p:nvPr/>
          </p:nvSpPr>
          <p:spPr bwMode="auto">
            <a:xfrm>
              <a:off x="1976" y="1063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0" name="TextBox 8"/>
            <p:cNvSpPr txBox="1">
              <a:spLocks noChangeArrowheads="1"/>
            </p:cNvSpPr>
            <p:nvPr/>
          </p:nvSpPr>
          <p:spPr bwMode="auto">
            <a:xfrm>
              <a:off x="2880" y="1063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1" name="TextBox 9"/>
            <p:cNvSpPr txBox="1">
              <a:spLocks noChangeArrowheads="1"/>
            </p:cNvSpPr>
            <p:nvPr/>
          </p:nvSpPr>
          <p:spPr bwMode="auto">
            <a:xfrm>
              <a:off x="3696" y="1056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  <p:sp>
          <p:nvSpPr>
            <p:cNvPr id="15382" name="TextBox 10"/>
            <p:cNvSpPr txBox="1">
              <a:spLocks noChangeArrowheads="1"/>
            </p:cNvSpPr>
            <p:nvPr/>
          </p:nvSpPr>
          <p:spPr bwMode="auto">
            <a:xfrm>
              <a:off x="4656" y="1056"/>
              <a:ext cx="2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  <a:r>
                <a:rPr lang="en-US" baseline="30000"/>
                <a:t>+</a:t>
              </a:r>
            </a:p>
          </p:txBody>
        </p:sp>
      </p:grpSp>
      <p:sp>
        <p:nvSpPr>
          <p:cNvPr id="15365" name="Rectangle 35"/>
          <p:cNvSpPr>
            <a:spLocks noChangeArrowheads="1"/>
          </p:cNvSpPr>
          <p:nvPr/>
        </p:nvSpPr>
        <p:spPr bwMode="auto">
          <a:xfrm>
            <a:off x="147638" y="4648200"/>
            <a:ext cx="2138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Wang et al. Structure (1993)</a:t>
            </a:r>
          </a:p>
        </p:txBody>
      </p:sp>
      <p:sp>
        <p:nvSpPr>
          <p:cNvPr id="15366" name="Rectangle 35"/>
          <p:cNvSpPr>
            <a:spLocks noChangeArrowheads="1"/>
          </p:cNvSpPr>
          <p:nvPr/>
        </p:nvSpPr>
        <p:spPr bwMode="auto">
          <a:xfrm>
            <a:off x="1371600" y="4876800"/>
            <a:ext cx="22701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Parkinson et al. Nature (2002)</a:t>
            </a:r>
          </a:p>
        </p:txBody>
      </p:sp>
      <p:sp>
        <p:nvSpPr>
          <p:cNvPr id="15367" name="Rectangle 35"/>
          <p:cNvSpPr>
            <a:spLocks noChangeArrowheads="1"/>
          </p:cNvSpPr>
          <p:nvPr/>
        </p:nvSpPr>
        <p:spPr bwMode="auto">
          <a:xfrm>
            <a:off x="5607050" y="5605463"/>
            <a:ext cx="2470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Lim et al. J Am Chem Soc. (2009)</a:t>
            </a:r>
          </a:p>
        </p:txBody>
      </p:sp>
      <p:sp>
        <p:nvSpPr>
          <p:cNvPr id="15368" name="Rectangle 35"/>
          <p:cNvSpPr>
            <a:spLocks noChangeArrowheads="1"/>
          </p:cNvSpPr>
          <p:nvPr/>
        </p:nvSpPr>
        <p:spPr bwMode="auto">
          <a:xfrm>
            <a:off x="4359275" y="5334000"/>
            <a:ext cx="26955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Dai et al. Nucleic Acids Res. (2007)</a:t>
            </a:r>
          </a:p>
        </p:txBody>
      </p:sp>
      <p:sp>
        <p:nvSpPr>
          <p:cNvPr id="15369" name="Rectangle 35"/>
          <p:cNvSpPr>
            <a:spLocks noChangeArrowheads="1"/>
          </p:cNvSpPr>
          <p:nvPr/>
        </p:nvSpPr>
        <p:spPr bwMode="auto">
          <a:xfrm>
            <a:off x="3048000" y="5105400"/>
            <a:ext cx="29178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Ambrus et al. Nucleic Acids Res. (2006)</a:t>
            </a:r>
          </a:p>
        </p:txBody>
      </p:sp>
      <p:sp>
        <p:nvSpPr>
          <p:cNvPr id="15370" name="TextBox 18"/>
          <p:cNvSpPr txBox="1">
            <a:spLocks noChangeArrowheads="1"/>
          </p:cNvSpPr>
          <p:nvPr/>
        </p:nvSpPr>
        <p:spPr bwMode="auto">
          <a:xfrm>
            <a:off x="1981200" y="1066800"/>
            <a:ext cx="890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X-ray</a:t>
            </a:r>
          </a:p>
        </p:txBody>
      </p:sp>
      <p:sp>
        <p:nvSpPr>
          <p:cNvPr id="15371" name="TextBox 19"/>
          <p:cNvSpPr txBox="1">
            <a:spLocks noChangeArrowheads="1"/>
          </p:cNvSpPr>
          <p:nvPr/>
        </p:nvSpPr>
        <p:spPr bwMode="auto">
          <a:xfrm>
            <a:off x="685800" y="106680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NMR</a:t>
            </a:r>
          </a:p>
        </p:txBody>
      </p:sp>
      <p:sp>
        <p:nvSpPr>
          <p:cNvPr id="15372" name="TextBox 20"/>
          <p:cNvSpPr txBox="1">
            <a:spLocks noChangeArrowheads="1"/>
          </p:cNvSpPr>
          <p:nvPr/>
        </p:nvSpPr>
        <p:spPr bwMode="auto">
          <a:xfrm>
            <a:off x="4724400" y="76200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NMR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200400" y="1219200"/>
            <a:ext cx="403860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4" name="TextBox 22"/>
          <p:cNvSpPr txBox="1">
            <a:spLocks noChangeArrowheads="1"/>
          </p:cNvSpPr>
          <p:nvPr/>
        </p:nvSpPr>
        <p:spPr bwMode="auto">
          <a:xfrm>
            <a:off x="3781425" y="1200150"/>
            <a:ext cx="25131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Arial Black" charset="0"/>
                <a:cs typeface="Arial Black" charset="0"/>
              </a:rPr>
              <a:t>Sekvenčně</a:t>
            </a:r>
            <a:r>
              <a:rPr lang="en-US" dirty="0">
                <a:latin typeface="Arial Black" charset="0"/>
                <a:cs typeface="Arial Black" charset="0"/>
              </a:rPr>
              <a:t> </a:t>
            </a:r>
            <a:r>
              <a:rPr lang="en-US" dirty="0" err="1">
                <a:latin typeface="Arial Black" charset="0"/>
                <a:cs typeface="Arial Black" charset="0"/>
              </a:rPr>
              <a:t>závislé</a:t>
            </a:r>
            <a:endParaRPr lang="en-US" dirty="0">
              <a:latin typeface="Arial Black" charset="0"/>
              <a:cs typeface="Arial Black" charset="0"/>
            </a:endParaRPr>
          </a:p>
        </p:txBody>
      </p:sp>
      <p:pic>
        <p:nvPicPr>
          <p:cNvPr id="15375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r="57654"/>
          <a:stretch>
            <a:fillRect/>
          </a:stretch>
        </p:blipFill>
        <p:spPr bwMode="auto">
          <a:xfrm>
            <a:off x="7613650" y="2209800"/>
            <a:ext cx="13017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Box 10"/>
          <p:cNvSpPr txBox="1">
            <a:spLocks noChangeArrowheads="1"/>
          </p:cNvSpPr>
          <p:nvPr/>
        </p:nvSpPr>
        <p:spPr bwMode="auto">
          <a:xfrm>
            <a:off x="7850188" y="1600200"/>
            <a:ext cx="84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K</a:t>
            </a:r>
            <a:r>
              <a:rPr lang="en-US" baseline="30000"/>
              <a:t>+</a:t>
            </a:r>
            <a:r>
              <a:rPr lang="en-US"/>
              <a:t>/PEG</a:t>
            </a:r>
          </a:p>
        </p:txBody>
      </p:sp>
      <p:sp>
        <p:nvSpPr>
          <p:cNvPr id="15377" name="Rectangle 35"/>
          <p:cNvSpPr>
            <a:spLocks noChangeArrowheads="1"/>
          </p:cNvSpPr>
          <p:nvPr/>
        </p:nvSpPr>
        <p:spPr bwMode="auto">
          <a:xfrm>
            <a:off x="7010400" y="5910263"/>
            <a:ext cx="2193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latin typeface="Calibri" charset="0"/>
              </a:rPr>
              <a:t>Heddi et al. J Am Chem Soc. (2011)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89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76200" y="228600"/>
            <a:ext cx="7904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 err="1">
                <a:solidFill>
                  <a:srgbClr val="C02123"/>
                </a:solidFill>
              </a:rPr>
              <a:t>Polymorfie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telomerických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dirty="0" err="1">
                <a:solidFill>
                  <a:srgbClr val="C02123"/>
                </a:solidFill>
              </a:rPr>
              <a:t>opakování</a:t>
            </a:r>
            <a:r>
              <a:rPr lang="en-US" sz="2400" b="1" dirty="0">
                <a:solidFill>
                  <a:srgbClr val="C02123"/>
                </a:solidFill>
              </a:rPr>
              <a:t> </a:t>
            </a:r>
            <a:r>
              <a:rPr lang="en-US" sz="2400" b="1" i="1" dirty="0">
                <a:solidFill>
                  <a:srgbClr val="C02123"/>
                </a:solidFill>
              </a:rPr>
              <a:t>in vivo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2057400"/>
          <a:ext cx="7469188" cy="282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270500" imgH="1993900" progId="Word.Document.12">
                  <p:link updateAutomatic="1"/>
                </p:oleObj>
              </mc:Choice>
              <mc:Fallback>
                <p:oleObj name="Document" r:id="rId2" imgW="5270500" imgH="19939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7469188" cy="282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35"/>
          <p:cNvSpPr>
            <a:spLocks noChangeArrowheads="1"/>
          </p:cNvSpPr>
          <p:nvPr/>
        </p:nvSpPr>
        <p:spPr bwMode="auto">
          <a:xfrm>
            <a:off x="2133600" y="4778375"/>
            <a:ext cx="22463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="1" i="1">
                <a:latin typeface="Calibri" charset="0"/>
              </a:rPr>
              <a:t>Hansel et al.  Nucl Acids Res (2011)</a:t>
            </a:r>
          </a:p>
        </p:txBody>
      </p:sp>
      <p:sp>
        <p:nvSpPr>
          <p:cNvPr id="16389" name="TextBox 18"/>
          <p:cNvSpPr txBox="1">
            <a:spLocks noChangeArrowheads="1"/>
          </p:cNvSpPr>
          <p:nvPr/>
        </p:nvSpPr>
        <p:spPr bwMode="auto">
          <a:xfrm>
            <a:off x="4495800" y="762000"/>
            <a:ext cx="1303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In-cell NMR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200400" y="1219200"/>
            <a:ext cx="4038600" cy="1588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2" name="TextBox 24"/>
          <p:cNvSpPr txBox="1">
            <a:spLocks noChangeArrowheads="1"/>
          </p:cNvSpPr>
          <p:nvPr/>
        </p:nvSpPr>
        <p:spPr bwMode="auto">
          <a:xfrm>
            <a:off x="677863" y="2286000"/>
            <a:ext cx="7064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393" name="TextBox 25"/>
          <p:cNvSpPr txBox="1">
            <a:spLocks noChangeArrowheads="1"/>
          </p:cNvSpPr>
          <p:nvPr/>
        </p:nvSpPr>
        <p:spPr bwMode="auto">
          <a:xfrm>
            <a:off x="2133600" y="2209800"/>
            <a:ext cx="7699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88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781425" y="1200150"/>
            <a:ext cx="25131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Arial Black" charset="0"/>
                <a:cs typeface="Arial Black" charset="0"/>
              </a:rPr>
              <a:t>Sekvenčně</a:t>
            </a:r>
            <a:r>
              <a:rPr lang="en-US" dirty="0">
                <a:latin typeface="Arial Black" charset="0"/>
                <a:cs typeface="Arial Black" charset="0"/>
              </a:rPr>
              <a:t> </a:t>
            </a:r>
            <a:r>
              <a:rPr lang="en-US" dirty="0" err="1">
                <a:latin typeface="Arial Black" charset="0"/>
                <a:cs typeface="Arial Black" charset="0"/>
              </a:rPr>
              <a:t>závislé</a:t>
            </a:r>
            <a:endParaRPr lang="en-US" dirty="0">
              <a:latin typeface="Arial Black" charset="0"/>
              <a:cs typeface="Arial Black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15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Screen Shot 2012-10-29 at 9.07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98"/>
            <a:ext cx="9144000" cy="585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861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72CD-8FCF-6D4C-BAB4-A610257A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D0138-9D93-564C-B04E-0FA868D6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DD707-C6CD-1C44-B528-C61DDD38FDEA}"/>
              </a:ext>
            </a:extLst>
          </p:cNvPr>
          <p:cNvSpPr txBox="1"/>
          <p:nvPr/>
        </p:nvSpPr>
        <p:spPr>
          <a:xfrm>
            <a:off x="203200" y="50800"/>
            <a:ext cx="88011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Další významné formy DNA:</a:t>
            </a:r>
          </a:p>
          <a:p>
            <a:endParaRPr lang="en-CZ" sz="800" dirty="0"/>
          </a:p>
          <a:p>
            <a:pPr marL="342900" indent="-342900">
              <a:buAutoNum type="arabicParenR"/>
            </a:pPr>
            <a:r>
              <a:rPr lang="en-GB" dirty="0" err="1"/>
              <a:t>Hollidayův</a:t>
            </a:r>
            <a:r>
              <a:rPr lang="en-GB" dirty="0"/>
              <a:t> </a:t>
            </a:r>
            <a:r>
              <a:rPr lang="en-GB" dirty="0" err="1"/>
              <a:t>spoj</a:t>
            </a:r>
            <a:r>
              <a:rPr lang="en-GB" dirty="0"/>
              <a:t> (</a:t>
            </a:r>
            <a:r>
              <a:rPr lang="en-GB" b="1" dirty="0"/>
              <a:t>Holliday</a:t>
            </a:r>
            <a:r>
              <a:rPr lang="en-GB" dirty="0"/>
              <a:t> junction)  		</a:t>
            </a:r>
            <a:r>
              <a:rPr lang="en-GB" dirty="0" err="1"/>
              <a:t>klíčový</a:t>
            </a:r>
            <a:r>
              <a:rPr lang="en-GB" dirty="0"/>
              <a:t> </a:t>
            </a:r>
            <a:r>
              <a:rPr lang="en-GB" dirty="0" err="1"/>
              <a:t>meziprodukt</a:t>
            </a:r>
            <a:r>
              <a:rPr lang="en-GB" dirty="0"/>
              <a:t> v </a:t>
            </a:r>
            <a:r>
              <a:rPr lang="en-GB" dirty="0" err="1"/>
              <a:t>mnoha</a:t>
            </a:r>
            <a:r>
              <a:rPr lang="en-GB" dirty="0"/>
              <a:t> </a:t>
            </a:r>
            <a:r>
              <a:rPr lang="en-GB" dirty="0" err="1"/>
              <a:t>typech</a:t>
            </a:r>
            <a:r>
              <a:rPr lang="en-GB" dirty="0"/>
              <a:t> </a:t>
            </a:r>
            <a:r>
              <a:rPr lang="en-GB" dirty="0" err="1"/>
              <a:t>genetické</a:t>
            </a:r>
            <a:r>
              <a:rPr lang="en-GB" dirty="0"/>
              <a:t> 									</a:t>
            </a:r>
            <a:r>
              <a:rPr lang="en-GB" dirty="0" err="1"/>
              <a:t>rekombinace</a:t>
            </a:r>
            <a:r>
              <a:rPr lang="en-GB" dirty="0"/>
              <a:t> a </a:t>
            </a:r>
            <a:r>
              <a:rPr lang="en-GB" dirty="0" err="1"/>
              <a:t>také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opravě</a:t>
            </a:r>
            <a:r>
              <a:rPr lang="en-GB" dirty="0"/>
              <a:t> </a:t>
            </a:r>
            <a:r>
              <a:rPr lang="en-GB" dirty="0" err="1"/>
              <a:t>dvouřetězcových</a:t>
            </a:r>
            <a:r>
              <a:rPr lang="en-GB" dirty="0"/>
              <a:t> 									</a:t>
            </a:r>
            <a:r>
              <a:rPr lang="en-GB" dirty="0" err="1"/>
              <a:t>zlomů</a:t>
            </a:r>
            <a:r>
              <a:rPr lang="en-GB" dirty="0"/>
              <a:t>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displacement loop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D-loop,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	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R-loop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/>
              <a:t>Křížová</a:t>
            </a:r>
            <a:r>
              <a:rPr lang="en-GB" dirty="0"/>
              <a:t> </a:t>
            </a:r>
            <a:r>
              <a:rPr lang="en-GB" dirty="0" err="1"/>
              <a:t>struktura</a:t>
            </a:r>
            <a:r>
              <a:rPr lang="en-GB" dirty="0"/>
              <a:t> DNA (</a:t>
            </a:r>
            <a:r>
              <a:rPr lang="en-GB" b="1" dirty="0"/>
              <a:t>cruciform</a:t>
            </a:r>
            <a:r>
              <a:rPr lang="en-GB" dirty="0"/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-motif DNA</a:t>
            </a:r>
          </a:p>
          <a:p>
            <a:pPr marL="342900" indent="-342900">
              <a:buAutoNum type="arabicParenR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DNA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nanotechnologie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– DNA origami</a:t>
            </a:r>
          </a:p>
          <a:p>
            <a:endParaRPr lang="en-CZ" dirty="0"/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6FA593E6-84EA-624A-BBEE-BE51986FD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399" y="1244599"/>
            <a:ext cx="2349501" cy="234950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29BE96B-5120-3849-99EE-83D8C623D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99" y="1193800"/>
            <a:ext cx="2222500" cy="2222500"/>
          </a:xfrm>
          <a:prstGeom prst="rect">
            <a:avLst/>
          </a:prstGeom>
        </p:spPr>
      </p:pic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8B092487-5A7E-6947-9A0E-1F12255B6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883" y="3581399"/>
            <a:ext cx="3750466" cy="3014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26C0C2-385A-304A-AAA9-7A9520A0EB15}"/>
              </a:ext>
            </a:extLst>
          </p:cNvPr>
          <p:cNvSpPr txBox="1"/>
          <p:nvPr/>
        </p:nvSpPr>
        <p:spPr>
          <a:xfrm>
            <a:off x="4254500" y="6515100"/>
            <a:ext cx="38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Z" sz="1400" dirty="0"/>
              <a:t>Pictures credited to: wikipedia.org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067C48-5776-A34F-B5B3-FD2A354E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2824271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072CD-8FCF-6D4C-BAB4-A610257A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D0138-9D93-564C-B04E-0FA868D6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5A76C-3A57-0940-BBC0-C9D853A7BB7B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DD707-C6CD-1C44-B528-C61DDD38FDEA}"/>
              </a:ext>
            </a:extLst>
          </p:cNvPr>
          <p:cNvSpPr txBox="1"/>
          <p:nvPr/>
        </p:nvSpPr>
        <p:spPr>
          <a:xfrm>
            <a:off x="203200" y="50800"/>
            <a:ext cx="88011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Další významné formy DNA:</a:t>
            </a:r>
          </a:p>
          <a:p>
            <a:endParaRPr lang="en-CZ" sz="800" dirty="0"/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Hollidayův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spoj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Holliday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junction)  		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klíčový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meziprodukt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v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mnoha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typech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genetické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									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rekombinace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také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při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opravě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dvouřetězcových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									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zlomů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displacement loop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D-loop,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	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R-loop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smyčka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Křížová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struktura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DNA (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cruciform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b="1" dirty="0" err="1"/>
              <a:t>i</a:t>
            </a:r>
            <a:r>
              <a:rPr lang="en-GB" b="1" dirty="0"/>
              <a:t>-motif DNA / </a:t>
            </a:r>
            <a:r>
              <a:rPr lang="en-GB" b="1" dirty="0" err="1"/>
              <a:t>i</a:t>
            </a:r>
            <a:r>
              <a:rPr lang="en-GB" b="1" dirty="0"/>
              <a:t>-motif RNA</a:t>
            </a:r>
          </a:p>
          <a:p>
            <a:pPr marL="342900" indent="-342900">
              <a:buAutoNum type="arabicParenR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AutoNum type="arabicParenR"/>
            </a:pPr>
            <a:r>
              <a:rPr lang="en-GB" dirty="0"/>
              <a:t>DNA </a:t>
            </a:r>
            <a:r>
              <a:rPr lang="en-GB" dirty="0" err="1"/>
              <a:t>nanotechnologie</a:t>
            </a:r>
            <a:r>
              <a:rPr lang="en-GB" dirty="0"/>
              <a:t> – DNA origami</a:t>
            </a:r>
          </a:p>
          <a:p>
            <a:endParaRPr lang="en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A5861E-E402-754A-8592-1C6E0461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96" y="3072765"/>
            <a:ext cx="2061950" cy="227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8BC59-A5D5-7D41-BD8E-DE9FE5FAF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93" y="1997059"/>
            <a:ext cx="1940814" cy="3780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049026-D871-2043-8692-4EE4D86BC00C}"/>
              </a:ext>
            </a:extLst>
          </p:cNvPr>
          <p:cNvSpPr txBox="1"/>
          <p:nvPr/>
        </p:nvSpPr>
        <p:spPr>
          <a:xfrm>
            <a:off x="4254500" y="6515100"/>
            <a:ext cx="3879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Z" sz="1400" dirty="0"/>
              <a:t>Pictures credited to: wikipedia.org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E35E61-F3F9-E848-9C64-D9AEC861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</p:spTree>
    <p:extLst>
      <p:ext uri="{BB962C8B-B14F-4D97-AF65-F5344CB8AC3E}">
        <p14:creationId xmlns:p14="http://schemas.microsoft.com/office/powerpoint/2010/main" val="1957414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8" name="Picture 7" descr="kazdodenni_modely_DNA.png"/>
          <p:cNvPicPr>
            <a:picLocks noChangeAspect="1"/>
          </p:cNvPicPr>
          <p:nvPr/>
        </p:nvPicPr>
        <p:blipFill>
          <a:blip r:embed="rId2"/>
          <a:srcRect b="24242"/>
          <a:stretch>
            <a:fillRect/>
          </a:stretch>
        </p:blipFill>
        <p:spPr>
          <a:xfrm>
            <a:off x="151303" y="461818"/>
            <a:ext cx="8841393" cy="519545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3810" y="141118"/>
            <a:ext cx="8779494" cy="6309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Superhelikální</a:t>
            </a:r>
            <a:r>
              <a:rPr lang="en-US" sz="2400" b="1" dirty="0"/>
              <a:t> </a:t>
            </a:r>
            <a:r>
              <a:rPr lang="en-US" sz="2400" b="1" dirty="0" err="1"/>
              <a:t>cirkulární</a:t>
            </a:r>
            <a:r>
              <a:rPr lang="en-US" sz="2400" b="1" dirty="0"/>
              <a:t> DNA</a:t>
            </a:r>
          </a:p>
          <a:p>
            <a:endParaRPr lang="en-US" sz="1400" b="1" dirty="0"/>
          </a:p>
          <a:p>
            <a:pPr algn="ctr"/>
            <a:r>
              <a:rPr lang="en-US" sz="4000" b="1" dirty="0" err="1"/>
              <a:t>L</a:t>
            </a:r>
            <a:r>
              <a:rPr lang="en-US" sz="2400" dirty="0" err="1"/>
              <a:t>k</a:t>
            </a:r>
            <a:r>
              <a:rPr lang="en-US" sz="2400" dirty="0"/>
              <a:t> </a:t>
            </a:r>
            <a:r>
              <a:rPr lang="en-US" sz="4000" b="1" dirty="0"/>
              <a:t>= </a:t>
            </a:r>
            <a:r>
              <a:rPr lang="en-US" sz="4000" b="1" dirty="0" err="1"/>
              <a:t>W</a:t>
            </a:r>
            <a:r>
              <a:rPr lang="en-US" sz="2400" dirty="0" err="1"/>
              <a:t>r</a:t>
            </a:r>
            <a:r>
              <a:rPr lang="en-US" sz="2400" dirty="0"/>
              <a:t> </a:t>
            </a:r>
            <a:r>
              <a:rPr lang="en-US" sz="4000" b="1" dirty="0"/>
              <a:t>+ T</a:t>
            </a:r>
            <a:r>
              <a:rPr lang="en-US" sz="2400" dirty="0"/>
              <a:t>w</a:t>
            </a:r>
          </a:p>
          <a:p>
            <a:endParaRPr lang="en-US" sz="1400" b="1" dirty="0"/>
          </a:p>
          <a:p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	-	</a:t>
            </a:r>
            <a:r>
              <a:rPr lang="en-US" i="1" dirty="0"/>
              <a:t>linking</a:t>
            </a:r>
            <a:r>
              <a:rPr lang="en-US" dirty="0"/>
              <a:t> () – </a:t>
            </a:r>
            <a:r>
              <a:rPr lang="en-US" dirty="0" err="1"/>
              <a:t>topologická</a:t>
            </a:r>
            <a:r>
              <a:rPr lang="en-US" dirty="0"/>
              <a:t> </a:t>
            </a:r>
            <a:r>
              <a:rPr lang="en-US" dirty="0" err="1"/>
              <a:t>vlastnost</a:t>
            </a:r>
            <a:r>
              <a:rPr lang="en-US" dirty="0"/>
              <a:t> </a:t>
            </a:r>
            <a:r>
              <a:rPr lang="en-US" dirty="0" err="1"/>
              <a:t>cirkulární</a:t>
            </a:r>
            <a:r>
              <a:rPr lang="en-US" dirty="0"/>
              <a:t> DNA, </a:t>
            </a:r>
            <a:r>
              <a:rPr lang="en-US" dirty="0" err="1"/>
              <a:t>udává</a:t>
            </a:r>
            <a:r>
              <a:rPr lang="en-US" dirty="0"/>
              <a:t>, </a:t>
            </a:r>
            <a:r>
              <a:rPr lang="en-US" dirty="0" err="1"/>
              <a:t>kolikrát</a:t>
            </a:r>
            <a:r>
              <a:rPr lang="en-US" dirty="0"/>
              <a:t> je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řetězec</a:t>
            </a:r>
            <a:r>
              <a:rPr lang="en-US" dirty="0"/>
              <a:t> DNA </a:t>
            </a:r>
            <a:r>
              <a:rPr lang="en-US" dirty="0" err="1"/>
              <a:t>obtočen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druhého</a:t>
            </a:r>
            <a:r>
              <a:rPr lang="en-US" dirty="0"/>
              <a:t> v </a:t>
            </a:r>
            <a:r>
              <a:rPr lang="en-US" dirty="0" err="1"/>
              <a:t>pravotočivém</a:t>
            </a:r>
            <a:r>
              <a:rPr lang="en-US" dirty="0"/>
              <a:t> </a:t>
            </a:r>
            <a:r>
              <a:rPr lang="en-US" dirty="0" err="1"/>
              <a:t>směru</a:t>
            </a:r>
            <a:r>
              <a:rPr lang="en-US" dirty="0"/>
              <a:t> (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referenční</a:t>
            </a:r>
            <a:r>
              <a:rPr lang="en-US" dirty="0"/>
              <a:t> je B-DNA). 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zůstává</a:t>
            </a:r>
            <a:r>
              <a:rPr lang="en-US" dirty="0"/>
              <a:t> pro </a:t>
            </a:r>
            <a:r>
              <a:rPr lang="en-US" dirty="0" err="1"/>
              <a:t>danou</a:t>
            </a:r>
            <a:r>
              <a:rPr lang="en-US" dirty="0"/>
              <a:t> </a:t>
            </a:r>
            <a:r>
              <a:rPr lang="en-US" dirty="0" err="1"/>
              <a:t>cirkulární</a:t>
            </a:r>
            <a:r>
              <a:rPr lang="en-US" dirty="0"/>
              <a:t> DNA </a:t>
            </a:r>
            <a:r>
              <a:rPr lang="en-US" dirty="0" err="1"/>
              <a:t>konstantní</a:t>
            </a:r>
            <a:r>
              <a:rPr lang="en-US" dirty="0"/>
              <a:t> (</a:t>
            </a:r>
            <a:r>
              <a:rPr lang="en-US" dirty="0" err="1"/>
              <a:t>neboť</a:t>
            </a:r>
            <a:r>
              <a:rPr lang="en-US" dirty="0"/>
              <a:t> “</a:t>
            </a:r>
            <a:r>
              <a:rPr lang="en-US" dirty="0" err="1"/>
              <a:t>konce</a:t>
            </a:r>
            <a:r>
              <a:rPr lang="en-US" dirty="0"/>
              <a:t>”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zafixované</a:t>
            </a:r>
            <a:r>
              <a:rPr lang="en-US" dirty="0"/>
              <a:t> a </a:t>
            </a:r>
            <a:r>
              <a:rPr lang="en-US" dirty="0" err="1"/>
              <a:t>nemůže</a:t>
            </a:r>
            <a:r>
              <a:rPr lang="en-US" dirty="0"/>
              <a:t> </a:t>
            </a:r>
            <a:r>
              <a:rPr lang="en-US" dirty="0" err="1"/>
              <a:t>docházet</a:t>
            </a:r>
            <a:r>
              <a:rPr lang="en-US" dirty="0"/>
              <a:t> k </a:t>
            </a:r>
            <a:r>
              <a:rPr lang="en-US" dirty="0" err="1"/>
              <a:t>rozvinutí</a:t>
            </a:r>
            <a:r>
              <a:rPr lang="en-US" dirty="0"/>
              <a:t>). 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nabývá</a:t>
            </a:r>
            <a:r>
              <a:rPr lang="en-US" dirty="0"/>
              <a:t> </a:t>
            </a:r>
            <a:r>
              <a:rPr lang="en-US" dirty="0" err="1"/>
              <a:t>vždy</a:t>
            </a:r>
            <a:r>
              <a:rPr lang="en-US" dirty="0"/>
              <a:t> </a:t>
            </a:r>
            <a:r>
              <a:rPr lang="en-US" dirty="0" err="1"/>
              <a:t>celočíselných</a:t>
            </a:r>
            <a:r>
              <a:rPr lang="en-US" dirty="0"/>
              <a:t> </a:t>
            </a:r>
            <a:r>
              <a:rPr lang="en-US" dirty="0" err="1"/>
              <a:t>hodnot</a:t>
            </a:r>
            <a:r>
              <a:rPr lang="en-US" dirty="0"/>
              <a:t> (</a:t>
            </a:r>
            <a:r>
              <a:rPr lang="en-US" dirty="0" err="1"/>
              <a:t>konce</a:t>
            </a:r>
            <a:r>
              <a:rPr lang="en-US" dirty="0"/>
              <a:t> DNA </a:t>
            </a:r>
            <a:r>
              <a:rPr lang="en-US" dirty="0" err="1"/>
              <a:t>dvoušroubovice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sebe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“</a:t>
            </a:r>
            <a:r>
              <a:rPr lang="en-US" dirty="0" err="1"/>
              <a:t>pasovat</a:t>
            </a:r>
            <a:r>
              <a:rPr lang="en-US" dirty="0"/>
              <a:t>”, </a:t>
            </a:r>
            <a:r>
              <a:rPr lang="en-US" dirty="0" err="1"/>
              <a:t>aby</a:t>
            </a:r>
            <a:r>
              <a:rPr lang="en-US" dirty="0"/>
              <a:t> </a:t>
            </a:r>
            <a:r>
              <a:rPr lang="en-US" dirty="0" err="1"/>
              <a:t>došlo</a:t>
            </a:r>
            <a:r>
              <a:rPr lang="en-US" dirty="0"/>
              <a:t> k </a:t>
            </a:r>
            <a:r>
              <a:rPr lang="en-US" dirty="0" err="1"/>
              <a:t>uzavření</a:t>
            </a:r>
            <a:r>
              <a:rPr lang="en-US" dirty="0"/>
              <a:t> </a:t>
            </a:r>
            <a:r>
              <a:rPr lang="en-US" dirty="0" err="1"/>
              <a:t>kruhu</a:t>
            </a:r>
            <a:r>
              <a:rPr lang="en-US" dirty="0"/>
              <a:t>).</a:t>
            </a:r>
          </a:p>
          <a:p>
            <a:r>
              <a:rPr lang="en-US" sz="2400" b="1" dirty="0"/>
              <a:t>T</a:t>
            </a:r>
            <a:r>
              <a:rPr lang="en-US" dirty="0"/>
              <a:t>w	-	</a:t>
            </a:r>
            <a:r>
              <a:rPr lang="en-US" i="1" dirty="0"/>
              <a:t>twisting</a:t>
            </a:r>
            <a:r>
              <a:rPr lang="en-US" dirty="0"/>
              <a:t> (</a:t>
            </a:r>
            <a:r>
              <a:rPr lang="en-US" dirty="0" err="1"/>
              <a:t>otočení</a:t>
            </a:r>
            <a:r>
              <a:rPr lang="en-US" dirty="0"/>
              <a:t>) – v </a:t>
            </a:r>
            <a:r>
              <a:rPr lang="en-US" dirty="0" err="1"/>
              <a:t>relaxovaném</a:t>
            </a:r>
            <a:r>
              <a:rPr lang="en-US" dirty="0"/>
              <a:t> </a:t>
            </a:r>
            <a:r>
              <a:rPr lang="en-US" dirty="0" err="1"/>
              <a:t>stavu</a:t>
            </a:r>
            <a:r>
              <a:rPr lang="en-US" dirty="0"/>
              <a:t> se </a:t>
            </a:r>
            <a:r>
              <a:rPr lang="en-US" sz="2400" dirty="0"/>
              <a:t>T</a:t>
            </a:r>
            <a:r>
              <a:rPr lang="en-US" dirty="0"/>
              <a:t>w=</a:t>
            </a:r>
            <a:r>
              <a:rPr lang="en-US" sz="2400" b="1" dirty="0" err="1"/>
              <a:t>L</a:t>
            </a:r>
            <a:r>
              <a:rPr lang="en-US" dirty="0" err="1"/>
              <a:t>k</a:t>
            </a:r>
            <a:r>
              <a:rPr lang="en-US" dirty="0"/>
              <a:t>. </a:t>
            </a:r>
            <a:r>
              <a:rPr lang="en-US" sz="2400" b="1" dirty="0"/>
              <a:t>T</a:t>
            </a:r>
            <a:r>
              <a:rPr lang="en-US" dirty="0"/>
              <a:t>w  </a:t>
            </a:r>
            <a:r>
              <a:rPr lang="en-US" dirty="0" err="1"/>
              <a:t>udává</a:t>
            </a:r>
            <a:r>
              <a:rPr lang="en-US" dirty="0"/>
              <a:t> </a:t>
            </a:r>
            <a:r>
              <a:rPr lang="en-US" dirty="0" err="1"/>
              <a:t>počet</a:t>
            </a:r>
            <a:r>
              <a:rPr lang="en-US" dirty="0"/>
              <a:t> 360° </a:t>
            </a:r>
            <a:r>
              <a:rPr lang="en-US" dirty="0" err="1"/>
              <a:t>otoček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dvojšroubovici</a:t>
            </a:r>
            <a:r>
              <a:rPr lang="en-US" dirty="0"/>
              <a:t>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kružnice</a:t>
            </a:r>
            <a:r>
              <a:rPr lang="en-US" dirty="0"/>
              <a:t>. </a:t>
            </a:r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pro B-DNA </a:t>
            </a:r>
            <a:r>
              <a:rPr lang="en-US" dirty="0" err="1"/>
              <a:t>připadá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10 </a:t>
            </a:r>
            <a:r>
              <a:rPr lang="en-US" dirty="0" err="1"/>
              <a:t>párů</a:t>
            </a:r>
            <a:r>
              <a:rPr lang="en-US" dirty="0"/>
              <a:t> </a:t>
            </a:r>
            <a:r>
              <a:rPr lang="en-US" dirty="0" err="1"/>
              <a:t>bazí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otočku</a:t>
            </a:r>
            <a:r>
              <a:rPr lang="en-US" dirty="0"/>
              <a:t>, </a:t>
            </a:r>
            <a:r>
              <a:rPr lang="en-US" sz="2400" b="1" dirty="0"/>
              <a:t>T</a:t>
            </a:r>
            <a:r>
              <a:rPr lang="en-US" dirty="0"/>
              <a:t>w je </a:t>
            </a:r>
            <a:r>
              <a:rPr lang="en-US" dirty="0" err="1"/>
              <a:t>přibližně</a:t>
            </a:r>
            <a:r>
              <a:rPr lang="en-US" dirty="0"/>
              <a:t> </a:t>
            </a:r>
            <a:r>
              <a:rPr lang="en-US" dirty="0" err="1"/>
              <a:t>rovno</a:t>
            </a:r>
            <a:r>
              <a:rPr lang="en-US" dirty="0"/>
              <a:t> </a:t>
            </a:r>
            <a:r>
              <a:rPr lang="en-US" dirty="0" err="1"/>
              <a:t>počtu</a:t>
            </a:r>
            <a:r>
              <a:rPr lang="en-US" dirty="0"/>
              <a:t> </a:t>
            </a:r>
            <a:r>
              <a:rPr lang="en-US" dirty="0" err="1"/>
              <a:t>párů</a:t>
            </a:r>
            <a:r>
              <a:rPr lang="en-US" dirty="0"/>
              <a:t> </a:t>
            </a:r>
            <a:r>
              <a:rPr lang="en-US" dirty="0" err="1"/>
              <a:t>bazí</a:t>
            </a:r>
            <a:r>
              <a:rPr lang="en-US" dirty="0"/>
              <a:t> / 10. Pro </a:t>
            </a:r>
            <a:r>
              <a:rPr lang="en-US" dirty="0" err="1"/>
              <a:t>pravotočivé</a:t>
            </a:r>
            <a:r>
              <a:rPr lang="en-US" dirty="0"/>
              <a:t> </a:t>
            </a:r>
            <a:r>
              <a:rPr lang="en-US" dirty="0" err="1"/>
              <a:t>otáčky</a:t>
            </a:r>
            <a:r>
              <a:rPr lang="en-US" dirty="0"/>
              <a:t> je </a:t>
            </a:r>
            <a:r>
              <a:rPr lang="en-US" sz="2400" b="1" dirty="0"/>
              <a:t>T</a:t>
            </a:r>
            <a:r>
              <a:rPr lang="en-US" dirty="0"/>
              <a:t>w </a:t>
            </a:r>
            <a:r>
              <a:rPr lang="en-US" dirty="0" err="1"/>
              <a:t>kladné</a:t>
            </a:r>
            <a:r>
              <a:rPr lang="en-US" dirty="0"/>
              <a:t>.</a:t>
            </a:r>
          </a:p>
          <a:p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	-	</a:t>
            </a:r>
            <a:r>
              <a:rPr lang="en-US" i="1" dirty="0"/>
              <a:t>writhing</a:t>
            </a:r>
            <a:r>
              <a:rPr lang="en-US" dirty="0"/>
              <a:t> (</a:t>
            </a:r>
            <a:r>
              <a:rPr lang="en-US" dirty="0" err="1"/>
              <a:t>skřížení</a:t>
            </a:r>
            <a:r>
              <a:rPr lang="en-US" dirty="0"/>
              <a:t>) – z </a:t>
            </a:r>
            <a:r>
              <a:rPr lang="en-US" dirty="0" err="1"/>
              <a:t>důvodu</a:t>
            </a:r>
            <a:r>
              <a:rPr lang="en-US" dirty="0"/>
              <a:t> </a:t>
            </a:r>
            <a:r>
              <a:rPr lang="en-US" dirty="0" err="1"/>
              <a:t>strukturních</a:t>
            </a:r>
            <a:r>
              <a:rPr lang="en-US" dirty="0"/>
              <a:t> “</a:t>
            </a:r>
            <a:r>
              <a:rPr lang="en-US" dirty="0" err="1"/>
              <a:t>potřeb</a:t>
            </a:r>
            <a:r>
              <a:rPr lang="en-US" dirty="0"/>
              <a:t>” DNA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b="1" dirty="0" err="1"/>
              <a:t>L</a:t>
            </a:r>
            <a:r>
              <a:rPr lang="en-US" dirty="0" err="1"/>
              <a:t>k</a:t>
            </a:r>
            <a:r>
              <a:rPr lang="en-US" dirty="0"/>
              <a:t> </a:t>
            </a:r>
            <a:r>
              <a:rPr lang="en-US" dirty="0" err="1"/>
              <a:t>kružnice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způsobit</a:t>
            </a:r>
            <a:r>
              <a:rPr lang="en-US" dirty="0"/>
              <a:t> </a:t>
            </a:r>
            <a:r>
              <a:rPr lang="en-US" dirty="0" err="1"/>
              <a:t>nikoliv</a:t>
            </a:r>
            <a:r>
              <a:rPr lang="en-US" dirty="0"/>
              <a:t> </a:t>
            </a:r>
            <a:r>
              <a:rPr lang="en-US" dirty="0" err="1"/>
              <a:t>změnu</a:t>
            </a:r>
            <a:r>
              <a:rPr lang="en-US" dirty="0"/>
              <a:t> v </a:t>
            </a:r>
            <a:r>
              <a:rPr lang="en-US" dirty="0" err="1"/>
              <a:t>otáčkách</a:t>
            </a:r>
            <a:r>
              <a:rPr lang="en-US" dirty="0"/>
              <a:t> (</a:t>
            </a:r>
            <a:r>
              <a:rPr lang="en-US" sz="2400" b="1" dirty="0"/>
              <a:t>T</a:t>
            </a:r>
            <a:r>
              <a:rPr lang="en-US" dirty="0"/>
              <a:t>w), ale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superhelixu</a:t>
            </a:r>
            <a:r>
              <a:rPr lang="en-US" dirty="0"/>
              <a:t> (</a:t>
            </a:r>
            <a:r>
              <a:rPr lang="en-US" dirty="0" err="1"/>
              <a:t>superšroubovice</a:t>
            </a:r>
            <a:r>
              <a:rPr lang="en-US" dirty="0"/>
              <a:t>). </a:t>
            </a:r>
            <a:r>
              <a:rPr lang="en-US" dirty="0" err="1"/>
              <a:t>Vznik</a:t>
            </a:r>
            <a:r>
              <a:rPr lang="en-US" dirty="0"/>
              <a:t> </a:t>
            </a:r>
            <a:r>
              <a:rPr lang="en-US" dirty="0" err="1"/>
              <a:t>superhelixu</a:t>
            </a:r>
            <a:r>
              <a:rPr lang="en-US" dirty="0"/>
              <a:t> je </a:t>
            </a:r>
            <a:r>
              <a:rPr lang="en-US" dirty="0" err="1"/>
              <a:t>definován</a:t>
            </a:r>
            <a:r>
              <a:rPr lang="en-US" dirty="0"/>
              <a:t> </a:t>
            </a:r>
            <a:r>
              <a:rPr lang="en-US" dirty="0" err="1"/>
              <a:t>číslem</a:t>
            </a:r>
            <a:r>
              <a:rPr lang="en-US" dirty="0"/>
              <a:t> </a:t>
            </a:r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. Pro </a:t>
            </a:r>
            <a:r>
              <a:rPr lang="en-US" dirty="0" err="1"/>
              <a:t>pravotočivé</a:t>
            </a:r>
            <a:r>
              <a:rPr lang="en-US" dirty="0"/>
              <a:t> </a:t>
            </a:r>
            <a:r>
              <a:rPr lang="en-US" dirty="0" err="1"/>
              <a:t>superšroubovice</a:t>
            </a:r>
            <a:r>
              <a:rPr lang="en-US" dirty="0"/>
              <a:t> je </a:t>
            </a:r>
            <a:r>
              <a:rPr lang="en-US" sz="2400" b="1" dirty="0" err="1"/>
              <a:t>W</a:t>
            </a:r>
            <a:r>
              <a:rPr lang="en-US" dirty="0" err="1"/>
              <a:t>r</a:t>
            </a:r>
            <a:r>
              <a:rPr lang="en-US" dirty="0"/>
              <a:t> </a:t>
            </a:r>
            <a:r>
              <a:rPr lang="en-US" dirty="0" err="1"/>
              <a:t>záporné</a:t>
            </a:r>
            <a:r>
              <a:rPr lang="en-US" dirty="0"/>
              <a:t>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73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6" descr="Screen Shot 2012-11-27 at 1.0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0" y="235198"/>
            <a:ext cx="4819500" cy="5381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4872" y="3308524"/>
            <a:ext cx="39357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Vzhledem</a:t>
            </a:r>
            <a:r>
              <a:rPr lang="en-US" dirty="0"/>
              <a:t> k </a:t>
            </a:r>
            <a:r>
              <a:rPr lang="en-US" dirty="0" err="1"/>
              <a:t>tomu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DNA </a:t>
            </a:r>
            <a:r>
              <a:rPr lang="en-US" dirty="0" err="1"/>
              <a:t>tendenci</a:t>
            </a:r>
            <a:r>
              <a:rPr lang="en-US" dirty="0"/>
              <a:t> </a:t>
            </a:r>
            <a:r>
              <a:rPr lang="en-US" dirty="0" err="1"/>
              <a:t>udržet</a:t>
            </a:r>
            <a:r>
              <a:rPr lang="en-US" dirty="0"/>
              <a:t> B-DNA </a:t>
            </a:r>
            <a:r>
              <a:rPr lang="en-US" dirty="0" err="1"/>
              <a:t>topologii</a:t>
            </a:r>
            <a:r>
              <a:rPr lang="en-US" dirty="0"/>
              <a:t>, Tw se </a:t>
            </a:r>
            <a:r>
              <a:rPr lang="en-US" dirty="0" err="1"/>
              <a:t>zvýší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42. </a:t>
            </a:r>
            <a:r>
              <a:rPr lang="en-US" dirty="0" err="1"/>
              <a:t>Lk</a:t>
            </a:r>
            <a:r>
              <a:rPr lang="en-US" dirty="0"/>
              <a:t> je </a:t>
            </a:r>
            <a:r>
              <a:rPr lang="en-US" dirty="0" err="1"/>
              <a:t>ovšem</a:t>
            </a:r>
            <a:r>
              <a:rPr lang="en-US" dirty="0"/>
              <a:t> </a:t>
            </a:r>
            <a:r>
              <a:rPr lang="en-US" dirty="0" err="1"/>
              <a:t>topologické</a:t>
            </a:r>
            <a:r>
              <a:rPr lang="en-US" dirty="0"/>
              <a:t> </a:t>
            </a:r>
            <a:r>
              <a:rPr lang="en-US" dirty="0" err="1"/>
              <a:t>číslo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MUSÍ</a:t>
            </a:r>
            <a:r>
              <a:rPr lang="en-US" dirty="0"/>
              <a:t> </a:t>
            </a:r>
            <a:r>
              <a:rPr lang="en-US" dirty="0" err="1"/>
              <a:t>zůstat</a:t>
            </a:r>
            <a:r>
              <a:rPr lang="en-US" dirty="0"/>
              <a:t> </a:t>
            </a:r>
            <a:r>
              <a:rPr lang="en-US" dirty="0" err="1"/>
              <a:t>konstantní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36 a k   </a:t>
            </a:r>
            <a:r>
              <a:rPr lang="en-US" dirty="0" err="1"/>
              <a:t>zachování</a:t>
            </a:r>
            <a:r>
              <a:rPr lang="en-US" dirty="0"/>
              <a:t> </a:t>
            </a:r>
            <a:r>
              <a:rPr lang="en-US" dirty="0" err="1"/>
              <a:t>rovnice</a:t>
            </a:r>
            <a:r>
              <a:rPr lang="en-US" dirty="0"/>
              <a:t> </a:t>
            </a:r>
            <a:r>
              <a:rPr lang="en-US" i="1" dirty="0" err="1"/>
              <a:t>Lk</a:t>
            </a:r>
            <a:r>
              <a:rPr lang="en-US" i="1" dirty="0"/>
              <a:t>=</a:t>
            </a:r>
            <a:r>
              <a:rPr lang="en-US" i="1" dirty="0" err="1"/>
              <a:t>Wr+Tw</a:t>
            </a:r>
            <a:r>
              <a:rPr lang="en-US" i="1" dirty="0"/>
              <a:t> </a:t>
            </a:r>
            <a:r>
              <a:rPr lang="en-US" dirty="0" err="1"/>
              <a:t>Wr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nabýt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Wr</a:t>
            </a:r>
            <a:r>
              <a:rPr lang="en-US" b="1" dirty="0">
                <a:solidFill>
                  <a:srgbClr val="FF0000"/>
                </a:solidFill>
              </a:rPr>
              <a:t>=-6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926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super_coil_writh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6699" y="1098336"/>
            <a:ext cx="6053530" cy="417894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85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8" name="Picture 7" descr="circular_DNA.png"/>
          <p:cNvPicPr>
            <a:picLocks noChangeAspect="1"/>
          </p:cNvPicPr>
          <p:nvPr/>
        </p:nvPicPr>
        <p:blipFill>
          <a:blip r:embed="rId2"/>
          <a:srcRect b="21302"/>
          <a:stretch>
            <a:fillRect/>
          </a:stretch>
        </p:blipFill>
        <p:spPr>
          <a:xfrm>
            <a:off x="0" y="675015"/>
            <a:ext cx="9144000" cy="497071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 descr="supercoil.png"/>
          <p:cNvPicPr>
            <a:picLocks noChangeAspect="1"/>
          </p:cNvPicPr>
          <p:nvPr/>
        </p:nvPicPr>
        <p:blipFill>
          <a:blip r:embed="rId2"/>
          <a:srcRect b="23737"/>
          <a:stretch>
            <a:fillRect/>
          </a:stretch>
        </p:blipFill>
        <p:spPr>
          <a:xfrm>
            <a:off x="1021205" y="565727"/>
            <a:ext cx="7101590" cy="52300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7523" y="220284"/>
            <a:ext cx="7883359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∆The disulfide (</a:t>
            </a:r>
            <a:r>
              <a:rPr lang="en-US" b="1" dirty="0">
                <a:solidFill>
                  <a:srgbClr val="FF0000"/>
                </a:solidFill>
              </a:rPr>
              <a:t>-S-S-</a:t>
            </a:r>
            <a:r>
              <a:rPr lang="en-US" dirty="0"/>
              <a:t>) bond is strong, with a typical bond dissociation energy of 60 kcal/mole (251 kJ mol-1). However, being about 40% weaker than C-C and C-H bonds, length ~205pm (</a:t>
            </a:r>
            <a:r>
              <a:rPr lang="en-US" dirty="0" err="1"/>
              <a:t>cca</a:t>
            </a:r>
            <a:r>
              <a:rPr lang="en-US" dirty="0"/>
              <a:t> 50pm </a:t>
            </a:r>
            <a:r>
              <a:rPr lang="en-US"/>
              <a:t>longer than –C-C-).</a:t>
            </a:r>
            <a:endParaRPr lang="en-US" dirty="0"/>
          </a:p>
          <a:p>
            <a:endParaRPr lang="en-US" dirty="0"/>
          </a:p>
          <a:p>
            <a:r>
              <a:rPr lang="en-US" dirty="0"/>
              <a:t>Bond	Length (pm)  E(kJ/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pt-BR" dirty="0">
                <a:latin typeface="Courier"/>
                <a:cs typeface="Courier"/>
              </a:rPr>
              <a:t>H-H      74     436</a:t>
            </a:r>
          </a:p>
          <a:p>
            <a:r>
              <a:rPr lang="pt-BR" dirty="0">
                <a:latin typeface="Courier"/>
                <a:cs typeface="Courier"/>
              </a:rPr>
              <a:t>H-C     109     413</a:t>
            </a:r>
          </a:p>
          <a:p>
            <a:r>
              <a:rPr lang="pt-BR" dirty="0">
                <a:latin typeface="Courier"/>
                <a:cs typeface="Courier"/>
              </a:rPr>
              <a:t>H-N     101     391</a:t>
            </a:r>
          </a:p>
          <a:p>
            <a:r>
              <a:rPr lang="pt-BR" dirty="0">
                <a:latin typeface="Courier"/>
                <a:cs typeface="Courier"/>
              </a:rPr>
              <a:t>H-O      96     366</a:t>
            </a:r>
          </a:p>
          <a:p>
            <a:r>
              <a:rPr lang="pt-BR" dirty="0">
                <a:latin typeface="Courier"/>
                <a:cs typeface="Courier"/>
              </a:rPr>
              <a:t>H-F      92     568</a:t>
            </a:r>
          </a:p>
          <a:p>
            <a:r>
              <a:rPr lang="pt-BR" dirty="0">
                <a:latin typeface="Courier"/>
                <a:cs typeface="Courier"/>
              </a:rPr>
              <a:t>C-C     154     348</a:t>
            </a:r>
          </a:p>
          <a:p>
            <a:r>
              <a:rPr lang="pt-BR" dirty="0">
                <a:latin typeface="Courier"/>
                <a:cs typeface="Courier"/>
              </a:rPr>
              <a:t>C=C     134     614</a:t>
            </a:r>
          </a:p>
          <a:p>
            <a:r>
              <a:rPr lang="pt-BR" dirty="0">
                <a:latin typeface="Courier"/>
                <a:cs typeface="Courier"/>
              </a:rPr>
              <a:t>C-N     147     308</a:t>
            </a:r>
          </a:p>
          <a:p>
            <a:r>
              <a:rPr lang="pt-BR" dirty="0">
                <a:latin typeface="Courier"/>
                <a:cs typeface="Courier"/>
              </a:rPr>
              <a:t>C-O     143     360</a:t>
            </a:r>
          </a:p>
          <a:p>
            <a:r>
              <a:rPr lang="pt-BR" dirty="0">
                <a:latin typeface="Courier"/>
                <a:cs typeface="Courier"/>
              </a:rPr>
              <a:t>C-S     182     272</a:t>
            </a:r>
          </a:p>
          <a:p>
            <a:r>
              <a:rPr lang="pt-BR" dirty="0">
                <a:latin typeface="Courier"/>
                <a:cs typeface="Courier"/>
              </a:rPr>
              <a:t>C-F     135     488</a:t>
            </a:r>
          </a:p>
          <a:p>
            <a:r>
              <a:rPr lang="pt-BR" dirty="0">
                <a:latin typeface="Courier"/>
                <a:cs typeface="Courier"/>
              </a:rPr>
              <a:t>N-N     145     170</a:t>
            </a:r>
          </a:p>
          <a:p>
            <a:r>
              <a:rPr lang="pt-BR" dirty="0">
                <a:latin typeface="Courier"/>
                <a:cs typeface="Courier"/>
              </a:rPr>
              <a:t>O-O     148     145</a:t>
            </a:r>
          </a:p>
          <a:p>
            <a:r>
              <a:rPr lang="pt-BR" dirty="0">
                <a:latin typeface="Courier"/>
                <a:cs typeface="Courier"/>
              </a:rPr>
              <a:t>O=O     121     498</a:t>
            </a:r>
          </a:p>
          <a:p>
            <a:endParaRPr lang="pt-BR" dirty="0">
              <a:latin typeface="Courier"/>
              <a:cs typeface="Courier"/>
            </a:endParaRPr>
          </a:p>
          <a:p>
            <a:r>
              <a:rPr lang="pt-BR" dirty="0">
                <a:latin typeface="Courier"/>
                <a:cs typeface="Courier"/>
              </a:rPr>
              <a:t>1kcal=4.184kJ; </a:t>
            </a:r>
            <a:r>
              <a:rPr lang="pt-BR" dirty="0" err="1">
                <a:latin typeface="Courier"/>
                <a:cs typeface="Courier"/>
              </a:rPr>
              <a:t>pm</a:t>
            </a:r>
            <a:r>
              <a:rPr lang="pt-BR" dirty="0">
                <a:latin typeface="Courier"/>
                <a:cs typeface="Courier"/>
              </a:rPr>
              <a:t>=1.10</a:t>
            </a:r>
            <a:r>
              <a:rPr lang="pt-BR" baseline="30000" dirty="0">
                <a:latin typeface="Courier"/>
                <a:cs typeface="Courier"/>
              </a:rPr>
              <a:t>-12</a:t>
            </a:r>
            <a:r>
              <a:rPr lang="pt-BR" dirty="0">
                <a:latin typeface="Courier"/>
                <a:cs typeface="Courier"/>
              </a:rPr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9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CFE9-A1A0-AA4E-82F3-5DD03116A2D0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90704"/>
            <a:ext cx="80955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F−H…:F</a:t>
            </a:r>
            <a:r>
              <a:rPr lang="en-US" dirty="0"/>
              <a:t> 		(161.5 kJ/</a:t>
            </a:r>
            <a:r>
              <a:rPr lang="en-US" dirty="0" err="1"/>
              <a:t>mol</a:t>
            </a:r>
            <a:r>
              <a:rPr lang="en-US" dirty="0"/>
              <a:t> or 38.6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O−H…:N</a:t>
            </a:r>
            <a:r>
              <a:rPr lang="en-US" dirty="0"/>
              <a:t> 		(29 kJ/</a:t>
            </a:r>
            <a:r>
              <a:rPr lang="en-US" dirty="0" err="1"/>
              <a:t>mol</a:t>
            </a:r>
            <a:r>
              <a:rPr lang="en-US" dirty="0"/>
              <a:t> or 6.9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O−H…:O</a:t>
            </a:r>
            <a:r>
              <a:rPr lang="en-US" dirty="0"/>
              <a:t> 		(21 kJ/</a:t>
            </a:r>
            <a:r>
              <a:rPr lang="en-US" dirty="0" err="1"/>
              <a:t>mol</a:t>
            </a:r>
            <a:r>
              <a:rPr lang="en-US" dirty="0"/>
              <a:t> or 5.0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N−H…:N</a:t>
            </a:r>
            <a:r>
              <a:rPr lang="en-US" dirty="0"/>
              <a:t> 		(13 kJ/</a:t>
            </a:r>
            <a:r>
              <a:rPr lang="en-US" dirty="0" err="1"/>
              <a:t>mol</a:t>
            </a:r>
            <a:r>
              <a:rPr lang="en-US" dirty="0"/>
              <a:t> or 3.1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N−H…:O</a:t>
            </a:r>
            <a:r>
              <a:rPr lang="en-US" dirty="0"/>
              <a:t>		(8 kJ/</a:t>
            </a:r>
            <a:r>
              <a:rPr lang="en-US" dirty="0" err="1"/>
              <a:t>mol</a:t>
            </a:r>
            <a:r>
              <a:rPr lang="en-US" dirty="0"/>
              <a:t> or 1.9 kcal/</a:t>
            </a:r>
            <a:r>
              <a:rPr lang="en-US" dirty="0" err="1"/>
              <a:t>mol</a:t>
            </a:r>
            <a:r>
              <a:rPr lang="en-US" dirty="0"/>
              <a:t>)</a:t>
            </a:r>
          </a:p>
          <a:p>
            <a:r>
              <a:rPr lang="en-US" dirty="0">
                <a:latin typeface="Courier"/>
                <a:cs typeface="Courier"/>
              </a:rPr>
              <a:t>HO−H…:OH</a:t>
            </a:r>
            <a:r>
              <a:rPr lang="en-US" baseline="30000" dirty="0">
                <a:latin typeface="Courier"/>
                <a:cs typeface="Courier"/>
              </a:rPr>
              <a:t>+</a:t>
            </a:r>
            <a:r>
              <a:rPr lang="en-US" baseline="-25000" dirty="0">
                <a:latin typeface="Courier"/>
                <a:cs typeface="Courier"/>
              </a:rPr>
              <a:t>3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/>
              <a:t>(18 kJ/</a:t>
            </a:r>
            <a:r>
              <a:rPr lang="en-US" dirty="0" err="1"/>
              <a:t>mol</a:t>
            </a:r>
            <a:r>
              <a:rPr lang="en-US" dirty="0"/>
              <a:t>[10] or 4.3 kcal/</a:t>
            </a:r>
            <a:r>
              <a:rPr lang="en-US" dirty="0" err="1"/>
              <a:t>mol</a:t>
            </a:r>
            <a:r>
              <a:rPr lang="en-US" dirty="0"/>
              <a:t>; data obtained using molecular dynamics as detailed in the reference and should be compared to 7.9 kJ/</a:t>
            </a:r>
            <a:r>
              <a:rPr lang="en-US" dirty="0" err="1"/>
              <a:t>mol</a:t>
            </a:r>
            <a:r>
              <a:rPr lang="en-US" dirty="0"/>
              <a:t> for bulk water, obtained using the same molecular dynamics.)</a:t>
            </a:r>
          </a:p>
          <a:p>
            <a:endParaRPr lang="en-US" dirty="0"/>
          </a:p>
        </p:txBody>
      </p:sp>
      <p:pic>
        <p:nvPicPr>
          <p:cNvPr id="9" name="Picture 8" descr="Screen Shot 2012-10-30 at 8.52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5" y="2522536"/>
            <a:ext cx="8726159" cy="36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4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640763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Autumn Semester 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Nucleic Acids, Karel Kubíček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775A2-2568-454E-9A2F-8B4F7F72D18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1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53137</TotalTime>
  <Words>2477</Words>
  <Application>Microsoft Macintosh PowerPoint</Application>
  <PresentationFormat>On-screen Show (4:3)</PresentationFormat>
  <Paragraphs>508</Paragraphs>
  <Slides>67</Slides>
  <Notes>2</Notes>
  <HiddenSlides>0</HiddenSlides>
  <MMClips>0</MMClips>
  <ScaleCrop>false</ScaleCrop>
  <HeadingPairs>
    <vt:vector size="10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Arial</vt:lpstr>
      <vt:lpstr>Arial Black</vt:lpstr>
      <vt:lpstr>Berlin Sans FB Demi</vt:lpstr>
      <vt:lpstr>Calibri</vt:lpstr>
      <vt:lpstr>Courier</vt:lpstr>
      <vt:lpstr>Symbol</vt:lpstr>
      <vt:lpstr>Office Theme</vt:lpstr>
      <vt:lpstr>???</vt:lpstr>
      <vt:lpstr>???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Karel Kubicek</dc:creator>
  <cp:lastModifiedBy>Karel Kubíček</cp:lastModifiedBy>
  <cp:revision>211</cp:revision>
  <dcterms:created xsi:type="dcterms:W3CDTF">2010-10-12T07:48:17Z</dcterms:created>
  <dcterms:modified xsi:type="dcterms:W3CDTF">2024-12-03T14:15:52Z</dcterms:modified>
</cp:coreProperties>
</file>