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278" r:id="rId2"/>
    <p:sldId id="256" r:id="rId3"/>
    <p:sldId id="279" r:id="rId4"/>
    <p:sldId id="257" r:id="rId5"/>
    <p:sldId id="259" r:id="rId6"/>
    <p:sldId id="260" r:id="rId7"/>
    <p:sldId id="261" r:id="rId8"/>
    <p:sldId id="258" r:id="rId9"/>
    <p:sldId id="262" r:id="rId10"/>
    <p:sldId id="263" r:id="rId11"/>
    <p:sldId id="271" r:id="rId12"/>
    <p:sldId id="309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265" r:id="rId22"/>
    <p:sldId id="288" r:id="rId23"/>
    <p:sldId id="264" r:id="rId24"/>
    <p:sldId id="290" r:id="rId25"/>
    <p:sldId id="322" r:id="rId26"/>
    <p:sldId id="319" r:id="rId27"/>
    <p:sldId id="321" r:id="rId28"/>
    <p:sldId id="267" r:id="rId29"/>
    <p:sldId id="320" r:id="rId30"/>
    <p:sldId id="268" r:id="rId31"/>
    <p:sldId id="269" r:id="rId32"/>
    <p:sldId id="289" r:id="rId33"/>
    <p:sldId id="281" r:id="rId34"/>
    <p:sldId id="280" r:id="rId35"/>
    <p:sldId id="282" r:id="rId36"/>
    <p:sldId id="283" r:id="rId37"/>
    <p:sldId id="292" r:id="rId38"/>
    <p:sldId id="293" r:id="rId39"/>
    <p:sldId id="294" r:id="rId40"/>
    <p:sldId id="295" r:id="rId41"/>
    <p:sldId id="270" r:id="rId42"/>
    <p:sldId id="272" r:id="rId43"/>
    <p:sldId id="273" r:id="rId44"/>
    <p:sldId id="296" r:id="rId45"/>
    <p:sldId id="297" r:id="rId46"/>
    <p:sldId id="298" r:id="rId47"/>
    <p:sldId id="312" r:id="rId48"/>
    <p:sldId id="313" r:id="rId49"/>
    <p:sldId id="315" r:id="rId50"/>
    <p:sldId id="316" r:id="rId51"/>
    <p:sldId id="314" r:id="rId52"/>
    <p:sldId id="291" r:id="rId53"/>
    <p:sldId id="277" r:id="rId54"/>
    <p:sldId id="317" r:id="rId55"/>
    <p:sldId id="318" r:id="rId56"/>
    <p:sldId id="300" r:id="rId57"/>
    <p:sldId id="276" r:id="rId5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88"/>
    <p:restoredTop sz="93568"/>
  </p:normalViewPr>
  <p:slideViewPr>
    <p:cSldViewPr snapToGrid="0" snapToObjects="1">
      <p:cViewPr varScale="1">
        <p:scale>
          <a:sx n="113" d="100"/>
          <a:sy n="113" d="100"/>
        </p:scale>
        <p:origin x="168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EA1D7A-3A4C-8B41-9FE8-18BB9B8FC798}" type="datetimeFigureOut">
              <a:rPr lang="en-US" smtClean="0"/>
              <a:pPr/>
              <a:t>10/24/24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719BE-EB22-F44A-8154-E9179C658B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4407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2345A1-8A8B-604B-8066-477DD2CB4C3D}" type="datetimeFigureOut">
              <a:rPr lang="en-US" smtClean="0"/>
              <a:pPr/>
              <a:t>10/24/24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67536-338B-5646-A350-ED45ACEAB1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724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67536-338B-5646-A350-ED45ACEAB11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212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302BDD-6FB1-564F-AE22-381068845668}" type="slidenum">
              <a:rPr lang="en-US"/>
              <a:pPr/>
              <a:t>3</a:t>
            </a:fld>
            <a:endParaRPr lang="en-US"/>
          </a:p>
        </p:txBody>
      </p:sp>
      <p:sp>
        <p:nvSpPr>
          <p:cNvPr id="71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5A3CFB-7B7B-C94F-BC25-4812FB6F5969}" type="slidenum">
              <a:rPr lang="en-US"/>
              <a:pPr/>
              <a:t>34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AE14CA-B93F-E340-B524-E453680ACA27}" type="slidenum">
              <a:rPr lang="en-US"/>
              <a:pPr/>
              <a:t>36</a:t>
            </a:fld>
            <a:endParaRPr lang="en-US"/>
          </a:p>
        </p:txBody>
      </p:sp>
      <p:sp>
        <p:nvSpPr>
          <p:cNvPr id="215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6953BF-6E4D-F447-84E6-7F2D9CE9ECB1}" type="slidenum">
              <a:rPr lang="en-US"/>
              <a:pPr/>
              <a:t>46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622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Semester 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Proteins, Karel Kubíček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CFE9-3E20-D34A-936D-633295D731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Semester 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Proteins, Karel Kubíček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CFE9-3E20-D34A-936D-633295D731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Semester 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Proteins, Karel Kubíček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CFE9-3E20-D34A-936D-633295D731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Semester 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Proteins, Karel Kubíček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CFE9-3E20-D34A-936D-633295D731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Semester 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Proteins, Karel Kubíček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CFE9-3E20-D34A-936D-633295D731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Semester 2024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Proteins, Karel Kubíček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CFE9-3E20-D34A-936D-633295D731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Semester 2024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Proteins, Karel Kubíček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CFE9-3E20-D34A-936D-633295D731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Semester 2024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Proteins, Karel Kubíček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CFE9-3E20-D34A-936D-633295D731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Semester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Proteins, Karel Kubíček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CFE9-3E20-D34A-936D-633295D731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Semester 2024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Proteins, Karel Kubíček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CFE9-3E20-D34A-936D-633295D731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Semester 2024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Proteins, Karel Kubíček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CFE9-3E20-D34A-936D-633295D731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Autumn Semester 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Proteins, Karel Kubíček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ACFE9-3E20-D34A-936D-633295D7314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ftp://ftp.wwpdb.org/pub/pdb/doc/format_descriptions/Format_v33_A4.pdf" TargetMode="External"/><Relationship Id="rId2" Type="http://schemas.openxmlformats.org/officeDocument/2006/relationships/hyperlink" Target="http://www.pdb.or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s://proteopedia.org/wiki/index.php/Tutorial:Ramachandran_principle_and_phi_psi_angles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png"/><Relationship Id="rId4" Type="http://schemas.openxmlformats.org/officeDocument/2006/relationships/image" Target="../media/image64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CSB.OR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png"/><Relationship Id="rId18" Type="http://schemas.openxmlformats.org/officeDocument/2006/relationships/image" Target="../media/image8.png"/><Relationship Id="rId3" Type="http://schemas.openxmlformats.org/officeDocument/2006/relationships/image" Target="../media/image17.png"/><Relationship Id="rId21" Type="http://schemas.openxmlformats.org/officeDocument/2006/relationships/image" Target="../media/image6.png"/><Relationship Id="rId7" Type="http://schemas.openxmlformats.org/officeDocument/2006/relationships/image" Target="../media/image14.png"/><Relationship Id="rId12" Type="http://schemas.openxmlformats.org/officeDocument/2006/relationships/image" Target="../media/image5.png"/><Relationship Id="rId17" Type="http://schemas.openxmlformats.org/officeDocument/2006/relationships/image" Target="../media/image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4.png"/><Relationship Id="rId5" Type="http://schemas.openxmlformats.org/officeDocument/2006/relationships/image" Target="../media/image13.png"/><Relationship Id="rId15" Type="http://schemas.openxmlformats.org/officeDocument/2006/relationships/image" Target="../media/image20.png"/><Relationship Id="rId10" Type="http://schemas.openxmlformats.org/officeDocument/2006/relationships/image" Target="../media/image18.png"/><Relationship Id="rId19" Type="http://schemas.openxmlformats.org/officeDocument/2006/relationships/image" Target="../media/image21.png"/><Relationship Id="rId4" Type="http://schemas.openxmlformats.org/officeDocument/2006/relationships/image" Target="../media/image12.png"/><Relationship Id="rId9" Type="http://schemas.openxmlformats.org/officeDocument/2006/relationships/image" Target="../media/image3.png"/><Relationship Id="rId1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Semester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Proteins, Karel Kubíček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775A2-2568-454E-9A2F-8B4F7F72D18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69295" y="930411"/>
            <a:ext cx="800541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pPr algn="ctr"/>
            <a:r>
              <a:rPr lang="en-US" sz="4000" b="1" dirty="0"/>
              <a:t>F1190: </a:t>
            </a:r>
            <a:r>
              <a:rPr lang="en-US" sz="4000" b="1" dirty="0" err="1"/>
              <a:t>Proteiny</a:t>
            </a:r>
            <a:endParaRPr lang="en-US" sz="4000" b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/>
              <a:t>doc. Mgr</a:t>
            </a:r>
            <a:r>
              <a:rPr lang="en-US" dirty="0"/>
              <a:t>. Karel </a:t>
            </a:r>
            <a:r>
              <a:rPr lang="en-US" dirty="0" err="1"/>
              <a:t>Kubíček</a:t>
            </a:r>
            <a:r>
              <a:rPr lang="en-US" dirty="0"/>
              <a:t>, Ph.D.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585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eptidova_vazba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2082" y="2383929"/>
            <a:ext cx="4411443" cy="2008782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429000" cy="365125"/>
          </a:xfrm>
        </p:spPr>
        <p:txBody>
          <a:bodyPr/>
          <a:lstStyle/>
          <a:p>
            <a:r>
              <a:rPr lang="en-US"/>
              <a:t>Proteins, Karel Kubíček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CFE9-3E20-D34A-936D-633295D7314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1390" y="407781"/>
            <a:ext cx="8774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IV] </a:t>
            </a:r>
            <a:r>
              <a:rPr lang="en-US" dirty="0" err="1"/>
              <a:t>Peptidová</a:t>
            </a:r>
            <a:r>
              <a:rPr lang="en-US" dirty="0"/>
              <a:t> </a:t>
            </a:r>
            <a:r>
              <a:rPr lang="en-US" dirty="0" err="1"/>
              <a:t>vazba</a:t>
            </a:r>
            <a:r>
              <a:rPr lang="en-US" dirty="0"/>
              <a:t> – pseudo </a:t>
            </a:r>
            <a:r>
              <a:rPr lang="en-US" dirty="0" err="1"/>
              <a:t>dvojitá</a:t>
            </a:r>
            <a:r>
              <a:rPr lang="en-US" dirty="0"/>
              <a:t> </a:t>
            </a:r>
            <a:r>
              <a:rPr lang="en-US" dirty="0" err="1"/>
              <a:t>vazba</a:t>
            </a:r>
            <a:r>
              <a:rPr lang="en-US" dirty="0"/>
              <a:t> =&gt; </a:t>
            </a:r>
            <a:r>
              <a:rPr lang="en-US" dirty="0" err="1"/>
              <a:t>amidová</a:t>
            </a:r>
            <a:r>
              <a:rPr lang="en-US" dirty="0"/>
              <a:t> </a:t>
            </a:r>
            <a:r>
              <a:rPr lang="en-US" dirty="0" err="1"/>
              <a:t>rovina</a:t>
            </a:r>
            <a:endParaRPr lang="en-US" dirty="0"/>
          </a:p>
        </p:txBody>
      </p:sp>
      <p:pic>
        <p:nvPicPr>
          <p:cNvPr id="5" name="Picture 4" descr="peptidova_vazb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126" y="795821"/>
            <a:ext cx="6397013" cy="1870406"/>
          </a:xfrm>
          <a:prstGeom prst="rect">
            <a:avLst/>
          </a:prstGeom>
        </p:spPr>
      </p:pic>
      <p:pic>
        <p:nvPicPr>
          <p:cNvPr id="8" name="Picture 7" descr="peptidova_vazba_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743" y="2666228"/>
            <a:ext cx="4253200" cy="1551392"/>
          </a:xfrm>
          <a:prstGeom prst="rect">
            <a:avLst/>
          </a:prstGeom>
        </p:spPr>
      </p:pic>
      <p:pic>
        <p:nvPicPr>
          <p:cNvPr id="10" name="Picture 9" descr="peptidova_vazba_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0453" y="4392711"/>
            <a:ext cx="3764980" cy="1810419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Semester 2024</a:t>
            </a: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429000" cy="365125"/>
          </a:xfrm>
        </p:spPr>
        <p:txBody>
          <a:bodyPr/>
          <a:lstStyle/>
          <a:p>
            <a:r>
              <a:rPr lang="en-US"/>
              <a:t>Proteins, Karel Kubíček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CFE9-3E20-D34A-936D-633295D73144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4" name="Picture 3" descr="parametry_polypept_reterz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682" y="1468012"/>
            <a:ext cx="7206433" cy="42413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1390" y="244669"/>
            <a:ext cx="8774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V] </a:t>
            </a:r>
            <a:r>
              <a:rPr lang="en-US" dirty="0" err="1"/>
              <a:t>Proteinová</a:t>
            </a:r>
            <a:r>
              <a:rPr lang="en-US" dirty="0"/>
              <a:t> </a:t>
            </a:r>
            <a:r>
              <a:rPr lang="en-US" dirty="0" err="1"/>
              <a:t>páteř</a:t>
            </a:r>
            <a:r>
              <a:rPr lang="en-US" dirty="0"/>
              <a:t>, </a:t>
            </a:r>
            <a:r>
              <a:rPr lang="en-US" dirty="0" err="1"/>
              <a:t>primární</a:t>
            </a:r>
            <a:r>
              <a:rPr lang="en-US" dirty="0"/>
              <a:t> </a:t>
            </a:r>
            <a:r>
              <a:rPr lang="en-US" dirty="0" err="1"/>
              <a:t>struktura</a:t>
            </a:r>
            <a:r>
              <a:rPr lang="en-US" dirty="0"/>
              <a:t>, </a:t>
            </a:r>
            <a:r>
              <a:rPr lang="en-US" dirty="0" err="1"/>
              <a:t>číslování</a:t>
            </a:r>
            <a:r>
              <a:rPr lang="en-US" dirty="0"/>
              <a:t> </a:t>
            </a:r>
            <a:r>
              <a:rPr lang="en-US" dirty="0" err="1"/>
              <a:t>od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N-</a:t>
            </a:r>
            <a:r>
              <a:rPr lang="en-US" dirty="0" err="1"/>
              <a:t>konce</a:t>
            </a:r>
            <a:r>
              <a:rPr lang="en-US" dirty="0"/>
              <a:t> (</a:t>
            </a:r>
            <a:r>
              <a:rPr lang="en-US" dirty="0" err="1"/>
              <a:t>terminu</a:t>
            </a:r>
            <a:r>
              <a:rPr lang="en-US" dirty="0"/>
              <a:t>) </a:t>
            </a:r>
            <a:r>
              <a:rPr lang="en-US" dirty="0" err="1"/>
              <a:t>směrem</a:t>
            </a:r>
            <a:r>
              <a:rPr lang="en-US" dirty="0"/>
              <a:t> </a:t>
            </a:r>
            <a:r>
              <a:rPr lang="en-US" dirty="0" err="1"/>
              <a:t>k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C-</a:t>
            </a:r>
            <a:r>
              <a:rPr lang="en-US" dirty="0" err="1"/>
              <a:t>konci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Semester 2024</a:t>
            </a: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Semester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Proteins, Karel Kubíček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CFE9-3E20-D34A-936D-633295D7314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44971"/>
            <a:ext cx="7872081" cy="6432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Informace</a:t>
            </a:r>
            <a:r>
              <a:rPr lang="en-US" dirty="0"/>
              <a:t> o 3D (</a:t>
            </a:r>
            <a:r>
              <a:rPr lang="en-US" dirty="0" err="1"/>
              <a:t>proteinové</a:t>
            </a:r>
            <a:r>
              <a:rPr lang="en-US" dirty="0"/>
              <a:t>) </a:t>
            </a:r>
            <a:r>
              <a:rPr lang="en-US" dirty="0" err="1"/>
              <a:t>struktuře</a:t>
            </a:r>
            <a:r>
              <a:rPr lang="en-US" dirty="0"/>
              <a:t>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zapsány</a:t>
            </a:r>
            <a:r>
              <a:rPr lang="en-US" dirty="0"/>
              <a:t> v </a:t>
            </a:r>
            <a:r>
              <a:rPr lang="en-US" dirty="0" err="1"/>
              <a:t>kartézských</a:t>
            </a:r>
            <a:r>
              <a:rPr lang="en-US" dirty="0"/>
              <a:t> </a:t>
            </a:r>
            <a:r>
              <a:rPr lang="en-US" dirty="0" err="1"/>
              <a:t>souřadnicích</a:t>
            </a:r>
            <a:endParaRPr lang="en-US" dirty="0"/>
          </a:p>
          <a:p>
            <a:r>
              <a:rPr lang="en-US" dirty="0" err="1"/>
              <a:t>Nejrozšířenější</a:t>
            </a:r>
            <a:r>
              <a:rPr lang="en-US" dirty="0"/>
              <a:t> </a:t>
            </a:r>
            <a:r>
              <a:rPr lang="en-US" dirty="0" err="1"/>
              <a:t>formát</a:t>
            </a:r>
            <a:r>
              <a:rPr lang="en-US" dirty="0"/>
              <a:t> PDB  (</a:t>
            </a:r>
            <a:r>
              <a:rPr lang="en-US" dirty="0" err="1"/>
              <a:t>ProteinDataBank</a:t>
            </a:r>
            <a:r>
              <a:rPr lang="en-US" dirty="0"/>
              <a:t>, </a:t>
            </a:r>
            <a:r>
              <a:rPr lang="en-US" dirty="0">
                <a:hlinkClick r:id="rId2"/>
              </a:rPr>
              <a:t>www.pdb.org</a:t>
            </a:r>
            <a:r>
              <a:rPr lang="en-US" dirty="0"/>
              <a:t> 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1400" dirty="0">
                <a:latin typeface="Courier"/>
                <a:cs typeface="Courier"/>
              </a:rPr>
              <a:t>ATOM    128  N   HIS O  18      20.321   6.124  17.761  1.00 11.40</a:t>
            </a:r>
          </a:p>
          <a:p>
            <a:r>
              <a:rPr lang="en-US" sz="1400" dirty="0">
                <a:latin typeface="Courier"/>
                <a:cs typeface="Courier"/>
              </a:rPr>
              <a:t>ATOM    129  CA  HIS O  18      21.097   5.169  18.563  1.00 13.62</a:t>
            </a:r>
          </a:p>
          <a:p>
            <a:r>
              <a:rPr lang="en-US" sz="1400" dirty="0">
                <a:latin typeface="Courier"/>
                <a:cs typeface="Courier"/>
              </a:rPr>
              <a:t>ATOM    130  C   HIS O  18      22.581   5.413  18.454  1.00 17.00  </a:t>
            </a:r>
          </a:p>
          <a:p>
            <a:r>
              <a:rPr lang="en-US" sz="1400" dirty="0">
                <a:latin typeface="Courier"/>
                <a:cs typeface="Courier"/>
              </a:rPr>
              <a:t>ATOM    131  O   HIS O  18      23.031   5.592  17.321  1.00 15.45</a:t>
            </a:r>
          </a:p>
          <a:p>
            <a:r>
              <a:rPr lang="en-US" sz="1400" dirty="0">
                <a:latin typeface="Courier"/>
                <a:cs typeface="Courier"/>
              </a:rPr>
              <a:t>ATOM    132  CB  HIS O  18      20.883   3.747  18.034  1.00 16.68 </a:t>
            </a:r>
          </a:p>
          <a:p>
            <a:r>
              <a:rPr lang="en-US" sz="1400" dirty="0">
                <a:latin typeface="Courier"/>
                <a:cs typeface="Courier"/>
              </a:rPr>
              <a:t>ATOM    133  CG  HIS O  18      19.557   3.103  18.437  1.00 11.72</a:t>
            </a:r>
          </a:p>
          <a:p>
            <a:r>
              <a:rPr lang="en-US" sz="1400" dirty="0">
                <a:latin typeface="Courier"/>
                <a:cs typeface="Courier"/>
              </a:rPr>
              <a:t>ATOM    134  ND1 HIS O  18      19.252   2.806  19.725  1.00 11.66</a:t>
            </a:r>
          </a:p>
          <a:p>
            <a:r>
              <a:rPr lang="en-US" sz="1400" dirty="0">
                <a:latin typeface="Courier"/>
                <a:cs typeface="Courier"/>
              </a:rPr>
              <a:t>ATOM    135  CD2 HIS O  18      18.479   2.751  17.657  1.00 16.32</a:t>
            </a:r>
          </a:p>
          <a:p>
            <a:r>
              <a:rPr lang="en-US" sz="1400" dirty="0">
                <a:latin typeface="Courier"/>
                <a:cs typeface="Courier"/>
              </a:rPr>
              <a:t>ATOM    136  CE1 HIS O  18      18.021   2.238  19.730  1.00 14.91</a:t>
            </a:r>
          </a:p>
          <a:p>
            <a:r>
              <a:rPr lang="en-US" sz="1400" dirty="0">
                <a:latin typeface="Courier"/>
                <a:cs typeface="Courier"/>
              </a:rPr>
              <a:t>ATOM    137  NE2 HIS O  18      17.552   2.185  18.473  1.00 17.58</a:t>
            </a:r>
          </a:p>
          <a:p>
            <a:r>
              <a:rPr lang="en-US" sz="1400" dirty="0">
                <a:latin typeface="Courier"/>
                <a:cs typeface="Courier"/>
              </a:rPr>
              <a:t> </a:t>
            </a:r>
          </a:p>
          <a:p>
            <a:r>
              <a:rPr lang="en-US" sz="1400" dirty="0">
                <a:latin typeface="Courier"/>
                <a:cs typeface="Courier"/>
              </a:rPr>
              <a:t>HETATM 1633  NC  HEM O 104      15.182   3.191  16.831  1.00 21.22</a:t>
            </a:r>
          </a:p>
          <a:p>
            <a:r>
              <a:rPr lang="en-US" sz="1400" dirty="0">
                <a:latin typeface="Courier"/>
                <a:cs typeface="Courier"/>
              </a:rPr>
              <a:t>HETATM 1634  C1C HEM O 104      15.433   3.334  15.488  1.00 17.49</a:t>
            </a:r>
          </a:p>
          <a:p>
            <a:r>
              <a:rPr lang="en-US" sz="1400" dirty="0">
                <a:latin typeface="Courier"/>
                <a:cs typeface="Courier"/>
              </a:rPr>
              <a:t>HETATM 1635  C2C HEM O 104      15.046   4.605  15.145  1.00 31.21</a:t>
            </a:r>
          </a:p>
          <a:p>
            <a:r>
              <a:rPr lang="en-US" sz="1400" dirty="0">
                <a:latin typeface="Courier"/>
                <a:cs typeface="Courier"/>
              </a:rPr>
              <a:t>HETATM 1636  C3C HEM O 104      14.623   5.242  16.323  1.00 14.38</a:t>
            </a:r>
          </a:p>
          <a:p>
            <a:r>
              <a:rPr lang="en-US" sz="1400" dirty="0">
                <a:latin typeface="Courier"/>
                <a:cs typeface="Courier"/>
              </a:rPr>
              <a:t>HETATM 1637  C4C HEM O 104      14.661   4.346  17.360  1.00 14.50</a:t>
            </a:r>
          </a:p>
          <a:p>
            <a:r>
              <a:rPr lang="en-US" sz="1400" dirty="0">
                <a:latin typeface="Courier"/>
                <a:cs typeface="Courier"/>
              </a:rPr>
              <a:t>HETATM 1638  CMC HEM O 104      15.299   5.349  13.850  1.00 15.54</a:t>
            </a:r>
          </a:p>
          <a:p>
            <a:r>
              <a:rPr lang="en-US" sz="1400" dirty="0">
                <a:latin typeface="Courier"/>
                <a:cs typeface="Courier"/>
              </a:rPr>
              <a:t>HETATM 1639  CAC HEM O 104      14.314   6.707  16.409  1.00 31.67</a:t>
            </a:r>
          </a:p>
          <a:p>
            <a:r>
              <a:rPr lang="en-US" sz="1400" dirty="0">
                <a:latin typeface="Courier"/>
                <a:cs typeface="Courier"/>
              </a:rPr>
              <a:t>HETATM 1640  CBC HEM O 104      13.170   7.262  15.615  1.00 10.23</a:t>
            </a:r>
          </a:p>
          <a:p>
            <a:r>
              <a:rPr lang="en-US" sz="1400" dirty="0">
                <a:latin typeface="Courier"/>
                <a:cs typeface="Courier"/>
              </a:rPr>
              <a:t> </a:t>
            </a:r>
          </a:p>
          <a:p>
            <a:r>
              <a:rPr lang="en-US" sz="1400" dirty="0">
                <a:latin typeface="Courier"/>
                <a:cs typeface="Courier"/>
              </a:rPr>
              <a:t>HETATM 1609 FE   HEM O 104      15.801   1.483  17.954  1.00  9.37</a:t>
            </a:r>
          </a:p>
          <a:p>
            <a:endParaRPr lang="en-US" sz="1400" dirty="0">
              <a:latin typeface="Courier"/>
              <a:cs typeface="Courier"/>
            </a:endParaRPr>
          </a:p>
          <a:p>
            <a:r>
              <a:rPr lang="en-US" sz="1400" dirty="0">
                <a:latin typeface="Courier"/>
                <a:cs typeface="Courier"/>
                <a:hlinkClick r:id="rId3" action="ppaction://hlinkfile"/>
              </a:rPr>
              <a:t>ftp://ftp.wwpdb.org/pub/pdb/doc/format_descriptions/Format_v33_A4.pdf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1385309"/>
            <a:ext cx="783887" cy="4603265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41088" y="1385309"/>
            <a:ext cx="505094" cy="4603265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68702" y="1385309"/>
            <a:ext cx="505094" cy="4603265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59365" y="1385309"/>
            <a:ext cx="505094" cy="4603265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766206" y="1385309"/>
            <a:ext cx="148906" cy="4603265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918605" y="1385309"/>
            <a:ext cx="472737" cy="4603265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908018" y="1385309"/>
            <a:ext cx="2499456" cy="4603265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437750" y="1385309"/>
            <a:ext cx="1254106" cy="4603265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60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Semester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Proteins, Karel Kubíček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CFE9-3E20-D34A-936D-633295D73144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 descr="vazb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468"/>
            <a:ext cx="9144000" cy="586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944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Semester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Proteins, Karel Kubíček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CFE9-3E20-D34A-936D-633295D73144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 descr="porovnani_delky_vaze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9144000" cy="500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917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Semester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Proteins, Karel Kubíček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CFE9-3E20-D34A-936D-633295D73144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 descr="histogram_vazebnych_dele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84" y="25400"/>
            <a:ext cx="8359687" cy="621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3523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Semester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Proteins, Karel Kubíček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CFE9-3E20-D34A-936D-633295D73144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 descr="uhl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3652"/>
            <a:ext cx="9144000" cy="526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894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Semester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Proteins, Karel Kubíček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CFE9-3E20-D34A-936D-633295D73144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 descr="hodnoty_uhlu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7468"/>
            <a:ext cx="9144000" cy="484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473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Semester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Proteins, Karel Kubíček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CFE9-3E20-D34A-936D-633295D73144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 descr="dihedralni_uhe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114"/>
            <a:ext cx="9144000" cy="501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1774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Semester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Proteins, Karel Kubíček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CFE9-3E20-D34A-936D-633295D73144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 descr="vypocet_dihedralnich_uhlu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8" y="656540"/>
            <a:ext cx="9010534" cy="44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086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7386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/>
                <a:cs typeface="Arial"/>
              </a:rPr>
              <a:t>Proteiny</a:t>
            </a:r>
            <a:endParaRPr lang="en-US" sz="2400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I] </a:t>
            </a:r>
            <a:r>
              <a:rPr lang="en-US" b="1" dirty="0" err="1">
                <a:latin typeface="Arial"/>
                <a:cs typeface="Arial"/>
              </a:rPr>
              <a:t>Doporučená</a:t>
            </a:r>
            <a:r>
              <a:rPr lang="en-US" b="1" dirty="0">
                <a:latin typeface="Arial"/>
                <a:cs typeface="Arial"/>
              </a:rPr>
              <a:t> </a:t>
            </a:r>
            <a:r>
              <a:rPr lang="en-US" b="1" dirty="0" err="1">
                <a:latin typeface="Arial"/>
                <a:cs typeface="Arial"/>
              </a:rPr>
              <a:t>literatura</a:t>
            </a:r>
            <a:endParaRPr lang="en-US" b="1" dirty="0">
              <a:latin typeface="Arial"/>
              <a:cs typeface="Arial"/>
            </a:endParaRPr>
          </a:p>
          <a:p>
            <a:pPr marL="342900" indent="-342900">
              <a:buAutoNum type="arabicParenR"/>
            </a:pPr>
            <a:r>
              <a:rPr lang="en-US" dirty="0" err="1">
                <a:latin typeface="Arial"/>
                <a:cs typeface="Arial"/>
              </a:rPr>
              <a:t>Whitford</a:t>
            </a:r>
            <a:r>
              <a:rPr lang="en-US" dirty="0">
                <a:latin typeface="Arial"/>
                <a:cs typeface="Arial"/>
              </a:rPr>
              <a:t>, D.: Proteins – Structure and Function, John Wiley &amp; Sons, Ltd. 2005</a:t>
            </a:r>
          </a:p>
          <a:p>
            <a:pPr marL="342900" indent="-342900">
              <a:buAutoNum type="arabicParenR"/>
            </a:pPr>
            <a:r>
              <a:rPr lang="en-US" dirty="0" err="1">
                <a:latin typeface="Arial"/>
                <a:cs typeface="Arial"/>
              </a:rPr>
              <a:t>Cotterill</a:t>
            </a:r>
            <a:r>
              <a:rPr lang="en-US" dirty="0">
                <a:latin typeface="Arial"/>
                <a:cs typeface="Arial"/>
              </a:rPr>
              <a:t>, R.: Biophysics: An Introduction, John Wiley &amp; Sons, Ltd. 2002</a:t>
            </a:r>
          </a:p>
          <a:p>
            <a:pPr marL="342900" indent="-342900">
              <a:buAutoNum type="arabicParenR"/>
            </a:pPr>
            <a:r>
              <a:rPr lang="en-US" dirty="0" err="1">
                <a:latin typeface="Arial"/>
                <a:cs typeface="Arial"/>
              </a:rPr>
              <a:t>Voet</a:t>
            </a:r>
            <a:r>
              <a:rPr lang="en-US" dirty="0">
                <a:latin typeface="Arial"/>
                <a:cs typeface="Arial"/>
              </a:rPr>
              <a:t>, D, and </a:t>
            </a:r>
            <a:r>
              <a:rPr lang="en-US" dirty="0" err="1">
                <a:latin typeface="Arial"/>
                <a:cs typeface="Arial"/>
              </a:rPr>
              <a:t>Voetová</a:t>
            </a:r>
            <a:r>
              <a:rPr lang="en-US" dirty="0">
                <a:latin typeface="Arial"/>
                <a:cs typeface="Arial"/>
              </a:rPr>
              <a:t>, J.G.: </a:t>
            </a:r>
            <a:r>
              <a:rPr lang="en-US" dirty="0" err="1">
                <a:latin typeface="Arial"/>
                <a:cs typeface="Arial"/>
              </a:rPr>
              <a:t>Biochemie</a:t>
            </a:r>
            <a:r>
              <a:rPr lang="en-US" dirty="0">
                <a:latin typeface="Arial"/>
                <a:cs typeface="Arial"/>
              </a:rPr>
              <a:t>, Victoria Publishing</a:t>
            </a:r>
          </a:p>
          <a:p>
            <a:pPr marL="342900" indent="-342900">
              <a:buAutoNum type="arabicParenR"/>
            </a:pPr>
            <a:r>
              <a:rPr lang="en-US" dirty="0">
                <a:latin typeface="Arial"/>
                <a:cs typeface="Arial"/>
              </a:rPr>
              <a:t>Murray, R.K., </a:t>
            </a:r>
            <a:r>
              <a:rPr lang="en-US" dirty="0" err="1">
                <a:latin typeface="Arial"/>
                <a:cs typeface="Arial"/>
              </a:rPr>
              <a:t>Granner</a:t>
            </a:r>
            <a:r>
              <a:rPr lang="en-US" dirty="0">
                <a:latin typeface="Arial"/>
                <a:cs typeface="Arial"/>
              </a:rPr>
              <a:t>, D. K., Mayes, P., A., </a:t>
            </a:r>
            <a:r>
              <a:rPr lang="en-US" dirty="0" err="1">
                <a:latin typeface="Arial"/>
                <a:cs typeface="Arial"/>
              </a:rPr>
              <a:t>Rodwell</a:t>
            </a:r>
            <a:r>
              <a:rPr lang="en-US" dirty="0">
                <a:latin typeface="Arial"/>
                <a:cs typeface="Arial"/>
              </a:rPr>
              <a:t>, V., W.: Harper’s Illustrated Biochemistry, Lange Medical Books, 2003</a:t>
            </a:r>
          </a:p>
          <a:p>
            <a:pPr marL="342900" indent="-342900">
              <a:buAutoNum type="arabicParenR"/>
            </a:pPr>
            <a:r>
              <a:rPr lang="en-US" dirty="0" err="1">
                <a:latin typeface="Arial"/>
                <a:cs typeface="Arial"/>
              </a:rPr>
              <a:t>Schuenemann</a:t>
            </a:r>
            <a:r>
              <a:rPr lang="en-US" dirty="0">
                <a:latin typeface="Arial"/>
                <a:cs typeface="Arial"/>
              </a:rPr>
              <a:t>, V.: </a:t>
            </a:r>
            <a:r>
              <a:rPr lang="en-US" dirty="0" err="1">
                <a:latin typeface="Arial"/>
                <a:cs typeface="Arial"/>
              </a:rPr>
              <a:t>Biophysik</a:t>
            </a:r>
            <a:r>
              <a:rPr lang="en-US" dirty="0">
                <a:latin typeface="Arial"/>
                <a:cs typeface="Arial"/>
              </a:rPr>
              <a:t>: </a:t>
            </a:r>
            <a:r>
              <a:rPr lang="en-US" dirty="0" err="1">
                <a:latin typeface="Arial"/>
                <a:cs typeface="Arial"/>
              </a:rPr>
              <a:t>Eine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Einfuehrung</a:t>
            </a:r>
            <a:r>
              <a:rPr lang="en-US" dirty="0">
                <a:latin typeface="Arial"/>
                <a:cs typeface="Arial"/>
              </a:rPr>
              <a:t>, Springer, 2005</a:t>
            </a:r>
          </a:p>
          <a:p>
            <a:pPr marL="342900" indent="-342900">
              <a:buAutoNum type="arabicParenR"/>
            </a:pPr>
            <a:r>
              <a:rPr lang="en-US" dirty="0">
                <a:latin typeface="Arial"/>
                <a:cs typeface="Arial"/>
              </a:rPr>
              <a:t>Garrett, R.H., Grisham, C.M.: Biochemistry, 2</a:t>
            </a:r>
            <a:r>
              <a:rPr lang="en-US" baseline="30000" dirty="0">
                <a:latin typeface="Arial"/>
                <a:cs typeface="Arial"/>
              </a:rPr>
              <a:t>nd</a:t>
            </a:r>
            <a:r>
              <a:rPr lang="en-US" dirty="0">
                <a:latin typeface="Arial"/>
                <a:cs typeface="Arial"/>
              </a:rPr>
              <a:t> ed., 1999</a:t>
            </a:r>
          </a:p>
          <a:p>
            <a:pPr marL="342900" indent="-342900"/>
            <a:endParaRPr lang="en-US" dirty="0">
              <a:latin typeface="Arial"/>
              <a:cs typeface="Arial"/>
            </a:endParaRPr>
          </a:p>
          <a:p>
            <a:pPr marL="342900" indent="-342900"/>
            <a:endParaRPr lang="en-US" dirty="0">
              <a:latin typeface="Arial"/>
              <a:cs typeface="Arial"/>
            </a:endParaRPr>
          </a:p>
          <a:p>
            <a:pPr marL="342900" indent="-342900"/>
            <a:r>
              <a:rPr lang="en-US" dirty="0">
                <a:latin typeface="Arial"/>
                <a:cs typeface="Arial"/>
              </a:rPr>
              <a:t>II] </a:t>
            </a:r>
            <a:r>
              <a:rPr lang="en-US" b="1" dirty="0" err="1">
                <a:latin typeface="Arial"/>
                <a:cs typeface="Arial"/>
              </a:rPr>
              <a:t>Aminokyseliny</a:t>
            </a:r>
            <a:endParaRPr lang="en-US" b="1" dirty="0">
              <a:latin typeface="Arial"/>
              <a:cs typeface="Arial"/>
            </a:endParaRPr>
          </a:p>
          <a:p>
            <a:pPr marL="342900" indent="-342900">
              <a:buAutoNum type="arabicParenR"/>
            </a:pPr>
            <a:r>
              <a:rPr lang="en-US" dirty="0" err="1">
                <a:latin typeface="Arial"/>
                <a:cs typeface="Arial"/>
              </a:rPr>
              <a:t>Tvoří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monomerní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jednotky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peptidů</a:t>
            </a:r>
            <a:r>
              <a:rPr lang="en-US" dirty="0">
                <a:latin typeface="Arial"/>
                <a:cs typeface="Arial"/>
              </a:rPr>
              <a:t> a </a:t>
            </a:r>
            <a:r>
              <a:rPr lang="en-US" dirty="0" err="1">
                <a:latin typeface="Arial"/>
                <a:cs typeface="Arial"/>
              </a:rPr>
              <a:t>proteinů</a:t>
            </a:r>
            <a:endParaRPr lang="en-US" dirty="0">
              <a:latin typeface="Arial"/>
              <a:cs typeface="Arial"/>
            </a:endParaRPr>
          </a:p>
          <a:p>
            <a:pPr marL="342900" indent="-342900">
              <a:buAutoNum type="arabicParenR"/>
            </a:pPr>
            <a:r>
              <a:rPr lang="en-US" dirty="0">
                <a:latin typeface="Arial"/>
                <a:cs typeface="Arial"/>
              </a:rPr>
              <a:t>20 L-</a:t>
            </a:r>
            <a:r>
              <a:rPr lang="en-US" dirty="0">
                <a:latin typeface="Symbol" charset="2"/>
                <a:cs typeface="Symbol" charset="2"/>
              </a:rPr>
              <a:t>a</a:t>
            </a:r>
            <a:r>
              <a:rPr lang="en-US" dirty="0">
                <a:latin typeface="Arial"/>
                <a:cs typeface="Arial"/>
              </a:rPr>
              <a:t>-</a:t>
            </a:r>
            <a:r>
              <a:rPr lang="en-US" dirty="0" err="1">
                <a:latin typeface="Arial"/>
                <a:cs typeface="Arial"/>
              </a:rPr>
              <a:t>aminokyselin</a:t>
            </a:r>
            <a:endParaRPr lang="en-US" dirty="0">
              <a:latin typeface="Arial"/>
              <a:cs typeface="Arial"/>
            </a:endParaRPr>
          </a:p>
          <a:p>
            <a:pPr marL="342900" indent="-342900">
              <a:buAutoNum type="arabicParenR"/>
            </a:pPr>
            <a:r>
              <a:rPr lang="en-US" dirty="0" err="1">
                <a:latin typeface="Arial"/>
                <a:cs typeface="Arial"/>
              </a:rPr>
              <a:t>Všechny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aminokyseliny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složeny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ze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tří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částí</a:t>
            </a:r>
            <a:r>
              <a:rPr lang="en-US" dirty="0">
                <a:latin typeface="Arial"/>
                <a:cs typeface="Arial"/>
              </a:rPr>
              <a:t> – </a:t>
            </a:r>
            <a:r>
              <a:rPr lang="en-US" b="1" dirty="0">
                <a:latin typeface="Arial"/>
                <a:cs typeface="Arial"/>
              </a:rPr>
              <a:t>NH2-</a:t>
            </a:r>
            <a:r>
              <a:rPr lang="en-US" dirty="0">
                <a:latin typeface="Arial"/>
                <a:cs typeface="Arial"/>
              </a:rPr>
              <a:t> (amino) </a:t>
            </a:r>
            <a:r>
              <a:rPr lang="en-US" dirty="0" err="1">
                <a:latin typeface="Arial"/>
                <a:cs typeface="Arial"/>
              </a:rPr>
              <a:t>skupina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b="1" dirty="0">
                <a:latin typeface="Arial"/>
                <a:cs typeface="Arial"/>
              </a:rPr>
              <a:t>-COOH </a:t>
            </a:r>
            <a:r>
              <a:rPr lang="en-US" dirty="0">
                <a:latin typeface="Arial"/>
                <a:cs typeface="Arial"/>
              </a:rPr>
              <a:t>(</a:t>
            </a:r>
            <a:r>
              <a:rPr lang="en-US" dirty="0" err="1">
                <a:latin typeface="Arial"/>
                <a:cs typeface="Arial"/>
              </a:rPr>
              <a:t>karboxylová</a:t>
            </a:r>
            <a:r>
              <a:rPr lang="en-US" dirty="0">
                <a:latin typeface="Arial"/>
                <a:cs typeface="Arial"/>
              </a:rPr>
              <a:t>) </a:t>
            </a:r>
            <a:r>
              <a:rPr lang="en-US" dirty="0" err="1">
                <a:latin typeface="Arial"/>
                <a:cs typeface="Arial"/>
              </a:rPr>
              <a:t>skupina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b="1" dirty="0">
                <a:latin typeface="Arial"/>
                <a:cs typeface="Arial"/>
              </a:rPr>
              <a:t>-C</a:t>
            </a:r>
            <a:r>
              <a:rPr lang="en-US" b="1" baseline="-25000" dirty="0">
                <a:latin typeface="Symbol" charset="2"/>
                <a:cs typeface="Symbol" charset="2"/>
              </a:rPr>
              <a:t>a</a:t>
            </a:r>
            <a:r>
              <a:rPr lang="en-US" b="1" dirty="0">
                <a:latin typeface="Arial"/>
                <a:cs typeface="Arial"/>
              </a:rPr>
              <a:t>-R</a:t>
            </a:r>
            <a:r>
              <a:rPr lang="en-US" dirty="0">
                <a:latin typeface="Arial"/>
                <a:cs typeface="Arial"/>
              </a:rPr>
              <a:t> (</a:t>
            </a:r>
            <a:r>
              <a:rPr lang="en-US" dirty="0" err="1">
                <a:latin typeface="Arial"/>
                <a:cs typeface="Arial"/>
              </a:rPr>
              <a:t>alfa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uhlík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s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postranním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řetězcem</a:t>
            </a:r>
            <a:r>
              <a:rPr lang="en-US" dirty="0">
                <a:latin typeface="Arial"/>
                <a:cs typeface="Arial"/>
              </a:rPr>
              <a:t>)</a:t>
            </a:r>
          </a:p>
          <a:p>
            <a:pPr marL="342900" indent="-342900"/>
            <a:r>
              <a:rPr lang="en-US" dirty="0">
                <a:latin typeface="Arial"/>
                <a:cs typeface="Arial"/>
              </a:rPr>
              <a:t>4) </a:t>
            </a:r>
            <a:r>
              <a:rPr lang="en-US" dirty="0" err="1">
                <a:latin typeface="Arial"/>
                <a:cs typeface="Arial"/>
              </a:rPr>
              <a:t>Esenciální</a:t>
            </a:r>
            <a:r>
              <a:rPr lang="en-US" dirty="0">
                <a:latin typeface="Arial"/>
                <a:cs typeface="Arial"/>
              </a:rPr>
              <a:t> a </a:t>
            </a:r>
            <a:r>
              <a:rPr lang="en-US" dirty="0" err="1">
                <a:latin typeface="Arial"/>
                <a:cs typeface="Arial"/>
              </a:rPr>
              <a:t>neesenciální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kyseliny</a:t>
            </a:r>
            <a:r>
              <a:rPr lang="en-US" dirty="0">
                <a:latin typeface="Arial"/>
                <a:cs typeface="Arial"/>
              </a:rPr>
              <a:t> – </a:t>
            </a:r>
            <a:r>
              <a:rPr lang="en-US" dirty="0" err="1">
                <a:latin typeface="Arial"/>
                <a:cs typeface="Arial"/>
              </a:rPr>
              <a:t>organismus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si</a:t>
            </a:r>
            <a:r>
              <a:rPr lang="en-US" dirty="0">
                <a:latin typeface="Arial"/>
                <a:cs typeface="Arial"/>
              </a:rPr>
              <a:t> je </a:t>
            </a:r>
            <a:r>
              <a:rPr lang="en-US" dirty="0" err="1">
                <a:latin typeface="Arial"/>
                <a:cs typeface="Arial"/>
              </a:rPr>
              <a:t>umí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syntetizovat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nebo</a:t>
            </a:r>
            <a:r>
              <a:rPr lang="en-US" dirty="0">
                <a:latin typeface="Arial"/>
                <a:cs typeface="Arial"/>
              </a:rPr>
              <a:t> je </a:t>
            </a:r>
            <a:r>
              <a:rPr lang="en-US" dirty="0" err="1">
                <a:latin typeface="Arial"/>
                <a:cs typeface="Arial"/>
              </a:rPr>
              <a:t>potřeba</a:t>
            </a:r>
            <a:r>
              <a:rPr lang="en-US" dirty="0">
                <a:latin typeface="Arial"/>
                <a:cs typeface="Arial"/>
              </a:rPr>
              <a:t> je </a:t>
            </a:r>
            <a:r>
              <a:rPr lang="en-US" dirty="0" err="1">
                <a:latin typeface="Arial"/>
                <a:cs typeface="Arial"/>
              </a:rPr>
              <a:t>přijímat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v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potravě</a:t>
            </a:r>
            <a:endParaRPr lang="en-US" dirty="0">
              <a:latin typeface="Arial"/>
              <a:cs typeface="Arial"/>
            </a:endParaRPr>
          </a:p>
          <a:p>
            <a:pPr marL="342900" indent="-342900"/>
            <a:r>
              <a:rPr lang="en-US" dirty="0">
                <a:latin typeface="Arial"/>
                <a:cs typeface="Arial"/>
              </a:rPr>
              <a:t>5) </a:t>
            </a:r>
            <a:r>
              <a:rPr lang="en-US" dirty="0" err="1">
                <a:latin typeface="Arial"/>
                <a:cs typeface="Arial"/>
              </a:rPr>
              <a:t>Označujeme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třípísmennými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nebo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jednopísmennými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zkratkami</a:t>
            </a:r>
            <a:r>
              <a:rPr lang="en-US" dirty="0">
                <a:latin typeface="Arial"/>
                <a:cs typeface="Arial"/>
              </a:rPr>
              <a:t> (</a:t>
            </a:r>
            <a:r>
              <a:rPr lang="en-US" dirty="0" err="1">
                <a:latin typeface="Arial"/>
                <a:cs typeface="Arial"/>
              </a:rPr>
              <a:t>zápis</a:t>
            </a:r>
            <a:r>
              <a:rPr lang="en-US" dirty="0">
                <a:latin typeface="Arial"/>
                <a:cs typeface="Arial"/>
              </a:rPr>
              <a:t> Val-</a:t>
            </a:r>
            <a:r>
              <a:rPr lang="en-US" dirty="0" err="1">
                <a:latin typeface="Arial"/>
                <a:cs typeface="Arial"/>
              </a:rPr>
              <a:t>Thr</a:t>
            </a:r>
            <a:r>
              <a:rPr lang="en-US" dirty="0">
                <a:latin typeface="Arial"/>
                <a:cs typeface="Arial"/>
              </a:rPr>
              <a:t>-Ile-Pro </a:t>
            </a:r>
            <a:r>
              <a:rPr lang="en-US" dirty="0" err="1">
                <a:latin typeface="Arial"/>
                <a:cs typeface="Arial"/>
              </a:rPr>
              <a:t>nebo</a:t>
            </a:r>
            <a:r>
              <a:rPr lang="en-US" dirty="0">
                <a:latin typeface="Arial"/>
                <a:cs typeface="Arial"/>
              </a:rPr>
              <a:t> VTIP – </a:t>
            </a:r>
            <a:r>
              <a:rPr lang="en-US" dirty="0" err="1">
                <a:latin typeface="Arial"/>
                <a:cs typeface="Arial"/>
              </a:rPr>
              <a:t>u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jednopísmenného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zápisu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bez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pomlčky</a:t>
            </a:r>
            <a:r>
              <a:rPr lang="en-US" dirty="0">
                <a:latin typeface="Arial"/>
                <a:cs typeface="Arial"/>
              </a:rPr>
              <a:t>)</a:t>
            </a:r>
          </a:p>
          <a:p>
            <a:pPr marL="342900" indent="-342900">
              <a:buAutoNum type="arabicParenR"/>
            </a:pPr>
            <a:endParaRPr lang="en-US" dirty="0">
              <a:latin typeface="Arial"/>
              <a:cs typeface="Arial"/>
            </a:endParaRPr>
          </a:p>
          <a:p>
            <a:pPr marL="342900" indent="-342900"/>
            <a:endParaRPr lang="en-US" dirty="0">
              <a:latin typeface="Arial"/>
              <a:cs typeface="Arial"/>
            </a:endParaRPr>
          </a:p>
          <a:p>
            <a:pPr marL="342900" indent="-342900"/>
            <a:endParaRPr lang="en-US" dirty="0">
              <a:latin typeface="Arial"/>
              <a:cs typeface="Arial"/>
            </a:endParaRPr>
          </a:p>
          <a:p>
            <a:pPr marL="342900" indent="-342900"/>
            <a:r>
              <a:rPr lang="en-US" dirty="0">
                <a:latin typeface="Arial"/>
                <a:cs typeface="Arial"/>
              </a:rPr>
              <a:t> </a:t>
            </a:r>
          </a:p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CFE9-3E20-D34A-936D-633295D7314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66253" y="6356350"/>
            <a:ext cx="6117361" cy="365125"/>
          </a:xfrm>
        </p:spPr>
        <p:txBody>
          <a:bodyPr/>
          <a:lstStyle/>
          <a:p>
            <a:r>
              <a:rPr lang="en-US"/>
              <a:t>Proteins, Karel Kubíček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Semester 2024</a:t>
            </a:r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Semester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Proteins, Karel Kubíček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CFE9-3E20-D34A-936D-633295D73144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 descr="dihedralni_uhl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68" y="238714"/>
            <a:ext cx="7226145" cy="556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1760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mide_pla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4581" y="1114825"/>
            <a:ext cx="3294637" cy="4864253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Proteins, Karel Kubíček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CFE9-3E20-D34A-936D-633295D73144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4" name="Picture 3" descr="AEKGY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215" y="578105"/>
            <a:ext cx="4940498" cy="33876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621" y="4222216"/>
            <a:ext cx="6152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Symbol" charset="2"/>
              <a:buChar char="f"/>
            </a:pPr>
            <a:r>
              <a:rPr lang="en-US" sz="2000" dirty="0">
                <a:latin typeface="Symbol" charset="2"/>
                <a:cs typeface="Symbol" charset="2"/>
              </a:rPr>
              <a:t> 	-	</a:t>
            </a:r>
            <a:r>
              <a:rPr lang="en-US" sz="2000" b="1" dirty="0">
                <a:solidFill>
                  <a:srgbClr val="FF0000"/>
                </a:solidFill>
                <a:latin typeface="Arial Bold"/>
                <a:cs typeface="Arial Bold"/>
              </a:rPr>
              <a:t>CO, N, C</a:t>
            </a:r>
            <a:r>
              <a:rPr lang="en-US" sz="2000" b="1" baseline="-25000" dirty="0">
                <a:solidFill>
                  <a:srgbClr val="FF0000"/>
                </a:solidFill>
                <a:latin typeface="Symbol" charset="2"/>
                <a:cs typeface="Symbol" charset="2"/>
              </a:rPr>
              <a:t>a</a:t>
            </a:r>
            <a:r>
              <a:rPr lang="en-US" sz="2000" b="1" dirty="0">
                <a:solidFill>
                  <a:srgbClr val="FF0000"/>
                </a:solidFill>
                <a:latin typeface="Arial Bold"/>
                <a:cs typeface="Arial Bold"/>
              </a:rPr>
              <a:t>, CO</a:t>
            </a:r>
            <a:r>
              <a:rPr lang="en-US" sz="2000" dirty="0">
                <a:solidFill>
                  <a:srgbClr val="FF0000"/>
                </a:solidFill>
                <a:latin typeface="Arial Bold"/>
                <a:cs typeface="Arial Bold"/>
              </a:rPr>
              <a:t> </a:t>
            </a:r>
            <a:r>
              <a:rPr lang="en-US" sz="2000" dirty="0">
                <a:latin typeface="Arial Bold"/>
                <a:cs typeface="Arial Bold"/>
              </a:rPr>
              <a:t>(CO </a:t>
            </a:r>
            <a:r>
              <a:rPr lang="en-US" sz="2000" dirty="0" err="1">
                <a:latin typeface="Arial Bold"/>
                <a:cs typeface="Arial Bold"/>
              </a:rPr>
              <a:t>někdy</a:t>
            </a:r>
            <a:r>
              <a:rPr lang="en-US" sz="2000" dirty="0">
                <a:latin typeface="Arial Bold"/>
                <a:cs typeface="Arial Bold"/>
              </a:rPr>
              <a:t> </a:t>
            </a:r>
            <a:r>
              <a:rPr lang="en-US" sz="2000" dirty="0" err="1">
                <a:latin typeface="Arial Bold"/>
                <a:cs typeface="Arial Bold"/>
              </a:rPr>
              <a:t>značeno</a:t>
            </a:r>
            <a:r>
              <a:rPr lang="en-US" sz="2000" dirty="0">
                <a:latin typeface="Arial Bold"/>
                <a:cs typeface="Arial Bold"/>
              </a:rPr>
              <a:t> C’)</a:t>
            </a:r>
            <a:r>
              <a:rPr lang="en-US" sz="2000" dirty="0">
                <a:latin typeface="Symbol" charset="2"/>
                <a:cs typeface="Symbol" charset="2"/>
              </a:rPr>
              <a:t> </a:t>
            </a:r>
          </a:p>
          <a:p>
            <a:r>
              <a:rPr lang="en-US" sz="2000" dirty="0" err="1">
                <a:latin typeface="Symbol" charset="2"/>
                <a:cs typeface="Symbol" charset="2"/>
              </a:rPr>
              <a:t>y</a:t>
            </a:r>
            <a:r>
              <a:rPr lang="en-US" sz="2000" dirty="0">
                <a:latin typeface="Symbol" charset="2"/>
                <a:cs typeface="Symbol" charset="2"/>
              </a:rPr>
              <a:t> 	- 	</a:t>
            </a:r>
            <a:r>
              <a:rPr lang="en-US" sz="2000" b="1" dirty="0">
                <a:latin typeface="Arial Bold"/>
                <a:cs typeface="Arial Bold"/>
              </a:rPr>
              <a:t>N, C</a:t>
            </a:r>
            <a:r>
              <a:rPr lang="en-US" sz="2000" b="1" baseline="-25000" dirty="0">
                <a:latin typeface="Symbol" charset="2"/>
                <a:cs typeface="Symbol" charset="2"/>
              </a:rPr>
              <a:t>a</a:t>
            </a:r>
            <a:r>
              <a:rPr lang="en-US" sz="2000" b="1" dirty="0">
                <a:latin typeface="Arial Bold"/>
                <a:cs typeface="Arial Bold"/>
              </a:rPr>
              <a:t>, CO, N</a:t>
            </a:r>
            <a:endParaRPr lang="en-US" sz="2000" b="1" dirty="0">
              <a:latin typeface="Symbol" charset="2"/>
              <a:cs typeface="Symbol" charset="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07512" y="2253064"/>
            <a:ext cx="1759470" cy="699053"/>
          </a:xfrm>
          <a:prstGeom prst="rect">
            <a:avLst/>
          </a:prstGeom>
          <a:noFill/>
          <a:ln w="76200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97820" y="2300605"/>
            <a:ext cx="1759470" cy="699053"/>
          </a:xfrm>
          <a:prstGeom prst="rect">
            <a:avLst/>
          </a:prstGeom>
          <a:noFill/>
          <a:ln w="76200" cmpd="sng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Semester 2024</a:t>
            </a:r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Semester 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Proteins, Karel Kubíček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CFE9-3E20-D34A-936D-633295D73144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656862"/>
              </p:ext>
            </p:extLst>
          </p:nvPr>
        </p:nvGraphicFramePr>
        <p:xfrm>
          <a:off x="457200" y="955208"/>
          <a:ext cx="8060406" cy="34036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303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3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9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58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48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434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Structural</a:t>
                      </a:r>
                      <a:r>
                        <a:rPr lang="en-US" baseline="0" dirty="0"/>
                        <a:t> element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Symbol" charset="2"/>
                          <a:cs typeface="Symbol" charset="2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Symbol" charset="2"/>
                          <a:cs typeface="Symbol" charset="2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Symbol" charset="2"/>
                          <a:cs typeface="Symbol" charset="2"/>
                        </a:rPr>
                        <a:t>a</a:t>
                      </a:r>
                      <a:r>
                        <a:rPr lang="en-US" dirty="0"/>
                        <a:t>-helix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  <a:r>
                        <a:rPr lang="en-US" baseline="-25000" dirty="0"/>
                        <a:t>10</a:t>
                      </a:r>
                      <a:r>
                        <a:rPr lang="en-US" dirty="0"/>
                        <a:t>-helix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Symbol" charset="2"/>
                          <a:cs typeface="Symbol" charset="2"/>
                        </a:rPr>
                        <a:t>b</a:t>
                      </a:r>
                      <a:r>
                        <a:rPr lang="en-US" dirty="0"/>
                        <a:t>-helix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Polyproline</a:t>
                      </a:r>
                      <a:r>
                        <a:rPr lang="en-US" dirty="0"/>
                        <a:t> II</a:t>
                      </a:r>
                      <a:r>
                        <a:rPr lang="en-US" baseline="0" dirty="0">
                          <a:latin typeface="Symbol" charset="2"/>
                          <a:cs typeface="Symbol" charset="2"/>
                        </a:rPr>
                        <a:t> </a:t>
                      </a:r>
                      <a:r>
                        <a:rPr lang="en-US" dirty="0"/>
                        <a:t>helix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+149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Parallel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>
                          <a:latin typeface="Symbol" charset="2"/>
                          <a:cs typeface="Symbol" charset="2"/>
                        </a:rPr>
                        <a:t>b</a:t>
                      </a:r>
                      <a:r>
                        <a:rPr lang="en-US" baseline="0" dirty="0">
                          <a:latin typeface="+mn-lt"/>
                          <a:cs typeface="Symbol" charset="2"/>
                        </a:rPr>
                        <a:t>-strand</a:t>
                      </a:r>
                      <a:endParaRPr lang="en-US" dirty="0">
                        <a:latin typeface="+mn-lt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Antiparallel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>
                          <a:latin typeface="Symbol" charset="2"/>
                          <a:cs typeface="Symbol" charset="2"/>
                        </a:rPr>
                        <a:t>b</a:t>
                      </a:r>
                      <a:r>
                        <a:rPr lang="en-US" baseline="0" dirty="0">
                          <a:latin typeface="+mn-lt"/>
                          <a:cs typeface="Symbol" charset="2"/>
                        </a:rPr>
                        <a:t>-strand</a:t>
                      </a:r>
                      <a:endParaRPr lang="en-US" dirty="0">
                        <a:latin typeface="+mn-lt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+135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358945"/>
            <a:ext cx="8060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Structural parameters for protein secondary structures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7074" y="4417823"/>
            <a:ext cx="8724677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charset="0"/>
              <a:buChar char="f"/>
            </a:pPr>
            <a:r>
              <a:rPr lang="en-US" dirty="0"/>
              <a:t>and </a:t>
            </a:r>
            <a:r>
              <a:rPr lang="en-US" dirty="0">
                <a:latin typeface="Symbol" charset="2"/>
                <a:cs typeface="Symbol" charset="2"/>
              </a:rPr>
              <a:t>y </a:t>
            </a:r>
            <a:r>
              <a:rPr lang="en-US" dirty="0"/>
              <a:t>are the conformational angles of the </a:t>
            </a:r>
            <a:r>
              <a:rPr lang="en-US" dirty="0" err="1"/>
              <a:t>mainchain</a:t>
            </a:r>
            <a:r>
              <a:rPr lang="en-US" dirty="0"/>
              <a:t>, with </a:t>
            </a:r>
            <a:r>
              <a:rPr lang="en-US" dirty="0">
                <a:latin typeface="Symbol" charset="2"/>
                <a:cs typeface="Symbol" charset="2"/>
              </a:rPr>
              <a:t>w</a:t>
            </a:r>
            <a:r>
              <a:rPr lang="en-US" dirty="0"/>
              <a:t> ~180°(trans conformation)</a:t>
            </a:r>
          </a:p>
          <a:p>
            <a:r>
              <a:rPr lang="en-US" i="1" dirty="0"/>
              <a:t>n </a:t>
            </a:r>
            <a:r>
              <a:rPr lang="en-US" dirty="0"/>
              <a:t>= number of residues per turn</a:t>
            </a:r>
          </a:p>
          <a:p>
            <a:r>
              <a:rPr lang="en-US" i="1" dirty="0"/>
              <a:t>d </a:t>
            </a:r>
            <a:r>
              <a:rPr lang="en-US" dirty="0"/>
              <a:t>=  displacement between successive residues along the helix/strand axis</a:t>
            </a:r>
          </a:p>
          <a:p>
            <a:r>
              <a:rPr lang="en-US" i="1" dirty="0"/>
              <a:t>p </a:t>
            </a:r>
            <a:r>
              <a:rPr lang="en-US" dirty="0"/>
              <a:t>= the pitch of helix/strand, the distance along the helix/strand axis of a complete sec. </a:t>
            </a:r>
            <a:r>
              <a:rPr lang="en-US" dirty="0" err="1"/>
              <a:t>struct</a:t>
            </a:r>
            <a:r>
              <a:rPr lang="en-US" dirty="0"/>
              <a:t>. element. Note that </a:t>
            </a:r>
            <a:r>
              <a:rPr lang="en-US" i="1" dirty="0"/>
              <a:t>p</a:t>
            </a:r>
            <a:r>
              <a:rPr lang="en-US" dirty="0"/>
              <a:t>=</a:t>
            </a:r>
            <a:r>
              <a:rPr lang="en-US" i="1" dirty="0"/>
              <a:t>n </a:t>
            </a:r>
            <a:r>
              <a:rPr lang="en-US" dirty="0"/>
              <a:t>x </a:t>
            </a:r>
            <a:r>
              <a:rPr lang="en-US" i="1" dirty="0"/>
              <a:t>d </a:t>
            </a:r>
            <a:r>
              <a:rPr lang="en-US" dirty="0"/>
              <a:t>(equation is exact, error is in rounding of </a:t>
            </a:r>
            <a:r>
              <a:rPr lang="en-US" i="1" dirty="0"/>
              <a:t>n</a:t>
            </a:r>
            <a:r>
              <a:rPr lang="en-US" dirty="0"/>
              <a:t> and </a:t>
            </a:r>
            <a:r>
              <a:rPr lang="en-US" i="1" dirty="0"/>
              <a:t>d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245216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199" y="6356350"/>
            <a:ext cx="3429001" cy="365125"/>
          </a:xfrm>
        </p:spPr>
        <p:txBody>
          <a:bodyPr/>
          <a:lstStyle/>
          <a:p>
            <a:r>
              <a:rPr lang="en-US"/>
              <a:t>Proteins, Karel Kubíček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CFE9-3E20-D34A-936D-633295D73144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4" descr="ramachandr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558" y="493182"/>
            <a:ext cx="6303798" cy="59209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1390" y="81553"/>
            <a:ext cx="8774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VI] </a:t>
            </a:r>
            <a:r>
              <a:rPr lang="en-US" dirty="0" err="1"/>
              <a:t>Ramachandranův</a:t>
            </a:r>
            <a:r>
              <a:rPr lang="en-US" dirty="0"/>
              <a:t> diagram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Semester 2024</a:t>
            </a:r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Semester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Proteins, Karel Kubíček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CFE9-3E20-D34A-936D-633295D73144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4" descr="ramachandran_proteins_2003_50_4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6" y="1636883"/>
            <a:ext cx="4617778" cy="4487333"/>
          </a:xfrm>
          <a:prstGeom prst="rect">
            <a:avLst/>
          </a:prstGeom>
        </p:spPr>
      </p:pic>
      <p:pic>
        <p:nvPicPr>
          <p:cNvPr id="6" name="Picture 5" descr="ramachandran_proteins_2003_50_437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530" y="1735661"/>
            <a:ext cx="4576492" cy="43008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1390" y="81553"/>
            <a:ext cx="8774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Ramachandranův</a:t>
            </a:r>
            <a:r>
              <a:rPr lang="en-US" sz="2800" dirty="0"/>
              <a:t> diagram – </a:t>
            </a:r>
            <a:r>
              <a:rPr lang="en-US" sz="2800" dirty="0" err="1"/>
              <a:t>komplet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627111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ED9B66-A9F6-0842-88C8-B59B57D15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Semester 2024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566E17-FC5A-5644-816B-C4E60212C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Proteins, Karel Kubíček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8A0348-404F-3B42-8358-FEFA1339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CFE9-3E20-D34A-936D-633295D73144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31509F-4AE1-E846-A8CB-8A7F93F5AEA1}"/>
              </a:ext>
            </a:extLst>
          </p:cNvPr>
          <p:cNvSpPr txBox="1"/>
          <p:nvPr/>
        </p:nvSpPr>
        <p:spPr>
          <a:xfrm>
            <a:off x="256783" y="209262"/>
            <a:ext cx="8630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hlinkClick r:id="rId2"/>
              </a:rPr>
              <a:t>https://proteopedia.org/wiki/index.php/Tutorial:Ramachandran_principle_and_phi_psi_angles</a:t>
            </a:r>
            <a:endParaRPr lang="en-GB" sz="1600" dirty="0"/>
          </a:p>
          <a:p>
            <a:pPr algn="ctr"/>
            <a:endParaRPr lang="en-CZ" sz="1600" dirty="0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9134B7D1-1912-D24D-AED0-8A87AC476A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94" y="794037"/>
            <a:ext cx="8837210" cy="514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4221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CDC7EDE-027B-6647-BE4D-CD22F40B3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82" y="0"/>
            <a:ext cx="7867636" cy="6463466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357474-B532-E440-B763-E36E1ED4E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Semester 2024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5969D0-60F5-D44D-ADC8-034AE19B5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Proteins, Karel Kubíček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7BD47-602D-EF4A-B9F2-68E7AE963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CFE9-3E20-D34A-936D-633295D7314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4815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F132EDE-C425-A445-AD0B-5A9951132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2721"/>
            <a:ext cx="9144000" cy="628410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242CCB-339B-B544-83E7-9B691FDFD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Semester 2024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3CE6A0-D8EF-8744-B822-9BC516C10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Proteins, Karel Kubíček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F12ABA-CA0C-BF42-9BF0-DAC92894C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CFE9-3E20-D34A-936D-633295D7314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4314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lix_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367" y="624402"/>
            <a:ext cx="3838586" cy="3427585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429000" cy="365125"/>
          </a:xfrm>
        </p:spPr>
        <p:txBody>
          <a:bodyPr/>
          <a:lstStyle/>
          <a:p>
            <a:r>
              <a:rPr lang="en-US"/>
              <a:t>Proteins, Karel Kubíček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CFE9-3E20-D34A-936D-633295D73144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2955" y="314574"/>
            <a:ext cx="8669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/>
                <a:cs typeface="Arial"/>
              </a:rPr>
              <a:t>VII] </a:t>
            </a:r>
            <a:r>
              <a:rPr lang="en-US" sz="2000" b="1" dirty="0" err="1">
                <a:latin typeface="Arial"/>
                <a:cs typeface="Arial"/>
              </a:rPr>
              <a:t>Sekundární</a:t>
            </a:r>
            <a:r>
              <a:rPr lang="en-US" sz="2000" b="1" dirty="0">
                <a:latin typeface="Arial"/>
                <a:cs typeface="Arial"/>
              </a:rPr>
              <a:t> </a:t>
            </a:r>
            <a:r>
              <a:rPr lang="en-US" sz="2000" b="1" dirty="0" err="1">
                <a:latin typeface="Arial"/>
                <a:cs typeface="Arial"/>
              </a:rPr>
              <a:t>struktura</a:t>
            </a:r>
            <a:endParaRPr lang="en-US" sz="2000" b="1" dirty="0">
              <a:latin typeface="Arial"/>
              <a:cs typeface="Arial"/>
            </a:endParaRPr>
          </a:p>
          <a:p>
            <a:pPr marL="342900" indent="-342900">
              <a:buAutoNum type="arabicParenR"/>
            </a:pPr>
            <a:r>
              <a:rPr lang="en-US" sz="2400" b="1" dirty="0">
                <a:latin typeface="Symbol" charset="2"/>
                <a:cs typeface="Symbol" charset="2"/>
              </a:rPr>
              <a:t>a</a:t>
            </a:r>
            <a:r>
              <a:rPr lang="en-US" sz="2400" b="1" dirty="0">
                <a:latin typeface="Arial"/>
                <a:cs typeface="Arial"/>
              </a:rPr>
              <a:t>-</a:t>
            </a:r>
            <a:r>
              <a:rPr lang="en-US" sz="2400" b="1" dirty="0" err="1">
                <a:latin typeface="Arial"/>
                <a:cs typeface="Arial"/>
              </a:rPr>
              <a:t>šroubovice</a:t>
            </a:r>
            <a:r>
              <a:rPr lang="en-US" sz="2400" b="1" dirty="0">
                <a:latin typeface="Arial"/>
                <a:cs typeface="Arial"/>
              </a:rPr>
              <a:t> (</a:t>
            </a:r>
            <a:r>
              <a:rPr lang="en-US" sz="2400" b="1" dirty="0">
                <a:latin typeface="Symbol" charset="2"/>
                <a:cs typeface="Symbol" charset="2"/>
              </a:rPr>
              <a:t>a</a:t>
            </a:r>
            <a:r>
              <a:rPr lang="en-US" sz="2400" b="1" dirty="0">
                <a:latin typeface="Arial"/>
                <a:cs typeface="Arial"/>
              </a:rPr>
              <a:t>-helix)</a:t>
            </a:r>
          </a:p>
          <a:p>
            <a:pPr marL="342900" indent="-342900">
              <a:buAutoNum type="arabicParenR"/>
            </a:pPr>
            <a:r>
              <a:rPr lang="en-US" dirty="0" err="1">
                <a:latin typeface="Symbol" charset="2"/>
                <a:cs typeface="Symbol" charset="2"/>
              </a:rPr>
              <a:t>b</a:t>
            </a:r>
            <a:r>
              <a:rPr lang="en-US" dirty="0" err="1">
                <a:latin typeface="Arial"/>
                <a:cs typeface="Arial"/>
              </a:rPr>
              <a:t>-skládaný</a:t>
            </a:r>
            <a:r>
              <a:rPr lang="en-US" dirty="0">
                <a:latin typeface="Arial"/>
                <a:cs typeface="Arial"/>
              </a:rPr>
              <a:t> list (</a:t>
            </a:r>
            <a:r>
              <a:rPr lang="en-US" dirty="0" err="1">
                <a:latin typeface="Symbol" charset="2"/>
                <a:cs typeface="Symbol" charset="2"/>
              </a:rPr>
              <a:t>b</a:t>
            </a:r>
            <a:r>
              <a:rPr lang="en-US" dirty="0">
                <a:latin typeface="Arial"/>
                <a:cs typeface="Arial"/>
              </a:rPr>
              <a:t>-sheet)</a:t>
            </a:r>
          </a:p>
          <a:p>
            <a:pPr marL="342900" indent="-342900">
              <a:buAutoNum type="arabicParenR"/>
            </a:pPr>
            <a:r>
              <a:rPr lang="en-US" dirty="0" err="1">
                <a:latin typeface="Arial"/>
                <a:cs typeface="Arial"/>
              </a:rPr>
              <a:t>Ohyb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dirty="0" err="1">
                <a:latin typeface="Arial"/>
                <a:cs typeface="Arial"/>
              </a:rPr>
              <a:t>smyčka</a:t>
            </a:r>
            <a:r>
              <a:rPr lang="en-US" dirty="0">
                <a:latin typeface="Arial"/>
                <a:cs typeface="Arial"/>
              </a:rPr>
              <a:t> (loop/turn)</a:t>
            </a:r>
          </a:p>
        </p:txBody>
      </p:sp>
      <p:pic>
        <p:nvPicPr>
          <p:cNvPr id="5" name="Picture 4" descr="helix_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3953" y="314574"/>
            <a:ext cx="2238178" cy="5932818"/>
          </a:xfrm>
          <a:prstGeom prst="rect">
            <a:avLst/>
          </a:prstGeom>
        </p:spPr>
      </p:pic>
      <p:pic>
        <p:nvPicPr>
          <p:cNvPr id="6" name="Picture 5" descr="helix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955" y="1816456"/>
            <a:ext cx="2882442" cy="4259480"/>
          </a:xfrm>
          <a:prstGeom prst="rect">
            <a:avLst/>
          </a:prstGeom>
        </p:spPr>
      </p:pic>
      <p:pic>
        <p:nvPicPr>
          <p:cNvPr id="9" name="Picture 8" descr="helix_zob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9632" y="4176689"/>
            <a:ext cx="3263568" cy="1624194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Semester 2024</a:t>
            </a:r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B93DCF-9B26-914C-9078-B57DDB4D8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Semester 2024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CD156B-8954-C44F-A730-1DD2D47B7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Proteins, Karel Kubíček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D64B75-5617-3349-916D-BD42D2E66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CFE9-3E20-D34A-936D-633295D73144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A3D0D9-31D3-4C4F-A30F-B410CC36F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2067"/>
            <a:ext cx="9144000" cy="545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892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3213" y="1916113"/>
            <a:ext cx="8535987" cy="3024187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196975" y="457200"/>
            <a:ext cx="68040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4400">
                <a:solidFill>
                  <a:schemeClr val="tx2"/>
                </a:solidFill>
                <a:latin typeface="Arial" charset="0"/>
              </a:rPr>
              <a:t>Levels of Protein Structure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Semester 2024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CFE9-3E20-D34A-936D-633295D7314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Proteins, Karel Kubíček</a:t>
            </a:r>
          </a:p>
        </p:txBody>
      </p:sp>
    </p:spTree>
    <p:extLst>
      <p:ext uri="{BB962C8B-B14F-4D97-AF65-F5344CB8AC3E}">
        <p14:creationId xmlns:p14="http://schemas.microsoft.com/office/powerpoint/2010/main" val="20671553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Proteins, Karel Kubíček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CFE9-3E20-D34A-936D-633295D73144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2955" y="314574"/>
            <a:ext cx="8669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/>
                <a:cs typeface="Arial"/>
              </a:rPr>
              <a:t>VII] </a:t>
            </a:r>
            <a:r>
              <a:rPr lang="en-US" sz="2000" b="1" dirty="0" err="1">
                <a:latin typeface="Arial"/>
                <a:cs typeface="Arial"/>
              </a:rPr>
              <a:t>Sekundární</a:t>
            </a:r>
            <a:r>
              <a:rPr lang="en-US" sz="2000" b="1" dirty="0">
                <a:latin typeface="Arial"/>
                <a:cs typeface="Arial"/>
              </a:rPr>
              <a:t> </a:t>
            </a:r>
            <a:r>
              <a:rPr lang="en-US" sz="2000" b="1" dirty="0" err="1">
                <a:latin typeface="Arial"/>
                <a:cs typeface="Arial"/>
              </a:rPr>
              <a:t>struktura</a:t>
            </a:r>
            <a:endParaRPr lang="en-US" sz="2000" b="1" dirty="0">
              <a:latin typeface="Arial"/>
              <a:cs typeface="Arial"/>
            </a:endParaRPr>
          </a:p>
          <a:p>
            <a:pPr marL="342900" indent="-342900">
              <a:buAutoNum type="arabicParenR"/>
            </a:pPr>
            <a:r>
              <a:rPr lang="en-US" dirty="0">
                <a:latin typeface="Symbol" charset="2"/>
                <a:cs typeface="Symbol" charset="2"/>
              </a:rPr>
              <a:t>a</a:t>
            </a:r>
            <a:r>
              <a:rPr lang="en-US" dirty="0">
                <a:latin typeface="Arial"/>
                <a:cs typeface="Arial"/>
              </a:rPr>
              <a:t>-</a:t>
            </a:r>
            <a:r>
              <a:rPr lang="en-US" dirty="0" err="1">
                <a:latin typeface="Arial"/>
                <a:cs typeface="Arial"/>
              </a:rPr>
              <a:t>šroubovice</a:t>
            </a:r>
            <a:r>
              <a:rPr lang="en-US" dirty="0">
                <a:latin typeface="Arial"/>
                <a:cs typeface="Arial"/>
              </a:rPr>
              <a:t> (</a:t>
            </a:r>
            <a:r>
              <a:rPr lang="en-US" dirty="0">
                <a:latin typeface="Symbol" charset="2"/>
                <a:cs typeface="Symbol" charset="2"/>
              </a:rPr>
              <a:t>a</a:t>
            </a:r>
            <a:r>
              <a:rPr lang="en-US" dirty="0">
                <a:latin typeface="Arial"/>
                <a:cs typeface="Arial"/>
              </a:rPr>
              <a:t>-helix)</a:t>
            </a:r>
          </a:p>
          <a:p>
            <a:pPr marL="342900" indent="-342900">
              <a:buAutoNum type="arabicParenR"/>
            </a:pPr>
            <a:r>
              <a:rPr lang="en-US" sz="2400" b="1" dirty="0" err="1">
                <a:latin typeface="Symbol" charset="2"/>
                <a:cs typeface="Symbol" charset="2"/>
              </a:rPr>
              <a:t>b</a:t>
            </a:r>
            <a:r>
              <a:rPr lang="en-US" sz="2400" b="1" dirty="0" err="1">
                <a:latin typeface="Arial"/>
                <a:cs typeface="Arial"/>
              </a:rPr>
              <a:t>-skládaný</a:t>
            </a:r>
            <a:r>
              <a:rPr lang="en-US" sz="2400" b="1" dirty="0">
                <a:latin typeface="Arial"/>
                <a:cs typeface="Arial"/>
              </a:rPr>
              <a:t> list (</a:t>
            </a:r>
            <a:r>
              <a:rPr lang="en-US" sz="2400" b="1" dirty="0" err="1">
                <a:latin typeface="Symbol" charset="2"/>
                <a:cs typeface="Symbol" charset="2"/>
              </a:rPr>
              <a:t>b</a:t>
            </a:r>
            <a:r>
              <a:rPr lang="en-US" sz="2400" b="1" dirty="0">
                <a:latin typeface="Arial"/>
                <a:cs typeface="Arial"/>
              </a:rPr>
              <a:t>-sheet)</a:t>
            </a:r>
          </a:p>
          <a:p>
            <a:pPr marL="342900" indent="-342900">
              <a:buAutoNum type="arabicParenR"/>
            </a:pPr>
            <a:r>
              <a:rPr lang="en-US" dirty="0" err="1">
                <a:latin typeface="Arial"/>
                <a:cs typeface="Arial"/>
              </a:rPr>
              <a:t>Ohyb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dirty="0" err="1">
                <a:latin typeface="Arial"/>
                <a:cs typeface="Arial"/>
              </a:rPr>
              <a:t>smyčka</a:t>
            </a:r>
            <a:r>
              <a:rPr lang="en-US" dirty="0">
                <a:latin typeface="Arial"/>
                <a:cs typeface="Arial"/>
              </a:rPr>
              <a:t> (loop/turn)</a:t>
            </a:r>
          </a:p>
        </p:txBody>
      </p:sp>
      <p:pic>
        <p:nvPicPr>
          <p:cNvPr id="5" name="Picture 4" descr="beta_shee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984" y="570893"/>
            <a:ext cx="4358432" cy="53436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31801" y="314574"/>
            <a:ext cx="2947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antiparalelní</a:t>
            </a:r>
            <a:r>
              <a:rPr lang="en-US" b="1" dirty="0"/>
              <a:t> </a:t>
            </a:r>
            <a:r>
              <a:rPr lang="en-US" b="1" dirty="0" err="1"/>
              <a:t>uspořádání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231801" y="3379695"/>
            <a:ext cx="2947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paralelní</a:t>
            </a:r>
            <a:r>
              <a:rPr lang="en-US" b="1" dirty="0"/>
              <a:t> </a:t>
            </a:r>
            <a:r>
              <a:rPr lang="en-US" b="1" dirty="0" err="1"/>
              <a:t>uspořádání</a:t>
            </a:r>
            <a:endParaRPr lang="en-US" b="1" dirty="0"/>
          </a:p>
        </p:txBody>
      </p:sp>
      <p:pic>
        <p:nvPicPr>
          <p:cNvPr id="9" name="Picture 8" descr="beta_sheet_zob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38296"/>
            <a:ext cx="4022363" cy="2150892"/>
          </a:xfrm>
          <a:prstGeom prst="rect">
            <a:avLst/>
          </a:prstGeom>
        </p:spPr>
      </p:pic>
      <p:pic>
        <p:nvPicPr>
          <p:cNvPr id="8" name="Picture 7" descr="beta_sheet_zobr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3129" y="3081366"/>
            <a:ext cx="4022363" cy="2150892"/>
          </a:xfrm>
          <a:prstGeom prst="rect">
            <a:avLst/>
          </a:prstGeom>
        </p:spPr>
      </p:pic>
      <p:pic>
        <p:nvPicPr>
          <p:cNvPr id="10" name="Picture 9" descr="beta_sheet_zobr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301041" flipH="1">
            <a:off x="659340" y="2017570"/>
            <a:ext cx="3994295" cy="2150892"/>
          </a:xfrm>
          <a:prstGeom prst="rect">
            <a:avLst/>
          </a:prstGeom>
          <a:effectLst/>
        </p:spPr>
      </p:pic>
      <p:sp>
        <p:nvSpPr>
          <p:cNvPr id="11" name="TextBox 10"/>
          <p:cNvSpPr txBox="1"/>
          <p:nvPr/>
        </p:nvSpPr>
        <p:spPr>
          <a:xfrm rot="1436362">
            <a:off x="1596340" y="4765213"/>
            <a:ext cx="2039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paralelní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1436362">
            <a:off x="1608914" y="3517747"/>
            <a:ext cx="2039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antiparalelní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Semester 2024</a:t>
            </a:r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Proteins, Karel Kubíček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CFE9-3E20-D34A-936D-633295D73144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2955" y="314574"/>
            <a:ext cx="8669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/>
                <a:cs typeface="Arial"/>
              </a:rPr>
              <a:t>VII] </a:t>
            </a:r>
            <a:r>
              <a:rPr lang="en-US" sz="2000" b="1" dirty="0" err="1">
                <a:latin typeface="Arial"/>
                <a:cs typeface="Arial"/>
              </a:rPr>
              <a:t>Sekundární</a:t>
            </a:r>
            <a:r>
              <a:rPr lang="en-US" sz="2000" b="1" dirty="0">
                <a:latin typeface="Arial"/>
                <a:cs typeface="Arial"/>
              </a:rPr>
              <a:t> </a:t>
            </a:r>
            <a:r>
              <a:rPr lang="en-US" sz="2000" b="1" dirty="0" err="1">
                <a:latin typeface="Arial"/>
                <a:cs typeface="Arial"/>
              </a:rPr>
              <a:t>struktura</a:t>
            </a:r>
            <a:endParaRPr lang="en-US" sz="2000" b="1" dirty="0">
              <a:latin typeface="Arial"/>
              <a:cs typeface="Arial"/>
            </a:endParaRPr>
          </a:p>
          <a:p>
            <a:pPr marL="342900" indent="-342900">
              <a:buAutoNum type="arabicParenR"/>
            </a:pPr>
            <a:r>
              <a:rPr lang="en-US" dirty="0">
                <a:latin typeface="Symbol" charset="2"/>
                <a:cs typeface="Symbol" charset="2"/>
              </a:rPr>
              <a:t>a</a:t>
            </a:r>
            <a:r>
              <a:rPr lang="en-US" dirty="0">
                <a:latin typeface="Arial"/>
                <a:cs typeface="Arial"/>
              </a:rPr>
              <a:t>-</a:t>
            </a:r>
            <a:r>
              <a:rPr lang="en-US" dirty="0" err="1">
                <a:latin typeface="Arial"/>
                <a:cs typeface="Arial"/>
              </a:rPr>
              <a:t>šroubovice</a:t>
            </a:r>
            <a:r>
              <a:rPr lang="en-US" dirty="0">
                <a:latin typeface="Arial"/>
                <a:cs typeface="Arial"/>
              </a:rPr>
              <a:t> (</a:t>
            </a:r>
            <a:r>
              <a:rPr lang="en-US" dirty="0">
                <a:latin typeface="Symbol" charset="2"/>
                <a:cs typeface="Symbol" charset="2"/>
              </a:rPr>
              <a:t>a</a:t>
            </a:r>
            <a:r>
              <a:rPr lang="en-US" dirty="0">
                <a:latin typeface="Arial"/>
                <a:cs typeface="Arial"/>
              </a:rPr>
              <a:t>-helix)</a:t>
            </a:r>
          </a:p>
          <a:p>
            <a:pPr marL="342900" indent="-342900">
              <a:buAutoNum type="arabicParenR"/>
            </a:pPr>
            <a:r>
              <a:rPr lang="en-US" dirty="0" err="1">
                <a:latin typeface="Symbol" charset="2"/>
                <a:cs typeface="Symbol" charset="2"/>
              </a:rPr>
              <a:t>b</a:t>
            </a:r>
            <a:r>
              <a:rPr lang="en-US" dirty="0" err="1">
                <a:latin typeface="Arial"/>
                <a:cs typeface="Arial"/>
              </a:rPr>
              <a:t>-skládaný</a:t>
            </a:r>
            <a:r>
              <a:rPr lang="en-US" dirty="0">
                <a:latin typeface="Arial"/>
                <a:cs typeface="Arial"/>
              </a:rPr>
              <a:t> list (</a:t>
            </a:r>
            <a:r>
              <a:rPr lang="en-US" dirty="0" err="1">
                <a:latin typeface="Symbol" charset="2"/>
                <a:cs typeface="Symbol" charset="2"/>
              </a:rPr>
              <a:t>b</a:t>
            </a:r>
            <a:r>
              <a:rPr lang="en-US" dirty="0">
                <a:latin typeface="Arial"/>
                <a:cs typeface="Arial"/>
              </a:rPr>
              <a:t>-sheet)</a:t>
            </a:r>
          </a:p>
          <a:p>
            <a:pPr marL="342900" indent="-342900">
              <a:buAutoNum type="arabicParenR"/>
            </a:pPr>
            <a:r>
              <a:rPr lang="en-US" sz="2400" b="1" dirty="0" err="1">
                <a:latin typeface="Arial"/>
                <a:cs typeface="Arial"/>
              </a:rPr>
              <a:t>Ohyb</a:t>
            </a:r>
            <a:r>
              <a:rPr lang="en-US" sz="2400" b="1" dirty="0">
                <a:latin typeface="Arial"/>
                <a:cs typeface="Arial"/>
              </a:rPr>
              <a:t>, </a:t>
            </a:r>
            <a:r>
              <a:rPr lang="en-US" sz="2400" b="1" dirty="0" err="1">
                <a:latin typeface="Arial"/>
                <a:cs typeface="Arial"/>
              </a:rPr>
              <a:t>smyčka</a:t>
            </a:r>
            <a:r>
              <a:rPr lang="en-US" sz="2400" b="1" dirty="0">
                <a:latin typeface="Arial"/>
                <a:cs typeface="Arial"/>
              </a:rPr>
              <a:t> (loop/turn)</a:t>
            </a:r>
          </a:p>
        </p:txBody>
      </p:sp>
      <p:pic>
        <p:nvPicPr>
          <p:cNvPr id="5" name="Picture 4" descr="beta_smyck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955" y="1719570"/>
            <a:ext cx="3605662" cy="3856442"/>
          </a:xfrm>
          <a:prstGeom prst="rect">
            <a:avLst/>
          </a:prstGeom>
        </p:spPr>
      </p:pic>
      <p:pic>
        <p:nvPicPr>
          <p:cNvPr id="6" name="Picture 5" descr="gama_beta_smyck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3459" y="1894334"/>
            <a:ext cx="5068672" cy="33141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57808" y="5987018"/>
            <a:ext cx="2947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Symbol" charset="2"/>
                <a:cs typeface="Symbol" charset="2"/>
              </a:rPr>
              <a:t>b</a:t>
            </a:r>
            <a:r>
              <a:rPr lang="en-US" b="1" dirty="0" err="1"/>
              <a:t>-smyčka/ohyb</a:t>
            </a:r>
            <a:r>
              <a:rPr lang="en-US" b="1" dirty="0"/>
              <a:t> (4 residua)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6019800" y="4800163"/>
            <a:ext cx="1425904" cy="1186855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>
            <a:off x="3124201" y="5576012"/>
            <a:ext cx="1291953" cy="411006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253024" y="1525002"/>
            <a:ext cx="2947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Symbol" charset="2"/>
                <a:cs typeface="Symbol" charset="2"/>
              </a:rPr>
              <a:t>g</a:t>
            </a:r>
            <a:r>
              <a:rPr lang="en-US" b="1" dirty="0" err="1"/>
              <a:t>-smyčka/ohyb</a:t>
            </a:r>
            <a:r>
              <a:rPr lang="en-US" b="1" dirty="0"/>
              <a:t> (3 residua)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4879344" y="2094198"/>
            <a:ext cx="866928" cy="4672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Semester 2024</a:t>
            </a:r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5834312" y="2056451"/>
            <a:ext cx="3230308" cy="4299899"/>
            <a:chOff x="5456492" y="2056451"/>
            <a:chExt cx="3230308" cy="4299899"/>
          </a:xfrm>
        </p:grpSpPr>
        <p:pic>
          <p:nvPicPr>
            <p:cNvPr id="6" name="Picture 5" descr="3_10_helix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6492" y="2056451"/>
              <a:ext cx="3230308" cy="429989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398825" y="3736999"/>
              <a:ext cx="340298" cy="382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</a:rPr>
                <a:t>1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568974" y="4080216"/>
              <a:ext cx="340298" cy="382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</a:rPr>
                <a:t>2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151077" y="4096486"/>
              <a:ext cx="340298" cy="382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</a:rPr>
                <a:t>3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512312" y="3690835"/>
              <a:ext cx="340298" cy="382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</a:rPr>
                <a:t>4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336266" y="3216385"/>
              <a:ext cx="340298" cy="382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</a:rPr>
                <a:t>5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863064" y="3216385"/>
              <a:ext cx="340298" cy="382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</a:rPr>
                <a:t>6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620474" y="2379308"/>
              <a:ext cx="340298" cy="382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</a:rPr>
                <a:t>8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739123" y="2762122"/>
              <a:ext cx="340298" cy="382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</a:rPr>
                <a:t>7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20408" y="2519556"/>
              <a:ext cx="340298" cy="382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</a:rPr>
                <a:t>9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277290" y="2863363"/>
              <a:ext cx="4460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10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Semester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Proteins, Karel Kubíček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CFE9-3E20-D34A-936D-633295D73144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8290" y="209220"/>
            <a:ext cx="8229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Ostatní</a:t>
            </a:r>
            <a:r>
              <a:rPr lang="en-US" sz="2800" b="1" dirty="0"/>
              <a:t> </a:t>
            </a:r>
            <a:r>
              <a:rPr lang="en-US" sz="2800" b="1" dirty="0" err="1"/>
              <a:t>motivy</a:t>
            </a:r>
            <a:r>
              <a:rPr lang="en-US" sz="2800" b="1" dirty="0"/>
              <a:t> </a:t>
            </a:r>
            <a:r>
              <a:rPr lang="en-US" sz="2800" b="1" dirty="0" err="1"/>
              <a:t>sekundární</a:t>
            </a:r>
            <a:r>
              <a:rPr lang="en-US" sz="2800" b="1" dirty="0"/>
              <a:t> </a:t>
            </a:r>
            <a:r>
              <a:rPr lang="en-US" sz="2800" b="1" dirty="0" err="1"/>
              <a:t>struktury</a:t>
            </a:r>
            <a:r>
              <a:rPr lang="en-US" sz="2800" b="1" dirty="0"/>
              <a:t> :</a:t>
            </a:r>
          </a:p>
          <a:p>
            <a:endParaRPr lang="en-US" sz="2800" b="1" dirty="0"/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polyprolinová</a:t>
            </a:r>
            <a:r>
              <a:rPr lang="en-US" dirty="0"/>
              <a:t> </a:t>
            </a:r>
            <a:r>
              <a:rPr lang="en-US" dirty="0" err="1"/>
              <a:t>šroubovice</a:t>
            </a:r>
            <a:r>
              <a:rPr lang="en-US" dirty="0"/>
              <a:t> I &amp; II – </a:t>
            </a:r>
            <a:r>
              <a:rPr lang="en-US" dirty="0" err="1"/>
              <a:t>levotočivá</a:t>
            </a:r>
            <a:r>
              <a:rPr lang="en-US" dirty="0"/>
              <a:t>, 3.3 </a:t>
            </a:r>
            <a:r>
              <a:rPr lang="en-US" dirty="0" err="1"/>
              <a:t>nebo</a:t>
            </a:r>
            <a:r>
              <a:rPr lang="en-US" dirty="0"/>
              <a:t> 3 (PPI, PPII, v </a:t>
            </a:r>
            <a:r>
              <a:rPr lang="en-US" dirty="0" err="1"/>
              <a:t>uvedeném</a:t>
            </a:r>
            <a:r>
              <a:rPr lang="en-US" dirty="0"/>
              <a:t> </a:t>
            </a:r>
            <a:r>
              <a:rPr lang="en-US" dirty="0" err="1"/>
              <a:t>pořadí</a:t>
            </a:r>
            <a:r>
              <a:rPr lang="en-US" dirty="0"/>
              <a:t>) </a:t>
            </a:r>
            <a:r>
              <a:rPr lang="en-US" dirty="0" err="1"/>
              <a:t>aminokyseliny</a:t>
            </a:r>
            <a:r>
              <a:rPr lang="en-US" dirty="0"/>
              <a:t>/</a:t>
            </a:r>
            <a:r>
              <a:rPr lang="en-US" dirty="0" err="1"/>
              <a:t>otočku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šroubovice</a:t>
            </a:r>
            <a:r>
              <a:rPr lang="en-US" dirty="0"/>
              <a:t> 3</a:t>
            </a:r>
            <a:r>
              <a:rPr lang="en-US" baseline="-25000" dirty="0"/>
              <a:t>10</a:t>
            </a:r>
            <a:r>
              <a:rPr lang="en-US" dirty="0"/>
              <a:t>  (</a:t>
            </a:r>
            <a:r>
              <a:rPr lang="en-US" dirty="0" err="1"/>
              <a:t>srovnej</a:t>
            </a:r>
            <a:r>
              <a:rPr lang="en-US" dirty="0"/>
              <a:t> s 3.6</a:t>
            </a:r>
            <a:r>
              <a:rPr lang="en-US" baseline="-25000" dirty="0"/>
              <a:t>13</a:t>
            </a:r>
            <a:r>
              <a:rPr lang="en-US" dirty="0"/>
              <a:t>)– </a:t>
            </a:r>
            <a:r>
              <a:rPr lang="en-US" dirty="0" err="1"/>
              <a:t>pravotočivá</a:t>
            </a:r>
            <a:r>
              <a:rPr lang="en-US" dirty="0"/>
              <a:t>, 3 </a:t>
            </a:r>
            <a:r>
              <a:rPr lang="en-US" dirty="0" err="1"/>
              <a:t>aminokyseliny</a:t>
            </a:r>
            <a:r>
              <a:rPr lang="en-US" dirty="0"/>
              <a:t>/</a:t>
            </a:r>
            <a:r>
              <a:rPr lang="en-US" dirty="0" err="1"/>
              <a:t>otáčku</a:t>
            </a:r>
            <a:r>
              <a:rPr lang="en-US" dirty="0"/>
              <a:t>, 10 </a:t>
            </a:r>
            <a:r>
              <a:rPr lang="en-US" dirty="0" err="1"/>
              <a:t>atomů</a:t>
            </a:r>
            <a:r>
              <a:rPr lang="en-US" dirty="0"/>
              <a:t> </a:t>
            </a:r>
            <a:r>
              <a:rPr lang="en-US" dirty="0" err="1"/>
              <a:t>vytváří</a:t>
            </a:r>
            <a:r>
              <a:rPr lang="en-US" dirty="0"/>
              <a:t> </a:t>
            </a:r>
            <a:r>
              <a:rPr lang="en-US" dirty="0" err="1"/>
              <a:t>kruh</a:t>
            </a:r>
            <a:r>
              <a:rPr lang="en-US" dirty="0"/>
              <a:t> </a:t>
            </a:r>
            <a:r>
              <a:rPr lang="en-US" dirty="0" err="1"/>
              <a:t>uzavřený</a:t>
            </a:r>
            <a:r>
              <a:rPr lang="en-US" dirty="0"/>
              <a:t> </a:t>
            </a:r>
            <a:r>
              <a:rPr lang="en-US" dirty="0" err="1"/>
              <a:t>vodíkovou</a:t>
            </a:r>
            <a:r>
              <a:rPr lang="en-US" dirty="0"/>
              <a:t> </a:t>
            </a:r>
            <a:r>
              <a:rPr lang="en-US" dirty="0" err="1"/>
              <a:t>vazbou</a:t>
            </a:r>
            <a:r>
              <a:rPr lang="en-US" dirty="0"/>
              <a:t>, </a:t>
            </a:r>
            <a:r>
              <a:rPr lang="en-US" dirty="0" err="1"/>
              <a:t>např</a:t>
            </a:r>
            <a:r>
              <a:rPr lang="en-US" dirty="0"/>
              <a:t>. poly-</a:t>
            </a:r>
            <a:r>
              <a:rPr lang="en-US" dirty="0" err="1"/>
              <a:t>Ala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Symbol" charset="2"/>
                <a:cs typeface="Symbol" charset="2"/>
              </a:rPr>
              <a:t>p</a:t>
            </a:r>
            <a:r>
              <a:rPr lang="en-US" dirty="0"/>
              <a:t>-</a:t>
            </a:r>
            <a:r>
              <a:rPr lang="en-US" dirty="0" err="1"/>
              <a:t>šroubovice</a:t>
            </a:r>
            <a:r>
              <a:rPr lang="en-US" dirty="0"/>
              <a:t> – </a:t>
            </a:r>
            <a:r>
              <a:rPr lang="en-US" dirty="0" err="1"/>
              <a:t>pravotočivá</a:t>
            </a:r>
            <a:r>
              <a:rPr lang="en-US" dirty="0"/>
              <a:t>, 4.1 </a:t>
            </a:r>
            <a:r>
              <a:rPr lang="en-US" dirty="0" err="1"/>
              <a:t>aminokyseliny</a:t>
            </a:r>
            <a:r>
              <a:rPr lang="en-US" dirty="0"/>
              <a:t>/</a:t>
            </a:r>
            <a:r>
              <a:rPr lang="en-US" dirty="0" err="1"/>
              <a:t>otáčku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Symbol" charset="2"/>
                <a:cs typeface="Symbol" charset="2"/>
              </a:rPr>
              <a:t>b</a:t>
            </a:r>
            <a:r>
              <a:rPr lang="en-US" dirty="0"/>
              <a:t>-</a:t>
            </a:r>
            <a:r>
              <a:rPr lang="en-US" dirty="0" err="1"/>
              <a:t>šroubovice</a:t>
            </a:r>
            <a:r>
              <a:rPr lang="en-US" dirty="0"/>
              <a:t> – </a:t>
            </a:r>
            <a:r>
              <a:rPr lang="en-US" dirty="0" err="1"/>
              <a:t>vzniká</a:t>
            </a:r>
            <a:r>
              <a:rPr lang="en-US" dirty="0"/>
              <a:t> </a:t>
            </a:r>
            <a:r>
              <a:rPr lang="en-US" dirty="0" err="1"/>
              <a:t>uspořádáním</a:t>
            </a:r>
            <a:r>
              <a:rPr lang="en-US" dirty="0"/>
              <a:t> </a:t>
            </a:r>
            <a:r>
              <a:rPr lang="en-US" dirty="0">
                <a:latin typeface="Symbol" charset="2"/>
                <a:cs typeface="Symbol" charset="2"/>
              </a:rPr>
              <a:t>b</a:t>
            </a:r>
            <a:r>
              <a:rPr lang="en-US" dirty="0"/>
              <a:t>-</a:t>
            </a:r>
            <a:r>
              <a:rPr lang="en-US" dirty="0" err="1"/>
              <a:t>skládaných</a:t>
            </a:r>
            <a:r>
              <a:rPr lang="en-US" dirty="0"/>
              <a:t> </a:t>
            </a:r>
            <a:r>
              <a:rPr lang="en-US" dirty="0" err="1"/>
              <a:t>listů</a:t>
            </a:r>
            <a:r>
              <a:rPr lang="en-US" dirty="0"/>
              <a:t> do 						</a:t>
            </a:r>
            <a:r>
              <a:rPr lang="en-US" dirty="0" err="1"/>
              <a:t>pravo</a:t>
            </a:r>
            <a:r>
              <a:rPr lang="en-US" dirty="0"/>
              <a:t>-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levotočivé</a:t>
            </a:r>
            <a:r>
              <a:rPr lang="en-US" dirty="0"/>
              <a:t> </a:t>
            </a:r>
            <a:r>
              <a:rPr lang="en-US" dirty="0" err="1"/>
              <a:t>šroubovice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3465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Semester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Proteins, Karel Kubíček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CFE9-3E20-D34A-936D-633295D73144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2400" y="685800"/>
            <a:ext cx="899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4000" dirty="0">
                <a:solidFill>
                  <a:schemeClr val="tx2"/>
                </a:solidFill>
                <a:latin typeface="Arial" charset="0"/>
              </a:rPr>
              <a:t>Primary sequence reveals important clues about a protein</a:t>
            </a:r>
            <a:endParaRPr lang="en-US" sz="44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6465" y="1997649"/>
            <a:ext cx="8320335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One sequence keeps silent about its three-dimensional structure</a:t>
            </a:r>
          </a:p>
          <a:p>
            <a:r>
              <a:rPr lang="en-US" sz="2400" b="1" i="1" dirty="0"/>
              <a:t>Two aligned sequences whisper</a:t>
            </a:r>
          </a:p>
          <a:p>
            <a:r>
              <a:rPr lang="en-US" sz="2400" b="1" i="1" dirty="0"/>
              <a:t>But tables of many aligned sequences shout out loud</a:t>
            </a:r>
          </a:p>
        </p:txBody>
      </p:sp>
    </p:spTree>
    <p:extLst>
      <p:ext uri="{BB962C8B-B14F-4D97-AF65-F5344CB8AC3E}">
        <p14:creationId xmlns:p14="http://schemas.microsoft.com/office/powerpoint/2010/main" val="19924053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152400" y="685800"/>
            <a:ext cx="899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4000" dirty="0">
                <a:solidFill>
                  <a:schemeClr val="tx2"/>
                </a:solidFill>
                <a:latin typeface="Arial" charset="0"/>
              </a:rPr>
              <a:t>Primary sequence reveals important clues about a protein</a:t>
            </a:r>
            <a:endParaRPr lang="en-US" sz="44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1868" name="Text Box 124"/>
          <p:cNvSpPr txBox="1">
            <a:spLocks noChangeArrowheads="1"/>
          </p:cNvSpPr>
          <p:nvPr/>
        </p:nvSpPr>
        <p:spPr bwMode="auto">
          <a:xfrm>
            <a:off x="228600" y="1371600"/>
            <a:ext cx="8664575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charset="0"/>
              </a:rPr>
              <a:t>• Evolution conserves amino acids that are important to protein structure and function across species.  Sequence comparison of multiple “homologs” of a particular protein reveals highly conserved regions that are important for function.</a:t>
            </a:r>
          </a:p>
          <a:p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• Clusters of conserved residues are called “motifs” -- motifs carry out a particular function or form a particular structure that is important for the conserved protein.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135063" y="4156472"/>
            <a:ext cx="6715125" cy="1749448"/>
            <a:chOff x="728" y="3072"/>
            <a:chExt cx="4230" cy="1102"/>
          </a:xfrm>
        </p:grpSpPr>
        <p:sp>
          <p:nvSpPr>
            <p:cNvPr id="31749" name="Rectangle 5"/>
            <p:cNvSpPr>
              <a:spLocks noChangeArrowheads="1"/>
            </p:cNvSpPr>
            <p:nvPr/>
          </p:nvSpPr>
          <p:spPr bwMode="auto">
            <a:xfrm>
              <a:off x="4188" y="3920"/>
              <a:ext cx="102" cy="113"/>
            </a:xfrm>
            <a:prstGeom prst="rect">
              <a:avLst/>
            </a:prstGeom>
            <a:solidFill>
              <a:srgbClr val="C1C2C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50" name="Rectangle 6"/>
            <p:cNvSpPr>
              <a:spLocks noChangeArrowheads="1"/>
            </p:cNvSpPr>
            <p:nvPr/>
          </p:nvSpPr>
          <p:spPr bwMode="auto">
            <a:xfrm>
              <a:off x="2910" y="3920"/>
              <a:ext cx="102" cy="113"/>
            </a:xfrm>
            <a:prstGeom prst="rect">
              <a:avLst/>
            </a:prstGeom>
            <a:solidFill>
              <a:srgbClr val="C1C2C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51" name="Rectangle 7"/>
            <p:cNvSpPr>
              <a:spLocks noChangeArrowheads="1"/>
            </p:cNvSpPr>
            <p:nvPr/>
          </p:nvSpPr>
          <p:spPr bwMode="auto">
            <a:xfrm>
              <a:off x="3766" y="3920"/>
              <a:ext cx="102" cy="113"/>
            </a:xfrm>
            <a:prstGeom prst="rect">
              <a:avLst/>
            </a:prstGeom>
            <a:solidFill>
              <a:srgbClr val="C1C2C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52" name="Rectangle 8"/>
            <p:cNvSpPr>
              <a:spLocks noChangeArrowheads="1"/>
            </p:cNvSpPr>
            <p:nvPr/>
          </p:nvSpPr>
          <p:spPr bwMode="auto">
            <a:xfrm>
              <a:off x="2812" y="3920"/>
              <a:ext cx="102" cy="113"/>
            </a:xfrm>
            <a:prstGeom prst="rect">
              <a:avLst/>
            </a:prstGeom>
            <a:solidFill>
              <a:srgbClr val="C1C2C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53" name="Rectangle 9"/>
            <p:cNvSpPr>
              <a:spLocks noChangeArrowheads="1"/>
            </p:cNvSpPr>
            <p:nvPr/>
          </p:nvSpPr>
          <p:spPr bwMode="auto">
            <a:xfrm>
              <a:off x="4518" y="3920"/>
              <a:ext cx="102" cy="113"/>
            </a:xfrm>
            <a:prstGeom prst="rect">
              <a:avLst/>
            </a:prstGeom>
            <a:solidFill>
              <a:srgbClr val="646464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54" name="Rectangle 10"/>
            <p:cNvSpPr>
              <a:spLocks noChangeArrowheads="1"/>
            </p:cNvSpPr>
            <p:nvPr/>
          </p:nvSpPr>
          <p:spPr bwMode="auto">
            <a:xfrm>
              <a:off x="4405" y="3920"/>
              <a:ext cx="102" cy="113"/>
            </a:xfrm>
            <a:prstGeom prst="rect">
              <a:avLst/>
            </a:prstGeom>
            <a:solidFill>
              <a:srgbClr val="646464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55" name="Rectangle 11"/>
            <p:cNvSpPr>
              <a:spLocks noChangeArrowheads="1"/>
            </p:cNvSpPr>
            <p:nvPr/>
          </p:nvSpPr>
          <p:spPr bwMode="auto">
            <a:xfrm>
              <a:off x="4300" y="3920"/>
              <a:ext cx="102" cy="113"/>
            </a:xfrm>
            <a:prstGeom prst="rect">
              <a:avLst/>
            </a:prstGeom>
            <a:solidFill>
              <a:srgbClr val="646464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56" name="Rectangle 12"/>
            <p:cNvSpPr>
              <a:spLocks noChangeArrowheads="1"/>
            </p:cNvSpPr>
            <p:nvPr/>
          </p:nvSpPr>
          <p:spPr bwMode="auto">
            <a:xfrm>
              <a:off x="3977" y="3920"/>
              <a:ext cx="102" cy="113"/>
            </a:xfrm>
            <a:prstGeom prst="rect">
              <a:avLst/>
            </a:prstGeom>
            <a:solidFill>
              <a:srgbClr val="646464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57" name="Rectangle 13"/>
            <p:cNvSpPr>
              <a:spLocks noChangeArrowheads="1"/>
            </p:cNvSpPr>
            <p:nvPr/>
          </p:nvSpPr>
          <p:spPr bwMode="auto">
            <a:xfrm>
              <a:off x="3338" y="3920"/>
              <a:ext cx="102" cy="113"/>
            </a:xfrm>
            <a:prstGeom prst="rect">
              <a:avLst/>
            </a:prstGeom>
            <a:solidFill>
              <a:srgbClr val="646464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58" name="Rectangle 14"/>
            <p:cNvSpPr>
              <a:spLocks noChangeArrowheads="1"/>
            </p:cNvSpPr>
            <p:nvPr/>
          </p:nvSpPr>
          <p:spPr bwMode="auto">
            <a:xfrm>
              <a:off x="3549" y="3920"/>
              <a:ext cx="102" cy="113"/>
            </a:xfrm>
            <a:prstGeom prst="rect">
              <a:avLst/>
            </a:prstGeom>
            <a:solidFill>
              <a:srgbClr val="646464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59" name="Rectangle 15"/>
            <p:cNvSpPr>
              <a:spLocks noChangeArrowheads="1"/>
            </p:cNvSpPr>
            <p:nvPr/>
          </p:nvSpPr>
          <p:spPr bwMode="auto">
            <a:xfrm>
              <a:off x="3450" y="3920"/>
              <a:ext cx="102" cy="113"/>
            </a:xfrm>
            <a:prstGeom prst="rect">
              <a:avLst/>
            </a:prstGeom>
            <a:solidFill>
              <a:srgbClr val="646464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60" name="Rectangle 16"/>
            <p:cNvSpPr>
              <a:spLocks noChangeArrowheads="1"/>
            </p:cNvSpPr>
            <p:nvPr/>
          </p:nvSpPr>
          <p:spPr bwMode="auto">
            <a:xfrm>
              <a:off x="3233" y="3920"/>
              <a:ext cx="102" cy="113"/>
            </a:xfrm>
            <a:prstGeom prst="rect">
              <a:avLst/>
            </a:prstGeom>
            <a:solidFill>
              <a:srgbClr val="646464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61" name="Rectangle 17"/>
            <p:cNvSpPr>
              <a:spLocks noChangeArrowheads="1"/>
            </p:cNvSpPr>
            <p:nvPr/>
          </p:nvSpPr>
          <p:spPr bwMode="auto">
            <a:xfrm>
              <a:off x="3135" y="3920"/>
              <a:ext cx="102" cy="113"/>
            </a:xfrm>
            <a:prstGeom prst="rect">
              <a:avLst/>
            </a:prstGeom>
            <a:solidFill>
              <a:srgbClr val="3E66A7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62" name="Rectangle 18"/>
            <p:cNvSpPr>
              <a:spLocks noChangeArrowheads="1"/>
            </p:cNvSpPr>
            <p:nvPr/>
          </p:nvSpPr>
          <p:spPr bwMode="auto">
            <a:xfrm>
              <a:off x="3022" y="3920"/>
              <a:ext cx="102" cy="113"/>
            </a:xfrm>
            <a:prstGeom prst="rect">
              <a:avLst/>
            </a:prstGeom>
            <a:solidFill>
              <a:srgbClr val="3E66A7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63" name="Rectangle 19"/>
            <p:cNvSpPr>
              <a:spLocks noChangeArrowheads="1"/>
            </p:cNvSpPr>
            <p:nvPr/>
          </p:nvSpPr>
          <p:spPr bwMode="auto">
            <a:xfrm>
              <a:off x="4082" y="3920"/>
              <a:ext cx="102" cy="113"/>
            </a:xfrm>
            <a:prstGeom prst="rect">
              <a:avLst/>
            </a:prstGeom>
            <a:solidFill>
              <a:srgbClr val="DE2616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64" name="Rectangle 20"/>
            <p:cNvSpPr>
              <a:spLocks noChangeArrowheads="1"/>
            </p:cNvSpPr>
            <p:nvPr/>
          </p:nvSpPr>
          <p:spPr bwMode="auto">
            <a:xfrm>
              <a:off x="3654" y="3920"/>
              <a:ext cx="102" cy="113"/>
            </a:xfrm>
            <a:prstGeom prst="rect">
              <a:avLst/>
            </a:prstGeom>
            <a:solidFill>
              <a:srgbClr val="DE2616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65" name="Rectangle 21"/>
            <p:cNvSpPr>
              <a:spLocks noChangeArrowheads="1"/>
            </p:cNvSpPr>
            <p:nvPr/>
          </p:nvSpPr>
          <p:spPr bwMode="auto">
            <a:xfrm>
              <a:off x="3872" y="3920"/>
              <a:ext cx="102" cy="113"/>
            </a:xfrm>
            <a:prstGeom prst="rect">
              <a:avLst/>
            </a:prstGeom>
            <a:solidFill>
              <a:srgbClr val="DE2616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66" name="Rectangle 22"/>
            <p:cNvSpPr>
              <a:spLocks noChangeArrowheads="1"/>
            </p:cNvSpPr>
            <p:nvPr/>
          </p:nvSpPr>
          <p:spPr bwMode="auto">
            <a:xfrm>
              <a:off x="4518" y="3536"/>
              <a:ext cx="102" cy="113"/>
            </a:xfrm>
            <a:prstGeom prst="rect">
              <a:avLst/>
            </a:prstGeom>
            <a:solidFill>
              <a:srgbClr val="C1C2C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67" name="Rectangle 23"/>
            <p:cNvSpPr>
              <a:spLocks noChangeArrowheads="1"/>
            </p:cNvSpPr>
            <p:nvPr/>
          </p:nvSpPr>
          <p:spPr bwMode="auto">
            <a:xfrm>
              <a:off x="3977" y="3536"/>
              <a:ext cx="102" cy="113"/>
            </a:xfrm>
            <a:prstGeom prst="rect">
              <a:avLst/>
            </a:prstGeom>
            <a:solidFill>
              <a:srgbClr val="C1C2C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68" name="Rectangle 24"/>
            <p:cNvSpPr>
              <a:spLocks noChangeArrowheads="1"/>
            </p:cNvSpPr>
            <p:nvPr/>
          </p:nvSpPr>
          <p:spPr bwMode="auto">
            <a:xfrm>
              <a:off x="3766" y="3536"/>
              <a:ext cx="102" cy="113"/>
            </a:xfrm>
            <a:prstGeom prst="rect">
              <a:avLst/>
            </a:prstGeom>
            <a:solidFill>
              <a:srgbClr val="C1C2C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69" name="Rectangle 25"/>
            <p:cNvSpPr>
              <a:spLocks noChangeArrowheads="1"/>
            </p:cNvSpPr>
            <p:nvPr/>
          </p:nvSpPr>
          <p:spPr bwMode="auto">
            <a:xfrm>
              <a:off x="3233" y="3536"/>
              <a:ext cx="102" cy="113"/>
            </a:xfrm>
            <a:prstGeom prst="rect">
              <a:avLst/>
            </a:prstGeom>
            <a:solidFill>
              <a:srgbClr val="C1C2C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70" name="Rectangle 26"/>
            <p:cNvSpPr>
              <a:spLocks noChangeArrowheads="1"/>
            </p:cNvSpPr>
            <p:nvPr/>
          </p:nvSpPr>
          <p:spPr bwMode="auto">
            <a:xfrm>
              <a:off x="4405" y="3536"/>
              <a:ext cx="102" cy="113"/>
            </a:xfrm>
            <a:prstGeom prst="rect">
              <a:avLst/>
            </a:prstGeom>
            <a:solidFill>
              <a:srgbClr val="646464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71" name="Rectangle 27"/>
            <p:cNvSpPr>
              <a:spLocks noChangeArrowheads="1"/>
            </p:cNvSpPr>
            <p:nvPr/>
          </p:nvSpPr>
          <p:spPr bwMode="auto">
            <a:xfrm>
              <a:off x="4188" y="3536"/>
              <a:ext cx="102" cy="113"/>
            </a:xfrm>
            <a:prstGeom prst="rect">
              <a:avLst/>
            </a:prstGeom>
            <a:solidFill>
              <a:srgbClr val="646464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72" name="Rectangle 28"/>
            <p:cNvSpPr>
              <a:spLocks noChangeArrowheads="1"/>
            </p:cNvSpPr>
            <p:nvPr/>
          </p:nvSpPr>
          <p:spPr bwMode="auto">
            <a:xfrm>
              <a:off x="4405" y="3536"/>
              <a:ext cx="102" cy="113"/>
            </a:xfrm>
            <a:prstGeom prst="rect">
              <a:avLst/>
            </a:prstGeom>
            <a:solidFill>
              <a:srgbClr val="646464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73" name="Rectangle 29"/>
            <p:cNvSpPr>
              <a:spLocks noChangeArrowheads="1"/>
            </p:cNvSpPr>
            <p:nvPr/>
          </p:nvSpPr>
          <p:spPr bwMode="auto">
            <a:xfrm>
              <a:off x="3872" y="3536"/>
              <a:ext cx="102" cy="113"/>
            </a:xfrm>
            <a:prstGeom prst="rect">
              <a:avLst/>
            </a:prstGeom>
            <a:solidFill>
              <a:srgbClr val="646464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74" name="Rectangle 30"/>
            <p:cNvSpPr>
              <a:spLocks noChangeArrowheads="1"/>
            </p:cNvSpPr>
            <p:nvPr/>
          </p:nvSpPr>
          <p:spPr bwMode="auto">
            <a:xfrm>
              <a:off x="3549" y="3536"/>
              <a:ext cx="102" cy="113"/>
            </a:xfrm>
            <a:prstGeom prst="rect">
              <a:avLst/>
            </a:prstGeom>
            <a:solidFill>
              <a:srgbClr val="646464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75" name="Rectangle 31"/>
            <p:cNvSpPr>
              <a:spLocks noChangeArrowheads="1"/>
            </p:cNvSpPr>
            <p:nvPr/>
          </p:nvSpPr>
          <p:spPr bwMode="auto">
            <a:xfrm>
              <a:off x="3450" y="3536"/>
              <a:ext cx="102" cy="113"/>
            </a:xfrm>
            <a:prstGeom prst="rect">
              <a:avLst/>
            </a:prstGeom>
            <a:solidFill>
              <a:srgbClr val="646464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76" name="Rectangle 32"/>
            <p:cNvSpPr>
              <a:spLocks noChangeArrowheads="1"/>
            </p:cNvSpPr>
            <p:nvPr/>
          </p:nvSpPr>
          <p:spPr bwMode="auto">
            <a:xfrm>
              <a:off x="3338" y="3536"/>
              <a:ext cx="102" cy="113"/>
            </a:xfrm>
            <a:prstGeom prst="rect">
              <a:avLst/>
            </a:prstGeom>
            <a:solidFill>
              <a:srgbClr val="646464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77" name="Rectangle 33"/>
            <p:cNvSpPr>
              <a:spLocks noChangeArrowheads="1"/>
            </p:cNvSpPr>
            <p:nvPr/>
          </p:nvSpPr>
          <p:spPr bwMode="auto">
            <a:xfrm>
              <a:off x="2917" y="3536"/>
              <a:ext cx="102" cy="113"/>
            </a:xfrm>
            <a:prstGeom prst="rect">
              <a:avLst/>
            </a:prstGeom>
            <a:solidFill>
              <a:srgbClr val="5CAB42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78" name="Rectangle 34"/>
            <p:cNvSpPr>
              <a:spLocks noChangeArrowheads="1"/>
            </p:cNvSpPr>
            <p:nvPr/>
          </p:nvSpPr>
          <p:spPr bwMode="auto">
            <a:xfrm>
              <a:off x="3135" y="3536"/>
              <a:ext cx="102" cy="113"/>
            </a:xfrm>
            <a:prstGeom prst="rect">
              <a:avLst/>
            </a:prstGeom>
            <a:solidFill>
              <a:srgbClr val="3E66A7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79" name="Rectangle 35"/>
            <p:cNvSpPr>
              <a:spLocks noChangeArrowheads="1"/>
            </p:cNvSpPr>
            <p:nvPr/>
          </p:nvSpPr>
          <p:spPr bwMode="auto">
            <a:xfrm>
              <a:off x="2812" y="3536"/>
              <a:ext cx="102" cy="113"/>
            </a:xfrm>
            <a:prstGeom prst="rect">
              <a:avLst/>
            </a:prstGeom>
            <a:solidFill>
              <a:srgbClr val="3E66A7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80" name="Rectangle 36"/>
            <p:cNvSpPr>
              <a:spLocks noChangeArrowheads="1"/>
            </p:cNvSpPr>
            <p:nvPr/>
          </p:nvSpPr>
          <p:spPr bwMode="auto">
            <a:xfrm>
              <a:off x="4082" y="3536"/>
              <a:ext cx="102" cy="113"/>
            </a:xfrm>
            <a:prstGeom prst="rect">
              <a:avLst/>
            </a:prstGeom>
            <a:solidFill>
              <a:srgbClr val="DE2616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81" name="Rectangle 37"/>
            <p:cNvSpPr>
              <a:spLocks noChangeArrowheads="1"/>
            </p:cNvSpPr>
            <p:nvPr/>
          </p:nvSpPr>
          <p:spPr bwMode="auto">
            <a:xfrm>
              <a:off x="3654" y="3536"/>
              <a:ext cx="102" cy="113"/>
            </a:xfrm>
            <a:prstGeom prst="rect">
              <a:avLst/>
            </a:prstGeom>
            <a:solidFill>
              <a:srgbClr val="DE2616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82" name="Rectangle 38"/>
            <p:cNvSpPr>
              <a:spLocks noChangeArrowheads="1"/>
            </p:cNvSpPr>
            <p:nvPr/>
          </p:nvSpPr>
          <p:spPr bwMode="auto">
            <a:xfrm>
              <a:off x="3022" y="3536"/>
              <a:ext cx="102" cy="113"/>
            </a:xfrm>
            <a:prstGeom prst="rect">
              <a:avLst/>
            </a:prstGeom>
            <a:solidFill>
              <a:srgbClr val="DE2616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83" name="Rectangle 39"/>
            <p:cNvSpPr>
              <a:spLocks noChangeArrowheads="1"/>
            </p:cNvSpPr>
            <p:nvPr/>
          </p:nvSpPr>
          <p:spPr bwMode="auto">
            <a:xfrm>
              <a:off x="4405" y="3344"/>
              <a:ext cx="102" cy="113"/>
            </a:xfrm>
            <a:prstGeom prst="rect">
              <a:avLst/>
            </a:prstGeom>
            <a:solidFill>
              <a:srgbClr val="C1C2C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84" name="Rectangle 40"/>
            <p:cNvSpPr>
              <a:spLocks noChangeArrowheads="1"/>
            </p:cNvSpPr>
            <p:nvPr/>
          </p:nvSpPr>
          <p:spPr bwMode="auto">
            <a:xfrm>
              <a:off x="3766" y="3344"/>
              <a:ext cx="102" cy="113"/>
            </a:xfrm>
            <a:prstGeom prst="rect">
              <a:avLst/>
            </a:prstGeom>
            <a:solidFill>
              <a:srgbClr val="C1C2C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85" name="Rectangle 41"/>
            <p:cNvSpPr>
              <a:spLocks noChangeArrowheads="1"/>
            </p:cNvSpPr>
            <p:nvPr/>
          </p:nvSpPr>
          <p:spPr bwMode="auto">
            <a:xfrm>
              <a:off x="4188" y="3344"/>
              <a:ext cx="102" cy="113"/>
            </a:xfrm>
            <a:prstGeom prst="rect">
              <a:avLst/>
            </a:prstGeom>
            <a:solidFill>
              <a:srgbClr val="646464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86" name="Rectangle 42"/>
            <p:cNvSpPr>
              <a:spLocks noChangeArrowheads="1"/>
            </p:cNvSpPr>
            <p:nvPr/>
          </p:nvSpPr>
          <p:spPr bwMode="auto">
            <a:xfrm>
              <a:off x="4518" y="3344"/>
              <a:ext cx="102" cy="113"/>
            </a:xfrm>
            <a:prstGeom prst="rect">
              <a:avLst/>
            </a:prstGeom>
            <a:solidFill>
              <a:srgbClr val="646464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87" name="Rectangle 43"/>
            <p:cNvSpPr>
              <a:spLocks noChangeArrowheads="1"/>
            </p:cNvSpPr>
            <p:nvPr/>
          </p:nvSpPr>
          <p:spPr bwMode="auto">
            <a:xfrm>
              <a:off x="4300" y="3344"/>
              <a:ext cx="102" cy="113"/>
            </a:xfrm>
            <a:prstGeom prst="rect">
              <a:avLst/>
            </a:prstGeom>
            <a:solidFill>
              <a:srgbClr val="646464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88" name="Rectangle 44"/>
            <p:cNvSpPr>
              <a:spLocks noChangeArrowheads="1"/>
            </p:cNvSpPr>
            <p:nvPr/>
          </p:nvSpPr>
          <p:spPr bwMode="auto">
            <a:xfrm>
              <a:off x="3977" y="3344"/>
              <a:ext cx="102" cy="113"/>
            </a:xfrm>
            <a:prstGeom prst="rect">
              <a:avLst/>
            </a:prstGeom>
            <a:solidFill>
              <a:srgbClr val="646464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89" name="Rectangle 45"/>
            <p:cNvSpPr>
              <a:spLocks noChangeArrowheads="1"/>
            </p:cNvSpPr>
            <p:nvPr/>
          </p:nvSpPr>
          <p:spPr bwMode="auto">
            <a:xfrm>
              <a:off x="3338" y="3344"/>
              <a:ext cx="102" cy="113"/>
            </a:xfrm>
            <a:prstGeom prst="rect">
              <a:avLst/>
            </a:prstGeom>
            <a:solidFill>
              <a:srgbClr val="646464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90" name="Rectangle 46"/>
            <p:cNvSpPr>
              <a:spLocks noChangeArrowheads="1"/>
            </p:cNvSpPr>
            <p:nvPr/>
          </p:nvSpPr>
          <p:spPr bwMode="auto">
            <a:xfrm>
              <a:off x="3549" y="3344"/>
              <a:ext cx="102" cy="113"/>
            </a:xfrm>
            <a:prstGeom prst="rect">
              <a:avLst/>
            </a:prstGeom>
            <a:solidFill>
              <a:srgbClr val="646464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91" name="Rectangle 47"/>
            <p:cNvSpPr>
              <a:spLocks noChangeArrowheads="1"/>
            </p:cNvSpPr>
            <p:nvPr/>
          </p:nvSpPr>
          <p:spPr bwMode="auto">
            <a:xfrm>
              <a:off x="3450" y="3344"/>
              <a:ext cx="102" cy="113"/>
            </a:xfrm>
            <a:prstGeom prst="rect">
              <a:avLst/>
            </a:prstGeom>
            <a:solidFill>
              <a:srgbClr val="646464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92" name="Rectangle 48"/>
            <p:cNvSpPr>
              <a:spLocks noChangeArrowheads="1"/>
            </p:cNvSpPr>
            <p:nvPr/>
          </p:nvSpPr>
          <p:spPr bwMode="auto">
            <a:xfrm>
              <a:off x="3233" y="3344"/>
              <a:ext cx="102" cy="113"/>
            </a:xfrm>
            <a:prstGeom prst="rect">
              <a:avLst/>
            </a:prstGeom>
            <a:solidFill>
              <a:srgbClr val="646464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93" name="Rectangle 49"/>
            <p:cNvSpPr>
              <a:spLocks noChangeArrowheads="1"/>
            </p:cNvSpPr>
            <p:nvPr/>
          </p:nvSpPr>
          <p:spPr bwMode="auto">
            <a:xfrm>
              <a:off x="2917" y="3344"/>
              <a:ext cx="102" cy="113"/>
            </a:xfrm>
            <a:prstGeom prst="rect">
              <a:avLst/>
            </a:prstGeom>
            <a:solidFill>
              <a:srgbClr val="646464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94" name="Rectangle 50"/>
            <p:cNvSpPr>
              <a:spLocks noChangeArrowheads="1"/>
            </p:cNvSpPr>
            <p:nvPr/>
          </p:nvSpPr>
          <p:spPr bwMode="auto">
            <a:xfrm>
              <a:off x="3872" y="3344"/>
              <a:ext cx="102" cy="113"/>
            </a:xfrm>
            <a:prstGeom prst="rect">
              <a:avLst/>
            </a:prstGeom>
            <a:solidFill>
              <a:srgbClr val="5CAB42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95" name="Rectangle 51"/>
            <p:cNvSpPr>
              <a:spLocks noChangeArrowheads="1"/>
            </p:cNvSpPr>
            <p:nvPr/>
          </p:nvSpPr>
          <p:spPr bwMode="auto">
            <a:xfrm>
              <a:off x="3022" y="3344"/>
              <a:ext cx="102" cy="113"/>
            </a:xfrm>
            <a:prstGeom prst="rect">
              <a:avLst/>
            </a:prstGeom>
            <a:solidFill>
              <a:srgbClr val="5CAB42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96" name="Rectangle 52"/>
            <p:cNvSpPr>
              <a:spLocks noChangeArrowheads="1"/>
            </p:cNvSpPr>
            <p:nvPr/>
          </p:nvSpPr>
          <p:spPr bwMode="auto">
            <a:xfrm>
              <a:off x="3135" y="3344"/>
              <a:ext cx="102" cy="113"/>
            </a:xfrm>
            <a:prstGeom prst="rect">
              <a:avLst/>
            </a:prstGeom>
            <a:solidFill>
              <a:srgbClr val="3E66A7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97" name="Rectangle 53"/>
            <p:cNvSpPr>
              <a:spLocks noChangeArrowheads="1"/>
            </p:cNvSpPr>
            <p:nvPr/>
          </p:nvSpPr>
          <p:spPr bwMode="auto">
            <a:xfrm>
              <a:off x="4082" y="3344"/>
              <a:ext cx="102" cy="113"/>
            </a:xfrm>
            <a:prstGeom prst="rect">
              <a:avLst/>
            </a:prstGeom>
            <a:solidFill>
              <a:srgbClr val="DE2616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98" name="Rectangle 54"/>
            <p:cNvSpPr>
              <a:spLocks noChangeArrowheads="1"/>
            </p:cNvSpPr>
            <p:nvPr/>
          </p:nvSpPr>
          <p:spPr bwMode="auto">
            <a:xfrm>
              <a:off x="3654" y="3344"/>
              <a:ext cx="102" cy="113"/>
            </a:xfrm>
            <a:prstGeom prst="rect">
              <a:avLst/>
            </a:prstGeom>
            <a:solidFill>
              <a:srgbClr val="DE2616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99" name="Rectangle 55"/>
            <p:cNvSpPr>
              <a:spLocks noChangeArrowheads="1"/>
            </p:cNvSpPr>
            <p:nvPr/>
          </p:nvSpPr>
          <p:spPr bwMode="auto">
            <a:xfrm>
              <a:off x="2812" y="3344"/>
              <a:ext cx="102" cy="113"/>
            </a:xfrm>
            <a:prstGeom prst="rect">
              <a:avLst/>
            </a:prstGeom>
            <a:solidFill>
              <a:srgbClr val="DE2616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00" name="Rectangle 56"/>
            <p:cNvSpPr>
              <a:spLocks noChangeArrowheads="1"/>
            </p:cNvSpPr>
            <p:nvPr/>
          </p:nvSpPr>
          <p:spPr bwMode="auto">
            <a:xfrm>
              <a:off x="4405" y="3152"/>
              <a:ext cx="102" cy="113"/>
            </a:xfrm>
            <a:prstGeom prst="rect">
              <a:avLst/>
            </a:prstGeom>
            <a:solidFill>
              <a:srgbClr val="C1C2C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01" name="Rectangle 57"/>
            <p:cNvSpPr>
              <a:spLocks noChangeArrowheads="1"/>
            </p:cNvSpPr>
            <p:nvPr/>
          </p:nvSpPr>
          <p:spPr bwMode="auto">
            <a:xfrm>
              <a:off x="3773" y="3152"/>
              <a:ext cx="102" cy="113"/>
            </a:xfrm>
            <a:prstGeom prst="rect">
              <a:avLst/>
            </a:prstGeom>
            <a:solidFill>
              <a:srgbClr val="C1C2C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02" name="Rectangle 58"/>
            <p:cNvSpPr>
              <a:spLocks noChangeArrowheads="1"/>
            </p:cNvSpPr>
            <p:nvPr/>
          </p:nvSpPr>
          <p:spPr bwMode="auto">
            <a:xfrm>
              <a:off x="4307" y="3152"/>
              <a:ext cx="102" cy="113"/>
            </a:xfrm>
            <a:prstGeom prst="rect">
              <a:avLst/>
            </a:prstGeom>
            <a:solidFill>
              <a:srgbClr val="646464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03" name="Rectangle 59"/>
            <p:cNvSpPr>
              <a:spLocks noChangeArrowheads="1"/>
            </p:cNvSpPr>
            <p:nvPr/>
          </p:nvSpPr>
          <p:spPr bwMode="auto">
            <a:xfrm>
              <a:off x="4195" y="3152"/>
              <a:ext cx="102" cy="113"/>
            </a:xfrm>
            <a:prstGeom prst="rect">
              <a:avLst/>
            </a:prstGeom>
            <a:solidFill>
              <a:srgbClr val="646464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04" name="Rectangle 60"/>
            <p:cNvSpPr>
              <a:spLocks noChangeArrowheads="1"/>
            </p:cNvSpPr>
            <p:nvPr/>
          </p:nvSpPr>
          <p:spPr bwMode="auto">
            <a:xfrm>
              <a:off x="4511" y="3152"/>
              <a:ext cx="102" cy="113"/>
            </a:xfrm>
            <a:prstGeom prst="rect">
              <a:avLst/>
            </a:prstGeom>
            <a:solidFill>
              <a:srgbClr val="646464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05" name="Rectangle 61"/>
            <p:cNvSpPr>
              <a:spLocks noChangeArrowheads="1"/>
            </p:cNvSpPr>
            <p:nvPr/>
          </p:nvSpPr>
          <p:spPr bwMode="auto">
            <a:xfrm>
              <a:off x="3991" y="3152"/>
              <a:ext cx="102" cy="113"/>
            </a:xfrm>
            <a:prstGeom prst="rect">
              <a:avLst/>
            </a:prstGeom>
            <a:solidFill>
              <a:srgbClr val="646464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06" name="Rectangle 62"/>
            <p:cNvSpPr>
              <a:spLocks noChangeArrowheads="1"/>
            </p:cNvSpPr>
            <p:nvPr/>
          </p:nvSpPr>
          <p:spPr bwMode="auto">
            <a:xfrm>
              <a:off x="3563" y="3152"/>
              <a:ext cx="102" cy="113"/>
            </a:xfrm>
            <a:prstGeom prst="rect">
              <a:avLst/>
            </a:prstGeom>
            <a:solidFill>
              <a:srgbClr val="646464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07" name="Rectangle 63"/>
            <p:cNvSpPr>
              <a:spLocks noChangeArrowheads="1"/>
            </p:cNvSpPr>
            <p:nvPr/>
          </p:nvSpPr>
          <p:spPr bwMode="auto">
            <a:xfrm>
              <a:off x="3240" y="3152"/>
              <a:ext cx="102" cy="113"/>
            </a:xfrm>
            <a:prstGeom prst="rect">
              <a:avLst/>
            </a:prstGeom>
            <a:solidFill>
              <a:srgbClr val="646464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08" name="Rectangle 64"/>
            <p:cNvSpPr>
              <a:spLocks noChangeArrowheads="1"/>
            </p:cNvSpPr>
            <p:nvPr/>
          </p:nvSpPr>
          <p:spPr bwMode="auto">
            <a:xfrm>
              <a:off x="3464" y="3152"/>
              <a:ext cx="102" cy="113"/>
            </a:xfrm>
            <a:prstGeom prst="rect">
              <a:avLst/>
            </a:prstGeom>
            <a:solidFill>
              <a:srgbClr val="646464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09" name="Rectangle 65"/>
            <p:cNvSpPr>
              <a:spLocks noChangeArrowheads="1"/>
            </p:cNvSpPr>
            <p:nvPr/>
          </p:nvSpPr>
          <p:spPr bwMode="auto">
            <a:xfrm>
              <a:off x="3352" y="3152"/>
              <a:ext cx="102" cy="113"/>
            </a:xfrm>
            <a:prstGeom prst="rect">
              <a:avLst/>
            </a:prstGeom>
            <a:solidFill>
              <a:srgbClr val="646464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10" name="Rectangle 66"/>
            <p:cNvSpPr>
              <a:spLocks noChangeArrowheads="1"/>
            </p:cNvSpPr>
            <p:nvPr/>
          </p:nvSpPr>
          <p:spPr bwMode="auto">
            <a:xfrm>
              <a:off x="2917" y="3152"/>
              <a:ext cx="102" cy="113"/>
            </a:xfrm>
            <a:prstGeom prst="rect">
              <a:avLst/>
            </a:prstGeom>
            <a:solidFill>
              <a:srgbClr val="646464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11" name="Rectangle 67"/>
            <p:cNvSpPr>
              <a:spLocks noChangeArrowheads="1"/>
            </p:cNvSpPr>
            <p:nvPr/>
          </p:nvSpPr>
          <p:spPr bwMode="auto">
            <a:xfrm>
              <a:off x="3879" y="3152"/>
              <a:ext cx="102" cy="113"/>
            </a:xfrm>
            <a:prstGeom prst="rect">
              <a:avLst/>
            </a:prstGeom>
            <a:solidFill>
              <a:srgbClr val="5CAB42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12" name="Rectangle 68"/>
            <p:cNvSpPr>
              <a:spLocks noChangeArrowheads="1"/>
            </p:cNvSpPr>
            <p:nvPr/>
          </p:nvSpPr>
          <p:spPr bwMode="auto">
            <a:xfrm>
              <a:off x="3022" y="3152"/>
              <a:ext cx="102" cy="113"/>
            </a:xfrm>
            <a:prstGeom prst="rect">
              <a:avLst/>
            </a:prstGeom>
            <a:solidFill>
              <a:srgbClr val="5CAB42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13" name="Rectangle 69"/>
            <p:cNvSpPr>
              <a:spLocks noChangeArrowheads="1"/>
            </p:cNvSpPr>
            <p:nvPr/>
          </p:nvSpPr>
          <p:spPr bwMode="auto">
            <a:xfrm>
              <a:off x="3135" y="3152"/>
              <a:ext cx="102" cy="113"/>
            </a:xfrm>
            <a:prstGeom prst="rect">
              <a:avLst/>
            </a:prstGeom>
            <a:solidFill>
              <a:srgbClr val="3E66A7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14" name="Rectangle 70"/>
            <p:cNvSpPr>
              <a:spLocks noChangeArrowheads="1"/>
            </p:cNvSpPr>
            <p:nvPr/>
          </p:nvSpPr>
          <p:spPr bwMode="auto">
            <a:xfrm>
              <a:off x="4089" y="3152"/>
              <a:ext cx="102" cy="113"/>
            </a:xfrm>
            <a:prstGeom prst="rect">
              <a:avLst/>
            </a:prstGeom>
            <a:solidFill>
              <a:srgbClr val="DE2616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15" name="Rectangle 71"/>
            <p:cNvSpPr>
              <a:spLocks noChangeArrowheads="1"/>
            </p:cNvSpPr>
            <p:nvPr/>
          </p:nvSpPr>
          <p:spPr bwMode="auto">
            <a:xfrm>
              <a:off x="3661" y="3152"/>
              <a:ext cx="102" cy="113"/>
            </a:xfrm>
            <a:prstGeom prst="rect">
              <a:avLst/>
            </a:prstGeom>
            <a:solidFill>
              <a:srgbClr val="DE2616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16" name="Rectangle 72"/>
            <p:cNvSpPr>
              <a:spLocks noChangeArrowheads="1"/>
            </p:cNvSpPr>
            <p:nvPr/>
          </p:nvSpPr>
          <p:spPr bwMode="auto">
            <a:xfrm>
              <a:off x="2812" y="3152"/>
              <a:ext cx="102" cy="113"/>
            </a:xfrm>
            <a:prstGeom prst="rect">
              <a:avLst/>
            </a:prstGeom>
            <a:solidFill>
              <a:srgbClr val="DE2616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17" name="Rectangle 73"/>
            <p:cNvSpPr>
              <a:spLocks noChangeArrowheads="1"/>
            </p:cNvSpPr>
            <p:nvPr/>
          </p:nvSpPr>
          <p:spPr bwMode="auto">
            <a:xfrm>
              <a:off x="3766" y="3728"/>
              <a:ext cx="102" cy="113"/>
            </a:xfrm>
            <a:prstGeom prst="rect">
              <a:avLst/>
            </a:prstGeom>
            <a:solidFill>
              <a:srgbClr val="C1C2C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18" name="Rectangle 74"/>
            <p:cNvSpPr>
              <a:spLocks noChangeArrowheads="1"/>
            </p:cNvSpPr>
            <p:nvPr/>
          </p:nvSpPr>
          <p:spPr bwMode="auto">
            <a:xfrm>
              <a:off x="2917" y="3728"/>
              <a:ext cx="102" cy="113"/>
            </a:xfrm>
            <a:prstGeom prst="rect">
              <a:avLst/>
            </a:prstGeom>
            <a:solidFill>
              <a:srgbClr val="C1C2C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19" name="Rectangle 75"/>
            <p:cNvSpPr>
              <a:spLocks noChangeArrowheads="1"/>
            </p:cNvSpPr>
            <p:nvPr/>
          </p:nvSpPr>
          <p:spPr bwMode="auto">
            <a:xfrm>
              <a:off x="2812" y="3728"/>
              <a:ext cx="102" cy="113"/>
            </a:xfrm>
            <a:prstGeom prst="rect">
              <a:avLst/>
            </a:prstGeom>
            <a:solidFill>
              <a:srgbClr val="C1C2C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20" name="Rectangle 76"/>
            <p:cNvSpPr>
              <a:spLocks noChangeArrowheads="1"/>
            </p:cNvSpPr>
            <p:nvPr/>
          </p:nvSpPr>
          <p:spPr bwMode="auto">
            <a:xfrm>
              <a:off x="4518" y="3728"/>
              <a:ext cx="102" cy="113"/>
            </a:xfrm>
            <a:prstGeom prst="rect">
              <a:avLst/>
            </a:prstGeom>
            <a:solidFill>
              <a:srgbClr val="646464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21" name="Rectangle 77"/>
            <p:cNvSpPr>
              <a:spLocks noChangeArrowheads="1"/>
            </p:cNvSpPr>
            <p:nvPr/>
          </p:nvSpPr>
          <p:spPr bwMode="auto">
            <a:xfrm>
              <a:off x="4188" y="3728"/>
              <a:ext cx="102" cy="113"/>
            </a:xfrm>
            <a:prstGeom prst="rect">
              <a:avLst/>
            </a:prstGeom>
            <a:solidFill>
              <a:srgbClr val="646464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22" name="Rectangle 78"/>
            <p:cNvSpPr>
              <a:spLocks noChangeArrowheads="1"/>
            </p:cNvSpPr>
            <p:nvPr/>
          </p:nvSpPr>
          <p:spPr bwMode="auto">
            <a:xfrm>
              <a:off x="4300" y="3728"/>
              <a:ext cx="102" cy="113"/>
            </a:xfrm>
            <a:prstGeom prst="rect">
              <a:avLst/>
            </a:prstGeom>
            <a:solidFill>
              <a:srgbClr val="646464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23" name="Rectangle 79"/>
            <p:cNvSpPr>
              <a:spLocks noChangeArrowheads="1"/>
            </p:cNvSpPr>
            <p:nvPr/>
          </p:nvSpPr>
          <p:spPr bwMode="auto">
            <a:xfrm>
              <a:off x="4405" y="3728"/>
              <a:ext cx="102" cy="113"/>
            </a:xfrm>
            <a:prstGeom prst="rect">
              <a:avLst/>
            </a:prstGeom>
            <a:solidFill>
              <a:srgbClr val="646464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24" name="Rectangle 80"/>
            <p:cNvSpPr>
              <a:spLocks noChangeArrowheads="1"/>
            </p:cNvSpPr>
            <p:nvPr/>
          </p:nvSpPr>
          <p:spPr bwMode="auto">
            <a:xfrm>
              <a:off x="3977" y="3728"/>
              <a:ext cx="102" cy="113"/>
            </a:xfrm>
            <a:prstGeom prst="rect">
              <a:avLst/>
            </a:prstGeom>
            <a:solidFill>
              <a:srgbClr val="646464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25" name="Rectangle 81"/>
            <p:cNvSpPr>
              <a:spLocks noChangeArrowheads="1"/>
            </p:cNvSpPr>
            <p:nvPr/>
          </p:nvSpPr>
          <p:spPr bwMode="auto">
            <a:xfrm>
              <a:off x="3549" y="3728"/>
              <a:ext cx="102" cy="113"/>
            </a:xfrm>
            <a:prstGeom prst="rect">
              <a:avLst/>
            </a:prstGeom>
            <a:solidFill>
              <a:srgbClr val="646464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26" name="Rectangle 82"/>
            <p:cNvSpPr>
              <a:spLocks noChangeArrowheads="1"/>
            </p:cNvSpPr>
            <p:nvPr/>
          </p:nvSpPr>
          <p:spPr bwMode="auto">
            <a:xfrm>
              <a:off x="3450" y="3728"/>
              <a:ext cx="102" cy="113"/>
            </a:xfrm>
            <a:prstGeom prst="rect">
              <a:avLst/>
            </a:prstGeom>
            <a:solidFill>
              <a:srgbClr val="646464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27" name="Rectangle 83"/>
            <p:cNvSpPr>
              <a:spLocks noChangeArrowheads="1"/>
            </p:cNvSpPr>
            <p:nvPr/>
          </p:nvSpPr>
          <p:spPr bwMode="auto">
            <a:xfrm>
              <a:off x="3338" y="3728"/>
              <a:ext cx="102" cy="113"/>
            </a:xfrm>
            <a:prstGeom prst="rect">
              <a:avLst/>
            </a:prstGeom>
            <a:solidFill>
              <a:srgbClr val="646464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28" name="Rectangle 84"/>
            <p:cNvSpPr>
              <a:spLocks noChangeArrowheads="1"/>
            </p:cNvSpPr>
            <p:nvPr/>
          </p:nvSpPr>
          <p:spPr bwMode="auto">
            <a:xfrm>
              <a:off x="3233" y="3728"/>
              <a:ext cx="102" cy="113"/>
            </a:xfrm>
            <a:prstGeom prst="rect">
              <a:avLst/>
            </a:prstGeom>
            <a:solidFill>
              <a:srgbClr val="646464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29" name="Rectangle 85"/>
            <p:cNvSpPr>
              <a:spLocks noChangeArrowheads="1"/>
            </p:cNvSpPr>
            <p:nvPr/>
          </p:nvSpPr>
          <p:spPr bwMode="auto">
            <a:xfrm>
              <a:off x="3022" y="3728"/>
              <a:ext cx="102" cy="113"/>
            </a:xfrm>
            <a:prstGeom prst="rect">
              <a:avLst/>
            </a:prstGeom>
            <a:solidFill>
              <a:srgbClr val="3E66A7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30" name="Rectangle 86"/>
            <p:cNvSpPr>
              <a:spLocks noChangeArrowheads="1"/>
            </p:cNvSpPr>
            <p:nvPr/>
          </p:nvSpPr>
          <p:spPr bwMode="auto">
            <a:xfrm>
              <a:off x="3135" y="3728"/>
              <a:ext cx="102" cy="113"/>
            </a:xfrm>
            <a:prstGeom prst="rect">
              <a:avLst/>
            </a:prstGeom>
            <a:solidFill>
              <a:srgbClr val="3E66A7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31" name="Rectangle 87"/>
            <p:cNvSpPr>
              <a:spLocks noChangeArrowheads="1"/>
            </p:cNvSpPr>
            <p:nvPr/>
          </p:nvSpPr>
          <p:spPr bwMode="auto">
            <a:xfrm>
              <a:off x="4082" y="3728"/>
              <a:ext cx="102" cy="113"/>
            </a:xfrm>
            <a:prstGeom prst="rect">
              <a:avLst/>
            </a:prstGeom>
            <a:solidFill>
              <a:srgbClr val="DE2616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32" name="Rectangle 88"/>
            <p:cNvSpPr>
              <a:spLocks noChangeArrowheads="1"/>
            </p:cNvSpPr>
            <p:nvPr/>
          </p:nvSpPr>
          <p:spPr bwMode="auto">
            <a:xfrm>
              <a:off x="3872" y="3728"/>
              <a:ext cx="102" cy="113"/>
            </a:xfrm>
            <a:prstGeom prst="rect">
              <a:avLst/>
            </a:prstGeom>
            <a:solidFill>
              <a:srgbClr val="DE2616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33" name="Rectangle 89"/>
            <p:cNvSpPr>
              <a:spLocks noChangeArrowheads="1"/>
            </p:cNvSpPr>
            <p:nvPr/>
          </p:nvSpPr>
          <p:spPr bwMode="auto">
            <a:xfrm>
              <a:off x="3654" y="3728"/>
              <a:ext cx="102" cy="113"/>
            </a:xfrm>
            <a:prstGeom prst="rect">
              <a:avLst/>
            </a:prstGeom>
            <a:solidFill>
              <a:srgbClr val="DE2616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34" name="Freeform 90"/>
            <p:cNvSpPr>
              <a:spLocks/>
            </p:cNvSpPr>
            <p:nvPr/>
          </p:nvSpPr>
          <p:spPr bwMode="auto">
            <a:xfrm>
              <a:off x="2790" y="3072"/>
              <a:ext cx="1841" cy="11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32" y="0"/>
                </a:cxn>
                <a:cxn ang="0">
                  <a:pos x="1632" y="0"/>
                </a:cxn>
                <a:cxn ang="0">
                  <a:pos x="1632" y="1184"/>
                </a:cxn>
                <a:cxn ang="0">
                  <a:pos x="1632" y="1184"/>
                </a:cxn>
                <a:cxn ang="0">
                  <a:pos x="0" y="1184"/>
                </a:cxn>
                <a:cxn ang="0">
                  <a:pos x="0" y="118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32" h="1184">
                  <a:moveTo>
                    <a:pt x="0" y="0"/>
                  </a:moveTo>
                  <a:lnTo>
                    <a:pt x="1632" y="0"/>
                  </a:lnTo>
                  <a:lnTo>
                    <a:pt x="1632" y="0"/>
                  </a:lnTo>
                  <a:lnTo>
                    <a:pt x="1632" y="1184"/>
                  </a:lnTo>
                  <a:lnTo>
                    <a:pt x="1632" y="1184"/>
                  </a:lnTo>
                  <a:lnTo>
                    <a:pt x="0" y="1184"/>
                  </a:lnTo>
                  <a:lnTo>
                    <a:pt x="0" y="118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35" name="Rectangle 91"/>
            <p:cNvSpPr>
              <a:spLocks noChangeArrowheads="1"/>
            </p:cNvSpPr>
            <p:nvPr/>
          </p:nvSpPr>
          <p:spPr bwMode="auto">
            <a:xfrm>
              <a:off x="728" y="3084"/>
              <a:ext cx="149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Courier" charset="0"/>
                </a:rPr>
                <a:t>DnaG  E. coli</a:t>
              </a:r>
              <a:endParaRPr lang="en-US" sz="2000"/>
            </a:p>
          </p:txBody>
        </p:sp>
        <p:sp>
          <p:nvSpPr>
            <p:cNvPr id="31836" name="Rectangle 92"/>
            <p:cNvSpPr>
              <a:spLocks noChangeArrowheads="1"/>
            </p:cNvSpPr>
            <p:nvPr/>
          </p:nvSpPr>
          <p:spPr bwMode="auto">
            <a:xfrm>
              <a:off x="2524" y="3089"/>
              <a:ext cx="2401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Courier" charset="0"/>
                </a:rPr>
                <a:t>...</a:t>
              </a:r>
              <a:r>
                <a:rPr lang="en-US" sz="2200" dirty="0">
                  <a:solidFill>
                    <a:srgbClr val="000000"/>
                  </a:solidFill>
                  <a:latin typeface="Courier" charset="0"/>
                </a:rPr>
                <a:t>EPNRLLVVEGYMDVVAL</a:t>
              </a:r>
              <a:r>
                <a:rPr lang="en-US" sz="2000" dirty="0">
                  <a:solidFill>
                    <a:srgbClr val="000000"/>
                  </a:solidFill>
                  <a:latin typeface="Courier" charset="0"/>
                </a:rPr>
                <a:t>...</a:t>
              </a:r>
              <a:endParaRPr lang="en-US" sz="2000" dirty="0"/>
            </a:p>
          </p:txBody>
        </p:sp>
        <p:sp>
          <p:nvSpPr>
            <p:cNvPr id="31837" name="Rectangle 93"/>
            <p:cNvSpPr>
              <a:spLocks noChangeArrowheads="1"/>
            </p:cNvSpPr>
            <p:nvPr/>
          </p:nvSpPr>
          <p:spPr bwMode="auto">
            <a:xfrm>
              <a:off x="728" y="3276"/>
              <a:ext cx="1383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Courier" charset="0"/>
                </a:rPr>
                <a:t>DnaG  S. typ</a:t>
              </a:r>
              <a:endParaRPr lang="en-US" sz="2000"/>
            </a:p>
          </p:txBody>
        </p:sp>
        <p:sp>
          <p:nvSpPr>
            <p:cNvPr id="31838" name="Rectangle 94"/>
            <p:cNvSpPr>
              <a:spLocks noChangeArrowheads="1"/>
            </p:cNvSpPr>
            <p:nvPr/>
          </p:nvSpPr>
          <p:spPr bwMode="auto">
            <a:xfrm>
              <a:off x="2496" y="3286"/>
              <a:ext cx="246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200" dirty="0">
                  <a:solidFill>
                    <a:srgbClr val="000000"/>
                  </a:solidFill>
                  <a:latin typeface="Courier" charset="0"/>
                </a:rPr>
                <a:t>...EPQRLLVVEGYMDVVAL...</a:t>
              </a:r>
              <a:endParaRPr lang="en-US" sz="2200" dirty="0"/>
            </a:p>
          </p:txBody>
        </p:sp>
        <p:sp>
          <p:nvSpPr>
            <p:cNvPr id="31839" name="Rectangle 95"/>
            <p:cNvSpPr>
              <a:spLocks noChangeArrowheads="1"/>
            </p:cNvSpPr>
            <p:nvPr/>
          </p:nvSpPr>
          <p:spPr bwMode="auto">
            <a:xfrm>
              <a:off x="728" y="3468"/>
              <a:ext cx="149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Courier" charset="0"/>
                </a:rPr>
                <a:t>DnaG  B. subt</a:t>
              </a:r>
              <a:endParaRPr lang="en-US" sz="2000"/>
            </a:p>
          </p:txBody>
        </p:sp>
        <p:sp>
          <p:nvSpPr>
            <p:cNvPr id="31840" name="Rectangle 96"/>
            <p:cNvSpPr>
              <a:spLocks noChangeArrowheads="1"/>
            </p:cNvSpPr>
            <p:nvPr/>
          </p:nvSpPr>
          <p:spPr bwMode="auto">
            <a:xfrm>
              <a:off x="2496" y="3478"/>
              <a:ext cx="246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200" dirty="0">
                  <a:solidFill>
                    <a:srgbClr val="000000"/>
                  </a:solidFill>
                  <a:latin typeface="Courier" charset="0"/>
                </a:rPr>
                <a:t>...KQERAVLFEGFADVYTA...</a:t>
              </a:r>
              <a:endParaRPr lang="en-US" sz="2200" dirty="0"/>
            </a:p>
          </p:txBody>
        </p:sp>
        <p:sp>
          <p:nvSpPr>
            <p:cNvPr id="31841" name="Rectangle 97"/>
            <p:cNvSpPr>
              <a:spLocks noChangeArrowheads="1"/>
            </p:cNvSpPr>
            <p:nvPr/>
          </p:nvSpPr>
          <p:spPr bwMode="auto">
            <a:xfrm>
              <a:off x="728" y="3660"/>
              <a:ext cx="922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Courier" charset="0"/>
                </a:rPr>
                <a:t>gp4   T3</a:t>
              </a:r>
              <a:endParaRPr lang="en-US" sz="2000"/>
            </a:p>
          </p:txBody>
        </p:sp>
        <p:sp>
          <p:nvSpPr>
            <p:cNvPr id="31842" name="Rectangle 98"/>
            <p:cNvSpPr>
              <a:spLocks noChangeArrowheads="1"/>
            </p:cNvSpPr>
            <p:nvPr/>
          </p:nvSpPr>
          <p:spPr bwMode="auto">
            <a:xfrm>
              <a:off x="2496" y="3670"/>
              <a:ext cx="246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Courier" charset="0"/>
                </a:rPr>
                <a:t>...GGKKIVVTEGEIDMLTV...</a:t>
              </a:r>
              <a:endParaRPr lang="en-US" sz="2200"/>
            </a:p>
          </p:txBody>
        </p:sp>
        <p:sp>
          <p:nvSpPr>
            <p:cNvPr id="31843" name="Rectangle 99"/>
            <p:cNvSpPr>
              <a:spLocks noChangeArrowheads="1"/>
            </p:cNvSpPr>
            <p:nvPr/>
          </p:nvSpPr>
          <p:spPr bwMode="auto">
            <a:xfrm>
              <a:off x="728" y="3852"/>
              <a:ext cx="34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Courier" charset="0"/>
                </a:rPr>
                <a:t>gp4</a:t>
              </a:r>
              <a:endParaRPr lang="en-US" sz="2000"/>
            </a:p>
          </p:txBody>
        </p:sp>
        <p:sp>
          <p:nvSpPr>
            <p:cNvPr id="31844" name="Rectangle 100"/>
            <p:cNvSpPr>
              <a:spLocks noChangeArrowheads="1"/>
            </p:cNvSpPr>
            <p:nvPr/>
          </p:nvSpPr>
          <p:spPr bwMode="auto">
            <a:xfrm>
              <a:off x="1304" y="3852"/>
              <a:ext cx="34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Courier" charset="0"/>
                </a:rPr>
                <a:t> T7</a:t>
              </a:r>
              <a:endParaRPr lang="en-US" sz="2000"/>
            </a:p>
          </p:txBody>
        </p:sp>
        <p:sp>
          <p:nvSpPr>
            <p:cNvPr id="31845" name="Rectangle 101"/>
            <p:cNvSpPr>
              <a:spLocks noChangeArrowheads="1"/>
            </p:cNvSpPr>
            <p:nvPr/>
          </p:nvSpPr>
          <p:spPr bwMode="auto">
            <a:xfrm>
              <a:off x="2168" y="3852"/>
              <a:ext cx="115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Courier" charset="0"/>
                </a:rPr>
                <a:t> </a:t>
              </a:r>
              <a:endParaRPr lang="en-US" sz="2000"/>
            </a:p>
          </p:txBody>
        </p:sp>
        <p:sp>
          <p:nvSpPr>
            <p:cNvPr id="31846" name="Rectangle 102"/>
            <p:cNvSpPr>
              <a:spLocks noChangeArrowheads="1"/>
            </p:cNvSpPr>
            <p:nvPr/>
          </p:nvSpPr>
          <p:spPr bwMode="auto">
            <a:xfrm>
              <a:off x="2496" y="3855"/>
              <a:ext cx="246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Courier" charset="0"/>
                </a:rPr>
                <a:t>...GGKKIVVTEGEIDALTV...</a:t>
              </a:r>
              <a:endParaRPr lang="en-US" sz="2200"/>
            </a:p>
          </p:txBody>
        </p:sp>
      </p:grpSp>
      <p:sp>
        <p:nvSpPr>
          <p:cNvPr id="31856" name="Rectangle 112"/>
          <p:cNvSpPr>
            <a:spLocks noChangeArrowheads="1"/>
          </p:cNvSpPr>
          <p:nvPr/>
        </p:nvSpPr>
        <p:spPr bwMode="auto">
          <a:xfrm>
            <a:off x="990600" y="4156390"/>
            <a:ext cx="26670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113"/>
          <p:cNvGrpSpPr>
            <a:grpSpLocks/>
          </p:cNvGrpSpPr>
          <p:nvPr/>
        </p:nvGrpSpPr>
        <p:grpSpPr bwMode="auto">
          <a:xfrm>
            <a:off x="990600" y="4251640"/>
            <a:ext cx="2322513" cy="1493838"/>
            <a:chOff x="2084" y="1628"/>
            <a:chExt cx="1463" cy="941"/>
          </a:xfrm>
        </p:grpSpPr>
        <p:sp>
          <p:nvSpPr>
            <p:cNvPr id="31858" name="Rectangle 114"/>
            <p:cNvSpPr>
              <a:spLocks noChangeArrowheads="1"/>
            </p:cNvSpPr>
            <p:nvPr/>
          </p:nvSpPr>
          <p:spPr bwMode="auto">
            <a:xfrm>
              <a:off x="2084" y="1688"/>
              <a:ext cx="96" cy="104"/>
            </a:xfrm>
            <a:prstGeom prst="rect">
              <a:avLst/>
            </a:prstGeom>
            <a:solidFill>
              <a:srgbClr val="C1C2C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59" name="Rectangle 115"/>
            <p:cNvSpPr>
              <a:spLocks noChangeArrowheads="1"/>
            </p:cNvSpPr>
            <p:nvPr/>
          </p:nvSpPr>
          <p:spPr bwMode="auto">
            <a:xfrm>
              <a:off x="2084" y="1864"/>
              <a:ext cx="96" cy="112"/>
            </a:xfrm>
            <a:prstGeom prst="rect">
              <a:avLst/>
            </a:prstGeom>
            <a:solidFill>
              <a:srgbClr val="646464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60" name="Rectangle 116"/>
            <p:cNvSpPr>
              <a:spLocks noChangeArrowheads="1"/>
            </p:cNvSpPr>
            <p:nvPr/>
          </p:nvSpPr>
          <p:spPr bwMode="auto">
            <a:xfrm>
              <a:off x="2084" y="2064"/>
              <a:ext cx="96" cy="104"/>
            </a:xfrm>
            <a:prstGeom prst="rect">
              <a:avLst/>
            </a:prstGeom>
            <a:solidFill>
              <a:srgbClr val="5CAB42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61" name="Rectangle 117"/>
            <p:cNvSpPr>
              <a:spLocks noChangeArrowheads="1"/>
            </p:cNvSpPr>
            <p:nvPr/>
          </p:nvSpPr>
          <p:spPr bwMode="auto">
            <a:xfrm>
              <a:off x="2084" y="2256"/>
              <a:ext cx="96" cy="104"/>
            </a:xfrm>
            <a:prstGeom prst="rect">
              <a:avLst/>
            </a:prstGeom>
            <a:solidFill>
              <a:srgbClr val="3E66A7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62" name="Rectangle 118"/>
            <p:cNvSpPr>
              <a:spLocks noChangeArrowheads="1"/>
            </p:cNvSpPr>
            <p:nvPr/>
          </p:nvSpPr>
          <p:spPr bwMode="auto">
            <a:xfrm>
              <a:off x="2084" y="2440"/>
              <a:ext cx="96" cy="104"/>
            </a:xfrm>
            <a:prstGeom prst="rect">
              <a:avLst/>
            </a:prstGeom>
            <a:solidFill>
              <a:srgbClr val="DE2616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63" name="Rectangle 119"/>
            <p:cNvSpPr>
              <a:spLocks noChangeArrowheads="1"/>
            </p:cNvSpPr>
            <p:nvPr/>
          </p:nvSpPr>
          <p:spPr bwMode="auto">
            <a:xfrm>
              <a:off x="2296" y="1628"/>
              <a:ext cx="125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Geneva" charset="0"/>
                </a:rPr>
                <a:t>small hydrophobic</a:t>
              </a:r>
              <a:endParaRPr lang="en-US" sz="2000"/>
            </a:p>
          </p:txBody>
        </p:sp>
        <p:sp>
          <p:nvSpPr>
            <p:cNvPr id="31864" name="Rectangle 120"/>
            <p:cNvSpPr>
              <a:spLocks noChangeArrowheads="1"/>
            </p:cNvSpPr>
            <p:nvPr/>
          </p:nvSpPr>
          <p:spPr bwMode="auto">
            <a:xfrm>
              <a:off x="2296" y="1820"/>
              <a:ext cx="124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Geneva" charset="0"/>
                </a:rPr>
                <a:t>large hydrophobic</a:t>
              </a:r>
              <a:endParaRPr lang="en-US" sz="2000"/>
            </a:p>
          </p:txBody>
        </p:sp>
        <p:sp>
          <p:nvSpPr>
            <p:cNvPr id="31865" name="Rectangle 121"/>
            <p:cNvSpPr>
              <a:spLocks noChangeArrowheads="1"/>
            </p:cNvSpPr>
            <p:nvPr/>
          </p:nvSpPr>
          <p:spPr bwMode="auto">
            <a:xfrm>
              <a:off x="2296" y="2012"/>
              <a:ext cx="34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Geneva" charset="0"/>
                </a:rPr>
                <a:t>polar</a:t>
              </a:r>
              <a:endParaRPr lang="en-US" sz="2000"/>
            </a:p>
          </p:txBody>
        </p:sp>
        <p:sp>
          <p:nvSpPr>
            <p:cNvPr id="31866" name="Rectangle 122"/>
            <p:cNvSpPr>
              <a:spLocks noChangeArrowheads="1"/>
            </p:cNvSpPr>
            <p:nvPr/>
          </p:nvSpPr>
          <p:spPr bwMode="auto">
            <a:xfrm>
              <a:off x="2296" y="2204"/>
              <a:ext cx="10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Geneva" charset="0"/>
                </a:rPr>
                <a:t>positive charge</a:t>
              </a:r>
              <a:endParaRPr lang="en-US" sz="2000"/>
            </a:p>
          </p:txBody>
        </p:sp>
        <p:sp>
          <p:nvSpPr>
            <p:cNvPr id="31867" name="Rectangle 123"/>
            <p:cNvSpPr>
              <a:spLocks noChangeArrowheads="1"/>
            </p:cNvSpPr>
            <p:nvPr/>
          </p:nvSpPr>
          <p:spPr bwMode="auto">
            <a:xfrm>
              <a:off x="2296" y="2396"/>
              <a:ext cx="111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Geneva" charset="0"/>
                </a:rPr>
                <a:t>negative charge</a:t>
              </a:r>
              <a:endParaRPr lang="en-US" sz="2000"/>
            </a:p>
          </p:txBody>
        </p:sp>
      </p:grpSp>
      <p:sp>
        <p:nvSpPr>
          <p:cNvPr id="31869" name="Text Box 125"/>
          <p:cNvSpPr txBox="1">
            <a:spLocks noChangeArrowheads="1"/>
          </p:cNvSpPr>
          <p:nvPr/>
        </p:nvSpPr>
        <p:spPr bwMode="auto">
          <a:xfrm>
            <a:off x="5514976" y="3749990"/>
            <a:ext cx="735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Arial" charset="0"/>
              </a:rPr>
              <a:t>motif</a:t>
            </a:r>
          </a:p>
        </p:txBody>
      </p:sp>
      <p:sp>
        <p:nvSpPr>
          <p:cNvPr id="31870" name="AutoShape 126"/>
          <p:cNvSpPr>
            <a:spLocks noChangeArrowheads="1"/>
          </p:cNvSpPr>
          <p:nvPr/>
        </p:nvSpPr>
        <p:spPr bwMode="auto">
          <a:xfrm>
            <a:off x="6226629" y="3891278"/>
            <a:ext cx="914400" cy="152400"/>
          </a:xfrm>
          <a:prstGeom prst="rightArrow">
            <a:avLst>
              <a:gd name="adj1" fmla="val 50000"/>
              <a:gd name="adj2" fmla="val 1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71" name="AutoShape 127"/>
          <p:cNvSpPr>
            <a:spLocks noChangeArrowheads="1"/>
          </p:cNvSpPr>
          <p:nvPr/>
        </p:nvSpPr>
        <p:spPr bwMode="auto">
          <a:xfrm flipH="1">
            <a:off x="4626429" y="3891278"/>
            <a:ext cx="914400" cy="152400"/>
          </a:xfrm>
          <a:prstGeom prst="rightArrow">
            <a:avLst>
              <a:gd name="adj1" fmla="val 50000"/>
              <a:gd name="adj2" fmla="val 1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" name="Date Placeholder 1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Semester 2024</a:t>
            </a:r>
            <a:endParaRPr lang="en-US"/>
          </a:p>
        </p:txBody>
      </p:sp>
      <p:sp>
        <p:nvSpPr>
          <p:cNvPr id="129" name="Slide Number Placeholder 1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CFE9-3E20-D34A-936D-633295D73144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130" name="Footer Placeholder 1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Proteins, Karel Kubíček</a:t>
            </a:r>
            <a:endParaRPr lang="en-US" dirty="0"/>
          </a:p>
        </p:txBody>
      </p:sp>
      <p:sp>
        <p:nvSpPr>
          <p:cNvPr id="132" name="Rectangle 102"/>
          <p:cNvSpPr>
            <a:spLocks noChangeArrowheads="1"/>
          </p:cNvSpPr>
          <p:nvPr/>
        </p:nvSpPr>
        <p:spPr bwMode="auto">
          <a:xfrm>
            <a:off x="3956278" y="5607514"/>
            <a:ext cx="339836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solidFill>
                  <a:srgbClr val="000000"/>
                </a:solidFill>
                <a:latin typeface="Courier" charset="0"/>
              </a:rPr>
              <a:t>      :::: </a:t>
            </a:r>
            <a:r>
              <a:rPr lang="en-US" sz="2200">
                <a:solidFill>
                  <a:srgbClr val="000000"/>
                </a:solidFill>
                <a:latin typeface="Courier" charset="0"/>
              </a:rPr>
              <a:t>** :*   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7313183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Semester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Proteins, Karel Kubíček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CFE9-3E20-D34A-936D-633295D73144}" type="slidenum">
              <a:rPr lang="en-US" smtClean="0"/>
              <a:pPr/>
              <a:t>35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132421"/>
              </p:ext>
            </p:extLst>
          </p:nvPr>
        </p:nvGraphicFramePr>
        <p:xfrm>
          <a:off x="970410" y="1182967"/>
          <a:ext cx="7163932" cy="333756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5819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19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Structure</a:t>
                      </a:r>
                      <a:r>
                        <a:rPr lang="en-US" baseline="0" dirty="0"/>
                        <a:t> of function identified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Motif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Nucleotide-binding</a:t>
                      </a:r>
                      <a:r>
                        <a:rPr lang="en-US" baseline="0" dirty="0"/>
                        <a:t> site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G*G**G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N-glycosylation site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N*S</a:t>
                      </a:r>
                      <a:r>
                        <a:rPr lang="en-US" baseline="0" dirty="0"/>
                        <a:t> or </a:t>
                      </a:r>
                      <a:r>
                        <a:rPr lang="en-US" b="1" baseline="0" dirty="0"/>
                        <a:t>N*T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Nuclear protein transit</a:t>
                      </a:r>
                      <a:r>
                        <a:rPr lang="en-US" baseline="0" dirty="0"/>
                        <a:t> sequence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KKKRKV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Factor IX</a:t>
                      </a:r>
                      <a:r>
                        <a:rPr lang="en-US" baseline="0" dirty="0"/>
                        <a:t> proteinase cleavage site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IEGR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Serine proteinase active</a:t>
                      </a:r>
                      <a:r>
                        <a:rPr lang="en-US" baseline="0" dirty="0"/>
                        <a:t> site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GDSGG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Acid proteinase active site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FDTGS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Fibronectin</a:t>
                      </a:r>
                      <a:r>
                        <a:rPr lang="en-US" dirty="0"/>
                        <a:t> cell adhesion sequence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RGDS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Copper binding site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H***H…H</a:t>
                      </a:r>
                      <a:r>
                        <a:rPr lang="en-US" dirty="0"/>
                        <a:t> or</a:t>
                      </a:r>
                      <a:r>
                        <a:rPr lang="en-US" baseline="0" dirty="0"/>
                        <a:t> </a:t>
                      </a:r>
                      <a:r>
                        <a:rPr lang="en-US" b="1" baseline="0" dirty="0"/>
                        <a:t>H****H…H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27810" y="5365114"/>
            <a:ext cx="7958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	= any single amino acid (AA)</a:t>
            </a:r>
          </a:p>
          <a:p>
            <a:r>
              <a:rPr lang="en-US" b="1" dirty="0"/>
              <a:t>***</a:t>
            </a:r>
            <a:r>
              <a:rPr lang="en-US" dirty="0"/>
              <a:t> 	= several AAs</a:t>
            </a:r>
            <a:endParaRPr lang="en-US" b="1" dirty="0"/>
          </a:p>
          <a:p>
            <a:r>
              <a:rPr lang="en-US" b="1" dirty="0"/>
              <a:t>... 	</a:t>
            </a:r>
            <a:r>
              <a:rPr lang="en-US" dirty="0"/>
              <a:t>= any number of AAs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7914" y="228303"/>
            <a:ext cx="8058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Some motifs in protein sequences</a:t>
            </a:r>
          </a:p>
        </p:txBody>
      </p:sp>
    </p:spTree>
    <p:extLst>
      <p:ext uri="{BB962C8B-B14F-4D97-AF65-F5344CB8AC3E}">
        <p14:creationId xmlns:p14="http://schemas.microsoft.com/office/powerpoint/2010/main" val="13855276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52400" y="838200"/>
            <a:ext cx="876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4400">
                <a:solidFill>
                  <a:schemeClr val="tx2"/>
                </a:solidFill>
                <a:latin typeface="Arial" charset="0"/>
              </a:rPr>
              <a:t>Charged and polar R-groups tend to map to protein surfaces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62188"/>
            <a:ext cx="8686800" cy="3300412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Semester 2024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CFE9-3E20-D34A-936D-633295D73144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Proteins, Karel Kubíček</a:t>
            </a:r>
          </a:p>
        </p:txBody>
      </p:sp>
    </p:spTree>
    <p:extLst>
      <p:ext uri="{BB962C8B-B14F-4D97-AF65-F5344CB8AC3E}">
        <p14:creationId xmlns:p14="http://schemas.microsoft.com/office/powerpoint/2010/main" val="37502542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Proteins, Karel Kubíček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CFE9-3E20-D34A-936D-633295D73144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5334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Protein folding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3636" y="2089726"/>
            <a:ext cx="77631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b="1" dirty="0" err="1">
                <a:solidFill>
                  <a:srgbClr val="000090"/>
                </a:solidFill>
              </a:rPr>
              <a:t>Levinthal</a:t>
            </a:r>
            <a:r>
              <a:rPr lang="en-US" b="1" dirty="0">
                <a:solidFill>
                  <a:srgbClr val="000090"/>
                </a:solidFill>
              </a:rPr>
              <a:t> paradox </a:t>
            </a:r>
            <a:r>
              <a:rPr lang="en-US" dirty="0"/>
              <a:t>states that if an averaged sized protein would sample all possible conformations before finding the one with the lowest energy, the whole </a:t>
            </a:r>
            <a:r>
              <a:rPr lang="en-US" b="1" dirty="0">
                <a:solidFill>
                  <a:srgbClr val="000090"/>
                </a:solidFill>
              </a:rPr>
              <a:t>process would take billions of years</a:t>
            </a:r>
            <a:r>
              <a:rPr lang="en-US" dirty="0"/>
              <a:t>. </a:t>
            </a:r>
          </a:p>
          <a:p>
            <a:r>
              <a:rPr lang="en-US" dirty="0"/>
              <a:t>	Proteins </a:t>
            </a:r>
            <a:r>
              <a:rPr lang="en-US" b="1" dirty="0">
                <a:solidFill>
                  <a:srgbClr val="000090"/>
                </a:solidFill>
              </a:rPr>
              <a:t>typically </a:t>
            </a:r>
            <a:r>
              <a:rPr lang="en-US" dirty="0"/>
              <a:t>fold within </a:t>
            </a:r>
            <a:r>
              <a:rPr lang="en-US" b="1" dirty="0">
                <a:solidFill>
                  <a:srgbClr val="000090"/>
                </a:solidFill>
              </a:rPr>
              <a:t>0.1 and 1000 seconds</a:t>
            </a:r>
            <a:r>
              <a:rPr lang="en-US" dirty="0"/>
              <a:t>, therefore the protein folding process must be directed some way through a specific folding pathway.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Semester 2024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3398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7772400" cy="1143000"/>
          </a:xfrm>
        </p:spPr>
        <p:txBody>
          <a:bodyPr/>
          <a:lstStyle/>
          <a:p>
            <a:r>
              <a:rPr lang="en-US" dirty="0"/>
              <a:t>Protein folding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057400"/>
            <a:ext cx="7772400" cy="4495800"/>
          </a:xfrm>
        </p:spPr>
        <p:txBody>
          <a:bodyPr/>
          <a:lstStyle/>
          <a:p>
            <a:r>
              <a:rPr lang="en-US" sz="1600" b="1" dirty="0">
                <a:solidFill>
                  <a:schemeClr val="tx1"/>
                </a:solidFill>
              </a:rPr>
              <a:t>Anfinsen's Classic Experiment: </a:t>
            </a:r>
            <a:r>
              <a:rPr lang="en-US" sz="1600" dirty="0">
                <a:solidFill>
                  <a:schemeClr val="tx1"/>
                </a:solidFill>
              </a:rPr>
              <a:t>The "Protein Folding Problem" asks a very simple question: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b="1" dirty="0">
                <a:solidFill>
                  <a:schemeClr val="tx1"/>
                </a:solidFill>
              </a:rPr>
              <a:t>"How does the primary structure of a protein determine its 2</a:t>
            </a:r>
            <a:r>
              <a:rPr lang="cs-CZ" sz="1600" b="1" dirty="0">
                <a:solidFill>
                  <a:schemeClr val="tx1"/>
                </a:solidFill>
              </a:rPr>
              <a:t>ｰ </a:t>
            </a:r>
            <a:r>
              <a:rPr lang="en-US" sz="1600" b="1" dirty="0">
                <a:solidFill>
                  <a:schemeClr val="tx1"/>
                </a:solidFill>
              </a:rPr>
              <a:t>and 3</a:t>
            </a:r>
            <a:r>
              <a:rPr lang="cs-CZ" sz="1600" b="1" dirty="0">
                <a:solidFill>
                  <a:schemeClr val="tx1"/>
                </a:solidFill>
              </a:rPr>
              <a:t>ｰ </a:t>
            </a:r>
            <a:r>
              <a:rPr lang="en-US" sz="1600" b="1" dirty="0">
                <a:solidFill>
                  <a:schemeClr val="tx1"/>
                </a:solidFill>
              </a:rPr>
              <a:t>structure?"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  <a:p>
            <a:r>
              <a:rPr lang="en-US" sz="1600" dirty="0">
                <a:solidFill>
                  <a:schemeClr val="tx1"/>
                </a:solidFill>
              </a:rPr>
              <a:t> </a:t>
            </a:r>
          </a:p>
          <a:p>
            <a:pPr algn="just"/>
            <a:r>
              <a:rPr lang="en-US" sz="1600" dirty="0">
                <a:solidFill>
                  <a:schemeClr val="tx1"/>
                </a:solidFill>
              </a:rPr>
              <a:t>We have known for many decades that proteins fold into their correct 3-D structures inside the cell. But correct folding during synthesis on the ribosome or later with assistance from unknown cellular factors could explain the </a:t>
            </a:r>
            <a:r>
              <a:rPr lang="en-US" sz="1600" i="1" dirty="0">
                <a:solidFill>
                  <a:schemeClr val="tx1"/>
                </a:solidFill>
              </a:rPr>
              <a:t>in vivo</a:t>
            </a:r>
            <a:r>
              <a:rPr lang="en-US" sz="1600" dirty="0">
                <a:solidFill>
                  <a:schemeClr val="tx1"/>
                </a:solidFill>
              </a:rPr>
              <a:t> results.</a:t>
            </a:r>
          </a:p>
          <a:p>
            <a:pPr algn="just"/>
            <a:r>
              <a:rPr lang="en-US" sz="1600" dirty="0">
                <a:solidFill>
                  <a:schemeClr val="tx1"/>
                </a:solidFill>
              </a:rPr>
              <a:t>	In the 1960's, Anfinsen and his coworkers performed a series of seminal experiments </a:t>
            </a:r>
            <a:r>
              <a:rPr lang="en-US" sz="1600" i="1" dirty="0">
                <a:solidFill>
                  <a:schemeClr val="tx1"/>
                </a:solidFill>
              </a:rPr>
              <a:t>in vitro</a:t>
            </a:r>
            <a:r>
              <a:rPr lang="en-US" sz="1600" dirty="0">
                <a:solidFill>
                  <a:schemeClr val="tx1"/>
                </a:solidFill>
              </a:rPr>
              <a:t> that answered a key part of the problem. The original work led Anfinsen to propose his "Thermodynamic Hypothesis", which states that the native conformation of a protein is adopted spontaneously. In other words, there is sufficient information contained in the protein sequence to guarantee correct folding from any of a large number of unfolded states. A schematic diagram of Anfinsen's experiment is shown below in two parts: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Semester 2024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CFE9-3E20-D34A-936D-633295D73144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Proteins, Karel Kubíček</a:t>
            </a:r>
          </a:p>
        </p:txBody>
      </p:sp>
    </p:spTree>
    <p:extLst>
      <p:ext uri="{BB962C8B-B14F-4D97-AF65-F5344CB8AC3E}">
        <p14:creationId xmlns:p14="http://schemas.microsoft.com/office/powerpoint/2010/main" val="16024042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nfinse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527" y="0"/>
            <a:ext cx="6963928" cy="6097995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Semester 2024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CFE9-3E20-D34A-936D-633295D73144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Proteins, Karel Kubíček</a:t>
            </a:r>
          </a:p>
        </p:txBody>
      </p:sp>
    </p:spTree>
    <p:extLst>
      <p:ext uri="{BB962C8B-B14F-4D97-AF65-F5344CB8AC3E}">
        <p14:creationId xmlns:p14="http://schemas.microsoft.com/office/powerpoint/2010/main" val="103742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9806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6) </a:t>
            </a:r>
            <a:r>
              <a:rPr lang="en-US" dirty="0" err="1"/>
              <a:t>Aminokyseliny</a:t>
            </a:r>
            <a:r>
              <a:rPr lang="en-US" dirty="0"/>
              <a:t> </a:t>
            </a:r>
            <a:r>
              <a:rPr lang="en-US" dirty="0" err="1"/>
              <a:t>s</a:t>
            </a:r>
            <a:r>
              <a:rPr lang="en-US" dirty="0"/>
              <a:t> </a:t>
            </a:r>
            <a:r>
              <a:rPr lang="en-US" dirty="0" err="1"/>
              <a:t>alifatickým</a:t>
            </a:r>
            <a:r>
              <a:rPr lang="en-US" dirty="0"/>
              <a:t> </a:t>
            </a:r>
            <a:r>
              <a:rPr lang="en-US" dirty="0" err="1"/>
              <a:t>postranním</a:t>
            </a:r>
            <a:r>
              <a:rPr lang="en-US" dirty="0"/>
              <a:t> </a:t>
            </a:r>
            <a:r>
              <a:rPr lang="en-US" dirty="0" err="1"/>
              <a:t>řetězcem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2" descr="C:\Documents and Settings\lelli\Documenti\Immagini\AMMINOACIDI\ala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15620" y="2478636"/>
            <a:ext cx="2164390" cy="1636144"/>
          </a:xfrm>
          <a:prstGeom prst="rect">
            <a:avLst/>
          </a:prstGeom>
          <a:noFill/>
        </p:spPr>
      </p:pic>
      <p:pic>
        <p:nvPicPr>
          <p:cNvPr id="6" name="Picture 9" descr="C:\Documents and Settings\lelli\Documenti\Immagini\AMMINOACIDI\gly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13700" y="842492"/>
            <a:ext cx="2166310" cy="1636144"/>
          </a:xfrm>
          <a:prstGeom prst="rect">
            <a:avLst/>
          </a:prstGeom>
          <a:noFill/>
        </p:spPr>
      </p:pic>
      <p:pic>
        <p:nvPicPr>
          <p:cNvPr id="7" name="Picture 11" descr="C:\Documents and Settings\lelli\Documenti\Immagini\AMMINOACIDI\ile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1530" y="1074586"/>
            <a:ext cx="2166310" cy="1636144"/>
          </a:xfrm>
          <a:prstGeom prst="rect">
            <a:avLst/>
          </a:prstGeom>
          <a:noFill/>
        </p:spPr>
      </p:pic>
      <p:pic>
        <p:nvPicPr>
          <p:cNvPr id="8" name="Picture 12" descr="C:\Documents and Settings\lelli\Documenti\Immagini\AMMINOACIDI\leu.gi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15620" y="4326332"/>
            <a:ext cx="2164390" cy="1636144"/>
          </a:xfrm>
          <a:prstGeom prst="rect">
            <a:avLst/>
          </a:prstGeom>
          <a:noFill/>
        </p:spPr>
      </p:pic>
      <p:pic>
        <p:nvPicPr>
          <p:cNvPr id="9" name="Picture 21" descr="C:\Documents and Settings\lelli\Documenti\Immagini\AMMINOACIDI\val.gif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1530" y="3296708"/>
            <a:ext cx="2166310" cy="1636144"/>
          </a:xfrm>
          <a:prstGeom prst="rect">
            <a:avLst/>
          </a:prstGeom>
          <a:noFill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CFE9-3E20-D34A-936D-633295D7314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2330424" y="6356350"/>
            <a:ext cx="3689376" cy="365125"/>
          </a:xfrm>
        </p:spPr>
        <p:txBody>
          <a:bodyPr/>
          <a:lstStyle/>
          <a:p>
            <a:r>
              <a:rPr lang="en-US"/>
              <a:t>Proteins, Karel Kubíček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Semester 2024</a:t>
            </a:r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Anf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914400"/>
            <a:ext cx="7924800" cy="5313363"/>
          </a:xfrm>
          <a:prstGeom prst="rect">
            <a:avLst/>
          </a:prstGeom>
          <a:noFill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Semester 2024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CFE9-3E20-D34A-936D-633295D73144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Proteins, Karel Kubíček</a:t>
            </a:r>
          </a:p>
        </p:txBody>
      </p:sp>
    </p:spTree>
    <p:extLst>
      <p:ext uri="{BB962C8B-B14F-4D97-AF65-F5344CB8AC3E}">
        <p14:creationId xmlns:p14="http://schemas.microsoft.com/office/powerpoint/2010/main" val="40864139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575768" cy="365125"/>
          </a:xfrm>
        </p:spPr>
        <p:txBody>
          <a:bodyPr/>
          <a:lstStyle/>
          <a:p>
            <a:r>
              <a:rPr lang="en-US"/>
              <a:t>Proteins, Karel Kubíček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CFE9-3E20-D34A-936D-633295D73144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2955" y="314574"/>
            <a:ext cx="8669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/>
                <a:cs typeface="Arial"/>
              </a:rPr>
              <a:t>VII] </a:t>
            </a:r>
            <a:r>
              <a:rPr lang="en-US" sz="2000" b="1" dirty="0" err="1">
                <a:latin typeface="Arial"/>
                <a:cs typeface="Arial"/>
              </a:rPr>
              <a:t>Terciární</a:t>
            </a:r>
            <a:r>
              <a:rPr lang="en-US" sz="2000" b="1" dirty="0">
                <a:latin typeface="Arial"/>
                <a:cs typeface="Arial"/>
              </a:rPr>
              <a:t> </a:t>
            </a:r>
            <a:r>
              <a:rPr lang="en-US" sz="2000" b="1" dirty="0" err="1">
                <a:latin typeface="Arial"/>
                <a:cs typeface="Arial"/>
              </a:rPr>
              <a:t>struktura</a:t>
            </a:r>
            <a:r>
              <a:rPr lang="en-US" sz="2000" b="1" dirty="0">
                <a:latin typeface="Arial"/>
                <a:cs typeface="Arial"/>
              </a:rPr>
              <a:t> </a:t>
            </a:r>
            <a:r>
              <a:rPr lang="en-US" sz="2000" b="1" dirty="0" err="1">
                <a:latin typeface="Arial"/>
                <a:cs typeface="Arial"/>
              </a:rPr>
              <a:t>proteinů</a:t>
            </a:r>
            <a:endParaRPr lang="en-US" sz="2400" b="1" dirty="0">
              <a:latin typeface="Arial"/>
              <a:cs typeface="Arial"/>
            </a:endParaRPr>
          </a:p>
        </p:txBody>
      </p:sp>
      <p:pic>
        <p:nvPicPr>
          <p:cNvPr id="5" name="Picture 4" descr="primar-sek-terciar_struk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597" y="1332829"/>
            <a:ext cx="6852534" cy="39450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1477" y="871164"/>
            <a:ext cx="23770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/>
                <a:cs typeface="Arial"/>
              </a:rPr>
              <a:t>1) </a:t>
            </a:r>
            <a:r>
              <a:rPr lang="en-US" b="1" dirty="0" err="1">
                <a:latin typeface="Arial"/>
                <a:cs typeface="Arial"/>
              </a:rPr>
              <a:t>Kolagen</a:t>
            </a:r>
            <a:endParaRPr lang="en-US" b="1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 err="1">
                <a:latin typeface="Arial"/>
                <a:cs typeface="Arial"/>
              </a:rPr>
              <a:t>Primární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struktura</a:t>
            </a:r>
            <a:r>
              <a:rPr lang="en-US" dirty="0">
                <a:latin typeface="Arial"/>
                <a:cs typeface="Arial"/>
              </a:rPr>
              <a:t>:</a:t>
            </a:r>
          </a:p>
          <a:p>
            <a:endParaRPr lang="en-US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 err="1">
                <a:latin typeface="Arial"/>
                <a:cs typeface="Arial"/>
              </a:rPr>
              <a:t>Sekundární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struktura</a:t>
            </a:r>
            <a:r>
              <a:rPr lang="en-US" dirty="0">
                <a:latin typeface="Arial"/>
                <a:cs typeface="Arial"/>
              </a:rPr>
              <a:t>:</a:t>
            </a:r>
          </a:p>
          <a:p>
            <a:endParaRPr lang="en-US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 err="1">
                <a:latin typeface="Arial"/>
                <a:cs typeface="Arial"/>
              </a:rPr>
              <a:t>Terciární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struktura</a:t>
            </a:r>
            <a:r>
              <a:rPr lang="en-US" dirty="0">
                <a:latin typeface="Arial"/>
                <a:cs typeface="Arial"/>
              </a:rPr>
              <a:t>: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Semester 2024</a:t>
            </a:r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429000" cy="365125"/>
          </a:xfrm>
        </p:spPr>
        <p:txBody>
          <a:bodyPr/>
          <a:lstStyle/>
          <a:p>
            <a:r>
              <a:rPr lang="en-US"/>
              <a:t>Proteins, Karel Kubíček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CFE9-3E20-D34A-936D-633295D73144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2955" y="314574"/>
            <a:ext cx="8669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/>
                <a:cs typeface="Arial"/>
              </a:rPr>
              <a:t>2) </a:t>
            </a:r>
            <a:r>
              <a:rPr lang="en-US" sz="2000" b="1" dirty="0" err="1">
                <a:latin typeface="Arial"/>
                <a:cs typeface="Arial"/>
              </a:rPr>
              <a:t>Disulfidický</a:t>
            </a:r>
            <a:r>
              <a:rPr lang="en-US" sz="2000" b="1" dirty="0">
                <a:latin typeface="Arial"/>
                <a:cs typeface="Arial"/>
              </a:rPr>
              <a:t> </a:t>
            </a:r>
            <a:r>
              <a:rPr lang="en-US" sz="2000" b="1" dirty="0" err="1">
                <a:latin typeface="Arial"/>
                <a:cs typeface="Arial"/>
              </a:rPr>
              <a:t>můstek</a:t>
            </a:r>
            <a:r>
              <a:rPr lang="en-US" sz="2000" b="1" dirty="0">
                <a:latin typeface="Arial"/>
                <a:cs typeface="Arial"/>
              </a:rPr>
              <a:t>: 2-SH (</a:t>
            </a:r>
            <a:r>
              <a:rPr lang="en-US" sz="2000" b="1" dirty="0" err="1">
                <a:latin typeface="Arial"/>
                <a:cs typeface="Arial"/>
              </a:rPr>
              <a:t>z</a:t>
            </a:r>
            <a:r>
              <a:rPr lang="en-US" sz="2000" b="1" dirty="0">
                <a:latin typeface="Arial"/>
                <a:cs typeface="Arial"/>
              </a:rPr>
              <a:t> </a:t>
            </a:r>
            <a:r>
              <a:rPr lang="en-US" sz="2000" b="1" dirty="0" err="1">
                <a:latin typeface="Arial"/>
                <a:cs typeface="Arial"/>
              </a:rPr>
              <a:t>cysteinu</a:t>
            </a:r>
            <a:r>
              <a:rPr lang="en-US" sz="2000" b="1" dirty="0">
                <a:latin typeface="Arial"/>
                <a:cs typeface="Arial"/>
              </a:rPr>
              <a:t>)-&gt; -S-S-</a:t>
            </a:r>
          </a:p>
        </p:txBody>
      </p:sp>
      <p:pic>
        <p:nvPicPr>
          <p:cNvPr id="5" name="Picture 4" descr="Ig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05" y="943721"/>
            <a:ext cx="4612932" cy="4265341"/>
          </a:xfrm>
          <a:prstGeom prst="rect">
            <a:avLst/>
          </a:prstGeom>
        </p:spPr>
      </p:pic>
      <p:pic>
        <p:nvPicPr>
          <p:cNvPr id="6" name="Picture 5" descr="H2L2_Ig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7381" y="314574"/>
            <a:ext cx="2634750" cy="57322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36166" y="5429311"/>
            <a:ext cx="4817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Disulfidické</a:t>
            </a:r>
            <a:r>
              <a:rPr lang="en-US" dirty="0"/>
              <a:t> </a:t>
            </a:r>
            <a:r>
              <a:rPr lang="en-US" dirty="0" err="1"/>
              <a:t>můstky</a:t>
            </a:r>
            <a:r>
              <a:rPr lang="en-US" dirty="0"/>
              <a:t> </a:t>
            </a:r>
            <a:r>
              <a:rPr lang="en-US" dirty="0" err="1"/>
              <a:t>v</a:t>
            </a:r>
            <a:r>
              <a:rPr lang="en-US" dirty="0"/>
              <a:t> </a:t>
            </a:r>
            <a:r>
              <a:rPr lang="en-US" dirty="0" err="1"/>
              <a:t>imunoglobulinu</a:t>
            </a:r>
            <a:r>
              <a:rPr lang="en-US" dirty="0"/>
              <a:t> G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Semester 2024</a:t>
            </a:r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Proteins, Karel Kubíček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CFE9-3E20-D34A-936D-633295D73144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2955" y="314574"/>
            <a:ext cx="8669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/>
                <a:cs typeface="Arial"/>
              </a:rPr>
              <a:t>3) </a:t>
            </a:r>
            <a:r>
              <a:rPr lang="en-US" sz="2000" b="1" dirty="0" err="1">
                <a:latin typeface="Arial"/>
                <a:cs typeface="Arial"/>
              </a:rPr>
              <a:t>Strukturní</a:t>
            </a:r>
            <a:r>
              <a:rPr lang="en-US" sz="2000" b="1" dirty="0">
                <a:latin typeface="Arial"/>
                <a:cs typeface="Arial"/>
              </a:rPr>
              <a:t> </a:t>
            </a:r>
            <a:r>
              <a:rPr lang="en-US" sz="2000" b="1" dirty="0" err="1">
                <a:latin typeface="Arial"/>
                <a:cs typeface="Arial"/>
              </a:rPr>
              <a:t>motivy</a:t>
            </a:r>
            <a:r>
              <a:rPr lang="en-US" sz="2000" b="1" dirty="0">
                <a:latin typeface="Arial"/>
                <a:cs typeface="Arial"/>
              </a:rPr>
              <a:t> </a:t>
            </a:r>
            <a:r>
              <a:rPr lang="en-US" sz="2000" b="1" dirty="0" err="1">
                <a:latin typeface="Arial"/>
                <a:cs typeface="Arial"/>
              </a:rPr>
              <a:t>v</a:t>
            </a:r>
            <a:r>
              <a:rPr lang="en-US" sz="2000" b="1" dirty="0">
                <a:latin typeface="Arial"/>
                <a:cs typeface="Arial"/>
              </a:rPr>
              <a:t> </a:t>
            </a:r>
            <a:r>
              <a:rPr lang="en-US" sz="2000" b="1" dirty="0" err="1">
                <a:latin typeface="Arial"/>
                <a:cs typeface="Arial"/>
              </a:rPr>
              <a:t>proteinech</a:t>
            </a:r>
            <a:endParaRPr lang="en-US" sz="2000" b="1" dirty="0">
              <a:latin typeface="Arial"/>
              <a:cs typeface="Arial"/>
            </a:endParaRPr>
          </a:p>
        </p:txBody>
      </p:sp>
      <p:pic>
        <p:nvPicPr>
          <p:cNvPr id="5" name="Picture 4" descr="motivy_proteinu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955" y="1145587"/>
            <a:ext cx="8669176" cy="26948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2955" y="4287524"/>
            <a:ext cx="8669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Symbol" charset="2"/>
                <a:cs typeface="Symbol" charset="2"/>
              </a:rPr>
              <a:t>b</a:t>
            </a:r>
            <a:r>
              <a:rPr lang="en-US" dirty="0" err="1">
                <a:latin typeface="Arial"/>
                <a:cs typeface="Arial"/>
              </a:rPr>
              <a:t>-meandr</a:t>
            </a:r>
            <a:r>
              <a:rPr lang="en-US" dirty="0">
                <a:latin typeface="Arial"/>
                <a:cs typeface="Arial"/>
              </a:rPr>
              <a:t>			   </a:t>
            </a:r>
            <a:r>
              <a:rPr lang="en-US" dirty="0" err="1">
                <a:latin typeface="Arial"/>
                <a:cs typeface="Arial"/>
              </a:rPr>
              <a:t>Řecký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klíč</a:t>
            </a:r>
            <a:r>
              <a:rPr lang="en-US" dirty="0">
                <a:latin typeface="Arial"/>
                <a:cs typeface="Arial"/>
              </a:rPr>
              <a:t>						               Swiss/Jelly roll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Semester 2024</a:t>
            </a:r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429000" cy="365125"/>
          </a:xfrm>
        </p:spPr>
        <p:txBody>
          <a:bodyPr/>
          <a:lstStyle/>
          <a:p>
            <a:r>
              <a:rPr lang="en-US"/>
              <a:t>Proteins, Karel Kubíček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CFE9-3E20-D34A-936D-633295D73144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4" name="Picture 3" descr="3D-struktur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16" y="219631"/>
            <a:ext cx="8925523" cy="5887742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Semester 2024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8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429000" cy="365125"/>
          </a:xfrm>
        </p:spPr>
        <p:txBody>
          <a:bodyPr/>
          <a:lstStyle/>
          <a:p>
            <a:r>
              <a:rPr lang="en-US"/>
              <a:t>Proteins, Karel Kubíček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CFE9-3E20-D34A-936D-633295D73144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2955" y="314574"/>
            <a:ext cx="86691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/>
                <a:cs typeface="Arial"/>
              </a:rPr>
              <a:t>VIII] </a:t>
            </a:r>
            <a:r>
              <a:rPr lang="en-US" sz="2000" b="1" dirty="0" err="1">
                <a:latin typeface="Arial"/>
                <a:cs typeface="Arial"/>
              </a:rPr>
              <a:t>Kvartérní</a:t>
            </a:r>
            <a:r>
              <a:rPr lang="en-US" sz="2000" b="1" dirty="0">
                <a:latin typeface="Arial"/>
                <a:cs typeface="Arial"/>
              </a:rPr>
              <a:t> </a:t>
            </a:r>
            <a:r>
              <a:rPr lang="en-US" sz="2000" b="1" dirty="0" err="1">
                <a:latin typeface="Arial"/>
                <a:cs typeface="Arial"/>
              </a:rPr>
              <a:t>struktura</a:t>
            </a:r>
            <a:r>
              <a:rPr lang="en-US" sz="2000" b="1" dirty="0">
                <a:latin typeface="Arial"/>
                <a:cs typeface="Arial"/>
              </a:rPr>
              <a:t> </a:t>
            </a:r>
            <a:r>
              <a:rPr lang="en-US" sz="2000" b="1" dirty="0" err="1">
                <a:latin typeface="Arial"/>
                <a:cs typeface="Arial"/>
              </a:rPr>
              <a:t>proteinů</a:t>
            </a:r>
            <a:endParaRPr lang="en-US" sz="2000" b="1" dirty="0">
              <a:latin typeface="Arial"/>
              <a:cs typeface="Arial"/>
            </a:endParaRPr>
          </a:p>
          <a:p>
            <a:endParaRPr lang="en-US" sz="2000" b="1" dirty="0">
              <a:latin typeface="Arial"/>
              <a:cs typeface="Arial"/>
            </a:endParaRPr>
          </a:p>
          <a:p>
            <a:pPr marL="457200" indent="-457200">
              <a:buAutoNum type="arabicParenR"/>
            </a:pPr>
            <a:r>
              <a:rPr lang="en-US" sz="2000" b="1" dirty="0" err="1">
                <a:latin typeface="Arial"/>
                <a:cs typeface="Arial"/>
              </a:rPr>
              <a:t>Multimery</a:t>
            </a:r>
            <a:endParaRPr lang="en-US" sz="2000" b="1" dirty="0">
              <a:latin typeface="Arial"/>
              <a:cs typeface="Arial"/>
            </a:endParaRPr>
          </a:p>
          <a:p>
            <a:pPr marL="457200" indent="-457200">
              <a:buAutoNum type="arabicParenR"/>
            </a:pPr>
            <a:r>
              <a:rPr lang="en-US" sz="2000" b="1" dirty="0">
                <a:latin typeface="Arial"/>
                <a:cs typeface="Arial"/>
              </a:rPr>
              <a:t>Homo-/hetero-</a:t>
            </a:r>
          </a:p>
          <a:p>
            <a:pPr marL="457200" indent="-457200"/>
            <a:r>
              <a:rPr lang="en-US" sz="2000" b="1" dirty="0">
                <a:latin typeface="Arial"/>
                <a:cs typeface="Arial"/>
              </a:rPr>
              <a:t>	-</a:t>
            </a:r>
            <a:r>
              <a:rPr lang="en-US" sz="2000" b="1" dirty="0" err="1">
                <a:latin typeface="Arial"/>
                <a:cs typeface="Arial"/>
              </a:rPr>
              <a:t>mery</a:t>
            </a:r>
            <a:endParaRPr lang="en-US" sz="2000" b="1" dirty="0">
              <a:latin typeface="Arial"/>
              <a:cs typeface="Arial"/>
            </a:endParaRPr>
          </a:p>
        </p:txBody>
      </p:sp>
      <p:pic>
        <p:nvPicPr>
          <p:cNvPr id="7" name="Picture 6" descr="kvarterni_struktur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038" y="714684"/>
            <a:ext cx="6429093" cy="5342591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Semester 2024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4390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6858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4400">
                <a:solidFill>
                  <a:schemeClr val="tx2"/>
                </a:solidFill>
                <a:latin typeface="Arial" charset="0"/>
              </a:rPr>
              <a:t>Examples of other quaternary structures</a:t>
            </a: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365125" y="1279525"/>
            <a:ext cx="79105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Arial" charset="0"/>
              </a:rPr>
              <a:t>      </a:t>
            </a:r>
            <a:r>
              <a:rPr lang="en-US" sz="2000" u="sng">
                <a:latin typeface="Arial" charset="0"/>
              </a:rPr>
              <a:t>Tetramer</a:t>
            </a:r>
            <a:r>
              <a:rPr lang="en-US" sz="2000">
                <a:latin typeface="Arial" charset="0"/>
              </a:rPr>
              <a:t>		           </a:t>
            </a:r>
            <a:r>
              <a:rPr lang="en-US" sz="2000" u="sng">
                <a:latin typeface="Arial" charset="0"/>
              </a:rPr>
              <a:t>Hexamer</a:t>
            </a:r>
            <a:r>
              <a:rPr lang="en-US" sz="2000">
                <a:latin typeface="Arial" charset="0"/>
              </a:rPr>
              <a:t>	 	   	     </a:t>
            </a:r>
            <a:r>
              <a:rPr lang="en-US" sz="2000" u="sng">
                <a:latin typeface="Arial" charset="0"/>
              </a:rPr>
              <a:t>Filament</a:t>
            </a:r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6388" y="1676400"/>
            <a:ext cx="2208212" cy="3448050"/>
          </a:xfrm>
          <a:prstGeom prst="rect">
            <a:avLst/>
          </a:prstGeom>
          <a:noFill/>
        </p:spPr>
      </p:pic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1841500"/>
            <a:ext cx="3289300" cy="3416300"/>
          </a:xfrm>
          <a:prstGeom prst="rect">
            <a:avLst/>
          </a:prstGeom>
          <a:noFill/>
        </p:spPr>
      </p:pic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0" y="5486400"/>
            <a:ext cx="907256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Arial" charset="0"/>
              </a:rPr>
              <a:t>              </a:t>
            </a:r>
            <a:r>
              <a:rPr lang="en-US" sz="2000" u="sng" dirty="0">
                <a:latin typeface="Arial" charset="0"/>
              </a:rPr>
              <a:t>SSB</a:t>
            </a:r>
            <a:r>
              <a:rPr lang="en-US" sz="2000" dirty="0">
                <a:latin typeface="Arial" charset="0"/>
              </a:rPr>
              <a:t>					</a:t>
            </a:r>
            <a:r>
              <a:rPr lang="en-US" sz="2000" u="sng" dirty="0">
                <a:latin typeface="Arial" charset="0"/>
              </a:rPr>
              <a:t>DNA helicase</a:t>
            </a:r>
            <a:r>
              <a:rPr lang="en-US" sz="2000" dirty="0">
                <a:latin typeface="Arial" charset="0"/>
              </a:rPr>
              <a:t>		    		</a:t>
            </a:r>
            <a:r>
              <a:rPr lang="en-US" sz="2000" u="sng" dirty="0">
                <a:latin typeface="Arial" charset="0"/>
              </a:rPr>
              <a:t>Recombinase</a:t>
            </a:r>
          </a:p>
          <a:p>
            <a:r>
              <a:rPr lang="en-US" sz="2000" dirty="0">
                <a:latin typeface="Arial" charset="0"/>
              </a:rPr>
              <a:t>   Allows coordinated    Allows coordinated DNA binding	     Allows complete</a:t>
            </a:r>
          </a:p>
          <a:p>
            <a:r>
              <a:rPr lang="en-US" sz="2000" dirty="0">
                <a:latin typeface="Arial" charset="0"/>
              </a:rPr>
              <a:t>        DNA binding	        and ATP hydrolysis	      				coverage of an 															    extended molecule</a:t>
            </a:r>
          </a:p>
        </p:txBody>
      </p:sp>
      <p:pic>
        <p:nvPicPr>
          <p:cNvPr id="5427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5629275" y="2832100"/>
            <a:ext cx="3984625" cy="1520825"/>
          </a:xfrm>
          <a:prstGeom prst="rect">
            <a:avLst/>
          </a:prstGeom>
          <a:noFill/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Semester 2024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CFE9-3E20-D34A-936D-633295D73144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Proteins, Karel Kubíček</a:t>
            </a:r>
          </a:p>
        </p:txBody>
      </p:sp>
    </p:spTree>
    <p:extLst>
      <p:ext uri="{BB962C8B-B14F-4D97-AF65-F5344CB8AC3E}">
        <p14:creationId xmlns:p14="http://schemas.microsoft.com/office/powerpoint/2010/main" val="27479593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Semester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Proteins, Karel Kubíček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CFE9-3E20-D34A-936D-633295D73144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5662" t="6666" r="32768"/>
          <a:stretch/>
        </p:blipFill>
        <p:spPr>
          <a:xfrm>
            <a:off x="2501900" y="76200"/>
            <a:ext cx="3517900" cy="6400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65900" y="6048573"/>
            <a:ext cx="2578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Grigoryan</a:t>
            </a:r>
            <a:r>
              <a:rPr lang="en-US" sz="1400" dirty="0"/>
              <a:t> and Keating, 2008</a:t>
            </a:r>
          </a:p>
        </p:txBody>
      </p:sp>
    </p:spTree>
    <p:extLst>
      <p:ext uri="{BB962C8B-B14F-4D97-AF65-F5344CB8AC3E}">
        <p14:creationId xmlns:p14="http://schemas.microsoft.com/office/powerpoint/2010/main" val="7070980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Semester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Proteins, Karel Kubíček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CFE9-3E20-D34A-936D-633295D73144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-76200"/>
            <a:ext cx="8458200" cy="668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7373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Semester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Proteins, Karel Kubíček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CFE9-3E20-D34A-936D-633295D73144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6852"/>
          <a:stretch/>
        </p:blipFill>
        <p:spPr>
          <a:xfrm>
            <a:off x="469900" y="177800"/>
            <a:ext cx="8201679" cy="638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380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390" y="337876"/>
            <a:ext cx="8922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7) </a:t>
            </a:r>
            <a:r>
              <a:rPr lang="en-US" dirty="0" err="1"/>
              <a:t>Aminokyseliny</a:t>
            </a:r>
            <a:r>
              <a:rPr lang="en-US" dirty="0"/>
              <a:t> </a:t>
            </a:r>
            <a:r>
              <a:rPr lang="en-US" dirty="0" err="1"/>
              <a:t>s</a:t>
            </a:r>
            <a:r>
              <a:rPr lang="en-US" dirty="0"/>
              <a:t> </a:t>
            </a:r>
            <a:r>
              <a:rPr lang="en-US" dirty="0" err="1"/>
              <a:t>hydroxylovou</a:t>
            </a:r>
            <a:r>
              <a:rPr lang="en-US" dirty="0"/>
              <a:t> (OH) </a:t>
            </a:r>
            <a:r>
              <a:rPr lang="en-US" dirty="0" err="1"/>
              <a:t>skupinou</a:t>
            </a:r>
            <a:endParaRPr lang="en-US" dirty="0"/>
          </a:p>
        </p:txBody>
      </p:sp>
      <p:pic>
        <p:nvPicPr>
          <p:cNvPr id="5" name="Picture 17" descr="C:\Documents and Settings\lelli\Documenti\Immagini\AMMINOACIDI\ser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0757" y="1008272"/>
            <a:ext cx="2164390" cy="1636144"/>
          </a:xfrm>
          <a:prstGeom prst="rect">
            <a:avLst/>
          </a:prstGeom>
          <a:noFill/>
        </p:spPr>
      </p:pic>
      <p:pic>
        <p:nvPicPr>
          <p:cNvPr id="6" name="Picture 18" descr="C:\Documents and Settings\lelli\Documenti\Immagini\AMMINOACIDI\thr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5147" y="1008272"/>
            <a:ext cx="2166310" cy="1636144"/>
          </a:xfrm>
          <a:prstGeom prst="rect">
            <a:avLst/>
          </a:prstGeom>
          <a:noFill/>
        </p:spPr>
      </p:pic>
      <p:pic>
        <p:nvPicPr>
          <p:cNvPr id="7" name="Picture 20" descr="C:\Documents and Settings\lelli\Documenti\Immagini\AMMINOACIDI\tyr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01457" y="1008272"/>
            <a:ext cx="2164390" cy="163614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21390" y="3518566"/>
            <a:ext cx="8922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8) </a:t>
            </a:r>
            <a:r>
              <a:rPr lang="en-US" dirty="0" err="1"/>
              <a:t>Aminokyseliny</a:t>
            </a:r>
            <a:r>
              <a:rPr lang="en-US" dirty="0"/>
              <a:t> </a:t>
            </a:r>
            <a:r>
              <a:rPr lang="en-US" dirty="0" err="1"/>
              <a:t>s</a:t>
            </a:r>
            <a:r>
              <a:rPr lang="en-US" dirty="0"/>
              <a:t> </a:t>
            </a:r>
            <a:r>
              <a:rPr lang="en-US" dirty="0" err="1"/>
              <a:t>atomem</a:t>
            </a:r>
            <a:r>
              <a:rPr lang="en-US" dirty="0"/>
              <a:t> </a:t>
            </a:r>
            <a:r>
              <a:rPr lang="en-US" dirty="0" err="1"/>
              <a:t>síry</a:t>
            </a:r>
            <a:endParaRPr lang="en-US" dirty="0"/>
          </a:p>
        </p:txBody>
      </p:sp>
      <p:pic>
        <p:nvPicPr>
          <p:cNvPr id="9" name="Picture 6" descr="C:\Documents and Settings\lelli\Documenti\Immagini\AMMINOACIDI\cys.gi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5147" y="4407885"/>
            <a:ext cx="2166310" cy="1636144"/>
          </a:xfrm>
          <a:prstGeom prst="rect">
            <a:avLst/>
          </a:prstGeom>
          <a:noFill/>
        </p:spPr>
      </p:pic>
      <p:pic>
        <p:nvPicPr>
          <p:cNvPr id="10" name="Picture 14" descr="C:\Documents and Settings\lelli\Documenti\Immagini\AMMINOACIDI\met.gif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8837" y="4407885"/>
            <a:ext cx="2166310" cy="1636144"/>
          </a:xfrm>
          <a:prstGeom prst="rect">
            <a:avLst/>
          </a:prstGeom>
          <a:noFill/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CFE9-3E20-D34A-936D-633295D7314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2645031" y="6356350"/>
            <a:ext cx="3374769" cy="365125"/>
          </a:xfrm>
        </p:spPr>
        <p:txBody>
          <a:bodyPr/>
          <a:lstStyle/>
          <a:p>
            <a:r>
              <a:rPr lang="en-US"/>
              <a:t>Proteins, Karel Kubíček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Semester 2024</a:t>
            </a:r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Semester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Proteins, Karel Kubíček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CFE9-3E20-D34A-936D-633295D73144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6852"/>
          <a:stretch/>
        </p:blipFill>
        <p:spPr>
          <a:xfrm>
            <a:off x="482600" y="88900"/>
            <a:ext cx="8175504" cy="638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81381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Semester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Proteins, Karel Kubíček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CFE9-3E20-D34A-936D-633295D73144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0"/>
            <a:ext cx="89292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00017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Semester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Proteins, Karel Kubíček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CFE9-3E20-D34A-936D-633295D73144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549451"/>
            <a:ext cx="822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Confidence in structural features of proteins determined by </a:t>
            </a:r>
          </a:p>
          <a:p>
            <a:pPr algn="ctr"/>
            <a:r>
              <a:rPr lang="en-US" sz="2400" dirty="0"/>
              <a:t>X-ray crystallography</a:t>
            </a:r>
          </a:p>
          <a:p>
            <a:pPr algn="ctr"/>
            <a:r>
              <a:rPr lang="en-US" dirty="0"/>
              <a:t>(estimates are very rough and strongly depend on the quality of the data)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593609"/>
              </p:ext>
            </p:extLst>
          </p:nvPr>
        </p:nvGraphicFramePr>
        <p:xfrm>
          <a:off x="281083" y="2009471"/>
          <a:ext cx="8491394" cy="33070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4479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1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94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68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74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985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Structural feature</a:t>
                      </a:r>
                    </a:p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Resolution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 </a:t>
                      </a:r>
                      <a:r>
                        <a:rPr lang="en-US" dirty="0" err="1"/>
                        <a:t>Å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 </a:t>
                      </a:r>
                      <a:r>
                        <a:rPr lang="en-US" dirty="0" err="1"/>
                        <a:t>Å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2.5 </a:t>
                      </a:r>
                      <a:r>
                        <a:rPr lang="en-US" dirty="0" err="1"/>
                        <a:t>Å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 </a:t>
                      </a:r>
                      <a:r>
                        <a:rPr lang="en-US" dirty="0" err="1"/>
                        <a:t>Å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1.5 </a:t>
                      </a:r>
                      <a:r>
                        <a:rPr lang="en-US" dirty="0" err="1"/>
                        <a:t>Å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Chain</a:t>
                      </a:r>
                      <a:r>
                        <a:rPr lang="en-US" sz="1400" baseline="0" dirty="0"/>
                        <a:t> tracing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Fair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Good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Good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Good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Secondary 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Helices fair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Fair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Good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Good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Good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Sidechain</a:t>
                      </a:r>
                      <a:r>
                        <a:rPr lang="en-US" sz="1400" dirty="0"/>
                        <a:t> conformations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Fair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Good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Good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Orientation</a:t>
                      </a:r>
                      <a:r>
                        <a:rPr lang="en-US" sz="1400" baseline="0" dirty="0"/>
                        <a:t> of peptide planes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Fair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Good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Good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Protein hydrogen atoms visible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Good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380356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429000" cy="365125"/>
          </a:xfrm>
        </p:spPr>
        <p:txBody>
          <a:bodyPr/>
          <a:lstStyle/>
          <a:p>
            <a:r>
              <a:rPr lang="en-US"/>
              <a:t>Proteins, Karel Kubíček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CFE9-3E20-D34A-936D-633295D73144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2955" y="314574"/>
            <a:ext cx="86691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/>
                <a:cs typeface="Arial"/>
              </a:rPr>
              <a:t>XII] </a:t>
            </a:r>
            <a:r>
              <a:rPr lang="en-US" sz="2000" b="1" dirty="0" err="1">
                <a:latin typeface="Arial"/>
                <a:cs typeface="Arial"/>
              </a:rPr>
              <a:t>Metody</a:t>
            </a:r>
            <a:r>
              <a:rPr lang="en-US" sz="2000" b="1" dirty="0">
                <a:latin typeface="Arial"/>
                <a:cs typeface="Arial"/>
              </a:rPr>
              <a:t> pro </a:t>
            </a:r>
            <a:r>
              <a:rPr lang="en-US" sz="2000" b="1" dirty="0" err="1">
                <a:latin typeface="Arial"/>
                <a:cs typeface="Arial"/>
              </a:rPr>
              <a:t>určování</a:t>
            </a:r>
            <a:r>
              <a:rPr lang="en-US" sz="2000" b="1" dirty="0">
                <a:latin typeface="Arial"/>
                <a:cs typeface="Arial"/>
              </a:rPr>
              <a:t> </a:t>
            </a:r>
            <a:r>
              <a:rPr lang="en-US" sz="2000" b="1" dirty="0" err="1">
                <a:latin typeface="Arial"/>
                <a:cs typeface="Arial"/>
              </a:rPr>
              <a:t>třídimenzionální</a:t>
            </a:r>
            <a:r>
              <a:rPr lang="en-US" sz="2000" b="1" dirty="0">
                <a:latin typeface="Arial"/>
                <a:cs typeface="Arial"/>
              </a:rPr>
              <a:t> </a:t>
            </a:r>
            <a:r>
              <a:rPr lang="en-US" sz="2000" b="1" dirty="0" err="1">
                <a:latin typeface="Arial"/>
                <a:cs typeface="Arial"/>
              </a:rPr>
              <a:t>struktury</a:t>
            </a:r>
            <a:r>
              <a:rPr lang="en-US" sz="2000" b="1" dirty="0">
                <a:latin typeface="Arial"/>
                <a:cs typeface="Arial"/>
              </a:rPr>
              <a:t> (</a:t>
            </a:r>
            <a:r>
              <a:rPr lang="en-US" sz="2000" b="1" dirty="0" err="1">
                <a:latin typeface="Arial"/>
                <a:cs typeface="Arial"/>
              </a:rPr>
              <a:t>bio)molekul</a:t>
            </a:r>
            <a:r>
              <a:rPr lang="en-US" sz="2000" b="1" dirty="0">
                <a:latin typeface="Arial"/>
                <a:cs typeface="Arial"/>
              </a:rPr>
              <a:t> </a:t>
            </a:r>
            <a:r>
              <a:rPr lang="en-US" sz="2000" b="1" dirty="0" err="1">
                <a:latin typeface="Arial"/>
                <a:cs typeface="Arial"/>
              </a:rPr>
              <a:t>na</a:t>
            </a:r>
            <a:r>
              <a:rPr lang="en-US" sz="2000" b="1" dirty="0">
                <a:latin typeface="Arial"/>
                <a:cs typeface="Arial"/>
              </a:rPr>
              <a:t> </a:t>
            </a:r>
            <a:r>
              <a:rPr lang="en-US" sz="2000" b="1" dirty="0" err="1">
                <a:latin typeface="Arial"/>
                <a:cs typeface="Arial"/>
              </a:rPr>
              <a:t>atomární</a:t>
            </a:r>
            <a:r>
              <a:rPr lang="en-US" sz="2000" b="1" dirty="0">
                <a:latin typeface="Arial"/>
                <a:cs typeface="Arial"/>
              </a:rPr>
              <a:t> </a:t>
            </a:r>
            <a:r>
              <a:rPr lang="en-US" sz="2000" b="1" dirty="0" err="1">
                <a:latin typeface="Arial"/>
                <a:cs typeface="Arial"/>
              </a:rPr>
              <a:t>úrovni</a:t>
            </a:r>
            <a:endParaRPr lang="en-US" sz="2000" b="1" dirty="0">
              <a:latin typeface="Arial"/>
              <a:cs typeface="Arial"/>
            </a:endParaRPr>
          </a:p>
          <a:p>
            <a:endParaRPr lang="en-US" sz="2000" b="1" dirty="0">
              <a:latin typeface="Arial"/>
              <a:cs typeface="Arial"/>
            </a:endParaRPr>
          </a:p>
          <a:p>
            <a:endParaRPr lang="en-US" sz="2000" b="1" dirty="0">
              <a:latin typeface="Arial"/>
              <a:cs typeface="Arial"/>
            </a:endParaRPr>
          </a:p>
          <a:p>
            <a:pPr marL="457200" indent="-457200">
              <a:buAutoNum type="arabicParenR"/>
            </a:pPr>
            <a:r>
              <a:rPr lang="en-US" sz="2000" b="1" dirty="0">
                <a:latin typeface="Arial"/>
                <a:cs typeface="Arial"/>
              </a:rPr>
              <a:t>NMR – </a:t>
            </a:r>
            <a:r>
              <a:rPr lang="en-US" sz="2000" b="1" dirty="0" err="1">
                <a:latin typeface="Arial"/>
                <a:cs typeface="Arial"/>
              </a:rPr>
              <a:t>nukleární</a:t>
            </a:r>
            <a:r>
              <a:rPr lang="en-US" sz="2000" b="1" dirty="0">
                <a:latin typeface="Arial"/>
                <a:cs typeface="Arial"/>
              </a:rPr>
              <a:t> (=</a:t>
            </a:r>
            <a:r>
              <a:rPr lang="en-US" sz="2000" b="1" dirty="0" err="1">
                <a:latin typeface="Arial"/>
                <a:cs typeface="Arial"/>
              </a:rPr>
              <a:t>jaderná</a:t>
            </a:r>
            <a:r>
              <a:rPr lang="en-US" sz="2000" b="1" dirty="0">
                <a:latin typeface="Arial"/>
                <a:cs typeface="Arial"/>
              </a:rPr>
              <a:t>) </a:t>
            </a:r>
            <a:r>
              <a:rPr lang="en-US" sz="2000" b="1" dirty="0" err="1">
                <a:latin typeface="Arial"/>
                <a:cs typeface="Arial"/>
              </a:rPr>
              <a:t>magnetická</a:t>
            </a:r>
            <a:r>
              <a:rPr lang="en-US" sz="2000" b="1" dirty="0">
                <a:latin typeface="Arial"/>
                <a:cs typeface="Arial"/>
              </a:rPr>
              <a:t> </a:t>
            </a:r>
            <a:r>
              <a:rPr lang="en-US" sz="2000" b="1" dirty="0" err="1">
                <a:latin typeface="Arial"/>
                <a:cs typeface="Arial"/>
              </a:rPr>
              <a:t>rezonance</a:t>
            </a:r>
            <a:r>
              <a:rPr lang="en-US" sz="2000" b="1" dirty="0">
                <a:latin typeface="Arial"/>
                <a:cs typeface="Arial"/>
              </a:rPr>
              <a:t> – </a:t>
            </a:r>
            <a:r>
              <a:rPr lang="en-US" sz="2000" b="1" dirty="0" err="1">
                <a:latin typeface="Arial"/>
                <a:cs typeface="Arial"/>
              </a:rPr>
              <a:t>měření</a:t>
            </a:r>
            <a:r>
              <a:rPr lang="en-US" sz="2000" b="1" dirty="0">
                <a:latin typeface="Arial"/>
                <a:cs typeface="Arial"/>
              </a:rPr>
              <a:t> (</a:t>
            </a:r>
            <a:r>
              <a:rPr lang="en-US" sz="2000" b="1" dirty="0" err="1">
                <a:latin typeface="Arial"/>
                <a:cs typeface="Arial"/>
              </a:rPr>
              <a:t>také</a:t>
            </a:r>
            <a:r>
              <a:rPr lang="en-US" sz="2000" b="1" dirty="0">
                <a:latin typeface="Arial"/>
                <a:cs typeface="Arial"/>
              </a:rPr>
              <a:t>) </a:t>
            </a:r>
            <a:r>
              <a:rPr lang="en-US" sz="2000" b="1" dirty="0" err="1">
                <a:latin typeface="Arial"/>
                <a:cs typeface="Arial"/>
              </a:rPr>
              <a:t>v</a:t>
            </a:r>
            <a:r>
              <a:rPr lang="en-US" sz="2000" b="1" dirty="0">
                <a:latin typeface="Arial"/>
                <a:cs typeface="Arial"/>
              </a:rPr>
              <a:t> </a:t>
            </a:r>
            <a:r>
              <a:rPr lang="en-US" sz="2000" b="1" dirty="0" err="1">
                <a:latin typeface="Arial"/>
                <a:cs typeface="Arial"/>
              </a:rPr>
              <a:t>kapalném</a:t>
            </a:r>
            <a:r>
              <a:rPr lang="en-US" sz="2000" b="1" dirty="0">
                <a:latin typeface="Arial"/>
                <a:cs typeface="Arial"/>
              </a:rPr>
              <a:t> </a:t>
            </a:r>
            <a:r>
              <a:rPr lang="en-US" sz="2000" b="1" dirty="0" err="1">
                <a:latin typeface="Arial"/>
                <a:cs typeface="Arial"/>
              </a:rPr>
              <a:t>prostředí</a:t>
            </a:r>
            <a:endParaRPr lang="en-US" sz="2000" b="1" dirty="0">
              <a:latin typeface="Arial"/>
              <a:cs typeface="Arial"/>
            </a:endParaRPr>
          </a:p>
          <a:p>
            <a:pPr marL="457200" indent="-457200">
              <a:buAutoNum type="arabicParenR"/>
            </a:pPr>
            <a:r>
              <a:rPr lang="en-US" sz="2000" b="1" dirty="0" err="1">
                <a:latin typeface="Arial"/>
                <a:cs typeface="Arial"/>
              </a:rPr>
              <a:t>Rentgenová</a:t>
            </a:r>
            <a:r>
              <a:rPr lang="en-US" sz="2000" b="1" dirty="0">
                <a:latin typeface="Arial"/>
                <a:cs typeface="Arial"/>
              </a:rPr>
              <a:t> </a:t>
            </a:r>
            <a:r>
              <a:rPr lang="en-US" sz="2000" b="1" dirty="0" err="1">
                <a:latin typeface="Arial"/>
                <a:cs typeface="Arial"/>
              </a:rPr>
              <a:t>krystalografie</a:t>
            </a:r>
            <a:r>
              <a:rPr lang="en-US" sz="2000" b="1" dirty="0">
                <a:latin typeface="Arial"/>
                <a:cs typeface="Arial"/>
              </a:rPr>
              <a:t> - (</a:t>
            </a:r>
            <a:r>
              <a:rPr lang="en-US" sz="2000" b="1" dirty="0" err="1">
                <a:latin typeface="Arial"/>
                <a:cs typeface="Arial"/>
              </a:rPr>
              <a:t>měření</a:t>
            </a:r>
            <a:r>
              <a:rPr lang="en-US" sz="2000" b="1" dirty="0">
                <a:latin typeface="Arial"/>
                <a:cs typeface="Arial"/>
              </a:rPr>
              <a:t> </a:t>
            </a:r>
            <a:r>
              <a:rPr lang="en-US" sz="2000" b="1" dirty="0" err="1">
                <a:latin typeface="Arial"/>
                <a:cs typeface="Arial"/>
              </a:rPr>
              <a:t>především</a:t>
            </a:r>
            <a:r>
              <a:rPr lang="en-US" sz="2000" b="1" dirty="0">
                <a:latin typeface="Arial"/>
                <a:cs typeface="Arial"/>
              </a:rPr>
              <a:t> </a:t>
            </a:r>
            <a:r>
              <a:rPr lang="en-US" sz="2000" b="1" dirty="0" err="1">
                <a:latin typeface="Arial"/>
                <a:cs typeface="Arial"/>
              </a:rPr>
              <a:t>v</a:t>
            </a:r>
            <a:r>
              <a:rPr lang="en-US" sz="2000" b="1" dirty="0">
                <a:latin typeface="Arial"/>
                <a:cs typeface="Arial"/>
              </a:rPr>
              <a:t> </a:t>
            </a:r>
            <a:r>
              <a:rPr lang="en-US" sz="2000" b="1" dirty="0" err="1">
                <a:latin typeface="Arial"/>
                <a:cs typeface="Arial"/>
              </a:rPr>
              <a:t>krystalu</a:t>
            </a:r>
            <a:r>
              <a:rPr lang="en-US" sz="2000" b="1" dirty="0">
                <a:latin typeface="Arial"/>
                <a:cs typeface="Arial"/>
              </a:rPr>
              <a:t>)</a:t>
            </a:r>
          </a:p>
          <a:p>
            <a:pPr marL="457200" indent="-457200">
              <a:buAutoNum type="arabicParenR"/>
            </a:pPr>
            <a:r>
              <a:rPr lang="en-US" sz="2000" b="1" dirty="0" err="1">
                <a:latin typeface="Arial"/>
                <a:cs typeface="Arial"/>
              </a:rPr>
              <a:t>Kryo-elektronová</a:t>
            </a:r>
            <a:r>
              <a:rPr lang="en-US" sz="2000" b="1" dirty="0">
                <a:latin typeface="Arial"/>
                <a:cs typeface="Arial"/>
              </a:rPr>
              <a:t> </a:t>
            </a:r>
            <a:r>
              <a:rPr lang="en-US" sz="2000" b="1" dirty="0" err="1">
                <a:latin typeface="Arial"/>
                <a:cs typeface="Arial"/>
              </a:rPr>
              <a:t>mikroskopie</a:t>
            </a:r>
            <a:endParaRPr lang="en-US" sz="2400" b="1" dirty="0">
              <a:latin typeface="Arial"/>
              <a:cs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Semester 2024</a:t>
            </a:r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Semester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Proteins, Karel Kubíček</a:t>
            </a:r>
          </a:p>
        </p:txBody>
      </p:sp>
      <p:pic>
        <p:nvPicPr>
          <p:cNvPr id="5" name="Picture 4" descr="Screen Shot 2015-09-29 at 11.15.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774700"/>
            <a:ext cx="7543800" cy="4445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50213" y="6533923"/>
            <a:ext cx="2752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J </a:t>
            </a:r>
            <a:r>
              <a:rPr lang="en-US" sz="1400" dirty="0" err="1"/>
              <a:t>Mol</a:t>
            </a:r>
            <a:r>
              <a:rPr lang="en-US" sz="1400" dirty="0"/>
              <a:t> Graph Model 19, 2001, 26-59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84B2CD-226F-3646-ADC5-92EAB360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CFE9-3E20-D34A-936D-633295D73144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2520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Semester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Proteins, Karel Kubíček</a:t>
            </a:r>
          </a:p>
        </p:txBody>
      </p:sp>
      <p:pic>
        <p:nvPicPr>
          <p:cNvPr id="5" name="Picture 4" descr="Screen Shot 2015-09-29 at 11.11.3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224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93193" y="6489306"/>
            <a:ext cx="398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BiochimBiophysActa</a:t>
            </a:r>
            <a:r>
              <a:rPr lang="en-US" sz="1400" dirty="0"/>
              <a:t> 1804, 2010, 1231-64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1BC448-13AE-A143-AEF9-799594390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CFE9-3E20-D34A-936D-633295D73144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96536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Proteins, Karel Kubíček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CFE9-3E20-D34A-936D-633295D73144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79651" y="407781"/>
            <a:ext cx="86691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IX] </a:t>
            </a:r>
            <a:r>
              <a:rPr lang="en-US" sz="2000" b="1" dirty="0" err="1"/>
              <a:t>Funkce</a:t>
            </a:r>
            <a:r>
              <a:rPr lang="en-US" sz="2000" b="1" dirty="0"/>
              <a:t> </a:t>
            </a:r>
            <a:r>
              <a:rPr lang="en-US" sz="2000" b="1" dirty="0" err="1"/>
              <a:t>proteinů</a:t>
            </a:r>
            <a:r>
              <a:rPr lang="en-US" sz="2000" b="1" dirty="0"/>
              <a:t>:</a:t>
            </a:r>
          </a:p>
          <a:p>
            <a:endParaRPr lang="en-US" sz="2000" b="1" dirty="0"/>
          </a:p>
          <a:p>
            <a:endParaRPr lang="en-US" sz="2000" b="1" dirty="0"/>
          </a:p>
          <a:p>
            <a:pPr marL="342900" indent="-342900">
              <a:buAutoNum type="arabicParenR"/>
            </a:pPr>
            <a:r>
              <a:rPr lang="en-US" dirty="0" err="1"/>
              <a:t>Enzymy</a:t>
            </a:r>
            <a:r>
              <a:rPr lang="en-US" dirty="0"/>
              <a:t> – </a:t>
            </a:r>
            <a:r>
              <a:rPr lang="en-US" dirty="0" err="1"/>
              <a:t>katalyzátory</a:t>
            </a:r>
            <a:r>
              <a:rPr lang="en-US" dirty="0"/>
              <a:t> </a:t>
            </a:r>
            <a:r>
              <a:rPr lang="en-US" dirty="0" err="1"/>
              <a:t>biologických</a:t>
            </a:r>
            <a:r>
              <a:rPr lang="en-US" dirty="0"/>
              <a:t> </a:t>
            </a:r>
            <a:r>
              <a:rPr lang="en-US" dirty="0" err="1"/>
              <a:t>reakcí</a:t>
            </a:r>
            <a:endParaRPr lang="en-US" dirty="0"/>
          </a:p>
          <a:p>
            <a:pPr marL="342900" indent="-342900">
              <a:buAutoNum type="arabicParenR"/>
            </a:pPr>
            <a:r>
              <a:rPr lang="en-US" dirty="0" err="1"/>
              <a:t>Transportní</a:t>
            </a:r>
            <a:r>
              <a:rPr lang="en-US" dirty="0"/>
              <a:t> </a:t>
            </a:r>
            <a:r>
              <a:rPr lang="en-US" dirty="0" err="1"/>
              <a:t>proteiny</a:t>
            </a:r>
            <a:r>
              <a:rPr lang="en-US" dirty="0"/>
              <a:t> (hemoglobin)</a:t>
            </a:r>
          </a:p>
          <a:p>
            <a:pPr marL="342900" indent="-342900">
              <a:buAutoNum type="arabicParenR"/>
            </a:pPr>
            <a:r>
              <a:rPr lang="en-US" dirty="0" err="1"/>
              <a:t>Regulační</a:t>
            </a:r>
            <a:r>
              <a:rPr lang="en-US" dirty="0"/>
              <a:t> </a:t>
            </a:r>
            <a:r>
              <a:rPr lang="en-US" dirty="0" err="1"/>
              <a:t>proteiny</a:t>
            </a:r>
            <a:r>
              <a:rPr lang="en-US" dirty="0"/>
              <a:t> (</a:t>
            </a:r>
            <a:r>
              <a:rPr lang="en-US" dirty="0" err="1"/>
              <a:t>např</a:t>
            </a:r>
            <a:r>
              <a:rPr lang="en-US" dirty="0"/>
              <a:t>. </a:t>
            </a:r>
            <a:r>
              <a:rPr lang="en-US" dirty="0" err="1"/>
              <a:t>hormon</a:t>
            </a:r>
            <a:r>
              <a:rPr lang="en-US" dirty="0"/>
              <a:t> insulin)</a:t>
            </a:r>
          </a:p>
          <a:p>
            <a:pPr marL="342900" indent="-342900">
              <a:buAutoNum type="arabicParenR"/>
            </a:pPr>
            <a:r>
              <a:rPr lang="en-US" dirty="0" err="1"/>
              <a:t>Skladovací</a:t>
            </a:r>
            <a:r>
              <a:rPr lang="en-US" dirty="0"/>
              <a:t> (storage) – </a:t>
            </a:r>
            <a:r>
              <a:rPr lang="en-US" dirty="0" err="1"/>
              <a:t>např</a:t>
            </a:r>
            <a:r>
              <a:rPr lang="en-US" dirty="0"/>
              <a:t>. </a:t>
            </a:r>
            <a:r>
              <a:rPr lang="en-US" dirty="0" err="1"/>
              <a:t>ovalbumin</a:t>
            </a:r>
            <a:r>
              <a:rPr lang="en-US" dirty="0"/>
              <a:t> – </a:t>
            </a:r>
            <a:r>
              <a:rPr lang="en-US" dirty="0" err="1"/>
              <a:t>zdroj</a:t>
            </a:r>
            <a:r>
              <a:rPr lang="en-US" dirty="0"/>
              <a:t> </a:t>
            </a:r>
            <a:r>
              <a:rPr lang="en-US" dirty="0" err="1"/>
              <a:t>dusíku</a:t>
            </a:r>
            <a:r>
              <a:rPr lang="en-US" dirty="0"/>
              <a:t> pro </a:t>
            </a:r>
            <a:r>
              <a:rPr lang="en-US" dirty="0" err="1"/>
              <a:t>vyvíjející</a:t>
            </a:r>
            <a:r>
              <a:rPr lang="en-US" dirty="0"/>
              <a:t> se </a:t>
            </a:r>
            <a:r>
              <a:rPr lang="en-US" dirty="0" err="1"/>
              <a:t>ptačí</a:t>
            </a:r>
            <a:r>
              <a:rPr lang="en-US" dirty="0"/>
              <a:t> embryo</a:t>
            </a:r>
          </a:p>
          <a:p>
            <a:pPr marL="342900" indent="-342900">
              <a:buAutoNum type="arabicParenR"/>
            </a:pPr>
            <a:r>
              <a:rPr lang="en-US" dirty="0"/>
              <a:t>“</a:t>
            </a:r>
            <a:r>
              <a:rPr lang="en-US" dirty="0" err="1"/>
              <a:t>Pohybové</a:t>
            </a:r>
            <a:r>
              <a:rPr lang="en-US" dirty="0"/>
              <a:t>” </a:t>
            </a:r>
            <a:r>
              <a:rPr lang="en-US" dirty="0" err="1"/>
              <a:t>proteiny</a:t>
            </a:r>
            <a:r>
              <a:rPr lang="en-US" dirty="0"/>
              <a:t> – </a:t>
            </a:r>
            <a:r>
              <a:rPr lang="en-US" dirty="0" err="1"/>
              <a:t>actin</a:t>
            </a:r>
            <a:r>
              <a:rPr lang="en-US" dirty="0"/>
              <a:t>, myosin, </a:t>
            </a:r>
            <a:r>
              <a:rPr lang="en-US" dirty="0" err="1"/>
              <a:t>tubulin</a:t>
            </a:r>
            <a:r>
              <a:rPr lang="en-US" dirty="0"/>
              <a:t>, </a:t>
            </a:r>
            <a:r>
              <a:rPr lang="en-US" dirty="0" err="1"/>
              <a:t>dynein</a:t>
            </a:r>
            <a:r>
              <a:rPr lang="en-US" dirty="0"/>
              <a:t>, </a:t>
            </a:r>
            <a:r>
              <a:rPr lang="en-US" dirty="0" err="1"/>
              <a:t>kinesin</a:t>
            </a:r>
            <a:endParaRPr lang="en-US" dirty="0"/>
          </a:p>
          <a:p>
            <a:pPr marL="342900" indent="-342900">
              <a:buAutoNum type="arabicParenR"/>
            </a:pPr>
            <a:r>
              <a:rPr lang="en-US" dirty="0" err="1"/>
              <a:t>Strukturní</a:t>
            </a:r>
            <a:r>
              <a:rPr lang="en-US" dirty="0"/>
              <a:t> </a:t>
            </a:r>
            <a:r>
              <a:rPr lang="en-US" dirty="0" err="1"/>
              <a:t>proteiny</a:t>
            </a:r>
            <a:r>
              <a:rPr lang="en-US" dirty="0"/>
              <a:t> – </a:t>
            </a:r>
            <a:r>
              <a:rPr lang="en-US" dirty="0" err="1"/>
              <a:t>zajišťujicí</a:t>
            </a:r>
            <a:r>
              <a:rPr lang="en-US" dirty="0"/>
              <a:t> </a:t>
            </a:r>
            <a:r>
              <a:rPr lang="en-US" dirty="0" err="1"/>
              <a:t>vytvoření</a:t>
            </a:r>
            <a:r>
              <a:rPr lang="en-US" dirty="0"/>
              <a:t> a </a:t>
            </a:r>
            <a:r>
              <a:rPr lang="en-US" dirty="0" err="1"/>
              <a:t>udržení</a:t>
            </a:r>
            <a:r>
              <a:rPr lang="en-US" dirty="0"/>
              <a:t> </a:t>
            </a:r>
            <a:r>
              <a:rPr lang="en-US" dirty="0" err="1"/>
              <a:t>biologické</a:t>
            </a:r>
            <a:r>
              <a:rPr lang="en-US" dirty="0"/>
              <a:t> </a:t>
            </a:r>
            <a:r>
              <a:rPr lang="en-US" dirty="0" err="1"/>
              <a:t>struktury</a:t>
            </a:r>
            <a:r>
              <a:rPr lang="en-US" dirty="0"/>
              <a:t> – </a:t>
            </a:r>
            <a:r>
              <a:rPr lang="en-US" dirty="0">
                <a:latin typeface="Symbol" charset="2"/>
                <a:cs typeface="Symbol" charset="2"/>
              </a:rPr>
              <a:t>a</a:t>
            </a:r>
            <a:r>
              <a:rPr lang="en-US" dirty="0"/>
              <a:t>-keratin, </a:t>
            </a:r>
            <a:r>
              <a:rPr lang="en-US" dirty="0" err="1"/>
              <a:t>kolagen</a:t>
            </a:r>
            <a:r>
              <a:rPr lang="en-US" dirty="0"/>
              <a:t>, </a:t>
            </a:r>
            <a:r>
              <a:rPr lang="en-US" dirty="0" err="1"/>
              <a:t>elastin</a:t>
            </a:r>
            <a:r>
              <a:rPr lang="en-US" dirty="0"/>
              <a:t>, fibroin etc.</a:t>
            </a:r>
          </a:p>
          <a:p>
            <a:pPr marL="342900" indent="-342900">
              <a:buAutoNum type="arabicParenR"/>
            </a:pPr>
            <a:r>
              <a:rPr lang="en-US" dirty="0" err="1"/>
              <a:t>Ochranné</a:t>
            </a:r>
            <a:r>
              <a:rPr lang="en-US" dirty="0"/>
              <a:t> – </a:t>
            </a:r>
            <a:r>
              <a:rPr lang="en-US" dirty="0" err="1"/>
              <a:t>imunoglobuliny</a:t>
            </a:r>
            <a:r>
              <a:rPr lang="en-US" dirty="0"/>
              <a:t>, fibrinogen, thrombin</a:t>
            </a:r>
          </a:p>
          <a:p>
            <a:pPr marL="342900" indent="-342900">
              <a:buAutoNum type="arabicParenR"/>
            </a:pPr>
            <a:endParaRPr lang="en-US" dirty="0"/>
          </a:p>
          <a:p>
            <a:pPr marL="342900" indent="-342900">
              <a:buAutoNum type="arabicParenR"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Semester 2024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01091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Proteins, Karel Kubíček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CFE9-3E20-D34A-936D-633295D73144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17562" y="547591"/>
            <a:ext cx="5598257" cy="5632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X] </a:t>
            </a:r>
            <a:r>
              <a:rPr lang="en-US" sz="2400" b="1" dirty="0" err="1"/>
              <a:t>Proteinová</a:t>
            </a:r>
            <a:r>
              <a:rPr lang="en-US" sz="2400" b="1" dirty="0"/>
              <a:t> </a:t>
            </a:r>
            <a:r>
              <a:rPr lang="en-US" sz="2400" b="1" dirty="0" err="1"/>
              <a:t>databáze</a:t>
            </a:r>
            <a:r>
              <a:rPr lang="en-US" sz="2400" b="1" dirty="0"/>
              <a:t> – PDB</a:t>
            </a:r>
          </a:p>
          <a:p>
            <a:r>
              <a:rPr lang="en-US" dirty="0"/>
              <a:t>		</a:t>
            </a:r>
          </a:p>
          <a:p>
            <a:r>
              <a:rPr lang="en-US" dirty="0"/>
              <a:t>			</a:t>
            </a:r>
          </a:p>
          <a:p>
            <a:r>
              <a:rPr lang="en-US" dirty="0"/>
              <a:t>			</a:t>
            </a:r>
          </a:p>
          <a:p>
            <a:r>
              <a:rPr lang="en-US" dirty="0"/>
              <a:t>							</a:t>
            </a:r>
            <a:r>
              <a:rPr lang="en-US" sz="2400" dirty="0">
                <a:hlinkClick r:id="rId2"/>
              </a:rPr>
              <a:t>WWW.RCSB.ORG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b="1" dirty="0"/>
              <a:t>XI] </a:t>
            </a:r>
            <a:r>
              <a:rPr lang="en-US" sz="2400" b="1" dirty="0" err="1"/>
              <a:t>Vizualizační</a:t>
            </a:r>
            <a:r>
              <a:rPr lang="en-US" sz="2400" b="1" dirty="0"/>
              <a:t> </a:t>
            </a:r>
            <a:r>
              <a:rPr lang="en-US" sz="2400" b="1" dirty="0" err="1"/>
              <a:t>programy</a:t>
            </a:r>
            <a:endParaRPr lang="en-US" sz="2400" b="1" dirty="0"/>
          </a:p>
          <a:p>
            <a:pPr marL="457200" indent="-457200">
              <a:buAutoNum type="arabicParenR"/>
            </a:pPr>
            <a:r>
              <a:rPr lang="en-US" sz="2400" dirty="0" err="1"/>
              <a:t>PyMol</a:t>
            </a:r>
            <a:endParaRPr lang="en-US" sz="2400" dirty="0"/>
          </a:p>
          <a:p>
            <a:pPr marL="457200" indent="-457200">
              <a:buAutoNum type="arabicParenR"/>
            </a:pPr>
            <a:r>
              <a:rPr lang="en-US" sz="2400" dirty="0"/>
              <a:t>Chimera</a:t>
            </a:r>
          </a:p>
          <a:p>
            <a:pPr marL="457200" indent="-457200">
              <a:buFontTx/>
              <a:buAutoNum type="arabicParenR"/>
            </a:pPr>
            <a:r>
              <a:rPr lang="en-US" sz="2400" dirty="0"/>
              <a:t>VMD</a:t>
            </a:r>
          </a:p>
          <a:p>
            <a:pPr marL="457200" indent="-457200">
              <a:buAutoNum type="arabicParenR"/>
            </a:pPr>
            <a:r>
              <a:rPr lang="en-US" sz="2400" dirty="0" err="1"/>
              <a:t>MolMol</a:t>
            </a:r>
            <a:endParaRPr lang="en-US" sz="2400" dirty="0"/>
          </a:p>
          <a:p>
            <a:pPr marL="457200" indent="-457200">
              <a:buAutoNum type="arabicParenR"/>
            </a:pPr>
            <a:r>
              <a:rPr lang="en-US" sz="2400" dirty="0" err="1"/>
              <a:t>RasMol</a:t>
            </a:r>
            <a:endParaRPr lang="en-US" sz="2400" dirty="0"/>
          </a:p>
          <a:p>
            <a:pPr marL="457200" indent="-457200">
              <a:buAutoNum type="arabicParenR"/>
            </a:pPr>
            <a:r>
              <a:rPr lang="en-US" sz="2400" dirty="0"/>
              <a:t>Insight II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Semester 2024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1390" y="337876"/>
            <a:ext cx="8922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9) </a:t>
            </a:r>
            <a:r>
              <a:rPr lang="en-US" dirty="0" err="1"/>
              <a:t>Aminokyseliny</a:t>
            </a:r>
            <a:r>
              <a:rPr lang="en-US" dirty="0"/>
              <a:t> </a:t>
            </a:r>
            <a:r>
              <a:rPr lang="en-US" dirty="0" err="1"/>
              <a:t>s</a:t>
            </a:r>
            <a:r>
              <a:rPr lang="en-US" dirty="0"/>
              <a:t> </a:t>
            </a:r>
            <a:r>
              <a:rPr lang="en-US" dirty="0" err="1"/>
              <a:t>acidickými</a:t>
            </a:r>
            <a:r>
              <a:rPr lang="en-US" dirty="0"/>
              <a:t> </a:t>
            </a:r>
            <a:r>
              <a:rPr lang="en-US" dirty="0" err="1"/>
              <a:t>skupinami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jejich</a:t>
            </a:r>
            <a:r>
              <a:rPr lang="en-US" dirty="0"/>
              <a:t> </a:t>
            </a:r>
            <a:r>
              <a:rPr lang="en-US" dirty="0" err="1"/>
              <a:t>amidy</a:t>
            </a:r>
            <a:endParaRPr lang="en-US" dirty="0"/>
          </a:p>
        </p:txBody>
      </p:sp>
      <p:pic>
        <p:nvPicPr>
          <p:cNvPr id="6" name="Picture 4" descr="C:\Documents and Settings\lelli\Documenti\Immagini\AMMINOACIDI\asn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5540" y="752897"/>
            <a:ext cx="2166310" cy="1636144"/>
          </a:xfrm>
          <a:prstGeom prst="rect">
            <a:avLst/>
          </a:prstGeom>
          <a:noFill/>
        </p:spPr>
      </p:pic>
      <p:pic>
        <p:nvPicPr>
          <p:cNvPr id="7" name="Picture 5" descr="C:\Documents and Settings\lelli\Documenti\Immagini\AMMINOACIDI\asp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3869" y="752897"/>
            <a:ext cx="2164390" cy="1636144"/>
          </a:xfrm>
          <a:prstGeom prst="rect">
            <a:avLst/>
          </a:prstGeom>
          <a:noFill/>
        </p:spPr>
      </p:pic>
      <p:pic>
        <p:nvPicPr>
          <p:cNvPr id="8" name="Picture 7" descr="C:\Documents and Settings\lelli\Documenti\Immagini\AMMINOACIDI\gln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49479" y="2389041"/>
            <a:ext cx="2164390" cy="1636144"/>
          </a:xfrm>
          <a:prstGeom prst="rect">
            <a:avLst/>
          </a:prstGeom>
          <a:noFill/>
        </p:spPr>
      </p:pic>
      <p:pic>
        <p:nvPicPr>
          <p:cNvPr id="9" name="Picture 8" descr="C:\Documents and Settings\lelli\Documenti\Immagini\AMMINOACIDI\glu.gi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00035" y="2389041"/>
            <a:ext cx="2166310" cy="163614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21390" y="4345779"/>
            <a:ext cx="8922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10) </a:t>
            </a:r>
            <a:r>
              <a:rPr lang="en-US" dirty="0" err="1"/>
              <a:t>Imino</a:t>
            </a:r>
            <a:r>
              <a:rPr lang="en-US" dirty="0"/>
              <a:t> </a:t>
            </a:r>
            <a:r>
              <a:rPr lang="en-US" dirty="0" err="1"/>
              <a:t>kyselina</a:t>
            </a:r>
            <a:endParaRPr lang="en-US" dirty="0"/>
          </a:p>
        </p:txBody>
      </p:sp>
      <p:pic>
        <p:nvPicPr>
          <p:cNvPr id="11" name="Picture 16" descr="C:\Documents and Settings\lelli\Documenti\Immagini\AMMINOACIDI\pro.gif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1357" y="4715111"/>
            <a:ext cx="2216243" cy="1673491"/>
          </a:xfrm>
          <a:prstGeom prst="rect">
            <a:avLst/>
          </a:prstGeom>
          <a:noFill/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CFE9-3E20-D34A-936D-633295D7314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2549479" y="6356350"/>
            <a:ext cx="3470321" cy="365125"/>
          </a:xfrm>
        </p:spPr>
        <p:txBody>
          <a:bodyPr/>
          <a:lstStyle/>
          <a:p>
            <a:r>
              <a:rPr lang="en-US"/>
              <a:t>Proteins, Karel Kubíček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Semester 2024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1390" y="337876"/>
            <a:ext cx="8922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11) </a:t>
            </a:r>
            <a:r>
              <a:rPr lang="en-US" dirty="0" err="1"/>
              <a:t>Aminokyseliny</a:t>
            </a:r>
            <a:r>
              <a:rPr lang="en-US" dirty="0"/>
              <a:t> </a:t>
            </a:r>
            <a:r>
              <a:rPr lang="en-US" dirty="0" err="1"/>
              <a:t>s</a:t>
            </a:r>
            <a:r>
              <a:rPr lang="en-US" dirty="0"/>
              <a:t> </a:t>
            </a:r>
            <a:r>
              <a:rPr lang="en-US" dirty="0" err="1"/>
              <a:t>basickými</a:t>
            </a:r>
            <a:r>
              <a:rPr lang="en-US" dirty="0"/>
              <a:t> </a:t>
            </a:r>
            <a:r>
              <a:rPr lang="en-US" dirty="0" err="1"/>
              <a:t>skupinami</a:t>
            </a:r>
            <a:endParaRPr lang="en-US" dirty="0"/>
          </a:p>
        </p:txBody>
      </p:sp>
      <p:pic>
        <p:nvPicPr>
          <p:cNvPr id="6" name="Picture 3" descr="C:\Documents and Settings\lelli\Documenti\Immagini\AMMINOACIDI\arg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2033" y="1074586"/>
            <a:ext cx="2166310" cy="1636144"/>
          </a:xfrm>
          <a:prstGeom prst="rect">
            <a:avLst/>
          </a:prstGeom>
          <a:noFill/>
        </p:spPr>
      </p:pic>
      <p:pic>
        <p:nvPicPr>
          <p:cNvPr id="7" name="Picture 10" descr="C:\Documents and Settings\lelli\Documenti\Immagini\AMMINOACIDI\his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49130" y="1074586"/>
            <a:ext cx="2164390" cy="1636144"/>
          </a:xfrm>
          <a:prstGeom prst="rect">
            <a:avLst/>
          </a:prstGeom>
          <a:noFill/>
        </p:spPr>
      </p:pic>
      <p:pic>
        <p:nvPicPr>
          <p:cNvPr id="8" name="Picture 13" descr="C:\Documents and Settings\lelli\Documenti\Immagini\AMMINOACIDI\lys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63935" y="1074586"/>
            <a:ext cx="2166310" cy="163614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21390" y="3115220"/>
            <a:ext cx="8922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12) </a:t>
            </a:r>
            <a:r>
              <a:rPr lang="en-US" dirty="0" err="1"/>
              <a:t>Aminokyseliny</a:t>
            </a:r>
            <a:r>
              <a:rPr lang="en-US" dirty="0"/>
              <a:t> </a:t>
            </a:r>
            <a:r>
              <a:rPr lang="en-US" dirty="0" err="1"/>
              <a:t>s</a:t>
            </a:r>
            <a:r>
              <a:rPr lang="en-US" dirty="0"/>
              <a:t> </a:t>
            </a:r>
            <a:r>
              <a:rPr lang="en-US" dirty="0" err="1"/>
              <a:t>aromatickými</a:t>
            </a:r>
            <a:r>
              <a:rPr lang="en-US" dirty="0"/>
              <a:t> </a:t>
            </a:r>
            <a:r>
              <a:rPr lang="en-US" dirty="0" err="1"/>
              <a:t>kruhy</a:t>
            </a:r>
            <a:endParaRPr lang="en-US" dirty="0"/>
          </a:p>
        </p:txBody>
      </p:sp>
      <p:pic>
        <p:nvPicPr>
          <p:cNvPr id="10" name="Picture 15" descr="C:\Documents and Settings\lelli\Documenti\Immagini\AMMINOACIDI\phe.gi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87633" y="3833701"/>
            <a:ext cx="2164390" cy="1636144"/>
          </a:xfrm>
          <a:prstGeom prst="rect">
            <a:avLst/>
          </a:prstGeom>
          <a:noFill/>
        </p:spPr>
      </p:pic>
      <p:pic>
        <p:nvPicPr>
          <p:cNvPr id="11" name="Picture 19" descr="C:\Documents and Settings\lelli\Documenti\Immagini\AMMINOACIDI\trp.gif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4013" y="3833701"/>
            <a:ext cx="2166310" cy="1636144"/>
          </a:xfrm>
          <a:prstGeom prst="rect">
            <a:avLst/>
          </a:prstGeom>
          <a:noFill/>
        </p:spPr>
      </p:pic>
      <p:pic>
        <p:nvPicPr>
          <p:cNvPr id="12" name="Picture 20" descr="C:\Documents and Settings\lelli\Documenti\Immagini\AMMINOACIDI\tyr.gif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9641" y="4822501"/>
            <a:ext cx="2164390" cy="1636144"/>
          </a:xfrm>
          <a:prstGeom prst="rect">
            <a:avLst/>
          </a:prstGeom>
          <a:noFill/>
        </p:spPr>
      </p:pic>
      <p:pic>
        <p:nvPicPr>
          <p:cNvPr id="13" name="Picture 10" descr="C:\Documents and Settings\lelli\Documenti\Immagini\AMMINOACIDI\his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7010" y="4822501"/>
            <a:ext cx="2164390" cy="1636144"/>
          </a:xfrm>
          <a:prstGeom prst="rect">
            <a:avLst/>
          </a:prstGeom>
          <a:noFill/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CFE9-3E20-D34A-936D-633295D7314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2493553" y="6356350"/>
            <a:ext cx="3526247" cy="365125"/>
          </a:xfrm>
        </p:spPr>
        <p:txBody>
          <a:bodyPr/>
          <a:lstStyle/>
          <a:p>
            <a:r>
              <a:rPr lang="en-US"/>
              <a:t>Proteins, Karel Kubíček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Semester 2024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152400" y="100013"/>
            <a:ext cx="9448800" cy="6757987"/>
            <a:chOff x="-152400" y="100013"/>
            <a:chExt cx="9448800" cy="6757987"/>
          </a:xfrm>
        </p:grpSpPr>
        <p:pic>
          <p:nvPicPr>
            <p:cNvPr id="2050" name="Picture 2" descr="C:\Documents and Settings\lelli\Documenti\Immagini\AMMINOACIDI\ala.gif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CC"/>
                </a:clrFrom>
                <a:clrTo>
                  <a:srgbClr val="FFFFC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967" y="100013"/>
              <a:ext cx="2164390" cy="1636144"/>
            </a:xfrm>
            <a:prstGeom prst="rect">
              <a:avLst/>
            </a:prstGeom>
            <a:noFill/>
          </p:spPr>
        </p:pic>
        <p:pic>
          <p:nvPicPr>
            <p:cNvPr id="2051" name="Picture 3" descr="C:\Documents and Settings\lelli\Documenti\Immagini\AMMINOACIDI\arg.gif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CC"/>
                </a:clrFrom>
                <a:clrTo>
                  <a:srgbClr val="FFFFC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51073" y="100013"/>
              <a:ext cx="2166310" cy="1636144"/>
            </a:xfrm>
            <a:prstGeom prst="rect">
              <a:avLst/>
            </a:prstGeom>
            <a:noFill/>
          </p:spPr>
        </p:pic>
        <p:pic>
          <p:nvPicPr>
            <p:cNvPr id="2052" name="Picture 4" descr="C:\Documents and Settings\lelli\Documenti\Immagini\AMMINOACIDI\asn.gif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CC"/>
                </a:clrFrom>
                <a:clrTo>
                  <a:srgbClr val="FFFFC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50570" y="100013"/>
              <a:ext cx="2166310" cy="1636144"/>
            </a:xfrm>
            <a:prstGeom prst="rect">
              <a:avLst/>
            </a:prstGeom>
            <a:noFill/>
          </p:spPr>
        </p:pic>
        <p:pic>
          <p:nvPicPr>
            <p:cNvPr id="2053" name="Picture 5" descr="C:\Documents and Settings\lelli\Documenti\Immagini\AMMINOACIDI\asp.gif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CC"/>
                </a:clrFrom>
                <a:clrTo>
                  <a:srgbClr val="FFFFC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09871" y="100013"/>
              <a:ext cx="2164390" cy="1636144"/>
            </a:xfrm>
            <a:prstGeom prst="rect">
              <a:avLst/>
            </a:prstGeom>
            <a:noFill/>
          </p:spPr>
        </p:pic>
        <p:pic>
          <p:nvPicPr>
            <p:cNvPr id="2054" name="Picture 6" descr="C:\Documents and Settings\lelli\Documenti\Immagini\AMMINOACIDI\cys.gif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CC"/>
                </a:clrFrom>
                <a:clrTo>
                  <a:srgbClr val="FFFFC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761356" y="100013"/>
              <a:ext cx="2166310" cy="1636144"/>
            </a:xfrm>
            <a:prstGeom prst="rect">
              <a:avLst/>
            </a:prstGeom>
            <a:noFill/>
          </p:spPr>
        </p:pic>
        <p:pic>
          <p:nvPicPr>
            <p:cNvPr id="2055" name="Picture 7" descr="C:\Documents and Settings\lelli\Documenti\Immagini\AMMINOACIDI\gln.gif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CC"/>
                </a:clrFrom>
                <a:clrTo>
                  <a:srgbClr val="FFFFC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52400" y="1807294"/>
              <a:ext cx="2164390" cy="1636144"/>
            </a:xfrm>
            <a:prstGeom prst="rect">
              <a:avLst/>
            </a:prstGeom>
            <a:noFill/>
          </p:spPr>
        </p:pic>
        <p:pic>
          <p:nvPicPr>
            <p:cNvPr id="2056" name="Picture 8" descr="C:\Documents and Settings\lelli\Documenti\Immagini\AMMINOACIDI\glu.gif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CC"/>
                </a:clrFrom>
                <a:clrTo>
                  <a:srgbClr val="FFFFC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51073" y="1794845"/>
              <a:ext cx="2166310" cy="1636144"/>
            </a:xfrm>
            <a:prstGeom prst="rect">
              <a:avLst/>
            </a:prstGeom>
            <a:noFill/>
          </p:spPr>
        </p:pic>
        <p:pic>
          <p:nvPicPr>
            <p:cNvPr id="2057" name="Picture 9" descr="C:\Documents and Settings\lelli\Documenti\Immagini\AMMINOACIDI\gly.gif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CC"/>
                </a:clrFrom>
                <a:clrTo>
                  <a:srgbClr val="FFFFC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66203" y="1892658"/>
              <a:ext cx="2166310" cy="1636144"/>
            </a:xfrm>
            <a:prstGeom prst="rect">
              <a:avLst/>
            </a:prstGeom>
            <a:noFill/>
          </p:spPr>
        </p:pic>
        <p:pic>
          <p:nvPicPr>
            <p:cNvPr id="2058" name="Picture 10" descr="C:\Documents and Settings\lelli\Documenti\Immagini\AMMINOACIDI\his.gif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CC"/>
                </a:clrFrom>
                <a:clrTo>
                  <a:srgbClr val="FFFFC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41138" y="1892658"/>
              <a:ext cx="2164390" cy="1636144"/>
            </a:xfrm>
            <a:prstGeom prst="rect">
              <a:avLst/>
            </a:prstGeom>
            <a:noFill/>
          </p:spPr>
        </p:pic>
        <p:pic>
          <p:nvPicPr>
            <p:cNvPr id="2059" name="Picture 11" descr="C:\Documents and Settings\lelli\Documenti\Immagini\AMMINOACIDI\ile.gif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CC"/>
                </a:clrFrom>
                <a:clrTo>
                  <a:srgbClr val="FFFFC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669173" y="1892658"/>
              <a:ext cx="2166310" cy="1636144"/>
            </a:xfrm>
            <a:prstGeom prst="rect">
              <a:avLst/>
            </a:prstGeom>
            <a:noFill/>
          </p:spPr>
        </p:pic>
        <p:pic>
          <p:nvPicPr>
            <p:cNvPr id="2060" name="Picture 12" descr="C:\Documents and Settings\lelli\Documenti\Immagini\AMMINOACIDI\leu.gif"/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FFFCC"/>
                </a:clrFrom>
                <a:clrTo>
                  <a:srgbClr val="FFFFC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52400" y="3429211"/>
              <a:ext cx="2164390" cy="1636144"/>
            </a:xfrm>
            <a:prstGeom prst="rect">
              <a:avLst/>
            </a:prstGeom>
            <a:noFill/>
          </p:spPr>
        </p:pic>
        <p:pic>
          <p:nvPicPr>
            <p:cNvPr id="2061" name="Picture 13" descr="C:\Documents and Settings\lelli\Documenti\Immagini\AMMINOACIDI\lys.gif"/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CC"/>
                </a:clrFrom>
                <a:clrTo>
                  <a:srgbClr val="FFFFC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51073" y="3491455"/>
              <a:ext cx="2166310" cy="1636144"/>
            </a:xfrm>
            <a:prstGeom prst="rect">
              <a:avLst/>
            </a:prstGeom>
            <a:noFill/>
          </p:spPr>
        </p:pic>
        <p:pic>
          <p:nvPicPr>
            <p:cNvPr id="2062" name="Picture 14" descr="C:\Documents and Settings\lelli\Documenti\Immagini\AMMINOACIDI\met.gif"/>
            <p:cNvPicPr>
              <a:picLocks noChangeAspect="1" noChangeArrowheads="1"/>
            </p:cNvPicPr>
            <p:nvPr/>
          </p:nvPicPr>
          <p:blipFill>
            <a:blip r:embed="rId14">
              <a:clrChange>
                <a:clrFrom>
                  <a:srgbClr val="FFFFCC"/>
                </a:clrFrom>
                <a:clrTo>
                  <a:srgbClr val="FFFFC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42753" y="3429211"/>
              <a:ext cx="2166310" cy="1636144"/>
            </a:xfrm>
            <a:prstGeom prst="rect">
              <a:avLst/>
            </a:prstGeom>
            <a:noFill/>
          </p:spPr>
        </p:pic>
        <p:pic>
          <p:nvPicPr>
            <p:cNvPr id="2063" name="Picture 15" descr="C:\Documents and Settings\lelli\Documenti\Immagini\AMMINOACIDI\phe.gif"/>
            <p:cNvPicPr>
              <a:picLocks noChangeAspect="1" noChangeArrowheads="1"/>
            </p:cNvPicPr>
            <p:nvPr/>
          </p:nvPicPr>
          <p:blipFill>
            <a:blip r:embed="rId15">
              <a:clrChange>
                <a:clrFrom>
                  <a:srgbClr val="FFFFCC"/>
                </a:clrFrom>
                <a:clrTo>
                  <a:srgbClr val="FFFFC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378605" y="3514575"/>
              <a:ext cx="2164390" cy="1636144"/>
            </a:xfrm>
            <a:prstGeom prst="rect">
              <a:avLst/>
            </a:prstGeom>
            <a:noFill/>
          </p:spPr>
        </p:pic>
        <p:pic>
          <p:nvPicPr>
            <p:cNvPr id="2064" name="Picture 16" descr="C:\Documents and Settings\lelli\Documenti\Immagini\AMMINOACIDI\pro.gif"/>
            <p:cNvPicPr>
              <a:picLocks noChangeAspect="1" noChangeArrowheads="1"/>
            </p:cNvPicPr>
            <p:nvPr/>
          </p:nvPicPr>
          <p:blipFill>
            <a:blip r:embed="rId16">
              <a:clrChange>
                <a:clrFrom>
                  <a:srgbClr val="FFFFCC"/>
                </a:clrFrom>
                <a:clrTo>
                  <a:srgbClr val="FFFFC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945723" y="3514575"/>
              <a:ext cx="2216243" cy="1673491"/>
            </a:xfrm>
            <a:prstGeom prst="rect">
              <a:avLst/>
            </a:prstGeom>
            <a:noFill/>
          </p:spPr>
        </p:pic>
        <p:pic>
          <p:nvPicPr>
            <p:cNvPr id="2065" name="Picture 17" descr="C:\Documents and Settings\lelli\Documenti\Immagini\AMMINOACIDI\ser.gif"/>
            <p:cNvPicPr>
              <a:picLocks noChangeAspect="1" noChangeArrowheads="1"/>
            </p:cNvPicPr>
            <p:nvPr/>
          </p:nvPicPr>
          <p:blipFill>
            <a:blip r:embed="rId17">
              <a:clrChange>
                <a:clrFrom>
                  <a:srgbClr val="FFFFCC"/>
                </a:clrFrom>
                <a:clrTo>
                  <a:srgbClr val="FFFFC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967" y="5051128"/>
              <a:ext cx="2164390" cy="1636144"/>
            </a:xfrm>
            <a:prstGeom prst="rect">
              <a:avLst/>
            </a:prstGeom>
            <a:noFill/>
          </p:spPr>
        </p:pic>
        <p:pic>
          <p:nvPicPr>
            <p:cNvPr id="2066" name="Picture 18" descr="C:\Documents and Settings\lelli\Documenti\Immagini\AMMINOACIDI\thr.gif"/>
            <p:cNvPicPr>
              <a:picLocks noChangeAspect="1" noChangeArrowheads="1"/>
            </p:cNvPicPr>
            <p:nvPr/>
          </p:nvPicPr>
          <p:blipFill>
            <a:blip r:embed="rId18">
              <a:clrChange>
                <a:clrFrom>
                  <a:srgbClr val="FFFFCC"/>
                </a:clrFrom>
                <a:clrTo>
                  <a:srgbClr val="FFFFC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91268" y="5051128"/>
              <a:ext cx="2166310" cy="1636144"/>
            </a:xfrm>
            <a:prstGeom prst="rect">
              <a:avLst/>
            </a:prstGeom>
            <a:noFill/>
          </p:spPr>
        </p:pic>
        <p:pic>
          <p:nvPicPr>
            <p:cNvPr id="2067" name="Picture 19" descr="C:\Documents and Settings\lelli\Documenti\Immagini\AMMINOACIDI\trp.gif"/>
            <p:cNvPicPr>
              <a:picLocks noChangeAspect="1" noChangeArrowheads="1"/>
            </p:cNvPicPr>
            <p:nvPr/>
          </p:nvPicPr>
          <p:blipFill>
            <a:blip r:embed="rId19">
              <a:clrChange>
                <a:clrFrom>
                  <a:srgbClr val="FFFFCC"/>
                </a:clrFrom>
                <a:clrTo>
                  <a:srgbClr val="FFFFC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34937" y="5051128"/>
              <a:ext cx="2166310" cy="1636144"/>
            </a:xfrm>
            <a:prstGeom prst="rect">
              <a:avLst/>
            </a:prstGeom>
            <a:noFill/>
          </p:spPr>
        </p:pic>
        <p:pic>
          <p:nvPicPr>
            <p:cNvPr id="2068" name="Picture 20" descr="C:\Documents and Settings\lelli\Documenti\Immagini\AMMINOACIDI\tyr.gif"/>
            <p:cNvPicPr>
              <a:picLocks noChangeAspect="1" noChangeArrowheads="1"/>
            </p:cNvPicPr>
            <p:nvPr/>
          </p:nvPicPr>
          <p:blipFill>
            <a:blip r:embed="rId20">
              <a:clrChange>
                <a:clrFrom>
                  <a:srgbClr val="FFFFCC"/>
                </a:clrFrom>
                <a:clrTo>
                  <a:srgbClr val="FFFFC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470788" y="5221856"/>
              <a:ext cx="2164390" cy="1636144"/>
            </a:xfrm>
            <a:prstGeom prst="rect">
              <a:avLst/>
            </a:prstGeom>
            <a:noFill/>
          </p:spPr>
        </p:pic>
        <p:pic>
          <p:nvPicPr>
            <p:cNvPr id="2069" name="Picture 21" descr="C:\Documents and Settings\lelli\Documenti\Immagini\AMMINOACIDI\val.gif"/>
            <p:cNvPicPr>
              <a:picLocks noChangeAspect="1" noChangeArrowheads="1"/>
            </p:cNvPicPr>
            <p:nvPr/>
          </p:nvPicPr>
          <p:blipFill>
            <a:blip r:embed="rId21">
              <a:clrChange>
                <a:clrFrom>
                  <a:srgbClr val="FFFFCC"/>
                </a:clrFrom>
                <a:clrTo>
                  <a:srgbClr val="FFFFC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130090" y="5136492"/>
              <a:ext cx="2166310" cy="1636144"/>
            </a:xfrm>
            <a:prstGeom prst="rect">
              <a:avLst/>
            </a:prstGeom>
            <a:noFill/>
          </p:spPr>
        </p:pic>
        <p:sp>
          <p:nvSpPr>
            <p:cNvPr id="23" name="TextBox 22"/>
            <p:cNvSpPr txBox="1"/>
            <p:nvPr/>
          </p:nvSpPr>
          <p:spPr>
            <a:xfrm>
              <a:off x="372868" y="291270"/>
              <a:ext cx="3728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A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825556" y="291270"/>
              <a:ext cx="3728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R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671144" y="291270"/>
              <a:ext cx="39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N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213617" y="212837"/>
              <a:ext cx="39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D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130090" y="221364"/>
              <a:ext cx="39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C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75145" y="1892658"/>
              <a:ext cx="39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Q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16544" y="1892658"/>
              <a:ext cx="39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E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659855" y="1892658"/>
              <a:ext cx="39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G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009871" y="1892658"/>
              <a:ext cx="39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H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976538" y="1892658"/>
              <a:ext cx="39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I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75145" y="3514575"/>
              <a:ext cx="39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L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998634" y="3514575"/>
              <a:ext cx="395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K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717383" y="3514575"/>
              <a:ext cx="5472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M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427601" y="3514575"/>
              <a:ext cx="5472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F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269349" y="3514575"/>
              <a:ext cx="5472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P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99222" y="5440962"/>
              <a:ext cx="5472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S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998634" y="5440962"/>
              <a:ext cx="5472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T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671144" y="5221856"/>
              <a:ext cx="5472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W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748887" y="5316001"/>
              <a:ext cx="5472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Y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371984" y="5316001"/>
              <a:ext cx="5472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V</a:t>
              </a:r>
            </a:p>
          </p:txBody>
        </p:sp>
      </p:grpSp>
      <p:sp>
        <p:nvSpPr>
          <p:cNvPr id="44" name="Slide Number Placeholder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CFE9-3E20-D34A-936D-633295D7314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Semester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Proteins, Karel Kubíček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429000" cy="365125"/>
          </a:xfrm>
        </p:spPr>
        <p:txBody>
          <a:bodyPr/>
          <a:lstStyle/>
          <a:p>
            <a:r>
              <a:rPr lang="en-US"/>
              <a:t>Proteins, Karel Kubíček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CFE9-3E20-D34A-936D-633295D7314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1390" y="407781"/>
            <a:ext cx="8774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III] </a:t>
            </a:r>
            <a:r>
              <a:rPr lang="en-US" dirty="0" err="1"/>
              <a:t>Peptidy</a:t>
            </a:r>
            <a:r>
              <a:rPr lang="en-US" dirty="0"/>
              <a:t>, </a:t>
            </a:r>
            <a:r>
              <a:rPr lang="en-US" dirty="0" err="1"/>
              <a:t>proteiny</a:t>
            </a:r>
            <a:r>
              <a:rPr lang="en-US" dirty="0"/>
              <a:t> – </a:t>
            </a:r>
            <a:r>
              <a:rPr lang="en-US" dirty="0" err="1"/>
              <a:t>vznik</a:t>
            </a:r>
            <a:r>
              <a:rPr lang="en-US" dirty="0"/>
              <a:t> </a:t>
            </a:r>
            <a:r>
              <a:rPr lang="en-US" dirty="0" err="1"/>
              <a:t>polymerů</a:t>
            </a:r>
            <a:r>
              <a:rPr lang="en-US" dirty="0"/>
              <a:t> </a:t>
            </a:r>
            <a:r>
              <a:rPr lang="en-US" dirty="0" err="1"/>
              <a:t>polymerizační</a:t>
            </a:r>
            <a:r>
              <a:rPr lang="en-US" dirty="0"/>
              <a:t> </a:t>
            </a:r>
            <a:r>
              <a:rPr lang="en-US" dirty="0" err="1"/>
              <a:t>reakcí</a:t>
            </a:r>
            <a:endParaRPr lang="en-US" dirty="0"/>
          </a:p>
        </p:txBody>
      </p:sp>
      <p:pic>
        <p:nvPicPr>
          <p:cNvPr id="5" name="Picture 4" descr="polymerizac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128" y="1108117"/>
            <a:ext cx="7935093" cy="4028089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Autumn Semester 2024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11270</TotalTime>
  <Words>2308</Words>
  <Application>Microsoft Macintosh PowerPoint</Application>
  <PresentationFormat>On-screen Show (4:3)</PresentationFormat>
  <Paragraphs>515</Paragraphs>
  <Slides>57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4" baseType="lpstr">
      <vt:lpstr>Arial</vt:lpstr>
      <vt:lpstr>Arial Bold</vt:lpstr>
      <vt:lpstr>Calibri</vt:lpstr>
      <vt:lpstr>Courier</vt:lpstr>
      <vt:lpstr>Geneva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Protein folding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Karel Kubicek</dc:creator>
  <cp:lastModifiedBy>Karel Kubíček</cp:lastModifiedBy>
  <cp:revision>139</cp:revision>
  <dcterms:created xsi:type="dcterms:W3CDTF">2010-11-02T12:03:16Z</dcterms:created>
  <dcterms:modified xsi:type="dcterms:W3CDTF">2024-10-24T06:03:22Z</dcterms:modified>
</cp:coreProperties>
</file>