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99"/>
  </p:notesMasterIdLst>
  <p:sldIdLst>
    <p:sldId id="520" r:id="rId2"/>
    <p:sldId id="558" r:id="rId3"/>
    <p:sldId id="808" r:id="rId4"/>
    <p:sldId id="813" r:id="rId5"/>
    <p:sldId id="826" r:id="rId6"/>
    <p:sldId id="811" r:id="rId7"/>
    <p:sldId id="812" r:id="rId8"/>
    <p:sldId id="824" r:id="rId9"/>
    <p:sldId id="825" r:id="rId10"/>
    <p:sldId id="828" r:id="rId11"/>
    <p:sldId id="821" r:id="rId12"/>
    <p:sldId id="827" r:id="rId13"/>
    <p:sldId id="814" r:id="rId14"/>
    <p:sldId id="815" r:id="rId15"/>
    <p:sldId id="816" r:id="rId16"/>
    <p:sldId id="817" r:id="rId17"/>
    <p:sldId id="818" r:id="rId18"/>
    <p:sldId id="819" r:id="rId19"/>
    <p:sldId id="820" r:id="rId20"/>
    <p:sldId id="912" r:id="rId21"/>
    <p:sldId id="913" r:id="rId22"/>
    <p:sldId id="914" r:id="rId23"/>
    <p:sldId id="915" r:id="rId24"/>
    <p:sldId id="916" r:id="rId25"/>
    <p:sldId id="822" r:id="rId26"/>
    <p:sldId id="823" r:id="rId27"/>
    <p:sldId id="857" r:id="rId28"/>
    <p:sldId id="860" r:id="rId29"/>
    <p:sldId id="861" r:id="rId30"/>
    <p:sldId id="862" r:id="rId31"/>
    <p:sldId id="863" r:id="rId32"/>
    <p:sldId id="868" r:id="rId33"/>
    <p:sldId id="869" r:id="rId34"/>
    <p:sldId id="870" r:id="rId35"/>
    <p:sldId id="871" r:id="rId36"/>
    <p:sldId id="872" r:id="rId37"/>
    <p:sldId id="873" r:id="rId38"/>
    <p:sldId id="874" r:id="rId39"/>
    <p:sldId id="876" r:id="rId40"/>
    <p:sldId id="877" r:id="rId41"/>
    <p:sldId id="878" r:id="rId42"/>
    <p:sldId id="879" r:id="rId43"/>
    <p:sldId id="880" r:id="rId44"/>
    <p:sldId id="881" r:id="rId45"/>
    <p:sldId id="882" r:id="rId46"/>
    <p:sldId id="883" r:id="rId47"/>
    <p:sldId id="884" r:id="rId48"/>
    <p:sldId id="885" r:id="rId49"/>
    <p:sldId id="886" r:id="rId50"/>
    <p:sldId id="887" r:id="rId51"/>
    <p:sldId id="888" r:id="rId52"/>
    <p:sldId id="889" r:id="rId53"/>
    <p:sldId id="890" r:id="rId54"/>
    <p:sldId id="891" r:id="rId55"/>
    <p:sldId id="892" r:id="rId56"/>
    <p:sldId id="893" r:id="rId57"/>
    <p:sldId id="894" r:id="rId58"/>
    <p:sldId id="895" r:id="rId59"/>
    <p:sldId id="896" r:id="rId60"/>
    <p:sldId id="898" r:id="rId61"/>
    <p:sldId id="899" r:id="rId62"/>
    <p:sldId id="900" r:id="rId63"/>
    <p:sldId id="901" r:id="rId64"/>
    <p:sldId id="902" r:id="rId65"/>
    <p:sldId id="685" r:id="rId66"/>
    <p:sldId id="1027" r:id="rId67"/>
    <p:sldId id="1026" r:id="rId68"/>
    <p:sldId id="929" r:id="rId69"/>
    <p:sldId id="930" r:id="rId70"/>
    <p:sldId id="829" r:id="rId71"/>
    <p:sldId id="684" r:id="rId72"/>
    <p:sldId id="686" r:id="rId73"/>
    <p:sldId id="687" r:id="rId74"/>
    <p:sldId id="690" r:id="rId75"/>
    <p:sldId id="688" r:id="rId76"/>
    <p:sldId id="689" r:id="rId77"/>
    <p:sldId id="988" r:id="rId78"/>
    <p:sldId id="989" r:id="rId79"/>
    <p:sldId id="990" r:id="rId80"/>
    <p:sldId id="991" r:id="rId81"/>
    <p:sldId id="992" r:id="rId82"/>
    <p:sldId id="993" r:id="rId83"/>
    <p:sldId id="994" r:id="rId84"/>
    <p:sldId id="995" r:id="rId85"/>
    <p:sldId id="996" r:id="rId86"/>
    <p:sldId id="997" r:id="rId87"/>
    <p:sldId id="998" r:id="rId88"/>
    <p:sldId id="999" r:id="rId89"/>
    <p:sldId id="1000" r:id="rId90"/>
    <p:sldId id="1001" r:id="rId91"/>
    <p:sldId id="1002" r:id="rId92"/>
    <p:sldId id="1003" r:id="rId93"/>
    <p:sldId id="1004" r:id="rId94"/>
    <p:sldId id="1005" r:id="rId95"/>
    <p:sldId id="1006" r:id="rId96"/>
    <p:sldId id="1007" r:id="rId97"/>
    <p:sldId id="1008" r:id="rId98"/>
    <p:sldId id="1009" r:id="rId99"/>
    <p:sldId id="1010" r:id="rId100"/>
    <p:sldId id="953" r:id="rId101"/>
    <p:sldId id="974" r:id="rId102"/>
    <p:sldId id="694" r:id="rId103"/>
    <p:sldId id="975" r:id="rId104"/>
    <p:sldId id="976" r:id="rId105"/>
    <p:sldId id="977" r:id="rId106"/>
    <p:sldId id="978" r:id="rId107"/>
    <p:sldId id="979" r:id="rId108"/>
    <p:sldId id="980" r:id="rId109"/>
    <p:sldId id="981" r:id="rId110"/>
    <p:sldId id="982" r:id="rId111"/>
    <p:sldId id="983" r:id="rId112"/>
    <p:sldId id="693" r:id="rId113"/>
    <p:sldId id="985" r:id="rId114"/>
    <p:sldId id="986" r:id="rId115"/>
    <p:sldId id="984" r:id="rId116"/>
    <p:sldId id="987" r:id="rId117"/>
    <p:sldId id="1011" r:id="rId118"/>
    <p:sldId id="701" r:id="rId119"/>
    <p:sldId id="1013" r:id="rId120"/>
    <p:sldId id="1012" r:id="rId121"/>
    <p:sldId id="1014" r:id="rId122"/>
    <p:sldId id="1028" r:id="rId123"/>
    <p:sldId id="1015" r:id="rId124"/>
    <p:sldId id="1029" r:id="rId125"/>
    <p:sldId id="1016" r:id="rId126"/>
    <p:sldId id="1017" r:id="rId127"/>
    <p:sldId id="1018" r:id="rId128"/>
    <p:sldId id="1019" r:id="rId129"/>
    <p:sldId id="1020" r:id="rId130"/>
    <p:sldId id="1021" r:id="rId131"/>
    <p:sldId id="1022" r:id="rId132"/>
    <p:sldId id="1023" r:id="rId133"/>
    <p:sldId id="1024" r:id="rId134"/>
    <p:sldId id="1025" r:id="rId135"/>
    <p:sldId id="699" r:id="rId136"/>
    <p:sldId id="920" r:id="rId137"/>
    <p:sldId id="921" r:id="rId138"/>
    <p:sldId id="911" r:id="rId139"/>
    <p:sldId id="923" r:id="rId140"/>
    <p:sldId id="924" r:id="rId141"/>
    <p:sldId id="925" r:id="rId142"/>
    <p:sldId id="926" r:id="rId143"/>
    <p:sldId id="917" r:id="rId144"/>
    <p:sldId id="927" r:id="rId145"/>
    <p:sldId id="700" r:id="rId146"/>
    <p:sldId id="909" r:id="rId147"/>
    <p:sldId id="922" r:id="rId148"/>
    <p:sldId id="910" r:id="rId149"/>
    <p:sldId id="918" r:id="rId150"/>
    <p:sldId id="919" r:id="rId151"/>
    <p:sldId id="928" r:id="rId152"/>
    <p:sldId id="931" r:id="rId153"/>
    <p:sldId id="932" r:id="rId154"/>
    <p:sldId id="933" r:id="rId155"/>
    <p:sldId id="934" r:id="rId156"/>
    <p:sldId id="935" r:id="rId157"/>
    <p:sldId id="936" r:id="rId158"/>
    <p:sldId id="937" r:id="rId159"/>
    <p:sldId id="938" r:id="rId160"/>
    <p:sldId id="939" r:id="rId161"/>
    <p:sldId id="943" r:id="rId162"/>
    <p:sldId id="944" r:id="rId163"/>
    <p:sldId id="945" r:id="rId164"/>
    <p:sldId id="946" r:id="rId165"/>
    <p:sldId id="947" r:id="rId166"/>
    <p:sldId id="948" r:id="rId167"/>
    <p:sldId id="957" r:id="rId168"/>
    <p:sldId id="958" r:id="rId169"/>
    <p:sldId id="959" r:id="rId170"/>
    <p:sldId id="961" r:id="rId171"/>
    <p:sldId id="951" r:id="rId172"/>
    <p:sldId id="963" r:id="rId173"/>
    <p:sldId id="964" r:id="rId174"/>
    <p:sldId id="954" r:id="rId175"/>
    <p:sldId id="955" r:id="rId176"/>
    <p:sldId id="966" r:id="rId177"/>
    <p:sldId id="967" r:id="rId178"/>
    <p:sldId id="968" r:id="rId179"/>
    <p:sldId id="969" r:id="rId180"/>
    <p:sldId id="696" r:id="rId181"/>
    <p:sldId id="698" r:id="rId182"/>
    <p:sldId id="697" r:id="rId183"/>
    <p:sldId id="965" r:id="rId184"/>
    <p:sldId id="970" r:id="rId185"/>
    <p:sldId id="971" r:id="rId186"/>
    <p:sldId id="972" r:id="rId187"/>
    <p:sldId id="973" r:id="rId188"/>
    <p:sldId id="758" r:id="rId189"/>
    <p:sldId id="759" r:id="rId190"/>
    <p:sldId id="760" r:id="rId191"/>
    <p:sldId id="763" r:id="rId192"/>
    <p:sldId id="765" r:id="rId193"/>
    <p:sldId id="767" r:id="rId194"/>
    <p:sldId id="865" r:id="rId195"/>
    <p:sldId id="864" r:id="rId196"/>
    <p:sldId id="867" r:id="rId197"/>
    <p:sldId id="514" r:id="rId198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29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272"/>
    <a:srgbClr val="6C6C6C"/>
    <a:srgbClr val="1D6D4B"/>
    <a:srgbClr val="1C6747"/>
    <a:srgbClr val="FFFFFF"/>
    <a:srgbClr val="195D3F"/>
    <a:srgbClr val="5D5D5D"/>
    <a:srgbClr val="F7F7F7"/>
    <a:srgbClr val="DBDBD8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E8B1032C-EA38-4F05-BA0D-38AFFFC7BED3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Světlý styl 3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5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370" y="72"/>
      </p:cViewPr>
      <p:guideLst>
        <p:guide orient="horz" pos="2546"/>
        <p:guide pos="3817"/>
        <p:guide orient="horz" pos="29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20000" cy="1200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notesMaster" Target="notesMasters/notesMaster1.xml"/><Relationship Id="rId20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presProps" Target="pres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viewProps" Target="view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theme" Target="theme/theme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wmf"/><Relationship Id="rId1" Type="http://schemas.openxmlformats.org/officeDocument/2006/relationships/image" Target="../media/image117.wmf"/><Relationship Id="rId5" Type="http://schemas.openxmlformats.org/officeDocument/2006/relationships/image" Target="../media/image121.wmf"/><Relationship Id="rId4" Type="http://schemas.openxmlformats.org/officeDocument/2006/relationships/image" Target="../media/image120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/Relationships>
</file>

<file path=ppt/drawings/_rels/vmlDrawing3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image" Target="../media/image151.wmf"/></Relationships>
</file>

<file path=ppt/drawings/_rels/vmlDrawing3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image" Target="../media/image155.wmf"/><Relationship Id="rId1" Type="http://schemas.openxmlformats.org/officeDocument/2006/relationships/image" Target="../media/image154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3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wmf"/><Relationship Id="rId1" Type="http://schemas.openxmlformats.org/officeDocument/2006/relationships/image" Target="../media/image16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9353-4360-478D-99C2-CF4977A855C5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E60A8-3997-42C9-AA03-4DDF307BB0E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625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0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36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3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598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01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79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33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6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48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8242F-93FD-45A0-9CAF-40D3A98614BE}" type="datetimeFigureOut">
              <a:rPr lang="cs-CZ" smtClean="0"/>
              <a:t>14.12.2023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84E03-80C5-482E-8E1C-C73C290C529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13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8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6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2.png"/><Relationship Id="rId7" Type="http://schemas.openxmlformats.org/officeDocument/2006/relationships/image" Target="../media/image86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image" Target="../media/image29.emf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9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30.png"/><Relationship Id="rId10" Type="http://schemas.openxmlformats.org/officeDocument/2006/relationships/image" Target="../media/image89.wmf"/><Relationship Id="rId4" Type="http://schemas.openxmlformats.org/officeDocument/2006/relationships/image" Target="../media/image2.png"/><Relationship Id="rId9" Type="http://schemas.openxmlformats.org/officeDocument/2006/relationships/oleObject" Target="../embeddings/oleObject23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png"/><Relationship Id="rId5" Type="http://schemas.openxmlformats.org/officeDocument/2006/relationships/image" Target="../media/image14.wmf"/><Relationship Id="rId4" Type="http://schemas.openxmlformats.org/officeDocument/2006/relationships/oleObject" Target="../embeddings/oleObject2.bin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0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6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.png"/><Relationship Id="rId7" Type="http://schemas.openxmlformats.org/officeDocument/2006/relationships/image" Target="../media/image104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png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32.bin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image" Target="../media/image2.png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15.wm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13" Type="http://schemas.openxmlformats.org/officeDocument/2006/relationships/image" Target="../media/image120.wmf"/><Relationship Id="rId3" Type="http://schemas.openxmlformats.org/officeDocument/2006/relationships/image" Target="../media/image2.png"/><Relationship Id="rId7" Type="http://schemas.openxmlformats.org/officeDocument/2006/relationships/image" Target="../media/image117.wmf"/><Relationship Id="rId12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37.bin"/><Relationship Id="rId11" Type="http://schemas.openxmlformats.org/officeDocument/2006/relationships/image" Target="../media/image119.wmf"/><Relationship Id="rId5" Type="http://schemas.openxmlformats.org/officeDocument/2006/relationships/image" Target="../media/image6.png"/><Relationship Id="rId15" Type="http://schemas.openxmlformats.org/officeDocument/2006/relationships/image" Target="../media/image121.wmf"/><Relationship Id="rId10" Type="http://schemas.openxmlformats.org/officeDocument/2006/relationships/oleObject" Target="../embeddings/oleObject39.bin"/><Relationship Id="rId4" Type="http://schemas.openxmlformats.org/officeDocument/2006/relationships/image" Target="../media/image4.png"/><Relationship Id="rId9" Type="http://schemas.openxmlformats.org/officeDocument/2006/relationships/image" Target="../media/image118.wmf"/><Relationship Id="rId14" Type="http://schemas.openxmlformats.org/officeDocument/2006/relationships/oleObject" Target="../embeddings/oleObject41.bin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6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6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6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6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6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6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6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6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6.pn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6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136.jpe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6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png"/><Relationship Id="rId4" Type="http://schemas.openxmlformats.org/officeDocument/2006/relationships/image" Target="../media/image6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6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6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png"/><Relationship Id="rId4" Type="http://schemas.openxmlformats.org/officeDocument/2006/relationships/image" Target="../media/image6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image" Target="../media/image2.png"/><Relationship Id="rId7" Type="http://schemas.openxmlformats.org/officeDocument/2006/relationships/image" Target="../media/image148.wmf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4.png"/><Relationship Id="rId5" Type="http://schemas.openxmlformats.org/officeDocument/2006/relationships/image" Target="../media/image147.wmf"/><Relationship Id="rId10" Type="http://schemas.openxmlformats.org/officeDocument/2006/relationships/image" Target="../media/image150.png"/><Relationship Id="rId4" Type="http://schemas.openxmlformats.org/officeDocument/2006/relationships/oleObject" Target="../embeddings/oleObject42.bin"/><Relationship Id="rId9" Type="http://schemas.openxmlformats.org/officeDocument/2006/relationships/image" Target="../media/image149.wmf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3" Type="http://schemas.openxmlformats.org/officeDocument/2006/relationships/image" Target="../media/image2.png"/><Relationship Id="rId7" Type="http://schemas.openxmlformats.org/officeDocument/2006/relationships/image" Target="../media/image1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6.png"/><Relationship Id="rId5" Type="http://schemas.openxmlformats.org/officeDocument/2006/relationships/image" Target="../media/image151.wmf"/><Relationship Id="rId10" Type="http://schemas.openxmlformats.org/officeDocument/2006/relationships/image" Target="../media/image4.png"/><Relationship Id="rId4" Type="http://schemas.openxmlformats.org/officeDocument/2006/relationships/oleObject" Target="../embeddings/oleObject45.bin"/><Relationship Id="rId9" Type="http://schemas.openxmlformats.org/officeDocument/2006/relationships/image" Target="../media/image153.wmf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image" Target="../media/image2.png"/><Relationship Id="rId7" Type="http://schemas.openxmlformats.org/officeDocument/2006/relationships/image" Target="../media/image155.wmf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4.png"/><Relationship Id="rId5" Type="http://schemas.openxmlformats.org/officeDocument/2006/relationships/image" Target="../media/image154.wmf"/><Relationship Id="rId10" Type="http://schemas.openxmlformats.org/officeDocument/2006/relationships/image" Target="../media/image157.png"/><Relationship Id="rId4" Type="http://schemas.openxmlformats.org/officeDocument/2006/relationships/oleObject" Target="../embeddings/oleObject48.bin"/><Relationship Id="rId9" Type="http://schemas.openxmlformats.org/officeDocument/2006/relationships/image" Target="../media/image156.wmf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emf"/><Relationship Id="rId3" Type="http://schemas.openxmlformats.org/officeDocument/2006/relationships/image" Target="../media/image159.png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6.png"/></Relationships>
</file>

<file path=ppt/slides/_rels/slide19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image" Target="../media/image2.png"/><Relationship Id="rId7" Type="http://schemas.openxmlformats.org/officeDocument/2006/relationships/image" Target="../media/image1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62.wmf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.png"/><Relationship Id="rId5" Type="http://schemas.openxmlformats.org/officeDocument/2006/relationships/image" Target="../media/image34.w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9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pn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3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42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pn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6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.pn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7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.pn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8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.png"/><Relationship Id="rId5" Type="http://schemas.openxmlformats.org/officeDocument/2006/relationships/image" Target="../media/image47.wmf"/><Relationship Id="rId4" Type="http://schemas.openxmlformats.org/officeDocument/2006/relationships/oleObject" Target="../embeddings/oleObject1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.png"/><Relationship Id="rId5" Type="http://schemas.openxmlformats.org/officeDocument/2006/relationships/image" Target="../media/image48.wmf"/><Relationship Id="rId4" Type="http://schemas.openxmlformats.org/officeDocument/2006/relationships/oleObject" Target="../embeddings/oleObject20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vS90ZASn_w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0" t="20161" r="8393" b="11201"/>
          <a:stretch/>
        </p:blipFill>
        <p:spPr>
          <a:xfrm>
            <a:off x="-73009" y="1"/>
            <a:ext cx="12280249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-60960" y="1"/>
            <a:ext cx="12252960" cy="689677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-60960" y="-11765"/>
            <a:ext cx="12252959" cy="6869765"/>
          </a:xfrm>
          <a:prstGeom prst="rect">
            <a:avLst/>
          </a:prstGeom>
          <a:solidFill>
            <a:srgbClr val="1C004C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>
            <a:off x="1724904" y="4024995"/>
            <a:ext cx="8604000" cy="0"/>
          </a:xfrm>
          <a:prstGeom prst="line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2400" dirty="0"/>
          </a:p>
        </p:txBody>
      </p:sp>
      <p:sp>
        <p:nvSpPr>
          <p:cNvPr id="22" name="Rectangle 12"/>
          <p:cNvSpPr>
            <a:spLocks/>
          </p:cNvSpPr>
          <p:nvPr/>
        </p:nvSpPr>
        <p:spPr bwMode="auto">
          <a:xfrm>
            <a:off x="1425657" y="3125631"/>
            <a:ext cx="11142185" cy="95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>
              <a:lnSpc>
                <a:spcPct val="70000"/>
              </a:lnSpc>
            </a:pPr>
            <a:r>
              <a:rPr lang="cs-CZ" altLang="cs-CZ" sz="7200" b="1" dirty="0" smtClean="0">
                <a:solidFill>
                  <a:srgbClr val="BBF10F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  <a:sym typeface="Bebas Neue" pitchFamily="-84" charset="0"/>
              </a:rPr>
              <a:t>NUCLEAR</a:t>
            </a:r>
            <a:r>
              <a:rPr lang="cs-CZ" altLang="cs-CZ" sz="72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  <a:sym typeface="Bebas Neue" pitchFamily="-84" charset="0"/>
              </a:rPr>
              <a:t> INDUSTRY</a:t>
            </a:r>
            <a:endParaRPr lang="en-GB" altLang="cs-CZ" sz="72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-60961" y="6741319"/>
            <a:ext cx="12258301" cy="155452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65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Úvod k detekci a měření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79680"/>
            <a:ext cx="8230480" cy="29320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u="sng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1921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(Einstein) zákonitosti fotoelektrického jevu a speciální teorie relativity. </a:t>
            </a: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r>
              <a:rPr lang="cs-CZ" sz="2400" b="1" u="sng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1927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(Compton) zákonitosti rozptylu fotonů na volných nebo slabě vázaných elektronech.</a:t>
            </a: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028" y="3877654"/>
            <a:ext cx="3230016" cy="2589967"/>
          </a:xfrm>
          <a:prstGeom prst="rect">
            <a:avLst/>
          </a:prstGeom>
        </p:spPr>
      </p:pic>
      <p:sp>
        <p:nvSpPr>
          <p:cNvPr id="2" name="Ovál 1"/>
          <p:cNvSpPr/>
          <p:nvPr/>
        </p:nvSpPr>
        <p:spPr bwMode="auto">
          <a:xfrm>
            <a:off x="7506789" y="3796937"/>
            <a:ext cx="418011" cy="814828"/>
          </a:xfrm>
          <a:prstGeom prst="ellipse">
            <a:avLst/>
          </a:prstGeom>
          <a:noFill/>
          <a:ln>
            <a:solidFill>
              <a:srgbClr val="FF0000"/>
            </a:solidFill>
          </a:ln>
          <a:extLst/>
        </p:spPr>
        <p:txBody>
          <a:bodyPr lIns="0" tIns="0" rIns="0" bIns="0" rtlCol="0" anchor="t" anchorCtr="0"/>
          <a:lstStyle/>
          <a:p>
            <a:pPr marL="342900" indent="-342900" algn="l" eaLnBrk="1" hangingPunct="1">
              <a:buFont typeface="Wingdings" panose="05000000000000000000" pitchFamily="2" charset="2"/>
              <a:buChar char="Ø"/>
            </a:pPr>
            <a:endParaRPr lang="en-US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Ovál 11"/>
          <p:cNvSpPr/>
          <p:nvPr/>
        </p:nvSpPr>
        <p:spPr bwMode="auto">
          <a:xfrm>
            <a:off x="6732592" y="4628227"/>
            <a:ext cx="408438" cy="997509"/>
          </a:xfrm>
          <a:prstGeom prst="ellipse">
            <a:avLst/>
          </a:prstGeom>
          <a:noFill/>
          <a:ln>
            <a:solidFill>
              <a:srgbClr val="FF0000"/>
            </a:solidFill>
          </a:ln>
          <a:extLst/>
        </p:spPr>
        <p:txBody>
          <a:bodyPr lIns="0" tIns="0" rIns="0" bIns="0" rtlCol="0" anchor="t" anchorCtr="0"/>
          <a:lstStyle/>
          <a:p>
            <a:pPr marL="342900" indent="-342900" algn="l" eaLnBrk="1" hangingPunct="1">
              <a:buFont typeface="Wingdings" panose="05000000000000000000" pitchFamily="2" charset="2"/>
              <a:buChar char="Ø"/>
            </a:pPr>
            <a:endParaRPr lang="en-US" sz="20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 rot="5400000">
            <a:off x="7744127" y="4209708"/>
            <a:ext cx="923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Einstein</a:t>
            </a:r>
            <a:endParaRPr lang="en-US" dirty="0"/>
          </a:p>
        </p:txBody>
      </p:sp>
      <p:sp>
        <p:nvSpPr>
          <p:cNvPr id="13" name="TextovéPole 12"/>
          <p:cNvSpPr txBox="1"/>
          <p:nvPr/>
        </p:nvSpPr>
        <p:spPr>
          <a:xfrm rot="5400000">
            <a:off x="6869713" y="4987971"/>
            <a:ext cx="1053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Compton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4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Plynové detektory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989322" y="1869651"/>
            <a:ext cx="8230480" cy="4109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Plyny jsou za standardních podmínek vynikajícími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izolanty. Působením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přímo ionizujícího záření se původně neutrální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atomy molekul přeměňují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na kladné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 záporné ionty. 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Působením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nepřímo ionizujícího záření vznikají sekundární nabité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částice, které následně látku ionizují.  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důsledku vzniku elektricky nabitých částic v plynu vzrůstá jeho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vodivost. Detektory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, které využívají tohoto jevu souhrnně označujeme jako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plynové detektory.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56734"/>
            <a:ext cx="8230480" cy="32157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Patří mezi jedny z nejstarších detektorů záření. Byly objeveny v roce 1928 a pro svoji jednoduchost a nízkou cenu se používají dodnes.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G-M detektory mají tvar trubice s pláštěm obvykle z kovu. Katoda je tvořena válcem z tenkého plechu. Anodu tvoří drátek o poloměru cca 0,05 mm, který je napnutý v ose trubice.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Trubice je plněna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plynem (neon, argon, helium nebo krypton)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o nízkém tlaku cca 10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kPa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. 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582" y="3971108"/>
            <a:ext cx="4335874" cy="270869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1527" y="5688878"/>
            <a:ext cx="2740254" cy="99092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1749" y="3971108"/>
            <a:ext cx="3319810" cy="165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56734"/>
            <a:ext cx="8230480" cy="76174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vniknutí nabité částice do počítače,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nastane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uvnitř počítače vlivem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sekundární ionizace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lavinové narůstání počtu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iontů. Urychlené elektrony laviny kromě nárazové ionizace mohou též excitovat atomy plynové náplně. 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Pravděpodobnost excitace roste s energií elektronů a s pracovním napětím. </a:t>
            </a: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Deexcitace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je provázena emisí fotonového záření, které může dopadnout na jakékoliv místo katody. Pokud je energie vyšší jak výstupní práce elektronu z kovu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 který dopadnou dojde k emisi fotoelektronu. 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Fotolektrony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 vzniklé na katodě se vlivem el. pole pohybují k anodě, v jejímž okolí způsobí vznik dalších lavin a celý proces se opakuje.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6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96372"/>
            <a:ext cx="8230480" cy="461818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Vlivem ionizace dochází k vytvoření prostorového kladného náboje kladných iontů což vede ke snížení intenzity el. pole a tím i snížení excitace plynové náplně elektrony. 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Vrstva kladných iontů obklopující anodu se pohybuje směrem ke katodě kde je neutralizována záchytem elektronů. Při tomto procesu se uvolňuje energie, která je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rovna rozdílu ionizační energie plynu a energie potřebné k výstupní práci elektronu z kovu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 Je-li tato energie vyšší jak výstupní práce může dojít k emisi elektronu z katody. Pravděpodobnost tohoto procesu je velice malá.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56734"/>
            <a:ext cx="8230480" cy="525938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Znamená to tedy, že průchod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každé částice je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doprovázen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samovolným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výbojem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v celém objemu počítače, který vyvolá na zatěžovacím odporu napěťový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impuls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Amplituda signálu je nezávislá na energii částice, která ionizaci způsobila.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560" y="2470962"/>
            <a:ext cx="2734749" cy="287058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284" y="2718891"/>
            <a:ext cx="5115697" cy="262265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2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96372"/>
            <a:ext cx="8230480" cy="50649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Aby mohl počítač registrovat jednotlivé nabité částice je nutné výboj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nejrychleji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přerušit a předejít tak vzniku sekundárních lavin. 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přerušení výboje se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používají příměsi v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plynové náplni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(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samozhášecí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G-M počítače). Nejčastěji se jedná o příměs etylalkoholu. 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Částice působící primární ionizaci vytvářejí kladné ionty a elektrony převážně z primární složky náplně. </a:t>
            </a:r>
            <a:r>
              <a:rPr lang="cs-CZ" sz="23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Deexcitační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fotony generované v lavině interagují s těžkými molekulami zhášecí </a:t>
            </a:r>
            <a:r>
              <a:rPr lang="cs-CZ" sz="23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příměsy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. Fotoelektrony nevznikají na katodě (</a:t>
            </a:r>
            <a:r>
              <a:rPr lang="cs-CZ" sz="23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nesamozhášecí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počítače) ale v plynové náplni a spouští zde další laviny.</a:t>
            </a: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96372"/>
            <a:ext cx="8230480" cy="44899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Kladné ionty při pohybu k anodě naráží jednak na neutrální molekuly, ale také na molekuly zhášecího plynu.  Vlivem rozdílu ionizačních energií obou plynů dochází k přenosu kladného náboje na molekuly zhášecího plynu. Primární kladné ionty jsou neutralizovány místo nich pokračují ke katodě kladné ionty zhášecí plynové příměsi. 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Při jejich neutralizaci na katodě se uvolněná energie využije k disociaci (štěpení) složitých molekul mnohem pravděpodobněji než k emisi elektronu z katody. Z tohoto důvodu nedochází k dalšímu spouštění lavin a výboj je omezen na jednu primární lavinu.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7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96372"/>
            <a:ext cx="8230480" cy="2260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Pracovní plošina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Znázorňuje závislost četnosti impulsů na napětí počítače. Oblast ležící mezi napětím U</a:t>
            </a:r>
            <a:r>
              <a:rPr lang="cs-CZ" sz="2300" baseline="-25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1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a U</a:t>
            </a:r>
            <a:r>
              <a:rPr lang="cs-CZ" sz="2300" baseline="-25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2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se nazývá pracovní plošina počítače (plató). Její délka (150 až 300 V) a sklon (2 – 3 %) jsou měřítky kvality počítače.  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9032">
            <a:off x="4451924" y="3769538"/>
            <a:ext cx="4163448" cy="27397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3271">
            <a:off x="5410063" y="3886048"/>
            <a:ext cx="20859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96372"/>
            <a:ext cx="8230480" cy="347223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Mrtvá doba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Udává časový interval za který se po výboji obnoví pracovní napětí, tj. G-M počítač je schopen registrovat další částice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.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Značí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se </a:t>
            </a:r>
            <a:r>
              <a:rPr lang="cs-CZ" sz="2300" dirty="0">
                <a:solidFill>
                  <a:srgbClr val="727272"/>
                </a:solidFill>
                <a:latin typeface="Symbol" panose="05050102010706020507" pitchFamily="18" charset="2"/>
              </a:rPr>
              <a:t>t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nebo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DT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(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Dead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Time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)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a měří se v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mikrosekundách.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U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samozhášecích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počítačů se pohybuje mrtvá doba v rozsahu cca 10 až 100 µs.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96372"/>
            <a:ext cx="8230480" cy="257865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Mrtvá doba -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neparalyzabilní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 charakterizovaná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tím, že během této mrtvé doby detektor neregistruje přilétající částice, přičemž tyto částice nemají na jeho činnost žádný vliv a po uplynutí mrtvé doby je detektor okamžitě připraven k detekci dalšího impulsu.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583" y="4022951"/>
            <a:ext cx="3436466" cy="243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Úvod k detekci a měření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155016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sz="2400" b="1" u="sng" dirty="0" smtClean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r>
              <a:rPr lang="cs-CZ" sz="2400" b="1" u="sng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1930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(</a:t>
            </a:r>
            <a:r>
              <a:rPr lang="cs-CZ" sz="24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Chadwick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objevil záření s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vysokou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pronikavostí až 10 cm do olova, když alfa částicemi ostřeloval </a:t>
            </a:r>
            <a:r>
              <a:rPr lang="cs-CZ" sz="24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berylliový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terč.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2881" y="3393450"/>
            <a:ext cx="5916495" cy="261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0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96372"/>
            <a:ext cx="8230480" cy="4109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Mrtvá doba –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paralyzabilní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(kumulativní)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 charakterizovaná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tím, že během této mrtvé doby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detektor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nejen že neregistruje další částice, ale každá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další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částice jež během mrtvé doby vletí do detektoru, znovu prodlouží o tutéž dobu jeho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necitlivost.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„Paralyzuje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" činnost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detektoru a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mrtvá doba se "kumuluje".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Jinak řečeno, každý impuls vstupující do detektoru generuje </a:t>
            </a:r>
            <a:r>
              <a:rPr lang="cs-CZ" sz="2300" smtClean="0">
                <a:solidFill>
                  <a:srgbClr val="00B0F0"/>
                </a:solidFill>
                <a:latin typeface="Century Gothic" panose="020B0502020202020204" pitchFamily="34" charset="0"/>
              </a:rPr>
              <a:t>mrtvou dobu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bez ohledu na to, zda je nebo není </a:t>
            </a:r>
            <a:r>
              <a:rPr lang="cs-CZ" sz="2300" smtClean="0">
                <a:solidFill>
                  <a:srgbClr val="00B0F0"/>
                </a:solidFill>
                <a:latin typeface="Century Gothic" panose="020B0502020202020204" pitchFamily="34" charset="0"/>
              </a:rPr>
              <a:t>registrován.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96372"/>
            <a:ext cx="8230480" cy="2260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Mrtvá doba –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paralyzabilní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(kumulativní)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Při zvyšování vstupní četnosti částic odezva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nejprve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stoupá lineárně, pak se zpomaluje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až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dosáhne vrcholu,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poté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při dalším zvyšování vstupní četnosti začne odezva detektoru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klesat.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4188" y="3973858"/>
            <a:ext cx="384810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456" y="6456972"/>
            <a:ext cx="778434" cy="135874"/>
          </a:xfrm>
          <a:prstGeom prst="rect">
            <a:avLst/>
          </a:prstGeom>
        </p:spPr>
      </p:pic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56" y="5943734"/>
            <a:ext cx="699965" cy="522945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3035362" y="1496372"/>
            <a:ext cx="8230480" cy="47464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Mrtvá doba –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možnosti měření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Metoda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saturační četnosti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- velmi jednoduchá, ale nejméně přesná metoda. Zjistíme max. četnost na detektoru a v případě </a:t>
            </a:r>
            <a:r>
              <a:rPr lang="cs-CZ" sz="23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neparalyzabilního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chování vypočteme mrtvou dobu jako 1/</a:t>
            </a:r>
            <a:r>
              <a:rPr lang="cs-CZ" sz="23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n</a:t>
            </a:r>
            <a:r>
              <a:rPr lang="cs-CZ" sz="2300" baseline="-250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max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cs-CZ" sz="23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Dvouzdrojová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metoda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- poměrně jednoduchá, ale málo přesná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metoda</a:t>
            </a:r>
          </a:p>
          <a:p>
            <a:pPr marL="457200" indent="-457200" algn="just">
              <a:buAutoNum type="arabicPeriod"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Metoda kontinuální změny vstupní četnosti impulsů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- to je nejpřesnější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metoda. Zvyšujeme příkon do dostatečně vysoké hodnoty a měříme odezvu v cps na detektoru. Výsledkem je křivka závislosti měřené četnosti na její teoretické hodnotě.</a:t>
            </a:r>
          </a:p>
        </p:txBody>
      </p:sp>
    </p:spTree>
    <p:extLst>
      <p:ext uri="{BB962C8B-B14F-4D97-AF65-F5344CB8AC3E}">
        <p14:creationId xmlns:p14="http://schemas.microsoft.com/office/powerpoint/2010/main" val="7127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456" y="6456972"/>
            <a:ext cx="778434" cy="135874"/>
          </a:xfrm>
          <a:prstGeom prst="rect">
            <a:avLst/>
          </a:prstGeom>
        </p:spPr>
      </p:pic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56" y="5943734"/>
            <a:ext cx="699965" cy="522945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3035362" y="1496372"/>
            <a:ext cx="8230480" cy="51311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Mrtvá doba –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stanovení pomocí dvojice ZIZ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Změříme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postupně četnost impulsů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od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zdroje A, pak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od zdroje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B a nakonec přiložíme oba zdroje A+B a změříme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celkovou četnost impulsů. </a:t>
            </a: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Teoretická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četnost se zdroji A+B by měla být rovna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součtu měřených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četností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avšak vlivem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mrtvé doby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bude menší. </a:t>
            </a: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Pro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jednotlivá měření budou vztahy mezi teoretickou N a měřenou n četností: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n</a:t>
            </a:r>
            <a:r>
              <a:rPr lang="cs-CZ" sz="2300" baseline="-250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A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= 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A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/(1+N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A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.</a:t>
            </a:r>
            <a:r>
              <a:rPr lang="cs-CZ" sz="2300" dirty="0">
                <a:solidFill>
                  <a:srgbClr val="727272"/>
                </a:solidFill>
                <a:latin typeface="Symbol" panose="05050102010706020507" pitchFamily="18" charset="2"/>
              </a:rPr>
              <a:t>t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),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n</a:t>
            </a:r>
            <a:r>
              <a:rPr lang="cs-CZ" sz="2300" baseline="-250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B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= 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B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/(1+N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B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.</a:t>
            </a:r>
            <a:r>
              <a:rPr lang="cs-CZ" sz="2300" dirty="0">
                <a:solidFill>
                  <a:srgbClr val="727272"/>
                </a:solidFill>
                <a:latin typeface="Symbol" panose="05050102010706020507" pitchFamily="18" charset="2"/>
              </a:rPr>
              <a:t>t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),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n</a:t>
            </a:r>
            <a:r>
              <a:rPr lang="cs-CZ" sz="2300" baseline="-250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A+B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= (N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A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+N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B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)/[1+(N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A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+N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B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].</a:t>
            </a:r>
            <a:r>
              <a:rPr lang="cs-CZ" sz="2300" dirty="0">
                <a:solidFill>
                  <a:srgbClr val="727272"/>
                </a:solidFill>
                <a:latin typeface="Symbol" panose="05050102010706020507" pitchFamily="18" charset="2"/>
              </a:rPr>
              <a:t>t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).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6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456" y="6456972"/>
            <a:ext cx="778434" cy="135874"/>
          </a:xfrm>
          <a:prstGeom prst="rect">
            <a:avLst/>
          </a:prstGeom>
        </p:spPr>
      </p:pic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56" y="5943734"/>
            <a:ext cx="699965" cy="522945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3035362" y="1496372"/>
            <a:ext cx="8230480" cy="25165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Mrtvá doba –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stanovení pomocí dvojice ZIZ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Kombinace vztahů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vede na poměrně komplikovanou kvadratickou rovnici, jejímž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řešením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je následující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vzorec:</a:t>
            </a: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      </a:t>
            </a:r>
            <a:r>
              <a:rPr lang="cs-CZ" sz="2300" dirty="0">
                <a:solidFill>
                  <a:srgbClr val="727272"/>
                </a:solidFill>
                <a:latin typeface="Symbol" panose="05050102010706020507" pitchFamily="18" charset="2"/>
              </a:rPr>
              <a:t>t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= (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n</a:t>
            </a:r>
            <a:r>
              <a:rPr lang="cs-CZ" sz="2300" baseline="-250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A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+n</a:t>
            </a:r>
            <a:r>
              <a:rPr lang="cs-CZ" sz="2300" baseline="-250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B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-n</a:t>
            </a:r>
            <a:r>
              <a:rPr lang="cs-CZ" sz="2300" baseline="-250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A+B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)/(2.n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A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.n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B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) + 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n</a:t>
            </a:r>
            <a:r>
              <a:rPr lang="cs-CZ" sz="2300" baseline="-250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A+B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.(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n</a:t>
            </a:r>
            <a:r>
              <a:rPr lang="cs-CZ" sz="2300" baseline="-250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A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+n</a:t>
            </a:r>
            <a:r>
              <a:rPr lang="cs-CZ" sz="2300" baseline="-250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B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-n</a:t>
            </a:r>
            <a:r>
              <a:rPr lang="cs-CZ" sz="2300" baseline="-250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A+B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)/(4.n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A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.n</a:t>
            </a:r>
            <a:r>
              <a:rPr lang="cs-CZ" sz="23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B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63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456" y="6456972"/>
            <a:ext cx="778434" cy="135874"/>
          </a:xfrm>
          <a:prstGeom prst="rect">
            <a:avLst/>
          </a:prstGeom>
        </p:spPr>
      </p:pic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56" y="5943734"/>
            <a:ext cx="699965" cy="522945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921" y="1707080"/>
            <a:ext cx="5715166" cy="240766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5921" y="4332730"/>
            <a:ext cx="5720149" cy="2260116"/>
          </a:xfrm>
          <a:prstGeom prst="rect">
            <a:avLst/>
          </a:prstGeom>
        </p:spPr>
      </p:pic>
      <p:sp>
        <p:nvSpPr>
          <p:cNvPr id="16" name="Zástupný symbol pro obsah 2"/>
          <p:cNvSpPr txBox="1">
            <a:spLocks/>
          </p:cNvSpPr>
          <p:nvPr/>
        </p:nvSpPr>
        <p:spPr>
          <a:xfrm>
            <a:off x="4727572" y="3293360"/>
            <a:ext cx="3172514" cy="7191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Korekce </a:t>
            </a:r>
            <a:r>
              <a:rPr lang="cs-CZ" sz="18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neparalyzabilní</a:t>
            </a:r>
            <a:endParaRPr lang="cs-CZ" sz="18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Max. DR = 50 </a:t>
            </a:r>
            <a:r>
              <a:rPr lang="cs-CZ" sz="18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Gy</a:t>
            </a:r>
            <a:r>
              <a:rPr lang="cs-CZ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/h</a:t>
            </a:r>
            <a:endParaRPr lang="cs-CZ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Zástupný symbol pro obsah 2"/>
          <p:cNvSpPr txBox="1">
            <a:spLocks/>
          </p:cNvSpPr>
          <p:nvPr/>
        </p:nvSpPr>
        <p:spPr>
          <a:xfrm>
            <a:off x="4838783" y="5568020"/>
            <a:ext cx="3172514" cy="7191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Korekce </a:t>
            </a:r>
            <a:r>
              <a:rPr lang="cs-CZ" sz="18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paralyzabilní</a:t>
            </a:r>
            <a:endParaRPr lang="cs-CZ" sz="18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Max. DR = 50 </a:t>
            </a:r>
            <a:r>
              <a:rPr lang="cs-CZ" sz="1800" b="1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Gy</a:t>
            </a:r>
            <a:r>
              <a:rPr lang="cs-CZ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/h</a:t>
            </a:r>
            <a:endParaRPr lang="cs-CZ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Obrázek 19" descr="D:\_Jan1_Work\Skola_Olomouc\Disertacni_Prace\Picture_PhD\MDG-07e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905" y="3500805"/>
            <a:ext cx="5379119" cy="77910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Zástupný symbol pro obsah 2"/>
          <p:cNvSpPr txBox="1">
            <a:spLocks/>
          </p:cNvSpPr>
          <p:nvPr/>
        </p:nvSpPr>
        <p:spPr>
          <a:xfrm>
            <a:off x="4268107" y="1263233"/>
            <a:ext cx="5510794" cy="341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18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Závislost citlivosti na příkonu </a:t>
            </a:r>
            <a:r>
              <a:rPr lang="cs-CZ" sz="1800" b="1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kermy</a:t>
            </a:r>
            <a:r>
              <a:rPr lang="cs-CZ" sz="18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ve vzduchu</a:t>
            </a:r>
            <a:endParaRPr lang="cs-CZ" sz="1800" b="1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39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456" y="6456972"/>
            <a:ext cx="778434" cy="135874"/>
          </a:xfrm>
          <a:prstGeom prst="rect">
            <a:avLst/>
          </a:prstGeom>
        </p:spPr>
      </p:pic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56" y="5943734"/>
            <a:ext cx="699965" cy="522945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Geiger-Müllerovy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počítače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21" name="Obráze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3035362" y="1496372"/>
            <a:ext cx="8230480" cy="372871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Účinnost, citlivost G-M počítače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Účinnost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– udává poměr mezi registrovaným počtem částic k celkovému počtu částic uvolněných se zdroje IZ.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Citlivost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– odezva přístroje v impulsech za sekundu na aktivitu nebo příkon od zdroje IZ.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925193"/>
              </p:ext>
            </p:extLst>
          </p:nvPr>
        </p:nvGraphicFramePr>
        <p:xfrm>
          <a:off x="5729231" y="3205850"/>
          <a:ext cx="2367266" cy="7565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70" name="Equation" r:id="rId7" imgW="1231560" imgH="393480" progId="Equation.DSMT4">
                  <p:embed/>
                </p:oleObj>
              </mc:Choice>
              <mc:Fallback>
                <p:oleObj name="Equation" r:id="rId7" imgW="1231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29231" y="3205850"/>
                        <a:ext cx="2367266" cy="7565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k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7039147"/>
              </p:ext>
            </p:extLst>
          </p:nvPr>
        </p:nvGraphicFramePr>
        <p:xfrm>
          <a:off x="5838825" y="4941888"/>
          <a:ext cx="21478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71" name="Equation" r:id="rId9" imgW="1117440" imgH="393480" progId="Equation.DSMT4">
                  <p:embed/>
                </p:oleObj>
              </mc:Choice>
              <mc:Fallback>
                <p:oleObj name="Equation" r:id="rId9" imgW="1117440" imgH="39348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38825" y="4941888"/>
                        <a:ext cx="2147888" cy="757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k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1831677"/>
              </p:ext>
            </p:extLst>
          </p:nvPr>
        </p:nvGraphicFramePr>
        <p:xfrm>
          <a:off x="5632450" y="5843588"/>
          <a:ext cx="2562225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72" name="Equation" r:id="rId11" imgW="1333440" imgH="393480" progId="Equation.DSMT4">
                  <p:embed/>
                </p:oleObj>
              </mc:Choice>
              <mc:Fallback>
                <p:oleObj name="Equation" r:id="rId11" imgW="1333440" imgH="393480" progId="Equation.DSMT4">
                  <p:embed/>
                  <p:pic>
                    <p:nvPicPr>
                      <p:cNvPr id="15" name="Objekt 1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32450" y="5843588"/>
                        <a:ext cx="2562225" cy="757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85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50649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Tyto detektory využívají jevu nazývaného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plynové  zesílení 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ke znásobení poctu  nosičů  náboje vytvořených  ionizací plynu. 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Pracují 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obvykle  v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impulsním  režimu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.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Výstupní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napěťové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impulzy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jsou úměrné energii IZ.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D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íky 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plynovému  zesílení 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mají podstatně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větší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amplitudy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 než  impulzně pracující IK.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Využívají se pro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detekci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 a spektrometrii  nízkoenergetického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fotonového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záření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nebo velmi  často pro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detekci neutronů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. Lze je rovněž využít pro měření toku částic v procesu charakterizace plošných zdrojů IZ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.</a:t>
            </a: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5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56734"/>
            <a:ext cx="8230480" cy="44940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racují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 oboru úplné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proporcionality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, tj. v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konstantním poměru mezi primárními a sekundárními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ionty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Zapojení, konstrukční provedení a charakteristiky jsou velice podobné jako u G-M počítačů. 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82" y="2970245"/>
            <a:ext cx="5015794" cy="294329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468435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Plynové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zesílení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Elektrony vytvořené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primární ionizací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jsou elektrickým polem urychlovány natolik, že způsobují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ionizaci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neutrálních 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atomů 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či  molekul  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plnícího  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plynu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Elektrony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vzniklé tímto  procesem  jsou  rovněž  urychlovány a pokud mají dostatečnou energii mohou   plynovou    náplň   samy   ionizovat.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V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důsledku   toho dochází k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lavinovému nárůstu iontových párů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(Towsendova lavina). 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1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Úvod k detekci a měření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17543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ea typeface="ＭＳ Ｐゴシック" charset="0"/>
              </a:rPr>
              <a:t>Zjistil, že se nejedná o fotony záření gama, protože se nechovají v souladu s fotoelektrickým jevem. Když tomuto záření vystavil parafínovou desku bohatou na protony, zjistil, že jsou protony uvolňovány ve vysoké rychlosti z parafínu.</a:t>
            </a:r>
            <a:endParaRPr lang="cs-CZ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0013" y="3921972"/>
            <a:ext cx="5789881" cy="2688486"/>
          </a:xfrm>
          <a:prstGeom prst="rect">
            <a:avLst/>
          </a:prstGeom>
        </p:spPr>
      </p:pic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465011"/>
              </p:ext>
            </p:extLst>
          </p:nvPr>
        </p:nvGraphicFramePr>
        <p:xfrm>
          <a:off x="4506904" y="3370534"/>
          <a:ext cx="4806476" cy="50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29" name="Equation" r:id="rId7" imgW="2244123" imgH="238340" progId="Equation.DSMT4">
                  <p:embed/>
                </p:oleObj>
              </mc:Choice>
              <mc:Fallback>
                <p:oleObj name="Equation" r:id="rId7" imgW="2244123" imgH="238340" progId="Equation.DSMT4">
                  <p:embed/>
                  <p:pic>
                    <p:nvPicPr>
                      <p:cNvPr id="20" name="Objekt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6904" y="3370534"/>
                        <a:ext cx="4806476" cy="50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402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302544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Plynové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zesílení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Počet 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elektronů vzniklých  na jednotku délky  dráhy  původního  elektronu   ve  směru elektrického pole se číselně rovna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součiniteli  nárazové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ionizace </a:t>
            </a:r>
            <a:r>
              <a:rPr lang="cs-CZ" sz="2300" dirty="0" smtClean="0">
                <a:solidFill>
                  <a:srgbClr val="00B0F0"/>
                </a:solidFill>
                <a:latin typeface="Symbol" panose="05050102010706020507" pitchFamily="18" charset="2"/>
              </a:rPr>
              <a:t>a</a:t>
            </a:r>
            <a:r>
              <a:rPr lang="el-GR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.</a:t>
            </a:r>
            <a:endParaRPr lang="el-GR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Počet párů závisí na délce laviny. Pokud primární ionizace produkuje na začátky laviny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N(0)=N</a:t>
            </a:r>
            <a:r>
              <a:rPr lang="cs-CZ" sz="2300" baseline="-250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0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iontových párů, potom pro počet párů v lavině délky l dostaneme: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577584"/>
              </p:ext>
            </p:extLst>
          </p:nvPr>
        </p:nvGraphicFramePr>
        <p:xfrm>
          <a:off x="6112921" y="4766121"/>
          <a:ext cx="1477452" cy="456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2" name="Equation" r:id="rId6" imgW="698400" imgH="215640" progId="Equation.DSMT4">
                  <p:embed/>
                </p:oleObj>
              </mc:Choice>
              <mc:Fallback>
                <p:oleObj name="Equation" r:id="rId6" imgW="6984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2921" y="4766121"/>
                        <a:ext cx="1477452" cy="456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64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97925"/>
            <a:ext cx="8230480" cy="51311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Vliv prostorového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náboje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V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lavině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,  která je  základem  činnosti   proporcionálního 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počítače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vznikají jak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elektrony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, tak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kladné  ionty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Elektrony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jsou velmi rychle sbírány z okolí anody,  kde je intenzita elektrického pole dostatečná  k tvorbě   laviny.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Kladné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ionty  se  pohybuji 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ke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vzdálené  katodě podstatně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menší rychlostí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.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Jejich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prostorový  náboj může  podstatně ovlivnit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rozložení elektrického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pole a způsobit  zmenšení  plynového  zesílení  m.  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2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97925"/>
            <a:ext cx="8230480" cy="315368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Vliv prostorového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náboje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Důsledkem je snížení amplitudy signálu a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negativní  vliv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na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energetickou rozlišovací  schopnost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detektoru.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Pracovní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napětí je tedy vhodné volit co nejníže s ohledem na poměr signál/šum a s tím spojené energetické rozlišení.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44278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Fano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faktor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Počet iontových páru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vytvořených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ionizací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se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vyznačuje  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statistickou   fluktuací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.  V případě  </a:t>
            </a:r>
            <a:r>
              <a:rPr lang="cs-CZ" sz="23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Poissonova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rozdělení 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je tato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fluktuace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charakterizovaná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standardní    odchylkou   rovnou    druhé  odmocnině ze   středního   počtu vytvořených párů N. 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Fano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faktor F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Je empiricky  určený  koeficient,  kterým  je  třeba  vynásobit hodnotu získanou  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Poissonovským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 modelem, aby se shodovala s experimentálním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výsledkem.</a:t>
            </a: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947099"/>
              </p:ext>
            </p:extLst>
          </p:nvPr>
        </p:nvGraphicFramePr>
        <p:xfrm>
          <a:off x="6383338" y="5733510"/>
          <a:ext cx="1100137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76" name="Equation" r:id="rId6" imgW="520560" imgH="215640" progId="Equation.DSMT4">
                  <p:embed/>
                </p:oleObj>
              </mc:Choice>
              <mc:Fallback>
                <p:oleObj name="Equation" r:id="rId6" imgW="520560" imgH="21564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83338" y="5733510"/>
                        <a:ext cx="1100137" cy="455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572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55779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Penningův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efekt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Fano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faktor F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se u proporcionálních detektorů pohybuje v rozmezí 0,05 – 0,2. Nižší hodnoty jsou pozorovány 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binárních směsí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Příkladem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binární směsi je plyn P-10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. Je složen z 90 % Ar a 10 % metanu. Při interakci IZ vznikají nejen ionty a volné elektrony, ale také nabuzené stavy atomů Ar. </a:t>
            </a: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Excitační energie Ar převyšuje ionizační energii CH4, takže jej může ionizovat. </a:t>
            </a: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2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53835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Energetická rozlišovací schopnost (FWHM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Statistické fluktuace 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při tvorbě  signálu z detektoru a šumy  předzesilovače zesilovače jsou  příčinou  toho že pík 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monoenergetického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záření není zobrazen  jako  delta funkce, ale jako 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gaussian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Jeho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šířka v polovině  maxima 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je  používaná  pro vyjádření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energetické rozlišovací  schopnosti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detektorů. Zkratka 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FWHM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,,Full   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Width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   on   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Half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 Maximum,    může   být  udána   absolutně v jednotkách energie  keV,  nebo  relativně  v procentech energie. Ze statistiky  je  známo,  že  šíře  křivky  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gaussova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 rozděleni   v polovině  jejího  maxima  je 2,355 násobek parametru sigma.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7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46325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Energetická rozlišovací schopnost (FWHM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Šířka 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křivky  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gaussova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 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rozdělení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v polovině 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jeho 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maxima  je 2,355 násobek parametru sigma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. Pro relativní rozlišovací schopnost detektoru platí:</a:t>
            </a: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Kde K = w(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F+b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) je konstantou prodaný plyn a má rozměr energie. </a:t>
            </a:r>
            <a:endParaRPr lang="en-GB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2484260"/>
              </p:ext>
            </p:extLst>
          </p:nvPr>
        </p:nvGraphicFramePr>
        <p:xfrm>
          <a:off x="4645866" y="3571754"/>
          <a:ext cx="4562475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221" name="Equation" r:id="rId6" imgW="2158920" imgH="444240" progId="Equation.DSMT4">
                  <p:embed/>
                </p:oleObj>
              </mc:Choice>
              <mc:Fallback>
                <p:oleObj name="Equation" r:id="rId6" imgW="2158920" imgH="44424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45866" y="3571754"/>
                        <a:ext cx="4562475" cy="938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6852" y="5081329"/>
            <a:ext cx="495300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55779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Tvar výstupního impulsu proporcionálního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počítače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Elektrony vzniklé při primární ionizaci se pohybují k anodě a potřebují cca 1 </a:t>
            </a:r>
            <a:r>
              <a:rPr lang="cs-CZ" sz="2300" dirty="0" err="1" smtClean="0">
                <a:solidFill>
                  <a:srgbClr val="727272"/>
                </a:solidFill>
                <a:latin typeface="Symbol" panose="05050102010706020507" pitchFamily="18" charset="2"/>
              </a:rPr>
              <a:t>m</a:t>
            </a:r>
            <a:r>
              <a:rPr lang="cs-CZ" sz="23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s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aby vytvořily v dané oblasti lavinu.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Impuls je o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tuto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dobu zpožděn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za okamžikem, ve kterém došlo k interakci IZ.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Kladné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ionty od primární ionizace se pohybují ke katodě a nemají vzhledem ke svému počtu na tvorbu impulsu patrný vliv. 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Elektrony vzniklé  v lavině jsou díky krátké dráze a vysoké rychlosti rychle sbírány. 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43658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Tvar výstupního impulsu proporcionálního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počítače</a:t>
            </a: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S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ignál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je vytvořen integrací proudu jehož velikost odpovídá množství vzniklých kladných iontů. </a:t>
            </a: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Impuls je v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blízkosti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anody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díky vysoké intenzitě elektrického pole velký a klesá se snižující se rychlostí při pohybu ke katodě.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Proudový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impulz od sběru kladných iontů je ukončen v okamžiku, kdy ionty dosáhnou katody.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44278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Rozlišovací doba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Má-li počítač pracovat spektrometricky při malých četnostech je vhodné volit vyšší časovou konstantu. Naopak pokud budeme používat počítač pro měření vysokých četností je třeba nastavit časovou konstantu co nejmenší.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Pokud chceme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aby počítač dosahoval spektrometrických vlastností a současně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měl nízkou </a:t>
            </a:r>
            <a:r>
              <a:rPr lang="cs-CZ" sz="23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rozslišovací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dobu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pak nastavíme časovou konstantu v řádu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10 až 100 </a:t>
            </a:r>
            <a:r>
              <a:rPr lang="cs-CZ" sz="2300" dirty="0" err="1" smtClean="0">
                <a:solidFill>
                  <a:srgbClr val="727272"/>
                </a:solidFill>
                <a:latin typeface="Symbol" panose="05050102010706020507" pitchFamily="18" charset="2"/>
              </a:rPr>
              <a:t>m</a:t>
            </a:r>
            <a:r>
              <a:rPr lang="cs-CZ" sz="23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s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.</a:t>
            </a: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1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58067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Záření alfa (jádra hélia)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Při alfa rozpadu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emituje jádro He (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helion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. Hmotnostní číslo se zmenší o 4, protonové číslo o 2 a prvek se posune o dvě místa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vlevo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v periodické soustavě prvků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:</a:t>
            </a: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Energie 4 až 9 </a:t>
            </a:r>
            <a:r>
              <a:rPr lang="cs-CZ" sz="2400" dirty="0" err="1" smtClean="0">
                <a:solidFill>
                  <a:srgbClr val="A4C60C"/>
                </a:solidFill>
                <a:latin typeface="Century Gothic" panose="020B0502020202020204" pitchFamily="34" charset="0"/>
              </a:rPr>
              <a:t>MeV</a:t>
            </a: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Krátký dolet 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(plyn několik cm, kapalina zlomky mm)</a:t>
            </a:r>
          </a:p>
          <a:p>
            <a:pPr algn="just">
              <a:buFontTx/>
              <a:buChar char="-"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Vysoký stupeň ionizace</a:t>
            </a:r>
          </a:p>
          <a:p>
            <a:pPr algn="just">
              <a:buFontTx/>
              <a:buChar char="-"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před alfa zářením, postačí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list papíru</a:t>
            </a: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/>
          </p:nvPr>
        </p:nvGraphicFramePr>
        <p:xfrm>
          <a:off x="6184635" y="3624824"/>
          <a:ext cx="2493004" cy="5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25" name="Equation" r:id="rId4" imgW="1168400" imgH="241300" progId="Equation.DSMT4">
                  <p:embed/>
                </p:oleObj>
              </mc:Choice>
              <mc:Fallback>
                <p:oleObj name="Equation" r:id="rId4" imgW="1168400" imgH="241300" progId="Equation.DSMT4">
                  <p:embed/>
                  <p:pic>
                    <p:nvPicPr>
                      <p:cNvPr id="17" name="Objek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4635" y="3624824"/>
                        <a:ext cx="2493004" cy="516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6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347223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Rozlišovací doba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Pokud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chceme použít počítač v detekčním režimu nastavíme časovou konstantu na takovou hodnotu aby, amplituda impulsů byla dostatečná k překročení diskriminační hladiny.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Tohoto výběru se nejčastěji používá u průtokových proporcionálních počítačů určených pro měření emise.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7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39190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Počítací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charakteristika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Počítací charakteristika je pojem týkající se nejen proporcionálních, ale i všech ostatních detektorů pracujících ne ve spektrometrickém, ale v detekčním režimu.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Při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měření používáme </a:t>
            </a:r>
            <a:r>
              <a:rPr lang="cs-CZ" sz="23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monoenergetický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zdroj záření a měříme závislost četnosti impulsů na napětí.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22601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Počítací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charakteristika</a:t>
            </a: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Oblast napětí ležící mezi U2 a U3 nazýváme pracovní plošinou (</a:t>
            </a:r>
            <a:r>
              <a:rPr lang="cs-CZ" sz="2300" dirty="0" err="1">
                <a:solidFill>
                  <a:srgbClr val="727272"/>
                </a:solidFill>
                <a:latin typeface="Century Gothic" panose="020B0502020202020204" pitchFamily="34" charset="0"/>
              </a:rPr>
              <a:t>plateau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). Z hlediska stability je </a:t>
            </a: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vhodný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střed plošiny, naopak nejlepšího poměru signál/šum dosahujeme na jejím začátku.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561" y="3574736"/>
            <a:ext cx="4118018" cy="300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4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44278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Detekční účinnost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Účinností je nazývána pravděpodobnost registrace IZ procházejícího citlivým objemem  počítače. Pro těžké nabité částice se účinnost blíží 100 %, pro elektrony je nižší v závislosti na druhu plynu, tlaku a rozměrech detektoru. </a:t>
            </a:r>
            <a:endParaRPr lang="cs-CZ" sz="23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Účinnost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pro neutrony, záření X a gama se pohybuje v řádu 0,001 až 1 %. Malá účinnost může být způsobena nízkou ionizací plynu, vysokou mrtvou dobou nebo geometrickým uspořádáním zdroj IZ – detektor.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5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Proporcionální počítače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87398"/>
            <a:ext cx="8230480" cy="8576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Využití v praxi – měření povrchové emise alfa/beta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12" name="Obrázek 11" descr="D:\_Jan1_Work\Skola_Olomouc\Disertacni_Prace\Picture_PhD\LAPC1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62" y="2397210"/>
            <a:ext cx="5077785" cy="2663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717" y="3003638"/>
            <a:ext cx="2524125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6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77" y="3588394"/>
            <a:ext cx="4843871" cy="2727166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56734"/>
            <a:ext cx="8230480" cy="24504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Ionizační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komora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je tvořena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dvěma elektrodami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(anoda, katoda) různého tvaru, vesměs se jedná o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válcové kondenzátory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, které jsou umístěny ve vhodné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plynové náplni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(vzduch, nebo jiné plny za různého tlaku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). Používají se v dozimetrii pro měření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kermy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ve vzduchu nebo dávky.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222" y="3051950"/>
            <a:ext cx="3011090" cy="3493102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989322" y="1711980"/>
            <a:ext cx="8230480" cy="117621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Nejčastější geometrie jsou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desková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(planparalelní) či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válcová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, zřídka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sférická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7082" y="2735925"/>
            <a:ext cx="9144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50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786696">
            <a:off x="7493253" y="2971169"/>
            <a:ext cx="3334194" cy="295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989322" y="1530744"/>
            <a:ext cx="8230480" cy="8576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Konstrukce ionizační komory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12" name="Picture 3" descr="fig5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2177" y="2181977"/>
            <a:ext cx="3384571" cy="4396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 descr="Inovi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8864" y="4766122"/>
            <a:ext cx="24034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9939707" y="1624313"/>
            <a:ext cx="2079625" cy="3240088"/>
            <a:chOff x="3878" y="754"/>
            <a:chExt cx="1310" cy="2041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85" y="754"/>
              <a:ext cx="1303" cy="20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3969" y="1207"/>
              <a:ext cx="2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1</a:t>
              </a: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>
              <a:off x="3878" y="1706"/>
              <a:ext cx="2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2</a:t>
              </a:r>
            </a:p>
          </p:txBody>
        </p:sp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4740" y="1797"/>
              <a:ext cx="22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/>
                <a:t>3</a:t>
              </a:r>
            </a:p>
          </p:txBody>
        </p:sp>
        <p:sp>
          <p:nvSpPr>
            <p:cNvPr id="25" name="Line 10"/>
            <p:cNvSpPr>
              <a:spLocks noChangeShapeType="1"/>
            </p:cNvSpPr>
            <p:nvPr/>
          </p:nvSpPr>
          <p:spPr bwMode="auto">
            <a:xfrm>
              <a:off x="4150" y="1344"/>
              <a:ext cx="136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1"/>
            <p:cNvSpPr>
              <a:spLocks noChangeShapeType="1"/>
            </p:cNvSpPr>
            <p:nvPr/>
          </p:nvSpPr>
          <p:spPr bwMode="auto">
            <a:xfrm flipV="1">
              <a:off x="4059" y="1661"/>
              <a:ext cx="363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2"/>
            <p:cNvSpPr>
              <a:spLocks noChangeShapeType="1"/>
            </p:cNvSpPr>
            <p:nvPr/>
          </p:nvSpPr>
          <p:spPr bwMode="auto">
            <a:xfrm flipH="1">
              <a:off x="4558" y="1933"/>
              <a:ext cx="227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3" name="Přímá spojnice se šipkou 2"/>
          <p:cNvCxnSpPr/>
          <p:nvPr/>
        </p:nvCxnSpPr>
        <p:spPr>
          <a:xfrm flipH="1">
            <a:off x="6452405" y="2710164"/>
            <a:ext cx="844856" cy="2984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7298724" y="2703813"/>
            <a:ext cx="1491614" cy="1794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121476" y="23762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4</a:t>
            </a:r>
            <a:endParaRPr lang="en-US" dirty="0"/>
          </a:p>
        </p:txBody>
      </p:sp>
      <p:sp>
        <p:nvSpPr>
          <p:cNvPr id="10" name="TextovéPole 9"/>
          <p:cNvSpPr txBox="1"/>
          <p:nvPr/>
        </p:nvSpPr>
        <p:spPr>
          <a:xfrm>
            <a:off x="9498822" y="5018083"/>
            <a:ext cx="24810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 – polarizační elektroda</a:t>
            </a:r>
          </a:p>
          <a:p>
            <a:r>
              <a:rPr lang="cs-CZ" dirty="0" smtClean="0"/>
              <a:t>2 – měřící elektroda</a:t>
            </a:r>
          </a:p>
          <a:p>
            <a:r>
              <a:rPr lang="cs-CZ" dirty="0" smtClean="0"/>
              <a:t>3 – ochranný kroužek</a:t>
            </a:r>
          </a:p>
          <a:p>
            <a:r>
              <a:rPr lang="cs-CZ" dirty="0" smtClean="0"/>
              <a:t>4 – vstupní okno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8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47464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Neutrální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atomy plynů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jsou v neustálém tepelném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pohybu. Kladné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ionty a volné elektrony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se tohoto pohybu rovněž účastní a mají tendenci difundovat,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a to ve směru jejich klesající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koncentrace nábojů stejného druhu.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Při  srážce   kladného 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iontu s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neutrální  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molekulou  plynu  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může   dojít  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k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přenosu  náboje.   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Elektron  z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neutrální   molekuly najde kladný iont, který se stane neutrální molekulou, zatímco původně neutrální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molekula 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se  stane 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kladným 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iontem.  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4109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Tento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přenos   náboje  je zvláště   významný  v plynových směsích,  obsahujících  více   druhů   různých molekul.  Vede   k tendenci   přenést  celý kladný náboj  na plyn  s nejnižší  ionizační  energií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Volný elektron může být v některých plynech zachycen neutrální molekulou – vzniká záporný iont.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Typickými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plyny vytvářejícími záporné ionty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jsou kyslík,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vodní páry,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 halogeny. 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6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97725"/>
            <a:ext cx="8736546" cy="47777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Záření beta (elektrony)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Pokud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jádro emituje elektron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, pak dochází v jádře k přeměně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neutronu na proton, elektron a antineutrino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. Hmotnostní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číslo se 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nezmění, protonové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číslo 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se zvětší o 1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a prvek se posune o 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jedno místo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vpravo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v periodické soustavě 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prvků:</a:t>
            </a: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6" name="Objekt 15"/>
          <p:cNvGraphicFramePr>
            <a:graphicFrameLocks noChangeAspect="1"/>
          </p:cNvGraphicFramePr>
          <p:nvPr>
            <p:extLst/>
          </p:nvPr>
        </p:nvGraphicFramePr>
        <p:xfrm>
          <a:off x="6376591" y="4861996"/>
          <a:ext cx="2129114" cy="541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49" name="Equation" r:id="rId4" imgW="952087" imgH="241195" progId="Equation.DSMT4">
                  <p:embed/>
                </p:oleObj>
              </mc:Choice>
              <mc:Fallback>
                <p:oleObj name="Equation" r:id="rId4" imgW="952087" imgH="241195" progId="Equation.DSMT4">
                  <p:embed/>
                  <p:pic>
                    <p:nvPicPr>
                      <p:cNvPr id="16" name="Objek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591" y="4861996"/>
                        <a:ext cx="2129114" cy="5419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9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468435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Plyny nevytvářející záporné ionty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jsou dusík, vodík, metan a vzácné plyny.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Náraz neutrálních atomů na povrch kovu je dalším možným mechanismem tvorby záporných iontů – zvláště je-li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vazebná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energie elektronu v záporném iontu vyšší než výstupní práce elektronu z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kovu. 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Tento jev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se uplatňuje hlavně při vysokých teplotách a nevhodně zvoleném materiálu (zejména)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katody.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48126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Srážky elektron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vs.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kladný iont a záporný iont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vs.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kladný iont mohou vést k jejich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rekombinaci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. Náboj je z detekčního hlediska ztracen a nepřispívá ke vzniku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signálu.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Pro rychlost rekombinace platí:</a:t>
            </a:r>
          </a:p>
          <a:p>
            <a:pPr marL="0" indent="0" algn="ctr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	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kde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A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je součinitel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rekombinace, n+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objemová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hustota kladných iontů, n-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je objemová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hustota záporných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iontů.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54139"/>
              </p:ext>
            </p:extLst>
          </p:nvPr>
        </p:nvGraphicFramePr>
        <p:xfrm>
          <a:off x="5281750" y="4073782"/>
          <a:ext cx="3086006" cy="764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7" name="Equation" r:id="rId6" imgW="1434960" imgH="355320" progId="Equation.DSMT4">
                  <p:embed/>
                </p:oleObj>
              </mc:Choice>
              <mc:Fallback>
                <p:oleObj name="Equation" r:id="rId6" imgW="14349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281750" y="4073782"/>
                        <a:ext cx="3086006" cy="764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177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58964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Součinitel rekombinace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A</a:t>
            </a:r>
            <a:r>
              <a:rPr lang="cs-CZ" sz="2300" baseline="-250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e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pro elektron-iontovou rekombinaci je řádu 10</a:t>
            </a:r>
            <a:r>
              <a:rPr lang="cs-CZ" sz="2300" baseline="30000" dirty="0">
                <a:solidFill>
                  <a:srgbClr val="6C6C6C"/>
                </a:solidFill>
                <a:latin typeface="Century Gothic" panose="020B0502020202020204" pitchFamily="34" charset="0"/>
              </a:rPr>
              <a:t>-16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[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</a:t>
            </a:r>
            <a:r>
              <a:rPr lang="cs-CZ" sz="2300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3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/s</a:t>
            </a:r>
            <a:r>
              <a:rPr lang="cs-CZ" sz="2300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-1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] a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A</a:t>
            </a:r>
            <a:r>
              <a:rPr lang="cs-CZ" sz="2300" baseline="-250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i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pro rekombinaci iontovou je řádu 10</a:t>
            </a:r>
            <a:r>
              <a:rPr lang="cs-CZ" sz="2300" baseline="30000" dirty="0">
                <a:solidFill>
                  <a:srgbClr val="6C6C6C"/>
                </a:solidFill>
                <a:latin typeface="Century Gothic" panose="020B0502020202020204" pitchFamily="34" charset="0"/>
              </a:rPr>
              <a:t>-12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[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</a:t>
            </a:r>
            <a:r>
              <a:rPr lang="cs-CZ" sz="2300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3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/s</a:t>
            </a:r>
            <a:r>
              <a:rPr lang="cs-CZ" sz="2300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-1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].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Tyto hodnoty součinitele rekombinace jsou typické pro rovnoměrně rozložené náboje a závisí na druhu plynu a energii iontů, resp.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elektronů.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Rekombinace je významná v plynech vytvářejících záporné ionty a v oblastech s vysokou koncentrací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iontů.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Pokud není v IK přítomen plyn tvořící záporné ionty, lze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rekombinační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ztráty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zanedbat.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3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43658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Kromě chaotického pohybu se n</a:t>
            </a:r>
            <a:r>
              <a:rPr lang="en-US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osi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č</a:t>
            </a:r>
            <a:r>
              <a:rPr lang="en-US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  </a:t>
            </a:r>
            <a:r>
              <a:rPr lang="en-US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elektrick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é</a:t>
            </a:r>
            <a:r>
              <a:rPr lang="en-US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ho n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á</a:t>
            </a:r>
            <a:r>
              <a:rPr lang="en-US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boje</a:t>
            </a:r>
            <a:r>
              <a:rPr lang="en-US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se </a:t>
            </a:r>
            <a:r>
              <a:rPr lang="en-US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pohybuj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í ve směru</a:t>
            </a:r>
            <a:r>
              <a:rPr lang="en-US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působení</a:t>
            </a:r>
            <a:r>
              <a:rPr lang="en-US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en-US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elektrick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é</a:t>
            </a:r>
            <a:r>
              <a:rPr lang="en-US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ho   pole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 Tento pohyb je dominantní pro všechny režimy plynových detektorů.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Driftovou rychlost iontů, resp. elektronů lze vyjádřit: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Kde </a:t>
            </a:r>
            <a:r>
              <a:rPr lang="cs-CZ" sz="2300" dirty="0" smtClean="0">
                <a:latin typeface="Century Gothic" panose="020B0502020202020204" pitchFamily="34" charset="0"/>
              </a:rPr>
              <a:t>E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je intenzita elektrického pole, </a:t>
            </a:r>
            <a:r>
              <a:rPr lang="cs-CZ" sz="2300" dirty="0" smtClean="0">
                <a:latin typeface="Century Gothic" panose="020B0502020202020204" pitchFamily="34" charset="0"/>
              </a:rPr>
              <a:t>p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je tlak plynu, </a:t>
            </a:r>
            <a:r>
              <a:rPr lang="el-GR" sz="2300" dirty="0" smtClean="0">
                <a:latin typeface="Century Gothic" panose="020B0502020202020204" pitchFamily="34" charset="0"/>
              </a:rPr>
              <a:t>μ</a:t>
            </a:r>
            <a:r>
              <a:rPr lang="cs-CZ" sz="2300" baseline="-25000" dirty="0" smtClean="0">
                <a:latin typeface="Century Gothic" panose="020B0502020202020204" pitchFamily="34" charset="0"/>
              </a:rPr>
              <a:t>i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pohyblivost iontu v daném plynu.</a:t>
            </a:r>
          </a:p>
          <a:p>
            <a:pPr marL="0" indent="0" algn="ctr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1753888"/>
              </p:ext>
            </p:extLst>
          </p:nvPr>
        </p:nvGraphicFramePr>
        <p:xfrm>
          <a:off x="6274901" y="4172451"/>
          <a:ext cx="1148255" cy="439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07" name="Equation" r:id="rId6" imgW="596880" imgH="228600" progId="Equation.DSMT4">
                  <p:embed/>
                </p:oleObj>
              </mc:Choice>
              <mc:Fallback>
                <p:oleObj name="Equation" r:id="rId6" imgW="596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74901" y="4172451"/>
                        <a:ext cx="1148255" cy="439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78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6340">
            <a:off x="6357296" y="3839334"/>
            <a:ext cx="4404137" cy="2755556"/>
          </a:xfrm>
          <a:prstGeom prst="rect">
            <a:avLst/>
          </a:prstGeom>
          <a:noFill/>
        </p:spPr>
      </p:pic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95111"/>
            <a:ext cx="8230480" cy="347223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Pohyblivost záporných i kladných iontů je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podobná. Jejich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driftová rychlost se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řídí velmi přesně uvedeným vztahem. To ovšem neplatí pro elektrony.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Rychlost elektronů vzhledem k jejich malým rozměrům je přibližně 1000x větší než rychlost iontů. Jejich pohyblivost záleží na poměru E/p.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6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56734"/>
            <a:ext cx="8230480" cy="16850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Ionty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vytvořené ionizujícím zářením jsou přiváděny elektrickým polem k elektrodám komory a ve vnějším obvodu se projeví buď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ionizačním proudem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(integrální vyhodnocení)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nebo krátkým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napěťovým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impulsem (impulsní vyhodnocení).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79" y="2916085"/>
            <a:ext cx="4263197" cy="3466613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3790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R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ozlišujeme tedy dva způsoby vyhodnocení odezvy ionizační  komory.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Prvním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z nich je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vyhodnocení  proudové   (integrální),  při  němž  měříme 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proud  velikosti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odpovídající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ionizaci  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vytvořenému   náboji  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za   jednotku 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času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.    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Tento způsob se využívá v metrologických laboratořích.    Neměříme jednotlivé interakce, ale integrální veličinu, resp. její časovou   střední 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hodnotu.   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3790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Vyhodnocovací zařízení pracuje v analogovém režimu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 vyžaduje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měření proudů menších než 10</a:t>
            </a:r>
            <a:r>
              <a:rPr lang="cs-CZ" sz="2300" baseline="30000" dirty="0">
                <a:solidFill>
                  <a:srgbClr val="6C6C6C"/>
                </a:solidFill>
                <a:latin typeface="Century Gothic" panose="020B0502020202020204" pitchFamily="34" charset="0"/>
              </a:rPr>
              <a:t>-12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A, při vysoké časové a teplotní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stabilitě.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Při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vzrůstající četnosti se impulzy začínají překrývat a vyhodnocovací elektronika je již neumí odlišit – to vede ke ztrátě impulzů a k nesprávnému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vyhodnocení.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Komerčně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dostupné přístroje s nejvyšší citlivostí jsou schopny měřit až do 10</a:t>
            </a:r>
            <a:r>
              <a:rPr lang="cs-CZ" sz="23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-15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3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41093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Druhým   možným  způsobem  je  vyhodnocení impulzní,   při   němž 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se 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vyhodnocuje  náboj vzniklý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jako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výsledek interakcí jednotlivých částic.   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Počet   impulzů je roven  počtu  interakcí. Velikost  každého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impulzu je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úměrná   náboji,   který  při  dané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interakci  vznikl   a  tedy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energii částice.  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Impulzní 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vyhodnoceni 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umožňuje spektrometrické  zpracovaní 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a 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využívá  prostředků impulzní 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techniky,  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zejména  nízko-šumových  zesilovačů.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5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Proudové </a:t>
            </a:r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487466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Proud  ionizační  komory pracující v integrálním  režimu odpovídá  celkovému  počtu  iontových  párů vytvořených 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 objemu  komory  za jednotku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času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. 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Je-li  počet  iontových párů   vzniklých   ionizací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jednotkovém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objemu   se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souřadnicemi 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x,  y,  z za jednotku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času  označen  n (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x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; y ; z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),  pak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při  zanedbaní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rekombinace a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difúze  platí 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pro 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saturační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proud </a:t>
            </a:r>
            <a:r>
              <a:rPr lang="cs-CZ" sz="23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i</a:t>
            </a:r>
            <a:r>
              <a:rPr lang="cs-CZ" sz="2300" baseline="-250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k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komory 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objemu  V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Uvedený vztah platí za předpokladu, že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 (x; y ; z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 není funkcí času, což znamená konstantní ozáření komory. </a:t>
            </a: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156217"/>
              </p:ext>
            </p:extLst>
          </p:nvPr>
        </p:nvGraphicFramePr>
        <p:xfrm>
          <a:off x="5882510" y="4546908"/>
          <a:ext cx="2536184" cy="62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07" name="Equation" r:id="rId6" imgW="1346040" imgH="330120" progId="Equation.DSMT4">
                  <p:embed/>
                </p:oleObj>
              </mc:Choice>
              <mc:Fallback>
                <p:oleObj name="Equation" r:id="rId6" imgW="13460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82510" y="4546908"/>
                        <a:ext cx="2536184" cy="62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5082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4317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Záření beta (pozitrony)</a:t>
            </a: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Pokud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jádro emituje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pozitron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,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pak dochází v jádře k přeměně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protonu na neutron, pozitron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a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neutrino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. Hmotnostní číslo se nezmění, protonové číslo se 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zmenší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o 1 a prvek se posune o jedno místo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vlevo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v periodické soustavě 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prvků:</a:t>
            </a: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/>
          </p:nvPr>
        </p:nvGraphicFramePr>
        <p:xfrm>
          <a:off x="6298785" y="4780786"/>
          <a:ext cx="2284725" cy="543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273" name="Equation" r:id="rId4" imgW="952087" imgH="228501" progId="Equation.DSMT4">
                  <p:embed/>
                </p:oleObj>
              </mc:Choice>
              <mc:Fallback>
                <p:oleObj name="Equation" r:id="rId4" imgW="952087" imgH="228501" progId="Equation.DSMT4">
                  <p:embed/>
                  <p:pic>
                    <p:nvPicPr>
                      <p:cNvPr id="17" name="Objek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98785" y="4780786"/>
                        <a:ext cx="2284725" cy="5438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6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Proudové </a:t>
            </a:r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55158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Relativní ztráty saturačního proudu vlivem rekombinace je možné určit ze vztahu: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kde A je součinitel rekombinace  a n+, n- je objemová hustota kladných a záporných iontů.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107099"/>
              </p:ext>
            </p:extLst>
          </p:nvPr>
        </p:nvGraphicFramePr>
        <p:xfrm>
          <a:off x="5125840" y="2900962"/>
          <a:ext cx="4049524" cy="1455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28" name="Equation" r:id="rId6" imgW="1803240" imgH="647640" progId="Equation.DSMT4">
                  <p:embed/>
                </p:oleObj>
              </mc:Choice>
              <mc:Fallback>
                <p:oleObj name="Equation" r:id="rId6" imgW="1803240" imgH="64764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25840" y="2900962"/>
                        <a:ext cx="4049524" cy="1455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119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Proudové </a:t>
            </a:r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onizační komory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67482"/>
            <a:ext cx="8230480" cy="494084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Pro rovnoměrně prozářenou komoru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n(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x;y;z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) =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se vzdáleností desek l platí pro objemové hustoty nábojů ve vzdálenosti x od záporné elektrody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	</a:t>
            </a:r>
            <a:r>
              <a:rPr lang="cs-CZ" sz="2300" dirty="0" smtClean="0">
                <a:latin typeface="Century Gothic" panose="020B0502020202020204" pitchFamily="34" charset="0"/>
              </a:rPr>
              <a:t>       n-</a:t>
            </a:r>
            <a:r>
              <a:rPr lang="cs-CZ" sz="2300" dirty="0">
                <a:latin typeface="Century Gothic" panose="020B0502020202020204" pitchFamily="34" charset="0"/>
              </a:rPr>
              <a:t>(x) = </a:t>
            </a:r>
            <a:r>
              <a:rPr lang="cs-CZ" sz="2300" dirty="0" err="1">
                <a:latin typeface="Century Gothic" panose="020B0502020202020204" pitchFamily="34" charset="0"/>
              </a:rPr>
              <a:t>nx</a:t>
            </a:r>
            <a:r>
              <a:rPr lang="cs-CZ" sz="2300" dirty="0">
                <a:latin typeface="Century Gothic" panose="020B0502020202020204" pitchFamily="34" charset="0"/>
              </a:rPr>
              <a:t>/v-     n+(x) = n (l – x)/v</a:t>
            </a:r>
            <a:r>
              <a:rPr lang="cs-CZ" sz="2300" dirty="0" smtClean="0">
                <a:latin typeface="Century Gothic" panose="020B0502020202020204" pitchFamily="34" charset="0"/>
              </a:rPr>
              <a:t>+</a:t>
            </a:r>
            <a:endParaRPr lang="cs-CZ" sz="23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Takže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po dosazení do vztahu pro rekombinační ztráty dostaneme: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9557301"/>
              </p:ext>
            </p:extLst>
          </p:nvPr>
        </p:nvGraphicFramePr>
        <p:xfrm>
          <a:off x="6056313" y="4773613"/>
          <a:ext cx="1852612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56" name="Equation" r:id="rId6" imgW="825480" imgH="419040" progId="Equation.DSMT4">
                  <p:embed/>
                </p:oleObj>
              </mc:Choice>
              <mc:Fallback>
                <p:oleObj name="Equation" r:id="rId6" imgW="825480" imgH="419040" progId="Equation.DSMT4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56313" y="4773613"/>
                        <a:ext cx="1852612" cy="94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39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2051222" y="342514"/>
            <a:ext cx="9058235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Snížení proudu komory vlivem difúze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724818" y="1667482"/>
            <a:ext cx="8541024" cy="68521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Přestože je produkce iontových párů v celém objemu komory konstantní, neplatí to pro objemovou hustotu nábojů. Hustota kladných nábojů je nejvyšší u katody, nulová u anody, obráceně je tomu u záporných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iontů.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 důsledku existence koncentračního gradientu dochází k difúzi podél osy x. Ta způsobuje pohyb náboje proti směru, kterým se pohybují v důsledku působení el. pole – snižuje tedy proud komory, a to dle vztahu odvozeného </a:t>
            </a:r>
            <a:r>
              <a:rPr lang="cs-CZ" sz="23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Rossim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a </a:t>
            </a:r>
            <a:r>
              <a:rPr lang="cs-CZ" sz="23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Staubem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Kde </a:t>
            </a: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q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– poměr střední energie iontů s a bez elektrického pole, k –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Boltzmanova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konstanta, T – termodynamická teplota, U</a:t>
            </a:r>
            <a:r>
              <a:rPr lang="cs-CZ" sz="2300" baseline="-25000" dirty="0">
                <a:solidFill>
                  <a:srgbClr val="6C6C6C"/>
                </a:solidFill>
                <a:latin typeface="Century Gothic" panose="020B0502020202020204" pitchFamily="34" charset="0"/>
              </a:rPr>
              <a:t>N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– napájecí napětí komory, e – náboj elektronu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660659"/>
              </p:ext>
            </p:extLst>
          </p:nvPr>
        </p:nvGraphicFramePr>
        <p:xfrm>
          <a:off x="5699311" y="4939818"/>
          <a:ext cx="3387941" cy="53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74" name="Equation" r:id="rId6" imgW="1637589" imgH="253890" progId="Equation.DSMT4">
                  <p:embed/>
                </p:oleObj>
              </mc:Choice>
              <mc:Fallback>
                <p:oleObj name="Equation" r:id="rId6" imgW="1637589" imgH="253890" progId="Equation.DSMT4">
                  <p:embed/>
                  <p:pic>
                    <p:nvPicPr>
                      <p:cNvPr id="2253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99311" y="4939818"/>
                        <a:ext cx="3387941" cy="532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422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2051222" y="342514"/>
            <a:ext cx="9058235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Snížení proudu komory vlivem difúze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724818" y="1447767"/>
            <a:ext cx="8541024" cy="66618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Velikost difúzních ztrát saturovaného proudu závisí na velikosti </a:t>
            </a:r>
            <a:r>
              <a:rPr lang="cs-CZ" sz="2300" dirty="0">
                <a:solidFill>
                  <a:srgbClr val="00B0F0"/>
                </a:solidFill>
                <a:latin typeface="Symbol" panose="05050102010706020507" pitchFamily="18" charset="2"/>
              </a:rPr>
              <a:t>q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– pro ionty je o něco větší než 1 a ztráty jsou obvykle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zanedbatelné.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Pro volné elektrony může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je poměr </a:t>
            </a:r>
            <a:r>
              <a:rPr lang="cs-CZ" sz="2300" dirty="0" smtClean="0">
                <a:solidFill>
                  <a:srgbClr val="6C6C6C"/>
                </a:solidFill>
                <a:latin typeface="Symbol" panose="05050102010706020507" pitchFamily="18" charset="2"/>
              </a:rPr>
              <a:t>q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yšší a ztráta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saturovaného proudu vlivem difúze bude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velká.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Hodnota </a:t>
            </a:r>
            <a:r>
              <a:rPr lang="cs-CZ" sz="2300" dirty="0">
                <a:solidFill>
                  <a:srgbClr val="00B0F0"/>
                </a:solidFill>
                <a:latin typeface="Symbol" panose="05050102010706020507" pitchFamily="18" charset="2"/>
              </a:rPr>
              <a:t>q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má tendenci se se zvyšujícím napětím blížit jisté saturované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hodnotě.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toho plyne, že nejsnazší cestou ke snížení ztrát vlivem difúze je zvýšení napájecího napětí komory U</a:t>
            </a:r>
            <a:r>
              <a:rPr lang="cs-CZ" sz="2300" baseline="-25000" dirty="0">
                <a:solidFill>
                  <a:srgbClr val="6C6C6C"/>
                </a:solidFill>
                <a:latin typeface="Century Gothic" panose="020B0502020202020204" pitchFamily="34" charset="0"/>
              </a:rPr>
              <a:t>N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– navíc tak dosáhneme i snížení rekombinačních ztrát (zvýšením driftové rychlosti iontů a elektronů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8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1831652" y="381184"/>
            <a:ext cx="8391506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Svodové proudy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724818" y="1447767"/>
            <a:ext cx="8541024" cy="66618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Dosavadní poznatky nám říkají, že z hlediska ztrát je výhodné provozovat IK při co nejvyšších napětích, a to bez ohledu na ozařovací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podmínky.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Vlivem svodových proudů tomu tak ve skutečnosti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není.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vodové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proudy jsou dány přiloženým napětím a svodovými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odpory. Svodové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proudy se přičítají k ionizačnímu proudu a způsobují nadhodnocení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odezvy.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Proto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komerční přístroje pracují obvykle s různými volitelnými napájecími napětími, dle měřeného rozsahu saturačního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proudu.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1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1831651" y="381184"/>
            <a:ext cx="9075245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Dynamická odezva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IK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724818" y="1447767"/>
            <a:ext cx="8541024" cy="71706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Proud ionizační komory v každém okamžiku sleduje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záření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, kterému je vystavena – mění-li se hustota toku měřeného záření, mění se úměrně i ionizační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proud.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 případě,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že je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rychlost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změny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hustoty toku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srovnatelná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či rychlejší než doba sběru nosiče náboje, nesleduje ionizační proud přesně změny ozáření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komory.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Pokud bychom měřili proud komory ideálním měřičem proudu (nulový vstupní odpor), byla by dynamika odezvy ovlivněna pouze dobou sběru nosičů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náboje. </a:t>
            </a: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 praxi se používají nepřímé metody</a:t>
            </a:r>
            <a:r>
              <a:rPr lang="cs-CZ" sz="2300" smtClean="0">
                <a:solidFill>
                  <a:srgbClr val="00B0F0"/>
                </a:solidFill>
                <a:latin typeface="Century Gothic" panose="020B0502020202020204" pitchFamily="34" charset="0"/>
              </a:rPr>
              <a:t>, kdy se </a:t>
            </a:r>
            <a:r>
              <a:rPr lang="cs-CZ" sz="2300" smtClean="0">
                <a:solidFill>
                  <a:srgbClr val="6C6C6C"/>
                </a:solidFill>
                <a:latin typeface="Century Gothic" panose="020B0502020202020204" pitchFamily="34" charset="0"/>
              </a:rPr>
              <a:t>měří úbytek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napětí, který vyvolá měřený proud na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velkém zatěžovacím odporu. Toto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napětí se měří voltmetrem se vstupním odporem ještě o dva řády vyšším (diferenciální zesilovač s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FET tranzistory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– </a:t>
            </a:r>
            <a:r>
              <a:rPr lang="cs-CZ" sz="2300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ELEKTROMETR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2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1831652" y="381184"/>
            <a:ext cx="8391506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Zapojení IK a elektrometru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724818" y="1400927"/>
            <a:ext cx="5520387" cy="57061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Rk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– svodový odpor komory</a:t>
            </a:r>
          </a:p>
          <a:p>
            <a:pPr marL="0" indent="0" algn="just">
              <a:buNone/>
            </a:pP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Ck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– kapacita komory</a:t>
            </a: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Re,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Ce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– vstupní odpor (kapacita) připojeného elektrometru</a:t>
            </a: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Proud komory nabíjí integrační obvod s efektivní časovou konstantou </a:t>
            </a:r>
            <a:r>
              <a:rPr lang="cs-CZ" sz="2300" dirty="0">
                <a:solidFill>
                  <a:srgbClr val="00B0F0"/>
                </a:solidFill>
                <a:latin typeface="Symbol" panose="05050102010706020507" pitchFamily="18" charset="2"/>
              </a:rPr>
              <a:t>t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= RC,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kde: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	C =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Ck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+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Ce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, </a:t>
            </a: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	R =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Rk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x Re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/ (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Rk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+ Re)</a:t>
            </a: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Vztah mezi ionizačním proudem a napětím na vstupu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elektrometru: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225823"/>
              </p:ext>
            </p:extLst>
          </p:nvPr>
        </p:nvGraphicFramePr>
        <p:xfrm>
          <a:off x="8432980" y="1599149"/>
          <a:ext cx="3700893" cy="3753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26" name="Rastrový obrázek" r:id="rId6" imgW="8640381" imgH="8764223" progId="PBrush">
                  <p:embed/>
                </p:oleObj>
              </mc:Choice>
              <mc:Fallback>
                <p:oleObj name="Rastrový obrázek" r:id="rId6" imgW="8640381" imgH="8764223" progId="PBrush">
                  <p:embed/>
                  <p:pic>
                    <p:nvPicPr>
                      <p:cNvPr id="2867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2980" y="1599149"/>
                        <a:ext cx="3700893" cy="3753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127807"/>
              </p:ext>
            </p:extLst>
          </p:nvPr>
        </p:nvGraphicFramePr>
        <p:xfrm>
          <a:off x="4456670" y="5780766"/>
          <a:ext cx="2485372" cy="8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227" name="Equation" r:id="rId8" imgW="1091726" imgH="393529" progId="Equation.DSMT4">
                  <p:embed/>
                </p:oleObj>
              </mc:Choice>
              <mc:Fallback>
                <p:oleObj name="Equation" r:id="rId8" imgW="1091726" imgH="393529" progId="Equation.DSMT4">
                  <p:embed/>
                  <p:pic>
                    <p:nvPicPr>
                      <p:cNvPr id="286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6670" y="5780766"/>
                        <a:ext cx="2485372" cy="8858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323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21261" y="381184"/>
            <a:ext cx="1199807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en-GB" altLang="cs-CZ" sz="4000" b="1" dirty="0" err="1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Energetický</a:t>
            </a:r>
            <a:r>
              <a:rPr lang="en-GB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 </a:t>
            </a:r>
            <a:r>
              <a:rPr lang="en-GB" altLang="cs-CZ" sz="4000" b="1" dirty="0" err="1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rozsah</a:t>
            </a:r>
            <a:r>
              <a:rPr lang="en-GB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, </a:t>
            </a:r>
            <a:r>
              <a:rPr lang="en-GB" altLang="cs-CZ" sz="4000" b="1" dirty="0" err="1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vztah</a:t>
            </a:r>
            <a:r>
              <a:rPr lang="en-GB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 </a:t>
            </a:r>
            <a:r>
              <a:rPr lang="en-GB" altLang="cs-CZ" sz="4000" b="1" dirty="0" err="1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kermy</a:t>
            </a:r>
            <a:r>
              <a:rPr lang="en-GB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 a </a:t>
            </a:r>
            <a:r>
              <a:rPr lang="en-GB" altLang="cs-CZ" sz="4000" b="1" dirty="0" err="1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expozice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724818" y="1447767"/>
            <a:ext cx="8541024" cy="66618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Energetická závislost směrem k vyšším energiím je omezena skutečností, že vzdálenost mezi okrajem svazku a elektrodovým systémem musí být větší než dosah </a:t>
            </a:r>
            <a:r>
              <a:rPr lang="cs-CZ" sz="23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nejenergetičtějších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sekundárních nabitých částic – ty musí být ve vzduchu zcela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zabrzděny.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Nejnižší měřitelná energie je určena zeslabením svazku při průchodu okénkem komory a na dráze mezi aktivním objemem a okénkem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IK.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Mezi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kermovým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a expozičním příkonem ve vzduchu platí vztah: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G – zesílení, e – náboj elektronu, W – střední energie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135034"/>
              </p:ext>
            </p:extLst>
          </p:nvPr>
        </p:nvGraphicFramePr>
        <p:xfrm>
          <a:off x="5684108" y="5733510"/>
          <a:ext cx="2428992" cy="5179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112" name="Equation" r:id="rId6" imgW="1193760" imgH="253800" progId="Equation.DSMT4">
                  <p:embed/>
                </p:oleObj>
              </mc:Choice>
              <mc:Fallback>
                <p:oleObj name="Equation" r:id="rId6" imgW="1193760" imgH="253800" progId="Equation.DSMT4">
                  <p:embed/>
                  <p:pic>
                    <p:nvPicPr>
                      <p:cNvPr id="3789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4108" y="5733510"/>
                        <a:ext cx="2428992" cy="5179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409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584886" y="381184"/>
            <a:ext cx="11327028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Měření expozice (</a:t>
            </a:r>
            <a:r>
              <a:rPr lang="cs-CZ" altLang="cs-CZ" sz="4000" b="1" dirty="0" err="1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kermy</a:t>
            </a:r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 ve vzduchu)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724818" y="1447767"/>
            <a:ext cx="8541024" cy="736509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Pokud bychom komoru s kapacitou sběrné elektrody C nabili napětím U</a:t>
            </a:r>
            <a:r>
              <a:rPr lang="cs-CZ" sz="2300" baseline="-25000" dirty="0">
                <a:solidFill>
                  <a:srgbClr val="00B0F0"/>
                </a:solidFill>
                <a:latin typeface="Century Gothic" panose="020B0502020202020204" pitchFamily="34" charset="0"/>
              </a:rPr>
              <a:t>1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, zvoleným tak, aby leželo co nejvíce vpravo v oblasti saturovaného proudu, bude po odpojení na komoře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náboj: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	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		     Q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=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C.U</a:t>
            </a:r>
            <a:r>
              <a:rPr lang="cs-CZ" sz="2300" baseline="-25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1</a:t>
            </a:r>
            <a:endParaRPr lang="cs-CZ" sz="2300" baseline="-250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Ozáříme-li komoru dojde ke změně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náboje: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	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	     </a:t>
            </a:r>
            <a:r>
              <a:rPr lang="cs-CZ" sz="2300" dirty="0" smtClean="0">
                <a:solidFill>
                  <a:srgbClr val="6C6C6C"/>
                </a:solidFill>
                <a:latin typeface="Symbol" panose="05050102010706020507" pitchFamily="18" charset="2"/>
              </a:rPr>
              <a:t>D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Q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=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C.(U</a:t>
            </a:r>
            <a:r>
              <a:rPr lang="cs-CZ" sz="2300" baseline="-25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1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– U</a:t>
            </a:r>
            <a:r>
              <a:rPr lang="cs-CZ" sz="2300" baseline="-25000" dirty="0">
                <a:solidFill>
                  <a:srgbClr val="6C6C6C"/>
                </a:solidFill>
                <a:latin typeface="Century Gothic" panose="020B0502020202020204" pitchFamily="34" charset="0"/>
              </a:rPr>
              <a:t>2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) = </a:t>
            </a: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X.V.</a:t>
            </a:r>
            <a:r>
              <a:rPr lang="cs-CZ" sz="2300" dirty="0" err="1" smtClean="0">
                <a:solidFill>
                  <a:srgbClr val="6C6C6C"/>
                </a:solidFill>
                <a:latin typeface="Symbol" panose="05050102010706020507" pitchFamily="18" charset="2"/>
              </a:rPr>
              <a:t>r</a:t>
            </a:r>
            <a:endParaRPr lang="cs-CZ" sz="2300" dirty="0" smtClean="0">
              <a:solidFill>
                <a:srgbClr val="6C6C6C"/>
              </a:solidFill>
              <a:latin typeface="Symbol" panose="05050102010706020507" pitchFamily="18" charset="2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U</a:t>
            </a:r>
            <a:r>
              <a:rPr lang="cs-CZ" sz="2300" baseline="-25000" dirty="0">
                <a:solidFill>
                  <a:srgbClr val="6C6C6C"/>
                </a:solidFill>
                <a:latin typeface="Century Gothic" panose="020B0502020202020204" pitchFamily="34" charset="0"/>
              </a:rPr>
              <a:t>1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– napětí před ozářením, U</a:t>
            </a:r>
            <a:r>
              <a:rPr lang="cs-CZ" sz="2300" baseline="-25000" dirty="0">
                <a:solidFill>
                  <a:srgbClr val="6C6C6C"/>
                </a:solidFill>
                <a:latin typeface="Century Gothic" panose="020B0502020202020204" pitchFamily="34" charset="0"/>
              </a:rPr>
              <a:t>2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– napětí po ozáření, X – měřená expozice, </a:t>
            </a:r>
            <a:r>
              <a:rPr lang="cs-CZ" sz="2300" dirty="0">
                <a:solidFill>
                  <a:srgbClr val="6C6C6C"/>
                </a:solidFill>
                <a:latin typeface="Symbol" panose="05050102010706020507" pitchFamily="18" charset="2"/>
              </a:rPr>
              <a:t>r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– hustota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vzduchu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Tento vztah platí dokud U</a:t>
            </a:r>
            <a:r>
              <a:rPr lang="cs-CZ" sz="2300" baseline="-25000" dirty="0">
                <a:solidFill>
                  <a:srgbClr val="00B0F0"/>
                </a:solidFill>
                <a:latin typeface="Century Gothic" panose="020B0502020202020204" pitchFamily="34" charset="0"/>
              </a:rPr>
              <a:t>2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neklesne pod napětí odpovídající začátku oblasti nasyceného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proudu.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1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584886" y="381184"/>
            <a:ext cx="11327028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Měření expozice (</a:t>
            </a:r>
            <a:r>
              <a:rPr lang="cs-CZ" altLang="cs-CZ" sz="4000" b="1" dirty="0" err="1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kermy</a:t>
            </a:r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 ve vzduchu)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724818" y="1447767"/>
            <a:ext cx="8541024" cy="71953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IK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kondenzátorového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typu využívají níže popsaného principu:</a:t>
            </a: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	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	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X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= </a:t>
            </a:r>
            <a:r>
              <a:rPr lang="cs-CZ" sz="2300" dirty="0">
                <a:solidFill>
                  <a:srgbClr val="6C6C6C"/>
                </a:solidFill>
                <a:latin typeface="Symbol" panose="05050102010706020507" pitchFamily="18" charset="2"/>
              </a:rPr>
              <a:t>D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Q/</a:t>
            </a:r>
            <a:r>
              <a:rPr lang="cs-CZ" sz="2300" dirty="0">
                <a:solidFill>
                  <a:srgbClr val="6C6C6C"/>
                </a:solidFill>
                <a:latin typeface="Symbol" panose="05050102010706020507" pitchFamily="18" charset="2"/>
              </a:rPr>
              <a:t>D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m = </a:t>
            </a:r>
            <a:r>
              <a:rPr lang="cs-CZ" sz="2300" dirty="0">
                <a:solidFill>
                  <a:srgbClr val="6C6C6C"/>
                </a:solidFill>
                <a:latin typeface="Symbol" panose="05050102010706020507" pitchFamily="18" charset="2"/>
              </a:rPr>
              <a:t>D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Q/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V</a:t>
            </a:r>
            <a:r>
              <a:rPr lang="cs-CZ" sz="2300" dirty="0" err="1">
                <a:solidFill>
                  <a:srgbClr val="6C6C6C"/>
                </a:solidFill>
                <a:latin typeface="Symbol" panose="05050102010706020507" pitchFamily="18" charset="2"/>
              </a:rPr>
              <a:t>r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= C</a:t>
            </a:r>
            <a:r>
              <a:rPr lang="cs-CZ" sz="2300" dirty="0">
                <a:solidFill>
                  <a:srgbClr val="6C6C6C"/>
                </a:solidFill>
                <a:latin typeface="Symbol" panose="05050102010706020507" pitchFamily="18" charset="2"/>
              </a:rPr>
              <a:t>D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U/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V</a:t>
            </a:r>
            <a:r>
              <a:rPr lang="cs-CZ" sz="2300" dirty="0" err="1">
                <a:solidFill>
                  <a:srgbClr val="6C6C6C"/>
                </a:solidFill>
                <a:latin typeface="Symbol" panose="05050102010706020507" pitchFamily="18" charset="2"/>
              </a:rPr>
              <a:t>r</a:t>
            </a:r>
            <a:endParaRPr lang="cs-CZ" sz="2300" dirty="0">
              <a:solidFill>
                <a:srgbClr val="6C6C6C"/>
              </a:solidFill>
              <a:latin typeface="Symbol" panose="05050102010706020507" pitchFamily="18" charset="2"/>
            </a:endParaRPr>
          </a:p>
          <a:p>
            <a:pPr marL="0" indent="0" algn="just">
              <a:buNone/>
            </a:pPr>
            <a:endParaRPr lang="cs-CZ" sz="10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K měření napětí se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často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používají vláknové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elektrometry. Ty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jsou přímo součástí komory (přímo odečítací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detektory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) anebo ve zvláštní vyhodnocovací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jednotce.</a:t>
            </a:r>
          </a:p>
          <a:p>
            <a:pPr marL="0" indent="0" algn="just">
              <a:buNone/>
            </a:pPr>
            <a:endParaRPr lang="cs-CZ" sz="10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U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těchto komor je třeba, aby jejich stěny nenarušovaly elektronovou rovnováhu v pracovním objemu – tj. byly vzduchově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ekvivalentní</a:t>
            </a:r>
          </a:p>
          <a:p>
            <a:pPr marL="0" indent="0" algn="just">
              <a:buNone/>
            </a:pPr>
            <a:endParaRPr lang="cs-CZ" sz="10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Požadavek je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splněn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pouze tehdy, pokud se brzdné schopnosti a lineární součinitele zeslabení ve stěně i vzduchu vzájemně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rovnají.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33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53460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Záření beta </a:t>
            </a:r>
            <a:endParaRPr lang="cs-CZ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Energie 2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dirty="0" err="1" smtClean="0">
                <a:solidFill>
                  <a:srgbClr val="A4C60C"/>
                </a:solidFill>
                <a:latin typeface="Century Gothic" panose="020B0502020202020204" pitchFamily="34" charset="0"/>
              </a:rPr>
              <a:t>MeV</a:t>
            </a: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Spojité spektrum</a:t>
            </a: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D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olet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(vzduch 8 m,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kapalina 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1 cm, hliník 4 mm )</a:t>
            </a: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Brzdné záření, vyšší pronikavost</a:t>
            </a: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Anihilace,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pozitron ztratí energii a spojí se s elektronem 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=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2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fotony gama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záření 511 keV</a:t>
            </a:r>
            <a:endParaRPr lang="cs-CZ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Ochrana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 před 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beta zářením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hliník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,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plexisklo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, aj.</a:t>
            </a: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5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584886" y="381184"/>
            <a:ext cx="11327028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Měření 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vstupní povrchové </a:t>
            </a:r>
            <a:r>
              <a:rPr lang="cs-CZ" altLang="cs-CZ" sz="4000" b="1" dirty="0" err="1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kermy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724818" y="1447767"/>
            <a:ext cx="8541024" cy="175124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187346" y="1505394"/>
            <a:ext cx="820891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smtClean="0">
                <a:solidFill>
                  <a:srgbClr val="6C6C6C"/>
                </a:solidFill>
              </a:rPr>
              <a:t>Přepočet </a:t>
            </a:r>
            <a:r>
              <a:rPr lang="cs-CZ" dirty="0" err="1" smtClean="0">
                <a:solidFill>
                  <a:srgbClr val="6C6C6C"/>
                </a:solidFill>
              </a:rPr>
              <a:t>pC</a:t>
            </a:r>
            <a:r>
              <a:rPr lang="cs-CZ" dirty="0" smtClean="0">
                <a:solidFill>
                  <a:srgbClr val="6C6C6C"/>
                </a:solidFill>
              </a:rPr>
              <a:t>/µ</a:t>
            </a:r>
            <a:r>
              <a:rPr lang="cs-CZ" dirty="0" err="1" smtClean="0">
                <a:solidFill>
                  <a:srgbClr val="6C6C6C"/>
                </a:solidFill>
              </a:rPr>
              <a:t>Gy</a:t>
            </a:r>
            <a:r>
              <a:rPr lang="cs-CZ" dirty="0" smtClean="0">
                <a:solidFill>
                  <a:srgbClr val="6C6C6C"/>
                </a:solidFill>
              </a:rPr>
              <a:t>:		</a:t>
            </a:r>
          </a:p>
          <a:p>
            <a:pPr algn="l"/>
            <a:endParaRPr lang="cs-CZ" dirty="0" smtClean="0">
              <a:solidFill>
                <a:srgbClr val="6C6C6C"/>
              </a:solidFill>
            </a:endParaRPr>
          </a:p>
          <a:p>
            <a:pPr algn="l"/>
            <a:endParaRPr lang="cs-CZ" dirty="0" smtClean="0">
              <a:solidFill>
                <a:srgbClr val="6C6C6C"/>
              </a:solidFill>
            </a:endParaRPr>
          </a:p>
          <a:p>
            <a:pPr algn="l"/>
            <a:endParaRPr lang="cs-CZ" dirty="0" smtClean="0">
              <a:solidFill>
                <a:srgbClr val="6C6C6C"/>
              </a:solidFill>
            </a:endParaRPr>
          </a:p>
          <a:p>
            <a:pPr algn="l"/>
            <a:r>
              <a:rPr lang="cs-CZ" dirty="0" smtClean="0">
                <a:solidFill>
                  <a:srgbClr val="6C6C6C"/>
                </a:solidFill>
              </a:rPr>
              <a:t>Korekce na tlak a teplotu: 			 </a:t>
            </a:r>
          </a:p>
          <a:p>
            <a:pPr algn="l"/>
            <a:endParaRPr lang="cs-CZ" dirty="0" smtClean="0">
              <a:solidFill>
                <a:srgbClr val="6C6C6C"/>
              </a:solidFill>
            </a:endParaRPr>
          </a:p>
          <a:p>
            <a:pPr algn="l"/>
            <a:endParaRPr lang="cs-CZ" dirty="0" smtClean="0">
              <a:solidFill>
                <a:srgbClr val="6C6C6C"/>
              </a:solidFill>
            </a:endParaRPr>
          </a:p>
          <a:p>
            <a:pPr algn="l"/>
            <a:endParaRPr lang="cs-CZ" dirty="0" smtClean="0">
              <a:solidFill>
                <a:srgbClr val="6C6C6C"/>
              </a:solidFill>
            </a:endParaRPr>
          </a:p>
          <a:p>
            <a:pPr algn="l"/>
            <a:r>
              <a:rPr lang="cs-CZ" dirty="0" smtClean="0">
                <a:solidFill>
                  <a:srgbClr val="6C6C6C"/>
                </a:solidFill>
              </a:rPr>
              <a:t>Korekce na energetickou závislost komory:</a:t>
            </a:r>
          </a:p>
          <a:p>
            <a:pPr algn="l"/>
            <a:r>
              <a:rPr lang="cs-CZ" dirty="0" smtClean="0">
                <a:solidFill>
                  <a:srgbClr val="6C6C6C"/>
                </a:solidFill>
              </a:rPr>
              <a:t>						 </a:t>
            </a:r>
          </a:p>
          <a:p>
            <a:pPr algn="l"/>
            <a:endParaRPr lang="cs-CZ" dirty="0" smtClean="0">
              <a:solidFill>
                <a:srgbClr val="6C6C6C"/>
              </a:solidFill>
            </a:endParaRPr>
          </a:p>
          <a:p>
            <a:pPr algn="l"/>
            <a:endParaRPr lang="cs-CZ" dirty="0" smtClean="0">
              <a:solidFill>
                <a:srgbClr val="6C6C6C"/>
              </a:solidFill>
            </a:endParaRPr>
          </a:p>
          <a:p>
            <a:pPr algn="l"/>
            <a:r>
              <a:rPr lang="cs-CZ" dirty="0" smtClean="0">
                <a:solidFill>
                  <a:srgbClr val="6C6C6C"/>
                </a:solidFill>
              </a:rPr>
              <a:t>Přepočet na vzdálenost:			 </a:t>
            </a:r>
          </a:p>
          <a:p>
            <a:pPr algn="l"/>
            <a:endParaRPr lang="cs-CZ" dirty="0" smtClean="0">
              <a:solidFill>
                <a:srgbClr val="6C6C6C"/>
              </a:solidFill>
            </a:endParaRPr>
          </a:p>
          <a:p>
            <a:pPr algn="l"/>
            <a:endParaRPr lang="cs-CZ" dirty="0" smtClean="0">
              <a:solidFill>
                <a:srgbClr val="6C6C6C"/>
              </a:solidFill>
            </a:endParaRPr>
          </a:p>
          <a:p>
            <a:pPr algn="l"/>
            <a:endParaRPr lang="cs-CZ" dirty="0" smtClean="0">
              <a:solidFill>
                <a:srgbClr val="6C6C6C"/>
              </a:solidFill>
            </a:endParaRPr>
          </a:p>
          <a:p>
            <a:pPr algn="l"/>
            <a:r>
              <a:rPr lang="cs-CZ" dirty="0" smtClean="0">
                <a:solidFill>
                  <a:srgbClr val="6C6C6C"/>
                </a:solidFill>
              </a:rPr>
              <a:t>Korekce na zpětný rozptyl:</a:t>
            </a:r>
            <a:r>
              <a:rPr lang="cs-CZ" dirty="0" smtClean="0"/>
              <a:t>			 </a:t>
            </a:r>
          </a:p>
          <a:p>
            <a:endParaRPr lang="en-US" dirty="0"/>
          </a:p>
        </p:txBody>
      </p:sp>
      <p:graphicFrame>
        <p:nvGraphicFramePr>
          <p:cNvPr id="1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4513756"/>
              </p:ext>
            </p:extLst>
          </p:nvPr>
        </p:nvGraphicFramePr>
        <p:xfrm>
          <a:off x="5092410" y="1531169"/>
          <a:ext cx="2239040" cy="81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42" r:id="rId6" imgW="1384300" imgH="508000" progId="Equation.DSMT4">
                  <p:embed/>
                </p:oleObj>
              </mc:Choice>
              <mc:Fallback>
                <p:oleObj r:id="rId6" imgW="1384300" imgH="508000" progId="Equation.DSMT4">
                  <p:embed/>
                  <p:pic>
                    <p:nvPicPr>
                      <p:cNvPr id="322561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410" y="1531169"/>
                        <a:ext cx="2239040" cy="8184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940290"/>
              </p:ext>
            </p:extLst>
          </p:nvPr>
        </p:nvGraphicFramePr>
        <p:xfrm>
          <a:off x="5766378" y="2477518"/>
          <a:ext cx="3130143" cy="72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43" r:id="rId8" imgW="2032000" imgH="469900" progId="Equation.DSMT4">
                  <p:embed/>
                </p:oleObj>
              </mc:Choice>
              <mc:Fallback>
                <p:oleObj r:id="rId8" imgW="2032000" imgH="469900" progId="Equation.DSMT4">
                  <p:embed/>
                  <p:pic>
                    <p:nvPicPr>
                      <p:cNvPr id="3225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6378" y="2477518"/>
                        <a:ext cx="3130143" cy="72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571719"/>
              </p:ext>
            </p:extLst>
          </p:nvPr>
        </p:nvGraphicFramePr>
        <p:xfrm>
          <a:off x="7442881" y="3727291"/>
          <a:ext cx="1351782" cy="410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44" r:id="rId10" imgW="850531" imgH="253890" progId="Equation.DSMT4">
                  <p:embed/>
                </p:oleObj>
              </mc:Choice>
              <mc:Fallback>
                <p:oleObj r:id="rId10" imgW="850531" imgH="253890" progId="Equation.DSMT4">
                  <p:embed/>
                  <p:pic>
                    <p:nvPicPr>
                      <p:cNvPr id="32256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2881" y="3727291"/>
                        <a:ext cx="1351782" cy="4100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207703"/>
              </p:ext>
            </p:extLst>
          </p:nvPr>
        </p:nvGraphicFramePr>
        <p:xfrm>
          <a:off x="5726730" y="4602190"/>
          <a:ext cx="1593850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45" name="Equation" r:id="rId12" imgW="1015920" imgH="507960" progId="Equation.DSMT4">
                  <p:embed/>
                </p:oleObj>
              </mc:Choice>
              <mc:Fallback>
                <p:oleObj name="Equation" r:id="rId12" imgW="1015920" imgH="507960" progId="Equation.DSMT4">
                  <p:embed/>
                  <p:pic>
                    <p:nvPicPr>
                      <p:cNvPr id="32256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6730" y="4602190"/>
                        <a:ext cx="1593850" cy="793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769464"/>
              </p:ext>
            </p:extLst>
          </p:nvPr>
        </p:nvGraphicFramePr>
        <p:xfrm>
          <a:off x="5877154" y="5780304"/>
          <a:ext cx="188595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46" name="Equation" r:id="rId14" imgW="1206360" imgH="444240" progId="Equation.DSMT4">
                  <p:embed/>
                </p:oleObj>
              </mc:Choice>
              <mc:Fallback>
                <p:oleObj name="Equation" r:id="rId14" imgW="1206360" imgH="444240" progId="Equation.DSMT4">
                  <p:embed/>
                  <p:pic>
                    <p:nvPicPr>
                      <p:cNvPr id="32256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7154" y="5780304"/>
                        <a:ext cx="1885950" cy="703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979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Polovodičové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56734"/>
            <a:ext cx="8230480" cy="68521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Nízký lineární součinitel zeslabení fotonového záření a malá brzdná schopnost plynů pro nabité částice jsou příčinnou malé detekční účinnosti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ionizačních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komor. 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Proto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byly hledány pevné látky, vyznačující se obecně asi tisíckrát vyšší hustotou a tedy i mnohem většími interakčními parametry. 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Teprve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rozsáhlé a nákladné výzkumné programy věnované studiu polovodičových monokrystalických materiálů (především </a:t>
            </a:r>
            <a:r>
              <a:rPr lang="cs-CZ" sz="23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Ge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a Si), započaté v padesátých letech, umožnily využití získaných znalostí a osvojených technologií pro výzkum a vývoj polovodičových detektorů.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Polovodičové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840472"/>
            <a:ext cx="8230480" cy="3790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Germanium je velmi vhodným materiálem pro detektory fotonového záření pro velké Z = 32.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Výroba polovodičových detektorů pokračovala hledáním technologií směřujících k dosažení nejvyšší čistoty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Ge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(HPGe –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High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Purity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Germanium).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Na jeden atom příměsi připadá více jak 1012 atomů germania. Jedná se o nejčistší materiál jaký dnes dovede člověk připravit. 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1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Polovodičové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840472"/>
            <a:ext cx="8230480" cy="16850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Díky malé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šířce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zakázaného pásu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polovodičů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</a:t>
            </a:r>
            <a:r>
              <a:rPr lang="cs-CZ" sz="2300" baseline="-25000" dirty="0">
                <a:solidFill>
                  <a:srgbClr val="00B0F0"/>
                </a:solidFill>
                <a:latin typeface="Century Gothic" panose="020B0502020202020204" pitchFamily="34" charset="0"/>
              </a:rPr>
              <a:t>g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řádu jednotek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eV je střední energie W potřebná pro vznik jednoho páru elektron-díra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Ge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(0,7 eV) a v Si (1,1 eV). Rozdíl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energií (W - E</a:t>
            </a:r>
            <a:r>
              <a:rPr lang="cs-CZ" sz="2300" baseline="-25000" dirty="0">
                <a:solidFill>
                  <a:srgbClr val="00B0F0"/>
                </a:solidFill>
                <a:latin typeface="Century Gothic" panose="020B0502020202020204" pitchFamily="34" charset="0"/>
              </a:rPr>
              <a:t>g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) je předán krystalové mřížce ve formě fononu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4741" y="3453912"/>
            <a:ext cx="2651721" cy="312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5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Polovodičové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840472"/>
            <a:ext cx="8230480" cy="398109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srovnání s plynovými detektory (W je asi 35 eV/pár) je proto při interakci produkováno asi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10x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více nosičů náboje s mnohem menší relativní kvadratickou odchylkou související i s malou velikostí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Fano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faktoru (F ≈ 0,1) polovodičů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Účinkem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záření vzniklé páry elektron-díra je třeba, podobně jako v IK, od sebe oddělit a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posbírat,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jinak rychle rekombinují – využívá se k tomu jejich driftu v elektrickém poli.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0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Polovodičové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708664"/>
            <a:ext cx="8230480" cy="47464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Zatímco v plynech je driftová rychlost elektronů asi tisíckrát větší než kladných iontů, jsou rychlosti elektronů a děr v polovodičích řádově stejné, podobně jako rychlosti kladných a záporných iontů v plynech tvořících záporné ionty.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Driftová rychlost obou druhů nosičů náboje je přibližně lineární funkcí intenzity elektrického pole a pohyblivosti nosičů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Pohyblivosti </a:t>
            </a:r>
            <a:r>
              <a:rPr lang="cs-CZ" sz="2300" dirty="0" err="1">
                <a:solidFill>
                  <a:srgbClr val="00B0F0"/>
                </a:solidFill>
                <a:latin typeface="Symbol" panose="05050102010706020507" pitchFamily="18" charset="2"/>
              </a:rPr>
              <a:t>m</a:t>
            </a:r>
            <a:r>
              <a:rPr lang="cs-CZ" sz="2300" baseline="-250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e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a </a:t>
            </a:r>
            <a:r>
              <a:rPr lang="cs-CZ" sz="2300" dirty="0" err="1">
                <a:solidFill>
                  <a:srgbClr val="00B0F0"/>
                </a:solidFill>
                <a:latin typeface="Symbol" panose="05050102010706020507" pitchFamily="18" charset="2"/>
              </a:rPr>
              <a:t>m</a:t>
            </a:r>
            <a:r>
              <a:rPr lang="cs-CZ" sz="2300" baseline="-250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d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jsou funkcí druhu polovodiče a jeho teploty T – se snížením teploty se jejich hodnoty zvyšují (vlivem zmenšujících se kmitů mřížky krystalu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1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Saturovaná driftová rychlost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708664"/>
            <a:ext cx="8230480" cy="47464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Při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intenzitě elektrického pole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≥ (10</a:t>
            </a:r>
            <a:r>
              <a:rPr lang="cs-CZ" sz="2300" baseline="30000" dirty="0">
                <a:solidFill>
                  <a:srgbClr val="6C6C6C"/>
                </a:solidFill>
                <a:latin typeface="Century Gothic" panose="020B0502020202020204" pitchFamily="34" charset="0"/>
              </a:rPr>
              <a:t>4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- 10</a:t>
            </a:r>
            <a:r>
              <a:rPr lang="cs-CZ" sz="2300" baseline="30000" dirty="0">
                <a:solidFill>
                  <a:srgbClr val="6C6C6C"/>
                </a:solidFill>
                <a:latin typeface="Century Gothic" panose="020B0502020202020204" pitchFamily="34" charset="0"/>
              </a:rPr>
              <a:t>5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)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V.m</a:t>
            </a:r>
            <a:r>
              <a:rPr lang="cs-CZ" sz="2300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-1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vzrůstají rychlosti v</a:t>
            </a:r>
            <a:r>
              <a:rPr lang="cs-CZ" sz="2300" baseline="-25000" dirty="0">
                <a:solidFill>
                  <a:srgbClr val="6C6C6C"/>
                </a:solidFill>
                <a:latin typeface="Century Gothic" panose="020B0502020202020204" pitchFamily="34" charset="0"/>
              </a:rPr>
              <a:t>e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, </a:t>
            </a: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v</a:t>
            </a:r>
            <a:r>
              <a:rPr lang="cs-CZ" sz="2300" baseline="-250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d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pomaleji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a po dosažení tzv. saturované rychlosti při </a:t>
            </a:r>
            <a:r>
              <a:rPr lang="cs-CZ" sz="2300" dirty="0">
                <a:solidFill>
                  <a:srgbClr val="6C6C6C"/>
                </a:solidFill>
                <a:latin typeface="Symbol" panose="05050102010706020507" pitchFamily="18" charset="2"/>
              </a:rPr>
              <a:t>E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≈ (10</a:t>
            </a:r>
            <a:r>
              <a:rPr lang="cs-CZ" sz="2300" baseline="30000" dirty="0">
                <a:solidFill>
                  <a:srgbClr val="6C6C6C"/>
                </a:solidFill>
                <a:latin typeface="Century Gothic" panose="020B0502020202020204" pitchFamily="34" charset="0"/>
              </a:rPr>
              <a:t>5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- 10</a:t>
            </a:r>
            <a:r>
              <a:rPr lang="cs-CZ" sz="2300" baseline="30000" dirty="0">
                <a:solidFill>
                  <a:srgbClr val="6C6C6C"/>
                </a:solidFill>
                <a:latin typeface="Century Gothic" panose="020B0502020202020204" pitchFamily="34" charset="0"/>
              </a:rPr>
              <a:t>6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)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V.m</a:t>
            </a:r>
            <a:r>
              <a:rPr lang="cs-CZ" sz="2300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-1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jsou na dalším zvyšování </a:t>
            </a:r>
            <a:r>
              <a:rPr lang="cs-CZ" sz="2300" dirty="0" smtClean="0">
                <a:solidFill>
                  <a:srgbClr val="6C6C6C"/>
                </a:solidFill>
                <a:latin typeface="Symbol" panose="05050102010706020507" pitchFamily="18" charset="2"/>
              </a:rPr>
              <a:t>E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obě rychlosti již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nezávislé.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Saturovaná rychlost je téměř stejná pro elektrony i díry, jak v křemíku, tak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germaniu. 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Mnohé detektory pracují při intenzitách elektrického pole zajišťujících saturační driftovou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rychlost.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T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ento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režim umožňuje při tloušťce detektoru okolo 1 mm dobu sběru náboje 10</a:t>
            </a:r>
            <a:r>
              <a:rPr lang="cs-CZ" sz="23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-8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s a méně – polovodičové detektory díky tomu patří k detektorům s nejrychlejší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odezvou.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435178" y="342514"/>
            <a:ext cx="8122508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Vlastní vodivost polovodiče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93027" y="1502718"/>
            <a:ext cx="8230480" cy="36625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Základními polovodičovými materiály jsou prvky IV.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Skupiny periodické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soustavy prvků. Uhlík (diamant), křemík, germanium, cín a olovo. Ve valenční sféře mají čtyři elektrony a jejich atomy jsou vázány kovalentní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vazbou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. Čisté polovodičové materiály mají atomy uspořádané do pravidelné krystalické mřížky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tvořící monokrystal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786" y="3946712"/>
            <a:ext cx="2538284" cy="263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1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443416" y="342514"/>
            <a:ext cx="8114270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Vlastní vodivost polovodiče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93027" y="1502718"/>
            <a:ext cx="8230480" cy="32157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Přivedeme-li z vnějšku do látky takové množství energie, které elektronům dovolí překonat pás zakázaných energií, dojde k rozbití některých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vazeb.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Elektrony uvolněné z těchto vazeb se volně pohybují krystalovou mřížkou a umožňují vedení elektrického proudu. Ve vazbě ze které byl elektron uvolněn, zbývá volné místo nazývané díra. 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755" y="3441230"/>
            <a:ext cx="2860461" cy="314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1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4242486" y="342514"/>
            <a:ext cx="7315200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Vlastní polovodiče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43599" y="1337959"/>
            <a:ext cx="8230480" cy="58303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K zaplnění díry ve vazbě dojde buď přitažením některého volného elektronu (rekombinací), nebo tím, že v důsledku pohybu krystalové mřížky se v určitém okamžiku přiblíží některý ze sousedních atomů natolik, že dojde k vytržení elektronu z některé jeho vazby. 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Tento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elektron zaplní volné místo ve vazbě prvního atomu, avšak díra se objeví ve vazbě jiného atomu, z jehož vazby byl elektron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odtržen. Popsaný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děj se v látce neustále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opakuje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. 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Popsaný druh vodivosti, podmíněný vznikem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volných nosičů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náboje elektron – díra v důsledku rozbíjení vazeb mezi atomy čistého polovodiče, se nazývá vlastní (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intrinsická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) vodivost polovodiče. 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48156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Záření gama</a:t>
            </a:r>
          </a:p>
          <a:p>
            <a:pPr marL="0" indent="0" algn="just">
              <a:buNone/>
            </a:pPr>
            <a:endParaRPr lang="cs-CZ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Jedná se o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elektromagnetické záření (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fotony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) s velmi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krátkou vlnovou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délkou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.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Vzniká při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jaderných reakcích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nebo při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radioaktivním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rozpadu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přechodem jádra z vyššího energetického stavu do nižšího, kdy se jádro zbavuje své excitační energie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(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izomerní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přechod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). </a:t>
            </a: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Obrázek 16" descr="D:\_Jan1_Work\Skola_Olomouc\Disertacni_Prace\Pictures_PhD\IzomerniPrecho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518" y="5034061"/>
            <a:ext cx="2767913" cy="128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1795849" y="342514"/>
            <a:ext cx="976183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Nevlastní vodivost polovodiče typu N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51836" y="1469758"/>
            <a:ext cx="8230480" cy="16850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Nahradíme-li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 krystalové mřížce čtyřmocného prvku (</a:t>
            </a:r>
            <a:r>
              <a:rPr lang="cs-CZ" sz="23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Ge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nebo Si) některé jeho atomy pětimocným prvkem, např. P, As,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Sb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, využijí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se do čtyř dvojic elektronů, které tvoří nasycenou kovalentní vazbu atomů krystalu, pouze čtyři z pěti valenčních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elektronů.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7471714" y="2964939"/>
            <a:ext cx="3757051" cy="35963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Pátý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elektron, který se vazby neúčastní, je poután k jádru velmi volně. K jeho uvolnění postačuje energie řádu setin elektronvoltu, která je za běžných podmínek do látky trvale přiváděna (teplo z okolního prostředí, různé druhy záření, atp.). 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160" y="3109387"/>
            <a:ext cx="3383501" cy="349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0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93027" y="2029941"/>
            <a:ext cx="8230480" cy="44278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Uvolněné elektrony pětimocných příměsí (tzv. donorů = dárců) se pohybují prostorem krystalové mřížky. Vytvářejí vodivost zprostředkovanou pohybem záporných (negativních) nábojů, kterou nazýváme nevlastní vodivost typu N (elektronová vodivost). 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Je zřejmé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, že po odtržení elektronu se atom příměsi (donoru) stane jednomocným kladným iontem, který sice působí na okolní náboje svým elektrostatickým polem, avšak je sám pevně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vázán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 krystalové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mřížce.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sp>
        <p:nvSpPr>
          <p:cNvPr id="9" name="Rectangle 12"/>
          <p:cNvSpPr>
            <a:spLocks/>
          </p:cNvSpPr>
          <p:nvPr/>
        </p:nvSpPr>
        <p:spPr bwMode="auto">
          <a:xfrm>
            <a:off x="1795849" y="342514"/>
            <a:ext cx="976183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Nevlastní vodivost polovodiče typu N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87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4242486" y="342514"/>
            <a:ext cx="7315200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Polovodiče typu N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708664"/>
            <a:ext cx="8230480" cy="51311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Svůj náboj nemůže přenášet do jiného místa v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látce - vedení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proudu se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neúčastní.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řestože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se v látce pohybuje velký počet elektronů, projevuje se látka navenek jako elektricky neutrální, neboť ke každému volnému elektronu přísluší jeden kladný iont. 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Konstanta rovnováhy ve vlastním polovodiči, daná součinem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n</a:t>
            </a:r>
            <a:r>
              <a:rPr lang="cs-CZ" sz="2300" baseline="-250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i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p</a:t>
            </a:r>
            <a:r>
              <a:rPr lang="cs-CZ" sz="2300" baseline="-250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i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, musí být zachována i v polovodiči typu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N: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                                 </a:t>
            </a:r>
            <a:r>
              <a:rPr lang="pt-BR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 </a:t>
            </a:r>
            <a:r>
              <a:rPr lang="pt-BR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&gt; n</a:t>
            </a:r>
            <a:r>
              <a:rPr lang="pt-BR" sz="2300" baseline="-25000" dirty="0">
                <a:solidFill>
                  <a:srgbClr val="6C6C6C"/>
                </a:solidFill>
                <a:latin typeface="Century Gothic" panose="020B0502020202020204" pitchFamily="34" charset="0"/>
              </a:rPr>
              <a:t>i</a:t>
            </a:r>
            <a:r>
              <a:rPr lang="pt-BR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a současně p &lt; p</a:t>
            </a:r>
            <a:r>
              <a:rPr lang="pt-BR" sz="2300" baseline="-25000" dirty="0">
                <a:solidFill>
                  <a:srgbClr val="6C6C6C"/>
                </a:solidFill>
                <a:latin typeface="Century Gothic" panose="020B0502020202020204" pitchFamily="34" charset="0"/>
              </a:rPr>
              <a:t>i</a:t>
            </a: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				 </a:t>
            </a: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n</a:t>
            </a:r>
            <a:r>
              <a:rPr lang="cs-CZ" sz="2300" baseline="-250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i</a:t>
            </a: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p</a:t>
            </a:r>
            <a:r>
              <a:rPr lang="cs-CZ" sz="2300" baseline="-250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i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= </a:t>
            </a: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np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7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1795849" y="342514"/>
            <a:ext cx="976183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Nevlastní vodivost polovodiče typu P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51836" y="1469758"/>
            <a:ext cx="8230480" cy="13665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Nahradíme-li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 krystalové mřížce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čtyřmocného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polovodiče některé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jeho atomy třímocným prvkem,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např. B, Al, </a:t>
            </a:r>
            <a:r>
              <a:rPr lang="cs-CZ" sz="23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Ga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,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In bude chybět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jeden elektron k tomu, aby se mohla vytvořit nasycená kovalentní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vazba.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sp>
        <p:nvSpPr>
          <p:cNvPr id="9" name="Zástupný symbol pro obsah 2"/>
          <p:cNvSpPr txBox="1">
            <a:spLocks/>
          </p:cNvSpPr>
          <p:nvPr/>
        </p:nvSpPr>
        <p:spPr>
          <a:xfrm>
            <a:off x="6705601" y="3778046"/>
            <a:ext cx="4576716" cy="23221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Vodivost vytvořená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popsaným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způsobem využívá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k vedení proudu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kladných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(pozitivních)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nábojů, které jsou v krystalické mřížce volně pohyblivé. Nazývá se vodivost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typu P (děrová vodivost).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836" y="3073226"/>
            <a:ext cx="3450337" cy="339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4242486" y="342514"/>
            <a:ext cx="7315200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Polovodiče typu P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2135384"/>
            <a:ext cx="8230480" cy="423757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Atom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trojmocného prvku nazýváme akceptor, neboť při zaplnění nenasycené vazby přijme (akceptuje) do své valenční sféry jeden elektron. 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Tím se stane jednomocným záporným iontem. Ionty akceptoru se stejně jako ionty donoru neúčastní vedení proudu v látce, neboť jsou pevně vázány v krystalové mřížce. 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5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4242486" y="342514"/>
            <a:ext cx="7315200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Polovodiče typu P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708664"/>
            <a:ext cx="8230480" cy="444993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Díky tepelné excitaci krystalu mají  elektrony potřebnou energii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pro zaplnění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vakancí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způsobených akceptory a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obsazování hladin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 zakázaném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pásu.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Každý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elektron po sobě zanechává ve valenčním pásu kladně nabitou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díru. Pro hustotu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děr platí:</a:t>
            </a:r>
          </a:p>
          <a:p>
            <a:pPr marL="0" indent="0" algn="ctr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 = N</a:t>
            </a:r>
            <a:r>
              <a:rPr lang="cs-CZ" sz="2300" baseline="-25000" dirty="0">
                <a:solidFill>
                  <a:srgbClr val="00B0F0"/>
                </a:solidFill>
                <a:latin typeface="Century Gothic" panose="020B0502020202020204" pitchFamily="34" charset="0"/>
              </a:rPr>
              <a:t>a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+ </a:t>
            </a:r>
            <a:r>
              <a:rPr lang="cs-CZ" sz="23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p</a:t>
            </a:r>
            <a:r>
              <a:rPr lang="cs-CZ" sz="2300" baseline="-250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i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≈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</a:t>
            </a:r>
            <a:r>
              <a:rPr lang="cs-CZ" sz="2300" baseline="-25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</a:t>
            </a:r>
          </a:p>
          <a:p>
            <a:pPr marL="0" indent="0" algn="ctr">
              <a:buNone/>
            </a:pPr>
            <a:endParaRPr lang="cs-CZ" sz="2300" baseline="-250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Rostoucí hustota děr vede ke zvětšování rekombinace s elektrony ve vodivostním pásu, přičemž stejně jako v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případě polovodiče typu N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musí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být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splněna podmínka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rovnováhy: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   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n</a:t>
            </a:r>
            <a:r>
              <a:rPr lang="cs-CZ" sz="2300" baseline="-250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i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p</a:t>
            </a:r>
            <a:r>
              <a:rPr lang="cs-CZ" sz="2300" baseline="-250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i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= 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np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1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518263" y="342514"/>
            <a:ext cx="7591194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Vytvoření PN přechodu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989322" y="1609581"/>
            <a:ext cx="8230480" cy="13665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Mějme destičku z monokrystalu polovodiče, jejíž jedna část má nevlastní vodivost typu P a druhá část typu N. Místo, kde se mění vodivost P na N, se nazývá přechod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PN.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3692" y="3335683"/>
            <a:ext cx="1571625" cy="20764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3360" y="3068983"/>
            <a:ext cx="2847975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6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518263" y="342514"/>
            <a:ext cx="7591194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Vytvoření PN přechodu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989322" y="1714086"/>
            <a:ext cx="8230480" cy="302544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Ihned po spojení obou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částí začíná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působit difúze, tj. snaha volných nosičů náboje rovnoměrně se rozptýlit po celém objemu monokrystalu. 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Jakmile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některý elektron přejde z části N do P nebo díra z části P do N, poruší se rovnováha elektrických nábojů obou původně elektricky neutrálních částí. 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118" y="4247657"/>
            <a:ext cx="2619375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518263" y="342514"/>
            <a:ext cx="7591194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PN přechod bez el. napětí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989322" y="1470241"/>
            <a:ext cx="8230480" cy="13665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 části N, která ztrácí elektrony, začíná převládat kladný náboj pevně vázaných iontů donoru. Zároveň v části P, ve které elektrony rekombinují, začíná převládat záporný náboj pevně vázaných iontů akceptoru.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9955" y="2977986"/>
            <a:ext cx="4987290" cy="358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989322" y="1557327"/>
            <a:ext cx="8230480" cy="7294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Mezi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částí P a N se vytváří rozdíl potenciálů, který se nazývá difúzní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napětí U</a:t>
            </a:r>
            <a:r>
              <a:rPr lang="cs-CZ" sz="2300" baseline="-25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9977" y="2436768"/>
            <a:ext cx="4713949" cy="414694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3926" y="3375472"/>
            <a:ext cx="3390900" cy="1390650"/>
          </a:xfrm>
          <a:prstGeom prst="rect">
            <a:avLst/>
          </a:prstGeom>
        </p:spPr>
      </p:pic>
      <p:sp>
        <p:nvSpPr>
          <p:cNvPr id="19" name="Rectangle 12"/>
          <p:cNvSpPr>
            <a:spLocks/>
          </p:cNvSpPr>
          <p:nvPr/>
        </p:nvSpPr>
        <p:spPr bwMode="auto">
          <a:xfrm>
            <a:off x="3518263" y="342514"/>
            <a:ext cx="7591194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PN přechod bez el. napětí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56405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Záření gama (fotony)</a:t>
            </a:r>
          </a:p>
          <a:p>
            <a:pPr marL="0" indent="0" algn="just">
              <a:buNone/>
            </a:pPr>
            <a:endParaRPr lang="cs-CZ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Energie fotonů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gama je dána vztahem:</a:t>
            </a:r>
          </a:p>
          <a:p>
            <a:pPr algn="just">
              <a:buFontTx/>
              <a:buChar char="-"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kde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h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 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– Planckova konstanta [6,626 068 96∙10</a:t>
            </a:r>
            <a:r>
              <a:rPr lang="cs-CZ" sz="2400" baseline="30000" dirty="0">
                <a:solidFill>
                  <a:srgbClr val="A4C60C"/>
                </a:solidFill>
                <a:latin typeface="Century Gothic" panose="020B0502020202020204" pitchFamily="34" charset="0"/>
              </a:rPr>
              <a:t>-34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err="1">
                <a:solidFill>
                  <a:srgbClr val="A4C60C"/>
                </a:solidFill>
                <a:latin typeface="Century Gothic" panose="020B0502020202020204" pitchFamily="34" charset="0"/>
              </a:rPr>
              <a:t>J∙s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]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c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– rychlost elektromagnetického záření ve vakuu [299 792 458 m∙s</a:t>
            </a:r>
            <a:r>
              <a:rPr lang="cs-CZ" sz="2400" baseline="30000" dirty="0">
                <a:solidFill>
                  <a:srgbClr val="A4C60C"/>
                </a:solidFill>
                <a:latin typeface="Century Gothic" panose="020B0502020202020204" pitchFamily="34" charset="0"/>
              </a:rPr>
              <a:t>-1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];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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– vlnová délka 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záření          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;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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– frekvence elektromagnetického záření.</a:t>
            </a: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6601947" y="3043697"/>
          <a:ext cx="1097309" cy="772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28" name="Equation" r:id="rId4" imgW="571252" imgH="393529" progId="Equation.DSMT4">
                  <p:embed/>
                </p:oleObj>
              </mc:Choice>
              <mc:Fallback>
                <p:oleObj name="Equation" r:id="rId4" imgW="571252" imgH="393529" progId="Equation.DSMT4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1947" y="3043697"/>
                        <a:ext cx="1097309" cy="7727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/>
          </p:nvPr>
        </p:nvGraphicFramePr>
        <p:xfrm>
          <a:off x="6566181" y="5505919"/>
          <a:ext cx="746798" cy="586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529" name="Equation" r:id="rId6" imgW="533169" imgH="431613" progId="Equation.DSMT4">
                  <p:embed/>
                </p:oleObj>
              </mc:Choice>
              <mc:Fallback>
                <p:oleObj name="Equation" r:id="rId6" imgW="533169" imgH="431613" progId="Equation.DSMT4">
                  <p:embed/>
                  <p:pic>
                    <p:nvPicPr>
                      <p:cNvPr id="21" name="Objek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6181" y="5505919"/>
                        <a:ext cx="746798" cy="5867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Obráze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2586447" y="342514"/>
            <a:ext cx="8523010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PN přechod s přiloženým napětí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817648" y="1094267"/>
            <a:ext cx="8230480" cy="175124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sp>
        <p:nvSpPr>
          <p:cNvPr id="14" name="Zástupný symbol pro obsah 2"/>
          <p:cNvSpPr txBox="1">
            <a:spLocks/>
          </p:cNvSpPr>
          <p:nvPr/>
        </p:nvSpPr>
        <p:spPr>
          <a:xfrm>
            <a:off x="3035362" y="1156734"/>
            <a:ext cx="8230480" cy="23883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Polarizace ve zpětném směru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– přechod je pro majoritní nosiče uzavřen, potenciálová přehrada vzroste a vyprázdněná oblast se rozšíří.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98" y="2474888"/>
            <a:ext cx="6172979" cy="4162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58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78956"/>
            <a:ext cx="8230480" cy="283513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Polarizace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 přímém směru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– majoritní nosiče se přiblíží k přechodu, potenciálová přehrada se zruší a vyprázdněná oblast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zanikne.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30" y="3033146"/>
            <a:ext cx="5984292" cy="324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sp>
        <p:nvSpPr>
          <p:cNvPr id="17" name="Rectangle 12"/>
          <p:cNvSpPr>
            <a:spLocks/>
          </p:cNvSpPr>
          <p:nvPr/>
        </p:nvSpPr>
        <p:spPr bwMode="auto">
          <a:xfrm>
            <a:off x="2586447" y="342514"/>
            <a:ext cx="8523010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PN přechod s přiloženým napětí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92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Polovodičové detektory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56734"/>
            <a:ext cx="8230480" cy="54496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Vnikne-li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částice do polovodičového detektoru, vytvoří v něm páry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elektron – díra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. V detektoru dochází k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lavinovému uvolňování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elektronů do vodivostního pásu a tvorbě děr ve valenčním pásu. Tyto elektrony se v elektrickém poli okamžitě začnou pohybovat ke kladné elektrodě (a díry k záporné) - elektrickým obvodem projde krátký proudový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impuls.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812" y="1156734"/>
            <a:ext cx="3338673" cy="2798222"/>
          </a:xfrm>
          <a:prstGeom prst="rect">
            <a:avLst/>
          </a:prstGeom>
        </p:spPr>
      </p:pic>
      <p:pic>
        <p:nvPicPr>
          <p:cNvPr id="17" name="Obrázek 16" descr="D:\jan1\Desktop\RPA-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39" y="1217942"/>
            <a:ext cx="2453383" cy="284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8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Polovodičové detektory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56734"/>
            <a:ext cx="8230480" cy="23221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Přiložíme-li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na polovodičový detektor napětí, pak vlivem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elektrického pole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se volné nosiče nábojů (elektrony a díry) dají do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pohybu a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 připojeném obvodu vznikne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proudový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impuls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, jehož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elikost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závisí na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energii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dopadající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částice.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To umožňuje využít polovodičové detektory jak pro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detekci IZ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, tak pro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spektrometrická měření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500" y="3560212"/>
            <a:ext cx="5684112" cy="296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2002971" y="342514"/>
            <a:ext cx="9106486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Základní parametry HPGe detektorů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278656"/>
            <a:ext cx="8230480" cy="16850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Tyto detektory jsou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z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hotoveny z monokrystalů superčistého</a:t>
            </a:r>
            <a:r>
              <a:rPr lang="en-GB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germania</a:t>
            </a:r>
            <a:r>
              <a:rPr lang="en-GB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HPGe (High Purity Ge</a:t>
            </a:r>
            <a:r>
              <a:rPr lang="en-GB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svou správnou funkci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potřebují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být chlazeny na teplotu kapalného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dusíku z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důvodu snížení závěrného proudu a elektronického šumu. 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419" y="3263203"/>
            <a:ext cx="3794650" cy="32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0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2002971" y="342514"/>
            <a:ext cx="9106486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Základní parametry HPGe detektorů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278656"/>
            <a:ext cx="8230480" cy="37907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Účinnost detektoru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Účinnost se stanovuje pomocí bodového zdroje Co-60 v 25 cm od středu čela detektoru. Pomocí spektrometrického SW se provede alespoň 300 s měření. Po ukončení provedeme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píkovou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analýzu. Na energii 1332 keV odečteme hodnotu četnosti impulzů a stanovíme účinnost: 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509" y="4121300"/>
            <a:ext cx="6400867" cy="256034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231" y="4288187"/>
            <a:ext cx="2594066" cy="74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2002971" y="342514"/>
            <a:ext cx="9106486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Základní parametry HPGe detektorů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278656"/>
            <a:ext cx="8230480" cy="270689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Rozlišení detektoru (FWHM)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en-GB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Full width at half </a:t>
            </a:r>
            <a:r>
              <a:rPr lang="en-GB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maximum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(FWHM), jedná se o šířku v polovině výšky. Měření se provádí v kontaktní geometrii se zdroji Co-57 a Co-60. Měřené spektrum se vyhodnotí a z reportu odečteme hodnoty FWHM: 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0743" y="3265767"/>
            <a:ext cx="3209925" cy="24955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801" y="4310947"/>
            <a:ext cx="5754189" cy="142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2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2002971" y="342514"/>
            <a:ext cx="9106486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Základní parametry HPGe detektorů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278656"/>
            <a:ext cx="8230480" cy="23883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Poměr pík-</a:t>
            </a: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compton</a:t>
            </a: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Výrobce udává poměr mezi impulsy v píku od Co-60 na energii 1332 keV a impulsy </a:t>
            </a:r>
            <a:r>
              <a:rPr lang="cs-CZ" sz="23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comptonem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měřenými mezi energiemi 1040 až 1096 keV. 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6808" y="3678534"/>
            <a:ext cx="9043307" cy="10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8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Detekce neutronů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56734"/>
            <a:ext cx="8230480" cy="544969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K detekci neutronů se využívají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jaderné reakce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, při nichž se energie předává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sekundárním nabitým částicím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, nebo takové částice vznikají při interakcích neutronů s materiálem, který slouží jako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konvertor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 To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má za následek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>
              <a:buNone/>
            </a:pPr>
            <a:endParaRPr lang="en-GB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lvl="0" fontAlgn="base"/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Komplikované reakce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– silná závislost účinného průřezu na energii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;</a:t>
            </a:r>
          </a:p>
          <a:p>
            <a:pPr lvl="0" fontAlgn="base"/>
            <a:endParaRPr lang="en-GB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lvl="0" fontAlgn="base"/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Nízká účinnost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– nutnost velkých objemů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;</a:t>
            </a:r>
          </a:p>
          <a:p>
            <a:pPr lvl="0" fontAlgn="base"/>
            <a:endParaRPr lang="en-GB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lvl="0" fontAlgn="base"/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Ztrácí jen část energie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– komplikované určení energie – využití metody TOF (</a:t>
            </a:r>
            <a:r>
              <a:rPr lang="cs-CZ" sz="23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Time-Of-Flight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).</a:t>
            </a:r>
            <a:endParaRPr lang="en-GB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5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Detekce neutronů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00927"/>
            <a:ext cx="8230480" cy="608679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Neutronové detektory jsou tedy složeny z 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konvertoru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(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vznik nabitých částic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) a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detektoru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 nabitých částic. Nejčastěji jsou používány organické scintilátory, plynové a polovodičové detektory. Požadavky na materiál konvertoru a detektoru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 algn="just">
              <a:buNone/>
            </a:pPr>
            <a:endParaRPr lang="en-GB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lvl="0" algn="just" fontAlgn="base"/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Konvertorem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u neutronových detektorů je pracovní plyn (</a:t>
            </a:r>
            <a:r>
              <a:rPr lang="cs-CZ" sz="23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1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H, </a:t>
            </a:r>
            <a:r>
              <a:rPr lang="cs-CZ" sz="23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3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He, BF</a:t>
            </a:r>
            <a:r>
              <a:rPr lang="cs-CZ" sz="2300" baseline="-25000" dirty="0">
                <a:solidFill>
                  <a:srgbClr val="00B0F0"/>
                </a:solidFill>
                <a:latin typeface="Century Gothic" panose="020B0502020202020204" pitchFamily="34" charset="0"/>
              </a:rPr>
              <a:t>3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) nebo příměs pokrývající stěny detektorů. Používají se izotopy </a:t>
            </a:r>
            <a:r>
              <a:rPr lang="cs-CZ" sz="23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10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B nebo štěpné materiály </a:t>
            </a:r>
            <a:r>
              <a:rPr lang="cs-CZ" sz="23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232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Th, </a:t>
            </a:r>
            <a:r>
              <a:rPr lang="cs-CZ" sz="23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235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U, </a:t>
            </a:r>
            <a:r>
              <a:rPr lang="cs-CZ" sz="23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238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U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;</a:t>
            </a:r>
          </a:p>
          <a:p>
            <a:pPr lvl="0" algn="just" fontAlgn="base"/>
            <a:endParaRPr lang="en-GB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lvl="0" algn="just" fontAlgn="base"/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Organické scintilátory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dopované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konvertorem,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kapalné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(NE-213) nebo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plastické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(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NE-210A, EJ-276);</a:t>
            </a:r>
            <a:endParaRPr lang="en-GB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n-GB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7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31362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Záření gama (fotony)</a:t>
            </a: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Záření gama má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čárové spektrum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, to znamená, že daný radionuklid emituje pouze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fotony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 s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určitými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energiemi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, které jsou pro jeho přeměnu charakteristické. </a:t>
            </a: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800" y="4029604"/>
            <a:ext cx="3230016" cy="258996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Detekce neutronů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386664"/>
            <a:ext cx="8230480" cy="48126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fontAlgn="base"/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Velký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účinný průřez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využívané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reakce (pravděpodobnost s jakou bude částice interagovat s použitým materiálem, např. terčík);</a:t>
            </a:r>
          </a:p>
          <a:p>
            <a:pPr lvl="0" algn="just" fontAlgn="base"/>
            <a:endParaRPr lang="en-GB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lvl="0" algn="just" fontAlgn="base"/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Vysoká uvolněná energie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(pro detekci nízkoenergetických neutronů) nebo vysoká konverze kinetické energie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;</a:t>
            </a:r>
          </a:p>
          <a:p>
            <a:pPr lvl="0" algn="just" fontAlgn="base"/>
            <a:endParaRPr lang="en-GB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lvl="0" algn="just" fontAlgn="base"/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Možnost rozlišení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fotonů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a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neutronů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  <a:endParaRPr lang="en-GB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n-GB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36048">
            <a:off x="8295735" y="4304452"/>
            <a:ext cx="3376032" cy="1380305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091" y="4940026"/>
            <a:ext cx="2203150" cy="165282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674688" y="4841791"/>
            <a:ext cx="1467241" cy="186603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0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2" y="1017726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Vybrané metody detekce neutronů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76552" y="1277737"/>
            <a:ext cx="8230480" cy="40021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Metoda </a:t>
            </a:r>
            <a:r>
              <a:rPr lang="cs-CZ" sz="2400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Time</a:t>
            </a:r>
            <a:r>
              <a:rPr lang="cs-CZ" sz="2400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400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of</a:t>
            </a:r>
            <a:r>
              <a:rPr lang="cs-CZ" sz="2400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400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Flight</a:t>
            </a:r>
            <a:r>
              <a:rPr lang="cs-CZ" sz="2400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(TOF)</a:t>
            </a:r>
            <a:endParaRPr lang="en-GB" sz="24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Metoda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TOF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je jednou z nejstarších používaných metod v neutronové spektrometrii. Je založena na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přesném a rychlém měření času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. Známe-li přesný čas a dráhu letu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neutronu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, jsme schopni stanovit jeho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kinetickou energii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. </a:t>
            </a:r>
            <a:endParaRPr lang="en-GB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n-GB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5490947"/>
              </p:ext>
            </p:extLst>
          </p:nvPr>
        </p:nvGraphicFramePr>
        <p:xfrm>
          <a:off x="8512347" y="3902607"/>
          <a:ext cx="1606929" cy="332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56" name="Equation" r:id="rId4" imgW="1104900" imgH="241300" progId="Equation.DSMT4">
                  <p:embed/>
                </p:oleObj>
              </mc:Choice>
              <mc:Fallback>
                <p:oleObj name="Equation" r:id="rId4" imgW="1104900" imgH="241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2347" y="3902607"/>
                        <a:ext cx="1606929" cy="3324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698242"/>
              </p:ext>
            </p:extLst>
          </p:nvPr>
        </p:nvGraphicFramePr>
        <p:xfrm>
          <a:off x="8652991" y="4471265"/>
          <a:ext cx="1348344" cy="895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57" name="Equation" r:id="rId6" imgW="1040948" imgH="698197" progId="Equation.DSMT4">
                  <p:embed/>
                </p:oleObj>
              </mc:Choice>
              <mc:Fallback>
                <p:oleObj name="Equation" r:id="rId6" imgW="1040948" imgH="69819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2991" y="4471265"/>
                        <a:ext cx="1348344" cy="8954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96217" y="57247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1893415"/>
              </p:ext>
            </p:extLst>
          </p:nvPr>
        </p:nvGraphicFramePr>
        <p:xfrm>
          <a:off x="8557922" y="5595101"/>
          <a:ext cx="1538483" cy="935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158" name="Equation" r:id="rId8" imgW="1282700" imgH="774700" progId="Equation.DSMT4">
                  <p:embed/>
                </p:oleObj>
              </mc:Choice>
              <mc:Fallback>
                <p:oleObj name="Equation" r:id="rId8" imgW="1282700" imgH="774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7922" y="5595101"/>
                        <a:ext cx="1538483" cy="9353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31631" y="4139982"/>
            <a:ext cx="4865721" cy="2456416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2" y="1017726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Vybrané metody detekce neutronů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861222"/>
            <a:ext cx="8230480" cy="381181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Transmutační metoda</a:t>
            </a:r>
            <a:endParaRPr lang="en-GB" sz="24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Je založena na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jaderných reakcích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, vyvolaných neutrony. Pro detekci pomalých neutronů se obvykle využívají tyto jaderné reakce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:</a:t>
            </a:r>
          </a:p>
          <a:p>
            <a:pPr marL="0" indent="0" algn="just">
              <a:buNone/>
            </a:pPr>
            <a:endParaRPr lang="en-GB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1. Detektory na základě reakcí s bórem (</a:t>
            </a:r>
            <a:r>
              <a:rPr lang="cs-CZ" sz="24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10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B): </a:t>
            </a:r>
            <a:endParaRPr lang="en-GB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96217" y="57247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23615"/>
              </p:ext>
            </p:extLst>
          </p:nvPr>
        </p:nvGraphicFramePr>
        <p:xfrm>
          <a:off x="6713365" y="4878141"/>
          <a:ext cx="1345085" cy="344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85" name="Equation" r:id="rId4" imgW="889000" imgH="228600" progId="Equation.DSMT4">
                  <p:embed/>
                </p:oleObj>
              </mc:Choice>
              <mc:Fallback>
                <p:oleObj name="Equation" r:id="rId4" imgW="8890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365" y="4878141"/>
                        <a:ext cx="1345085" cy="344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133354"/>
              </p:ext>
            </p:extLst>
          </p:nvPr>
        </p:nvGraphicFramePr>
        <p:xfrm>
          <a:off x="5481939" y="5357485"/>
          <a:ext cx="4372965" cy="38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86" name="Equation" r:id="rId6" imgW="2628900" imgH="241300" progId="Equation.DSMT4">
                  <p:embed/>
                </p:oleObj>
              </mc:Choice>
              <mc:Fallback>
                <p:oleObj name="Equation" r:id="rId6" imgW="2628900" imgH="2413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1939" y="5357485"/>
                        <a:ext cx="4372965" cy="3825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419517"/>
              </p:ext>
            </p:extLst>
          </p:nvPr>
        </p:nvGraphicFramePr>
        <p:xfrm>
          <a:off x="5771255" y="5900644"/>
          <a:ext cx="3583107" cy="32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187" name="Equation" r:id="rId8" imgW="2514600" imgH="241300" progId="Equation.DSMT4">
                  <p:embed/>
                </p:oleObj>
              </mc:Choice>
              <mc:Fallback>
                <p:oleObj name="Equation" r:id="rId8" imgW="2514600" imgH="2413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71255" y="5900644"/>
                        <a:ext cx="3583107" cy="3257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Obrázek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2" y="1017726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Vybrané metody detekce neutronů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861222"/>
            <a:ext cx="8230480" cy="27002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GB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pl-PL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2. Detektory </a:t>
            </a:r>
            <a:r>
              <a:rPr lang="pl-PL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založené na rekcích s lithiem (</a:t>
            </a:r>
            <a:r>
              <a:rPr lang="pl-PL" sz="24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6</a:t>
            </a:r>
            <a:r>
              <a:rPr lang="pl-PL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Li</a:t>
            </a:r>
            <a:r>
              <a:rPr lang="pl-PL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):</a:t>
            </a:r>
          </a:p>
          <a:p>
            <a:pPr marL="0" indent="0">
              <a:buNone/>
            </a:pPr>
            <a:endParaRPr lang="pl-PL" sz="24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pl-PL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pl-PL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3. Detektory </a:t>
            </a:r>
            <a:r>
              <a:rPr lang="pl-PL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založené na rekcích s héliem (</a:t>
            </a:r>
            <a:r>
              <a:rPr lang="pl-PL" sz="23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3</a:t>
            </a:r>
            <a:r>
              <a:rPr lang="pl-PL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He):</a:t>
            </a:r>
            <a:endParaRPr lang="en-GB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96217" y="57247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9413135"/>
              </p:ext>
            </p:extLst>
          </p:nvPr>
        </p:nvGraphicFramePr>
        <p:xfrm>
          <a:off x="6463584" y="3003359"/>
          <a:ext cx="1372446" cy="364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84" name="Equation" r:id="rId4" imgW="863225" imgH="228501" progId="Equation.DSMT4">
                  <p:embed/>
                </p:oleObj>
              </mc:Choice>
              <mc:Fallback>
                <p:oleObj name="Equation" r:id="rId4" imgW="863225" imgH="228501" progId="Equation.DSMT4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3584" y="3003359"/>
                        <a:ext cx="1372446" cy="3646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6392562" y="48438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k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558183"/>
              </p:ext>
            </p:extLst>
          </p:nvPr>
        </p:nvGraphicFramePr>
        <p:xfrm>
          <a:off x="6463584" y="4370283"/>
          <a:ext cx="1481173" cy="390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85" name="Equation" r:id="rId6" imgW="952087" imgH="253890" progId="Equation.DSMT4">
                  <p:embed/>
                </p:oleObj>
              </mc:Choice>
              <mc:Fallback>
                <p:oleObj name="Equation" r:id="rId6" imgW="952087" imgH="253890" progId="Equation.DSMT4">
                  <p:embed/>
                  <p:pic>
                    <p:nvPicPr>
                      <p:cNvPr id="17" name="Objek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3584" y="4370283"/>
                        <a:ext cx="1481173" cy="3900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096000" y="53684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579784"/>
              </p:ext>
            </p:extLst>
          </p:nvPr>
        </p:nvGraphicFramePr>
        <p:xfrm>
          <a:off x="5804437" y="4912342"/>
          <a:ext cx="3244683" cy="3463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186" name="Equation" r:id="rId8" imgW="2133600" imgH="241300" progId="Equation.DSMT4">
                  <p:embed/>
                </p:oleObj>
              </mc:Choice>
              <mc:Fallback>
                <p:oleObj name="Equation" r:id="rId8" imgW="2133600" imgH="241300" progId="Equation.DSMT4">
                  <p:embed/>
                  <p:pic>
                    <p:nvPicPr>
                      <p:cNvPr id="20" name="Objek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04437" y="4912342"/>
                        <a:ext cx="3244683" cy="3463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801011" y="21140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7" name="Obrázek 26" descr="D:\_Jan1_Work\Skola_Olomouc\Disertacni_Prace\Picture_PhD\Det_He3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791" y="5571049"/>
            <a:ext cx="3003550" cy="95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048" y="2125991"/>
            <a:ext cx="6697191" cy="4560811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2" y="1017726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Vybrané metody detekce neutronů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861222"/>
            <a:ext cx="8230480" cy="13183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GB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GB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96217" y="57247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191749" y="1148425"/>
            <a:ext cx="8067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Detektory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rychlých neutronů využívají moderace na pomalé neutrony. K tomu se vyžívají </a:t>
            </a:r>
            <a:r>
              <a:rPr lang="cs-CZ" sz="2400" dirty="0" err="1">
                <a:solidFill>
                  <a:srgbClr val="6C6C6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Bonnerovy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moderační koule (organický moderátor). </a:t>
            </a:r>
            <a:endParaRPr lang="en-GB" sz="2400" dirty="0">
              <a:solidFill>
                <a:srgbClr val="6C6C6C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283354"/>
              </p:ext>
            </p:extLst>
          </p:nvPr>
        </p:nvGraphicFramePr>
        <p:xfrm>
          <a:off x="7786752" y="2253813"/>
          <a:ext cx="4002412" cy="3159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546" r:id="rId7" imgW="7738560" imgH="6056640" progId="SigmaPlotGraphicObject.10">
                  <p:embed/>
                </p:oleObj>
              </mc:Choice>
              <mc:Fallback>
                <p:oleObj r:id="rId7" imgW="7738560" imgH="6056640" progId="SigmaPlotGraphicObject.10">
                  <p:embed/>
                  <p:pic>
                    <p:nvPicPr>
                      <p:cNvPr id="22" name="Objek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86752" y="2253813"/>
                        <a:ext cx="4002412" cy="31592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07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2" y="1017726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Vybrané metody detekce neutronů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638798"/>
            <a:ext cx="8230480" cy="45976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Štěpná metoda</a:t>
            </a:r>
          </a:p>
          <a:p>
            <a:pPr marL="0" indent="0" algn="just">
              <a:buNone/>
            </a:pPr>
            <a:endParaRPr lang="cs-CZ" sz="2400" b="1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Využívá toho, že neutrony mohou způsobit štěpení těžkých jader, které vede ke vzniku silně ionizujících fragmentů (štěpné trosky), které se vyznačují velkou kinetickou energií.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Zároveň se uvolní 1 až 8 neutronů o energiích řádu 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MeV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 Rozpad je doprovázen emisí fotonů gama, neutriny a antineutriny.</a:t>
            </a:r>
            <a:endParaRPr lang="cs-CZ" sz="2400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n-GB" sz="24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n-GB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96217" y="57247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6392562" y="48438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096000" y="53684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801011" y="21140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25" name="Obrázek 24" descr="D:\_Jan1_Work\Skola_Olomouc\Disertacni_Prace\Pictures_PhD\SJ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527" y="4844400"/>
            <a:ext cx="2832100" cy="1799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26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2" y="1017726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Vybrané metody detekce neutronů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861222"/>
            <a:ext cx="8118802" cy="46484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Štěpná metoda</a:t>
            </a:r>
          </a:p>
          <a:p>
            <a:pPr marL="0" indent="0" algn="just">
              <a:buNone/>
            </a:pPr>
            <a:endParaRPr lang="cs-CZ" sz="2400" b="1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Štěpné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detektory, nejčastěji v podobě ionizační komory, jsou konstruovány obvykle tak, že štěpný materiál je nanesen v tenké vrstvě na elektrodách detektoru. Pro detekci tepelných neutronů se nejčastěji používá </a:t>
            </a:r>
            <a:r>
              <a:rPr lang="cs-CZ" sz="2400" baseline="30000" dirty="0">
                <a:solidFill>
                  <a:srgbClr val="00B0F0"/>
                </a:solidFill>
                <a:latin typeface="Century Gothic" panose="020B0502020202020204" pitchFamily="34" charset="0"/>
              </a:rPr>
              <a:t>235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U.</a:t>
            </a:r>
            <a:endParaRPr lang="en-GB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n-GB" sz="24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kde FP</a:t>
            </a:r>
            <a:r>
              <a:rPr lang="cs-CZ" sz="2400" baseline="-25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1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a FP</a:t>
            </a:r>
            <a:r>
              <a:rPr lang="cs-CZ" sz="2400" baseline="-25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2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jsou štěpné produkty, je počet vznikajících neutronů při štěpení.</a:t>
            </a:r>
            <a:endParaRPr lang="cs-CZ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6796217" y="572470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6392562" y="48438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6096000" y="536844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801011" y="211405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8" name="Obrázek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885046"/>
              </p:ext>
            </p:extLst>
          </p:nvPr>
        </p:nvGraphicFramePr>
        <p:xfrm>
          <a:off x="4588461" y="4944895"/>
          <a:ext cx="5580658" cy="369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8" name="Equation" r:id="rId6" imgW="3454400" imgH="241300" progId="Equation.DSMT4">
                  <p:embed/>
                </p:oleObj>
              </mc:Choice>
              <mc:Fallback>
                <p:oleObj name="Equation" r:id="rId6" imgW="3454400" imgH="2413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8461" y="4944895"/>
                        <a:ext cx="5580658" cy="369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k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2831631"/>
              </p:ext>
            </p:extLst>
          </p:nvPr>
        </p:nvGraphicFramePr>
        <p:xfrm>
          <a:off x="9547628" y="5791185"/>
          <a:ext cx="193674" cy="248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9" name="Equation" r:id="rId8" imgW="114201" imgH="139579" progId="Equation.DSMT4">
                  <p:embed/>
                </p:oleObj>
              </mc:Choice>
              <mc:Fallback>
                <p:oleObj name="Equation" r:id="rId8" imgW="114201" imgH="139579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7628" y="5791185"/>
                        <a:ext cx="193674" cy="2485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264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Skupina 199"/>
          <p:cNvGrpSpPr/>
          <p:nvPr/>
        </p:nvGrpSpPr>
        <p:grpSpPr>
          <a:xfrm>
            <a:off x="-76495" y="-16723"/>
            <a:ext cx="5445635" cy="3683217"/>
            <a:chOff x="-66862" y="31040"/>
            <a:chExt cx="5445635" cy="3683217"/>
          </a:xfrm>
        </p:grpSpPr>
        <p:sp>
          <p:nvSpPr>
            <p:cNvPr id="201" name="Obdélník 5"/>
            <p:cNvSpPr>
              <a:spLocks/>
            </p:cNvSpPr>
            <p:nvPr/>
          </p:nvSpPr>
          <p:spPr>
            <a:xfrm>
              <a:off x="-33866" y="109515"/>
              <a:ext cx="5133889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70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2" name="Obdélník 5"/>
            <p:cNvSpPr/>
            <p:nvPr/>
          </p:nvSpPr>
          <p:spPr>
            <a:xfrm>
              <a:off x="-25328" y="31040"/>
              <a:ext cx="5404101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61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3" name="Obdélník 5"/>
            <p:cNvSpPr>
              <a:spLocks/>
            </p:cNvSpPr>
            <p:nvPr/>
          </p:nvSpPr>
          <p:spPr>
            <a:xfrm>
              <a:off x="0" y="415325"/>
              <a:ext cx="5040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70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4" name="Obdélník 5"/>
            <p:cNvSpPr/>
            <p:nvPr/>
          </p:nvSpPr>
          <p:spPr>
            <a:xfrm>
              <a:off x="0" y="336850"/>
              <a:ext cx="5040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74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5" name="Obdélník 5"/>
            <p:cNvSpPr>
              <a:spLocks/>
            </p:cNvSpPr>
            <p:nvPr/>
          </p:nvSpPr>
          <p:spPr>
            <a:xfrm>
              <a:off x="0" y="681321"/>
              <a:ext cx="4575603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70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6" name="Obdélník 5"/>
            <p:cNvSpPr/>
            <p:nvPr/>
          </p:nvSpPr>
          <p:spPr>
            <a:xfrm>
              <a:off x="-3556" y="602846"/>
              <a:ext cx="4680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74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7" name="Obdélník 5"/>
            <p:cNvSpPr>
              <a:spLocks/>
            </p:cNvSpPr>
            <p:nvPr/>
          </p:nvSpPr>
          <p:spPr>
            <a:xfrm>
              <a:off x="-33866" y="977068"/>
              <a:ext cx="4320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70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8" name="Obdélník 5"/>
            <p:cNvSpPr/>
            <p:nvPr/>
          </p:nvSpPr>
          <p:spPr>
            <a:xfrm>
              <a:off x="0" y="898594"/>
              <a:ext cx="4320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74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9" name="Obdélník 5"/>
            <p:cNvSpPr>
              <a:spLocks/>
            </p:cNvSpPr>
            <p:nvPr/>
          </p:nvSpPr>
          <p:spPr>
            <a:xfrm>
              <a:off x="0" y="1254379"/>
              <a:ext cx="3960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70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0" name="Obdélník 5"/>
            <p:cNvSpPr/>
            <p:nvPr/>
          </p:nvSpPr>
          <p:spPr>
            <a:xfrm>
              <a:off x="0" y="1175898"/>
              <a:ext cx="3960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74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1" name="Obdélník 5"/>
            <p:cNvSpPr/>
            <p:nvPr/>
          </p:nvSpPr>
          <p:spPr>
            <a:xfrm>
              <a:off x="0" y="1798691"/>
              <a:ext cx="3276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48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2" name="Obdélník 5"/>
            <p:cNvSpPr/>
            <p:nvPr/>
          </p:nvSpPr>
          <p:spPr>
            <a:xfrm>
              <a:off x="98" y="1719625"/>
              <a:ext cx="3276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41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3" name="Obdélník 5"/>
            <p:cNvSpPr>
              <a:spLocks/>
            </p:cNvSpPr>
            <p:nvPr/>
          </p:nvSpPr>
          <p:spPr>
            <a:xfrm>
              <a:off x="0" y="1513499"/>
              <a:ext cx="3672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70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4" name="Obdélník 5"/>
            <p:cNvSpPr/>
            <p:nvPr/>
          </p:nvSpPr>
          <p:spPr>
            <a:xfrm>
              <a:off x="0" y="1435025"/>
              <a:ext cx="3672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74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5" name="Obdélník 5"/>
            <p:cNvSpPr/>
            <p:nvPr/>
          </p:nvSpPr>
          <p:spPr>
            <a:xfrm>
              <a:off x="-9373" y="2123349"/>
              <a:ext cx="2808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45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6" name="Obdélník 5"/>
            <p:cNvSpPr/>
            <p:nvPr/>
          </p:nvSpPr>
          <p:spPr>
            <a:xfrm>
              <a:off x="-9275" y="2044283"/>
              <a:ext cx="2808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41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7" name="Obdélník 5"/>
            <p:cNvSpPr/>
            <p:nvPr/>
          </p:nvSpPr>
          <p:spPr>
            <a:xfrm>
              <a:off x="-2192" y="2430785"/>
              <a:ext cx="2448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44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8" name="Obdélník 5"/>
            <p:cNvSpPr/>
            <p:nvPr/>
          </p:nvSpPr>
          <p:spPr>
            <a:xfrm>
              <a:off x="-2094" y="2351719"/>
              <a:ext cx="2448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44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9" name="Obdélník 5"/>
            <p:cNvSpPr/>
            <p:nvPr/>
          </p:nvSpPr>
          <p:spPr>
            <a:xfrm>
              <a:off x="-14045" y="2701970"/>
              <a:ext cx="2196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26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0" name="Obdélník 5"/>
            <p:cNvSpPr/>
            <p:nvPr/>
          </p:nvSpPr>
          <p:spPr>
            <a:xfrm>
              <a:off x="-13947" y="2622904"/>
              <a:ext cx="2196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35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1" name="Obdélník 5"/>
            <p:cNvSpPr/>
            <p:nvPr/>
          </p:nvSpPr>
          <p:spPr>
            <a:xfrm>
              <a:off x="-45156" y="2975114"/>
              <a:ext cx="1944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23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2" name="Obdélník 5"/>
            <p:cNvSpPr/>
            <p:nvPr/>
          </p:nvSpPr>
          <p:spPr>
            <a:xfrm>
              <a:off x="-45058" y="2896048"/>
              <a:ext cx="1944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26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3" name="Obdélník 5"/>
            <p:cNvSpPr/>
            <p:nvPr/>
          </p:nvSpPr>
          <p:spPr>
            <a:xfrm>
              <a:off x="-66862" y="3287661"/>
              <a:ext cx="1404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37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4" name="Obdélník 5"/>
            <p:cNvSpPr/>
            <p:nvPr/>
          </p:nvSpPr>
          <p:spPr>
            <a:xfrm>
              <a:off x="-66764" y="3208595"/>
              <a:ext cx="1404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19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5" name="Obdélník 5"/>
            <p:cNvSpPr/>
            <p:nvPr/>
          </p:nvSpPr>
          <p:spPr>
            <a:xfrm>
              <a:off x="-8377" y="3635057"/>
              <a:ext cx="1044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A1C764">
                    <a:alpha val="37000"/>
                  </a:srgbClr>
                </a:gs>
                <a:gs pos="100000">
                  <a:srgbClr val="F1F7E7">
                    <a:alpha val="14000"/>
                  </a:srgbClr>
                </a:gs>
                <a:gs pos="54000">
                  <a:srgbClr val="F1F7E7"/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26" name="Obdélník 5"/>
            <p:cNvSpPr/>
            <p:nvPr/>
          </p:nvSpPr>
          <p:spPr>
            <a:xfrm>
              <a:off x="-8279" y="3555991"/>
              <a:ext cx="1044000" cy="79200"/>
            </a:xfrm>
            <a:custGeom>
              <a:avLst/>
              <a:gdLst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47401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  <a:gd name="connsiteX0" fmla="*/ 0 w 5047401"/>
                <a:gd name="connsiteY0" fmla="*/ 0 h 48058"/>
                <a:gd name="connsiteX1" fmla="*/ 5047401 w 5047401"/>
                <a:gd name="connsiteY1" fmla="*/ 0 h 48058"/>
                <a:gd name="connsiteX2" fmla="*/ 4999776 w 5047401"/>
                <a:gd name="connsiteY2" fmla="*/ 48058 h 48058"/>
                <a:gd name="connsiteX3" fmla="*/ 0 w 5047401"/>
                <a:gd name="connsiteY3" fmla="*/ 46153 h 48058"/>
                <a:gd name="connsiteX4" fmla="*/ 0 w 5047401"/>
                <a:gd name="connsiteY4" fmla="*/ 0 h 48058"/>
                <a:gd name="connsiteX0" fmla="*/ 0 w 5047401"/>
                <a:gd name="connsiteY0" fmla="*/ 0 h 46153"/>
                <a:gd name="connsiteX1" fmla="*/ 5047401 w 5047401"/>
                <a:gd name="connsiteY1" fmla="*/ 0 h 46153"/>
                <a:gd name="connsiteX2" fmla="*/ 5007396 w 5047401"/>
                <a:gd name="connsiteY2" fmla="*/ 46153 h 46153"/>
                <a:gd name="connsiteX3" fmla="*/ 0 w 5047401"/>
                <a:gd name="connsiteY3" fmla="*/ 46153 h 46153"/>
                <a:gd name="connsiteX4" fmla="*/ 0 w 5047401"/>
                <a:gd name="connsiteY4" fmla="*/ 0 h 46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47401" h="46153">
                  <a:moveTo>
                    <a:pt x="0" y="0"/>
                  </a:moveTo>
                  <a:lnTo>
                    <a:pt x="5047401" y="0"/>
                  </a:lnTo>
                  <a:lnTo>
                    <a:pt x="5007396" y="46153"/>
                  </a:lnTo>
                  <a:lnTo>
                    <a:pt x="0" y="46153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rgbClr val="9FC65F">
                    <a:alpha val="32000"/>
                  </a:srgbClr>
                </a:gs>
                <a:gs pos="100000">
                  <a:srgbClr val="F4F9ED">
                    <a:alpha val="67000"/>
                  </a:srgbClr>
                </a:gs>
                <a:gs pos="54000">
                  <a:srgbClr val="BAD68C">
                    <a:alpha val="64000"/>
                  </a:srgbClr>
                </a:gs>
              </a:gsLst>
              <a:lin ang="19800000" scaled="0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92" name="Obdélník 191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8" name="Obdélník 197"/>
          <p:cNvSpPr/>
          <p:nvPr/>
        </p:nvSpPr>
        <p:spPr>
          <a:xfrm>
            <a:off x="13164" y="294640"/>
            <a:ext cx="5234018" cy="1680209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4705870" y="649749"/>
            <a:ext cx="1333814" cy="5912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890" name="Rectangle 12"/>
          <p:cNvSpPr>
            <a:spLocks/>
          </p:cNvSpPr>
          <p:nvPr/>
        </p:nvSpPr>
        <p:spPr bwMode="auto">
          <a:xfrm>
            <a:off x="4155129" y="2495589"/>
            <a:ext cx="5648513" cy="1170905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1440000" tIns="0" rIns="0" bIns="0" anchor="ctr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sz="4000" b="1" dirty="0" smtClean="0">
                <a:solidFill>
                  <a:srgbClr val="1D6D4B"/>
                </a:solidFill>
                <a:latin typeface="Lato Light"/>
                <a:ea typeface="ＭＳ Ｐゴシック" charset="0"/>
                <a:cs typeface="Bebas Neue" charset="0"/>
              </a:rPr>
              <a:t>Děkuji za pozornost</a:t>
            </a:r>
            <a:endParaRPr lang="en-GB" altLang="cs-CZ" sz="4000" b="1" dirty="0">
              <a:solidFill>
                <a:srgbClr val="1D6D4B"/>
              </a:solidFill>
              <a:latin typeface="Lato Light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6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Obrázek 14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0194" y="2028432"/>
            <a:ext cx="3591806" cy="16279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713" y="5019238"/>
            <a:ext cx="1838762" cy="18387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39" y="4352480"/>
            <a:ext cx="2286009" cy="228305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589974" y="2357242"/>
            <a:ext cx="4206409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Clr>
                <a:schemeClr val="bg1"/>
              </a:buClr>
            </a:pPr>
            <a:r>
              <a:rPr lang="cs-CZ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</a:t>
            </a:r>
          </a:p>
          <a:p>
            <a:pPr>
              <a:lnSpc>
                <a:spcPct val="80000"/>
              </a:lnSpc>
            </a:pPr>
            <a:r>
              <a:rPr lang="cs-CZ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cs-CZ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139713" y="3655318"/>
            <a:ext cx="6592553" cy="38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buClr>
                <a:schemeClr val="bg1"/>
              </a:buClr>
            </a:pPr>
            <a:r>
              <a:rPr lang="cs-CZ" altLang="cs-CZ" spc="7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sym typeface="Bebas Neue" pitchFamily="-84" charset="0"/>
              </a:rPr>
              <a:t>Přednášející: RNDr. Aleš Jančář, Ph.D.</a:t>
            </a:r>
          </a:p>
        </p:txBody>
      </p:sp>
      <p:sp>
        <p:nvSpPr>
          <p:cNvPr id="7" name="Obdélník 6"/>
          <p:cNvSpPr/>
          <p:nvPr/>
        </p:nvSpPr>
        <p:spPr>
          <a:xfrm>
            <a:off x="0" y="6721131"/>
            <a:ext cx="12192000" cy="136869"/>
          </a:xfrm>
          <a:prstGeom prst="rect">
            <a:avLst/>
          </a:prstGeom>
          <a:gradFill flip="none" rotWithShape="1">
            <a:gsLst>
              <a:gs pos="0">
                <a:srgbClr val="89AE34"/>
              </a:gs>
              <a:gs pos="35000">
                <a:srgbClr val="77B01F"/>
              </a:gs>
              <a:gs pos="100000">
                <a:srgbClr val="89AE34"/>
              </a:gs>
              <a:gs pos="80000">
                <a:srgbClr val="77B01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2" y="1807026"/>
            <a:ext cx="2143125" cy="2143125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139713" y="2217906"/>
            <a:ext cx="8376784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Clr>
                <a:schemeClr val="bg1"/>
              </a:buClr>
            </a:pPr>
            <a:r>
              <a:rPr lang="cs-CZ" altLang="cs-CZ" sz="5400" spc="70" dirty="0" smtClean="0">
                <a:solidFill>
                  <a:srgbClr val="17593C"/>
                </a:solidFill>
                <a:latin typeface="Arial Black" panose="020B0A04020102020204" pitchFamily="34" charset="0"/>
                <a:sym typeface="Bebas Neue" pitchFamily="-84" charset="0"/>
              </a:rPr>
              <a:t>Detekce a měření ionizujícího záření</a:t>
            </a:r>
          </a:p>
        </p:txBody>
      </p:sp>
    </p:spTree>
    <p:extLst>
      <p:ext uri="{BB962C8B-B14F-4D97-AF65-F5344CB8AC3E}">
        <p14:creationId xmlns:p14="http://schemas.microsoft.com/office/powerpoint/2010/main" val="15805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654435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Rentgenovo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záření </a:t>
            </a: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Elektromagnetické záření s velmi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krátkou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</a:t>
            </a: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Vzniká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zabrzděním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rychle letících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elektronů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v těžkých kovech</a:t>
            </a: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Zdrojem záření jsou nejčastěji RTG trubice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 smtClean="0"/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525" y="4724087"/>
            <a:ext cx="4011184" cy="192489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80955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Rentgenovo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záření 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Rozlišujeme 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charakteristické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 a 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brzdné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 záření</a:t>
            </a: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Brzdné záření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vzniká zpomalováním pohybu urychlených elektronů, nezávisí na materiálu anody (terčíku), ale jen na urychlovacím napětí. Důsledkem zpomalování je vyzařování elektromagnetických vln, jejichž frekvence se mění spojitě - má spojité spektrum</a:t>
            </a:r>
          </a:p>
          <a:p>
            <a:pPr algn="just">
              <a:buFontTx/>
              <a:buChar char="-"/>
            </a:pPr>
            <a:endParaRPr lang="cs-CZ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 smtClean="0"/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8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79673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Rentgenovo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záření </a:t>
            </a: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Charakteristické záření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souvisí se změnami energie atomu.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V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zniká při přechodech elektronů v atomovém  obalu</a:t>
            </a: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Elektrony dopadající na anodu (terčík) vyráží elektrony, prázdné místo je zaplněno elektronem z vyšší hladiny a přebytek energie je vyzářen ve formě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charakteristického záření</a:t>
            </a: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Toto záření má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čárové spektrum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 jeho energie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závisí na materiálu anody</a:t>
            </a:r>
          </a:p>
          <a:p>
            <a:pPr algn="just">
              <a:buFontTx/>
              <a:buChar char="-"/>
            </a:pPr>
            <a:endParaRPr lang="cs-CZ" dirty="0" smtClean="0"/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9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46084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Rentgenovo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záření </a:t>
            </a: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Spojité a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čárové spektrum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záření X</a:t>
            </a: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 smtClean="0"/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287" y="3235937"/>
            <a:ext cx="3914775" cy="32385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744819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Rentgenovo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záření </a:t>
            </a: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Vlnová délka záření X určuje jeho základní vlastnosti:</a:t>
            </a:r>
          </a:p>
          <a:p>
            <a:pPr marL="514350" indent="-514350" algn="just">
              <a:buAutoNum type="alphaLcParenR"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Schopnost pronikat látkami</a:t>
            </a:r>
          </a:p>
          <a:p>
            <a:pPr marL="514350" indent="-514350" algn="just">
              <a:buAutoNum type="alphaLcParenR"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Vyvolat ionizaci látky</a:t>
            </a:r>
          </a:p>
          <a:p>
            <a:pPr marL="514350" indent="-514350" algn="just">
              <a:buAutoNum type="alphaLcParenR"/>
            </a:pPr>
            <a:endParaRPr lang="cs-CZ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Čím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kratší je vlnová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délka tím lépe záření proniká látkami a má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větší ionizační účinky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</a:t>
            </a:r>
          </a:p>
          <a:p>
            <a:pPr algn="just">
              <a:buFontTx/>
              <a:buChar char="-"/>
            </a:pPr>
            <a:endParaRPr lang="cs-CZ" dirty="0" smtClean="0"/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390876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Neutronové záření </a:t>
            </a: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Elementární částice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bez elektrického náboje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, mající přibližně stejnou hmotnost jako protony</a:t>
            </a: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Složení ze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dvou kvarku d </a:t>
            </a: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a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jednoho kvarku u</a:t>
            </a: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Vysoká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pronikavost</a:t>
            </a:r>
          </a:p>
          <a:p>
            <a:pPr algn="just">
              <a:buFontTx/>
              <a:buChar char="-"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Spojité spektrum</a:t>
            </a:r>
            <a:endParaRPr lang="cs-CZ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17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833" y="4594471"/>
            <a:ext cx="1800200" cy="187220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6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Druhy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072875" y="1373409"/>
            <a:ext cx="8736546" cy="145680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Neutronové záření </a:t>
            </a:r>
          </a:p>
          <a:p>
            <a:pPr marL="0" indent="0" algn="just">
              <a:buNone/>
            </a:pPr>
            <a:endParaRPr lang="cs-CZ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3191748" y="1938970"/>
          <a:ext cx="7781677" cy="475488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4657481">
                  <a:extLst>
                    <a:ext uri="{9D8B030D-6E8A-4147-A177-3AD203B41FA5}">
                      <a16:colId xmlns:a16="http://schemas.microsoft.com/office/drawing/2014/main" val="1055442384"/>
                    </a:ext>
                  </a:extLst>
                </a:gridCol>
                <a:gridCol w="3124196">
                  <a:extLst>
                    <a:ext uri="{9D8B030D-6E8A-4147-A177-3AD203B41FA5}">
                      <a16:colId xmlns:a16="http://schemas.microsoft.com/office/drawing/2014/main" val="2211917073"/>
                    </a:ext>
                  </a:extLst>
                </a:gridCol>
              </a:tblGrid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Chladné neutrony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i="0" dirty="0">
                          <a:effectLst/>
                        </a:rPr>
                        <a:t>&lt;</a:t>
                      </a:r>
                      <a:r>
                        <a:rPr lang="cs-CZ" sz="1600" b="0" i="0" dirty="0">
                          <a:effectLst/>
                        </a:rPr>
                        <a:t> 0,002 eV</a:t>
                      </a:r>
                      <a:endParaRPr lang="cs-CZ" sz="2400" b="0" i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8643384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Teplené neutrony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(0,002 ÷ 0,5) eV</a:t>
                      </a:r>
                      <a:endParaRPr lang="cs-CZ" sz="2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7683029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Nadtepelné neutrony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(0,5 ÷ 1) eV</a:t>
                      </a:r>
                      <a:endParaRPr lang="cs-CZ" sz="2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9306113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Epitermální neutrony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(1 ÷ 10) eV</a:t>
                      </a:r>
                      <a:endParaRPr lang="cs-CZ" sz="2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5077039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Nadepitermální neutrony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(10 ÷ 50) eV</a:t>
                      </a:r>
                      <a:endParaRPr lang="cs-CZ" sz="2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3141249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Nízké rezonanční neutrony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(50 ÷ 100) eV</a:t>
                      </a:r>
                      <a:endParaRPr lang="cs-CZ" sz="2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0046438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Střední rezonanční neutrony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(0,1 ÷ 1) keV</a:t>
                      </a:r>
                      <a:endParaRPr lang="cs-CZ" sz="2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7192722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 dirty="0">
                          <a:effectLst/>
                        </a:rPr>
                        <a:t>Rezonanční neutrony</a:t>
                      </a:r>
                      <a:endParaRPr lang="cs-CZ" sz="2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(1 ÷ 10) keV</a:t>
                      </a:r>
                      <a:endParaRPr lang="cs-CZ" sz="2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46535569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Vysoké rezonanční neutrony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(10 ÷ 100) keV</a:t>
                      </a:r>
                      <a:endParaRPr lang="cs-CZ" sz="2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22170732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Rychlé nadrezonanční neutrony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(0,1 ÷ 1) MeV</a:t>
                      </a:r>
                      <a:endParaRPr lang="cs-CZ" sz="2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5382813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Štěpné, rychlé neutrony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(1 ÷ 3) MeV</a:t>
                      </a:r>
                      <a:endParaRPr lang="cs-CZ" sz="2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38296482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Neutrony s vysokými energiemi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(3 ÷ 50) MeV</a:t>
                      </a:r>
                      <a:endParaRPr lang="cs-CZ" sz="2400" b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3941731"/>
                  </a:ext>
                </a:extLst>
              </a:tr>
              <a:tr h="357990">
                <a:tc>
                  <a:txBody>
                    <a:bodyPr/>
                    <a:lstStyle/>
                    <a:p>
                      <a:pPr marL="228600" indent="-2286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600" b="0">
                          <a:effectLst/>
                        </a:rPr>
                        <a:t>Neutrony s velmi vysokými energiemi</a:t>
                      </a:r>
                      <a:endParaRPr lang="cs-CZ" sz="2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b="0" dirty="0">
                          <a:effectLst/>
                        </a:rPr>
                        <a:t>&gt; </a:t>
                      </a:r>
                      <a:r>
                        <a:rPr lang="cs-CZ" sz="1600" b="0" dirty="0">
                          <a:effectLst/>
                        </a:rPr>
                        <a:t>50 </a:t>
                      </a:r>
                      <a:r>
                        <a:rPr lang="cs-CZ" sz="1600" b="0" dirty="0" err="1">
                          <a:effectLst/>
                        </a:rPr>
                        <a:t>MeV</a:t>
                      </a:r>
                      <a:endParaRPr lang="cs-CZ" sz="2400" b="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46442464"/>
                  </a:ext>
                </a:extLst>
              </a:tr>
            </a:tbl>
          </a:graphicData>
        </a:graphic>
      </p:graphicFrame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Fotoelektrický jev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191749" y="3951750"/>
            <a:ext cx="8736546" cy="142192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Foton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gama 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záření předá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kvantum energie 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h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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elektronu v atomovém obalu. Pokud je tato energie větší jak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výstupní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práce elektronu </a:t>
            </a:r>
            <a:r>
              <a:rPr lang="cs-CZ" sz="2400" dirty="0" err="1">
                <a:solidFill>
                  <a:srgbClr val="A4C60C"/>
                </a:solidFill>
                <a:latin typeface="Century Gothic" panose="020B0502020202020204" pitchFamily="34" charset="0"/>
              </a:rPr>
              <a:t>W</a:t>
            </a:r>
            <a:r>
              <a:rPr lang="cs-CZ" sz="2400" baseline="-25000" dirty="0" err="1">
                <a:solidFill>
                  <a:srgbClr val="A4C60C"/>
                </a:solidFill>
                <a:latin typeface="Century Gothic" panose="020B0502020202020204" pitchFamily="34" charset="0"/>
              </a:rPr>
              <a:t>v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dojde 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k jeho uvolnění z obalu a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elektron získá kinetickou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energii 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E</a:t>
            </a:r>
            <a:r>
              <a:rPr lang="cs-CZ" sz="2400" baseline="-250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k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.</a:t>
            </a: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Obrázek 15" descr="D:\_Jan1_Work\Skola_Olomouc\Disertacni_Prace\Pictures_PhD\Fotoefekt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535" y="1331430"/>
            <a:ext cx="3649363" cy="239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2083" y="5485939"/>
            <a:ext cx="2868879" cy="1028015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8703427" y="2471896"/>
          <a:ext cx="2205732" cy="84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480" name="Equation" r:id="rId6" imgW="901309" imgH="342751" progId="Equation.DSMT4">
                  <p:embed/>
                </p:oleObj>
              </mc:Choice>
              <mc:Fallback>
                <p:oleObj name="Equation" r:id="rId6" imgW="901309" imgH="342751" progId="Equation.DSMT4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03427" y="2471896"/>
                        <a:ext cx="2205732" cy="841763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áze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6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ástupný symbol pro obsah 2"/>
          <p:cNvSpPr txBox="1">
            <a:spLocks/>
          </p:cNvSpPr>
          <p:nvPr/>
        </p:nvSpPr>
        <p:spPr>
          <a:xfrm>
            <a:off x="3191749" y="1273650"/>
            <a:ext cx="8736546" cy="623247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Fotoefekt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– prakticky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úplná absorpce záření gama 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např. ve scintilátoru, jíž pak odpovídá v amplitudovém spektru pík totální absorpce tzv. 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fotopík</a:t>
            </a:r>
            <a:endParaRPr lang="cs-CZ" sz="24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Kinetická energie 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fotoelektronů je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přímo úměrná frekvenci záření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, přičemž nezávisí na intenzitě. </a:t>
            </a: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Velikost </a:t>
            </a:r>
            <a:r>
              <a:rPr lang="cs-CZ" sz="2400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fotoproudu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, tj. počet uvolněných elektronů je přímo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úměrný intenzitě záření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. </a:t>
            </a: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Pravděpodobnost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fotoelektrického jevu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se zvyšuj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e s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atomovým číslem materiálu</a:t>
            </a:r>
            <a:r>
              <a:rPr lang="cs-CZ" sz="2400" dirty="0">
                <a:solidFill>
                  <a:srgbClr val="A4C60C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Fotoelektrický jev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err="1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Comptonův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 rozptyl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191749" y="3951750"/>
            <a:ext cx="8736546" cy="188256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Comptonův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rozptyl 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nastává, když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foton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záření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gama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předá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část své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energie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h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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volnému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nebo slabě vázanému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elektronu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. 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Energie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se tedy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rozdělí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mezi rozptýlený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foton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a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elektron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v závislosti na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úhlu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.</a:t>
            </a: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Obrázek 16" descr="D:\_Jan1_Work\Skola_Olomouc\Disertacni_Prace\Pictures_PhD\Compton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289" y="1410345"/>
            <a:ext cx="4310569" cy="1814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5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Úvod k detekci a měření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79680"/>
            <a:ext cx="8230480" cy="39292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Ionizující záření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je pouhým okem neviditelné. Abychom se o jeho existenci mohli přesvědčit, je třeba jej detekovat. </a:t>
            </a: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Principy </a:t>
            </a: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detekce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ionizujícího záření jsou založeny na souhrnu </a:t>
            </a: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fyzikálních vlastností a jevů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. 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Z </a:t>
            </a:r>
            <a:r>
              <a:rPr lang="cs-CZ" sz="2400" b="1" dirty="0">
                <a:solidFill>
                  <a:srgbClr val="727272"/>
                </a:solidFill>
                <a:latin typeface="Century Gothic" panose="020B0502020202020204" pitchFamily="34" charset="0"/>
              </a:rPr>
              <a:t>principu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detekce ionizujícího záření je odvozena </a:t>
            </a:r>
            <a:r>
              <a:rPr lang="cs-CZ" sz="2400" b="1" dirty="0">
                <a:solidFill>
                  <a:srgbClr val="727272"/>
                </a:solidFill>
                <a:latin typeface="Century Gothic" panose="020B0502020202020204" pitchFamily="34" charset="0"/>
              </a:rPr>
              <a:t>metoda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měření, jejíž přesnou realizaci popisuje </a:t>
            </a:r>
            <a:r>
              <a:rPr lang="cs-CZ" sz="2400" b="1" dirty="0">
                <a:solidFill>
                  <a:srgbClr val="727272"/>
                </a:solidFill>
                <a:latin typeface="Century Gothic" panose="020B0502020202020204" pitchFamily="34" charset="0"/>
              </a:rPr>
              <a:t>postup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měření</a:t>
            </a:r>
            <a:r>
              <a:rPr lang="cs-CZ" sz="2400" dirty="0">
                <a:solidFill>
                  <a:srgbClr val="00B0F0"/>
                </a:solidFill>
              </a:rPr>
              <a:t>. 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8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err="1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Comptonův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 rozptyl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3151344" y="1335928"/>
            <a:ext cx="8736546" cy="59523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Rozptýlený foton má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nižší energii 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a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větší vlnovou délku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Čím větší je úhel, tím větší je rozdíl: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E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nergie 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Comptonovy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hrany (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E</a:t>
            </a:r>
            <a:r>
              <a:rPr lang="cs-CZ" sz="2400" baseline="-250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c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):</a:t>
            </a: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 - </a:t>
            </a:r>
            <a:r>
              <a:rPr lang="cs-CZ" sz="2400" dirty="0" err="1" smtClean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Comptonova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vlnová délka = h/m</a:t>
            </a:r>
            <a:r>
              <a:rPr lang="cs-CZ" sz="2400" baseline="-25000" dirty="0" smtClean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e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c</a:t>
            </a:r>
            <a:r>
              <a:rPr lang="cs-CZ" sz="2400" baseline="30000" dirty="0" smtClean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2</a:t>
            </a:r>
            <a:endParaRPr lang="cs-CZ" sz="2400" baseline="300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653" y="2905418"/>
            <a:ext cx="1714500" cy="4857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703" y="4216102"/>
            <a:ext cx="3200400" cy="150495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456" y="6456972"/>
            <a:ext cx="778434" cy="135874"/>
          </a:xfrm>
          <a:prstGeom prst="rect">
            <a:avLst/>
          </a:prstGeom>
        </p:spPr>
      </p:pic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456" y="5943734"/>
            <a:ext cx="699965" cy="522945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2710648" y="278614"/>
            <a:ext cx="9480134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Fotoefekt a </a:t>
            </a:r>
            <a:r>
              <a:rPr lang="cs-CZ" altLang="cs-CZ" sz="4000" b="1" dirty="0" err="1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Comptonův</a:t>
            </a:r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 rozptyl v praxi 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5" name="Zástupný symbol pro obsah 2"/>
          <p:cNvSpPr txBox="1">
            <a:spLocks/>
          </p:cNvSpPr>
          <p:nvPr/>
        </p:nvSpPr>
        <p:spPr>
          <a:xfrm>
            <a:off x="2882096" y="1083690"/>
            <a:ext cx="8927325" cy="15327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0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Do scintilačního </a:t>
            </a:r>
            <a:r>
              <a:rPr lang="cs-CZ" sz="2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detektoru </a:t>
            </a:r>
            <a:r>
              <a:rPr lang="cs-CZ" sz="20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NaI</a:t>
            </a:r>
            <a:r>
              <a:rPr lang="cs-CZ" sz="2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(</a:t>
            </a:r>
            <a:r>
              <a:rPr lang="cs-CZ" sz="20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Tl</a:t>
            </a:r>
            <a:r>
              <a:rPr lang="cs-CZ" sz="2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 </a:t>
            </a:r>
            <a:r>
              <a:rPr lang="cs-CZ" sz="20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dopadají </a:t>
            </a:r>
            <a:r>
              <a:rPr lang="cs-CZ" sz="2000" dirty="0" err="1" smtClean="0">
                <a:solidFill>
                  <a:srgbClr val="A4C60C"/>
                </a:solidFill>
                <a:latin typeface="Century Gothic" panose="020B0502020202020204" pitchFamily="34" charset="0"/>
              </a:rPr>
              <a:t>monoenergetické</a:t>
            </a:r>
            <a:r>
              <a:rPr lang="cs-CZ" sz="20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sz="2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fotony</a:t>
            </a:r>
            <a:r>
              <a:rPr lang="cs-CZ" sz="20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s energií </a:t>
            </a:r>
            <a:r>
              <a:rPr lang="cs-CZ" sz="2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662 keV</a:t>
            </a:r>
            <a:r>
              <a:rPr lang="cs-CZ" sz="20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, které emituje radionuklid </a:t>
            </a:r>
            <a:r>
              <a:rPr lang="cs-CZ" sz="2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Cs-137</a:t>
            </a:r>
            <a:r>
              <a:rPr lang="cs-CZ" sz="20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. Celá energie fotonu se deponuje ve scintilátoru a jí pak odpovídá </a:t>
            </a:r>
            <a:r>
              <a:rPr lang="cs-CZ" sz="2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pík totální absorpce</a:t>
            </a:r>
            <a:r>
              <a:rPr lang="cs-CZ" sz="20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. </a:t>
            </a:r>
            <a:r>
              <a:rPr lang="cs-CZ" sz="20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Comptonova</a:t>
            </a:r>
            <a:r>
              <a:rPr lang="cs-CZ" sz="2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 </a:t>
            </a:r>
            <a:r>
              <a:rPr lang="cs-CZ" sz="2000" dirty="0">
                <a:solidFill>
                  <a:srgbClr val="6C6C6C"/>
                </a:solidFill>
                <a:latin typeface="Century Gothic" panose="020B0502020202020204" pitchFamily="34" charset="0"/>
              </a:rPr>
              <a:t>hrana </a:t>
            </a:r>
            <a:r>
              <a:rPr lang="cs-CZ" sz="20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odpovídá  </a:t>
            </a:r>
            <a:r>
              <a:rPr lang="cs-CZ" sz="2000" dirty="0">
                <a:solidFill>
                  <a:srgbClr val="A4C60C"/>
                </a:solidFill>
                <a:latin typeface="Century Gothic" panose="020B0502020202020204" pitchFamily="34" charset="0"/>
              </a:rPr>
              <a:t>maximální předané energii elektronu, která nastane při rozptylu </a:t>
            </a:r>
            <a:r>
              <a:rPr lang="cs-CZ" sz="20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kvanta záření </a:t>
            </a:r>
            <a:r>
              <a:rPr lang="cs-CZ" sz="2000" dirty="0">
                <a:solidFill>
                  <a:srgbClr val="A4C60C"/>
                </a:solidFill>
                <a:latin typeface="Century Gothic" panose="020B0502020202020204" pitchFamily="34" charset="0"/>
              </a:rPr>
              <a:t>h</a:t>
            </a:r>
            <a:r>
              <a:rPr lang="cs-CZ" sz="2000" dirty="0">
                <a:solidFill>
                  <a:srgbClr val="A4C60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</a:t>
            </a:r>
            <a:r>
              <a:rPr lang="cs-CZ" sz="20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pod </a:t>
            </a:r>
            <a:r>
              <a:rPr lang="cs-CZ" sz="2000" dirty="0">
                <a:solidFill>
                  <a:srgbClr val="A4C60C"/>
                </a:solidFill>
                <a:latin typeface="Century Gothic" panose="020B0502020202020204" pitchFamily="34" charset="0"/>
              </a:rPr>
              <a:t>úhlem 180 °.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534" y="2699404"/>
            <a:ext cx="4939683" cy="3904135"/>
          </a:xfrm>
          <a:prstGeom prst="rect">
            <a:avLst/>
          </a:prstGeom>
        </p:spPr>
      </p:pic>
      <p:pic>
        <p:nvPicPr>
          <p:cNvPr id="16" name="Obrázek 15" descr="D:\_Jan1_Work\Skola_Olomouc\Disertacni_Prace\Pictures_PhD\Fotoefekt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09" y="2827786"/>
            <a:ext cx="2828272" cy="189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D:\_Jan1_Work\Skola_Olomouc\Disertacni_Prace\Pictures_PhD\Compton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169" y="5100300"/>
            <a:ext cx="3467310" cy="14865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Přímá spojnice se šipkou 7"/>
          <p:cNvCxnSpPr/>
          <p:nvPr/>
        </p:nvCxnSpPr>
        <p:spPr>
          <a:xfrm>
            <a:off x="6367849" y="3797643"/>
            <a:ext cx="4069492" cy="8238"/>
          </a:xfrm>
          <a:prstGeom prst="straightConnector1">
            <a:avLst/>
          </a:prstGeom>
          <a:ln w="12700">
            <a:solidFill>
              <a:srgbClr val="1C6747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>
            <a:off x="6510521" y="5633369"/>
            <a:ext cx="3450602" cy="8238"/>
          </a:xfrm>
          <a:prstGeom prst="straightConnector1">
            <a:avLst/>
          </a:prstGeom>
          <a:ln w="12700">
            <a:solidFill>
              <a:srgbClr val="1C6747"/>
            </a:solidFill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4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1" y="1931818"/>
            <a:ext cx="8774059" cy="587955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Základní rozdělení </a:t>
            </a:r>
          </a:p>
          <a:p>
            <a:pPr marL="0" indent="0" algn="just">
              <a:buNone/>
            </a:pPr>
            <a:endParaRPr lang="cs-CZ" b="1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lvl="0"/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Veličiny charakterizující zdroje IZ</a:t>
            </a:r>
          </a:p>
          <a:p>
            <a:pPr lvl="0"/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Veličiny charakterizující pole záření</a:t>
            </a:r>
          </a:p>
          <a:p>
            <a:pPr lvl="0"/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Veličiny charakterizující působení záření na látku</a:t>
            </a:r>
          </a:p>
          <a:p>
            <a:pPr lvl="0"/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Veličiny popisující interakce IZ s látkou</a:t>
            </a:r>
          </a:p>
          <a:p>
            <a:pPr lvl="0"/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Veličiny používané v radiační ochraně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a jednotky atomové a jaderné fyziky 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9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14681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zdroje IZ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48622" y="1360192"/>
            <a:ext cx="8230480" cy="54394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Aktivita (A)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A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ktivita 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radioaktivní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látky (zářiče) 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je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počet samovolných 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radioaktivních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přeměn (rozpadů) 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v této látce za jednotku času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Jednotkou je </a:t>
            </a:r>
            <a:r>
              <a:rPr lang="cs-CZ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Bq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(1 </a:t>
            </a:r>
            <a:r>
              <a:rPr lang="cs-CZ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Ci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= 3,7E+10 </a:t>
            </a:r>
            <a:r>
              <a:rPr lang="cs-CZ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Bq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Aktivita radionuklidu s časem klesá:</a:t>
            </a:r>
            <a:endParaRPr lang="cs-CZ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228" y="5142992"/>
            <a:ext cx="1526445" cy="141253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9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190354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zdroje IZ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983" y="4416088"/>
            <a:ext cx="3087238" cy="2149946"/>
          </a:xfrm>
          <a:prstGeom prst="rect">
            <a:avLst/>
          </a:prstGeom>
        </p:spPr>
      </p:pic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418002"/>
            <a:ext cx="8230480" cy="575798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Aktivita (A)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A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ktivita se vztahuje k radionuklidu jako celku, nezávisle na jeho tvaru, rozměrech nebo hmotnosti. </a:t>
            </a: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 bližší charakterizaci je nutné vztáhnout aktivitu ke vhodné jednotce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(</a:t>
            </a:r>
            <a:r>
              <a:rPr lang="cs-CZ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Bq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/kg, </a:t>
            </a:r>
            <a:r>
              <a:rPr lang="cs-CZ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Bq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/m</a:t>
            </a:r>
            <a:r>
              <a:rPr lang="cs-CZ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3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, </a:t>
            </a:r>
            <a:r>
              <a:rPr lang="cs-CZ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Bq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/cm</a:t>
            </a:r>
            <a:r>
              <a:rPr lang="cs-CZ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2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).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190354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zdroje IZ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641970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Emise zdroje (1/s)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Počet přeměn udávaných aktivitou nemusí být stejný jako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počet emitovaných částic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Skutečný počet emitovaných částic se zdroje za jednotku času vyjadřuje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veličina emise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U zapouzdřených zdrojů ovlivňuje počet emitovaných částic:</a:t>
            </a:r>
          </a:p>
          <a:p>
            <a:pPr marL="457200" indent="-457200" algn="just">
              <a:buAutoNum type="alphaLcParenR"/>
            </a:pP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Absorbce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v pouzdře</a:t>
            </a:r>
          </a:p>
          <a:p>
            <a:pPr marL="457200" indent="-457200" algn="just">
              <a:buAutoNum type="alphaLcParenR"/>
            </a:pP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Samoabsorbce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ve zdroji</a:t>
            </a:r>
          </a:p>
          <a:p>
            <a:pPr marL="457200" indent="-457200" algn="just">
              <a:buAutoNum type="alphaLcParenR"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Vznik sekundárních částic při různých interakcích 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2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190354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zdroje IZ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477464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Energie emitovaných částic (eV)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j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ednoznačně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charakterizuje radionuklid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, který tyto částice emituje </a:t>
            </a:r>
          </a:p>
          <a:p>
            <a:pPr algn="just"/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Vlastnosti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záření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jako např. interakce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závisí na energii</a:t>
            </a:r>
          </a:p>
          <a:p>
            <a:pPr algn="just"/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Jednotkou je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1 eV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, tj. kinetická energie kterou získá elektron urychlený ve vakuu napětím jednoho voltu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1 eV= 1,602176634.10</a:t>
            </a:r>
            <a:r>
              <a:rPr lang="cs-CZ" sz="2300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-19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J</a:t>
            </a: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0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190354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pole IZ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559537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Fluence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částic (1/m</a:t>
            </a:r>
            <a:r>
              <a:rPr lang="cs-CZ" b="1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2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Fluence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neboli hustota prošlých částic: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Kde 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dN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je počet částic, které vstoupily do koule s plošným obsahem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da.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Pro široký homogenní svazek záření lze zjednodušeně definovat počet částic, které prošly plochou 1 m</a:t>
            </a:r>
            <a:r>
              <a:rPr lang="cs-CZ" sz="2400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2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postavenou kolmo ke směru šíření částic.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5" name="Objekt 14"/>
          <p:cNvGraphicFramePr>
            <a:graphicFrameLocks noChangeAspect="1"/>
          </p:cNvGraphicFramePr>
          <p:nvPr>
            <p:extLst/>
          </p:nvPr>
        </p:nvGraphicFramePr>
        <p:xfrm>
          <a:off x="6600781" y="3274422"/>
          <a:ext cx="1210617" cy="94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38" name="Equation" r:id="rId4" imgW="457002" imgH="355446" progId="Equation.DSMT4">
                  <p:embed/>
                </p:oleObj>
              </mc:Choice>
              <mc:Fallback>
                <p:oleObj name="Equation" r:id="rId4" imgW="457002" imgH="355446" progId="Equation.DSMT4">
                  <p:embed/>
                  <p:pic>
                    <p:nvPicPr>
                      <p:cNvPr id="15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781" y="3274422"/>
                        <a:ext cx="1210617" cy="9499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190354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pole IZ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47469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Příkon </a:t>
            </a:r>
            <a:r>
              <a:rPr lang="cs-CZ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fluence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částic (1/m</a:t>
            </a:r>
            <a:r>
              <a:rPr lang="cs-CZ" b="1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2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s)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Příkon </a:t>
            </a:r>
            <a:r>
              <a:rPr lang="cs-CZ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fluence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neboli hustota toku částic: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Udává jak rychle se v daném bodě mění </a:t>
            </a:r>
            <a:r>
              <a:rPr lang="cs-CZ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fluence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částic.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670765" y="33615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/>
          </p:nvPr>
        </p:nvGraphicFramePr>
        <p:xfrm>
          <a:off x="6540138" y="3473770"/>
          <a:ext cx="1083488" cy="880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62" name="Equation" r:id="rId4" imgW="444114" imgH="355292" progId="Equation.DSMT4">
                  <p:embed/>
                </p:oleObj>
              </mc:Choice>
              <mc:Fallback>
                <p:oleObj name="Equation" r:id="rId4" imgW="444114" imgH="355292" progId="Equation.DSMT4">
                  <p:embed/>
                  <p:pic>
                    <p:nvPicPr>
                      <p:cNvPr id="7" name="Objek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138" y="3473770"/>
                        <a:ext cx="1083488" cy="8808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44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působení na látku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590007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Dávka (</a:t>
            </a:r>
            <a:r>
              <a:rPr lang="cs-CZ" b="1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G</a:t>
            </a:r>
            <a:r>
              <a:rPr lang="cs-CZ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y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</a:t>
            </a:r>
            <a:endParaRPr lang="cs-CZ" sz="2400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 definována jako poměr střední energie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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předané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přímo ionizujícím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zářením elementu látky o hmotnosti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dm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a hmotnosti tohoto elementu: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6535478" y="4998430"/>
          <a:ext cx="1230247" cy="1170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86" name="Equation" r:id="rId4" imgW="457200" imgH="431800" progId="Equation.DSMT4">
                  <p:embed/>
                </p:oleObj>
              </mc:Choice>
              <mc:Fallback>
                <p:oleObj name="Equation" r:id="rId4" imgW="457200" imgH="431800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35478" y="4998430"/>
                        <a:ext cx="1230247" cy="11704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5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Úvod k detekci a měření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79680"/>
            <a:ext cx="8230480" cy="31885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Jaké základní druhy IZ lze detekovat a měřit:</a:t>
            </a:r>
          </a:p>
          <a:p>
            <a:pPr marL="0" indent="0" algn="just">
              <a:buNone/>
            </a:pPr>
            <a:endParaRPr lang="cs-CZ" sz="24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1/ Záření </a:t>
            </a:r>
            <a:r>
              <a:rPr lang="cs-CZ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ALFA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(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jádra helia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)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2/ Záření </a:t>
            </a:r>
            <a:r>
              <a:rPr lang="cs-CZ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BETA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(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elektrony, pozitrony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3/ Záření </a:t>
            </a:r>
            <a:r>
              <a:rPr lang="cs-CZ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GAMA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(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fotony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4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/ </a:t>
            </a:r>
            <a:r>
              <a:rPr lang="cs-CZ" sz="24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NEUTRONOVÉ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záření (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neutrony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)</a:t>
            </a:r>
          </a:p>
          <a:p>
            <a:pPr marL="0" indent="0" algn="just">
              <a:buNone/>
            </a:pPr>
            <a:endParaRPr lang="cs-CZ" sz="24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působení na látku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44073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Dávka (</a:t>
            </a:r>
            <a:r>
              <a:rPr lang="cs-CZ" b="1" dirty="0" err="1">
                <a:solidFill>
                  <a:srgbClr val="6C6C6C"/>
                </a:solidFill>
                <a:latin typeface="Century Gothic" panose="020B0502020202020204" pitchFamily="34" charset="0"/>
              </a:rPr>
              <a:t>G</a:t>
            </a:r>
            <a:r>
              <a:rPr lang="cs-CZ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y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</a:t>
            </a:r>
            <a:endParaRPr lang="cs-CZ" sz="2400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Zjednodušeně lze říci, že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dávka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je energie záření absorbovaná v hmotnostní jednotce ozařované látky.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Jednotkou dávky je </a:t>
            </a:r>
            <a:r>
              <a:rPr lang="cs-CZ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Gy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 rozměrem J/kg.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00090"/>
            <a:ext cx="2612571" cy="1985803"/>
          </a:xfrm>
          <a:prstGeom prst="rect">
            <a:avLst/>
          </a:prstGeom>
        </p:spPr>
      </p:pic>
      <p:sp>
        <p:nvSpPr>
          <p:cNvPr id="19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9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642" y="4261951"/>
            <a:ext cx="3294798" cy="2306794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působení na látku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2974402" y="1791452"/>
            <a:ext cx="8230480" cy="453560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Dávkový příkon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Udává jak rychle se dávka mění v čase. Veličina dávkový příkon je spjata s přímo ionizujícím zářením.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Jednotkou je </a:t>
            </a:r>
            <a:r>
              <a:rPr lang="cs-CZ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Sv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/h.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4023883" y="4815840"/>
          <a:ext cx="1437316" cy="1127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10" name="Equation" r:id="rId5" imgW="457002" imgH="355446" progId="Equation.DSMT4">
                  <p:embed/>
                </p:oleObj>
              </mc:Choice>
              <mc:Fallback>
                <p:oleObj name="Equation" r:id="rId5" imgW="457002" imgH="355446" progId="Equation.DSMT4">
                  <p:embed/>
                  <p:pic>
                    <p:nvPicPr>
                      <p:cNvPr id="4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3883" y="4815840"/>
                        <a:ext cx="1437316" cy="11278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ázek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5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působení na látku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42827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Kerma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(</a:t>
            </a:r>
            <a:r>
              <a:rPr lang="cs-CZ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Gy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 </a:t>
            </a:r>
            <a:r>
              <a:rPr lang="en-GB" b="1" dirty="0">
                <a:solidFill>
                  <a:srgbClr val="6C6C6C"/>
                </a:solidFill>
              </a:rPr>
              <a:t>k</a:t>
            </a:r>
            <a:r>
              <a:rPr lang="en-GB" dirty="0">
                <a:solidFill>
                  <a:srgbClr val="6C6C6C"/>
                </a:solidFill>
              </a:rPr>
              <a:t>inetic </a:t>
            </a:r>
            <a:r>
              <a:rPr lang="en-GB" b="1" dirty="0">
                <a:solidFill>
                  <a:srgbClr val="6C6C6C"/>
                </a:solidFill>
              </a:rPr>
              <a:t>e</a:t>
            </a:r>
            <a:r>
              <a:rPr lang="en-GB" dirty="0">
                <a:solidFill>
                  <a:srgbClr val="6C6C6C"/>
                </a:solidFill>
              </a:rPr>
              <a:t>nergy </a:t>
            </a:r>
            <a:r>
              <a:rPr lang="en-GB" b="1" dirty="0">
                <a:solidFill>
                  <a:srgbClr val="6C6C6C"/>
                </a:solidFill>
              </a:rPr>
              <a:t>r</a:t>
            </a:r>
            <a:r>
              <a:rPr lang="en-GB" dirty="0">
                <a:solidFill>
                  <a:srgbClr val="6C6C6C"/>
                </a:solidFill>
              </a:rPr>
              <a:t>eleased per unit </a:t>
            </a:r>
            <a:r>
              <a:rPr lang="en-GB" b="1" dirty="0">
                <a:solidFill>
                  <a:srgbClr val="6C6C6C"/>
                </a:solidFill>
              </a:rPr>
              <a:t>ma</a:t>
            </a:r>
            <a:r>
              <a:rPr lang="en-GB" dirty="0">
                <a:solidFill>
                  <a:srgbClr val="6C6C6C"/>
                </a:solidFill>
              </a:rPr>
              <a:t>ss</a:t>
            </a:r>
            <a:endParaRPr lang="cs-CZ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 definována jako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součet počátečních kinetických energií všech nabitých částic uvolněných nenabitými částicemi v uvažovaném objemu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látky o hmotnosti dm.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Jednotkou je 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Gy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</a:t>
            </a: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6319384" y="3077371"/>
          <a:ext cx="1298193" cy="91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34" name="Equation" r:id="rId4" imgW="507780" imgH="355446" progId="Equation.DSMT4">
                  <p:embed/>
                </p:oleObj>
              </mc:Choice>
              <mc:Fallback>
                <p:oleObj name="Equation" r:id="rId4" imgW="507780" imgH="355446" progId="Equation.DSMT4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384" y="3077371"/>
                        <a:ext cx="1298193" cy="9111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působení na látku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434170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Kermový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příkon (</a:t>
            </a:r>
            <a:r>
              <a:rPr lang="cs-CZ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Gy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/h)</a:t>
            </a:r>
            <a:endParaRPr lang="cs-CZ" b="1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Udává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jak rychle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se </a:t>
            </a:r>
            <a:r>
              <a:rPr lang="cs-CZ" sz="24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kerma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mění v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čase.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Veličina </a:t>
            </a:r>
            <a:r>
              <a:rPr lang="cs-CZ" sz="24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kermový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příkon je spjata s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nepřímo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ionizujícím zářením.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Jednotkou je 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Gy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/h.</a:t>
            </a:r>
            <a:endParaRPr lang="cs-CZ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/>
          </p:nvPr>
        </p:nvGraphicFramePr>
        <p:xfrm>
          <a:off x="6278881" y="3188205"/>
          <a:ext cx="1307914" cy="991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58" name="Equation" r:id="rId4" imgW="469696" imgH="355446" progId="Equation.DSMT4">
                  <p:embed/>
                </p:oleObj>
              </mc:Choice>
              <mc:Fallback>
                <p:oleObj name="Equation" r:id="rId4" imgW="469696" imgH="355446" progId="Equation.DSMT4">
                  <p:embed/>
                  <p:pic>
                    <p:nvPicPr>
                      <p:cNvPr id="3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8881" y="3188205"/>
                        <a:ext cx="1307914" cy="9919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1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charakterizující působení na látku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57236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sz="16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Kermová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gama konstanta (mGy.m</a:t>
            </a:r>
            <a:r>
              <a:rPr lang="cs-CZ" b="1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2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.GBq</a:t>
            </a:r>
            <a:r>
              <a:rPr lang="cs-CZ" b="1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-1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.h</a:t>
            </a:r>
            <a:r>
              <a:rPr lang="cs-CZ" b="1" baseline="30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-1</a:t>
            </a: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</a:t>
            </a:r>
            <a:endParaRPr lang="cs-CZ" b="1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V</a:t>
            </a:r>
            <a:r>
              <a:rPr lang="cs-CZ" sz="2400" baseline="-250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k</a:t>
            </a:r>
            <a:r>
              <a:rPr lang="cs-CZ" sz="2400" baseline="-25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,</a:t>
            </a:r>
            <a:r>
              <a:rPr lang="cs-CZ" sz="2400" baseline="-250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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- </a:t>
            </a:r>
            <a:r>
              <a:rPr lang="cs-CZ" sz="2400" dirty="0" err="1" smtClean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k</a:t>
            </a:r>
            <a:r>
              <a:rPr lang="cs-CZ" sz="24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ermová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vydatnost bodového zdroje IZ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– aktivita (Bq) zdroje IZ</a:t>
            </a:r>
          </a:p>
          <a:p>
            <a:pPr marL="0" indent="0" algn="just">
              <a:buNone/>
            </a:pPr>
            <a:endParaRPr lang="cs-CZ" sz="18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Číselná hodnota gama konstanty udává </a:t>
            </a:r>
            <a:r>
              <a:rPr lang="cs-CZ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kermový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příkon fotonového záření v </a:t>
            </a:r>
            <a:r>
              <a:rPr lang="cs-CZ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mGy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/h ve vzdálenosti 1 m od zdroje IZ o aktivitě 1 </a:t>
            </a:r>
            <a:r>
              <a:rPr lang="cs-CZ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GBq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</a:t>
            </a:r>
            <a:endParaRPr lang="cs-CZ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/>
          </p:nvPr>
        </p:nvGraphicFramePr>
        <p:xfrm>
          <a:off x="5196189" y="3056237"/>
          <a:ext cx="1320620" cy="888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70" name="Equation" r:id="rId4" imgW="533169" imgH="355446" progId="Equation.DSMT4">
                  <p:embed/>
                </p:oleObj>
              </mc:Choice>
              <mc:Fallback>
                <p:oleObj name="Equation" r:id="rId4" imgW="533169" imgH="355446" progId="Equation.DSMT4">
                  <p:embed/>
                  <p:pic>
                    <p:nvPicPr>
                      <p:cNvPr id="5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6189" y="3056237"/>
                        <a:ext cx="1320620" cy="888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126"/>
          <p:cNvSpPr>
            <a:spLocks noChangeArrowheads="1"/>
          </p:cNvSpPr>
          <p:nvPr/>
        </p:nvSpPr>
        <p:spPr bwMode="auto">
          <a:xfrm>
            <a:off x="9085099" y="340351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7217545" y="3145235"/>
          <a:ext cx="2072459" cy="799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971" name="Equation" r:id="rId6" imgW="926698" imgH="355446" progId="Equation.DSMT4">
                  <p:embed/>
                </p:oleObj>
              </mc:Choice>
              <mc:Fallback>
                <p:oleObj name="Equation" r:id="rId6" imgW="926698" imgH="355446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7545" y="3145235"/>
                        <a:ext cx="2072459" cy="7992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Obráze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1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popisující interakce IZ s látkou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54086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Lineární a hmotnostní absorpční koeficient</a:t>
            </a:r>
            <a:endParaRPr lang="cs-CZ" b="1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Interakce IZ s prostředím = ztráta energie      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absorpce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Absorpční zákon:</a:t>
            </a:r>
          </a:p>
          <a:p>
            <a:pPr marL="0" indent="0" algn="just">
              <a:buNone/>
            </a:pPr>
            <a:endParaRPr lang="cs-CZ" sz="20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>
              <a:buFont typeface="Symbol" panose="05050102010706020507" pitchFamily="18" charset="2"/>
              <a:buChar char="F"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 - </a:t>
            </a: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fluence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částic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po průchodu vrstvou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(m</a:t>
            </a:r>
            <a:r>
              <a:rPr lang="cs-CZ" sz="2300" baseline="300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-2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)</a:t>
            </a:r>
          </a:p>
          <a:p>
            <a:pPr algn="just">
              <a:buFont typeface="Symbol" panose="05050102010706020507" pitchFamily="18" charset="2"/>
              <a:buChar char="F"/>
            </a:pPr>
            <a:r>
              <a:rPr lang="cs-CZ" sz="2300" baseline="-250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0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- </a:t>
            </a: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fluence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částic dopadající na vrstvu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materiálu (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m</a:t>
            </a:r>
            <a:r>
              <a:rPr lang="cs-CZ" sz="2300" baseline="30000" dirty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-2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)</a:t>
            </a: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d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– tloušťka vrstvy materiálu (m)</a:t>
            </a: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µ - lineární absorpční koeficient (m</a:t>
            </a:r>
            <a:r>
              <a:rPr lang="cs-CZ" sz="2300" baseline="30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-1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>
              <a:buFont typeface="Symbol" panose="05050102010706020507" pitchFamily="18" charset="2"/>
              <a:buChar char="F"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9208341" y="3138766"/>
            <a:ext cx="3797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6096000" y="3783589"/>
          <a:ext cx="1668488" cy="534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07" name="Equation" r:id="rId4" imgW="660113" imgH="215806" progId="Equation.DSMT4">
                  <p:embed/>
                </p:oleObj>
              </mc:Choice>
              <mc:Fallback>
                <p:oleObj name="Equation" r:id="rId4" imgW="660113" imgH="215806" progId="Equation.DSMT4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783589"/>
                        <a:ext cx="1668488" cy="5348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áze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používané v radiační ochraně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498598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Dávkový ekvivalent</a:t>
            </a:r>
          </a:p>
          <a:p>
            <a:pPr marL="0" indent="0" algn="just">
              <a:buNone/>
            </a:pPr>
            <a:endParaRPr lang="cs-CZ" sz="2400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Q – jakostní činitel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 – dávka v uvažovaném bodě tkáně</a:t>
            </a:r>
            <a:endParaRPr lang="cs-CZ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b="1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Bodová veličina vyjádřena v (</a:t>
            </a:r>
            <a:r>
              <a:rPr lang="cs-CZ" sz="24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Sv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</a:p>
          <a:p>
            <a:pPr algn="just"/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Vyjadřuje rozdílnou biologickou účinnost různých druhů záření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/>
          </p:nvPr>
        </p:nvGraphicFramePr>
        <p:xfrm>
          <a:off x="6226629" y="2714680"/>
          <a:ext cx="1504050" cy="513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0" name="Equation" r:id="rId4" imgW="507780" imgH="177723" progId="Equation.DSMT4">
                  <p:embed/>
                </p:oleObj>
              </mc:Choice>
              <mc:Fallback>
                <p:oleObj name="Equation" r:id="rId4" imgW="507780" imgH="177723" progId="Equation.DSMT4">
                  <p:embed/>
                  <p:pic>
                    <p:nvPicPr>
                      <p:cNvPr id="6" name="Objek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6629" y="2714680"/>
                        <a:ext cx="1504050" cy="5138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Obrázek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6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používané v radiační ochraně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32716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Dávkový ekvivalent</a:t>
            </a:r>
          </a:p>
          <a:p>
            <a:pPr marL="0" indent="0" algn="just">
              <a:buNone/>
            </a:pPr>
            <a:endParaRPr lang="cs-CZ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 funkcí lineárního přenosu energie</a:t>
            </a:r>
          </a:p>
          <a:p>
            <a:pPr algn="just"/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/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3953691" y="3850822"/>
          <a:ext cx="6208546" cy="209291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104273">
                  <a:extLst>
                    <a:ext uri="{9D8B030D-6E8A-4147-A177-3AD203B41FA5}">
                      <a16:colId xmlns:a16="http://schemas.microsoft.com/office/drawing/2014/main" val="3022144994"/>
                    </a:ext>
                  </a:extLst>
                </a:gridCol>
                <a:gridCol w="3104273">
                  <a:extLst>
                    <a:ext uri="{9D8B030D-6E8A-4147-A177-3AD203B41FA5}">
                      <a16:colId xmlns:a16="http://schemas.microsoft.com/office/drawing/2014/main" val="1982351954"/>
                    </a:ext>
                  </a:extLst>
                </a:gridCol>
              </a:tblGrid>
              <a:tr h="523228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L (keV/µm)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Q (L)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8463801"/>
                  </a:ext>
                </a:extLst>
              </a:tr>
              <a:tr h="5232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&lt;</a:t>
                      </a:r>
                      <a:r>
                        <a:rPr lang="cs-CZ" sz="2400" baseline="0" dirty="0" smtClean="0"/>
                        <a:t> 10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397922"/>
                  </a:ext>
                </a:extLst>
              </a:tr>
              <a:tr h="523228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10</a:t>
                      </a:r>
                      <a:r>
                        <a:rPr lang="cs-CZ" sz="2400" baseline="0" dirty="0" smtClean="0"/>
                        <a:t> - 100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0,32L – 2,2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648376"/>
                  </a:ext>
                </a:extLst>
              </a:tr>
              <a:tr h="52322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&gt;</a:t>
                      </a:r>
                      <a:r>
                        <a:rPr lang="en-US" sz="2400" baseline="0" dirty="0" smtClean="0"/>
                        <a:t> 100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300L</a:t>
                      </a:r>
                      <a:r>
                        <a:rPr lang="cs-CZ" sz="2400" baseline="30000" dirty="0" smtClean="0"/>
                        <a:t>-0,5</a:t>
                      </a:r>
                      <a:endParaRPr lang="cs-CZ" sz="24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2456101"/>
                  </a:ext>
                </a:extLst>
              </a:tr>
            </a:tbl>
          </a:graphicData>
        </a:graphic>
      </p:graphicFrame>
      <p:pic>
        <p:nvPicPr>
          <p:cNvPr id="17" name="Obráze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používané v radiační ochraně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48474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Příkon dávkového ekvivalentu</a:t>
            </a:r>
          </a:p>
          <a:p>
            <a:pPr marL="0" indent="0" algn="just">
              <a:buNone/>
            </a:pPr>
            <a:endParaRPr lang="cs-CZ" sz="4800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Rozlišujeme v základu: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Osobní dávkový ekvivalent</a:t>
            </a:r>
          </a:p>
          <a:p>
            <a:pPr algn="just"/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Prostorový dávkový ekvivalent</a:t>
            </a:r>
          </a:p>
          <a:p>
            <a:pPr algn="just"/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Fotonový dávkový ekvivalent</a:t>
            </a:r>
          </a:p>
          <a:p>
            <a:pPr algn="just"/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Směrový dávkový ekvivalent</a:t>
            </a:r>
          </a:p>
          <a:p>
            <a:pPr marL="0" indent="0" algn="just">
              <a:buNone/>
            </a:pP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>
            <p:extLst/>
          </p:nvPr>
        </p:nvGraphicFramePr>
        <p:xfrm>
          <a:off x="6714309" y="2764511"/>
          <a:ext cx="2225440" cy="927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55" name="Equation" r:id="rId4" imgW="863225" imgH="355446" progId="Equation.DSMT4">
                  <p:embed/>
                </p:oleObj>
              </mc:Choice>
              <mc:Fallback>
                <p:oleObj name="Equation" r:id="rId4" imgW="863225" imgH="355446" progId="Equation.DSMT4">
                  <p:embed/>
                  <p:pic>
                    <p:nvPicPr>
                      <p:cNvPr id="8" name="Objek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4309" y="2764511"/>
                        <a:ext cx="2225440" cy="9279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áze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7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používané v radiační ochraně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45320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Ekvivalentní dávka ve tkáni nebo orgánu</a:t>
            </a:r>
          </a:p>
          <a:p>
            <a:pPr marL="0" indent="0" algn="just">
              <a:buNone/>
            </a:pPr>
            <a:endParaRPr lang="cs-CZ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D</a:t>
            </a:r>
            <a:r>
              <a:rPr lang="cs-CZ" sz="2300" baseline="-25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T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– střední dávka záření ve tkáni nebo orgánu</a:t>
            </a:r>
          </a:p>
          <a:p>
            <a:pPr marL="0" indent="0" algn="just">
              <a:buNone/>
            </a:pP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w</a:t>
            </a:r>
            <a:r>
              <a:rPr lang="cs-CZ" sz="2300" baseline="-250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R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– radiační váhový faktor pro daný typ záření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Radiační váhový faktor vyjadřuje relativní biologickou účinnost jednotlivých typů záření vzhledem k fotonovému. Jednotkou ekvivalentní dávky je Sv.</a:t>
            </a: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/>
          </p:nvPr>
        </p:nvGraphicFramePr>
        <p:xfrm>
          <a:off x="6194653" y="2697432"/>
          <a:ext cx="1911897" cy="548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78" name="Equation" r:id="rId4" imgW="660113" imgH="190417" progId="Equation.DSMT4">
                  <p:embed/>
                </p:oleObj>
              </mc:Choice>
              <mc:Fallback>
                <p:oleObj name="Equation" r:id="rId4" imgW="660113" imgH="190417" progId="Equation.DSMT4">
                  <p:embed/>
                  <p:pic>
                    <p:nvPicPr>
                      <p:cNvPr id="9" name="Objek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4653" y="2697432"/>
                        <a:ext cx="1911897" cy="5488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Obráze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Úvod k detekci a měření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279078"/>
            <a:ext cx="8230480" cy="464640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Koncem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19. století došlo k několika významným 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objevům v oblasti IZ: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r>
              <a:rPr lang="cs-CZ" sz="2400" b="1" u="sng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1895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(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Röntgen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objevil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tzv. paprsky 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X.</a:t>
            </a:r>
          </a:p>
          <a:p>
            <a:pPr marL="0" indent="0" algn="just">
              <a:buNone/>
            </a:pPr>
            <a:r>
              <a:rPr lang="cs-CZ" sz="2400" b="1" u="sng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1896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(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Becquerell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objevil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přirozenou 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radioaktivitu studiem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uranové 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rudy.</a:t>
            </a: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r>
              <a:rPr lang="cs-CZ" sz="2400" b="1" u="sng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1897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(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Rutherford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rozlišil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radioaktivní záření 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alfa a beta.</a:t>
            </a: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r>
              <a:rPr lang="cs-CZ" sz="2400" b="1" u="sng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1898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(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Sklodowská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, Curie) objev radioaktivních prvků polonium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a 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radium.</a:t>
            </a: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7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Veličiny používané v radiační ochraně</a:t>
            </a:r>
          </a:p>
          <a:p>
            <a:pPr algn="l" eaLnBrk="1" hangingPunct="1"/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931818"/>
            <a:ext cx="8230480" cy="46602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Efektivní dávka</a:t>
            </a:r>
          </a:p>
          <a:p>
            <a:pPr marL="0" indent="0" algn="just">
              <a:buNone/>
            </a:pPr>
            <a:endParaRPr lang="cs-CZ" b="1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H</a:t>
            </a:r>
            <a:r>
              <a:rPr lang="cs-CZ" sz="2300" baseline="-250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T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– ekvivalentní dávka záření ve tkáni nebo orgánu</a:t>
            </a:r>
          </a:p>
          <a:p>
            <a:pPr marL="0" indent="0" algn="just">
              <a:buNone/>
            </a:pPr>
            <a:r>
              <a:rPr lang="cs-CZ" sz="23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w</a:t>
            </a:r>
            <a:r>
              <a:rPr lang="cs-CZ" sz="2300" baseline="-250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T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– tkáňový váhový faktor</a:t>
            </a:r>
          </a:p>
          <a:p>
            <a:pPr marL="0" indent="0" algn="just">
              <a:buNone/>
            </a:pPr>
            <a:endParaRPr lang="cs-CZ" sz="23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Tkáňový váhový faktor vyjadřuje relativní příspěvek daného orgánu nebo tkáně k celkové zdravotní újmě. </a:t>
            </a: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Jednotkou ekvivalentní dávky je Sv.</a:t>
            </a:r>
          </a:p>
        </p:txBody>
      </p:sp>
      <p:sp>
        <p:nvSpPr>
          <p:cNvPr id="16" name="Rectangle 12"/>
          <p:cNvSpPr>
            <a:spLocks/>
          </p:cNvSpPr>
          <p:nvPr/>
        </p:nvSpPr>
        <p:spPr bwMode="auto">
          <a:xfrm>
            <a:off x="220540" y="316435"/>
            <a:ext cx="2490107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Fyzika IZ</a:t>
            </a:r>
            <a:endParaRPr lang="en-GB" altLang="cs-CZ" sz="40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>
            <p:extLst/>
          </p:nvPr>
        </p:nvGraphicFramePr>
        <p:xfrm>
          <a:off x="6027765" y="2532106"/>
          <a:ext cx="1903513" cy="759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02" name="Equation" r:id="rId4" imgW="723586" imgH="291973" progId="Equation.DSMT4">
                  <p:embed/>
                </p:oleObj>
              </mc:Choice>
              <mc:Fallback>
                <p:oleObj name="Equation" r:id="rId4" imgW="723586" imgH="291973" progId="Equation.DSMT4">
                  <p:embed/>
                  <p:pic>
                    <p:nvPicPr>
                      <p:cNvPr id="10" name="Objek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27765" y="2532106"/>
                        <a:ext cx="1903513" cy="7597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Obráze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2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-5340" y="1388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Přehled vybraných veličin</a:t>
            </a:r>
            <a:endParaRPr lang="cs-CZ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  <a:p>
            <a:pPr algn="l" eaLnBrk="1" hangingPunct="1"/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9" name="Tabulka 8"/>
          <p:cNvGraphicFramePr>
            <a:graphicFrameLocks noGrp="1"/>
          </p:cNvGraphicFramePr>
          <p:nvPr>
            <p:extLst/>
          </p:nvPr>
        </p:nvGraphicFramePr>
        <p:xfrm>
          <a:off x="108512" y="1918118"/>
          <a:ext cx="11961569" cy="44145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51714">
                  <a:extLst>
                    <a:ext uri="{9D8B030D-6E8A-4147-A177-3AD203B41FA5}">
                      <a16:colId xmlns:a16="http://schemas.microsoft.com/office/drawing/2014/main" val="3617543795"/>
                    </a:ext>
                  </a:extLst>
                </a:gridCol>
                <a:gridCol w="1173688">
                  <a:extLst>
                    <a:ext uri="{9D8B030D-6E8A-4147-A177-3AD203B41FA5}">
                      <a16:colId xmlns:a16="http://schemas.microsoft.com/office/drawing/2014/main" val="436527939"/>
                    </a:ext>
                  </a:extLst>
                </a:gridCol>
                <a:gridCol w="1360006">
                  <a:extLst>
                    <a:ext uri="{9D8B030D-6E8A-4147-A177-3AD203B41FA5}">
                      <a16:colId xmlns:a16="http://schemas.microsoft.com/office/drawing/2014/main" val="646335814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3146276978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714324373"/>
                    </a:ext>
                  </a:extLst>
                </a:gridCol>
                <a:gridCol w="1759132">
                  <a:extLst>
                    <a:ext uri="{9D8B030D-6E8A-4147-A177-3AD203B41FA5}">
                      <a16:colId xmlns:a16="http://schemas.microsoft.com/office/drawing/2014/main" val="39179729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893341629"/>
                    </a:ext>
                  </a:extLst>
                </a:gridCol>
                <a:gridCol w="2490652">
                  <a:extLst>
                    <a:ext uri="{9D8B030D-6E8A-4147-A177-3AD203B41FA5}">
                      <a16:colId xmlns:a16="http://schemas.microsoft.com/office/drawing/2014/main" val="11788835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Veličina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Hlavní</a:t>
                      </a:r>
                      <a:r>
                        <a:rPr lang="cs-CZ" baseline="0" dirty="0" smtClean="0"/>
                        <a:t> jednotka (Evropa)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Hlavní</a:t>
                      </a:r>
                      <a:r>
                        <a:rPr lang="cs-CZ" baseline="0" dirty="0" smtClean="0"/>
                        <a:t> jednotka (USA)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3377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Název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Značka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Název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Značka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Rozměr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Název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Značka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Převodní</a:t>
                      </a:r>
                      <a:r>
                        <a:rPr lang="cs-CZ" baseline="0" dirty="0" smtClean="0"/>
                        <a:t> vztah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58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Aktivita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becquerel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Bq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s</a:t>
                      </a:r>
                      <a:r>
                        <a:rPr lang="cs-CZ" baseline="30000" dirty="0" smtClean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Curie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Ci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 </a:t>
                      </a:r>
                      <a:r>
                        <a:rPr lang="cs-CZ" dirty="0" err="1" smtClean="0"/>
                        <a:t>Ci</a:t>
                      </a:r>
                      <a:r>
                        <a:rPr lang="cs-CZ" dirty="0" smtClean="0"/>
                        <a:t> = 3,7.10</a:t>
                      </a:r>
                      <a:r>
                        <a:rPr lang="cs-CZ" baseline="30000" dirty="0" smtClean="0"/>
                        <a:t>10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Bq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01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Expozice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X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coulomb na kilogram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C.kg</a:t>
                      </a:r>
                      <a:r>
                        <a:rPr lang="cs-CZ" baseline="30000" dirty="0" smtClean="0"/>
                        <a:t>-1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C.kg</a:t>
                      </a:r>
                      <a:r>
                        <a:rPr lang="cs-CZ" baseline="30000" dirty="0" smtClean="0"/>
                        <a:t>-1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Rentgen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 R </a:t>
                      </a:r>
                      <a:r>
                        <a:rPr lang="cs-CZ" smtClean="0"/>
                        <a:t>= 2,58.10</a:t>
                      </a:r>
                      <a:r>
                        <a:rPr lang="cs-CZ" baseline="30000" smtClean="0"/>
                        <a:t>-4</a:t>
                      </a:r>
                      <a:r>
                        <a:rPr lang="cs-CZ" baseline="0" smtClean="0"/>
                        <a:t> </a:t>
                      </a:r>
                      <a:r>
                        <a:rPr lang="cs-CZ" dirty="0" smtClean="0"/>
                        <a:t>C.kg</a:t>
                      </a:r>
                      <a:r>
                        <a:rPr lang="cs-CZ" baseline="30000" dirty="0" smtClean="0"/>
                        <a:t>-1</a:t>
                      </a:r>
                      <a:endParaRPr lang="cs-CZ" dirty="0" smtClean="0"/>
                    </a:p>
                    <a:p>
                      <a:pPr algn="ctr"/>
                      <a:r>
                        <a:rPr lang="cs-CZ" baseline="0" dirty="0" smtClean="0"/>
                        <a:t>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9114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Expoziční</a:t>
                      </a:r>
                      <a:r>
                        <a:rPr lang="cs-CZ" baseline="0" dirty="0" smtClean="0"/>
                        <a:t> příkon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ampér na kilogram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A.kg</a:t>
                      </a:r>
                      <a:r>
                        <a:rPr lang="cs-CZ" baseline="30000" dirty="0" smtClean="0"/>
                        <a:t>-1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A.kg</a:t>
                      </a:r>
                      <a:r>
                        <a:rPr lang="cs-CZ" baseline="30000" dirty="0" smtClean="0"/>
                        <a:t>-1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Rentgen za sekundu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R.s</a:t>
                      </a:r>
                      <a:r>
                        <a:rPr lang="cs-CZ" baseline="30000" dirty="0" smtClean="0"/>
                        <a:t>-1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 R.s</a:t>
                      </a:r>
                      <a:r>
                        <a:rPr lang="cs-CZ" baseline="30000" dirty="0" smtClean="0"/>
                        <a:t>-1</a:t>
                      </a:r>
                      <a:r>
                        <a:rPr lang="cs-CZ" baseline="0" dirty="0" smtClean="0"/>
                        <a:t> = 2,58.10</a:t>
                      </a:r>
                      <a:r>
                        <a:rPr lang="cs-CZ" baseline="30000" dirty="0" smtClean="0"/>
                        <a:t>-4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smtClean="0"/>
                        <a:t>A.kg</a:t>
                      </a:r>
                      <a:r>
                        <a:rPr lang="cs-CZ" baseline="30000" dirty="0" smtClean="0"/>
                        <a:t>-1</a:t>
                      </a:r>
                      <a:endParaRPr lang="cs-CZ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baseline="300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8723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Dávka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err="1" smtClean="0"/>
                        <a:t>grey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Gy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J.kg</a:t>
                      </a:r>
                      <a:r>
                        <a:rPr lang="cs-CZ" baseline="30000" dirty="0" smtClean="0"/>
                        <a:t>-1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Rad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rad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 Rad = 10</a:t>
                      </a:r>
                      <a:r>
                        <a:rPr lang="cs-CZ" baseline="30000" dirty="0" smtClean="0"/>
                        <a:t>-2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Gy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7378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Dávkový příkon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err="1" smtClean="0"/>
                        <a:t>grey</a:t>
                      </a:r>
                      <a:r>
                        <a:rPr lang="cs-CZ" dirty="0" smtClean="0"/>
                        <a:t> za sekundu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Gy.s</a:t>
                      </a:r>
                      <a:r>
                        <a:rPr lang="cs-CZ" baseline="30000" dirty="0" smtClean="0"/>
                        <a:t>-1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W.kg</a:t>
                      </a:r>
                      <a:r>
                        <a:rPr lang="cs-CZ" baseline="30000" dirty="0" smtClean="0"/>
                        <a:t>-1</a:t>
                      </a:r>
                      <a:endParaRPr lang="cs-CZ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Rad za sekundu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rad.s</a:t>
                      </a:r>
                      <a:r>
                        <a:rPr lang="cs-CZ" baseline="30000" dirty="0" smtClean="0"/>
                        <a:t>-1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 rad.s</a:t>
                      </a:r>
                      <a:r>
                        <a:rPr lang="cs-CZ" baseline="30000" dirty="0" smtClean="0"/>
                        <a:t>-1</a:t>
                      </a:r>
                      <a:r>
                        <a:rPr lang="cs-CZ" baseline="0" dirty="0" smtClean="0"/>
                        <a:t> = </a:t>
                      </a:r>
                      <a:r>
                        <a:rPr lang="cs-CZ" dirty="0" smtClean="0"/>
                        <a:t>10</a:t>
                      </a:r>
                      <a:r>
                        <a:rPr lang="cs-CZ" baseline="30000" dirty="0" smtClean="0"/>
                        <a:t>-2</a:t>
                      </a:r>
                      <a:r>
                        <a:rPr lang="cs-CZ" dirty="0" smtClean="0"/>
                        <a:t> Gy.s</a:t>
                      </a:r>
                      <a:r>
                        <a:rPr lang="cs-CZ" baseline="30000" dirty="0" smtClean="0"/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092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Ekvivalentní dávka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H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err="1" smtClean="0"/>
                        <a:t>sievert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Sv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J.kg</a:t>
                      </a:r>
                      <a:r>
                        <a:rPr lang="cs-CZ" baseline="30000" dirty="0" smtClean="0"/>
                        <a:t>-1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err="1" smtClean="0"/>
                        <a:t>Rem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 smtClean="0"/>
                        <a:t>rem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 </a:t>
                      </a:r>
                      <a:r>
                        <a:rPr lang="cs-CZ" dirty="0" err="1" smtClean="0"/>
                        <a:t>Rem</a:t>
                      </a:r>
                      <a:r>
                        <a:rPr lang="cs-CZ" dirty="0" smtClean="0"/>
                        <a:t> = 10</a:t>
                      </a:r>
                      <a:r>
                        <a:rPr lang="cs-CZ" baseline="30000" dirty="0" smtClean="0"/>
                        <a:t>-2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Sv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844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cs-CZ" dirty="0" smtClean="0"/>
                        <a:t>Příkon ekvivalentní dávky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err="1" smtClean="0"/>
                        <a:t>sievert</a:t>
                      </a:r>
                      <a:r>
                        <a:rPr lang="cs-CZ" dirty="0" smtClean="0"/>
                        <a:t> za sekundu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Sv.s</a:t>
                      </a:r>
                      <a:r>
                        <a:rPr lang="cs-CZ" baseline="30000" dirty="0" smtClean="0"/>
                        <a:t>-1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W.kg</a:t>
                      </a:r>
                      <a:r>
                        <a:rPr lang="cs-CZ" baseline="30000" dirty="0" smtClean="0"/>
                        <a:t>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 err="1" smtClean="0"/>
                        <a:t>Rem</a:t>
                      </a:r>
                      <a:r>
                        <a:rPr lang="cs-CZ" dirty="0" smtClean="0"/>
                        <a:t> za sekundu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rem.s</a:t>
                      </a:r>
                      <a:r>
                        <a:rPr lang="cs-CZ" baseline="30000" dirty="0" smtClean="0"/>
                        <a:t>-1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rem.s</a:t>
                      </a:r>
                      <a:r>
                        <a:rPr lang="cs-CZ" baseline="30000" dirty="0" smtClean="0"/>
                        <a:t>-1</a:t>
                      </a:r>
                      <a:r>
                        <a:rPr lang="cs-CZ" baseline="0" dirty="0" smtClean="0"/>
                        <a:t> = 10</a:t>
                      </a:r>
                      <a:r>
                        <a:rPr lang="cs-CZ" baseline="30000" dirty="0" smtClean="0"/>
                        <a:t>-2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smtClean="0"/>
                        <a:t>Sv.s</a:t>
                      </a:r>
                      <a:r>
                        <a:rPr lang="cs-CZ" baseline="30000" dirty="0" smtClean="0"/>
                        <a:t>-1</a:t>
                      </a:r>
                    </a:p>
                    <a:p>
                      <a:pPr algn="ctr"/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1668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08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68312" y="2136023"/>
            <a:ext cx="8582769" cy="346556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Existují tři způsoby ochrany před zevním zářením: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Ochrana vzdáleností</a:t>
            </a:r>
          </a:p>
          <a:p>
            <a:pPr algn="just"/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Ochrana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časem</a:t>
            </a:r>
          </a:p>
          <a:p>
            <a:pPr algn="just"/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Ochrana stíněním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308" y="2633969"/>
            <a:ext cx="4472146" cy="309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1518794"/>
            <a:ext cx="8230480" cy="41683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vzdáleností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Je založena na skutečnosti, že dávka, resp. dávkový příkon klesá s druhou mocninou vzdálenosti.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Např. dávkový příkon v 10 cm je 100x větší než v 1 m a 10 000x jak příkon v 10 m.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2" name="Objekt 11"/>
          <p:cNvGraphicFramePr>
            <a:graphicFrameLocks noChangeAspect="1"/>
          </p:cNvGraphicFramePr>
          <p:nvPr>
            <p:extLst/>
          </p:nvPr>
        </p:nvGraphicFramePr>
        <p:xfrm>
          <a:off x="4698702" y="5525905"/>
          <a:ext cx="2072459" cy="799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16" name="Equation" r:id="rId4" imgW="926698" imgH="355446" progId="Equation.DSMT4">
                  <p:embed/>
                </p:oleObj>
              </mc:Choice>
              <mc:Fallback>
                <p:oleObj name="Equation" r:id="rId4" imgW="926698" imgH="355446" progId="Equation.DSMT4">
                  <p:embed/>
                  <p:pic>
                    <p:nvPicPr>
                      <p:cNvPr id="12" name="Objek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8702" y="5525905"/>
                        <a:ext cx="2072459" cy="7992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/>
          </p:nvPr>
        </p:nvGraphicFramePr>
        <p:xfrm>
          <a:off x="7887721" y="5481406"/>
          <a:ext cx="1320620" cy="888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17" name="Equation" r:id="rId6" imgW="533169" imgH="355446" progId="Equation.DSMT4">
                  <p:embed/>
                </p:oleObj>
              </mc:Choice>
              <mc:Fallback>
                <p:oleObj name="Equation" r:id="rId6" imgW="533169" imgH="355446" progId="Equation.DSMT4">
                  <p:embed/>
                  <p:pic>
                    <p:nvPicPr>
                      <p:cNvPr id="14" name="Objek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7721" y="5481406"/>
                        <a:ext cx="1320620" cy="888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Obrázek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1552489"/>
            <a:ext cx="8230480" cy="477771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vzdáleností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Princip radiační ochrany tedy vyžaduje, abychom pracovali co nejdále od zdroje v dostatečné vzdálenosti těla a rukou za použití k tomu určených přípravků a pomůcek (pinzety, stojánky, svěrky, fyzické bariéry atp.). 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Příklad: 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Ve vzdálenosti 10 cm od zdroje Co-60 byl změřen DP = 500 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mGy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/h. Jaký bude DP ve vzdálenosti 100 cm?</a:t>
            </a:r>
            <a:endParaRPr lang="cs-CZ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1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1552489"/>
            <a:ext cx="8230480" cy="43550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časem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adiační zátěž pracovníka roste s dobou pobytu v prostoru, kde se vyskytuje IZ. Na základě principu radiační ochrany časem se pracovník snaží o co nejkratší dobu práce se zdrojem IZ.</a:t>
            </a: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Při zvlášť rizikových pracích lze dosáhnout podstatného snížení úvazku dávky důsledným střídáním pracovníků. </a:t>
            </a:r>
            <a:endParaRPr lang="cs-CZ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1552489"/>
            <a:ext cx="8230480" cy="435503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časem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Při činnostech, kdy např. chirurg musí mít ruce pod RTG je ochrana časem jediný způsob ochrany před IZ.</a:t>
            </a: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 případě povrchové kontaminace pracovníka představuje ochrana časem co nejrychlejší odložení kontaminovaného oděvu a ochranných pomůcek a především co nejrychlejší provedení dekontaminace.</a:t>
            </a:r>
            <a:endParaRPr lang="cs-CZ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2186947"/>
            <a:ext cx="8230480" cy="26756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stíněním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Tato ochrana se provádí tak, že se mezi zdroj IZ a pracovníka umístí vhodný stínací materiál. Jeho tloušťka se volí podle druhu záření a podle jeho energie.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6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2186947"/>
            <a:ext cx="8230480" cy="37076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stíněním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Alfa záření </a:t>
            </a:r>
          </a:p>
          <a:p>
            <a:pPr marL="514350" indent="-514350" algn="just">
              <a:buAutoNum type="arabicPeriod"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Postačí tenká vrstva např. gumy, plexisklo, atp. vzhledem k malé pronikavosti alfa částic. Absorpce alfa záření ve vzduchu jen několik cm. 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3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2186947"/>
            <a:ext cx="8230480" cy="37076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stíněním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Beta záření </a:t>
            </a:r>
          </a:p>
          <a:p>
            <a:pPr marL="514350" indent="-514350" algn="just">
              <a:buAutoNum type="arabicPeriod"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Používají se látky s nízkou hustotou, vzhledem k tomu, že u těchto látek je výrazně nižší pravděpodobnost vzniku brzdného záření (hliník, plast).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Úvod k detekci a měření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279078"/>
            <a:ext cx="8230480" cy="32644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Alfa záření bylo již v roce 1908 detekováno pomocí scintilačních materiálů. Jedná se o historicky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nejstarší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způsob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detekce 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IZ.</a:t>
            </a: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r>
              <a:rPr lang="cs-CZ" sz="2400" b="1" u="sng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1908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(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Crookes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, 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Regener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počítání záblesků na stínítku pokrytého ZnS(</a:t>
            </a:r>
            <a:r>
              <a:rPr lang="cs-CZ" sz="2400" dirty="0" err="1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Ag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pomocí 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mikroskopu. </a:t>
            </a: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410" y="3771117"/>
            <a:ext cx="3690551" cy="28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4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2186947"/>
            <a:ext cx="8230480" cy="33198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stíněním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Gama záření </a:t>
            </a:r>
          </a:p>
          <a:p>
            <a:pPr marL="514350" indent="-514350" algn="just">
              <a:buAutoNum type="arabicPeriod"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 gama i </a:t>
            </a:r>
            <a:r>
              <a:rPr lang="cs-CZ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rentgenovo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záření platí, že při jeho průchodu prostředím dochází k fotoefektu, </a:t>
            </a:r>
            <a:r>
              <a:rPr lang="cs-CZ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Comptonovu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jevu a tvorbě párů. </a:t>
            </a:r>
            <a:endParaRPr lang="cs-CZ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6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2186947"/>
            <a:ext cx="8230480" cy="409548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stíněním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Gama záření </a:t>
            </a:r>
          </a:p>
          <a:p>
            <a:pPr marL="514350" indent="-514350" algn="just">
              <a:buAutoNum type="arabicPeriod"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Protože pravděpodobnost fotoefektu roste s protonovým číslem materiálu, kterým záření prochází, je zřejmé, že elektromagnetické záření bude nejvíce absorbováno v těžkých materiálech jako např. olovo nebo wolfram.</a:t>
            </a:r>
            <a:endParaRPr lang="cs-CZ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1974374"/>
            <a:ext cx="8230480" cy="461151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stíněním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Neutronové záření </a:t>
            </a:r>
          </a:p>
          <a:p>
            <a:pPr marL="514350" indent="-514350" algn="just">
              <a:buAutoNum type="arabicPeriod"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Při stínění neutronů je třeba docílit jejich zpomalení, aby mohly být pohlceny vhodným absorbátorem.</a:t>
            </a: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Neutrony se zpomalují látkami bohatými na vodík (např. parafín, polyetylen). Energii ztrácejí při pružném rozptylu na jeho jádrech.</a:t>
            </a:r>
            <a:endParaRPr lang="cs-CZ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1974374"/>
            <a:ext cx="8230480" cy="42237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stíněním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Neutronové záření </a:t>
            </a:r>
          </a:p>
          <a:p>
            <a:pPr marL="514350" indent="-514350" algn="just">
              <a:buAutoNum type="arabicPeriod"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Pomalé neutrony (E </a:t>
            </a:r>
            <a:r>
              <a:rPr lang="en-US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&lt;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0,4 eV) se absorbují nejlépe 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k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admiem, borem nebo indiem.</a:t>
            </a: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 účinnou absorpci tepelných neutronů (E </a:t>
            </a:r>
            <a:r>
              <a:rPr lang="en-US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&lt;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0,025 eV) postačuje vrstva kadmia o tloušťce 1 mm.</a:t>
            </a:r>
            <a:endParaRPr lang="cs-CZ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4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342514"/>
            <a:ext cx="8390651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Ochrana před ionizujícím zářením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34083" y="1586576"/>
            <a:ext cx="8230480" cy="499931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Ochrana stíněním</a:t>
            </a:r>
          </a:p>
          <a:p>
            <a:pPr marL="0" indent="0" algn="just">
              <a:buNone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mtClean="0">
                <a:solidFill>
                  <a:srgbClr val="00B0F0"/>
                </a:solidFill>
                <a:latin typeface="Century Gothic" panose="020B0502020202020204" pitchFamily="34" charset="0"/>
              </a:rPr>
              <a:t>Neutronové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záření </a:t>
            </a:r>
          </a:p>
          <a:p>
            <a:pPr marL="514350" indent="-514350" algn="just">
              <a:buAutoNum type="arabicPeriod"/>
            </a:pPr>
            <a:endParaRPr lang="cs-CZ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Protože při absorpci neutronů v jádrech kadmia vzniká gama záření, je třeba při návrhu stínění počítat rovněž s vrstvou olova.</a:t>
            </a:r>
          </a:p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Lze použít i kombinované materiály jako např. polyetylen s obsahem boru a doplnit ještě vrstvu olova jako ochrana před gama zářením. </a:t>
            </a:r>
            <a:endParaRPr lang="cs-CZ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16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jaderného záření  a principy detekce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2437958"/>
            <a:ext cx="8230480" cy="30080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Ionizující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záření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je schopné při průchodu látkou způsobit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ionizaci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, tj. vytvořit z původně elektricky neutrálních atomů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kladné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a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záporné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ionty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(iontové páry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).</a:t>
            </a: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485360"/>
              </a:solidFill>
              <a:latin typeface="Century Gothic" panose="020B0502020202020204" pitchFamily="34" charset="0"/>
              <a:ea typeface="ＭＳ Ｐゴシック" charset="0"/>
              <a:cs typeface="Lato Light" charset="0"/>
              <a:sym typeface="Lato Light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Iont</a:t>
            </a:r>
            <a:r>
              <a:rPr lang="cs-CZ" sz="2400" dirty="0" smtClean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 – elektricky nabitá částice atomární velikosti, kde se celkový počet elektronů liší od celkového počtu protonů.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6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jaderného záření  a principy detekce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51837" y="2067253"/>
            <a:ext cx="8230480" cy="40575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Elektronegativita</a:t>
            </a:r>
            <a:r>
              <a:rPr lang="cs-CZ" sz="2400" dirty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 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Vlastnost </a:t>
            </a:r>
            <a:r>
              <a:rPr lang="cs-CZ" sz="2400" dirty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atomu, vyjadřující jeho schopnost přitahovat vazebné elektrony. Elektronegativita atomu je ovlivněna jeho atomovým číslem a vzdáleností valenčních elektronů od nabitého jádra. </a:t>
            </a:r>
            <a:endParaRPr lang="cs-CZ" sz="2400" dirty="0" smtClean="0">
              <a:solidFill>
                <a:srgbClr val="485360"/>
              </a:solidFill>
              <a:latin typeface="Century Gothic" panose="020B0502020202020204" pitchFamily="34" charset="0"/>
              <a:ea typeface="ＭＳ Ｐゴシック" charset="0"/>
              <a:cs typeface="Lato Light" charset="0"/>
              <a:sym typeface="Lato Light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485360"/>
              </a:solidFill>
              <a:latin typeface="Century Gothic" panose="020B0502020202020204" pitchFamily="34" charset="0"/>
              <a:ea typeface="ＭＳ Ｐゴシック" charset="0"/>
              <a:cs typeface="Lato Light" charset="0"/>
              <a:sym typeface="Lato Light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Elektronegativita </a:t>
            </a:r>
            <a:r>
              <a:rPr lang="cs-CZ" sz="2400" dirty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je opakem </a:t>
            </a:r>
            <a:r>
              <a:rPr lang="cs-CZ" sz="2400" dirty="0" err="1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elektropozitivity</a:t>
            </a:r>
            <a:r>
              <a:rPr lang="cs-CZ" sz="2400" dirty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, která určuje schopnost prvku darovat valenční elektrony.</a:t>
            </a:r>
            <a:endParaRPr lang="cs-CZ" sz="2400" dirty="0" smtClean="0">
              <a:solidFill>
                <a:srgbClr val="485360"/>
              </a:solidFill>
              <a:latin typeface="Century Gothic" panose="020B0502020202020204" pitchFamily="34" charset="0"/>
              <a:ea typeface="ＭＳ Ｐゴシック" charset="0"/>
              <a:cs typeface="Lato Light" charset="0"/>
              <a:sym typeface="Lato Light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jaderného záření  a principy detekce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2193509"/>
            <a:ext cx="8230480" cy="155016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dirty="0" smtClean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Přímo </a:t>
            </a:r>
            <a:r>
              <a:rPr lang="cs-CZ" sz="2400" b="1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ionizující záření </a:t>
            </a:r>
            <a:endParaRPr lang="cs-CZ" sz="2400" b="1" dirty="0" smtClean="0">
              <a:solidFill>
                <a:srgbClr val="00B0F0"/>
              </a:solidFill>
              <a:latin typeface="Century Gothic" panose="020B0502020202020204" pitchFamily="34" charset="0"/>
              <a:ea typeface="ＭＳ Ｐゴシック" charset="0"/>
              <a:cs typeface="Lato Light" charset="0"/>
              <a:sym typeface="Lato Light" charset="0"/>
            </a:endParaRPr>
          </a:p>
          <a:p>
            <a:pPr marL="0" indent="0" algn="just">
              <a:buNone/>
            </a:pPr>
            <a:r>
              <a:rPr lang="en-US" sz="2400" dirty="0" smtClean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je </a:t>
            </a:r>
            <a:r>
              <a:rPr lang="cs-CZ" sz="2400" dirty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tvořeno nabitými částicemi záření alfa, beta </a:t>
            </a:r>
            <a:r>
              <a:rPr lang="en-US" sz="2400" dirty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a </a:t>
            </a:r>
            <a:r>
              <a:rPr lang="cs-CZ" sz="2400" dirty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protonové záření, mající dostatečnou</a:t>
            </a:r>
            <a:r>
              <a:rPr lang="en-US" sz="2400" dirty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 </a:t>
            </a:r>
            <a:r>
              <a:rPr lang="cs-CZ" sz="2400" dirty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kinetickou energii k tomu, aby mohly vyvolat ionizaci</a:t>
            </a:r>
            <a:r>
              <a:rPr lang="en-US" sz="2400" dirty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. </a:t>
            </a:r>
            <a:endParaRPr lang="cs-CZ" sz="2400" dirty="0" smtClean="0">
              <a:solidFill>
                <a:srgbClr val="485360"/>
              </a:solidFill>
              <a:latin typeface="Century Gothic" panose="020B0502020202020204" pitchFamily="34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id="{A0C81F3D-C086-47F9-9751-DA11EAA1149B}"/>
              </a:ext>
            </a:extLst>
          </p:cNvPr>
          <p:cNvSpPr>
            <a:spLocks/>
          </p:cNvSpPr>
          <p:nvPr/>
        </p:nvSpPr>
        <p:spPr bwMode="auto">
          <a:xfrm>
            <a:off x="3077464" y="5000879"/>
            <a:ext cx="7538657" cy="4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just"/>
            <a:r>
              <a:rPr lang="en-US" sz="2200" b="1" dirty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Nepřímo </a:t>
            </a:r>
            <a:r>
              <a:rPr lang="cs-CZ" sz="2200" b="1" dirty="0" smtClean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ionizující záření </a:t>
            </a:r>
            <a:endParaRPr lang="cs-CZ" sz="2200" b="1" dirty="0">
              <a:solidFill>
                <a:srgbClr val="00B0F0"/>
              </a:solidFill>
              <a:latin typeface="Century Gothic" panose="020B0502020202020204" pitchFamily="34" charset="0"/>
              <a:ea typeface="ＭＳ Ｐゴシック" charset="0"/>
              <a:cs typeface="Lato Light" charset="0"/>
              <a:sym typeface="Lato Light" charset="0"/>
            </a:endParaRPr>
          </a:p>
          <a:p>
            <a:pPr algn="just"/>
            <a:r>
              <a:rPr lang="cs-CZ" sz="2200" dirty="0" smtClean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zahrnuje nenabité částice záření</a:t>
            </a:r>
            <a:r>
              <a:rPr lang="en-US" sz="2200" dirty="0" smtClean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 </a:t>
            </a:r>
            <a:r>
              <a:rPr lang="cs-CZ" sz="2200" dirty="0" smtClean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X a gama</a:t>
            </a:r>
            <a:r>
              <a:rPr lang="en-US" sz="2200" dirty="0" smtClean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, </a:t>
            </a:r>
            <a:r>
              <a:rPr lang="cs-CZ" sz="2200" dirty="0" smtClean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dále též neutronové záření. Svou kinetickou energii předávají v látce nabitým částicím a teprve tyto částice přímými účinky na atomy látku ionizují</a:t>
            </a:r>
            <a:r>
              <a:rPr lang="en-US" sz="2200" dirty="0" smtClean="0">
                <a:solidFill>
                  <a:srgbClr val="485360"/>
                </a:solidFill>
                <a:latin typeface="Century Gothic" panose="020B0502020202020204" pitchFamily="34" charset="0"/>
                <a:ea typeface="ＭＳ Ｐゴシック" charset="0"/>
                <a:cs typeface="Lato Light" charset="0"/>
                <a:sym typeface="Lato Light" charset="0"/>
              </a:rPr>
              <a:t>. </a:t>
            </a:r>
            <a:endParaRPr lang="en-US" sz="2200" dirty="0">
              <a:solidFill>
                <a:srgbClr val="485360"/>
              </a:solidFill>
              <a:latin typeface="Century Gothic" panose="020B0502020202020204" pitchFamily="34" charset="0"/>
              <a:ea typeface="ＭＳ Ｐゴシック" charset="0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0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jaderného záření  a principy detekce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2358949"/>
            <a:ext cx="8230480" cy="313624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V detektoru se mění </a:t>
            </a: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energie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dopadajícího </a:t>
            </a: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ionizujícího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záření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na </a:t>
            </a: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elektrický signál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, který se dále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zpracovává radiometrické aparatuře.</a:t>
            </a:r>
          </a:p>
          <a:p>
            <a:pPr marL="0" indent="0" algn="just">
              <a:buNone/>
            </a:pPr>
            <a:endParaRPr lang="cs-CZ" sz="2400" b="1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Radiometrická aparatura může pracovat tak, že měří střední hodnotu proudu na detektoru nebo registruje jednotlivé impulsy z detektoru.</a:t>
            </a:r>
          </a:p>
          <a:p>
            <a:pPr marL="0" indent="0" algn="just">
              <a:buNone/>
            </a:pPr>
            <a:endParaRPr lang="cs-CZ" sz="24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8" y="587699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Rozdělení detektorů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2358949"/>
            <a:ext cx="8230480" cy="41857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Podle účelu měření lze přístroje rozdělit na: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Radiometry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– slouží ke stanovení úrovně radioaktivity v daném prostoru</a:t>
            </a:r>
          </a:p>
          <a:p>
            <a:pPr algn="just"/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Spektrometry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– měří energii IZ</a:t>
            </a:r>
          </a:p>
          <a:p>
            <a:pPr algn="just"/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Průmyslová radiometrická zařízení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– jsou určena k nejrůznějšímu využití radionuklidů v průmyslu, obsahují vhodný zdroj IZ a měřící aparaturu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7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Úvod k detekci a měření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79680"/>
            <a:ext cx="8230480" cy="21390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u="sng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1909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(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Geiger, 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Marsden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provedli experiment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zabývající se rozptylem alfa částic na 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tenké zlaté fólii.</a:t>
            </a: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287" y="2952210"/>
            <a:ext cx="474345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Rozdělení detektorů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79680"/>
            <a:ext cx="8230480" cy="35968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Rozlišujeme dva základní druhy detektorů: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Kontinuální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– poskytují průběžnou informaci o hodnotě detekovaného záření. Po ukončení ozařování hodnota klesne na úroveň pozadí.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Integrální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(dozimetry)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– hodnota se zvyšuje po celou dobu kdy je detektor ozařován. Informace po ukončení ozařování zůstává v detektoru uchována.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6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První detektor ionizujícího záření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205073"/>
            <a:ext cx="8230480" cy="13655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Wilsonova mlžná komora (1911)</a:t>
            </a:r>
          </a:p>
          <a:p>
            <a:pPr marL="0" indent="0" algn="just">
              <a:buNone/>
            </a:pPr>
            <a:r>
              <a:rPr lang="cs-CZ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Nobelova cena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 roce 1927</a:t>
            </a:r>
            <a:endParaRPr lang="cs-CZ" dirty="0" smtClean="0">
              <a:solidFill>
                <a:srgbClr val="00B0F0"/>
              </a:solidFill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cs-CZ" sz="2400" b="1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kvS90ZASn_w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11942" y="2193509"/>
            <a:ext cx="7784084" cy="437854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53" y="2722084"/>
            <a:ext cx="3081686" cy="175656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8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Rozdělení detektorů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79680"/>
            <a:ext cx="8230480" cy="45181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 účely dozimetrie rozdělujeme detektory podle principu detekce do tří skupin:</a:t>
            </a:r>
          </a:p>
          <a:p>
            <a:pPr marL="0" indent="0" algn="just">
              <a:buNone/>
            </a:pPr>
            <a:endParaRPr lang="cs-CZ" sz="2400" b="1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b="1" dirty="0">
                <a:solidFill>
                  <a:srgbClr val="727272"/>
                </a:solidFill>
                <a:latin typeface="Century Gothic" panose="020B0502020202020204" pitchFamily="34" charset="0"/>
              </a:rPr>
              <a:t>Scintilační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– působením IZ vzniká luminiscenční záření </a:t>
            </a:r>
          </a:p>
          <a:p>
            <a:pPr marL="0" indent="0" algn="just">
              <a:buNone/>
            </a:pPr>
            <a:endParaRPr lang="cs-CZ" sz="2400" b="1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Elektrické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– působením IZ se mění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elektrické vlastnosti (ionizační komory, proporcionální a Geiger-Müllerovi počítače, krystalové a polovodičové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detektory)</a:t>
            </a:r>
          </a:p>
          <a:p>
            <a:pPr marL="0" indent="0" algn="just">
              <a:buNone/>
            </a:pPr>
            <a:endParaRPr lang="cs-CZ" sz="2400" b="1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Samostatné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– působením IZ mění své vlastnosti (barva, složení, objem). Jedná se vesměs o dozimetry.</a:t>
            </a: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5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Elektrické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64115"/>
            <a:ext cx="8230480" cy="525887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Jedná se o různě upravené válcové nebo deskové kondenzátory. Mezi deskami kondenzátoru mohou nastat tři následující stavy:</a:t>
            </a:r>
          </a:p>
          <a:p>
            <a:pPr marL="0" indent="0" algn="just">
              <a:buNone/>
            </a:pPr>
            <a:endParaRPr lang="cs-CZ" sz="2400" b="1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Ionizace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– ionty, které vytvoří ionizující záření, se pohybují k opačně nabitým elektrodám, v obvodu vzniká ionizační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proud</a:t>
            </a:r>
          </a:p>
          <a:p>
            <a:pPr marL="0" indent="0" algn="just">
              <a:buNone/>
            </a:pP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Rekombinace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– při setkání kladného a záporného iontu může vzniknout opět neutrální atom nebo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molekula</a:t>
            </a:r>
            <a:endParaRPr lang="cs-CZ" sz="2400" b="1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Sekundární ionizace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– primární ionty mohou být urychleny na vyšší energii, než je energie ionizačního plynu mezi deskami kondenzátoru a mohou vytvářet nárazovou ionizací další ionty.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Obory ionizace – el.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15" name="Obrázek 14" descr="D:\_Jan1_Work\Skola_Olomouc\Disertacni_Prace\Pictures_PhD\VA_DE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165" y="2607623"/>
            <a:ext cx="4708208" cy="404135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Zástupný symbol pro obsah 2"/>
          <p:cNvSpPr txBox="1">
            <a:spLocks/>
          </p:cNvSpPr>
          <p:nvPr/>
        </p:nvSpPr>
        <p:spPr>
          <a:xfrm>
            <a:off x="3035362" y="1164115"/>
            <a:ext cx="8230480" cy="130446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Obor Ohmova zákona (I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/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Obor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nasyceného proudu (II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</a:p>
          <a:p>
            <a:pPr algn="just"/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Obor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přídavné ionizace (III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)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Obory ionizace – el.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64115"/>
            <a:ext cx="8230480" cy="53835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Obor Ohmova zákona (I)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– ionty vzniklé primární ionizací spolu rekombinují, rekombinace klesá s rostoucím napětím a tím roste ionizační proud úměrně s napětím. Pro detektory IZ se tento obor nevyužívá.</a:t>
            </a:r>
          </a:p>
          <a:p>
            <a:pPr marL="0" indent="0" algn="just">
              <a:buNone/>
            </a:pPr>
            <a:endParaRPr lang="cs-CZ" sz="2300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Obor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nasyceného proudu (II)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– rekombinace ustává, všechny primární ionty se účastní vedení proudu, sekundární ionty zatím ještě nevznikají. Ionizační proud je nezávislý na napětí. V tomto oboru pracují ionizační komory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Obor </a:t>
            </a:r>
            <a:r>
              <a:rPr lang="cs-CZ" sz="2300" dirty="0">
                <a:solidFill>
                  <a:srgbClr val="727272"/>
                </a:solidFill>
                <a:latin typeface="Century Gothic" panose="020B0502020202020204" pitchFamily="34" charset="0"/>
              </a:rPr>
              <a:t>přídavné ionizace (III)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– primární ionty jsou urychleny do té míry, že vytvářejí další ionty nárazy na neutrální molekuly. Každý urychlený iont vytvoří K sekundárních iontů. Číslo K se nazývá koeficient zesílení. 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Obory ionizace – el.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857129"/>
            <a:ext cx="8230480" cy="41857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Obor </a:t>
            </a: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přídavné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ionizace (III) rozdělujeme do tří částí: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Obor úplné proporcionality (III1) –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proporcionální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počítače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Obor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částečné proporcionality (III2) –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nevyužívá se pro detektory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IZ</a:t>
            </a:r>
          </a:p>
          <a:p>
            <a:pPr marL="0" indent="0" algn="just">
              <a:buNone/>
            </a:pP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Obor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Geiger-Müllerův (III3) –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Geiger-Müllerovi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počítače</a:t>
            </a:r>
            <a:endParaRPr lang="cs-CZ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Scintilační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857129"/>
            <a:ext cx="8230480" cy="39292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</a:rPr>
              <a:t>Jsou založeny na látkách v nichž působením IZ vzniká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luminiscenční záření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</a:rPr>
              <a:t>(scintilace – slabé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světelné záblesky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</a:rPr>
              <a:t>).</a:t>
            </a: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Scintilace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jsou podmíněny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existencí luminiscenčních center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, která vznikají vniknutím iontů cizího prvku do krystalické mřížky iontového krystalu. </a:t>
            </a: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Tímto způsobem vzniká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aktivovaný scintilátor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, např. 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NaI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(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Tl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), ZnS(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Ag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), YAP(</a:t>
            </a:r>
            <a:r>
              <a:rPr lang="cs-CZ" sz="2400" dirty="0" err="1" smtClean="0">
                <a:solidFill>
                  <a:srgbClr val="6C6C6C"/>
                </a:solidFill>
                <a:latin typeface="Century Gothic" panose="020B0502020202020204" pitchFamily="34" charset="0"/>
              </a:rPr>
              <a:t>Ce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),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apod.</a:t>
            </a: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6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Scintilační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857129"/>
            <a:ext cx="8230480" cy="207492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</a:rPr>
              <a:t>Základní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</a:rPr>
              <a:t>typy scintilačních 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</a:rPr>
              <a:t>detektorů:</a:t>
            </a: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</a:endParaRPr>
          </a:p>
          <a:p>
            <a:pPr marL="914400" lvl="1" indent="-457200" algn="just">
              <a:buAutoNum type="alphaLcParenR"/>
            </a:pP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Organické scintilátory </a:t>
            </a:r>
            <a:r>
              <a:rPr lang="cs-CZ" dirty="0">
                <a:solidFill>
                  <a:srgbClr val="5D5D5D"/>
                </a:solidFill>
                <a:latin typeface="Century Gothic" panose="020B0502020202020204" pitchFamily="34" charset="0"/>
              </a:rPr>
              <a:t>(plastické, kapalné</a:t>
            </a:r>
            <a:r>
              <a:rPr lang="cs-CZ" dirty="0" smtClean="0">
                <a:solidFill>
                  <a:srgbClr val="5D5D5D"/>
                </a:solidFill>
                <a:latin typeface="Century Gothic" panose="020B0502020202020204" pitchFamily="34" charset="0"/>
              </a:rPr>
              <a:t>)</a:t>
            </a:r>
          </a:p>
          <a:p>
            <a:pPr marL="457200" lvl="1" indent="0" algn="just">
              <a:buNone/>
            </a:pPr>
            <a:endParaRPr lang="cs-CZ" dirty="0">
              <a:solidFill>
                <a:srgbClr val="5D5D5D"/>
              </a:solidFill>
              <a:latin typeface="Century Gothic" panose="020B0502020202020204" pitchFamily="34" charset="0"/>
            </a:endParaRPr>
          </a:p>
          <a:p>
            <a:pPr marL="457200" lvl="1" indent="0" algn="just">
              <a:buNone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b) Anorganické 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krystaly </a:t>
            </a:r>
            <a:r>
              <a:rPr lang="cs-CZ" dirty="0">
                <a:solidFill>
                  <a:srgbClr val="5D5D5D"/>
                </a:solidFill>
                <a:latin typeface="Century Gothic" panose="020B0502020202020204" pitchFamily="34" charset="0"/>
              </a:rPr>
              <a:t>(</a:t>
            </a:r>
            <a:r>
              <a:rPr lang="cs-CZ" dirty="0" err="1">
                <a:solidFill>
                  <a:srgbClr val="5D5D5D"/>
                </a:solidFill>
                <a:latin typeface="Century Gothic" panose="020B0502020202020204" pitchFamily="34" charset="0"/>
              </a:rPr>
              <a:t>NaI:Tl</a:t>
            </a:r>
            <a:r>
              <a:rPr lang="cs-CZ" dirty="0">
                <a:solidFill>
                  <a:srgbClr val="5D5D5D"/>
                </a:solidFill>
                <a:latin typeface="Century Gothic" panose="020B0502020202020204" pitchFamily="34" charset="0"/>
              </a:rPr>
              <a:t>, </a:t>
            </a:r>
            <a:r>
              <a:rPr lang="cs-CZ" dirty="0" err="1">
                <a:solidFill>
                  <a:srgbClr val="5D5D5D"/>
                </a:solidFill>
                <a:latin typeface="Century Gothic" panose="020B0502020202020204" pitchFamily="34" charset="0"/>
              </a:rPr>
              <a:t>YAP:Ce</a:t>
            </a:r>
            <a:r>
              <a:rPr lang="cs-CZ" dirty="0">
                <a:solidFill>
                  <a:srgbClr val="5D5D5D"/>
                </a:solidFill>
                <a:latin typeface="Century Gothic" panose="020B0502020202020204" pitchFamily="34" charset="0"/>
              </a:rPr>
              <a:t>, </a:t>
            </a:r>
            <a:r>
              <a:rPr lang="cs-CZ" dirty="0" err="1">
                <a:solidFill>
                  <a:srgbClr val="5D5D5D"/>
                </a:solidFill>
                <a:latin typeface="Century Gothic" panose="020B0502020202020204" pitchFamily="34" charset="0"/>
              </a:rPr>
              <a:t>CeBr</a:t>
            </a:r>
            <a:r>
              <a:rPr lang="cs-CZ" dirty="0">
                <a:solidFill>
                  <a:srgbClr val="5D5D5D"/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2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Scintilační detektory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857129"/>
            <a:ext cx="8230480" cy="33927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</a:rPr>
              <a:t>Základní procesy probíhající ve scintilátorech: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sz="24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absorpce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energie IZ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scintilátorem</a:t>
            </a: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>
              <a:buFontTx/>
              <a:buChar char="-"/>
            </a:pPr>
            <a:r>
              <a:rPr lang="cs-CZ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scintilační proces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, tj. konverze energie IZ na energii emitovaných fotonů</a:t>
            </a:r>
          </a:p>
          <a:p>
            <a:pPr algn="just">
              <a:buFontTx/>
              <a:buChar char="-"/>
            </a:pPr>
            <a:r>
              <a:rPr lang="cs-CZ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přenos fotonů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emitovaných scintilátorem na fotocitlivý prvek (PMT, fotodioda)</a:t>
            </a:r>
          </a:p>
          <a:p>
            <a:pPr algn="just">
              <a:buFontTx/>
              <a:buChar char="-"/>
            </a:pPr>
            <a:r>
              <a:rPr lang="cs-CZ" sz="24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Absorpce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fotonů na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fotokatodě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PMT nebo fotodiody</a:t>
            </a: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1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Úvod k detekci a měření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79680"/>
            <a:ext cx="8230480" cy="280384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u="sng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1911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(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Rutherford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publikoval experiment 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(Geiger, </a:t>
            </a:r>
            <a:r>
              <a:rPr lang="cs-CZ" sz="2400" dirty="0" err="1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Marsden</a:t>
            </a:r>
            <a:r>
              <a:rPr lang="cs-CZ" sz="2400" dirty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zabývající se rozptylem alfa částic na tenké 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fólii a formuloval planetární model atomu (jádro = slunce, elektrony = planety).</a:t>
            </a: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432" y="3345883"/>
            <a:ext cx="5554037" cy="304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857129"/>
            <a:ext cx="8230480" cy="27279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</a:rPr>
              <a:t>Základní rozdělení podle složení a struktury: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</a:endParaRPr>
          </a:p>
          <a:p>
            <a:pPr marL="457200" indent="-457200" algn="just">
              <a:buAutoNum type="alphaLcParenR"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Krystalické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scintilátory 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	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	– krystaly látek založené na bázi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uhlovodíků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   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12" name="Tabulka 11"/>
          <p:cNvGraphicFramePr>
            <a:graphicFrameLocks noGrp="1"/>
          </p:cNvGraphicFramePr>
          <p:nvPr>
            <p:extLst/>
          </p:nvPr>
        </p:nvGraphicFramePr>
        <p:xfrm>
          <a:off x="3035362" y="4620990"/>
          <a:ext cx="7723708" cy="1112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30927">
                  <a:extLst>
                    <a:ext uri="{9D8B030D-6E8A-4147-A177-3AD203B41FA5}">
                      <a16:colId xmlns:a16="http://schemas.microsoft.com/office/drawing/2014/main" val="1344957163"/>
                    </a:ext>
                  </a:extLst>
                </a:gridCol>
                <a:gridCol w="1930927">
                  <a:extLst>
                    <a:ext uri="{9D8B030D-6E8A-4147-A177-3AD203B41FA5}">
                      <a16:colId xmlns:a16="http://schemas.microsoft.com/office/drawing/2014/main" val="629358120"/>
                    </a:ext>
                  </a:extLst>
                </a:gridCol>
                <a:gridCol w="1930927">
                  <a:extLst>
                    <a:ext uri="{9D8B030D-6E8A-4147-A177-3AD203B41FA5}">
                      <a16:colId xmlns:a16="http://schemas.microsoft.com/office/drawing/2014/main" val="1365518072"/>
                    </a:ext>
                  </a:extLst>
                </a:gridCol>
                <a:gridCol w="1930927">
                  <a:extLst>
                    <a:ext uri="{9D8B030D-6E8A-4147-A177-3AD203B41FA5}">
                      <a16:colId xmlns:a16="http://schemas.microsoft.com/office/drawing/2014/main" val="22761349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Scintilátor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Chemický vzorec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Hustota </a:t>
                      </a:r>
                      <a:r>
                        <a:rPr lang="en-US" dirty="0" smtClean="0"/>
                        <a:t>[</a:t>
                      </a:r>
                      <a:r>
                        <a:rPr lang="cs-CZ" dirty="0" smtClean="0"/>
                        <a:t>g/cm</a:t>
                      </a:r>
                      <a:r>
                        <a:rPr lang="cs-CZ" baseline="30000" dirty="0" smtClean="0"/>
                        <a:t>3</a:t>
                      </a:r>
                      <a:r>
                        <a:rPr lang="en-US" dirty="0" smtClean="0"/>
                        <a:t>]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Vlnová délka </a:t>
                      </a:r>
                      <a:r>
                        <a:rPr lang="en-US" dirty="0" smtClean="0"/>
                        <a:t>[</a:t>
                      </a:r>
                      <a:r>
                        <a:rPr lang="cs-CZ" dirty="0" err="1" smtClean="0"/>
                        <a:t>nm</a:t>
                      </a:r>
                      <a:r>
                        <a:rPr lang="en-US" dirty="0" smtClean="0"/>
                        <a:t>]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704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Antracen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</a:t>
                      </a:r>
                      <a:r>
                        <a:rPr lang="cs-CZ" baseline="-25000" dirty="0" smtClean="0"/>
                        <a:t>14</a:t>
                      </a:r>
                      <a:r>
                        <a:rPr lang="cs-CZ" dirty="0" smtClean="0"/>
                        <a:t>H</a:t>
                      </a:r>
                      <a:r>
                        <a:rPr lang="cs-CZ" baseline="-25000" dirty="0" smtClean="0"/>
                        <a:t>10</a:t>
                      </a:r>
                      <a:endParaRPr lang="cs-CZ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1,25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447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270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Stilben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C</a:t>
                      </a:r>
                      <a:r>
                        <a:rPr lang="cs-CZ" baseline="-25000" dirty="0" smtClean="0"/>
                        <a:t>14</a:t>
                      </a:r>
                      <a:r>
                        <a:rPr lang="cs-CZ" dirty="0" smtClean="0"/>
                        <a:t>H</a:t>
                      </a:r>
                      <a:r>
                        <a:rPr lang="cs-CZ" baseline="-25000" dirty="0" smtClean="0"/>
                        <a:t>12</a:t>
                      </a:r>
                      <a:endParaRPr lang="cs-CZ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1,16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410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288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178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770039"/>
            <a:ext cx="8230480" cy="293208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</a:rPr>
              <a:t>Základní rozdělení podle složení a struktury: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b)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Plastické scintilátory 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	– polymerní látky, zejména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polystyren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(PST) a 	    </a:t>
            </a:r>
            <a:r>
              <a:rPr lang="cs-CZ" sz="2400" dirty="0" err="1">
                <a:solidFill>
                  <a:srgbClr val="00B0F0"/>
                </a:solidFill>
                <a:latin typeface="Century Gothic" panose="020B0502020202020204" pitchFamily="34" charset="0"/>
              </a:rPr>
              <a:t>polyvinyltoulen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(PVT) se scintilačními   		   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aktivátory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a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posunovači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spektra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15" name="Tabulka 14"/>
          <p:cNvGraphicFramePr>
            <a:graphicFrameLocks noGrp="1"/>
          </p:cNvGraphicFramePr>
          <p:nvPr>
            <p:extLst/>
          </p:nvPr>
        </p:nvGraphicFramePr>
        <p:xfrm>
          <a:off x="3118621" y="4432355"/>
          <a:ext cx="8147221" cy="2225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73611">
                  <a:extLst>
                    <a:ext uri="{9D8B030D-6E8A-4147-A177-3AD203B41FA5}">
                      <a16:colId xmlns:a16="http://schemas.microsoft.com/office/drawing/2014/main" val="1344957163"/>
                    </a:ext>
                  </a:extLst>
                </a:gridCol>
                <a:gridCol w="2036805">
                  <a:extLst>
                    <a:ext uri="{9D8B030D-6E8A-4147-A177-3AD203B41FA5}">
                      <a16:colId xmlns:a16="http://schemas.microsoft.com/office/drawing/2014/main" val="1365518072"/>
                    </a:ext>
                  </a:extLst>
                </a:gridCol>
                <a:gridCol w="2036805">
                  <a:extLst>
                    <a:ext uri="{9D8B030D-6E8A-4147-A177-3AD203B41FA5}">
                      <a16:colId xmlns:a16="http://schemas.microsoft.com/office/drawing/2014/main" val="22761349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Scintilátor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Hustota </a:t>
                      </a:r>
                      <a:r>
                        <a:rPr lang="en-US" dirty="0" smtClean="0"/>
                        <a:t>[</a:t>
                      </a:r>
                      <a:r>
                        <a:rPr lang="cs-CZ" dirty="0" smtClean="0"/>
                        <a:t>g/cm</a:t>
                      </a:r>
                      <a:r>
                        <a:rPr lang="cs-CZ" baseline="30000" dirty="0" smtClean="0"/>
                        <a:t>3</a:t>
                      </a:r>
                      <a:r>
                        <a:rPr lang="en-US" dirty="0" smtClean="0"/>
                        <a:t>]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Vlnová délka </a:t>
                      </a:r>
                      <a:r>
                        <a:rPr lang="en-US" dirty="0" smtClean="0"/>
                        <a:t>[</a:t>
                      </a:r>
                      <a:r>
                        <a:rPr lang="cs-CZ" dirty="0" err="1" smtClean="0"/>
                        <a:t>nm</a:t>
                      </a:r>
                      <a:r>
                        <a:rPr lang="en-US" dirty="0" smtClean="0"/>
                        <a:t>]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704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PST + 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tetrafenylnutadien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450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270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PVT</a:t>
                      </a:r>
                      <a:r>
                        <a:rPr lang="cs-CZ" baseline="0" dirty="0" smtClean="0"/>
                        <a:t> + </a:t>
                      </a:r>
                      <a:r>
                        <a:rPr lang="cs-CZ" baseline="0" dirty="0" err="1" smtClean="0"/>
                        <a:t>pT</a:t>
                      </a:r>
                      <a:r>
                        <a:rPr lang="cs-CZ" baseline="0" dirty="0" smtClean="0"/>
                        <a:t> + </a:t>
                      </a:r>
                      <a:r>
                        <a:rPr lang="cs-CZ" baseline="0" dirty="0" err="1" smtClean="0"/>
                        <a:t>p,p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difenylstilben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380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288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PVT + </a:t>
                      </a:r>
                      <a:r>
                        <a:rPr lang="cs-CZ" dirty="0" err="1" smtClean="0"/>
                        <a:t>pT</a:t>
                      </a:r>
                      <a:r>
                        <a:rPr lang="cs-CZ" dirty="0" smtClean="0"/>
                        <a:t> + </a:t>
                      </a:r>
                      <a:r>
                        <a:rPr lang="cs-CZ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tetrafenylnutadien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445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413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PVT + PBD + POPOP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85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PVT + </a:t>
                      </a:r>
                      <a:r>
                        <a:rPr lang="cs-CZ" dirty="0" err="1" smtClean="0"/>
                        <a:t>pT</a:t>
                      </a:r>
                      <a:r>
                        <a:rPr lang="cs-CZ" dirty="0" smtClean="0"/>
                        <a:t> + POPOP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1,05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48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687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69449"/>
            <a:ext cx="8230480" cy="27279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</a:rPr>
              <a:t>Základní rozdělení podle složení a struktury: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c)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Kapalné scintilátory 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	– roztoky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scintilačních aktivátorů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v organických 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	   rozpouštědlech s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posunovači spektra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  <p:graphicFrame>
        <p:nvGraphicFramePr>
          <p:cNvPr id="12" name="Tabulka 11"/>
          <p:cNvGraphicFramePr>
            <a:graphicFrameLocks noGrp="1"/>
          </p:cNvGraphicFramePr>
          <p:nvPr>
            <p:extLst/>
          </p:nvPr>
        </p:nvGraphicFramePr>
        <p:xfrm>
          <a:off x="3035362" y="3675923"/>
          <a:ext cx="8127042" cy="2966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3520">
                  <a:extLst>
                    <a:ext uri="{9D8B030D-6E8A-4147-A177-3AD203B41FA5}">
                      <a16:colId xmlns:a16="http://schemas.microsoft.com/office/drawing/2014/main" val="1344957163"/>
                    </a:ext>
                  </a:extLst>
                </a:gridCol>
                <a:gridCol w="2031761">
                  <a:extLst>
                    <a:ext uri="{9D8B030D-6E8A-4147-A177-3AD203B41FA5}">
                      <a16:colId xmlns:a16="http://schemas.microsoft.com/office/drawing/2014/main" val="1365518072"/>
                    </a:ext>
                  </a:extLst>
                </a:gridCol>
                <a:gridCol w="2031761">
                  <a:extLst>
                    <a:ext uri="{9D8B030D-6E8A-4147-A177-3AD203B41FA5}">
                      <a16:colId xmlns:a16="http://schemas.microsoft.com/office/drawing/2014/main" val="22761349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Scintilátor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Hustota </a:t>
                      </a:r>
                      <a:r>
                        <a:rPr lang="en-US" dirty="0" smtClean="0"/>
                        <a:t>[</a:t>
                      </a:r>
                      <a:r>
                        <a:rPr lang="cs-CZ" dirty="0" smtClean="0"/>
                        <a:t>g/cm</a:t>
                      </a:r>
                      <a:r>
                        <a:rPr lang="cs-CZ" baseline="30000" dirty="0" smtClean="0"/>
                        <a:t>3</a:t>
                      </a:r>
                      <a:r>
                        <a:rPr lang="en-US" dirty="0" smtClean="0"/>
                        <a:t>]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Vlnová délka </a:t>
                      </a:r>
                      <a:r>
                        <a:rPr lang="en-US" dirty="0" smtClean="0"/>
                        <a:t>[</a:t>
                      </a:r>
                      <a:r>
                        <a:rPr lang="cs-CZ" dirty="0" err="1" smtClean="0"/>
                        <a:t>nm</a:t>
                      </a:r>
                      <a:r>
                        <a:rPr lang="en-US" dirty="0" smtClean="0"/>
                        <a:t>]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704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Toulen</a:t>
                      </a:r>
                      <a:r>
                        <a:rPr lang="cs-CZ" dirty="0" smtClean="0"/>
                        <a:t> + </a:t>
                      </a:r>
                      <a:r>
                        <a:rPr lang="cs-CZ" dirty="0" err="1" smtClean="0"/>
                        <a:t>pT</a:t>
                      </a:r>
                      <a:r>
                        <a:rPr lang="cs-CZ" dirty="0" smtClean="0"/>
                        <a:t> + POPOP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0,88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270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Toulen</a:t>
                      </a:r>
                      <a:r>
                        <a:rPr lang="cs-CZ" dirty="0" smtClean="0"/>
                        <a:t> + PBD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0,88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365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9288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Toulen</a:t>
                      </a:r>
                      <a:r>
                        <a:rPr lang="cs-CZ" dirty="0" smtClean="0"/>
                        <a:t> + PPO + POPOP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0,88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413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Xylen + PBD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0,89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365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85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Xylen + PBD + POPOP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0,90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48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Xylen + naftalen + POPOP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0,87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412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Dioxan + PPO + POPOP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1,04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425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812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157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369449"/>
            <a:ext cx="8230480" cy="39467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Scintilační proces</a:t>
            </a:r>
          </a:p>
          <a:p>
            <a:pPr marL="0" indent="0" algn="just">
              <a:buNone/>
            </a:pPr>
            <a:r>
              <a:rPr lang="cs-CZ" sz="3200" dirty="0">
                <a:solidFill>
                  <a:srgbClr val="6C6C6C"/>
                </a:solidFill>
                <a:latin typeface="Century Gothic" panose="020B0502020202020204" pitchFamily="34" charset="0"/>
              </a:rPr>
              <a:t>	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V organických scintilátorech je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mechanismus scintilací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vyvolán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přechodem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atomů molekul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z jedné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energetické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hladiny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na druhou. </a:t>
            </a:r>
          </a:p>
          <a:p>
            <a:pPr marL="0" indent="0" algn="just">
              <a:buNone/>
            </a:pPr>
            <a:endParaRPr lang="cs-CZ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Absorbovaná energie IZ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se spotřebuje na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ionizaci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a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excitaci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elektronů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v materiálu scintilátoru.</a:t>
            </a:r>
            <a:endParaRPr lang="cs-CZ" sz="2400" b="1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9" name="Obrázek 18" descr="D:\_Jan1_Work\Skola_Olomouc\Disertacni_Prace\Picture_PhD\TransitionScheme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423" y="1360432"/>
            <a:ext cx="4172909" cy="522546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ástupný symbol pro obsah 2"/>
          <p:cNvSpPr txBox="1">
            <a:spLocks/>
          </p:cNvSpPr>
          <p:nvPr/>
        </p:nvSpPr>
        <p:spPr>
          <a:xfrm>
            <a:off x="3057582" y="1752116"/>
            <a:ext cx="8051874" cy="36492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Excitace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elektronů v důsledku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a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bsorpce kinetické energie 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n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abitých částic.</a:t>
            </a: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b="1" dirty="0" err="1" smtClean="0">
                <a:solidFill>
                  <a:srgbClr val="A4C60C"/>
                </a:solidFill>
                <a:latin typeface="Century Gothic" panose="020B0502020202020204" pitchFamily="34" charset="0"/>
              </a:rPr>
              <a:t>Deexcitace</a:t>
            </a:r>
            <a:r>
              <a:rPr lang="cs-CZ" sz="2400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na hladinu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S</a:t>
            </a:r>
            <a:r>
              <a:rPr lang="cs-CZ" sz="2400" baseline="-250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1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vlivem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vnitřní konverze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, 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která nastává během 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několika pikosekund.</a:t>
            </a:r>
            <a:endParaRPr lang="cs-CZ" sz="24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700542"/>
            <a:ext cx="8051874" cy="503112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Promptní fluorescence, </a:t>
            </a: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deexcitace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elektronů při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p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řechodu z hladiny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S</a:t>
            </a:r>
            <a:r>
              <a:rPr lang="cs-CZ" sz="2400" baseline="-250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10</a:t>
            </a:r>
            <a:r>
              <a:rPr lang="cs-CZ" sz="2400" baseline="-25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do 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z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ákladního stavu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S</a:t>
            </a:r>
            <a:r>
              <a:rPr lang="cs-CZ" sz="2400" baseline="-250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0</a:t>
            </a: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(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  </a:t>
            </a:r>
            <a:r>
              <a:rPr lang="cs-CZ" sz="2400" dirty="0" err="1" smtClean="0">
                <a:solidFill>
                  <a:srgbClr val="727272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ns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).</a:t>
            </a:r>
            <a:endParaRPr lang="cs-CZ" sz="2400" dirty="0" smtClean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b="1" dirty="0">
                <a:solidFill>
                  <a:srgbClr val="A4C60C"/>
                </a:solidFill>
                <a:latin typeface="Century Gothic" panose="020B0502020202020204" pitchFamily="34" charset="0"/>
              </a:rPr>
              <a:t>F</a:t>
            </a:r>
            <a:r>
              <a:rPr lang="cs-CZ" sz="2400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luorescence,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přechod 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z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metastabilní hladiny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základního stavu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S</a:t>
            </a:r>
            <a:r>
              <a:rPr lang="cs-CZ" sz="2400" baseline="-250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0</a:t>
            </a:r>
            <a:r>
              <a:rPr lang="cs-CZ" sz="2400" baseline="-250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 vznik 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tripletu T</a:t>
            </a:r>
            <a:r>
              <a:rPr lang="cs-CZ" sz="2400" baseline="-25000" dirty="0" smtClean="0">
                <a:solidFill>
                  <a:srgbClr val="727272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1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, delší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  (</a:t>
            </a:r>
            <a:r>
              <a:rPr lang="cs-CZ" sz="2400" dirty="0" err="1" smtClean="0">
                <a:solidFill>
                  <a:srgbClr val="727272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ms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).</a:t>
            </a:r>
          </a:p>
          <a:p>
            <a:pPr marL="0" indent="0" algn="just">
              <a:buNone/>
            </a:pPr>
            <a:endParaRPr lang="cs-CZ" sz="2400" dirty="0">
              <a:solidFill>
                <a:srgbClr val="A4C60C"/>
              </a:solidFill>
              <a:latin typeface="Century Gothic" panose="020B0502020202020204" pitchFamily="34" charset="0"/>
              <a:sym typeface="Symbol" panose="05050102010706020507" pitchFamily="18" charset="2"/>
            </a:endParaRPr>
          </a:p>
          <a:p>
            <a:pPr marL="0" indent="0" algn="just">
              <a:buNone/>
            </a:pPr>
            <a:r>
              <a:rPr lang="cs-CZ" sz="2400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Zpožděná fosfor.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T</a:t>
            </a:r>
            <a:r>
              <a:rPr lang="cs-CZ" sz="2400" baseline="-250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1</a:t>
            </a: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 </a:t>
            </a: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S</a:t>
            </a:r>
            <a:r>
              <a:rPr lang="cs-CZ" sz="2400" baseline="-25000" dirty="0">
                <a:solidFill>
                  <a:srgbClr val="727272"/>
                </a:solidFill>
                <a:latin typeface="Century Gothic" panose="020B0502020202020204" pitchFamily="34" charset="0"/>
              </a:rPr>
              <a:t>10</a:t>
            </a:r>
            <a:endParaRPr lang="cs-CZ" sz="24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Obrázek 9" descr="D:\_Jan1_Work\Skola_Olomouc\Disertacni_Prace\Picture_PhD\TransitionSchem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423" y="1360432"/>
            <a:ext cx="4172909" cy="5225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3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700542"/>
            <a:ext cx="8051874" cy="318856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dirty="0">
                <a:solidFill>
                  <a:srgbClr val="A4C60C"/>
                </a:solidFill>
                <a:latin typeface="Century Gothic" panose="020B0502020202020204" pitchFamily="34" charset="0"/>
              </a:rPr>
              <a:t>Použití organických scintilátorů</a:t>
            </a:r>
          </a:p>
          <a:p>
            <a:pPr marL="0" indent="0" algn="just">
              <a:buNone/>
            </a:pPr>
            <a:endParaRPr lang="cs-CZ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Alfa/Beta </a:t>
            </a:r>
            <a:r>
              <a:rPr lang="cs-CZ" sz="2400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nespektrometrická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detekce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	</a:t>
            </a:r>
            <a:endParaRPr lang="cs-CZ" sz="24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	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–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tenké scintilátory 0,25 mm</a:t>
            </a:r>
            <a:endParaRPr lang="cs-CZ" sz="24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	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– citlivost od nízkých energií (C-14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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150 keV)    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	</a:t>
            </a:r>
            <a:endParaRPr lang="cs-CZ" sz="24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/>
          </p:nvPr>
        </p:nvGraphicFramePr>
        <p:xfrm>
          <a:off x="3065558" y="4513318"/>
          <a:ext cx="7778802" cy="16154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729315">
                  <a:extLst>
                    <a:ext uri="{9D8B030D-6E8A-4147-A177-3AD203B41FA5}">
                      <a16:colId xmlns:a16="http://schemas.microsoft.com/office/drawing/2014/main" val="1344957163"/>
                    </a:ext>
                  </a:extLst>
                </a:gridCol>
                <a:gridCol w="2063932">
                  <a:extLst>
                    <a:ext uri="{9D8B030D-6E8A-4147-A177-3AD203B41FA5}">
                      <a16:colId xmlns:a16="http://schemas.microsoft.com/office/drawing/2014/main" val="629358120"/>
                    </a:ext>
                  </a:extLst>
                </a:gridCol>
                <a:gridCol w="1985555">
                  <a:extLst>
                    <a:ext uri="{9D8B030D-6E8A-4147-A177-3AD203B41FA5}">
                      <a16:colId xmlns:a16="http://schemas.microsoft.com/office/drawing/2014/main" val="1365518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Parametr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EJ-212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err="1" smtClean="0"/>
                        <a:t>ZnS</a:t>
                      </a:r>
                      <a:r>
                        <a:rPr lang="cs-CZ" dirty="0" smtClean="0"/>
                        <a:t>(</a:t>
                      </a:r>
                      <a:r>
                        <a:rPr lang="cs-CZ" dirty="0" err="1" smtClean="0"/>
                        <a:t>Ag</a:t>
                      </a:r>
                      <a:r>
                        <a:rPr lang="cs-CZ" dirty="0" smtClean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9704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cs-CZ" sz="1800" b="0" kern="1200" dirty="0" smtClean="0"/>
                        <a:t>Světelný výtěžek (% antracenu)</a:t>
                      </a:r>
                      <a:endParaRPr lang="cs-CZ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  <a:endParaRPr lang="cs-CZ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  <a:endParaRPr lang="cs-CZ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270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kern="1200" dirty="0" smtClean="0"/>
                        <a:t>Vlnová délka při maximální emisi </a:t>
                      </a:r>
                      <a:r>
                        <a:rPr lang="en-US" sz="1800" b="0" kern="1200" dirty="0" smtClean="0"/>
                        <a:t>[n</a:t>
                      </a:r>
                      <a:r>
                        <a:rPr lang="cs-CZ" sz="1800" b="0" kern="1200" dirty="0" smtClean="0"/>
                        <a:t>m</a:t>
                      </a:r>
                      <a:r>
                        <a:rPr lang="en-US" sz="1800" b="0" kern="1200" dirty="0" smtClean="0"/>
                        <a:t>]</a:t>
                      </a:r>
                      <a:endParaRPr lang="cs-CZ" sz="1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423</a:t>
                      </a:r>
                      <a:endParaRPr lang="cs-CZ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450</a:t>
                      </a:r>
                      <a:endParaRPr lang="cs-CZ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248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kern="1200" dirty="0" smtClean="0"/>
                        <a:t>Doba dosvitu </a:t>
                      </a:r>
                      <a:r>
                        <a:rPr lang="en-US" sz="1800" b="0" kern="1200" dirty="0" smtClean="0"/>
                        <a:t>[ns]</a:t>
                      </a:r>
                      <a:endParaRPr lang="cs-CZ" sz="1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  <a:endParaRPr lang="cs-CZ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endParaRPr lang="cs-CZ" sz="18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2072142"/>
                  </a:ext>
                </a:extLst>
              </a:tr>
            </a:tbl>
          </a:graphicData>
        </a:graphic>
      </p:graphicFrame>
      <p:pic>
        <p:nvPicPr>
          <p:cNvPr id="12" name="Obrázek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80" y="1464726"/>
            <a:ext cx="2823210" cy="1619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302704"/>
            <a:ext cx="8051874" cy="27279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Ukázka sondy se </a:t>
            </a:r>
            <a:r>
              <a:rPr lang="cs-CZ" sz="2400" b="1" smtClean="0">
                <a:solidFill>
                  <a:srgbClr val="A4C60C"/>
                </a:solidFill>
                <a:latin typeface="Century Gothic" panose="020B0502020202020204" pitchFamily="34" charset="0"/>
              </a:rPr>
              <a:t>scintilačním detektorem</a:t>
            </a: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349" y="2150575"/>
            <a:ext cx="8162004" cy="442490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302704"/>
            <a:ext cx="8051874" cy="226728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22" y="793008"/>
            <a:ext cx="4348406" cy="30213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67" y="850337"/>
            <a:ext cx="3643145" cy="312625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075" y="3354379"/>
            <a:ext cx="4001465" cy="3326282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41941">
            <a:off x="8364640" y="1566713"/>
            <a:ext cx="4174108" cy="185236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540" y="4398478"/>
            <a:ext cx="4871341" cy="199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Anorganické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517490"/>
            <a:ext cx="5203314" cy="69906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Anorganické scintilátory jsou založeny na </a:t>
            </a:r>
            <a:r>
              <a:rPr lang="cs-CZ" dirty="0">
                <a:solidFill>
                  <a:srgbClr val="A4C60C"/>
                </a:solidFill>
                <a:latin typeface="Century Gothic" panose="020B0502020202020204" pitchFamily="34" charset="0"/>
              </a:rPr>
              <a:t>zonální teorii krystalů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. </a:t>
            </a:r>
            <a:endParaRPr lang="cs-CZ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Vniknutím 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iontů cizích prvků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do 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krystalové mřížky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krystalu mohou vzniknout v 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zakázané zóně luminiscenční centra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a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krystal se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stává </a:t>
            </a:r>
            <a:r>
              <a:rPr lang="cs-CZ" b="1" dirty="0">
                <a:solidFill>
                  <a:srgbClr val="A4C60C"/>
                </a:solidFill>
                <a:latin typeface="Century Gothic" panose="020B0502020202020204" pitchFamily="34" charset="0"/>
              </a:rPr>
              <a:t>aktivovaným scintilátorem</a:t>
            </a:r>
            <a:r>
              <a:rPr lang="cs-CZ" dirty="0" smtClean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1364" y="1517490"/>
            <a:ext cx="3188339" cy="398632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Úvod k detekci a měření IZ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679680"/>
            <a:ext cx="8230480" cy="49787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u="sng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1900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(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Villard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objevil při studiu uranu záření, které není ohýbáno v magnetickém poli. 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r>
              <a:rPr lang="cs-CZ" sz="2400" b="1" u="sng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1910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(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Bragg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dalším zkoumáním tohoto záření zjistil, že má vlnový charakter tím, že ionizuje plyn.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r>
              <a:rPr lang="cs-CZ" sz="2400" b="1" u="sng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</a:rPr>
              <a:t>1914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 (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Rutherford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, </a:t>
            </a:r>
            <a:r>
              <a:rPr lang="cs-CZ" sz="2400" dirty="0" err="1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Andrade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) dokázali změřením vlnové délky, že se jedná o elektromagnetické záření. Pojmenovali jej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  <a:ea typeface="ＭＳ Ｐゴシック" charset="0"/>
              </a:rPr>
              <a:t>záření gama</a:t>
            </a:r>
            <a:r>
              <a:rPr lang="cs-CZ" sz="2400" dirty="0" smtClean="0">
                <a:solidFill>
                  <a:srgbClr val="5D5D5D"/>
                </a:solidFill>
                <a:latin typeface="Century Gothic" panose="020B0502020202020204" pitchFamily="34" charset="0"/>
                <a:ea typeface="ＭＳ Ｐゴシック" charset="0"/>
              </a:rPr>
              <a:t>.</a:t>
            </a: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 smtClean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5D5D5D"/>
              </a:solidFill>
              <a:latin typeface="Century Gothic" panose="020B0502020202020204" pitchFamily="34" charset="0"/>
              <a:ea typeface="ＭＳ Ｐゴシック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Anorganické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302704"/>
            <a:ext cx="8521280" cy="418576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Při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vniknutí částice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 energii 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h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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do aktivovaného krystalu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mohou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elektrony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 z 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valenčního pásu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přejít </a:t>
            </a: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vodivostního pásu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Při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přechodu elektronů z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excitovaného stavu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základního stavu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dojde k vyzáření fotonu o energii </a:t>
            </a:r>
            <a:r>
              <a:rPr lang="cs-CZ" sz="2400" dirty="0">
                <a:solidFill>
                  <a:srgbClr val="6C6C6C"/>
                </a:solidFill>
                <a:latin typeface="Century Gothic" panose="020B0502020202020204" pitchFamily="34" charset="0"/>
              </a:rPr>
              <a:t>h</a:t>
            </a:r>
            <a:r>
              <a:rPr lang="cs-CZ" sz="2400" dirty="0" smtClean="0">
                <a:solidFill>
                  <a:srgbClr val="6C6C6C"/>
                </a:solidFill>
                <a:latin typeface="Century Gothic" panose="020B0502020202020204" pitchFamily="34" charset="0"/>
                <a:sym typeface="Symbol" panose="05050102010706020507" pitchFamily="18" charset="2"/>
              </a:rPr>
              <a:t>.</a:t>
            </a:r>
            <a:endParaRPr lang="cs-CZ" sz="2400" dirty="0">
              <a:solidFill>
                <a:srgbClr val="6C6C6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90" y="3186831"/>
            <a:ext cx="5070197" cy="346061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sp>
        <p:nvSpPr>
          <p:cNvPr id="1450" name="Obdélník 1449"/>
          <p:cNvSpPr/>
          <p:nvPr/>
        </p:nvSpPr>
        <p:spPr>
          <a:xfrm>
            <a:off x="9459376" y="1400927"/>
            <a:ext cx="2559956" cy="781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6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1994</a:t>
            </a:r>
            <a:endParaRPr lang="cs-CZ" sz="6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7917707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Anorganické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21262" y="316435"/>
            <a:ext cx="2689386" cy="538308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35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Detektory IZ</a:t>
            </a:r>
            <a:endParaRPr lang="en-GB" altLang="cs-CZ" sz="3500" b="1" dirty="0">
              <a:solidFill>
                <a:schemeClr val="bg1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035362" y="1156734"/>
            <a:ext cx="8230480" cy="245041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Směr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pohybu fotonů 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těchto scintilací je náhodný, proto se scintilátor 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obklopuje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reflektorem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s bílou difúzní barvou, která odráží vznikající fotony zpět do krystalu. </a:t>
            </a:r>
            <a:endParaRPr lang="cs-CZ" sz="23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Fotony dopadající na fotokatodu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fotonásobiče</a:t>
            </a:r>
            <a:r>
              <a:rPr lang="cs-CZ" sz="2300" dirty="0">
                <a:solidFill>
                  <a:srgbClr val="00B0F0"/>
                </a:solidFill>
                <a:latin typeface="Century Gothic" panose="020B0502020202020204" pitchFamily="34" charset="0"/>
              </a:rPr>
              <a:t> (PMT) z ní uvolňují elektrony, které se po urychlení elektrickým polem dostávají na první dynodu PMT. Na připojeném zatěžovacím odporu vznikne </a:t>
            </a:r>
            <a:r>
              <a:rPr lang="cs-CZ" sz="2300" dirty="0">
                <a:solidFill>
                  <a:srgbClr val="6C6C6C"/>
                </a:solidFill>
                <a:latin typeface="Century Gothic" panose="020B0502020202020204" pitchFamily="34" charset="0"/>
              </a:rPr>
              <a:t>napěťový </a:t>
            </a:r>
            <a:r>
              <a:rPr lang="cs-CZ" sz="2300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impuls</a:t>
            </a:r>
            <a:r>
              <a:rPr lang="cs-CZ" sz="23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.</a:t>
            </a:r>
            <a:endParaRPr lang="cs-CZ" sz="2300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91" y="3607148"/>
            <a:ext cx="6408255" cy="297416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Anorganické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302704"/>
            <a:ext cx="8316510" cy="809247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Zonální teorie růstu krystalu</a:t>
            </a: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V průběhu růstu krystalu se k jeho povrchu postupně připojují stavební částice:</a:t>
            </a:r>
          </a:p>
          <a:p>
            <a:pPr marL="0" indent="0" algn="just">
              <a:buNone/>
            </a:pPr>
            <a:endParaRPr lang="cs-CZ" sz="3200" dirty="0" smtClean="0"/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Centrální část krystalu je </a:t>
            </a:r>
            <a:r>
              <a:rPr lang="cs-CZ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nejstarší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Povrchová vrstva je </a:t>
            </a:r>
            <a:r>
              <a:rPr lang="cs-CZ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nejmladší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Částice, které se připojily v relativně krátkém čase tvoří v krystalu 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určitou zónu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Růst prvních několika cm trvá </a:t>
            </a:r>
            <a:r>
              <a:rPr lang="cs-CZ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řádově dny</a:t>
            </a:r>
          </a:p>
          <a:p>
            <a:pPr marL="0" indent="0" algn="just">
              <a:buNone/>
            </a:pPr>
            <a:endParaRPr lang="cs-CZ" sz="2400" b="1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93" y="2661546"/>
            <a:ext cx="2189566" cy="177113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5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Anorganické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302704"/>
            <a:ext cx="8051874" cy="80750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Zonální teorie růstu krystalu</a:t>
            </a:r>
          </a:p>
          <a:p>
            <a:pPr marL="0" indent="0" algn="just">
              <a:buNone/>
            </a:pPr>
            <a:endParaRPr lang="cs-CZ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>
                <a:solidFill>
                  <a:srgbClr val="C00000"/>
                </a:solidFill>
                <a:latin typeface="Century Gothic" panose="020B0502020202020204" pitchFamily="34" charset="0"/>
              </a:rPr>
              <a:t>Proces krystalizace </a:t>
            </a: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neprobíhá nikdy za zcela konstantních podmínek. Mění se řada fyzikálně chemických parametrů:</a:t>
            </a:r>
          </a:p>
          <a:p>
            <a:pPr marL="0" indent="0" algn="just">
              <a:buNone/>
            </a:pPr>
            <a:endParaRPr lang="cs-CZ" sz="3200" dirty="0" smtClean="0"/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Teplota, tlak, vlhkost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Chemické složení okolního prostředí</a:t>
            </a:r>
          </a:p>
          <a:p>
            <a:pPr marL="0" indent="0" algn="just">
              <a:buNone/>
            </a:pPr>
            <a:endParaRPr lang="cs-CZ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Krystaly</a:t>
            </a:r>
            <a:r>
              <a:rPr lang="cs-CZ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se tedy od sebe svým chemickým složením a strukturou nepatrně </a:t>
            </a:r>
            <a:r>
              <a:rPr lang="cs-CZ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liší</a:t>
            </a:r>
            <a:r>
              <a:rPr lang="cs-CZ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. </a:t>
            </a:r>
            <a:endParaRPr lang="cs-CZ" dirty="0">
              <a:solidFill>
                <a:srgbClr val="727272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dirty="0">
              <a:solidFill>
                <a:srgbClr val="72727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4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Anorganické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9" y="1302704"/>
            <a:ext cx="8051874" cy="505163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Zonální teorie růstu krystalu</a:t>
            </a:r>
          </a:p>
          <a:p>
            <a:pPr marL="0" indent="0" algn="just">
              <a:buNone/>
            </a:pPr>
            <a:endParaRPr lang="cs-CZ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>
                <a:solidFill>
                  <a:srgbClr val="6C6C6C"/>
                </a:solidFill>
                <a:latin typeface="Century Gothic" panose="020B0502020202020204" pitchFamily="34" charset="0"/>
              </a:rPr>
              <a:t>Zonální stavba krystalu je někdy pozorovatelná i </a:t>
            </a:r>
            <a:r>
              <a:rPr lang="cs-CZ" dirty="0" smtClean="0">
                <a:solidFill>
                  <a:srgbClr val="6C6C6C"/>
                </a:solidFill>
                <a:latin typeface="Century Gothic" panose="020B0502020202020204" pitchFamily="34" charset="0"/>
              </a:rPr>
              <a:t>makroskopicky (</a:t>
            </a:r>
            <a:r>
              <a:rPr lang="cs-CZ" dirty="0">
                <a:solidFill>
                  <a:srgbClr val="00B0F0"/>
                </a:solidFill>
                <a:latin typeface="Century Gothic" panose="020B0502020202020204" pitchFamily="34" charset="0"/>
              </a:rPr>
              <a:t>r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ozdílné zbarvení jednotlivých zón krystalu):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        </a:t>
            </a:r>
            <a:r>
              <a:rPr lang="cs-CZ" sz="2400" b="1" dirty="0" smtClean="0">
                <a:solidFill>
                  <a:schemeClr val="accent6">
                    <a:lumMod val="50000"/>
                  </a:schemeClr>
                </a:solidFill>
                <a:latin typeface="Century Gothic" panose="020B0502020202020204" pitchFamily="34" charset="0"/>
              </a:rPr>
              <a:t>Turmalín</a:t>
            </a:r>
            <a:endParaRPr lang="cs-CZ" sz="2400" b="1" dirty="0">
              <a:solidFill>
                <a:schemeClr val="accent6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094" y="3736235"/>
            <a:ext cx="3001594" cy="247509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3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Anorganické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1233032"/>
            <a:ext cx="9026851" cy="77949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Základní rozdělení  anorganických scintilátorů:</a:t>
            </a:r>
          </a:p>
          <a:p>
            <a:pPr marL="0" indent="0" algn="just">
              <a:buNone/>
            </a:pPr>
            <a:endParaRPr lang="cs-CZ" sz="2400" b="1" dirty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Čisté monokrystaly 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 - alkalické halogeny 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cs-CZ" sz="24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NaI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 err="1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CsI</a:t>
            </a:r>
            <a:r>
              <a:rPr lang="cs-CZ" sz="2400" dirty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, YAP, …)</a:t>
            </a:r>
          </a:p>
          <a:p>
            <a:pPr marL="0" indent="0" algn="just">
              <a:buNone/>
            </a:pP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  - scintilace při nízké teplotě 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(-170 °C)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 - nízká účinnost, horší energetické rozlišení </a:t>
            </a:r>
            <a:r>
              <a:rPr lang="cs-CZ" sz="24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(FWHM)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Monokrystaly aktivované příměsí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- </a:t>
            </a: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alkalické halogeny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aktivované těžkými kovy (</a:t>
            </a:r>
            <a:r>
              <a:rPr lang="cs-CZ" sz="24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Tl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Eu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, …)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 - </a:t>
            </a:r>
            <a:r>
              <a:rPr lang="cs-CZ" sz="2400" b="1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NaI</a:t>
            </a: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(</a:t>
            </a:r>
            <a:r>
              <a:rPr lang="cs-CZ" sz="2400" b="1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Tl</a:t>
            </a: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), </a:t>
            </a:r>
            <a:r>
              <a:rPr lang="cs-CZ" sz="2400" b="1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CsI</a:t>
            </a: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(</a:t>
            </a:r>
            <a:r>
              <a:rPr lang="cs-CZ" sz="2400" b="1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Eu</a:t>
            </a: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), YAP(</a:t>
            </a:r>
            <a:r>
              <a:rPr lang="cs-CZ" sz="2400" b="1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Ce</a:t>
            </a: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)      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nevyžadují chlazení</a:t>
            </a:r>
            <a:endParaRPr lang="cs-CZ" sz="2400" dirty="0" smtClean="0">
              <a:solidFill>
                <a:srgbClr val="00B0F0"/>
              </a:solidFill>
              <a:latin typeface="Century Gothic" panose="020B0502020202020204" pitchFamily="34" charset="0"/>
            </a:endParaRPr>
          </a:p>
          <a:p>
            <a:pPr algn="just">
              <a:buFont typeface="Courier New" panose="02070309020205020404" pitchFamily="49" charset="0"/>
              <a:buChar char="o"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A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ktivované polykrystalické látky</a:t>
            </a:r>
          </a:p>
          <a:p>
            <a:pPr marL="0" indent="0" algn="just">
              <a:buNone/>
            </a:pPr>
            <a:r>
              <a:rPr lang="cs-CZ" sz="2400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- sirníky </a:t>
            </a:r>
            <a:r>
              <a:rPr lang="cs-CZ" sz="2400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ZnS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nebo </a:t>
            </a:r>
            <a:r>
              <a:rPr lang="cs-CZ" sz="2400" dirty="0" err="1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CdS</a:t>
            </a:r>
            <a:endParaRPr lang="cs-CZ" sz="2400" dirty="0" smtClean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sz="2400" dirty="0">
                <a:solidFill>
                  <a:srgbClr val="727272"/>
                </a:solidFill>
                <a:latin typeface="Century Gothic" panose="020B0502020202020204" pitchFamily="34" charset="0"/>
              </a:rPr>
              <a:t> 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 - aktivace těžkými kovy </a:t>
            </a:r>
            <a:r>
              <a:rPr lang="cs-CZ" sz="24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Ag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, </a:t>
            </a:r>
            <a:r>
              <a:rPr lang="cs-CZ" sz="2400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Cu</a:t>
            </a:r>
            <a:r>
              <a:rPr lang="cs-CZ" sz="2400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         např. </a:t>
            </a:r>
            <a:r>
              <a:rPr lang="cs-CZ" sz="2400" b="1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ZnS</a:t>
            </a: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(</a:t>
            </a:r>
            <a:r>
              <a:rPr lang="cs-CZ" sz="2400" b="1" dirty="0" err="1" smtClean="0">
                <a:solidFill>
                  <a:srgbClr val="727272"/>
                </a:solidFill>
                <a:latin typeface="Century Gothic" panose="020B0502020202020204" pitchFamily="34" charset="0"/>
              </a:rPr>
              <a:t>Ag</a:t>
            </a:r>
            <a:r>
              <a:rPr lang="cs-CZ" sz="2400" b="1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)</a:t>
            </a:r>
          </a:p>
          <a:p>
            <a:pPr algn="just">
              <a:buFont typeface="Courier New" panose="02070309020205020404" pitchFamily="49" charset="0"/>
              <a:buChar char="o"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7378277" y="5204431"/>
            <a:ext cx="4354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8197237" y="6564379"/>
            <a:ext cx="4354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3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Anorganické scintilátory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1302704"/>
            <a:ext cx="9026851" cy="272792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Základní parametry nejpoužívanějších  </a:t>
            </a:r>
            <a:r>
              <a:rPr lang="cs-CZ" sz="2400" b="1" dirty="0" err="1" smtClean="0">
                <a:solidFill>
                  <a:srgbClr val="A4C60C"/>
                </a:solidFill>
                <a:latin typeface="Century Gothic" panose="020B0502020202020204" pitchFamily="34" charset="0"/>
              </a:rPr>
              <a:t>anorg</a:t>
            </a:r>
            <a:r>
              <a:rPr lang="cs-CZ" sz="2400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. scintilátorů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/>
          </p:nvPr>
        </p:nvGraphicFramePr>
        <p:xfrm>
          <a:off x="3191747" y="1940373"/>
          <a:ext cx="8621312" cy="204554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729508">
                  <a:extLst>
                    <a:ext uri="{9D8B030D-6E8A-4147-A177-3AD203B41FA5}">
                      <a16:colId xmlns:a16="http://schemas.microsoft.com/office/drawing/2014/main" val="1961976764"/>
                    </a:ext>
                  </a:extLst>
                </a:gridCol>
                <a:gridCol w="727784">
                  <a:extLst>
                    <a:ext uri="{9D8B030D-6E8A-4147-A177-3AD203B41FA5}">
                      <a16:colId xmlns:a16="http://schemas.microsoft.com/office/drawing/2014/main" val="419620526"/>
                    </a:ext>
                  </a:extLst>
                </a:gridCol>
                <a:gridCol w="727784">
                  <a:extLst>
                    <a:ext uri="{9D8B030D-6E8A-4147-A177-3AD203B41FA5}">
                      <a16:colId xmlns:a16="http://schemas.microsoft.com/office/drawing/2014/main" val="3818135406"/>
                    </a:ext>
                  </a:extLst>
                </a:gridCol>
                <a:gridCol w="727784">
                  <a:extLst>
                    <a:ext uri="{9D8B030D-6E8A-4147-A177-3AD203B41FA5}">
                      <a16:colId xmlns:a16="http://schemas.microsoft.com/office/drawing/2014/main" val="555649188"/>
                    </a:ext>
                  </a:extLst>
                </a:gridCol>
                <a:gridCol w="1074431">
                  <a:extLst>
                    <a:ext uri="{9D8B030D-6E8A-4147-A177-3AD203B41FA5}">
                      <a16:colId xmlns:a16="http://schemas.microsoft.com/office/drawing/2014/main" val="743051149"/>
                    </a:ext>
                  </a:extLst>
                </a:gridCol>
                <a:gridCol w="834710">
                  <a:extLst>
                    <a:ext uri="{9D8B030D-6E8A-4147-A177-3AD203B41FA5}">
                      <a16:colId xmlns:a16="http://schemas.microsoft.com/office/drawing/2014/main" val="2069788565"/>
                    </a:ext>
                  </a:extLst>
                </a:gridCol>
                <a:gridCol w="732958">
                  <a:extLst>
                    <a:ext uri="{9D8B030D-6E8A-4147-A177-3AD203B41FA5}">
                      <a16:colId xmlns:a16="http://schemas.microsoft.com/office/drawing/2014/main" val="3894890680"/>
                    </a:ext>
                  </a:extLst>
                </a:gridCol>
                <a:gridCol w="838159">
                  <a:extLst>
                    <a:ext uri="{9D8B030D-6E8A-4147-A177-3AD203B41FA5}">
                      <a16:colId xmlns:a16="http://schemas.microsoft.com/office/drawing/2014/main" val="264593950"/>
                    </a:ext>
                  </a:extLst>
                </a:gridCol>
                <a:gridCol w="1233095">
                  <a:extLst>
                    <a:ext uri="{9D8B030D-6E8A-4147-A177-3AD203B41FA5}">
                      <a16:colId xmlns:a16="http://schemas.microsoft.com/office/drawing/2014/main" val="465641091"/>
                    </a:ext>
                  </a:extLst>
                </a:gridCol>
                <a:gridCol w="995099">
                  <a:extLst>
                    <a:ext uri="{9D8B030D-6E8A-4147-A177-3AD203B41FA5}">
                      <a16:colId xmlns:a16="http://schemas.microsoft.com/office/drawing/2014/main" val="3517592773"/>
                    </a:ext>
                  </a:extLst>
                </a:gridCol>
              </a:tblGrid>
              <a:tr h="585162">
                <a:tc>
                  <a:txBody>
                    <a:bodyPr/>
                    <a:lstStyle/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effectLst/>
                        </a:rPr>
                        <a:t>Parametr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effectLst/>
                        </a:rPr>
                        <a:t>Hustota [g/cm</a:t>
                      </a:r>
                      <a:r>
                        <a:rPr lang="cs-CZ" sz="1200" baseline="30000" dirty="0">
                          <a:effectLst/>
                        </a:rPr>
                        <a:t>3</a:t>
                      </a:r>
                      <a:r>
                        <a:rPr lang="cs-CZ" sz="1200" dirty="0">
                          <a:effectLst/>
                        </a:rPr>
                        <a:t>]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effectLst/>
                        </a:rPr>
                        <a:t>Bod tání </a:t>
                      </a:r>
                      <a:r>
                        <a:rPr lang="en-US" sz="1200">
                          <a:effectLst/>
                        </a:rPr>
                        <a:t>[K]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effectLst/>
                        </a:rPr>
                        <a:t>Tvrdost </a:t>
                      </a:r>
                      <a:r>
                        <a:rPr lang="en-US" sz="1200">
                          <a:effectLst/>
                        </a:rPr>
                        <a:t>[Mho]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effectLst/>
                        </a:rPr>
                        <a:t>Hydroskopický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effectLst/>
                        </a:rPr>
                        <a:t>Vlnová délka </a:t>
                      </a:r>
                      <a:r>
                        <a:rPr lang="en-US" sz="1200" dirty="0">
                          <a:effectLst/>
                        </a:rPr>
                        <a:t>[nm]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effectLst/>
                        </a:rPr>
                        <a:t>Index lomu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effectLst/>
                        </a:rPr>
                        <a:t>Časová konstanta [ns]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>
                          <a:effectLst/>
                        </a:rPr>
                        <a:t>Světelná výtěžnost</a:t>
                      </a:r>
                      <a:br>
                        <a:rPr lang="cs-CZ" sz="1200">
                          <a:effectLst/>
                        </a:rPr>
                      </a:br>
                      <a:r>
                        <a:rPr lang="cs-CZ" sz="1200">
                          <a:effectLst/>
                        </a:rPr>
                        <a:t> </a:t>
                      </a:r>
                      <a:r>
                        <a:rPr lang="en-US" sz="1200">
                          <a:effectLst/>
                        </a:rPr>
                        <a:t>[</a:t>
                      </a:r>
                      <a:r>
                        <a:rPr lang="cs-CZ" sz="1200">
                          <a:effectLst/>
                        </a:rPr>
                        <a:t>fotony/keVγ]</a:t>
                      </a:r>
                      <a:endParaRPr lang="cs-CZ" sz="12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effectLst/>
                        </a:rPr>
                        <a:t>FWHM</a:t>
                      </a:r>
                    </a:p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cs-CZ" sz="1200" dirty="0">
                          <a:effectLst/>
                        </a:rPr>
                        <a:t>(662 keV)</a:t>
                      </a:r>
                    </a:p>
                    <a:p>
                      <a:pPr marL="36195"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dirty="0">
                          <a:effectLst/>
                        </a:rPr>
                        <a:t>[%]</a:t>
                      </a:r>
                      <a:endParaRPr lang="cs-CZ" sz="12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3339956"/>
                  </a:ext>
                </a:extLst>
              </a:tr>
              <a:tr h="210758"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 dirty="0" err="1">
                          <a:effectLst/>
                        </a:rPr>
                        <a:t>NaI</a:t>
                      </a:r>
                      <a:r>
                        <a:rPr lang="cs-CZ" sz="1200" b="0" dirty="0">
                          <a:effectLst/>
                        </a:rPr>
                        <a:t>(</a:t>
                      </a:r>
                      <a:r>
                        <a:rPr lang="cs-CZ" sz="1200" b="0" dirty="0" err="1">
                          <a:effectLst/>
                        </a:rPr>
                        <a:t>Tl</a:t>
                      </a:r>
                      <a:r>
                        <a:rPr lang="cs-CZ" sz="1200" b="0" dirty="0">
                          <a:effectLst/>
                        </a:rPr>
                        <a:t>)</a:t>
                      </a:r>
                      <a:endParaRPr lang="cs-CZ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>
                          <a:effectLst/>
                        </a:rPr>
                        <a:t>3,67</a:t>
                      </a:r>
                      <a:endParaRPr lang="cs-CZ" sz="12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>
                          <a:effectLst/>
                        </a:rPr>
                        <a:t>924</a:t>
                      </a:r>
                      <a:endParaRPr lang="cs-CZ" sz="12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>
                          <a:effectLst/>
                        </a:rPr>
                        <a:t>2</a:t>
                      </a:r>
                      <a:endParaRPr lang="cs-CZ" sz="12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 dirty="0">
                          <a:effectLst/>
                        </a:rPr>
                        <a:t>ano</a:t>
                      </a:r>
                      <a:endParaRPr lang="cs-CZ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 dirty="0">
                          <a:effectLst/>
                        </a:rPr>
                        <a:t>415</a:t>
                      </a:r>
                      <a:endParaRPr lang="cs-CZ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>
                          <a:effectLst/>
                        </a:rPr>
                        <a:t>1,85</a:t>
                      </a:r>
                      <a:endParaRPr lang="cs-CZ" sz="12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>
                          <a:effectLst/>
                        </a:rPr>
                        <a:t>250</a:t>
                      </a:r>
                      <a:endParaRPr lang="cs-CZ" sz="12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>
                          <a:effectLst/>
                        </a:rPr>
                        <a:t>38</a:t>
                      </a:r>
                      <a:endParaRPr lang="cs-CZ" sz="1200" b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 dirty="0">
                          <a:effectLst/>
                        </a:rPr>
                        <a:t>8,0</a:t>
                      </a:r>
                      <a:endParaRPr lang="cs-CZ" sz="12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8472908"/>
                  </a:ext>
                </a:extLst>
              </a:tr>
              <a:tr h="210758"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>
                          <a:effectLst/>
                        </a:rPr>
                        <a:t>CsI(Tl)</a:t>
                      </a:r>
                      <a:endParaRPr lang="cs-CZ" sz="12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/>
                        <a:t>4,51</a:t>
                      </a:r>
                      <a:endParaRPr lang="cs-CZ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 dirty="0">
                          <a:effectLst/>
                        </a:rPr>
                        <a:t>894</a:t>
                      </a:r>
                      <a:endParaRPr lang="cs-CZ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>
                          <a:effectLst/>
                        </a:rPr>
                        <a:t>2</a:t>
                      </a:r>
                      <a:endParaRPr lang="cs-CZ" sz="12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 dirty="0">
                          <a:effectLst/>
                        </a:rPr>
                        <a:t>ano</a:t>
                      </a:r>
                      <a:endParaRPr lang="cs-CZ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>
                          <a:effectLst/>
                        </a:rPr>
                        <a:t>550</a:t>
                      </a:r>
                      <a:endParaRPr lang="cs-CZ" sz="12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>
                          <a:effectLst/>
                        </a:rPr>
                        <a:t>1,79</a:t>
                      </a:r>
                      <a:endParaRPr lang="cs-CZ" sz="12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>
                          <a:effectLst/>
                        </a:rPr>
                        <a:t>1000</a:t>
                      </a:r>
                      <a:endParaRPr lang="cs-CZ" sz="12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 dirty="0">
                          <a:effectLst/>
                        </a:rPr>
                        <a:t>54</a:t>
                      </a:r>
                      <a:endParaRPr lang="cs-CZ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 dirty="0" smtClean="0">
                          <a:effectLst/>
                        </a:rPr>
                        <a:t>7,5</a:t>
                      </a:r>
                      <a:endParaRPr lang="cs-CZ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458781"/>
                  </a:ext>
                </a:extLst>
              </a:tr>
              <a:tr h="210758"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>
                          <a:effectLst/>
                        </a:rPr>
                        <a:t>LaBr</a:t>
                      </a:r>
                      <a:r>
                        <a:rPr lang="cs-CZ" sz="1200" b="0" baseline="-25000">
                          <a:effectLst/>
                        </a:rPr>
                        <a:t>3</a:t>
                      </a:r>
                      <a:r>
                        <a:rPr lang="cs-CZ" sz="1200" b="0">
                          <a:effectLst/>
                        </a:rPr>
                        <a:t>(Ce)</a:t>
                      </a:r>
                      <a:endParaRPr lang="cs-CZ" sz="12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>
                          <a:effectLst/>
                        </a:rPr>
                        <a:t>5,08</a:t>
                      </a:r>
                      <a:endParaRPr lang="cs-CZ" sz="12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>
                          <a:effectLst/>
                        </a:rPr>
                        <a:t>1116</a:t>
                      </a:r>
                      <a:endParaRPr lang="cs-CZ" sz="12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>
                          <a:effectLst/>
                        </a:rPr>
                        <a:t>3</a:t>
                      </a:r>
                      <a:endParaRPr lang="cs-CZ" sz="12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 dirty="0">
                          <a:effectLst/>
                        </a:rPr>
                        <a:t>ano</a:t>
                      </a:r>
                      <a:endParaRPr lang="cs-CZ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 dirty="0">
                          <a:effectLst/>
                        </a:rPr>
                        <a:t>380</a:t>
                      </a:r>
                      <a:endParaRPr lang="cs-CZ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>
                          <a:effectLst/>
                        </a:rPr>
                        <a:t>1,9</a:t>
                      </a:r>
                      <a:endParaRPr lang="cs-CZ" sz="12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>
                          <a:effectLst/>
                        </a:rPr>
                        <a:t>16</a:t>
                      </a:r>
                      <a:endParaRPr lang="cs-CZ" sz="1200" b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en-US" sz="1200" b="0" dirty="0">
                          <a:effectLst/>
                        </a:rPr>
                        <a:t>63</a:t>
                      </a:r>
                      <a:endParaRPr lang="cs-CZ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>
                        <a:spcAft>
                          <a:spcPts val="500"/>
                        </a:spcAft>
                      </a:pPr>
                      <a:r>
                        <a:rPr lang="cs-CZ" sz="1200" b="0" dirty="0" smtClean="0">
                          <a:effectLst/>
                        </a:rPr>
                        <a:t>2,6</a:t>
                      </a:r>
                      <a:endParaRPr lang="cs-CZ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9024897"/>
                  </a:ext>
                </a:extLst>
              </a:tr>
              <a:tr h="210758"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CaF</a:t>
                      </a:r>
                      <a:r>
                        <a:rPr lang="cs-CZ" sz="1200" b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Eu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3,18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1691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435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1,47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940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8,4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4659527"/>
                  </a:ext>
                </a:extLst>
              </a:tr>
              <a:tr h="210758"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YAP(</a:t>
                      </a:r>
                      <a:r>
                        <a:rPr lang="cs-CZ" sz="12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</a:t>
                      </a: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5,37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2148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8,6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370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1,95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5,5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5297837"/>
                  </a:ext>
                </a:extLst>
              </a:tr>
              <a:tr h="210758"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CeBr</a:t>
                      </a:r>
                      <a:r>
                        <a:rPr lang="cs-CZ" sz="1200" b="0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5,10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995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ano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370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3,8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333" marR="35333" marT="17357" marB="17357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8336116"/>
                  </a:ext>
                </a:extLst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3191747" y="4452511"/>
          <a:ext cx="8621311" cy="1747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{912C8C85-51F0-491E-9774-3900AFEF0FD7}</a:tableStyleId>
              </a:tblPr>
              <a:tblGrid>
                <a:gridCol w="1927725">
                  <a:extLst>
                    <a:ext uri="{9D8B030D-6E8A-4147-A177-3AD203B41FA5}">
                      <a16:colId xmlns:a16="http://schemas.microsoft.com/office/drawing/2014/main" val="66503288"/>
                    </a:ext>
                  </a:extLst>
                </a:gridCol>
                <a:gridCol w="1674259">
                  <a:extLst>
                    <a:ext uri="{9D8B030D-6E8A-4147-A177-3AD203B41FA5}">
                      <a16:colId xmlns:a16="http://schemas.microsoft.com/office/drawing/2014/main" val="1289994508"/>
                    </a:ext>
                  </a:extLst>
                </a:gridCol>
                <a:gridCol w="1674259">
                  <a:extLst>
                    <a:ext uri="{9D8B030D-6E8A-4147-A177-3AD203B41FA5}">
                      <a16:colId xmlns:a16="http://schemas.microsoft.com/office/drawing/2014/main" val="2608535202"/>
                    </a:ext>
                  </a:extLst>
                </a:gridCol>
                <a:gridCol w="1672534">
                  <a:extLst>
                    <a:ext uri="{9D8B030D-6E8A-4147-A177-3AD203B41FA5}">
                      <a16:colId xmlns:a16="http://schemas.microsoft.com/office/drawing/2014/main" val="3432711345"/>
                    </a:ext>
                  </a:extLst>
                </a:gridCol>
                <a:gridCol w="1672534">
                  <a:extLst>
                    <a:ext uri="{9D8B030D-6E8A-4147-A177-3AD203B41FA5}">
                      <a16:colId xmlns:a16="http://schemas.microsoft.com/office/drawing/2014/main" val="1266832228"/>
                    </a:ext>
                  </a:extLst>
                </a:gridCol>
              </a:tblGrid>
              <a:tr h="202908"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cs-CZ" sz="1200" kern="1200" dirty="0">
                          <a:effectLst/>
                        </a:rPr>
                        <a:t>Parametr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en-US" sz="1200" kern="1200">
                          <a:effectLst/>
                        </a:rPr>
                        <a:t>ET 9125SB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cs-CZ" sz="1200" kern="1200">
                          <a:effectLst/>
                        </a:rPr>
                        <a:t>ET 9266SB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cs-CZ" sz="1200" kern="1200" dirty="0">
                          <a:effectLst/>
                        </a:rPr>
                        <a:t>CeBr</a:t>
                      </a:r>
                      <a:r>
                        <a:rPr lang="cs-CZ" sz="1200" kern="1200" baseline="-25000" dirty="0">
                          <a:effectLst/>
                        </a:rPr>
                        <a:t>3</a:t>
                      </a:r>
                      <a:endParaRPr lang="cs-CZ" sz="1200" b="0" kern="1200" baseline="-25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Bef>
                          <a:spcPts val="300"/>
                        </a:spcBef>
                        <a:spcAft>
                          <a:spcPts val="500"/>
                        </a:spcAft>
                      </a:pPr>
                      <a:r>
                        <a:rPr lang="cs-CZ" sz="1200" kern="1200">
                          <a:effectLst/>
                        </a:rPr>
                        <a:t>YAP(Ce)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5710817"/>
                  </a:ext>
                </a:extLst>
              </a:tr>
              <a:tr h="202908"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Velikost fotokatody </a:t>
                      </a: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[mm]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32944"/>
                  </a:ext>
                </a:extLst>
              </a:tr>
              <a:tr h="202908"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Emisní maximum </a:t>
                      </a: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[nm]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360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370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370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767245"/>
                  </a:ext>
                </a:extLst>
              </a:tr>
              <a:tr h="202908"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Rozsah vlnových délek </a:t>
                      </a: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[nm]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280 - 630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290 - 630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320 - 475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325 - 425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6473968"/>
                  </a:ext>
                </a:extLst>
              </a:tr>
              <a:tr h="202908"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Index lomu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1,49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1,49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1,90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1,95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241625"/>
                  </a:ext>
                </a:extLst>
              </a:tr>
              <a:tr h="202908"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Kvantová účinnost </a:t>
                      </a:r>
                      <a:r>
                        <a:rPr lang="en-US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[%]</a:t>
                      </a:r>
                      <a:endParaRPr lang="cs-CZ" sz="12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9872018"/>
                  </a:ext>
                </a:extLst>
              </a:tr>
              <a:tr h="202908"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Temný proud 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cs-CZ" sz="12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455985"/>
                  </a:ext>
                </a:extLst>
              </a:tr>
              <a:tr h="202908"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Teplotní rozsah 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-30 - +60 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-30 - +60 </a:t>
                      </a: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195" algn="ctr" defTabSz="914400" rtl="0" eaLnBrk="1" latinLnBrk="0" hangingPunct="1">
                        <a:spcAft>
                          <a:spcPts val="500"/>
                        </a:spcAft>
                      </a:pPr>
                      <a:r>
                        <a:rPr lang="cs-CZ" sz="12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</a:t>
                      </a:r>
                      <a:endParaRPr lang="cs-CZ" sz="12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195" marR="36195" marT="17780" marB="17780" anchor="ctr">
                    <a:lnL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640375"/>
                  </a:ext>
                </a:extLst>
              </a:tr>
            </a:tbl>
          </a:graphicData>
        </a:graphic>
      </p:graphicFrame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5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Využití scintilátorů v praxi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1302704"/>
            <a:ext cx="8744879" cy="31434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Příklad konstrukce spektrometrické sondy</a:t>
            </a:r>
          </a:p>
          <a:p>
            <a:pPr marL="0" indent="0" algn="just">
              <a:buNone/>
            </a:pPr>
            <a:endParaRPr lang="cs-CZ" sz="11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cs-CZ" dirty="0" smtClean="0">
                <a:solidFill>
                  <a:srgbClr val="727272"/>
                </a:solidFill>
                <a:latin typeface="Century Gothic" panose="020B0502020202020204" pitchFamily="34" charset="0"/>
              </a:rPr>
              <a:t>Spektrometrická sonda </a:t>
            </a:r>
            <a:r>
              <a:rPr lang="cs-CZ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= vytvořený napěťový impuls je úměrný energii ionizujícího záření.</a:t>
            </a: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Obrázek 7"/>
          <p:cNvPicPr/>
          <p:nvPr/>
        </p:nvPicPr>
        <p:blipFill>
          <a:blip r:embed="rId3"/>
          <a:stretch>
            <a:fillRect/>
          </a:stretch>
        </p:blipFill>
        <p:spPr>
          <a:xfrm>
            <a:off x="3191747" y="3146854"/>
            <a:ext cx="2896015" cy="3466532"/>
          </a:xfrm>
          <a:prstGeom prst="rect">
            <a:avLst/>
          </a:prstGeom>
        </p:spPr>
      </p:pic>
      <p:pic>
        <p:nvPicPr>
          <p:cNvPr id="9" name="Obrázek 8"/>
          <p:cNvPicPr/>
          <p:nvPr/>
        </p:nvPicPr>
        <p:blipFill>
          <a:blip r:embed="rId4"/>
          <a:stretch>
            <a:fillRect/>
          </a:stretch>
        </p:blipFill>
        <p:spPr>
          <a:xfrm>
            <a:off x="7092778" y="3204519"/>
            <a:ext cx="4020066" cy="342765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802" y="5733510"/>
            <a:ext cx="960065" cy="96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Využití scintilátorů v praxi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1302704"/>
            <a:ext cx="9026851" cy="226728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cs-CZ" sz="2400" b="1" dirty="0" smtClean="0">
                <a:solidFill>
                  <a:srgbClr val="A4C60C"/>
                </a:solidFill>
                <a:latin typeface="Century Gothic" panose="020B0502020202020204" pitchFamily="34" charset="0"/>
              </a:rPr>
              <a:t>Příklad konstrukce spektrometrické sondy</a:t>
            </a:r>
          </a:p>
          <a:p>
            <a:pPr marL="0" indent="0" algn="just">
              <a:buNone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Obrázek 11" descr="IMG_187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47" y="1911179"/>
            <a:ext cx="4980188" cy="441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Obrázek 12" descr="IMG_1871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341" y="1911179"/>
            <a:ext cx="2192827" cy="4604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954" y="1911179"/>
            <a:ext cx="4018649" cy="169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IMG_1858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84" y="4547969"/>
            <a:ext cx="2054697" cy="190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134260" y="4722264"/>
            <a:ext cx="3029389" cy="79303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774" y="4179249"/>
            <a:ext cx="2286009" cy="228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Obdélník 1458"/>
          <p:cNvSpPr/>
          <p:nvPr/>
        </p:nvSpPr>
        <p:spPr>
          <a:xfrm>
            <a:off x="1" y="0"/>
            <a:ext cx="2661556" cy="6728203"/>
          </a:xfrm>
          <a:prstGeom prst="rect">
            <a:avLst/>
          </a:prstGeom>
          <a:gradFill flip="none" rotWithShape="1">
            <a:gsLst>
              <a:gs pos="0">
                <a:srgbClr val="155136"/>
              </a:gs>
              <a:gs pos="35000">
                <a:srgbClr val="1C6847"/>
              </a:gs>
              <a:gs pos="100000">
                <a:srgbClr val="17563A"/>
              </a:gs>
              <a:gs pos="80000">
                <a:srgbClr val="1D6243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4600" dirty="0">
              <a:latin typeface="Broadway" panose="04040905080B02020502" pitchFamily="82" charset="0"/>
            </a:endParaRPr>
          </a:p>
        </p:txBody>
      </p:sp>
      <p:sp>
        <p:nvSpPr>
          <p:cNvPr id="31" name="Obdélník 30"/>
          <p:cNvSpPr/>
          <p:nvPr/>
        </p:nvSpPr>
        <p:spPr>
          <a:xfrm>
            <a:off x="-5340" y="6705107"/>
            <a:ext cx="12202680" cy="150563"/>
          </a:xfrm>
          <a:prstGeom prst="rect">
            <a:avLst/>
          </a:prstGeom>
          <a:solidFill>
            <a:srgbClr val="75B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49" name="Obdélník 1448"/>
          <p:cNvSpPr/>
          <p:nvPr/>
        </p:nvSpPr>
        <p:spPr>
          <a:xfrm>
            <a:off x="9208341" y="735342"/>
            <a:ext cx="2442741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80000"/>
              </a:lnSpc>
            </a:pPr>
            <a:r>
              <a:rPr lang="cs-CZ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Zahraniční dodávky od </a:t>
            </a:r>
            <a:r>
              <a:rPr lang="cs-CZ" dirty="0">
                <a:solidFill>
                  <a:schemeClr val="bg1"/>
                </a:solidFill>
                <a:latin typeface="Century Gothic" panose="020B0502020202020204" pitchFamily="34" charset="0"/>
              </a:rPr>
              <a:t>roku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/>
          <a:stretch/>
        </p:blipFill>
        <p:spPr>
          <a:xfrm>
            <a:off x="21261" y="1060939"/>
            <a:ext cx="2640297" cy="1758868"/>
          </a:xfrm>
          <a:prstGeom prst="rect">
            <a:avLst/>
          </a:prstGeom>
        </p:spPr>
      </p:pic>
      <p:sp>
        <p:nvSpPr>
          <p:cNvPr id="11" name="Rectangle 12"/>
          <p:cNvSpPr>
            <a:spLocks/>
          </p:cNvSpPr>
          <p:nvPr/>
        </p:nvSpPr>
        <p:spPr bwMode="auto">
          <a:xfrm>
            <a:off x="3191749" y="342514"/>
            <a:ext cx="8827583" cy="53830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  <a:extLst/>
        </p:spPr>
        <p:txBody>
          <a:bodyPr lIns="0" tIns="0" rIns="0" bIns="0" anchor="t" anchorCtr="0"/>
          <a:lstStyle>
            <a:lvl1pPr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algn="ctr" eaLnBrk="0" hangingPunct="0"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l" eaLnBrk="1" hangingPunct="1"/>
            <a:r>
              <a:rPr lang="cs-CZ" altLang="cs-CZ" sz="4000" b="1" dirty="0" smtClean="0">
                <a:solidFill>
                  <a:srgbClr val="1D6D4B"/>
                </a:solidFill>
                <a:latin typeface="Century Gothic" panose="020B0502020202020204" pitchFamily="34" charset="0"/>
                <a:ea typeface="ＭＳ Ｐゴシック" charset="0"/>
                <a:cs typeface="Bebas Neue" charset="0"/>
              </a:rPr>
              <a:t>Využití scintilátorů v praxi</a:t>
            </a:r>
            <a:endParaRPr lang="en-GB" altLang="cs-CZ" sz="4000" b="1" dirty="0">
              <a:solidFill>
                <a:srgbClr val="1D6D4B"/>
              </a:solidFill>
              <a:latin typeface="Century Gothic" panose="020B0502020202020204" pitchFamily="34" charset="0"/>
              <a:ea typeface="ＭＳ Ｐゴシック" charset="0"/>
              <a:cs typeface="Bebas Neue" charset="0"/>
              <a:sym typeface="Bebas Neue" pitchFamily="-84" charset="0"/>
            </a:endParaRPr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3191748" y="1302704"/>
            <a:ext cx="9026851" cy="18066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cs-CZ" sz="2400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cs-CZ" sz="2400" b="1" dirty="0" smtClean="0">
              <a:solidFill>
                <a:srgbClr val="A4C60C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68" y="1435685"/>
            <a:ext cx="4535707" cy="235728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275" y="1620315"/>
            <a:ext cx="3829554" cy="19549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28" y="3364101"/>
            <a:ext cx="3891041" cy="31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bg1">
            <a:alpha val="46000"/>
          </a:schemeClr>
        </a:solidFill>
        <a:ln>
          <a:noFill/>
        </a:ln>
        <a:extLst/>
      </a:spPr>
      <a:bodyPr lIns="0" tIns="0" rIns="0" bIns="0" anchor="t" anchorCtr="0"/>
      <a:lstStyle>
        <a:defPPr marL="342900" indent="-342900" algn="l" eaLnBrk="1" hangingPunct="1">
          <a:buFont typeface="Wingdings" panose="05000000000000000000" pitchFamily="2" charset="2"/>
          <a:buChar char="Ø"/>
          <a:defRPr sz="2000" b="1" dirty="0" smtClean="0">
            <a:solidFill>
              <a:schemeClr val="tx1"/>
            </a:solidFill>
            <a:latin typeface="Century Gothic" panose="020B0502020202020204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29494</TotalTime>
  <Words>11591</Words>
  <Application>Microsoft Office PowerPoint</Application>
  <PresentationFormat>Širokoúhlá obrazovka</PresentationFormat>
  <Paragraphs>1964</Paragraphs>
  <Slides>197</Slides>
  <Notes>0</Notes>
  <HiddenSlides>0</HiddenSlides>
  <MMClips>1</MMClips>
  <ScaleCrop>false</ScaleCrop>
  <HeadingPairs>
    <vt:vector size="8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197</vt:i4>
      </vt:variant>
    </vt:vector>
  </HeadingPairs>
  <TitlesOfParts>
    <vt:vector size="216" baseType="lpstr">
      <vt:lpstr>ＭＳ Ｐゴシック</vt:lpstr>
      <vt:lpstr>Arial</vt:lpstr>
      <vt:lpstr>Arial Black</vt:lpstr>
      <vt:lpstr>Bebas Neue</vt:lpstr>
      <vt:lpstr>Broadway</vt:lpstr>
      <vt:lpstr>Calibri</vt:lpstr>
      <vt:lpstr>Calibri Light</vt:lpstr>
      <vt:lpstr>Century Gothic</vt:lpstr>
      <vt:lpstr>Courier New</vt:lpstr>
      <vt:lpstr>Gill Sans</vt:lpstr>
      <vt:lpstr>Lato Light</vt:lpstr>
      <vt:lpstr>Symbol</vt:lpstr>
      <vt:lpstr>Times New Roman</vt:lpstr>
      <vt:lpstr>Wingdings</vt:lpstr>
      <vt:lpstr>Motiv Office</vt:lpstr>
      <vt:lpstr>Equation</vt:lpstr>
      <vt:lpstr>Rastrový obrázek</vt:lpstr>
      <vt:lpstr>MathType 6.0 Equation</vt:lpstr>
      <vt:lpstr>SigmaPlotGraphicObject.10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Cerna Hora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Ellerová Helena, Mgr.</dc:creator>
  <cp:lastModifiedBy>Jančář Aleš, RNDr.</cp:lastModifiedBy>
  <cp:revision>1484</cp:revision>
  <cp:lastPrinted>2017-12-05T08:36:51Z</cp:lastPrinted>
  <dcterms:created xsi:type="dcterms:W3CDTF">2017-08-02T17:37:56Z</dcterms:created>
  <dcterms:modified xsi:type="dcterms:W3CDTF">2023-12-14T07:10:13Z</dcterms:modified>
</cp:coreProperties>
</file>