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9" r:id="rId6"/>
    <p:sldId id="268" r:id="rId7"/>
    <p:sldId id="261" r:id="rId8"/>
    <p:sldId id="270" r:id="rId9"/>
    <p:sldId id="273" r:id="rId10"/>
    <p:sldId id="284" r:id="rId11"/>
    <p:sldId id="271" r:id="rId12"/>
    <p:sldId id="285" r:id="rId13"/>
    <p:sldId id="272" r:id="rId14"/>
    <p:sldId id="262" r:id="rId15"/>
    <p:sldId id="263" r:id="rId16"/>
    <p:sldId id="274" r:id="rId17"/>
    <p:sldId id="283" r:id="rId18"/>
    <p:sldId id="275" r:id="rId19"/>
    <p:sldId id="286" r:id="rId20"/>
    <p:sldId id="294" r:id="rId21"/>
    <p:sldId id="276" r:id="rId22"/>
    <p:sldId id="277" r:id="rId23"/>
    <p:sldId id="264" r:id="rId24"/>
    <p:sldId id="287" r:id="rId25"/>
    <p:sldId id="265" r:id="rId26"/>
    <p:sldId id="288" r:id="rId27"/>
    <p:sldId id="267" r:id="rId28"/>
    <p:sldId id="289" r:id="rId29"/>
    <p:sldId id="266" r:id="rId30"/>
    <p:sldId id="290" r:id="rId31"/>
    <p:sldId id="278" r:id="rId32"/>
    <p:sldId id="279" r:id="rId33"/>
    <p:sldId id="291" r:id="rId34"/>
    <p:sldId id="296" r:id="rId35"/>
    <p:sldId id="297" r:id="rId36"/>
    <p:sldId id="281" r:id="rId37"/>
    <p:sldId id="292" r:id="rId38"/>
    <p:sldId id="295" r:id="rId39"/>
    <p:sldId id="282" r:id="rId4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1272B2-F8D4-486B-95E5-6E193D6E83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279FFF-8C8C-4F1E-BD5F-F714420491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22A4C3-222C-4DC3-8719-5A0225B4A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ABFE-10DE-4062-A438-128F7A9A04E8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D4C66B-8117-499A-94E8-ED39C7C6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24674BF-B74F-4DD4-9BD9-CD02D21B9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30E0-CB5D-4937-A975-27AD80578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3131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B086C7-C681-4C25-82A8-9B22EBD1E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4C0AE04-64A4-4F93-B3EB-6ED95ED37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287915E-FAF4-4510-8342-DE79A70D6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ABFE-10DE-4062-A438-128F7A9A04E8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707C36F-6CE9-4309-ABEC-F30D7E4A1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F5D81C-30C7-433C-9F28-B1F7FB107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30E0-CB5D-4937-A975-27AD80578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645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8FAAA16-E9F9-491B-8D82-3411535E28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032E6AC-C0CC-4581-BA89-20BDBE2CD4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B2AED2-C89E-47ED-871F-66625418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ABFE-10DE-4062-A438-128F7A9A04E8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FB2219-7238-4E4F-B183-598A8FD12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A521974-3B8F-4C06-966A-981B61AE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30E0-CB5D-4937-A975-27AD80578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3180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41B31E-312A-4D44-8914-1A17DC182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36BD88-2517-4B7C-A979-76C2319B3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600DB8-8C70-46D4-8912-27F982544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ABFE-10DE-4062-A438-128F7A9A04E8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E620A9B-FFA8-4DDC-9A9E-D0AD06189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3ECEEA-07B9-45CA-93FE-E98EF11FD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30E0-CB5D-4937-A975-27AD80578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1632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847FF6-0CD7-4044-AEAF-B76C67F0E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9D8AB5B-A641-4CC5-BA0B-2531B0940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56ED0E-8AAC-4E7C-9034-B82823053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ABFE-10DE-4062-A438-128F7A9A04E8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903656-5064-4A19-9445-5B4BD779B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3569B7-9AE2-4A4A-94AC-5ADCED576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30E0-CB5D-4937-A975-27AD80578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624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A99B5A-6ACF-4E0D-B098-FA1028EDC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D8FD5A-4175-4E42-A362-797A25BCCF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F35042B-ECAD-4D59-9268-E476BABD38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3246F75-87C2-4DB8-BE8D-F50285372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ABFE-10DE-4062-A438-128F7A9A04E8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E1A028A-D14C-4473-B6D2-96DCE7EDB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944D67F-D0D2-41FF-84E5-3814C362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30E0-CB5D-4937-A975-27AD80578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4855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903AD4-7A7A-4627-8E27-0B467B7EE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B18AC7-A8F5-4996-A904-54AAE3870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8829C9-36F2-4E81-BD67-9B6E023C2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0170FC6-52E3-42CA-910F-EFDD5B2DF2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A961423-94C2-4A6D-A07D-8643C4990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B10BEF0-FDD8-4756-938B-A19C1C8BD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ABFE-10DE-4062-A438-128F7A9A04E8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99AD286-E448-4F04-BDF0-C7229958C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EF79EC8-7E92-4C5D-A45F-3191D9AF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30E0-CB5D-4937-A975-27AD80578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304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378894-C39D-4732-AB5B-C2610A7ED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C4312BD-E5D7-4D62-9350-C4F563FDC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ABFE-10DE-4062-A438-128F7A9A04E8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CFD2719-FDAD-4F57-B151-2862809C2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C850F0F-1126-4D8F-81BE-2AAEF8D51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30E0-CB5D-4937-A975-27AD80578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4910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CFDC6B6-A875-4DF8-8A6C-1C74A0625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ABFE-10DE-4062-A438-128F7A9A04E8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37F1745-7650-48FB-AA14-2983F0B32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32F1654-87EB-4798-86E1-0FBD273D9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30E0-CB5D-4937-A975-27AD80578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1910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A2BB06-F999-4391-96BC-3FA75F0F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33C4A7-CDB9-4A7B-9AFB-0E4889845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8FDD2B8-E8D8-42B4-A343-8A14D693C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436E1A4-7E8E-4341-92FF-65C7DAB15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ABFE-10DE-4062-A438-128F7A9A04E8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280E632-A09E-4ECE-8012-507F5D989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2808B48-36F4-4710-A600-24A0E1B64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30E0-CB5D-4937-A975-27AD80578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787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2918B8-E3F5-46A0-AB1F-1BD7D6B7F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4AE121B-646C-4830-A263-FD22205CF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69E5371-B426-42EC-86B5-8780A9580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D598320-8B97-422A-9D2E-98557FD09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ABFE-10DE-4062-A438-128F7A9A04E8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4028797-A424-4B3A-A5AD-F8621B15D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2C14F14-5F04-443C-BCDE-E01B9AB5B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30E0-CB5D-4937-A975-27AD80578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1669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5F05D02-4F1E-4EED-8ABE-C2206138D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3C38E8D-84B4-4E15-8F75-F08EE46F1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0E2E92-BFC7-4B92-8201-15B6D6FA28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3ABFE-10DE-4062-A438-128F7A9A04E8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1FEE659-C6E6-4497-BA70-C79051EF64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60F508C-61B5-4A4C-A0D8-2570FC1BB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530E0-CB5D-4937-A975-27AD80578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848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inerals.net/" TargetMode="External"/><Relationship Id="rId3" Type="http://schemas.openxmlformats.org/officeDocument/2006/relationships/hyperlink" Target="http://www.webmineral.com/" TargetMode="External"/><Relationship Id="rId7" Type="http://schemas.openxmlformats.org/officeDocument/2006/relationships/hyperlink" Target="http://geologie.vsb.cz/loziska/loziska/loziska_nerud.html" TargetMode="External"/><Relationship Id="rId2" Type="http://schemas.openxmlformats.org/officeDocument/2006/relationships/hyperlink" Target="https://www.mindat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eologie.vsb.cz/malis/Mineralogie%20p%C5%99edn%C3%A1%C5%A1ky/08%20Mineralogie%20-%20syst%C3%A9m%20silik%C3%A1ty%20I.pdf" TargetMode="External"/><Relationship Id="rId5" Type="http://schemas.openxmlformats.org/officeDocument/2006/relationships/hyperlink" Target="https://www.mineralogist.cz/" TargetMode="External"/><Relationship Id="rId4" Type="http://schemas.openxmlformats.org/officeDocument/2006/relationships/hyperlink" Target="https://mineraly.sci.muni.cz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5B6B61-117D-4301-A557-BAAAA688D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7106" y="948905"/>
            <a:ext cx="8617788" cy="4960189"/>
          </a:xfrm>
        </p:spPr>
        <p:txBody>
          <a:bodyPr>
            <a:normAutofit/>
          </a:bodyPr>
          <a:lstStyle/>
          <a:p>
            <a:r>
              <a:rPr lang="cs-CZ" b="1"/>
              <a:t>SILIKÁTY I</a:t>
            </a:r>
            <a:br>
              <a:rPr lang="cs-CZ" b="1" dirty="0"/>
            </a:br>
            <a:br>
              <a:rPr lang="cs-CZ" b="1" dirty="0"/>
            </a:br>
            <a:r>
              <a:rPr lang="cs-CZ" sz="4800" b="1" dirty="0" err="1"/>
              <a:t>Nesosilikáty</a:t>
            </a:r>
            <a:r>
              <a:rPr lang="cs-CZ" sz="4800" b="1" dirty="0"/>
              <a:t> + </a:t>
            </a:r>
            <a:r>
              <a:rPr lang="cs-CZ" sz="4800" b="1" dirty="0" err="1"/>
              <a:t>Sorosilikáty</a:t>
            </a:r>
            <a:br>
              <a:rPr lang="cs-CZ" b="1" dirty="0"/>
            </a:br>
            <a:br>
              <a:rPr lang="cs-CZ" b="1" dirty="0"/>
            </a:br>
            <a:r>
              <a:rPr lang="cs-CZ" sz="4000" b="1" dirty="0"/>
              <a:t>Mineralogie I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A3EB33-46A2-4D21-BA53-91721CE8FB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27468" y="6548203"/>
            <a:ext cx="1764532" cy="309797"/>
          </a:xfrm>
        </p:spPr>
        <p:txBody>
          <a:bodyPr>
            <a:normAutofit/>
          </a:bodyPr>
          <a:lstStyle/>
          <a:p>
            <a:pPr algn="l"/>
            <a:r>
              <a:rPr lang="cs-CZ" sz="1400" dirty="0"/>
              <a:t>Mgr. Lenka Skřápková</a:t>
            </a:r>
          </a:p>
        </p:txBody>
      </p:sp>
    </p:spTree>
    <p:extLst>
      <p:ext uri="{BB962C8B-B14F-4D97-AF65-F5344CB8AC3E}">
        <p14:creationId xmlns:p14="http://schemas.microsoft.com/office/powerpoint/2010/main" val="2862310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668723-BE09-44BD-A48A-523563F9F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Pyrop-spessartin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911902D-7067-438E-88D3-7DE920348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955" y="1690688"/>
            <a:ext cx="8788089" cy="457199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34F188C-27A8-4F75-B168-468EEB779BA7}"/>
              </a:ext>
            </a:extLst>
          </p:cNvPr>
          <p:cNvSpPr txBox="1"/>
          <p:nvPr/>
        </p:nvSpPr>
        <p:spPr>
          <a:xfrm>
            <a:off x="8685854" y="6262684"/>
            <a:ext cx="360837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 err="1"/>
              <a:t>Schmetzer</a:t>
            </a:r>
            <a:r>
              <a:rPr lang="de-DE" sz="1000" dirty="0"/>
              <a:t> </a:t>
            </a:r>
            <a:r>
              <a:rPr lang="cs-CZ" sz="1000" dirty="0"/>
              <a:t>&amp; </a:t>
            </a:r>
            <a:r>
              <a:rPr lang="de-DE" sz="1000" dirty="0"/>
              <a:t>Bernhardt</a:t>
            </a:r>
            <a:r>
              <a:rPr lang="cs-CZ" sz="1000" dirty="0"/>
              <a:t>, 1999</a:t>
            </a:r>
          </a:p>
        </p:txBody>
      </p:sp>
    </p:spTree>
    <p:extLst>
      <p:ext uri="{BB962C8B-B14F-4D97-AF65-F5344CB8AC3E}">
        <p14:creationId xmlns:p14="http://schemas.microsoft.com/office/powerpoint/2010/main" val="3210655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2E2A81-60E4-4293-8B30-F54A740D7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Almandin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D866007-470A-422B-AB49-27DABA533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728"/>
          <a:stretch/>
        </p:blipFill>
        <p:spPr>
          <a:xfrm>
            <a:off x="167656" y="2317544"/>
            <a:ext cx="3718895" cy="380662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4B66FE9-CCC7-4822-BB57-5A82873922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41" r="11338"/>
          <a:stretch/>
        </p:blipFill>
        <p:spPr>
          <a:xfrm rot="5400000">
            <a:off x="3428375" y="2135240"/>
            <a:ext cx="4688000" cy="330296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9315C62-B9D2-4F60-A34B-6F5A39015E46}"/>
              </a:ext>
            </a:extLst>
          </p:cNvPr>
          <p:cNvSpPr txBox="1"/>
          <p:nvPr/>
        </p:nvSpPr>
        <p:spPr>
          <a:xfrm>
            <a:off x="1318442" y="6124172"/>
            <a:ext cx="14173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Lokalita: Přibyslavice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F7D4287-E141-432E-BEA9-E64AC15EC73B}"/>
              </a:ext>
            </a:extLst>
          </p:cNvPr>
          <p:cNvSpPr txBox="1"/>
          <p:nvPr/>
        </p:nvSpPr>
        <p:spPr>
          <a:xfrm>
            <a:off x="4854431" y="6124171"/>
            <a:ext cx="18358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Lokalita: Petrov nad Desnou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AB21DA7-26DE-4662-90F8-7CDDA1D423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46" t="9172" r="27267" b="5670"/>
          <a:stretch/>
        </p:blipFill>
        <p:spPr>
          <a:xfrm>
            <a:off x="8013773" y="3558230"/>
            <a:ext cx="3740314" cy="306387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BAA6FEB-81C2-44F9-A8A6-DEDE188FFA2F}"/>
              </a:ext>
            </a:extLst>
          </p:cNvPr>
          <p:cNvSpPr txBox="1"/>
          <p:nvPr/>
        </p:nvSpPr>
        <p:spPr>
          <a:xfrm>
            <a:off x="8962168" y="6611779"/>
            <a:ext cx="21427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Lokalita: </a:t>
            </a:r>
            <a:r>
              <a:rPr lang="cs-CZ" sz="1000" dirty="0" err="1"/>
              <a:t>Mt</a:t>
            </a:r>
            <a:r>
              <a:rPr lang="cs-CZ" sz="1000" dirty="0"/>
              <a:t> Lady Franklin, Austrálie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74E84FA-FD87-400E-B8DE-F3A8CDF0B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5193" y="61834"/>
            <a:ext cx="4257474" cy="319310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D3C741A-2013-47D8-BD31-6E02DB69896C}"/>
              </a:ext>
            </a:extLst>
          </p:cNvPr>
          <p:cNvSpPr txBox="1"/>
          <p:nvPr/>
        </p:nvSpPr>
        <p:spPr>
          <a:xfrm>
            <a:off x="7862295" y="3256475"/>
            <a:ext cx="40432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Lokalita: Zlatý chlum u Jeseníku. Sbírka L. </a:t>
            </a:r>
            <a:r>
              <a:rPr lang="cs-CZ" sz="1000" dirty="0" err="1"/>
              <a:t>Malysze</a:t>
            </a:r>
            <a:r>
              <a:rPr lang="cs-CZ" sz="1000" dirty="0"/>
              <a:t>, foto J. Jirásek 2007.</a:t>
            </a:r>
          </a:p>
        </p:txBody>
      </p:sp>
    </p:spTree>
    <p:extLst>
      <p:ext uri="{BB962C8B-B14F-4D97-AF65-F5344CB8AC3E}">
        <p14:creationId xmlns:p14="http://schemas.microsoft.com/office/powerpoint/2010/main" val="3173691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F16D78-184B-428C-9412-56802797A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Almandin-spessartin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93C3650-DCA7-4914-A59E-612F988F5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69" y="1543383"/>
            <a:ext cx="5850731" cy="390048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942EA4E-AFD2-45B1-B61C-5E0C8C720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708" y="1543383"/>
            <a:ext cx="5200649" cy="390048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1EF288C-55B3-4CE7-827B-25644A20DB87}"/>
              </a:ext>
            </a:extLst>
          </p:cNvPr>
          <p:cNvSpPr txBox="1"/>
          <p:nvPr/>
        </p:nvSpPr>
        <p:spPr>
          <a:xfrm>
            <a:off x="7024546" y="5464681"/>
            <a:ext cx="41489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Almandin – spessartin, muskovit a turmalín. Golčův Jeníkov. Foto T. Kadlec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68458B6-110C-4EC2-95C2-A3900BFA301C}"/>
              </a:ext>
            </a:extLst>
          </p:cNvPr>
          <p:cNvSpPr txBox="1"/>
          <p:nvPr/>
        </p:nvSpPr>
        <p:spPr>
          <a:xfrm>
            <a:off x="1741758" y="5464681"/>
            <a:ext cx="300395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Almandin – spessartin. Golčův Jeníkov. Foto T. Kadlec</a:t>
            </a:r>
          </a:p>
        </p:txBody>
      </p:sp>
    </p:spTree>
    <p:extLst>
      <p:ext uri="{BB962C8B-B14F-4D97-AF65-F5344CB8AC3E}">
        <p14:creationId xmlns:p14="http://schemas.microsoft.com/office/powerpoint/2010/main" val="1143612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283C58-C098-40B9-B681-03DF6863B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Spessartin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18F12CE-2045-4308-9912-40A7714E0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14" y="2539892"/>
            <a:ext cx="5020425" cy="336273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1CADB55-0552-4278-802A-DDAA6F63FFF5}"/>
              </a:ext>
            </a:extLst>
          </p:cNvPr>
          <p:cNvSpPr txBox="1"/>
          <p:nvPr/>
        </p:nvSpPr>
        <p:spPr>
          <a:xfrm>
            <a:off x="1252393" y="5902629"/>
            <a:ext cx="30446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Lokalita: </a:t>
            </a:r>
            <a:r>
              <a:rPr lang="cs-CZ" sz="1000" dirty="0" err="1"/>
              <a:t>Broken</a:t>
            </a:r>
            <a:r>
              <a:rPr lang="cs-CZ" sz="1000" dirty="0"/>
              <a:t> </a:t>
            </a:r>
            <a:r>
              <a:rPr lang="cs-CZ" sz="1000" dirty="0" err="1"/>
              <a:t>Hill</a:t>
            </a:r>
            <a:r>
              <a:rPr lang="cs-CZ" sz="1000" dirty="0"/>
              <a:t>, Austrálie. M. </a:t>
            </a:r>
            <a:r>
              <a:rPr lang="cs-CZ" sz="1000" dirty="0" err="1"/>
              <a:t>Willoughby</a:t>
            </a:r>
            <a:r>
              <a:rPr lang="cs-CZ" sz="1000" dirty="0"/>
              <a:t> </a:t>
            </a:r>
            <a:r>
              <a:rPr lang="cs-CZ" sz="1000" dirty="0" err="1"/>
              <a:t>photo</a:t>
            </a:r>
            <a:r>
              <a:rPr lang="cs-CZ" sz="1000" dirty="0"/>
              <a:t>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A59E1A3-098D-44B6-B090-0C37C29321ED}"/>
              </a:ext>
            </a:extLst>
          </p:cNvPr>
          <p:cNvSpPr txBox="1"/>
          <p:nvPr/>
        </p:nvSpPr>
        <p:spPr>
          <a:xfrm>
            <a:off x="8611067" y="3239914"/>
            <a:ext cx="22402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Lokalita: </a:t>
            </a:r>
            <a:r>
              <a:rPr lang="cs-CZ" sz="1000" dirty="0" err="1"/>
              <a:t>Maršíkov</a:t>
            </a:r>
            <a:r>
              <a:rPr lang="cs-CZ" sz="1000" dirty="0"/>
              <a:t>. Aleš Tomek </a:t>
            </a:r>
            <a:r>
              <a:rPr lang="cs-CZ" sz="1000" dirty="0" err="1"/>
              <a:t>photo</a:t>
            </a:r>
            <a:r>
              <a:rPr lang="cs-CZ" sz="1000" dirty="0"/>
              <a:t>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BC8EB70-6450-4E08-AA8F-0338581A7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360" y="110210"/>
            <a:ext cx="4159640" cy="313013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C24DE38-AB04-455E-8CC9-A52486C8D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200" y="3507646"/>
            <a:ext cx="4159640" cy="311973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5B0337B-F527-4D9B-BF48-3F21068ACFF6}"/>
              </a:ext>
            </a:extLst>
          </p:cNvPr>
          <p:cNvSpPr txBox="1"/>
          <p:nvPr/>
        </p:nvSpPr>
        <p:spPr>
          <a:xfrm>
            <a:off x="7023980" y="6627377"/>
            <a:ext cx="1330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Lokalita: Lhenice.</a:t>
            </a:r>
          </a:p>
        </p:txBody>
      </p:sp>
    </p:spTree>
    <p:extLst>
      <p:ext uri="{BB962C8B-B14F-4D97-AF65-F5344CB8AC3E}">
        <p14:creationId xmlns:p14="http://schemas.microsoft.com/office/powerpoint/2010/main" val="39570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085DB7-3BA0-4EA9-8A88-26C1C2348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Grossular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9E0A511-FE7D-4E45-BBB4-B5EE8B8A0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0016" y="2247926"/>
            <a:ext cx="4851370" cy="363852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45E7943-473A-46C7-A8D1-DD93DB4CD1F1}"/>
              </a:ext>
            </a:extLst>
          </p:cNvPr>
          <p:cNvSpPr txBox="1"/>
          <p:nvPr/>
        </p:nvSpPr>
        <p:spPr>
          <a:xfrm>
            <a:off x="1114613" y="6492875"/>
            <a:ext cx="30621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Lokalita: Žulová. Sbírka J. Jiráska, foto J. Jirásek 2010.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799B7D6-7F10-4B11-AD00-4A3F8B8CA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229867" y="2566184"/>
            <a:ext cx="4487648" cy="336573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B3CF36F-3197-46D5-B0D3-E85424628F6E}"/>
              </a:ext>
            </a:extLst>
          </p:cNvPr>
          <p:cNvSpPr txBox="1"/>
          <p:nvPr/>
        </p:nvSpPr>
        <p:spPr>
          <a:xfrm>
            <a:off x="4646192" y="6492875"/>
            <a:ext cx="40625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Lokalita: Vápenná, Vycpálkův lom. Sbírka J. Jiráska, foto J. Jirásek 2009.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EB1286F-6A14-49B4-8801-27CC93363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057955" y="2429689"/>
            <a:ext cx="4372324" cy="352340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292582F-44E5-4043-83E7-5421DA728F47}"/>
              </a:ext>
            </a:extLst>
          </p:cNvPr>
          <p:cNvSpPr txBox="1"/>
          <p:nvPr/>
        </p:nvSpPr>
        <p:spPr>
          <a:xfrm>
            <a:off x="8522326" y="6353843"/>
            <a:ext cx="3483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/>
              <a:t>Akhtaragda</a:t>
            </a:r>
            <a:r>
              <a:rPr lang="cs-CZ" sz="1000" dirty="0"/>
              <a:t> River </a:t>
            </a:r>
            <a:r>
              <a:rPr lang="cs-CZ" sz="1000" dirty="0" err="1"/>
              <a:t>mouth</a:t>
            </a:r>
            <a:r>
              <a:rPr lang="cs-CZ" sz="1000" dirty="0"/>
              <a:t>, Rusko. Gerard van der </a:t>
            </a:r>
            <a:r>
              <a:rPr lang="cs-CZ" sz="1000" dirty="0" err="1"/>
              <a:t>Veldt</a:t>
            </a:r>
            <a:r>
              <a:rPr lang="cs-CZ" sz="1000" dirty="0"/>
              <a:t> </a:t>
            </a:r>
            <a:r>
              <a:rPr lang="cs-CZ" sz="1000" dirty="0" err="1"/>
              <a:t>photo</a:t>
            </a:r>
            <a:r>
              <a:rPr lang="cs-CZ" sz="1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2318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1B5E88-DFB6-465D-80D8-D02B14E55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Andradit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E7225AE-E474-45F1-93E0-8211CBC24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081" y="136474"/>
            <a:ext cx="4515828" cy="301709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B902969-8399-4421-92E2-A65567E1D799}"/>
              </a:ext>
            </a:extLst>
          </p:cNvPr>
          <p:cNvSpPr txBox="1"/>
          <p:nvPr/>
        </p:nvSpPr>
        <p:spPr>
          <a:xfrm>
            <a:off x="8547803" y="3136001"/>
            <a:ext cx="36441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/>
              <a:t>Démantoid</a:t>
            </a:r>
            <a:r>
              <a:rPr lang="cs-CZ" sz="1000" dirty="0"/>
              <a:t>, </a:t>
            </a:r>
            <a:r>
              <a:rPr lang="cs-CZ" sz="1000" dirty="0" err="1"/>
              <a:t>Sferlùn</a:t>
            </a:r>
            <a:r>
              <a:rPr lang="cs-CZ" sz="1000" dirty="0"/>
              <a:t> </a:t>
            </a:r>
            <a:r>
              <a:rPr lang="cs-CZ" sz="1000" dirty="0" err="1"/>
              <a:t>asbestos</a:t>
            </a:r>
            <a:r>
              <a:rPr lang="cs-CZ" sz="1000" dirty="0"/>
              <a:t> mine, Itálie. Enrico </a:t>
            </a:r>
            <a:r>
              <a:rPr lang="cs-CZ" sz="1000" dirty="0" err="1"/>
              <a:t>Bonacina</a:t>
            </a:r>
            <a:r>
              <a:rPr lang="cs-CZ" sz="1000" dirty="0"/>
              <a:t> </a:t>
            </a:r>
            <a:r>
              <a:rPr lang="cs-CZ" sz="1000" dirty="0" err="1"/>
              <a:t>photo</a:t>
            </a:r>
            <a:r>
              <a:rPr lang="cs-CZ" sz="1000" dirty="0"/>
              <a:t>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C4DB1E6-C710-426A-804A-DB9E915EF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5200" y="2325240"/>
            <a:ext cx="4770387" cy="360760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79C1A5D-654B-462C-B6FE-BBC6C63E6778}"/>
              </a:ext>
            </a:extLst>
          </p:cNvPr>
          <p:cNvSpPr txBox="1"/>
          <p:nvPr/>
        </p:nvSpPr>
        <p:spPr>
          <a:xfrm>
            <a:off x="1499756" y="6492875"/>
            <a:ext cx="22812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Lokalita: Vlastějovice. Foto T. Kadlec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4716166-BAE9-4995-8D2A-78456C44B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921" y="3432975"/>
            <a:ext cx="4419600" cy="33146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C6BF6CB-FEBF-4706-BD7B-B44749F5E21A}"/>
              </a:ext>
            </a:extLst>
          </p:cNvPr>
          <p:cNvSpPr txBox="1"/>
          <p:nvPr/>
        </p:nvSpPr>
        <p:spPr>
          <a:xfrm>
            <a:off x="9113521" y="6013640"/>
            <a:ext cx="2240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Hnědé čtyřiadvacetistěny andraditu. Lokalita: </a:t>
            </a:r>
            <a:r>
              <a:rPr lang="cs-CZ" sz="1000" dirty="0" err="1"/>
              <a:t>Ocna</a:t>
            </a:r>
            <a:r>
              <a:rPr lang="cs-CZ" sz="1000" dirty="0"/>
              <a:t> de </a:t>
            </a:r>
            <a:r>
              <a:rPr lang="cs-CZ" sz="1000" dirty="0" err="1"/>
              <a:t>Fier</a:t>
            </a:r>
            <a:r>
              <a:rPr lang="cs-CZ" sz="1000" dirty="0"/>
              <a:t>, Rumunsko. Sbírky Přírodovědného muzea Národního muzea, foto J. Jirásek 2010.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750054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87E4605B-CD30-43BA-8A88-3EFF9CFBE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Nesosilikáty</a:t>
            </a:r>
            <a:r>
              <a:rPr lang="cs-CZ" dirty="0"/>
              <a:t> – skupina Al</a:t>
            </a:r>
            <a:r>
              <a:rPr lang="cs-CZ" baseline="-25000" dirty="0"/>
              <a:t>2</a:t>
            </a:r>
            <a:r>
              <a:rPr lang="cs-CZ" dirty="0"/>
              <a:t>SiO</a:t>
            </a:r>
            <a:r>
              <a:rPr lang="cs-CZ" baseline="-25000" dirty="0"/>
              <a:t>5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D0B29BF7-EEF9-4624-BBDC-5A97141C4F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035812"/>
              </p:ext>
            </p:extLst>
          </p:nvPr>
        </p:nvGraphicFramePr>
        <p:xfrm>
          <a:off x="205587" y="1690688"/>
          <a:ext cx="11780826" cy="24971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2826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2735401558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2254690639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10327069"/>
                    </a:ext>
                  </a:extLst>
                </a:gridCol>
                <a:gridCol w="1044000">
                  <a:extLst>
                    <a:ext uri="{9D8B030D-6E8A-4147-A177-3AD203B41FA5}">
                      <a16:colId xmlns:a16="http://schemas.microsoft.com/office/drawing/2014/main" val="1048984464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1149955468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160473857"/>
                    </a:ext>
                  </a:extLst>
                </a:gridCol>
              </a:tblGrid>
              <a:tr h="368282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baseline="0" dirty="0"/>
                        <a:t>Minerály</a:t>
                      </a:r>
                    </a:p>
                  </a:txBody>
                  <a:tcPr marL="91124" marR="91124" marT="45562" marB="45562"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baseline="0" dirty="0"/>
                        <a:t>Barva</a:t>
                      </a:r>
                    </a:p>
                  </a:txBody>
                  <a:tcPr marL="90810" marR="90810" marT="45404" marB="454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baseline="0" dirty="0"/>
                        <a:t>Soustava</a:t>
                      </a:r>
                    </a:p>
                  </a:txBody>
                  <a:tcPr marL="90810" marR="90810" marT="45404" marB="454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baseline="0" dirty="0"/>
                        <a:t>Tvrdost</a:t>
                      </a:r>
                    </a:p>
                  </a:txBody>
                  <a:tcPr marL="90810" marR="90810" marT="45404" marB="454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baseline="0" dirty="0"/>
                        <a:t>Hustota</a:t>
                      </a:r>
                    </a:p>
                  </a:txBody>
                  <a:tcPr marL="90810" marR="90810" marT="45404" marB="454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baseline="0" dirty="0"/>
                        <a:t>Štěpnost</a:t>
                      </a:r>
                    </a:p>
                  </a:txBody>
                  <a:tcPr marL="90810" marR="90810" marT="45404" marB="454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baseline="0" dirty="0"/>
                        <a:t>Agregáty/krystaly</a:t>
                      </a:r>
                    </a:p>
                  </a:txBody>
                  <a:tcPr marL="90810" marR="90810" marT="45404" marB="45404"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68282">
                <a:tc>
                  <a:txBody>
                    <a:bodyPr/>
                    <a:lstStyle/>
                    <a:p>
                      <a:r>
                        <a:rPr lang="cs-CZ" sz="2000" b="0" baseline="0" dirty="0"/>
                        <a:t>Sillimanit</a:t>
                      </a:r>
                    </a:p>
                  </a:txBody>
                  <a:tcPr marL="90810" marR="90810" marT="45404" marB="4540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</a:t>
                      </a:r>
                      <a:r>
                        <a:rPr lang="cs-CZ" sz="2000" b="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Al</a:t>
                      </a:r>
                      <a:r>
                        <a:rPr lang="cs-CZ" sz="2000" b="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SiO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0810" marR="90810" marT="45404" marB="4540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bílá, šedá, nažloutlá, bezbarvá</a:t>
                      </a:r>
                    </a:p>
                  </a:txBody>
                  <a:tcPr marL="90810" marR="90810" marT="45404" marB="4540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rombická</a:t>
                      </a:r>
                    </a:p>
                  </a:txBody>
                  <a:tcPr marL="90810" marR="90810" marT="45404" marB="4540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6-7</a:t>
                      </a:r>
                    </a:p>
                  </a:txBody>
                  <a:tcPr marL="90810" marR="90810" marT="45404" marB="4540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0810" marR="90810" marT="45404" marB="4540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štěpný</a:t>
                      </a:r>
                    </a:p>
                  </a:txBody>
                  <a:tcPr marL="90810" marR="90810" marT="45404" marB="4540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jehlicovité-vláknité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/sloupcovité</a:t>
                      </a:r>
                    </a:p>
                  </a:txBody>
                  <a:tcPr marL="90810" marR="90810" marT="45404" marB="45404" anchor="ctr"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456568">
                <a:tc>
                  <a:txBody>
                    <a:bodyPr/>
                    <a:lstStyle/>
                    <a:p>
                      <a:r>
                        <a:rPr lang="cs-CZ" sz="2000" baseline="0" dirty="0"/>
                        <a:t>Andalusit</a:t>
                      </a:r>
                    </a:p>
                  </a:txBody>
                  <a:tcPr marL="90810" marR="90810" marT="45404" marB="4540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</a:t>
                      </a:r>
                      <a:r>
                        <a:rPr lang="cs-CZ" sz="2000" b="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Al</a:t>
                      </a:r>
                      <a:r>
                        <a:rPr lang="cs-CZ" sz="2000" b="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SiO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0810" marR="90810" marT="45404" marB="4540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růžová, fialová červenohnědá</a:t>
                      </a:r>
                    </a:p>
                  </a:txBody>
                  <a:tcPr marL="90810" marR="90810" marT="45404" marB="4540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rombická</a:t>
                      </a:r>
                    </a:p>
                  </a:txBody>
                  <a:tcPr marL="90810" marR="90810" marT="45404" marB="4540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6.5-7</a:t>
                      </a:r>
                    </a:p>
                  </a:txBody>
                  <a:tcPr marL="90810" marR="90810" marT="45404" marB="4540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0810" marR="90810" marT="45404" marB="4540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nedokonale štěpný</a:t>
                      </a:r>
                    </a:p>
                  </a:txBody>
                  <a:tcPr marL="90810" marR="90810" marT="45404" marB="4540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jehlicovité-zrnité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/sloupcovité</a:t>
                      </a:r>
                    </a:p>
                  </a:txBody>
                  <a:tcPr marL="90810" marR="90810" marT="45404" marB="45404" anchor="ctr"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368282">
                <a:tc>
                  <a:txBody>
                    <a:bodyPr/>
                    <a:lstStyle/>
                    <a:p>
                      <a:r>
                        <a:rPr lang="cs-CZ" sz="2000" baseline="0" dirty="0"/>
                        <a:t>Kyanit</a:t>
                      </a:r>
                    </a:p>
                  </a:txBody>
                  <a:tcPr marL="90810" marR="90810" marT="45404" marB="4540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</a:t>
                      </a:r>
                      <a:r>
                        <a:rPr lang="cs-CZ" sz="2000" b="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</a:t>
                      </a:r>
                      <a:r>
                        <a:rPr lang="cs-CZ" sz="2000" b="0" kern="1200" baseline="300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SiO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0810" marR="90810" marT="45404" marB="4540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modrá, šedá, bílá, bezbarvá</a:t>
                      </a:r>
                    </a:p>
                  </a:txBody>
                  <a:tcPr marL="90810" marR="90810" marT="45404" marB="4540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triklinická</a:t>
                      </a:r>
                    </a:p>
                  </a:txBody>
                  <a:tcPr marL="90810" marR="90810" marT="45404" marB="4540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5-7</a:t>
                      </a:r>
                    </a:p>
                  </a:txBody>
                  <a:tcPr marL="90810" marR="90810" marT="45404" marB="4540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3.5</a:t>
                      </a:r>
                    </a:p>
                  </a:txBody>
                  <a:tcPr marL="90810" marR="90810" marT="45404" marB="4540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výborně štěpný</a:t>
                      </a:r>
                    </a:p>
                  </a:txBody>
                  <a:tcPr marL="90810" marR="90810" marT="45404" marB="4540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zrnité/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sloupcovité-tabulkovité</a:t>
                      </a:r>
                      <a:endParaRPr lang="cs-CZ" sz="20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810" marR="90810" marT="45404" marB="45404" anchor="ctr"/>
                </a:tc>
                <a:extLst>
                  <a:ext uri="{0D108BD9-81ED-4DB2-BD59-A6C34878D82A}">
                    <a16:rowId xmlns:a16="http://schemas.microsoft.com/office/drawing/2014/main" val="3048645944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50EEB66E-5156-46C3-BB90-99363743CA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165984"/>
              </p:ext>
            </p:extLst>
          </p:nvPr>
        </p:nvGraphicFramePr>
        <p:xfrm>
          <a:off x="4339830" y="4370399"/>
          <a:ext cx="7646583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8696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6357887">
                  <a:extLst>
                    <a:ext uri="{9D8B030D-6E8A-4147-A177-3AD203B41FA5}">
                      <a16:colId xmlns:a16="http://schemas.microsoft.com/office/drawing/2014/main" val="68344451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Výskyty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cs-CZ" sz="2000" b="0" dirty="0"/>
                        <a:t>Typicky horniny bohaté Al.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cs-CZ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705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Sillimanit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dirty="0"/>
                        <a:t>regionálně metamorfované horniny (svory, ruly)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1963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Andalusit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/>
                        <a:t>kontaktně/regionálně metamorfované horniny (svory, ruly), pegmatity bohaté Al, kyselé granitoidy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8229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Kyanit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/>
                        <a:t>regionálně metamorfované horniny (svory, ruly, granulity)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5373990"/>
                  </a:ext>
                </a:extLst>
              </a:tr>
            </a:tbl>
          </a:graphicData>
        </a:graphic>
      </p:graphicFrame>
      <p:graphicFrame>
        <p:nvGraphicFramePr>
          <p:cNvPr id="11" name="Tabulka 11">
            <a:extLst>
              <a:ext uri="{FF2B5EF4-FFF2-40B4-BE49-F238E27FC236}">
                <a16:creationId xmlns:a16="http://schemas.microsoft.com/office/drawing/2014/main" id="{66ED1238-A909-4591-B379-B8640B3CCD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436353"/>
              </p:ext>
            </p:extLst>
          </p:nvPr>
        </p:nvGraphicFramePr>
        <p:xfrm>
          <a:off x="483541" y="4858079"/>
          <a:ext cx="3175000" cy="1310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75000">
                  <a:extLst>
                    <a:ext uri="{9D8B030D-6E8A-4147-A177-3AD203B41FA5}">
                      <a16:colId xmlns:a16="http://schemas.microsoft.com/office/drawing/2014/main" val="129270706"/>
                    </a:ext>
                  </a:extLst>
                </a:gridCol>
              </a:tblGrid>
              <a:tr h="123735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Minerály skupiny Al</a:t>
                      </a:r>
                      <a:r>
                        <a:rPr lang="cs-CZ" sz="2000" baseline="-25000" dirty="0"/>
                        <a:t>2</a:t>
                      </a:r>
                      <a:r>
                        <a:rPr lang="cs-CZ" sz="2000" dirty="0"/>
                        <a:t>SiO</a:t>
                      </a:r>
                      <a:r>
                        <a:rPr lang="cs-CZ" sz="2000" baseline="-25000" dirty="0"/>
                        <a:t>5</a:t>
                      </a:r>
                      <a:r>
                        <a:rPr lang="cs-CZ" sz="2000" dirty="0"/>
                        <a:t> jsou poměrně odolné vůči hydrotermálním alteracím a zvětrávání.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28636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492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15DF5AA0-18E1-4139-92A5-5DF67B88B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Nesosilikáty</a:t>
            </a:r>
            <a:r>
              <a:rPr lang="cs-CZ" dirty="0"/>
              <a:t> – skupina Al</a:t>
            </a:r>
            <a:r>
              <a:rPr lang="cs-CZ" baseline="-25000" dirty="0"/>
              <a:t>2</a:t>
            </a:r>
            <a:r>
              <a:rPr lang="cs-CZ" dirty="0"/>
              <a:t>SiO</a:t>
            </a:r>
            <a:r>
              <a:rPr lang="cs-CZ" baseline="-25000" dirty="0"/>
              <a:t>5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6DE7219-50FE-48E3-925B-DB962B1E6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007" y="1984400"/>
            <a:ext cx="4541983" cy="438536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9317960-E7A3-4FC0-919B-058871AA7EDE}"/>
              </a:ext>
            </a:extLst>
          </p:cNvPr>
          <p:cNvSpPr txBox="1"/>
          <p:nvPr/>
        </p:nvSpPr>
        <p:spPr>
          <a:xfrm>
            <a:off x="3926608" y="6369764"/>
            <a:ext cx="433878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https://www.sciencedirect.com/topics/earth-and-planetary-sciences/andalusite</a:t>
            </a:r>
          </a:p>
        </p:txBody>
      </p:sp>
    </p:spTree>
    <p:extLst>
      <p:ext uri="{BB962C8B-B14F-4D97-AF65-F5344CB8AC3E}">
        <p14:creationId xmlns:p14="http://schemas.microsoft.com/office/powerpoint/2010/main" val="3097069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C82AB7-F597-484B-A951-320F877C3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Nesosilikáty</a:t>
            </a:r>
            <a:r>
              <a:rPr lang="cs-CZ" dirty="0"/>
              <a:t> – skupina Al</a:t>
            </a:r>
            <a:r>
              <a:rPr lang="cs-CZ" baseline="-25000" dirty="0"/>
              <a:t>2</a:t>
            </a:r>
            <a:r>
              <a:rPr lang="cs-CZ" dirty="0"/>
              <a:t>SiO</a:t>
            </a:r>
            <a:r>
              <a:rPr lang="cs-CZ" baseline="-25000" dirty="0"/>
              <a:t>5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328CDCA-71BB-40DC-8057-9872235D1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42144" y="2324516"/>
            <a:ext cx="4526412" cy="339480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2BA9390-44F2-4228-95F1-86B2372A14ED}"/>
              </a:ext>
            </a:extLst>
          </p:cNvPr>
          <p:cNvSpPr txBox="1"/>
          <p:nvPr/>
        </p:nvSpPr>
        <p:spPr>
          <a:xfrm>
            <a:off x="1128922" y="6285126"/>
            <a:ext cx="29528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Shluk stébelnatých krystalů andalusitu. Lokalita: Dolní Bory - Hatě. Sbírka J. Jiráska, foto J. Jirásek 2006.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6A3051E-3E40-497E-82D3-8BF9F89A00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44"/>
          <a:stretch/>
        </p:blipFill>
        <p:spPr>
          <a:xfrm rot="5400000">
            <a:off x="3859380" y="2402589"/>
            <a:ext cx="4525200" cy="323987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BC88F05-DD70-47D8-A45A-CEA4C21AF8FF}"/>
              </a:ext>
            </a:extLst>
          </p:cNvPr>
          <p:cNvSpPr txBox="1"/>
          <p:nvPr/>
        </p:nvSpPr>
        <p:spPr>
          <a:xfrm>
            <a:off x="5326373" y="6323700"/>
            <a:ext cx="15912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Sillimanit. Lokalita: Jihlava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160E50D-D491-4AE7-979B-1340B6CA66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092"/>
          <a:stretch/>
        </p:blipFill>
        <p:spPr>
          <a:xfrm rot="16200000">
            <a:off x="7336669" y="2363250"/>
            <a:ext cx="4526414" cy="3317337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F819D2E-15E0-4815-95B7-98C9AC63ACFC}"/>
              </a:ext>
            </a:extLst>
          </p:cNvPr>
          <p:cNvSpPr txBox="1"/>
          <p:nvPr/>
        </p:nvSpPr>
        <p:spPr>
          <a:xfrm>
            <a:off x="8480525" y="6331394"/>
            <a:ext cx="223870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Kyanit. Lokalita: </a:t>
            </a:r>
            <a:r>
              <a:rPr lang="cs-CZ" sz="1050" dirty="0" err="1"/>
              <a:t>Vrtěžíř</a:t>
            </a:r>
            <a:r>
              <a:rPr lang="cs-CZ" sz="1050" dirty="0"/>
              <a:t> u Nedvědice</a:t>
            </a:r>
          </a:p>
        </p:txBody>
      </p:sp>
    </p:spTree>
    <p:extLst>
      <p:ext uri="{BB962C8B-B14F-4D97-AF65-F5344CB8AC3E}">
        <p14:creationId xmlns:p14="http://schemas.microsoft.com/office/powerpoint/2010/main" val="3803068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C82AB7-F597-484B-A951-320F877C3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Nesosilikáty</a:t>
            </a:r>
            <a:r>
              <a:rPr lang="cs-CZ" dirty="0"/>
              <a:t> – skupina Al</a:t>
            </a:r>
            <a:r>
              <a:rPr lang="cs-CZ" baseline="-25000" dirty="0"/>
              <a:t>2</a:t>
            </a:r>
            <a:r>
              <a:rPr lang="cs-CZ" dirty="0"/>
              <a:t>SiO</a:t>
            </a:r>
            <a:r>
              <a:rPr lang="cs-CZ" baseline="-25000" dirty="0"/>
              <a:t>5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0C18A28-014D-41ED-BB7C-FC2B69E25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364" y="1812866"/>
            <a:ext cx="3711691" cy="372029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F7A5B98-A1C0-4A1C-BE53-549F33E06FCA}"/>
              </a:ext>
            </a:extLst>
          </p:cNvPr>
          <p:cNvSpPr txBox="1"/>
          <p:nvPr/>
        </p:nvSpPr>
        <p:spPr>
          <a:xfrm>
            <a:off x="3894128" y="5529314"/>
            <a:ext cx="37879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Lokalita: Ledeč nad Sázavou. Sillimanit s typickým hedvábným leskem. Foto a sběr T. Kadlec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CD613362-8753-4AD0-ACA6-9378049ABE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68"/>
          <a:stretch/>
        </p:blipFill>
        <p:spPr>
          <a:xfrm>
            <a:off x="7900022" y="1812866"/>
            <a:ext cx="4047725" cy="3720295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B2D2AA96-B4B4-4436-8C8E-020DD6EC0EA0}"/>
              </a:ext>
            </a:extLst>
          </p:cNvPr>
          <p:cNvSpPr txBox="1"/>
          <p:nvPr/>
        </p:nvSpPr>
        <p:spPr>
          <a:xfrm>
            <a:off x="7900022" y="5529314"/>
            <a:ext cx="60977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Lokalita: Ledeč nad Sázavou. </a:t>
            </a:r>
            <a:r>
              <a:rPr lang="cs-CZ" sz="900" b="0" i="0" dirty="0">
                <a:effectLst/>
              </a:rPr>
              <a:t>Krystal kyanitu v křemeni. Foto a sběr T. Kadlec.</a:t>
            </a:r>
            <a:endParaRPr lang="cs-CZ" sz="900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35963BB-86B9-45A0-A8A4-E9D6EAAA03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78" r="11857"/>
          <a:stretch/>
        </p:blipFill>
        <p:spPr>
          <a:xfrm>
            <a:off x="275089" y="1812867"/>
            <a:ext cx="3401072" cy="3720294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819EABAF-0A76-466B-BB55-0565350036AF}"/>
              </a:ext>
            </a:extLst>
          </p:cNvPr>
          <p:cNvSpPr txBox="1"/>
          <p:nvPr/>
        </p:nvSpPr>
        <p:spPr>
          <a:xfrm>
            <a:off x="244253" y="5521620"/>
            <a:ext cx="364987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Lokalita: Čejov u Humpolce. Andalusit. Foto a sběr T. Kadlec</a:t>
            </a:r>
          </a:p>
        </p:txBody>
      </p:sp>
    </p:spTree>
    <p:extLst>
      <p:ext uri="{BB962C8B-B14F-4D97-AF65-F5344CB8AC3E}">
        <p14:creationId xmlns:p14="http://schemas.microsoft.com/office/powerpoint/2010/main" val="1483303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5F1F25-F685-4C7E-AB62-475FC027F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372D4B-D20B-4B62-9A84-D87AA0D19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Silikáty = největší a nejdůležitější skupina minerálů.</a:t>
            </a:r>
          </a:p>
          <a:p>
            <a:r>
              <a:rPr lang="cs-CZ" dirty="0"/>
              <a:t>Strukturu silikátů tvoří tetraedry [SiO</a:t>
            </a:r>
            <a:r>
              <a:rPr lang="cs-CZ" baseline="-25000" dirty="0"/>
              <a:t>4</a:t>
            </a:r>
            <a:r>
              <a:rPr lang="cs-CZ" dirty="0"/>
              <a:t>]</a:t>
            </a:r>
            <a:r>
              <a:rPr lang="cs-CZ" baseline="30000" dirty="0"/>
              <a:t>4-</a:t>
            </a:r>
            <a:r>
              <a:rPr lang="cs-CZ" dirty="0"/>
              <a:t>  (příp. tetraedry [AlO</a:t>
            </a:r>
            <a:r>
              <a:rPr lang="cs-CZ" baseline="-25000" dirty="0"/>
              <a:t>4</a:t>
            </a:r>
            <a:r>
              <a:rPr lang="cs-CZ" dirty="0"/>
              <a:t>]</a:t>
            </a:r>
            <a:r>
              <a:rPr lang="cs-CZ" baseline="30000" dirty="0"/>
              <a:t>5-</a:t>
            </a:r>
            <a:r>
              <a:rPr lang="cs-CZ" dirty="0"/>
              <a:t>) + kationty kovů (např. Ca, </a:t>
            </a:r>
            <a:r>
              <a:rPr lang="cs-CZ" dirty="0" err="1"/>
              <a:t>Fe</a:t>
            </a:r>
            <a:r>
              <a:rPr lang="cs-CZ" dirty="0"/>
              <a:t>, Mg, Al, Na), které jsou umístěny ve středu strukturních polyedrů.</a:t>
            </a:r>
          </a:p>
          <a:p>
            <a:r>
              <a:rPr lang="cs-CZ" dirty="0"/>
              <a:t>Podle uspořádání SiO</a:t>
            </a:r>
            <a:r>
              <a:rPr lang="cs-CZ" baseline="-25000" dirty="0"/>
              <a:t>4 </a:t>
            </a:r>
            <a:r>
              <a:rPr lang="cs-CZ" dirty="0"/>
              <a:t>tetraedrů se dělí na:</a:t>
            </a:r>
            <a:endParaRPr lang="cs-CZ" baseline="-25000" dirty="0"/>
          </a:p>
          <a:p>
            <a:pPr lvl="1"/>
            <a:r>
              <a:rPr lang="cs-CZ" b="1" dirty="0" err="1"/>
              <a:t>Nesosilikáty</a:t>
            </a:r>
            <a:r>
              <a:rPr lang="cs-CZ" b="1" dirty="0"/>
              <a:t> – tetraedry izolované</a:t>
            </a:r>
          </a:p>
          <a:p>
            <a:pPr lvl="1"/>
            <a:r>
              <a:rPr lang="cs-CZ" b="1" dirty="0" err="1"/>
              <a:t>Sorosilikáty</a:t>
            </a:r>
            <a:r>
              <a:rPr lang="cs-CZ" b="1" dirty="0"/>
              <a:t> – dva spojené tetraedry</a:t>
            </a:r>
          </a:p>
          <a:p>
            <a:pPr lvl="1"/>
            <a:r>
              <a:rPr lang="cs-CZ" dirty="0" err="1"/>
              <a:t>Cyklosilikáty</a:t>
            </a:r>
            <a:r>
              <a:rPr lang="cs-CZ" dirty="0"/>
              <a:t> – tetraedry spojené do cyklů</a:t>
            </a:r>
          </a:p>
          <a:p>
            <a:pPr lvl="1"/>
            <a:r>
              <a:rPr lang="cs-CZ" dirty="0" err="1"/>
              <a:t>Inosilikáty</a:t>
            </a:r>
            <a:r>
              <a:rPr lang="cs-CZ" dirty="0"/>
              <a:t> – tetraedry spojené do řetězců</a:t>
            </a:r>
          </a:p>
          <a:p>
            <a:pPr lvl="1"/>
            <a:r>
              <a:rPr lang="cs-CZ" dirty="0" err="1"/>
              <a:t>Fylosilikáty</a:t>
            </a:r>
            <a:r>
              <a:rPr lang="cs-CZ" dirty="0"/>
              <a:t> – tetraedry spojené v ploše</a:t>
            </a:r>
          </a:p>
          <a:p>
            <a:pPr lvl="1"/>
            <a:r>
              <a:rPr lang="cs-CZ" dirty="0" err="1"/>
              <a:t>Tektosilikáty</a:t>
            </a:r>
            <a:r>
              <a:rPr lang="cs-CZ" dirty="0"/>
              <a:t> – tetraedry tvořící prostorovou kostru</a:t>
            </a:r>
          </a:p>
          <a:p>
            <a:pPr lvl="1"/>
            <a:endParaRPr lang="cs-CZ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Dark Gray Tetrahedron">
                <a:extLst>
                  <a:ext uri="{FF2B5EF4-FFF2-40B4-BE49-F238E27FC236}">
                    <a16:creationId xmlns:a16="http://schemas.microsoft.com/office/drawing/2014/main" id="{315E0BCC-0813-45E8-88AC-F587A0003E3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40811849"/>
                  </p:ext>
                </p:extLst>
              </p:nvPr>
            </p:nvGraphicFramePr>
            <p:xfrm>
              <a:off x="7618210" y="2986712"/>
              <a:ext cx="4143184" cy="319025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143184" cy="319025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am3d:spPr>
                  <am3d:camera>
                    <am3d:pos x="0" y="0" z="742719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166890" d="1000000"/>
                    <am3d:preTrans dx="531" dy="-15492322" dz="-5131587"/>
                    <am3d:scale>
                      <am3d:sx n="1000000" d="1000000"/>
                      <am3d:sy n="1000000" d="1000000"/>
                      <am3d:sz n="1000000" d="1000000"/>
                    </am3d:scale>
                    <am3d:rot ax="-8151250" ay="-2830809" az="867305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Dark Gray Tetrahedron">
                <a:extLst>
                  <a:ext uri="{FF2B5EF4-FFF2-40B4-BE49-F238E27FC236}">
                    <a16:creationId xmlns:a16="http://schemas.microsoft.com/office/drawing/2014/main" id="{315E0BCC-0813-45E8-88AC-F587A0003E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18210" y="2986712"/>
                <a:ext cx="4143184" cy="3190251"/>
              </a:xfrm>
              <a:prstGeom prst="rect">
                <a:avLst/>
              </a:prstGeom>
              <a:noFill/>
              <a:ln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60190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404A60C0-D360-46F8-BA95-D25B6DA26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Nesosilikáty</a:t>
            </a:r>
            <a:r>
              <a:rPr lang="cs-CZ" dirty="0"/>
              <a:t> – skupina Al</a:t>
            </a:r>
            <a:r>
              <a:rPr lang="cs-CZ" baseline="-25000" dirty="0"/>
              <a:t>2</a:t>
            </a:r>
            <a:r>
              <a:rPr lang="cs-CZ" dirty="0"/>
              <a:t>SiO</a:t>
            </a:r>
            <a:r>
              <a:rPr lang="cs-CZ" baseline="-25000" dirty="0"/>
              <a:t>5 </a:t>
            </a:r>
            <a:r>
              <a:rPr lang="cs-CZ" b="1" dirty="0"/>
              <a:t>- </a:t>
            </a:r>
            <a:r>
              <a:rPr lang="cs-CZ" b="1" dirty="0" err="1"/>
              <a:t>chiastolit</a:t>
            </a:r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C51A8EC-CC52-4FB9-ADD7-E08E1AABC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76105"/>
            <a:ext cx="4610986" cy="346976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400CDAE-15A1-4EA8-B01F-55F75D83D3D0}"/>
              </a:ext>
            </a:extLst>
          </p:cNvPr>
          <p:cNvSpPr txBox="1"/>
          <p:nvPr/>
        </p:nvSpPr>
        <p:spPr>
          <a:xfrm>
            <a:off x="838200" y="5454290"/>
            <a:ext cx="348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Lokalita: </a:t>
            </a:r>
            <a:r>
              <a:rPr lang="cs-CZ" sz="1000" dirty="0" err="1"/>
              <a:t>Hunan</a:t>
            </a:r>
            <a:r>
              <a:rPr lang="cs-CZ" sz="1000" dirty="0"/>
              <a:t>, Čína. John </a:t>
            </a:r>
            <a:r>
              <a:rPr lang="cs-CZ" sz="1000" dirty="0" err="1"/>
              <a:t>Betts</a:t>
            </a:r>
            <a:endParaRPr lang="cs-CZ" sz="10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169AEF0-E719-4A2F-8EBB-C9D57169E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76104"/>
            <a:ext cx="4610986" cy="346976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A7FFA06-3C20-40A6-83B7-03DFD4C49491}"/>
              </a:ext>
            </a:extLst>
          </p:cNvPr>
          <p:cNvSpPr txBox="1"/>
          <p:nvPr/>
        </p:nvSpPr>
        <p:spPr>
          <a:xfrm>
            <a:off x="6096000" y="5454290"/>
            <a:ext cx="348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Lokalita: </a:t>
            </a:r>
            <a:r>
              <a:rPr lang="cs-CZ" sz="1000" dirty="0" err="1"/>
              <a:t>Villar</a:t>
            </a:r>
            <a:r>
              <a:rPr lang="cs-CZ" sz="1000" dirty="0"/>
              <a:t> de San Pedro, </a:t>
            </a:r>
            <a:r>
              <a:rPr lang="cs-CZ" sz="1000" dirty="0" err="1"/>
              <a:t>Spain</a:t>
            </a:r>
            <a:r>
              <a:rPr lang="cs-CZ" sz="1000" dirty="0"/>
              <a:t>. JRGL.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13C91FA-3E3C-4148-8245-2B771E14E849}"/>
              </a:ext>
            </a:extLst>
          </p:cNvPr>
          <p:cNvSpPr txBox="1"/>
          <p:nvPr/>
        </p:nvSpPr>
        <p:spPr>
          <a:xfrm>
            <a:off x="2105304" y="6164183"/>
            <a:ext cx="7617816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dirty="0"/>
              <a:t>Typický pro kontaktně metamorfované horniny, např. rohovce a břidlice.</a:t>
            </a:r>
          </a:p>
        </p:txBody>
      </p:sp>
    </p:spTree>
    <p:extLst>
      <p:ext uri="{BB962C8B-B14F-4D97-AF65-F5344CB8AC3E}">
        <p14:creationId xmlns:p14="http://schemas.microsoft.com/office/powerpoint/2010/main" val="4027585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EE2897-566B-4F51-923B-B57CF118F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Nesosilikáty</a:t>
            </a:r>
            <a:r>
              <a:rPr lang="cs-CZ" dirty="0"/>
              <a:t> - staurolit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307DB573-961A-4531-803E-5294A54AEE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391981"/>
              </p:ext>
            </p:extLst>
          </p:nvPr>
        </p:nvGraphicFramePr>
        <p:xfrm>
          <a:off x="976429" y="1805952"/>
          <a:ext cx="4064000" cy="8091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2680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2941320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412899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Minerál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Staurolit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cs-CZ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cs-CZ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(SiO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cs-CZ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cs-CZ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(O,OH)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cs-CZ" sz="20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20AD6024-B120-48DA-8EED-287273DD5B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176595"/>
              </p:ext>
            </p:extLst>
          </p:nvPr>
        </p:nvGraphicFramePr>
        <p:xfrm>
          <a:off x="6181292" y="1805952"/>
          <a:ext cx="5062871" cy="277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2230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3540641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baseline="0" dirty="0"/>
                        <a:t>Vlastnosti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Barva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hnědá, červenohnědá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Soustava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monoklinická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367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Lesk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skelný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Tvrdost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7-7.5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334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Hustota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3.6-3.8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39661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aseline="0" dirty="0"/>
                        <a:t>Staurolit je nedokonale ŠTĚPNÝ.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026585"/>
                  </a:ext>
                </a:extLst>
              </a:tr>
            </a:tbl>
          </a:graphicData>
        </a:graphic>
      </p:graphicFrame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682C4291-89B5-4EC0-A370-B14FB7C10D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64150"/>
              </p:ext>
            </p:extLst>
          </p:nvPr>
        </p:nvGraphicFramePr>
        <p:xfrm>
          <a:off x="6181294" y="4765935"/>
          <a:ext cx="5062869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62869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Výskyty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Typický minerál svorů a rul.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963472"/>
                  </a:ext>
                </a:extLst>
              </a:tr>
            </a:tbl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DA24A88E-4F25-4D2B-BC54-189454D2AD00}"/>
              </a:ext>
            </a:extLst>
          </p:cNvPr>
          <p:cNvSpPr txBox="1"/>
          <p:nvPr/>
        </p:nvSpPr>
        <p:spPr>
          <a:xfrm>
            <a:off x="1191676" y="5762019"/>
            <a:ext cx="36140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000000"/>
                </a:solidFill>
                <a:effectLst/>
              </a:rPr>
              <a:t>Lokalita: Petrov nad Desnou. Sbírka J. Jiráska, foto J. Jirásek 2007.</a:t>
            </a:r>
            <a:endParaRPr lang="cs-CZ" sz="1000" dirty="0"/>
          </a:p>
        </p:txBody>
      </p:sp>
      <p:graphicFrame>
        <p:nvGraphicFramePr>
          <p:cNvPr id="9" name="Tabulka 11">
            <a:extLst>
              <a:ext uri="{FF2B5EF4-FFF2-40B4-BE49-F238E27FC236}">
                <a16:creationId xmlns:a16="http://schemas.microsoft.com/office/drawing/2014/main" id="{D9AA2C14-2693-402E-AEF0-FE436C04B4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994983"/>
              </p:ext>
            </p:extLst>
          </p:nvPr>
        </p:nvGraphicFramePr>
        <p:xfrm>
          <a:off x="6181292" y="5732644"/>
          <a:ext cx="5062870" cy="1005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62870">
                  <a:extLst>
                    <a:ext uri="{9D8B030D-6E8A-4147-A177-3AD203B41FA5}">
                      <a16:colId xmlns:a16="http://schemas.microsoft.com/office/drawing/2014/main" val="129270706"/>
                    </a:ext>
                  </a:extLst>
                </a:gridCol>
              </a:tblGrid>
              <a:tr h="66671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Staurolit je odolný vůči zvětrávání a vzhledem ke své hustotě a odolnosti se hromadí v aluviích.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2863667"/>
                  </a:ext>
                </a:extLst>
              </a:tr>
            </a:tbl>
          </a:graphicData>
        </a:graphic>
      </p:graphicFrame>
      <p:pic>
        <p:nvPicPr>
          <p:cNvPr id="10" name="Obrázek 9">
            <a:extLst>
              <a:ext uri="{FF2B5EF4-FFF2-40B4-BE49-F238E27FC236}">
                <a16:creationId xmlns:a16="http://schemas.microsoft.com/office/drawing/2014/main" id="{A6D88B47-C1AC-42F5-88E9-FA5916696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837" y="2692574"/>
            <a:ext cx="4092592" cy="3069445"/>
          </a:xfrm>
          <a:prstGeom prst="rect">
            <a:avLst/>
          </a:prstGeom>
        </p:spPr>
      </p:pic>
      <p:graphicFrame>
        <p:nvGraphicFramePr>
          <p:cNvPr id="11" name="Tabulka 11">
            <a:extLst>
              <a:ext uri="{FF2B5EF4-FFF2-40B4-BE49-F238E27FC236}">
                <a16:creationId xmlns:a16="http://schemas.microsoft.com/office/drawing/2014/main" id="{E0DD2BEF-0CDC-4DB9-B38E-25E010F427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299880"/>
              </p:ext>
            </p:extLst>
          </p:nvPr>
        </p:nvGraphicFramePr>
        <p:xfrm>
          <a:off x="863933" y="6062865"/>
          <a:ext cx="4288991" cy="701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88991">
                  <a:extLst>
                    <a:ext uri="{9D8B030D-6E8A-4147-A177-3AD203B41FA5}">
                      <a16:colId xmlns:a16="http://schemas.microsoft.com/office/drawing/2014/main" val="129270706"/>
                    </a:ext>
                  </a:extLst>
                </a:gridCol>
              </a:tblGrid>
              <a:tr h="369332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Krystaly jsou krátce sloupcovité, typicky </a:t>
                      </a:r>
                      <a:r>
                        <a:rPr lang="cs-CZ" sz="2000" dirty="0" err="1"/>
                        <a:t>dvojčatí</a:t>
                      </a:r>
                      <a:r>
                        <a:rPr lang="cs-CZ" sz="2000" dirty="0"/>
                        <a:t>. Agregáty zrnité.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28636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0568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9FC689-1BBE-4990-ABA8-DA0C6AD30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Staurolit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A650F04-7CF3-4643-87D5-664A337EA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325" y="1624605"/>
            <a:ext cx="5715000" cy="42862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FD10729-4066-427E-9BFF-6E7F9D32C0C8}"/>
              </a:ext>
            </a:extLst>
          </p:cNvPr>
          <p:cNvSpPr txBox="1"/>
          <p:nvPr/>
        </p:nvSpPr>
        <p:spPr>
          <a:xfrm>
            <a:off x="487325" y="5910854"/>
            <a:ext cx="53749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Tmavě hnědý sloupcovitý krystal </a:t>
            </a:r>
            <a:r>
              <a:rPr lang="cs-CZ" sz="1000" dirty="0" err="1"/>
              <a:t>straurolitu</a:t>
            </a:r>
            <a:r>
              <a:rPr lang="cs-CZ" sz="1000" dirty="0"/>
              <a:t> s granáty ve svoru. Lokalita: Nový Malín. Sbírka J. Jiráska, foto J. Jirásek 2010.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BACCD5D-9E4A-4230-AEE6-8174F8A1A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553" y="1598707"/>
            <a:ext cx="2871058" cy="324780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5974841-BC05-4790-A819-504294018B54}"/>
              </a:ext>
            </a:extLst>
          </p:cNvPr>
          <p:cNvSpPr txBox="1"/>
          <p:nvPr/>
        </p:nvSpPr>
        <p:spPr>
          <a:xfrm>
            <a:off x="6529764" y="4846509"/>
            <a:ext cx="28710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000000"/>
                </a:solidFill>
                <a:effectLst/>
              </a:rPr>
              <a:t>Lokalita: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Rubelita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,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Minas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Gerais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,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Southeast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 Region,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Brazil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. </a:t>
            </a:r>
            <a:r>
              <a:rPr lang="cs-CZ" sz="1000" dirty="0">
                <a:effectLst/>
              </a:rPr>
              <a:t>Robert </a:t>
            </a:r>
            <a:r>
              <a:rPr lang="cs-CZ" sz="1000" dirty="0" err="1">
                <a:effectLst/>
              </a:rPr>
              <a:t>Lavinsky</a:t>
            </a:r>
            <a:r>
              <a:rPr lang="cs-CZ" sz="1000" dirty="0">
                <a:effectLst/>
              </a:rPr>
              <a:t>.</a:t>
            </a:r>
            <a:endParaRPr lang="cs-CZ" sz="10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56024EE-C77F-4A30-8F63-6EFBAEE8C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4400" y="1598706"/>
            <a:ext cx="2633561" cy="324780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C5010F1-1E04-4310-8EBB-D2E132B3D10A}"/>
              </a:ext>
            </a:extLst>
          </p:cNvPr>
          <p:cNvSpPr txBox="1"/>
          <p:nvPr/>
        </p:nvSpPr>
        <p:spPr>
          <a:xfrm>
            <a:off x="9452611" y="4846509"/>
            <a:ext cx="28710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000000"/>
                </a:solidFill>
                <a:effectLst/>
              </a:rPr>
              <a:t>Lokalita: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Fannin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County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, Georgia. John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Betts</a:t>
            </a:r>
            <a:r>
              <a:rPr lang="cs-CZ" sz="1000" dirty="0">
                <a:effectLst/>
              </a:rPr>
              <a:t>.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043037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2B002D-EDBF-428C-9B11-EAFC8E019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Nesosilikáty</a:t>
            </a:r>
            <a:r>
              <a:rPr lang="cs-CZ" dirty="0"/>
              <a:t> – </a:t>
            </a:r>
            <a:r>
              <a:rPr lang="cs-CZ" dirty="0" err="1"/>
              <a:t>chloritoid</a:t>
            </a:r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6CD6A8AB-D666-4CC3-A653-72970A6CAD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475686"/>
              </p:ext>
            </p:extLst>
          </p:nvPr>
        </p:nvGraphicFramePr>
        <p:xfrm>
          <a:off x="838200" y="1815624"/>
          <a:ext cx="4398792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1918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3106874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baseline="0" dirty="0"/>
                        <a:t>Minerál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baseline="0" dirty="0" err="1"/>
                        <a:t>Chloritoid</a:t>
                      </a:r>
                      <a:endParaRPr lang="cs-CZ" sz="2000" b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cs-CZ" sz="20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Fe,Mg</a:t>
                      </a:r>
                      <a:r>
                        <a:rPr lang="cs-CZ" sz="20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cs-CZ" sz="20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(SiO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cs-CZ" sz="20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(OH)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38462BD9-12B2-4BE7-A684-880C1AA193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221667"/>
              </p:ext>
            </p:extLst>
          </p:nvPr>
        </p:nvGraphicFramePr>
        <p:xfrm>
          <a:off x="5835499" y="1620837"/>
          <a:ext cx="5976000" cy="3078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6776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4179224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baseline="0" dirty="0"/>
                        <a:t>Vlastnosti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Barva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tmavě-zelená až černá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Soustava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monoklinická a triklinická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367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Lesk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skelný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Tvrdost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334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Hustota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3.4-3.6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39661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aseline="0" dirty="0" err="1"/>
                        <a:t>Chloritoid</a:t>
                      </a:r>
                      <a:r>
                        <a:rPr lang="cs-CZ" sz="2000" baseline="0" dirty="0"/>
                        <a:t> je výborně ŠTĚPNÝ a strukturně podobný staurolitu.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026585"/>
                  </a:ext>
                </a:extLst>
              </a:tr>
            </a:tbl>
          </a:graphicData>
        </a:graphic>
      </p:graphicFrame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61224F83-D412-45B6-BEF5-CB22C6C207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893429"/>
              </p:ext>
            </p:extLst>
          </p:nvPr>
        </p:nvGraphicFramePr>
        <p:xfrm>
          <a:off x="5835499" y="4857749"/>
          <a:ext cx="5976000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6000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Výskyty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Metamorfované horniny (</a:t>
                      </a:r>
                      <a:r>
                        <a:rPr lang="cs-CZ" sz="2000" b="0" dirty="0" err="1"/>
                        <a:t>chloritoidové</a:t>
                      </a:r>
                      <a:r>
                        <a:rPr lang="cs-CZ" sz="2000" b="0" dirty="0"/>
                        <a:t> břidlice) – vzniká při nižší metamorfóze než staurolit.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963472"/>
                  </a:ext>
                </a:extLst>
              </a:tr>
            </a:tbl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AC0B63B1-6A73-436F-9B86-4069A1016D90}"/>
              </a:ext>
            </a:extLst>
          </p:cNvPr>
          <p:cNvSpPr txBox="1"/>
          <p:nvPr/>
        </p:nvSpPr>
        <p:spPr>
          <a:xfrm>
            <a:off x="1424341" y="6519265"/>
            <a:ext cx="3226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000000"/>
                </a:solidFill>
                <a:effectLst/>
              </a:rPr>
              <a:t>Lokalita: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Weaver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Hill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, USA. Peter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Cristofono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photo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, 2009.</a:t>
            </a:r>
            <a:endParaRPr lang="cs-CZ" sz="11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DE221DC-7F88-44B3-A6D1-47905A176D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55" b="19640"/>
          <a:stretch/>
        </p:blipFill>
        <p:spPr>
          <a:xfrm>
            <a:off x="838200" y="2733040"/>
            <a:ext cx="4398793" cy="3759835"/>
          </a:xfrm>
          <a:prstGeom prst="rect">
            <a:avLst/>
          </a:prstGeom>
        </p:spPr>
      </p:pic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DEBCFA4D-24F0-4134-A470-C6B90BDA11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498543"/>
              </p:ext>
            </p:extLst>
          </p:nvPr>
        </p:nvGraphicFramePr>
        <p:xfrm>
          <a:off x="5835499" y="6115808"/>
          <a:ext cx="5976000" cy="5170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6000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</a:tblGrid>
              <a:tr h="517002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Krystaly krátce sloupcovité. Častější jsou zrnité agregáty.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1963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7184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3E082CA9-8DE3-4594-9A49-EFB506BC8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Nesosilikáty</a:t>
            </a:r>
            <a:r>
              <a:rPr lang="cs-CZ" dirty="0"/>
              <a:t> – </a:t>
            </a:r>
            <a:r>
              <a:rPr lang="cs-CZ" dirty="0" err="1"/>
              <a:t>chloritoid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C444BF5-9C02-4B9A-BF19-1F9A40C96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944" y="1690688"/>
            <a:ext cx="3534638" cy="472027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0E4E099-236A-41CD-9A0C-9AF8FF46A786}"/>
              </a:ext>
            </a:extLst>
          </p:cNvPr>
          <p:cNvSpPr txBox="1"/>
          <p:nvPr/>
        </p:nvSpPr>
        <p:spPr>
          <a:xfrm>
            <a:off x="1709177" y="6405409"/>
            <a:ext cx="26941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Lokalita: </a:t>
            </a:r>
            <a:r>
              <a:rPr lang="cs-CZ" sz="1000" dirty="0" err="1"/>
              <a:t>Kunar</a:t>
            </a:r>
            <a:r>
              <a:rPr lang="cs-CZ" sz="1000" dirty="0"/>
              <a:t>, </a:t>
            </a:r>
            <a:r>
              <a:rPr lang="cs-CZ" sz="1000" dirty="0" err="1"/>
              <a:t>Afghanistan</a:t>
            </a:r>
            <a:r>
              <a:rPr lang="cs-CZ" sz="1000" dirty="0"/>
              <a:t>. Rob </a:t>
            </a:r>
            <a:r>
              <a:rPr lang="cs-CZ" sz="1000" dirty="0" err="1"/>
              <a:t>Lavinsky</a:t>
            </a:r>
            <a:r>
              <a:rPr lang="cs-CZ" sz="1000" dirty="0"/>
              <a:t>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B7C61DE-B2A3-410B-86AE-B6A0C307D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049" y="1690687"/>
            <a:ext cx="6321792" cy="472027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7EFBAA2-DA44-45D1-8536-3FE36A0EAE8A}"/>
              </a:ext>
            </a:extLst>
          </p:cNvPr>
          <p:cNvSpPr txBox="1"/>
          <p:nvPr/>
        </p:nvSpPr>
        <p:spPr>
          <a:xfrm>
            <a:off x="6462009" y="6405409"/>
            <a:ext cx="36378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Lokalita: </a:t>
            </a:r>
            <a:r>
              <a:rPr lang="cs-CZ" sz="1000" dirty="0" err="1"/>
              <a:t>Servette-Chuc</a:t>
            </a:r>
            <a:r>
              <a:rPr lang="cs-CZ" sz="1000" dirty="0"/>
              <a:t> </a:t>
            </a:r>
            <a:r>
              <a:rPr lang="cs-CZ" sz="1000" dirty="0" err="1"/>
              <a:t>mining</a:t>
            </a:r>
            <a:r>
              <a:rPr lang="cs-CZ" sz="1000" dirty="0"/>
              <a:t> </a:t>
            </a:r>
            <a:r>
              <a:rPr lang="cs-CZ" sz="1000" dirty="0" err="1"/>
              <a:t>complex</a:t>
            </a:r>
            <a:r>
              <a:rPr lang="cs-CZ" sz="1000" dirty="0"/>
              <a:t>, Italy. Giovanni </a:t>
            </a:r>
            <a:r>
              <a:rPr lang="cs-CZ" sz="1000" dirty="0" err="1"/>
              <a:t>Fraccaro</a:t>
            </a:r>
            <a:r>
              <a:rPr lang="cs-CZ" sz="1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2990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C5604B-1916-4CA2-9B4B-13F7EE825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Nesosilikáty</a:t>
            </a:r>
            <a:r>
              <a:rPr lang="cs-CZ" dirty="0"/>
              <a:t> – titanit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F2F9670E-50BF-4179-8A23-620AD92AA3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824137"/>
              </p:ext>
            </p:extLst>
          </p:nvPr>
        </p:nvGraphicFramePr>
        <p:xfrm>
          <a:off x="786926" y="2127766"/>
          <a:ext cx="4169736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4868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2084868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Minerál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Titanit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CaTi</a:t>
                      </a:r>
                      <a:r>
                        <a:rPr lang="cs-CZ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(SiO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cs-CZ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)O</a:t>
                      </a:r>
                      <a:endParaRPr lang="cs-CZ" sz="20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859AA544-FA3D-461D-9E4B-D0884366C4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832200"/>
              </p:ext>
            </p:extLst>
          </p:nvPr>
        </p:nvGraphicFramePr>
        <p:xfrm>
          <a:off x="5835499" y="1534728"/>
          <a:ext cx="5569575" cy="3078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4579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3894996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baseline="0" dirty="0"/>
                        <a:t>Vlastnosti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baseline="0" dirty="0"/>
                        <a:t>Barva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hnědá, žlutá, zelená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baseline="0" dirty="0"/>
                        <a:t>Soustava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monoklinická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367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aseline="0" dirty="0"/>
                        <a:t>Lesk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diamantový až smolný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aseline="0" dirty="0"/>
                        <a:t>Tvrdost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5-5.5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334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aseline="0" dirty="0"/>
                        <a:t>Hustota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3.4-.3.6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39661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aseline="0" dirty="0"/>
                        <a:t>Titanit je nedokonale ŠTĚPNÝ a středně odolný vůči alteracím.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026585"/>
                  </a:ext>
                </a:extLst>
              </a:tr>
            </a:tbl>
          </a:graphicData>
        </a:graphic>
      </p:graphicFrame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C742F57E-00B4-4872-9901-945CE6A7B8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889891"/>
              </p:ext>
            </p:extLst>
          </p:nvPr>
        </p:nvGraphicFramePr>
        <p:xfrm>
          <a:off x="5842647" y="4777810"/>
          <a:ext cx="5569575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69575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</a:tblGrid>
              <a:tr h="373994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Výskyty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Akcesorický minerál magmatických a metamorfovaných hornin – nutný obsah Ca.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963472"/>
                  </a:ext>
                </a:extLst>
              </a:tr>
            </a:tbl>
          </a:graphicData>
        </a:graphic>
      </p:graphicFrame>
      <p:pic>
        <p:nvPicPr>
          <p:cNvPr id="8" name="Obrázek 7">
            <a:extLst>
              <a:ext uri="{FF2B5EF4-FFF2-40B4-BE49-F238E27FC236}">
                <a16:creationId xmlns:a16="http://schemas.microsoft.com/office/drawing/2014/main" id="{F51DC77F-BF54-4FF1-A541-90D21DE64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94" y="3073968"/>
            <a:ext cx="5109546" cy="340423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129DBAB-DD84-4FFA-900C-BC5798F3B0F3}"/>
              </a:ext>
            </a:extLst>
          </p:cNvPr>
          <p:cNvSpPr txBox="1"/>
          <p:nvPr/>
        </p:nvSpPr>
        <p:spPr>
          <a:xfrm>
            <a:off x="2255046" y="6478203"/>
            <a:ext cx="1336042" cy="253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000000"/>
                </a:solidFill>
                <a:effectLst/>
              </a:rPr>
              <a:t>Lokalita: Mirošov.</a:t>
            </a:r>
            <a:endParaRPr lang="cs-CZ" sz="1100" dirty="0"/>
          </a:p>
        </p:txBody>
      </p:sp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D0A616CF-6786-4F4D-A863-5354ECD50C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978548"/>
              </p:ext>
            </p:extLst>
          </p:nvPr>
        </p:nvGraphicFramePr>
        <p:xfrm>
          <a:off x="6096000" y="6087883"/>
          <a:ext cx="5062871" cy="5170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62871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</a:tblGrid>
              <a:tr h="517002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Krystaly jsou nejčastěji čočkovitého tvaru.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1963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420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33AC23FC-4459-4C3B-B8E0-90D003629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Nesosilikáty</a:t>
            </a:r>
            <a:r>
              <a:rPr lang="cs-CZ" dirty="0"/>
              <a:t> – titanit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6AF08F3-2C5B-48B3-B189-6442EE6EA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68" y="1990409"/>
            <a:ext cx="5380555" cy="431520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4685D9E-85FC-4B97-9F27-057FA2848666}"/>
              </a:ext>
            </a:extLst>
          </p:cNvPr>
          <p:cNvSpPr txBox="1"/>
          <p:nvPr/>
        </p:nvSpPr>
        <p:spPr>
          <a:xfrm>
            <a:off x="1872074" y="6305614"/>
            <a:ext cx="2836345" cy="250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Lokalita: </a:t>
            </a:r>
            <a:r>
              <a:rPr lang="cs-CZ" sz="1000" dirty="0" err="1"/>
              <a:t>Leiterkogel</a:t>
            </a:r>
            <a:r>
              <a:rPr lang="cs-CZ" sz="1000" dirty="0"/>
              <a:t> </a:t>
            </a:r>
            <a:r>
              <a:rPr lang="cs-CZ" sz="1000" dirty="0" err="1"/>
              <a:t>Mt</a:t>
            </a:r>
            <a:r>
              <a:rPr lang="cs-CZ" sz="1000" dirty="0"/>
              <a:t>., </a:t>
            </a:r>
            <a:r>
              <a:rPr lang="cs-CZ" sz="1000" dirty="0" err="1"/>
              <a:t>Austria</a:t>
            </a:r>
            <a:r>
              <a:rPr lang="cs-CZ" sz="1000" dirty="0"/>
              <a:t>. Rob </a:t>
            </a:r>
            <a:r>
              <a:rPr lang="cs-CZ" sz="1000" dirty="0" err="1"/>
              <a:t>Lavinsky</a:t>
            </a:r>
            <a:r>
              <a:rPr lang="cs-CZ" sz="1000" dirty="0"/>
              <a:t>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F3E7395-2437-4BF3-AEC4-01BB4837F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689" y="1990409"/>
            <a:ext cx="5339924" cy="431520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C042FA4-13C2-47BC-963D-7CE33FFA920E}"/>
              </a:ext>
            </a:extLst>
          </p:cNvPr>
          <p:cNvSpPr txBox="1"/>
          <p:nvPr/>
        </p:nvSpPr>
        <p:spPr>
          <a:xfrm>
            <a:off x="7064363" y="6305613"/>
            <a:ext cx="3524575" cy="250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Lokalita: </a:t>
            </a:r>
            <a:r>
              <a:rPr lang="en-US" sz="1000" b="0" i="0" dirty="0">
                <a:solidFill>
                  <a:srgbClr val="000000"/>
                </a:solidFill>
                <a:effectLst/>
              </a:rPr>
              <a:t>Franklin Mining District, Sussex County, New Jersey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9974384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077854-F14A-41AB-8BDC-D9771FE40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Nesosilikáty</a:t>
            </a:r>
            <a:r>
              <a:rPr lang="cs-CZ" dirty="0"/>
              <a:t> – topaz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C0841DE6-8EC3-4EFD-A8AA-C74970F6D9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955316"/>
              </p:ext>
            </p:extLst>
          </p:nvPr>
        </p:nvGraphicFramePr>
        <p:xfrm>
          <a:off x="838198" y="1934703"/>
          <a:ext cx="4169736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4868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2084868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Minerál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Topaz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SiO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cs-CZ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(F,OH)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cs-CZ" sz="20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06D6DCBE-EF69-4ABB-8A8D-401F95AEC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257671"/>
              </p:ext>
            </p:extLst>
          </p:nvPr>
        </p:nvGraphicFramePr>
        <p:xfrm>
          <a:off x="5835500" y="1945640"/>
          <a:ext cx="5624980" cy="277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1237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3933743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baseline="0" dirty="0"/>
                        <a:t>Vlastnosti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baseline="0" dirty="0"/>
                        <a:t>Barva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bezbarvá, modrá, žlutá, bílá, růžová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baseline="0" dirty="0"/>
                        <a:t>Soustava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rombická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367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aseline="0" dirty="0"/>
                        <a:t>Lesk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skelný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aseline="0" dirty="0"/>
                        <a:t>Tvrdost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334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aseline="0" dirty="0"/>
                        <a:t>Hustota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3.6-.3.8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39661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aseline="0" dirty="0"/>
                        <a:t>Topaz je dokonale ŠTĚPNÝ a odolný vůči alteracím.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026585"/>
                  </a:ext>
                </a:extLst>
              </a:tr>
            </a:tbl>
          </a:graphicData>
        </a:graphic>
      </p:graphicFrame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78582BA4-474C-4C59-AA72-31B5138EF5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001458"/>
              </p:ext>
            </p:extLst>
          </p:nvPr>
        </p:nvGraphicFramePr>
        <p:xfrm>
          <a:off x="5835500" y="5531650"/>
          <a:ext cx="5624980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24980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</a:tblGrid>
              <a:tr h="373994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Výskyty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Akcesorický minerál granitů, </a:t>
                      </a:r>
                      <a:r>
                        <a:rPr lang="cs-CZ" sz="2000" b="0" dirty="0" err="1"/>
                        <a:t>greisenů</a:t>
                      </a:r>
                      <a:r>
                        <a:rPr lang="cs-CZ" sz="2000" b="0" dirty="0"/>
                        <a:t> a pegmatitů.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963472"/>
                  </a:ext>
                </a:extLst>
              </a:tr>
            </a:tbl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3A6E8C06-2E1B-4D4E-8C6A-19545675CED1}"/>
              </a:ext>
            </a:extLst>
          </p:cNvPr>
          <p:cNvSpPr txBox="1"/>
          <p:nvPr/>
        </p:nvSpPr>
        <p:spPr>
          <a:xfrm>
            <a:off x="2107076" y="6486727"/>
            <a:ext cx="163198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000000"/>
                </a:solidFill>
                <a:effectLst/>
              </a:rPr>
              <a:t>Lokalita: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Murzinka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, Ural.</a:t>
            </a:r>
            <a:endParaRPr lang="cs-CZ" sz="11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6CE6368-D267-4C1E-AFBA-5B3F0BE91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534"/>
          <a:stretch/>
        </p:blipFill>
        <p:spPr>
          <a:xfrm>
            <a:off x="838199" y="2971199"/>
            <a:ext cx="4169736" cy="3515528"/>
          </a:xfrm>
          <a:prstGeom prst="rect">
            <a:avLst/>
          </a:prstGeom>
        </p:spPr>
      </p:pic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566FAF61-B2C6-4B08-B7AC-FD465D1A20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31505"/>
              </p:ext>
            </p:extLst>
          </p:nvPr>
        </p:nvGraphicFramePr>
        <p:xfrm>
          <a:off x="5835500" y="4927365"/>
          <a:ext cx="5624980" cy="39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24980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</a:tblGrid>
              <a:tr h="361396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Krystaly jsou sloupcovité. Agregáty zrnité.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963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8971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90C70220-A519-4475-8CA9-24AD14F66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Nesosilikáty</a:t>
            </a:r>
            <a:r>
              <a:rPr lang="cs-CZ" dirty="0"/>
              <a:t> – topaz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E681527-6F59-4CD3-A85C-B7E72DCEE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69" y="2600667"/>
            <a:ext cx="4603345" cy="376140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601FEFD-4535-4DEC-AB62-59328C5DE31F}"/>
              </a:ext>
            </a:extLst>
          </p:cNvPr>
          <p:cNvSpPr txBox="1"/>
          <p:nvPr/>
        </p:nvSpPr>
        <p:spPr>
          <a:xfrm>
            <a:off x="1612333" y="6365917"/>
            <a:ext cx="356415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000000"/>
                </a:solidFill>
                <a:effectLst/>
              </a:rPr>
              <a:t>Lokalita: </a:t>
            </a:r>
            <a:r>
              <a:rPr lang="pt-BR" sz="1000" b="0" i="0" dirty="0">
                <a:solidFill>
                  <a:srgbClr val="000000"/>
                </a:solidFill>
                <a:effectLst/>
              </a:rPr>
              <a:t>Ouro Preto, Minas Gerais, Brazil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.</a:t>
            </a:r>
            <a:endParaRPr lang="cs-CZ" sz="10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5605BAD-40F4-42E6-B932-A2A51C763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543" y="2600667"/>
            <a:ext cx="2827420" cy="376140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6B091AE-2BAC-43E1-9869-9E05AF0484C2}"/>
              </a:ext>
            </a:extLst>
          </p:cNvPr>
          <p:cNvSpPr txBox="1"/>
          <p:nvPr/>
        </p:nvSpPr>
        <p:spPr>
          <a:xfrm>
            <a:off x="5517667" y="6358222"/>
            <a:ext cx="269712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000000"/>
                </a:solidFill>
                <a:effectLst/>
              </a:rPr>
              <a:t>Lokalita: </a:t>
            </a:r>
            <a:r>
              <a:rPr lang="pt-BR" sz="1000" b="0" i="0" dirty="0">
                <a:solidFill>
                  <a:srgbClr val="000000"/>
                </a:solidFill>
                <a:effectLst/>
              </a:rPr>
              <a:t>Ouro Preto, Minas Gerais, Brazil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.</a:t>
            </a:r>
            <a:endParaRPr lang="cs-CZ" sz="10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1C89BF6-6D45-4C8E-8267-88032DC6E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792" y="1428268"/>
            <a:ext cx="3700352" cy="4933802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8DAED1A-6513-45F2-AFFF-5EB52EA59576}"/>
              </a:ext>
            </a:extLst>
          </p:cNvPr>
          <p:cNvSpPr txBox="1"/>
          <p:nvPr/>
        </p:nvSpPr>
        <p:spPr>
          <a:xfrm>
            <a:off x="9318594" y="6358222"/>
            <a:ext cx="269712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000000"/>
                </a:solidFill>
                <a:effectLst/>
              </a:rPr>
              <a:t>Lokalita: Krupka. Petr Fuchs.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877516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424766-62F0-41A8-8AE5-412A4CDAB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Nesosilikáty</a:t>
            </a:r>
            <a:r>
              <a:rPr lang="cs-CZ" dirty="0"/>
              <a:t> – zirkon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C7C84D9E-81FE-41F9-8FE7-2855AF43AA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067882"/>
              </p:ext>
            </p:extLst>
          </p:nvPr>
        </p:nvGraphicFramePr>
        <p:xfrm>
          <a:off x="838199" y="1945640"/>
          <a:ext cx="4169736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4868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2084868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Minerál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Zirkon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ZrSiO</a:t>
                      </a:r>
                      <a:r>
                        <a:rPr lang="cs-CZ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cs-CZ" sz="20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DCCF5602-A070-4637-A53B-5A2513E8B7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448513"/>
              </p:ext>
            </p:extLst>
          </p:nvPr>
        </p:nvGraphicFramePr>
        <p:xfrm>
          <a:off x="5835500" y="1945640"/>
          <a:ext cx="5604660" cy="3383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2857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4101803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baseline="0" dirty="0"/>
                        <a:t>Vlastnosti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baseline="0" dirty="0"/>
                        <a:t>Barva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hnědá, žlutá, bezbarvá, modrá, zelená, červená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baseline="0" dirty="0"/>
                        <a:t>Soustava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tetragonální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367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aseline="0" dirty="0"/>
                        <a:t>Lesk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diamantový, skelný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aseline="0" dirty="0"/>
                        <a:t>Tvrdost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7-7.5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334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aseline="0" dirty="0"/>
                        <a:t>Hustota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4.6-4.7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39661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aseline="0" dirty="0"/>
                        <a:t>Zirkon je nedokonale ŠTĚPNÝ, často </a:t>
                      </a:r>
                      <a:r>
                        <a:rPr lang="cs-CZ" sz="2000" baseline="0" dirty="0" err="1"/>
                        <a:t>metamiktní</a:t>
                      </a:r>
                      <a:r>
                        <a:rPr lang="cs-CZ" sz="2000" baseline="0" dirty="0"/>
                        <a:t> a velmi odolný vůči alteracím.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026585"/>
                  </a:ext>
                </a:extLst>
              </a:tr>
            </a:tbl>
          </a:graphicData>
        </a:graphic>
      </p:graphicFrame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F59CFF1D-09B1-405D-8FEA-869BF11C2C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490934"/>
              </p:ext>
            </p:extLst>
          </p:nvPr>
        </p:nvGraphicFramePr>
        <p:xfrm>
          <a:off x="5835499" y="5478801"/>
          <a:ext cx="5604661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04661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</a:tblGrid>
              <a:tr h="373994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Výskyty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Akcesorický minerál granitů, pegmatitů, </a:t>
                      </a:r>
                      <a:r>
                        <a:rPr lang="cs-CZ" sz="2000" b="0" dirty="0" err="1"/>
                        <a:t>karbonatitů</a:t>
                      </a:r>
                      <a:r>
                        <a:rPr lang="cs-CZ" sz="2000" b="0" dirty="0"/>
                        <a:t>, v menší míře i svorů, rul a mramorů.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963472"/>
                  </a:ext>
                </a:extLst>
              </a:tr>
            </a:tbl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0B86BB56-5F02-4E16-B168-0D18D4B563AC}"/>
              </a:ext>
            </a:extLst>
          </p:cNvPr>
          <p:cNvSpPr txBox="1"/>
          <p:nvPr/>
        </p:nvSpPr>
        <p:spPr>
          <a:xfrm>
            <a:off x="2336798" y="6530646"/>
            <a:ext cx="14173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000000"/>
                </a:solidFill>
                <a:effectLst/>
              </a:rPr>
              <a:t>Lokalita: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Miask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, Ural.</a:t>
            </a:r>
            <a:endParaRPr lang="cs-CZ" sz="11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330D151-D31C-44D5-896B-58D4C4B0B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162"/>
          <a:stretch/>
        </p:blipFill>
        <p:spPr>
          <a:xfrm>
            <a:off x="838199" y="2899002"/>
            <a:ext cx="4414521" cy="359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51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BCFA6BEE-3EDD-4286-B0B0-E5D0A8C4F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107" y="47846"/>
            <a:ext cx="4646968" cy="676230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276D0BF2-9393-4EF6-A78F-8507F176E9B8}"/>
              </a:ext>
            </a:extLst>
          </p:cNvPr>
          <p:cNvSpPr txBox="1"/>
          <p:nvPr/>
        </p:nvSpPr>
        <p:spPr>
          <a:xfrm>
            <a:off x="8344075" y="6610098"/>
            <a:ext cx="218233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00" dirty="0"/>
              <a:t>https://www.britannica.com/science/silicate-mineral</a:t>
            </a:r>
          </a:p>
        </p:txBody>
      </p:sp>
    </p:spTree>
    <p:extLst>
      <p:ext uri="{BB962C8B-B14F-4D97-AF65-F5344CB8AC3E}">
        <p14:creationId xmlns:p14="http://schemas.microsoft.com/office/powerpoint/2010/main" val="35893267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B3BB3061-CF54-437F-83CC-BBD1DB592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Nesosilikáty</a:t>
            </a:r>
            <a:r>
              <a:rPr lang="cs-CZ" dirty="0"/>
              <a:t> – zirkon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81D550B-1C73-47EC-906F-9B6EB7D5A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85" y="2018824"/>
            <a:ext cx="5318916" cy="400248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50AD7EE-8B9C-413F-88D8-EB93C7A4E35D}"/>
              </a:ext>
            </a:extLst>
          </p:cNvPr>
          <p:cNvSpPr txBox="1"/>
          <p:nvPr/>
        </p:nvSpPr>
        <p:spPr>
          <a:xfrm>
            <a:off x="2218445" y="6030912"/>
            <a:ext cx="376569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000000"/>
                </a:solidFill>
                <a:effectLst/>
              </a:rPr>
              <a:t>Lokalita: Plešovice. Vítězslav Snášel.</a:t>
            </a:r>
            <a:endParaRPr lang="cs-CZ" sz="11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22A1E59-E1A1-49FD-8C20-CC69A60E7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884" y="2018824"/>
            <a:ext cx="5318916" cy="400248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C8197BC-C137-49F4-A623-6FD0FF6D8178}"/>
              </a:ext>
            </a:extLst>
          </p:cNvPr>
          <p:cNvSpPr txBox="1"/>
          <p:nvPr/>
        </p:nvSpPr>
        <p:spPr>
          <a:xfrm>
            <a:off x="7950261" y="6030912"/>
            <a:ext cx="376569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000000"/>
                </a:solidFill>
                <a:effectLst/>
              </a:rPr>
              <a:t>Lokalita: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Burgum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 Alp, Italy.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38782155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7">
            <a:extLst>
              <a:ext uri="{FF2B5EF4-FFF2-40B4-BE49-F238E27FC236}">
                <a16:creationId xmlns:a16="http://schemas.microsoft.com/office/drawing/2014/main" id="{30D05A80-F893-4277-B45A-52B2563013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658767"/>
              </p:ext>
            </p:extLst>
          </p:nvPr>
        </p:nvGraphicFramePr>
        <p:xfrm>
          <a:off x="838200" y="1686559"/>
          <a:ext cx="4478400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39200">
                  <a:extLst>
                    <a:ext uri="{9D8B030D-6E8A-4147-A177-3AD203B41FA5}">
                      <a16:colId xmlns:a16="http://schemas.microsoft.com/office/drawing/2014/main" val="1469623684"/>
                    </a:ext>
                  </a:extLst>
                </a:gridCol>
                <a:gridCol w="2239200">
                  <a:extLst>
                    <a:ext uri="{9D8B030D-6E8A-4147-A177-3AD203B41FA5}">
                      <a16:colId xmlns:a16="http://schemas.microsoft.com/office/drawing/2014/main" val="11414075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2000" b="1" dirty="0"/>
                        <a:t>Obecný vzorec: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/>
                        <a:t>A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1" dirty="0"/>
                        <a:t>B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1" dirty="0"/>
                        <a:t>(SiO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cs-CZ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/>
                        <a:t>A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1" dirty="0"/>
                        <a:t>B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1" dirty="0"/>
                        <a:t>Si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1" dirty="0"/>
                        <a:t>O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lang="cs-CZ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(OH,F)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cs-CZ" sz="20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26841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cs-CZ" sz="2000" b="0" dirty="0"/>
                        <a:t>A = Ca, </a:t>
                      </a:r>
                      <a:r>
                        <a:rPr lang="cs-CZ" sz="2000" b="0" dirty="0" err="1"/>
                        <a:t>Ce</a:t>
                      </a:r>
                      <a:endParaRPr lang="cs-CZ" sz="2000" b="0" dirty="0"/>
                    </a:p>
                    <a:p>
                      <a:r>
                        <a:rPr lang="cs-CZ" sz="2000" b="0" dirty="0"/>
                        <a:t>B = Al, Fe</a:t>
                      </a:r>
                      <a:r>
                        <a:rPr lang="cs-CZ" sz="2000" b="0" baseline="30000" dirty="0"/>
                        <a:t>3+</a:t>
                      </a:r>
                      <a:r>
                        <a:rPr lang="cs-CZ" sz="2000" b="0" dirty="0"/>
                        <a:t>, Mn</a:t>
                      </a:r>
                      <a:r>
                        <a:rPr lang="cs-CZ" sz="2000" b="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cs-CZ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720930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41C9BD7F-1B8A-4AD6-9F57-5E0333890A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708517"/>
              </p:ext>
            </p:extLst>
          </p:nvPr>
        </p:nvGraphicFramePr>
        <p:xfrm>
          <a:off x="336000" y="3207302"/>
          <a:ext cx="11520000" cy="29691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3024000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  <a:gridCol w="2232000">
                  <a:extLst>
                    <a:ext uri="{9D8B030D-6E8A-4147-A177-3AD203B41FA5}">
                      <a16:colId xmlns:a16="http://schemas.microsoft.com/office/drawing/2014/main" val="4558432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2370909868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3002670902"/>
                    </a:ext>
                  </a:extLst>
                </a:gridCol>
                <a:gridCol w="1044000">
                  <a:extLst>
                    <a:ext uri="{9D8B030D-6E8A-4147-A177-3AD203B41FA5}">
                      <a16:colId xmlns:a16="http://schemas.microsoft.com/office/drawing/2014/main" val="2009219731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2124786290"/>
                    </a:ext>
                  </a:extLst>
                </a:gridCol>
              </a:tblGrid>
              <a:tr h="328877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Minerály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1" dirty="0"/>
                        <a:t>Barva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Soustava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Tvrdost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Hustota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Štěpnost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469811">
                <a:tc>
                  <a:txBody>
                    <a:bodyPr/>
                    <a:lstStyle/>
                    <a:p>
                      <a:r>
                        <a:rPr lang="cs-CZ" sz="2000" b="0" dirty="0"/>
                        <a:t>Epidot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dirty="0"/>
                        <a:t>Ca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dirty="0"/>
                        <a:t>Al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dirty="0"/>
                        <a:t>Fe(SiO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žlutozelená, zelená, černozelená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monoklinická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3.3-3.6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dokonalá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469811">
                <a:tc>
                  <a:txBody>
                    <a:bodyPr/>
                    <a:lstStyle/>
                    <a:p>
                      <a:r>
                        <a:rPr lang="cs-CZ" sz="2000" b="0" dirty="0"/>
                        <a:t>Zoisit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/>
                        <a:t>Ca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dirty="0"/>
                        <a:t>Al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0" dirty="0"/>
                        <a:t>(SiO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šedá, zelená, bílá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rombická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dokonalá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5121227"/>
                  </a:ext>
                </a:extLst>
              </a:tr>
              <a:tr h="469811">
                <a:tc>
                  <a:txBody>
                    <a:bodyPr/>
                    <a:lstStyle/>
                    <a:p>
                      <a:r>
                        <a:rPr lang="cs-CZ" sz="2000" dirty="0" err="1"/>
                        <a:t>Klinozoisit</a:t>
                      </a:r>
                      <a:endParaRPr lang="cs-CZ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/>
                        <a:t>Ca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dirty="0"/>
                        <a:t>Al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0" dirty="0"/>
                        <a:t>(SiO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zelená, nažloutlá, růžová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monoklinická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3.3-3.4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dokonalá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8645944"/>
                  </a:ext>
                </a:extLst>
              </a:tr>
              <a:tr h="469811">
                <a:tc>
                  <a:txBody>
                    <a:bodyPr/>
                    <a:lstStyle/>
                    <a:p>
                      <a:r>
                        <a:rPr lang="cs-CZ" sz="2000" dirty="0" err="1"/>
                        <a:t>Allanit</a:t>
                      </a:r>
                      <a:endParaRPr lang="cs-CZ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/>
                        <a:t>(</a:t>
                      </a:r>
                      <a:r>
                        <a:rPr lang="cs-CZ" sz="2000" b="0" dirty="0" err="1"/>
                        <a:t>Ce</a:t>
                      </a:r>
                      <a:r>
                        <a:rPr lang="cs-CZ" sz="2000" b="0" dirty="0"/>
                        <a:t>,</a:t>
                      </a:r>
                      <a:r>
                        <a:rPr lang="it-IT" sz="2000" b="0" dirty="0"/>
                        <a:t>Ca</a:t>
                      </a:r>
                      <a:r>
                        <a:rPr lang="cs-CZ" sz="2000" b="0" dirty="0"/>
                        <a:t>)</a:t>
                      </a:r>
                      <a:r>
                        <a:rPr lang="it-IT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dirty="0"/>
                        <a:t>(F</a:t>
                      </a:r>
                      <a:r>
                        <a:rPr lang="it-IT" sz="2000" b="0" dirty="0"/>
                        <a:t>e</a:t>
                      </a:r>
                      <a:r>
                        <a:rPr lang="it-IT" sz="2000" b="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3+</a:t>
                      </a:r>
                      <a:r>
                        <a:rPr lang="it-IT" sz="2000" b="0" dirty="0"/>
                        <a:t>Al</a:t>
                      </a:r>
                      <a:r>
                        <a:rPr lang="cs-CZ" sz="2000" b="0" dirty="0"/>
                        <a:t>)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it-IT" sz="2000" b="0" dirty="0"/>
                        <a:t>(S</a:t>
                      </a:r>
                      <a:r>
                        <a:rPr lang="cs-CZ" sz="2000" b="0" dirty="0"/>
                        <a:t>i</a:t>
                      </a:r>
                      <a:r>
                        <a:rPr lang="it-IT" sz="2000" b="0" dirty="0"/>
                        <a:t>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cs-CZ" sz="2000" b="0" dirty="0"/>
                        <a:t>)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it-IT" sz="2000" b="0" dirty="0"/>
                        <a:t>(OH)</a:t>
                      </a:r>
                      <a:endParaRPr lang="cs-CZ" sz="20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hnědá, černá,  černohnědá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monoklinická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0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3.3-4.2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nedokonalá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2648748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1AF88424-9292-4A26-8710-6570BB206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300156"/>
              </p:ext>
            </p:extLst>
          </p:nvPr>
        </p:nvGraphicFramePr>
        <p:xfrm>
          <a:off x="5750560" y="1690688"/>
          <a:ext cx="5821680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21680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</a:tblGrid>
              <a:tr h="363473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Výskyty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Hydrotermální alpské žíly (epidot, </a:t>
                      </a:r>
                      <a:r>
                        <a:rPr lang="cs-CZ" sz="2000" b="0" dirty="0" err="1"/>
                        <a:t>klinozoisit</a:t>
                      </a:r>
                      <a:r>
                        <a:rPr lang="cs-CZ" sz="2000" b="0" dirty="0"/>
                        <a:t>), pegmatity, </a:t>
                      </a:r>
                      <a:r>
                        <a:rPr lang="cs-CZ" sz="2000" b="0" dirty="0" err="1"/>
                        <a:t>skarny</a:t>
                      </a:r>
                      <a:r>
                        <a:rPr lang="cs-CZ" sz="2000" b="0" dirty="0"/>
                        <a:t>, Ca-bohaté metamorfované horniny.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1963472"/>
                  </a:ext>
                </a:extLst>
              </a:tr>
            </a:tbl>
          </a:graphicData>
        </a:graphic>
      </p:graphicFrame>
      <p:graphicFrame>
        <p:nvGraphicFramePr>
          <p:cNvPr id="10" name="Tabulka 11">
            <a:extLst>
              <a:ext uri="{FF2B5EF4-FFF2-40B4-BE49-F238E27FC236}">
                <a16:creationId xmlns:a16="http://schemas.microsoft.com/office/drawing/2014/main" id="{EC49DB73-A953-4D5B-A739-EF43DB697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53078"/>
              </p:ext>
            </p:extLst>
          </p:nvPr>
        </p:nvGraphicFramePr>
        <p:xfrm>
          <a:off x="3856800" y="6281318"/>
          <a:ext cx="4478400" cy="4465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78400">
                  <a:extLst>
                    <a:ext uri="{9D8B030D-6E8A-4147-A177-3AD203B41FA5}">
                      <a16:colId xmlns:a16="http://schemas.microsoft.com/office/drawing/2014/main" val="129270706"/>
                    </a:ext>
                  </a:extLst>
                </a:gridCol>
              </a:tblGrid>
              <a:tr h="446567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Málo až středně odolné vůči alteracím.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2863667"/>
                  </a:ext>
                </a:extLst>
              </a:tr>
            </a:tbl>
          </a:graphicData>
        </a:graphic>
      </p:graphicFrame>
      <p:sp>
        <p:nvSpPr>
          <p:cNvPr id="7" name="Nadpis 1">
            <a:extLst>
              <a:ext uri="{FF2B5EF4-FFF2-40B4-BE49-F238E27FC236}">
                <a16:creationId xmlns:a16="http://schemas.microsoft.com/office/drawing/2014/main" id="{F95A96CF-0D1D-4668-BC11-82A652915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Sorosilikáty</a:t>
            </a:r>
            <a:r>
              <a:rPr lang="cs-CZ" dirty="0"/>
              <a:t> – skupina epidotu a zoisitu</a:t>
            </a:r>
          </a:p>
        </p:txBody>
      </p:sp>
    </p:spTree>
    <p:extLst>
      <p:ext uri="{BB962C8B-B14F-4D97-AF65-F5344CB8AC3E}">
        <p14:creationId xmlns:p14="http://schemas.microsoft.com/office/powerpoint/2010/main" val="38375613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71C4AFAD-2549-4973-9D69-4700E8A9D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Sorosilikáty</a:t>
            </a:r>
            <a:r>
              <a:rPr lang="cs-CZ" dirty="0"/>
              <a:t> – skupina epidotu a zoisitu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23A396D-B14F-44A8-A176-485364FC24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64"/>
          <a:stretch/>
        </p:blipFill>
        <p:spPr>
          <a:xfrm>
            <a:off x="334925" y="1620007"/>
            <a:ext cx="4077587" cy="312852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945D8A3-AC1F-41DC-87BA-38013A8BDA6B}"/>
              </a:ext>
            </a:extLst>
          </p:cNvPr>
          <p:cNvSpPr txBox="1"/>
          <p:nvPr/>
        </p:nvSpPr>
        <p:spPr>
          <a:xfrm>
            <a:off x="1447733" y="4767382"/>
            <a:ext cx="34502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Epidot + albit. Lokalita: Sobotín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8843A5E-FC2B-4882-9F65-96EC650306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424"/>
          <a:stretch/>
        </p:blipFill>
        <p:spPr>
          <a:xfrm>
            <a:off x="4578017" y="1620007"/>
            <a:ext cx="3736643" cy="312852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4B9BFF8-D683-445B-AEA8-DB23FBBB1A3D}"/>
              </a:ext>
            </a:extLst>
          </p:cNvPr>
          <p:cNvSpPr txBox="1"/>
          <p:nvPr/>
        </p:nvSpPr>
        <p:spPr>
          <a:xfrm>
            <a:off x="5484160" y="4761578"/>
            <a:ext cx="36196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/>
              <a:t>Klinozoisit.Lokalita</a:t>
            </a:r>
            <a:r>
              <a:rPr lang="cs-CZ" sz="1000" dirty="0"/>
              <a:t>: </a:t>
            </a:r>
            <a:r>
              <a:rPr lang="cs-CZ" sz="1000" dirty="0" err="1"/>
              <a:t>Zillertal</a:t>
            </a:r>
            <a:r>
              <a:rPr lang="cs-CZ" sz="1000" dirty="0"/>
              <a:t>, Tyroly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40D635B-D67E-4BBF-9C78-4D75002D2D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884"/>
          <a:stretch/>
        </p:blipFill>
        <p:spPr>
          <a:xfrm>
            <a:off x="8389091" y="1620007"/>
            <a:ext cx="3715074" cy="312852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C29D151-2063-42CB-93B5-5925564C27C7}"/>
              </a:ext>
            </a:extLst>
          </p:cNvPr>
          <p:cNvSpPr txBox="1"/>
          <p:nvPr/>
        </p:nvSpPr>
        <p:spPr>
          <a:xfrm>
            <a:off x="9690006" y="4761577"/>
            <a:ext cx="26202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/>
              <a:t>Allanit</a:t>
            </a:r>
            <a:r>
              <a:rPr lang="cs-CZ" sz="1000" dirty="0"/>
              <a:t>. Lokalita: </a:t>
            </a:r>
            <a:r>
              <a:rPr lang="cs-CZ" sz="1000" dirty="0" err="1"/>
              <a:t>Hitterö</a:t>
            </a:r>
            <a:endParaRPr lang="cs-CZ" sz="1000" dirty="0"/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3F992A94-65F3-4B92-B30C-53641A3048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307774"/>
              </p:ext>
            </p:extLst>
          </p:nvPr>
        </p:nvGraphicFramePr>
        <p:xfrm>
          <a:off x="684805" y="5149969"/>
          <a:ext cx="10822389" cy="158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5362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9437027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53024">
                <a:tc>
                  <a:txBody>
                    <a:bodyPr/>
                    <a:lstStyle/>
                    <a:p>
                      <a:r>
                        <a:rPr lang="cs-CZ" sz="2000" b="0" dirty="0"/>
                        <a:t>Epidot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Krystaly krátce až dlouze sloupcovité, někdy výrazně rýhované. Agregáty zrnité.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53024">
                <a:tc>
                  <a:txBody>
                    <a:bodyPr/>
                    <a:lstStyle/>
                    <a:p>
                      <a:r>
                        <a:rPr lang="cs-CZ" sz="2000" b="0" dirty="0"/>
                        <a:t>Zoisit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Krystaly sloupcovité, často rýhované. Agregáty zrnité až celistvé.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72119"/>
                  </a:ext>
                </a:extLst>
              </a:tr>
              <a:tr h="353024">
                <a:tc>
                  <a:txBody>
                    <a:bodyPr/>
                    <a:lstStyle/>
                    <a:p>
                      <a:r>
                        <a:rPr lang="cs-CZ" sz="2000" dirty="0" err="1"/>
                        <a:t>Klinozoisit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Krystaly jsou dlouze prizmatické podobné epidotu. Agregáty zrnité, jehlicovité až vláknité.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645944"/>
                  </a:ext>
                </a:extLst>
              </a:tr>
              <a:tr h="353024">
                <a:tc>
                  <a:txBody>
                    <a:bodyPr/>
                    <a:lstStyle/>
                    <a:p>
                      <a:r>
                        <a:rPr lang="cs-CZ" sz="2000" dirty="0" err="1"/>
                        <a:t>Allanit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Krystaly jsou tabulkovité, někdy i 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sloupečkovité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Agregáty zrnité.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6487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07353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7034F57-A5B1-448D-A9D9-3327FDE93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Sorosilikáty</a:t>
            </a:r>
            <a:r>
              <a:rPr lang="cs-CZ" dirty="0"/>
              <a:t> – skupina epidotu a zoisitu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86BC7DD-49DB-4FC1-9563-D4C153220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07" y="2841636"/>
            <a:ext cx="4744819" cy="358530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94090E7-D56F-4B3F-96B7-DE7BF5302838}"/>
              </a:ext>
            </a:extLst>
          </p:cNvPr>
          <p:cNvSpPr txBox="1"/>
          <p:nvPr/>
        </p:nvSpPr>
        <p:spPr>
          <a:xfrm>
            <a:off x="940088" y="6426940"/>
            <a:ext cx="60977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effectLst/>
                <a:latin typeface="Calibri "/>
              </a:rPr>
              <a:t>Epidot - lom Stříbrná Skalice; šířka záběru: 25 mm. Foto T. Kadlec.</a:t>
            </a:r>
            <a:endParaRPr lang="cs-CZ" sz="1000" dirty="0">
              <a:latin typeface="Calibri 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20C0D8F-F102-4A8D-BCE5-D258BEAB7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788" y="2841636"/>
            <a:ext cx="2842934" cy="358530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A34ECF4-7C73-4987-B5D6-069424A50792}"/>
              </a:ext>
            </a:extLst>
          </p:cNvPr>
          <p:cNvSpPr txBox="1"/>
          <p:nvPr/>
        </p:nvSpPr>
        <p:spPr>
          <a:xfrm>
            <a:off x="5659221" y="6426940"/>
            <a:ext cx="60977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 err="1">
                <a:solidFill>
                  <a:srgbClr val="000000"/>
                </a:solidFill>
                <a:effectLst/>
                <a:latin typeface="Calibri "/>
              </a:rPr>
              <a:t>Klinozoisit</a:t>
            </a:r>
            <a:r>
              <a:rPr lang="cs-CZ" sz="1000" b="0" i="0" dirty="0">
                <a:solidFill>
                  <a:srgbClr val="000000"/>
                </a:solidFill>
                <a:effectLst/>
                <a:latin typeface="Calibri "/>
              </a:rPr>
              <a:t>. </a:t>
            </a:r>
            <a:r>
              <a:rPr lang="cs-CZ" sz="1000" b="0" i="0" dirty="0" err="1">
                <a:solidFill>
                  <a:srgbClr val="000000"/>
                </a:solidFill>
                <a:effectLst/>
                <a:latin typeface="Calibri "/>
              </a:rPr>
              <a:t>Alchuri</a:t>
            </a:r>
            <a:r>
              <a:rPr lang="cs-CZ" sz="1000" b="0" i="0" dirty="0">
                <a:solidFill>
                  <a:srgbClr val="000000"/>
                </a:solidFill>
                <a:effectLst/>
                <a:latin typeface="Calibri "/>
              </a:rPr>
              <a:t>, </a:t>
            </a:r>
            <a:r>
              <a:rPr lang="cs-CZ" sz="1000" b="0" i="0" dirty="0" err="1">
                <a:solidFill>
                  <a:srgbClr val="000000"/>
                </a:solidFill>
                <a:effectLst/>
                <a:latin typeface="Calibri "/>
              </a:rPr>
              <a:t>Pakistan</a:t>
            </a:r>
            <a:r>
              <a:rPr lang="cs-CZ" sz="1000" b="0" i="0" dirty="0">
                <a:solidFill>
                  <a:srgbClr val="000000"/>
                </a:solidFill>
                <a:effectLst/>
                <a:latin typeface="Calibri "/>
              </a:rPr>
              <a:t>. John </a:t>
            </a:r>
            <a:r>
              <a:rPr lang="cs-CZ" sz="1000" b="0" i="0" dirty="0" err="1">
                <a:solidFill>
                  <a:srgbClr val="000000"/>
                </a:solidFill>
                <a:effectLst/>
                <a:latin typeface="Calibri "/>
              </a:rPr>
              <a:t>Betts</a:t>
            </a:r>
            <a:r>
              <a:rPr lang="cs-CZ" sz="1000" b="0" i="0" dirty="0">
                <a:solidFill>
                  <a:srgbClr val="000000"/>
                </a:solidFill>
                <a:effectLst/>
                <a:latin typeface="Calibri "/>
              </a:rPr>
              <a:t>.</a:t>
            </a:r>
            <a:endParaRPr lang="cs-CZ" sz="1000" dirty="0">
              <a:latin typeface="Calibri 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34BA452-070C-42D7-A3B3-A0ACD225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46862" y="2364155"/>
            <a:ext cx="4636607" cy="348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ADF11CD5-480F-40CD-A806-4E3257A876A2}"/>
              </a:ext>
            </a:extLst>
          </p:cNvPr>
          <p:cNvSpPr txBox="1"/>
          <p:nvPr/>
        </p:nvSpPr>
        <p:spPr>
          <a:xfrm>
            <a:off x="8220683" y="6426940"/>
            <a:ext cx="60977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 err="1">
                <a:solidFill>
                  <a:srgbClr val="000000"/>
                </a:solidFill>
                <a:latin typeface="Calibri "/>
              </a:rPr>
              <a:t>Allanit</a:t>
            </a:r>
            <a:r>
              <a:rPr lang="cs-CZ" sz="1000" dirty="0">
                <a:solidFill>
                  <a:srgbClr val="000000"/>
                </a:solidFill>
                <a:latin typeface="Calibri "/>
              </a:rPr>
              <a:t>. </a:t>
            </a:r>
            <a:r>
              <a:rPr lang="cs-CZ" sz="1000" dirty="0" err="1">
                <a:solidFill>
                  <a:srgbClr val="000000"/>
                </a:solidFill>
                <a:latin typeface="Calibri "/>
              </a:rPr>
              <a:t>Laacher</a:t>
            </a:r>
            <a:r>
              <a:rPr lang="cs-CZ" sz="1000" dirty="0">
                <a:solidFill>
                  <a:srgbClr val="000000"/>
                </a:solidFill>
                <a:latin typeface="Calibri "/>
              </a:rPr>
              <a:t> </a:t>
            </a:r>
            <a:r>
              <a:rPr lang="cs-CZ" sz="1000" dirty="0" err="1">
                <a:solidFill>
                  <a:srgbClr val="000000"/>
                </a:solidFill>
                <a:latin typeface="Calibri "/>
              </a:rPr>
              <a:t>See</a:t>
            </a:r>
            <a:r>
              <a:rPr lang="cs-CZ" sz="1000" dirty="0">
                <a:solidFill>
                  <a:srgbClr val="000000"/>
                </a:solidFill>
                <a:latin typeface="Calibri "/>
              </a:rPr>
              <a:t> </a:t>
            </a:r>
            <a:r>
              <a:rPr lang="cs-CZ" sz="1000" dirty="0" err="1">
                <a:solidFill>
                  <a:srgbClr val="000000"/>
                </a:solidFill>
                <a:latin typeface="Calibri "/>
              </a:rPr>
              <a:t>volcanic</a:t>
            </a:r>
            <a:r>
              <a:rPr lang="cs-CZ" sz="1000" dirty="0">
                <a:solidFill>
                  <a:srgbClr val="000000"/>
                </a:solidFill>
                <a:latin typeface="Calibri "/>
              </a:rPr>
              <a:t> </a:t>
            </a:r>
            <a:r>
              <a:rPr lang="cs-CZ" sz="1000" dirty="0" err="1">
                <a:solidFill>
                  <a:srgbClr val="000000"/>
                </a:solidFill>
                <a:latin typeface="Calibri "/>
              </a:rPr>
              <a:t>complex</a:t>
            </a:r>
            <a:r>
              <a:rPr lang="cs-CZ" sz="1000" dirty="0">
                <a:solidFill>
                  <a:srgbClr val="000000"/>
                </a:solidFill>
                <a:latin typeface="Calibri "/>
              </a:rPr>
              <a:t>, Germany. Stephan </a:t>
            </a:r>
            <a:r>
              <a:rPr lang="cs-CZ" sz="1000" dirty="0" err="1">
                <a:solidFill>
                  <a:srgbClr val="000000"/>
                </a:solidFill>
                <a:latin typeface="Calibri "/>
              </a:rPr>
              <a:t>Wolfsried</a:t>
            </a:r>
            <a:r>
              <a:rPr lang="cs-CZ" sz="1000" dirty="0">
                <a:solidFill>
                  <a:srgbClr val="000000"/>
                </a:solidFill>
                <a:latin typeface="Calibri "/>
              </a:rPr>
              <a:t>. </a:t>
            </a:r>
            <a:endParaRPr lang="cs-CZ" sz="1000" dirty="0"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41661398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7034F57-A5B1-448D-A9D9-3327FDE93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Sorosilikáty</a:t>
            </a:r>
            <a:r>
              <a:rPr lang="cs-CZ" dirty="0"/>
              <a:t> – skupina epidotu a zoisitu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94090E7-D56F-4B3F-96B7-DE7BF5302838}"/>
              </a:ext>
            </a:extLst>
          </p:cNvPr>
          <p:cNvSpPr txBox="1"/>
          <p:nvPr/>
        </p:nvSpPr>
        <p:spPr>
          <a:xfrm>
            <a:off x="2728248" y="6492874"/>
            <a:ext cx="60977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effectLst/>
                <a:latin typeface="Calibri "/>
              </a:rPr>
              <a:t>Zoisit + rubín + </a:t>
            </a:r>
            <a:r>
              <a:rPr lang="cs-CZ" sz="1000" b="0" i="0" dirty="0" err="1">
                <a:effectLst/>
                <a:latin typeface="Calibri "/>
              </a:rPr>
              <a:t>pargasit</a:t>
            </a:r>
            <a:r>
              <a:rPr lang="cs-CZ" sz="1000" b="0" i="0" dirty="0">
                <a:effectLst/>
                <a:latin typeface="Calibri "/>
              </a:rPr>
              <a:t>. Foto M. da Pedra.</a:t>
            </a:r>
            <a:endParaRPr lang="cs-CZ" sz="1000" dirty="0">
              <a:latin typeface="Calibri 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A34ECF4-7C73-4987-B5D6-069424A50792}"/>
              </a:ext>
            </a:extLst>
          </p:cNvPr>
          <p:cNvSpPr txBox="1"/>
          <p:nvPr/>
        </p:nvSpPr>
        <p:spPr>
          <a:xfrm>
            <a:off x="8580696" y="6492873"/>
            <a:ext cx="60977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000000"/>
                </a:solidFill>
                <a:effectLst/>
                <a:latin typeface="Calibri "/>
              </a:rPr>
              <a:t>Zoisit. Foto:  John </a:t>
            </a:r>
            <a:r>
              <a:rPr lang="cs-CZ" sz="1000" b="0" i="0" dirty="0" err="1">
                <a:solidFill>
                  <a:srgbClr val="000000"/>
                </a:solidFill>
                <a:effectLst/>
                <a:latin typeface="Calibri "/>
              </a:rPr>
              <a:t>Betts</a:t>
            </a:r>
            <a:r>
              <a:rPr lang="cs-CZ" sz="1000" b="0" i="0" dirty="0">
                <a:solidFill>
                  <a:srgbClr val="000000"/>
                </a:solidFill>
                <a:effectLst/>
                <a:latin typeface="Calibri "/>
              </a:rPr>
              <a:t>.</a:t>
            </a:r>
            <a:endParaRPr lang="cs-CZ" sz="1000" dirty="0">
              <a:latin typeface="Calibri 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1B36AFC-3BB8-1FCD-3590-3381B746C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18" y="1573742"/>
            <a:ext cx="6554976" cy="4919133"/>
          </a:xfrm>
          <a:prstGeom prst="rect">
            <a:avLst/>
          </a:prstGeom>
        </p:spPr>
      </p:pic>
      <p:pic>
        <p:nvPicPr>
          <p:cNvPr id="9" name="Obrázek 8" descr="Obsah obrázku rostlina&#10;&#10;Popis byl vytvořen automaticky">
            <a:extLst>
              <a:ext uri="{FF2B5EF4-FFF2-40B4-BE49-F238E27FC236}">
                <a16:creationId xmlns:a16="http://schemas.microsoft.com/office/drawing/2014/main" id="{D8641E50-6E23-1DD3-886E-3F3600777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530" y="1573742"/>
            <a:ext cx="3689350" cy="49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02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7034F57-A5B1-448D-A9D9-3327FDE93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Sorosilikáty</a:t>
            </a:r>
            <a:r>
              <a:rPr lang="cs-CZ" dirty="0"/>
              <a:t> – skupina epidotu a zoisitu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94090E7-D56F-4B3F-96B7-DE7BF5302838}"/>
              </a:ext>
            </a:extLst>
          </p:cNvPr>
          <p:cNvSpPr txBox="1"/>
          <p:nvPr/>
        </p:nvSpPr>
        <p:spPr>
          <a:xfrm>
            <a:off x="708513" y="6548193"/>
            <a:ext cx="60977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effectLst/>
                <a:latin typeface="Calibri "/>
              </a:rPr>
              <a:t>Zoisit. Foto M. Wilson</a:t>
            </a:r>
            <a:endParaRPr lang="cs-CZ" sz="1000" dirty="0">
              <a:latin typeface="Calibri 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A34ECF4-7C73-4987-B5D6-069424A50792}"/>
              </a:ext>
            </a:extLst>
          </p:cNvPr>
          <p:cNvSpPr txBox="1"/>
          <p:nvPr/>
        </p:nvSpPr>
        <p:spPr>
          <a:xfrm>
            <a:off x="4702567" y="6548193"/>
            <a:ext cx="60977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000000"/>
                </a:solidFill>
                <a:effectLst/>
                <a:latin typeface="Calibri "/>
              </a:rPr>
              <a:t>Zoisit. Foto:  J. </a:t>
            </a:r>
            <a:r>
              <a:rPr lang="cs-CZ" sz="1000" b="0" i="0" dirty="0" err="1">
                <a:solidFill>
                  <a:srgbClr val="000000"/>
                </a:solidFill>
                <a:effectLst/>
                <a:latin typeface="Calibri "/>
              </a:rPr>
              <a:t>Scovil</a:t>
            </a:r>
            <a:r>
              <a:rPr lang="cs-CZ" sz="1000" b="0" i="0" dirty="0">
                <a:solidFill>
                  <a:srgbClr val="000000"/>
                </a:solidFill>
                <a:effectLst/>
                <a:latin typeface="Calibri "/>
              </a:rPr>
              <a:t>.</a:t>
            </a:r>
            <a:endParaRPr lang="cs-CZ" sz="1000" dirty="0">
              <a:latin typeface="Calibri "/>
            </a:endParaRPr>
          </a:p>
        </p:txBody>
      </p:sp>
      <p:pic>
        <p:nvPicPr>
          <p:cNvPr id="5" name="Obrázek 4" descr="Obsah obrázku kousek, snězeno, polovina, dezert&#10;&#10;Popis byl vytvořen automaticky">
            <a:extLst>
              <a:ext uri="{FF2B5EF4-FFF2-40B4-BE49-F238E27FC236}">
                <a16:creationId xmlns:a16="http://schemas.microsoft.com/office/drawing/2014/main" id="{361B9A6E-755F-A0EE-1F5A-672C02C69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7" y="1463675"/>
            <a:ext cx="3810000" cy="5080000"/>
          </a:xfrm>
          <a:prstGeom prst="rect">
            <a:avLst/>
          </a:prstGeom>
        </p:spPr>
      </p:pic>
      <p:pic>
        <p:nvPicPr>
          <p:cNvPr id="8" name="Obrázek 7" descr="Obsah obrázku interiér&#10;&#10;Popis byl vytvořen automaticky">
            <a:extLst>
              <a:ext uri="{FF2B5EF4-FFF2-40B4-BE49-F238E27FC236}">
                <a16:creationId xmlns:a16="http://schemas.microsoft.com/office/drawing/2014/main" id="{D6B56D92-9CF2-0D8B-7298-0AC36C9773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313"/>
                    </a14:imgEffect>
                    <a14:imgEffect>
                      <a14:saturation sat="10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21819"/>
          <a:stretch/>
        </p:blipFill>
        <p:spPr>
          <a:xfrm>
            <a:off x="4000064" y="1467560"/>
            <a:ext cx="2196621" cy="507611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183E778-FE0B-7E98-08C1-CDE7344970B9}"/>
              </a:ext>
            </a:extLst>
          </p:cNvPr>
          <p:cNvSpPr txBox="1"/>
          <p:nvPr/>
        </p:nvSpPr>
        <p:spPr>
          <a:xfrm>
            <a:off x="8439363" y="6553835"/>
            <a:ext cx="60977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000000"/>
                </a:solidFill>
                <a:effectLst/>
                <a:latin typeface="Calibri "/>
              </a:rPr>
              <a:t>Zoisit. Foto: R. </a:t>
            </a:r>
            <a:r>
              <a:rPr lang="cs-CZ" sz="1000" dirty="0" err="1">
                <a:solidFill>
                  <a:srgbClr val="000000"/>
                </a:solidFill>
                <a:latin typeface="Calibri "/>
              </a:rPr>
              <a:t>L</a:t>
            </a:r>
            <a:r>
              <a:rPr lang="cs-CZ" sz="1000" b="0" i="0" dirty="0" err="1">
                <a:solidFill>
                  <a:srgbClr val="000000"/>
                </a:solidFill>
                <a:effectLst/>
                <a:latin typeface="Calibri "/>
              </a:rPr>
              <a:t>avinsky</a:t>
            </a:r>
            <a:r>
              <a:rPr lang="cs-CZ" sz="1000" b="0" i="0" dirty="0">
                <a:solidFill>
                  <a:srgbClr val="000000"/>
                </a:solidFill>
                <a:effectLst/>
                <a:latin typeface="Calibri "/>
              </a:rPr>
              <a:t>.</a:t>
            </a:r>
            <a:endParaRPr lang="cs-CZ" sz="1000" dirty="0">
              <a:latin typeface="Calibri "/>
            </a:endParaRPr>
          </a:p>
        </p:txBody>
      </p:sp>
      <p:pic>
        <p:nvPicPr>
          <p:cNvPr id="13" name="Obrázek 12" descr="Obsah obrázku trubice&#10;&#10;Popis byl vytvořen automaticky">
            <a:extLst>
              <a:ext uri="{FF2B5EF4-FFF2-40B4-BE49-F238E27FC236}">
                <a16:creationId xmlns:a16="http://schemas.microsoft.com/office/drawing/2014/main" id="{2D2EB7F8-020A-DEA6-6638-FAF3E9C743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8" r="4374"/>
          <a:stretch/>
        </p:blipFill>
        <p:spPr>
          <a:xfrm>
            <a:off x="6311582" y="1463675"/>
            <a:ext cx="5799138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141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BEC747-31A4-4C54-9CD0-0AF06BFFE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Sorosilikáty</a:t>
            </a:r>
            <a:r>
              <a:rPr lang="cs-CZ" dirty="0"/>
              <a:t> - vesuvian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A5AE1BA2-4679-4BD4-ABFF-E79D051569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660421"/>
              </p:ext>
            </p:extLst>
          </p:nvPr>
        </p:nvGraphicFramePr>
        <p:xfrm>
          <a:off x="786487" y="1913741"/>
          <a:ext cx="4464000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6000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3348000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Minerál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Vesuvian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</a:t>
                      </a:r>
                      <a:r>
                        <a:rPr lang="it-IT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it-IT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</a:t>
                      </a:r>
                      <a:r>
                        <a:rPr lang="it-IT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it-IT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</a:t>
                      </a:r>
                      <a:r>
                        <a:rPr lang="it-IT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it-IT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(SiO</a:t>
                      </a:r>
                      <a:r>
                        <a:rPr lang="it-IT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it-IT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it-IT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it-IT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(Si</a:t>
                      </a:r>
                      <a:r>
                        <a:rPr lang="it-IT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it-IT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it-IT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it-IT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it-IT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it-IT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(OH)</a:t>
                      </a:r>
                      <a:r>
                        <a:rPr lang="it-IT" sz="20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cs-CZ" sz="2000" b="0" i="0" kern="1200" baseline="-250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8B7BDD21-E8E2-48AF-B04C-BAAC583D1D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017992"/>
              </p:ext>
            </p:extLst>
          </p:nvPr>
        </p:nvGraphicFramePr>
        <p:xfrm>
          <a:off x="6033907" y="1913741"/>
          <a:ext cx="5062871" cy="277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2230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3540641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baseline="0" dirty="0"/>
                        <a:t>Vlastnosti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baseline="0" dirty="0"/>
                        <a:t>Barva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hnědá, žlutá, zelená, červená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baseline="0" dirty="0"/>
                        <a:t>Soustava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tetragonální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367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aseline="0" dirty="0"/>
                        <a:t>Lesk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skelný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aseline="0" dirty="0"/>
                        <a:t>Tvrdost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334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aseline="0" dirty="0"/>
                        <a:t>Hustota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3.4-3.5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39661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aseline="0" dirty="0"/>
                        <a:t> Štěpnost CHYBÍ.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026585"/>
                  </a:ext>
                </a:extLst>
              </a:tr>
            </a:tbl>
          </a:graphicData>
        </a:graphic>
      </p:graphicFrame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09A37EB2-CEC1-4B18-A0B4-ECB85DC1EA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66894"/>
              </p:ext>
            </p:extLst>
          </p:nvPr>
        </p:nvGraphicFramePr>
        <p:xfrm>
          <a:off x="6033906" y="5624459"/>
          <a:ext cx="5062871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62871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</a:tblGrid>
              <a:tr h="373994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Výskyty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Akcesorický minerál mramorů, </a:t>
                      </a:r>
                      <a:r>
                        <a:rPr lang="cs-CZ" sz="2000" b="0" dirty="0" err="1"/>
                        <a:t>erlánů</a:t>
                      </a:r>
                      <a:r>
                        <a:rPr lang="cs-CZ" sz="2000" b="0" dirty="0"/>
                        <a:t>, </a:t>
                      </a:r>
                      <a:r>
                        <a:rPr lang="cs-CZ" sz="2000" b="0" dirty="0" err="1"/>
                        <a:t>skarnů</a:t>
                      </a:r>
                      <a:r>
                        <a:rPr lang="cs-CZ" sz="2000" b="0" dirty="0"/>
                        <a:t> a pegmatitů – nutné nasycení Ca.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963472"/>
                  </a:ext>
                </a:extLst>
              </a:tr>
            </a:tbl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0E6A5571-94D7-457A-9CB3-03976D8255F0}"/>
              </a:ext>
            </a:extLst>
          </p:cNvPr>
          <p:cNvSpPr txBox="1"/>
          <p:nvPr/>
        </p:nvSpPr>
        <p:spPr>
          <a:xfrm>
            <a:off x="2330302" y="6325498"/>
            <a:ext cx="376569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000000"/>
                </a:solidFill>
                <a:effectLst/>
              </a:rPr>
              <a:t>Lokalita: Žulová.</a:t>
            </a:r>
            <a:endParaRPr lang="cs-CZ" sz="11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7640462-F938-4750-872C-0EAEF9208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96" y="2991995"/>
            <a:ext cx="5003381" cy="3333503"/>
          </a:xfrm>
          <a:prstGeom prst="rect">
            <a:avLst/>
          </a:prstGeom>
        </p:spPr>
      </p:pic>
      <p:graphicFrame>
        <p:nvGraphicFramePr>
          <p:cNvPr id="8" name="Tabulka 11">
            <a:extLst>
              <a:ext uri="{FF2B5EF4-FFF2-40B4-BE49-F238E27FC236}">
                <a16:creationId xmlns:a16="http://schemas.microsoft.com/office/drawing/2014/main" id="{0F9CB2E6-614C-4E66-B783-50CA8FED43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519656"/>
              </p:ext>
            </p:extLst>
          </p:nvPr>
        </p:nvGraphicFramePr>
        <p:xfrm>
          <a:off x="6033906" y="4805420"/>
          <a:ext cx="5062871" cy="701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62871">
                  <a:extLst>
                    <a:ext uri="{9D8B030D-6E8A-4147-A177-3AD203B41FA5}">
                      <a16:colId xmlns:a16="http://schemas.microsoft.com/office/drawing/2014/main" val="129270706"/>
                    </a:ext>
                  </a:extLst>
                </a:gridCol>
              </a:tblGrid>
              <a:tr h="446567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Tvoří tetragonální sloupovité krystaly často rýhované. Agregáty celistvé až zrnité.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28636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28322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4433F-A759-4C88-B79A-58522F96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Sorosilikáty</a:t>
            </a:r>
            <a:r>
              <a:rPr lang="cs-CZ" dirty="0"/>
              <a:t> - vesuvian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BD58684-3B29-4791-87C2-226BAB85D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3800475" cy="35052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E97407A-262F-46ED-BCFE-A419A6D6039B}"/>
              </a:ext>
            </a:extLst>
          </p:cNvPr>
          <p:cNvSpPr txBox="1"/>
          <p:nvPr/>
        </p:nvSpPr>
        <p:spPr>
          <a:xfrm>
            <a:off x="1356975" y="5216853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00000"/>
                </a:solidFill>
                <a:effectLst/>
              </a:rPr>
              <a:t>Goodall Farm Quarry, Sanford, York County, Maine</a:t>
            </a:r>
            <a:endParaRPr lang="cs-CZ" sz="10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CE8E155-B376-4E5D-B698-7E923E2A7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668" y="1662112"/>
            <a:ext cx="2406954" cy="353377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8BA1125-4BCE-42D9-8422-FD3987B874E6}"/>
              </a:ext>
            </a:extLst>
          </p:cNvPr>
          <p:cNvSpPr txBox="1"/>
          <p:nvPr/>
        </p:nvSpPr>
        <p:spPr>
          <a:xfrm>
            <a:off x="5084835" y="5235852"/>
            <a:ext cx="25280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000000"/>
                </a:solidFill>
                <a:effectLst/>
              </a:rPr>
              <a:t>J</a:t>
            </a:r>
            <a:r>
              <a:rPr lang="es-ES" sz="1000" b="0" i="0" dirty="0">
                <a:solidFill>
                  <a:srgbClr val="000000"/>
                </a:solidFill>
                <a:effectLst/>
              </a:rPr>
              <a:t>effrey Mine, Asbestos, Québec, Canada</a:t>
            </a:r>
            <a:endParaRPr lang="cs-CZ" sz="10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0FF33BA8-C872-46F9-B3D0-2A881064C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327" y="1690688"/>
            <a:ext cx="4187069" cy="3542141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94E7AE3-8868-4CD6-BB2A-1D09655B91A6}"/>
              </a:ext>
            </a:extLst>
          </p:cNvPr>
          <p:cNvSpPr txBox="1"/>
          <p:nvPr/>
        </p:nvSpPr>
        <p:spPr>
          <a:xfrm>
            <a:off x="8843543" y="5235852"/>
            <a:ext cx="39829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 err="1">
                <a:solidFill>
                  <a:srgbClr val="000000"/>
                </a:solidFill>
                <a:effectLst/>
              </a:rPr>
              <a:t>Bellecombe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, Val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D'Aosta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, Italy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7719156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BA04DCF-3356-4E96-AB6A-E33D65AF0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655" y="882502"/>
            <a:ext cx="6284690" cy="471629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B3E0B75-D4CD-4D4B-902A-78DD58D0F51F}"/>
              </a:ext>
            </a:extLst>
          </p:cNvPr>
          <p:cNvSpPr txBox="1"/>
          <p:nvPr/>
        </p:nvSpPr>
        <p:spPr>
          <a:xfrm>
            <a:off x="2953655" y="5606166"/>
            <a:ext cx="43240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 i="0" dirty="0">
                <a:solidFill>
                  <a:srgbClr val="000000"/>
                </a:solidFill>
                <a:effectLst/>
              </a:rPr>
              <a:t>Foto: Jakub Jirásek.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40054746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885C3E-8806-4FA2-8F18-164569436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E637B8-8D9D-4B8A-88FA-62DCD9120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71138"/>
          </a:xfrm>
        </p:spPr>
        <p:txBody>
          <a:bodyPr>
            <a:normAutofit/>
          </a:bodyPr>
          <a:lstStyle/>
          <a:p>
            <a:r>
              <a:rPr lang="cs-CZ" sz="1400" dirty="0">
                <a:hlinkClick r:id="rId2"/>
              </a:rPr>
              <a:t>https://www.mindat.org/</a:t>
            </a:r>
            <a:endParaRPr lang="cs-CZ" sz="1400" dirty="0"/>
          </a:p>
          <a:p>
            <a:r>
              <a:rPr lang="cs-CZ" sz="1400" dirty="0">
                <a:hlinkClick r:id="rId3"/>
              </a:rPr>
              <a:t>http://www.webmineral.com/</a:t>
            </a:r>
            <a:endParaRPr lang="cs-CZ" sz="1400" dirty="0"/>
          </a:p>
          <a:p>
            <a:r>
              <a:rPr lang="cs-CZ" sz="1400" dirty="0">
                <a:hlinkClick r:id="rId4"/>
              </a:rPr>
              <a:t>https://mineraly.sci.muni.cz/</a:t>
            </a:r>
            <a:endParaRPr lang="cs-CZ" sz="1400" dirty="0"/>
          </a:p>
          <a:p>
            <a:r>
              <a:rPr lang="cs-CZ" sz="1400" dirty="0">
                <a:hlinkClick r:id="rId5"/>
              </a:rPr>
              <a:t>https://www.mineralogist.cz/</a:t>
            </a:r>
            <a:endParaRPr lang="cs-CZ" sz="1400" dirty="0"/>
          </a:p>
          <a:p>
            <a:r>
              <a:rPr lang="cs-CZ" sz="1400" dirty="0">
                <a:hlinkClick r:id="rId6"/>
              </a:rPr>
              <a:t>http://geologie.vsb.cz/malis/Mineralogie%20p%C5%99edn%C3%A1%C5%A1ky/08%20Mineralogie%20-%20syst%C3%A9m%20silik%C3%A1ty%20I.pdf</a:t>
            </a:r>
            <a:endParaRPr lang="cs-CZ" sz="1400" dirty="0"/>
          </a:p>
          <a:p>
            <a:r>
              <a:rPr lang="cs-CZ" sz="1400" dirty="0">
                <a:hlinkClick r:id="rId7"/>
              </a:rPr>
              <a:t>http://geologie.vsb.cz/loziska/loziska/loziska_nerud.html</a:t>
            </a:r>
            <a:endParaRPr lang="cs-CZ" sz="1400" dirty="0"/>
          </a:p>
          <a:p>
            <a:r>
              <a:rPr lang="cs-CZ" sz="1400" dirty="0">
                <a:hlinkClick r:id="rId8"/>
              </a:rPr>
              <a:t>https://www.minerals.net/</a:t>
            </a:r>
            <a:endParaRPr lang="cs-CZ" sz="1400" dirty="0"/>
          </a:p>
          <a:p>
            <a:r>
              <a:rPr lang="cs-CZ" sz="1400" dirty="0" err="1"/>
              <a:t>Schmetzer</a:t>
            </a:r>
            <a:r>
              <a:rPr lang="cs-CZ" sz="1400" dirty="0"/>
              <a:t>, K. &amp; </a:t>
            </a:r>
            <a:r>
              <a:rPr lang="cs-CZ" sz="1400" dirty="0" err="1"/>
              <a:t>Bernthardt</a:t>
            </a:r>
            <a:r>
              <a:rPr lang="cs-CZ" sz="1400" dirty="0"/>
              <a:t>, H. J. (1999): </a:t>
            </a:r>
            <a:r>
              <a:rPr lang="en-US" sz="1400" dirty="0"/>
              <a:t>GARNETS FROM MADAGASCAR</a:t>
            </a:r>
            <a:r>
              <a:rPr lang="cs-CZ" sz="1400" dirty="0"/>
              <a:t> </a:t>
            </a:r>
            <a:r>
              <a:rPr lang="en-US" sz="1400" dirty="0"/>
              <a:t>WITH A COLOR CHANGE OF</a:t>
            </a:r>
            <a:r>
              <a:rPr lang="cs-CZ" sz="1400" dirty="0"/>
              <a:t> </a:t>
            </a:r>
            <a:r>
              <a:rPr lang="en-US" sz="1400" dirty="0"/>
              <a:t>BLUE-GREEN TO PURPLE</a:t>
            </a:r>
            <a:r>
              <a:rPr lang="cs-CZ" sz="1400" dirty="0"/>
              <a:t>. – </a:t>
            </a:r>
            <a:r>
              <a:rPr lang="cs-CZ" sz="1400" dirty="0" err="1"/>
              <a:t>Gems</a:t>
            </a:r>
            <a:r>
              <a:rPr lang="cs-CZ" sz="1400" dirty="0"/>
              <a:t> &amp; </a:t>
            </a:r>
            <a:r>
              <a:rPr lang="cs-CZ" sz="1400" dirty="0" err="1"/>
              <a:t>Gemology</a:t>
            </a:r>
            <a:r>
              <a:rPr lang="cs-CZ" sz="1400" dirty="0"/>
              <a:t>, </a:t>
            </a:r>
            <a:r>
              <a:rPr lang="cs-CZ" sz="1400" b="1" dirty="0"/>
              <a:t>35</a:t>
            </a:r>
            <a:r>
              <a:rPr lang="cs-CZ" sz="1400" dirty="0"/>
              <a:t>, 4, </a:t>
            </a:r>
            <a:r>
              <a:rPr lang="cs-CZ" sz="1400" i="1" dirty="0"/>
              <a:t>196-201</a:t>
            </a:r>
            <a:r>
              <a:rPr lang="cs-CZ" sz="1400" dirty="0"/>
              <a:t>.</a:t>
            </a:r>
          </a:p>
          <a:p>
            <a:endParaRPr lang="cs-CZ" sz="1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6014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8CD98E-C53E-49CA-903B-D813232E6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Nesosilikáty</a:t>
            </a:r>
            <a:r>
              <a:rPr lang="cs-CZ" dirty="0"/>
              <a:t> – skupina olivínu</a:t>
            </a:r>
          </a:p>
        </p:txBody>
      </p:sp>
      <p:graphicFrame>
        <p:nvGraphicFramePr>
          <p:cNvPr id="7" name="Tabulka 7">
            <a:extLst>
              <a:ext uri="{FF2B5EF4-FFF2-40B4-BE49-F238E27FC236}">
                <a16:creationId xmlns:a16="http://schemas.microsoft.com/office/drawing/2014/main" id="{28996BFF-A3D1-46AD-915C-49971FDB0D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505278"/>
              </p:ext>
            </p:extLst>
          </p:nvPr>
        </p:nvGraphicFramePr>
        <p:xfrm>
          <a:off x="838199" y="1874361"/>
          <a:ext cx="4294518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7259">
                  <a:extLst>
                    <a:ext uri="{9D8B030D-6E8A-4147-A177-3AD203B41FA5}">
                      <a16:colId xmlns:a16="http://schemas.microsoft.com/office/drawing/2014/main" val="1469623684"/>
                    </a:ext>
                  </a:extLst>
                </a:gridCol>
                <a:gridCol w="2147259">
                  <a:extLst>
                    <a:ext uri="{9D8B030D-6E8A-4147-A177-3AD203B41FA5}">
                      <a16:colId xmlns:a16="http://schemas.microsoft.com/office/drawing/2014/main" val="11414075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2000" b="1" dirty="0"/>
                        <a:t>Obecný vzorec: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/>
                        <a:t>M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1" dirty="0"/>
                        <a:t>SiO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26841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cs-CZ" sz="2000" b="0" dirty="0"/>
                        <a:t>M = Mg, Fe</a:t>
                      </a:r>
                      <a:r>
                        <a:rPr lang="cs-CZ" sz="2000" b="0" baseline="30000" dirty="0"/>
                        <a:t>2+</a:t>
                      </a:r>
                      <a:r>
                        <a:rPr lang="cs-CZ" sz="2000" b="0" dirty="0"/>
                        <a:t>, </a:t>
                      </a:r>
                      <a:r>
                        <a:rPr lang="cs-CZ" sz="2000" b="0" dirty="0" err="1"/>
                        <a:t>Mn</a:t>
                      </a:r>
                      <a:endParaRPr lang="cs-CZ" sz="20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cs-CZ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72093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cs-CZ" sz="2000" b="0" dirty="0"/>
                        <a:t>Další prvky: Ca, Zn, Ni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747500"/>
                  </a:ext>
                </a:extLst>
              </a:tr>
            </a:tbl>
          </a:graphicData>
        </a:graphic>
      </p:graphicFrame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5BE80480-1022-4FE5-B963-1F1D14797B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143884"/>
              </p:ext>
            </p:extLst>
          </p:nvPr>
        </p:nvGraphicFramePr>
        <p:xfrm>
          <a:off x="838199" y="3429000"/>
          <a:ext cx="4294518" cy="158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7259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2147259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Minerály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 err="1"/>
                        <a:t>Forsterit</a:t>
                      </a:r>
                      <a:endParaRPr lang="cs-CZ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dirty="0"/>
                        <a:t>Mg</a:t>
                      </a:r>
                      <a:r>
                        <a:rPr lang="cs-CZ" sz="2000" b="0" baseline="-25000" dirty="0"/>
                        <a:t>2</a:t>
                      </a:r>
                      <a:r>
                        <a:rPr lang="cs-CZ" sz="2000" b="0" dirty="0"/>
                        <a:t>SiO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 err="1"/>
                        <a:t>Fayalit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Fe</a:t>
                      </a:r>
                      <a:r>
                        <a:rPr lang="cs-CZ" sz="200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dirty="0"/>
                        <a:t>SiO</a:t>
                      </a:r>
                      <a:r>
                        <a:rPr lang="cs-CZ" sz="200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 err="1"/>
                        <a:t>Tefroit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Mn</a:t>
                      </a:r>
                      <a:r>
                        <a:rPr lang="cs-CZ" sz="200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dirty="0"/>
                        <a:t>SiO</a:t>
                      </a:r>
                      <a:r>
                        <a:rPr lang="cs-CZ" sz="200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645944"/>
                  </a:ext>
                </a:extLst>
              </a:tr>
            </a:tbl>
          </a:graphicData>
        </a:graphic>
      </p:graphicFrame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9A834F5D-437E-40B9-8CB5-58D1CC0419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971718"/>
              </p:ext>
            </p:extLst>
          </p:nvPr>
        </p:nvGraphicFramePr>
        <p:xfrm>
          <a:off x="5611980" y="1874361"/>
          <a:ext cx="6112660" cy="3870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7865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4274795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Vlastnosti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Barva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žlutozelená, nažloutlá (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forsterit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), černá (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fayalit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), červenohnědá (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tefroit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Soustava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rombická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367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Lesk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skelný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Tvrdost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6-7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334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Hustota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3966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Substituce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ideálně mísitelné </a:t>
                      </a:r>
                      <a:r>
                        <a:rPr lang="cs-CZ" sz="200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Mg</a:t>
                      </a:r>
                      <a:r>
                        <a:rPr lang="cs-CZ" sz="200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Fe</a:t>
                      </a:r>
                      <a:endParaRPr lang="cs-CZ" sz="20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46298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Olivín je NEŠTĚPNÝ.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02658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Krystaly jsou krátce sloupcovité, agregáty hrubě zrnité.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092478"/>
                  </a:ext>
                </a:extLst>
              </a:tr>
            </a:tbl>
          </a:graphicData>
        </a:graphic>
      </p:graphicFrame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1C98C17E-624E-4D91-B828-7729E1EF1E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341684"/>
              </p:ext>
            </p:extLst>
          </p:nvPr>
        </p:nvGraphicFramePr>
        <p:xfrm>
          <a:off x="838199" y="5304155"/>
          <a:ext cx="4294518" cy="131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94518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Olivín je nejčastěji tvořen „směsí“ </a:t>
                      </a:r>
                      <a:r>
                        <a:rPr lang="cs-CZ" sz="2000" b="0" dirty="0" err="1"/>
                        <a:t>forsteritu</a:t>
                      </a:r>
                      <a:r>
                        <a:rPr lang="cs-CZ" sz="2000" b="0" dirty="0"/>
                        <a:t> (80-90 %) a </a:t>
                      </a:r>
                      <a:r>
                        <a:rPr lang="cs-CZ" sz="2000" b="0" dirty="0" err="1"/>
                        <a:t>fayalitu</a:t>
                      </a:r>
                      <a:r>
                        <a:rPr lang="cs-CZ" sz="2000" b="0" dirty="0"/>
                        <a:t> (10-20 %). Čistý koncový člen </a:t>
                      </a:r>
                      <a:r>
                        <a:rPr lang="cs-CZ" sz="2000" b="0" dirty="0" err="1"/>
                        <a:t>fayalit</a:t>
                      </a:r>
                      <a:r>
                        <a:rPr lang="cs-CZ" sz="2000" b="0" dirty="0"/>
                        <a:t> je mnohem vzácnější než </a:t>
                      </a:r>
                      <a:r>
                        <a:rPr lang="cs-CZ" sz="2000" b="0" dirty="0" err="1"/>
                        <a:t>forsterit</a:t>
                      </a:r>
                      <a:r>
                        <a:rPr lang="cs-CZ" sz="2000" b="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</a:tbl>
          </a:graphicData>
        </a:graphic>
      </p:graphicFrame>
      <p:graphicFrame>
        <p:nvGraphicFramePr>
          <p:cNvPr id="12" name="Tabulka 11">
            <a:extLst>
              <a:ext uri="{FF2B5EF4-FFF2-40B4-BE49-F238E27FC236}">
                <a16:creationId xmlns:a16="http://schemas.microsoft.com/office/drawing/2014/main" id="{4CFEC31C-2DA0-4821-9820-04BBF61900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566606"/>
              </p:ext>
            </p:extLst>
          </p:nvPr>
        </p:nvGraphicFramePr>
        <p:xfrm>
          <a:off x="5611980" y="5913755"/>
          <a:ext cx="6112660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12660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Olivín lehce podléhá hydrotermálním alteracím za vzniku </a:t>
                      </a:r>
                      <a:r>
                        <a:rPr lang="cs-CZ" sz="2000" b="1" dirty="0"/>
                        <a:t>serpentinu</a:t>
                      </a:r>
                      <a:r>
                        <a:rPr lang="cs-CZ" sz="2000" b="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3869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ECAF8E-A79D-40A1-B109-237585563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Nesosilikáty</a:t>
            </a:r>
            <a:r>
              <a:rPr lang="cs-CZ" dirty="0"/>
              <a:t> – skupina olivínu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D5F7E2DD-C86D-4F54-B1F7-C5F18CD927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948655"/>
              </p:ext>
            </p:extLst>
          </p:nvPr>
        </p:nvGraphicFramePr>
        <p:xfrm>
          <a:off x="838198" y="1487672"/>
          <a:ext cx="7269540" cy="1889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0000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6189540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Výskyty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cs-CZ" sz="2000" b="0" dirty="0"/>
                        <a:t>Olivín je typický minerál zemského pláště.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cs-CZ" sz="20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963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 err="1"/>
                        <a:t>Forsterit</a:t>
                      </a:r>
                      <a:endParaRPr lang="cs-CZ" sz="2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ultrabazika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(Smrčí), metamorfované horniny – dolomitické mramory (Višňová u Moravského Krumlova)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 err="1"/>
                        <a:t>Fayalit</a:t>
                      </a:r>
                      <a:endParaRPr lang="cs-CZ" sz="2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pegmatity, 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-bohaté metamorfované horniny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5367556"/>
                  </a:ext>
                </a:extLst>
              </a:tr>
            </a:tbl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9BAAF066-4B9B-4605-9253-6948EADAE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8" y="3528125"/>
            <a:ext cx="4452526" cy="296411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56B174C-A348-4735-83E3-D995DAB3CEF3}"/>
              </a:ext>
            </a:extLst>
          </p:cNvPr>
          <p:cNvSpPr txBox="1"/>
          <p:nvPr/>
        </p:nvSpPr>
        <p:spPr>
          <a:xfrm>
            <a:off x="3677211" y="6461850"/>
            <a:ext cx="1767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Lokalita: </a:t>
            </a:r>
            <a:r>
              <a:rPr lang="cs-CZ" sz="1000" dirty="0" err="1"/>
              <a:t>Sapat</a:t>
            </a:r>
            <a:r>
              <a:rPr lang="cs-CZ" sz="1000" dirty="0"/>
              <a:t> Gali, </a:t>
            </a:r>
            <a:r>
              <a:rPr lang="cs-CZ" sz="1000" dirty="0" err="1"/>
              <a:t>Pakistan</a:t>
            </a:r>
            <a:r>
              <a:rPr lang="cs-CZ" sz="1000" dirty="0"/>
              <a:t>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E8A8C73-4F8D-4565-8C20-F1F83E41C0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87" t="13566" r="19716" b="15955"/>
          <a:stretch/>
        </p:blipFill>
        <p:spPr>
          <a:xfrm>
            <a:off x="5445051" y="3528125"/>
            <a:ext cx="2649467" cy="296411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43098E1-4E37-4638-8ABA-99FF3F025350}"/>
              </a:ext>
            </a:extLst>
          </p:cNvPr>
          <p:cNvSpPr txBox="1"/>
          <p:nvPr/>
        </p:nvSpPr>
        <p:spPr>
          <a:xfrm>
            <a:off x="5558738" y="6463265"/>
            <a:ext cx="26494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https://www.minerals.net/mineral/olivine.aspx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AF9080A-2C4B-4DE4-A6B2-1C9DDBCCA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8981" y="1518869"/>
            <a:ext cx="2886075" cy="47625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6446116-1002-47D4-8500-7A13E281F707}"/>
              </a:ext>
            </a:extLst>
          </p:cNvPr>
          <p:cNvSpPr txBox="1"/>
          <p:nvPr/>
        </p:nvSpPr>
        <p:spPr>
          <a:xfrm>
            <a:off x="9194801" y="6266631"/>
            <a:ext cx="27575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0" i="0" dirty="0">
                <a:solidFill>
                  <a:srgbClr val="000000"/>
                </a:solidFill>
                <a:effectLst/>
              </a:rPr>
              <a:t>Lokalita: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Kohistan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District</a:t>
            </a:r>
            <a:r>
              <a:rPr lang="cs-CZ" sz="1000" b="0" i="0" dirty="0">
                <a:solidFill>
                  <a:srgbClr val="000000"/>
                </a:solidFill>
                <a:effectLst/>
              </a:rPr>
              <a:t>, </a:t>
            </a:r>
            <a:r>
              <a:rPr lang="cs-CZ" sz="1000" b="0" i="0" dirty="0" err="1">
                <a:solidFill>
                  <a:srgbClr val="000000"/>
                </a:solidFill>
                <a:effectLst/>
              </a:rPr>
              <a:t>Pakistan</a:t>
            </a:r>
            <a:r>
              <a:rPr lang="cs-CZ" sz="1000" dirty="0">
                <a:solidFill>
                  <a:srgbClr val="000000"/>
                </a:solidFill>
              </a:rPr>
              <a:t>. John </a:t>
            </a:r>
            <a:r>
              <a:rPr lang="cs-CZ" sz="1000" dirty="0" err="1">
                <a:solidFill>
                  <a:srgbClr val="000000"/>
                </a:solidFill>
              </a:rPr>
              <a:t>Betts</a:t>
            </a:r>
            <a:r>
              <a:rPr lang="cs-CZ" sz="1000" dirty="0">
                <a:solidFill>
                  <a:srgbClr val="000000"/>
                </a:solidFill>
              </a:rPr>
              <a:t>.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423214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B7992C-C645-40DD-8B62-24688D82B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Nesosilikáty</a:t>
            </a:r>
            <a:r>
              <a:rPr lang="cs-CZ" dirty="0"/>
              <a:t> – skupina olivínu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937B1FA-FB5C-46DB-AFDA-BB27231AD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16" y="2016845"/>
            <a:ext cx="4876652" cy="365748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D829D21-03CA-45EA-962A-4590373065AA}"/>
              </a:ext>
            </a:extLst>
          </p:cNvPr>
          <p:cNvSpPr txBox="1"/>
          <p:nvPr/>
        </p:nvSpPr>
        <p:spPr>
          <a:xfrm>
            <a:off x="1320949" y="5674334"/>
            <a:ext cx="449772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000" b="0" i="0" dirty="0">
                <a:solidFill>
                  <a:srgbClr val="000000"/>
                </a:solidFill>
                <a:effectLst/>
              </a:rPr>
              <a:t>Shluk zelených zrn olivínu v čediči. Lokalita Smrčí. </a:t>
            </a:r>
            <a:r>
              <a:rPr lang="cs-CZ" sz="1000" dirty="0"/>
              <a:t>Sbírky Geologického pavilonu VŠB-TU Ostrava, foto J. Jirásek 2010.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1D15BA8-8FA7-4CCE-BADB-13BAE8570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394" y="2016845"/>
            <a:ext cx="4876652" cy="365748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CC4CC85-9C05-4589-B590-AB9E951446B9}"/>
              </a:ext>
            </a:extLst>
          </p:cNvPr>
          <p:cNvSpPr txBox="1"/>
          <p:nvPr/>
        </p:nvSpPr>
        <p:spPr>
          <a:xfrm>
            <a:off x="6955317" y="5674334"/>
            <a:ext cx="42946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000" dirty="0"/>
              <a:t>Rozpraskané zrno zeleného olivínu v čediči. Lokalita: Frýdštejn. Sbírky Geologického pavilonu VŠB-TU Ostrava, foto J. Jirásek 2006.</a:t>
            </a:r>
          </a:p>
        </p:txBody>
      </p:sp>
    </p:spTree>
    <p:extLst>
      <p:ext uri="{BB962C8B-B14F-4D97-AF65-F5344CB8AC3E}">
        <p14:creationId xmlns:p14="http://schemas.microsoft.com/office/powerpoint/2010/main" val="2369417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895880-41AF-4484-97E1-535E5A4E9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Nesosilikáty</a:t>
            </a:r>
            <a:r>
              <a:rPr lang="cs-CZ" dirty="0"/>
              <a:t> – skupina granátu</a:t>
            </a:r>
          </a:p>
        </p:txBody>
      </p:sp>
      <p:graphicFrame>
        <p:nvGraphicFramePr>
          <p:cNvPr id="4" name="Tabulka 7">
            <a:extLst>
              <a:ext uri="{FF2B5EF4-FFF2-40B4-BE49-F238E27FC236}">
                <a16:creationId xmlns:a16="http://schemas.microsoft.com/office/drawing/2014/main" id="{CC804C98-6DB4-4536-9F45-260DBC3754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338497"/>
              </p:ext>
            </p:extLst>
          </p:nvPr>
        </p:nvGraphicFramePr>
        <p:xfrm>
          <a:off x="643918" y="1535754"/>
          <a:ext cx="4231636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15818">
                  <a:extLst>
                    <a:ext uri="{9D8B030D-6E8A-4147-A177-3AD203B41FA5}">
                      <a16:colId xmlns:a16="http://schemas.microsoft.com/office/drawing/2014/main" val="1469623684"/>
                    </a:ext>
                  </a:extLst>
                </a:gridCol>
                <a:gridCol w="2115818">
                  <a:extLst>
                    <a:ext uri="{9D8B030D-6E8A-4147-A177-3AD203B41FA5}">
                      <a16:colId xmlns:a16="http://schemas.microsoft.com/office/drawing/2014/main" val="11414075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2000" b="1" dirty="0"/>
                        <a:t>Obecný vzorec: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/>
                        <a:t>A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1" dirty="0"/>
                        <a:t>B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1" dirty="0"/>
                        <a:t>(SiO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cs-CZ" sz="2000" b="1" dirty="0"/>
                        <a:t>)</a:t>
                      </a:r>
                      <a:r>
                        <a:rPr lang="cs-CZ" sz="20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26841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cs-CZ" sz="2000" b="0" dirty="0"/>
                        <a:t>A = Mg, Fe</a:t>
                      </a:r>
                      <a:r>
                        <a:rPr lang="cs-CZ" sz="2000" b="0" baseline="30000" dirty="0"/>
                        <a:t>2+</a:t>
                      </a:r>
                      <a:r>
                        <a:rPr lang="cs-CZ" sz="2000" b="0" dirty="0"/>
                        <a:t>, </a:t>
                      </a:r>
                      <a:r>
                        <a:rPr lang="cs-CZ" sz="2000" b="0" dirty="0" err="1"/>
                        <a:t>Mn</a:t>
                      </a:r>
                      <a:r>
                        <a:rPr lang="cs-CZ" sz="2000" b="0" dirty="0"/>
                        <a:t>, Ca</a:t>
                      </a:r>
                    </a:p>
                    <a:p>
                      <a:r>
                        <a:rPr lang="cs-CZ" sz="2000" b="0" dirty="0"/>
                        <a:t>B = Al, Fe</a:t>
                      </a:r>
                      <a:r>
                        <a:rPr lang="cs-CZ" sz="2000" b="0" baseline="30000" dirty="0"/>
                        <a:t>3+</a:t>
                      </a:r>
                      <a:endParaRPr lang="cs-CZ" sz="20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cs-CZ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720930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8E83484D-967E-426E-9EB2-7D3BC13FC6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848589"/>
              </p:ext>
            </p:extLst>
          </p:nvPr>
        </p:nvGraphicFramePr>
        <p:xfrm>
          <a:off x="643918" y="3036247"/>
          <a:ext cx="4231636" cy="237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15818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2115818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Minerály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/>
                        <a:t>Pyrop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/>
                        <a:t>Mg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dirty="0"/>
                        <a:t>(SiO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cs-CZ" sz="2000" b="0" dirty="0"/>
                        <a:t>)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Almandin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/>
                        <a:t>Fe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dirty="0"/>
                        <a:t>(SiO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cs-CZ" sz="2000" b="0" dirty="0"/>
                        <a:t>)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Spessartin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/>
                        <a:t>Mn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dirty="0"/>
                        <a:t>(SiO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cs-CZ" sz="2000" b="0" dirty="0"/>
                        <a:t>)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645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 err="1"/>
                        <a:t>Grossular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/>
                        <a:t>Ca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dirty="0"/>
                        <a:t>(SiO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cs-CZ" sz="2000" b="0" dirty="0"/>
                        <a:t>)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608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Andradit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/>
                        <a:t>Ca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2000" b="0" dirty="0"/>
                        <a:t>(SiO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cs-CZ" sz="2000" b="0" dirty="0"/>
                        <a:t>)</a:t>
                      </a:r>
                      <a:r>
                        <a:rPr lang="cs-CZ" sz="2000" b="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3083153"/>
                  </a:ext>
                </a:extLst>
              </a:tr>
            </a:tbl>
          </a:graphicData>
        </a:graphic>
      </p:graphicFrame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5F5B6EDB-CE6B-443A-BD87-44D5F1CE6A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139728"/>
              </p:ext>
            </p:extLst>
          </p:nvPr>
        </p:nvGraphicFramePr>
        <p:xfrm>
          <a:off x="5026713" y="1535754"/>
          <a:ext cx="7086438" cy="509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6000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5790438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baseline="0" dirty="0"/>
                        <a:t>Vlastnosti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baseline="0" dirty="0"/>
                        <a:t>Barva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pyrop: 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červená-červenofialová</a:t>
                      </a:r>
                      <a:endParaRPr lang="cs-CZ" sz="20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almandin: 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červená-červenofialová-červenohnědá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spessartin: 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červená-červenooranžová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grossular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zelená-červenohnědá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oranžová-bezbarvá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andradit: 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zelená-žlutozelená-červenohnědá-černá</a:t>
                      </a:r>
                      <a:endParaRPr lang="cs-CZ" sz="20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baseline="0" dirty="0"/>
                        <a:t>Soustava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kubická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367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aseline="0" dirty="0"/>
                        <a:t>Lesk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skelný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aseline="0" dirty="0"/>
                        <a:t>Tvrdost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7-7,5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334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aseline="0" dirty="0"/>
                        <a:t>Hustota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3.5-4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3966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aseline="0" dirty="0"/>
                        <a:t>Substituce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Mg</a:t>
                      </a:r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Fe</a:t>
                      </a:r>
                      <a:r>
                        <a:rPr lang="cs-CZ" sz="2000" b="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2+</a:t>
                      </a:r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</a:t>
                      </a:r>
                      <a:r>
                        <a:rPr lang="cs-CZ" sz="200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MnCa</a:t>
                      </a:r>
                      <a:r>
                        <a:rPr lang="cs-CZ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, AlFe</a:t>
                      </a:r>
                      <a:r>
                        <a:rPr lang="cs-CZ" sz="2000" b="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3+</a:t>
                      </a:r>
                      <a:endParaRPr lang="cs-CZ" sz="2000" b="0" kern="1200" baseline="30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46298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aseline="0" dirty="0"/>
                        <a:t>Granát je NEŠTĚPNÝ.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180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02658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aseline="0" dirty="0"/>
                        <a:t>Krystaly tvoří dvanácti/čtyřiadvacetistěny a jejich spojky, agregáty jsou zpravidla jemně-hrubě zrnité.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61667"/>
                  </a:ext>
                </a:extLst>
              </a:tr>
            </a:tbl>
          </a:graphicData>
        </a:graphic>
      </p:graphicFrame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8F413456-0717-4FBB-B526-3023F44D2D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398464"/>
              </p:ext>
            </p:extLst>
          </p:nvPr>
        </p:nvGraphicFramePr>
        <p:xfrm>
          <a:off x="643914" y="5924874"/>
          <a:ext cx="4231640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31640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Granát je velmi odolný vůči alteracím a často se objevuje v náplavech (TVAR!)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</a:tbl>
          </a:graphicData>
        </a:graphic>
      </p:graphicFrame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74BAF076-4786-4922-B297-8EC469C1FB93}"/>
              </a:ext>
            </a:extLst>
          </p:cNvPr>
          <p:cNvCxnSpPr>
            <a:cxnSpLocks/>
          </p:cNvCxnSpPr>
          <p:nvPr/>
        </p:nvCxnSpPr>
        <p:spPr>
          <a:xfrm>
            <a:off x="433040" y="3630252"/>
            <a:ext cx="0" cy="88781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68DD4530-3D90-41C0-B26E-7CE7053B89E4}"/>
              </a:ext>
            </a:extLst>
          </p:cNvPr>
          <p:cNvCxnSpPr>
            <a:cxnSpLocks/>
          </p:cNvCxnSpPr>
          <p:nvPr/>
        </p:nvCxnSpPr>
        <p:spPr>
          <a:xfrm>
            <a:off x="433040" y="4727060"/>
            <a:ext cx="0" cy="597195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410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768A212D-1C6C-4F58-96EB-ED4A808DE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Nesosilikáty</a:t>
            </a:r>
            <a:r>
              <a:rPr lang="cs-CZ" dirty="0"/>
              <a:t> – skupina granátu</a:t>
            </a:r>
          </a:p>
        </p:txBody>
      </p:sp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9815556C-CA1F-45E5-9EF1-C19D0D8D34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869508"/>
              </p:ext>
            </p:extLst>
          </p:nvPr>
        </p:nvGraphicFramePr>
        <p:xfrm>
          <a:off x="1473199" y="2291080"/>
          <a:ext cx="9245601" cy="3291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4544">
                  <a:extLst>
                    <a:ext uri="{9D8B030D-6E8A-4147-A177-3AD203B41FA5}">
                      <a16:colId xmlns:a16="http://schemas.microsoft.com/office/drawing/2014/main" val="1112177444"/>
                    </a:ext>
                  </a:extLst>
                </a:gridCol>
                <a:gridCol w="7241057">
                  <a:extLst>
                    <a:ext uri="{9D8B030D-6E8A-4147-A177-3AD203B41FA5}">
                      <a16:colId xmlns:a16="http://schemas.microsoft.com/office/drawing/2014/main" val="810761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baseline="0" dirty="0"/>
                        <a:t>Výskyty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cs-CZ" sz="1800" b="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23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baseline="0" dirty="0"/>
                        <a:t>Pyrop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ultrabazika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(Podsedice – původní hornina peridotit/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serpentinit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Linhorka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- původní hornina 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serpentinizovaný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peridotit; Rouchovany – 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serpentinizovaný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peridotit)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119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baseline="0" dirty="0"/>
                        <a:t>Almandin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pegmatity (Dolní Bory), granity (Přibyslavice), svory (Petrov nad Desnou, Zlatý Chlum)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5367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baseline="0" dirty="0"/>
                        <a:t>Spessartin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pegmatity (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Bližná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), 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Mn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-bohaté metamorfované horniny (Chvaletice)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1231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baseline="0" dirty="0" err="1"/>
                        <a:t>Grossular</a:t>
                      </a:r>
                      <a:endParaRPr lang="cs-CZ" sz="2000" b="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skarny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(Žulová), </a:t>
                      </a:r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erlány</a:t>
                      </a:r>
                      <a:endParaRPr lang="cs-CZ" sz="20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9256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baseline="0" dirty="0"/>
                        <a:t>Andradit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skarny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(Vlastějovice), </a:t>
                      </a:r>
                      <a:r>
                        <a:rPr lang="cs-CZ" sz="20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erlány</a:t>
                      </a:r>
                      <a:endParaRPr lang="cs-CZ" sz="20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8228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9644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024A2A-E22E-44E5-9A0E-ADDEC6842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Pyrop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E4FE88F-2E7A-4302-B332-038AA15F2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21" y="1771336"/>
            <a:ext cx="5397083" cy="404781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D5A8EEF-E128-473F-AF8D-32A812F0C450}"/>
              </a:ext>
            </a:extLst>
          </p:cNvPr>
          <p:cNvSpPr txBox="1"/>
          <p:nvPr/>
        </p:nvSpPr>
        <p:spPr>
          <a:xfrm>
            <a:off x="2669950" y="5899797"/>
            <a:ext cx="12924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Lokalita: Podsedice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DB34969-6317-44D0-A4E4-4E5474558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120" y="1771336"/>
            <a:ext cx="5397083" cy="404781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53B930D-8329-4BCE-8D2C-6F0D33A0FE70}"/>
              </a:ext>
            </a:extLst>
          </p:cNvPr>
          <p:cNvSpPr txBox="1"/>
          <p:nvPr/>
        </p:nvSpPr>
        <p:spPr>
          <a:xfrm>
            <a:off x="8190021" y="5899797"/>
            <a:ext cx="1351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Lokalita: Rouchovany</a:t>
            </a:r>
          </a:p>
        </p:txBody>
      </p:sp>
    </p:spTree>
    <p:extLst>
      <p:ext uri="{BB962C8B-B14F-4D97-AF65-F5344CB8AC3E}">
        <p14:creationId xmlns:p14="http://schemas.microsoft.com/office/powerpoint/2010/main" val="318624684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828</TotalTime>
  <Words>2034</Words>
  <Application>Microsoft Office PowerPoint</Application>
  <PresentationFormat>Širokoúhlá obrazovka</PresentationFormat>
  <Paragraphs>399</Paragraphs>
  <Slides>39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</vt:lpstr>
      <vt:lpstr>Calibri Light</vt:lpstr>
      <vt:lpstr>Motiv Office</vt:lpstr>
      <vt:lpstr>SILIKÁTY I  Nesosilikáty + Sorosilikáty  Mineralogie I </vt:lpstr>
      <vt:lpstr>Úvod</vt:lpstr>
      <vt:lpstr>Prezentace aplikace PowerPoint</vt:lpstr>
      <vt:lpstr>Nesosilikáty – skupina olivínu</vt:lpstr>
      <vt:lpstr>Nesosilikáty – skupina olivínu</vt:lpstr>
      <vt:lpstr>Nesosilikáty – skupina olivínu</vt:lpstr>
      <vt:lpstr>Nesosilikáty – skupina granátu</vt:lpstr>
      <vt:lpstr>Nesosilikáty – skupina granátu</vt:lpstr>
      <vt:lpstr>Pyrop</vt:lpstr>
      <vt:lpstr>Pyrop-spessartin</vt:lpstr>
      <vt:lpstr>Almandin</vt:lpstr>
      <vt:lpstr>Almandin-spessartin</vt:lpstr>
      <vt:lpstr>Spessartin</vt:lpstr>
      <vt:lpstr>Grossular</vt:lpstr>
      <vt:lpstr>Andradit</vt:lpstr>
      <vt:lpstr>Nesosilikáty – skupina Al2SiO5</vt:lpstr>
      <vt:lpstr>Nesosilikáty – skupina Al2SiO5</vt:lpstr>
      <vt:lpstr>Nesosilikáty – skupina Al2SiO5</vt:lpstr>
      <vt:lpstr>Nesosilikáty – skupina Al2SiO5</vt:lpstr>
      <vt:lpstr>Nesosilikáty – skupina Al2SiO5 - chiastolit</vt:lpstr>
      <vt:lpstr>Nesosilikáty - staurolit</vt:lpstr>
      <vt:lpstr>Staurolit</vt:lpstr>
      <vt:lpstr>Nesosilikáty – chloritoid</vt:lpstr>
      <vt:lpstr>Nesosilikáty – chloritoid</vt:lpstr>
      <vt:lpstr>Nesosilikáty – titanit</vt:lpstr>
      <vt:lpstr>Nesosilikáty – titanit</vt:lpstr>
      <vt:lpstr>Nesosilikáty – topaz</vt:lpstr>
      <vt:lpstr>Nesosilikáty – topaz</vt:lpstr>
      <vt:lpstr>Nesosilikáty – zirkon</vt:lpstr>
      <vt:lpstr>Nesosilikáty – zirkon</vt:lpstr>
      <vt:lpstr>Sorosilikáty – skupina epidotu a zoisitu</vt:lpstr>
      <vt:lpstr>Sorosilikáty – skupina epidotu a zoisitu</vt:lpstr>
      <vt:lpstr>Sorosilikáty – skupina epidotu a zoisitu</vt:lpstr>
      <vt:lpstr>Sorosilikáty – skupina epidotu a zoisitu</vt:lpstr>
      <vt:lpstr>Sorosilikáty – skupina epidotu a zoisitu</vt:lpstr>
      <vt:lpstr>Sorosilikáty - vesuvian</vt:lpstr>
      <vt:lpstr>Sorosilikáty - vesuvian</vt:lpstr>
      <vt:lpstr>Prezentace aplikace PowerPoint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SILIKÁTY</dc:title>
  <dc:creator>HP</dc:creator>
  <cp:lastModifiedBy>Lenka Skřápková</cp:lastModifiedBy>
  <cp:revision>135</cp:revision>
  <dcterms:created xsi:type="dcterms:W3CDTF">2020-12-06T18:28:16Z</dcterms:created>
  <dcterms:modified xsi:type="dcterms:W3CDTF">2022-11-30T09:11:48Z</dcterms:modified>
</cp:coreProperties>
</file>