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8" r:id="rId2"/>
    <p:sldId id="363" r:id="rId3"/>
    <p:sldId id="364" r:id="rId4"/>
    <p:sldId id="365" r:id="rId5"/>
    <p:sldId id="366" r:id="rId6"/>
    <p:sldId id="357" r:id="rId7"/>
    <p:sldId id="353" r:id="rId8"/>
    <p:sldId id="352" r:id="rId9"/>
    <p:sldId id="355" r:id="rId10"/>
    <p:sldId id="362" r:id="rId11"/>
    <p:sldId id="358" r:id="rId12"/>
    <p:sldId id="359" r:id="rId13"/>
    <p:sldId id="356" r:id="rId14"/>
    <p:sldId id="367" r:id="rId15"/>
    <p:sldId id="361" r:id="rId16"/>
    <p:sldId id="360" r:id="rId17"/>
    <p:sldId id="368" r:id="rId18"/>
  </p:sldIdLst>
  <p:sldSz cx="9144000" cy="6858000" type="screen4x3"/>
  <p:notesSz cx="6781800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  <a:srgbClr val="FFCC66"/>
    <a:srgbClr val="FFFF00"/>
    <a:srgbClr val="FF9900"/>
    <a:srgbClr val="CC9900"/>
    <a:srgbClr val="33CC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94660"/>
  </p:normalViewPr>
  <p:slideViewPr>
    <p:cSldViewPr>
      <p:cViewPr>
        <p:scale>
          <a:sx n="75" d="100"/>
          <a:sy n="75" d="100"/>
        </p:scale>
        <p:origin x="638" y="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nata\statistica\statistika%202011\histogramy%20a%20polygon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nata\statistica\statistika%202011\histogramy%20a%20polygon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nata\statistica\statistika%202011\histogramy%20a%20polygon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nata\statistica\statistika%202011\histogramy%20a%20polygon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nata\statistica\statistika%202011\histogramy%20a%20polygon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nata\statistica\statistika%202011\histogramy%20a%20polygon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List1!$A$6:$A$10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4.5999999999999996</c:v>
                </c:pt>
              </c:numCache>
            </c:numRef>
          </c:cat>
          <c:val>
            <c:numRef>
              <c:f>List1!$B$6:$B$10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F-47F0-BAAE-18DD2E379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1716072"/>
        <c:axId val="191499752"/>
      </c:barChart>
      <c:catAx>
        <c:axId val="19171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1499752"/>
        <c:crosses val="autoZero"/>
        <c:auto val="1"/>
        <c:lblAlgn val="ctr"/>
        <c:lblOffset val="100"/>
        <c:noMultiLvlLbl val="0"/>
      </c:catAx>
      <c:valAx>
        <c:axId val="19149975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600"/>
                  <a:t>n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433948673082531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91716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cat>
            <c:numRef>
              <c:f>List1!$A$6:$A$10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4.5999999999999996</c:v>
                </c:pt>
              </c:numCache>
            </c:numRef>
          </c:cat>
          <c:val>
            <c:numRef>
              <c:f>List1!$B$6:$B$10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DF-49FC-801E-3B3DF049B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98576"/>
        <c:axId val="191505240"/>
      </c:lineChart>
      <c:catAx>
        <c:axId val="19149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1505240"/>
        <c:crosses val="autoZero"/>
        <c:auto val="1"/>
        <c:lblAlgn val="ctr"/>
        <c:lblOffset val="100"/>
        <c:noMultiLvlLbl val="0"/>
      </c:catAx>
      <c:valAx>
        <c:axId val="19150524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600"/>
                  <a:t>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14985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List1!$A$6:$A$10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4.5999999999999996</c:v>
                </c:pt>
              </c:numCache>
            </c:numRef>
          </c:cat>
          <c:val>
            <c:numRef>
              <c:f>List1!$C$6:$C$10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17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A-4E58-BD53-ECB1DA004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1504456"/>
        <c:axId val="191504064"/>
      </c:barChart>
      <c:catAx>
        <c:axId val="191504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1504064"/>
        <c:crosses val="autoZero"/>
        <c:auto val="1"/>
        <c:lblAlgn val="ctr"/>
        <c:lblOffset val="100"/>
        <c:noMultiLvlLbl val="0"/>
      </c:catAx>
      <c:valAx>
        <c:axId val="19150406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cs-CZ" sz="1600"/>
                  <a:t>N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3.0555555555555555E-2"/>
              <c:y val="0.433948673082531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915044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List1!$A$6:$A$10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4.5999999999999996</c:v>
                </c:pt>
              </c:numCache>
            </c:numRef>
          </c:cat>
          <c:val>
            <c:numRef>
              <c:f>List1!$D$6:$D$10</c:f>
              <c:numCache>
                <c:formatCode>General</c:formatCode>
                <c:ptCount val="5"/>
                <c:pt idx="0">
                  <c:v>0.1</c:v>
                </c:pt>
                <c:pt idx="1">
                  <c:v>0.35</c:v>
                </c:pt>
                <c:pt idx="2">
                  <c:v>0.85</c:v>
                </c:pt>
                <c:pt idx="3">
                  <c:v>0.9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4-411B-A7DE-577317D9B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1503280"/>
        <c:axId val="191501712"/>
      </c:barChart>
      <c:catAx>
        <c:axId val="19150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1501712"/>
        <c:crosses val="autoZero"/>
        <c:auto val="1"/>
        <c:lblAlgn val="ctr"/>
        <c:lblOffset val="100"/>
        <c:noMultiLvlLbl val="0"/>
      </c:catAx>
      <c:valAx>
        <c:axId val="19150171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cs-CZ" sz="1600"/>
                  <a:t>F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3.0555555555555555E-2"/>
              <c:y val="0.433948673082531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915032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List1!$C$6:$C$10</c:f>
              <c:strCache>
                <c:ptCount val="1"/>
                <c:pt idx="0">
                  <c:v>2 7 17 18 20</c:v>
                </c:pt>
              </c:strCache>
            </c:strRef>
          </c:tx>
          <c:cat>
            <c:numRef>
              <c:f>List1!$A$6:$A$10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4.5999999999999996</c:v>
                </c:pt>
              </c:numCache>
            </c:numRef>
          </c:cat>
          <c:val>
            <c:numRef>
              <c:f>List1!$D$6:$D$10</c:f>
              <c:numCache>
                <c:formatCode>General</c:formatCode>
                <c:ptCount val="5"/>
                <c:pt idx="0">
                  <c:v>0.1</c:v>
                </c:pt>
                <c:pt idx="1">
                  <c:v>0.35</c:v>
                </c:pt>
                <c:pt idx="2">
                  <c:v>0.85</c:v>
                </c:pt>
                <c:pt idx="3">
                  <c:v>0.9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8-4700-87B4-742CEDBD7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02496"/>
        <c:axId val="191502888"/>
      </c:lineChart>
      <c:catAx>
        <c:axId val="19150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1502888"/>
        <c:crosses val="autoZero"/>
        <c:auto val="1"/>
        <c:lblAlgn val="ctr"/>
        <c:lblOffset val="100"/>
        <c:noMultiLvlLbl val="0"/>
      </c:catAx>
      <c:valAx>
        <c:axId val="19150288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cs-CZ" sz="1600"/>
                  <a:t>F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15024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'hist a polyg'!$C$6:$C$10</c:f>
              <c:strCache>
                <c:ptCount val="1"/>
                <c:pt idx="0">
                  <c:v>2 7 17 18 20</c:v>
                </c:pt>
              </c:strCache>
            </c:strRef>
          </c:tx>
          <c:cat>
            <c:numRef>
              <c:f>'hist a polyg'!$A$6:$A$10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4.5999999999999996</c:v>
                </c:pt>
              </c:numCache>
            </c:numRef>
          </c:cat>
          <c:val>
            <c:numRef>
              <c:f>'hist a polyg'!$C$6:$C$10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17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1-47FB-9AEF-6F5C09E82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148632"/>
        <c:axId val="249148240"/>
      </c:lineChart>
      <c:catAx>
        <c:axId val="24914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9148240"/>
        <c:crosses val="autoZero"/>
        <c:auto val="1"/>
        <c:lblAlgn val="ctr"/>
        <c:lblOffset val="100"/>
        <c:noMultiLvlLbl val="0"/>
      </c:catAx>
      <c:valAx>
        <c:axId val="24914824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cs-CZ" sz="1600"/>
                  <a:t>N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9148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DFB6D7-94C5-4F23-B4FD-63A7D68024A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85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4AC27-FABB-4D6B-8BC3-6655C23D0FC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470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43A40-A323-4B07-9DAE-53ACA843ACE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4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9F26-21F5-48F5-862C-6670727843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18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A5BC-F5FE-463B-AB96-64E25D7016F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784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683E4-9CE3-4BCD-B0B6-2366CC63870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27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D693EC-4F4B-4BE4-913C-BE68960053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7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61F18-1CB5-4BF8-A70F-8B91C91985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3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52FA-B4DA-4C55-BE35-391C624D61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1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904DA-C695-48F3-B360-A5EAF662B4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87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413D-841D-4FA0-94A3-E2444F7D532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24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87395-F396-4AE1-871C-AA1F69978D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5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B7942-B5E9-4FA8-98E5-91304E57E9F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C463-016A-4221-AC3A-DF16F3FB14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45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9F6E6-1237-4BCC-B209-BE000B3395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1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rgbClr val="FFCC00">
                <a:gamma/>
                <a:tint val="66667"/>
                <a:invGamma/>
              </a:srgbClr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9A4168-C503-4015-86B6-7CE24A06AD43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0" y="765175"/>
            <a:ext cx="874871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95288" y="0"/>
            <a:ext cx="0" cy="659765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00213"/>
            <a:ext cx="8208962" cy="3097212"/>
          </a:xfrm>
        </p:spPr>
        <p:txBody>
          <a:bodyPr/>
          <a:lstStyle/>
          <a:p>
            <a:r>
              <a:rPr lang="cs-CZ" sz="3600"/>
              <a:t>Základy zpracování geologických dat</a:t>
            </a:r>
            <a:br>
              <a:rPr lang="cs-CZ" sz="3600"/>
            </a:br>
            <a:br>
              <a:rPr lang="cs-CZ" sz="2400"/>
            </a:br>
            <a:r>
              <a:rPr lang="cs-CZ" sz="2400"/>
              <a:t> </a:t>
            </a:r>
            <a:r>
              <a:rPr lang="cs-CZ" sz="2800"/>
              <a:t>testování statistických hypotéz</a:t>
            </a:r>
            <a:br>
              <a:rPr lang="cs-CZ" sz="2800"/>
            </a:br>
            <a:r>
              <a:rPr lang="cs-CZ" sz="2400"/>
              <a:t>neparametrické testy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516563"/>
            <a:ext cx="8229600" cy="10096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000" b="1"/>
              <a:t>R. Čopjaková</a:t>
            </a:r>
            <a:endParaRPr lang="cs-CZ" sz="2000"/>
          </a:p>
          <a:p>
            <a:pPr algn="ctr">
              <a:buFont typeface="Wingdings" pitchFamily="2" charset="2"/>
              <a:buNone/>
            </a:pPr>
            <a:endParaRPr lang="cs-CZ" sz="2000"/>
          </a:p>
          <a:p>
            <a:pPr algn="ctr">
              <a:buFont typeface="Wingdings" pitchFamily="2" charset="2"/>
              <a:buNone/>
            </a:pPr>
            <a:endParaRPr lang="cs-CZ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993775"/>
          </a:xfrm>
        </p:spPr>
        <p:txBody>
          <a:bodyPr/>
          <a:lstStyle/>
          <a:p>
            <a:r>
              <a:rPr lang="cs-CZ" sz="2800">
                <a:cs typeface="Times New Roman" pitchFamily="18" charset="0"/>
              </a:rPr>
              <a:t>Kolmogorov-Smirnov</a:t>
            </a:r>
            <a:r>
              <a:rPr lang="cs-CZ" sz="2800">
                <a:solidFill>
                  <a:schemeClr val="tx1"/>
                </a:solidFill>
              </a:rPr>
              <a:t>ů</a:t>
            </a:r>
            <a:r>
              <a:rPr lang="cs-CZ" sz="2800">
                <a:cs typeface="Times New Roman" pitchFamily="18" charset="0"/>
              </a:rPr>
              <a:t>v test shody</a:t>
            </a:r>
            <a:r>
              <a:rPr lang="cs-CZ" sz="2800" b="0">
                <a:cs typeface="Times New Roman" pitchFamily="18" charset="0"/>
              </a:rPr>
              <a:t> </a:t>
            </a:r>
            <a:br>
              <a:rPr lang="cs-CZ" sz="2800" b="0">
                <a:cs typeface="Times New Roman" pitchFamily="18" charset="0"/>
              </a:rPr>
            </a:br>
            <a:br>
              <a:rPr lang="cs-CZ" sz="2400" b="0">
                <a:cs typeface="Times New Roman" pitchFamily="18" charset="0"/>
              </a:rPr>
            </a:br>
            <a:r>
              <a:rPr lang="cs-CZ" sz="2400">
                <a:solidFill>
                  <a:srgbClr val="CC0000"/>
                </a:solidFill>
                <a:cs typeface="Times New Roman" pitchFamily="18" charset="0"/>
              </a:rPr>
              <a:t>nejprve varianta pro jeden výb</a:t>
            </a:r>
            <a:r>
              <a:rPr lang="cs-CZ" sz="2400">
                <a:solidFill>
                  <a:srgbClr val="CC0000"/>
                </a:solidFill>
              </a:rPr>
              <a:t>ě</a:t>
            </a:r>
            <a:r>
              <a:rPr lang="cs-CZ" sz="2400">
                <a:solidFill>
                  <a:srgbClr val="CC0000"/>
                </a:solidFill>
                <a:cs typeface="Times New Roman" pitchFamily="18" charset="0"/>
              </a:rPr>
              <a:t>r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	Stanovení kritické hodnoty </a:t>
            </a:r>
            <a:r>
              <a:rPr lang="cs-CZ" sz="2400" dirty="0" err="1"/>
              <a:t>D</a:t>
            </a:r>
            <a:r>
              <a:rPr lang="cs-CZ" sz="2400" baseline="-25000" dirty="0" err="1"/>
              <a:t>k</a:t>
            </a:r>
            <a:r>
              <a:rPr lang="cs-CZ" sz="2400" baseline="-25000" dirty="0"/>
              <a:t> </a:t>
            </a:r>
          </a:p>
          <a:p>
            <a:pPr>
              <a:buNone/>
            </a:pPr>
            <a:r>
              <a:rPr lang="cs-CZ" sz="2400" baseline="-25000" dirty="0"/>
              <a:t>	</a:t>
            </a:r>
            <a:r>
              <a:rPr lang="cs-CZ" sz="2400" dirty="0"/>
              <a:t> pro n</a:t>
            </a:r>
            <a:r>
              <a:rPr lang="en-US" sz="2400" dirty="0"/>
              <a:t>&lt;=</a:t>
            </a:r>
            <a:r>
              <a:rPr lang="cs-CZ" sz="2400" dirty="0"/>
              <a:t>40</a:t>
            </a:r>
            <a:r>
              <a:rPr lang="en-US" sz="2400" dirty="0"/>
              <a:t> </a:t>
            </a:r>
            <a:r>
              <a:rPr lang="cs-CZ" sz="2400" dirty="0"/>
              <a:t>určíme ze statistických tabulek  </a:t>
            </a:r>
            <a:r>
              <a:rPr lang="cs-CZ" sz="2400" baseline="-250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	 pro n</a:t>
            </a:r>
            <a:r>
              <a:rPr lang="en-US" sz="2400" dirty="0"/>
              <a:t>&gt;</a:t>
            </a:r>
            <a:r>
              <a:rPr lang="cs-CZ" sz="2400" dirty="0"/>
              <a:t>40 dopočteme ze vztahu: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		pro hladinu významnosti </a:t>
            </a:r>
            <a:r>
              <a:rPr lang="cs-CZ" sz="2400" dirty="0">
                <a:latin typeface="Symbol" pitchFamily="18" charset="2"/>
              </a:rPr>
              <a:t>a</a:t>
            </a:r>
            <a:r>
              <a:rPr lang="cs-CZ" sz="2400" dirty="0"/>
              <a:t> 0,05 a 0,01</a:t>
            </a:r>
            <a:endParaRPr lang="cs-CZ" sz="2400" baseline="-250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	Pokud D</a:t>
            </a:r>
            <a:r>
              <a:rPr lang="cs-CZ" sz="2400" baseline="-25000" dirty="0"/>
              <a:t>1</a:t>
            </a:r>
            <a:r>
              <a:rPr lang="cs-CZ" sz="2400" dirty="0"/>
              <a:t> ≤ </a:t>
            </a:r>
            <a:r>
              <a:rPr lang="cs-CZ" sz="2400" dirty="0" err="1"/>
              <a:t>D</a:t>
            </a:r>
            <a:r>
              <a:rPr lang="cs-CZ" sz="2400" baseline="-25000" dirty="0" err="1"/>
              <a:t>k</a:t>
            </a:r>
            <a:r>
              <a:rPr lang="cs-CZ" sz="2400" dirty="0"/>
              <a:t> pak přijmu Ho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	Pokud D</a:t>
            </a:r>
            <a:r>
              <a:rPr lang="cs-CZ" sz="2400" baseline="-25000" dirty="0"/>
              <a:t>1</a:t>
            </a:r>
            <a:r>
              <a:rPr lang="cs-CZ" sz="2400" dirty="0"/>
              <a:t> </a:t>
            </a:r>
            <a:r>
              <a:rPr lang="en-US" sz="2400" dirty="0"/>
              <a:t>&gt;</a:t>
            </a:r>
            <a:r>
              <a:rPr lang="cs-CZ" sz="2400" dirty="0"/>
              <a:t> </a:t>
            </a:r>
            <a:r>
              <a:rPr lang="cs-CZ" sz="2400" dirty="0" err="1"/>
              <a:t>D</a:t>
            </a:r>
            <a:r>
              <a:rPr lang="cs-CZ" sz="2400" baseline="-25000" dirty="0" err="1"/>
              <a:t>k</a:t>
            </a:r>
            <a:r>
              <a:rPr lang="cs-CZ" sz="2400" dirty="0"/>
              <a:t> pak zamítnu Ho</a:t>
            </a:r>
          </a:p>
        </p:txBody>
      </p:sp>
      <p:graphicFrame>
        <p:nvGraphicFramePr>
          <p:cNvPr id="172037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3664014"/>
              </p:ext>
            </p:extLst>
          </p:nvPr>
        </p:nvGraphicFramePr>
        <p:xfrm>
          <a:off x="1403648" y="3645024"/>
          <a:ext cx="597693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286000" imgH="266400" progId="Equation.3">
                  <p:embed/>
                </p:oleObj>
              </mc:Choice>
              <mc:Fallback>
                <p:oleObj name="Rovnice" r:id="rId2" imgW="22860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45024"/>
                        <a:ext cx="597693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0" name="Line 8"/>
          <p:cNvSpPr>
            <a:spLocks noChangeShapeType="1"/>
          </p:cNvSpPr>
          <p:nvPr/>
        </p:nvSpPr>
        <p:spPr bwMode="auto">
          <a:xfrm flipH="1">
            <a:off x="3348336" y="3573587"/>
            <a:ext cx="2873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 flipH="1">
            <a:off x="6732886" y="3502149"/>
            <a:ext cx="2873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25537"/>
          </a:xfrm>
        </p:spPr>
        <p:txBody>
          <a:bodyPr/>
          <a:lstStyle/>
          <a:p>
            <a:r>
              <a:rPr lang="cs-CZ" sz="2800" dirty="0" err="1">
                <a:cs typeface="Times New Roman" pitchFamily="18" charset="0"/>
              </a:rPr>
              <a:t>Kol</a:t>
            </a:r>
            <a:r>
              <a:rPr lang="cs-CZ" sz="2800" dirty="0" err="1"/>
              <a:t>m</a:t>
            </a:r>
            <a:r>
              <a:rPr lang="cs-CZ" sz="2800" dirty="0" err="1">
                <a:cs typeface="Times New Roman" pitchFamily="18" charset="0"/>
              </a:rPr>
              <a:t>o</a:t>
            </a:r>
            <a:r>
              <a:rPr lang="cs-CZ" sz="2800" dirty="0" err="1"/>
              <a:t>g</a:t>
            </a:r>
            <a:r>
              <a:rPr lang="cs-CZ" sz="2800" dirty="0" err="1">
                <a:cs typeface="Times New Roman" pitchFamily="18" charset="0"/>
              </a:rPr>
              <a:t>orov</a:t>
            </a:r>
            <a:r>
              <a:rPr lang="cs-CZ" sz="2800" dirty="0">
                <a:cs typeface="Times New Roman" pitchFamily="18" charset="0"/>
              </a:rPr>
              <a:t>-Smirnov</a:t>
            </a:r>
            <a:r>
              <a:rPr lang="cs-CZ" sz="2800" dirty="0">
                <a:solidFill>
                  <a:schemeClr val="tx1"/>
                </a:solidFill>
              </a:rPr>
              <a:t>ů</a:t>
            </a:r>
            <a:r>
              <a:rPr lang="cs-CZ" sz="2800" dirty="0">
                <a:cs typeface="Times New Roman" pitchFamily="18" charset="0"/>
              </a:rPr>
              <a:t>v test shody 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400" b="0" dirty="0">
                <a:solidFill>
                  <a:srgbClr val="CC0000"/>
                </a:solidFill>
                <a:cs typeface="Times New Roman" pitchFamily="18" charset="0"/>
              </a:rPr>
              <a:t>tentokrát pro dva výběry</a:t>
            </a:r>
            <a:r>
              <a:rPr lang="cs-CZ" dirty="0"/>
              <a:t> 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539552" y="1268413"/>
            <a:ext cx="8424936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381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5715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762000" indent="1066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219200" indent="1066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76400" indent="1066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133600" indent="1066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590800" indent="1066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  <a:cs typeface="Times New Roman" pitchFamily="18" charset="0"/>
              </a:rPr>
              <a:t>U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ž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ívá se pro hodnocení shody rozd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lení 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č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etností dvou srovnávaných výb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r</a:t>
            </a:r>
            <a:r>
              <a:rPr lang="cs-CZ" sz="2000" dirty="0">
                <a:latin typeface="Comic Sans MS" pitchFamily="66" charset="0"/>
              </a:rPr>
              <a:t>ů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  <a:cs typeface="Times New Roman" pitchFamily="18" charset="0"/>
              </a:rPr>
              <a:t>Lze pou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ž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ít i tam, 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kde nelze pou</a:t>
            </a:r>
            <a:r>
              <a:rPr lang="cs-CZ" sz="2000" b="1" dirty="0">
                <a:solidFill>
                  <a:srgbClr val="000000"/>
                </a:solidFill>
                <a:latin typeface="Comic Sans MS" pitchFamily="66" charset="0"/>
              </a:rPr>
              <a:t>ž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ít </a:t>
            </a:r>
            <a:r>
              <a:rPr lang="cs-CZ" sz="2000" b="1" dirty="0" err="1">
                <a:latin typeface="Comic Sans MS" pitchFamily="66" charset="0"/>
                <a:cs typeface="Times New Roman" pitchFamily="18" charset="0"/>
              </a:rPr>
              <a:t>dvouvýb</a:t>
            </a:r>
            <a:r>
              <a:rPr lang="cs-CZ" sz="2000" b="1" dirty="0" err="1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b="1" dirty="0" err="1">
                <a:latin typeface="Comic Sans MS" pitchFamily="66" charset="0"/>
                <a:cs typeface="Times New Roman" pitchFamily="18" charset="0"/>
              </a:rPr>
              <a:t>rový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 t-test pro nepárová data 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– není-li spln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na podmínka normality obou </a:t>
            </a:r>
            <a:r>
              <a:rPr lang="cs-CZ" sz="2000" dirty="0">
                <a:latin typeface="Comic Sans MS" pitchFamily="66" charset="0"/>
              </a:rPr>
              <a:t>výb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</a:rPr>
              <a:t>rový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ch soubor</a:t>
            </a:r>
            <a:r>
              <a:rPr lang="cs-CZ" sz="2000" dirty="0">
                <a:latin typeface="Comic Sans MS" pitchFamily="66" charset="0"/>
              </a:rPr>
              <a:t>ů</a:t>
            </a:r>
            <a:endParaRPr lang="cs-CZ" sz="2000" dirty="0"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Podmínky pou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ž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ití:</a:t>
            </a:r>
            <a:endParaRPr lang="cs-CZ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  <a:cs typeface="Times New Roman" pitchFamily="18" charset="0"/>
              </a:rPr>
              <a:t>V p</a:t>
            </a:r>
            <a:r>
              <a:rPr lang="cs-CZ" sz="2000" dirty="0">
                <a:latin typeface="Comic Sans MS" pitchFamily="66" charset="0"/>
              </a:rPr>
              <a:t>ř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ípad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malých výb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r</a:t>
            </a:r>
            <a:r>
              <a:rPr lang="cs-CZ" sz="2000" dirty="0">
                <a:latin typeface="Comic Sans MS" pitchFamily="66" charset="0"/>
              </a:rPr>
              <a:t>ů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 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(n</a:t>
            </a:r>
            <a:r>
              <a:rPr lang="cs-CZ" sz="2000" baseline="-25000" dirty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a n</a:t>
            </a:r>
            <a:r>
              <a:rPr lang="cs-CZ" sz="200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&lt; 40</a:t>
            </a:r>
            <a:r>
              <a:rPr lang="cs-CZ" sz="2000" dirty="0">
                <a:latin typeface="Comic Sans MS" pitchFamily="66" charset="0"/>
              </a:rPr>
              <a:t>)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je podmínkou jejich stejný rozsah n</a:t>
            </a:r>
            <a:r>
              <a:rPr lang="cs-CZ" sz="2000" baseline="-30000" dirty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= n</a:t>
            </a:r>
            <a:r>
              <a:rPr lang="cs-CZ" sz="2000" baseline="-30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&lt; 40</a:t>
            </a:r>
            <a:endParaRPr lang="cs-CZ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  <a:cs typeface="Times New Roman" pitchFamily="18" charset="0"/>
              </a:rPr>
              <a:t>V p</a:t>
            </a:r>
            <a:r>
              <a:rPr lang="cs-CZ" sz="2000" dirty="0">
                <a:latin typeface="Comic Sans MS" pitchFamily="66" charset="0"/>
              </a:rPr>
              <a:t>ř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ípad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velkých výb</a:t>
            </a:r>
            <a:r>
              <a:rPr lang="cs-CZ" sz="2000" dirty="0">
                <a:solidFill>
                  <a:srgbClr val="000000"/>
                </a:solidFill>
                <a:latin typeface="Comic Sans MS" pitchFamily="66" charset="0"/>
              </a:rPr>
              <a:t>ě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r</a:t>
            </a:r>
            <a:r>
              <a:rPr lang="cs-CZ" sz="2000" dirty="0">
                <a:latin typeface="Comic Sans MS" pitchFamily="66" charset="0"/>
              </a:rPr>
              <a:t>ů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(n</a:t>
            </a:r>
            <a:r>
              <a:rPr lang="cs-CZ" sz="2000" baseline="-25000" dirty="0">
                <a:latin typeface="Comic Sans MS" pitchFamily="66" charset="0"/>
              </a:rPr>
              <a:t>1</a:t>
            </a:r>
            <a:r>
              <a:rPr lang="cs-CZ" sz="2000" dirty="0">
                <a:latin typeface="Comic Sans MS" pitchFamily="66" charset="0"/>
              </a:rPr>
              <a:t> a n</a:t>
            </a:r>
            <a:r>
              <a:rPr lang="cs-CZ" sz="2000" baseline="-25000" dirty="0">
                <a:latin typeface="Comic Sans MS" pitchFamily="66" charset="0"/>
              </a:rPr>
              <a:t>2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&gt;</a:t>
            </a:r>
            <a:r>
              <a:rPr lang="en-US" sz="2000" dirty="0">
                <a:latin typeface="Comic Sans MS" pitchFamily="66" charset="0"/>
              </a:rPr>
              <a:t> 40</a:t>
            </a:r>
            <a:r>
              <a:rPr lang="cs-CZ" sz="2000" dirty="0">
                <a:latin typeface="Comic Sans MS" pitchFamily="66" charset="0"/>
              </a:rPr>
              <a:t>)</a:t>
            </a:r>
            <a:r>
              <a:rPr lang="cs-CZ" dirty="0"/>
              <a:t> 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nemusí mít stejný rozsah </a:t>
            </a:r>
          </a:p>
          <a:p>
            <a:pPr>
              <a:spcBef>
                <a:spcPct val="50000"/>
              </a:spcBef>
            </a:pPr>
            <a:r>
              <a:rPr lang="cs-CZ" dirty="0">
                <a:latin typeface="Comic Sans MS" pitchFamily="66" charset="0"/>
              </a:rPr>
              <a:t>(n</a:t>
            </a:r>
            <a:r>
              <a:rPr lang="cs-CZ" baseline="-25000" dirty="0">
                <a:latin typeface="Comic Sans MS" pitchFamily="66" charset="0"/>
              </a:rPr>
              <a:t>1</a:t>
            </a:r>
            <a:r>
              <a:rPr lang="cs-CZ" dirty="0">
                <a:latin typeface="Comic Sans MS" pitchFamily="66" charset="0"/>
              </a:rPr>
              <a:t> ≠ n</a:t>
            </a:r>
            <a:r>
              <a:rPr lang="cs-CZ" baseline="-25000" dirty="0">
                <a:latin typeface="Comic Sans MS" pitchFamily="66" charset="0"/>
              </a:rPr>
              <a:t>2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&gt; 40</a:t>
            </a:r>
            <a:r>
              <a:rPr lang="cs-CZ" dirty="0">
                <a:latin typeface="Comic Sans MS" pitchFamily="66" charset="0"/>
              </a:rPr>
              <a:t>) </a:t>
            </a:r>
          </a:p>
          <a:p>
            <a:pPr>
              <a:spcBef>
                <a:spcPct val="50000"/>
              </a:spcBef>
            </a:pPr>
            <a:endParaRPr lang="cs-CZ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</a:rPr>
              <a:t>Ho: dva výběrové soubory mají shodné rozdělení četností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baseline="-25000" dirty="0">
                <a:latin typeface="Comic Sans MS" pitchFamily="66" charset="0"/>
              </a:rPr>
              <a:t>A</a:t>
            </a:r>
            <a:r>
              <a:rPr lang="cs-CZ" sz="2000" dirty="0">
                <a:latin typeface="Comic Sans MS" pitchFamily="66" charset="0"/>
              </a:rPr>
              <a:t>: dva výběrové soubory nemají shodné rozdělení četností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629025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4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>
                <a:cs typeface="Times New Roman" pitchFamily="18" charset="0"/>
              </a:rPr>
              <a:t>Kol</a:t>
            </a:r>
            <a:r>
              <a:rPr lang="cs-CZ" sz="2800"/>
              <a:t>m</a:t>
            </a:r>
            <a:r>
              <a:rPr lang="cs-CZ" sz="2800">
                <a:cs typeface="Times New Roman" pitchFamily="18" charset="0"/>
              </a:rPr>
              <a:t>o</a:t>
            </a:r>
            <a:r>
              <a:rPr lang="cs-CZ" sz="2800"/>
              <a:t>g</a:t>
            </a:r>
            <a:r>
              <a:rPr lang="cs-CZ" sz="2800">
                <a:cs typeface="Times New Roman" pitchFamily="18" charset="0"/>
              </a:rPr>
              <a:t>orov-Smirnov</a:t>
            </a:r>
            <a:r>
              <a:rPr lang="cs-CZ" sz="2800"/>
              <a:t>ů</a:t>
            </a:r>
            <a:r>
              <a:rPr lang="cs-CZ" sz="2800">
                <a:cs typeface="Times New Roman" pitchFamily="18" charset="0"/>
              </a:rPr>
              <a:t>v test shody </a:t>
            </a:r>
            <a:br>
              <a:rPr lang="cs-CZ" sz="2800">
                <a:cs typeface="Times New Roman" pitchFamily="18" charset="0"/>
              </a:rPr>
            </a:br>
            <a:r>
              <a:rPr lang="cs-CZ" sz="2400" b="0">
                <a:solidFill>
                  <a:srgbClr val="CC0000"/>
                </a:solidFill>
                <a:cs typeface="Times New Roman" pitchFamily="18" charset="0"/>
              </a:rPr>
              <a:t>tentokrát pro dva výběry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353425" cy="48577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výsledky obou soubor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m</a:t>
            </a:r>
            <a:r>
              <a:rPr lang="cs-CZ" sz="2000" dirty="0">
                <a:solidFill>
                  <a:srgbClr val="000000"/>
                </a:solidFill>
              </a:rPr>
              <a:t>ě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ení rozd</a:t>
            </a:r>
            <a:r>
              <a:rPr lang="cs-CZ" sz="2000" dirty="0">
                <a:solidFill>
                  <a:srgbClr val="000000"/>
                </a:solidFill>
              </a:rPr>
              <a:t>ě</a:t>
            </a:r>
            <a:r>
              <a:rPr lang="cs-CZ" sz="2000" dirty="0">
                <a:cs typeface="Times New Roman" pitchFamily="18" charset="0"/>
              </a:rPr>
              <a:t>líme do interval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– 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stanovení experimentálních </a:t>
            </a:r>
            <a:r>
              <a:rPr lang="cs-CZ" sz="2000" dirty="0">
                <a:solidFill>
                  <a:srgbClr val="C00000"/>
                </a:solidFill>
              </a:rPr>
              <a:t>č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etností v jednotlivých intervalech pro oba soubory dat </a:t>
            </a:r>
            <a:r>
              <a:rPr lang="cs-CZ" sz="2000" dirty="0">
                <a:cs typeface="Times New Roman" pitchFamily="18" charset="0"/>
              </a:rPr>
              <a:t>(stejný po</a:t>
            </a:r>
            <a:r>
              <a:rPr lang="cs-CZ" sz="2000" dirty="0">
                <a:solidFill>
                  <a:srgbClr val="000000"/>
                </a:solidFill>
              </a:rPr>
              <a:t>č</a:t>
            </a:r>
            <a:r>
              <a:rPr lang="cs-CZ" sz="2000" dirty="0">
                <a:cs typeface="Times New Roman" pitchFamily="18" charset="0"/>
              </a:rPr>
              <a:t>et interval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a hranice u obou soubor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dat)</a:t>
            </a:r>
          </a:p>
          <a:p>
            <a:pPr algn="just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vypo</a:t>
            </a:r>
            <a:r>
              <a:rPr lang="cs-CZ" sz="2000" dirty="0">
                <a:solidFill>
                  <a:srgbClr val="000000"/>
                </a:solidFill>
              </a:rPr>
              <a:t>č</a:t>
            </a:r>
            <a:r>
              <a:rPr lang="cs-CZ" sz="2000" dirty="0">
                <a:cs typeface="Times New Roman" pitchFamily="18" charset="0"/>
              </a:rPr>
              <a:t>ítáme jednotlivé 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kumulované relativní </a:t>
            </a:r>
            <a:r>
              <a:rPr lang="cs-CZ" sz="2000" dirty="0">
                <a:solidFill>
                  <a:srgbClr val="C00000"/>
                </a:solidFill>
              </a:rPr>
              <a:t>č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etnosti</a:t>
            </a:r>
            <a:r>
              <a:rPr lang="cs-CZ" sz="2000" dirty="0">
                <a:cs typeface="Times New Roman" pitchFamily="18" charset="0"/>
              </a:rPr>
              <a:t> pro oba soubory dat (nutnost pracovat s relativními </a:t>
            </a:r>
            <a:r>
              <a:rPr lang="cs-CZ" sz="2000" dirty="0">
                <a:solidFill>
                  <a:srgbClr val="000000"/>
                </a:solidFill>
              </a:rPr>
              <a:t>č</a:t>
            </a:r>
            <a:r>
              <a:rPr lang="cs-CZ" sz="2000" dirty="0">
                <a:cs typeface="Times New Roman" pitchFamily="18" charset="0"/>
              </a:rPr>
              <a:t>etnostmi proto</a:t>
            </a:r>
            <a:r>
              <a:rPr lang="cs-CZ" sz="2000" dirty="0">
                <a:solidFill>
                  <a:srgbClr val="000000"/>
                </a:solidFill>
              </a:rPr>
              <a:t>ž</a:t>
            </a:r>
            <a:r>
              <a:rPr lang="cs-CZ" sz="2000" dirty="0">
                <a:cs typeface="Times New Roman" pitchFamily="18" charset="0"/>
              </a:rPr>
              <a:t>e soubory dat nemusí mít stejný rozsah – po</a:t>
            </a:r>
            <a:r>
              <a:rPr lang="cs-CZ" sz="2000" dirty="0">
                <a:solidFill>
                  <a:srgbClr val="000000"/>
                </a:solidFill>
              </a:rPr>
              <a:t>č</a:t>
            </a:r>
            <a:r>
              <a:rPr lang="cs-CZ" sz="2000" dirty="0">
                <a:cs typeface="Times New Roman" pitchFamily="18" charset="0"/>
              </a:rPr>
              <a:t>et m</a:t>
            </a:r>
            <a:r>
              <a:rPr lang="cs-CZ" sz="2000" dirty="0">
                <a:solidFill>
                  <a:srgbClr val="000000"/>
                </a:solidFill>
              </a:rPr>
              <a:t>ě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ení)</a:t>
            </a:r>
          </a:p>
          <a:p>
            <a:pPr algn="just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stanovíme absolutní hodnoty rozdíl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kumulovaných relativních </a:t>
            </a:r>
            <a:r>
              <a:rPr lang="cs-CZ" sz="2000" dirty="0">
                <a:solidFill>
                  <a:srgbClr val="000000"/>
                </a:solidFill>
              </a:rPr>
              <a:t>č</a:t>
            </a:r>
            <a:r>
              <a:rPr lang="cs-CZ" sz="2000" dirty="0">
                <a:cs typeface="Times New Roman" pitchFamily="18" charset="0"/>
              </a:rPr>
              <a:t>etností v ka</a:t>
            </a:r>
            <a:r>
              <a:rPr lang="cs-CZ" sz="2000" dirty="0">
                <a:solidFill>
                  <a:srgbClr val="000000"/>
                </a:solidFill>
              </a:rPr>
              <a:t>ž</a:t>
            </a:r>
            <a:r>
              <a:rPr lang="cs-CZ" sz="2000" dirty="0">
                <a:cs typeface="Times New Roman" pitchFamily="18" charset="0"/>
              </a:rPr>
              <a:t>dém intervalu</a:t>
            </a:r>
          </a:p>
          <a:p>
            <a:pPr algn="just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Jako 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testovací kritérium </a:t>
            </a:r>
            <a:r>
              <a:rPr lang="cs-CZ" sz="2000" dirty="0">
                <a:cs typeface="Times New Roman" pitchFamily="18" charset="0"/>
              </a:rPr>
              <a:t>vezmu maximální hodnotu t</a:t>
            </a:r>
            <a:r>
              <a:rPr lang="cs-CZ" sz="2000" dirty="0">
                <a:solidFill>
                  <a:srgbClr val="000000"/>
                </a:solidFill>
              </a:rPr>
              <a:t>ě</a:t>
            </a:r>
            <a:r>
              <a:rPr lang="cs-CZ" sz="2000" dirty="0">
                <a:cs typeface="Times New Roman" pitchFamily="18" charset="0"/>
              </a:rPr>
              <a:t>chto rozdíl</a:t>
            </a:r>
            <a:r>
              <a:rPr lang="cs-CZ" sz="2000" dirty="0"/>
              <a:t>ů</a:t>
            </a:r>
            <a:endParaRPr lang="cs-CZ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cs-CZ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cs-CZ" sz="20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cs-CZ" sz="1800" dirty="0"/>
              <a:t>	kde F</a:t>
            </a:r>
            <a:r>
              <a:rPr lang="cs-CZ" sz="1800" baseline="-25000" dirty="0"/>
              <a:t>1j</a:t>
            </a:r>
            <a:r>
              <a:rPr lang="cs-CZ" sz="1800" dirty="0"/>
              <a:t>, F</a:t>
            </a:r>
            <a:r>
              <a:rPr lang="cs-CZ" sz="1800" baseline="-25000" dirty="0"/>
              <a:t>2j</a:t>
            </a:r>
            <a:r>
              <a:rPr lang="cs-CZ" sz="1800" dirty="0"/>
              <a:t>  jsou relativní kumulované četnosti souborů 1 a 2</a:t>
            </a:r>
            <a:endParaRPr lang="cs-CZ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000" dirty="0"/>
              <a:t>Kritická hodnota se dopočte podle vzorců (pro oboustrannou variantu testu a hladinu významnosti </a:t>
            </a:r>
            <a:r>
              <a:rPr lang="cs-CZ" sz="2000" dirty="0">
                <a:latin typeface="Symbol" pitchFamily="18" charset="2"/>
              </a:rPr>
              <a:t>a</a:t>
            </a:r>
            <a:r>
              <a:rPr lang="cs-CZ" sz="2000" dirty="0"/>
              <a:t> 0,05 a 0,01):</a:t>
            </a:r>
          </a:p>
          <a:p>
            <a:pPr algn="just">
              <a:lnSpc>
                <a:spcPct val="90000"/>
              </a:lnSpc>
            </a:pPr>
            <a:endParaRPr lang="cs-CZ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cs-CZ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je-li D</a:t>
            </a:r>
            <a:r>
              <a:rPr lang="cs-CZ" sz="2000" baseline="-30000" dirty="0">
                <a:cs typeface="Times New Roman" pitchFamily="18" charset="0"/>
              </a:rPr>
              <a:t>1</a:t>
            </a:r>
            <a:r>
              <a:rPr lang="cs-CZ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2000" baseline="-30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D</a:t>
            </a:r>
            <a:r>
              <a:rPr lang="cs-CZ" sz="2000" baseline="-30000" dirty="0"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ijmeme H</a:t>
            </a:r>
            <a:r>
              <a:rPr lang="cs-CZ" sz="2000" baseline="-30000" dirty="0">
                <a:cs typeface="Times New Roman" pitchFamily="18" charset="0"/>
              </a:rPr>
              <a:t>0</a:t>
            </a:r>
          </a:p>
        </p:txBody>
      </p:sp>
      <p:graphicFrame>
        <p:nvGraphicFramePr>
          <p:cNvPr id="1689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8275752"/>
              </p:ext>
            </p:extLst>
          </p:nvPr>
        </p:nvGraphicFramePr>
        <p:xfrm>
          <a:off x="3131840" y="4005064"/>
          <a:ext cx="26654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279400" progId="Equation.3">
                  <p:embed/>
                </p:oleObj>
              </mc:Choice>
              <mc:Fallback>
                <p:oleObj r:id="rId2" imgW="12700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05064"/>
                        <a:ext cx="26654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9975" y="5516563"/>
          <a:ext cx="49688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22600" imgH="482600" progId="Equation.3">
                  <p:embed/>
                </p:oleObj>
              </mc:Choice>
              <mc:Fallback>
                <p:oleObj r:id="rId4" imgW="30226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516563"/>
                        <a:ext cx="49688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cs-CZ" sz="2800">
                <a:cs typeface="Times New Roman" pitchFamily="18" charset="0"/>
              </a:rPr>
              <a:t>Kolmogorov-Smirnov</a:t>
            </a:r>
            <a:r>
              <a:rPr lang="cs-CZ" sz="2800">
                <a:solidFill>
                  <a:schemeClr val="tx1"/>
                </a:solidFill>
              </a:rPr>
              <a:t>ů</a:t>
            </a:r>
            <a:r>
              <a:rPr lang="cs-CZ" sz="2800">
                <a:cs typeface="Times New Roman" pitchFamily="18" charset="0"/>
              </a:rPr>
              <a:t>v test shody</a:t>
            </a:r>
            <a:r>
              <a:rPr lang="cs-CZ" sz="2800" b="0">
                <a:cs typeface="Times New Roman" pitchFamily="18" charset="0"/>
              </a:rPr>
              <a:t> </a:t>
            </a:r>
            <a:br>
              <a:rPr lang="cs-CZ" sz="2800" b="0">
                <a:cs typeface="Times New Roman" pitchFamily="18" charset="0"/>
              </a:rPr>
            </a:br>
            <a:br>
              <a:rPr lang="cs-CZ" sz="2000" b="0">
                <a:cs typeface="Times New Roman" pitchFamily="18" charset="0"/>
              </a:rPr>
            </a:br>
            <a:r>
              <a:rPr lang="cs-CZ" sz="2000">
                <a:solidFill>
                  <a:srgbClr val="CC0000"/>
                </a:solidFill>
                <a:cs typeface="Times New Roman" pitchFamily="18" charset="0"/>
              </a:rPr>
              <a:t>tentokrát pro dva výb</a:t>
            </a:r>
            <a:r>
              <a:rPr lang="cs-CZ" sz="2000">
                <a:solidFill>
                  <a:srgbClr val="CC0000"/>
                </a:solidFill>
              </a:rPr>
              <a:t>ě</a:t>
            </a:r>
            <a:r>
              <a:rPr lang="cs-CZ" sz="2000">
                <a:solidFill>
                  <a:srgbClr val="CC0000"/>
                </a:solidFill>
                <a:cs typeface="Times New Roman" pitchFamily="18" charset="0"/>
              </a:rPr>
              <a:t>ry</a:t>
            </a:r>
            <a:br>
              <a:rPr lang="cs-CZ" sz="2000">
                <a:solidFill>
                  <a:srgbClr val="CC0000"/>
                </a:solidFill>
                <a:cs typeface="Times New Roman" pitchFamily="18" charset="0"/>
              </a:rPr>
            </a:br>
            <a:r>
              <a:rPr lang="cs-CZ" sz="2000">
                <a:solidFill>
                  <a:schemeClr val="tx1"/>
                </a:solidFill>
                <a:cs typeface="Times New Roman" pitchFamily="18" charset="0"/>
              </a:rPr>
              <a:t>grafické vyjád</a:t>
            </a:r>
            <a:r>
              <a:rPr lang="cs-CZ" sz="2000">
                <a:solidFill>
                  <a:schemeClr val="tx1"/>
                </a:solidFill>
              </a:rPr>
              <a:t>ř</a:t>
            </a:r>
            <a:r>
              <a:rPr lang="cs-CZ" sz="2000">
                <a:solidFill>
                  <a:schemeClr val="tx1"/>
                </a:solidFill>
                <a:cs typeface="Times New Roman" pitchFamily="18" charset="0"/>
              </a:rPr>
              <a:t>ení stanovení testovacího kritéria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5892" name="Picture 4" descr="kolmogorov smirnov 2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12900"/>
            <a:ext cx="662463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7" y="260648"/>
            <a:ext cx="8745731" cy="504056"/>
          </a:xfrm>
        </p:spPr>
        <p:txBody>
          <a:bodyPr/>
          <a:lstStyle/>
          <a:p>
            <a:r>
              <a:rPr lang="cs-CZ" sz="2100" dirty="0"/>
              <a:t>Princip konstrukce očekávaných četností pro normální rozdělení</a:t>
            </a:r>
            <a:br>
              <a:rPr lang="cs-CZ" sz="2100" dirty="0"/>
            </a:br>
            <a:endParaRPr lang="cs-CZ" sz="2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2170791"/>
            <a:ext cx="4065211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Stanovení hodnot distribuční funkce pro jednotlivé horní hranice; </a:t>
            </a:r>
          </a:p>
          <a:p>
            <a:pPr marL="0" indent="0">
              <a:buNone/>
            </a:pPr>
            <a:r>
              <a:rPr lang="cs-CZ" sz="1800" dirty="0"/>
              <a:t>Např. v bodě </a:t>
            </a:r>
            <a:r>
              <a:rPr lang="cs-CZ" sz="1800" dirty="0">
                <a:solidFill>
                  <a:srgbClr val="00B050"/>
                </a:solidFill>
              </a:rPr>
              <a:t>H</a:t>
            </a:r>
            <a:r>
              <a:rPr lang="cs-CZ" sz="1800" baseline="-25000" dirty="0">
                <a:solidFill>
                  <a:srgbClr val="00B050"/>
                </a:solidFill>
              </a:rPr>
              <a:t>3</a:t>
            </a:r>
            <a:r>
              <a:rPr lang="cs-CZ" sz="1800" dirty="0">
                <a:solidFill>
                  <a:srgbClr val="00B050"/>
                </a:solidFill>
              </a:rPr>
              <a:t>: F(</a:t>
            </a:r>
            <a:r>
              <a:rPr lang="cs-CZ" sz="1800" baseline="-25000" dirty="0">
                <a:solidFill>
                  <a:srgbClr val="00B050"/>
                </a:solidFill>
              </a:rPr>
              <a:t>H3</a:t>
            </a:r>
            <a:r>
              <a:rPr lang="cs-CZ" sz="1800" dirty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800" dirty="0"/>
              <a:t>v </a:t>
            </a:r>
            <a:r>
              <a:rPr lang="cs-CZ" sz="1800" dirty="0" err="1"/>
              <a:t>excelu</a:t>
            </a:r>
            <a:r>
              <a:rPr lang="cs-CZ" sz="1800" dirty="0"/>
              <a:t> - např. pro normální rozdělení - pomocí funkce NORM.DIST (nové MS Office) či NORMDIST (starší MS Office) – stanovení hodnoty pravděpodobnosti distribuční funkce pro všechny hranice intervalů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164868" name="Picture 4" descr="kolmogorov smirnov 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897090" cy="42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1907704" y="5013176"/>
            <a:ext cx="0" cy="28803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522920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H</a:t>
            </a:r>
            <a:r>
              <a:rPr lang="cs-CZ" baseline="-25000" dirty="0">
                <a:solidFill>
                  <a:srgbClr val="00B050"/>
                </a:solidFill>
              </a:rPr>
              <a:t>3</a:t>
            </a:r>
            <a:endParaRPr lang="cs-CZ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81874A-1A8F-1841-46B1-363F116F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6842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cs-CZ" sz="1800" b="0" kern="0" dirty="0"/>
              <a:t>při testování rozdělení pravděpodobností</a:t>
            </a:r>
            <a:br>
              <a:rPr lang="cs-CZ" sz="1800" b="0" kern="0" dirty="0"/>
            </a:br>
            <a:r>
              <a:rPr lang="cs-CZ" sz="1800" b="0" kern="0" dirty="0" err="1">
                <a:solidFill>
                  <a:srgbClr val="C00000"/>
                </a:solidFill>
              </a:rPr>
              <a:t>Kolmogorov</a:t>
            </a:r>
            <a:r>
              <a:rPr lang="cs-CZ" sz="1800" b="0" kern="0" dirty="0">
                <a:solidFill>
                  <a:srgbClr val="C00000"/>
                </a:solidFill>
              </a:rPr>
              <a:t>-Smirnovův test pro jeden výběr</a:t>
            </a:r>
            <a:br>
              <a:rPr lang="cs-CZ" sz="1800" b="0" kern="0" dirty="0"/>
            </a:br>
            <a:endParaRPr lang="cs-CZ" sz="1800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2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442" y="1025367"/>
            <a:ext cx="8820150" cy="5040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700" b="0" dirty="0"/>
              <a:t>při testování rozdělení pravděpodobností</a:t>
            </a:r>
            <a:br>
              <a:rPr lang="cs-CZ" sz="1700" b="0" dirty="0"/>
            </a:br>
            <a:r>
              <a:rPr lang="cs-CZ" sz="1700" b="0" dirty="0">
                <a:solidFill>
                  <a:srgbClr val="C00000"/>
                </a:solidFill>
              </a:rPr>
              <a:t>Chí-kvadrát test </a:t>
            </a:r>
            <a:br>
              <a:rPr lang="cs-CZ" sz="1700" b="0" dirty="0"/>
            </a:br>
            <a:endParaRPr lang="cs-CZ" sz="1700" b="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310546"/>
            <a:ext cx="8713787" cy="14128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600" dirty="0"/>
              <a:t>v </a:t>
            </a:r>
            <a:r>
              <a:rPr lang="cs-CZ" sz="1600" dirty="0" err="1"/>
              <a:t>excelu</a:t>
            </a:r>
            <a:r>
              <a:rPr lang="cs-CZ" sz="1600" dirty="0"/>
              <a:t> - např. pro normální rozdělení - funkce </a:t>
            </a:r>
            <a:r>
              <a:rPr lang="cs-CZ" sz="1600" dirty="0">
                <a:solidFill>
                  <a:srgbClr val="C00000"/>
                </a:solidFill>
              </a:rPr>
              <a:t>NORM.DIST</a:t>
            </a:r>
            <a:r>
              <a:rPr lang="cs-CZ" sz="1600" dirty="0"/>
              <a:t> (nové MS Office) či NORMDIST (starší MS Office) – stanovení hodnoty pravděpodobnosti distribuční funkce </a:t>
            </a:r>
            <a:r>
              <a:rPr lang="cs-CZ" sz="1600" dirty="0">
                <a:solidFill>
                  <a:srgbClr val="C00000"/>
                </a:solidFill>
              </a:rPr>
              <a:t>pro všechny hranice intervalů</a:t>
            </a:r>
            <a:r>
              <a:rPr lang="cs-CZ" sz="1600" dirty="0"/>
              <a:t> a odtud dopočtení pravděpodobnosti, že nastane hodnota z příslušného intervalu.</a:t>
            </a:r>
          </a:p>
          <a:p>
            <a:pPr algn="just"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C00000"/>
                </a:solidFill>
              </a:rPr>
              <a:t>Úprava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C00000"/>
                </a:solidFill>
              </a:rPr>
              <a:t>pravděpodobností</a:t>
            </a:r>
            <a:r>
              <a:rPr lang="cs-CZ" sz="1600" dirty="0"/>
              <a:t> pro všechny intervaly (j=1…k) </a:t>
            </a:r>
            <a:r>
              <a:rPr lang="cs-CZ" sz="1600" dirty="0">
                <a:solidFill>
                  <a:srgbClr val="C00000"/>
                </a:solidFill>
              </a:rPr>
              <a:t>na absolutní četnosti</a:t>
            </a:r>
            <a:r>
              <a:rPr lang="cs-CZ" sz="1600" dirty="0"/>
              <a:t>: </a:t>
            </a:r>
            <a:r>
              <a:rPr lang="cs-CZ" sz="1600" dirty="0" err="1"/>
              <a:t>n</a:t>
            </a:r>
            <a:r>
              <a:rPr lang="cs-CZ" sz="1600" baseline="-25000" dirty="0" err="1"/>
              <a:t>oj</a:t>
            </a:r>
            <a:r>
              <a:rPr lang="cs-CZ" sz="1600" dirty="0"/>
              <a:t>=</a:t>
            </a:r>
            <a:r>
              <a:rPr lang="cs-CZ" sz="1600" dirty="0" err="1"/>
              <a:t>p</a:t>
            </a:r>
            <a:r>
              <a:rPr lang="cs-CZ" sz="1600" baseline="-25000" dirty="0" err="1"/>
              <a:t>j</a:t>
            </a:r>
            <a:r>
              <a:rPr lang="cs-CZ" sz="1600" dirty="0" err="1"/>
              <a:t>n</a:t>
            </a:r>
            <a:endParaRPr lang="cs-CZ" sz="1600" dirty="0"/>
          </a:p>
        </p:txBody>
      </p:sp>
      <p:pic>
        <p:nvPicPr>
          <p:cNvPr id="171013" name="Picture 5" descr="konstrukce ocekavanych cetno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2753"/>
            <a:ext cx="8086421" cy="37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834EC5A-DCE3-73C3-66A5-FA34E3DAB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3" y="368703"/>
            <a:ext cx="874573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cs-CZ" sz="2100" kern="0"/>
              <a:t>Princip konstrukce očekávaných četností pro normální rozdělení</a:t>
            </a:r>
            <a:br>
              <a:rPr lang="cs-CZ" sz="2100" kern="0"/>
            </a:br>
            <a:endParaRPr lang="cs-CZ" sz="2100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6DA21F-2C0C-E52F-79F2-12F6EA87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944" y="1430003"/>
            <a:ext cx="487692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cs-CZ" sz="1400" b="0" kern="0" dirty="0"/>
              <a:t>Vysvětlení na příkladu druhého intervalu</a:t>
            </a:r>
            <a:br>
              <a:rPr lang="cs-CZ" sz="2100" kern="0" dirty="0"/>
            </a:br>
            <a:endParaRPr lang="cs-CZ" sz="2100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Testování statistických hypotéz - shrnutí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9988" name="Picture 4" descr="testovaci str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569325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6804248" y="3140968"/>
            <a:ext cx="1080120" cy="7200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6876256" y="3140968"/>
            <a:ext cx="980492" cy="7200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15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Neparametrické testy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Používají se, i pokud nejsou předpoklady normality dat splněné</a:t>
            </a:r>
          </a:p>
          <a:p>
            <a:r>
              <a:rPr lang="cs-CZ" sz="2400" dirty="0"/>
              <a:t>Tedy i pro jiné typy rozdělení pravděpodobností než normální</a:t>
            </a:r>
          </a:p>
          <a:p>
            <a:r>
              <a:rPr lang="cs-CZ" sz="2400" dirty="0"/>
              <a:t>V případě souboru dat s normálním rozdělením jsou vhodnější, když v souboru jsou některé hodnoty výrazně odlehlé</a:t>
            </a:r>
            <a:r>
              <a:rPr lang="cs-CZ" sz="1600" b="1" dirty="0"/>
              <a:t>	</a:t>
            </a:r>
          </a:p>
          <a:p>
            <a:pPr algn="just">
              <a:buFont typeface="Wingdings" pitchFamily="2" charset="2"/>
              <a:buNone/>
            </a:pPr>
            <a:r>
              <a:rPr lang="cs-CZ" sz="1600" b="1" dirty="0"/>
              <a:t>	</a:t>
            </a:r>
            <a:endParaRPr lang="cs-CZ" sz="1600" b="1" dirty="0">
              <a:latin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cs-CZ" dirty="0">
                <a:latin typeface="Arial CE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3596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Wilcoxonův test pro párované hodnoty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77200" cy="5410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000" dirty="0"/>
              <a:t>Jedná se o </a:t>
            </a:r>
            <a:r>
              <a:rPr lang="cs-CZ" sz="2000" dirty="0" err="1">
                <a:solidFill>
                  <a:srgbClr val="C00000"/>
                </a:solidFill>
              </a:rPr>
              <a:t>neparametrickou</a:t>
            </a:r>
            <a:r>
              <a:rPr lang="cs-CZ" sz="2000" dirty="0">
                <a:solidFill>
                  <a:srgbClr val="C00000"/>
                </a:solidFill>
              </a:rPr>
              <a:t> obdobu t-testu na párové hodnoty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Při ověřování, zda dva výběrové soubory lze považovat za výběry z jednoho základního souboru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Pro dva závislé soubory dat, kde n</a:t>
            </a:r>
            <a:r>
              <a:rPr lang="cs-CZ" sz="2000" baseline="-25000" dirty="0"/>
              <a:t>1</a:t>
            </a:r>
            <a:r>
              <a:rPr lang="cs-CZ" sz="2000" dirty="0"/>
              <a:t> = n</a:t>
            </a:r>
            <a:r>
              <a:rPr lang="cs-CZ" sz="2000" baseline="-25000" dirty="0"/>
              <a:t>2</a:t>
            </a:r>
            <a:r>
              <a:rPr lang="cs-CZ" sz="2000" dirty="0"/>
              <a:t>  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Jedná se o </a:t>
            </a:r>
            <a:r>
              <a:rPr lang="cs-CZ" sz="2000" dirty="0">
                <a:solidFill>
                  <a:srgbClr val="C00000"/>
                </a:solidFill>
              </a:rPr>
              <a:t>test pořadový</a:t>
            </a:r>
            <a:r>
              <a:rPr lang="cs-CZ" sz="2000" dirty="0"/>
              <a:t> - srovnává soubory dat pomocí seřazení souborů dat podle pořadí, nikoli přes průměry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Lze využít i pro soubory dat s jiným než normálním rozdělením pravděpodobností, zatímco t-test na párové hodnoty lze využít pouze pro soubory dat s normálním rozdělením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>
                <a:solidFill>
                  <a:srgbClr val="CC0000"/>
                </a:solidFill>
              </a:rPr>
              <a:t>Nulová hypotéza versus alternativní hypotéza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Ho: Není systematická diference uvnitř párů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(medián rozdílů M je nulový).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H</a:t>
            </a:r>
            <a:r>
              <a:rPr lang="cs-CZ" sz="2000" baseline="-25000" dirty="0"/>
              <a:t>A</a:t>
            </a:r>
            <a:r>
              <a:rPr lang="cs-CZ" sz="2000" dirty="0"/>
              <a:t>: Je systematická diference uvnitř párů (medián rozdílů M je různý od nuly).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185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Wilcoxonův test pro párované hodnoty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836712"/>
            <a:ext cx="8136904" cy="57466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solidFill>
                  <a:srgbClr val="CC0000"/>
                </a:solidFill>
              </a:rPr>
              <a:t>Výpočet testovacího kritéria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cs-CZ" sz="1700" dirty="0">
                <a:cs typeface="Times New Roman" pitchFamily="18" charset="0"/>
              </a:rPr>
              <a:t>Po</a:t>
            </a:r>
            <a:r>
              <a:rPr lang="cs-CZ" sz="1700" dirty="0">
                <a:sym typeface="Symbol" pitchFamily="18" charset="2"/>
              </a:rPr>
              <a:t>č</a:t>
            </a:r>
            <a:r>
              <a:rPr lang="cs-CZ" sz="1700" dirty="0">
                <a:cs typeface="Times New Roman" pitchFamily="18" charset="0"/>
              </a:rPr>
              <a:t>ítá s rozdíly mezi namě</a:t>
            </a:r>
            <a:r>
              <a:rPr lang="cs-CZ" sz="1700" dirty="0"/>
              <a:t>ř</a:t>
            </a:r>
            <a:r>
              <a:rPr lang="cs-CZ" sz="1700" dirty="0">
                <a:cs typeface="Times New Roman" pitchFamily="18" charset="0"/>
              </a:rPr>
              <a:t>enými hodnotami, které tvo</a:t>
            </a:r>
            <a:r>
              <a:rPr lang="cs-CZ" sz="1700" dirty="0"/>
              <a:t>ř</a:t>
            </a:r>
            <a:r>
              <a:rPr lang="cs-CZ" sz="1700" dirty="0">
                <a:cs typeface="Times New Roman" pitchFamily="18" charset="0"/>
              </a:rPr>
              <a:t>í pár</a:t>
            </a:r>
            <a:r>
              <a:rPr lang="cs-CZ" sz="1700" dirty="0"/>
              <a:t>.</a:t>
            </a:r>
            <a:r>
              <a:rPr lang="cs-CZ" sz="1700" dirty="0">
                <a:cs typeface="Times New Roman" pitchFamily="18" charset="0"/>
              </a:rPr>
              <a:t> </a:t>
            </a:r>
            <a:r>
              <a:rPr lang="cs-CZ" sz="1700" dirty="0"/>
              <a:t>Testovací kritérium se počítá </a:t>
            </a:r>
            <a:r>
              <a:rPr lang="cs-CZ" sz="1700" b="1" dirty="0"/>
              <a:t>ze součtu rozdílů v pořadí párovaných hodnot</a:t>
            </a:r>
            <a:r>
              <a:rPr lang="cs-CZ" sz="1700" dirty="0"/>
              <a:t>. </a:t>
            </a:r>
          </a:p>
          <a:p>
            <a:pPr indent="0" algn="just">
              <a:spcBef>
                <a:spcPts val="0"/>
              </a:spcBef>
              <a:buFont typeface="Wingdings" pitchFamily="2" charset="2"/>
              <a:buNone/>
            </a:pPr>
            <a:endParaRPr lang="cs-CZ" sz="1700" dirty="0"/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cs-CZ" sz="1700" b="1" dirty="0"/>
              <a:t>A</a:t>
            </a:r>
            <a:r>
              <a:rPr lang="cs-CZ" sz="1700" b="1" dirty="0">
                <a:cs typeface="Times New Roman" pitchFamily="18" charset="0"/>
              </a:rPr>
              <a:t>bsolutní hodnoty</a:t>
            </a:r>
            <a:r>
              <a:rPr lang="cs-CZ" sz="1700" b="1" dirty="0"/>
              <a:t> r</a:t>
            </a:r>
            <a:r>
              <a:rPr lang="cs-CZ" sz="1700" b="1" dirty="0">
                <a:cs typeface="Times New Roman" pitchFamily="18" charset="0"/>
              </a:rPr>
              <a:t>ozdíl</a:t>
            </a:r>
            <a:r>
              <a:rPr lang="cs-CZ" sz="1700" b="1" dirty="0"/>
              <a:t>ů</a:t>
            </a:r>
            <a:r>
              <a:rPr lang="cs-CZ" sz="1700" b="1" dirty="0">
                <a:cs typeface="Times New Roman" pitchFamily="18" charset="0"/>
              </a:rPr>
              <a:t> </a:t>
            </a:r>
            <a:r>
              <a:rPr lang="cs-CZ" sz="1700" b="1" dirty="0"/>
              <a:t>mezi páry</a:t>
            </a:r>
            <a:r>
              <a:rPr lang="cs-CZ" sz="1700" dirty="0"/>
              <a:t> </a:t>
            </a:r>
            <a:r>
              <a:rPr lang="cs-CZ" sz="1700" dirty="0">
                <a:cs typeface="Times New Roman" pitchFamily="18" charset="0"/>
              </a:rPr>
              <a:t>se seřadí podle velikosti</a:t>
            </a:r>
            <a:r>
              <a:rPr lang="cs-CZ" sz="1700" dirty="0"/>
              <a:t>, </a:t>
            </a:r>
            <a:r>
              <a:rPr lang="cs-CZ" sz="1700" dirty="0">
                <a:cs typeface="Times New Roman" pitchFamily="18" charset="0"/>
              </a:rPr>
              <a:t>jednotlivým </a:t>
            </a:r>
            <a:r>
              <a:rPr lang="cs-CZ" sz="1700" dirty="0">
                <a:sym typeface="Symbol" pitchFamily="18" charset="2"/>
              </a:rPr>
              <a:t>č</a:t>
            </a:r>
            <a:r>
              <a:rPr lang="cs-CZ" sz="1700" dirty="0">
                <a:cs typeface="Times New Roman" pitchFamily="18" charset="0"/>
              </a:rPr>
              <a:t>len</a:t>
            </a:r>
            <a:r>
              <a:rPr lang="cs-CZ" sz="1700" dirty="0">
                <a:sym typeface="Symbol" pitchFamily="18" charset="2"/>
              </a:rPr>
              <a:t>ů</a:t>
            </a:r>
            <a:r>
              <a:rPr lang="cs-CZ" sz="1700" dirty="0">
                <a:cs typeface="Times New Roman" pitchFamily="18" charset="0"/>
              </a:rPr>
              <a:t>m se </a:t>
            </a:r>
            <a:r>
              <a:rPr lang="cs-CZ" sz="1700" b="1" dirty="0">
                <a:cs typeface="Times New Roman" pitchFamily="18" charset="0"/>
              </a:rPr>
              <a:t>p</a:t>
            </a:r>
            <a:r>
              <a:rPr lang="cs-CZ" sz="1700" b="1" dirty="0"/>
              <a:t>ř</a:t>
            </a:r>
            <a:r>
              <a:rPr lang="cs-CZ" sz="1700" b="1" dirty="0">
                <a:cs typeface="Times New Roman" pitchFamily="18" charset="0"/>
              </a:rPr>
              <a:t>i</a:t>
            </a:r>
            <a:r>
              <a:rPr lang="cs-CZ" sz="1700" b="1" dirty="0"/>
              <a:t>ř</a:t>
            </a:r>
            <a:r>
              <a:rPr lang="cs-CZ" sz="1700" b="1" dirty="0">
                <a:cs typeface="Times New Roman" pitchFamily="18" charset="0"/>
              </a:rPr>
              <a:t>adí po</a:t>
            </a:r>
            <a:r>
              <a:rPr lang="cs-CZ" sz="1700" b="1" dirty="0"/>
              <a:t>ř</a:t>
            </a:r>
            <a:r>
              <a:rPr lang="cs-CZ" sz="1700" b="1" dirty="0">
                <a:cs typeface="Times New Roman" pitchFamily="18" charset="0"/>
              </a:rPr>
              <a:t>adové </a:t>
            </a:r>
            <a:r>
              <a:rPr lang="cs-CZ" sz="1700" b="1" dirty="0">
                <a:sym typeface="Symbol" pitchFamily="18" charset="2"/>
              </a:rPr>
              <a:t>č</a:t>
            </a:r>
            <a:r>
              <a:rPr lang="cs-CZ" sz="1700" b="1" dirty="0">
                <a:cs typeface="Times New Roman" pitchFamily="18" charset="0"/>
              </a:rPr>
              <a:t>íslo </a:t>
            </a:r>
            <a:r>
              <a:rPr lang="cs-CZ" sz="1700" dirty="0">
                <a:cs typeface="Times New Roman" pitchFamily="18" charset="0"/>
              </a:rPr>
              <a:t>(páry s rozdílem 0 vyloučím před přidělením pořadí)</a:t>
            </a:r>
            <a:r>
              <a:rPr lang="cs-CZ" sz="1700" dirty="0"/>
              <a:t>. Přidělená pořadová čísla se rozdělí do dvou sloupců,</a:t>
            </a:r>
            <a:r>
              <a:rPr lang="cs-CZ" sz="1700" dirty="0">
                <a:cs typeface="Times New Roman" pitchFamily="18" charset="0"/>
              </a:rPr>
              <a:t> </a:t>
            </a:r>
            <a:r>
              <a:rPr lang="cs-CZ" sz="1700" dirty="0"/>
              <a:t>do</a:t>
            </a:r>
            <a:r>
              <a:rPr lang="cs-CZ" sz="1700" dirty="0">
                <a:cs typeface="Times New Roman" pitchFamily="18" charset="0"/>
              </a:rPr>
              <a:t> sloup</a:t>
            </a:r>
            <a:r>
              <a:rPr lang="cs-CZ" sz="1700" dirty="0"/>
              <a:t>ce</a:t>
            </a:r>
            <a:r>
              <a:rPr lang="cs-CZ" sz="1700" dirty="0">
                <a:cs typeface="Times New Roman" pitchFamily="18" charset="0"/>
              </a:rPr>
              <a:t> +  (u rozdílu kladného) </a:t>
            </a:r>
            <a:r>
              <a:rPr lang="cs-CZ" sz="1700" dirty="0"/>
              <a:t>a</a:t>
            </a:r>
            <a:r>
              <a:rPr lang="cs-CZ" sz="1700" dirty="0">
                <a:cs typeface="Times New Roman" pitchFamily="18" charset="0"/>
              </a:rPr>
              <a:t> </a:t>
            </a:r>
            <a:r>
              <a:rPr lang="cs-CZ" sz="1700" dirty="0"/>
              <a:t>do</a:t>
            </a:r>
            <a:r>
              <a:rPr lang="cs-CZ" sz="1700" dirty="0">
                <a:cs typeface="Times New Roman" pitchFamily="18" charset="0"/>
              </a:rPr>
              <a:t> sloup</a:t>
            </a:r>
            <a:r>
              <a:rPr lang="cs-CZ" sz="1700" dirty="0"/>
              <a:t>ce</a:t>
            </a:r>
            <a:r>
              <a:rPr lang="cs-CZ" sz="1700" dirty="0">
                <a:cs typeface="Times New Roman" pitchFamily="18" charset="0"/>
              </a:rPr>
              <a:t> – (u rozdílu záporného</a:t>
            </a:r>
            <a:r>
              <a:rPr lang="cs-CZ" sz="1700" dirty="0"/>
              <a:t>)</a:t>
            </a:r>
            <a:r>
              <a:rPr lang="cs-CZ" sz="1700" dirty="0">
                <a:cs typeface="Times New Roman" pitchFamily="18" charset="0"/>
              </a:rPr>
              <a:t>. </a:t>
            </a:r>
            <a:r>
              <a:rPr lang="cs-CZ" sz="1700" dirty="0"/>
              <a:t>Zvlášť se dělá </a:t>
            </a:r>
            <a:r>
              <a:rPr lang="cs-CZ" sz="1700" b="1" dirty="0"/>
              <a:t>součet kladných rozdílů v pořadí párovaných hodnot a</a:t>
            </a:r>
            <a:r>
              <a:rPr lang="cs-CZ" sz="1700" dirty="0"/>
              <a:t> zvlášť </a:t>
            </a:r>
            <a:r>
              <a:rPr lang="cs-CZ" sz="1700" b="1" dirty="0"/>
              <a:t>záporných</a:t>
            </a:r>
            <a:r>
              <a:rPr lang="cs-CZ" sz="1700" dirty="0"/>
              <a:t>. </a:t>
            </a:r>
            <a:r>
              <a:rPr lang="cs-CZ" sz="1700" b="1" dirty="0"/>
              <a:t>Výsledkem jsou testovací statistiky T+ a T-</a:t>
            </a:r>
            <a:endParaRPr lang="cs-CZ" sz="1700" dirty="0"/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cs-CZ" sz="1700" dirty="0"/>
              <a:t>Jako </a:t>
            </a:r>
            <a:r>
              <a:rPr lang="cs-CZ" sz="1700" b="1" dirty="0"/>
              <a:t>testovací kritérium </a:t>
            </a:r>
            <a:r>
              <a:rPr lang="cs-CZ" sz="1700" dirty="0"/>
              <a:t>se uvažuje </a:t>
            </a:r>
            <a:r>
              <a:rPr lang="cs-CZ" sz="1700" b="1" dirty="0"/>
              <a:t>hodnota menšího</a:t>
            </a:r>
            <a:r>
              <a:rPr lang="cs-CZ" sz="1700" dirty="0"/>
              <a:t> z těchto dvou součtů.</a:t>
            </a:r>
          </a:p>
          <a:p>
            <a:pPr marL="0" indent="0">
              <a:spcBef>
                <a:spcPts val="0"/>
              </a:spcBef>
            </a:pPr>
            <a:endParaRPr lang="cs-CZ" sz="17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700" dirty="0">
                <a:solidFill>
                  <a:srgbClr val="C00000"/>
                </a:solidFill>
              </a:rPr>
              <a:t>Stanovení kritické hodnoty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cs-CZ" sz="1700" dirty="0"/>
              <a:t>Kritické hodnoty získám z tabulek pro příslušnou hladinu významnosti </a:t>
            </a:r>
            <a:r>
              <a:rPr lang="cs-CZ" sz="1700" dirty="0">
                <a:latin typeface="Symbol" pitchFamily="18" charset="2"/>
              </a:rPr>
              <a:t>a</a:t>
            </a:r>
            <a:r>
              <a:rPr lang="cs-CZ" sz="1700" dirty="0"/>
              <a:t> </a:t>
            </a:r>
            <a:r>
              <a:rPr lang="cs-CZ" sz="1700" dirty="0" err="1"/>
              <a:t>a</a:t>
            </a:r>
            <a:r>
              <a:rPr lang="cs-CZ" sz="1700" dirty="0"/>
              <a:t>  n (</a:t>
            </a:r>
            <a:r>
              <a:rPr lang="cs-CZ" sz="1700" b="1" dirty="0"/>
              <a:t>počet párů s nenulovým rozdílem</a:t>
            </a:r>
            <a:r>
              <a:rPr lang="cs-CZ" sz="1700" dirty="0"/>
              <a:t>) – </a:t>
            </a:r>
            <a:r>
              <a:rPr lang="cs-CZ" sz="1700" dirty="0" err="1"/>
              <a:t>T</a:t>
            </a:r>
            <a:r>
              <a:rPr lang="cs-CZ" sz="1700" baseline="-25000" dirty="0" err="1"/>
              <a:t>k</a:t>
            </a:r>
            <a:r>
              <a:rPr lang="cs-CZ" sz="1700" dirty="0"/>
              <a:t>(</a:t>
            </a:r>
            <a:r>
              <a:rPr lang="cs-CZ" sz="1700" dirty="0" err="1">
                <a:latin typeface="Symbol" pitchFamily="18" charset="2"/>
              </a:rPr>
              <a:t>a</a:t>
            </a:r>
            <a:r>
              <a:rPr lang="cs-CZ" sz="1700" dirty="0" err="1"/>
              <a:t>;n</a:t>
            </a:r>
            <a:r>
              <a:rPr lang="cs-CZ" sz="1700" dirty="0"/>
              <a:t>)</a:t>
            </a:r>
          </a:p>
          <a:p>
            <a:pPr indent="0">
              <a:spcBef>
                <a:spcPts val="0"/>
              </a:spcBef>
              <a:buFont typeface="Wingdings" pitchFamily="2" charset="2"/>
              <a:buNone/>
            </a:pPr>
            <a:endParaRPr lang="cs-CZ" sz="1700" dirty="0">
              <a:sym typeface="Symbol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700" dirty="0">
                <a:solidFill>
                  <a:srgbClr val="C00000"/>
                </a:solidFill>
              </a:rPr>
              <a:t>Rozhodnutí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700" b="1" dirty="0"/>
              <a:t>Je-li menší z obou T+ a T- menší nebo rovno </a:t>
            </a:r>
            <a:r>
              <a:rPr lang="cs-CZ" sz="1700" b="1" dirty="0" err="1"/>
              <a:t>T</a:t>
            </a:r>
            <a:r>
              <a:rPr lang="cs-CZ" sz="1700" b="1" baseline="-25000" dirty="0" err="1"/>
              <a:t>k</a:t>
            </a:r>
            <a:r>
              <a:rPr lang="cs-CZ" sz="1700" b="1" dirty="0"/>
              <a:t>, tedy min (T+,T-) ≤ </a:t>
            </a:r>
            <a:r>
              <a:rPr lang="cs-CZ" sz="1700" b="1" dirty="0" err="1"/>
              <a:t>T</a:t>
            </a:r>
            <a:r>
              <a:rPr lang="cs-CZ" sz="1700" b="1" baseline="-25000" dirty="0" err="1"/>
              <a:t>k</a:t>
            </a:r>
            <a:r>
              <a:rPr lang="cs-CZ" sz="1700" b="1" dirty="0"/>
              <a:t>, pak zamítáme Ho</a:t>
            </a:r>
          </a:p>
          <a:p>
            <a:pPr marL="0" indent="0">
              <a:spcBef>
                <a:spcPts val="0"/>
              </a:spcBef>
              <a:buNone/>
            </a:pPr>
            <a:endParaRPr lang="cs-CZ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700" dirty="0"/>
              <a:t>Existuje i obdoba tohoto testu pro jeden výběrový soubor a jeho srovnání s deklarovanou hodnotou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7957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/>
              <a:t>Wilcoxonův test pro párované hodnoty - příklad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82000" cy="68580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Comic Sans MS" pitchFamily="66" charset="0"/>
                <a:cs typeface="Times New Roman" pitchFamily="18" charset="0"/>
              </a:rPr>
              <a:t>obsahy </a:t>
            </a:r>
            <a:r>
              <a:rPr lang="cs-CZ" sz="1800" dirty="0" err="1">
                <a:latin typeface="Comic Sans MS" pitchFamily="66" charset="0"/>
                <a:cs typeface="Times New Roman" pitchFamily="18" charset="0"/>
              </a:rPr>
              <a:t>Th</a:t>
            </a:r>
            <a:r>
              <a:rPr lang="cs-CZ" sz="1800" dirty="0">
                <a:latin typeface="Comic Sans MS" pitchFamily="66" charset="0"/>
                <a:cs typeface="Times New Roman" pitchFamily="18" charset="0"/>
              </a:rPr>
              <a:t> stanového s použitím dvou různých přístrojů</a:t>
            </a:r>
            <a:r>
              <a:rPr lang="cs-CZ" sz="1800" dirty="0">
                <a:cs typeface="Times New Roman" pitchFamily="18" charset="0"/>
              </a:rPr>
              <a:t>, se statisticky významně liší </a:t>
            </a:r>
          </a:p>
        </p:txBody>
      </p:sp>
      <p:sp>
        <p:nvSpPr>
          <p:cNvPr id="155868" name="Rectangle 220"/>
          <p:cNvSpPr>
            <a:spLocks noChangeArrowheads="1"/>
          </p:cNvSpPr>
          <p:nvPr/>
        </p:nvSpPr>
        <p:spPr bwMode="auto">
          <a:xfrm>
            <a:off x="457200" y="838200"/>
            <a:ext cx="8382000" cy="17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cs-CZ" sz="1700" dirty="0">
                <a:latin typeface="Comic Sans MS" pitchFamily="66" charset="0"/>
                <a:cs typeface="Times New Roman" pitchFamily="18" charset="0"/>
              </a:rPr>
              <a:t>Porovnejme koncentrace </a:t>
            </a:r>
            <a:r>
              <a:rPr lang="cs-CZ" sz="1700" dirty="0" err="1">
                <a:latin typeface="Comic Sans MS" pitchFamily="66" charset="0"/>
                <a:cs typeface="Times New Roman" pitchFamily="18" charset="0"/>
              </a:rPr>
              <a:t>Th</a:t>
            </a:r>
            <a:r>
              <a:rPr lang="cs-CZ" sz="1700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cs-CZ" sz="1700" dirty="0" err="1">
                <a:latin typeface="Comic Sans MS" pitchFamily="66" charset="0"/>
                <a:cs typeface="Times New Roman" pitchFamily="18" charset="0"/>
              </a:rPr>
              <a:t>ppm</a:t>
            </a:r>
            <a:r>
              <a:rPr lang="cs-CZ" sz="1700" dirty="0">
                <a:latin typeface="Comic Sans MS" pitchFamily="66" charset="0"/>
                <a:cs typeface="Times New Roman" pitchFamily="18" charset="0"/>
              </a:rPr>
              <a:t>) v horninách stanovené dvěma různými analytickými metodami pomocí </a:t>
            </a:r>
            <a:r>
              <a:rPr lang="cs-CZ" sz="1700" dirty="0" err="1">
                <a:latin typeface="Comic Sans MS" pitchFamily="66" charset="0"/>
                <a:cs typeface="Times New Roman" pitchFamily="18" charset="0"/>
              </a:rPr>
              <a:t>Wilcoxonova</a:t>
            </a:r>
            <a:r>
              <a:rPr lang="cs-CZ" sz="1700" dirty="0">
                <a:latin typeface="Comic Sans MS" pitchFamily="66" charset="0"/>
                <a:cs typeface="Times New Roman" pitchFamily="18" charset="0"/>
              </a:rPr>
              <a:t> testu pro párované hodnoty</a:t>
            </a:r>
            <a:r>
              <a:rPr lang="cs-CZ" sz="1700" dirty="0">
                <a:latin typeface="Comic Sans MS" pitchFamily="66" charset="0"/>
              </a:rPr>
              <a:t> na 5% </a:t>
            </a:r>
            <a:r>
              <a:rPr lang="cs-CZ" sz="1700" dirty="0">
                <a:latin typeface="Symbol" pitchFamily="18" charset="2"/>
              </a:rPr>
              <a:t>a</a:t>
            </a:r>
            <a:r>
              <a:rPr lang="cs-CZ" sz="1700" dirty="0">
                <a:latin typeface="Comic Sans MS" pitchFamily="66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cs-CZ" sz="17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cs-CZ" sz="1700" dirty="0">
                <a:latin typeface="Comic Sans MS" pitchFamily="66" charset="0"/>
              </a:rPr>
              <a:t>Ho: </a:t>
            </a:r>
            <a:r>
              <a:rPr lang="cs-CZ" sz="1700" dirty="0">
                <a:latin typeface="Comic Sans MS" pitchFamily="66" charset="0"/>
                <a:cs typeface="Times New Roman" pitchFamily="18" charset="0"/>
              </a:rPr>
              <a:t>není rozdíl mezi obsahy </a:t>
            </a:r>
            <a:r>
              <a:rPr lang="cs-CZ" sz="1700" dirty="0" err="1">
                <a:latin typeface="Comic Sans MS" pitchFamily="66" charset="0"/>
                <a:cs typeface="Times New Roman" pitchFamily="18" charset="0"/>
              </a:rPr>
              <a:t>Th</a:t>
            </a:r>
            <a:r>
              <a:rPr lang="cs-CZ" sz="1700" dirty="0">
                <a:latin typeface="Comic Sans MS" pitchFamily="66" charset="0"/>
                <a:cs typeface="Times New Roman" pitchFamily="18" charset="0"/>
              </a:rPr>
              <a:t> stanového s použitím dvou různých přístrojů</a:t>
            </a:r>
            <a:endParaRPr lang="cs-CZ" sz="1700" dirty="0">
              <a:latin typeface="Comic Sans MS" pitchFamily="66" charset="0"/>
            </a:endParaRPr>
          </a:p>
          <a:p>
            <a:pPr algn="just"/>
            <a:r>
              <a:rPr lang="cs-CZ" sz="1700" dirty="0">
                <a:latin typeface="Comic Sans MS" pitchFamily="66" charset="0"/>
              </a:rPr>
              <a:t>H</a:t>
            </a:r>
            <a:r>
              <a:rPr lang="cs-CZ" sz="1700" baseline="-25000" dirty="0">
                <a:latin typeface="Comic Sans MS" pitchFamily="66" charset="0"/>
              </a:rPr>
              <a:t>A</a:t>
            </a:r>
            <a:r>
              <a:rPr lang="cs-CZ" sz="1700" dirty="0">
                <a:latin typeface="Comic Sans MS" pitchFamily="66" charset="0"/>
              </a:rPr>
              <a:t>: </a:t>
            </a:r>
            <a:r>
              <a:rPr lang="cs-CZ" sz="1700" dirty="0">
                <a:latin typeface="Comic Sans MS" pitchFamily="66" charset="0"/>
                <a:cs typeface="Times New Roman" pitchFamily="18" charset="0"/>
              </a:rPr>
              <a:t>je rozdíl mezi obsahy </a:t>
            </a:r>
            <a:r>
              <a:rPr lang="cs-CZ" sz="1700" dirty="0" err="1">
                <a:latin typeface="Comic Sans MS" pitchFamily="66" charset="0"/>
                <a:cs typeface="Times New Roman" pitchFamily="18" charset="0"/>
              </a:rPr>
              <a:t>Th</a:t>
            </a:r>
            <a:r>
              <a:rPr lang="cs-CZ" sz="1700" dirty="0">
                <a:latin typeface="Comic Sans MS" pitchFamily="66" charset="0"/>
                <a:cs typeface="Times New Roman" pitchFamily="18" charset="0"/>
              </a:rPr>
              <a:t> stanového s použitím dvou různých přístrojů</a:t>
            </a:r>
            <a:endParaRPr lang="cs-CZ" sz="17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endParaRPr lang="cs-CZ" sz="17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5869" name="Text Box 221"/>
          <p:cNvSpPr txBox="1">
            <a:spLocks noChangeArrowheads="1"/>
          </p:cNvSpPr>
          <p:nvPr/>
        </p:nvSpPr>
        <p:spPr bwMode="auto">
          <a:xfrm>
            <a:off x="5652683" y="2470112"/>
            <a:ext cx="3202023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1400" dirty="0">
                <a:latin typeface="Comic Sans MS" pitchFamily="66" charset="0"/>
              </a:rPr>
              <a:t>Pro nové MS Office použiji funkci RANK.AVG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14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1600" dirty="0">
                <a:latin typeface="Comic Sans MS" pitchFamily="66" charset="0"/>
              </a:rPr>
              <a:t>Pro starší verze MS Office použiji funkci RANK – nutná úprava pořadí pro hodnoty se stejným pořadím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16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16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16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1600" b="1" dirty="0">
                <a:latin typeface="Comic Sans MS" pitchFamily="66" charset="0"/>
              </a:rPr>
              <a:t>Testovací kritérium T = 10,5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1600" b="1" dirty="0">
                <a:latin typeface="Comic Sans MS" pitchFamily="66" charset="0"/>
              </a:rPr>
              <a:t>Kritická hodnota </a:t>
            </a:r>
            <a:r>
              <a:rPr lang="cs-CZ" sz="1600" b="1" dirty="0" err="1">
                <a:latin typeface="Comic Sans MS" pitchFamily="66" charset="0"/>
              </a:rPr>
              <a:t>Tk</a:t>
            </a:r>
            <a:r>
              <a:rPr lang="cs-CZ" sz="1600" b="1" dirty="0">
                <a:latin typeface="Comic Sans MS" pitchFamily="66" charset="0"/>
              </a:rPr>
              <a:t> = 21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1600" b="1" dirty="0">
                <a:latin typeface="Comic Sans MS" pitchFamily="66" charset="0"/>
              </a:rPr>
              <a:t>T 10,5 </a:t>
            </a:r>
            <a:r>
              <a:rPr lang="en-US" sz="1600" b="1" dirty="0">
                <a:latin typeface="Comic Sans MS" pitchFamily="66" charset="0"/>
              </a:rPr>
              <a:t>&lt;</a:t>
            </a:r>
            <a:r>
              <a:rPr lang="cs-CZ" sz="1600" b="1" dirty="0">
                <a:latin typeface="Comic Sans MS" pitchFamily="66" charset="0"/>
              </a:rPr>
              <a:t> </a:t>
            </a:r>
            <a:r>
              <a:rPr lang="cs-CZ" sz="1600" b="1" dirty="0" err="1">
                <a:latin typeface="Comic Sans MS" pitchFamily="66" charset="0"/>
              </a:rPr>
              <a:t>Tk</a:t>
            </a:r>
            <a:r>
              <a:rPr lang="cs-CZ" sz="1600" b="1" dirty="0">
                <a:latin typeface="Comic Sans MS" pitchFamily="66" charset="0"/>
              </a:rPr>
              <a:t> 21   Ho zamítám</a:t>
            </a:r>
          </a:p>
          <a:p>
            <a:endParaRPr lang="cs-CZ" sz="1600" b="1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3B9C06F-FF12-1117-355E-C55BD11D6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97108"/>
              </p:ext>
            </p:extLst>
          </p:nvPr>
        </p:nvGraphicFramePr>
        <p:xfrm>
          <a:off x="509501" y="2470112"/>
          <a:ext cx="5143182" cy="335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149">
                  <a:extLst>
                    <a:ext uri="{9D8B030D-6E8A-4147-A177-3AD203B41FA5}">
                      <a16:colId xmlns:a16="http://schemas.microsoft.com/office/drawing/2014/main" val="2689736354"/>
                    </a:ext>
                  </a:extLst>
                </a:gridCol>
                <a:gridCol w="455149">
                  <a:extLst>
                    <a:ext uri="{9D8B030D-6E8A-4147-A177-3AD203B41FA5}">
                      <a16:colId xmlns:a16="http://schemas.microsoft.com/office/drawing/2014/main" val="405558188"/>
                    </a:ext>
                  </a:extLst>
                </a:gridCol>
                <a:gridCol w="546179">
                  <a:extLst>
                    <a:ext uri="{9D8B030D-6E8A-4147-A177-3AD203B41FA5}">
                      <a16:colId xmlns:a16="http://schemas.microsoft.com/office/drawing/2014/main" val="1131008842"/>
                    </a:ext>
                  </a:extLst>
                </a:gridCol>
                <a:gridCol w="546179">
                  <a:extLst>
                    <a:ext uri="{9D8B030D-6E8A-4147-A177-3AD203B41FA5}">
                      <a16:colId xmlns:a16="http://schemas.microsoft.com/office/drawing/2014/main" val="4143162247"/>
                    </a:ext>
                  </a:extLst>
                </a:gridCol>
                <a:gridCol w="970985">
                  <a:extLst>
                    <a:ext uri="{9D8B030D-6E8A-4147-A177-3AD203B41FA5}">
                      <a16:colId xmlns:a16="http://schemas.microsoft.com/office/drawing/2014/main" val="34496991"/>
                    </a:ext>
                  </a:extLst>
                </a:gridCol>
                <a:gridCol w="879954">
                  <a:extLst>
                    <a:ext uri="{9D8B030D-6E8A-4147-A177-3AD203B41FA5}">
                      <a16:colId xmlns:a16="http://schemas.microsoft.com/office/drawing/2014/main" val="337278590"/>
                    </a:ext>
                  </a:extLst>
                </a:gridCol>
                <a:gridCol w="652379">
                  <a:extLst>
                    <a:ext uri="{9D8B030D-6E8A-4147-A177-3AD203B41FA5}">
                      <a16:colId xmlns:a16="http://schemas.microsoft.com/office/drawing/2014/main" val="3180004680"/>
                    </a:ext>
                  </a:extLst>
                </a:gridCol>
                <a:gridCol w="637208">
                  <a:extLst>
                    <a:ext uri="{9D8B030D-6E8A-4147-A177-3AD203B41FA5}">
                      <a16:colId xmlns:a16="http://schemas.microsoft.com/office/drawing/2014/main" val="1659694368"/>
                    </a:ext>
                  </a:extLst>
                </a:gridCol>
              </a:tblGrid>
              <a:tr h="17635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RANK.AVG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4587002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Th1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Th2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di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IdiI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vyloučení nul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pořadí IdiI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minus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plus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125322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9213990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5602817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10.2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-0.2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4339839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4.5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279821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-0.5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4.5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3656924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-1.9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4185396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0573435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3789083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-2.1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371481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-0.8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0366359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1682395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-1.6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9360479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4789420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174525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-0.7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5456456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test </a:t>
                      </a:r>
                      <a:r>
                        <a:rPr lang="en-GB" sz="1000" u="none" strike="noStrike" dirty="0" err="1">
                          <a:effectLst/>
                        </a:rPr>
                        <a:t>krit</a:t>
                      </a:r>
                      <a:r>
                        <a:rPr lang="en-GB" sz="1000" u="none" strike="noStrike" dirty="0">
                          <a:effectLst/>
                        </a:rPr>
                        <a:t> (</a:t>
                      </a:r>
                      <a:r>
                        <a:rPr lang="en-GB" sz="1000" u="none" strike="noStrike" dirty="0" err="1">
                          <a:effectLst/>
                        </a:rPr>
                        <a:t>menší</a:t>
                      </a:r>
                      <a:r>
                        <a:rPr lang="en-GB" sz="1000" u="none" strike="noStrike" dirty="0">
                          <a:effectLst/>
                        </a:rPr>
                        <a:t> z </a:t>
                      </a:r>
                      <a:r>
                        <a:rPr lang="en-GB" sz="1000" u="none" strike="noStrike" dirty="0" err="1">
                          <a:effectLst/>
                        </a:rPr>
                        <a:t>hodnot</a:t>
                      </a:r>
                      <a:r>
                        <a:rPr lang="en-GB" sz="1000" u="none" strike="noStrike" dirty="0">
                          <a:effectLst/>
                        </a:rPr>
                        <a:t>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10.5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7961896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err="1">
                          <a:effectLst/>
                        </a:rPr>
                        <a:t>krit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hodnota</a:t>
                      </a:r>
                      <a:r>
                        <a:rPr lang="en-GB" sz="1000" u="none" strike="noStrike" dirty="0">
                          <a:effectLst/>
                        </a:rPr>
                        <a:t> (n=</a:t>
                      </a:r>
                      <a:r>
                        <a:rPr lang="en-GB" sz="1000" u="none" strike="noStrike" dirty="0" err="1">
                          <a:effectLst/>
                        </a:rPr>
                        <a:t>počet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nenulových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párů</a:t>
                      </a:r>
                      <a:r>
                        <a:rPr lang="en-GB" sz="1000" u="none" strike="noStrike" dirty="0">
                          <a:effectLst/>
                        </a:rPr>
                        <a:t>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647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4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16384"/>
            <a:ext cx="8229600" cy="416719"/>
          </a:xfrm>
        </p:spPr>
        <p:txBody>
          <a:bodyPr/>
          <a:lstStyle/>
          <a:p>
            <a:r>
              <a:rPr lang="cs-CZ" sz="1800" b="0" dirty="0"/>
              <a:t>Vztah mezi histogramem a polygonem četností</a:t>
            </a:r>
            <a:br>
              <a:rPr lang="cs-CZ" sz="1800" b="0" dirty="0"/>
            </a:br>
            <a:endParaRPr lang="cs-CZ" sz="1800" b="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4"/>
            <a:ext cx="3959225" cy="7191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1600" dirty="0"/>
              <a:t>sloupcový graf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539552" y="188913"/>
            <a:ext cx="8172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dirty="0" err="1">
                <a:latin typeface="+mj-lt"/>
                <a:cs typeface="Times New Roman" pitchFamily="18" charset="0"/>
              </a:rPr>
              <a:t>Kolmogorov</a:t>
            </a:r>
            <a:r>
              <a:rPr lang="cs-CZ" sz="2800" b="1" dirty="0">
                <a:latin typeface="+mj-lt"/>
                <a:cs typeface="Times New Roman" pitchFamily="18" charset="0"/>
              </a:rPr>
              <a:t>-Smirnov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ů</a:t>
            </a:r>
            <a:r>
              <a:rPr lang="cs-CZ" sz="2800" b="1" dirty="0">
                <a:latin typeface="+mj-lt"/>
                <a:cs typeface="Times New Roman" pitchFamily="18" charset="0"/>
              </a:rPr>
              <a:t>v test shody </a:t>
            </a:r>
            <a:r>
              <a:rPr lang="cs-CZ" sz="2800" b="1" dirty="0">
                <a:solidFill>
                  <a:schemeClr val="tx2"/>
                </a:solidFill>
                <a:latin typeface="+mj-lt"/>
              </a:rPr>
              <a:t>- opakování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5292080" y="1052734"/>
            <a:ext cx="17011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cs-CZ" sz="1600" dirty="0">
                <a:latin typeface="+mj-lt"/>
              </a:rPr>
              <a:t>spojnicový graf</a:t>
            </a:r>
          </a:p>
          <a:p>
            <a:pPr algn="ctr"/>
            <a:endParaRPr lang="cs-CZ" dirty="0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273346"/>
              </p:ext>
            </p:extLst>
          </p:nvPr>
        </p:nvGraphicFramePr>
        <p:xfrm>
          <a:off x="1259633" y="1359819"/>
          <a:ext cx="3168352" cy="192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751594"/>
              </p:ext>
            </p:extLst>
          </p:nvPr>
        </p:nvGraphicFramePr>
        <p:xfrm>
          <a:off x="4333287" y="1268760"/>
          <a:ext cx="320861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408714"/>
              </p:ext>
            </p:extLst>
          </p:nvPr>
        </p:nvGraphicFramePr>
        <p:xfrm>
          <a:off x="1259632" y="3212976"/>
          <a:ext cx="3115394" cy="186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014790"/>
              </p:ext>
            </p:extLst>
          </p:nvPr>
        </p:nvGraphicFramePr>
        <p:xfrm>
          <a:off x="1187624" y="5169339"/>
          <a:ext cx="3176736" cy="168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22711"/>
              </p:ext>
            </p:extLst>
          </p:nvPr>
        </p:nvGraphicFramePr>
        <p:xfrm>
          <a:off x="4283968" y="5185330"/>
          <a:ext cx="3240360" cy="167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07504" y="1410070"/>
            <a:ext cx="15841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1400" dirty="0"/>
              <a:t>	Histogram absolutních četností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236296" y="1360510"/>
            <a:ext cx="18002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1400" dirty="0"/>
              <a:t>	Polygon absolutních četností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16654" y="3284984"/>
            <a:ext cx="171904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1400" dirty="0"/>
              <a:t>	Histogram kumulovaných absolutních četností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236296" y="3284984"/>
            <a:ext cx="181219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1400" dirty="0"/>
              <a:t>	Polygon kumulovaných absolutních četností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3674" y="5229200"/>
            <a:ext cx="171904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1400" dirty="0"/>
              <a:t>	Histogram kumulovaných relativních četností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264417" y="5301208"/>
            <a:ext cx="181219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1400" dirty="0"/>
              <a:t>	Polygon kumulovaných relativních četností</a:t>
            </a:r>
          </a:p>
        </p:txBody>
      </p:sp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274293"/>
              </p:ext>
            </p:extLst>
          </p:nvPr>
        </p:nvGraphicFramePr>
        <p:xfrm>
          <a:off x="4355976" y="3140968"/>
          <a:ext cx="309891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1412875"/>
          </a:xfrm>
        </p:spPr>
        <p:txBody>
          <a:bodyPr/>
          <a:lstStyle/>
          <a:p>
            <a:r>
              <a:rPr lang="cs-CZ" sz="2800" dirty="0" err="1">
                <a:cs typeface="Times New Roman" pitchFamily="18" charset="0"/>
              </a:rPr>
              <a:t>Kolmogorov</a:t>
            </a:r>
            <a:r>
              <a:rPr lang="cs-CZ" sz="2800" dirty="0">
                <a:cs typeface="Times New Roman" pitchFamily="18" charset="0"/>
              </a:rPr>
              <a:t>-Smirnov</a:t>
            </a:r>
            <a:r>
              <a:rPr lang="cs-CZ" sz="2800" dirty="0">
                <a:solidFill>
                  <a:schemeClr val="tx1"/>
                </a:solidFill>
              </a:rPr>
              <a:t>ů</a:t>
            </a:r>
            <a:r>
              <a:rPr lang="cs-CZ" sz="2800" dirty="0">
                <a:cs typeface="Times New Roman" pitchFamily="18" charset="0"/>
              </a:rPr>
              <a:t>v test shody</a:t>
            </a:r>
            <a:r>
              <a:rPr lang="cs-CZ" sz="2800" b="0" dirty="0">
                <a:cs typeface="Times New Roman" pitchFamily="18" charset="0"/>
              </a:rPr>
              <a:t> </a:t>
            </a:r>
            <a:br>
              <a:rPr lang="cs-CZ" sz="2800" b="0" dirty="0">
                <a:cs typeface="Times New Roman" pitchFamily="18" charset="0"/>
              </a:rPr>
            </a:br>
            <a:r>
              <a:rPr lang="cs-CZ" sz="2800" b="0" dirty="0">
                <a:solidFill>
                  <a:srgbClr val="CC0000"/>
                </a:solidFill>
                <a:cs typeface="Times New Roman" pitchFamily="18" charset="0"/>
              </a:rPr>
              <a:t>nejprve varianta pro jeden výb</a:t>
            </a:r>
            <a:r>
              <a:rPr lang="cs-CZ" sz="2800" b="0" dirty="0">
                <a:solidFill>
                  <a:srgbClr val="CC0000"/>
                </a:solidFill>
              </a:rPr>
              <a:t>ě</a:t>
            </a:r>
            <a:r>
              <a:rPr lang="cs-CZ" sz="2800" b="0" dirty="0">
                <a:solidFill>
                  <a:srgbClr val="CC0000"/>
                </a:solidFill>
                <a:cs typeface="Times New Roman" pitchFamily="18" charset="0"/>
              </a:rPr>
              <a:t>r</a:t>
            </a:r>
            <a:r>
              <a:rPr lang="cs-CZ" dirty="0"/>
              <a:t> 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80645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</a:rPr>
              <a:t>Pro </a:t>
            </a:r>
            <a:r>
              <a:rPr lang="cs-CZ" sz="2000" dirty="0">
                <a:solidFill>
                  <a:srgbClr val="CC0000"/>
                </a:solidFill>
                <a:latin typeface="Comic Sans MS" pitchFamily="66" charset="0"/>
              </a:rPr>
              <a:t>testování shody rozdělení pravděpodobnosti</a:t>
            </a:r>
            <a:r>
              <a:rPr lang="cs-CZ" sz="2000" dirty="0">
                <a:latin typeface="Comic Sans MS" pitchFamily="66" charset="0"/>
              </a:rPr>
              <a:t> náhodného výběru 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cs-CZ" sz="2000" dirty="0">
                <a:latin typeface="Comic Sans MS" pitchFamily="66" charset="0"/>
              </a:rPr>
              <a:t> teoretickým, 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očekávaným</a:t>
            </a:r>
            <a:r>
              <a:rPr lang="cs-CZ" sz="2000" dirty="0">
                <a:latin typeface="Comic Sans MS" pitchFamily="66" charset="0"/>
              </a:rPr>
              <a:t> rozdělením pravděpodobností.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Tedy ptáme-li se na otázku?</a:t>
            </a:r>
          </a:p>
          <a:p>
            <a:r>
              <a:rPr lang="cs-CZ" sz="2000" dirty="0">
                <a:latin typeface="Comic Sans MS" pitchFamily="66" charset="0"/>
              </a:rPr>
              <a:t>	Má soubor dat normální rozdělení? </a:t>
            </a:r>
          </a:p>
          <a:p>
            <a:r>
              <a:rPr lang="cs-CZ" sz="2000" dirty="0">
                <a:latin typeface="Comic Sans MS" pitchFamily="66" charset="0"/>
              </a:rPr>
              <a:t>	Má soubor dat logaritmicko-normální rozdělení?</a:t>
            </a:r>
          </a:p>
          <a:p>
            <a:r>
              <a:rPr lang="cs-CZ" sz="2000" dirty="0">
                <a:latin typeface="Comic Sans MS" pitchFamily="66" charset="0"/>
              </a:rPr>
              <a:t>	Má soubor dat rovnoměrné rozdělení?</a:t>
            </a:r>
          </a:p>
          <a:p>
            <a:r>
              <a:rPr lang="cs-CZ" sz="2000" b="1" dirty="0">
                <a:latin typeface="Comic Sans MS" pitchFamily="66" charset="0"/>
              </a:rPr>
              <a:t>Obdobné využití jako chí-kvadrát test</a:t>
            </a:r>
          </a:p>
          <a:p>
            <a:pPr algn="just"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  <a:cs typeface="Times New Roman" pitchFamily="18" charset="0"/>
              </a:rPr>
              <a:t>Lze pou</a:t>
            </a:r>
            <a:r>
              <a:rPr lang="cs-CZ" sz="2000" dirty="0">
                <a:latin typeface="Comic Sans MS" pitchFamily="66" charset="0"/>
              </a:rPr>
              <a:t>ž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ít i v p</a:t>
            </a:r>
            <a:r>
              <a:rPr lang="cs-CZ" sz="2000" dirty="0">
                <a:latin typeface="Comic Sans MS" pitchFamily="66" charset="0"/>
              </a:rPr>
              <a:t>ř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ípadech, kdy se nedoporu</a:t>
            </a:r>
            <a:r>
              <a:rPr lang="cs-CZ" sz="2000" dirty="0">
                <a:latin typeface="Comic Sans MS" pitchFamily="66" charset="0"/>
              </a:rPr>
              <a:t>č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uje </a:t>
            </a:r>
            <a:r>
              <a:rPr lang="cs-CZ" sz="2000" dirty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cs-CZ" sz="2000" baseline="30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test </a:t>
            </a:r>
          </a:p>
          <a:p>
            <a:pPr algn="just">
              <a:spcBef>
                <a:spcPct val="50000"/>
              </a:spcBef>
            </a:pPr>
            <a:r>
              <a:rPr lang="cs-CZ" sz="2000" dirty="0">
                <a:latin typeface="Comic Sans MS" pitchFamily="66" charset="0"/>
                <a:cs typeface="Times New Roman" pitchFamily="18" charset="0"/>
              </a:rPr>
              <a:t>Tedy i pokud více ne</a:t>
            </a:r>
            <a:r>
              <a:rPr lang="cs-CZ" sz="2000" dirty="0">
                <a:latin typeface="Comic Sans MS" pitchFamily="66" charset="0"/>
              </a:rPr>
              <a:t>ž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20% intervalových </a:t>
            </a:r>
            <a:r>
              <a:rPr lang="cs-CZ" sz="2000" dirty="0">
                <a:latin typeface="Comic Sans MS" pitchFamily="66" charset="0"/>
              </a:rPr>
              <a:t>č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etností je menších ne</a:t>
            </a:r>
            <a:r>
              <a:rPr lang="cs-CZ" sz="2000" dirty="0">
                <a:latin typeface="Comic Sans MS" pitchFamily="66" charset="0"/>
              </a:rPr>
              <a:t>ž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5, </a:t>
            </a:r>
            <a:r>
              <a:rPr lang="cs-CZ" sz="2000" dirty="0">
                <a:latin typeface="Comic Sans MS" pitchFamily="66" charset="0"/>
              </a:rPr>
              <a:t>č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i kdy</a:t>
            </a:r>
            <a:r>
              <a:rPr lang="cs-CZ" sz="2000" dirty="0">
                <a:latin typeface="Comic Sans MS" pitchFamily="66" charset="0"/>
              </a:rPr>
              <a:t>ž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 p</a:t>
            </a:r>
            <a:r>
              <a:rPr lang="cs-CZ" sz="2000" dirty="0">
                <a:latin typeface="Comic Sans MS" pitchFamily="66" charset="0"/>
              </a:rPr>
              <a:t>ř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ítomné intervaly s nulovou </a:t>
            </a:r>
            <a:r>
              <a:rPr lang="cs-CZ" sz="2000" dirty="0">
                <a:latin typeface="Comic Sans MS" pitchFamily="66" charset="0"/>
              </a:rPr>
              <a:t>č</a:t>
            </a:r>
            <a:r>
              <a:rPr lang="cs-CZ" sz="2000" dirty="0">
                <a:latin typeface="Comic Sans MS" pitchFamily="66" charset="0"/>
                <a:cs typeface="Times New Roman" pitchFamily="18" charset="0"/>
              </a:rPr>
              <a:t>etností</a:t>
            </a:r>
          </a:p>
          <a:p>
            <a:pPr algn="just">
              <a:spcBef>
                <a:spcPct val="50000"/>
              </a:spcBef>
            </a:pPr>
            <a:endParaRPr lang="cs-CZ" sz="2000" dirty="0">
              <a:latin typeface="Comic Sans MS" pitchFamily="66" charset="0"/>
              <a:cs typeface="Times New Roman" pitchFamily="18" charset="0"/>
            </a:endParaRPr>
          </a:p>
          <a:p>
            <a:r>
              <a:rPr lang="cs-CZ" sz="2000" dirty="0">
                <a:latin typeface="Comic Sans MS" pitchFamily="66" charset="0"/>
              </a:rPr>
              <a:t>Ho : pe1 = po1,  . . . ,  </a:t>
            </a:r>
            <a:r>
              <a:rPr lang="cs-CZ" sz="2000" dirty="0" err="1">
                <a:latin typeface="Comic Sans MS" pitchFamily="66" charset="0"/>
              </a:rPr>
              <a:t>pek</a:t>
            </a:r>
            <a:r>
              <a:rPr lang="cs-CZ" sz="2000" dirty="0">
                <a:latin typeface="Comic Sans MS" pitchFamily="66" charset="0"/>
              </a:rPr>
              <a:t> = </a:t>
            </a:r>
            <a:r>
              <a:rPr lang="cs-CZ" sz="2000" dirty="0" err="1">
                <a:latin typeface="Comic Sans MS" pitchFamily="66" charset="0"/>
              </a:rPr>
              <a:t>pok</a:t>
            </a:r>
            <a:r>
              <a:rPr lang="cs-CZ" sz="2000" dirty="0">
                <a:latin typeface="Comic Sans MS" pitchFamily="66" charset="0"/>
              </a:rPr>
              <a:t> pro všechny intervaly</a:t>
            </a:r>
          </a:p>
          <a:p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baseline="-25000" dirty="0">
                <a:latin typeface="Comic Sans MS" pitchFamily="66" charset="0"/>
              </a:rPr>
              <a:t>A</a:t>
            </a:r>
            <a:r>
              <a:rPr lang="cs-CZ" sz="2000" dirty="0">
                <a:latin typeface="Comic Sans MS" pitchFamily="66" charset="0"/>
              </a:rPr>
              <a:t> : </a:t>
            </a:r>
            <a:r>
              <a:rPr lang="cs-CZ" sz="2000" dirty="0" err="1">
                <a:latin typeface="Comic Sans MS" pitchFamily="66" charset="0"/>
              </a:rPr>
              <a:t>pej</a:t>
            </a:r>
            <a:r>
              <a:rPr lang="cs-CZ" sz="2000" dirty="0">
                <a:latin typeface="Comic Sans MS" pitchFamily="66" charset="0"/>
              </a:rPr>
              <a:t> ≠ poj alespoň pro některý interval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671888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575816" y="1268760"/>
            <a:ext cx="8280400" cy="53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Provedeme n nezávislých opakování pokusu. Výsledky rozdělíme do tříd a </a:t>
            </a: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utvoříme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kumulované četnosti nebo </a:t>
            </a: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relativní kumulované četnosti pro experimentální data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Namodelujeme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kumulované četnosti nebo </a:t>
            </a: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relativní kumulované četnosti pro teoretické rozdělení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pravděpodobnosti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, podle něhož očekáváme, že se naměřený soubor dat má chovat.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Najdeme maximální rozdíl mezi hodnotami kumulovaných četností N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, . . . , 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(kde k představuje označení třídy) empirického souboru dat a očekávaného, teoretického rozdělení N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1o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, . . . , 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ko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. Nebo maximální rozdíl mezi hodnotami relativních kumulovaných četností F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, . . . , 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ke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empirického souboru dat a očekávaného, teoretického rozdělení F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1o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, . . . , 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ko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Tedy:     N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- N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1o 	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nebo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- F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1o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2e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– N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2o 		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2e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– F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2o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baseline="-25000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baseline="-25000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– 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ko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 		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ke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 – 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ko</a:t>
            </a:r>
            <a:endParaRPr lang="cs-CZ" dirty="0">
              <a:latin typeface="Comic Sans MS" pitchFamily="66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Testovací kritérium</a:t>
            </a:r>
            <a:r>
              <a:rPr lang="cs-CZ" dirty="0">
                <a:latin typeface="Comic Sans MS" pitchFamily="66" charset="0"/>
              </a:rPr>
              <a:t>: D</a:t>
            </a:r>
            <a:r>
              <a:rPr lang="cs-CZ" baseline="-25000" dirty="0">
                <a:latin typeface="Comic Sans MS" pitchFamily="66" charset="0"/>
              </a:rPr>
              <a:t>1</a:t>
            </a:r>
            <a:r>
              <a:rPr lang="cs-CZ" dirty="0">
                <a:latin typeface="Comic Sans MS" pitchFamily="66" charset="0"/>
              </a:rPr>
              <a:t> =     </a:t>
            </a:r>
            <a:r>
              <a:rPr lang="cs-CZ" dirty="0" err="1">
                <a:latin typeface="Comic Sans MS" pitchFamily="66" charset="0"/>
              </a:rPr>
              <a:t>max</a:t>
            </a:r>
            <a:r>
              <a:rPr lang="en-US" dirty="0">
                <a:latin typeface="Comic Sans MS" pitchFamily="66" charset="0"/>
              </a:rPr>
              <a:t>|</a:t>
            </a:r>
            <a:r>
              <a:rPr lang="cs-CZ" dirty="0">
                <a:latin typeface="Comic Sans MS" pitchFamily="66" charset="0"/>
              </a:rPr>
              <a:t>N</a:t>
            </a:r>
            <a:r>
              <a:rPr lang="en-US" baseline="-25000" dirty="0" err="1">
                <a:latin typeface="Comic Sans MS" pitchFamily="66" charset="0"/>
              </a:rPr>
              <a:t>ej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cs-CZ" dirty="0">
                <a:latin typeface="Comic Sans MS" pitchFamily="66" charset="0"/>
              </a:rPr>
              <a:t>- </a:t>
            </a:r>
            <a:r>
              <a:rPr lang="cs-CZ" dirty="0" err="1">
                <a:latin typeface="Comic Sans MS" pitchFamily="66" charset="0"/>
              </a:rPr>
              <a:t>N</a:t>
            </a:r>
            <a:r>
              <a:rPr lang="cs-CZ" baseline="-25000" dirty="0" err="1">
                <a:latin typeface="Comic Sans MS" pitchFamily="66" charset="0"/>
              </a:rPr>
              <a:t>oj</a:t>
            </a:r>
            <a:r>
              <a:rPr lang="en-US" dirty="0">
                <a:latin typeface="Comic Sans MS" pitchFamily="66" charset="0"/>
              </a:rPr>
              <a:t>|</a:t>
            </a:r>
            <a:r>
              <a:rPr lang="cs-CZ" dirty="0">
                <a:latin typeface="Comic Sans MS" pitchFamily="66" charset="0"/>
              </a:rPr>
              <a:t>, čili   </a:t>
            </a: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D</a:t>
            </a:r>
            <a:r>
              <a:rPr lang="cs-CZ" baseline="-25000" dirty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 = </a:t>
            </a:r>
            <a:r>
              <a:rPr lang="cs-CZ" dirty="0" err="1">
                <a:solidFill>
                  <a:srgbClr val="C00000"/>
                </a:solidFill>
                <a:latin typeface="Comic Sans MS" pitchFamily="66" charset="0"/>
              </a:rPr>
              <a:t>max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|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en-US" baseline="-25000" dirty="0" err="1">
                <a:solidFill>
                  <a:srgbClr val="C00000"/>
                </a:solidFill>
                <a:latin typeface="Comic Sans MS" pitchFamily="66" charset="0"/>
              </a:rPr>
              <a:t>ej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cs-CZ" dirty="0" err="1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cs-CZ" baseline="-25000" dirty="0" err="1">
                <a:solidFill>
                  <a:srgbClr val="C00000"/>
                </a:solidFill>
                <a:latin typeface="Comic Sans MS" pitchFamily="66" charset="0"/>
              </a:rPr>
              <a:t>oj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|</a:t>
            </a:r>
            <a:r>
              <a:rPr lang="cs-CZ" dirty="0">
                <a:latin typeface="Comic Sans MS" pitchFamily="66" charset="0"/>
              </a:rPr>
              <a:t>, kde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cs-CZ" baseline="-25000" dirty="0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Comic Sans MS" pitchFamily="66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cs-CZ" baseline="-25000" dirty="0" err="1">
                <a:solidFill>
                  <a:srgbClr val="000000"/>
                </a:solidFill>
                <a:latin typeface="Comic Sans MS" pitchFamily="66" charset="0"/>
              </a:rPr>
              <a:t>ej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= 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experiment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ální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kumulativní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absolutní (relativní) </a:t>
            </a:r>
            <a:r>
              <a:rPr lang="cs-CZ" dirty="0">
                <a:latin typeface="Comic Sans MS" pitchFamily="66" charset="0"/>
              </a:rPr>
              <a:t>č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etnost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v j-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tém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dirty="0">
                <a:latin typeface="Comic Sans MS" pitchFamily="66" charset="0"/>
              </a:rPr>
              <a:t>ř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ádku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r>
              <a:rPr lang="cs-CZ" dirty="0" err="1">
                <a:latin typeface="Comic Sans MS" pitchFamily="66" charset="0"/>
              </a:rPr>
              <a:t>N</a:t>
            </a:r>
            <a:r>
              <a:rPr lang="cs-CZ" baseline="-25000" dirty="0" err="1">
                <a:latin typeface="Comic Sans MS" pitchFamily="66" charset="0"/>
              </a:rPr>
              <a:t>oj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dirty="0" err="1">
                <a:latin typeface="Comic Sans MS" pitchFamily="66" charset="0"/>
              </a:rPr>
              <a:t>F</a:t>
            </a:r>
            <a:r>
              <a:rPr lang="cs-CZ" baseline="-25000" dirty="0" err="1">
                <a:latin typeface="Comic Sans MS" pitchFamily="66" charset="0"/>
              </a:rPr>
              <a:t>oj</a:t>
            </a:r>
            <a:r>
              <a:rPr lang="cs-CZ" dirty="0">
                <a:latin typeface="Comic Sans MS" pitchFamily="66" charset="0"/>
              </a:rPr>
              <a:t>) = očekávaná kumulativní absolutní (relativní) četnost v j-</a:t>
            </a:r>
            <a:r>
              <a:rPr lang="cs-CZ" dirty="0" err="1">
                <a:latin typeface="Comic Sans MS" pitchFamily="66" charset="0"/>
              </a:rPr>
              <a:t>tém</a:t>
            </a:r>
            <a:r>
              <a:rPr lang="cs-CZ" dirty="0">
                <a:latin typeface="Comic Sans MS" pitchFamily="66" charset="0"/>
              </a:rPr>
              <a:t> řádku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12875"/>
          </a:xfrm>
        </p:spPr>
        <p:txBody>
          <a:bodyPr/>
          <a:lstStyle/>
          <a:p>
            <a:r>
              <a:rPr lang="cs-CZ" sz="2800" dirty="0" err="1">
                <a:cs typeface="Times New Roman" pitchFamily="18" charset="0"/>
              </a:rPr>
              <a:t>Kolmogorov</a:t>
            </a:r>
            <a:r>
              <a:rPr lang="cs-CZ" sz="2800" dirty="0">
                <a:cs typeface="Times New Roman" pitchFamily="18" charset="0"/>
              </a:rPr>
              <a:t>-Smirnov</a:t>
            </a:r>
            <a:r>
              <a:rPr lang="cs-CZ" sz="2800" dirty="0">
                <a:solidFill>
                  <a:schemeClr val="tx1"/>
                </a:solidFill>
              </a:rPr>
              <a:t>ů</a:t>
            </a:r>
            <a:r>
              <a:rPr lang="cs-CZ" sz="2800" dirty="0">
                <a:cs typeface="Times New Roman" pitchFamily="18" charset="0"/>
              </a:rPr>
              <a:t>v test shody</a:t>
            </a:r>
            <a:r>
              <a:rPr lang="cs-CZ" sz="2800" b="0" dirty="0">
                <a:cs typeface="Times New Roman" pitchFamily="18" charset="0"/>
              </a:rPr>
              <a:t> </a:t>
            </a:r>
            <a:br>
              <a:rPr lang="cs-CZ" sz="2800" b="0" dirty="0">
                <a:cs typeface="Times New Roman" pitchFamily="18" charset="0"/>
              </a:rPr>
            </a:br>
            <a:br>
              <a:rPr lang="cs-CZ" sz="2400" b="0" dirty="0">
                <a:cs typeface="Times New Roman" pitchFamily="18" charset="0"/>
              </a:rPr>
            </a:b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nejprve varianta pro jeden výb</a:t>
            </a:r>
            <a:r>
              <a:rPr lang="cs-CZ" sz="2000" dirty="0">
                <a:solidFill>
                  <a:srgbClr val="CC0000"/>
                </a:solidFill>
              </a:rPr>
              <a:t>ě</a:t>
            </a: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r</a:t>
            </a: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69474"/>
              </p:ext>
            </p:extLst>
          </p:nvPr>
        </p:nvGraphicFramePr>
        <p:xfrm>
          <a:off x="3347864" y="5229200"/>
          <a:ext cx="216024" cy="58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52268" imgH="406048" progId="Equation.3">
                  <p:embed/>
                </p:oleObj>
              </mc:Choice>
              <mc:Fallback>
                <p:oleObj name="Rovnice" r:id="rId2" imgW="152268" imgH="40604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229200"/>
                        <a:ext cx="216024" cy="582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1979613" y="4868837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1979613" y="5011712"/>
            <a:ext cx="71437" cy="73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1979613" y="5156175"/>
            <a:ext cx="71437" cy="73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716016" y="486916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716016" y="5012035"/>
            <a:ext cx="71437" cy="73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716016" y="5156498"/>
            <a:ext cx="71437" cy="73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6587"/>
            <a:ext cx="8229600" cy="417513"/>
          </a:xfrm>
        </p:spPr>
        <p:txBody>
          <a:bodyPr/>
          <a:lstStyle/>
          <a:p>
            <a:r>
              <a:rPr lang="cs-CZ" sz="2800" dirty="0" err="1">
                <a:cs typeface="Times New Roman" pitchFamily="18" charset="0"/>
              </a:rPr>
              <a:t>Kolmogorov</a:t>
            </a:r>
            <a:r>
              <a:rPr lang="cs-CZ" sz="2800" dirty="0">
                <a:cs typeface="Times New Roman" pitchFamily="18" charset="0"/>
              </a:rPr>
              <a:t>-Smirnov</a:t>
            </a:r>
            <a:r>
              <a:rPr lang="cs-CZ" sz="2800" dirty="0">
                <a:solidFill>
                  <a:schemeClr val="tx1"/>
                </a:solidFill>
              </a:rPr>
              <a:t>ů</a:t>
            </a:r>
            <a:r>
              <a:rPr lang="cs-CZ" sz="2800" dirty="0">
                <a:cs typeface="Times New Roman" pitchFamily="18" charset="0"/>
              </a:rPr>
              <a:t>v test shody</a:t>
            </a:r>
            <a:r>
              <a:rPr lang="cs-CZ" sz="2800" b="0" dirty="0">
                <a:cs typeface="Times New Roman" pitchFamily="18" charset="0"/>
              </a:rPr>
              <a:t> </a:t>
            </a:r>
            <a:br>
              <a:rPr lang="cs-CZ" sz="2800" b="0" dirty="0">
                <a:cs typeface="Times New Roman" pitchFamily="18" charset="0"/>
              </a:rPr>
            </a:br>
            <a:br>
              <a:rPr lang="cs-CZ" sz="2000" b="0" dirty="0">
                <a:cs typeface="Times New Roman" pitchFamily="18" charset="0"/>
              </a:rPr>
            </a:b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nejprve varianta pro jeden výb</a:t>
            </a:r>
            <a:r>
              <a:rPr lang="cs-CZ" sz="2000" dirty="0">
                <a:solidFill>
                  <a:srgbClr val="CC0000"/>
                </a:solidFill>
              </a:rPr>
              <a:t>ě</a:t>
            </a: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r</a:t>
            </a:r>
            <a:br>
              <a:rPr lang="cs-CZ" sz="2000" dirty="0">
                <a:solidFill>
                  <a:srgbClr val="CC0000"/>
                </a:solidFill>
                <a:cs typeface="Times New Roman" pitchFamily="18" charset="0"/>
              </a:rPr>
            </a:b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grafické vyjád</a:t>
            </a:r>
            <a:r>
              <a:rPr lang="cs-CZ" sz="2000" dirty="0">
                <a:solidFill>
                  <a:schemeClr val="tx1"/>
                </a:solidFill>
              </a:rPr>
              <a:t>ř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ení stanovení testovacího kritéria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4868" name="Picture 4" descr="kolmogorov smirnov 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7626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rmalinity">
  <a:themeElements>
    <a:clrScheme name="turmalini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rmalinit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rmalin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25298</TotalTime>
  <Words>1507</Words>
  <Application>Microsoft Office PowerPoint</Application>
  <PresentationFormat>Předvádění na obrazovce (4:3)</PresentationFormat>
  <Paragraphs>271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Arial CE</vt:lpstr>
      <vt:lpstr>Comic Sans MS</vt:lpstr>
      <vt:lpstr>Symbol</vt:lpstr>
      <vt:lpstr>Times New Roman</vt:lpstr>
      <vt:lpstr>Wingdings</vt:lpstr>
      <vt:lpstr>turmalinity</vt:lpstr>
      <vt:lpstr>Rovnice</vt:lpstr>
      <vt:lpstr>Equation.3</vt:lpstr>
      <vt:lpstr>Základy zpracování geologických dat   testování statistických hypotéz neparametrické testy</vt:lpstr>
      <vt:lpstr>Neparametrické testy</vt:lpstr>
      <vt:lpstr>Wilcoxonův test pro párované hodnoty</vt:lpstr>
      <vt:lpstr>Wilcoxonův test pro párované hodnoty</vt:lpstr>
      <vt:lpstr>Wilcoxonův test pro párované hodnoty - příklad</vt:lpstr>
      <vt:lpstr>Vztah mezi histogramem a polygonem četností </vt:lpstr>
      <vt:lpstr>Kolmogorov-Smirnovův test shody  nejprve varianta pro jeden výběr </vt:lpstr>
      <vt:lpstr>Kolmogorov-Smirnovův test shody   nejprve varianta pro jeden výběr</vt:lpstr>
      <vt:lpstr>Kolmogorov-Smirnovův test shody   nejprve varianta pro jeden výběr grafické vyjádření stanovení testovacího kritéria</vt:lpstr>
      <vt:lpstr>Kolmogorov-Smirnovův test shody   nejprve varianta pro jeden výběr</vt:lpstr>
      <vt:lpstr>Kolmogorov-Smirnovův test shody  tentokrát pro dva výběry </vt:lpstr>
      <vt:lpstr>Kolmogorov-Smirnovův test shody  tentokrát pro dva výběry</vt:lpstr>
      <vt:lpstr>Kolmogorov-Smirnovův test shody   tentokrát pro dva výběry grafické vyjádření stanovení testovacího kritéria</vt:lpstr>
      <vt:lpstr>Princip konstrukce očekávaných četností pro normální rozdělení </vt:lpstr>
      <vt:lpstr>při testování rozdělení pravděpodobností Chí-kvadrát test  </vt:lpstr>
      <vt:lpstr>Testování statistických hypotéz - shrnutí</vt:lpstr>
      <vt:lpstr>Děkuji za pozornost</vt:lpstr>
    </vt:vector>
  </TitlesOfParts>
  <Company>LEMM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Renata Copjakova</dc:creator>
  <cp:lastModifiedBy>Renata Čopjaková</cp:lastModifiedBy>
  <cp:revision>202</cp:revision>
  <dcterms:created xsi:type="dcterms:W3CDTF">2007-09-15T09:52:43Z</dcterms:created>
  <dcterms:modified xsi:type="dcterms:W3CDTF">2024-12-03T10:05:47Z</dcterms:modified>
</cp:coreProperties>
</file>