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8" r:id="rId3"/>
    <p:sldId id="286" r:id="rId4"/>
    <p:sldId id="274" r:id="rId5"/>
    <p:sldId id="287" r:id="rId6"/>
    <p:sldId id="291" r:id="rId7"/>
    <p:sldId id="302" r:id="rId8"/>
    <p:sldId id="288" r:id="rId9"/>
    <p:sldId id="292" r:id="rId10"/>
    <p:sldId id="306" r:id="rId11"/>
    <p:sldId id="278" r:id="rId12"/>
    <p:sldId id="285" r:id="rId13"/>
    <p:sldId id="289" r:id="rId14"/>
    <p:sldId id="300" r:id="rId15"/>
    <p:sldId id="303" r:id="rId16"/>
    <p:sldId id="276" r:id="rId17"/>
    <p:sldId id="304" r:id="rId18"/>
    <p:sldId id="307" r:id="rId19"/>
  </p:sldIdLst>
  <p:sldSz cx="9144000" cy="6858000" type="screen4x3"/>
  <p:notesSz cx="6781800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66"/>
    <a:srgbClr val="FFFF00"/>
    <a:srgbClr val="FF9900"/>
    <a:srgbClr val="CC9900"/>
    <a:srgbClr val="33CC33"/>
    <a:srgbClr val="CC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>
      <p:cViewPr varScale="1">
        <p:scale>
          <a:sx n="73" d="100"/>
          <a:sy n="73" d="100"/>
        </p:scale>
        <p:origin x="1509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93A6818-9EFC-4C3C-8E61-43BE92A5CC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260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AB9096-3A12-49FA-84A6-C6A95114DAE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6B71A9-A53B-4FD3-8B87-59665626872D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2050" cy="4467225"/>
          </a:xfrm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6DE94-2F44-4E78-BC2D-43A3C6DE63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46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43ADC-E018-4510-B0C5-E4821348D6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451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10925-AECF-42A5-BE67-4A7A414020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586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EEF1F-6A94-4BCE-B4C9-B852AD238A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0332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93092-B27C-4365-B772-54CE59667C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531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68166-0DC6-4632-9D36-BE5BD702FD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656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04B02-91FE-47B3-B654-1C4B893FA3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0917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25354-BC07-423A-9CEF-67F269EE39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1726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AD3A3-C4AE-43CF-B2DC-798A04ADEA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370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C853C-B453-4527-BBA6-AAAF0DD7A5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78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E81F7-36C5-4654-86A9-70B911531E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969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E72EF-6073-4984-A8B0-2486A4C918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642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43F9D-BA33-453A-A677-08C61909F2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5756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ED10F-B0B4-4995-83D3-EEBAF8409A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017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2A57F-5BC1-4992-8B3D-0D2C9CD067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9033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0F324-CBE6-4AF6-BD71-A44D907582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702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C435A-FF33-4057-B3D0-205890883C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546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75200-77A3-432A-B313-2D35D35E75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00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9D953-63A7-4952-B0C0-6F70753640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248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D37C9-6EEC-41A2-852B-8FA601E5C9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0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A6DC7-82CF-46B4-B75C-869D4BD490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56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04925-3A6C-4911-9EFA-B7591D4629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021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A19B1-F917-4023-87BA-523D050140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748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5200-50B7-4301-9EF0-7FA3A17602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109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rgbClr val="FFDD55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70F0D1A-2A5C-4BA2-AF01-00DAC13808C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65175"/>
            <a:ext cx="874871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95288" y="0"/>
            <a:ext cx="0" cy="659765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ECD2879-DF1B-4355-85E6-080868A11ED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s/8/85/Normalni_rozdeleni_hustota.svg" TargetMode="Externa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700213"/>
            <a:ext cx="8785225" cy="1655762"/>
          </a:xfrm>
        </p:spPr>
        <p:txBody>
          <a:bodyPr/>
          <a:lstStyle/>
          <a:p>
            <a:pPr eaLnBrk="1" hangingPunct="1"/>
            <a:r>
              <a:rPr lang="cs-CZ" altLang="cs-CZ" sz="3600"/>
              <a:t>Základy zpracování geologických dat</a:t>
            </a:r>
            <a:br>
              <a:rPr lang="cs-CZ" altLang="cs-CZ" sz="3600"/>
            </a:br>
            <a:br>
              <a:rPr lang="cs-CZ" altLang="cs-CZ" sz="3600"/>
            </a:br>
            <a:br>
              <a:rPr lang="cs-CZ" altLang="cs-CZ" sz="2400"/>
            </a:br>
            <a:r>
              <a:rPr lang="cs-CZ" altLang="cs-CZ" sz="2400"/>
              <a:t>Normální rozdělení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149725"/>
            <a:ext cx="8229600" cy="23764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000" b="1"/>
              <a:t>R. Čopjaková</a:t>
            </a:r>
            <a:endParaRPr lang="cs-CZ" altLang="cs-CZ" sz="20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7"/>
    </mc:Choice>
    <mc:Fallback xmlns="">
      <p:transition spd="slow" advTm="139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Vztah mezi frekvenční a distribuční funkcí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6021388"/>
            <a:ext cx="8353425" cy="53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400"/>
              <a:t>pro distribuční fci diskrétní náhodné veličiny platí: F(x) = P(X </a:t>
            </a:r>
            <a:r>
              <a:rPr lang="en-US" altLang="cs-CZ" sz="1400"/>
              <a:t>≤</a:t>
            </a:r>
            <a:r>
              <a:rPr lang="cs-CZ" altLang="cs-CZ" sz="1400"/>
              <a:t> x) a tedy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7667625" y="1268413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f(x)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7740650" y="3860800"/>
            <a:ext cx="62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F(x)</a:t>
            </a:r>
          </a:p>
        </p:txBody>
      </p:sp>
      <p:pic>
        <p:nvPicPr>
          <p:cNvPr id="11270" name="Picture 9" descr="\begin{displaymath}&#10;F(x) = \sum_{x_i \leq x} p(x_i)&#10;\end{displaymath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753100"/>
            <a:ext cx="17287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histogra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69056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54"/>
    </mc:Choice>
    <mc:Fallback xmlns="">
      <p:transition spd="slow" advTm="4076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Normální rozdělení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Distribuční funkce normálního rozdělení – spojitá funkce</a:t>
            </a:r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algn="just" eaLnBrk="1" hangingPunct="1"/>
            <a:r>
              <a:rPr lang="cs-CZ" altLang="cs-CZ" sz="2000"/>
              <a:t>Plocha pod křivkou hustoty má velikost 1. Jinými slovy, integrál z hustoty pravděpodobnosti normálního rozdělení přes celý definiční obor náhodné veličiny je roven jedné. </a:t>
            </a:r>
          </a:p>
        </p:txBody>
      </p:sp>
      <p:pic>
        <p:nvPicPr>
          <p:cNvPr id="12292" name="Picture 6" descr="F(x) = \int_{-\infty}^x \frac{1}{\sigma\sqrt{2\pi}} \mathrm{e}^{-\frac{{(t-\mu)}^2}{2\sigma^2}} \;\mathrm{d}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33600"/>
            <a:ext cx="3702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94"/>
    </mc:Choice>
    <mc:Fallback xmlns="">
      <p:transition spd="slow" advTm="10539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417512"/>
          </a:xfrm>
        </p:spPr>
        <p:txBody>
          <a:bodyPr/>
          <a:lstStyle/>
          <a:p>
            <a:pPr eaLnBrk="1" hangingPunct="1"/>
            <a:r>
              <a:rPr lang="cs-CZ" altLang="cs-CZ" sz="2000"/>
              <a:t>Vztah mezi frekvenční a distribuční funkcí spojité náhodné veličiny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908050"/>
            <a:ext cx="3405187" cy="749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600"/>
              <a:t>Pro případ normálního rozdělení</a:t>
            </a:r>
          </a:p>
        </p:txBody>
      </p:sp>
      <p:pic>
        <p:nvPicPr>
          <p:cNvPr id="13316" name="Picture 4" descr="~AUT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7529" b="20830"/>
          <a:stretch>
            <a:fillRect/>
          </a:stretch>
        </p:blipFill>
        <p:spPr bwMode="auto">
          <a:xfrm>
            <a:off x="4140200" y="3068638"/>
            <a:ext cx="4600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5364163" y="1412875"/>
            <a:ext cx="35290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distribuční funkce   </a:t>
            </a:r>
            <a:r>
              <a:rPr lang="cs-CZ" altLang="cs-CZ" sz="2400">
                <a:latin typeface="Arial" panose="020B0604020202020204" pitchFamily="34" charset="0"/>
              </a:rPr>
              <a:t> </a:t>
            </a:r>
            <a:r>
              <a:rPr lang="cs-CZ" altLang="cs-CZ" sz="1400">
                <a:latin typeface="Arial" panose="020B0604020202020204" pitchFamily="34" charset="0"/>
              </a:rPr>
              <a:t>         se dá vyjádřit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pomocí integrálu: </a:t>
            </a:r>
            <a:br>
              <a:rPr lang="cs-CZ" altLang="cs-CZ" sz="600">
                <a:latin typeface="Arial" panose="020B0604020202020204" pitchFamily="34" charset="0"/>
              </a:rPr>
            </a:br>
            <a:endParaRPr lang="cs-CZ" altLang="cs-CZ" sz="1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</a:t>
            </a:r>
            <a:r>
              <a:rPr lang="cs-CZ" altLang="cs-CZ" sz="5400">
                <a:latin typeface="Arial" panose="020B0604020202020204" pitchFamily="34" charset="0"/>
              </a:rPr>
              <a:t> </a:t>
            </a:r>
            <a:r>
              <a:rPr lang="cs-CZ" altLang="cs-CZ" sz="1400">
                <a:latin typeface="Arial" panose="020B0604020202020204" pitchFamily="34" charset="0"/>
              </a:rPr>
              <a:t>                                                             </a:t>
            </a:r>
          </a:p>
        </p:txBody>
      </p:sp>
      <p:pic>
        <p:nvPicPr>
          <p:cNvPr id="13318" name="Picture 8" descr="$F(x)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7338"/>
            <a:ext cx="447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\begin{displaymath}&#10;F(x) = \int_{-\infty}^{x} f(t) \ {\rm d} t&#10;\end{displaymath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00213"/>
            <a:ext cx="17272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539750" y="5300663"/>
            <a:ext cx="3600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Velikost vybarvené plochy pod frekvenční funkcí odpovídá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hodnotě distribuční funkce </a:t>
            </a:r>
            <a:r>
              <a:rPr lang="cs-CZ" altLang="cs-CZ" sz="1800" b="1" i="1">
                <a:latin typeface="Arial" panose="020B0604020202020204" pitchFamily="34" charset="0"/>
              </a:rPr>
              <a:t>F </a:t>
            </a:r>
            <a:r>
              <a:rPr lang="cs-CZ" altLang="cs-CZ" sz="1800" b="1">
                <a:latin typeface="Arial" panose="020B0604020202020204" pitchFamily="34" charset="0"/>
              </a:rPr>
              <a:t>v bodě z</a:t>
            </a:r>
          </a:p>
        </p:txBody>
      </p:sp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074988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732"/>
    </mc:Choice>
    <mc:Fallback xmlns="">
      <p:transition spd="slow" advTm="2737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600"/>
              <a:t>	Pravděpodobnost P, že náhodná veličina bude mít hodnotu padnoucí do intervalu &lt;A;B&gt; je rovna ploše vyšrafované v grafu frekvenční funkce nebo úseku na ose y pro x z intervalu &lt;A;B&gt; v grafu distribuční funkce.</a:t>
            </a:r>
          </a:p>
          <a:p>
            <a:pPr eaLnBrk="1" hangingPunct="1"/>
            <a:endParaRPr lang="cs-CZ" altLang="cs-CZ"/>
          </a:p>
        </p:txBody>
      </p:sp>
      <p:pic>
        <p:nvPicPr>
          <p:cNvPr id="14340" name="Picture 4" descr="~AUT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t="23055" b="35704"/>
          <a:stretch>
            <a:fillRect/>
          </a:stretch>
        </p:blipFill>
        <p:spPr bwMode="auto">
          <a:xfrm>
            <a:off x="611188" y="2565400"/>
            <a:ext cx="7956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659563" y="4149725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08"/>
    </mc:Choice>
    <mc:Fallback xmlns="">
      <p:transition spd="slow" advTm="15860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Statistické funkce v excelu</a:t>
            </a:r>
          </a:p>
        </p:txBody>
      </p:sp>
      <p:sp>
        <p:nvSpPr>
          <p:cNvPr id="2048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836613"/>
            <a:ext cx="8578850" cy="4033837"/>
          </a:xfrm>
        </p:spPr>
        <p:txBody>
          <a:bodyPr/>
          <a:lstStyle/>
          <a:p>
            <a:pPr>
              <a:defRPr/>
            </a:pPr>
            <a:r>
              <a:rPr lang="cs-CZ" altLang="cs-CZ" sz="1800" b="1" dirty="0"/>
              <a:t>NORM.DIST</a:t>
            </a:r>
            <a:r>
              <a:rPr lang="cs-CZ" altLang="cs-CZ" sz="1800" dirty="0"/>
              <a:t> – pro stanovení frekvenční i distribuční funkce náhodné veličiny s normálním rozdělením pravděpodobností </a:t>
            </a:r>
          </a:p>
          <a:p>
            <a:pPr lvl="1">
              <a:defRPr/>
            </a:pPr>
            <a:r>
              <a:rPr lang="cs-CZ" altLang="cs-CZ" sz="1800" dirty="0"/>
              <a:t>Zadat x, pro které chci stanovit hodnotu </a:t>
            </a:r>
            <a:r>
              <a:rPr lang="cs-CZ" altLang="cs-CZ" sz="1800" dirty="0" err="1"/>
              <a:t>frekv</a:t>
            </a:r>
            <a:r>
              <a:rPr lang="cs-CZ" altLang="cs-CZ" sz="1800" dirty="0"/>
              <a:t>. či </a:t>
            </a:r>
            <a:r>
              <a:rPr lang="cs-CZ" altLang="cs-CZ" sz="1800" dirty="0" err="1"/>
              <a:t>distr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fce</a:t>
            </a:r>
            <a:endParaRPr lang="cs-CZ" altLang="cs-CZ" sz="1800" dirty="0"/>
          </a:p>
          <a:p>
            <a:pPr lvl="1">
              <a:defRPr/>
            </a:pPr>
            <a:r>
              <a:rPr lang="cs-CZ" altLang="cs-CZ" sz="1800" dirty="0"/>
              <a:t>Zadat parametry </a:t>
            </a:r>
            <a:r>
              <a:rPr lang="cs-CZ" altLang="cs-CZ" sz="1800" dirty="0" err="1"/>
              <a:t>norm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rozd</a:t>
            </a:r>
            <a:r>
              <a:rPr lang="cs-CZ" altLang="cs-CZ" sz="1800" dirty="0"/>
              <a:t>. – průměr a směrodatnou odchylku</a:t>
            </a:r>
          </a:p>
          <a:p>
            <a:pPr lvl="1">
              <a:defRPr/>
            </a:pPr>
            <a:r>
              <a:rPr lang="cs-CZ" altLang="cs-CZ" sz="1800" dirty="0"/>
              <a:t>Volba distribuční/frekvenční funkce – pravda(1)/nepravda(0)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Úkol: Průměrná hustota granitoidů </a:t>
            </a:r>
            <a:r>
              <a:rPr lang="cs-CZ" altLang="cs-CZ" sz="1600" dirty="0" err="1"/>
              <a:t>melechovského</a:t>
            </a:r>
            <a:r>
              <a:rPr lang="cs-CZ" altLang="cs-CZ" sz="1600" dirty="0"/>
              <a:t> masivu je 2,65 g/cm</a:t>
            </a:r>
            <a:r>
              <a:rPr lang="cs-CZ" altLang="cs-CZ" sz="1600" baseline="30000" dirty="0"/>
              <a:t>3</a:t>
            </a:r>
            <a:r>
              <a:rPr lang="cs-CZ" altLang="cs-CZ" sz="1600" dirty="0"/>
              <a:t> a směrodatná odchylka 0,12 g/cm</a:t>
            </a:r>
            <a:r>
              <a:rPr lang="cs-CZ" altLang="cs-CZ" sz="1600" baseline="30000" dirty="0"/>
              <a:t>3</a:t>
            </a:r>
            <a:r>
              <a:rPr lang="cs-CZ" altLang="cs-CZ" sz="1600" dirty="0"/>
              <a:t>. Soubor dat má přibližně normální rozdělení. Spočti podíl hornin s hustotou v intervalu aritmetický průměr ± </a:t>
            </a:r>
            <a:r>
              <a:rPr lang="cs-CZ" altLang="cs-CZ" sz="1600" dirty="0" err="1"/>
              <a:t>Sx</a:t>
            </a:r>
            <a:r>
              <a:rPr lang="cs-CZ" altLang="cs-CZ" sz="1600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            Stanovím hodnotu distribuční funkce v bodech x1 = 2,65-0,12 a x2 = 2,65+0,12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		Fx1 = NORM.DIST(2,53; 2,65; 0,12; 1) = 0,159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		Fx2 = NORM.DIST(2,77; 2,65; 0,12; 1) = 0,841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		P = Fx2 – Fx1 = 0,841-0,159 = 0,683  (68,3%)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</p:txBody>
      </p:sp>
      <p:pic>
        <p:nvPicPr>
          <p:cNvPr id="1741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652963"/>
            <a:ext cx="421005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4652963"/>
            <a:ext cx="421163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516"/>
    </mc:Choice>
    <mc:Fallback xmlns="">
      <p:transition spd="slow" advTm="42451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417512"/>
          </a:xfrm>
        </p:spPr>
        <p:txBody>
          <a:bodyPr/>
          <a:lstStyle/>
          <a:p>
            <a:pPr eaLnBrk="1" hangingPunct="1"/>
            <a:r>
              <a:rPr lang="cs-CZ" altLang="cs-CZ" sz="1800"/>
              <a:t>Transformace normálního rozdělení na standardizované normální rozdělení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8208963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800"/>
              <a:t>Frekvenční funkce normálního rozdělení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Náhodnou veličinu X s normálním rozdělením N(</a:t>
            </a:r>
            <a:r>
              <a:rPr lang="cs-CZ" altLang="cs-CZ" sz="1800">
                <a:latin typeface="Symbol" panose="05050102010706020507" pitchFamily="18" charset="2"/>
              </a:rPr>
              <a:t>m, s</a:t>
            </a:r>
            <a:r>
              <a:rPr lang="cs-CZ" altLang="cs-CZ" sz="1800" baseline="30000"/>
              <a:t>2</a:t>
            </a:r>
            <a:r>
              <a:rPr lang="cs-CZ" altLang="cs-CZ" sz="1800"/>
              <a:t>) transformuji pomocí tzv. Z-transformace na veličinu se standardním normálním rozdělením, tedy s</a:t>
            </a:r>
            <a:r>
              <a:rPr lang="cs-CZ" altLang="cs-CZ" sz="2000"/>
              <a:t> </a:t>
            </a:r>
            <a:r>
              <a:rPr lang="cs-CZ" altLang="cs-CZ" sz="2400" b="1">
                <a:latin typeface="Symbol" panose="05050102010706020507" pitchFamily="18" charset="2"/>
              </a:rPr>
              <a:t>m</a:t>
            </a:r>
            <a:r>
              <a:rPr lang="cs-CZ" altLang="cs-CZ" sz="2400" b="1"/>
              <a:t> = 0</a:t>
            </a:r>
            <a:r>
              <a:rPr lang="cs-CZ" altLang="cs-CZ" sz="2000"/>
              <a:t> a </a:t>
            </a:r>
            <a:r>
              <a:rPr lang="cs-CZ" altLang="cs-CZ" sz="2400" b="1">
                <a:latin typeface="Symbol" panose="05050102010706020507" pitchFamily="18" charset="2"/>
              </a:rPr>
              <a:t>s</a:t>
            </a:r>
            <a:r>
              <a:rPr lang="cs-CZ" altLang="cs-CZ" sz="2400" b="1" baseline="30000">
                <a:latin typeface="Symbol" panose="05050102010706020507" pitchFamily="18" charset="2"/>
              </a:rPr>
              <a:t>2</a:t>
            </a:r>
            <a:r>
              <a:rPr lang="cs-CZ" altLang="cs-CZ" sz="2400" b="1"/>
              <a:t> = 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	Z-transformace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Normované (nebo standardizované) normální rozdělení má tedy hustotu pravděpodobnosti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Standardizované normální rozdělení se značí N(O, 1)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Využívá se často při práci s vícerozměrnými soubory dat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/>
          </a:p>
        </p:txBody>
      </p:sp>
      <p:graphicFrame>
        <p:nvGraphicFramePr>
          <p:cNvPr id="16388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59113" y="3068638"/>
          <a:ext cx="20891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431613" imgH="190417" progId="Equation.3">
                  <p:embed/>
                </p:oleObj>
              </mc:Choice>
              <mc:Fallback>
                <p:oleObj name="Rovnice" r:id="rId2" imgW="431613" imgH="190417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068638"/>
                        <a:ext cx="208915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27313" y="1268413"/>
          <a:ext cx="29527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358310" imgH="444307" progId="Equation.3">
                  <p:embed/>
                </p:oleObj>
              </mc:Choice>
              <mc:Fallback>
                <p:oleObj name="Rovnice" r:id="rId4" imgW="1358310" imgH="444307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268413"/>
                        <a:ext cx="295275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1"/>
          <p:cNvGraphicFramePr>
            <a:graphicFrameLocks noChangeAspect="1"/>
          </p:cNvGraphicFramePr>
          <p:nvPr/>
        </p:nvGraphicFramePr>
        <p:xfrm>
          <a:off x="2771775" y="4437063"/>
          <a:ext cx="288131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180588" imgH="444307" progId="Equation.3">
                  <p:embed/>
                </p:oleObj>
              </mc:Choice>
              <mc:Fallback>
                <p:oleObj name="Rovnice" r:id="rId6" imgW="1180588" imgH="44430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437063"/>
                        <a:ext cx="288131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27"/>
    </mc:Choice>
    <mc:Fallback xmlns="">
      <p:transition spd="slow" advTm="15642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Statistické funkce v excelu</a:t>
            </a:r>
          </a:p>
        </p:txBody>
      </p:sp>
      <p:sp>
        <p:nvSpPr>
          <p:cNvPr id="2048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836613"/>
            <a:ext cx="8578850" cy="40338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1800" b="1" dirty="0"/>
              <a:t>NORM.S.DIST</a:t>
            </a:r>
            <a:r>
              <a:rPr lang="cs-CZ" altLang="cs-CZ" sz="1800" dirty="0"/>
              <a:t> - pro stanovení frekvenční i distribuční funkce náhodné veličiny se standardním normálním rozdělením pravděpodobností </a:t>
            </a:r>
          </a:p>
          <a:p>
            <a:pPr lvl="1">
              <a:defRPr/>
            </a:pPr>
            <a:r>
              <a:rPr lang="cs-CZ" altLang="cs-CZ" sz="1800" dirty="0"/>
              <a:t>Zadat x, pro které chci stanovit hodnotu </a:t>
            </a:r>
            <a:r>
              <a:rPr lang="cs-CZ" altLang="cs-CZ" sz="1800" dirty="0" err="1"/>
              <a:t>frekv</a:t>
            </a:r>
            <a:r>
              <a:rPr lang="cs-CZ" altLang="cs-CZ" sz="1800" dirty="0"/>
              <a:t>. či </a:t>
            </a:r>
            <a:r>
              <a:rPr lang="cs-CZ" altLang="cs-CZ" sz="1800" dirty="0" err="1"/>
              <a:t>distr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fce</a:t>
            </a:r>
            <a:endParaRPr lang="cs-CZ" altLang="cs-CZ" sz="1800" dirty="0"/>
          </a:p>
          <a:p>
            <a:pPr lvl="1">
              <a:defRPr/>
            </a:pPr>
            <a:r>
              <a:rPr lang="cs-CZ" altLang="cs-CZ" sz="1800" dirty="0"/>
              <a:t>Volba distribuční/frekvenční funkce – pravda/nepravda</a:t>
            </a:r>
          </a:p>
          <a:p>
            <a:pPr lvl="1">
              <a:defRPr/>
            </a:pPr>
            <a:r>
              <a:rPr lang="cs-CZ" altLang="cs-CZ" sz="1800" dirty="0"/>
              <a:t>Střední hodnotu a směrodatnou odchylku nezadávám, jsou stálé N(O;1)</a:t>
            </a:r>
          </a:p>
          <a:p>
            <a:pPr marL="457200" lvl="1" indent="0">
              <a:buFontTx/>
              <a:buNone/>
              <a:defRPr/>
            </a:pPr>
            <a:endParaRPr lang="cs-CZ" altLang="cs-CZ" sz="1800" dirty="0"/>
          </a:p>
          <a:p>
            <a:pPr marL="457200" lvl="1" indent="0">
              <a:buFontTx/>
              <a:buNone/>
              <a:defRPr/>
            </a:pPr>
            <a:r>
              <a:rPr lang="cs-CZ" altLang="cs-CZ" sz="1800" dirty="0"/>
              <a:t>Úkol: Stanovte hodnotu distribuční funkce pro střední hodnotu standartního normálního rozdělení	</a:t>
            </a:r>
          </a:p>
          <a:p>
            <a:pPr marL="457200" lvl="1" indent="0">
              <a:buFontTx/>
              <a:buNone/>
              <a:defRPr/>
            </a:pPr>
            <a:r>
              <a:rPr lang="cs-CZ" altLang="cs-CZ" sz="1800" dirty="0"/>
              <a:t>Fx1 = NORM.S.DIST(0; 1) = 0,5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</p:txBody>
      </p:sp>
      <p:pic>
        <p:nvPicPr>
          <p:cNvPr id="1843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365625"/>
            <a:ext cx="42100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67"/>
    </mc:Choice>
    <mc:Fallback xmlns="">
      <p:transition spd="slow" advTm="11956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417512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4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7"/>
    </mc:Choice>
    <mc:Fallback xmlns="">
      <p:transition spd="slow" advTm="61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rozdeleni cet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11213"/>
            <a:ext cx="7272338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17512"/>
          </a:xfrm>
        </p:spPr>
        <p:txBody>
          <a:bodyPr/>
          <a:lstStyle/>
          <a:p>
            <a:pPr eaLnBrk="1" hangingPunct="1"/>
            <a:r>
              <a:rPr lang="cs-CZ" altLang="cs-CZ" sz="2000"/>
              <a:t>Od četnosti k pravděpodobnosti</a:t>
            </a: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3708400" y="2852738"/>
            <a:ext cx="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627313" y="2781300"/>
            <a:ext cx="1128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FF0000"/>
                </a:solidFill>
                <a:latin typeface="Arial" panose="020B0604020202020204" pitchFamily="34" charset="0"/>
              </a:rPr>
              <a:t>zahušťujeme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FF0000"/>
                </a:solidFill>
                <a:latin typeface="Arial" panose="020B0604020202020204" pitchFamily="34" charset="0"/>
              </a:rPr>
              <a:t>měření</a:t>
            </a:r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7164388" y="2852738"/>
            <a:ext cx="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164388" y="2781300"/>
            <a:ext cx="1128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FF0000"/>
                </a:solidFill>
                <a:latin typeface="Arial" panose="020B0604020202020204" pitchFamily="34" charset="0"/>
              </a:rPr>
              <a:t>zahušťujeme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FF0000"/>
                </a:solidFill>
                <a:latin typeface="Arial" panose="020B0604020202020204" pitchFamily="34" charset="0"/>
              </a:rPr>
              <a:t>měření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4787900" y="1916113"/>
            <a:ext cx="1335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n                    f</a:t>
            </a: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5076825" y="2060575"/>
            <a:ext cx="86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4787900" y="3644900"/>
            <a:ext cx="1335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n                    f</a:t>
            </a: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5076825" y="3789363"/>
            <a:ext cx="86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>
            <a:off x="7164388" y="4652963"/>
            <a:ext cx="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2771775" y="5876925"/>
            <a:ext cx="24844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FF0000"/>
                </a:solidFill>
                <a:latin typeface="Arial" panose="020B0604020202020204" pitchFamily="34" charset="0"/>
              </a:rPr>
              <a:t>Hustota rozdělení pravděpodobností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FF0000"/>
                </a:solidFill>
                <a:latin typeface="Arial" panose="020B0604020202020204" pitchFamily="34" charset="0"/>
              </a:rPr>
              <a:t>frekvenční funkce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FF0000"/>
                </a:solidFill>
                <a:latin typeface="Arial" panose="020B0604020202020204" pitchFamily="34" charset="0"/>
              </a:rPr>
              <a:t>pravděpodobnostní funkce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86"/>
    </mc:Choice>
    <mc:Fallback xmlns="">
      <p:transition spd="slow" advTm="1812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Normální rozdělení N (</a:t>
            </a:r>
            <a:r>
              <a:rPr lang="cs-CZ" altLang="cs-CZ" sz="2400" dirty="0">
                <a:latin typeface="Symbol" panose="05050102010706020507" pitchFamily="18" charset="2"/>
              </a:rPr>
              <a:t>m</a:t>
            </a:r>
            <a:r>
              <a:rPr lang="cs-CZ" altLang="cs-CZ" sz="2400" dirty="0"/>
              <a:t>, </a:t>
            </a:r>
            <a:r>
              <a:rPr lang="cs-CZ" altLang="cs-CZ" sz="2400" dirty="0">
                <a:latin typeface="Symbol" panose="05050102010706020507" pitchFamily="18" charset="2"/>
              </a:rPr>
              <a:t>s</a:t>
            </a:r>
            <a:r>
              <a:rPr lang="cs-CZ" altLang="cs-CZ" sz="2400" baseline="30000" dirty="0"/>
              <a:t>2</a:t>
            </a:r>
            <a:r>
              <a:rPr lang="cs-CZ" altLang="cs-CZ" sz="2400" dirty="0"/>
              <a:t>) </a:t>
            </a:r>
            <a:r>
              <a:rPr lang="cs-CZ" altLang="cs-CZ" sz="1400" b="0" dirty="0"/>
              <a:t>(spojité)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8218488" cy="5986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dirty="0"/>
              <a:t>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dirty="0"/>
              <a:t>    </a:t>
            </a:r>
            <a:r>
              <a:rPr lang="cs-CZ" altLang="cs-CZ" sz="1800" b="1" dirty="0"/>
              <a:t>Frekvenční funkce normálního rozdělení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/>
              <a:t>Normální rozdělení pravděpodobnosti s parametry μ a σ</a:t>
            </a:r>
            <a:r>
              <a:rPr lang="cs-CZ" altLang="cs-CZ" sz="1600" baseline="30000" dirty="0"/>
              <a:t>2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600" baseline="30000" dirty="0"/>
              <a:t>        </a:t>
            </a:r>
            <a:r>
              <a:rPr lang="cs-CZ" altLang="cs-CZ" sz="1600" dirty="0"/>
              <a:t>je definováno hustotou pravděpodobnosti ve tvaru 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kde </a:t>
            </a:r>
            <a:r>
              <a:rPr lang="cs-CZ" altLang="cs-CZ" sz="1600" b="1" dirty="0">
                <a:latin typeface="Symbol" panose="05050102010706020507" pitchFamily="18" charset="2"/>
              </a:rPr>
              <a:t>m</a:t>
            </a:r>
            <a:r>
              <a:rPr lang="cs-CZ" altLang="cs-CZ" sz="1600" dirty="0"/>
              <a:t> = (Ex) je střední hodnota normálního rozdělení (</a:t>
            </a:r>
            <a:r>
              <a:rPr lang="cs-CZ" altLang="cs-CZ" sz="1600" b="1" dirty="0"/>
              <a:t>μ</a:t>
            </a:r>
            <a:r>
              <a:rPr lang="cs-CZ" altLang="cs-CZ" sz="1600" dirty="0"/>
              <a:t> by se měla blížit aritmetickému průměru naměřených hodnot)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altLang="cs-CZ" sz="1600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a </a:t>
            </a:r>
            <a:r>
              <a:rPr lang="cs-CZ" altLang="cs-CZ" sz="1600" b="1" dirty="0"/>
              <a:t>σ</a:t>
            </a:r>
            <a:r>
              <a:rPr lang="cs-CZ" altLang="cs-CZ" sz="1600" b="1" baseline="30000" dirty="0"/>
              <a:t>2</a:t>
            </a:r>
            <a:r>
              <a:rPr lang="cs-CZ" altLang="cs-CZ" sz="1600" dirty="0"/>
              <a:t> je rozptyl, (</a:t>
            </a:r>
            <a:r>
              <a:rPr lang="cs-CZ" altLang="cs-CZ" sz="1600" b="1" dirty="0"/>
              <a:t>σ </a:t>
            </a:r>
            <a:r>
              <a:rPr lang="cs-CZ" altLang="cs-CZ" sz="1600" dirty="0"/>
              <a:t>je směrodatná odchylka)</a:t>
            </a:r>
            <a:endParaRPr lang="cs-CZ" altLang="cs-CZ" sz="1600" b="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altLang="cs-CZ" sz="1600" b="0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	základní soubor                             výběrový soubor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6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1600" dirty="0"/>
              <a:t>		      </a:t>
            </a:r>
            <a:r>
              <a:rPr lang="cs-CZ" altLang="cs-CZ" sz="1600" b="1" dirty="0"/>
              <a:t>μ				x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1600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1600" b="1" dirty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    σ</a:t>
            </a:r>
            <a:r>
              <a:rPr lang="cs-CZ" altLang="cs-CZ" sz="1600" b="1" baseline="30000" dirty="0"/>
              <a:t>2				</a:t>
            </a:r>
            <a:r>
              <a:rPr lang="cs-CZ" altLang="cs-CZ" sz="1600" b="1" dirty="0"/>
              <a:t>S</a:t>
            </a:r>
            <a:r>
              <a:rPr lang="cs-CZ" altLang="cs-CZ" sz="1600" b="1" baseline="-25000" dirty="0"/>
              <a:t>x</a:t>
            </a:r>
            <a:r>
              <a:rPr lang="cs-CZ" altLang="cs-CZ" sz="1600" b="1" baseline="30000" dirty="0"/>
              <a:t>2 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endParaRPr lang="cs-CZ" altLang="cs-CZ" sz="1600" dirty="0"/>
          </a:p>
        </p:txBody>
      </p:sp>
      <p:pic>
        <p:nvPicPr>
          <p:cNvPr id="5124" name="Picture 5" descr="Soubor:Normalni rozdeleni hustot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51747"/>
            <a:ext cx="57610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427538" y="5084763"/>
            <a:ext cx="424815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Hustota normálního rozdělení pravděpodobnosti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Frekvenční funkce normálního rozdělení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=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 (tzv. Gaussova křivka)</a:t>
            </a:r>
          </a:p>
        </p:txBody>
      </p:sp>
      <p:sp>
        <p:nvSpPr>
          <p:cNvPr id="5127" name="Line 15"/>
          <p:cNvSpPr>
            <a:spLocks noChangeShapeType="1"/>
          </p:cNvSpPr>
          <p:nvPr/>
        </p:nvSpPr>
        <p:spPr bwMode="auto">
          <a:xfrm>
            <a:off x="5076056" y="3717032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5128" name="Object 2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1285563"/>
              </p:ext>
            </p:extLst>
          </p:nvPr>
        </p:nvGraphicFramePr>
        <p:xfrm>
          <a:off x="6372200" y="1054249"/>
          <a:ext cx="22320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358310" imgH="444307" progId="Equation.3">
                  <p:embed/>
                </p:oleObj>
              </mc:Choice>
              <mc:Fallback>
                <p:oleObj name="Rovnice" r:id="rId4" imgW="1358310" imgH="444307" progId="Equation.3">
                  <p:embed/>
                  <p:pic>
                    <p:nvPicPr>
                      <p:cNvPr id="0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054249"/>
                        <a:ext cx="22320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Line 22"/>
          <p:cNvSpPr>
            <a:spLocks noChangeShapeType="1"/>
          </p:cNvSpPr>
          <p:nvPr/>
        </p:nvSpPr>
        <p:spPr bwMode="auto">
          <a:xfrm>
            <a:off x="2722632" y="450912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23"/>
          <p:cNvSpPr>
            <a:spLocks noChangeShapeType="1"/>
          </p:cNvSpPr>
          <p:nvPr/>
        </p:nvSpPr>
        <p:spPr bwMode="auto">
          <a:xfrm>
            <a:off x="2766219" y="3842916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3" name="Obdélník 1"/>
          <p:cNvSpPr>
            <a:spLocks noChangeArrowheads="1"/>
          </p:cNvSpPr>
          <p:nvPr/>
        </p:nvSpPr>
        <p:spPr bwMode="auto">
          <a:xfrm>
            <a:off x="3059832" y="6453188"/>
            <a:ext cx="39774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μ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690800" y="3338402"/>
                <a:ext cx="1721625" cy="849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 eaLnBrk="1" hangingPunct="1">
                  <a:lnSpc>
                    <a:spcPct val="80000"/>
                  </a:lnSpc>
                </a:pPr>
                <a:endParaRPr lang="cs-CZ" altLang="cs-CZ" sz="1600" i="1" dirty="0">
                  <a:latin typeface="Cambria Math" panose="020405030504060302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cs-CZ" altLang="cs-CZ" sz="16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cs-CZ" altLang="cs-CZ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altLang="cs-C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altLang="cs-CZ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800" y="3338402"/>
                <a:ext cx="1721625" cy="849335"/>
              </a:xfrm>
              <a:prstGeom prst="rect">
                <a:avLst/>
              </a:prstGeom>
              <a:blipFill>
                <a:blip r:embed="rId9"/>
                <a:stretch>
                  <a:fillRect t="-78417" r="-65603" b="-1395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511387" y="2478733"/>
                <a:ext cx="2585131" cy="849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 eaLnBrk="1" hangingPunct="1">
                  <a:lnSpc>
                    <a:spcPct val="80000"/>
                  </a:lnSpc>
                </a:pPr>
                <a:endParaRPr lang="cs-CZ" altLang="cs-CZ" sz="1600" i="1" dirty="0">
                  <a:latin typeface="Cambria Math" panose="020405030504060302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altLang="cs-CZ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altLang="cs-CZ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altLang="cs-C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cs-CZ" altLang="cs-CZ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altLang="cs-CZ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cs-CZ" altLang="cs-CZ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cs-CZ" altLang="cs-CZ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/>
                          </m:sSub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87" y="2478733"/>
                <a:ext cx="2585131" cy="849335"/>
              </a:xfrm>
              <a:prstGeom prst="rect">
                <a:avLst/>
              </a:prstGeom>
              <a:blipFill>
                <a:blip r:embed="rId10"/>
                <a:stretch>
                  <a:fillRect t="-78417" r="-14858" b="-1395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511387" y="4062806"/>
                <a:ext cx="2916119" cy="849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 eaLnBrk="1" hangingPunct="1">
                  <a:lnSpc>
                    <a:spcPct val="80000"/>
                  </a:lnSpc>
                </a:pPr>
                <a:endParaRPr lang="cs-CZ" altLang="cs-CZ" sz="1600" i="1" dirty="0">
                  <a:latin typeface="Cambria Math" panose="020405030504060302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altLang="cs-CZ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altLang="cs-CZ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altLang="cs-C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cs-CZ" altLang="cs-CZ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altLang="cs-CZ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cs-CZ" altLang="cs-CZ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cs-CZ" altLang="cs-CZ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/>
                          </m:sSub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87" y="4062806"/>
                <a:ext cx="2916119" cy="849335"/>
              </a:xfrm>
              <a:prstGeom prst="rect">
                <a:avLst/>
              </a:prstGeom>
              <a:blipFill>
                <a:blip r:embed="rId11"/>
                <a:stretch>
                  <a:fillRect t="-77857" r="-12971" b="-1378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59"/>
    </mc:Choice>
    <mc:Fallback xmlns="">
      <p:transition spd="slow" advTm="2965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Normální rozdělení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/>
            <a:r>
              <a:rPr lang="cs-CZ" altLang="cs-CZ" sz="1600"/>
              <a:t>Plocha pod křivkou hustoty má velikost 1. </a:t>
            </a:r>
          </a:p>
          <a:p>
            <a:pPr eaLnBrk="1" hangingPunct="1"/>
            <a:r>
              <a:rPr lang="cs-CZ" altLang="cs-CZ" sz="1600"/>
              <a:t>Protože hustota je symetrická kolem </a:t>
            </a:r>
            <a:r>
              <a:rPr lang="cs-CZ" altLang="cs-CZ" sz="1600">
                <a:latin typeface="Symbol" panose="05050102010706020507" pitchFamily="18" charset="2"/>
              </a:rPr>
              <a:t>m</a:t>
            </a:r>
            <a:r>
              <a:rPr lang="cs-CZ" altLang="cs-CZ" sz="1600"/>
              <a:t>, znamená to, že </a:t>
            </a:r>
            <a:r>
              <a:rPr lang="cs-CZ" altLang="cs-CZ" sz="1600">
                <a:latin typeface="Symbol" panose="05050102010706020507" pitchFamily="18" charset="2"/>
              </a:rPr>
              <a:t>m</a:t>
            </a:r>
            <a:r>
              <a:rPr lang="cs-CZ" altLang="cs-CZ" sz="1600"/>
              <a:t> dělí plochu pod křivkou na dvě stejné části - každá z nich má tedy velikost plochy 1/2.</a:t>
            </a:r>
          </a:p>
          <a:p>
            <a:pPr eaLnBrk="1" hangingPunct="1"/>
            <a:r>
              <a:rPr lang="cs-CZ" altLang="cs-CZ" sz="1600"/>
              <a:t>Ve vzdálenosti jedné směrodatné odchylky se nacházejí </a:t>
            </a:r>
            <a:r>
              <a:rPr lang="cs-CZ" altLang="cs-CZ" sz="1600" b="1"/>
              <a:t>inflexní body </a:t>
            </a:r>
            <a:r>
              <a:rPr lang="cs-CZ" altLang="cs-CZ" sz="1600"/>
              <a:t>funkce</a:t>
            </a:r>
          </a:p>
          <a:p>
            <a:pPr eaLnBrk="1" hangingPunct="1"/>
            <a:r>
              <a:rPr lang="cs-CZ" altLang="cs-CZ" sz="1600"/>
              <a:t>Pravděpodobnost P, že náhodná veličina bude mít hodnotu padnoucí do intervalu &lt;A;B&gt; je rovna ploše vyšrafované v grafu.</a:t>
            </a:r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</p:txBody>
      </p:sp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6372225" y="4149725"/>
          <a:ext cx="14827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469900" progId="Equation.DSMT4">
                  <p:embed/>
                </p:oleObj>
              </mc:Choice>
              <mc:Fallback>
                <p:oleObj name="Equation" r:id="rId2" imgW="9144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149725"/>
                        <a:ext cx="14827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7" descr="normalni rozdeleni gra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4538"/>
            <a:ext cx="446405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677"/>
    </mc:Choice>
    <mc:Fallback xmlns="">
      <p:transition spd="slow" advTm="3476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17054" y="1484313"/>
            <a:ext cx="82073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	rozptyl				směrodatná odchylka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Rozptyl Sx</a:t>
            </a:r>
            <a:r>
              <a:rPr lang="cs-CZ" altLang="cs-CZ" sz="1800" baseline="30000" dirty="0"/>
              <a:t>2 </a:t>
            </a:r>
            <a:r>
              <a:rPr lang="cs-CZ" altLang="cs-CZ" sz="1800" dirty="0"/>
              <a:t>určuje průměrnou čtvercovou odchylku od aritmetického průměru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Směrodatná odchylka </a:t>
            </a:r>
            <a:r>
              <a:rPr lang="cs-CZ" altLang="cs-CZ" sz="1800" dirty="0" err="1"/>
              <a:t>Sx</a:t>
            </a:r>
            <a:r>
              <a:rPr lang="cs-CZ" altLang="cs-CZ" sz="1800" dirty="0"/>
              <a:t> nám umožňuje odhadnout interval, ve kterém očekáváme naměřenou hodnotu </a:t>
            </a:r>
            <a:endParaRPr lang="cs-CZ" altLang="cs-CZ" sz="1600" dirty="0"/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1403350" y="188913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Frekvenční křivka normálního rozdělení</a:t>
            </a:r>
          </a:p>
        </p:txBody>
      </p:sp>
      <p:graphicFrame>
        <p:nvGraphicFramePr>
          <p:cNvPr id="69646" name="Group 14"/>
          <p:cNvGraphicFramePr>
            <a:graphicFrameLocks noGrp="1"/>
          </p:cNvGraphicFramePr>
          <p:nvPr/>
        </p:nvGraphicFramePr>
        <p:xfrm>
          <a:off x="539750" y="4221163"/>
          <a:ext cx="3384550" cy="1920875"/>
        </p:xfrm>
        <a:graphic>
          <a:graphicData uri="http://schemas.openxmlformats.org/drawingml/2006/table">
            <a:tbl>
              <a:tblPr/>
              <a:tblGrid>
                <a:gridCol w="112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5" marB="4573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- s</a:t>
                      </a:r>
                    </a:p>
                  </a:txBody>
                  <a:tcPr marT="45735" marB="4573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0,682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-2s</a:t>
                      </a:r>
                    </a:p>
                  </a:txBody>
                  <a:tcPr marT="45735" marB="4573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2s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3s</a:t>
                      </a:r>
                    </a:p>
                  </a:txBody>
                  <a:tcPr marT="45735" marB="4573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3s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m 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∞</a:t>
                      </a:r>
                    </a:p>
                  </a:txBody>
                  <a:tcPr marT="45735" marB="4573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82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∞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204" name="Picture 40" descr="normalni rozdeleni g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73463"/>
            <a:ext cx="485298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232025" y="1161126"/>
                <a:ext cx="2585131" cy="849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 eaLnBrk="1" hangingPunct="1">
                  <a:lnSpc>
                    <a:spcPct val="80000"/>
                  </a:lnSpc>
                </a:pPr>
                <a:endParaRPr lang="cs-CZ" altLang="cs-CZ" sz="1600" i="1" dirty="0">
                  <a:latin typeface="Cambria Math" panose="020405030504060302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altLang="cs-CZ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altLang="cs-CZ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altLang="cs-CZ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altLang="cs-C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cs-CZ" altLang="cs-CZ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altLang="cs-CZ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cs-CZ" altLang="cs-CZ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cs-CZ" altLang="cs-CZ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cs-CZ" altLang="cs-CZ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/>
                          </m:sSub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25" y="1161126"/>
                <a:ext cx="2585131" cy="849335"/>
              </a:xfrm>
              <a:prstGeom prst="rect">
                <a:avLst/>
              </a:prstGeom>
              <a:blipFill>
                <a:blip r:embed="rId5"/>
                <a:stretch>
                  <a:fillRect t="-77857" r="-13679" b="-1378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7690376" y="1426488"/>
                <a:ext cx="806631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cs-CZ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376" y="1426488"/>
                <a:ext cx="806631" cy="335413"/>
              </a:xfrm>
              <a:prstGeom prst="rect">
                <a:avLst/>
              </a:prstGeom>
              <a:blipFill>
                <a:blip r:embed="rId6"/>
                <a:stretch>
                  <a:fillRect l="-7576" t="-7273" r="-4545" b="-4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791"/>
    </mc:Choice>
    <mc:Fallback xmlns="">
      <p:transition spd="slow" advTm="2257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Normální rozdělení</a:t>
            </a:r>
            <a:r>
              <a:rPr lang="cs-CZ" altLang="cs-CZ" sz="40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400"/>
              <a:t>Hustota rozdělení pravděpodobností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4608512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08500"/>
            <a:ext cx="4608512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03813" y="1484313"/>
            <a:ext cx="4040187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Hustota rozdělení pravděpodobností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/>
              <a:t>Pro stejné </a:t>
            </a:r>
            <a:r>
              <a:rPr lang="cs-CZ" altLang="cs-CZ" sz="2000" b="1">
                <a:latin typeface="Symbol" panose="05050102010706020507" pitchFamily="18" charset="2"/>
              </a:rPr>
              <a:t>s</a:t>
            </a:r>
            <a:r>
              <a:rPr lang="cs-CZ" altLang="cs-CZ" sz="1800"/>
              <a:t> a různé </a:t>
            </a:r>
            <a:r>
              <a:rPr lang="cs-CZ" altLang="cs-CZ" sz="2000" b="1">
                <a:latin typeface="Symbol" panose="05050102010706020507" pitchFamily="18" charset="2"/>
              </a:rPr>
              <a:t>m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/>
              <a:t>Pro různé </a:t>
            </a:r>
            <a:r>
              <a:rPr lang="cs-CZ" altLang="cs-CZ" sz="2000" b="1">
                <a:latin typeface="Symbol" panose="05050102010706020507" pitchFamily="18" charset="2"/>
              </a:rPr>
              <a:t>s</a:t>
            </a:r>
            <a:r>
              <a:rPr lang="cs-CZ" altLang="cs-CZ" sz="1800"/>
              <a:t> a stejné </a:t>
            </a:r>
            <a:r>
              <a:rPr lang="cs-CZ" altLang="cs-CZ" sz="2000" b="1">
                <a:latin typeface="Symbol" panose="05050102010706020507" pitchFamily="18" charset="2"/>
              </a:rP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06"/>
    </mc:Choice>
    <mc:Fallback xmlns="">
      <p:transition spd="slow" advTm="16470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cs-CZ" sz="1400" dirty="0"/>
              <a:t>Normální rozdělení má zásadní význam v teorii pravděpodobnosti a matematické statistice a řídí se jím (alespoň "přibližně") mnoho náhodných veličin. Nejběžnějším typem takových veličin jsou </a:t>
            </a:r>
            <a:r>
              <a:rPr lang="cs-CZ" altLang="cs-CZ" sz="1400" b="1" dirty="0"/>
              <a:t>náhodné chyby (chyby měření)</a:t>
            </a:r>
            <a:r>
              <a:rPr lang="cs-CZ" altLang="cs-CZ" sz="1400" dirty="0"/>
              <a:t>. Proto se normálnímu rozdělení někdy říká </a:t>
            </a:r>
            <a:r>
              <a:rPr lang="cs-CZ" altLang="cs-CZ" sz="1400" b="1" dirty="0"/>
              <a:t>rozdělení chyb</a:t>
            </a:r>
            <a:r>
              <a:rPr lang="cs-CZ" altLang="cs-CZ" sz="1400" dirty="0"/>
              <a:t>. 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14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1400" dirty="0"/>
              <a:t>Rovněž mnohé náhodné veličiny v geologii se řídí tímto rozdělením nebo jejich rozdělení jím může být velmi dobře aproximováno. 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14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1400" dirty="0"/>
              <a:t>Někdy se rovněž můžeme setkat s označením </a:t>
            </a:r>
            <a:r>
              <a:rPr lang="cs-CZ" altLang="cs-CZ" sz="1400" b="1" dirty="0"/>
              <a:t>Gaussova křivka</a:t>
            </a:r>
            <a:r>
              <a:rPr lang="cs-CZ" altLang="cs-CZ" sz="1400" dirty="0"/>
              <a:t> pro označení hustoty normálního rozdělení, podle jednoho z </a:t>
            </a:r>
            <a:r>
              <a:rPr lang="cs-CZ" altLang="cs-CZ" sz="1400" i="1" dirty="0"/>
              <a:t>praotců</a:t>
            </a:r>
            <a:r>
              <a:rPr lang="cs-CZ" altLang="cs-CZ" sz="1400" dirty="0"/>
              <a:t> tohoto rozdělení.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14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1400" dirty="0"/>
              <a:t>Normální rozdělení je </a:t>
            </a:r>
            <a:r>
              <a:rPr lang="cs-CZ" altLang="cs-CZ" sz="1400" b="1" dirty="0" err="1"/>
              <a:t>jednovrcholové</a:t>
            </a:r>
            <a:r>
              <a:rPr lang="cs-CZ" altLang="cs-CZ" sz="1400" dirty="0"/>
              <a:t> rozdělení </a:t>
            </a:r>
            <a:r>
              <a:rPr lang="cs-CZ" altLang="cs-CZ" sz="1400" b="1" dirty="0"/>
              <a:t>symetrické</a:t>
            </a:r>
            <a:r>
              <a:rPr lang="cs-CZ" altLang="cs-CZ" sz="1400" dirty="0"/>
              <a:t> okolo střední hodnoty, kterou budeme značit µ. Hustota pravděpodobnosti má </a:t>
            </a:r>
            <a:r>
              <a:rPr lang="cs-CZ" altLang="cs-CZ" sz="1400" b="1" i="1" dirty="0"/>
              <a:t>zvonovitý</a:t>
            </a:r>
            <a:r>
              <a:rPr lang="cs-CZ" altLang="cs-CZ" sz="1400" b="1" dirty="0"/>
              <a:t> tvar</a:t>
            </a:r>
            <a:r>
              <a:rPr lang="cs-CZ" altLang="cs-CZ" sz="1400" dirty="0"/>
              <a:t> - maxima dosahuje ve střední hodnotě. 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14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1400" dirty="0"/>
              <a:t>"Konce" tohoto rozdělení vypadají, jako by se již dotýkaly osy x, nikdy se jí však nedotknou, i když jsou jí tím blíže, čím více se vzdalujeme od střední hodnoty µ - ať již doleva či doprava.  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14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1400" dirty="0"/>
              <a:t>Normální rozdělení je jednoznačně </a:t>
            </a:r>
            <a:r>
              <a:rPr lang="cs-CZ" altLang="cs-CZ" sz="1400" b="1" dirty="0"/>
              <a:t>určeno střední hodnotou a rozptylem</a:t>
            </a:r>
            <a:r>
              <a:rPr lang="cs-CZ" altLang="cs-CZ" sz="1400" dirty="0"/>
              <a:t>, jež jsou jeho parametry. Pokud tedy tyto dvě charakteristiky známe, můžeme určit lehce již vše ostatní - to je tvar celého rozdělení.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14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1400" dirty="0"/>
              <a:t>Dobře aproximuje řadu jiných (i diskrétních) pravděpodobnostních rozdělení.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14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1400" dirty="0"/>
              <a:t>Při řešení pravděpodobnostních úloh se často předpokládá, že sledovaná náhodná veličina má normální rozdělení, ačkoliv její skutečné rozdělení má jen podobný tvar, tzn. je </a:t>
            </a:r>
            <a:r>
              <a:rPr lang="cs-CZ" altLang="cs-CZ" sz="1400" dirty="0" err="1"/>
              <a:t>jednovrcholové</a:t>
            </a:r>
            <a:r>
              <a:rPr lang="cs-CZ" altLang="cs-CZ" sz="1400" dirty="0"/>
              <a:t> a přibližně symetrické. Tento postup je samozřejmě teoreticky podložen, jak dále uvidíme, a je velmi výhodný, neboť usnadňuje teoretické řešení mnoha problémů i praktické výpočty.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36"/>
    </mc:Choice>
    <mc:Fallback xmlns="">
      <p:transition spd="slow" advTm="18593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>
                <a:cs typeface="Times New Roman" panose="02020603050405020304" pitchFamily="18" charset="0"/>
              </a:rPr>
              <a:t>V geologii mají normální rozd</a:t>
            </a:r>
            <a:r>
              <a:rPr lang="cs-CZ" altLang="cs-CZ" sz="2000"/>
              <a:t>ě</a:t>
            </a:r>
            <a:r>
              <a:rPr lang="cs-CZ" altLang="cs-CZ" sz="2000">
                <a:cs typeface="Times New Roman" panose="02020603050405020304" pitchFamily="18" charset="0"/>
              </a:rPr>
              <a:t>lení nap</a:t>
            </a:r>
            <a:r>
              <a:rPr lang="cs-CZ" altLang="cs-CZ" sz="2000"/>
              <a:t>ř.</a:t>
            </a:r>
            <a:r>
              <a:rPr lang="cs-CZ" altLang="cs-CZ" sz="2000">
                <a:cs typeface="Times New Roman" panose="02020603050405020304" pitchFamily="18" charset="0"/>
              </a:rPr>
              <a:t> tyto náhodné veličiny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7848600" cy="4343400"/>
          </a:xfrm>
        </p:spPr>
        <p:txBody>
          <a:bodyPr/>
          <a:lstStyle/>
          <a:p>
            <a:pPr marL="565150" indent="-177800" eaLnBrk="1" hangingPunct="1"/>
            <a:r>
              <a:rPr lang="cs-CZ" altLang="cs-CZ" sz="2000">
                <a:cs typeface="Times New Roman" panose="02020603050405020304" pitchFamily="18" charset="0"/>
              </a:rPr>
              <a:t> topografický reliéf</a:t>
            </a:r>
          </a:p>
          <a:p>
            <a:pPr marL="565150" indent="-177800" eaLnBrk="1" hangingPunct="1"/>
            <a:r>
              <a:rPr lang="cs-CZ" altLang="cs-CZ" sz="2000">
                <a:cs typeface="Times New Roman" panose="02020603050405020304" pitchFamily="18" charset="0"/>
              </a:rPr>
              <a:t> hustota hornin </a:t>
            </a:r>
          </a:p>
          <a:p>
            <a:pPr marL="565150" indent="-177800" eaLnBrk="1" hangingPunct="1"/>
            <a:r>
              <a:rPr lang="cs-CZ" altLang="cs-CZ" sz="2000">
                <a:cs typeface="Times New Roman" panose="02020603050405020304" pitchFamily="18" charset="0"/>
              </a:rPr>
              <a:t> obsah hlavních oxidů v horninách a minerálech</a:t>
            </a:r>
          </a:p>
          <a:p>
            <a:pPr marL="565150" indent="-177800" eaLnBrk="1" hangingPunct="1"/>
            <a:r>
              <a:rPr lang="cs-CZ" altLang="cs-CZ" sz="2000">
                <a:cs typeface="Times New Roman" panose="02020603050405020304" pitchFamily="18" charset="0"/>
              </a:rPr>
              <a:t>stanovení stáří hornin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84"/>
    </mc:Choice>
    <mc:Fallback xmlns="">
      <p:transition spd="slow" advTm="2358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Koeficient šikmosti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4176439"/>
          </a:xfrm>
        </p:spPr>
        <p:txBody>
          <a:bodyPr/>
          <a:lstStyle/>
          <a:p>
            <a:pPr eaLnBrk="1" hangingPunct="1">
              <a:defRPr/>
            </a:pPr>
            <a:endParaRPr lang="cs-CZ" sz="1800" i="1" dirty="0"/>
          </a:p>
          <a:p>
            <a:pPr eaLnBrk="1" hangingPunct="1">
              <a:defRPr/>
            </a:pPr>
            <a:r>
              <a:rPr lang="cs-CZ" sz="1800" b="1" dirty="0"/>
              <a:t>Koeficient šikmosti</a:t>
            </a:r>
            <a:r>
              <a:rPr lang="cs-CZ" sz="1800" dirty="0"/>
              <a:t> je  charakteristika rozdělení náhodné veličiny, která popisuje jeho nesymetrii</a:t>
            </a:r>
          </a:p>
          <a:p>
            <a:pPr eaLnBrk="1" hangingPunct="1">
              <a:defRPr/>
            </a:pPr>
            <a:r>
              <a:rPr lang="cs-CZ" sz="1800" i="1" dirty="0"/>
              <a:t>Šikmost</a:t>
            </a:r>
            <a:r>
              <a:rPr lang="cs-CZ" sz="1800" dirty="0"/>
              <a:t> označuje stupeň asymetričnosti rozdělení veličiny kolem střední hodnoty</a:t>
            </a:r>
          </a:p>
          <a:p>
            <a:pPr eaLnBrk="1" hangingPunct="1">
              <a:defRPr/>
            </a:pPr>
            <a:r>
              <a:rPr lang="cs-CZ" sz="1800" dirty="0"/>
              <a:t>Nulová šikmost - hodnoty náhodné veličiny jsou rovnoměrně rozděleny vlevo a vpravo od střední hodnoty – symetrické rozdělení</a:t>
            </a:r>
          </a:p>
          <a:p>
            <a:pPr eaLnBrk="1" hangingPunct="1">
              <a:defRPr/>
            </a:pPr>
            <a:r>
              <a:rPr lang="cs-CZ" sz="1800" dirty="0"/>
              <a:t>Soubor dat s normálním rozdělením má koeficient šikmosti blízký nule.</a:t>
            </a:r>
          </a:p>
          <a:p>
            <a:pPr eaLnBrk="1" hangingPunct="1">
              <a:defRPr/>
            </a:pPr>
            <a:r>
              <a:rPr lang="cs-CZ" sz="1800" dirty="0"/>
              <a:t>Výběrový koeficient šikmosti je definován vzorcem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sz="1400" dirty="0"/>
              <a:t>       </a:t>
            </a:r>
            <a:r>
              <a:rPr lang="cs-CZ" sz="1800" dirty="0"/>
              <a:t>   </a:t>
            </a:r>
            <a:r>
              <a:rPr lang="cs-CZ" dirty="0">
                <a:latin typeface="Symbol" panose="05050102010706020507" pitchFamily="18" charset="2"/>
              </a:rPr>
              <a:t>g</a:t>
            </a:r>
            <a:r>
              <a:rPr lang="cs-CZ" sz="1800" dirty="0"/>
              <a:t>  =                                                         v </a:t>
            </a:r>
            <a:r>
              <a:rPr lang="cs-CZ" sz="1800" dirty="0" err="1"/>
              <a:t>excelu</a:t>
            </a:r>
            <a:r>
              <a:rPr lang="cs-CZ" sz="1800" dirty="0"/>
              <a:t> funkce SKEW</a:t>
            </a:r>
          </a:p>
          <a:p>
            <a:pPr eaLnBrk="1" hangingPunct="1"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en-US" sz="1800" b="1" dirty="0"/>
              <a:t>&gt;0 </a:t>
            </a:r>
            <a:r>
              <a:rPr lang="en-US" sz="1800" b="1" dirty="0" err="1"/>
              <a:t>pozitivn</a:t>
            </a:r>
            <a:r>
              <a:rPr lang="cs-CZ" sz="1800" b="1" dirty="0"/>
              <a:t>ě šikmé   			</a:t>
            </a:r>
            <a:r>
              <a:rPr lang="en-US" sz="1800" b="1" dirty="0"/>
              <a:t>&lt;0</a:t>
            </a:r>
            <a:r>
              <a:rPr lang="cs-CZ" sz="1800" b="1" dirty="0"/>
              <a:t> </a:t>
            </a:r>
            <a:r>
              <a:rPr lang="cs-CZ" sz="1800" b="1" dirty="0" err="1"/>
              <a:t>nega</a:t>
            </a:r>
            <a:r>
              <a:rPr lang="en-US" sz="1800" b="1" dirty="0" err="1"/>
              <a:t>tivn</a:t>
            </a:r>
            <a:r>
              <a:rPr lang="cs-CZ" sz="1800" b="1" dirty="0"/>
              <a:t>ě šikmé</a:t>
            </a:r>
          </a:p>
          <a:p>
            <a:pPr eaLnBrk="1" hangingPunct="1">
              <a:defRPr/>
            </a:pPr>
            <a:endParaRPr lang="cs-CZ" dirty="0"/>
          </a:p>
        </p:txBody>
      </p:sp>
      <p:graphicFrame>
        <p:nvGraphicFramePr>
          <p:cNvPr id="1536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50216"/>
              </p:ext>
            </p:extLst>
          </p:nvPr>
        </p:nvGraphicFramePr>
        <p:xfrm>
          <a:off x="908009" y="4653136"/>
          <a:ext cx="3028779" cy="20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740908" imgH="4099560" progId="Word.Document.8">
                  <p:embed/>
                </p:oleObj>
              </mc:Choice>
              <mc:Fallback>
                <p:oleObj name="dokument" r:id="rId2" imgW="5740908" imgH="4099560" progId="Word.Document.8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1859" r="49986"/>
                      <a:stretch>
                        <a:fillRect/>
                      </a:stretch>
                    </p:blipFill>
                    <p:spPr bwMode="auto">
                      <a:xfrm>
                        <a:off x="908009" y="4653136"/>
                        <a:ext cx="3028779" cy="20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3538"/>
              </p:ext>
            </p:extLst>
          </p:nvPr>
        </p:nvGraphicFramePr>
        <p:xfrm>
          <a:off x="5148064" y="4646881"/>
          <a:ext cx="2952328" cy="208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4" imgW="5740908" imgH="4099560" progId="Word.Document.8">
                  <p:embed/>
                </p:oleObj>
              </mc:Choice>
              <mc:Fallback>
                <p:oleObj name="dokument" r:id="rId4" imgW="5740908" imgH="4099560" progId="Word.Document.8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1341" t="51859"/>
                      <a:stretch>
                        <a:fillRect/>
                      </a:stretch>
                    </p:blipFill>
                    <p:spPr bwMode="auto">
                      <a:xfrm>
                        <a:off x="5148064" y="4646881"/>
                        <a:ext cx="2952328" cy="208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28082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374"/>
    </mc:Choice>
    <mc:Fallback xmlns="">
      <p:transition spd="slow" advTm="193374"/>
    </mc:Fallback>
  </mc:AlternateContent>
</p:sld>
</file>

<file path=ppt/theme/theme1.xml><?xml version="1.0" encoding="utf-8"?>
<a:theme xmlns:a="http://schemas.openxmlformats.org/drawingml/2006/main" name="turmalinity">
  <a:themeElements>
    <a:clrScheme name="turmalini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rmalinit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rmalin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16761</TotalTime>
  <Words>1164</Words>
  <Application>Microsoft Office PowerPoint</Application>
  <PresentationFormat>Předvádění na obrazovce (4:3)</PresentationFormat>
  <Paragraphs>174</Paragraphs>
  <Slides>17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8" baseType="lpstr">
      <vt:lpstr>Arial</vt:lpstr>
      <vt:lpstr>Cambria Math</vt:lpstr>
      <vt:lpstr>Comic Sans MS</vt:lpstr>
      <vt:lpstr>Symbol</vt:lpstr>
      <vt:lpstr>Times New Roman</vt:lpstr>
      <vt:lpstr>Wingdings</vt:lpstr>
      <vt:lpstr>turmalinity</vt:lpstr>
      <vt:lpstr>Vlastní návrh</vt:lpstr>
      <vt:lpstr>Rovnice</vt:lpstr>
      <vt:lpstr>Equation</vt:lpstr>
      <vt:lpstr>dokument</vt:lpstr>
      <vt:lpstr>Základy zpracování geologických dat   Normální rozdělení</vt:lpstr>
      <vt:lpstr>Od četnosti k pravděpodobnosti</vt:lpstr>
      <vt:lpstr>Normální rozdělení N (m, s2) (spojité)</vt:lpstr>
      <vt:lpstr>Normální rozdělení</vt:lpstr>
      <vt:lpstr>Prezentace aplikace PowerPoint</vt:lpstr>
      <vt:lpstr>Normální rozdělení </vt:lpstr>
      <vt:lpstr>Prezentace aplikace PowerPoint</vt:lpstr>
      <vt:lpstr>V geologii mají normální rozdělení např. tyto náhodné veličiny</vt:lpstr>
      <vt:lpstr>Koeficient šikmosti</vt:lpstr>
      <vt:lpstr>Vztah mezi frekvenční a distribuční funkcí</vt:lpstr>
      <vt:lpstr>Normální rozdělení</vt:lpstr>
      <vt:lpstr>Vztah mezi frekvenční a distribuční funkcí spojité náhodné veličiny</vt:lpstr>
      <vt:lpstr>Prezentace aplikace PowerPoint</vt:lpstr>
      <vt:lpstr>Statistické funkce v excelu</vt:lpstr>
      <vt:lpstr>Transformace normálního rozdělení na standardizované normální rozdělení</vt:lpstr>
      <vt:lpstr>Statistické funkce v excelu</vt:lpstr>
      <vt:lpstr>Děkuji za pozornost</vt:lpstr>
    </vt:vector>
  </TitlesOfParts>
  <Company>LEMM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Renata Copjakova</dc:creator>
  <cp:lastModifiedBy>Renata Čopjaková</cp:lastModifiedBy>
  <cp:revision>141</cp:revision>
  <dcterms:created xsi:type="dcterms:W3CDTF">2007-09-15T09:52:43Z</dcterms:created>
  <dcterms:modified xsi:type="dcterms:W3CDTF">2024-10-15T09:02:14Z</dcterms:modified>
</cp:coreProperties>
</file>