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0"/>
  </p:notesMasterIdLst>
  <p:handoutMasterIdLst>
    <p:handoutMasterId r:id="rId21"/>
  </p:handoutMasterIdLst>
  <p:sldIdLst>
    <p:sldId id="258" r:id="rId2"/>
    <p:sldId id="352" r:id="rId3"/>
    <p:sldId id="377" r:id="rId4"/>
    <p:sldId id="368" r:id="rId5"/>
    <p:sldId id="370" r:id="rId6"/>
    <p:sldId id="371" r:id="rId7"/>
    <p:sldId id="353" r:id="rId8"/>
    <p:sldId id="356" r:id="rId9"/>
    <p:sldId id="357" r:id="rId10"/>
    <p:sldId id="359" r:id="rId11"/>
    <p:sldId id="363" r:id="rId12"/>
    <p:sldId id="379" r:id="rId13"/>
    <p:sldId id="375" r:id="rId14"/>
    <p:sldId id="366" r:id="rId15"/>
    <p:sldId id="380" r:id="rId16"/>
    <p:sldId id="372" r:id="rId17"/>
    <p:sldId id="382" r:id="rId18"/>
    <p:sldId id="381" r:id="rId19"/>
  </p:sldIdLst>
  <p:sldSz cx="9144000" cy="6858000" type="screen4x3"/>
  <p:notesSz cx="6791325" cy="99187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F00"/>
    <a:srgbClr val="F8D76E"/>
    <a:srgbClr val="FFCC66"/>
    <a:srgbClr val="F68900"/>
    <a:srgbClr val="FF9900"/>
    <a:srgbClr val="F3780A"/>
    <a:srgbClr val="CC0000"/>
    <a:srgbClr val="FFFF66"/>
    <a:srgbClr val="FFFF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4" autoAdjust="0"/>
    <p:restoredTop sz="85749" autoAdjust="0"/>
  </p:normalViewPr>
  <p:slideViewPr>
    <p:cSldViewPr>
      <p:cViewPr varScale="1">
        <p:scale>
          <a:sx n="66" d="100"/>
          <a:sy n="66" d="100"/>
        </p:scale>
        <p:origin x="1656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enata\statistica\statistika%202011\cviceni%205%20vypracovan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nata\statistica\statistika%202024\cviceni%206%202024%20vypracovan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enata\statistica\statistika%202024\cviceni%206%202024%20vypracovan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95702329370809"/>
          <c:y val="1.9215761090297798E-2"/>
          <c:w val="0.77458453587761789"/>
          <c:h val="0.68222747907584502"/>
        </c:manualLayout>
      </c:layout>
      <c:scatterChart>
        <c:scatterStyle val="lineMarker"/>
        <c:varyColors val="0"/>
        <c:ser>
          <c:idx val="0"/>
          <c:order val="0"/>
          <c:tx>
            <c:v>experimentální data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1"/>
            <c:dispEq val="1"/>
            <c:trendlineLbl>
              <c:layout>
                <c:manualLayout>
                  <c:x val="-0.31879073621449466"/>
                  <c:y val="0.101775349187066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cs-CZ" baseline="0"/>
                      <a:t>y = 0.2369x + 4.0401
</a:t>
                    </a:r>
                    <a:endParaRPr lang="cs-CZ"/>
                  </a:p>
                </c:rich>
              </c:tx>
              <c:numFmt formatCode="General" sourceLinked="0"/>
            </c:trendlineLbl>
          </c:trendline>
          <c:xVal>
            <c:numRef>
              <c:f>'[1]regresni primka'!$B$12:$B$37</c:f>
              <c:numCache>
                <c:formatCode>0.00</c:formatCode>
                <c:ptCount val="26"/>
                <c:pt idx="0">
                  <c:v>12.545069102561122</c:v>
                </c:pt>
                <c:pt idx="1">
                  <c:v>11.419348356915654</c:v>
                </c:pt>
                <c:pt idx="2">
                  <c:v>10.236925967846648</c:v>
                </c:pt>
                <c:pt idx="3">
                  <c:v>15.945976420099324</c:v>
                </c:pt>
                <c:pt idx="4">
                  <c:v>16.988559452261203</c:v>
                </c:pt>
                <c:pt idx="5">
                  <c:v>11.853950413993203</c:v>
                </c:pt>
                <c:pt idx="6">
                  <c:v>14.864707046821687</c:v>
                </c:pt>
                <c:pt idx="7">
                  <c:v>20.312786972445178</c:v>
                </c:pt>
                <c:pt idx="8">
                  <c:v>14.294310852546406</c:v>
                </c:pt>
                <c:pt idx="9">
                  <c:v>9.2216297549651465</c:v>
                </c:pt>
                <c:pt idx="10">
                  <c:v>9.206385102065159</c:v>
                </c:pt>
                <c:pt idx="11">
                  <c:v>9.4777238842638685</c:v>
                </c:pt>
                <c:pt idx="12">
                  <c:v>13.671872422956172</c:v>
                </c:pt>
                <c:pt idx="13">
                  <c:v>5.3538753606709122</c:v>
                </c:pt>
                <c:pt idx="14">
                  <c:v>26.642017856222935</c:v>
                </c:pt>
                <c:pt idx="15">
                  <c:v>21.672782353359636</c:v>
                </c:pt>
                <c:pt idx="16">
                  <c:v>12.332129507707094</c:v>
                </c:pt>
                <c:pt idx="17">
                  <c:v>14.324357202736397</c:v>
                </c:pt>
                <c:pt idx="18">
                  <c:v>2.3093085346854529</c:v>
                </c:pt>
                <c:pt idx="19">
                  <c:v>3.5999442050457002</c:v>
                </c:pt>
                <c:pt idx="20">
                  <c:v>10.22336824382745</c:v>
                </c:pt>
                <c:pt idx="21">
                  <c:v>14.219878069533641</c:v>
                </c:pt>
                <c:pt idx="22">
                  <c:v>4.792538898914529</c:v>
                </c:pt>
                <c:pt idx="23">
                  <c:v>10.041521125044556</c:v>
                </c:pt>
                <c:pt idx="24">
                  <c:v>21.618371137666479</c:v>
                </c:pt>
                <c:pt idx="25">
                  <c:v>28.001211663119292</c:v>
                </c:pt>
              </c:numCache>
            </c:numRef>
          </c:xVal>
          <c:yVal>
            <c:numRef>
              <c:f>'[1]regresni primka'!$C$12:$C$37</c:f>
              <c:numCache>
                <c:formatCode>0.0</c:formatCode>
                <c:ptCount val="26"/>
                <c:pt idx="0">
                  <c:v>6.9</c:v>
                </c:pt>
                <c:pt idx="1">
                  <c:v>6.5</c:v>
                </c:pt>
                <c:pt idx="2">
                  <c:v>6.5</c:v>
                </c:pt>
                <c:pt idx="3">
                  <c:v>8</c:v>
                </c:pt>
                <c:pt idx="4">
                  <c:v>7.9</c:v>
                </c:pt>
                <c:pt idx="5">
                  <c:v>6.9</c:v>
                </c:pt>
                <c:pt idx="6">
                  <c:v>7.5</c:v>
                </c:pt>
                <c:pt idx="7">
                  <c:v>9.6</c:v>
                </c:pt>
                <c:pt idx="8">
                  <c:v>7.7</c:v>
                </c:pt>
                <c:pt idx="9">
                  <c:v>6.3</c:v>
                </c:pt>
                <c:pt idx="10">
                  <c:v>6.2</c:v>
                </c:pt>
                <c:pt idx="11">
                  <c:v>6.4</c:v>
                </c:pt>
                <c:pt idx="12">
                  <c:v>7.7</c:v>
                </c:pt>
                <c:pt idx="13">
                  <c:v>5.4</c:v>
                </c:pt>
                <c:pt idx="14">
                  <c:v>9.9</c:v>
                </c:pt>
                <c:pt idx="15">
                  <c:v>9.6999999999999993</c:v>
                </c:pt>
                <c:pt idx="16">
                  <c:v>7</c:v>
                </c:pt>
                <c:pt idx="17">
                  <c:v>7.9</c:v>
                </c:pt>
                <c:pt idx="18">
                  <c:v>4.0999999999999996</c:v>
                </c:pt>
                <c:pt idx="19">
                  <c:v>5</c:v>
                </c:pt>
                <c:pt idx="20">
                  <c:v>6.7</c:v>
                </c:pt>
                <c:pt idx="21">
                  <c:v>7.3</c:v>
                </c:pt>
                <c:pt idx="22">
                  <c:v>4.9000000000000004</c:v>
                </c:pt>
                <c:pt idx="23">
                  <c:v>5.9</c:v>
                </c:pt>
                <c:pt idx="24">
                  <c:v>8.6999999999999993</c:v>
                </c:pt>
                <c:pt idx="25">
                  <c:v>10.199999999999999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6C1B-4DC2-BCCA-C8E764D92C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700904"/>
        <c:axId val="259702472"/>
      </c:scatterChart>
      <c:valAx>
        <c:axId val="259700904"/>
        <c:scaling>
          <c:orientation val="minMax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apatitov</a:t>
                </a:r>
                <a:r>
                  <a:rPr lang="cs-CZ"/>
                  <a:t>á</a:t>
                </a:r>
                <a:r>
                  <a:rPr lang="cs-CZ" baseline="0"/>
                  <a:t> komponenta </a:t>
                </a:r>
                <a:r>
                  <a:rPr lang="en-US" baseline="0"/>
                  <a:t>[</a:t>
                </a:r>
                <a:r>
                  <a:rPr lang="cs-CZ" baseline="0"/>
                  <a:t>%</a:t>
                </a:r>
                <a:r>
                  <a:rPr lang="en-US" baseline="0"/>
                  <a:t>]</a:t>
                </a:r>
                <a:endParaRPr lang="cs-CZ"/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9702472"/>
        <c:crosses val="autoZero"/>
        <c:crossBetween val="midCat"/>
      </c:valAx>
      <c:valAx>
        <c:axId val="259702472"/>
        <c:scaling>
          <c:orientation val="minMax"/>
          <c:min val="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000" b="0" i="0" baseline="0">
                    <a:effectLst/>
                  </a:rPr>
                  <a:t>v (PO4) FWHM [cm-1]</a:t>
                </a:r>
                <a:endParaRPr lang="cs-CZ" sz="1000">
                  <a:effectLst/>
                </a:endParaRP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9700904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301759088624559"/>
          <c:y val="7.4150370153402603E-2"/>
          <c:w val="0.77458453587761789"/>
          <c:h val="0.68222747907584502"/>
        </c:manualLayout>
      </c:layout>
      <c:scatterChart>
        <c:scatterStyle val="lineMarker"/>
        <c:varyColors val="0"/>
        <c:ser>
          <c:idx val="0"/>
          <c:order val="0"/>
          <c:tx>
            <c:v>experimentální data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1"/>
            <c:dispEq val="1"/>
            <c:trendlineLbl>
              <c:layout>
                <c:manualLayout>
                  <c:x val="7.4924545420879162E-3"/>
                  <c:y val="0.32440543946847433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cs-CZ" baseline="0"/>
                      <a:t>y = 0.2369x + 4.0401
</a:t>
                    </a:r>
                    <a:endParaRPr lang="cs-CZ"/>
                  </a:p>
                </c:rich>
              </c:tx>
              <c:numFmt formatCode="General" sourceLinked="0"/>
            </c:trendlineLbl>
          </c:trendline>
          <c:xVal>
            <c:numRef>
              <c:f>'[1]regresni primka'!$B$12:$B$37</c:f>
              <c:numCache>
                <c:formatCode>0.00</c:formatCode>
                <c:ptCount val="26"/>
                <c:pt idx="0">
                  <c:v>12.545069102561122</c:v>
                </c:pt>
                <c:pt idx="1">
                  <c:v>11.419348356915654</c:v>
                </c:pt>
                <c:pt idx="2">
                  <c:v>10.236925967846648</c:v>
                </c:pt>
                <c:pt idx="3">
                  <c:v>15.945976420099324</c:v>
                </c:pt>
                <c:pt idx="4">
                  <c:v>16.988559452261203</c:v>
                </c:pt>
                <c:pt idx="5">
                  <c:v>11.853950413993203</c:v>
                </c:pt>
                <c:pt idx="6">
                  <c:v>14.864707046821687</c:v>
                </c:pt>
                <c:pt idx="7">
                  <c:v>20.312786972445178</c:v>
                </c:pt>
                <c:pt idx="8">
                  <c:v>14.294310852546406</c:v>
                </c:pt>
                <c:pt idx="9">
                  <c:v>9.2216297549651465</c:v>
                </c:pt>
                <c:pt idx="10">
                  <c:v>9.206385102065159</c:v>
                </c:pt>
                <c:pt idx="11">
                  <c:v>9.4777238842638685</c:v>
                </c:pt>
                <c:pt idx="12">
                  <c:v>13.671872422956172</c:v>
                </c:pt>
                <c:pt idx="13">
                  <c:v>5.3538753606709122</c:v>
                </c:pt>
                <c:pt idx="14">
                  <c:v>26.642017856222935</c:v>
                </c:pt>
                <c:pt idx="15">
                  <c:v>21.672782353359636</c:v>
                </c:pt>
                <c:pt idx="16">
                  <c:v>12.332129507707094</c:v>
                </c:pt>
                <c:pt idx="17">
                  <c:v>14.324357202736397</c:v>
                </c:pt>
                <c:pt idx="18">
                  <c:v>2.3093085346854529</c:v>
                </c:pt>
                <c:pt idx="19">
                  <c:v>3.5999442050457002</c:v>
                </c:pt>
                <c:pt idx="20">
                  <c:v>10.22336824382745</c:v>
                </c:pt>
                <c:pt idx="21">
                  <c:v>14.219878069533641</c:v>
                </c:pt>
                <c:pt idx="22">
                  <c:v>4.792538898914529</c:v>
                </c:pt>
                <c:pt idx="23">
                  <c:v>10.041521125044556</c:v>
                </c:pt>
                <c:pt idx="24">
                  <c:v>21.618371137666479</c:v>
                </c:pt>
                <c:pt idx="25">
                  <c:v>28.001211663119292</c:v>
                </c:pt>
              </c:numCache>
            </c:numRef>
          </c:xVal>
          <c:yVal>
            <c:numRef>
              <c:f>'[1]regresni primka'!$C$12:$C$37</c:f>
              <c:numCache>
                <c:formatCode>0.0</c:formatCode>
                <c:ptCount val="26"/>
                <c:pt idx="0">
                  <c:v>6.9</c:v>
                </c:pt>
                <c:pt idx="1">
                  <c:v>6.5</c:v>
                </c:pt>
                <c:pt idx="2">
                  <c:v>6.5</c:v>
                </c:pt>
                <c:pt idx="3">
                  <c:v>8</c:v>
                </c:pt>
                <c:pt idx="4">
                  <c:v>7.9</c:v>
                </c:pt>
                <c:pt idx="5">
                  <c:v>6.9</c:v>
                </c:pt>
                <c:pt idx="6">
                  <c:v>7.5</c:v>
                </c:pt>
                <c:pt idx="7">
                  <c:v>9.6</c:v>
                </c:pt>
                <c:pt idx="8">
                  <c:v>7.7</c:v>
                </c:pt>
                <c:pt idx="9">
                  <c:v>6.3</c:v>
                </c:pt>
                <c:pt idx="10">
                  <c:v>6.2</c:v>
                </c:pt>
                <c:pt idx="11">
                  <c:v>6.4</c:v>
                </c:pt>
                <c:pt idx="12">
                  <c:v>7.7</c:v>
                </c:pt>
                <c:pt idx="13">
                  <c:v>5.4</c:v>
                </c:pt>
                <c:pt idx="14">
                  <c:v>9.9</c:v>
                </c:pt>
                <c:pt idx="15">
                  <c:v>9.6999999999999993</c:v>
                </c:pt>
                <c:pt idx="16">
                  <c:v>7</c:v>
                </c:pt>
                <c:pt idx="17">
                  <c:v>7.9</c:v>
                </c:pt>
                <c:pt idx="18">
                  <c:v>4.0999999999999996</c:v>
                </c:pt>
                <c:pt idx="19">
                  <c:v>5</c:v>
                </c:pt>
                <c:pt idx="20">
                  <c:v>6.7</c:v>
                </c:pt>
                <c:pt idx="21">
                  <c:v>7.3</c:v>
                </c:pt>
                <c:pt idx="22">
                  <c:v>4.9000000000000004</c:v>
                </c:pt>
                <c:pt idx="23">
                  <c:v>5.9</c:v>
                </c:pt>
                <c:pt idx="24">
                  <c:v>8.6999999999999993</c:v>
                </c:pt>
                <c:pt idx="25">
                  <c:v>10.199999999999999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9E2-455A-AE07-885B5F58F1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9704040"/>
        <c:axId val="259704432"/>
      </c:scatterChart>
      <c:valAx>
        <c:axId val="259704040"/>
        <c:scaling>
          <c:orientation val="minMax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apatitov</a:t>
                </a:r>
                <a:r>
                  <a:rPr lang="cs-CZ"/>
                  <a:t>á</a:t>
                </a:r>
                <a:r>
                  <a:rPr lang="cs-CZ" baseline="0"/>
                  <a:t> komponenta </a:t>
                </a:r>
                <a:r>
                  <a:rPr lang="en-US" baseline="0"/>
                  <a:t>[</a:t>
                </a:r>
                <a:r>
                  <a:rPr lang="cs-CZ" baseline="0"/>
                  <a:t>%</a:t>
                </a:r>
                <a:r>
                  <a:rPr lang="en-US" baseline="0"/>
                  <a:t>]</a:t>
                </a:r>
                <a:endParaRPr lang="cs-CZ"/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9704432"/>
        <c:crosses val="autoZero"/>
        <c:crossBetween val="midCat"/>
      </c:valAx>
      <c:valAx>
        <c:axId val="259704432"/>
        <c:scaling>
          <c:orientation val="minMax"/>
          <c:min val="4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000" b="0" i="0" baseline="0">
                    <a:effectLst/>
                  </a:rPr>
                  <a:t>v (PO4) FWHM [cm-1]</a:t>
                </a:r>
                <a:endParaRPr lang="cs-CZ" sz="1000">
                  <a:effectLst/>
                </a:endParaRP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59704040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3259808939539"/>
          <c:y val="8.8139512276413728E-2"/>
          <c:w val="0.74251740179487657"/>
          <c:h val="0.63307537778133938"/>
        </c:manualLayout>
      </c:layout>
      <c:scatterChart>
        <c:scatterStyle val="lineMarker"/>
        <c:varyColors val="0"/>
        <c:ser>
          <c:idx val="0"/>
          <c:order val="0"/>
          <c:tx>
            <c:v>experimentální data</c:v>
          </c:tx>
          <c:spPr>
            <a:ln w="28575">
              <a:noFill/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trendlineType val="linear"/>
            <c:dispRSqr val="0"/>
            <c:dispEq val="1"/>
            <c:trendlineLbl>
              <c:layout>
                <c:manualLayout>
                  <c:x val="8.8338477614119809E-2"/>
                  <c:y val="0.329270108421468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baseline="0" dirty="0"/>
                      <a:t>y = 0.2369x + 4.0401</a:t>
                    </a:r>
                    <a:endParaRPr lang="en-US" sz="1600" dirty="0"/>
                  </a:p>
                </c:rich>
              </c:tx>
              <c:numFmt formatCode="General" sourceLinked="0"/>
            </c:trendlineLbl>
          </c:trendline>
          <c:trendline>
            <c:trendlineType val="linear"/>
            <c:dispRSqr val="0"/>
            <c:dispEq val="0"/>
          </c:trendline>
          <c:xVal>
            <c:numRef>
              <c:f>'regresni primka'!$B$11:$B$36</c:f>
              <c:numCache>
                <c:formatCode>0.00</c:formatCode>
                <c:ptCount val="26"/>
                <c:pt idx="0">
                  <c:v>12.545069102561122</c:v>
                </c:pt>
                <c:pt idx="1">
                  <c:v>11.419348356915654</c:v>
                </c:pt>
                <c:pt idx="2">
                  <c:v>10.236925967846648</c:v>
                </c:pt>
                <c:pt idx="3">
                  <c:v>15.945976420099324</c:v>
                </c:pt>
                <c:pt idx="4">
                  <c:v>16.988559452261203</c:v>
                </c:pt>
                <c:pt idx="5">
                  <c:v>11.853950413993203</c:v>
                </c:pt>
                <c:pt idx="6">
                  <c:v>14.864707046821687</c:v>
                </c:pt>
                <c:pt idx="7">
                  <c:v>20.312786972445178</c:v>
                </c:pt>
                <c:pt idx="8">
                  <c:v>14.294310852546406</c:v>
                </c:pt>
                <c:pt idx="9">
                  <c:v>9.2216297549651465</c:v>
                </c:pt>
                <c:pt idx="10">
                  <c:v>9.206385102065159</c:v>
                </c:pt>
                <c:pt idx="11">
                  <c:v>9.4777238842638685</c:v>
                </c:pt>
                <c:pt idx="12">
                  <c:v>13.671872422956172</c:v>
                </c:pt>
                <c:pt idx="13">
                  <c:v>5.3538753606709122</c:v>
                </c:pt>
                <c:pt idx="14">
                  <c:v>26.642017856222935</c:v>
                </c:pt>
                <c:pt idx="15">
                  <c:v>21.672782353359636</c:v>
                </c:pt>
                <c:pt idx="16">
                  <c:v>12.332129507707094</c:v>
                </c:pt>
                <c:pt idx="17">
                  <c:v>14.324357202736397</c:v>
                </c:pt>
                <c:pt idx="18">
                  <c:v>2.3093085346854529</c:v>
                </c:pt>
                <c:pt idx="19">
                  <c:v>3.5999442050457002</c:v>
                </c:pt>
                <c:pt idx="20">
                  <c:v>10.22336824382745</c:v>
                </c:pt>
                <c:pt idx="21">
                  <c:v>14.219878069533641</c:v>
                </c:pt>
                <c:pt idx="22">
                  <c:v>4.792538898914529</c:v>
                </c:pt>
                <c:pt idx="23">
                  <c:v>10.041521125044556</c:v>
                </c:pt>
                <c:pt idx="24">
                  <c:v>21.618371137666479</c:v>
                </c:pt>
                <c:pt idx="25">
                  <c:v>28.001211663119292</c:v>
                </c:pt>
              </c:numCache>
            </c:numRef>
          </c:xVal>
          <c:yVal>
            <c:numRef>
              <c:f>'regresni primka'!$C$11:$C$36</c:f>
              <c:numCache>
                <c:formatCode>0.0</c:formatCode>
                <c:ptCount val="26"/>
                <c:pt idx="0">
                  <c:v>6.9</c:v>
                </c:pt>
                <c:pt idx="1">
                  <c:v>6.5</c:v>
                </c:pt>
                <c:pt idx="2">
                  <c:v>6.5</c:v>
                </c:pt>
                <c:pt idx="3">
                  <c:v>8</c:v>
                </c:pt>
                <c:pt idx="4">
                  <c:v>7.9</c:v>
                </c:pt>
                <c:pt idx="5">
                  <c:v>6.9</c:v>
                </c:pt>
                <c:pt idx="6">
                  <c:v>7.5</c:v>
                </c:pt>
                <c:pt idx="7">
                  <c:v>9.6</c:v>
                </c:pt>
                <c:pt idx="8">
                  <c:v>7.7</c:v>
                </c:pt>
                <c:pt idx="9">
                  <c:v>6.3</c:v>
                </c:pt>
                <c:pt idx="10">
                  <c:v>6.2</c:v>
                </c:pt>
                <c:pt idx="11">
                  <c:v>6.4</c:v>
                </c:pt>
                <c:pt idx="12">
                  <c:v>7.7</c:v>
                </c:pt>
                <c:pt idx="13">
                  <c:v>5.4</c:v>
                </c:pt>
                <c:pt idx="14">
                  <c:v>9.9</c:v>
                </c:pt>
                <c:pt idx="15">
                  <c:v>9.6999999999999993</c:v>
                </c:pt>
                <c:pt idx="16">
                  <c:v>7</c:v>
                </c:pt>
                <c:pt idx="17">
                  <c:v>7.9</c:v>
                </c:pt>
                <c:pt idx="18">
                  <c:v>4.0999999999999996</c:v>
                </c:pt>
                <c:pt idx="19">
                  <c:v>5</c:v>
                </c:pt>
                <c:pt idx="20">
                  <c:v>6.7</c:v>
                </c:pt>
                <c:pt idx="21">
                  <c:v>7.3</c:v>
                </c:pt>
                <c:pt idx="22">
                  <c:v>4.9000000000000004</c:v>
                </c:pt>
                <c:pt idx="23">
                  <c:v>5.9</c:v>
                </c:pt>
                <c:pt idx="24">
                  <c:v>8.6999999999999993</c:v>
                </c:pt>
                <c:pt idx="25">
                  <c:v>10.199999999999999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381-4CA6-8DF8-B32AD8E88C71}"/>
            </c:ext>
          </c:extLst>
        </c:ser>
        <c:ser>
          <c:idx val="1"/>
          <c:order val="1"/>
          <c:tx>
            <c:v>intrapolace - dopočtená šířka v pro 19% apt komponenty</c:v>
          </c:tx>
          <c:spPr>
            <a:ln w="28575">
              <a:noFill/>
            </a:ln>
          </c:spPr>
          <c:marker>
            <c:spPr>
              <a:solidFill>
                <a:schemeClr val="accent6"/>
              </a:solidFill>
            </c:spPr>
          </c:marker>
          <c:xVal>
            <c:numRef>
              <c:f>'regresni primka'!$C$51</c:f>
              <c:numCache>
                <c:formatCode>0.0000</c:formatCode>
                <c:ptCount val="1"/>
                <c:pt idx="0">
                  <c:v>19</c:v>
                </c:pt>
              </c:numCache>
            </c:numRef>
          </c:xVal>
          <c:yVal>
            <c:numRef>
              <c:f>'regresni primka'!$B$51</c:f>
              <c:numCache>
                <c:formatCode>General</c:formatCode>
                <c:ptCount val="1"/>
                <c:pt idx="0">
                  <c:v>8.5404737809146454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381-4CA6-8DF8-B32AD8E88C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590776"/>
        <c:axId val="201592344"/>
      </c:scatterChart>
      <c:valAx>
        <c:axId val="201590776"/>
        <c:scaling>
          <c:orientation val="minMax"/>
          <c:min val="4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apatitov</a:t>
                </a:r>
                <a:r>
                  <a:rPr lang="cs-CZ"/>
                  <a:t>á</a:t>
                </a:r>
                <a:r>
                  <a:rPr lang="cs-CZ" baseline="0"/>
                  <a:t> komponenta </a:t>
                </a:r>
                <a:r>
                  <a:rPr lang="en-US" baseline="0"/>
                  <a:t>[</a:t>
                </a:r>
                <a:r>
                  <a:rPr lang="cs-CZ" baseline="0"/>
                  <a:t>%</a:t>
                </a:r>
                <a:r>
                  <a:rPr lang="en-US" baseline="0"/>
                  <a:t>]</a:t>
                </a:r>
                <a:endParaRPr lang="cs-CZ"/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1592344"/>
        <c:crosses val="autoZero"/>
        <c:crossBetween val="midCat"/>
      </c:valAx>
      <c:valAx>
        <c:axId val="201592344"/>
        <c:scaling>
          <c:orientation val="minMax"/>
          <c:min val="4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 sz="1000" b="0" i="0" baseline="0">
                    <a:effectLst/>
                  </a:rPr>
                  <a:t>v (PO4) FWHM [cm-1]</a:t>
                </a:r>
                <a:endParaRPr lang="cs-CZ" sz="1000">
                  <a:effectLst/>
                </a:endParaRP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1590776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2.908221247349042E-2"/>
          <c:y val="0.86741591553579656"/>
          <c:w val="0.86596102866106683"/>
          <c:h val="0.10217070505671771"/>
        </c:manualLayout>
      </c:layout>
      <c:overlay val="0"/>
      <c:spPr>
        <a:noFill/>
        <a:ln w="3175">
          <a:noFill/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458785090644575"/>
          <c:y val="3.0668730410425778E-2"/>
          <c:w val="0.65509661544645903"/>
          <c:h val="0.58704735669100738"/>
        </c:manualLayout>
      </c:layout>
      <c:scatterChart>
        <c:scatterStyle val="lineMarker"/>
        <c:varyColors val="0"/>
        <c:ser>
          <c:idx val="2"/>
          <c:order val="0"/>
          <c:spPr>
            <a:ln w="28575">
              <a:noFill/>
            </a:ln>
          </c:spPr>
          <c:marker>
            <c:symbol val="circle"/>
            <c:size val="2"/>
          </c:marker>
          <c:dPt>
            <c:idx val="8"/>
            <c:marker>
              <c:symbol val="square"/>
              <c:size val="6"/>
              <c:spPr>
                <a:solidFill>
                  <a:srgbClr val="FF0000"/>
                </a:solidFill>
              </c:spPr>
            </c:marker>
            <c:bubble3D val="0"/>
            <c:spPr>
              <a:ln w="285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7043-47C9-9399-7E234FAC5C7B}"/>
              </c:ext>
            </c:extLst>
          </c:dPt>
          <c:trendline>
            <c:spPr>
              <a:ln w="15875">
                <a:prstDash val="sysDash"/>
              </a:ln>
            </c:spPr>
            <c:trendlineType val="exp"/>
            <c:dispRSqr val="0"/>
            <c:dispEq val="1"/>
            <c:trendlineLbl>
              <c:layout>
                <c:manualLayout>
                  <c:x val="-7.9901129283687825E-2"/>
                  <c:y val="-9.582331761117451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1600" baseline="0" dirty="0"/>
                      <a:t>y = 3E+07e</a:t>
                    </a:r>
                    <a:r>
                      <a:rPr lang="en-US" sz="1600" baseline="30000" dirty="0"/>
                      <a:t>-0.001x</a:t>
                    </a:r>
                    <a:endParaRPr lang="en-US" sz="1600" dirty="0"/>
                  </a:p>
                </c:rich>
              </c:tx>
              <c:numFmt formatCode="General" sourceLinked="0"/>
            </c:trendlineLbl>
          </c:trendline>
          <c:xVal>
            <c:numRef>
              <c:f>List1!$B$3:$B$11</c:f>
              <c:numCache>
                <c:formatCode>General</c:formatCode>
                <c:ptCount val="9"/>
                <c:pt idx="0">
                  <c:v>300</c:v>
                </c:pt>
                <c:pt idx="1">
                  <c:v>600</c:v>
                </c:pt>
                <c:pt idx="2">
                  <c:v>1200</c:v>
                </c:pt>
                <c:pt idx="3">
                  <c:v>1800</c:v>
                </c:pt>
                <c:pt idx="4">
                  <c:v>3600</c:v>
                </c:pt>
                <c:pt idx="5">
                  <c:v>5400</c:v>
                </c:pt>
                <c:pt idx="6">
                  <c:v>7200</c:v>
                </c:pt>
                <c:pt idx="8">
                  <c:v>0</c:v>
                </c:pt>
              </c:numCache>
            </c:numRef>
          </c:xVal>
          <c:yVal>
            <c:numRef>
              <c:f>List1!$C$3:$C$11</c:f>
              <c:numCache>
                <c:formatCode>0.00E+00</c:formatCode>
                <c:ptCount val="9"/>
                <c:pt idx="0">
                  <c:v>18588000</c:v>
                </c:pt>
                <c:pt idx="1">
                  <c:v>13598000</c:v>
                </c:pt>
                <c:pt idx="2">
                  <c:v>7036500</c:v>
                </c:pt>
                <c:pt idx="3">
                  <c:v>3555600</c:v>
                </c:pt>
                <c:pt idx="4">
                  <c:v>499360</c:v>
                </c:pt>
                <c:pt idx="5">
                  <c:v>68670</c:v>
                </c:pt>
                <c:pt idx="6">
                  <c:v>9255</c:v>
                </c:pt>
                <c:pt idx="8" formatCode="General">
                  <c:v>30000000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7043-47C9-9399-7E234FAC5C7B}"/>
            </c:ext>
          </c:extLst>
        </c:ser>
        <c:ser>
          <c:idx val="0"/>
          <c:order val="1"/>
          <c:tx>
            <c:v>experimentální data</c:v>
          </c:tx>
          <c:spPr>
            <a:ln w="28575">
              <a:noFill/>
            </a:ln>
          </c:spPr>
          <c:marker>
            <c:symbol val="diamond"/>
            <c:size val="9"/>
            <c:spPr>
              <a:solidFill>
                <a:srgbClr val="FF0000"/>
              </a:solidFill>
              <a:ln>
                <a:solidFill>
                  <a:schemeClr val="accent6"/>
                </a:solidFill>
              </a:ln>
            </c:spPr>
          </c:marker>
          <c:trendline>
            <c:spPr>
              <a:ln w="22225"/>
            </c:spPr>
            <c:trendlineType val="exp"/>
            <c:dispRSqr val="0"/>
            <c:dispEq val="0"/>
          </c:trendline>
          <c:xVal>
            <c:numRef>
              <c:f>List1!$B$3:$B$9</c:f>
              <c:numCache>
                <c:formatCode>General</c:formatCode>
                <c:ptCount val="7"/>
                <c:pt idx="0">
                  <c:v>300</c:v>
                </c:pt>
                <c:pt idx="1">
                  <c:v>600</c:v>
                </c:pt>
                <c:pt idx="2">
                  <c:v>1200</c:v>
                </c:pt>
                <c:pt idx="3">
                  <c:v>1800</c:v>
                </c:pt>
                <c:pt idx="4">
                  <c:v>3600</c:v>
                </c:pt>
                <c:pt idx="5">
                  <c:v>5400</c:v>
                </c:pt>
                <c:pt idx="6">
                  <c:v>7200</c:v>
                </c:pt>
              </c:numCache>
            </c:numRef>
          </c:xVal>
          <c:yVal>
            <c:numRef>
              <c:f>List1!$C$3:$C$9</c:f>
              <c:numCache>
                <c:formatCode>0.00E+00</c:formatCode>
                <c:ptCount val="7"/>
                <c:pt idx="0">
                  <c:v>18588000</c:v>
                </c:pt>
                <c:pt idx="1">
                  <c:v>13598000</c:v>
                </c:pt>
                <c:pt idx="2">
                  <c:v>7036500</c:v>
                </c:pt>
                <c:pt idx="3">
                  <c:v>3555600</c:v>
                </c:pt>
                <c:pt idx="4">
                  <c:v>499360</c:v>
                </c:pt>
                <c:pt idx="5">
                  <c:v>68670</c:v>
                </c:pt>
                <c:pt idx="6">
                  <c:v>9255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7043-47C9-9399-7E234FAC5C7B}"/>
            </c:ext>
          </c:extLst>
        </c:ser>
        <c:ser>
          <c:idx val="1"/>
          <c:order val="2"/>
          <c:tx>
            <c:v>exptrapolace - stanovení počáteční aktivity v čase 0 s</c:v>
          </c:tx>
          <c:spPr>
            <a:ln w="28575">
              <a:noFill/>
            </a:ln>
          </c:spPr>
          <c:marker>
            <c:spPr>
              <a:solidFill>
                <a:schemeClr val="accent6"/>
              </a:solidFill>
            </c:spPr>
          </c:marker>
          <c:dPt>
            <c:idx val="0"/>
            <c:bubble3D val="0"/>
            <c:spPr>
              <a:ln w="28575"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7043-47C9-9399-7E234FAC5C7B}"/>
              </c:ext>
            </c:extLst>
          </c:dPt>
          <c:xVal>
            <c:numRef>
              <c:f>List1!$B$11</c:f>
              <c:numCache>
                <c:formatCode>General</c:formatCode>
                <c:ptCount val="1"/>
                <c:pt idx="0">
                  <c:v>0</c:v>
                </c:pt>
              </c:numCache>
            </c:numRef>
          </c:xVal>
          <c:yVal>
            <c:numRef>
              <c:f>List1!$C$11</c:f>
              <c:numCache>
                <c:formatCode>General</c:formatCode>
                <c:ptCount val="1"/>
                <c:pt idx="0">
                  <c:v>30000000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7043-47C9-9399-7E234FAC5C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590384"/>
        <c:axId val="201592736"/>
      </c:scatterChart>
      <c:valAx>
        <c:axId val="20159038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čas (s)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1592736"/>
        <c:crosses val="autoZero"/>
        <c:crossBetween val="midCat"/>
      </c:valAx>
      <c:valAx>
        <c:axId val="2015927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aktivita (Bq)</a:t>
                </a:r>
              </a:p>
            </c:rich>
          </c:tx>
          <c:layout>
            <c:manualLayout>
              <c:xMode val="edge"/>
              <c:yMode val="edge"/>
              <c:x val="4.7566762072367274E-3"/>
              <c:y val="0.23926108378530331"/>
            </c:manualLayout>
          </c:layout>
          <c:overlay val="0"/>
        </c:title>
        <c:numFmt formatCode="0.00E+00" sourceLinked="1"/>
        <c:majorTickMark val="out"/>
        <c:minorTickMark val="none"/>
        <c:tickLblPos val="nextTo"/>
        <c:crossAx val="201590384"/>
        <c:crosses val="autoZero"/>
        <c:crossBetween val="midCat"/>
      </c:valAx>
      <c:spPr>
        <a:noFill/>
      </c:spPr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/>
            </a:pPr>
            <a:endParaRPr lang="en-US"/>
          </a:p>
        </c:txPr>
      </c:legendEntry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4.9855399712722976E-3"/>
          <c:y val="0.74319330680429452"/>
          <c:w val="0.89159074142728212"/>
          <c:h val="0.10448775893587581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'nelin záv2'!$B$6</c:f>
              <c:strCache>
                <c:ptCount val="1"/>
                <c:pt idx="0">
                  <c:v>O2 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tx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28649518810148733"/>
                  <c:y val="2.543936393915666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'nelin záv2'!$A$8:$A$16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</c:numCache>
            </c:numRef>
          </c:xVal>
          <c:yVal>
            <c:numRef>
              <c:f>'nelin záv2'!$B$8:$B$16</c:f>
              <c:numCache>
                <c:formatCode>General</c:formatCode>
                <c:ptCount val="9"/>
                <c:pt idx="0">
                  <c:v>14.6</c:v>
                </c:pt>
                <c:pt idx="1">
                  <c:v>12.9</c:v>
                </c:pt>
                <c:pt idx="2">
                  <c:v>11.5</c:v>
                </c:pt>
                <c:pt idx="3">
                  <c:v>10.4</c:v>
                </c:pt>
                <c:pt idx="4">
                  <c:v>9.4499999999999993</c:v>
                </c:pt>
                <c:pt idx="5">
                  <c:v>8.69</c:v>
                </c:pt>
                <c:pt idx="6">
                  <c:v>7.55</c:v>
                </c:pt>
                <c:pt idx="7">
                  <c:v>7.52</c:v>
                </c:pt>
                <c:pt idx="8">
                  <c:v>6.47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D43-4493-841F-9498960BFA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8638728"/>
        <c:axId val="478640040"/>
      </c:scatterChart>
      <c:valAx>
        <c:axId val="478638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t </a:t>
                </a:r>
                <a:r>
                  <a:rPr lang="en-GB"/>
                  <a:t>[</a:t>
                </a:r>
                <a:r>
                  <a:rPr lang="cs-CZ"/>
                  <a:t>°c</a:t>
                </a:r>
                <a:r>
                  <a:rPr lang="en-GB"/>
                  <a:t>]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40040"/>
        <c:crosses val="autoZero"/>
        <c:crossBetween val="midCat"/>
      </c:valAx>
      <c:valAx>
        <c:axId val="4786400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387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power"/>
            <c:dispRSqr val="1"/>
            <c:dispEq val="1"/>
            <c:trendlineLbl>
              <c:layout>
                <c:manualLayout>
                  <c:x val="-0.24093722659667541"/>
                  <c:y val="0.24793161271507727"/>
                </c:manualLayout>
              </c:layout>
              <c:numFmt formatCode="General" sourceLinked="0"/>
            </c:trendlineLbl>
          </c:trendline>
          <c:trendline>
            <c:spPr>
              <a:ln w="19050">
                <a:prstDash val="sysDot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4.9190459888166151E-2"/>
                  <c:y val="3.7195237727922721E-2"/>
                </c:manualLayout>
              </c:layout>
              <c:numFmt formatCode="General" sourceLinked="0"/>
            </c:trendlineLbl>
          </c:trendline>
          <c:xVal>
            <c:numRef>
              <c:f>'nelin zav1'!$B$7:$B$15</c:f>
              <c:numCache>
                <c:formatCode>General</c:formatCode>
                <c:ptCount val="9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100</c:v>
                </c:pt>
              </c:numCache>
            </c:numRef>
          </c:xVal>
          <c:yVal>
            <c:numRef>
              <c:f>'nelin zav1'!$C$7:$C$15</c:f>
              <c:numCache>
                <c:formatCode>General</c:formatCode>
                <c:ptCount val="9"/>
                <c:pt idx="0">
                  <c:v>3.3</c:v>
                </c:pt>
                <c:pt idx="1">
                  <c:v>5.5</c:v>
                </c:pt>
                <c:pt idx="2">
                  <c:v>6.3</c:v>
                </c:pt>
                <c:pt idx="3">
                  <c:v>11.8</c:v>
                </c:pt>
                <c:pt idx="4">
                  <c:v>15</c:v>
                </c:pt>
                <c:pt idx="5">
                  <c:v>21.8</c:v>
                </c:pt>
                <c:pt idx="6">
                  <c:v>25.4</c:v>
                </c:pt>
                <c:pt idx="7">
                  <c:v>34</c:v>
                </c:pt>
                <c:pt idx="8">
                  <c:v>56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1CA-4A3B-BECC-F14B90CD6C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9179520"/>
        <c:axId val="139181440"/>
      </c:scatterChart>
      <c:valAx>
        <c:axId val="139179520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</a:t>
                </a:r>
                <a:r>
                  <a:rPr lang="cs-CZ" baseline="0"/>
                  <a:t> </a:t>
                </a:r>
                <a:r>
                  <a:rPr lang="en-US" baseline="0"/>
                  <a:t>[</a:t>
                </a:r>
                <a:r>
                  <a:rPr lang="cs-CZ" baseline="0"/>
                  <a:t>°C</a:t>
                </a:r>
                <a:r>
                  <a:rPr lang="en-US" baseline="0"/>
                  <a:t>]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39181440"/>
        <c:crosses val="autoZero"/>
        <c:crossBetween val="midCat"/>
        <c:majorUnit val="10"/>
      </c:valAx>
      <c:valAx>
        <c:axId val="1391814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g KClO3/100 g H2O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2219462671332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91795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6513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6513" y="9420225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65A8699-413D-49B5-A49F-D13BCE3049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9181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513" y="0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56175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1700"/>
            <a:ext cx="543242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513" y="9420225"/>
            <a:ext cx="294322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AAC1DB6-2298-4C99-BCE9-9609BD92A3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031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BBAF59-88B3-4F06-8DD4-C5EFB630DE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92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42471-DC34-40B6-B0BB-D0E5CE0775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2699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98ABB-418E-4347-9CF9-8530BA97DE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12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EACAB-E9D7-4D21-96B4-9D1967A092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797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dpis a 4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1BE71-6D30-4BA2-A5E9-25B31E06CD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091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83409-BBAC-48CB-AA98-AA8E5D6DA6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844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FB378-09B2-4F6A-9F6E-F9D90A23CA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51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409C0-532D-4ECC-9636-5018CAA36C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150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6E0A4-04EA-4372-A6A5-704C7FBF00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49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28B78-23C3-4149-8FD9-9AE29B7618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330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8E0F4-CA4C-4C91-859A-567072EA18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44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C4B0E-2372-4C2E-A144-A01D7482A3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14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7AB2F-CE98-4D8F-B7EC-7A680C99A2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157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50000">
              <a:srgbClr val="FFDD55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40B62C-7587-43D1-B221-EF64FD1D23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0" y="765175"/>
            <a:ext cx="8748713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395288" y="0"/>
            <a:ext cx="0" cy="659765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1.wmf"/><Relationship Id="rId7" Type="http://schemas.openxmlformats.org/officeDocument/2006/relationships/image" Target="../media/image14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6.png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13" Type="http://schemas.openxmlformats.org/officeDocument/2006/relationships/image" Target="../media/image23.emf"/><Relationship Id="rId3" Type="http://schemas.openxmlformats.org/officeDocument/2006/relationships/image" Target="../media/image19.emf"/><Relationship Id="rId7" Type="http://schemas.openxmlformats.org/officeDocument/2006/relationships/image" Target="../media/image21.emf"/><Relationship Id="rId12" Type="http://schemas.openxmlformats.org/officeDocument/2006/relationships/oleObject" Target="../embeddings/oleObject17.bin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13.xml"/><Relationship Id="rId6" Type="http://schemas.openxmlformats.org/officeDocument/2006/relationships/oleObject" Target="../embeddings/oleObject14.bin"/><Relationship Id="rId11" Type="http://schemas.openxmlformats.org/officeDocument/2006/relationships/image" Target="../media/image22.emf"/><Relationship Id="rId5" Type="http://schemas.openxmlformats.org/officeDocument/2006/relationships/image" Target="../media/image20.emf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1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08962" cy="3097212"/>
          </a:xfrm>
        </p:spPr>
        <p:txBody>
          <a:bodyPr/>
          <a:lstStyle/>
          <a:p>
            <a:pPr eaLnBrk="1" hangingPunct="1"/>
            <a:r>
              <a:rPr lang="cs-CZ" sz="3600" dirty="0"/>
              <a:t>Základy zpracování geologických dat</a:t>
            </a:r>
            <a:br>
              <a:rPr lang="cs-CZ" sz="3600" dirty="0"/>
            </a:br>
            <a:br>
              <a:rPr lang="cs-CZ" sz="3600" dirty="0"/>
            </a:br>
            <a:r>
              <a:rPr lang="cs-CZ" sz="3200" dirty="0"/>
              <a:t>regresní a korelační analýza</a:t>
            </a:r>
            <a:br>
              <a:rPr lang="cs-CZ" sz="3600" dirty="0"/>
            </a:br>
            <a:br>
              <a:rPr lang="cs-CZ" sz="2400" dirty="0"/>
            </a:br>
            <a:r>
              <a:rPr lang="cs-CZ" sz="2400" dirty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5516563"/>
            <a:ext cx="8229600" cy="10096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cs-CZ" sz="2000" b="1" dirty="0"/>
              <a:t>R. </a:t>
            </a:r>
            <a:r>
              <a:rPr lang="cs-CZ" sz="2000" b="1" dirty="0" err="1"/>
              <a:t>Čopjaková</a:t>
            </a:r>
            <a:endParaRPr lang="cs-CZ" sz="2000" dirty="0"/>
          </a:p>
          <a:p>
            <a:pPr algn="ctr" eaLnBrk="1" hangingPunct="1">
              <a:buFont typeface="Wingdings" pitchFamily="2" charset="2"/>
              <a:buNone/>
            </a:pPr>
            <a:endParaRPr lang="cs-CZ" sz="2000" dirty="0"/>
          </a:p>
          <a:p>
            <a:pPr algn="ctr" eaLnBrk="1" hangingPunct="1">
              <a:buFont typeface="Wingdings" pitchFamily="2" charset="2"/>
              <a:buNone/>
            </a:pPr>
            <a:endParaRPr lang="cs-CZ" sz="3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90"/>
    </mc:Choice>
    <mc:Fallback xmlns="">
      <p:transition spd="slow" advTm="1729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17513"/>
          </a:xfrm>
        </p:spPr>
        <p:txBody>
          <a:bodyPr/>
          <a:lstStyle/>
          <a:p>
            <a:pPr eaLnBrk="1" hangingPunct="1"/>
            <a:r>
              <a:rPr lang="cs-CZ" sz="2800" b="0">
                <a:solidFill>
                  <a:schemeClr val="tx1"/>
                </a:solidFill>
                <a:cs typeface="Times New Roman" pitchFamily="18" charset="0"/>
              </a:rPr>
              <a:t>Metoda nejmenších čtverců pro přímku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4800600" cy="5638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Hledáme minimum  výrazu </a:t>
            </a:r>
            <a:endParaRPr lang="cs-CZ" sz="1600" dirty="0"/>
          </a:p>
          <a:p>
            <a:pPr algn="just" eaLnBrk="1" hangingPunct="1">
              <a:lnSpc>
                <a:spcPct val="90000"/>
              </a:lnSpc>
            </a:pPr>
            <a:endParaRPr lang="cs-CZ" sz="1600" dirty="0"/>
          </a:p>
          <a:p>
            <a:pPr algn="just" eaLnBrk="1" hangingPunct="1">
              <a:lnSpc>
                <a:spcPct val="90000"/>
              </a:lnSpc>
            </a:pPr>
            <a:r>
              <a:rPr lang="cs-CZ" sz="1600" dirty="0"/>
              <a:t>Kde                          </a:t>
            </a:r>
            <a:r>
              <a:rPr lang="cs-CZ" sz="1800" i="1" dirty="0" err="1"/>
              <a:t>Y</a:t>
            </a:r>
            <a:r>
              <a:rPr lang="cs-CZ" sz="1800" i="1" baseline="-25000" dirty="0" err="1"/>
              <a:t>i</a:t>
            </a:r>
            <a:r>
              <a:rPr lang="cs-CZ" sz="1800" i="1" dirty="0"/>
              <a:t> = </a:t>
            </a:r>
            <a:r>
              <a:rPr lang="cs-CZ" sz="1800" i="1" dirty="0" err="1"/>
              <a:t>b</a:t>
            </a:r>
            <a:r>
              <a:rPr lang="cs-CZ" sz="1800" i="1" baseline="-25000" dirty="0" err="1"/>
              <a:t>o</a:t>
            </a:r>
            <a:r>
              <a:rPr lang="cs-CZ" sz="1800" i="1" dirty="0"/>
              <a:t> + b</a:t>
            </a:r>
            <a:r>
              <a:rPr lang="cs-CZ" sz="1800" i="1" baseline="-25000" dirty="0"/>
              <a:t>1</a:t>
            </a:r>
            <a:r>
              <a:rPr lang="cs-CZ" sz="1800" i="1" dirty="0"/>
              <a:t>X</a:t>
            </a:r>
            <a:r>
              <a:rPr lang="cs-CZ" sz="1800" i="1" baseline="-25000" dirty="0"/>
              <a:t>i</a:t>
            </a:r>
            <a:r>
              <a:rPr lang="cs-CZ" sz="1800" i="1" dirty="0"/>
              <a:t> + </a:t>
            </a:r>
            <a:r>
              <a:rPr lang="cs-CZ" sz="1800" i="1" dirty="0" err="1">
                <a:latin typeface="Symbol" pitchFamily="18" charset="2"/>
              </a:rPr>
              <a:t>e</a:t>
            </a:r>
            <a:r>
              <a:rPr lang="cs-CZ" sz="1800" i="1" baseline="-25000" dirty="0" err="1"/>
              <a:t>i</a:t>
            </a:r>
            <a:r>
              <a:rPr lang="cs-CZ" sz="1600" dirty="0"/>
              <a:t>         a</a:t>
            </a:r>
          </a:p>
          <a:p>
            <a:pPr algn="just" eaLnBrk="1" hangingPunct="1">
              <a:lnSpc>
                <a:spcPct val="90000"/>
              </a:lnSpc>
            </a:pPr>
            <a:endParaRPr lang="cs-CZ" sz="1600" dirty="0"/>
          </a:p>
          <a:p>
            <a:pPr algn="just" eaLnBrk="1" hangingPunct="1"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Po dosazení obdržíme</a:t>
            </a:r>
            <a:endParaRPr lang="cs-CZ" sz="1600" dirty="0"/>
          </a:p>
          <a:p>
            <a:pPr algn="just" eaLnBrk="1" hangingPunct="1">
              <a:lnSpc>
                <a:spcPct val="90000"/>
              </a:lnSpc>
            </a:pPr>
            <a:endParaRPr lang="cs-CZ" sz="1600" dirty="0"/>
          </a:p>
          <a:p>
            <a:pPr algn="just" eaLnBrk="1" hangingPunct="1">
              <a:lnSpc>
                <a:spcPct val="90000"/>
              </a:lnSpc>
            </a:pPr>
            <a:endParaRPr lang="cs-CZ" sz="1600" dirty="0"/>
          </a:p>
          <a:p>
            <a:pPr algn="just" eaLnBrk="1" hangingPunct="1">
              <a:lnSpc>
                <a:spcPct val="90000"/>
              </a:lnSpc>
            </a:pPr>
            <a:r>
              <a:rPr lang="cs-CZ" sz="1600" dirty="0">
                <a:cs typeface="Times New Roman" pitchFamily="18" charset="0"/>
              </a:rPr>
              <a:t>Hodnota veličiny </a:t>
            </a:r>
            <a:r>
              <a:rPr lang="cs-CZ" sz="1600" i="1" dirty="0">
                <a:cs typeface="Times New Roman" pitchFamily="18" charset="0"/>
              </a:rPr>
              <a:t>S</a:t>
            </a:r>
            <a:r>
              <a:rPr lang="cs-CZ" sz="1600" dirty="0">
                <a:cs typeface="Times New Roman" pitchFamily="18" charset="0"/>
              </a:rPr>
              <a:t> závisí na volitelných hodnotách </a:t>
            </a:r>
            <a:r>
              <a:rPr lang="cs-CZ" sz="1600" i="1" dirty="0"/>
              <a:t>b</a:t>
            </a:r>
            <a:r>
              <a:rPr lang="cs-CZ" sz="1600" i="1" baseline="-25000" dirty="0"/>
              <a:t>0</a:t>
            </a:r>
            <a:r>
              <a:rPr lang="cs-CZ" sz="1600" dirty="0">
                <a:cs typeface="Times New Roman" pitchFamily="18" charset="0"/>
              </a:rPr>
              <a:t> a </a:t>
            </a:r>
            <a:r>
              <a:rPr lang="cs-CZ" sz="1600" i="1" dirty="0">
                <a:cs typeface="Times New Roman" pitchFamily="18" charset="0"/>
              </a:rPr>
              <a:t>b</a:t>
            </a:r>
            <a:r>
              <a:rPr lang="cs-CZ" sz="1600" i="1" baseline="-25000" dirty="0"/>
              <a:t>1</a:t>
            </a:r>
            <a:r>
              <a:rPr lang="cs-CZ" sz="1600" dirty="0">
                <a:cs typeface="Times New Roman" pitchFamily="18" charset="0"/>
              </a:rPr>
              <a:t> a je to tedy funkce dvou proměnných. Její extrém</a:t>
            </a:r>
            <a:r>
              <a:rPr lang="cs-CZ" sz="1600" dirty="0"/>
              <a:t> (minimum)</a:t>
            </a:r>
            <a:r>
              <a:rPr lang="cs-CZ" sz="1600" dirty="0">
                <a:cs typeface="Times New Roman" pitchFamily="18" charset="0"/>
              </a:rPr>
              <a:t> se najde nulováním parciálních derivací podle těchto proměnných. </a:t>
            </a:r>
            <a:r>
              <a:rPr lang="cs-CZ" sz="1600" dirty="0" err="1">
                <a:cs typeface="Times New Roman" pitchFamily="18" charset="0"/>
              </a:rPr>
              <a:t>Zderivujeme</a:t>
            </a:r>
            <a:r>
              <a:rPr lang="cs-CZ" sz="1600" dirty="0">
                <a:cs typeface="Times New Roman" pitchFamily="18" charset="0"/>
              </a:rPr>
              <a:t> výraz parciálně podle </a:t>
            </a:r>
            <a:r>
              <a:rPr lang="cs-CZ" sz="1600" i="1" dirty="0">
                <a:cs typeface="Times New Roman" pitchFamily="18" charset="0"/>
              </a:rPr>
              <a:t>b</a:t>
            </a:r>
            <a:r>
              <a:rPr lang="cs-CZ" sz="1600" i="1" baseline="-30000" dirty="0">
                <a:cs typeface="Times New Roman" pitchFamily="18" charset="0"/>
              </a:rPr>
              <a:t>0</a:t>
            </a:r>
            <a:r>
              <a:rPr lang="cs-CZ" sz="1600" baseline="-30000" dirty="0">
                <a:cs typeface="Times New Roman" pitchFamily="18" charset="0"/>
              </a:rPr>
              <a:t> </a:t>
            </a:r>
            <a:r>
              <a:rPr lang="cs-CZ" sz="1600" dirty="0">
                <a:cs typeface="Times New Roman" pitchFamily="18" charset="0"/>
              </a:rPr>
              <a:t> a </a:t>
            </a:r>
            <a:r>
              <a:rPr lang="cs-CZ" sz="1600" i="1" dirty="0">
                <a:cs typeface="Times New Roman" pitchFamily="18" charset="0"/>
              </a:rPr>
              <a:t>b</a:t>
            </a:r>
            <a:r>
              <a:rPr lang="cs-CZ" sz="1600" i="1" baseline="-30000" dirty="0">
                <a:cs typeface="Times New Roman" pitchFamily="18" charset="0"/>
              </a:rPr>
              <a:t>1</a:t>
            </a:r>
            <a:r>
              <a:rPr lang="cs-CZ" sz="1600" dirty="0">
                <a:cs typeface="Times New Roman" pitchFamily="18" charset="0"/>
              </a:rPr>
              <a:t> a dostaneme soustavu normálních rovnic</a:t>
            </a:r>
            <a:endParaRPr lang="cs-CZ" sz="1600" dirty="0"/>
          </a:p>
          <a:p>
            <a:pPr algn="just" eaLnBrk="1" hangingPunct="1">
              <a:lnSpc>
                <a:spcPct val="90000"/>
              </a:lnSpc>
            </a:pPr>
            <a:endParaRPr lang="cs-CZ" sz="1600" dirty="0"/>
          </a:p>
          <a:p>
            <a:pPr algn="just" eaLnBrk="1" hangingPunct="1">
              <a:lnSpc>
                <a:spcPct val="90000"/>
              </a:lnSpc>
            </a:pPr>
            <a:r>
              <a:rPr lang="cs-CZ" sz="1600" dirty="0"/>
              <a:t>Z těchto rovnic můžeme </a:t>
            </a:r>
            <a:r>
              <a:rPr lang="cs-CZ" sz="1600" dirty="0">
                <a:cs typeface="Times New Roman" pitchFamily="18" charset="0"/>
              </a:rPr>
              <a:t>po příslušných úpravách </a:t>
            </a:r>
            <a:r>
              <a:rPr lang="cs-CZ" sz="1600" dirty="0">
                <a:solidFill>
                  <a:srgbClr val="C00000"/>
                </a:solidFill>
              </a:rPr>
              <a:t>vyjádřit</a:t>
            </a:r>
            <a:r>
              <a:rPr lang="cs-CZ" sz="1600" dirty="0"/>
              <a:t> </a:t>
            </a:r>
            <a:r>
              <a:rPr lang="cs-CZ" sz="1600" dirty="0">
                <a:solidFill>
                  <a:srgbClr val="C00000"/>
                </a:solidFill>
              </a:rPr>
              <a:t>parametr</a:t>
            </a:r>
            <a:r>
              <a:rPr lang="cs-CZ" sz="1600" dirty="0"/>
              <a:t> </a:t>
            </a:r>
            <a:r>
              <a:rPr lang="cs-CZ" sz="1600" dirty="0">
                <a:solidFill>
                  <a:srgbClr val="C00000"/>
                </a:solidFill>
              </a:rPr>
              <a:t>b</a:t>
            </a:r>
            <a:r>
              <a:rPr lang="cs-CZ" sz="1600" baseline="-25000" dirty="0">
                <a:solidFill>
                  <a:srgbClr val="C00000"/>
                </a:solidFill>
              </a:rPr>
              <a:t>1</a:t>
            </a:r>
            <a:r>
              <a:rPr lang="cs-CZ" sz="1600" dirty="0"/>
              <a:t> – tedy </a:t>
            </a:r>
            <a:r>
              <a:rPr lang="cs-CZ" sz="1600" dirty="0">
                <a:solidFill>
                  <a:srgbClr val="C00000"/>
                </a:solidFill>
              </a:rPr>
              <a:t>směrnici</a:t>
            </a:r>
            <a:r>
              <a:rPr lang="cs-CZ" sz="1600" dirty="0"/>
              <a:t> regresní přímky </a:t>
            </a:r>
          </a:p>
          <a:p>
            <a:pPr algn="just" eaLnBrk="1" hangingPunct="1">
              <a:lnSpc>
                <a:spcPct val="90000"/>
              </a:lnSpc>
            </a:pPr>
            <a:endParaRPr lang="cs-CZ" sz="1600" dirty="0"/>
          </a:p>
          <a:p>
            <a:pPr algn="just" eaLnBrk="1" hangingPunct="1">
              <a:lnSpc>
                <a:spcPct val="90000"/>
              </a:lnSpc>
            </a:pPr>
            <a:r>
              <a:rPr lang="cs-CZ" sz="1600" dirty="0"/>
              <a:t>Z rovnice lineární funkce potom </a:t>
            </a:r>
            <a:r>
              <a:rPr lang="cs-CZ" sz="1600" dirty="0">
                <a:solidFill>
                  <a:srgbClr val="C00000"/>
                </a:solidFill>
              </a:rPr>
              <a:t>dopočteme parametr b</a:t>
            </a:r>
            <a:r>
              <a:rPr lang="cs-CZ" sz="1600" baseline="-25000" dirty="0">
                <a:solidFill>
                  <a:srgbClr val="C00000"/>
                </a:solidFill>
              </a:rPr>
              <a:t>0</a:t>
            </a:r>
            <a:r>
              <a:rPr lang="cs-CZ" sz="1600" dirty="0"/>
              <a:t>, za předpokladu že x a y leží na regresní přímce</a:t>
            </a:r>
            <a:endParaRPr lang="cs-CZ" dirty="0"/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endParaRPr lang="cs-CZ" dirty="0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762000"/>
            <a:ext cx="1752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63" y="1341438"/>
            <a:ext cx="1371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773238"/>
            <a:ext cx="2438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997200"/>
            <a:ext cx="29718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2" name="Rectangle 14"/>
          <p:cNvSpPr>
            <a:spLocks noChangeArrowheads="1"/>
          </p:cNvSpPr>
          <p:nvPr/>
        </p:nvSpPr>
        <p:spPr bwMode="auto">
          <a:xfrm>
            <a:off x="2943225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1273" name="Rectangle 17"/>
          <p:cNvSpPr>
            <a:spLocks noChangeArrowheads="1"/>
          </p:cNvSpPr>
          <p:nvPr/>
        </p:nvSpPr>
        <p:spPr bwMode="auto">
          <a:xfrm>
            <a:off x="2971800" y="2905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1274" name="Rectangle 19"/>
          <p:cNvSpPr>
            <a:spLocks noChangeArrowheads="1"/>
          </p:cNvSpPr>
          <p:nvPr/>
        </p:nvSpPr>
        <p:spPr bwMode="auto">
          <a:xfrm>
            <a:off x="3429000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1275" name="Object 18"/>
          <p:cNvGraphicFramePr>
            <a:graphicFrameLocks noChangeAspect="1"/>
          </p:cNvGraphicFramePr>
          <p:nvPr/>
        </p:nvGraphicFramePr>
        <p:xfrm>
          <a:off x="5364163" y="4508500"/>
          <a:ext cx="34290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2324100" imgH="520700" progId="Equation.3">
                  <p:embed/>
                </p:oleObj>
              </mc:Choice>
              <mc:Fallback>
                <p:oleObj r:id="rId6" imgW="2324100" imgH="5207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508500"/>
                        <a:ext cx="34290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6" name="Rectangle 21"/>
          <p:cNvSpPr>
            <a:spLocks noChangeArrowheads="1"/>
          </p:cNvSpPr>
          <p:nvPr/>
        </p:nvSpPr>
        <p:spPr bwMode="auto">
          <a:xfrm>
            <a:off x="3635375" y="3213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1277" name="Object 20"/>
          <p:cNvGraphicFramePr>
            <a:graphicFrameLocks noChangeAspect="1"/>
          </p:cNvGraphicFramePr>
          <p:nvPr/>
        </p:nvGraphicFramePr>
        <p:xfrm>
          <a:off x="5364163" y="6119813"/>
          <a:ext cx="3200400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8" imgW="1854200" imgH="431800" progId="Equation.3">
                  <p:embed/>
                </p:oleObj>
              </mc:Choice>
              <mc:Fallback>
                <p:oleObj r:id="rId8" imgW="1854200" imgH="431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6119813"/>
                        <a:ext cx="3200400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8" name="Line 22"/>
          <p:cNvSpPr>
            <a:spLocks noChangeShapeType="1"/>
          </p:cNvSpPr>
          <p:nvPr/>
        </p:nvSpPr>
        <p:spPr bwMode="auto">
          <a:xfrm>
            <a:off x="3995738" y="5949280"/>
            <a:ext cx="14446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9" name="Line 23"/>
          <p:cNvSpPr>
            <a:spLocks noChangeShapeType="1"/>
          </p:cNvSpPr>
          <p:nvPr/>
        </p:nvSpPr>
        <p:spPr bwMode="auto">
          <a:xfrm>
            <a:off x="4354513" y="5949280"/>
            <a:ext cx="1460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1280" name="Picture 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492375"/>
            <a:ext cx="24384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1" name="Text Box 25"/>
          <p:cNvSpPr txBox="1">
            <a:spLocks noChangeArrowheads="1"/>
          </p:cNvSpPr>
          <p:nvPr/>
        </p:nvSpPr>
        <p:spPr bwMode="auto">
          <a:xfrm>
            <a:off x="7812088" y="2708275"/>
            <a:ext cx="792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000">
                <a:latin typeface="Comic Sans MS" pitchFamily="66" charset="0"/>
              </a:rPr>
              <a:t>= min</a:t>
            </a:r>
          </a:p>
        </p:txBody>
      </p:sp>
      <p:sp>
        <p:nvSpPr>
          <p:cNvPr id="11282" name="Text Box 26"/>
          <p:cNvSpPr txBox="1">
            <a:spLocks noChangeArrowheads="1"/>
          </p:cNvSpPr>
          <p:nvPr/>
        </p:nvSpPr>
        <p:spPr bwMode="auto">
          <a:xfrm>
            <a:off x="6011863" y="5373688"/>
            <a:ext cx="21955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l-GR" dirty="0">
                <a:cs typeface="Arial" pitchFamily="34" charset="0"/>
              </a:rPr>
              <a:t>Σ</a:t>
            </a:r>
            <a:r>
              <a:rPr lang="cs-CZ" dirty="0">
                <a:cs typeface="Arial" pitchFamily="34" charset="0"/>
              </a:rPr>
              <a:t>(</a:t>
            </a:r>
            <a:r>
              <a:rPr lang="cs-CZ" dirty="0" err="1">
                <a:cs typeface="Arial" pitchFamily="34" charset="0"/>
              </a:rPr>
              <a:t>x</a:t>
            </a:r>
            <a:r>
              <a:rPr lang="cs-CZ" baseline="-25000" dirty="0" err="1">
                <a:cs typeface="Arial" pitchFamily="34" charset="0"/>
              </a:rPr>
              <a:t>i</a:t>
            </a:r>
            <a:r>
              <a:rPr lang="cs-CZ" dirty="0">
                <a:cs typeface="Arial" pitchFamily="34" charset="0"/>
              </a:rPr>
              <a:t>-x)(</a:t>
            </a:r>
            <a:r>
              <a:rPr lang="cs-CZ" dirty="0" err="1">
                <a:cs typeface="Arial" pitchFamily="34" charset="0"/>
              </a:rPr>
              <a:t>y</a:t>
            </a:r>
            <a:r>
              <a:rPr lang="cs-CZ" baseline="-25000" dirty="0" err="1">
                <a:cs typeface="Arial" pitchFamily="34" charset="0"/>
              </a:rPr>
              <a:t>i</a:t>
            </a:r>
            <a:r>
              <a:rPr lang="cs-CZ" dirty="0">
                <a:cs typeface="Arial" pitchFamily="34" charset="0"/>
              </a:rPr>
              <a:t>-y)      </a:t>
            </a:r>
            <a:r>
              <a:rPr lang="cs-CZ" dirty="0" err="1">
                <a:cs typeface="Arial" pitchFamily="34" charset="0"/>
              </a:rPr>
              <a:t>cov</a:t>
            </a:r>
            <a:r>
              <a:rPr lang="cs-CZ" baseline="-25000" dirty="0" err="1">
                <a:cs typeface="Arial" pitchFamily="34" charset="0"/>
              </a:rPr>
              <a:t>xy</a:t>
            </a:r>
            <a:endParaRPr lang="cs-CZ" baseline="-25000" dirty="0">
              <a:cs typeface="Arial" pitchFamily="34" charset="0"/>
            </a:endParaRPr>
          </a:p>
          <a:p>
            <a:pPr eaLnBrk="1" hangingPunct="1"/>
            <a:r>
              <a:rPr lang="cs-CZ" dirty="0"/>
              <a:t>  </a:t>
            </a:r>
            <a:r>
              <a:rPr lang="el-GR" dirty="0"/>
              <a:t>Σ </a:t>
            </a:r>
            <a:r>
              <a:rPr lang="cs-CZ" dirty="0"/>
              <a:t>(</a:t>
            </a:r>
            <a:r>
              <a:rPr lang="cs-CZ" dirty="0" err="1"/>
              <a:t>x</a:t>
            </a:r>
            <a:r>
              <a:rPr lang="cs-CZ" baseline="-25000" dirty="0" err="1"/>
              <a:t>i</a:t>
            </a:r>
            <a:r>
              <a:rPr lang="cs-CZ" dirty="0"/>
              <a:t>-x)</a:t>
            </a:r>
            <a:r>
              <a:rPr lang="cs-CZ" baseline="30000" dirty="0"/>
              <a:t>2                </a:t>
            </a:r>
            <a:r>
              <a:rPr lang="cs-CZ" dirty="0"/>
              <a:t>s</a:t>
            </a:r>
            <a:r>
              <a:rPr lang="cs-CZ" baseline="-25000" dirty="0"/>
              <a:t>x</a:t>
            </a:r>
            <a:r>
              <a:rPr lang="cs-CZ" baseline="30000" dirty="0"/>
              <a:t>2</a:t>
            </a:r>
            <a:endParaRPr lang="el-GR" baseline="30000" dirty="0"/>
          </a:p>
        </p:txBody>
      </p:sp>
      <p:sp>
        <p:nvSpPr>
          <p:cNvPr id="11283" name="Text Box 27"/>
          <p:cNvSpPr txBox="1">
            <a:spLocks noChangeArrowheads="1"/>
          </p:cNvSpPr>
          <p:nvPr/>
        </p:nvSpPr>
        <p:spPr bwMode="auto">
          <a:xfrm>
            <a:off x="5435600" y="5516563"/>
            <a:ext cx="2058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i="1"/>
              <a:t>b</a:t>
            </a:r>
            <a:r>
              <a:rPr lang="cs-CZ" i="1" baseline="-25000"/>
              <a:t>1</a:t>
            </a:r>
            <a:r>
              <a:rPr lang="cs-CZ"/>
              <a:t> =                     =</a:t>
            </a:r>
          </a:p>
        </p:txBody>
      </p:sp>
      <p:sp>
        <p:nvSpPr>
          <p:cNvPr id="11284" name="Line 28"/>
          <p:cNvSpPr>
            <a:spLocks noChangeShapeType="1"/>
          </p:cNvSpPr>
          <p:nvPr/>
        </p:nvSpPr>
        <p:spPr bwMode="auto">
          <a:xfrm>
            <a:off x="6084888" y="5661025"/>
            <a:ext cx="1150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5" name="Line 29"/>
          <p:cNvSpPr>
            <a:spLocks noChangeShapeType="1"/>
          </p:cNvSpPr>
          <p:nvPr/>
        </p:nvSpPr>
        <p:spPr bwMode="auto">
          <a:xfrm>
            <a:off x="7596188" y="5734050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6" name="Line 31"/>
          <p:cNvSpPr>
            <a:spLocks noChangeShapeType="1"/>
          </p:cNvSpPr>
          <p:nvPr/>
        </p:nvSpPr>
        <p:spPr bwMode="auto">
          <a:xfrm>
            <a:off x="6516688" y="54451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7" name="Line 32"/>
          <p:cNvSpPr>
            <a:spLocks noChangeShapeType="1"/>
          </p:cNvSpPr>
          <p:nvPr/>
        </p:nvSpPr>
        <p:spPr bwMode="auto">
          <a:xfrm>
            <a:off x="7019925" y="5445125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8" name="Line 33"/>
          <p:cNvSpPr>
            <a:spLocks noChangeShapeType="1"/>
          </p:cNvSpPr>
          <p:nvPr/>
        </p:nvSpPr>
        <p:spPr bwMode="auto">
          <a:xfrm>
            <a:off x="6732588" y="5734050"/>
            <a:ext cx="142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7391400" y="994659"/>
                <a:ext cx="7060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𝑚𝑖𝑛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994659"/>
                <a:ext cx="706091" cy="276999"/>
              </a:xfrm>
              <a:prstGeom prst="rect">
                <a:avLst/>
              </a:prstGeom>
              <a:blipFill>
                <a:blip r:embed="rId11"/>
                <a:stretch>
                  <a:fillRect l="-2609" r="-6957" b="-869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9178"/>
    </mc:Choice>
    <mc:Fallback xmlns="">
      <p:transition spd="slow" advTm="38917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Kovariance, </a:t>
            </a:r>
            <a:r>
              <a:rPr lang="cs-CZ" sz="2800" dirty="0" err="1"/>
              <a:t>cov</a:t>
            </a:r>
            <a:r>
              <a:rPr lang="cs-CZ" sz="2800" dirty="0"/>
              <a:t>(</a:t>
            </a:r>
            <a:r>
              <a:rPr lang="cs-CZ" sz="2800" dirty="0" err="1"/>
              <a:t>x,y</a:t>
            </a:r>
            <a:r>
              <a:rPr lang="cs-CZ" sz="2800" dirty="0"/>
              <a:t>), </a:t>
            </a:r>
            <a:r>
              <a:rPr lang="cs-CZ" sz="2800" dirty="0" err="1"/>
              <a:t>S</a:t>
            </a:r>
            <a:r>
              <a:rPr lang="cs-CZ" sz="2800" baseline="-25000" dirty="0" err="1"/>
              <a:t>xy</a:t>
            </a:r>
            <a:endParaRPr lang="cs-CZ" sz="2800" baseline="-250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974570"/>
            <a:ext cx="8458200" cy="440546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000" dirty="0"/>
              <a:t>Nástroj kovariance můžete použít k testování závislosti dvou sad dat (u </a:t>
            </a:r>
            <a:r>
              <a:rPr lang="cs-CZ" sz="2000" dirty="0">
                <a:solidFill>
                  <a:srgbClr val="CC0000"/>
                </a:solidFill>
              </a:rPr>
              <a:t>lineární závislosti</a:t>
            </a:r>
            <a:r>
              <a:rPr lang="cs-CZ" sz="2000" dirty="0"/>
              <a:t> dvou proměnných s přibližně </a:t>
            </a:r>
            <a:r>
              <a:rPr lang="cs-CZ" sz="2000" dirty="0">
                <a:solidFill>
                  <a:srgbClr val="CC0000"/>
                </a:solidFill>
              </a:rPr>
              <a:t>normálním rozdělením</a:t>
            </a:r>
            <a:r>
              <a:rPr lang="cs-CZ" sz="2000" dirty="0"/>
              <a:t>). </a:t>
            </a:r>
          </a:p>
          <a:p>
            <a:pPr algn="just" eaLnBrk="1" hangingPunct="1">
              <a:lnSpc>
                <a:spcPct val="90000"/>
              </a:lnSpc>
            </a:pPr>
            <a:endParaRPr 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sz="2000" dirty="0"/>
              <a:t>Závislost znamená, že velké hodnoty v jedné sadě odpovídají velkým hodnotám ve druhé sadě (kladná kovariance), nebo že velké hodnoty v jedné sadě odpovídají malým hodnotám ve druhé sadě (záporná kovariance). Teoreticky se pohybuje od </a:t>
            </a:r>
            <a:r>
              <a:rPr lang="cs-CZ" sz="2000" dirty="0">
                <a:latin typeface="TimesNewRomanPSMT" charset="0"/>
              </a:rPr>
              <a:t>-∞ do + ∞</a:t>
            </a:r>
          </a:p>
          <a:p>
            <a:pPr algn="just" eaLnBrk="1" hangingPunct="1">
              <a:lnSpc>
                <a:spcPct val="90000"/>
              </a:lnSpc>
            </a:pPr>
            <a:endParaRPr lang="cs-CZ" sz="2000" dirty="0"/>
          </a:p>
          <a:p>
            <a:pPr algn="just" eaLnBrk="1" hangingPunct="1">
              <a:lnSpc>
                <a:spcPct val="90000"/>
              </a:lnSpc>
            </a:pPr>
            <a:r>
              <a:rPr lang="cs-CZ" sz="2000" dirty="0"/>
              <a:t>Pokud jsou hodnoty v obou množinách nezávislé   </a:t>
            </a:r>
            <a:r>
              <a:rPr lang="en-US" sz="2000" dirty="0"/>
              <a:t>=&gt;</a:t>
            </a:r>
            <a:r>
              <a:rPr lang="cs-CZ" sz="2000" dirty="0"/>
              <a:t>   blízká nule. </a:t>
            </a:r>
          </a:p>
          <a:p>
            <a:pPr algn="just" eaLnBrk="1" hangingPunct="1">
              <a:lnSpc>
                <a:spcPct val="90000"/>
              </a:lnSpc>
            </a:pPr>
            <a:endParaRPr lang="cs-CZ" sz="2000" dirty="0"/>
          </a:p>
          <a:p>
            <a:pPr eaLnBrk="1" hangingPunct="1">
              <a:lnSpc>
                <a:spcPct val="90000"/>
              </a:lnSpc>
            </a:pPr>
            <a:r>
              <a:rPr lang="cs-CZ" sz="2000" dirty="0">
                <a:cs typeface="Times New Roman" pitchFamily="18" charset="0"/>
              </a:rPr>
              <a:t>nelze usuzovat na sílu vztahu, pouze na směr působení + přímé – nepřímé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dirty="0"/>
              <a:t>Kovariance je  ≤  součinu směrodatných odchylek proměnné X a Y</a:t>
            </a:r>
          </a:p>
          <a:p>
            <a:pPr eaLnBrk="1" hangingPunct="1">
              <a:lnSpc>
                <a:spcPct val="90000"/>
              </a:lnSpc>
            </a:pPr>
            <a:endParaRPr lang="cs-CZ" sz="2000" dirty="0"/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cs-CZ" sz="2000" dirty="0">
                <a:latin typeface="Symbol" pitchFamily="18" charset="2"/>
                <a:sym typeface="Symbol" pitchFamily="18" charset="2"/>
              </a:rPr>
              <a:t>                                                         </a:t>
            </a:r>
            <a:r>
              <a:rPr lang="cs-CZ" sz="2000" dirty="0"/>
              <a:t> (</a:t>
            </a:r>
            <a:r>
              <a:rPr lang="cs-CZ" sz="2000" dirty="0" err="1"/>
              <a:t>x</a:t>
            </a:r>
            <a:r>
              <a:rPr lang="cs-CZ" sz="2000" baseline="-25000" dirty="0" err="1"/>
              <a:t>i</a:t>
            </a:r>
            <a:r>
              <a:rPr lang="cs-CZ" sz="2000" baseline="-25000" dirty="0"/>
              <a:t> </a:t>
            </a:r>
            <a:r>
              <a:rPr lang="cs-CZ" sz="2000" dirty="0"/>
              <a:t>– x)(</a:t>
            </a:r>
            <a:r>
              <a:rPr lang="cs-CZ" sz="2000" dirty="0" err="1"/>
              <a:t>y</a:t>
            </a:r>
            <a:r>
              <a:rPr lang="cs-CZ" sz="2000" baseline="-25000" dirty="0" err="1"/>
              <a:t>i</a:t>
            </a:r>
            <a:r>
              <a:rPr lang="cs-CZ" sz="2000" baseline="-25000" dirty="0"/>
              <a:t> </a:t>
            </a:r>
            <a:r>
              <a:rPr lang="cs-CZ" sz="2000" dirty="0"/>
              <a:t>- y)</a:t>
            </a:r>
            <a:endParaRPr lang="en-US" sz="2000" dirty="0"/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3786188" y="2895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4800600" y="5867400"/>
            <a:ext cx="3730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1200" dirty="0">
                <a:latin typeface="Comic Sans MS" pitchFamily="66" charset="0"/>
              </a:rPr>
              <a:t>i=1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4800600" y="5486400"/>
            <a:ext cx="2635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1200">
                <a:latin typeface="Comic Sans MS" pitchFamily="66" charset="0"/>
              </a:rPr>
              <a:t>n</a:t>
            </a:r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>
            <a:off x="6228184" y="5715000"/>
            <a:ext cx="152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>
            <a:off x="5508104" y="5715000"/>
            <a:ext cx="1524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4800600" y="609600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22" name="Text Box 11"/>
          <p:cNvSpPr txBox="1">
            <a:spLocks noChangeArrowheads="1"/>
          </p:cNvSpPr>
          <p:nvPr/>
        </p:nvSpPr>
        <p:spPr bwMode="auto">
          <a:xfrm>
            <a:off x="5488260" y="6093767"/>
            <a:ext cx="33214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200" dirty="0">
                <a:latin typeface="Comic Sans MS" pitchFamily="66" charset="0"/>
              </a:rPr>
              <a:t>n</a:t>
            </a:r>
          </a:p>
        </p:txBody>
      </p:sp>
      <p:sp>
        <p:nvSpPr>
          <p:cNvPr id="13323" name="Text Box 12"/>
          <p:cNvSpPr txBox="1">
            <a:spLocks noChangeArrowheads="1"/>
          </p:cNvSpPr>
          <p:nvPr/>
        </p:nvSpPr>
        <p:spPr bwMode="auto">
          <a:xfrm>
            <a:off x="662929" y="5862935"/>
            <a:ext cx="39501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400" dirty="0" err="1">
                <a:latin typeface="Comic Sans MS" pitchFamily="66" charset="0"/>
              </a:rPr>
              <a:t>S</a:t>
            </a:r>
            <a:r>
              <a:rPr lang="cs-CZ" sz="2400" baseline="-25000" dirty="0" err="1">
                <a:latin typeface="Comic Sans MS" pitchFamily="66" charset="0"/>
              </a:rPr>
              <a:t>xy</a:t>
            </a:r>
            <a:r>
              <a:rPr lang="cs-CZ" sz="2400" dirty="0">
                <a:latin typeface="Comic Sans MS" pitchFamily="66" charset="0"/>
              </a:rPr>
              <a:t> = </a:t>
            </a:r>
            <a:r>
              <a:rPr lang="cs-CZ" sz="2400" dirty="0" err="1">
                <a:latin typeface="Comic Sans MS" pitchFamily="66" charset="0"/>
              </a:rPr>
              <a:t>cov</a:t>
            </a:r>
            <a:r>
              <a:rPr lang="cs-CZ" sz="2400" dirty="0">
                <a:latin typeface="Comic Sans MS" pitchFamily="66" charset="0"/>
              </a:rPr>
              <a:t>(X,Y) = </a:t>
            </a:r>
            <a:r>
              <a:rPr lang="cs-CZ" sz="2400" dirty="0" err="1">
                <a:latin typeface="Comic Sans MS" pitchFamily="66" charset="0"/>
              </a:rPr>
              <a:t>cov</a:t>
            </a:r>
            <a:r>
              <a:rPr lang="cs-CZ" sz="2400" dirty="0">
                <a:latin typeface="Comic Sans MS" pitchFamily="66" charset="0"/>
              </a:rPr>
              <a:t>(Y,X) =</a:t>
            </a:r>
          </a:p>
        </p:txBody>
      </p:sp>
      <p:sp>
        <p:nvSpPr>
          <p:cNvPr id="2" name="Text Box 12">
            <a:extLst>
              <a:ext uri="{FF2B5EF4-FFF2-40B4-BE49-F238E27FC236}">
                <a16:creationId xmlns:a16="http://schemas.microsoft.com/office/drawing/2014/main" id="{99C8827D-46F8-AFAD-E161-9D84DD5B5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2237" y="5860702"/>
            <a:ext cx="986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400" dirty="0">
                <a:latin typeface="Comic Sans MS" pitchFamily="66" charset="0"/>
              </a:rPr>
              <a:t>= </a:t>
            </a:r>
            <a:r>
              <a:rPr lang="cs-CZ" sz="2400" dirty="0" err="1">
                <a:latin typeface="Comic Sans MS" pitchFamily="66" charset="0"/>
              </a:rPr>
              <a:t>S</a:t>
            </a:r>
            <a:r>
              <a:rPr lang="cs-CZ" sz="2400" cap="all" baseline="-25000" dirty="0" err="1">
                <a:latin typeface="Comic Sans MS" pitchFamily="66" charset="0"/>
              </a:rPr>
              <a:t>xy</a:t>
            </a:r>
            <a:r>
              <a:rPr lang="cs-CZ" sz="2400" cap="all" baseline="-25000" dirty="0">
                <a:latin typeface="Comic Sans MS" pitchFamily="66" charset="0"/>
              </a:rPr>
              <a:t> 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999"/>
    </mc:Choice>
    <mc:Fallback xmlns="">
      <p:transition spd="slow" advTm="17099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Lineární regresní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1"/>
            <a:ext cx="8363272" cy="936104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/>
              <a:t>Bylo provedeno 6 měření indexu lomu roztoku </a:t>
            </a:r>
            <a:r>
              <a:rPr lang="cs-CZ" sz="1600" dirty="0" err="1"/>
              <a:t>NaCl</a:t>
            </a:r>
            <a:r>
              <a:rPr lang="cs-CZ" sz="1600" dirty="0"/>
              <a:t> ve vodě pro koncentrace </a:t>
            </a:r>
            <a:r>
              <a:rPr lang="cs-CZ" sz="1600" dirty="0" err="1"/>
              <a:t>NaCl</a:t>
            </a:r>
            <a:r>
              <a:rPr lang="cs-CZ" sz="1600" dirty="0"/>
              <a:t> 2, 4, 6, 8 a 10 % a pro destilovanou vodu. Teplota byla konstantní. Vyšetři závislost indexu lomu na koncentraci </a:t>
            </a:r>
            <a:r>
              <a:rPr lang="cs-CZ" sz="1600" dirty="0" err="1"/>
              <a:t>NaCl</a:t>
            </a:r>
            <a:r>
              <a:rPr lang="cs-CZ" sz="1600" dirty="0"/>
              <a:t> v roztoku.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34" t="-1" r="1" b="-3776"/>
          <a:stretch/>
        </p:blipFill>
        <p:spPr>
          <a:xfrm>
            <a:off x="-36512" y="1871010"/>
            <a:ext cx="9103854" cy="494236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555776" y="3112911"/>
            <a:ext cx="2736304" cy="1200329"/>
          </a:xfrm>
          <a:prstGeom prst="rect">
            <a:avLst/>
          </a:prstGeom>
          <a:solidFill>
            <a:srgbClr val="F8D76E"/>
          </a:solidFill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+mj-lt"/>
              </a:rPr>
              <a:t>Funkce v excelu</a:t>
            </a:r>
          </a:p>
          <a:p>
            <a:endParaRPr lang="cs-CZ" sz="1200" dirty="0">
              <a:latin typeface="+mj-lt"/>
            </a:endParaRPr>
          </a:p>
          <a:p>
            <a:r>
              <a:rPr lang="cs-CZ" sz="1200" dirty="0">
                <a:latin typeface="+mj-lt"/>
              </a:rPr>
              <a:t>kovariance (COVARIANCE.P/</a:t>
            </a:r>
          </a:p>
          <a:p>
            <a:r>
              <a:rPr lang="cs-CZ" sz="1200" dirty="0">
                <a:latin typeface="+mj-lt"/>
              </a:rPr>
              <a:t>	COVARIANCE.S)</a:t>
            </a:r>
          </a:p>
          <a:p>
            <a:endParaRPr lang="cs-CZ" sz="1200" dirty="0">
              <a:latin typeface="+mj-lt"/>
            </a:endParaRPr>
          </a:p>
          <a:p>
            <a:r>
              <a:rPr lang="cs-CZ" sz="1200" dirty="0">
                <a:latin typeface="+mj-lt"/>
              </a:rPr>
              <a:t>rozptyl (VAR.P/VAR.S)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691680" y="4065193"/>
            <a:ext cx="504056" cy="276999"/>
          </a:xfrm>
          <a:prstGeom prst="rect">
            <a:avLst/>
          </a:prstGeom>
          <a:solidFill>
            <a:srgbClr val="FFE267"/>
          </a:solidFill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+mj-lt"/>
              </a:rPr>
              <a:t>11,7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655FE6D-0017-9013-236A-EE3B93441535}"/>
              </a:ext>
            </a:extLst>
          </p:cNvPr>
          <p:cNvSpPr txBox="1"/>
          <p:nvPr/>
        </p:nvSpPr>
        <p:spPr>
          <a:xfrm>
            <a:off x="5148744" y="6099263"/>
            <a:ext cx="3960440" cy="492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300" dirty="0">
                <a:solidFill>
                  <a:srgbClr val="C00000"/>
                </a:solidFill>
                <a:latin typeface="+mn-lt"/>
              </a:rPr>
              <a:t>V případě nelineární závislosti nutno vybrat typ regresního modelu - funkce</a:t>
            </a:r>
            <a:endParaRPr lang="en-GB" sz="1300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4637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9054"/>
    </mc:Choice>
    <mc:Fallback xmlns="">
      <p:transition spd="slow" advTm="479054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Regresní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941168"/>
            <a:ext cx="8424936" cy="1827584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/>
              <a:t>   y = 0,2369*19+4,0401= 8,54                           y = 30000000*e</a:t>
            </a:r>
            <a:r>
              <a:rPr lang="cs-CZ" sz="1600" baseline="30000" dirty="0"/>
              <a:t>-0,001*0</a:t>
            </a:r>
            <a:r>
              <a:rPr lang="cs-CZ" sz="1600" dirty="0"/>
              <a:t> = 30000000</a:t>
            </a:r>
            <a:endParaRPr lang="cs-CZ" sz="1600" baseline="30000" dirty="0"/>
          </a:p>
          <a:p>
            <a:pPr marL="0" indent="0">
              <a:buNone/>
            </a:pPr>
            <a:r>
              <a:rPr lang="cs-CZ" sz="1600" dirty="0"/>
              <a:t>pomocí stanovené rovnice regresní funkce můžu extrapolovat či interpolovat hodnoty </a:t>
            </a:r>
            <a:r>
              <a:rPr lang="cs-CZ" sz="1600" dirty="0" err="1"/>
              <a:t>y</a:t>
            </a:r>
            <a:r>
              <a:rPr lang="cs-CZ" sz="1600" baseline="-25000" dirty="0" err="1"/>
              <a:t>i</a:t>
            </a:r>
            <a:r>
              <a:rPr lang="cs-CZ" sz="1600" dirty="0"/>
              <a:t> pro různá </a:t>
            </a:r>
            <a:r>
              <a:rPr lang="cs-CZ" sz="1600" dirty="0" err="1"/>
              <a:t>x</a:t>
            </a:r>
            <a:r>
              <a:rPr lang="cs-CZ" sz="1600" baseline="-25000" dirty="0" err="1"/>
              <a:t>i</a:t>
            </a:r>
            <a:r>
              <a:rPr lang="cs-CZ" sz="1600" dirty="0"/>
              <a:t> a obráceně hodnoty </a:t>
            </a:r>
            <a:r>
              <a:rPr lang="cs-CZ" sz="1600" dirty="0" err="1"/>
              <a:t>x</a:t>
            </a:r>
            <a:r>
              <a:rPr lang="cs-CZ" sz="1600" baseline="-25000" dirty="0" err="1"/>
              <a:t>i</a:t>
            </a:r>
            <a:r>
              <a:rPr lang="cs-CZ" sz="1600" baseline="-25000" dirty="0"/>
              <a:t>  </a:t>
            </a:r>
            <a:r>
              <a:rPr lang="cs-CZ" sz="1600" dirty="0"/>
              <a:t>pro různá </a:t>
            </a:r>
            <a:r>
              <a:rPr lang="cs-CZ" sz="1600" dirty="0" err="1"/>
              <a:t>y</a:t>
            </a:r>
            <a:r>
              <a:rPr lang="cs-CZ" sz="1600" baseline="-25000" dirty="0" err="1"/>
              <a:t>i</a:t>
            </a:r>
            <a:endParaRPr lang="cs-CZ" sz="1600" baseline="-25000" dirty="0"/>
          </a:p>
          <a:p>
            <a:r>
              <a:rPr lang="cs-CZ" sz="1600" b="1" dirty="0"/>
              <a:t>Interpolace</a:t>
            </a:r>
            <a:r>
              <a:rPr lang="cs-CZ" sz="1600" dirty="0"/>
              <a:t> - výpočet hodnot mezi naměřenými body </a:t>
            </a:r>
          </a:p>
          <a:p>
            <a:r>
              <a:rPr lang="cs-CZ" sz="1600" b="1" dirty="0"/>
              <a:t>Extrapolace</a:t>
            </a:r>
            <a:r>
              <a:rPr lang="cs-CZ" sz="1600" dirty="0"/>
              <a:t> - výpočet mimo proměřenou oblast  - pozor, zda je reálné pokračování dat podle této funkce i mimo empiricky vyšetřenou oblast</a:t>
            </a:r>
          </a:p>
          <a:p>
            <a:endParaRPr lang="cs-CZ" dirty="0"/>
          </a:p>
        </p:txBody>
      </p:sp>
      <p:graphicFrame>
        <p:nvGraphicFramePr>
          <p:cNvPr id="4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3061060"/>
              </p:ext>
            </p:extLst>
          </p:nvPr>
        </p:nvGraphicFramePr>
        <p:xfrm>
          <a:off x="467545" y="620688"/>
          <a:ext cx="4752527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040692"/>
              </p:ext>
            </p:extLst>
          </p:nvPr>
        </p:nvGraphicFramePr>
        <p:xfrm>
          <a:off x="4572000" y="836712"/>
          <a:ext cx="509473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211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230"/>
    </mc:Choice>
    <mc:Fallback xmlns="">
      <p:transition spd="slow" advTm="27523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Pearsonův korelační koeficient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908720"/>
            <a:ext cx="8229600" cy="5832648"/>
          </a:xfrm>
        </p:spPr>
        <p:txBody>
          <a:bodyPr/>
          <a:lstStyle/>
          <a:p>
            <a:pPr eaLnBrk="1" hangingPunct="1"/>
            <a:r>
              <a:rPr lang="cs-CZ" sz="1800" dirty="0"/>
              <a:t>Tzv. standardizovaná kovariance</a:t>
            </a:r>
          </a:p>
          <a:p>
            <a:pPr eaLnBrk="1" hangingPunct="1"/>
            <a:r>
              <a:rPr lang="cs-CZ" sz="1800" dirty="0">
                <a:cs typeface="Times New Roman" pitchFamily="18" charset="0"/>
              </a:rPr>
              <a:t>určení síly vztahu mezi proměnnou X a Y (s přibližně </a:t>
            </a:r>
            <a:r>
              <a:rPr lang="cs-CZ" sz="1800" dirty="0">
                <a:solidFill>
                  <a:srgbClr val="CC0000"/>
                </a:solidFill>
                <a:cs typeface="Times New Roman" pitchFamily="18" charset="0"/>
              </a:rPr>
              <a:t>normálním rozdělením</a:t>
            </a:r>
            <a:r>
              <a:rPr lang="cs-CZ" sz="1800" dirty="0">
                <a:cs typeface="Times New Roman" pitchFamily="18" charset="0"/>
              </a:rPr>
              <a:t>) bez nutnosti definovat závislou a nezávislou</a:t>
            </a:r>
            <a:r>
              <a:rPr lang="cs-CZ" sz="1800" dirty="0"/>
              <a:t>  veličinu (pouze pro </a:t>
            </a:r>
            <a:r>
              <a:rPr lang="cs-CZ" sz="1800" dirty="0">
                <a:solidFill>
                  <a:srgbClr val="CC0000"/>
                </a:solidFill>
              </a:rPr>
              <a:t>lineární závislost</a:t>
            </a:r>
            <a:r>
              <a:rPr lang="cs-CZ" sz="1800" dirty="0"/>
              <a:t>)</a:t>
            </a:r>
          </a:p>
          <a:p>
            <a:pPr eaLnBrk="1" hangingPunct="1"/>
            <a:r>
              <a:rPr lang="cs-CZ" sz="1800" dirty="0"/>
              <a:t>Korelační koeficient může nabývat hodnot </a:t>
            </a:r>
            <a:r>
              <a:rPr lang="cs-CZ" sz="1800" b="1" dirty="0">
                <a:latin typeface="SymbolMT" charset="-95"/>
              </a:rPr>
              <a:t>&lt;-1;+1&gt;</a:t>
            </a:r>
          </a:p>
          <a:p>
            <a:pPr eaLnBrk="1" hangingPunct="1"/>
            <a:r>
              <a:rPr lang="cs-CZ" sz="1800" dirty="0"/>
              <a:t>Hodnota korelačního koeficientu −1 značí zcela nepřímou (funkční) závislost, tedy čím více se zvětší hodnoty v první skupině znaků, tím více se zmenší hodnoty v druhé skupině znaků. </a:t>
            </a:r>
          </a:p>
          <a:p>
            <a:pPr eaLnBrk="1" hangingPunct="1"/>
            <a:r>
              <a:rPr lang="cs-CZ" sz="1800" dirty="0"/>
              <a:t>Hodnota korelačního koeficientu +1 značí zcela přímou (funkční) závislost. </a:t>
            </a:r>
          </a:p>
          <a:p>
            <a:pPr eaLnBrk="1" hangingPunct="1"/>
            <a:r>
              <a:rPr lang="cs-CZ" sz="1800" dirty="0"/>
              <a:t>Pokud je korelační koeficient roven 0, pak mezi znaky není žádná statisticky zjistitelná závislost,</a:t>
            </a:r>
          </a:p>
          <a:p>
            <a:pPr eaLnBrk="1" hangingPunct="1"/>
            <a:r>
              <a:rPr lang="cs-CZ" sz="1800" dirty="0">
                <a:latin typeface="+mj-lt"/>
              </a:rPr>
              <a:t>V Excelu funkce CORREL</a:t>
            </a:r>
          </a:p>
          <a:p>
            <a:pPr eaLnBrk="1" hangingPunct="1"/>
            <a:endParaRPr lang="cs-CZ" sz="1800" dirty="0">
              <a:latin typeface="+mj-lt"/>
            </a:endParaRPr>
          </a:p>
          <a:p>
            <a:pPr eaLnBrk="1" hangingPunct="1"/>
            <a:endParaRPr lang="cs-CZ" sz="1800" dirty="0">
              <a:latin typeface="+mj-lt"/>
            </a:endParaRPr>
          </a:p>
          <a:p>
            <a:pPr eaLnBrk="1" hangingPunct="1"/>
            <a:endParaRPr lang="cs-CZ" sz="1800" dirty="0">
              <a:latin typeface="+mj-lt"/>
            </a:endParaRPr>
          </a:p>
          <a:p>
            <a:pPr eaLnBrk="1" hangingPunct="1"/>
            <a:endParaRPr lang="cs-CZ" sz="1800" dirty="0">
              <a:latin typeface="+mj-lt"/>
            </a:endParaRPr>
          </a:p>
          <a:p>
            <a:pPr eaLnBrk="1" hangingPunct="1"/>
            <a:r>
              <a:rPr lang="cs-CZ" sz="1800" dirty="0">
                <a:latin typeface="+mj-lt"/>
              </a:rPr>
              <a:t>R</a:t>
            </a:r>
            <a:r>
              <a:rPr lang="cs-CZ" sz="1800" baseline="30000" dirty="0">
                <a:latin typeface="+mj-lt"/>
              </a:rPr>
              <a:t>2</a:t>
            </a:r>
            <a:r>
              <a:rPr lang="cs-CZ" sz="1800" dirty="0">
                <a:latin typeface="+mj-lt"/>
              </a:rPr>
              <a:t> – </a:t>
            </a:r>
            <a:r>
              <a:rPr lang="cs-CZ" sz="1800" dirty="0">
                <a:solidFill>
                  <a:srgbClr val="CC0000"/>
                </a:solidFill>
                <a:latin typeface="+mj-lt"/>
              </a:rPr>
              <a:t>koeficient determinace</a:t>
            </a:r>
            <a:r>
              <a:rPr lang="cs-CZ" sz="1800" dirty="0">
                <a:latin typeface="+mj-lt"/>
              </a:rPr>
              <a:t> = čtverec korelačního koeficientu; </a:t>
            </a:r>
            <a:r>
              <a:rPr lang="cs-CZ" sz="1800" b="1" dirty="0">
                <a:latin typeface="SymbolMT" charset="-95"/>
              </a:rPr>
              <a:t>&lt;0;+1&gt;</a:t>
            </a:r>
          </a:p>
          <a:p>
            <a:pPr eaLnBrk="1" hangingPunct="1"/>
            <a:endParaRPr lang="cs-CZ" sz="1800" dirty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endParaRPr lang="cs-CZ" sz="2000" dirty="0"/>
          </a:p>
          <a:p>
            <a:pPr eaLnBrk="1" hangingPunct="1"/>
            <a:endParaRPr lang="cs-CZ" sz="2000" dirty="0"/>
          </a:p>
          <a:p>
            <a:pPr eaLnBrk="1" hangingPunct="1"/>
            <a:endParaRPr lang="cs-CZ" dirty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4014788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cs-CZ"/>
          </a:p>
        </p:txBody>
      </p:sp>
      <p:graphicFrame>
        <p:nvGraphicFramePr>
          <p:cNvPr id="1434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823903"/>
              </p:ext>
            </p:extLst>
          </p:nvPr>
        </p:nvGraphicFramePr>
        <p:xfrm>
          <a:off x="1047750" y="4724400"/>
          <a:ext cx="2581275" cy="128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054080" imgH="520560" progId="Equation.3">
                  <p:embed/>
                </p:oleObj>
              </mc:Choice>
              <mc:Fallback>
                <p:oleObj name="Rovnice" r:id="rId2" imgW="1054080" imgH="5205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750" y="4724400"/>
                        <a:ext cx="2581275" cy="128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4259051" y="4653136"/>
            <a:ext cx="1465077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600" dirty="0"/>
              <a:t>     </a:t>
            </a:r>
            <a:r>
              <a:rPr lang="cs-CZ" sz="2000" i="1" dirty="0" err="1">
                <a:latin typeface="Times New Roman" pitchFamily="18" charset="0"/>
              </a:rPr>
              <a:t>S</a:t>
            </a:r>
            <a:r>
              <a:rPr lang="cs-CZ" sz="2600" i="1" baseline="-25000" dirty="0" err="1">
                <a:latin typeface="Times New Roman" pitchFamily="18" charset="0"/>
              </a:rPr>
              <a:t>xy</a:t>
            </a:r>
            <a:endParaRPr lang="cs-CZ" sz="2600" i="1" baseline="-25000" dirty="0">
              <a:latin typeface="Times New Roman" pitchFamily="18" charset="0"/>
            </a:endParaRPr>
          </a:p>
          <a:p>
            <a:pPr eaLnBrk="1" hangingPunct="1"/>
            <a:r>
              <a:rPr lang="cs-CZ" sz="2600" i="1" dirty="0">
                <a:latin typeface="Times New Roman" pitchFamily="18" charset="0"/>
              </a:rPr>
              <a:t>=</a:t>
            </a:r>
          </a:p>
          <a:p>
            <a:pPr eaLnBrk="1" hangingPunct="1"/>
            <a:r>
              <a:rPr lang="cs-CZ" sz="2600" i="1" dirty="0">
                <a:latin typeface="Times New Roman" pitchFamily="18" charset="0"/>
              </a:rPr>
              <a:t>    </a:t>
            </a:r>
            <a:r>
              <a:rPr lang="cs-CZ" sz="2000" i="1" dirty="0" err="1">
                <a:latin typeface="Times New Roman" pitchFamily="18" charset="0"/>
              </a:rPr>
              <a:t>S</a:t>
            </a:r>
            <a:r>
              <a:rPr lang="cs-CZ" sz="2600" i="1" baseline="-25000" dirty="0" err="1">
                <a:latin typeface="Times New Roman" pitchFamily="18" charset="0"/>
              </a:rPr>
              <a:t>x</a:t>
            </a:r>
            <a:r>
              <a:rPr lang="cs-CZ" sz="2600" i="1" dirty="0">
                <a:latin typeface="Times New Roman" pitchFamily="18" charset="0"/>
              </a:rPr>
              <a:t> </a:t>
            </a:r>
            <a:r>
              <a:rPr lang="cs-CZ" sz="2000" i="1" dirty="0" err="1">
                <a:latin typeface="Times New Roman" pitchFamily="18" charset="0"/>
              </a:rPr>
              <a:t>S</a:t>
            </a:r>
            <a:r>
              <a:rPr lang="cs-CZ" sz="2600" i="1" baseline="-25000" dirty="0" err="1">
                <a:latin typeface="Times New Roman" pitchFamily="18" charset="0"/>
              </a:rPr>
              <a:t>y</a:t>
            </a:r>
            <a:endParaRPr lang="cs-CZ" sz="2600" i="1" baseline="-25000" dirty="0">
              <a:latin typeface="Times New Roman" pitchFamily="18" charset="0"/>
            </a:endParaRP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4648689" y="529946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160"/>
    </mc:Choice>
    <mc:Fallback xmlns="">
      <p:transition spd="slow" advTm="25816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Lineární regresní model – síla závislosti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1"/>
            <a:ext cx="8363272" cy="936104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/>
              <a:t>Bylo provedeno 6 měření indexu lomu roztoku </a:t>
            </a:r>
            <a:r>
              <a:rPr lang="cs-CZ" sz="1600" dirty="0" err="1"/>
              <a:t>NaCl</a:t>
            </a:r>
            <a:r>
              <a:rPr lang="cs-CZ" sz="1600" dirty="0"/>
              <a:t> ve vodě pro koncentrace </a:t>
            </a:r>
            <a:r>
              <a:rPr lang="cs-CZ" sz="1600" dirty="0" err="1"/>
              <a:t>NaCl</a:t>
            </a:r>
            <a:r>
              <a:rPr lang="cs-CZ" sz="1600" dirty="0"/>
              <a:t> 2, 4, 6, 8 a 10 % a pro destilovanou vodu. Teplota byla konstantní. Vyšetři závislost indexu lomu na koncentraci </a:t>
            </a:r>
            <a:r>
              <a:rPr lang="cs-CZ" sz="1600" dirty="0" err="1"/>
              <a:t>NaCl</a:t>
            </a:r>
            <a:r>
              <a:rPr lang="cs-CZ" sz="1600" dirty="0"/>
              <a:t> v roztoku.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734" t="-1" r="1" b="28937"/>
          <a:stretch/>
        </p:blipFill>
        <p:spPr>
          <a:xfrm>
            <a:off x="-12040" y="1700809"/>
            <a:ext cx="9103854" cy="3384376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2580248" y="2942709"/>
            <a:ext cx="2736304" cy="1200329"/>
          </a:xfrm>
          <a:prstGeom prst="rect">
            <a:avLst/>
          </a:prstGeom>
          <a:solidFill>
            <a:srgbClr val="F8D76E"/>
          </a:solidFill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+mj-lt"/>
              </a:rPr>
              <a:t>Funkce v excelu</a:t>
            </a:r>
          </a:p>
          <a:p>
            <a:endParaRPr lang="cs-CZ" sz="1200" dirty="0">
              <a:latin typeface="+mj-lt"/>
            </a:endParaRPr>
          </a:p>
          <a:p>
            <a:r>
              <a:rPr lang="cs-CZ" sz="1200" dirty="0">
                <a:latin typeface="+mj-lt"/>
              </a:rPr>
              <a:t>kovariance (COVARIANCE.P/</a:t>
            </a:r>
          </a:p>
          <a:p>
            <a:r>
              <a:rPr lang="cs-CZ" sz="1200" dirty="0">
                <a:latin typeface="+mj-lt"/>
              </a:rPr>
              <a:t>	COVARIANCE.S)</a:t>
            </a:r>
          </a:p>
          <a:p>
            <a:endParaRPr lang="cs-CZ" sz="1200" dirty="0">
              <a:latin typeface="+mj-lt"/>
            </a:endParaRPr>
          </a:p>
          <a:p>
            <a:r>
              <a:rPr lang="cs-CZ" sz="1200" dirty="0">
                <a:latin typeface="+mj-lt"/>
              </a:rPr>
              <a:t>rozptyl (VAR.P/VAR.S)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267744" y="5225742"/>
            <a:ext cx="690445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>
                <a:solidFill>
                  <a:srgbClr val="C00000"/>
                </a:solidFill>
                <a:latin typeface="+mn-lt"/>
              </a:rPr>
              <a:t>3) Síla závislosti</a:t>
            </a:r>
          </a:p>
          <a:p>
            <a:r>
              <a:rPr lang="cs-CZ" sz="1600" dirty="0">
                <a:latin typeface="+mn-lt"/>
              </a:rPr>
              <a:t> r = 0.978    </a:t>
            </a:r>
            <a:r>
              <a:rPr lang="cs-CZ" sz="1600" dirty="0" err="1">
                <a:latin typeface="+mn-lt"/>
              </a:rPr>
              <a:t>pearsonův</a:t>
            </a:r>
            <a:r>
              <a:rPr lang="cs-CZ" sz="1600" dirty="0">
                <a:latin typeface="+mn-lt"/>
              </a:rPr>
              <a:t> korelační koeficient</a:t>
            </a:r>
          </a:p>
          <a:p>
            <a:r>
              <a:rPr lang="cs-CZ" sz="1600" dirty="0">
                <a:latin typeface="+mn-lt"/>
              </a:rPr>
              <a:t>                   </a:t>
            </a:r>
            <a:r>
              <a:rPr lang="cs-CZ" sz="1600" dirty="0" err="1">
                <a:latin typeface="+mn-lt"/>
              </a:rPr>
              <a:t>fce</a:t>
            </a:r>
            <a:r>
              <a:rPr lang="cs-CZ" sz="1600" dirty="0">
                <a:latin typeface="+mn-lt"/>
              </a:rPr>
              <a:t> CORREL</a:t>
            </a:r>
          </a:p>
          <a:p>
            <a:r>
              <a:rPr lang="cs-CZ" sz="1600" dirty="0">
                <a:latin typeface="+mn-lt"/>
              </a:rPr>
              <a:t>R</a:t>
            </a:r>
            <a:r>
              <a:rPr lang="cs-CZ" sz="1600" baseline="30000" dirty="0">
                <a:latin typeface="+mn-lt"/>
              </a:rPr>
              <a:t>2</a:t>
            </a:r>
            <a:r>
              <a:rPr lang="cs-CZ" sz="1600" dirty="0">
                <a:latin typeface="+mn-lt"/>
              </a:rPr>
              <a:t> = 0.957    koeficient determinace (čtverec korelačního koeficientu)</a:t>
            </a:r>
          </a:p>
          <a:p>
            <a:r>
              <a:rPr lang="cs-CZ" sz="1600" dirty="0">
                <a:latin typeface="+mn-lt"/>
              </a:rPr>
              <a:t>v excelu: spojnice trendu v grafu; zobrazit hodnotu </a:t>
            </a:r>
          </a:p>
          <a:p>
            <a:r>
              <a:rPr lang="cs-CZ" sz="1600" dirty="0">
                <a:latin typeface="+mn-lt"/>
              </a:rPr>
              <a:t>spolehlivosti R na druhou)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5018316"/>
            <a:ext cx="2423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.</a:t>
            </a:r>
          </a:p>
          <a:p>
            <a:r>
              <a:rPr lang="cs-CZ" sz="1600" b="1" dirty="0"/>
              <a:t>.</a:t>
            </a:r>
          </a:p>
          <a:p>
            <a:r>
              <a:rPr lang="cs-CZ" sz="1600" b="1" dirty="0"/>
              <a:t>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96336" y="5100530"/>
            <a:ext cx="2423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/>
              <a:t>.</a:t>
            </a:r>
          </a:p>
          <a:p>
            <a:r>
              <a:rPr lang="cs-CZ" sz="1600" b="1" dirty="0"/>
              <a:t>.</a:t>
            </a:r>
          </a:p>
          <a:p>
            <a:r>
              <a:rPr lang="cs-CZ" sz="1600" b="1" dirty="0"/>
              <a:t>.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91680" y="3866039"/>
            <a:ext cx="504056" cy="276999"/>
          </a:xfrm>
          <a:prstGeom prst="rect">
            <a:avLst/>
          </a:prstGeom>
          <a:solidFill>
            <a:srgbClr val="FFE267"/>
          </a:solidFill>
        </p:spPr>
        <p:txBody>
          <a:bodyPr wrap="square" rtlCol="0">
            <a:spAutoFit/>
          </a:bodyPr>
          <a:lstStyle/>
          <a:p>
            <a:r>
              <a:rPr lang="cs-CZ" sz="1200" dirty="0">
                <a:latin typeface="+mj-lt"/>
              </a:rPr>
              <a:t>11,7</a:t>
            </a:r>
          </a:p>
        </p:txBody>
      </p:sp>
      <p:sp>
        <p:nvSpPr>
          <p:cNvPr id="7" name="Obdélník 6"/>
          <p:cNvSpPr/>
          <p:nvPr/>
        </p:nvSpPr>
        <p:spPr>
          <a:xfrm>
            <a:off x="6948264" y="3866039"/>
            <a:ext cx="12137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/>
              <a:t>R</a:t>
            </a:r>
            <a:r>
              <a:rPr lang="cs-CZ" sz="1600" baseline="30000" dirty="0"/>
              <a:t>2</a:t>
            </a:r>
            <a:r>
              <a:rPr lang="cs-CZ" sz="1600" dirty="0"/>
              <a:t> = 0.957 </a:t>
            </a:r>
          </a:p>
        </p:txBody>
      </p:sp>
    </p:spTree>
    <p:extLst>
      <p:ext uri="{BB962C8B-B14F-4D97-AF65-F5344CB8AC3E}">
        <p14:creationId xmlns:p14="http://schemas.microsoft.com/office/powerpoint/2010/main" val="1047408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9617"/>
    </mc:Choice>
    <mc:Fallback xmlns="">
      <p:transition spd="slow" advTm="209617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8"/>
          <p:cNvGraphicFramePr>
            <a:graphicFrameLocks noGrp="1" noChangeAspect="1"/>
          </p:cNvGraphicFramePr>
          <p:nvPr>
            <p:ph type="title" sz="quarter"/>
          </p:nvPr>
        </p:nvGraphicFramePr>
        <p:xfrm>
          <a:off x="539750" y="3716338"/>
          <a:ext cx="2605088" cy="2665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2" imgW="3990975" imgH="4086225" progId="Excel.Chart.8">
                  <p:embed/>
                </p:oleObj>
              </mc:Choice>
              <mc:Fallback>
                <p:oleObj name="Graf" r:id="rId2" imgW="3990975" imgH="4086225" progId="Excel.Chart.8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716338"/>
                        <a:ext cx="2605088" cy="2665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4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468313" y="920750"/>
          <a:ext cx="2662237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4" imgW="3971925" imgH="3657600" progId="Excel.Chart.8">
                  <p:embed/>
                </p:oleObj>
              </mc:Choice>
              <mc:Fallback>
                <p:oleObj name="Graf" r:id="rId4" imgW="3971925" imgH="3657600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920750"/>
                        <a:ext cx="2662237" cy="250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76600" y="908050"/>
          <a:ext cx="2663825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6" imgW="3981450" imgH="4038600" progId="Excel.Chart.8">
                  <p:embed/>
                </p:oleObj>
              </mc:Choice>
              <mc:Fallback>
                <p:oleObj name="Graf" r:id="rId6" imgW="3981450" imgH="4038600" progId="Excel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908050"/>
                        <a:ext cx="2663825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5" name="Object 1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6011863" y="908050"/>
          <a:ext cx="2808287" cy="258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8" imgW="3990975" imgH="3676650" progId="Excel.Chart.8">
                  <p:embed/>
                </p:oleObj>
              </mc:Choice>
              <mc:Fallback>
                <p:oleObj name="Graf" r:id="rId8" imgW="3990975" imgH="3676650" progId="Excel.Char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908050"/>
                        <a:ext cx="2808287" cy="258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971491" y="2181914"/>
            <a:ext cx="8515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 err="1">
                <a:latin typeface="Comic Sans MS" pitchFamily="66" charset="0"/>
              </a:rPr>
              <a:t>r</a:t>
            </a:r>
            <a:r>
              <a:rPr lang="cs-CZ" baseline="-25000" dirty="0" err="1">
                <a:latin typeface="Comic Sans MS" pitchFamily="66" charset="0"/>
              </a:rPr>
              <a:t>xy</a:t>
            </a:r>
            <a:r>
              <a:rPr lang="cs-CZ" dirty="0">
                <a:latin typeface="Comic Sans MS" pitchFamily="66" charset="0"/>
              </a:rPr>
              <a:t> = 1</a:t>
            </a:r>
          </a:p>
          <a:p>
            <a:pPr eaLnBrk="1" hangingPunct="1"/>
            <a:r>
              <a:rPr lang="cs-CZ" dirty="0">
                <a:latin typeface="Comic Sans MS" pitchFamily="66" charset="0"/>
              </a:rPr>
              <a:t>R</a:t>
            </a:r>
            <a:r>
              <a:rPr lang="cs-CZ" baseline="30000" dirty="0">
                <a:latin typeface="Comic Sans MS" pitchFamily="66" charset="0"/>
              </a:rPr>
              <a:t>2</a:t>
            </a:r>
            <a:r>
              <a:rPr lang="cs-CZ" dirty="0">
                <a:latin typeface="Comic Sans MS" pitchFamily="66" charset="0"/>
              </a:rPr>
              <a:t>  = 1</a:t>
            </a:r>
          </a:p>
        </p:txBody>
      </p:sp>
      <p:sp>
        <p:nvSpPr>
          <p:cNvPr id="15367" name="Text Box 14"/>
          <p:cNvSpPr txBox="1">
            <a:spLocks noChangeArrowheads="1"/>
          </p:cNvSpPr>
          <p:nvPr/>
        </p:nvSpPr>
        <p:spPr bwMode="auto">
          <a:xfrm>
            <a:off x="4572000" y="2366580"/>
            <a:ext cx="11977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 err="1">
                <a:latin typeface="Comic Sans MS" pitchFamily="66" charset="0"/>
              </a:rPr>
              <a:t>r</a:t>
            </a:r>
            <a:r>
              <a:rPr lang="cs-CZ" baseline="-25000" dirty="0" err="1">
                <a:latin typeface="Comic Sans MS" pitchFamily="66" charset="0"/>
              </a:rPr>
              <a:t>xy</a:t>
            </a:r>
            <a:r>
              <a:rPr lang="cs-CZ" dirty="0">
                <a:latin typeface="Comic Sans MS" pitchFamily="66" charset="0"/>
              </a:rPr>
              <a:t> = 0,9</a:t>
            </a:r>
          </a:p>
          <a:p>
            <a:pPr eaLnBrk="1" hangingPunct="1"/>
            <a:r>
              <a:rPr lang="cs-CZ" dirty="0">
                <a:latin typeface="Comic Sans MS" pitchFamily="66" charset="0"/>
              </a:rPr>
              <a:t>R</a:t>
            </a:r>
            <a:r>
              <a:rPr lang="cs-CZ" baseline="30000" dirty="0">
                <a:latin typeface="Comic Sans MS" pitchFamily="66" charset="0"/>
              </a:rPr>
              <a:t>2</a:t>
            </a:r>
            <a:r>
              <a:rPr lang="cs-CZ" dirty="0">
                <a:latin typeface="Comic Sans MS" pitchFamily="66" charset="0"/>
              </a:rPr>
              <a:t>  = 0,81</a:t>
            </a:r>
          </a:p>
          <a:p>
            <a:pPr eaLnBrk="1" hangingPunct="1"/>
            <a:endParaRPr lang="cs-CZ" dirty="0">
              <a:latin typeface="Comic Sans MS" pitchFamily="66" charset="0"/>
            </a:endParaRPr>
          </a:p>
        </p:txBody>
      </p:sp>
      <p:sp>
        <p:nvSpPr>
          <p:cNvPr id="15368" name="Text Box 15"/>
          <p:cNvSpPr txBox="1">
            <a:spLocks noChangeArrowheads="1"/>
          </p:cNvSpPr>
          <p:nvPr/>
        </p:nvSpPr>
        <p:spPr bwMode="auto">
          <a:xfrm>
            <a:off x="7357269" y="1231457"/>
            <a:ext cx="11977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 err="1">
                <a:latin typeface="Comic Sans MS" pitchFamily="66" charset="0"/>
              </a:rPr>
              <a:t>r</a:t>
            </a:r>
            <a:r>
              <a:rPr lang="cs-CZ" baseline="-25000" dirty="0" err="1">
                <a:latin typeface="Comic Sans MS" pitchFamily="66" charset="0"/>
              </a:rPr>
              <a:t>xy</a:t>
            </a:r>
            <a:r>
              <a:rPr lang="cs-CZ" dirty="0">
                <a:latin typeface="Comic Sans MS" pitchFamily="66" charset="0"/>
              </a:rPr>
              <a:t> = -0,9</a:t>
            </a:r>
          </a:p>
          <a:p>
            <a:pPr eaLnBrk="1" hangingPunct="1"/>
            <a:r>
              <a:rPr lang="cs-CZ" dirty="0">
                <a:latin typeface="Comic Sans MS" pitchFamily="66" charset="0"/>
              </a:rPr>
              <a:t>R</a:t>
            </a:r>
            <a:r>
              <a:rPr lang="cs-CZ" baseline="30000" dirty="0">
                <a:latin typeface="Comic Sans MS" pitchFamily="66" charset="0"/>
              </a:rPr>
              <a:t>2</a:t>
            </a:r>
            <a:r>
              <a:rPr lang="cs-CZ" dirty="0">
                <a:latin typeface="Comic Sans MS" pitchFamily="66" charset="0"/>
              </a:rPr>
              <a:t>  = 0,81</a:t>
            </a:r>
          </a:p>
        </p:txBody>
      </p:sp>
      <p:sp>
        <p:nvSpPr>
          <p:cNvPr id="15369" name="Text Box 29"/>
          <p:cNvSpPr txBox="1">
            <a:spLocks noChangeArrowheads="1"/>
          </p:cNvSpPr>
          <p:nvPr/>
        </p:nvSpPr>
        <p:spPr bwMode="auto">
          <a:xfrm>
            <a:off x="1763713" y="4941168"/>
            <a:ext cx="12522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 err="1">
                <a:latin typeface="Comic Sans MS" pitchFamily="66" charset="0"/>
              </a:rPr>
              <a:t>r</a:t>
            </a:r>
            <a:r>
              <a:rPr lang="cs-CZ" baseline="-25000" dirty="0" err="1">
                <a:latin typeface="Comic Sans MS" pitchFamily="66" charset="0"/>
              </a:rPr>
              <a:t>xy</a:t>
            </a:r>
            <a:r>
              <a:rPr lang="cs-CZ" dirty="0">
                <a:latin typeface="Comic Sans MS" pitchFamily="66" charset="0"/>
              </a:rPr>
              <a:t> = O,35</a:t>
            </a:r>
          </a:p>
          <a:p>
            <a:pPr eaLnBrk="1" hangingPunct="1"/>
            <a:r>
              <a:rPr lang="cs-CZ" dirty="0">
                <a:latin typeface="Comic Sans MS" pitchFamily="66" charset="0"/>
              </a:rPr>
              <a:t>R</a:t>
            </a:r>
            <a:r>
              <a:rPr lang="cs-CZ" baseline="30000" dirty="0">
                <a:latin typeface="Comic Sans MS" pitchFamily="66" charset="0"/>
              </a:rPr>
              <a:t>2</a:t>
            </a:r>
            <a:r>
              <a:rPr lang="cs-CZ" dirty="0">
                <a:latin typeface="Comic Sans MS" pitchFamily="66" charset="0"/>
              </a:rPr>
              <a:t>  = 0,12</a:t>
            </a:r>
          </a:p>
        </p:txBody>
      </p:sp>
      <p:sp>
        <p:nvSpPr>
          <p:cNvPr id="15370" name="Text Box 30"/>
          <p:cNvSpPr txBox="1">
            <a:spLocks noChangeArrowheads="1"/>
          </p:cNvSpPr>
          <p:nvPr/>
        </p:nvSpPr>
        <p:spPr bwMode="auto">
          <a:xfrm>
            <a:off x="827088" y="188913"/>
            <a:ext cx="7437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/>
            <a:r>
              <a:rPr lang="cs-CZ" sz="2400" b="1">
                <a:latin typeface="Comic Sans MS" pitchFamily="66" charset="0"/>
              </a:rPr>
              <a:t>Pearsonův korelační koeficient</a:t>
            </a:r>
          </a:p>
        </p:txBody>
      </p:sp>
      <p:graphicFrame>
        <p:nvGraphicFramePr>
          <p:cNvPr id="15371" name="Object 42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6084888" y="3716338"/>
          <a:ext cx="2735262" cy="262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10" imgW="4000500" imgH="3838575" progId="Excel.Chart.8">
                  <p:embed/>
                </p:oleObj>
              </mc:Choice>
              <mc:Fallback>
                <p:oleObj name="Graf" r:id="rId10" imgW="4000500" imgH="3838575" progId="Excel.Chart.8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716338"/>
                        <a:ext cx="2735262" cy="2624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72" name="Object 44"/>
          <p:cNvGraphicFramePr>
            <a:graphicFrameLocks noChangeAspect="1"/>
          </p:cNvGraphicFramePr>
          <p:nvPr/>
        </p:nvGraphicFramePr>
        <p:xfrm>
          <a:off x="3348038" y="3716338"/>
          <a:ext cx="2736850" cy="262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12" imgW="4000500" imgH="3838575" progId="Excel.Chart.8">
                  <p:embed/>
                </p:oleObj>
              </mc:Choice>
              <mc:Fallback>
                <p:oleObj name="Graf" r:id="rId12" imgW="4000500" imgH="3838575" progId="Excel.Chart.8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716338"/>
                        <a:ext cx="2736850" cy="262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3" name="Text Box 45"/>
          <p:cNvSpPr txBox="1">
            <a:spLocks noChangeArrowheads="1"/>
          </p:cNvSpPr>
          <p:nvPr/>
        </p:nvSpPr>
        <p:spPr bwMode="auto">
          <a:xfrm>
            <a:off x="6948488" y="5013176"/>
            <a:ext cx="8883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 err="1">
                <a:latin typeface="Comic Sans MS" pitchFamily="66" charset="0"/>
              </a:rPr>
              <a:t>r</a:t>
            </a:r>
            <a:r>
              <a:rPr lang="cs-CZ" baseline="-25000" dirty="0" err="1">
                <a:latin typeface="Comic Sans MS" pitchFamily="66" charset="0"/>
              </a:rPr>
              <a:t>xy</a:t>
            </a:r>
            <a:r>
              <a:rPr lang="cs-CZ" dirty="0">
                <a:latin typeface="Comic Sans MS" pitchFamily="66" charset="0"/>
              </a:rPr>
              <a:t> = 0</a:t>
            </a:r>
          </a:p>
          <a:p>
            <a:pPr eaLnBrk="1" hangingPunct="1"/>
            <a:r>
              <a:rPr lang="cs-CZ" dirty="0">
                <a:latin typeface="Comic Sans MS" pitchFamily="66" charset="0"/>
              </a:rPr>
              <a:t>R</a:t>
            </a:r>
            <a:r>
              <a:rPr lang="cs-CZ" baseline="30000" dirty="0">
                <a:latin typeface="Comic Sans MS" pitchFamily="66" charset="0"/>
              </a:rPr>
              <a:t>2</a:t>
            </a:r>
            <a:r>
              <a:rPr lang="cs-CZ" dirty="0">
                <a:latin typeface="Comic Sans MS" pitchFamily="66" charset="0"/>
              </a:rPr>
              <a:t>  = 0</a:t>
            </a:r>
          </a:p>
        </p:txBody>
      </p:sp>
      <p:sp>
        <p:nvSpPr>
          <p:cNvPr id="15374" name="Text Box 46"/>
          <p:cNvSpPr txBox="1">
            <a:spLocks noChangeArrowheads="1"/>
          </p:cNvSpPr>
          <p:nvPr/>
        </p:nvSpPr>
        <p:spPr bwMode="auto">
          <a:xfrm>
            <a:off x="3851275" y="5085184"/>
            <a:ext cx="12346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dirty="0" err="1">
                <a:latin typeface="Comic Sans MS" pitchFamily="66" charset="0"/>
              </a:rPr>
              <a:t>r</a:t>
            </a:r>
            <a:r>
              <a:rPr lang="cs-CZ" baseline="-25000" dirty="0" err="1">
                <a:latin typeface="Comic Sans MS" pitchFamily="66" charset="0"/>
              </a:rPr>
              <a:t>xy</a:t>
            </a:r>
            <a:r>
              <a:rPr lang="cs-CZ" dirty="0">
                <a:latin typeface="Comic Sans MS" pitchFamily="66" charset="0"/>
              </a:rPr>
              <a:t> = -O,6</a:t>
            </a:r>
          </a:p>
          <a:p>
            <a:pPr eaLnBrk="1" hangingPunct="1"/>
            <a:r>
              <a:rPr lang="cs-CZ" dirty="0">
                <a:latin typeface="Comic Sans MS" pitchFamily="66" charset="0"/>
              </a:rPr>
              <a:t>R</a:t>
            </a:r>
            <a:r>
              <a:rPr lang="cs-CZ" baseline="30000" dirty="0">
                <a:latin typeface="Comic Sans MS" pitchFamily="66" charset="0"/>
              </a:rPr>
              <a:t>2</a:t>
            </a:r>
            <a:r>
              <a:rPr lang="cs-CZ" dirty="0">
                <a:latin typeface="Comic Sans MS" pitchFamily="66" charset="0"/>
              </a:rPr>
              <a:t>  = 0,36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7373"/>
    </mc:Choice>
    <mc:Fallback xmlns="">
      <p:transition spd="slow" advTm="277373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8CC07-BFE2-6CC5-19F6-A50DD3743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7DC21-9804-4F68-17F3-5C128A81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Nelineární závislost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076466-942E-AB55-7FF1-EFAA6C532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4005064"/>
            <a:ext cx="8424936" cy="2448272"/>
          </a:xfrm>
        </p:spPr>
        <p:txBody>
          <a:bodyPr/>
          <a:lstStyle/>
          <a:p>
            <a:pPr marL="0" indent="0">
              <a:buNone/>
            </a:pPr>
            <a:r>
              <a:rPr lang="cs-CZ" sz="1600" dirty="0"/>
              <a:t>Nutná pečlivá volba regresního modelu – kritéria: co nejvyšší r</a:t>
            </a:r>
          </a:p>
          <a:p>
            <a:pPr marL="0" indent="0">
              <a:buNone/>
            </a:pPr>
            <a:r>
              <a:rPr lang="cs-CZ" sz="1600" dirty="0"/>
              <a:t>	reálnost pokračování regresního modelu i mimo proměřenou oblast</a:t>
            </a:r>
          </a:p>
          <a:p>
            <a:pPr marL="0" indent="0">
              <a:buNone/>
            </a:pPr>
            <a:r>
              <a:rPr lang="cs-CZ" sz="1600" dirty="0"/>
              <a:t>Nepočítat </a:t>
            </a:r>
            <a:r>
              <a:rPr lang="cs-CZ" sz="1600" dirty="0" err="1"/>
              <a:t>Pearsonův</a:t>
            </a:r>
            <a:r>
              <a:rPr lang="cs-CZ" sz="1600" dirty="0"/>
              <a:t> korelační </a:t>
            </a:r>
            <a:r>
              <a:rPr lang="cs-CZ" sz="1600" dirty="0" err="1"/>
              <a:t>keficient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Pro stanovení síly závislosti lze využít koeficient determinace v Excelu</a:t>
            </a:r>
          </a:p>
          <a:p>
            <a:pPr marL="0" indent="0">
              <a:buNone/>
            </a:pPr>
            <a:endParaRPr lang="cs-CZ" sz="1600" baseline="-25000" dirty="0"/>
          </a:p>
          <a:p>
            <a:r>
              <a:rPr lang="cs-CZ" sz="1600" b="1" dirty="0"/>
              <a:t>Interpolace</a:t>
            </a:r>
            <a:r>
              <a:rPr lang="cs-CZ" sz="1600" dirty="0"/>
              <a:t> - výpočet hodnot mezi naměřenými body – bez problémů</a:t>
            </a:r>
          </a:p>
          <a:p>
            <a:r>
              <a:rPr lang="cs-CZ" sz="1600" b="1" dirty="0"/>
              <a:t>Extrapolace</a:t>
            </a:r>
            <a:r>
              <a:rPr lang="cs-CZ" sz="1600" dirty="0"/>
              <a:t> - výpočet mimo proměřenou oblast  - často problematická (zejména u kvadratické funkce), zvážit, zda je reálné pokračování dat podle této funkce i mimo empiricky vyšetřenou oblast</a:t>
            </a:r>
          </a:p>
          <a:p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7AD37635-F836-4FB5-AFEE-AB1055771B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5484428"/>
              </p:ext>
            </p:extLst>
          </p:nvPr>
        </p:nvGraphicFramePr>
        <p:xfrm>
          <a:off x="5380566" y="908720"/>
          <a:ext cx="328204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4E9D24C6-4008-4415-A7F0-FC6F3F1F9C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1481752"/>
              </p:ext>
            </p:extLst>
          </p:nvPr>
        </p:nvGraphicFramePr>
        <p:xfrm>
          <a:off x="1043608" y="908720"/>
          <a:ext cx="36004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257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230"/>
    </mc:Choice>
    <mc:Fallback xmlns="">
      <p:transition spd="slow" advTm="27523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5688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72"/>
    </mc:Choice>
    <mc:Fallback xmlns="">
      <p:transition spd="slow" advTm="497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Regrese a korelace – základní termíny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4258816" cy="50593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b="1" dirty="0"/>
              <a:t>	</a:t>
            </a:r>
            <a:r>
              <a:rPr lang="cs-CZ" sz="1800" b="1" dirty="0">
                <a:solidFill>
                  <a:srgbClr val="CC0000"/>
                </a:solidFill>
              </a:rPr>
              <a:t>Regrese versus korelace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>
                <a:solidFill>
                  <a:srgbClr val="CC0000"/>
                </a:solidFill>
              </a:rPr>
              <a:t>Regrese</a:t>
            </a:r>
            <a:r>
              <a:rPr lang="cs-CZ" sz="1800" dirty="0"/>
              <a:t> popisuje vztah = závislost dvou a více kvantitativních proměnných formou funkční závislosti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dirty="0">
                <a:solidFill>
                  <a:srgbClr val="CC0000"/>
                </a:solidFill>
              </a:rPr>
              <a:t>Korelace</a:t>
            </a:r>
            <a:r>
              <a:rPr lang="cs-CZ" sz="1800" dirty="0"/>
              <a:t> měří těsnost (sílu) vztahu = závislosti mezi dvěma proměnnými – kvantifikuje jak hodně jsou hodnoty blízké  ideálnímu regresnímu modelu</a:t>
            </a:r>
          </a:p>
          <a:p>
            <a:pPr eaLnBrk="1" hangingPunct="1">
              <a:lnSpc>
                <a:spcPct val="80000"/>
              </a:lnSpc>
            </a:pPr>
            <a:endParaRPr lang="cs-CZ" sz="1800" u="sng" dirty="0"/>
          </a:p>
          <a:p>
            <a:pPr eaLnBrk="1" hangingPunct="1">
              <a:lnSpc>
                <a:spcPct val="80000"/>
              </a:lnSpc>
            </a:pPr>
            <a:r>
              <a:rPr lang="cs-CZ" sz="1800" u="sng" dirty="0">
                <a:cs typeface="Times New Roman" pitchFamily="18" charset="0"/>
              </a:rPr>
              <a:t>Regresní analýza</a:t>
            </a:r>
            <a:r>
              <a:rPr lang="cs-CZ" sz="1800" dirty="0">
                <a:cs typeface="Times New Roman" pitchFamily="18" charset="0"/>
              </a:rPr>
              <a:t> – sestavení modelu (regresní funkce), kterým lze formálně popsat vztahy (pokud exist</a:t>
            </a:r>
            <a:r>
              <a:rPr lang="cs-CZ" sz="1800" dirty="0"/>
              <a:t>ují</a:t>
            </a:r>
            <a:r>
              <a:rPr lang="cs-CZ" sz="1800" dirty="0">
                <a:cs typeface="Times New Roman" pitchFamily="18" charset="0"/>
              </a:rPr>
              <a:t>)</a:t>
            </a:r>
            <a:r>
              <a:rPr lang="cs-CZ" sz="18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sz="1800" u="sng" dirty="0">
                <a:cs typeface="Times New Roman" pitchFamily="18" charset="0"/>
              </a:rPr>
              <a:t>Regresní model</a:t>
            </a:r>
            <a:r>
              <a:rPr lang="cs-CZ" sz="1800" dirty="0">
                <a:cs typeface="Times New Roman" pitchFamily="18" charset="0"/>
              </a:rPr>
              <a:t> – vztah jedné proměnné označované jako závisle proměnná (vysvětlovaná) k dalším prom</a:t>
            </a:r>
            <a:r>
              <a:rPr lang="cs-CZ" sz="1800" dirty="0"/>
              <a:t>ěnným</a:t>
            </a:r>
            <a:r>
              <a:rPr lang="cs-CZ" sz="1800" dirty="0">
                <a:cs typeface="Times New Roman" pitchFamily="18" charset="0"/>
              </a:rPr>
              <a:t>, které se označují jako nezávislé (vysvětlující)</a:t>
            </a:r>
            <a:endParaRPr lang="en-US" sz="18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endParaRPr lang="cs-CZ" sz="1800" dirty="0"/>
          </a:p>
        </p:txBody>
      </p:sp>
      <p:graphicFrame>
        <p:nvGraphicFramePr>
          <p:cNvPr id="4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2979879"/>
              </p:ext>
            </p:extLst>
          </p:nvPr>
        </p:nvGraphicFramePr>
        <p:xfrm>
          <a:off x="4572000" y="980728"/>
          <a:ext cx="43204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868144" y="4859868"/>
            <a:ext cx="2351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n-lt"/>
              </a:rPr>
              <a:t>korelační koeficient</a:t>
            </a:r>
          </a:p>
          <a:p>
            <a:r>
              <a:rPr lang="cs-CZ" dirty="0">
                <a:latin typeface="+mn-lt"/>
              </a:rPr>
              <a:t>        </a:t>
            </a:r>
            <a:r>
              <a:rPr lang="cs-CZ" dirty="0" err="1">
                <a:latin typeface="+mn-lt"/>
              </a:rPr>
              <a:t>r</a:t>
            </a:r>
            <a:r>
              <a:rPr lang="cs-CZ" baseline="-25000" dirty="0" err="1">
                <a:latin typeface="+mn-lt"/>
              </a:rPr>
              <a:t>xy</a:t>
            </a:r>
            <a:r>
              <a:rPr lang="cs-CZ" dirty="0">
                <a:latin typeface="+mn-lt"/>
              </a:rPr>
              <a:t> = 0,98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436096" y="1525434"/>
            <a:ext cx="1806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+mn-lt"/>
              </a:rPr>
              <a:t>regresní model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0046"/>
    </mc:Choice>
    <mc:Fallback xmlns="">
      <p:transition spd="slow" advTm="27004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4402832" cy="50014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Liší se chápání proměnných u obou metod?</a:t>
            </a:r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dirty="0"/>
              <a:t>	U regrese lze rozlišit, která proměnná závisí na které, čili rozlišuje se  tzv. nezávislá (x) a závislá proměnná (y); nezávislá proměnná </a:t>
            </a:r>
            <a:r>
              <a:rPr lang="cs-CZ" sz="2000" i="1" dirty="0"/>
              <a:t>x </a:t>
            </a:r>
            <a:r>
              <a:rPr lang="cs-CZ" sz="2000" dirty="0"/>
              <a:t>je na horizontální ose </a:t>
            </a:r>
            <a:r>
              <a:rPr lang="cs-CZ" sz="2000" i="1" dirty="0"/>
              <a:t>x</a:t>
            </a:r>
            <a:r>
              <a:rPr lang="cs-CZ" sz="2000" dirty="0"/>
              <a:t>, závislá proměnná </a:t>
            </a:r>
            <a:r>
              <a:rPr lang="cs-CZ" sz="2000" i="1" dirty="0"/>
              <a:t>y </a:t>
            </a:r>
            <a:r>
              <a:rPr lang="cs-CZ" sz="2000" dirty="0"/>
              <a:t>je na vertikální ose </a:t>
            </a:r>
            <a:r>
              <a:rPr lang="cs-CZ" sz="2000" i="1" dirty="0"/>
              <a:t>y</a:t>
            </a:r>
            <a:r>
              <a:rPr lang="cs-CZ" sz="2000" dirty="0"/>
              <a:t>.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dirty="0"/>
              <a:t>     pokud bychom přehodili x a y, získáme jinou rovnici regresní funkce</a:t>
            </a:r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  <a:p>
            <a:pPr eaLnBrk="1" hangingPunct="1">
              <a:lnSpc>
                <a:spcPct val="80000"/>
              </a:lnSpc>
              <a:buNone/>
            </a:pPr>
            <a:r>
              <a:rPr lang="cs-CZ" sz="2000" dirty="0"/>
              <a:t>	U korelace se nerozlišují proměnné na závislou a nezávislou </a:t>
            </a:r>
            <a:r>
              <a:rPr lang="cs-CZ" sz="2000" dirty="0" err="1"/>
              <a:t>r</a:t>
            </a:r>
            <a:r>
              <a:rPr lang="cs-CZ" sz="2000" baseline="-25000" dirty="0" err="1"/>
              <a:t>xy</a:t>
            </a:r>
            <a:r>
              <a:rPr lang="cs-CZ" sz="2000" dirty="0"/>
              <a:t>=</a:t>
            </a:r>
            <a:r>
              <a:rPr lang="cs-CZ" sz="2000" dirty="0" err="1"/>
              <a:t>r</a:t>
            </a:r>
            <a:r>
              <a:rPr lang="cs-CZ" sz="2000" baseline="-25000" dirty="0" err="1"/>
              <a:t>yx</a:t>
            </a:r>
            <a:endParaRPr lang="cs-CZ" sz="2000" baseline="-25000" dirty="0"/>
          </a:p>
          <a:p>
            <a:endParaRPr lang="cs-CZ" dirty="0"/>
          </a:p>
        </p:txBody>
      </p:sp>
      <p:graphicFrame>
        <p:nvGraphicFramePr>
          <p:cNvPr id="4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6405688"/>
              </p:ext>
            </p:extLst>
          </p:nvPr>
        </p:nvGraphicFramePr>
        <p:xfrm>
          <a:off x="4572000" y="1268760"/>
          <a:ext cx="43204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56176" y="5958071"/>
            <a:ext cx="2305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>
                <a:latin typeface="+mn-lt"/>
              </a:rPr>
              <a:t>Nezávisle proměnná</a:t>
            </a:r>
          </a:p>
          <a:p>
            <a:pPr algn="ctr"/>
            <a:r>
              <a:rPr lang="cs-CZ" dirty="0">
                <a:latin typeface="+mn-lt"/>
              </a:rPr>
              <a:t>na ose x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79912" y="4941168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dirty="0">
                <a:latin typeface="+mn-lt"/>
              </a:rPr>
              <a:t>Závisle proměnná</a:t>
            </a:r>
          </a:p>
          <a:p>
            <a:pPr algn="ctr"/>
            <a:r>
              <a:rPr lang="cs-CZ" dirty="0">
                <a:latin typeface="+mn-lt"/>
              </a:rPr>
              <a:t>na ose y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7308895" y="5114837"/>
            <a:ext cx="0" cy="914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795574" y="3933056"/>
            <a:ext cx="0" cy="914400"/>
          </a:xfrm>
          <a:prstGeom prst="straightConnector1">
            <a:avLst/>
          </a:prstGeom>
          <a:ln w="38100">
            <a:solidFill>
              <a:srgbClr val="C0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/>
              <a:t>Regrese a korelace – základní termíny</a:t>
            </a:r>
          </a:p>
        </p:txBody>
      </p:sp>
    </p:spTree>
    <p:extLst>
      <p:ext uri="{BB962C8B-B14F-4D97-AF65-F5344CB8AC3E}">
        <p14:creationId xmlns:p14="http://schemas.microsoft.com/office/powerpoint/2010/main" val="218700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468"/>
    </mc:Choice>
    <mc:Fallback xmlns="">
      <p:transition spd="slow" advTm="202468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/>
              <a:t>Závislost dvou souborů dat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cs-CZ" sz="1800" u="sng" dirty="0">
                <a:cs typeface="Times New Roman" pitchFamily="18" charset="0"/>
              </a:rPr>
              <a:t>Funkční /deterministická závislost/</a:t>
            </a:r>
            <a:r>
              <a:rPr lang="cs-CZ" sz="1800" dirty="0">
                <a:cs typeface="Times New Roman" pitchFamily="18" charset="0"/>
              </a:rPr>
              <a:t>: vzájemný vztah mezi prom</a:t>
            </a:r>
            <a:r>
              <a:rPr lang="cs-CZ" sz="1800" dirty="0"/>
              <a:t>ěnnými</a:t>
            </a:r>
            <a:r>
              <a:rPr lang="cs-CZ" sz="1800" dirty="0">
                <a:cs typeface="Times New Roman" pitchFamily="18" charset="0"/>
              </a:rPr>
              <a:t> daný jednoznačně y=f(x)</a:t>
            </a:r>
            <a:endParaRPr lang="en-US" sz="1800" dirty="0">
              <a:cs typeface="Times New Roman" pitchFamily="18" charset="0"/>
            </a:endParaRPr>
          </a:p>
          <a:p>
            <a:pPr eaLnBrk="1" hangingPunct="1"/>
            <a:r>
              <a:rPr lang="cs-CZ" sz="1800" u="sng" dirty="0">
                <a:cs typeface="Times New Roman" pitchFamily="18" charset="0"/>
              </a:rPr>
              <a:t>Statistická závislost /stochastická závislost/:</a:t>
            </a:r>
            <a:r>
              <a:rPr lang="cs-CZ" sz="1800" dirty="0">
                <a:cs typeface="Times New Roman" pitchFamily="18" charset="0"/>
              </a:rPr>
              <a:t> vyjadřuje, že mezi prom</a:t>
            </a:r>
            <a:r>
              <a:rPr lang="cs-CZ" sz="1800" dirty="0"/>
              <a:t>ěnnými</a:t>
            </a:r>
            <a:r>
              <a:rPr lang="cs-CZ" sz="1800" dirty="0">
                <a:cs typeface="Times New Roman" pitchFamily="18" charset="0"/>
              </a:rPr>
              <a:t> neexistuje jednoznačný vztah</a:t>
            </a:r>
            <a:r>
              <a:rPr lang="cs-CZ" sz="1800" dirty="0"/>
              <a:t>, tedy </a:t>
            </a:r>
            <a:r>
              <a:rPr lang="cs-CZ" sz="1800" dirty="0">
                <a:cs typeface="Times New Roman" pitchFamily="18" charset="0"/>
              </a:rPr>
              <a:t> Y=f(X) + ε, kde ε jsou pozorované náhodné odchylky od modelu</a:t>
            </a:r>
            <a:endParaRPr lang="cs-CZ" sz="1800" dirty="0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33400" y="2667000"/>
          <a:ext cx="3971925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2" imgW="3972154" imgH="3696005" progId="Excel.Chart.8">
                  <p:embed/>
                </p:oleObj>
              </mc:Choice>
              <mc:Fallback>
                <p:oleObj name="Graf" r:id="rId2" imgW="3972154" imgH="3696005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67000"/>
                        <a:ext cx="3971925" cy="369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343400" y="2667000"/>
          <a:ext cx="3981450" cy="3705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4" imgW="3981907" imgH="3705454" progId="Excel.Chart.8">
                  <p:embed/>
                </p:oleObj>
              </mc:Choice>
              <mc:Fallback>
                <p:oleObj name="Graf" r:id="rId4" imgW="3981907" imgH="3705454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667000"/>
                        <a:ext cx="3981450" cy="3705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447800" y="6172200"/>
            <a:ext cx="6280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/>
              <a:t>funkční závislost                                   stochastická závislost</a:t>
            </a:r>
          </a:p>
        </p:txBody>
      </p:sp>
      <p:sp>
        <p:nvSpPr>
          <p:cNvPr id="5127" name="Line 8"/>
          <p:cNvSpPr>
            <a:spLocks noChangeShapeType="1"/>
          </p:cNvSpPr>
          <p:nvPr/>
        </p:nvSpPr>
        <p:spPr bwMode="auto">
          <a:xfrm>
            <a:off x="6300788" y="4437063"/>
            <a:ext cx="0" cy="215900"/>
          </a:xfrm>
          <a:prstGeom prst="line">
            <a:avLst/>
          </a:prstGeom>
          <a:noFill/>
          <a:ln w="25400">
            <a:solidFill>
              <a:srgbClr val="33CC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6372225" y="4292600"/>
            <a:ext cx="327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>
                <a:solidFill>
                  <a:srgbClr val="0099CC"/>
                </a:solidFill>
                <a:latin typeface="Symbol" pitchFamily="18" charset="2"/>
              </a:rPr>
              <a:t>e</a:t>
            </a:r>
            <a:r>
              <a:rPr lang="cs-CZ" baseline="-25000">
                <a:solidFill>
                  <a:srgbClr val="0099CC"/>
                </a:solidFill>
                <a:latin typeface="Comic Sans MS" pitchFamily="66" charset="0"/>
              </a:rPr>
              <a:t>i</a:t>
            </a:r>
            <a:endParaRPr lang="cs-CZ" baseline="-25000">
              <a:solidFill>
                <a:srgbClr val="0099CC"/>
              </a:solidFill>
              <a:latin typeface="Symbol" pitchFamily="18" charset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2134"/>
    </mc:Choice>
    <mc:Fallback xmlns="">
      <p:transition spd="slow" advTm="14213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499992" y="4221088"/>
            <a:ext cx="4248597" cy="2094060"/>
          </a:xfrm>
        </p:spPr>
        <p:txBody>
          <a:bodyPr/>
          <a:lstStyle/>
          <a:p>
            <a:pPr algn="just" eaLnBrk="1" hangingPunct="1"/>
            <a:r>
              <a:rPr lang="cs-CZ" sz="2000" b="0" dirty="0"/>
              <a:t>závislost neexistuje, nemá smysl prokládat regresní funkci</a:t>
            </a:r>
            <a:br>
              <a:rPr lang="cs-CZ" sz="2000" b="0" dirty="0"/>
            </a:br>
            <a:br>
              <a:rPr lang="cs-CZ" sz="2000" b="0" dirty="0"/>
            </a:br>
            <a:r>
              <a:rPr lang="cs-CZ" sz="2000" b="0" dirty="0"/>
              <a:t>pozor – regresní funkci lze  vždy spočítat, (i když nemá smysl, protože žádná závislost mezi soubory dat není)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000" dirty="0"/>
              <a:t>      </a:t>
            </a:r>
          </a:p>
        </p:txBody>
      </p:sp>
      <p:graphicFrame>
        <p:nvGraphicFramePr>
          <p:cNvPr id="6148" name="Object 8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00113" y="1052513"/>
          <a:ext cx="3384550" cy="311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2" imgW="3990975" imgH="3676650" progId="Excel.Chart.8">
                  <p:embed/>
                </p:oleObj>
              </mc:Choice>
              <mc:Fallback>
                <p:oleObj name="Graf" r:id="rId2" imgW="3990975" imgH="3676650" progId="Excel.Char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052513"/>
                        <a:ext cx="3384550" cy="311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971550" y="3806825"/>
          <a:ext cx="3276600" cy="305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4" imgW="3991356" imgH="3715207" progId="Excel.Chart.8">
                  <p:embed/>
                </p:oleObj>
              </mc:Choice>
              <mc:Fallback>
                <p:oleObj name="Graf" r:id="rId4" imgW="3991356" imgH="3715207" progId="Excel.Char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3806825"/>
                        <a:ext cx="3276600" cy="305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2771775" y="5157788"/>
            <a:ext cx="9032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3600">
                <a:latin typeface="Comic Sans MS" pitchFamily="66" charset="0"/>
              </a:rPr>
              <a:t>???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1476375" y="333375"/>
            <a:ext cx="6983413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just"/>
            <a:r>
              <a:rPr lang="cs-CZ" sz="2400">
                <a:solidFill>
                  <a:schemeClr val="tx2"/>
                </a:solidFill>
                <a:latin typeface="Comic Sans MS" pitchFamily="66" charset="0"/>
              </a:rPr>
              <a:t>závislost lineární           závislost exponenciální</a:t>
            </a:r>
          </a:p>
        </p:txBody>
      </p:sp>
      <p:graphicFrame>
        <p:nvGraphicFramePr>
          <p:cNvPr id="6152" name="Object 1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787900" y="1052513"/>
          <a:ext cx="3384550" cy="311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6" imgW="4000500" imgH="3686175" progId="Excel.Chart.8">
                  <p:embed/>
                </p:oleObj>
              </mc:Choice>
              <mc:Fallback>
                <p:oleObj name="Graf" r:id="rId6" imgW="4000500" imgH="3686175" progId="Excel.Chart.8">
                  <p:embed/>
                  <p:pic>
                    <p:nvPicPr>
                      <p:cNvPr id="0" name="Object 1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1052513"/>
                        <a:ext cx="3384550" cy="311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1643"/>
    </mc:Choice>
    <mc:Fallback xmlns="">
      <p:transition spd="slow" advTm="151643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664" y="2250341"/>
            <a:ext cx="8229600" cy="114084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000" b="1" dirty="0"/>
              <a:t>lineární závislost přímá                lineární závislost nepřímá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dirty="0"/>
              <a:t>směrnice přímky je kladná                    směrnice přímky je záporná</a:t>
            </a:r>
          </a:p>
        </p:txBody>
      </p:sp>
      <p:graphicFrame>
        <p:nvGraphicFramePr>
          <p:cNvPr id="819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680428"/>
              </p:ext>
            </p:extLst>
          </p:nvPr>
        </p:nvGraphicFramePr>
        <p:xfrm>
          <a:off x="611560" y="3127791"/>
          <a:ext cx="3600400" cy="3349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2" imgW="3981907" imgH="3705454" progId="Excel.Chart.8">
                  <p:embed/>
                </p:oleObj>
              </mc:Choice>
              <mc:Fallback>
                <p:oleObj name="Graf" r:id="rId2" imgW="3981907" imgH="3705454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127791"/>
                        <a:ext cx="3600400" cy="33492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7850279"/>
              </p:ext>
            </p:extLst>
          </p:nvPr>
        </p:nvGraphicFramePr>
        <p:xfrm>
          <a:off x="5153297" y="3151770"/>
          <a:ext cx="3595167" cy="3345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4" imgW="3991356" imgH="3715207" progId="Excel.Chart.8">
                  <p:embed/>
                </p:oleObj>
              </mc:Choice>
              <mc:Fallback>
                <p:oleObj name="Graf" r:id="rId4" imgW="3991356" imgH="3715207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3297" y="3151770"/>
                        <a:ext cx="3595167" cy="3345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dirty="0">
                <a:cs typeface="Times New Roman" pitchFamily="18" charset="0"/>
              </a:rPr>
              <a:t>lineární regresní model</a:t>
            </a:r>
            <a:endParaRPr lang="cs-CZ" sz="3200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604456" y="1240220"/>
            <a:ext cx="7632848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algn="l" eaLnBrk="1" hangingPunct="1"/>
            <a:r>
              <a:rPr lang="cs-CZ" sz="2000" i="1" dirty="0"/>
              <a:t>Lineární funkce: Y = b</a:t>
            </a:r>
            <a:r>
              <a:rPr lang="cs-CZ" sz="2000" i="1" baseline="-25000" dirty="0"/>
              <a:t>1</a:t>
            </a:r>
            <a:r>
              <a:rPr lang="cs-CZ" sz="2000" i="1" dirty="0"/>
              <a:t>X + </a:t>
            </a:r>
            <a:r>
              <a:rPr lang="cs-CZ" sz="2000" i="1" dirty="0" err="1"/>
              <a:t>b</a:t>
            </a:r>
            <a:r>
              <a:rPr lang="cs-CZ" sz="2000" i="1" baseline="-25000" dirty="0" err="1"/>
              <a:t>o</a:t>
            </a:r>
            <a:br>
              <a:rPr lang="cs-CZ" sz="2000" b="0" kern="0" dirty="0"/>
            </a:br>
            <a:r>
              <a:rPr lang="cs-CZ" sz="2000" i="1" dirty="0"/>
              <a:t>b</a:t>
            </a:r>
            <a:r>
              <a:rPr lang="cs-CZ" sz="2000" i="1" baseline="-25000" dirty="0"/>
              <a:t>1  </a:t>
            </a:r>
            <a:r>
              <a:rPr lang="cs-CZ" sz="2000" b="0" kern="0" dirty="0"/>
              <a:t>směrnice přímky, udává sklon</a:t>
            </a:r>
          </a:p>
          <a:p>
            <a:pPr algn="l" eaLnBrk="1" hangingPunct="1"/>
            <a:r>
              <a:rPr lang="cs-CZ" sz="2000" i="1" dirty="0"/>
              <a:t>b</a:t>
            </a:r>
            <a:r>
              <a:rPr lang="cs-CZ" sz="2000" i="1" baseline="-25000" dirty="0"/>
              <a:t>0  </a:t>
            </a:r>
            <a:r>
              <a:rPr lang="cs-CZ" sz="2000" b="0" kern="0" dirty="0"/>
              <a:t>průsečík s osou y</a:t>
            </a:r>
          </a:p>
          <a:p>
            <a:pPr algn="l" eaLnBrk="1" hangingPunct="1"/>
            <a:endParaRPr lang="cs-CZ" sz="2000" b="0" kern="0" dirty="0"/>
          </a:p>
          <a:p>
            <a:pPr algn="l" eaLnBrk="1" hangingPunct="1"/>
            <a:endParaRPr lang="cs-CZ" sz="2000" b="0" kern="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9501"/>
    </mc:Choice>
    <mc:Fallback xmlns="">
      <p:transition spd="slow" advTm="17950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>
                <a:cs typeface="Times New Roman" pitchFamily="18" charset="0"/>
              </a:rPr>
              <a:t>Je</a:t>
            </a:r>
            <a:r>
              <a:rPr lang="cs-CZ" sz="2800" dirty="0"/>
              <a:t>d</a:t>
            </a:r>
            <a:r>
              <a:rPr lang="cs-CZ" sz="2800" dirty="0">
                <a:cs typeface="Times New Roman" pitchFamily="18" charset="0"/>
              </a:rPr>
              <a:t>noduchý lineární regresní model:</a:t>
            </a:r>
            <a:r>
              <a:rPr lang="cs-CZ" dirty="0">
                <a:cs typeface="Times New Roman" pitchFamily="18" charset="0"/>
              </a:rPr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/>
            <a:r>
              <a:rPr lang="cs-CZ" sz="2000"/>
              <a:t>nejjednodušší případ regrese: </a:t>
            </a:r>
          </a:p>
          <a:p>
            <a:pPr lvl="1" eaLnBrk="1" hangingPunct="1"/>
            <a:r>
              <a:rPr lang="cs-CZ" sz="2000"/>
              <a:t>„</a:t>
            </a:r>
            <a:r>
              <a:rPr lang="cs-CZ" sz="2000">
                <a:solidFill>
                  <a:srgbClr val="CC0000"/>
                </a:solidFill>
              </a:rPr>
              <a:t>jednoduchá</a:t>
            </a:r>
            <a:r>
              <a:rPr lang="cs-CZ" sz="2000"/>
              <a:t>“ = pouze 1 nezávislá a 1 závislá proměnná</a:t>
            </a:r>
          </a:p>
          <a:p>
            <a:pPr lvl="1" eaLnBrk="1" hangingPunct="1"/>
            <a:r>
              <a:rPr lang="cs-CZ" sz="2000"/>
              <a:t>„</a:t>
            </a:r>
            <a:r>
              <a:rPr lang="cs-CZ" sz="2000">
                <a:solidFill>
                  <a:srgbClr val="CC0000"/>
                </a:solidFill>
              </a:rPr>
              <a:t>lineární</a:t>
            </a:r>
            <a:r>
              <a:rPr lang="cs-CZ" sz="2000"/>
              <a:t>“ = závislost </a:t>
            </a:r>
            <a:r>
              <a:rPr lang="cs-CZ" sz="2000" i="1"/>
              <a:t>y </a:t>
            </a:r>
            <a:r>
              <a:rPr lang="cs-CZ" sz="2000"/>
              <a:t>na </a:t>
            </a:r>
            <a:r>
              <a:rPr lang="cs-CZ" sz="2000" i="1"/>
              <a:t>x </a:t>
            </a:r>
            <a:r>
              <a:rPr lang="cs-CZ" sz="2000"/>
              <a:t>vyjadřujeme přímkou</a:t>
            </a:r>
          </a:p>
          <a:p>
            <a:pPr eaLnBrk="1" hangingPunct="1"/>
            <a:r>
              <a:rPr lang="cs-CZ" sz="2000"/>
              <a:t>Některé předpoklady lineární regrese: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/>
              <a:t>	1. homogenní rozptyl: všechna </a:t>
            </a:r>
            <a:r>
              <a:rPr lang="cs-CZ" sz="2000" i="1"/>
              <a:t>Y </a:t>
            </a:r>
            <a:r>
              <a:rPr lang="cs-CZ" sz="2000"/>
              <a:t>mají stejnou rozptýlenost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/>
              <a:t>	2. linearita: střední hodnoty obou proměnných X a Y </a:t>
            </a:r>
            <a:r>
              <a:rPr lang="cs-CZ" sz="2000" i="1"/>
              <a:t> </a:t>
            </a:r>
            <a:r>
              <a:rPr lang="cs-CZ" sz="2000"/>
              <a:t>leží na regresní přímce</a:t>
            </a:r>
          </a:p>
          <a:p>
            <a:pPr eaLnBrk="1" hangingPunct="1"/>
            <a:endParaRPr lang="cs-CZ" sz="2000"/>
          </a:p>
          <a:p>
            <a:pPr eaLnBrk="1" hangingPunct="1"/>
            <a:endParaRPr lang="cs-CZ" sz="200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895600" y="3124200"/>
          <a:ext cx="4114800" cy="3998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2" imgW="3981907" imgH="3705454" progId="Excel.Chart.8">
                  <p:embed/>
                </p:oleObj>
              </mc:Choice>
              <mc:Fallback>
                <p:oleObj name="Graf" r:id="rId2" imgW="3981907" imgH="3705454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3124200"/>
                        <a:ext cx="4114800" cy="3998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029200" y="4724400"/>
            <a:ext cx="1077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99CC"/>
                </a:solidFill>
              </a:rPr>
              <a:t>[</a:t>
            </a:r>
            <a:r>
              <a:rPr lang="cs-CZ" sz="2400">
                <a:solidFill>
                  <a:srgbClr val="0099CC"/>
                </a:solidFill>
              </a:rPr>
              <a:t> x ; y </a:t>
            </a:r>
            <a:r>
              <a:rPr lang="en-US" sz="2400">
                <a:solidFill>
                  <a:srgbClr val="0099CC"/>
                </a:solidFill>
              </a:rPr>
              <a:t>]</a:t>
            </a:r>
            <a:endParaRPr lang="cs-CZ" sz="2400">
              <a:solidFill>
                <a:srgbClr val="0099CC"/>
              </a:solidFill>
            </a:endParaRPr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5257800" y="4800600"/>
            <a:ext cx="2286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5638800" y="4800600"/>
            <a:ext cx="228600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669"/>
    </mc:Choice>
    <mc:Fallback xmlns="">
      <p:transition spd="slow" advTm="17066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dirty="0">
                <a:cs typeface="Times New Roman" pitchFamily="18" charset="0"/>
              </a:rPr>
              <a:t>lineární regresní model</a:t>
            </a:r>
            <a:endParaRPr lang="cs-CZ" sz="28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981075"/>
            <a:ext cx="4248150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napozorovaná (empirická) hodnota</a:t>
            </a:r>
            <a:r>
              <a:rPr lang="cs-CZ" sz="1600" dirty="0">
                <a:cs typeface="Times New Roman" pitchFamily="18" charset="0"/>
              </a:rPr>
              <a:t> - hodnota proměnné, kterou jsme získali jako výsledek pozorování (měření, vážení atd.).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600" dirty="0">
                <a:cs typeface="Times New Roman" pitchFamily="18" charset="0"/>
              </a:rPr>
              <a:t>	značíme ji     </a:t>
            </a:r>
            <a:r>
              <a:rPr lang="cs-CZ" sz="2000" b="1" dirty="0">
                <a:cs typeface="Times New Roman" pitchFamily="18" charset="0"/>
              </a:rPr>
              <a:t>Y</a:t>
            </a:r>
            <a:endParaRPr lang="cs-CZ" sz="1600" dirty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odhadnutá (teoretická) hodnota</a:t>
            </a:r>
            <a:r>
              <a:rPr lang="cs-CZ" sz="1600" dirty="0">
                <a:cs typeface="Times New Roman" pitchFamily="18" charset="0"/>
              </a:rPr>
              <a:t> - hodnota proměnné, kterou jsme získali jako výsledek modelování této proměnné.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600" dirty="0">
                <a:cs typeface="Times New Roman" pitchFamily="18" charset="0"/>
              </a:rPr>
              <a:t>	značíme ji     </a:t>
            </a:r>
            <a:r>
              <a:rPr lang="cs-CZ" sz="2000" b="1" dirty="0">
                <a:cs typeface="Times New Roman" pitchFamily="18" charset="0"/>
              </a:rPr>
              <a:t>Y</a:t>
            </a:r>
            <a:endParaRPr lang="cs-CZ" sz="1600" dirty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600" b="1" dirty="0">
                <a:cs typeface="Times New Roman" pitchFamily="18" charset="0"/>
              </a:rPr>
              <a:t>reziduum</a:t>
            </a:r>
            <a:r>
              <a:rPr lang="cs-CZ" sz="1600" dirty="0">
                <a:cs typeface="Times New Roman" pitchFamily="18" charset="0"/>
              </a:rPr>
              <a:t> - rozdíl mezi napozorovanou a odhadnutou hodnotou. Reziduum značíme symbolem </a:t>
            </a:r>
            <a:r>
              <a:rPr lang="cs-CZ" sz="2000" b="1" i="1" dirty="0">
                <a:latin typeface="Symbol" pitchFamily="18" charset="2"/>
                <a:cs typeface="Times New Roman" pitchFamily="18" charset="0"/>
              </a:rPr>
              <a:t>e</a:t>
            </a:r>
            <a:r>
              <a:rPr lang="cs-CZ" sz="1600" dirty="0">
                <a:cs typeface="Times New Roman" pitchFamily="18" charset="0"/>
              </a:rPr>
              <a:t> a v příslušném bodě počítáme jako rozdíl empirické hodnoty a teoretické. Reziduum tedy můžeme chápat jako velikost chyby, které se v příslušném bodě při odhadu dopouštíme.</a:t>
            </a:r>
          </a:p>
          <a:p>
            <a:pPr eaLnBrk="1" hangingPunct="1">
              <a:lnSpc>
                <a:spcPct val="90000"/>
              </a:lnSpc>
            </a:pPr>
            <a:endParaRPr lang="cs-CZ" sz="16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1800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9680" y="5866731"/>
            <a:ext cx="7993063" cy="747713"/>
          </a:xfrm>
        </p:spPr>
        <p:txBody>
          <a:bodyPr/>
          <a:lstStyle/>
          <a:p>
            <a:pPr algn="just" eaLnBrk="1" hangingPunct="1"/>
            <a:r>
              <a:rPr lang="cs-CZ" sz="1600" b="1" dirty="0"/>
              <a:t>Jak nalézt funkci, která „nejlépe“ proloží naše data?</a:t>
            </a:r>
          </a:p>
          <a:p>
            <a:pPr eaLnBrk="1" hangingPunct="1"/>
            <a:endParaRPr lang="cs-CZ" dirty="0"/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 flipV="1">
            <a:off x="2268315" y="3141663"/>
            <a:ext cx="71437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>
            <a:off x="2338735" y="3141663"/>
            <a:ext cx="73025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223" name="Picture 9" descr="pokldady pro prednasku c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320" y="981075"/>
            <a:ext cx="3960812" cy="380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012160" y="1340768"/>
            <a:ext cx="433965" cy="180499"/>
          </a:xfrm>
          <a:prstGeom prst="rect">
            <a:avLst/>
          </a:prstGeom>
        </p:spPr>
        <p:txBody>
          <a:bodyPr vert="vert" wrap="non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>
                <a:latin typeface="+mn-lt"/>
              </a:rPr>
              <a:t>&lt;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8776"/>
    </mc:Choice>
    <mc:Fallback xmlns="">
      <p:transition spd="slow" advTm="22877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419199"/>
            <a:ext cx="8964613" cy="417513"/>
          </a:xfrm>
        </p:spPr>
        <p:txBody>
          <a:bodyPr/>
          <a:lstStyle/>
          <a:p>
            <a:pPr eaLnBrk="1" hangingPunct="1"/>
            <a:r>
              <a:rPr lang="cs-CZ" sz="2400" dirty="0"/>
              <a:t>Jak nalézt funkci, která „nejlépe“ proloží naše data?</a:t>
            </a:r>
            <a:br>
              <a:rPr lang="cs-CZ" sz="2400" b="0" dirty="0"/>
            </a:br>
            <a:endParaRPr lang="cs-CZ" sz="2400" b="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4546600" cy="50736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1800">
                <a:cs typeface="Times New Roman" pitchFamily="18" charset="0"/>
              </a:rPr>
              <a:t>postup odhadu parametrů regresní funkce, který dává nejmenší hodnoty reziduí (tedy „nejmenší chybu“) a to najednou ve všech odhadovaných bodech.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800">
                <a:cs typeface="Times New Roman" pitchFamily="18" charset="0"/>
              </a:rPr>
              <a:t>Nestačí pouze rezidua sečíst - vlivem kladných a záporných znamének u jednotlivých hodnot by mohlo dojít k tomu, že součet reziduí bude nulový, přestože jednotlivá rezidua (tedy jednotlivé chyby) jsou veliké.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800">
                <a:cs typeface="Times New Roman" pitchFamily="18" charset="0"/>
              </a:rPr>
              <a:t>Z celé škály vyrovnávacích kritérií se jako nejpoužívanější (ne však vždy nejvhodnější) jeví tzv. </a:t>
            </a:r>
            <a:r>
              <a:rPr lang="cs-CZ" sz="1800" b="1">
                <a:solidFill>
                  <a:srgbClr val="CC0000"/>
                </a:solidFill>
                <a:cs typeface="Times New Roman" pitchFamily="18" charset="0"/>
              </a:rPr>
              <a:t>metoda  nejmenších čtverců</a:t>
            </a:r>
            <a:r>
              <a:rPr lang="cs-CZ" sz="180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cs-CZ" sz="1800">
                <a:cs typeface="Times New Roman" pitchFamily="18" charset="0"/>
              </a:rPr>
              <a:t>=</a:t>
            </a:r>
            <a:r>
              <a:rPr lang="cs-CZ" sz="180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cs-CZ" sz="1800" b="1"/>
              <a:t>musí platit, aby (reziduální) součet čtverců odchylek skutečných od očekávaných hodnot byl minimální</a:t>
            </a:r>
          </a:p>
          <a:p>
            <a:pPr algn="just" eaLnBrk="1" hangingPunct="1">
              <a:lnSpc>
                <a:spcPct val="90000"/>
              </a:lnSpc>
            </a:pPr>
            <a:endParaRPr lang="cs-CZ" sz="180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00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300663"/>
            <a:ext cx="1752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596188" y="5445125"/>
            <a:ext cx="7921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cs-CZ" sz="2000">
                <a:latin typeface="Comic Sans MS" pitchFamily="66" charset="0"/>
              </a:rPr>
              <a:t>= min</a:t>
            </a:r>
          </a:p>
        </p:txBody>
      </p:sp>
      <p:pic>
        <p:nvPicPr>
          <p:cNvPr id="10246" name="Picture 7" descr="pokldady pro prednasku c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125538"/>
            <a:ext cx="3743325" cy="359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8671"/>
    </mc:Choice>
    <mc:Fallback xmlns="">
      <p:transition spd="slow" advTm="198671"/>
    </mc:Fallback>
  </mc:AlternateContent>
</p:sld>
</file>

<file path=ppt/theme/theme1.xml><?xml version="1.0" encoding="utf-8"?>
<a:theme xmlns:a="http://schemas.openxmlformats.org/drawingml/2006/main" name="turmalinity">
  <a:themeElements>
    <a:clrScheme name="turmalinit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urmalinit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urmalini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26599</TotalTime>
  <Words>1476</Words>
  <Application>Microsoft Office PowerPoint</Application>
  <PresentationFormat>Předvádění na obrazovce (4:3)</PresentationFormat>
  <Paragraphs>181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30" baseType="lpstr">
      <vt:lpstr>Arial</vt:lpstr>
      <vt:lpstr>Cambria Math</vt:lpstr>
      <vt:lpstr>Comic Sans MS</vt:lpstr>
      <vt:lpstr>Symbol</vt:lpstr>
      <vt:lpstr>SymbolMT</vt:lpstr>
      <vt:lpstr>Times New Roman</vt:lpstr>
      <vt:lpstr>TimesNewRomanPSMT</vt:lpstr>
      <vt:lpstr>Wingdings</vt:lpstr>
      <vt:lpstr>turmalinity</vt:lpstr>
      <vt:lpstr>Graf</vt:lpstr>
      <vt:lpstr>Equation.3</vt:lpstr>
      <vt:lpstr>Rovnice</vt:lpstr>
      <vt:lpstr>Základy zpracování geologických dat  regresní a korelační analýza   </vt:lpstr>
      <vt:lpstr>Regrese a korelace – základní termíny</vt:lpstr>
      <vt:lpstr>Regrese a korelace – základní termíny</vt:lpstr>
      <vt:lpstr>Závislost dvou souborů dat</vt:lpstr>
      <vt:lpstr>závislost neexistuje, nemá smysl prokládat regresní funkci  pozor – regresní funkci lze  vždy spočítat, (i když nemá smysl, protože žádná závislost mezi soubory dat není)</vt:lpstr>
      <vt:lpstr>lineární regresní model</vt:lpstr>
      <vt:lpstr>Jednoduchý lineární regresní model: </vt:lpstr>
      <vt:lpstr>lineární regresní model</vt:lpstr>
      <vt:lpstr>Jak nalézt funkci, která „nejlépe“ proloží naše data? </vt:lpstr>
      <vt:lpstr>Metoda nejmenších čtverců pro přímku</vt:lpstr>
      <vt:lpstr>Kovariance, cov(x,y), Sxy</vt:lpstr>
      <vt:lpstr>Lineární regresní model</vt:lpstr>
      <vt:lpstr>Regresní analýza</vt:lpstr>
      <vt:lpstr>Pearsonův korelační koeficient</vt:lpstr>
      <vt:lpstr>Lineární regresní model – síla závislosti</vt:lpstr>
      <vt:lpstr>Prezentace aplikace PowerPoint</vt:lpstr>
      <vt:lpstr>Nelineární závislost</vt:lpstr>
      <vt:lpstr>Prezentace aplikace PowerPoint</vt:lpstr>
    </vt:vector>
  </TitlesOfParts>
  <Company>LEMM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Renata Copjakova</dc:creator>
  <cp:lastModifiedBy>Renata Čopjaková</cp:lastModifiedBy>
  <cp:revision>245</cp:revision>
  <cp:lastPrinted>2011-10-16T21:34:03Z</cp:lastPrinted>
  <dcterms:created xsi:type="dcterms:W3CDTF">2007-09-15T09:52:43Z</dcterms:created>
  <dcterms:modified xsi:type="dcterms:W3CDTF">2024-11-05T10:16:51Z</dcterms:modified>
</cp:coreProperties>
</file>