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9" r:id="rId1"/>
  </p:sldMasterIdLst>
  <p:notesMasterIdLst>
    <p:notesMasterId r:id="rId18"/>
  </p:notesMasterIdLst>
  <p:handoutMasterIdLst>
    <p:handoutMasterId r:id="rId19"/>
  </p:handoutMasterIdLst>
  <p:sldIdLst>
    <p:sldId id="337" r:id="rId2"/>
    <p:sldId id="382" r:id="rId3"/>
    <p:sldId id="335" r:id="rId4"/>
    <p:sldId id="336" r:id="rId5"/>
    <p:sldId id="258" r:id="rId6"/>
    <p:sldId id="321" r:id="rId7"/>
    <p:sldId id="319" r:id="rId8"/>
    <p:sldId id="320" r:id="rId9"/>
    <p:sldId id="322" r:id="rId10"/>
    <p:sldId id="327" r:id="rId11"/>
    <p:sldId id="299" r:id="rId12"/>
    <p:sldId id="328" r:id="rId13"/>
    <p:sldId id="329" r:id="rId14"/>
    <p:sldId id="325" r:id="rId15"/>
    <p:sldId id="333" r:id="rId16"/>
    <p:sldId id="334" r:id="rId17"/>
  </p:sldIdLst>
  <p:sldSz cx="9144000" cy="6858000" type="screen4x3"/>
  <p:notesSz cx="6781800" cy="9928225"/>
  <p:defaultTextStyle>
    <a:defPPr>
      <a:defRPr lang="cs-CZ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66"/>
    <a:srgbClr val="FFCC66"/>
    <a:srgbClr val="FFFF00"/>
    <a:srgbClr val="FF9900"/>
    <a:srgbClr val="CC9900"/>
    <a:srgbClr val="33CC33"/>
    <a:srgbClr val="CCCC0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872" autoAdjust="0"/>
    <p:restoredTop sz="94660"/>
  </p:normalViewPr>
  <p:slideViewPr>
    <p:cSldViewPr>
      <p:cViewPr varScale="1">
        <p:scale>
          <a:sx n="73" d="100"/>
          <a:sy n="73" d="100"/>
        </p:scale>
        <p:origin x="1543" y="55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Renata\statistica\statistika%202024\cviceni%206%202024%20vypracovane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Renata\statistica\statistika%202024\cviceni%206%202024%20vypracovane.xlsx" TargetMode="Externa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Se&#353;it1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Renata\statistica\statistika%202013\denni%202014\cviceni%207%202014%20vypracovane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Renata\statistica\statistika%202013\denni%202014\cviceni%207%202014%20vypracovane.xlsx" TargetMode="External"/></Relationships>
</file>

<file path=ppt/charts/_rels/chart6.xml.rels><?xml version="1.0" encoding="UTF-8" standalone="yes"?>
<Relationships xmlns="http://schemas.openxmlformats.org/package/2006/relationships"><Relationship Id="rId2" Type="http://schemas.openxmlformats.org/officeDocument/2006/relationships/oleObject" Target="Se&#353;it1" TargetMode="External"/><Relationship Id="rId1" Type="http://schemas.openxmlformats.org/officeDocument/2006/relationships/themeOverride" Target="../theme/themeOverrid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scatterChart>
        <c:scatterStyle val="lineMarker"/>
        <c:varyColors val="0"/>
        <c:ser>
          <c:idx val="0"/>
          <c:order val="0"/>
          <c:tx>
            <c:strRef>
              <c:f>'nelin záv2'!$B$6</c:f>
              <c:strCache>
                <c:ptCount val="1"/>
                <c:pt idx="0">
                  <c:v>O2 </c:v>
                </c:pt>
              </c:strCache>
            </c:strRef>
          </c:tx>
          <c:spPr>
            <a:ln w="28575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trendline>
            <c:spPr>
              <a:ln w="19050" cap="rnd">
                <a:solidFill>
                  <a:schemeClr val="accent1"/>
                </a:solidFill>
                <a:prstDash val="sysDot"/>
              </a:ln>
              <a:effectLst/>
            </c:spPr>
            <c:trendlineType val="log"/>
            <c:dispRSqr val="0"/>
            <c:dispEq val="0"/>
          </c:trendline>
          <c:trendline>
            <c:spPr>
              <a:ln w="19050" cap="rnd">
                <a:solidFill>
                  <a:schemeClr val="accent1"/>
                </a:solidFill>
                <a:prstDash val="sysDot"/>
              </a:ln>
              <a:effectLst/>
            </c:spPr>
            <c:trendlineType val="power"/>
            <c:dispRSqr val="0"/>
            <c:dispEq val="0"/>
          </c:trendline>
          <c:trendline>
            <c:spPr>
              <a:ln w="19050" cap="rnd">
                <a:solidFill>
                  <a:schemeClr val="accent1"/>
                </a:solidFill>
                <a:prstDash val="sysDot"/>
              </a:ln>
              <a:effectLst/>
            </c:spPr>
            <c:trendlineType val="power"/>
            <c:dispRSqr val="0"/>
            <c:dispEq val="0"/>
          </c:trendline>
          <c:trendline>
            <c:spPr>
              <a:ln w="19050" cap="rnd">
                <a:solidFill>
                  <a:schemeClr val="accent1"/>
                </a:solidFill>
                <a:prstDash val="sysDot"/>
              </a:ln>
              <a:effectLst/>
            </c:spPr>
            <c:trendlineType val="power"/>
            <c:dispRSqr val="1"/>
            <c:dispEq val="1"/>
            <c:trendlineLbl>
              <c:numFmt formatCode="General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900" b="0" i="0" u="none" strike="noStrike" kern="1200" baseline="0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</c:trendlineLbl>
          </c:trendline>
          <c:trendline>
            <c:spPr>
              <a:ln w="19050" cap="rnd">
                <a:solidFill>
                  <a:schemeClr val="accent1"/>
                </a:solidFill>
                <a:prstDash val="sysDot"/>
              </a:ln>
              <a:effectLst/>
            </c:spPr>
            <c:trendlineType val="log"/>
            <c:dispRSqr val="0"/>
            <c:dispEq val="0"/>
          </c:trendline>
          <c:trendline>
            <c:spPr>
              <a:ln w="19050" cap="rnd">
                <a:solidFill>
                  <a:schemeClr val="accent1"/>
                </a:solidFill>
                <a:prstDash val="sysDot"/>
              </a:ln>
              <a:effectLst/>
            </c:spPr>
            <c:trendlineType val="power"/>
            <c:dispRSqr val="0"/>
            <c:dispEq val="0"/>
          </c:trendline>
          <c:trendline>
            <c:spPr>
              <a:ln w="19050" cap="rnd">
                <a:solidFill>
                  <a:schemeClr val="accent1"/>
                </a:solidFill>
                <a:prstDash val="sysDot"/>
              </a:ln>
              <a:effectLst/>
            </c:spPr>
            <c:trendlineType val="log"/>
            <c:dispRSqr val="0"/>
            <c:dispEq val="0"/>
          </c:trendline>
          <c:trendline>
            <c:spPr>
              <a:ln w="19050" cap="rnd">
                <a:solidFill>
                  <a:schemeClr val="accent1"/>
                </a:solidFill>
                <a:prstDash val="sysDot"/>
              </a:ln>
              <a:effectLst/>
            </c:spPr>
            <c:trendlineType val="power"/>
            <c:dispRSqr val="0"/>
            <c:dispEq val="0"/>
          </c:trendline>
          <c:trendline>
            <c:spPr>
              <a:ln w="19050" cap="rnd">
                <a:solidFill>
                  <a:schemeClr val="tx1"/>
                </a:solidFill>
                <a:prstDash val="sysDot"/>
              </a:ln>
              <a:effectLst/>
            </c:spPr>
            <c:trendlineType val="exp"/>
            <c:dispRSqr val="1"/>
            <c:dispEq val="1"/>
            <c:trendlineLbl>
              <c:layout>
                <c:manualLayout>
                  <c:x val="-0.28649518810148733"/>
                  <c:y val="2.5439363939156669E-2"/>
                </c:manualLayout>
              </c:layout>
              <c:numFmt formatCode="General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900" b="0" i="0" u="none" strike="noStrike" kern="1200" baseline="0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</c:trendlineLbl>
          </c:trendline>
          <c:xVal>
            <c:numRef>
              <c:f>'nelin záv2'!$A$8:$A$16</c:f>
              <c:numCache>
                <c:formatCode>General</c:formatCode>
                <c:ptCount val="9"/>
                <c:pt idx="0">
                  <c:v>0</c:v>
                </c:pt>
                <c:pt idx="1">
                  <c:v>5</c:v>
                </c:pt>
                <c:pt idx="2">
                  <c:v>10</c:v>
                </c:pt>
                <c:pt idx="3">
                  <c:v>15</c:v>
                </c:pt>
                <c:pt idx="4">
                  <c:v>20</c:v>
                </c:pt>
                <c:pt idx="5">
                  <c:v>25</c:v>
                </c:pt>
                <c:pt idx="6">
                  <c:v>30</c:v>
                </c:pt>
                <c:pt idx="7">
                  <c:v>35</c:v>
                </c:pt>
                <c:pt idx="8">
                  <c:v>40</c:v>
                </c:pt>
              </c:numCache>
            </c:numRef>
          </c:xVal>
          <c:yVal>
            <c:numRef>
              <c:f>'nelin záv2'!$B$8:$B$16</c:f>
              <c:numCache>
                <c:formatCode>General</c:formatCode>
                <c:ptCount val="9"/>
                <c:pt idx="0">
                  <c:v>14.6</c:v>
                </c:pt>
                <c:pt idx="1">
                  <c:v>12.9</c:v>
                </c:pt>
                <c:pt idx="2">
                  <c:v>11.5</c:v>
                </c:pt>
                <c:pt idx="3">
                  <c:v>10.4</c:v>
                </c:pt>
                <c:pt idx="4">
                  <c:v>9.4499999999999993</c:v>
                </c:pt>
                <c:pt idx="5">
                  <c:v>8.69</c:v>
                </c:pt>
                <c:pt idx="6">
                  <c:v>7.55</c:v>
                </c:pt>
                <c:pt idx="7">
                  <c:v>7.52</c:v>
                </c:pt>
                <c:pt idx="8">
                  <c:v>6.47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9-3D43-4493-841F-9498960BFA4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478638728"/>
        <c:axId val="478640040"/>
      </c:scatterChart>
      <c:valAx>
        <c:axId val="478638728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cs-CZ"/>
                  <a:t>t </a:t>
                </a:r>
                <a:r>
                  <a:rPr lang="en-GB"/>
                  <a:t>[</a:t>
                </a:r>
                <a:r>
                  <a:rPr lang="cs-CZ"/>
                  <a:t>°c</a:t>
                </a:r>
                <a:r>
                  <a:rPr lang="en-GB"/>
                  <a:t>]</a:t>
                </a:r>
                <a:endParaRPr lang="cs-CZ"/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out"/>
        <c:minorTickMark val="out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78640040"/>
        <c:crosses val="autoZero"/>
        <c:crossBetween val="midCat"/>
      </c:valAx>
      <c:valAx>
        <c:axId val="478640040"/>
        <c:scaling>
          <c:orientation val="minMax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O2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out"/>
        <c:minorTickMark val="out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78638728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scatterChart>
        <c:scatterStyle val="lineMarker"/>
        <c:varyColors val="0"/>
        <c:ser>
          <c:idx val="0"/>
          <c:order val="0"/>
          <c:spPr>
            <a:ln w="28575">
              <a:noFill/>
            </a:ln>
          </c:spPr>
          <c:trendline>
            <c:trendlineType val="power"/>
            <c:dispRSqr val="1"/>
            <c:dispEq val="1"/>
            <c:trendlineLbl>
              <c:layout>
                <c:manualLayout>
                  <c:x val="-0.24093722659667541"/>
                  <c:y val="0.24793161271507727"/>
                </c:manualLayout>
              </c:layout>
              <c:numFmt formatCode="General" sourceLinked="0"/>
            </c:trendlineLbl>
          </c:trendline>
          <c:trendline>
            <c:spPr>
              <a:ln w="19050">
                <a:prstDash val="sysDot"/>
              </a:ln>
            </c:spPr>
            <c:trendlineType val="poly"/>
            <c:order val="2"/>
            <c:dispRSqr val="1"/>
            <c:dispEq val="1"/>
            <c:trendlineLbl>
              <c:layout>
                <c:manualLayout>
                  <c:x val="-4.9190459888166151E-2"/>
                  <c:y val="3.7195237727922721E-2"/>
                </c:manualLayout>
              </c:layout>
              <c:numFmt formatCode="General" sourceLinked="0"/>
            </c:trendlineLbl>
          </c:trendline>
          <c:xVal>
            <c:numRef>
              <c:f>'nelin zav1'!$B$7:$B$15</c:f>
              <c:numCache>
                <c:formatCode>General</c:formatCode>
                <c:ptCount val="9"/>
                <c:pt idx="0">
                  <c:v>0</c:v>
                </c:pt>
                <c:pt idx="1">
                  <c:v>10</c:v>
                </c:pt>
                <c:pt idx="2">
                  <c:v>20</c:v>
                </c:pt>
                <c:pt idx="3">
                  <c:v>30</c:v>
                </c:pt>
                <c:pt idx="4">
                  <c:v>40</c:v>
                </c:pt>
                <c:pt idx="5">
                  <c:v>50</c:v>
                </c:pt>
                <c:pt idx="6">
                  <c:v>60</c:v>
                </c:pt>
                <c:pt idx="7">
                  <c:v>70</c:v>
                </c:pt>
                <c:pt idx="8">
                  <c:v>100</c:v>
                </c:pt>
              </c:numCache>
            </c:numRef>
          </c:xVal>
          <c:yVal>
            <c:numRef>
              <c:f>'nelin zav1'!$C$7:$C$15</c:f>
              <c:numCache>
                <c:formatCode>General</c:formatCode>
                <c:ptCount val="9"/>
                <c:pt idx="0">
                  <c:v>3.3</c:v>
                </c:pt>
                <c:pt idx="1">
                  <c:v>5.5</c:v>
                </c:pt>
                <c:pt idx="2">
                  <c:v>6.3</c:v>
                </c:pt>
                <c:pt idx="3">
                  <c:v>11.8</c:v>
                </c:pt>
                <c:pt idx="4">
                  <c:v>15</c:v>
                </c:pt>
                <c:pt idx="5">
                  <c:v>21.8</c:v>
                </c:pt>
                <c:pt idx="6">
                  <c:v>25.4</c:v>
                </c:pt>
                <c:pt idx="7">
                  <c:v>34</c:v>
                </c:pt>
                <c:pt idx="8">
                  <c:v>56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2-C1CA-4A3B-BECC-F14B90CD6CD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39179520"/>
        <c:axId val="139181440"/>
      </c:scatterChart>
      <c:valAx>
        <c:axId val="139179520"/>
        <c:scaling>
          <c:orientation val="minMax"/>
          <c:max val="100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T</a:t>
                </a:r>
                <a:r>
                  <a:rPr lang="cs-CZ" baseline="0"/>
                  <a:t> </a:t>
                </a:r>
                <a:r>
                  <a:rPr lang="en-US" baseline="0"/>
                  <a:t>[</a:t>
                </a:r>
                <a:r>
                  <a:rPr lang="cs-CZ" baseline="0"/>
                  <a:t>°C</a:t>
                </a:r>
                <a:r>
                  <a:rPr lang="en-US" baseline="0"/>
                  <a:t>]</a:t>
                </a:r>
                <a:endParaRPr lang="en-US"/>
              </a:p>
            </c:rich>
          </c:tx>
          <c:overlay val="0"/>
        </c:title>
        <c:numFmt formatCode="General" sourceLinked="1"/>
        <c:majorTickMark val="out"/>
        <c:minorTickMark val="none"/>
        <c:tickLblPos val="nextTo"/>
        <c:crossAx val="139181440"/>
        <c:crosses val="autoZero"/>
        <c:crossBetween val="midCat"/>
        <c:majorUnit val="10"/>
      </c:valAx>
      <c:valAx>
        <c:axId val="139181440"/>
        <c:scaling>
          <c:orientation val="minMax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cs-CZ"/>
                  <a:t>g KClO3/100 g H2O</a:t>
                </a:r>
              </a:p>
            </c:rich>
          </c:tx>
          <c:layout>
            <c:manualLayout>
              <c:xMode val="edge"/>
              <c:yMode val="edge"/>
              <c:x val="1.6666666666666666E-2"/>
              <c:y val="0.221946267133275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crossAx val="139179520"/>
        <c:crosses val="autoZero"/>
        <c:crossBetween val="midCat"/>
      </c:valAx>
    </c:plotArea>
    <c:plotVisOnly val="1"/>
    <c:dispBlanksAs val="gap"/>
    <c:showDLblsOverMax val="0"/>
  </c:chart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30076356764142048"/>
          <c:y val="3.8820770281590165E-2"/>
          <c:w val="0.63254437450212386"/>
          <c:h val="0.71906533954548424"/>
        </c:manualLayout>
      </c:layout>
      <c:scatterChart>
        <c:scatterStyle val="lineMarker"/>
        <c:varyColors val="0"/>
        <c:ser>
          <c:idx val="0"/>
          <c:order val="0"/>
          <c:spPr>
            <a:ln w="381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tx1"/>
              </a:solidFill>
              <a:ln w="9525">
                <a:solidFill>
                  <a:schemeClr val="tx1"/>
                </a:solidFill>
              </a:ln>
              <a:effectLst/>
            </c:spPr>
          </c:marker>
          <c:trendline>
            <c:spPr>
              <a:ln w="19050" cap="rnd">
                <a:solidFill>
                  <a:schemeClr val="tx1"/>
                </a:solidFill>
                <a:prstDash val="sysDot"/>
              </a:ln>
              <a:effectLst/>
            </c:spPr>
            <c:trendlineType val="poly"/>
            <c:order val="2"/>
            <c:dispRSqr val="1"/>
            <c:dispEq val="1"/>
            <c:trendlineLbl>
              <c:numFmt formatCode="General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900" b="0" i="0" u="none" strike="noStrike" kern="1200" baseline="0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</c:trendlineLbl>
          </c:trendline>
          <c:xVal>
            <c:numRef>
              <c:f>List1!$A$6:$A$26</c:f>
              <c:numCache>
                <c:formatCode>General</c:formatCode>
                <c:ptCount val="21"/>
                <c:pt idx="0">
                  <c:v>1</c:v>
                </c:pt>
                <c:pt idx="1">
                  <c:v>1.5</c:v>
                </c:pt>
                <c:pt idx="2">
                  <c:v>2</c:v>
                </c:pt>
                <c:pt idx="3">
                  <c:v>2.5</c:v>
                </c:pt>
                <c:pt idx="4">
                  <c:v>3</c:v>
                </c:pt>
                <c:pt idx="5">
                  <c:v>3.5</c:v>
                </c:pt>
                <c:pt idx="6">
                  <c:v>4</c:v>
                </c:pt>
                <c:pt idx="7">
                  <c:v>4.5</c:v>
                </c:pt>
                <c:pt idx="8">
                  <c:v>5</c:v>
                </c:pt>
                <c:pt idx="9">
                  <c:v>5.5</c:v>
                </c:pt>
                <c:pt idx="10">
                  <c:v>6</c:v>
                </c:pt>
                <c:pt idx="11">
                  <c:v>6.5</c:v>
                </c:pt>
                <c:pt idx="12">
                  <c:v>7</c:v>
                </c:pt>
                <c:pt idx="13">
                  <c:v>7.5</c:v>
                </c:pt>
                <c:pt idx="14">
                  <c:v>8</c:v>
                </c:pt>
                <c:pt idx="15">
                  <c:v>8.5</c:v>
                </c:pt>
                <c:pt idx="16">
                  <c:v>9</c:v>
                </c:pt>
                <c:pt idx="17">
                  <c:v>9.5</c:v>
                </c:pt>
                <c:pt idx="18">
                  <c:v>10</c:v>
                </c:pt>
                <c:pt idx="19">
                  <c:v>10.5</c:v>
                </c:pt>
                <c:pt idx="20">
                  <c:v>11</c:v>
                </c:pt>
              </c:numCache>
            </c:numRef>
          </c:xVal>
          <c:yVal>
            <c:numRef>
              <c:f>List1!$B$6:$B$26</c:f>
              <c:numCache>
                <c:formatCode>General</c:formatCode>
                <c:ptCount val="21"/>
                <c:pt idx="0">
                  <c:v>7.9600000000000004E-10</c:v>
                </c:pt>
                <c:pt idx="1">
                  <c:v>8.9500000000000001E-10</c:v>
                </c:pt>
                <c:pt idx="2">
                  <c:v>3.5600000000000001E-10</c:v>
                </c:pt>
                <c:pt idx="3">
                  <c:v>5.69E-10</c:v>
                </c:pt>
                <c:pt idx="4">
                  <c:v>3.8959999999999998E-10</c:v>
                </c:pt>
                <c:pt idx="5">
                  <c:v>3.8900000000000003E-11</c:v>
                </c:pt>
                <c:pt idx="6">
                  <c:v>1.5979E-10</c:v>
                </c:pt>
                <c:pt idx="7">
                  <c:v>1.7999999999999999E-11</c:v>
                </c:pt>
                <c:pt idx="8">
                  <c:v>8.2600000000000008E-12</c:v>
                </c:pt>
                <c:pt idx="9">
                  <c:v>1.115E-11</c:v>
                </c:pt>
                <c:pt idx="10">
                  <c:v>1.7889999999999999E-11</c:v>
                </c:pt>
                <c:pt idx="11">
                  <c:v>2.365E-11</c:v>
                </c:pt>
                <c:pt idx="12">
                  <c:v>1.2499999999999999E-12</c:v>
                </c:pt>
                <c:pt idx="13">
                  <c:v>7.8899999999999997E-12</c:v>
                </c:pt>
                <c:pt idx="14">
                  <c:v>1.0365E-10</c:v>
                </c:pt>
                <c:pt idx="15">
                  <c:v>7.5999999999999996E-11</c:v>
                </c:pt>
                <c:pt idx="16">
                  <c:v>3.1250000000000001E-10</c:v>
                </c:pt>
                <c:pt idx="17">
                  <c:v>7.7589999999999998E-10</c:v>
                </c:pt>
                <c:pt idx="18">
                  <c:v>5.69E-10</c:v>
                </c:pt>
                <c:pt idx="19">
                  <c:v>4.9600000000000004E-10</c:v>
                </c:pt>
                <c:pt idx="20">
                  <c:v>9.5600000000000001E-10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1-8C18-49A6-B336-14AB819F29B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940978431"/>
        <c:axId val="1940979391"/>
      </c:scatterChart>
      <c:valAx>
        <c:axId val="1940978431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pH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out"/>
        <c:minorTickMark val="out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940979391"/>
        <c:crossesAt val="-2.0000000000000011E-10"/>
        <c:crossBetween val="midCat"/>
        <c:majorUnit val="1"/>
        <c:minorUnit val="0.5"/>
      </c:valAx>
      <c:valAx>
        <c:axId val="1940979391"/>
        <c:scaling>
          <c:orientation val="minMax"/>
          <c:max val="1.0000000000000005E-9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dissolution rate [mol/m2/s]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940978431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3395679382299522"/>
          <c:y val="7.0028202764472719E-2"/>
          <c:w val="0.79751021438806458"/>
          <c:h val="0.81512828017846251"/>
        </c:manualLayout>
      </c:layout>
      <c:scatterChart>
        <c:scatterStyle val="lineMarker"/>
        <c:varyColors val="0"/>
        <c:ser>
          <c:idx val="0"/>
          <c:order val="0"/>
          <c:spPr>
            <a:ln w="28575">
              <a:noFill/>
            </a:ln>
          </c:spPr>
          <c:marker>
            <c:symbol val="diamond"/>
            <c:size val="5"/>
            <c:spPr>
              <a:solidFill>
                <a:srgbClr val="000080"/>
              </a:solidFill>
              <a:ln>
                <a:solidFill>
                  <a:srgbClr val="000080"/>
                </a:solidFill>
                <a:prstDash val="solid"/>
              </a:ln>
            </c:spPr>
          </c:marker>
          <c:trendline>
            <c:spPr>
              <a:ln w="25400">
                <a:solidFill>
                  <a:srgbClr val="000000"/>
                </a:solidFill>
                <a:prstDash val="solid"/>
              </a:ln>
            </c:spPr>
            <c:trendlineType val="linear"/>
            <c:dispRSqr val="1"/>
            <c:dispEq val="1"/>
            <c:trendlineLbl>
              <c:layout>
                <c:manualLayout>
                  <c:x val="-0.2561390317883272"/>
                  <c:y val="3.4263866946981532E-2"/>
                </c:manualLayout>
              </c:layout>
              <c:numFmt formatCode="General" sourceLinked="0"/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800" b="0" i="0" u="none" strike="noStrike" baseline="0">
                      <a:solidFill>
                        <a:srgbClr val="000000"/>
                      </a:solidFill>
                      <a:latin typeface="Arial CE"/>
                      <a:ea typeface="Arial CE"/>
                      <a:cs typeface="Arial CE"/>
                    </a:defRPr>
                  </a:pPr>
                  <a:endParaRPr lang="en-US"/>
                </a:p>
              </c:txPr>
            </c:trendlineLbl>
          </c:trendline>
          <c:trendline>
            <c:spPr>
              <a:ln w="25400">
                <a:solidFill>
                  <a:srgbClr val="000000"/>
                </a:solidFill>
                <a:prstDash val="solid"/>
              </a:ln>
            </c:spPr>
            <c:trendlineType val="poly"/>
            <c:order val="2"/>
            <c:dispRSqr val="1"/>
            <c:dispEq val="1"/>
            <c:trendlineLbl>
              <c:layout>
                <c:manualLayout>
                  <c:x val="-8.7665511539105984E-2"/>
                  <c:y val="-4.573780743254266E-2"/>
                </c:manualLayout>
              </c:layout>
              <c:numFmt formatCode="General" sourceLinked="0"/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800" b="0" i="0" u="none" strike="noStrike" baseline="0">
                      <a:solidFill>
                        <a:srgbClr val="000000"/>
                      </a:solidFill>
                      <a:latin typeface="Arial CE"/>
                      <a:ea typeface="Arial CE"/>
                      <a:cs typeface="Arial CE"/>
                    </a:defRPr>
                  </a:pPr>
                  <a:endParaRPr lang="en-US"/>
                </a:p>
              </c:txPr>
            </c:trendlineLbl>
          </c:trendline>
          <c:trendline>
            <c:trendlineType val="linear"/>
            <c:dispRSqr val="0"/>
            <c:dispEq val="0"/>
          </c:trendline>
          <c:trendline>
            <c:trendlineType val="linear"/>
            <c:dispRSqr val="0"/>
            <c:dispEq val="0"/>
          </c:trendline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0</c:v>
              </c:pt>
            </c:numLit>
          </c:yVal>
          <c:smooth val="0"/>
          <c:extLst>
            <c:ext xmlns:c16="http://schemas.microsoft.com/office/drawing/2014/chart" uri="{C3380CC4-5D6E-409C-BE32-E72D297353CC}">
              <c16:uniqueId val="{00000004-4020-4D32-B8B2-49AEEDA1DF9A}"/>
            </c:ext>
          </c:extLst>
        </c:ser>
        <c:ser>
          <c:idx val="1"/>
          <c:order val="1"/>
          <c:spPr>
            <a:ln w="28575">
              <a:noFill/>
            </a:ln>
          </c:spPr>
          <c:marker>
            <c:symbol val="diamond"/>
            <c:size val="6"/>
          </c:marker>
          <c:trendline>
            <c:trendlineType val="exp"/>
            <c:dispRSqr val="1"/>
            <c:dispEq val="1"/>
            <c:trendlineLbl>
              <c:layout>
                <c:manualLayout>
                  <c:x val="-0.14827238218908595"/>
                  <c:y val="-9.681956914627439E-2"/>
                </c:manualLayout>
              </c:layout>
              <c:tx>
                <c:rich>
                  <a:bodyPr/>
                  <a:lstStyle/>
                  <a:p>
                    <a:pPr>
                      <a:defRPr/>
                    </a:pPr>
                    <a:r>
                      <a:rPr lang="en-US" baseline="0"/>
                      <a:t>y = 113.01e</a:t>
                    </a:r>
                    <a:r>
                      <a:rPr lang="en-US" baseline="30000"/>
                      <a:t>0.0238x</a:t>
                    </a:r>
                    <a:br>
                      <a:rPr lang="en-US" baseline="0"/>
                    </a:br>
                    <a:endParaRPr lang="en-US"/>
                  </a:p>
                </c:rich>
              </c:tx>
              <c:numFmt formatCode="General" sourceLinked="0"/>
            </c:trendlineLbl>
          </c:trendline>
          <c:xVal>
            <c:numRef>
              <c:f>'Spearman koef kor predn'!$B$7:$B$22</c:f>
              <c:numCache>
                <c:formatCode>General</c:formatCode>
                <c:ptCount val="16"/>
                <c:pt idx="0">
                  <c:v>45</c:v>
                </c:pt>
                <c:pt idx="1">
                  <c:v>45</c:v>
                </c:pt>
                <c:pt idx="2">
                  <c:v>46</c:v>
                </c:pt>
                <c:pt idx="3">
                  <c:v>48</c:v>
                </c:pt>
                <c:pt idx="4">
                  <c:v>52</c:v>
                </c:pt>
                <c:pt idx="5">
                  <c:v>53</c:v>
                </c:pt>
                <c:pt idx="6">
                  <c:v>56</c:v>
                </c:pt>
                <c:pt idx="7">
                  <c:v>61</c:v>
                </c:pt>
                <c:pt idx="8">
                  <c:v>61</c:v>
                </c:pt>
                <c:pt idx="9">
                  <c:v>63</c:v>
                </c:pt>
                <c:pt idx="10">
                  <c:v>64</c:v>
                </c:pt>
                <c:pt idx="11">
                  <c:v>67</c:v>
                </c:pt>
                <c:pt idx="12">
                  <c:v>69</c:v>
                </c:pt>
                <c:pt idx="13">
                  <c:v>72</c:v>
                </c:pt>
                <c:pt idx="14">
                  <c:v>70</c:v>
                </c:pt>
                <c:pt idx="15">
                  <c:v>68</c:v>
                </c:pt>
              </c:numCache>
            </c:numRef>
          </c:xVal>
          <c:yVal>
            <c:numRef>
              <c:f>'Spearman koef kor predn'!$C$7:$C$22</c:f>
              <c:numCache>
                <c:formatCode>General</c:formatCode>
                <c:ptCount val="16"/>
                <c:pt idx="0">
                  <c:v>359</c:v>
                </c:pt>
                <c:pt idx="1">
                  <c:v>326</c:v>
                </c:pt>
                <c:pt idx="2">
                  <c:v>354</c:v>
                </c:pt>
                <c:pt idx="3">
                  <c:v>359</c:v>
                </c:pt>
                <c:pt idx="4">
                  <c:v>392</c:v>
                </c:pt>
                <c:pt idx="5">
                  <c:v>386</c:v>
                </c:pt>
                <c:pt idx="6">
                  <c:v>426</c:v>
                </c:pt>
                <c:pt idx="7">
                  <c:v>401</c:v>
                </c:pt>
                <c:pt idx="8">
                  <c:v>387</c:v>
                </c:pt>
                <c:pt idx="9">
                  <c:v>455</c:v>
                </c:pt>
                <c:pt idx="10">
                  <c:v>526</c:v>
                </c:pt>
                <c:pt idx="11">
                  <c:v>515</c:v>
                </c:pt>
                <c:pt idx="12">
                  <c:v>630</c:v>
                </c:pt>
                <c:pt idx="13">
                  <c:v>659</c:v>
                </c:pt>
                <c:pt idx="14">
                  <c:v>689</c:v>
                </c:pt>
                <c:pt idx="15">
                  <c:v>708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6-4020-4D32-B8B2-49AEEDA1DF9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300040400"/>
        <c:axId val="300040792"/>
      </c:scatterChart>
      <c:valAx>
        <c:axId val="300040400"/>
        <c:scaling>
          <c:orientation val="minMax"/>
          <c:min val="40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800" b="0" i="0" u="none" strike="noStrike" baseline="0">
                <a:solidFill>
                  <a:srgbClr val="000000"/>
                </a:solidFill>
                <a:latin typeface="Arial CE"/>
                <a:ea typeface="Arial CE"/>
                <a:cs typeface="Arial CE"/>
              </a:defRPr>
            </a:pPr>
            <a:endParaRPr lang="en-US"/>
          </a:p>
        </c:txPr>
        <c:crossAx val="300040792"/>
        <c:crosses val="autoZero"/>
        <c:crossBetween val="midCat"/>
      </c:valAx>
      <c:valAx>
        <c:axId val="300040792"/>
        <c:scaling>
          <c:orientation val="minMax"/>
          <c:min val="200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800" b="0" i="0" u="none" strike="noStrike" baseline="0">
                <a:solidFill>
                  <a:srgbClr val="000000"/>
                </a:solidFill>
                <a:latin typeface="Arial CE"/>
                <a:ea typeface="Arial CE"/>
                <a:cs typeface="Arial CE"/>
              </a:defRPr>
            </a:pPr>
            <a:endParaRPr lang="en-US"/>
          </a:p>
        </c:txPr>
        <c:crossAx val="300040400"/>
        <c:crosses val="autoZero"/>
        <c:crossBetween val="midCat"/>
      </c:valAx>
      <c:spPr>
        <a:solidFill>
          <a:srgbClr val="FFFFFF"/>
        </a:solidFill>
        <a:ln w="12700">
          <a:solidFill>
            <a:srgbClr val="808080"/>
          </a:solidFill>
          <a:prstDash val="solid"/>
        </a:ln>
      </c:spPr>
    </c:plotArea>
    <c:plotVisOnly val="1"/>
    <c:dispBlanksAs val="gap"/>
    <c:showDLblsOverMax val="0"/>
  </c:chart>
  <c:spPr>
    <a:solidFill>
      <a:srgbClr val="FFFFFF"/>
    </a:solidFill>
    <a:ln w="3175">
      <a:solidFill>
        <a:srgbClr val="000000"/>
      </a:solidFill>
      <a:prstDash val="solid"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 CE"/>
          <a:ea typeface="Arial CE"/>
          <a:cs typeface="Arial CE"/>
        </a:defRPr>
      </a:pPr>
      <a:endParaRPr lang="en-US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3395679382299522"/>
          <c:y val="7.0028202764472719E-2"/>
          <c:w val="0.79751021438806458"/>
          <c:h val="0.81512828017846251"/>
        </c:manualLayout>
      </c:layout>
      <c:scatterChart>
        <c:scatterStyle val="lineMarker"/>
        <c:varyColors val="0"/>
        <c:ser>
          <c:idx val="0"/>
          <c:order val="0"/>
          <c:spPr>
            <a:ln w="28575">
              <a:noFill/>
            </a:ln>
          </c:spPr>
          <c:marker>
            <c:symbol val="diamond"/>
            <c:size val="5"/>
            <c:spPr>
              <a:solidFill>
                <a:srgbClr val="000080"/>
              </a:solidFill>
              <a:ln>
                <a:solidFill>
                  <a:srgbClr val="000080"/>
                </a:solidFill>
                <a:prstDash val="solid"/>
              </a:ln>
            </c:spPr>
          </c:marker>
          <c:trendline>
            <c:trendlineType val="linear"/>
            <c:dispRSqr val="1"/>
            <c:dispEq val="1"/>
            <c:trendlineLbl>
              <c:layout>
                <c:manualLayout>
                  <c:x val="-0.10824202986859199"/>
                  <c:y val="-8.6899038193383141E-2"/>
                </c:manualLayout>
              </c:layout>
              <c:tx>
                <c:rich>
                  <a:bodyPr/>
                  <a:lstStyle/>
                  <a:p>
                    <a:pPr>
                      <a:defRPr/>
                    </a:pPr>
                    <a:r>
                      <a:rPr lang="en-US" baseline="0"/>
                      <a:t>y = 0.9462x + 0.4576</a:t>
                    </a:r>
                    <a:br>
                      <a:rPr lang="en-US" baseline="0"/>
                    </a:br>
                    <a:endParaRPr lang="en-US"/>
                  </a:p>
                </c:rich>
              </c:tx>
              <c:numFmt formatCode="General" sourceLinked="0"/>
            </c:trendlineLbl>
          </c:trendline>
          <c:xVal>
            <c:numRef>
              <c:f>'Spearman koef kor predn'!$D$7:$D$22</c:f>
              <c:numCache>
                <c:formatCode>General</c:formatCode>
                <c:ptCount val="16"/>
                <c:pt idx="0">
                  <c:v>1.5</c:v>
                </c:pt>
                <c:pt idx="1">
                  <c:v>1.5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8.5</c:v>
                </c:pt>
                <c:pt idx="8">
                  <c:v>8.5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14</c:v>
                </c:pt>
                <c:pt idx="13">
                  <c:v>16</c:v>
                </c:pt>
                <c:pt idx="14">
                  <c:v>15</c:v>
                </c:pt>
                <c:pt idx="15">
                  <c:v>13</c:v>
                </c:pt>
              </c:numCache>
            </c:numRef>
          </c:xVal>
          <c:yVal>
            <c:numRef>
              <c:f>'Spearman koef kor predn'!$E$7:$E$22</c:f>
              <c:numCache>
                <c:formatCode>General</c:formatCode>
                <c:ptCount val="16"/>
                <c:pt idx="0">
                  <c:v>3.5</c:v>
                </c:pt>
                <c:pt idx="1">
                  <c:v>1</c:v>
                </c:pt>
                <c:pt idx="2">
                  <c:v>2</c:v>
                </c:pt>
                <c:pt idx="3">
                  <c:v>3.5</c:v>
                </c:pt>
                <c:pt idx="4">
                  <c:v>7</c:v>
                </c:pt>
                <c:pt idx="5">
                  <c:v>5</c:v>
                </c:pt>
                <c:pt idx="6">
                  <c:v>9</c:v>
                </c:pt>
                <c:pt idx="7">
                  <c:v>8</c:v>
                </c:pt>
                <c:pt idx="8">
                  <c:v>6</c:v>
                </c:pt>
                <c:pt idx="9">
                  <c:v>10</c:v>
                </c:pt>
                <c:pt idx="10">
                  <c:v>12</c:v>
                </c:pt>
                <c:pt idx="11">
                  <c:v>11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1-8C2F-447E-A1CD-FF60594FAC7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300040400"/>
        <c:axId val="300040792"/>
      </c:scatterChart>
      <c:valAx>
        <c:axId val="300040400"/>
        <c:scaling>
          <c:orientation val="minMax"/>
          <c:min val="0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800" b="0" i="0" u="none" strike="noStrike" baseline="0">
                <a:solidFill>
                  <a:srgbClr val="000000"/>
                </a:solidFill>
                <a:latin typeface="Arial CE"/>
                <a:ea typeface="Arial CE"/>
                <a:cs typeface="Arial CE"/>
              </a:defRPr>
            </a:pPr>
            <a:endParaRPr lang="en-US"/>
          </a:p>
        </c:txPr>
        <c:crossAx val="300040792"/>
        <c:crosses val="autoZero"/>
        <c:crossBetween val="midCat"/>
      </c:valAx>
      <c:valAx>
        <c:axId val="300040792"/>
        <c:scaling>
          <c:orientation val="minMax"/>
          <c:max val="20"/>
          <c:min val="0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800" b="0" i="0" u="none" strike="noStrike" baseline="0">
                <a:solidFill>
                  <a:srgbClr val="000000"/>
                </a:solidFill>
                <a:latin typeface="Arial CE"/>
                <a:ea typeface="Arial CE"/>
                <a:cs typeface="Arial CE"/>
              </a:defRPr>
            </a:pPr>
            <a:endParaRPr lang="en-US"/>
          </a:p>
        </c:txPr>
        <c:crossAx val="300040400"/>
        <c:crosses val="autoZero"/>
        <c:crossBetween val="midCat"/>
      </c:valAx>
      <c:spPr>
        <a:solidFill>
          <a:srgbClr val="FFFFFF"/>
        </a:solidFill>
        <a:ln w="12700">
          <a:solidFill>
            <a:srgbClr val="808080"/>
          </a:solidFill>
          <a:prstDash val="solid"/>
        </a:ln>
      </c:spPr>
    </c:plotArea>
    <c:plotVisOnly val="1"/>
    <c:dispBlanksAs val="gap"/>
    <c:showDLblsOverMax val="0"/>
  </c:chart>
  <c:spPr>
    <a:solidFill>
      <a:srgbClr val="FFFFFF"/>
    </a:solidFill>
    <a:ln w="3175">
      <a:solidFill>
        <a:srgbClr val="000000"/>
      </a:solidFill>
      <a:prstDash val="solid"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 CE"/>
          <a:ea typeface="Arial CE"/>
          <a:cs typeface="Arial CE"/>
        </a:defRPr>
      </a:pPr>
      <a:endParaRPr lang="en-US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0.23101799231617787"/>
          <c:y val="7.8553149606299208E-2"/>
          <c:w val="0.72219955114306367"/>
          <c:h val="0.70979549431321087"/>
        </c:manualLayout>
      </c:layout>
      <c:scatterChart>
        <c:scatterStyle val="lineMarker"/>
        <c:varyColors val="0"/>
        <c:ser>
          <c:idx val="0"/>
          <c:order val="0"/>
          <c:spPr>
            <a:ln w="28575">
              <a:noFill/>
            </a:ln>
          </c:spPr>
          <c:xVal>
            <c:numRef>
              <c:f>List1!$B$5:$B$16</c:f>
              <c:numCache>
                <c:formatCode>General</c:formatCode>
                <c:ptCount val="12"/>
                <c:pt idx="0">
                  <c:v>36.520000000000003</c:v>
                </c:pt>
                <c:pt idx="1">
                  <c:v>35.96</c:v>
                </c:pt>
                <c:pt idx="2">
                  <c:v>35.6</c:v>
                </c:pt>
                <c:pt idx="3">
                  <c:v>35.83</c:v>
                </c:pt>
                <c:pt idx="4">
                  <c:v>36.25</c:v>
                </c:pt>
                <c:pt idx="5">
                  <c:v>36.92</c:v>
                </c:pt>
                <c:pt idx="6">
                  <c:v>35.85</c:v>
                </c:pt>
                <c:pt idx="7">
                  <c:v>35.700000000000003</c:v>
                </c:pt>
                <c:pt idx="8">
                  <c:v>34.69</c:v>
                </c:pt>
                <c:pt idx="9">
                  <c:v>35.06</c:v>
                </c:pt>
                <c:pt idx="10">
                  <c:v>35.340000000000003</c:v>
                </c:pt>
                <c:pt idx="11">
                  <c:v>34.86</c:v>
                </c:pt>
              </c:numCache>
            </c:numRef>
          </c:xVal>
          <c:yVal>
            <c:numRef>
              <c:f>List1!$C$5:$C$16</c:f>
              <c:numCache>
                <c:formatCode>General</c:formatCode>
                <c:ptCount val="12"/>
                <c:pt idx="0">
                  <c:v>0.65</c:v>
                </c:pt>
                <c:pt idx="1">
                  <c:v>0.86</c:v>
                </c:pt>
                <c:pt idx="2">
                  <c:v>0.45</c:v>
                </c:pt>
                <c:pt idx="3">
                  <c:v>0.78</c:v>
                </c:pt>
                <c:pt idx="4">
                  <c:v>0.15</c:v>
                </c:pt>
                <c:pt idx="5">
                  <c:v>0.1</c:v>
                </c:pt>
                <c:pt idx="6">
                  <c:v>0.56000000000000005</c:v>
                </c:pt>
                <c:pt idx="7">
                  <c:v>0.64</c:v>
                </c:pt>
                <c:pt idx="8">
                  <c:v>1.05</c:v>
                </c:pt>
                <c:pt idx="9">
                  <c:v>0.86</c:v>
                </c:pt>
                <c:pt idx="10">
                  <c:v>0.33</c:v>
                </c:pt>
                <c:pt idx="11">
                  <c:v>1.26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1C5B-49FD-96E2-16C6FC35776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361490504"/>
        <c:axId val="379944688"/>
      </c:scatterChart>
      <c:valAx>
        <c:axId val="361490504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SiO</a:t>
                </a:r>
                <a:r>
                  <a:rPr lang="en-US" baseline="-25000"/>
                  <a:t>2</a:t>
                </a:r>
              </a:p>
            </c:rich>
          </c:tx>
          <c:overlay val="0"/>
        </c:title>
        <c:numFmt formatCode="General" sourceLinked="1"/>
        <c:majorTickMark val="out"/>
        <c:minorTickMark val="none"/>
        <c:tickLblPos val="nextTo"/>
        <c:crossAx val="379944688"/>
        <c:crosses val="autoZero"/>
        <c:crossBetween val="midCat"/>
      </c:valAx>
      <c:valAx>
        <c:axId val="379944688"/>
        <c:scaling>
          <c:orientation val="minMax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Y2O3</a:t>
                </a:r>
              </a:p>
            </c:rich>
          </c:tx>
          <c:overlay val="0"/>
        </c:title>
        <c:numFmt formatCode="General" sourceLinked="1"/>
        <c:majorTickMark val="out"/>
        <c:minorTickMark val="none"/>
        <c:tickLblPos val="nextTo"/>
        <c:crossAx val="361490504"/>
        <c:crosses val="autoZero"/>
        <c:crossBetween val="midCat"/>
      </c:valAx>
      <c:spPr>
        <a:noFill/>
      </c:spPr>
    </c:plotArea>
    <c:plotVisOnly val="1"/>
    <c:dispBlanksAs val="gap"/>
    <c:showDLblsOverMax val="0"/>
  </c:chart>
  <c:spPr>
    <a:noFill/>
    <a:ln>
      <a:noFill/>
    </a:ln>
  </c:spPr>
  <c:externalData r:id="rId2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>
            <a:extLst>
              <a:ext uri="{FF2B5EF4-FFF2-40B4-BE49-F238E27FC236}">
                <a16:creationId xmlns:a16="http://schemas.microsoft.com/office/drawing/2014/main" id="{C1BC34A3-F855-7ADF-E27F-82BA8F9C44DA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38463" cy="496888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1987" name="Rectangle 3">
            <a:extLst>
              <a:ext uri="{FF2B5EF4-FFF2-40B4-BE49-F238E27FC236}">
                <a16:creationId xmlns:a16="http://schemas.microsoft.com/office/drawing/2014/main" id="{31586567-B8D5-EEBB-CB27-C75FBA55AA79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1750" y="0"/>
            <a:ext cx="2938463" cy="496888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1988" name="Rectangle 4">
            <a:extLst>
              <a:ext uri="{FF2B5EF4-FFF2-40B4-BE49-F238E27FC236}">
                <a16:creationId xmlns:a16="http://schemas.microsoft.com/office/drawing/2014/main" id="{68765417-8C87-DCB0-5794-9AEE2A29CB8E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9750"/>
            <a:ext cx="2938463" cy="496888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1989" name="Rectangle 5">
            <a:extLst>
              <a:ext uri="{FF2B5EF4-FFF2-40B4-BE49-F238E27FC236}">
                <a16:creationId xmlns:a16="http://schemas.microsoft.com/office/drawing/2014/main" id="{F254CCE5-9674-1CC4-BBFE-4FFA6A33B61F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1750" y="9429750"/>
            <a:ext cx="2938463" cy="496888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C750501F-573A-4E6D-ACB1-AD24ABACCB35}" type="slidenum">
              <a:rPr lang="cs-CZ" altLang="en-US"/>
              <a:pPr>
                <a:defRPr/>
              </a:pPr>
              <a:t>‹#›</a:t>
            </a:fld>
            <a:endParaRPr lang="cs-CZ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>
            <a:extLst>
              <a:ext uri="{FF2B5EF4-FFF2-40B4-BE49-F238E27FC236}">
                <a16:creationId xmlns:a16="http://schemas.microsoft.com/office/drawing/2014/main" id="{CB7C3A79-BADC-77C9-D3AF-E4AB4BB34A4D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38463" cy="496888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4755" name="Rectangle 3">
            <a:extLst>
              <a:ext uri="{FF2B5EF4-FFF2-40B4-BE49-F238E27FC236}">
                <a16:creationId xmlns:a16="http://schemas.microsoft.com/office/drawing/2014/main" id="{D52B9FA2-26C9-51A1-995E-1BEAB23F5763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41750" y="0"/>
            <a:ext cx="2938463" cy="496888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EBCA6FAE-5425-001A-7828-3B072225F76A}"/>
              </a:ext>
            </a:extLst>
          </p:cNvPr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909638" y="744538"/>
            <a:ext cx="4962525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74757" name="Rectangle 5">
            <a:extLst>
              <a:ext uri="{FF2B5EF4-FFF2-40B4-BE49-F238E27FC236}">
                <a16:creationId xmlns:a16="http://schemas.microsoft.com/office/drawing/2014/main" id="{2509D0A0-FF07-1DC5-8762-A275178726AC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7863" y="4716463"/>
            <a:ext cx="5426075" cy="446722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noProof="0"/>
              <a:t>Klepnutím lze upravit styly předlohy textu.</a:t>
            </a:r>
          </a:p>
          <a:p>
            <a:pPr lvl="1"/>
            <a:r>
              <a:rPr lang="cs-CZ" noProof="0"/>
              <a:t>Druhá úroveň</a:t>
            </a:r>
          </a:p>
          <a:p>
            <a:pPr lvl="2"/>
            <a:r>
              <a:rPr lang="cs-CZ" noProof="0"/>
              <a:t>Třetí úroveň</a:t>
            </a:r>
          </a:p>
          <a:p>
            <a:pPr lvl="3"/>
            <a:r>
              <a:rPr lang="cs-CZ" noProof="0"/>
              <a:t>Čtvrtá úroveň</a:t>
            </a:r>
          </a:p>
          <a:p>
            <a:pPr lvl="4"/>
            <a:r>
              <a:rPr lang="cs-CZ" noProof="0"/>
              <a:t>Pátá úroveň</a:t>
            </a:r>
          </a:p>
        </p:txBody>
      </p:sp>
      <p:sp>
        <p:nvSpPr>
          <p:cNvPr id="74758" name="Rectangle 6">
            <a:extLst>
              <a:ext uri="{FF2B5EF4-FFF2-40B4-BE49-F238E27FC236}">
                <a16:creationId xmlns:a16="http://schemas.microsoft.com/office/drawing/2014/main" id="{7325909E-B67C-C679-6AAA-E78B8B48AB86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9750"/>
            <a:ext cx="2938463" cy="496888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4759" name="Rectangle 7">
            <a:extLst>
              <a:ext uri="{FF2B5EF4-FFF2-40B4-BE49-F238E27FC236}">
                <a16:creationId xmlns:a16="http://schemas.microsoft.com/office/drawing/2014/main" id="{C36F9D22-3DEC-5D5D-40CB-CC0C3FBBA9A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1750" y="9429750"/>
            <a:ext cx="2938463" cy="496888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2A1F6131-011B-45D7-88B4-4AEFAABC9B39}" type="slidenum">
              <a:rPr lang="cs-CZ" altLang="en-US"/>
              <a:pPr>
                <a:defRPr/>
              </a:pPr>
              <a:t>‹#›</a:t>
            </a:fld>
            <a:endParaRPr lang="cs-CZ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cs-CZ"/>
              <a:t>Kliknutím lze upravit styl předlohy.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DB01522F-E43C-C7B0-431C-ADC41CCD164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D8B47CCA-E294-6614-9DBA-A17F01A5963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7068549-8DFB-99D7-EB83-CB0E58437EF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56801F-BB73-4A59-9E9D-6C60E9586648}" type="slidenum">
              <a:rPr lang="cs-CZ" altLang="en-US"/>
              <a:pPr>
                <a:defRPr/>
              </a:pPr>
              <a:t>‹#›</a:t>
            </a:fld>
            <a:endParaRPr lang="cs-CZ" altLang="en-US"/>
          </a:p>
        </p:txBody>
      </p:sp>
    </p:spTree>
    <p:extLst>
      <p:ext uri="{BB962C8B-B14F-4D97-AF65-F5344CB8AC3E}">
        <p14:creationId xmlns:p14="http://schemas.microsoft.com/office/powerpoint/2010/main" val="478731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3749F51E-1222-CE8B-4F5E-D0EF8984349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C54D8DA2-389F-B4A9-4B22-423CEBB58F9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F3CEFC3E-BEFF-46AB-366D-EAF7DFBC57D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9AE456-E00D-468D-9153-7808C9A948D2}" type="slidenum">
              <a:rPr lang="cs-CZ" altLang="en-US"/>
              <a:pPr>
                <a:defRPr/>
              </a:pPr>
              <a:t>‹#›</a:t>
            </a:fld>
            <a:endParaRPr lang="cs-CZ" altLang="en-US"/>
          </a:p>
        </p:txBody>
      </p:sp>
    </p:spTree>
    <p:extLst>
      <p:ext uri="{BB962C8B-B14F-4D97-AF65-F5344CB8AC3E}">
        <p14:creationId xmlns:p14="http://schemas.microsoft.com/office/powerpoint/2010/main" val="29368479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E6F2951-7FDF-107C-4C36-1BE4EA7F744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0BAA22B-3D4F-5585-80FA-586F2E89A5A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86ABCA70-78D2-C7D6-B993-B3A683DDA21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133153-0E0C-4F74-9026-9CDC7F627A1C}" type="slidenum">
              <a:rPr lang="cs-CZ" altLang="en-US"/>
              <a:pPr>
                <a:defRPr/>
              </a:pPr>
              <a:t>‹#›</a:t>
            </a:fld>
            <a:endParaRPr lang="cs-CZ" altLang="en-US"/>
          </a:p>
        </p:txBody>
      </p:sp>
    </p:spTree>
    <p:extLst>
      <p:ext uri="{BB962C8B-B14F-4D97-AF65-F5344CB8AC3E}">
        <p14:creationId xmlns:p14="http://schemas.microsoft.com/office/powerpoint/2010/main" val="37898597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DCAC33C-DE18-20F1-A8E9-E2EB5FE0B10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F8E2D01-8447-DCC3-CDCB-7BB4FE4CB86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39603DA4-38FF-7358-ECFA-25095402DE1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21160F-540B-4E50-92D3-F9235D11E21B}" type="slidenum">
              <a:rPr lang="cs-CZ" altLang="en-US"/>
              <a:pPr>
                <a:defRPr/>
              </a:pPr>
              <a:t>‹#›</a:t>
            </a:fld>
            <a:endParaRPr lang="cs-CZ" altLang="en-US"/>
          </a:p>
        </p:txBody>
      </p:sp>
    </p:spTree>
    <p:extLst>
      <p:ext uri="{BB962C8B-B14F-4D97-AF65-F5344CB8AC3E}">
        <p14:creationId xmlns:p14="http://schemas.microsoft.com/office/powerpoint/2010/main" val="24159275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F99BD09-E1B2-A1D4-054B-BA23D1C1695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49BAA908-972D-9001-6A31-4C3C056DF79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39B50753-8A35-8A63-CA2F-42E524CD50C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A81BCB-DA4C-403A-9794-C753C2E10991}" type="slidenum">
              <a:rPr lang="cs-CZ" altLang="en-US"/>
              <a:pPr>
                <a:defRPr/>
              </a:pPr>
              <a:t>‹#›</a:t>
            </a:fld>
            <a:endParaRPr lang="cs-CZ" altLang="en-US"/>
          </a:p>
        </p:txBody>
      </p:sp>
    </p:spTree>
    <p:extLst>
      <p:ext uri="{BB962C8B-B14F-4D97-AF65-F5344CB8AC3E}">
        <p14:creationId xmlns:p14="http://schemas.microsoft.com/office/powerpoint/2010/main" val="17580011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45A24C9-9A3F-2314-4FF1-6712B83E121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8606DE3-76FE-D8E5-C587-C0E80AE8006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B876219-72C8-B2B2-62DA-C99B292C678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6D6A0D-C712-42A9-9399-A190CE7C8802}" type="slidenum">
              <a:rPr lang="cs-CZ" altLang="en-US"/>
              <a:pPr>
                <a:defRPr/>
              </a:pPr>
              <a:t>‹#›</a:t>
            </a:fld>
            <a:endParaRPr lang="cs-CZ" altLang="en-US"/>
          </a:p>
        </p:txBody>
      </p:sp>
    </p:spTree>
    <p:extLst>
      <p:ext uri="{BB962C8B-B14F-4D97-AF65-F5344CB8AC3E}">
        <p14:creationId xmlns:p14="http://schemas.microsoft.com/office/powerpoint/2010/main" val="40015176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A7237822-9476-0C37-AF61-96C582CE47D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8439D148-A15F-67E9-5CE7-25CDC8569EE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D587A0A5-F16F-92EF-1690-2668E4F72D4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B4999A-BC1C-4094-B19B-80433C79A1EE}" type="slidenum">
              <a:rPr lang="cs-CZ" altLang="en-US"/>
              <a:pPr>
                <a:defRPr/>
              </a:pPr>
              <a:t>‹#›</a:t>
            </a:fld>
            <a:endParaRPr lang="cs-CZ" altLang="en-US"/>
          </a:p>
        </p:txBody>
      </p:sp>
    </p:spTree>
    <p:extLst>
      <p:ext uri="{BB962C8B-B14F-4D97-AF65-F5344CB8AC3E}">
        <p14:creationId xmlns:p14="http://schemas.microsoft.com/office/powerpoint/2010/main" val="30724419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BEC1B6C7-80F3-1A20-8C84-FE8DB02CFA5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22710D3F-9B04-875D-4A51-E776657B895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CCA796E2-78E7-265C-5A33-C7B57CFEEDF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7ED1D0-2914-4636-9848-1414E26DBDAA}" type="slidenum">
              <a:rPr lang="cs-CZ" altLang="en-US"/>
              <a:pPr>
                <a:defRPr/>
              </a:pPr>
              <a:t>‹#›</a:t>
            </a:fld>
            <a:endParaRPr lang="cs-CZ" altLang="en-US"/>
          </a:p>
        </p:txBody>
      </p:sp>
    </p:spTree>
    <p:extLst>
      <p:ext uri="{BB962C8B-B14F-4D97-AF65-F5344CB8AC3E}">
        <p14:creationId xmlns:p14="http://schemas.microsoft.com/office/powerpoint/2010/main" val="29191698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DF325574-5E5B-A4D2-11E7-91C456142A5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150FF996-F281-6B46-FC25-FEAD347A66C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709BFF33-2BA7-2EB6-3535-188C17998C7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9D69C5-CFAD-4E2A-AD57-BC306F1F24A8}" type="slidenum">
              <a:rPr lang="cs-CZ" altLang="en-US"/>
              <a:pPr>
                <a:defRPr/>
              </a:pPr>
              <a:t>‹#›</a:t>
            </a:fld>
            <a:endParaRPr lang="cs-CZ" altLang="en-US"/>
          </a:p>
        </p:txBody>
      </p:sp>
    </p:spTree>
    <p:extLst>
      <p:ext uri="{BB962C8B-B14F-4D97-AF65-F5344CB8AC3E}">
        <p14:creationId xmlns:p14="http://schemas.microsoft.com/office/powerpoint/2010/main" val="4240511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66CE90A-5648-8563-6CE8-098D095C23C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AA9E4A8-617D-32CC-F0CC-BDA6789CAB1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D9D4030-6A50-143E-5827-C67A0D3FA09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76F423-ABF5-4CC0-AFF4-10FCB1770A35}" type="slidenum">
              <a:rPr lang="cs-CZ" altLang="en-US"/>
              <a:pPr>
                <a:defRPr/>
              </a:pPr>
              <a:t>‹#›</a:t>
            </a:fld>
            <a:endParaRPr lang="cs-CZ" altLang="en-US"/>
          </a:p>
        </p:txBody>
      </p:sp>
    </p:spTree>
    <p:extLst>
      <p:ext uri="{BB962C8B-B14F-4D97-AF65-F5344CB8AC3E}">
        <p14:creationId xmlns:p14="http://schemas.microsoft.com/office/powerpoint/2010/main" val="30823876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018C4D5-88F1-3995-4C47-3053C177610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35D7EC6-7446-3658-B984-FFBF22948E4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AC0FB46-3737-F7B7-8A0F-45F397C8696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276438-EE5C-4471-AC09-B05FC5CD49A1}" type="slidenum">
              <a:rPr lang="cs-CZ" altLang="en-US"/>
              <a:pPr>
                <a:defRPr/>
              </a:pPr>
              <a:t>‹#›</a:t>
            </a:fld>
            <a:endParaRPr lang="cs-CZ" altLang="en-US"/>
          </a:p>
        </p:txBody>
      </p:sp>
    </p:spTree>
    <p:extLst>
      <p:ext uri="{BB962C8B-B14F-4D97-AF65-F5344CB8AC3E}">
        <p14:creationId xmlns:p14="http://schemas.microsoft.com/office/powerpoint/2010/main" val="9241921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FCC00"/>
            </a:gs>
            <a:gs pos="50000">
              <a:srgbClr val="FFDD55"/>
            </a:gs>
            <a:gs pos="100000">
              <a:srgbClr val="FFCC0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84705060-289E-462D-372C-53217C75BB9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4175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/>
              <a:t>Klepnutím lze upravit styl předlohy nadpisů.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C1FF562C-F3A5-F57E-3C4A-F9E3C7DE207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/>
              <a:t>Klepnutím lze upravit styly předlohy textu.</a:t>
            </a:r>
          </a:p>
          <a:p>
            <a:pPr lvl="1"/>
            <a:r>
              <a:rPr lang="cs-CZ" altLang="cs-CZ"/>
              <a:t>Druhá úroveň</a:t>
            </a:r>
          </a:p>
          <a:p>
            <a:pPr lvl="2"/>
            <a:r>
              <a:rPr lang="cs-CZ" altLang="cs-CZ"/>
              <a:t>Třetí úroveň</a:t>
            </a:r>
          </a:p>
          <a:p>
            <a:pPr lvl="3"/>
            <a:r>
              <a:rPr lang="cs-CZ" altLang="cs-CZ"/>
              <a:t>Čtvrtá úroveň</a:t>
            </a:r>
          </a:p>
          <a:p>
            <a:pPr lvl="4"/>
            <a:r>
              <a:rPr lang="cs-CZ" altLang="cs-CZ"/>
              <a:t>Pátá úroveň</a:t>
            </a:r>
          </a:p>
        </p:txBody>
      </p:sp>
      <p:sp>
        <p:nvSpPr>
          <p:cNvPr id="39940" name="Rectangle 4">
            <a:extLst>
              <a:ext uri="{FF2B5EF4-FFF2-40B4-BE49-F238E27FC236}">
                <a16:creationId xmlns:a16="http://schemas.microsoft.com/office/drawing/2014/main" id="{D43625AE-36AA-62FB-3DD3-45C9F9CF395C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9941" name="Rectangle 5">
            <a:extLst>
              <a:ext uri="{FF2B5EF4-FFF2-40B4-BE49-F238E27FC236}">
                <a16:creationId xmlns:a16="http://schemas.microsoft.com/office/drawing/2014/main" id="{9ACF7D9E-65C9-D002-A887-CB834103A303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9942" name="Rectangle 6">
            <a:extLst>
              <a:ext uri="{FF2B5EF4-FFF2-40B4-BE49-F238E27FC236}">
                <a16:creationId xmlns:a16="http://schemas.microsoft.com/office/drawing/2014/main" id="{248A0836-2DDD-5B95-4AEC-537B994696FD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smtClean="0"/>
            </a:lvl1pPr>
          </a:lstStyle>
          <a:p>
            <a:pPr>
              <a:defRPr/>
            </a:pPr>
            <a:fld id="{FD328321-D83F-432E-81C8-F068487EBCBE}" type="slidenum">
              <a:rPr lang="cs-CZ" altLang="en-US"/>
              <a:pPr>
                <a:defRPr/>
              </a:pPr>
              <a:t>‹#›</a:t>
            </a:fld>
            <a:endParaRPr lang="cs-CZ" altLang="en-US"/>
          </a:p>
        </p:txBody>
      </p:sp>
      <p:sp>
        <p:nvSpPr>
          <p:cNvPr id="1031" name="Line 7">
            <a:extLst>
              <a:ext uri="{FF2B5EF4-FFF2-40B4-BE49-F238E27FC236}">
                <a16:creationId xmlns:a16="http://schemas.microsoft.com/office/drawing/2014/main" id="{A598C754-7ED2-5872-E688-25300D4196B1}"/>
              </a:ext>
            </a:extLst>
          </p:cNvPr>
          <p:cNvSpPr>
            <a:spLocks noChangeShapeType="1"/>
          </p:cNvSpPr>
          <p:nvPr/>
        </p:nvSpPr>
        <p:spPr bwMode="auto">
          <a:xfrm>
            <a:off x="250825" y="0"/>
            <a:ext cx="0" cy="6858000"/>
          </a:xfrm>
          <a:prstGeom prst="line">
            <a:avLst/>
          </a:prstGeom>
          <a:noFill/>
          <a:ln w="76200">
            <a:solidFill>
              <a:srgbClr val="FF99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032" name="Line 8">
            <a:extLst>
              <a:ext uri="{FF2B5EF4-FFF2-40B4-BE49-F238E27FC236}">
                <a16:creationId xmlns:a16="http://schemas.microsoft.com/office/drawing/2014/main" id="{D0592329-57DE-BF01-99AE-DFFCDC41C1C2}"/>
              </a:ext>
            </a:extLst>
          </p:cNvPr>
          <p:cNvSpPr>
            <a:spLocks noChangeShapeType="1"/>
          </p:cNvSpPr>
          <p:nvPr/>
        </p:nvSpPr>
        <p:spPr bwMode="auto">
          <a:xfrm>
            <a:off x="0" y="765175"/>
            <a:ext cx="8748713" cy="0"/>
          </a:xfrm>
          <a:prstGeom prst="line">
            <a:avLst/>
          </a:prstGeom>
          <a:noFill/>
          <a:ln w="57150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033" name="Line 9">
            <a:extLst>
              <a:ext uri="{FF2B5EF4-FFF2-40B4-BE49-F238E27FC236}">
                <a16:creationId xmlns:a16="http://schemas.microsoft.com/office/drawing/2014/main" id="{B8674AF9-3C40-A2CA-5CE5-EF048EF81691}"/>
              </a:ext>
            </a:extLst>
          </p:cNvPr>
          <p:cNvSpPr>
            <a:spLocks noChangeShapeType="1"/>
          </p:cNvSpPr>
          <p:nvPr/>
        </p:nvSpPr>
        <p:spPr bwMode="auto">
          <a:xfrm>
            <a:off x="395288" y="0"/>
            <a:ext cx="0" cy="6597650"/>
          </a:xfrm>
          <a:prstGeom prst="line">
            <a:avLst/>
          </a:prstGeom>
          <a:noFill/>
          <a:ln w="76200">
            <a:solidFill>
              <a:srgbClr val="FFCC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61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Comic Sans MS" pitchFamily="66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Comic Sans MS" pitchFamily="66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Comic Sans MS" pitchFamily="66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Comic Sans MS" pitchFamily="66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Comic Sans MS" pitchFamily="66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Comic Sans MS" pitchFamily="66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Comic Sans MS" pitchFamily="66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Comic Sans MS" pitchFamily="66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Wingdings" panose="05000000000000000000" pitchFamily="2" charset="2"/>
        <a:buChar char="§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12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1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oleObject" Target="../embeddings/oleObject3.bin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w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chart" Target="../charts/chart5.xml"/><Relationship Id="rId5" Type="http://schemas.openxmlformats.org/officeDocument/2006/relationships/chart" Target="../charts/chart4.xml"/><Relationship Id="rId4" Type="http://schemas.openxmlformats.org/officeDocument/2006/relationships/image" Target="../media/image1.wm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oleObject" Target="../embeddings/oleObject2.bin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93636843-9DC2-F20B-8CD6-3A941D86998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68313" y="1700213"/>
            <a:ext cx="8208962" cy="3097212"/>
          </a:xfrm>
        </p:spPr>
        <p:txBody>
          <a:bodyPr/>
          <a:lstStyle/>
          <a:p>
            <a:pPr eaLnBrk="1" hangingPunct="1"/>
            <a:r>
              <a:rPr lang="cs-CZ" altLang="cs-CZ" sz="3600" dirty="0"/>
              <a:t>Základy zpracování geologických dat</a:t>
            </a:r>
            <a:br>
              <a:rPr lang="cs-CZ" altLang="cs-CZ" sz="3600" dirty="0"/>
            </a:br>
            <a:br>
              <a:rPr lang="cs-CZ" altLang="cs-CZ" sz="3600" dirty="0"/>
            </a:br>
            <a:r>
              <a:rPr lang="cs-CZ" altLang="cs-CZ" sz="2400" dirty="0"/>
              <a:t>korelační analýza – nelineární závislost</a:t>
            </a:r>
            <a:br>
              <a:rPr lang="cs-CZ" altLang="cs-CZ" sz="3600" dirty="0"/>
            </a:br>
            <a:br>
              <a:rPr lang="cs-CZ" altLang="cs-CZ" sz="2400" dirty="0"/>
            </a:br>
            <a:r>
              <a:rPr lang="cs-CZ" altLang="cs-CZ" sz="2400" dirty="0"/>
              <a:t>testování statistických hypotéz</a:t>
            </a:r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8F84DBF0-ED09-5450-69D7-17E5A63ED43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39750" y="5516563"/>
            <a:ext cx="8229600" cy="1009650"/>
          </a:xfrm>
        </p:spPr>
        <p:txBody>
          <a:bodyPr/>
          <a:lstStyle/>
          <a:p>
            <a:pPr algn="ctr" eaLnBrk="1" hangingPunct="1">
              <a:buFont typeface="Wingdings" panose="05000000000000000000" pitchFamily="2" charset="2"/>
              <a:buNone/>
            </a:pPr>
            <a:r>
              <a:rPr lang="cs-CZ" altLang="cs-CZ" sz="2000" b="1"/>
              <a:t>R. Čopjaková</a:t>
            </a:r>
            <a:endParaRPr lang="cs-CZ" altLang="cs-CZ" sz="2000"/>
          </a:p>
          <a:p>
            <a:pPr algn="ctr" eaLnBrk="1" hangingPunct="1">
              <a:buFont typeface="Wingdings" panose="05000000000000000000" pitchFamily="2" charset="2"/>
              <a:buNone/>
            </a:pPr>
            <a:endParaRPr lang="cs-CZ" altLang="cs-CZ" sz="2000"/>
          </a:p>
          <a:p>
            <a:pPr algn="ctr" eaLnBrk="1" hangingPunct="1">
              <a:buFont typeface="Wingdings" panose="05000000000000000000" pitchFamily="2" charset="2"/>
              <a:buNone/>
            </a:pPr>
            <a:endParaRPr lang="cs-CZ" altLang="cs-CZ" sz="360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>
            <a:extLst>
              <a:ext uri="{FF2B5EF4-FFF2-40B4-BE49-F238E27FC236}">
                <a16:creationId xmlns:a16="http://schemas.microsoft.com/office/drawing/2014/main" id="{4CA18B8A-0795-16F3-BDF2-CA86E3D6B10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cs-CZ" sz="2800"/>
              <a:t>Chyby při testování</a:t>
            </a:r>
          </a:p>
        </p:txBody>
      </p:sp>
      <p:sp>
        <p:nvSpPr>
          <p:cNvPr id="132099" name="Rectangle 3">
            <a:extLst>
              <a:ext uri="{FF2B5EF4-FFF2-40B4-BE49-F238E27FC236}">
                <a16:creationId xmlns:a16="http://schemas.microsoft.com/office/drawing/2014/main" id="{E0F90829-FD7D-6222-3276-E440FB1F683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68313" y="3306763"/>
            <a:ext cx="8229600" cy="2592387"/>
          </a:xfrm>
        </p:spPr>
        <p:txBody>
          <a:bodyPr/>
          <a:lstStyle/>
          <a:p>
            <a:pPr marL="0" indent="0"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r>
              <a:rPr lang="cs-CZ" sz="2000" b="1" dirty="0"/>
              <a:t>Chyba 1. druhu - </a:t>
            </a:r>
            <a:r>
              <a:rPr lang="cs-CZ" sz="2000" b="1" dirty="0">
                <a:latin typeface="Symbol" panose="05050102010706020507" pitchFamily="18" charset="2"/>
              </a:rPr>
              <a:t>a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cs-CZ" sz="2000" dirty="0"/>
              <a:t>zamítneme-li platící hypotézu H</a:t>
            </a:r>
            <a:r>
              <a:rPr lang="cs-CZ" sz="2000" baseline="-25000" dirty="0"/>
              <a:t>0</a:t>
            </a:r>
            <a:r>
              <a:rPr lang="cs-CZ" sz="2000" dirty="0"/>
              <a:t>, dopustíme se chyby I. druhu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cs-CZ" sz="2000" dirty="0"/>
              <a:t>je spojena se zamítnutím nulové hypotézy, která ve skutečnosti platí; její pravděpodobnost se nazývá hladina významnosti </a:t>
            </a:r>
            <a:r>
              <a:rPr lang="cs-CZ" sz="2000" dirty="0">
                <a:latin typeface="Symbol" pitchFamily="82" charset="2"/>
              </a:rPr>
              <a:t>a </a:t>
            </a:r>
            <a:endParaRPr lang="cs-CZ" sz="2000" dirty="0"/>
          </a:p>
          <a:p>
            <a:pPr eaLnBrk="1" hangingPunct="1">
              <a:lnSpc>
                <a:spcPct val="80000"/>
              </a:lnSpc>
              <a:defRPr/>
            </a:pPr>
            <a:r>
              <a:rPr lang="cs-CZ" sz="2000" dirty="0"/>
              <a:t>platí-li hypotéza alternativní H</a:t>
            </a:r>
            <a:r>
              <a:rPr lang="cs-CZ" sz="2000" baseline="-25000" dirty="0"/>
              <a:t>A</a:t>
            </a:r>
            <a:r>
              <a:rPr lang="cs-CZ" sz="2000" dirty="0"/>
              <a:t> a testovanou hypotézu H</a:t>
            </a:r>
            <a:r>
              <a:rPr lang="cs-CZ" sz="2000" baseline="-25000" dirty="0"/>
              <a:t>0</a:t>
            </a:r>
            <a:r>
              <a:rPr lang="cs-CZ" sz="2000" dirty="0"/>
              <a:t> nezamítáme, dopouštíme se chyby II. Druhu</a:t>
            </a:r>
          </a:p>
          <a:p>
            <a:pPr marL="0" indent="0"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r>
              <a:rPr lang="cs-CZ" sz="2000" b="1" dirty="0"/>
              <a:t>Chyba 2. druhu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cs-CZ" sz="2000" dirty="0"/>
              <a:t>Značí se </a:t>
            </a:r>
            <a:r>
              <a:rPr lang="cs-CZ" sz="2000" dirty="0">
                <a:latin typeface="Symbol" pitchFamily="18" charset="2"/>
              </a:rPr>
              <a:t>b</a:t>
            </a:r>
            <a:r>
              <a:rPr lang="cs-CZ" sz="2000" dirty="0"/>
              <a:t> 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cs-CZ" sz="2000" dirty="0"/>
              <a:t> je pravděpodobnost nesprávného přijetí nulové hypotézy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cs-CZ" sz="2000" dirty="0"/>
              <a:t>1-</a:t>
            </a:r>
            <a:r>
              <a:rPr lang="cs-CZ" sz="2000" dirty="0">
                <a:latin typeface="Symbol" pitchFamily="18" charset="2"/>
              </a:rPr>
              <a:t> b </a:t>
            </a:r>
            <a:r>
              <a:rPr lang="cs-CZ" sz="2000" dirty="0">
                <a:latin typeface="+mj-lt"/>
              </a:rPr>
              <a:t>se </a:t>
            </a:r>
            <a:r>
              <a:rPr lang="cs-CZ" sz="2000" dirty="0"/>
              <a:t>nazývá síla testu 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cs-CZ" sz="2000" dirty="0"/>
              <a:t>závisí na velikosti výběru (s větším souborem klesá) </a:t>
            </a:r>
          </a:p>
          <a:p>
            <a:pPr eaLnBrk="1" hangingPunct="1">
              <a:lnSpc>
                <a:spcPct val="80000"/>
              </a:lnSpc>
              <a:defRPr/>
            </a:pPr>
            <a:endParaRPr lang="cs-CZ" sz="2000" dirty="0"/>
          </a:p>
        </p:txBody>
      </p:sp>
      <p:pic>
        <p:nvPicPr>
          <p:cNvPr id="12292" name="Picture 4">
            <a:extLst>
              <a:ext uri="{FF2B5EF4-FFF2-40B4-BE49-F238E27FC236}">
                <a16:creationId xmlns:a16="http://schemas.microsoft.com/office/drawing/2014/main" id="{DF64055D-AD54-184D-5B99-29FFBB1FBF7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8888" y="908050"/>
            <a:ext cx="5400675" cy="2366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3">
            <a:extLst>
              <a:ext uri="{FF2B5EF4-FFF2-40B4-BE49-F238E27FC236}">
                <a16:creationId xmlns:a16="http://schemas.microsoft.com/office/drawing/2014/main" id="{16AA0EB7-BC72-6397-8A87-D1914B0F2C1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68313" y="908050"/>
            <a:ext cx="8424862" cy="5689600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cs-CZ" altLang="cs-CZ" sz="2400" b="1" u="sng" dirty="0">
                <a:cs typeface="Arial" charset="0"/>
              </a:rPr>
              <a:t>Obecný postup testování</a:t>
            </a:r>
          </a:p>
          <a:p>
            <a:pPr eaLnBrk="1" hangingPunct="1">
              <a:defRPr/>
            </a:pPr>
            <a:r>
              <a:rPr lang="cs-CZ" altLang="cs-CZ" sz="2000" dirty="0">
                <a:cs typeface="Arial" charset="0"/>
              </a:rPr>
              <a:t> zvolíme hladinu významnosti </a:t>
            </a:r>
            <a:r>
              <a:rPr lang="cs-CZ" altLang="cs-CZ" sz="2000" dirty="0">
                <a:latin typeface="Symbol" pitchFamily="18" charset="2"/>
                <a:cs typeface="Arial" charset="0"/>
              </a:rPr>
              <a:t>a</a:t>
            </a:r>
            <a:endParaRPr lang="cs-CZ" altLang="cs-CZ" sz="2000" b="1" u="sng" dirty="0">
              <a:latin typeface="Symbol" pitchFamily="18" charset="2"/>
              <a:cs typeface="Arial" charset="0"/>
            </a:endParaRPr>
          </a:p>
          <a:p>
            <a:pPr eaLnBrk="1" hangingPunct="1">
              <a:defRPr/>
            </a:pPr>
            <a:r>
              <a:rPr lang="cs-CZ" altLang="cs-CZ" sz="2000" dirty="0">
                <a:cs typeface="Arial" charset="0"/>
              </a:rPr>
              <a:t> formulujeme nulovou hypotézu H</a:t>
            </a:r>
            <a:r>
              <a:rPr lang="cs-CZ" altLang="cs-CZ" sz="2000" baseline="-25000" dirty="0">
                <a:cs typeface="Arial" charset="0"/>
              </a:rPr>
              <a:t>0</a:t>
            </a:r>
            <a:r>
              <a:rPr lang="cs-CZ" altLang="cs-CZ" sz="2000" dirty="0">
                <a:cs typeface="Arial" charset="0"/>
              </a:rPr>
              <a:t> a alternativní hypotézu H</a:t>
            </a:r>
            <a:r>
              <a:rPr lang="cs-CZ" altLang="cs-CZ" sz="2000" baseline="-25000" dirty="0">
                <a:cs typeface="Arial" charset="0"/>
              </a:rPr>
              <a:t>A</a:t>
            </a:r>
            <a:endParaRPr lang="cs-CZ" altLang="cs-CZ" sz="2000" baseline="-25000" dirty="0">
              <a:cs typeface="Times New Roman" pitchFamily="18" charset="0"/>
            </a:endParaRPr>
          </a:p>
          <a:p>
            <a:pPr eaLnBrk="1" hangingPunct="1">
              <a:defRPr/>
            </a:pPr>
            <a:r>
              <a:rPr lang="cs-CZ" altLang="cs-CZ" sz="2000" dirty="0">
                <a:cs typeface="Arial" charset="0"/>
              </a:rPr>
              <a:t> zvolíme vhodné testovací kritérium (test)</a:t>
            </a:r>
            <a:r>
              <a:rPr lang="cs-CZ" altLang="cs-CZ" sz="2000" dirty="0">
                <a:cs typeface="Times New Roman" pitchFamily="18" charset="0"/>
              </a:rPr>
              <a:t>  </a:t>
            </a:r>
          </a:p>
          <a:p>
            <a:pPr eaLnBrk="1" hangingPunct="1">
              <a:defRPr/>
            </a:pPr>
            <a:r>
              <a:rPr lang="cs-CZ" altLang="cs-CZ" sz="2000" dirty="0">
                <a:cs typeface="Arial" charset="0"/>
              </a:rPr>
              <a:t> vypočteme velikost test. kritéria T</a:t>
            </a:r>
          </a:p>
          <a:p>
            <a:pPr eaLnBrk="1" hangingPunct="1">
              <a:defRPr/>
            </a:pPr>
            <a:r>
              <a:rPr lang="cs-CZ" altLang="cs-CZ" sz="2000" dirty="0">
                <a:cs typeface="Arial" charset="0"/>
              </a:rPr>
              <a:t>stanovíme kritickou hodnotu (</a:t>
            </a:r>
            <a:r>
              <a:rPr lang="cs-CZ" altLang="cs-CZ" sz="2000" dirty="0"/>
              <a:t>hodnotu kvantilu hraniční pro oblast zamítání H</a:t>
            </a:r>
            <a:r>
              <a:rPr lang="cs-CZ" altLang="cs-CZ" sz="2000" baseline="-25000" dirty="0"/>
              <a:t>0</a:t>
            </a:r>
            <a:r>
              <a:rPr lang="cs-CZ" altLang="cs-CZ" sz="2000" dirty="0">
                <a:cs typeface="Arial" charset="0"/>
              </a:rPr>
              <a:t>) pro zvolenou hladinu významnosti - </a:t>
            </a:r>
            <a:r>
              <a:rPr lang="cs-CZ" altLang="cs-CZ" sz="2000" dirty="0" err="1">
                <a:cs typeface="Arial" charset="0"/>
              </a:rPr>
              <a:t>k</a:t>
            </a:r>
            <a:r>
              <a:rPr lang="cs-CZ" altLang="cs-CZ" sz="2000" dirty="0" err="1">
                <a:latin typeface="Symbol" pitchFamily="18" charset="2"/>
                <a:cs typeface="Arial" charset="0"/>
              </a:rPr>
              <a:t>a</a:t>
            </a:r>
            <a:endParaRPr lang="cs-CZ" altLang="cs-CZ" sz="2000" dirty="0">
              <a:latin typeface="Symbol" pitchFamily="18" charset="2"/>
              <a:cs typeface="Arial" charset="0"/>
            </a:endParaRPr>
          </a:p>
          <a:p>
            <a:pPr eaLnBrk="1" hangingPunct="1">
              <a:defRPr/>
            </a:pPr>
            <a:r>
              <a:rPr lang="cs-CZ" altLang="cs-CZ" sz="2000" dirty="0">
                <a:cs typeface="Arial" charset="0"/>
              </a:rPr>
              <a:t>porovnáme velikost testovacího kritéria s kritickou hodnotou</a:t>
            </a:r>
          </a:p>
          <a:p>
            <a:pPr marL="0" indent="0" eaLnBrk="1" hangingPunct="1">
              <a:buFont typeface="Wingdings" panose="05000000000000000000" pitchFamily="2" charset="2"/>
              <a:buNone/>
              <a:defRPr/>
            </a:pPr>
            <a:r>
              <a:rPr lang="cs-CZ" altLang="cs-CZ" sz="2000" dirty="0">
                <a:cs typeface="Arial" charset="0"/>
              </a:rPr>
              <a:t>     obvykle: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cs-CZ" altLang="cs-CZ" sz="1800" dirty="0"/>
              <a:t>	jestliže T ≤ </a:t>
            </a:r>
            <a:r>
              <a:rPr lang="cs-CZ" altLang="cs-CZ" sz="1800" dirty="0" err="1"/>
              <a:t>k</a:t>
            </a:r>
            <a:r>
              <a:rPr lang="cs-CZ" altLang="cs-CZ" sz="2000" dirty="0" err="1">
                <a:latin typeface="Symbol" pitchFamily="18" charset="2"/>
                <a:cs typeface="Arial" charset="0"/>
              </a:rPr>
              <a:t>a</a:t>
            </a:r>
            <a:r>
              <a:rPr lang="cs-CZ" altLang="cs-CZ" sz="1800" dirty="0"/>
              <a:t>, akceptujeme nulovou hypotézu </a:t>
            </a:r>
            <a:r>
              <a:rPr lang="cs-CZ" altLang="cs-CZ" sz="1800" dirty="0">
                <a:cs typeface="Arial" charset="0"/>
              </a:rPr>
              <a:t>H</a:t>
            </a:r>
            <a:r>
              <a:rPr lang="cs-CZ" altLang="cs-CZ" sz="1800" baseline="-25000" dirty="0">
                <a:cs typeface="Arial" charset="0"/>
              </a:rPr>
              <a:t>0 </a:t>
            </a:r>
            <a:r>
              <a:rPr lang="cs-CZ" altLang="cs-CZ" sz="1800" dirty="0"/>
              <a:t>na námi zvolené hladině významnosti	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cs-CZ" altLang="cs-CZ" sz="1800" dirty="0"/>
              <a:t>	jestliže T &gt; </a:t>
            </a:r>
            <a:r>
              <a:rPr lang="cs-CZ" altLang="cs-CZ" sz="1800" dirty="0" err="1"/>
              <a:t>k</a:t>
            </a:r>
            <a:r>
              <a:rPr lang="cs-CZ" altLang="cs-CZ" sz="2000" dirty="0" err="1">
                <a:latin typeface="Symbol" pitchFamily="18" charset="2"/>
                <a:cs typeface="Arial" charset="0"/>
              </a:rPr>
              <a:t>a</a:t>
            </a:r>
            <a:r>
              <a:rPr lang="cs-CZ" altLang="cs-CZ" sz="1800" dirty="0"/>
              <a:t>, zamítneme nulovou hypotézu a říkáme, že platí </a:t>
            </a:r>
            <a:r>
              <a:rPr lang="cs-CZ" altLang="cs-CZ" sz="1800" dirty="0">
                <a:cs typeface="Arial" charset="0"/>
              </a:rPr>
              <a:t>H</a:t>
            </a:r>
            <a:r>
              <a:rPr lang="cs-CZ" altLang="cs-CZ" sz="1800" baseline="-25000" dirty="0">
                <a:cs typeface="Arial" charset="0"/>
              </a:rPr>
              <a:t>A</a:t>
            </a:r>
            <a:endParaRPr lang="cs-CZ" altLang="cs-CZ" sz="1800" baseline="-25000" dirty="0">
              <a:cs typeface="Times New Roman" pitchFamily="18" charset="0"/>
            </a:endParaRPr>
          </a:p>
          <a:p>
            <a:pPr eaLnBrk="1" hangingPunct="1">
              <a:defRPr/>
            </a:pPr>
            <a:endParaRPr lang="cs-CZ" altLang="cs-CZ" sz="1800" dirty="0">
              <a:cs typeface="Times New Roman" pitchFamily="18" charset="0"/>
            </a:endParaRPr>
          </a:p>
        </p:txBody>
      </p:sp>
      <p:sp>
        <p:nvSpPr>
          <p:cNvPr id="13315" name="Rectangle 4">
            <a:extLst>
              <a:ext uri="{FF2B5EF4-FFF2-40B4-BE49-F238E27FC236}">
                <a16:creationId xmlns:a16="http://schemas.microsoft.com/office/drawing/2014/main" id="{17CFC11D-5F9F-1076-DD89-74089314B7B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pPr eaLnBrk="1" hangingPunct="1"/>
            <a:r>
              <a:rPr lang="cs-CZ" altLang="cs-CZ" sz="2800"/>
              <a:t>Testování statistických hypotéz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>
            <a:extLst>
              <a:ext uri="{FF2B5EF4-FFF2-40B4-BE49-F238E27FC236}">
                <a16:creationId xmlns:a16="http://schemas.microsoft.com/office/drawing/2014/main" id="{16B0E258-D70F-47B5-6B45-EE4A6BE9B40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cs-CZ" sz="3200"/>
              <a:t>Oboustranný, jednostranný test</a:t>
            </a:r>
          </a:p>
        </p:txBody>
      </p:sp>
      <p:sp>
        <p:nvSpPr>
          <p:cNvPr id="14339" name="Rectangle 3">
            <a:extLst>
              <a:ext uri="{FF2B5EF4-FFF2-40B4-BE49-F238E27FC236}">
                <a16:creationId xmlns:a16="http://schemas.microsoft.com/office/drawing/2014/main" id="{19B1CBE0-42EC-97A5-7615-629EADFAB05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31242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cs-CZ" altLang="cs-CZ" sz="2000" b="1"/>
              <a:t>oboustranná hypotéza (oboustranný test)</a:t>
            </a:r>
          </a:p>
          <a:p>
            <a:pPr marL="457200" lvl="1" indent="0" eaLnBrk="1" hangingPunct="1">
              <a:lnSpc>
                <a:spcPct val="80000"/>
              </a:lnSpc>
              <a:buFontTx/>
              <a:buNone/>
            </a:pPr>
            <a:r>
              <a:rPr lang="cs-CZ" altLang="cs-CZ" sz="2000" b="1"/>
              <a:t>		H</a:t>
            </a:r>
            <a:r>
              <a:rPr lang="cs-CZ" altLang="cs-CZ" sz="2000" b="1" baseline="-25000"/>
              <a:t>0</a:t>
            </a:r>
            <a:r>
              <a:rPr lang="cs-CZ" altLang="cs-CZ" sz="2000" b="1"/>
              <a:t>: X</a:t>
            </a:r>
            <a:r>
              <a:rPr lang="cs-CZ" altLang="cs-CZ" sz="2000" b="1" baseline="-25000"/>
              <a:t>1 </a:t>
            </a:r>
            <a:r>
              <a:rPr lang="cs-CZ" altLang="cs-CZ" sz="2000" b="1"/>
              <a:t>= X</a:t>
            </a:r>
            <a:r>
              <a:rPr lang="cs-CZ" altLang="cs-CZ" sz="2000" b="1" baseline="-25000"/>
              <a:t>0</a:t>
            </a:r>
          </a:p>
          <a:p>
            <a:pPr marL="457200" lvl="1" indent="0" eaLnBrk="1" hangingPunct="1">
              <a:lnSpc>
                <a:spcPct val="80000"/>
              </a:lnSpc>
              <a:buFontTx/>
              <a:buNone/>
            </a:pPr>
            <a:r>
              <a:rPr lang="cs-CZ" altLang="cs-CZ" sz="2000" b="1"/>
              <a:t>		H</a:t>
            </a:r>
            <a:r>
              <a:rPr lang="cs-CZ" altLang="cs-CZ" sz="2000" b="1" baseline="-25000"/>
              <a:t>A</a:t>
            </a:r>
            <a:r>
              <a:rPr lang="cs-CZ" altLang="cs-CZ" sz="2000" b="1"/>
              <a:t>: X</a:t>
            </a:r>
            <a:r>
              <a:rPr lang="cs-CZ" altLang="cs-CZ" sz="2000" b="1" baseline="-25000"/>
              <a:t>1 </a:t>
            </a:r>
            <a:r>
              <a:rPr lang="cs-CZ" altLang="cs-CZ" sz="2000" b="1"/>
              <a:t>≠ X</a:t>
            </a:r>
            <a:r>
              <a:rPr lang="cs-CZ" altLang="cs-CZ" sz="2000" b="1" baseline="-25000"/>
              <a:t>0</a:t>
            </a:r>
          </a:p>
          <a:p>
            <a:pPr eaLnBrk="1" hangingPunct="1">
              <a:lnSpc>
                <a:spcPct val="80000"/>
              </a:lnSpc>
            </a:pPr>
            <a:endParaRPr lang="cs-CZ" altLang="cs-CZ" sz="2000" b="1"/>
          </a:p>
          <a:p>
            <a:pPr eaLnBrk="1" hangingPunct="1">
              <a:lnSpc>
                <a:spcPct val="80000"/>
              </a:lnSpc>
            </a:pPr>
            <a:endParaRPr lang="cs-CZ" altLang="cs-CZ" sz="2000" b="1"/>
          </a:p>
          <a:p>
            <a:pPr eaLnBrk="1" hangingPunct="1">
              <a:lnSpc>
                <a:spcPct val="80000"/>
              </a:lnSpc>
            </a:pPr>
            <a:r>
              <a:rPr lang="cs-CZ" altLang="cs-CZ" sz="2000" b="1"/>
              <a:t>jednostranná hypotéza (jednostranný test)</a:t>
            </a:r>
          </a:p>
          <a:p>
            <a:pPr marL="457200" lvl="1" indent="0" eaLnBrk="1" hangingPunct="1">
              <a:lnSpc>
                <a:spcPct val="80000"/>
              </a:lnSpc>
              <a:buFontTx/>
              <a:buNone/>
            </a:pPr>
            <a:r>
              <a:rPr lang="cs-CZ" altLang="cs-CZ" sz="2000" b="1"/>
              <a:t>		H</a:t>
            </a:r>
            <a:r>
              <a:rPr lang="cs-CZ" altLang="cs-CZ" sz="2000" b="1" baseline="-25000"/>
              <a:t>0</a:t>
            </a:r>
            <a:r>
              <a:rPr lang="cs-CZ" altLang="cs-CZ" sz="2000" b="1"/>
              <a:t>: X</a:t>
            </a:r>
            <a:r>
              <a:rPr lang="cs-CZ" altLang="cs-CZ" sz="2000" b="1" baseline="-25000"/>
              <a:t>1 </a:t>
            </a:r>
            <a:r>
              <a:rPr lang="cs-CZ" altLang="cs-CZ" sz="2000" b="1"/>
              <a:t>= X</a:t>
            </a:r>
            <a:r>
              <a:rPr lang="cs-CZ" altLang="cs-CZ" sz="2000" b="1" baseline="-25000"/>
              <a:t>0</a:t>
            </a:r>
          </a:p>
          <a:p>
            <a:pPr marL="457200" lvl="1" indent="0" eaLnBrk="1" hangingPunct="1">
              <a:lnSpc>
                <a:spcPct val="80000"/>
              </a:lnSpc>
              <a:buFontTx/>
              <a:buNone/>
            </a:pPr>
            <a:r>
              <a:rPr lang="cs-CZ" altLang="cs-CZ" sz="2000" b="1"/>
              <a:t>		H</a:t>
            </a:r>
            <a:r>
              <a:rPr lang="cs-CZ" altLang="cs-CZ" sz="2000" b="1" baseline="-25000"/>
              <a:t>A</a:t>
            </a:r>
            <a:r>
              <a:rPr lang="cs-CZ" altLang="cs-CZ" sz="2000" b="1"/>
              <a:t>: X</a:t>
            </a:r>
            <a:r>
              <a:rPr lang="cs-CZ" altLang="cs-CZ" sz="2000" b="1" baseline="-25000"/>
              <a:t>1 </a:t>
            </a:r>
            <a:r>
              <a:rPr lang="cs-CZ" altLang="cs-CZ" sz="2000" b="1"/>
              <a:t>‹ X</a:t>
            </a:r>
            <a:r>
              <a:rPr lang="cs-CZ" altLang="cs-CZ" sz="2000" b="1" baseline="-25000"/>
              <a:t>0</a:t>
            </a:r>
            <a:r>
              <a:rPr lang="cs-CZ" altLang="cs-CZ" sz="2000" b="1"/>
              <a:t>, případně X</a:t>
            </a:r>
            <a:r>
              <a:rPr lang="cs-CZ" altLang="cs-CZ" sz="2000" b="1" baseline="-25000"/>
              <a:t>1 </a:t>
            </a:r>
            <a:r>
              <a:rPr lang="cs-CZ" altLang="cs-CZ" sz="2000" b="1"/>
              <a:t>› X</a:t>
            </a:r>
            <a:r>
              <a:rPr lang="cs-CZ" altLang="cs-CZ" sz="2000" b="1" baseline="-25000"/>
              <a:t>0</a:t>
            </a:r>
            <a:endParaRPr lang="cs-CZ" altLang="cs-CZ" sz="2000" b="1"/>
          </a:p>
          <a:p>
            <a:pPr eaLnBrk="1" hangingPunct="1">
              <a:lnSpc>
                <a:spcPct val="80000"/>
              </a:lnSpc>
            </a:pPr>
            <a:endParaRPr lang="cs-CZ" altLang="cs-CZ" sz="2000" b="1"/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cs-CZ" altLang="cs-CZ" sz="2000" b="1"/>
              <a:t>		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cs-CZ" altLang="cs-CZ" sz="2000" b="1"/>
              <a:t>		</a:t>
            </a:r>
            <a:endParaRPr lang="cs-CZ" altLang="cs-CZ" sz="200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4">
            <a:extLst>
              <a:ext uri="{FF2B5EF4-FFF2-40B4-BE49-F238E27FC236}">
                <a16:creationId xmlns:a16="http://schemas.microsoft.com/office/drawing/2014/main" id="{B2A85753-49B5-C55A-E341-43BC5052561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4525" y="765175"/>
            <a:ext cx="4032250" cy="6248400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endParaRPr lang="cs-CZ" altLang="cs-CZ" sz="2000" dirty="0">
              <a:latin typeface="Comic Sans MS" pitchFamily="66" charset="0"/>
            </a:endParaRPr>
          </a:p>
          <a:p>
            <a:pPr eaLnBrk="1" hangingPunct="1">
              <a:defRPr/>
            </a:pPr>
            <a:r>
              <a:rPr lang="cs-CZ" altLang="cs-CZ" sz="2000" b="1" dirty="0">
                <a:latin typeface="Comic Sans MS" pitchFamily="66" charset="0"/>
              </a:rPr>
              <a:t>V případě </a:t>
            </a:r>
            <a:r>
              <a:rPr lang="cs-CZ" altLang="cs-CZ" sz="2000" b="1" i="1" dirty="0">
                <a:latin typeface="Comic Sans MS" pitchFamily="66" charset="0"/>
              </a:rPr>
              <a:t>oboustranného testu</a:t>
            </a:r>
            <a:r>
              <a:rPr lang="cs-CZ" altLang="cs-CZ" sz="2000" b="1" dirty="0">
                <a:latin typeface="Comic Sans MS" pitchFamily="66" charset="0"/>
              </a:rPr>
              <a:t>:</a:t>
            </a:r>
          </a:p>
          <a:p>
            <a:pPr eaLnBrk="1" hangingPunct="1">
              <a:defRPr/>
            </a:pPr>
            <a:r>
              <a:rPr lang="cs-CZ" altLang="cs-CZ" sz="2000" b="1" dirty="0">
                <a:latin typeface="Comic Sans MS" pitchFamily="66" charset="0"/>
              </a:rPr>
              <a:t>musíme rozdělit danou hladinu významnosti </a:t>
            </a:r>
            <a:r>
              <a:rPr lang="cs-CZ" altLang="cs-CZ" sz="2000" b="1" dirty="0">
                <a:latin typeface="Symbol" pitchFamily="18" charset="2"/>
              </a:rPr>
              <a:t>a</a:t>
            </a:r>
            <a:r>
              <a:rPr lang="cs-CZ" altLang="cs-CZ" sz="2000" b="1" dirty="0">
                <a:latin typeface="Comic Sans MS" pitchFamily="66" charset="0"/>
              </a:rPr>
              <a:t> na dvě časti</a:t>
            </a:r>
          </a:p>
          <a:p>
            <a:pPr eaLnBrk="1" hangingPunct="1">
              <a:defRPr/>
            </a:pPr>
            <a:r>
              <a:rPr lang="cs-CZ" altLang="cs-CZ" sz="2000" b="1" dirty="0">
                <a:latin typeface="Comic Sans MS" pitchFamily="66" charset="0"/>
              </a:rPr>
              <a:t>reprezentující dva možné konce distribuce.</a:t>
            </a:r>
          </a:p>
          <a:p>
            <a:pPr eaLnBrk="1" hangingPunct="1">
              <a:defRPr/>
            </a:pPr>
            <a:r>
              <a:rPr lang="cs-CZ" altLang="cs-CZ" sz="2000" b="1" dirty="0">
                <a:latin typeface="Comic Sans MS" pitchFamily="66" charset="0"/>
              </a:rPr>
              <a:t>Značíme </a:t>
            </a:r>
            <a:r>
              <a:rPr lang="cs-CZ" altLang="cs-CZ" sz="2000" b="1" dirty="0" err="1">
                <a:latin typeface="Comic Sans MS" pitchFamily="66" charset="0"/>
              </a:rPr>
              <a:t>k</a:t>
            </a:r>
            <a:r>
              <a:rPr lang="cs-CZ" altLang="cs-CZ" sz="2000" dirty="0" err="1">
                <a:latin typeface="Symbol" pitchFamily="18" charset="2"/>
              </a:rPr>
              <a:t>a</a:t>
            </a:r>
            <a:r>
              <a:rPr lang="cs-CZ" altLang="cs-CZ" sz="2000" b="1" dirty="0">
                <a:latin typeface="Comic Sans MS" pitchFamily="66" charset="0"/>
              </a:rPr>
              <a:t>(2), např. t0,05(2)</a:t>
            </a:r>
          </a:p>
          <a:p>
            <a:pPr eaLnBrk="1" hangingPunct="1">
              <a:defRPr/>
            </a:pPr>
            <a:r>
              <a:rPr lang="cs-CZ" altLang="cs-CZ" sz="2000" dirty="0">
                <a:latin typeface="+mj-lt"/>
              </a:rPr>
              <a:t>Stanovíme tedy hodnotu kvantilu 0,975</a:t>
            </a:r>
          </a:p>
          <a:p>
            <a:pPr eaLnBrk="1" hangingPunct="1">
              <a:defRPr/>
            </a:pPr>
            <a:endParaRPr lang="cs-CZ" altLang="cs-CZ" sz="2000" b="1" dirty="0">
              <a:latin typeface="Comic Sans MS" pitchFamily="66" charset="0"/>
            </a:endParaRPr>
          </a:p>
          <a:p>
            <a:pPr eaLnBrk="1" hangingPunct="1">
              <a:defRPr/>
            </a:pPr>
            <a:r>
              <a:rPr lang="cs-CZ" altLang="cs-CZ" sz="2000" b="1" dirty="0">
                <a:latin typeface="Comic Sans MS" pitchFamily="66" charset="0"/>
              </a:rPr>
              <a:t>V případě </a:t>
            </a:r>
            <a:r>
              <a:rPr lang="cs-CZ" altLang="cs-CZ" sz="2000" b="1" i="1" dirty="0">
                <a:latin typeface="Comic Sans MS" pitchFamily="66" charset="0"/>
              </a:rPr>
              <a:t>jednostranného testu </a:t>
            </a:r>
            <a:r>
              <a:rPr lang="cs-CZ" altLang="cs-CZ" sz="2000" i="1" dirty="0">
                <a:latin typeface="Comic Sans MS" pitchFamily="66" charset="0"/>
              </a:rPr>
              <a:t>(pravostranný – Ha</a:t>
            </a:r>
            <a:r>
              <a:rPr lang="cs-CZ" altLang="cs-CZ" sz="2000" dirty="0">
                <a:latin typeface="Comic Sans MS" pitchFamily="66" charset="0"/>
              </a:rPr>
              <a:t>:</a:t>
            </a:r>
            <a:r>
              <a:rPr lang="cs-CZ" altLang="cs-CZ" sz="2000" dirty="0"/>
              <a:t>X</a:t>
            </a:r>
            <a:r>
              <a:rPr lang="cs-CZ" altLang="cs-CZ" sz="2000" baseline="-25000" dirty="0"/>
              <a:t>1</a:t>
            </a:r>
            <a:r>
              <a:rPr lang="cs-CZ" altLang="cs-CZ" sz="2000" dirty="0"/>
              <a:t>›X</a:t>
            </a:r>
            <a:r>
              <a:rPr lang="cs-CZ" altLang="cs-CZ" sz="2000" baseline="-25000" dirty="0"/>
              <a:t>0</a:t>
            </a:r>
            <a:r>
              <a:rPr lang="cs-CZ" altLang="cs-CZ" sz="2000" i="1" dirty="0">
                <a:latin typeface="Comic Sans MS" pitchFamily="66" charset="0"/>
              </a:rPr>
              <a:t>)</a:t>
            </a:r>
            <a:endParaRPr lang="cs-CZ" altLang="cs-CZ" sz="2000" dirty="0">
              <a:latin typeface="Comic Sans MS" pitchFamily="66" charset="0"/>
            </a:endParaRPr>
          </a:p>
          <a:p>
            <a:pPr eaLnBrk="1" hangingPunct="1">
              <a:defRPr/>
            </a:pPr>
            <a:r>
              <a:rPr lang="cs-CZ" altLang="cs-CZ" sz="2000" b="1" dirty="0">
                <a:latin typeface="Comic Sans MS" pitchFamily="66" charset="0"/>
              </a:rPr>
              <a:t>uvažujeme pouze jeden konec distribuce a danou hladinu</a:t>
            </a:r>
          </a:p>
          <a:p>
            <a:pPr eaLnBrk="1" hangingPunct="1">
              <a:defRPr/>
            </a:pPr>
            <a:r>
              <a:rPr lang="cs-CZ" altLang="cs-CZ" sz="2000" b="1" dirty="0">
                <a:latin typeface="Comic Sans MS" pitchFamily="66" charset="0"/>
              </a:rPr>
              <a:t>významnosti proto nedělíme.</a:t>
            </a:r>
          </a:p>
          <a:p>
            <a:pPr eaLnBrk="1" hangingPunct="1">
              <a:defRPr/>
            </a:pPr>
            <a:r>
              <a:rPr lang="cs-CZ" altLang="cs-CZ" sz="2000" b="1" dirty="0">
                <a:latin typeface="Comic Sans MS" pitchFamily="66" charset="0"/>
              </a:rPr>
              <a:t>Značíme </a:t>
            </a:r>
            <a:r>
              <a:rPr lang="cs-CZ" altLang="cs-CZ" sz="2000" b="1" dirty="0" err="1">
                <a:latin typeface="Comic Sans MS" pitchFamily="66" charset="0"/>
              </a:rPr>
              <a:t>k</a:t>
            </a:r>
            <a:r>
              <a:rPr lang="cs-CZ" altLang="cs-CZ" sz="2000" dirty="0" err="1">
                <a:latin typeface="Symbol" pitchFamily="18" charset="2"/>
              </a:rPr>
              <a:t>a</a:t>
            </a:r>
            <a:r>
              <a:rPr lang="cs-CZ" altLang="cs-CZ" sz="2000" b="1" dirty="0">
                <a:latin typeface="Comic Sans MS" pitchFamily="66" charset="0"/>
              </a:rPr>
              <a:t>(1), např. t0,05(1)</a:t>
            </a:r>
          </a:p>
          <a:p>
            <a:pPr eaLnBrk="1" hangingPunct="1">
              <a:defRPr/>
            </a:pPr>
            <a:r>
              <a:rPr lang="cs-CZ" altLang="cs-CZ" sz="2000" dirty="0">
                <a:latin typeface="+mj-lt"/>
              </a:rPr>
              <a:t>Stanovíme tedy hodnotu kvantilu 0,95</a:t>
            </a:r>
          </a:p>
          <a:p>
            <a:pPr eaLnBrk="1" hangingPunct="1">
              <a:defRPr/>
            </a:pPr>
            <a:endParaRPr lang="cs-CZ" altLang="cs-CZ" sz="2000" b="1" dirty="0">
              <a:latin typeface="Comic Sans MS" pitchFamily="66" charset="0"/>
            </a:endParaRPr>
          </a:p>
        </p:txBody>
      </p:sp>
      <p:pic>
        <p:nvPicPr>
          <p:cNvPr id="15363" name="Picture 5">
            <a:extLst>
              <a:ext uri="{FF2B5EF4-FFF2-40B4-BE49-F238E27FC236}">
                <a16:creationId xmlns:a16="http://schemas.microsoft.com/office/drawing/2014/main" id="{D18123CF-6036-C0A1-9598-C839A2B3D9F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6775" y="1052513"/>
            <a:ext cx="4467225" cy="58054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Rectangle 2">
            <a:extLst>
              <a:ext uri="{FF2B5EF4-FFF2-40B4-BE49-F238E27FC236}">
                <a16:creationId xmlns:a16="http://schemas.microsoft.com/office/drawing/2014/main" id="{F0656C0C-AEE7-98C7-9088-DD07EB47B9C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4525" y="249238"/>
            <a:ext cx="8229600" cy="417512"/>
          </a:xfrm>
          <a:prstGeom prst="rect">
            <a:avLst/>
          </a:prstGeom>
          <a:noFill/>
          <a:ln>
            <a:noFill/>
          </a:ln>
          <a:effectLst/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latin typeface="Comic Sans MS" pitchFamily="66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latin typeface="Comic Sans MS" pitchFamily="66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latin typeface="Comic Sans MS" pitchFamily="66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latin typeface="Comic Sans MS" pitchFamily="66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latin typeface="Comic Sans MS" pitchFamily="66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latin typeface="Comic Sans MS" pitchFamily="66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latin typeface="Comic Sans MS" pitchFamily="66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latin typeface="Comic Sans MS" pitchFamily="66" charset="0"/>
              </a:defRPr>
            </a:lvl9pPr>
          </a:lstStyle>
          <a:p>
            <a:pPr eaLnBrk="1" hangingPunct="1">
              <a:defRPr/>
            </a:pPr>
            <a:r>
              <a:rPr lang="cs-CZ" altLang="cs-CZ" sz="3200" kern="0" dirty="0"/>
              <a:t>Oboustranný, jednostranný test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>
            <a:extLst>
              <a:ext uri="{FF2B5EF4-FFF2-40B4-BE49-F238E27FC236}">
                <a16:creationId xmlns:a16="http://schemas.microsoft.com/office/drawing/2014/main" id="{7AE997DF-D0DC-8117-76CF-6BD79E55AA6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cs-CZ" sz="2800"/>
              <a:t>Testování statistických hypotéz</a:t>
            </a:r>
          </a:p>
        </p:txBody>
      </p:sp>
      <p:sp>
        <p:nvSpPr>
          <p:cNvPr id="129027" name="Rectangle 3">
            <a:extLst>
              <a:ext uri="{FF2B5EF4-FFF2-40B4-BE49-F238E27FC236}">
                <a16:creationId xmlns:a16="http://schemas.microsoft.com/office/drawing/2014/main" id="{2D829664-A6E8-99AA-2717-33A4FF15B6D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68313" y="1196975"/>
            <a:ext cx="8229600" cy="4525963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cs-CZ" sz="1800" dirty="0"/>
              <a:t>	Testy:  </a:t>
            </a:r>
            <a:r>
              <a:rPr lang="cs-CZ" sz="1800" b="1" dirty="0"/>
              <a:t>parametrické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cs-CZ" sz="1800" b="1" dirty="0"/>
              <a:t>		   </a:t>
            </a:r>
            <a:r>
              <a:rPr lang="cs-CZ" sz="1800" b="1" dirty="0" err="1"/>
              <a:t>neparametrické</a:t>
            </a:r>
            <a:endParaRPr lang="cs-CZ" sz="1800" b="1" dirty="0"/>
          </a:p>
          <a:p>
            <a:pPr eaLnBrk="1" hangingPunct="1">
              <a:buFont typeface="Wingdings" panose="05000000000000000000" pitchFamily="2" charset="2"/>
              <a:buNone/>
              <a:defRPr/>
            </a:pPr>
            <a:endParaRPr lang="cs-CZ" sz="1800" dirty="0"/>
          </a:p>
          <a:p>
            <a:pPr>
              <a:defRPr/>
            </a:pPr>
            <a:r>
              <a:rPr lang="cs-CZ" sz="1800" b="1" dirty="0"/>
              <a:t>parametrický</a:t>
            </a:r>
            <a:r>
              <a:rPr lang="cs-CZ" sz="1800" dirty="0"/>
              <a:t> test – pro soubory s normálním rozdělením nebo téměř normálním rozdělením pravděpodobností</a:t>
            </a:r>
          </a:p>
          <a:p>
            <a:pPr marL="0" indent="0">
              <a:buFont typeface="Wingdings" panose="05000000000000000000" pitchFamily="2" charset="2"/>
              <a:buNone/>
              <a:defRPr/>
            </a:pPr>
            <a:r>
              <a:rPr lang="cs-CZ" sz="1800" dirty="0"/>
              <a:t>	Známe-li rozdělení pravděpodobností základního souboru </a:t>
            </a:r>
          </a:p>
          <a:p>
            <a:pPr>
              <a:defRPr/>
            </a:pPr>
            <a:endParaRPr lang="cs-CZ" sz="1800" b="1" dirty="0"/>
          </a:p>
          <a:p>
            <a:pPr>
              <a:defRPr/>
            </a:pPr>
            <a:r>
              <a:rPr lang="cs-CZ" sz="1800" b="1" dirty="0" err="1"/>
              <a:t>neparametrický</a:t>
            </a:r>
            <a:r>
              <a:rPr lang="cs-CZ" sz="1800" dirty="0"/>
              <a:t> test – i pro soubory a jiným než normálním rozložením pravděpodobností</a:t>
            </a:r>
          </a:p>
          <a:p>
            <a:pPr marL="0" indent="0">
              <a:buFont typeface="Wingdings" panose="05000000000000000000" pitchFamily="2" charset="2"/>
              <a:buNone/>
              <a:defRPr/>
            </a:pPr>
            <a:r>
              <a:rPr lang="cs-CZ" sz="1800" dirty="0"/>
              <a:t>	Neznáme-li rozdělení pravděpodobností základního souboru  	- širší použití než parametrické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cs-CZ" sz="1800" dirty="0"/>
              <a:t>		- řešení nezávisí na typu rozdělení základního souboru 	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cs-CZ" sz="1800" dirty="0"/>
              <a:t>		- lze použít i pro silně nenormální rozdělení, kdy parametrické 	  testy předpokládající normální rozdělení selhávají </a:t>
            </a:r>
          </a:p>
          <a:p>
            <a:pPr eaLnBrk="1" hangingPunct="1">
              <a:defRPr/>
            </a:pPr>
            <a:endParaRPr lang="cs-CZ" sz="2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>
            <a:extLst>
              <a:ext uri="{FF2B5EF4-FFF2-40B4-BE49-F238E27FC236}">
                <a16:creationId xmlns:a16="http://schemas.microsoft.com/office/drawing/2014/main" id="{457D82E1-4474-7570-F065-AE74B5F29F2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79388" y="287338"/>
            <a:ext cx="9013825" cy="417512"/>
          </a:xfrm>
        </p:spPr>
        <p:txBody>
          <a:bodyPr/>
          <a:lstStyle/>
          <a:p>
            <a:r>
              <a:rPr lang="cs-CZ" altLang="cs-CZ" sz="2600">
                <a:cs typeface="Times New Roman" panose="02020603050405020304" pitchFamily="18" charset="0"/>
              </a:rPr>
              <a:t>Test nezávislosti dat ~ síly korelačního koeficientu </a:t>
            </a:r>
            <a:endParaRPr lang="cs-CZ" altLang="cs-CZ" sz="2600"/>
          </a:p>
        </p:txBody>
      </p:sp>
      <p:sp>
        <p:nvSpPr>
          <p:cNvPr id="12291" name="Rectangle 3">
            <a:extLst>
              <a:ext uri="{FF2B5EF4-FFF2-40B4-BE49-F238E27FC236}">
                <a16:creationId xmlns:a16="http://schemas.microsoft.com/office/drawing/2014/main" id="{CAB7991C-10A7-4934-48BD-24D821296FA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68313" y="1052513"/>
            <a:ext cx="8435975" cy="5400675"/>
          </a:xfrm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cs-CZ" altLang="cs-CZ" sz="1800" b="1" dirty="0">
                <a:solidFill>
                  <a:srgbClr val="000000"/>
                </a:solidFill>
                <a:cs typeface="Times New Roman" pitchFamily="18" charset="0"/>
              </a:rPr>
              <a:t>Otázka – Existuje závislost mezi dvěma soubory data? Je spočtená hodnota korelačního koeficientu statisticky významná?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r>
              <a:rPr lang="cs-CZ" altLang="cs-CZ" sz="1800" b="1" dirty="0">
                <a:solidFill>
                  <a:srgbClr val="000000"/>
                </a:solidFill>
                <a:cs typeface="Times New Roman" pitchFamily="18" charset="0"/>
              </a:rPr>
              <a:t>	</a:t>
            </a:r>
            <a:r>
              <a:rPr lang="cs-CZ" altLang="cs-CZ" sz="1800" dirty="0">
                <a:solidFill>
                  <a:srgbClr val="000000"/>
                </a:solidFill>
                <a:cs typeface="Times New Roman" pitchFamily="18" charset="0"/>
              </a:rPr>
              <a:t>Když </a:t>
            </a:r>
            <a:r>
              <a:rPr lang="cs-CZ" altLang="cs-CZ" sz="1800" dirty="0" err="1">
                <a:solidFill>
                  <a:srgbClr val="000000"/>
                </a:solidFill>
                <a:cs typeface="Times New Roman" pitchFamily="18" charset="0"/>
              </a:rPr>
              <a:t>r</a:t>
            </a:r>
            <a:r>
              <a:rPr lang="cs-CZ" altLang="cs-CZ" sz="1800" baseline="-25000" dirty="0" err="1">
                <a:solidFill>
                  <a:srgbClr val="000000"/>
                </a:solidFill>
                <a:cs typeface="Times New Roman" pitchFamily="18" charset="0"/>
              </a:rPr>
              <a:t>xy</a:t>
            </a:r>
            <a:r>
              <a:rPr lang="cs-CZ" altLang="cs-CZ" sz="1800" dirty="0">
                <a:solidFill>
                  <a:srgbClr val="000000"/>
                </a:solidFill>
                <a:cs typeface="Times New Roman" pitchFamily="18" charset="0"/>
              </a:rPr>
              <a:t>  se blíží  1 či -1 pak jistě ano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r>
              <a:rPr lang="cs-CZ" altLang="cs-CZ" sz="1800" dirty="0">
                <a:solidFill>
                  <a:srgbClr val="000000"/>
                </a:solidFill>
                <a:cs typeface="Times New Roman" pitchFamily="18" charset="0"/>
              </a:rPr>
              <a:t>	Ale co když </a:t>
            </a:r>
            <a:r>
              <a:rPr lang="cs-CZ" altLang="cs-CZ" sz="1800" dirty="0" err="1">
                <a:solidFill>
                  <a:srgbClr val="000000"/>
                </a:solidFill>
                <a:cs typeface="Times New Roman" pitchFamily="18" charset="0"/>
              </a:rPr>
              <a:t>r</a:t>
            </a:r>
            <a:r>
              <a:rPr lang="cs-CZ" altLang="cs-CZ" sz="1800" baseline="-25000" dirty="0" err="1">
                <a:solidFill>
                  <a:srgbClr val="000000"/>
                </a:solidFill>
                <a:cs typeface="Times New Roman" pitchFamily="18" charset="0"/>
              </a:rPr>
              <a:t>xy</a:t>
            </a:r>
            <a:r>
              <a:rPr lang="cs-CZ" altLang="cs-CZ" sz="1800" dirty="0">
                <a:solidFill>
                  <a:srgbClr val="000000"/>
                </a:solidFill>
                <a:cs typeface="Times New Roman" pitchFamily="18" charset="0"/>
              </a:rPr>
              <a:t> je např. 0,5? – závislé na počtu měření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endParaRPr lang="cs-CZ" altLang="cs-CZ" sz="1800" dirty="0">
              <a:solidFill>
                <a:srgbClr val="000000"/>
              </a:solidFill>
              <a:cs typeface="Times New Roman" pitchFamily="18" charset="0"/>
            </a:endParaRPr>
          </a:p>
          <a:p>
            <a:pPr eaLnBrk="1" hangingPunct="1">
              <a:lnSpc>
                <a:spcPct val="80000"/>
              </a:lnSpc>
              <a:defRPr/>
            </a:pPr>
            <a:r>
              <a:rPr lang="cs-CZ" altLang="cs-CZ" sz="1800" dirty="0">
                <a:solidFill>
                  <a:srgbClr val="000000"/>
                </a:solidFill>
                <a:cs typeface="Times New Roman" pitchFamily="18" charset="0"/>
              </a:rPr>
              <a:t>ověření předpokladu o nulové hodnotě </a:t>
            </a:r>
            <a:r>
              <a:rPr lang="cs-CZ" altLang="cs-CZ" sz="1800" dirty="0">
                <a:solidFill>
                  <a:srgbClr val="000000"/>
                </a:solidFill>
              </a:rPr>
              <a:t>korelačního koeficientu (ověření nezávislosti dat)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r>
              <a:rPr lang="cs-CZ" altLang="cs-CZ" sz="1800" dirty="0">
                <a:solidFill>
                  <a:srgbClr val="000000"/>
                </a:solidFill>
              </a:rPr>
              <a:t>	Ho: </a:t>
            </a:r>
            <a:r>
              <a:rPr lang="cs-CZ" altLang="cs-CZ" sz="1800" dirty="0" err="1">
                <a:solidFill>
                  <a:srgbClr val="000000"/>
                </a:solidFill>
              </a:rPr>
              <a:t>r</a:t>
            </a:r>
            <a:r>
              <a:rPr lang="cs-CZ" altLang="cs-CZ" sz="1800" baseline="-25000" dirty="0" err="1">
                <a:solidFill>
                  <a:srgbClr val="000000"/>
                </a:solidFill>
              </a:rPr>
              <a:t>xy</a:t>
            </a:r>
            <a:r>
              <a:rPr lang="cs-CZ" altLang="cs-CZ" sz="1800" dirty="0">
                <a:solidFill>
                  <a:srgbClr val="000000"/>
                </a:solidFill>
              </a:rPr>
              <a:t> = 0</a:t>
            </a:r>
            <a:br>
              <a:rPr lang="cs-CZ" altLang="cs-CZ" sz="1800" dirty="0">
                <a:cs typeface="Times New Roman" pitchFamily="18" charset="0"/>
              </a:rPr>
            </a:br>
            <a:r>
              <a:rPr lang="cs-CZ" altLang="cs-CZ" sz="1800" dirty="0">
                <a:solidFill>
                  <a:srgbClr val="000000"/>
                </a:solidFill>
                <a:ea typeface="Arial Unicode MS" pitchFamily="34" charset="-128"/>
                <a:cs typeface="Arial Unicode MS" pitchFamily="34" charset="-128"/>
              </a:rPr>
              <a:t> </a:t>
            </a:r>
            <a:endParaRPr lang="cs-CZ" altLang="cs-CZ" sz="1800" dirty="0">
              <a:solidFill>
                <a:srgbClr val="000000"/>
              </a:solidFill>
              <a:latin typeface="Times New Roman" pitchFamily="18" charset="0"/>
            </a:endParaRPr>
          </a:p>
          <a:p>
            <a:pPr eaLnBrk="1" hangingPunct="1">
              <a:lnSpc>
                <a:spcPct val="80000"/>
              </a:lnSpc>
              <a:defRPr/>
            </a:pPr>
            <a:r>
              <a:rPr lang="cs-CZ" altLang="cs-CZ" sz="1800" dirty="0">
                <a:solidFill>
                  <a:srgbClr val="000000"/>
                </a:solidFill>
                <a:cs typeface="Times New Roman" pitchFamily="18" charset="0"/>
              </a:rPr>
              <a:t>Spočtení </a:t>
            </a:r>
            <a:r>
              <a:rPr lang="cs-CZ" altLang="cs-CZ" sz="1800" b="1" dirty="0">
                <a:solidFill>
                  <a:srgbClr val="000000"/>
                </a:solidFill>
                <a:cs typeface="Times New Roman" pitchFamily="18" charset="0"/>
              </a:rPr>
              <a:t>testovacího kritéria</a:t>
            </a:r>
          </a:p>
          <a:p>
            <a:pPr eaLnBrk="1" hangingPunct="1">
              <a:lnSpc>
                <a:spcPct val="80000"/>
              </a:lnSpc>
              <a:defRPr/>
            </a:pPr>
            <a:endParaRPr lang="cs-CZ" altLang="cs-CZ" sz="1800" dirty="0">
              <a:solidFill>
                <a:srgbClr val="000000"/>
              </a:solidFill>
              <a:cs typeface="Times New Roman" pitchFamily="18" charset="0"/>
            </a:endParaRPr>
          </a:p>
          <a:p>
            <a:pPr eaLnBrk="1" hangingPunct="1">
              <a:lnSpc>
                <a:spcPct val="80000"/>
              </a:lnSpc>
              <a:defRPr/>
            </a:pPr>
            <a:endParaRPr lang="cs-CZ" altLang="cs-CZ" sz="1800" dirty="0">
              <a:solidFill>
                <a:srgbClr val="000000"/>
              </a:solidFill>
              <a:cs typeface="Times New Roman" pitchFamily="18" charset="0"/>
            </a:endParaRPr>
          </a:p>
          <a:p>
            <a:pPr eaLnBrk="1" hangingPunct="1">
              <a:lnSpc>
                <a:spcPct val="80000"/>
              </a:lnSpc>
              <a:defRPr/>
            </a:pPr>
            <a:r>
              <a:rPr lang="cs-CZ" altLang="cs-CZ" sz="1800" dirty="0">
                <a:solidFill>
                  <a:srgbClr val="000000"/>
                </a:solidFill>
                <a:cs typeface="Times New Roman" pitchFamily="18" charset="0"/>
              </a:rPr>
              <a:t>Stanovení kritické hodnoty  pro   zvolenou hladinu významnosti </a:t>
            </a:r>
            <a:r>
              <a:rPr lang="cs-CZ" altLang="cs-CZ" sz="1800" dirty="0">
                <a:solidFill>
                  <a:srgbClr val="000000"/>
                </a:solidFill>
                <a:latin typeface="Symbol" pitchFamily="18" charset="2"/>
                <a:cs typeface="Times New Roman" pitchFamily="18" charset="0"/>
              </a:rPr>
              <a:t>a</a:t>
            </a:r>
            <a:r>
              <a:rPr lang="cs-CZ" altLang="cs-CZ" sz="1800" dirty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cs-CZ" altLang="cs-CZ" sz="1800" dirty="0" err="1">
                <a:solidFill>
                  <a:srgbClr val="000000"/>
                </a:solidFill>
                <a:cs typeface="Times New Roman" pitchFamily="18" charset="0"/>
              </a:rPr>
              <a:t>a</a:t>
            </a:r>
            <a:r>
              <a:rPr lang="cs-CZ" altLang="cs-CZ" sz="1800" dirty="0">
                <a:solidFill>
                  <a:srgbClr val="000000"/>
                </a:solidFill>
                <a:cs typeface="Times New Roman" pitchFamily="18" charset="0"/>
              </a:rPr>
              <a:t> počet stupňů volnosti n-2; </a:t>
            </a:r>
            <a:r>
              <a:rPr lang="cs-CZ" altLang="cs-CZ" sz="1800" dirty="0" err="1">
                <a:solidFill>
                  <a:srgbClr val="000000"/>
                </a:solidFill>
                <a:cs typeface="Times New Roman" pitchFamily="18" charset="0"/>
              </a:rPr>
              <a:t>Tk</a:t>
            </a:r>
            <a:r>
              <a:rPr lang="cs-CZ" altLang="cs-CZ" sz="1800" dirty="0">
                <a:solidFill>
                  <a:srgbClr val="000000"/>
                </a:solidFill>
                <a:cs typeface="Times New Roman" pitchFamily="18" charset="0"/>
              </a:rPr>
              <a:t>(1-</a:t>
            </a:r>
            <a:r>
              <a:rPr lang="cs-CZ" altLang="cs-CZ" sz="1800" dirty="0">
                <a:solidFill>
                  <a:srgbClr val="000000"/>
                </a:solidFill>
                <a:latin typeface="Symbol" pitchFamily="18" charset="2"/>
                <a:ea typeface="Arial Unicode MS" pitchFamily="34" charset="-128"/>
                <a:cs typeface="Arial Unicode MS" pitchFamily="34" charset="-128"/>
              </a:rPr>
              <a:t>a/2</a:t>
            </a:r>
            <a:r>
              <a:rPr lang="cs-CZ" altLang="cs-CZ" sz="1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cs-CZ" altLang="cs-CZ" sz="1800" dirty="0">
                <a:solidFill>
                  <a:srgbClr val="000000"/>
                </a:solidFill>
                <a:cs typeface="Times New Roman" pitchFamily="18" charset="0"/>
              </a:rPr>
              <a:t>n-2)</a:t>
            </a:r>
            <a:r>
              <a:rPr lang="cs-CZ" altLang="cs-CZ" sz="1800" dirty="0"/>
              <a:t>  (</a:t>
            </a:r>
            <a:r>
              <a:rPr lang="cs-CZ" altLang="cs-CZ" sz="1800" b="1" dirty="0"/>
              <a:t>oboustranná varianta testu</a:t>
            </a:r>
            <a:r>
              <a:rPr lang="cs-CZ" altLang="cs-CZ" sz="1800" dirty="0"/>
              <a:t>)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r>
              <a:rPr lang="cs-CZ" altLang="cs-CZ" sz="1800" dirty="0"/>
              <a:t>	V </a:t>
            </a:r>
            <a:r>
              <a:rPr lang="cs-CZ" altLang="cs-CZ" sz="1800" dirty="0" err="1"/>
              <a:t>excelu</a:t>
            </a:r>
            <a:r>
              <a:rPr lang="cs-CZ" altLang="cs-CZ" sz="1800" dirty="0"/>
              <a:t> např. pro </a:t>
            </a:r>
            <a:r>
              <a:rPr lang="cs-CZ" altLang="cs-CZ" sz="1800" dirty="0">
                <a:solidFill>
                  <a:srgbClr val="000000"/>
                </a:solidFill>
                <a:latin typeface="Symbol" pitchFamily="18" charset="2"/>
                <a:ea typeface="Arial Unicode MS" pitchFamily="34" charset="-128"/>
                <a:cs typeface="Arial Unicode MS" pitchFamily="34" charset="-128"/>
              </a:rPr>
              <a:t>a </a:t>
            </a:r>
            <a:r>
              <a:rPr lang="cs-CZ" altLang="cs-CZ" sz="1800" dirty="0">
                <a:solidFill>
                  <a:srgbClr val="000000"/>
                </a:solidFill>
                <a:latin typeface="+mj-lt"/>
                <a:ea typeface="Arial Unicode MS" pitchFamily="34" charset="-128"/>
                <a:cs typeface="Arial Unicode MS" pitchFamily="34" charset="-128"/>
              </a:rPr>
              <a:t>=5%</a:t>
            </a:r>
            <a:r>
              <a:rPr lang="cs-CZ" altLang="cs-CZ" sz="1800" dirty="0">
                <a:latin typeface="+mj-lt"/>
              </a:rPr>
              <a:t> </a:t>
            </a:r>
            <a:r>
              <a:rPr lang="cs-CZ" altLang="cs-CZ" sz="1800" dirty="0"/>
              <a:t>stanovím pomocí funkce 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r>
              <a:rPr lang="cs-CZ" altLang="cs-CZ" sz="1800" dirty="0"/>
              <a:t>		T.INV </a:t>
            </a:r>
            <a:r>
              <a:rPr lang="it-IT" altLang="cs-CZ" sz="1800" dirty="0"/>
              <a:t>(pro daný kvantil a hladinu významnosti</a:t>
            </a:r>
            <a:r>
              <a:rPr lang="cs-CZ" altLang="cs-CZ" sz="1800" dirty="0"/>
              <a:t>; 1-</a:t>
            </a:r>
            <a:r>
              <a:rPr lang="cs-CZ" altLang="cs-CZ" sz="1800" dirty="0">
                <a:solidFill>
                  <a:srgbClr val="000000"/>
                </a:solidFill>
                <a:latin typeface="Symbol" pitchFamily="18" charset="2"/>
                <a:ea typeface="Arial Unicode MS" pitchFamily="34" charset="-128"/>
                <a:cs typeface="Arial Unicode MS" pitchFamily="34" charset="-128"/>
              </a:rPr>
              <a:t>a</a:t>
            </a:r>
            <a:r>
              <a:rPr lang="cs-CZ" altLang="cs-CZ" sz="1800" dirty="0"/>
              <a:t>/2 = 0,975</a:t>
            </a:r>
            <a:r>
              <a:rPr lang="it-IT" altLang="cs-CZ" sz="1800" dirty="0"/>
              <a:t>)</a:t>
            </a:r>
            <a:endParaRPr lang="cs-CZ" altLang="cs-CZ" sz="1800" dirty="0"/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r>
              <a:rPr lang="cs-CZ" altLang="cs-CZ" sz="1800" dirty="0"/>
              <a:t>		T.INV.2T </a:t>
            </a:r>
            <a:r>
              <a:rPr lang="it-IT" altLang="cs-CZ" sz="1800" dirty="0"/>
              <a:t>(pro danou hladinu významnosti a stupně volnosti</a:t>
            </a:r>
            <a:r>
              <a:rPr lang="cs-CZ" altLang="cs-CZ" sz="1800" dirty="0"/>
              <a:t>; </a:t>
            </a:r>
            <a:r>
              <a:rPr lang="cs-CZ" altLang="cs-CZ" sz="1800" dirty="0">
                <a:solidFill>
                  <a:srgbClr val="000000"/>
                </a:solidFill>
                <a:latin typeface="Symbol" pitchFamily="18" charset="2"/>
                <a:ea typeface="Arial Unicode MS" pitchFamily="34" charset="-128"/>
                <a:cs typeface="Arial Unicode MS" pitchFamily="34" charset="-128"/>
              </a:rPr>
              <a:t>a </a:t>
            </a:r>
            <a:r>
              <a:rPr lang="cs-CZ" altLang="cs-CZ" sz="1800" dirty="0"/>
              <a:t>= 0,05</a:t>
            </a:r>
            <a:r>
              <a:rPr lang="it-IT" altLang="cs-CZ" sz="1800" dirty="0"/>
              <a:t>)</a:t>
            </a:r>
            <a:endParaRPr lang="cs-CZ" altLang="cs-CZ" sz="1800" dirty="0"/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r>
              <a:rPr lang="cs-CZ" altLang="cs-CZ" sz="1800" dirty="0"/>
              <a:t>		TINV (starší verze MS Office; totéž jako T.INV.2T)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endParaRPr lang="cs-CZ" altLang="cs-CZ" sz="1800" dirty="0"/>
          </a:p>
          <a:p>
            <a:pPr eaLnBrk="1" hangingPunct="1">
              <a:lnSpc>
                <a:spcPct val="80000"/>
              </a:lnSpc>
              <a:defRPr/>
            </a:pPr>
            <a:r>
              <a:rPr lang="cs-CZ" altLang="cs-CZ" sz="1800" dirty="0"/>
              <a:t>Pokud t </a:t>
            </a:r>
            <a:r>
              <a:rPr lang="cs-CZ" altLang="cs-CZ" sz="1800" dirty="0">
                <a:sym typeface="Symbol" pitchFamily="18" charset="2"/>
              </a:rPr>
              <a:t>≤</a:t>
            </a:r>
            <a:r>
              <a:rPr lang="cs-CZ" altLang="cs-CZ" sz="1800" dirty="0" err="1"/>
              <a:t>Tk</a:t>
            </a:r>
            <a:r>
              <a:rPr lang="cs-CZ" altLang="cs-CZ" sz="1800" dirty="0"/>
              <a:t> pak přijmeme Ho a tedy</a:t>
            </a:r>
            <a:r>
              <a:rPr lang="cs-CZ" altLang="cs-CZ" sz="1800" dirty="0">
                <a:cs typeface="Times New Roman" pitchFamily="18" charset="0"/>
              </a:rPr>
              <a:t> existenci závislosti mezi veličinami v souboru považujeme za neprokázanou.</a:t>
            </a:r>
            <a:endParaRPr lang="en-US" altLang="cs-CZ" sz="1800" dirty="0">
              <a:cs typeface="Times New Roman" pitchFamily="18" charset="0"/>
            </a:endParaRPr>
          </a:p>
          <a:p>
            <a:pPr eaLnBrk="1" hangingPunct="1">
              <a:lnSpc>
                <a:spcPct val="80000"/>
              </a:lnSpc>
              <a:defRPr/>
            </a:pPr>
            <a:endParaRPr lang="cs-CZ" altLang="cs-CZ" sz="1800" dirty="0"/>
          </a:p>
        </p:txBody>
      </p:sp>
      <p:graphicFrame>
        <p:nvGraphicFramePr>
          <p:cNvPr id="17412" name="Object 4">
            <a:extLst>
              <a:ext uri="{FF2B5EF4-FFF2-40B4-BE49-F238E27FC236}">
                <a16:creationId xmlns:a16="http://schemas.microsoft.com/office/drawing/2014/main" id="{141FBDAC-7C6D-9FC8-F881-2FC153D122F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427538" y="3141663"/>
          <a:ext cx="1943100" cy="739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2" imgW="1167893" imgH="444307" progId="Equation.3">
                  <p:embed/>
                </p:oleObj>
              </mc:Choice>
              <mc:Fallback>
                <p:oleObj r:id="rId2" imgW="1167893" imgH="444307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27538" y="3141663"/>
                        <a:ext cx="1943100" cy="739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413" name="Rectangle 6">
            <a:extLst>
              <a:ext uri="{FF2B5EF4-FFF2-40B4-BE49-F238E27FC236}">
                <a16:creationId xmlns:a16="http://schemas.microsoft.com/office/drawing/2014/main" id="{C79BC1D0-ACD4-F1AF-2567-D262C3B72DD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213100"/>
            <a:ext cx="9144000" cy="7318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2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br>
              <a:rPr lang="cs-CZ" altLang="cs-CZ" sz="120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cs-CZ" altLang="cs-CZ" sz="1200">
                <a:solidFill>
                  <a:srgbClr val="000000"/>
                </a:solidFill>
                <a:latin typeface="Arial" panose="020B0604020202020204" pitchFamily="34" charset="0"/>
                <a:ea typeface="Arial Unicode MS" pitchFamily="34" charset="-128"/>
              </a:rPr>
              <a:t> </a:t>
            </a:r>
            <a:endParaRPr lang="cs-CZ" altLang="cs-CZ" sz="1200"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>
              <a:spcBef>
                <a:spcPct val="0"/>
              </a:spcBef>
              <a:buFontTx/>
              <a:buNone/>
            </a:pPr>
            <a:endParaRPr lang="cs-CZ" altLang="cs-CZ" sz="1800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Nadpis 1">
            <a:extLst>
              <a:ext uri="{FF2B5EF4-FFF2-40B4-BE49-F238E27FC236}">
                <a16:creationId xmlns:a16="http://schemas.microsoft.com/office/drawing/2014/main" id="{7842C735-F585-C110-CEF4-5E96377C1D7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sz="3600"/>
              <a:t>Příklad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F929CE86-666C-B86B-445D-E2F6EC18E4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8313" y="908050"/>
            <a:ext cx="5687863" cy="5675312"/>
          </a:xfrm>
        </p:spPr>
        <p:txBody>
          <a:bodyPr/>
          <a:lstStyle/>
          <a:p>
            <a:pPr marL="0" indent="0">
              <a:buFont typeface="Wingdings" panose="05000000000000000000" pitchFamily="2" charset="2"/>
              <a:buNone/>
              <a:defRPr/>
            </a:pPr>
            <a:r>
              <a:rPr lang="cs-CZ" sz="1600" dirty="0"/>
              <a:t>Otestujte, zda existuje statisticky významná závislost mezi obsahem Y</a:t>
            </a:r>
            <a:r>
              <a:rPr lang="cs-CZ" sz="1600" baseline="-25000" dirty="0"/>
              <a:t>2</a:t>
            </a:r>
            <a:r>
              <a:rPr lang="cs-CZ" sz="1600" dirty="0"/>
              <a:t>O</a:t>
            </a:r>
            <a:r>
              <a:rPr lang="cs-CZ" sz="1600" baseline="-25000" dirty="0"/>
              <a:t>3</a:t>
            </a:r>
            <a:r>
              <a:rPr lang="cs-CZ" sz="1600" dirty="0"/>
              <a:t> a SiO</a:t>
            </a:r>
            <a:r>
              <a:rPr lang="cs-CZ" sz="1600" baseline="-25000" dirty="0"/>
              <a:t>2</a:t>
            </a:r>
            <a:r>
              <a:rPr lang="cs-CZ" sz="1600" dirty="0"/>
              <a:t> v granátu; </a:t>
            </a:r>
            <a:r>
              <a:rPr lang="cs-CZ" sz="1600" dirty="0" err="1"/>
              <a:t>r</a:t>
            </a:r>
            <a:r>
              <a:rPr lang="cs-CZ" sz="1600" baseline="-25000" dirty="0" err="1"/>
              <a:t>xy</a:t>
            </a:r>
            <a:r>
              <a:rPr lang="cs-CZ" sz="1600" dirty="0"/>
              <a:t>=-0,70757</a:t>
            </a:r>
          </a:p>
          <a:p>
            <a:pPr marL="0" indent="0">
              <a:buFont typeface="Wingdings" panose="05000000000000000000" pitchFamily="2" charset="2"/>
              <a:buNone/>
              <a:defRPr/>
            </a:pPr>
            <a:r>
              <a:rPr lang="cs-CZ" sz="1600" dirty="0"/>
              <a:t>Pracujte při hladině významnosti 0,05; počet analýz  je 12</a:t>
            </a:r>
          </a:p>
          <a:p>
            <a:pPr>
              <a:defRPr/>
            </a:pPr>
            <a:endParaRPr lang="cs-CZ" altLang="cs-CZ" sz="1600" dirty="0">
              <a:solidFill>
                <a:srgbClr val="000000"/>
              </a:solidFill>
            </a:endParaRPr>
          </a:p>
          <a:p>
            <a:pPr>
              <a:defRPr/>
            </a:pPr>
            <a:r>
              <a:rPr lang="cs-CZ" altLang="cs-CZ" sz="1600" dirty="0">
                <a:solidFill>
                  <a:srgbClr val="000000"/>
                </a:solidFill>
              </a:rPr>
              <a:t>Nulová hypotéza  Ho: </a:t>
            </a:r>
            <a:r>
              <a:rPr lang="cs-CZ" altLang="cs-CZ" sz="1600" dirty="0" err="1">
                <a:solidFill>
                  <a:srgbClr val="000000"/>
                </a:solidFill>
              </a:rPr>
              <a:t>r</a:t>
            </a:r>
            <a:r>
              <a:rPr lang="cs-CZ" altLang="cs-CZ" sz="1600" baseline="-25000" dirty="0" err="1">
                <a:solidFill>
                  <a:srgbClr val="000000"/>
                </a:solidFill>
              </a:rPr>
              <a:t>xy</a:t>
            </a:r>
            <a:r>
              <a:rPr lang="cs-CZ" altLang="cs-CZ" sz="1600" dirty="0">
                <a:solidFill>
                  <a:srgbClr val="000000"/>
                </a:solidFill>
              </a:rPr>
              <a:t> = 0</a:t>
            </a:r>
          </a:p>
          <a:p>
            <a:pPr>
              <a:defRPr/>
            </a:pPr>
            <a:r>
              <a:rPr lang="cs-CZ" altLang="cs-CZ" sz="1600" dirty="0">
                <a:cs typeface="Times New Roman" pitchFamily="18" charset="0"/>
              </a:rPr>
              <a:t>Spočtení testovacího kritéria</a:t>
            </a:r>
          </a:p>
          <a:p>
            <a:pPr marL="457200" lvl="1" indent="0">
              <a:buFontTx/>
              <a:buNone/>
              <a:defRPr/>
            </a:pPr>
            <a:endParaRPr lang="cs-CZ" altLang="cs-CZ" sz="1600" dirty="0">
              <a:cs typeface="Times New Roman" pitchFamily="18" charset="0"/>
            </a:endParaRPr>
          </a:p>
          <a:p>
            <a:pPr marL="457200" lvl="1" indent="0">
              <a:buFontTx/>
              <a:buNone/>
              <a:defRPr/>
            </a:pPr>
            <a:r>
              <a:rPr lang="cs-CZ" altLang="cs-CZ" sz="1600" dirty="0">
                <a:cs typeface="Times New Roman" pitchFamily="18" charset="0"/>
              </a:rPr>
              <a:t>                                                   = -3,166</a:t>
            </a:r>
          </a:p>
          <a:p>
            <a:pPr>
              <a:defRPr/>
            </a:pPr>
            <a:endParaRPr lang="cs-CZ" altLang="cs-CZ" sz="1600" dirty="0">
              <a:cs typeface="Times New Roman" pitchFamily="18" charset="0"/>
            </a:endParaRPr>
          </a:p>
          <a:p>
            <a:pPr>
              <a:defRPr/>
            </a:pPr>
            <a:r>
              <a:rPr lang="cs-CZ" altLang="cs-CZ" sz="1600" dirty="0">
                <a:solidFill>
                  <a:srgbClr val="000000"/>
                </a:solidFill>
                <a:cs typeface="Times New Roman" pitchFamily="18" charset="0"/>
              </a:rPr>
              <a:t>Stanovení kritické hodnoty (z pravého konce distribuční </a:t>
            </a:r>
            <a:r>
              <a:rPr lang="cs-CZ" altLang="cs-CZ" sz="1600" dirty="0" err="1">
                <a:solidFill>
                  <a:srgbClr val="000000"/>
                </a:solidFill>
                <a:cs typeface="Times New Roman" pitchFamily="18" charset="0"/>
              </a:rPr>
              <a:t>fce</a:t>
            </a:r>
            <a:r>
              <a:rPr lang="cs-CZ" altLang="cs-CZ" sz="1600" dirty="0">
                <a:solidFill>
                  <a:srgbClr val="000000"/>
                </a:solidFill>
                <a:cs typeface="Times New Roman" pitchFamily="18" charset="0"/>
              </a:rPr>
              <a:t>)</a:t>
            </a:r>
          </a:p>
          <a:p>
            <a:pPr marL="0" indent="0">
              <a:buFont typeface="Wingdings" panose="05000000000000000000" pitchFamily="2" charset="2"/>
              <a:buNone/>
              <a:defRPr/>
            </a:pPr>
            <a:r>
              <a:rPr lang="cs-CZ" altLang="cs-CZ" sz="1600" dirty="0">
                <a:solidFill>
                  <a:srgbClr val="000000"/>
                </a:solidFill>
                <a:cs typeface="Times New Roman" pitchFamily="18" charset="0"/>
              </a:rPr>
              <a:t>      studentova </a:t>
            </a:r>
            <a:r>
              <a:rPr lang="cs-CZ" altLang="cs-CZ" sz="1600" dirty="0" err="1">
                <a:solidFill>
                  <a:srgbClr val="000000"/>
                </a:solidFill>
                <a:cs typeface="Times New Roman" pitchFamily="18" charset="0"/>
              </a:rPr>
              <a:t>rozděleniTk</a:t>
            </a:r>
            <a:r>
              <a:rPr lang="cs-CZ" altLang="cs-CZ" sz="1600" dirty="0">
                <a:solidFill>
                  <a:srgbClr val="000000"/>
                </a:solidFill>
                <a:cs typeface="Times New Roman" pitchFamily="18" charset="0"/>
              </a:rPr>
              <a:t>(1-</a:t>
            </a:r>
            <a:r>
              <a:rPr lang="cs-CZ" altLang="cs-CZ" sz="1600" dirty="0">
                <a:solidFill>
                  <a:srgbClr val="000000"/>
                </a:solidFill>
                <a:latin typeface="Symbol" pitchFamily="18" charset="2"/>
                <a:ea typeface="Arial Unicode MS" pitchFamily="34" charset="-128"/>
                <a:cs typeface="Arial Unicode MS" pitchFamily="34" charset="-128"/>
              </a:rPr>
              <a:t>a/2</a:t>
            </a:r>
            <a:r>
              <a:rPr lang="cs-CZ" altLang="cs-CZ" sz="16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cs-CZ" altLang="cs-CZ" sz="1600" dirty="0">
                <a:solidFill>
                  <a:srgbClr val="000000"/>
                </a:solidFill>
                <a:cs typeface="Times New Roman" pitchFamily="18" charset="0"/>
              </a:rPr>
              <a:t>n-2)</a:t>
            </a:r>
            <a:r>
              <a:rPr lang="cs-CZ" altLang="cs-CZ" sz="1600" dirty="0"/>
              <a:t> </a:t>
            </a:r>
          </a:p>
          <a:p>
            <a:pPr marL="0" indent="0">
              <a:buFont typeface="Wingdings" panose="05000000000000000000" pitchFamily="2" charset="2"/>
              <a:buNone/>
              <a:defRPr/>
            </a:pPr>
            <a:r>
              <a:rPr lang="cs-CZ" altLang="cs-CZ" sz="1600" dirty="0"/>
              <a:t>              T.INV</a:t>
            </a:r>
            <a:r>
              <a:rPr lang="cs-CZ" altLang="cs-CZ" sz="1600" dirty="0">
                <a:cs typeface="Times New Roman" pitchFamily="18" charset="0"/>
              </a:rPr>
              <a:t>(0,975;10) = 2,228</a:t>
            </a:r>
          </a:p>
          <a:p>
            <a:pPr marL="0" indent="0">
              <a:buFont typeface="Wingdings" panose="05000000000000000000" pitchFamily="2" charset="2"/>
              <a:buNone/>
              <a:defRPr/>
            </a:pPr>
            <a:r>
              <a:rPr lang="cs-CZ" altLang="cs-CZ" sz="1600" dirty="0"/>
              <a:t>      nebo T.INV.2T a TINV </a:t>
            </a:r>
            <a:r>
              <a:rPr lang="cs-CZ" altLang="cs-CZ" sz="1600" dirty="0">
                <a:cs typeface="Times New Roman" pitchFamily="18" charset="0"/>
              </a:rPr>
              <a:t>(0,05;10) = 2,228</a:t>
            </a:r>
          </a:p>
          <a:p>
            <a:pPr marL="0" indent="0">
              <a:buFont typeface="Wingdings" panose="05000000000000000000" pitchFamily="2" charset="2"/>
              <a:buNone/>
              <a:defRPr/>
            </a:pPr>
            <a:endParaRPr lang="cs-CZ" altLang="cs-CZ" sz="1600" dirty="0">
              <a:cs typeface="Times New Roman" pitchFamily="18" charset="0"/>
            </a:endParaRPr>
          </a:p>
          <a:p>
            <a:pPr marL="342900" lvl="1" indent="-342900">
              <a:buFont typeface="Wingdings" pitchFamily="2" charset="2"/>
              <a:buChar char="§"/>
              <a:defRPr/>
            </a:pPr>
            <a:r>
              <a:rPr lang="cs-CZ" altLang="cs-CZ" sz="1600" dirty="0">
                <a:cs typeface="Times New Roman" pitchFamily="18" charset="0"/>
              </a:rPr>
              <a:t>Velikost testovacího kritéria (beru jeho absolutní hodnotu) je větší než kritická hodnota  </a:t>
            </a:r>
          </a:p>
          <a:p>
            <a:pPr marL="0" lvl="1" indent="0">
              <a:buNone/>
              <a:defRPr/>
            </a:pPr>
            <a:r>
              <a:rPr lang="cs-CZ" altLang="cs-CZ" sz="1600" dirty="0">
                <a:cs typeface="Times New Roman" pitchFamily="18" charset="0"/>
              </a:rPr>
              <a:t>                            3,166 </a:t>
            </a:r>
            <a:r>
              <a:rPr lang="en-US" altLang="cs-CZ" sz="1600" dirty="0">
                <a:cs typeface="Times New Roman" pitchFamily="18" charset="0"/>
              </a:rPr>
              <a:t>&gt; </a:t>
            </a:r>
            <a:r>
              <a:rPr lang="cs-CZ" altLang="cs-CZ" sz="1600" dirty="0">
                <a:cs typeface="Times New Roman" pitchFamily="18" charset="0"/>
              </a:rPr>
              <a:t>2,228</a:t>
            </a:r>
          </a:p>
          <a:p>
            <a:pPr marL="342900" lvl="1" indent="-342900">
              <a:buFont typeface="Wingdings" pitchFamily="2" charset="2"/>
              <a:buChar char="§"/>
              <a:defRPr/>
            </a:pPr>
            <a:r>
              <a:rPr lang="cs-CZ" altLang="cs-CZ" sz="1600" dirty="0">
                <a:cs typeface="Times New Roman" pitchFamily="18" charset="0"/>
              </a:rPr>
              <a:t>Ho zamítám; přijímám H</a:t>
            </a:r>
            <a:r>
              <a:rPr lang="cs-CZ" altLang="cs-CZ" sz="1600" baseline="-25000" dirty="0">
                <a:cs typeface="Times New Roman" pitchFamily="18" charset="0"/>
              </a:rPr>
              <a:t>A</a:t>
            </a:r>
            <a:r>
              <a:rPr lang="cs-CZ" altLang="cs-CZ" sz="1600" dirty="0">
                <a:cs typeface="Times New Roman" pitchFamily="18" charset="0"/>
              </a:rPr>
              <a:t> – mezi soubory je statisticky významná závislost</a:t>
            </a:r>
          </a:p>
          <a:p>
            <a:pPr lvl="1">
              <a:defRPr/>
            </a:pPr>
            <a:endParaRPr lang="cs-CZ" sz="1400" dirty="0"/>
          </a:p>
        </p:txBody>
      </p:sp>
      <p:graphicFrame>
        <p:nvGraphicFramePr>
          <p:cNvPr id="4" name="Tabulka 3">
            <a:extLst>
              <a:ext uri="{FF2B5EF4-FFF2-40B4-BE49-F238E27FC236}">
                <a16:creationId xmlns:a16="http://schemas.microsoft.com/office/drawing/2014/main" id="{1ED41874-26F6-05D1-742C-82167319E74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15908318"/>
              </p:ext>
            </p:extLst>
          </p:nvPr>
        </p:nvGraphicFramePr>
        <p:xfrm>
          <a:off x="7018586" y="908050"/>
          <a:ext cx="1223964" cy="230505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1198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1198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77312"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u="none" strike="noStrike" dirty="0">
                          <a:effectLst/>
                        </a:rPr>
                        <a:t>SiO</a:t>
                      </a:r>
                      <a:r>
                        <a:rPr lang="cs-CZ" sz="1100" u="none" strike="noStrike" baseline="-25000" dirty="0">
                          <a:effectLst/>
                        </a:rPr>
                        <a:t>2</a:t>
                      </a:r>
                      <a:endParaRPr lang="cs-CZ" sz="1100" b="0" i="0" u="none" strike="noStrike" baseline="-2500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u="none" strike="noStrike" dirty="0">
                          <a:effectLst/>
                        </a:rPr>
                        <a:t>Y</a:t>
                      </a:r>
                      <a:r>
                        <a:rPr lang="cs-CZ" sz="1100" u="none" strike="noStrike" baseline="-25000" dirty="0">
                          <a:effectLst/>
                        </a:rPr>
                        <a:t>2</a:t>
                      </a:r>
                      <a:r>
                        <a:rPr lang="cs-CZ" sz="1100" u="none" strike="noStrike" dirty="0">
                          <a:effectLst/>
                        </a:rPr>
                        <a:t>O</a:t>
                      </a:r>
                      <a:r>
                        <a:rPr lang="cs-CZ" sz="1100" u="none" strike="noStrike" baseline="-25000" dirty="0">
                          <a:effectLst/>
                        </a:rPr>
                        <a:t>3</a:t>
                      </a:r>
                      <a:endParaRPr lang="cs-CZ" sz="1100" b="0" i="0" u="none" strike="noStrike" baseline="-2500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77312">
                <a:tc>
                  <a:txBody>
                    <a:bodyPr/>
                    <a:lstStyle/>
                    <a:p>
                      <a:pPr algn="r" fontAlgn="b"/>
                      <a:r>
                        <a:rPr lang="cs-CZ" sz="1100" u="none" strike="noStrike">
                          <a:effectLst/>
                        </a:rPr>
                        <a:t>36.52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100" u="none" strike="noStrike" dirty="0">
                          <a:effectLst/>
                        </a:rPr>
                        <a:t>0.65</a:t>
                      </a:r>
                      <a:endParaRPr lang="cs-CZ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77312">
                <a:tc>
                  <a:txBody>
                    <a:bodyPr/>
                    <a:lstStyle/>
                    <a:p>
                      <a:pPr algn="r" fontAlgn="b"/>
                      <a:r>
                        <a:rPr lang="cs-CZ" sz="1100" u="none" strike="noStrike">
                          <a:effectLst/>
                        </a:rPr>
                        <a:t>35.96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100" u="none" strike="noStrike">
                          <a:effectLst/>
                        </a:rPr>
                        <a:t>0.86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77312">
                <a:tc>
                  <a:txBody>
                    <a:bodyPr/>
                    <a:lstStyle/>
                    <a:p>
                      <a:pPr algn="r" fontAlgn="b"/>
                      <a:r>
                        <a:rPr lang="cs-CZ" sz="1100" u="none" strike="noStrike">
                          <a:effectLst/>
                        </a:rPr>
                        <a:t>35.6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100" u="none" strike="noStrike">
                          <a:effectLst/>
                        </a:rPr>
                        <a:t>0.45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77312">
                <a:tc>
                  <a:txBody>
                    <a:bodyPr/>
                    <a:lstStyle/>
                    <a:p>
                      <a:pPr algn="r" fontAlgn="b"/>
                      <a:r>
                        <a:rPr lang="cs-CZ" sz="1100" u="none" strike="noStrike">
                          <a:effectLst/>
                        </a:rPr>
                        <a:t>35.83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100" u="none" strike="noStrike">
                          <a:effectLst/>
                        </a:rPr>
                        <a:t>0.78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77312">
                <a:tc>
                  <a:txBody>
                    <a:bodyPr/>
                    <a:lstStyle/>
                    <a:p>
                      <a:pPr algn="r" fontAlgn="b"/>
                      <a:r>
                        <a:rPr lang="cs-CZ" sz="1100" u="none" strike="noStrike">
                          <a:effectLst/>
                        </a:rPr>
                        <a:t>36.25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100" u="none" strike="noStrike">
                          <a:effectLst/>
                        </a:rPr>
                        <a:t>0.15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77312">
                <a:tc>
                  <a:txBody>
                    <a:bodyPr/>
                    <a:lstStyle/>
                    <a:p>
                      <a:pPr algn="r" fontAlgn="b"/>
                      <a:r>
                        <a:rPr lang="cs-CZ" sz="1100" u="none" strike="noStrike">
                          <a:effectLst/>
                        </a:rPr>
                        <a:t>36.92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100" u="none" strike="noStrike">
                          <a:effectLst/>
                        </a:rPr>
                        <a:t>0.1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77312">
                <a:tc>
                  <a:txBody>
                    <a:bodyPr/>
                    <a:lstStyle/>
                    <a:p>
                      <a:pPr algn="r" fontAlgn="b"/>
                      <a:r>
                        <a:rPr lang="cs-CZ" sz="1100" u="none" strike="noStrike">
                          <a:effectLst/>
                        </a:rPr>
                        <a:t>35.85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100" u="none" strike="noStrike" dirty="0">
                          <a:effectLst/>
                        </a:rPr>
                        <a:t>0.56</a:t>
                      </a:r>
                      <a:endParaRPr lang="cs-CZ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77312">
                <a:tc>
                  <a:txBody>
                    <a:bodyPr/>
                    <a:lstStyle/>
                    <a:p>
                      <a:pPr algn="r" fontAlgn="b"/>
                      <a:r>
                        <a:rPr lang="cs-CZ" sz="1100" u="none" strike="noStrike">
                          <a:effectLst/>
                        </a:rPr>
                        <a:t>35.7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100" u="none" strike="noStrike">
                          <a:effectLst/>
                        </a:rPr>
                        <a:t>0.64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77312">
                <a:tc>
                  <a:txBody>
                    <a:bodyPr/>
                    <a:lstStyle/>
                    <a:p>
                      <a:pPr algn="r" fontAlgn="b"/>
                      <a:r>
                        <a:rPr lang="cs-CZ" sz="1100" u="none" strike="noStrike">
                          <a:effectLst/>
                        </a:rPr>
                        <a:t>34.69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100" u="none" strike="noStrike">
                          <a:effectLst/>
                        </a:rPr>
                        <a:t>1.05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77312">
                <a:tc>
                  <a:txBody>
                    <a:bodyPr/>
                    <a:lstStyle/>
                    <a:p>
                      <a:pPr algn="r" fontAlgn="b"/>
                      <a:r>
                        <a:rPr lang="cs-CZ" sz="1100" u="none" strike="noStrike">
                          <a:effectLst/>
                        </a:rPr>
                        <a:t>35.06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100" u="none" strike="noStrike">
                          <a:effectLst/>
                        </a:rPr>
                        <a:t>0.86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77312">
                <a:tc>
                  <a:txBody>
                    <a:bodyPr/>
                    <a:lstStyle/>
                    <a:p>
                      <a:pPr algn="r" fontAlgn="b"/>
                      <a:r>
                        <a:rPr lang="cs-CZ" sz="1100" u="none" strike="noStrike">
                          <a:effectLst/>
                        </a:rPr>
                        <a:t>35.34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100" u="none" strike="noStrike">
                          <a:effectLst/>
                        </a:rPr>
                        <a:t>0.33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177312">
                <a:tc>
                  <a:txBody>
                    <a:bodyPr/>
                    <a:lstStyle/>
                    <a:p>
                      <a:pPr algn="r" fontAlgn="b"/>
                      <a:r>
                        <a:rPr lang="cs-CZ" sz="1100" u="none" strike="noStrike">
                          <a:effectLst/>
                        </a:rPr>
                        <a:t>34.86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100" u="none" strike="noStrike" dirty="0">
                          <a:effectLst/>
                        </a:rPr>
                        <a:t>1.26</a:t>
                      </a:r>
                      <a:endParaRPr lang="cs-CZ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  <p:graphicFrame>
        <p:nvGraphicFramePr>
          <p:cNvPr id="5" name="Graf 4">
            <a:extLst>
              <a:ext uri="{FF2B5EF4-FFF2-40B4-BE49-F238E27FC236}">
                <a16:creationId xmlns:a16="http://schemas.microsoft.com/office/drawing/2014/main" id="{5B93EBFD-32DF-B933-A9D5-0BF569A16D3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74572235"/>
              </p:ext>
            </p:extLst>
          </p:nvPr>
        </p:nvGraphicFramePr>
        <p:xfrm>
          <a:off x="5733557" y="3429000"/>
          <a:ext cx="3286125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8481" name="Objekt 5">
            <a:extLst>
              <a:ext uri="{FF2B5EF4-FFF2-40B4-BE49-F238E27FC236}">
                <a16:creationId xmlns:a16="http://schemas.microsoft.com/office/drawing/2014/main" id="{8EFBD625-8E2F-D9DE-3802-EA42437C9B1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87199240"/>
              </p:ext>
            </p:extLst>
          </p:nvPr>
        </p:nvGraphicFramePr>
        <p:xfrm>
          <a:off x="1825476" y="2708920"/>
          <a:ext cx="2089150" cy="792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3" imgW="1167893" imgH="444307" progId="Equation.3">
                  <p:embed/>
                </p:oleObj>
              </mc:Choice>
              <mc:Fallback>
                <p:oleObj r:id="rId3" imgW="1167893" imgH="444307" progId="Equation.3">
                  <p:embed/>
                  <p:pic>
                    <p:nvPicPr>
                      <p:cNvPr id="0" name="Objek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5476" y="2708920"/>
                        <a:ext cx="2089150" cy="7921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A08CC07-BFE2-6CC5-19F6-A50DD374316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897DC21-9804-4F68-17F3-5C128A814F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3600" dirty="0"/>
              <a:t>Nelineární závislost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BF076466-942E-AB55-7FF1-EFAA6C5325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1560" y="4005064"/>
            <a:ext cx="8424936" cy="2448272"/>
          </a:xfrm>
        </p:spPr>
        <p:txBody>
          <a:bodyPr/>
          <a:lstStyle/>
          <a:p>
            <a:pPr marL="0" indent="0">
              <a:buNone/>
            </a:pPr>
            <a:r>
              <a:rPr lang="cs-CZ" sz="1600" b="1" dirty="0"/>
              <a:t>Korelační koeficient</a:t>
            </a:r>
          </a:p>
          <a:p>
            <a:pPr marL="0" indent="0">
              <a:buNone/>
            </a:pPr>
            <a:r>
              <a:rPr lang="cs-CZ" sz="1600" dirty="0"/>
              <a:t>Nepočítat </a:t>
            </a:r>
            <a:r>
              <a:rPr lang="cs-CZ" sz="1600" dirty="0" err="1"/>
              <a:t>Pearsonův</a:t>
            </a:r>
            <a:r>
              <a:rPr lang="cs-CZ" sz="1600" dirty="0"/>
              <a:t> korelační koeficient</a:t>
            </a:r>
          </a:p>
          <a:p>
            <a:pPr marL="0" indent="0">
              <a:buNone/>
            </a:pPr>
            <a:endParaRPr lang="cs-CZ" sz="1600" dirty="0"/>
          </a:p>
          <a:p>
            <a:pPr marL="0" indent="0">
              <a:buNone/>
            </a:pPr>
            <a:r>
              <a:rPr lang="cs-CZ" sz="1600" dirty="0"/>
              <a:t>Pro stanovení síly závislosti lze využít </a:t>
            </a:r>
            <a:r>
              <a:rPr lang="cs-CZ" sz="1600" dirty="0">
                <a:solidFill>
                  <a:srgbClr val="C00000"/>
                </a:solidFill>
              </a:rPr>
              <a:t>koeficient determinace</a:t>
            </a:r>
            <a:r>
              <a:rPr lang="cs-CZ" sz="1600" dirty="0"/>
              <a:t> v Excelu</a:t>
            </a:r>
          </a:p>
          <a:p>
            <a:pPr marL="0" indent="0">
              <a:buNone/>
            </a:pPr>
            <a:r>
              <a:rPr lang="cs-CZ" sz="1600" dirty="0"/>
              <a:t>nebo spočítat </a:t>
            </a:r>
            <a:r>
              <a:rPr lang="cs-CZ" sz="1600" dirty="0" err="1">
                <a:solidFill>
                  <a:srgbClr val="C00000"/>
                </a:solidFill>
              </a:rPr>
              <a:t>Spearmanův</a:t>
            </a:r>
            <a:r>
              <a:rPr lang="cs-CZ" sz="1600" dirty="0">
                <a:solidFill>
                  <a:srgbClr val="C00000"/>
                </a:solidFill>
              </a:rPr>
              <a:t> koeficient pořadové korelace</a:t>
            </a:r>
          </a:p>
          <a:p>
            <a:pPr marL="0" indent="0">
              <a:buNone/>
            </a:pPr>
            <a:endParaRPr lang="cs-CZ" dirty="0"/>
          </a:p>
        </p:txBody>
      </p:sp>
      <p:graphicFrame>
        <p:nvGraphicFramePr>
          <p:cNvPr id="8" name="Graf 7">
            <a:extLst>
              <a:ext uri="{FF2B5EF4-FFF2-40B4-BE49-F238E27FC236}">
                <a16:creationId xmlns:a16="http://schemas.microsoft.com/office/drawing/2014/main" id="{7AD37635-F836-4FB5-AFEE-AB1055771BC2}"/>
              </a:ext>
            </a:extLst>
          </p:cNvPr>
          <p:cNvGraphicFramePr>
            <a:graphicFrameLocks/>
          </p:cNvGraphicFramePr>
          <p:nvPr/>
        </p:nvGraphicFramePr>
        <p:xfrm>
          <a:off x="5380566" y="908720"/>
          <a:ext cx="3282044" cy="30963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9" name="Graf 8">
            <a:extLst>
              <a:ext uri="{FF2B5EF4-FFF2-40B4-BE49-F238E27FC236}">
                <a16:creationId xmlns:a16="http://schemas.microsoft.com/office/drawing/2014/main" id="{4E9D24C6-4008-4415-A7F0-FC6F3F1F9C24}"/>
              </a:ext>
            </a:extLst>
          </p:cNvPr>
          <p:cNvGraphicFramePr>
            <a:graphicFrameLocks/>
          </p:cNvGraphicFramePr>
          <p:nvPr/>
        </p:nvGraphicFramePr>
        <p:xfrm>
          <a:off x="1043608" y="908720"/>
          <a:ext cx="3600400" cy="30963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8325761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75230"/>
    </mc:Choice>
    <mc:Fallback xmlns="">
      <p:transition spd="slow" advTm="275230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584B4C4A-6650-129D-1B42-8F3C341248F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cs-CZ" sz="2800"/>
              <a:t>Spearmanův koeficient pořadové korelace</a:t>
            </a:r>
          </a:p>
        </p:txBody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id="{7CD2A215-E0EE-5C85-8917-55A986846DD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39552" y="979576"/>
            <a:ext cx="8229600" cy="3096121"/>
          </a:xfrm>
        </p:spPr>
        <p:txBody>
          <a:bodyPr/>
          <a:lstStyle/>
          <a:p>
            <a:pPr eaLnBrk="1" hangingPunct="1"/>
            <a:r>
              <a:rPr lang="cs-CZ" altLang="cs-CZ" sz="1800" dirty="0">
                <a:solidFill>
                  <a:srgbClr val="C00000"/>
                </a:solidFill>
              </a:rPr>
              <a:t>Univerzální – nejen pro lineární závislost</a:t>
            </a:r>
          </a:p>
          <a:p>
            <a:pPr eaLnBrk="1" hangingPunct="1"/>
            <a:r>
              <a:rPr lang="cs-CZ" altLang="cs-CZ" sz="1800" dirty="0"/>
              <a:t>Chci-li spočítat hodnotu </a:t>
            </a:r>
            <a:r>
              <a:rPr lang="cs-CZ" altLang="cs-CZ" sz="1800" dirty="0" err="1"/>
              <a:t>Spearmanova</a:t>
            </a:r>
            <a:r>
              <a:rPr lang="cs-CZ" altLang="cs-CZ" sz="1800" dirty="0"/>
              <a:t> </a:t>
            </a:r>
            <a:r>
              <a:rPr lang="cs-CZ" altLang="cs-CZ" sz="1800" dirty="0" err="1"/>
              <a:t>koeficintu</a:t>
            </a:r>
            <a:r>
              <a:rPr lang="cs-CZ" altLang="cs-CZ" sz="1800" dirty="0"/>
              <a:t>, převedu naměřená data pro soubor </a:t>
            </a:r>
            <a:r>
              <a:rPr lang="cs-CZ" altLang="cs-CZ" sz="1800" dirty="0" err="1"/>
              <a:t>X</a:t>
            </a:r>
            <a:r>
              <a:rPr lang="cs-CZ" altLang="cs-CZ" sz="1800" baseline="-25000" dirty="0" err="1"/>
              <a:t>i</a:t>
            </a:r>
            <a:r>
              <a:rPr lang="cs-CZ" altLang="cs-CZ" sz="1800" dirty="0"/>
              <a:t> a </a:t>
            </a:r>
            <a:r>
              <a:rPr lang="cs-CZ" altLang="cs-CZ" sz="1800" dirty="0" err="1"/>
              <a:t>Y</a:t>
            </a:r>
            <a:r>
              <a:rPr lang="cs-CZ" altLang="cs-CZ" sz="1800" baseline="-25000" dirty="0" err="1"/>
              <a:t>i</a:t>
            </a:r>
            <a:r>
              <a:rPr lang="cs-CZ" altLang="cs-CZ" sz="1800" dirty="0"/>
              <a:t> na pořadové hodnoty </a:t>
            </a:r>
            <a:r>
              <a:rPr lang="cs-CZ" altLang="cs-CZ" sz="1800" dirty="0" err="1"/>
              <a:t>X</a:t>
            </a:r>
            <a:r>
              <a:rPr lang="cs-CZ" altLang="cs-CZ" sz="1800" baseline="-25000" dirty="0" err="1"/>
              <a:t>ip</a:t>
            </a:r>
            <a:r>
              <a:rPr lang="cs-CZ" altLang="cs-CZ" sz="1800" dirty="0"/>
              <a:t> a </a:t>
            </a:r>
            <a:r>
              <a:rPr lang="cs-CZ" altLang="cs-CZ" sz="1800" dirty="0" err="1"/>
              <a:t>Y</a:t>
            </a:r>
            <a:r>
              <a:rPr lang="cs-CZ" altLang="cs-CZ" sz="1800" baseline="-25000" dirty="0" err="1"/>
              <a:t>ip</a:t>
            </a:r>
            <a:r>
              <a:rPr lang="cs-CZ" altLang="cs-CZ" sz="1800" dirty="0"/>
              <a:t>.</a:t>
            </a:r>
          </a:p>
          <a:p>
            <a:pPr eaLnBrk="1" hangingPunct="1"/>
            <a:r>
              <a:rPr lang="cs-CZ" altLang="cs-CZ" sz="1800" dirty="0"/>
              <a:t>Spočtu rozdíly v pořadí jednotlivých párů </a:t>
            </a:r>
            <a:r>
              <a:rPr lang="cs-CZ" altLang="cs-CZ" sz="1800" i="1" dirty="0"/>
              <a:t>d</a:t>
            </a:r>
            <a:r>
              <a:rPr lang="cs-CZ" altLang="cs-CZ" sz="1800" i="1" baseline="-25000" dirty="0"/>
              <a:t>i</a:t>
            </a:r>
            <a:r>
              <a:rPr lang="cs-CZ" altLang="cs-CZ" sz="1800" dirty="0"/>
              <a:t> = </a:t>
            </a:r>
            <a:r>
              <a:rPr lang="cs-CZ" altLang="cs-CZ" sz="1800" dirty="0" err="1"/>
              <a:t>X</a:t>
            </a:r>
            <a:r>
              <a:rPr lang="cs-CZ" altLang="cs-CZ" sz="1800" baseline="-25000" dirty="0" err="1"/>
              <a:t>ip</a:t>
            </a:r>
            <a:r>
              <a:rPr lang="cs-CZ" altLang="cs-CZ" sz="1800" dirty="0"/>
              <a:t> – </a:t>
            </a:r>
            <a:r>
              <a:rPr lang="cs-CZ" altLang="cs-CZ" sz="1800" dirty="0" err="1"/>
              <a:t>Y</a:t>
            </a:r>
            <a:r>
              <a:rPr lang="cs-CZ" altLang="cs-CZ" sz="1800" baseline="-25000" dirty="0" err="1"/>
              <a:t>ip</a:t>
            </a:r>
            <a:r>
              <a:rPr lang="cs-CZ" altLang="cs-CZ" sz="1800" dirty="0"/>
              <a:t>, které použiji při výpočtu tohoto koeficientu</a:t>
            </a:r>
          </a:p>
          <a:p>
            <a:pPr eaLnBrk="1" hangingPunct="1"/>
            <a:endParaRPr lang="cs-CZ" altLang="cs-CZ" sz="1800" dirty="0"/>
          </a:p>
          <a:p>
            <a:pPr eaLnBrk="1" hangingPunct="1"/>
            <a:endParaRPr lang="cs-CZ" altLang="cs-CZ" sz="1800" dirty="0"/>
          </a:p>
          <a:p>
            <a:pPr eaLnBrk="1" hangingPunct="1"/>
            <a:endParaRPr lang="cs-CZ" altLang="cs-CZ" sz="1800" dirty="0"/>
          </a:p>
          <a:p>
            <a:pPr eaLnBrk="1" hangingPunct="1"/>
            <a:r>
              <a:rPr lang="cs-CZ" altLang="cs-CZ" sz="1800" dirty="0"/>
              <a:t>Lze využít jen pro </a:t>
            </a:r>
            <a:r>
              <a:rPr lang="cs-CZ" altLang="cs-CZ" sz="1800" dirty="0">
                <a:solidFill>
                  <a:srgbClr val="C00000"/>
                </a:solidFill>
              </a:rPr>
              <a:t>funkce monotónní </a:t>
            </a:r>
            <a:r>
              <a:rPr lang="cs-CZ" altLang="cs-CZ" sz="1800" dirty="0"/>
              <a:t>(tedy </a:t>
            </a:r>
            <a:r>
              <a:rPr lang="cs-CZ" altLang="cs-CZ" sz="1800" dirty="0" err="1"/>
              <a:t>fci</a:t>
            </a:r>
            <a:r>
              <a:rPr lang="cs-CZ" altLang="cs-CZ" sz="1800" dirty="0"/>
              <a:t> </a:t>
            </a:r>
            <a:r>
              <a:rPr lang="en-GB" sz="1800" dirty="0" err="1"/>
              <a:t>rostoucí</a:t>
            </a:r>
            <a:r>
              <a:rPr lang="en-GB" sz="1800" dirty="0"/>
              <a:t> </a:t>
            </a:r>
            <a:r>
              <a:rPr lang="en-GB" sz="1800" dirty="0" err="1"/>
              <a:t>nebo</a:t>
            </a:r>
            <a:r>
              <a:rPr lang="en-GB" sz="1800" dirty="0"/>
              <a:t> </a:t>
            </a:r>
            <a:r>
              <a:rPr lang="en-GB" sz="1800" dirty="0" err="1"/>
              <a:t>klesající</a:t>
            </a:r>
            <a:r>
              <a:rPr lang="en-GB" sz="1800" dirty="0"/>
              <a:t>, </a:t>
            </a:r>
            <a:r>
              <a:rPr lang="en-GB" sz="1800" dirty="0" err="1"/>
              <a:t>nerostoucí</a:t>
            </a:r>
            <a:r>
              <a:rPr lang="en-GB" sz="1800" dirty="0"/>
              <a:t> </a:t>
            </a:r>
            <a:r>
              <a:rPr lang="en-GB" sz="1800" dirty="0" err="1"/>
              <a:t>nebo</a:t>
            </a:r>
            <a:r>
              <a:rPr lang="en-GB" sz="1800" dirty="0"/>
              <a:t> </a:t>
            </a:r>
            <a:r>
              <a:rPr lang="en-GB" sz="1800" dirty="0" err="1"/>
              <a:t>neklesají</a:t>
            </a:r>
            <a:r>
              <a:rPr lang="cs-CZ" sz="1800" dirty="0"/>
              <a:t>; nelze tedy použít např. pro kvadratickou </a:t>
            </a:r>
            <a:r>
              <a:rPr lang="cs-CZ" sz="1800" dirty="0" err="1"/>
              <a:t>fci</a:t>
            </a:r>
            <a:r>
              <a:rPr lang="cs-CZ" sz="1800" dirty="0"/>
              <a:t>)</a:t>
            </a:r>
            <a:endParaRPr lang="cs-CZ" altLang="cs-CZ" sz="1800" dirty="0"/>
          </a:p>
        </p:txBody>
      </p:sp>
      <p:graphicFrame>
        <p:nvGraphicFramePr>
          <p:cNvPr id="5124" name="Object 10">
            <a:extLst>
              <a:ext uri="{FF2B5EF4-FFF2-40B4-BE49-F238E27FC236}">
                <a16:creationId xmlns:a16="http://schemas.microsoft.com/office/drawing/2014/main" id="{18C87D2D-5C7E-1C7E-A2C8-E8E71CB03A2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99669417"/>
              </p:ext>
            </p:extLst>
          </p:nvPr>
        </p:nvGraphicFramePr>
        <p:xfrm>
          <a:off x="3059832" y="2348880"/>
          <a:ext cx="2664296" cy="116174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2" imgW="1104900" imgH="482600" progId="Equation.3">
                  <p:embed/>
                </p:oleObj>
              </mc:Choice>
              <mc:Fallback>
                <p:oleObj name="Rovnice" r:id="rId2" imgW="1104900" imgH="482600" progId="Equation.3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59832" y="2348880"/>
                        <a:ext cx="2664296" cy="116174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Graf 3">
            <a:extLst>
              <a:ext uri="{FF2B5EF4-FFF2-40B4-BE49-F238E27FC236}">
                <a16:creationId xmlns:a16="http://schemas.microsoft.com/office/drawing/2014/main" id="{1AF0F09B-D134-443D-A0DB-927091EB584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9657273"/>
              </p:ext>
            </p:extLst>
          </p:nvPr>
        </p:nvGraphicFramePr>
        <p:xfrm>
          <a:off x="5206462" y="4200081"/>
          <a:ext cx="3384376" cy="270630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6" name="Rectangle 3">
            <a:extLst>
              <a:ext uri="{FF2B5EF4-FFF2-40B4-BE49-F238E27FC236}">
                <a16:creationId xmlns:a16="http://schemas.microsoft.com/office/drawing/2014/main" id="{13EDDEA2-E664-2704-6E8B-1AEDB4BF57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6595" y="4725144"/>
            <a:ext cx="4509867" cy="16561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2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cs-CZ" altLang="cs-CZ" sz="1400" kern="0" dirty="0"/>
              <a:t>Např. závislost rozpustnosti jílových minerálů na pH – není </a:t>
            </a:r>
            <a:r>
              <a:rPr lang="cs-CZ" altLang="cs-CZ" sz="1400" kern="0" dirty="0" err="1"/>
              <a:t>fce</a:t>
            </a:r>
            <a:r>
              <a:rPr lang="cs-CZ" altLang="cs-CZ" sz="1400" kern="0" dirty="0"/>
              <a:t> monotónní</a:t>
            </a:r>
          </a:p>
          <a:p>
            <a:pPr eaLnBrk="1" hangingPunct="1"/>
            <a:endParaRPr lang="cs-CZ" altLang="cs-CZ" sz="1400" kern="0" dirty="0"/>
          </a:p>
          <a:p>
            <a:pPr eaLnBrk="1" hangingPunct="1"/>
            <a:r>
              <a:rPr lang="cs-CZ" altLang="cs-CZ" sz="1400" kern="0" dirty="0"/>
              <a:t>r= 0,92 (stanovený z koeficientu determinace)</a:t>
            </a:r>
          </a:p>
          <a:p>
            <a:pPr eaLnBrk="1" hangingPunct="1"/>
            <a:r>
              <a:rPr lang="cs-CZ" altLang="cs-CZ" sz="1400" kern="0" dirty="0"/>
              <a:t>SR ~ 0 – SR nelze použít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4" descr="spearm koef">
            <a:extLst>
              <a:ext uri="{FF2B5EF4-FFF2-40B4-BE49-F238E27FC236}">
                <a16:creationId xmlns:a16="http://schemas.microsoft.com/office/drawing/2014/main" id="{6629C9EF-6BBB-E9BC-E569-C3F5FC3DF99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3696"/>
          <a:stretch/>
        </p:blipFill>
        <p:spPr bwMode="auto">
          <a:xfrm>
            <a:off x="735013" y="1655763"/>
            <a:ext cx="4300537" cy="28638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6147" name="Object 5">
            <a:extLst>
              <a:ext uri="{FF2B5EF4-FFF2-40B4-BE49-F238E27FC236}">
                <a16:creationId xmlns:a16="http://schemas.microsoft.com/office/drawing/2014/main" id="{D3CAF670-E3CB-C5C7-E07A-FBDA2735D4B6}"/>
              </a:ext>
            </a:extLst>
          </p:cNvPr>
          <p:cNvGraphicFramePr>
            <a:graphicFrameLocks noGrp="1" noChangeAspect="1"/>
          </p:cNvGraphicFramePr>
          <p:nvPr>
            <p:ph idx="1"/>
          </p:nvPr>
        </p:nvGraphicFramePr>
        <p:xfrm>
          <a:off x="4211638" y="2960688"/>
          <a:ext cx="1728787" cy="755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3" imgW="1104900" imgH="482600" progId="Equation.3">
                  <p:embed/>
                </p:oleObj>
              </mc:Choice>
              <mc:Fallback>
                <p:oleObj name="Rovnice" r:id="rId3" imgW="1104900" imgH="482600" progId="Equation.3">
                  <p:embed/>
                  <p:pic>
                    <p:nvPicPr>
                      <p:cNvPr id="0" name="Object 5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11638" y="2960688"/>
                        <a:ext cx="1728787" cy="7556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148" name="Text Box 8">
            <a:extLst>
              <a:ext uri="{FF2B5EF4-FFF2-40B4-BE49-F238E27FC236}">
                <a16:creationId xmlns:a16="http://schemas.microsoft.com/office/drawing/2014/main" id="{1852F12F-76C0-8089-D05B-BC17F6BFC7C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22963" y="3154363"/>
            <a:ext cx="30416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2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1800"/>
              <a:t>= 1 - 6</a:t>
            </a:r>
            <a:r>
              <a:rPr lang="en-US" altLang="cs-CZ" sz="1800"/>
              <a:t>*37</a:t>
            </a:r>
            <a:r>
              <a:rPr lang="cs-CZ" altLang="cs-CZ" sz="1800"/>
              <a:t>/16(16</a:t>
            </a:r>
            <a:r>
              <a:rPr lang="cs-CZ" altLang="cs-CZ" sz="1800" baseline="30000"/>
              <a:t>2</a:t>
            </a:r>
            <a:r>
              <a:rPr lang="cs-CZ" altLang="cs-CZ" sz="1800"/>
              <a:t>-1) = 0,95</a:t>
            </a:r>
          </a:p>
        </p:txBody>
      </p:sp>
      <p:sp>
        <p:nvSpPr>
          <p:cNvPr id="6149" name="Line 9">
            <a:extLst>
              <a:ext uri="{FF2B5EF4-FFF2-40B4-BE49-F238E27FC236}">
                <a16:creationId xmlns:a16="http://schemas.microsoft.com/office/drawing/2014/main" id="{15E91779-1B9F-540E-5FA0-2543210B9349}"/>
              </a:ext>
            </a:extLst>
          </p:cNvPr>
          <p:cNvSpPr>
            <a:spLocks noChangeShapeType="1"/>
          </p:cNvSpPr>
          <p:nvPr/>
        </p:nvSpPr>
        <p:spPr bwMode="auto">
          <a:xfrm>
            <a:off x="1403350" y="2781300"/>
            <a:ext cx="1584325" cy="0"/>
          </a:xfrm>
          <a:prstGeom prst="line">
            <a:avLst/>
          </a:prstGeom>
          <a:noFill/>
          <a:ln w="25400">
            <a:solidFill>
              <a:srgbClr val="CC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6151" name="Rectangle 11">
            <a:extLst>
              <a:ext uri="{FF2B5EF4-FFF2-40B4-BE49-F238E27FC236}">
                <a16:creationId xmlns:a16="http://schemas.microsoft.com/office/drawing/2014/main" id="{F6EB893D-3BEE-90C8-2A07-015271288A0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cs-CZ" sz="2400"/>
              <a:t>Spearmanův koeficient pořadové korelace</a:t>
            </a:r>
          </a:p>
        </p:txBody>
      </p:sp>
      <p:sp>
        <p:nvSpPr>
          <p:cNvPr id="6152" name="Text Box 12">
            <a:extLst>
              <a:ext uri="{FF2B5EF4-FFF2-40B4-BE49-F238E27FC236}">
                <a16:creationId xmlns:a16="http://schemas.microsoft.com/office/drawing/2014/main" id="{B591CC7F-FF96-FDF1-A0BF-46BEF7F6DC1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9750" y="765175"/>
            <a:ext cx="8158163" cy="830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2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1600" dirty="0"/>
              <a:t>Reálná naměřená data (soubor X a Y) s nelineární závislostí převedu na pořadové hodnoty a spočtu </a:t>
            </a:r>
            <a:r>
              <a:rPr lang="cs-CZ" altLang="cs-CZ" sz="1600" dirty="0" err="1"/>
              <a:t>Spearmanův</a:t>
            </a:r>
            <a:r>
              <a:rPr lang="cs-CZ" altLang="cs-CZ" sz="1600" dirty="0"/>
              <a:t> koeficient pořadové korelace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cs-CZ" altLang="cs-CZ" sz="1600" dirty="0"/>
          </a:p>
        </p:txBody>
      </p:sp>
      <p:sp>
        <p:nvSpPr>
          <p:cNvPr id="6155" name="Text Box 15">
            <a:extLst>
              <a:ext uri="{FF2B5EF4-FFF2-40B4-BE49-F238E27FC236}">
                <a16:creationId xmlns:a16="http://schemas.microsoft.com/office/drawing/2014/main" id="{5F5D436F-7BB0-29B8-3685-5E34318477E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64163" y="4652963"/>
            <a:ext cx="3529012" cy="1558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2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cs-CZ" altLang="cs-CZ" sz="1600" dirty="0"/>
              <a:t>Spočtu-li </a:t>
            </a:r>
            <a:r>
              <a:rPr lang="cs-CZ" altLang="cs-CZ" sz="1600" dirty="0" err="1"/>
              <a:t>pearsonův</a:t>
            </a:r>
            <a:r>
              <a:rPr lang="cs-CZ" altLang="cs-CZ" sz="1600" dirty="0"/>
              <a:t> koeficient korelace pro pořadové hodnoty (lineární závislost), bude velice blízký hodnotě </a:t>
            </a:r>
            <a:r>
              <a:rPr lang="cs-CZ" altLang="cs-CZ" sz="1600" dirty="0" err="1"/>
              <a:t>Spearmanova</a:t>
            </a:r>
            <a:r>
              <a:rPr lang="cs-CZ" altLang="cs-CZ" sz="1600" dirty="0"/>
              <a:t> koeficientu pořadové korelace pro naměřené hodnoty proměnné X a Y</a:t>
            </a:r>
          </a:p>
        </p:txBody>
      </p:sp>
      <p:sp>
        <p:nvSpPr>
          <p:cNvPr id="6156" name="Text Box 16">
            <a:extLst>
              <a:ext uri="{FF2B5EF4-FFF2-40B4-BE49-F238E27FC236}">
                <a16:creationId xmlns:a16="http://schemas.microsoft.com/office/drawing/2014/main" id="{4AE737BB-CA95-355E-D2DE-A51BC3F55E8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00563" y="3771900"/>
            <a:ext cx="375126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2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1800"/>
              <a:t>r</a:t>
            </a:r>
            <a:r>
              <a:rPr lang="cs-CZ" altLang="cs-CZ" sz="1800" baseline="-25000"/>
              <a:t>xy</a:t>
            </a:r>
            <a:r>
              <a:rPr lang="cs-CZ" altLang="cs-CZ" sz="1800"/>
              <a:t> =             =                    = 0,95 </a:t>
            </a:r>
          </a:p>
        </p:txBody>
      </p:sp>
      <p:sp>
        <p:nvSpPr>
          <p:cNvPr id="6157" name="Text Box 17">
            <a:extLst>
              <a:ext uri="{FF2B5EF4-FFF2-40B4-BE49-F238E27FC236}">
                <a16:creationId xmlns:a16="http://schemas.microsoft.com/office/drawing/2014/main" id="{B648ECE3-1D6D-6992-D063-FB8B7C2E419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29213" y="3651250"/>
            <a:ext cx="2328862" cy="646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2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1800">
                <a:latin typeface="Arial" panose="020B0604020202020204" pitchFamily="34" charset="0"/>
              </a:rPr>
              <a:t> </a:t>
            </a:r>
            <a:r>
              <a:rPr lang="cs-CZ" altLang="cs-CZ" sz="1800"/>
              <a:t>cov</a:t>
            </a:r>
            <a:r>
              <a:rPr lang="cs-CZ" altLang="cs-CZ" sz="1800" baseline="-25000"/>
              <a:t>xy</a:t>
            </a:r>
            <a:r>
              <a:rPr lang="cs-CZ" altLang="cs-CZ" sz="1800"/>
              <a:t>          20,05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1800"/>
              <a:t>  s</a:t>
            </a:r>
            <a:r>
              <a:rPr lang="cs-CZ" altLang="cs-CZ" sz="1800" baseline="-25000"/>
              <a:t>x</a:t>
            </a:r>
            <a:r>
              <a:rPr lang="cs-CZ" altLang="cs-CZ" sz="1800"/>
              <a:t>s</a:t>
            </a:r>
            <a:r>
              <a:rPr lang="cs-CZ" altLang="cs-CZ" sz="1800" baseline="-25000"/>
              <a:t>y</a:t>
            </a:r>
            <a:r>
              <a:rPr lang="cs-CZ" altLang="cs-CZ" sz="1800"/>
              <a:t>       4,60*4,61</a:t>
            </a:r>
          </a:p>
        </p:txBody>
      </p:sp>
      <p:sp>
        <p:nvSpPr>
          <p:cNvPr id="6158" name="Line 18">
            <a:extLst>
              <a:ext uri="{FF2B5EF4-FFF2-40B4-BE49-F238E27FC236}">
                <a16:creationId xmlns:a16="http://schemas.microsoft.com/office/drawing/2014/main" id="{B5A97DF0-CAAD-336D-8165-9E730ABCC6CE}"/>
              </a:ext>
            </a:extLst>
          </p:cNvPr>
          <p:cNvSpPr>
            <a:spLocks noChangeShapeType="1"/>
          </p:cNvSpPr>
          <p:nvPr/>
        </p:nvSpPr>
        <p:spPr bwMode="auto">
          <a:xfrm>
            <a:off x="5148263" y="3987800"/>
            <a:ext cx="647700" cy="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6159" name="Line 19">
            <a:extLst>
              <a:ext uri="{FF2B5EF4-FFF2-40B4-BE49-F238E27FC236}">
                <a16:creationId xmlns:a16="http://schemas.microsoft.com/office/drawing/2014/main" id="{E9ECF33A-7DDF-2AE8-A44C-871BC05B7F4B}"/>
              </a:ext>
            </a:extLst>
          </p:cNvPr>
          <p:cNvSpPr>
            <a:spLocks noChangeShapeType="1"/>
          </p:cNvSpPr>
          <p:nvPr/>
        </p:nvSpPr>
        <p:spPr bwMode="auto">
          <a:xfrm>
            <a:off x="6227763" y="3987800"/>
            <a:ext cx="1079500" cy="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" name="TextovéPole 1">
            <a:extLst>
              <a:ext uri="{FF2B5EF4-FFF2-40B4-BE49-F238E27FC236}">
                <a16:creationId xmlns:a16="http://schemas.microsoft.com/office/drawing/2014/main" id="{25A7EFF6-200D-832B-1EF6-7450449F41E2}"/>
              </a:ext>
            </a:extLst>
          </p:cNvPr>
          <p:cNvSpPr txBox="1"/>
          <p:nvPr/>
        </p:nvSpPr>
        <p:spPr>
          <a:xfrm>
            <a:off x="1522413" y="1227138"/>
            <a:ext cx="1754187" cy="46196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cs-CZ" sz="1200" dirty="0">
                <a:latin typeface="+mn-lt"/>
              </a:rPr>
              <a:t>RANK    </a:t>
            </a:r>
          </a:p>
          <a:p>
            <a:pPr eaLnBrk="1" hangingPunct="1">
              <a:defRPr/>
            </a:pPr>
            <a:r>
              <a:rPr lang="cs-CZ" sz="1200" dirty="0">
                <a:latin typeface="+mn-lt"/>
              </a:rPr>
              <a:t>RANK.EQ  RANK.AVG</a:t>
            </a:r>
          </a:p>
        </p:txBody>
      </p:sp>
      <p:sp>
        <p:nvSpPr>
          <p:cNvPr id="17" name="TextovéPole 16">
            <a:extLst>
              <a:ext uri="{FF2B5EF4-FFF2-40B4-BE49-F238E27FC236}">
                <a16:creationId xmlns:a16="http://schemas.microsoft.com/office/drawing/2014/main" id="{17DDAED5-5085-BB88-F4A1-7C4387F94E7F}"/>
              </a:ext>
            </a:extLst>
          </p:cNvPr>
          <p:cNvSpPr txBox="1"/>
          <p:nvPr/>
        </p:nvSpPr>
        <p:spPr>
          <a:xfrm>
            <a:off x="4481513" y="1385888"/>
            <a:ext cx="4332287" cy="18161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cs-CZ" sz="1400" dirty="0">
                <a:latin typeface="+mn-lt"/>
              </a:rPr>
              <a:t>Stanovení pořadí v Excelu</a:t>
            </a:r>
          </a:p>
          <a:p>
            <a:pPr eaLnBrk="1" hangingPunct="1">
              <a:defRPr/>
            </a:pPr>
            <a:r>
              <a:rPr lang="cs-CZ" sz="1400" dirty="0">
                <a:latin typeface="+mn-lt"/>
              </a:rPr>
              <a:t>Funkce RANK  - starší verze MS Office </a:t>
            </a:r>
          </a:p>
          <a:p>
            <a:pPr eaLnBrk="1" hangingPunct="1">
              <a:defRPr/>
            </a:pPr>
            <a:r>
              <a:rPr lang="cs-CZ" sz="1400" dirty="0">
                <a:latin typeface="+mn-lt"/>
              </a:rPr>
              <a:t>                         (vyžaduje úpravu stejných pořadí)</a:t>
            </a:r>
          </a:p>
          <a:p>
            <a:pPr eaLnBrk="1" hangingPunct="1">
              <a:defRPr/>
            </a:pPr>
            <a:r>
              <a:rPr lang="cs-CZ" sz="1400" dirty="0">
                <a:latin typeface="+mn-lt"/>
              </a:rPr>
              <a:t> Funkce RANK.AVG – nové MS Office </a:t>
            </a:r>
          </a:p>
          <a:p>
            <a:pPr eaLnBrk="1" hangingPunct="1">
              <a:defRPr/>
            </a:pPr>
            <a:r>
              <a:rPr lang="cs-CZ" sz="1400" dirty="0">
                <a:latin typeface="+mn-lt"/>
              </a:rPr>
              <a:t>                         (nevyžaduje žádnou úpravu)</a:t>
            </a:r>
          </a:p>
          <a:p>
            <a:pPr eaLnBrk="1" hangingPunct="1">
              <a:defRPr/>
            </a:pPr>
            <a:r>
              <a:rPr lang="cs-CZ" sz="1400" dirty="0">
                <a:latin typeface="+mj-lt"/>
              </a:rPr>
              <a:t> Funkce RANK.EQ – nové MS Office; = RANK</a:t>
            </a:r>
          </a:p>
          <a:p>
            <a:pPr eaLnBrk="1" hangingPunct="1">
              <a:defRPr/>
            </a:pPr>
            <a:r>
              <a:rPr lang="cs-CZ" sz="1400" dirty="0">
                <a:latin typeface="+mj-lt"/>
              </a:rPr>
              <a:t>                         (vyžaduje úpravu)</a:t>
            </a:r>
          </a:p>
          <a:p>
            <a:pPr eaLnBrk="1" hangingPunct="1">
              <a:defRPr/>
            </a:pPr>
            <a:endParaRPr lang="cs-CZ" sz="1400" dirty="0">
              <a:latin typeface="+mn-lt"/>
            </a:endParaRPr>
          </a:p>
        </p:txBody>
      </p:sp>
      <p:sp>
        <p:nvSpPr>
          <p:cNvPr id="6162" name="Line 10">
            <a:extLst>
              <a:ext uri="{FF2B5EF4-FFF2-40B4-BE49-F238E27FC236}">
                <a16:creationId xmlns:a16="http://schemas.microsoft.com/office/drawing/2014/main" id="{4A4F2CFC-FB77-44C1-CB1A-1E8B47070CCA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4932363" y="4138613"/>
            <a:ext cx="1785937" cy="538162"/>
          </a:xfrm>
          <a:prstGeom prst="line">
            <a:avLst/>
          </a:prstGeom>
          <a:noFill/>
          <a:ln w="25400">
            <a:solidFill>
              <a:srgbClr val="CC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graphicFrame>
        <p:nvGraphicFramePr>
          <p:cNvPr id="3" name="graf 1">
            <a:extLst>
              <a:ext uri="{FF2B5EF4-FFF2-40B4-BE49-F238E27FC236}">
                <a16:creationId xmlns:a16="http://schemas.microsoft.com/office/drawing/2014/main" id="{00000000-0008-0000-0000-000009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99597077"/>
              </p:ext>
            </p:extLst>
          </p:nvPr>
        </p:nvGraphicFramePr>
        <p:xfrm>
          <a:off x="724273" y="4642206"/>
          <a:ext cx="2217738" cy="206985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4" name="Text Box 13">
            <a:extLst>
              <a:ext uri="{FF2B5EF4-FFF2-40B4-BE49-F238E27FC236}">
                <a16:creationId xmlns:a16="http://schemas.microsoft.com/office/drawing/2014/main" id="{1C24FBFE-DDC5-4327-C84C-AF7D5469D62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58416" y="6061075"/>
            <a:ext cx="982663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2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1600" dirty="0"/>
              <a:t>SR=0,95</a:t>
            </a:r>
          </a:p>
        </p:txBody>
      </p:sp>
      <p:graphicFrame>
        <p:nvGraphicFramePr>
          <p:cNvPr id="7" name="graf 1">
            <a:extLst>
              <a:ext uri="{FF2B5EF4-FFF2-40B4-BE49-F238E27FC236}">
                <a16:creationId xmlns:a16="http://schemas.microsoft.com/office/drawing/2014/main" id="{00000000-0008-0000-0000-000009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94189250"/>
              </p:ext>
            </p:extLst>
          </p:nvPr>
        </p:nvGraphicFramePr>
        <p:xfrm>
          <a:off x="2991317" y="4642207"/>
          <a:ext cx="2228755" cy="20698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sp>
        <p:nvSpPr>
          <p:cNvPr id="8" name="Line 10">
            <a:extLst>
              <a:ext uri="{FF2B5EF4-FFF2-40B4-BE49-F238E27FC236}">
                <a16:creationId xmlns:a16="http://schemas.microsoft.com/office/drawing/2014/main" id="{AF18E984-A41F-027A-3331-1C4DFC2F0AB1}"/>
              </a:ext>
            </a:extLst>
          </p:cNvPr>
          <p:cNvSpPr>
            <a:spLocks noChangeShapeType="1"/>
          </p:cNvSpPr>
          <p:nvPr/>
        </p:nvSpPr>
        <p:spPr bwMode="auto">
          <a:xfrm>
            <a:off x="2399506" y="5633810"/>
            <a:ext cx="1008062" cy="0"/>
          </a:xfrm>
          <a:prstGeom prst="line">
            <a:avLst/>
          </a:prstGeom>
          <a:noFill/>
          <a:ln w="25400">
            <a:solidFill>
              <a:srgbClr val="CC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9" name="Text Box 14">
            <a:extLst>
              <a:ext uri="{FF2B5EF4-FFF2-40B4-BE49-F238E27FC236}">
                <a16:creationId xmlns:a16="http://schemas.microsoft.com/office/drawing/2014/main" id="{69428801-9D7B-6C6F-FC4A-8E16C149A2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67175" y="6043613"/>
            <a:ext cx="96837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2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1600" dirty="0" err="1"/>
              <a:t>r</a:t>
            </a:r>
            <a:r>
              <a:rPr lang="cs-CZ" altLang="cs-CZ" sz="1600" baseline="-25000" dirty="0" err="1"/>
              <a:t>xy</a:t>
            </a:r>
            <a:r>
              <a:rPr lang="cs-CZ" altLang="cs-CZ" sz="1600" dirty="0"/>
              <a:t>=0,95</a:t>
            </a:r>
          </a:p>
        </p:txBody>
      </p:sp>
      <p:sp>
        <p:nvSpPr>
          <p:cNvPr id="10" name="Text Box 15">
            <a:extLst>
              <a:ext uri="{FF2B5EF4-FFF2-40B4-BE49-F238E27FC236}">
                <a16:creationId xmlns:a16="http://schemas.microsoft.com/office/drawing/2014/main" id="{5EBA0974-1C6A-65FE-6E19-8E204ED671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74704" y="4356361"/>
            <a:ext cx="3529012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2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cs-CZ" altLang="cs-CZ" sz="1400" dirty="0"/>
              <a:t>reálná data               pořadová data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D88E029B-B3B6-470B-D255-F66205CF349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68313" y="1700213"/>
            <a:ext cx="8208962" cy="3097212"/>
          </a:xfrm>
        </p:spPr>
        <p:txBody>
          <a:bodyPr/>
          <a:lstStyle/>
          <a:p>
            <a:pPr eaLnBrk="1" hangingPunct="1"/>
            <a:r>
              <a:rPr lang="cs-CZ" altLang="cs-CZ" sz="3600"/>
              <a:t>Testování statistických hypotéz</a:t>
            </a:r>
          </a:p>
        </p:txBody>
      </p:sp>
      <p:sp>
        <p:nvSpPr>
          <p:cNvPr id="7171" name="Zástupný symbol pro obsah 1">
            <a:extLst>
              <a:ext uri="{FF2B5EF4-FFF2-40B4-BE49-F238E27FC236}">
                <a16:creationId xmlns:a16="http://schemas.microsoft.com/office/drawing/2014/main" id="{E3268F6B-14B4-FB67-48CB-50F73DE53D4F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endParaRPr lang="cs-CZ" altLang="cs-CZ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3">
            <a:extLst>
              <a:ext uri="{FF2B5EF4-FFF2-40B4-BE49-F238E27FC236}">
                <a16:creationId xmlns:a16="http://schemas.microsoft.com/office/drawing/2014/main" id="{76D852CC-97F8-EC42-8BF3-99E26206AF1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981075"/>
            <a:ext cx="8229600" cy="5145088"/>
          </a:xfrm>
        </p:spPr>
        <p:txBody>
          <a:bodyPr/>
          <a:lstStyle/>
          <a:p>
            <a:pPr eaLnBrk="1" hangingPunct="1"/>
            <a:r>
              <a:rPr lang="cs-CZ" altLang="cs-CZ" sz="1800"/>
              <a:t>Existuje závislost mezi soubory dat? (např. vyšetřování substitucí v minerálech)</a:t>
            </a:r>
          </a:p>
          <a:p>
            <a:pPr eaLnBrk="1" hangingPunct="1"/>
            <a:endParaRPr lang="cs-CZ" altLang="cs-CZ" sz="1800"/>
          </a:p>
          <a:p>
            <a:pPr eaLnBrk="1" hangingPunct="1"/>
            <a:endParaRPr lang="cs-CZ" altLang="cs-CZ" sz="1800"/>
          </a:p>
          <a:p>
            <a:pPr eaLnBrk="1" hangingPunct="1"/>
            <a:endParaRPr lang="cs-CZ" altLang="cs-CZ" sz="1800"/>
          </a:p>
          <a:p>
            <a:pPr eaLnBrk="1" hangingPunct="1">
              <a:buFont typeface="Wingdings" panose="05000000000000000000" pitchFamily="2" charset="2"/>
              <a:buNone/>
            </a:pPr>
            <a:endParaRPr lang="cs-CZ" altLang="cs-CZ" sz="1800"/>
          </a:p>
          <a:p>
            <a:pPr eaLnBrk="1" hangingPunct="1"/>
            <a:endParaRPr lang="cs-CZ" altLang="cs-CZ" sz="1800"/>
          </a:p>
          <a:p>
            <a:pPr eaLnBrk="1" hangingPunct="1"/>
            <a:endParaRPr lang="cs-CZ" altLang="cs-CZ" sz="1800"/>
          </a:p>
          <a:p>
            <a:pPr eaLnBrk="1" hangingPunct="1"/>
            <a:endParaRPr lang="cs-CZ" altLang="cs-CZ" sz="1800"/>
          </a:p>
          <a:p>
            <a:pPr eaLnBrk="1" hangingPunct="1"/>
            <a:r>
              <a:rPr lang="cs-CZ" altLang="cs-CZ" sz="1800"/>
              <a:t>Je některá hodnota souboru odlehlá? (Mám ji ze souboru vyřadit a nepracovat s ní při výpočtu dalších parametrů – střední hodnoty, Sx…?)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cs-CZ" altLang="cs-CZ" sz="1800"/>
              <a:t>	4,0; 4,2; 4,4; 4,5; 4,5; 4,6; 4,7; 4,9; 5,1; 5,8    </a:t>
            </a:r>
            <a:r>
              <a:rPr lang="cs-CZ" altLang="cs-CZ" sz="2400" b="1">
                <a:solidFill>
                  <a:srgbClr val="FF0000"/>
                </a:solidFill>
              </a:rPr>
              <a:t>?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cs-CZ" altLang="cs-CZ" sz="1800"/>
          </a:p>
          <a:p>
            <a:pPr eaLnBrk="1" hangingPunct="1"/>
            <a:r>
              <a:rPr lang="cs-CZ" altLang="cs-CZ" sz="1800"/>
              <a:t>Chovají se naměřená data podle normálního rozdělení?</a:t>
            </a:r>
          </a:p>
          <a:p>
            <a:pPr eaLnBrk="1" hangingPunct="1"/>
            <a:endParaRPr lang="cs-CZ" altLang="cs-CZ"/>
          </a:p>
        </p:txBody>
      </p:sp>
      <p:sp>
        <p:nvSpPr>
          <p:cNvPr id="8195" name="Oval 4">
            <a:extLst>
              <a:ext uri="{FF2B5EF4-FFF2-40B4-BE49-F238E27FC236}">
                <a16:creationId xmlns:a16="http://schemas.microsoft.com/office/drawing/2014/main" id="{71179105-BDA0-3F4B-B8D3-0A17C479E20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76825" y="4508500"/>
            <a:ext cx="574675" cy="504825"/>
          </a:xfrm>
          <a:prstGeom prst="ellipse">
            <a:avLst/>
          </a:prstGeom>
          <a:noFill/>
          <a:ln w="2222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2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cs-CZ" altLang="cs-CZ" sz="1800">
              <a:latin typeface="Arial" panose="020B0604020202020204" pitchFamily="34" charset="0"/>
            </a:endParaRPr>
          </a:p>
        </p:txBody>
      </p:sp>
      <p:graphicFrame>
        <p:nvGraphicFramePr>
          <p:cNvPr id="8196" name="Objekt 1">
            <a:extLst>
              <a:ext uri="{FF2B5EF4-FFF2-40B4-BE49-F238E27FC236}">
                <a16:creationId xmlns:a16="http://schemas.microsoft.com/office/drawing/2014/main" id="{35DEE6B0-51D0-52D1-A0EF-AB052648032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771775" y="1219200"/>
          <a:ext cx="2736850" cy="2627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Graf" r:id="rId2" imgW="4000500" imgH="3838575" progId="Excel.Chart.8">
                  <p:embed/>
                </p:oleObj>
              </mc:Choice>
              <mc:Fallback>
                <p:oleObj name="Graf" r:id="rId2" imgW="4000500" imgH="3838575" progId="Excel.Chart.8">
                  <p:embed/>
                  <p:pic>
                    <p:nvPicPr>
                      <p:cNvPr id="0" name="Objek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71775" y="1219200"/>
                        <a:ext cx="2736850" cy="26273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197" name="Text Box 46">
            <a:extLst>
              <a:ext uri="{FF2B5EF4-FFF2-40B4-BE49-F238E27FC236}">
                <a16:creationId xmlns:a16="http://schemas.microsoft.com/office/drawing/2014/main" id="{EE8ABB0E-8BCD-905D-9EEC-C91B777513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00413" y="2708275"/>
            <a:ext cx="1208087" cy="369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2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1800"/>
              <a:t>r</a:t>
            </a:r>
            <a:r>
              <a:rPr lang="cs-CZ" altLang="cs-CZ" sz="1800" baseline="-25000"/>
              <a:t>xy</a:t>
            </a:r>
            <a:r>
              <a:rPr lang="cs-CZ" altLang="cs-CZ" sz="1800"/>
              <a:t> = -O,6</a:t>
            </a:r>
          </a:p>
        </p:txBody>
      </p:sp>
      <p:sp>
        <p:nvSpPr>
          <p:cNvPr id="8198" name="Rectangle 2">
            <a:extLst>
              <a:ext uri="{FF2B5EF4-FFF2-40B4-BE49-F238E27FC236}">
                <a16:creationId xmlns:a16="http://schemas.microsoft.com/office/drawing/2014/main" id="{38940132-1E37-4721-823C-D32384F9DA8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cs-CZ" sz="2800"/>
              <a:t>Testování statistických hypotéz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8B37D02E-43FE-00F6-4E4C-1B65DC34F6B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cs-CZ" sz="2800"/>
              <a:t>Testování statistických hypotéz</a:t>
            </a:r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39AB28AA-1AF1-23D1-3EF8-76089D5B507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196975"/>
            <a:ext cx="8229600" cy="4929188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cs-CZ" altLang="cs-CZ" sz="2000"/>
              <a:t>Při zpracování dat jsou časté úvahy typu:</a:t>
            </a:r>
          </a:p>
          <a:p>
            <a:pPr eaLnBrk="1" hangingPunct="1">
              <a:lnSpc>
                <a:spcPct val="90000"/>
              </a:lnSpc>
            </a:pPr>
            <a:r>
              <a:rPr lang="cs-CZ" altLang="cs-CZ" sz="2000"/>
              <a:t>Liší se hodnoty naměřené na stejných přístrojích v různých laboratořích? (např. data z EMP v Brně a Barrandově)</a:t>
            </a:r>
          </a:p>
          <a:p>
            <a:pPr eaLnBrk="1" hangingPunct="1">
              <a:lnSpc>
                <a:spcPct val="90000"/>
              </a:lnSpc>
            </a:pPr>
            <a:r>
              <a:rPr lang="cs-CZ" altLang="cs-CZ" sz="2000"/>
              <a:t>Liší se výsledky získané různými analytickými metodami (např. hodnoty naměřené přenosným terénním gama-spektrometrem a laboratorním gama-spektrometrem)</a:t>
            </a:r>
          </a:p>
          <a:p>
            <a:pPr eaLnBrk="1" hangingPunct="1">
              <a:lnSpc>
                <a:spcPct val="90000"/>
              </a:lnSpc>
            </a:pPr>
            <a:r>
              <a:rPr lang="cs-CZ" altLang="cs-CZ" sz="2000"/>
              <a:t>Liší se hodnoty naměřené v různých časových intervalech (sezónní vlivy v hydrogeologii)</a:t>
            </a:r>
          </a:p>
          <a:p>
            <a:pPr eaLnBrk="1" hangingPunct="1">
              <a:lnSpc>
                <a:spcPct val="90000"/>
              </a:lnSpc>
            </a:pPr>
            <a:r>
              <a:rPr lang="cs-CZ" altLang="cs-CZ" sz="2000"/>
              <a:t>Liší se hodnoty naměřené v různých místech (např. srovnání chemického složení – protolitu- ortorul sněžnických a gieraltovských orlicko-kladského krystalinika) </a:t>
            </a:r>
          </a:p>
          <a:p>
            <a:pPr eaLnBrk="1" hangingPunct="1">
              <a:lnSpc>
                <a:spcPct val="90000"/>
              </a:lnSpc>
            </a:pPr>
            <a:r>
              <a:rPr lang="cs-CZ" altLang="cs-CZ" sz="2000"/>
              <a:t>Liší se hodnoty naměřené látky od deklarované hodnoty (např. prověřování standardů, či kontrola kvality analýz)</a:t>
            </a:r>
          </a:p>
          <a:p>
            <a:pPr eaLnBrk="1" hangingPunct="1">
              <a:lnSpc>
                <a:spcPct val="90000"/>
              </a:lnSpc>
            </a:pPr>
            <a:endParaRPr lang="cs-CZ" altLang="cs-CZ" sz="1800"/>
          </a:p>
          <a:p>
            <a:pPr eaLnBrk="1" hangingPunct="1">
              <a:lnSpc>
                <a:spcPct val="90000"/>
              </a:lnSpc>
            </a:pPr>
            <a:endParaRPr lang="cs-CZ" altLang="cs-CZ" sz="1800"/>
          </a:p>
          <a:p>
            <a:pPr eaLnBrk="1" hangingPunct="1">
              <a:lnSpc>
                <a:spcPct val="90000"/>
              </a:lnSpc>
            </a:pPr>
            <a:endParaRPr lang="cs-CZ" altLang="cs-CZ" sz="180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>
            <a:extLst>
              <a:ext uri="{FF2B5EF4-FFF2-40B4-BE49-F238E27FC236}">
                <a16:creationId xmlns:a16="http://schemas.microsoft.com/office/drawing/2014/main" id="{CBDD498E-0D54-9BC4-61C3-66EBB4F0CA1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cs-CZ" altLang="cs-CZ"/>
          </a:p>
        </p:txBody>
      </p:sp>
      <p:sp>
        <p:nvSpPr>
          <p:cNvPr id="10243" name="Rectangle 3">
            <a:extLst>
              <a:ext uri="{FF2B5EF4-FFF2-40B4-BE49-F238E27FC236}">
                <a16:creationId xmlns:a16="http://schemas.microsoft.com/office/drawing/2014/main" id="{DA5F2E11-B692-6F02-37AE-D45F61D03C4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 eaLnBrk="1" hangingPunct="1">
              <a:buFont typeface="Wingdings" panose="05000000000000000000" pitchFamily="2" charset="2"/>
              <a:buNone/>
            </a:pPr>
            <a:r>
              <a:rPr lang="cs-CZ" altLang="cs-CZ"/>
              <a:t>	K řešení těchto problémů lze ve statistice využít metody </a:t>
            </a:r>
            <a:r>
              <a:rPr lang="cs-CZ" altLang="cs-CZ">
                <a:solidFill>
                  <a:srgbClr val="FF0000"/>
                </a:solidFill>
              </a:rPr>
              <a:t>testování statistických hypotéz</a:t>
            </a:r>
            <a:r>
              <a:rPr lang="cs-CZ" altLang="cs-CZ"/>
              <a:t>, s jejichž pomocí lze hledat odpovědi na tyto otázky a činit závěry.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>
            <a:extLst>
              <a:ext uri="{FF2B5EF4-FFF2-40B4-BE49-F238E27FC236}">
                <a16:creationId xmlns:a16="http://schemas.microsoft.com/office/drawing/2014/main" id="{4816F535-FFAE-2AB7-486B-65327765139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cs-CZ" sz="2800"/>
              <a:t>Testování statistických hypotéz</a:t>
            </a:r>
          </a:p>
        </p:txBody>
      </p:sp>
      <p:sp>
        <p:nvSpPr>
          <p:cNvPr id="11267" name="Rectangle 3">
            <a:extLst>
              <a:ext uri="{FF2B5EF4-FFF2-40B4-BE49-F238E27FC236}">
                <a16:creationId xmlns:a16="http://schemas.microsoft.com/office/drawing/2014/main" id="{72527C75-E32F-B20F-5410-9158210842C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908050"/>
            <a:ext cx="8229600" cy="5218113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cs-CZ" altLang="cs-CZ" sz="2800" b="1"/>
              <a:t>	Základní pojmy</a:t>
            </a:r>
          </a:p>
          <a:p>
            <a:pPr eaLnBrk="1" hangingPunct="1">
              <a:lnSpc>
                <a:spcPct val="90000"/>
              </a:lnSpc>
            </a:pPr>
            <a:r>
              <a:rPr lang="cs-CZ" altLang="cs-CZ" sz="2400" b="1"/>
              <a:t>hypotéza H</a:t>
            </a:r>
            <a:r>
              <a:rPr lang="cs-CZ" altLang="cs-CZ" sz="2400" b="1" baseline="-25000"/>
              <a:t>0</a:t>
            </a:r>
            <a:r>
              <a:rPr lang="cs-CZ" altLang="cs-CZ" sz="2400"/>
              <a:t> – nulová (testovaná) hypotéza, kterou testujeme</a:t>
            </a:r>
          </a:p>
          <a:p>
            <a:pPr eaLnBrk="1" hangingPunct="1">
              <a:lnSpc>
                <a:spcPct val="90000"/>
              </a:lnSpc>
            </a:pPr>
            <a:r>
              <a:rPr lang="cs-CZ" altLang="cs-CZ" sz="2400" b="1"/>
              <a:t>hypotéza H</a:t>
            </a:r>
            <a:r>
              <a:rPr lang="cs-CZ" altLang="cs-CZ" sz="2400" b="1" baseline="-25000"/>
              <a:t>A</a:t>
            </a:r>
            <a:r>
              <a:rPr lang="cs-CZ" altLang="cs-CZ" sz="2400"/>
              <a:t> – alternativní hypotéza, kterou přijmeme, zamítneme-li hypotézu Ho</a:t>
            </a:r>
          </a:p>
          <a:p>
            <a:pPr eaLnBrk="1" hangingPunct="1">
              <a:lnSpc>
                <a:spcPct val="90000"/>
              </a:lnSpc>
            </a:pPr>
            <a:r>
              <a:rPr lang="cs-CZ" altLang="cs-CZ" sz="2400" b="1">
                <a:latin typeface="Symbol" panose="05050102010706020507" pitchFamily="18" charset="2"/>
              </a:rPr>
              <a:t>a</a:t>
            </a:r>
            <a:r>
              <a:rPr lang="cs-CZ" altLang="cs-CZ" sz="2400" b="1"/>
              <a:t> – hladina významnosti</a:t>
            </a:r>
            <a:r>
              <a:rPr lang="cs-CZ" altLang="cs-CZ" sz="2400"/>
              <a:t> – volí se malá do 0,05; nejčastěji 0,05 - tedy 5-ti% (nebo 0,01 tedy 1%) pravděpodobnost chyby 1. druhu; vysoce významné výsledky testování pro </a:t>
            </a:r>
            <a:r>
              <a:rPr lang="cs-CZ" altLang="cs-CZ" sz="2400">
                <a:latin typeface="Symbol" panose="05050102010706020507" pitchFamily="18" charset="2"/>
              </a:rPr>
              <a:t>a = </a:t>
            </a:r>
            <a:r>
              <a:rPr lang="cs-CZ" altLang="cs-CZ" sz="2400"/>
              <a:t>0,005</a:t>
            </a:r>
            <a:r>
              <a:rPr lang="cs-CZ" altLang="cs-CZ" sz="2400">
                <a:latin typeface="Symbol" panose="05050102010706020507" pitchFamily="18" charset="2"/>
              </a:rPr>
              <a:t> </a:t>
            </a:r>
            <a:r>
              <a:rPr lang="cs-CZ" altLang="cs-CZ" sz="2400"/>
              <a:t>a méně</a:t>
            </a:r>
          </a:p>
          <a:p>
            <a:pPr eaLnBrk="1" hangingPunct="1">
              <a:lnSpc>
                <a:spcPct val="90000"/>
              </a:lnSpc>
            </a:pPr>
            <a:r>
              <a:rPr lang="cs-CZ" altLang="cs-CZ" sz="2400" b="1"/>
              <a:t>kritická hodnota</a:t>
            </a:r>
            <a:r>
              <a:rPr lang="cs-CZ" altLang="cs-CZ" sz="2400"/>
              <a:t> pro test nulové hypotézy = </a:t>
            </a:r>
            <a:r>
              <a:rPr lang="cs-CZ" altLang="cs-CZ" sz="2400" b="1"/>
              <a:t>hodnota kvantilu hraniční pro oblast zamítání H</a:t>
            </a:r>
            <a:r>
              <a:rPr lang="cs-CZ" altLang="cs-CZ" sz="2400" b="1" baseline="-25000"/>
              <a:t>0</a:t>
            </a:r>
            <a:r>
              <a:rPr lang="cs-CZ" altLang="cs-CZ" sz="2400" b="1"/>
              <a:t> na zvolené hladině významnosti </a:t>
            </a:r>
            <a:r>
              <a:rPr lang="cs-CZ" altLang="cs-CZ" sz="2400" b="1" i="1">
                <a:latin typeface="Symbol" panose="05050102010706020507" pitchFamily="18" charset="2"/>
              </a:rPr>
              <a:t>a  </a:t>
            </a:r>
            <a:r>
              <a:rPr lang="cs-CZ" altLang="cs-CZ" sz="2400">
                <a:cs typeface="Times New Roman" panose="02020603050405020304" pitchFamily="18" charset="0"/>
              </a:rPr>
              <a:t>(kde </a:t>
            </a:r>
            <a:r>
              <a:rPr lang="cs-CZ" altLang="cs-CZ" sz="2400" i="1">
                <a:latin typeface="Symbol" panose="05050102010706020507" pitchFamily="18" charset="2"/>
                <a:cs typeface="Times New Roman" panose="02020603050405020304" pitchFamily="18" charset="0"/>
              </a:rPr>
              <a:t>a</a:t>
            </a:r>
            <a:r>
              <a:rPr lang="cs-CZ" altLang="cs-CZ" sz="2400">
                <a:cs typeface="Times New Roman" panose="02020603050405020304" pitchFamily="18" charset="0"/>
              </a:rPr>
              <a:t> vyjadřuje pravděpodobnost, že náhodná veličina překročí tuto hodnotu).</a:t>
            </a:r>
            <a:endParaRPr lang="cs-CZ" altLang="cs-CZ" sz="2400">
              <a:latin typeface="Symbol" panose="05050102010706020507" pitchFamily="18" charset="2"/>
            </a:endParaRPr>
          </a:p>
          <a:p>
            <a:pPr eaLnBrk="1" hangingPunct="1">
              <a:lnSpc>
                <a:spcPct val="90000"/>
              </a:lnSpc>
            </a:pPr>
            <a:endParaRPr lang="cs-CZ" altLang="cs-CZ" sz="2400">
              <a:latin typeface="Symbol" panose="05050102010706020507" pitchFamily="18" charset="2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urmalinity">
  <a:themeElements>
    <a:clrScheme name="turmalinity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urmalinity">
      <a:majorFont>
        <a:latin typeface="Comic Sans MS"/>
        <a:ea typeface=""/>
        <a:cs typeface=""/>
      </a:majorFont>
      <a:minorFont>
        <a:latin typeface="Comic Sans MS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turmalinity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urmalinity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urmalinity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urmalinity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urmalinity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urmalinity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urmalinity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urmalinity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urmalinity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urmalinity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urmalinity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urmalinity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tiv systém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ystém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turmalinity 1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  <a:fontScheme name="turmalinity">
    <a:majorFont>
      <a:latin typeface="Comic Sans MS"/>
      <a:ea typeface=""/>
      <a:cs typeface=""/>
    </a:majorFont>
    <a:minorFont>
      <a:latin typeface="Comic Sans MS"/>
      <a:ea typeface=""/>
      <a:cs typeface=""/>
    </a:minorFont>
  </a:fontScheme>
  <a:fmtScheme name="Kancelář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21582</TotalTime>
  <Words>1354</Words>
  <Application>Microsoft Office PowerPoint</Application>
  <PresentationFormat>Předvádění na obrazovce (4:3)</PresentationFormat>
  <Paragraphs>195</Paragraphs>
  <Slides>16</Slides>
  <Notes>0</Notes>
  <HiddenSlides>0</HiddenSlides>
  <MMClips>0</MMClips>
  <ScaleCrop>false</ScaleCrop>
  <HeadingPairs>
    <vt:vector size="8" baseType="variant">
      <vt:variant>
        <vt:lpstr>Použitá písma</vt:lpstr>
      </vt:variant>
      <vt:variant>
        <vt:i4>7</vt:i4>
      </vt:variant>
      <vt:variant>
        <vt:lpstr>Motiv</vt:lpstr>
      </vt:variant>
      <vt:variant>
        <vt:i4>1</vt:i4>
      </vt:variant>
      <vt:variant>
        <vt:lpstr>Vložené servery OLE</vt:lpstr>
      </vt:variant>
      <vt:variant>
        <vt:i4>3</vt:i4>
      </vt:variant>
      <vt:variant>
        <vt:lpstr>Nadpisy snímků</vt:lpstr>
      </vt:variant>
      <vt:variant>
        <vt:i4>16</vt:i4>
      </vt:variant>
    </vt:vector>
  </HeadingPairs>
  <TitlesOfParts>
    <vt:vector size="27" baseType="lpstr">
      <vt:lpstr>Arial</vt:lpstr>
      <vt:lpstr>Comic Sans MS</vt:lpstr>
      <vt:lpstr>Wingdings</vt:lpstr>
      <vt:lpstr>Symbol</vt:lpstr>
      <vt:lpstr>Times New Roman</vt:lpstr>
      <vt:lpstr>Arial Unicode MS</vt:lpstr>
      <vt:lpstr>Calibri</vt:lpstr>
      <vt:lpstr>turmalinity</vt:lpstr>
      <vt:lpstr>Rovnice</vt:lpstr>
      <vt:lpstr>Graf aplikace Microsoft Office Excel</vt:lpstr>
      <vt:lpstr>Editor rovnic 3.0</vt:lpstr>
      <vt:lpstr>Základy zpracování geologických dat  korelační analýza – nelineární závislost  testování statistických hypotéz</vt:lpstr>
      <vt:lpstr>Nelineární závislost</vt:lpstr>
      <vt:lpstr>Spearmanův koeficient pořadové korelace</vt:lpstr>
      <vt:lpstr>Spearmanův koeficient pořadové korelace</vt:lpstr>
      <vt:lpstr>Testování statistických hypotéz</vt:lpstr>
      <vt:lpstr>Testování statistických hypotéz</vt:lpstr>
      <vt:lpstr>Testování statistických hypotéz</vt:lpstr>
      <vt:lpstr>Prezentace aplikace PowerPoint</vt:lpstr>
      <vt:lpstr>Testování statistických hypotéz</vt:lpstr>
      <vt:lpstr>Chyby při testování</vt:lpstr>
      <vt:lpstr>Testování statistických hypotéz</vt:lpstr>
      <vt:lpstr>Oboustranný, jednostranný test</vt:lpstr>
      <vt:lpstr>Prezentace aplikace PowerPoint</vt:lpstr>
      <vt:lpstr>Testování statistických hypotéz</vt:lpstr>
      <vt:lpstr>Test nezávislosti dat ~ síly korelačního koeficientu </vt:lpstr>
      <vt:lpstr>Příklad</vt:lpstr>
    </vt:vector>
  </TitlesOfParts>
  <Company>LEMM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Renata Copjakova</dc:creator>
  <cp:lastModifiedBy>Renata Čopjaková</cp:lastModifiedBy>
  <cp:revision>165</cp:revision>
  <dcterms:created xsi:type="dcterms:W3CDTF">2007-09-15T09:52:43Z</dcterms:created>
  <dcterms:modified xsi:type="dcterms:W3CDTF">2024-11-12T10:05:30Z</dcterms:modified>
</cp:coreProperties>
</file>