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9"/>
  </p:notesMasterIdLst>
  <p:handoutMasterIdLst>
    <p:handoutMasterId r:id="rId20"/>
  </p:handoutMasterIdLst>
  <p:sldIdLst>
    <p:sldId id="258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48" r:id="rId11"/>
    <p:sldId id="347" r:id="rId12"/>
    <p:sldId id="353" r:id="rId13"/>
    <p:sldId id="363" r:id="rId14"/>
    <p:sldId id="351" r:id="rId15"/>
    <p:sldId id="349" r:id="rId16"/>
    <p:sldId id="346" r:id="rId17"/>
    <p:sldId id="362" r:id="rId18"/>
  </p:sldIdLst>
  <p:sldSz cx="9144000" cy="6858000" type="screen4x3"/>
  <p:notesSz cx="6781800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  <a:srgbClr val="FFCC66"/>
    <a:srgbClr val="FFFF00"/>
    <a:srgbClr val="FF9900"/>
    <a:srgbClr val="CC9900"/>
    <a:srgbClr val="33CC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872" autoAdjust="0"/>
    <p:restoredTop sz="94660"/>
  </p:normalViewPr>
  <p:slideViewPr>
    <p:cSldViewPr>
      <p:cViewPr varScale="1">
        <p:scale>
          <a:sx n="77" d="100"/>
          <a:sy n="77" d="100"/>
        </p:scale>
        <p:origin x="1910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Renata\statistica\statistika%202021\cviceni%208%202021%20vypracova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/>
              <a:t>Studentovo</a:t>
            </a:r>
            <a:r>
              <a:rPr lang="cs-CZ" sz="1200"/>
              <a:t> rozdělení pravděpodobností pro 19 stupňů volnosti</a:t>
            </a:r>
            <a:endParaRPr lang="en-US" sz="1200"/>
          </a:p>
        </c:rich>
      </c:tx>
      <c:layout>
        <c:manualLayout>
          <c:xMode val="edge"/>
          <c:yMode val="edge"/>
          <c:x val="6.8379243856653837E-2"/>
          <c:y val="2.1649846586078148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frekv fce</c:v>
          </c:tx>
          <c:marker>
            <c:symbol val="none"/>
          </c:marker>
          <c:xVal>
            <c:numRef>
              <c:f>'krit hodn Studentovo rozdeleni'!$J$8:$J$88</c:f>
              <c:numCache>
                <c:formatCode>General</c:formatCode>
                <c:ptCount val="81"/>
                <c:pt idx="0">
                  <c:v>-4</c:v>
                </c:pt>
                <c:pt idx="1">
                  <c:v>-3.9</c:v>
                </c:pt>
                <c:pt idx="2">
                  <c:v>-3.8</c:v>
                </c:pt>
                <c:pt idx="3">
                  <c:v>-3.7</c:v>
                </c:pt>
                <c:pt idx="4">
                  <c:v>-3.6</c:v>
                </c:pt>
                <c:pt idx="5">
                  <c:v>-3.5</c:v>
                </c:pt>
                <c:pt idx="6">
                  <c:v>-3.4</c:v>
                </c:pt>
                <c:pt idx="7">
                  <c:v>-3.3</c:v>
                </c:pt>
                <c:pt idx="8">
                  <c:v>-3.2</c:v>
                </c:pt>
                <c:pt idx="9">
                  <c:v>-3.1</c:v>
                </c:pt>
                <c:pt idx="10">
                  <c:v>-3</c:v>
                </c:pt>
                <c:pt idx="11">
                  <c:v>-2.9</c:v>
                </c:pt>
                <c:pt idx="12">
                  <c:v>-2.8</c:v>
                </c:pt>
                <c:pt idx="13">
                  <c:v>-2.7</c:v>
                </c:pt>
                <c:pt idx="14">
                  <c:v>-2.6</c:v>
                </c:pt>
                <c:pt idx="15">
                  <c:v>-2.5</c:v>
                </c:pt>
                <c:pt idx="16">
                  <c:v>-2.4</c:v>
                </c:pt>
                <c:pt idx="17">
                  <c:v>-2.2999999999999998</c:v>
                </c:pt>
                <c:pt idx="18">
                  <c:v>-2.2000000000000002</c:v>
                </c:pt>
                <c:pt idx="19">
                  <c:v>-2.1</c:v>
                </c:pt>
                <c:pt idx="20">
                  <c:v>-2</c:v>
                </c:pt>
                <c:pt idx="21">
                  <c:v>-1.9</c:v>
                </c:pt>
                <c:pt idx="22">
                  <c:v>-1.8</c:v>
                </c:pt>
                <c:pt idx="23">
                  <c:v>-1.7</c:v>
                </c:pt>
                <c:pt idx="24">
                  <c:v>-1.6</c:v>
                </c:pt>
                <c:pt idx="25">
                  <c:v>-1.5</c:v>
                </c:pt>
                <c:pt idx="26">
                  <c:v>-1.4</c:v>
                </c:pt>
                <c:pt idx="27">
                  <c:v>-1.3</c:v>
                </c:pt>
                <c:pt idx="28">
                  <c:v>-1.2</c:v>
                </c:pt>
                <c:pt idx="29">
                  <c:v>-1.1000000000000001</c:v>
                </c:pt>
                <c:pt idx="30">
                  <c:v>-1</c:v>
                </c:pt>
                <c:pt idx="31">
                  <c:v>-0.9</c:v>
                </c:pt>
                <c:pt idx="32">
                  <c:v>-0.8</c:v>
                </c:pt>
                <c:pt idx="33">
                  <c:v>-0.7</c:v>
                </c:pt>
                <c:pt idx="34">
                  <c:v>-0.6</c:v>
                </c:pt>
                <c:pt idx="35">
                  <c:v>-0.5</c:v>
                </c:pt>
                <c:pt idx="36">
                  <c:v>-0.4</c:v>
                </c:pt>
                <c:pt idx="37">
                  <c:v>-0.3</c:v>
                </c:pt>
                <c:pt idx="38">
                  <c:v>-0.2</c:v>
                </c:pt>
                <c:pt idx="39">
                  <c:v>-0.1</c:v>
                </c:pt>
                <c:pt idx="40">
                  <c:v>0</c:v>
                </c:pt>
                <c:pt idx="41">
                  <c:v>0.1</c:v>
                </c:pt>
                <c:pt idx="42">
                  <c:v>0.2</c:v>
                </c:pt>
                <c:pt idx="43">
                  <c:v>0.3</c:v>
                </c:pt>
                <c:pt idx="44">
                  <c:v>0.4</c:v>
                </c:pt>
                <c:pt idx="45">
                  <c:v>0.5</c:v>
                </c:pt>
                <c:pt idx="46">
                  <c:v>0.6</c:v>
                </c:pt>
                <c:pt idx="47">
                  <c:v>0.7</c:v>
                </c:pt>
                <c:pt idx="48">
                  <c:v>0.8</c:v>
                </c:pt>
                <c:pt idx="49">
                  <c:v>0.9</c:v>
                </c:pt>
                <c:pt idx="50">
                  <c:v>1</c:v>
                </c:pt>
                <c:pt idx="51">
                  <c:v>1.1000000000000001</c:v>
                </c:pt>
                <c:pt idx="52">
                  <c:v>1.2</c:v>
                </c:pt>
                <c:pt idx="53">
                  <c:v>1.3</c:v>
                </c:pt>
                <c:pt idx="54">
                  <c:v>1.4</c:v>
                </c:pt>
                <c:pt idx="55">
                  <c:v>1.5</c:v>
                </c:pt>
                <c:pt idx="56">
                  <c:v>1.6</c:v>
                </c:pt>
                <c:pt idx="57">
                  <c:v>1.7</c:v>
                </c:pt>
                <c:pt idx="58">
                  <c:v>1.8</c:v>
                </c:pt>
                <c:pt idx="59">
                  <c:v>1.9</c:v>
                </c:pt>
                <c:pt idx="60">
                  <c:v>2</c:v>
                </c:pt>
                <c:pt idx="61">
                  <c:v>2.1</c:v>
                </c:pt>
                <c:pt idx="62">
                  <c:v>2.2000000000000002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2.5</c:v>
                </c:pt>
                <c:pt idx="66">
                  <c:v>2.6</c:v>
                </c:pt>
                <c:pt idx="67">
                  <c:v>2.7</c:v>
                </c:pt>
                <c:pt idx="68">
                  <c:v>2.8</c:v>
                </c:pt>
                <c:pt idx="69">
                  <c:v>2.9</c:v>
                </c:pt>
                <c:pt idx="70">
                  <c:v>3</c:v>
                </c:pt>
                <c:pt idx="71">
                  <c:v>3.1</c:v>
                </c:pt>
                <c:pt idx="72">
                  <c:v>3.2</c:v>
                </c:pt>
                <c:pt idx="73">
                  <c:v>3.3</c:v>
                </c:pt>
                <c:pt idx="74">
                  <c:v>3.4</c:v>
                </c:pt>
                <c:pt idx="75">
                  <c:v>3.5</c:v>
                </c:pt>
                <c:pt idx="76">
                  <c:v>3.6</c:v>
                </c:pt>
                <c:pt idx="77">
                  <c:v>3.7</c:v>
                </c:pt>
                <c:pt idx="78">
                  <c:v>3.8</c:v>
                </c:pt>
                <c:pt idx="79">
                  <c:v>3.9</c:v>
                </c:pt>
                <c:pt idx="80">
                  <c:v>4</c:v>
                </c:pt>
              </c:numCache>
            </c:numRef>
          </c:xVal>
          <c:yVal>
            <c:numRef>
              <c:f>'krit hodn Studentovo rozdeleni'!$K$8:$K$88</c:f>
              <c:numCache>
                <c:formatCode>General</c:formatCode>
                <c:ptCount val="81"/>
                <c:pt idx="0">
                  <c:v>8.7509229562641848E-4</c:v>
                </c:pt>
                <c:pt idx="1">
                  <c:v>1.099521084780419E-3</c:v>
                </c:pt>
                <c:pt idx="2">
                  <c:v>1.380611911827563E-3</c:v>
                </c:pt>
                <c:pt idx="3">
                  <c:v>1.7321484039813681E-3</c:v>
                </c:pt>
                <c:pt idx="4">
                  <c:v>2.1710338625362965E-3</c:v>
                </c:pt>
                <c:pt idx="5">
                  <c:v>2.7179038385071342E-3</c:v>
                </c:pt>
                <c:pt idx="6">
                  <c:v>3.3978234145717323E-3</c:v>
                </c:pt>
                <c:pt idx="7">
                  <c:v>4.2410671948171644E-3</c:v>
                </c:pt>
                <c:pt idx="8">
                  <c:v>5.2839733789948277E-3</c:v>
                </c:pt>
                <c:pt idx="9">
                  <c:v>6.5698541102109697E-3</c:v>
                </c:pt>
                <c:pt idx="10">
                  <c:v>8.1499320978896585E-3</c:v>
                </c:pt>
                <c:pt idx="11">
                  <c:v>1.0084258001938334E-2</c:v>
                </c:pt>
                <c:pt idx="12">
                  <c:v>1.2442544104229521E-2</c:v>
                </c:pt>
                <c:pt idx="13">
                  <c:v>1.5304827630054169E-2</c:v>
                </c:pt>
                <c:pt idx="14">
                  <c:v>1.8761852481682013E-2</c:v>
                </c:pt>
                <c:pt idx="15">
                  <c:v>2.2915032590837176E-2</c:v>
                </c:pt>
                <c:pt idx="16">
                  <c:v>2.787583596925066E-2</c:v>
                </c:pt>
                <c:pt idx="17">
                  <c:v>3.3764409261344761E-2</c:v>
                </c:pt>
                <c:pt idx="18">
                  <c:v>4.0707252694347502E-2</c:v>
                </c:pt>
                <c:pt idx="19">
                  <c:v>4.8833760265773837E-2</c:v>
                </c:pt>
                <c:pt idx="20">
                  <c:v>5.8271465915450411E-2</c:v>
                </c:pt>
                <c:pt idx="21">
                  <c:v>6.9139889378201369E-2</c:v>
                </c:pt>
                <c:pt idx="22">
                  <c:v>8.1542960461933309E-2</c:v>
                </c:pt>
                <c:pt idx="23">
                  <c:v>9.5560120369123938E-2</c:v>
                </c:pt>
                <c:pt idx="24">
                  <c:v>0.11123635223869489</c:v>
                </c:pt>
                <c:pt idx="25">
                  <c:v>0.1285715737864549</c:v>
                </c:pt>
                <c:pt idx="26">
                  <c:v>0.14751001958969082</c:v>
                </c:pt>
                <c:pt idx="27">
                  <c:v>0.1679304288839252</c:v>
                </c:pt>
                <c:pt idx="28">
                  <c:v>0.18963800993470459</c:v>
                </c:pt>
                <c:pt idx="29">
                  <c:v>0.2123592430551835</c:v>
                </c:pt>
                <c:pt idx="30">
                  <c:v>0.2357405797052903</c:v>
                </c:pt>
                <c:pt idx="31">
                  <c:v>0.25935196834969348</c:v>
                </c:pt>
                <c:pt idx="32">
                  <c:v>0.28269587358828024</c:v>
                </c:pt>
                <c:pt idx="33">
                  <c:v>0.30522205540888397</c:v>
                </c:pt>
                <c:pt idx="34">
                  <c:v>0.32634786367331781</c:v>
                </c:pt>
                <c:pt idx="35">
                  <c:v>0.34548322530329595</c:v>
                </c:pt>
                <c:pt idx="36">
                  <c:v>0.36205892397661432</c:v>
                </c:pt>
                <c:pt idx="37">
                  <c:v>0.37555627245627343</c:v>
                </c:pt>
                <c:pt idx="38">
                  <c:v>0.38553593443319562</c:v>
                </c:pt>
                <c:pt idx="39">
                  <c:v>0.39166353119535768</c:v>
                </c:pt>
                <c:pt idx="40">
                  <c:v>0.39372980729260365</c:v>
                </c:pt>
                <c:pt idx="41">
                  <c:v>0.39166353119535768</c:v>
                </c:pt>
                <c:pt idx="42">
                  <c:v>0.38553593443319562</c:v>
                </c:pt>
                <c:pt idx="43">
                  <c:v>0.37555627245627343</c:v>
                </c:pt>
                <c:pt idx="44">
                  <c:v>0.36205892397661432</c:v>
                </c:pt>
                <c:pt idx="45">
                  <c:v>0.34548322530329595</c:v>
                </c:pt>
                <c:pt idx="46">
                  <c:v>0.32634786367331781</c:v>
                </c:pt>
                <c:pt idx="47">
                  <c:v>0.30522205540888397</c:v>
                </c:pt>
                <c:pt idx="48">
                  <c:v>0.28269587358828024</c:v>
                </c:pt>
                <c:pt idx="49">
                  <c:v>0.25935196834969348</c:v>
                </c:pt>
                <c:pt idx="50">
                  <c:v>0.2357405797052903</c:v>
                </c:pt>
                <c:pt idx="51">
                  <c:v>0.2123592430551835</c:v>
                </c:pt>
                <c:pt idx="52">
                  <c:v>0.18963800993470459</c:v>
                </c:pt>
                <c:pt idx="53">
                  <c:v>0.1679304288839252</c:v>
                </c:pt>
                <c:pt idx="54">
                  <c:v>0.14751001958969082</c:v>
                </c:pt>
                <c:pt idx="55">
                  <c:v>0.1285715737864549</c:v>
                </c:pt>
                <c:pt idx="56">
                  <c:v>0.11123635223869489</c:v>
                </c:pt>
                <c:pt idx="57">
                  <c:v>9.5560120369123938E-2</c:v>
                </c:pt>
                <c:pt idx="58">
                  <c:v>8.1542960461933309E-2</c:v>
                </c:pt>
                <c:pt idx="59">
                  <c:v>6.9139889378201369E-2</c:v>
                </c:pt>
                <c:pt idx="60">
                  <c:v>5.8271465915450411E-2</c:v>
                </c:pt>
                <c:pt idx="61">
                  <c:v>4.8833760265773837E-2</c:v>
                </c:pt>
                <c:pt idx="62">
                  <c:v>4.0707252694347502E-2</c:v>
                </c:pt>
                <c:pt idx="63">
                  <c:v>3.3764409261344761E-2</c:v>
                </c:pt>
                <c:pt idx="64">
                  <c:v>2.787583596925066E-2</c:v>
                </c:pt>
                <c:pt idx="65">
                  <c:v>2.2915032590837176E-2</c:v>
                </c:pt>
                <c:pt idx="66">
                  <c:v>1.8761852481682013E-2</c:v>
                </c:pt>
                <c:pt idx="67">
                  <c:v>1.5304827630054169E-2</c:v>
                </c:pt>
                <c:pt idx="68">
                  <c:v>1.2442544104229521E-2</c:v>
                </c:pt>
                <c:pt idx="69">
                  <c:v>1.0084258001938334E-2</c:v>
                </c:pt>
                <c:pt idx="70">
                  <c:v>8.1499320978896585E-3</c:v>
                </c:pt>
                <c:pt idx="71">
                  <c:v>6.5698541102109697E-3</c:v>
                </c:pt>
                <c:pt idx="72">
                  <c:v>5.2839733789948277E-3</c:v>
                </c:pt>
                <c:pt idx="73">
                  <c:v>4.2410671948171644E-3</c:v>
                </c:pt>
                <c:pt idx="74">
                  <c:v>3.3978234145717323E-3</c:v>
                </c:pt>
                <c:pt idx="75">
                  <c:v>2.7179038385071342E-3</c:v>
                </c:pt>
                <c:pt idx="76">
                  <c:v>2.1710338625362965E-3</c:v>
                </c:pt>
                <c:pt idx="77">
                  <c:v>1.7321484039813681E-3</c:v>
                </c:pt>
                <c:pt idx="78">
                  <c:v>1.380611911827563E-3</c:v>
                </c:pt>
                <c:pt idx="79">
                  <c:v>1.099521084780419E-3</c:v>
                </c:pt>
                <c:pt idx="80">
                  <c:v>8.7509229562641848E-4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A7B-4857-B7C2-5AC31BDB2487}"/>
            </c:ext>
          </c:extLst>
        </c:ser>
        <c:ser>
          <c:idx val="1"/>
          <c:order val="1"/>
          <c:tx>
            <c:v>distrib fce</c:v>
          </c:tx>
          <c:marker>
            <c:symbol val="none"/>
          </c:marker>
          <c:xVal>
            <c:numRef>
              <c:f>'krit hodn Studentovo rozdeleni'!$J$8:$J$88</c:f>
              <c:numCache>
                <c:formatCode>General</c:formatCode>
                <c:ptCount val="81"/>
                <c:pt idx="0">
                  <c:v>-4</c:v>
                </c:pt>
                <c:pt idx="1">
                  <c:v>-3.9</c:v>
                </c:pt>
                <c:pt idx="2">
                  <c:v>-3.8</c:v>
                </c:pt>
                <c:pt idx="3">
                  <c:v>-3.7</c:v>
                </c:pt>
                <c:pt idx="4">
                  <c:v>-3.6</c:v>
                </c:pt>
                <c:pt idx="5">
                  <c:v>-3.5</c:v>
                </c:pt>
                <c:pt idx="6">
                  <c:v>-3.4</c:v>
                </c:pt>
                <c:pt idx="7">
                  <c:v>-3.3</c:v>
                </c:pt>
                <c:pt idx="8">
                  <c:v>-3.2</c:v>
                </c:pt>
                <c:pt idx="9">
                  <c:v>-3.1</c:v>
                </c:pt>
                <c:pt idx="10">
                  <c:v>-3</c:v>
                </c:pt>
                <c:pt idx="11">
                  <c:v>-2.9</c:v>
                </c:pt>
                <c:pt idx="12">
                  <c:v>-2.8</c:v>
                </c:pt>
                <c:pt idx="13">
                  <c:v>-2.7</c:v>
                </c:pt>
                <c:pt idx="14">
                  <c:v>-2.6</c:v>
                </c:pt>
                <c:pt idx="15">
                  <c:v>-2.5</c:v>
                </c:pt>
                <c:pt idx="16">
                  <c:v>-2.4</c:v>
                </c:pt>
                <c:pt idx="17">
                  <c:v>-2.2999999999999998</c:v>
                </c:pt>
                <c:pt idx="18">
                  <c:v>-2.2000000000000002</c:v>
                </c:pt>
                <c:pt idx="19">
                  <c:v>-2.1</c:v>
                </c:pt>
                <c:pt idx="20">
                  <c:v>-2</c:v>
                </c:pt>
                <c:pt idx="21">
                  <c:v>-1.9</c:v>
                </c:pt>
                <c:pt idx="22">
                  <c:v>-1.8</c:v>
                </c:pt>
                <c:pt idx="23">
                  <c:v>-1.7</c:v>
                </c:pt>
                <c:pt idx="24">
                  <c:v>-1.6</c:v>
                </c:pt>
                <c:pt idx="25">
                  <c:v>-1.5</c:v>
                </c:pt>
                <c:pt idx="26">
                  <c:v>-1.4</c:v>
                </c:pt>
                <c:pt idx="27">
                  <c:v>-1.3</c:v>
                </c:pt>
                <c:pt idx="28">
                  <c:v>-1.2</c:v>
                </c:pt>
                <c:pt idx="29">
                  <c:v>-1.1000000000000001</c:v>
                </c:pt>
                <c:pt idx="30">
                  <c:v>-1</c:v>
                </c:pt>
                <c:pt idx="31">
                  <c:v>-0.9</c:v>
                </c:pt>
                <c:pt idx="32">
                  <c:v>-0.8</c:v>
                </c:pt>
                <c:pt idx="33">
                  <c:v>-0.7</c:v>
                </c:pt>
                <c:pt idx="34">
                  <c:v>-0.6</c:v>
                </c:pt>
                <c:pt idx="35">
                  <c:v>-0.5</c:v>
                </c:pt>
                <c:pt idx="36">
                  <c:v>-0.4</c:v>
                </c:pt>
                <c:pt idx="37">
                  <c:v>-0.3</c:v>
                </c:pt>
                <c:pt idx="38">
                  <c:v>-0.2</c:v>
                </c:pt>
                <c:pt idx="39">
                  <c:v>-0.1</c:v>
                </c:pt>
                <c:pt idx="40">
                  <c:v>0</c:v>
                </c:pt>
                <c:pt idx="41">
                  <c:v>0.1</c:v>
                </c:pt>
                <c:pt idx="42">
                  <c:v>0.2</c:v>
                </c:pt>
                <c:pt idx="43">
                  <c:v>0.3</c:v>
                </c:pt>
                <c:pt idx="44">
                  <c:v>0.4</c:v>
                </c:pt>
                <c:pt idx="45">
                  <c:v>0.5</c:v>
                </c:pt>
                <c:pt idx="46">
                  <c:v>0.6</c:v>
                </c:pt>
                <c:pt idx="47">
                  <c:v>0.7</c:v>
                </c:pt>
                <c:pt idx="48">
                  <c:v>0.8</c:v>
                </c:pt>
                <c:pt idx="49">
                  <c:v>0.9</c:v>
                </c:pt>
                <c:pt idx="50">
                  <c:v>1</c:v>
                </c:pt>
                <c:pt idx="51">
                  <c:v>1.1000000000000001</c:v>
                </c:pt>
                <c:pt idx="52">
                  <c:v>1.2</c:v>
                </c:pt>
                <c:pt idx="53">
                  <c:v>1.3</c:v>
                </c:pt>
                <c:pt idx="54">
                  <c:v>1.4</c:v>
                </c:pt>
                <c:pt idx="55">
                  <c:v>1.5</c:v>
                </c:pt>
                <c:pt idx="56">
                  <c:v>1.6</c:v>
                </c:pt>
                <c:pt idx="57">
                  <c:v>1.7</c:v>
                </c:pt>
                <c:pt idx="58">
                  <c:v>1.8</c:v>
                </c:pt>
                <c:pt idx="59">
                  <c:v>1.9</c:v>
                </c:pt>
                <c:pt idx="60">
                  <c:v>2</c:v>
                </c:pt>
                <c:pt idx="61">
                  <c:v>2.1</c:v>
                </c:pt>
                <c:pt idx="62">
                  <c:v>2.2000000000000002</c:v>
                </c:pt>
                <c:pt idx="63">
                  <c:v>2.2999999999999998</c:v>
                </c:pt>
                <c:pt idx="64">
                  <c:v>2.4</c:v>
                </c:pt>
                <c:pt idx="65">
                  <c:v>2.5</c:v>
                </c:pt>
                <c:pt idx="66">
                  <c:v>2.6</c:v>
                </c:pt>
                <c:pt idx="67">
                  <c:v>2.7</c:v>
                </c:pt>
                <c:pt idx="68">
                  <c:v>2.8</c:v>
                </c:pt>
                <c:pt idx="69">
                  <c:v>2.9</c:v>
                </c:pt>
                <c:pt idx="70">
                  <c:v>3</c:v>
                </c:pt>
                <c:pt idx="71">
                  <c:v>3.1</c:v>
                </c:pt>
                <c:pt idx="72">
                  <c:v>3.2</c:v>
                </c:pt>
                <c:pt idx="73">
                  <c:v>3.3</c:v>
                </c:pt>
                <c:pt idx="74">
                  <c:v>3.4</c:v>
                </c:pt>
                <c:pt idx="75">
                  <c:v>3.5</c:v>
                </c:pt>
                <c:pt idx="76">
                  <c:v>3.6</c:v>
                </c:pt>
                <c:pt idx="77">
                  <c:v>3.7</c:v>
                </c:pt>
                <c:pt idx="78">
                  <c:v>3.8</c:v>
                </c:pt>
                <c:pt idx="79">
                  <c:v>3.9</c:v>
                </c:pt>
                <c:pt idx="80">
                  <c:v>4</c:v>
                </c:pt>
              </c:numCache>
            </c:numRef>
          </c:xVal>
          <c:yVal>
            <c:numRef>
              <c:f>'krit hodn Studentovo rozdeleni'!$L$8:$L$88</c:f>
              <c:numCache>
                <c:formatCode>General</c:formatCode>
                <c:ptCount val="81"/>
                <c:pt idx="0">
                  <c:v>3.8309616861432268E-4</c:v>
                </c:pt>
                <c:pt idx="1">
                  <c:v>4.8140488322452406E-4</c:v>
                </c:pt>
                <c:pt idx="2">
                  <c:v>6.0488625338122931E-4</c:v>
                </c:pt>
                <c:pt idx="3">
                  <c:v>7.5987199904925171E-4</c:v>
                </c:pt>
                <c:pt idx="4">
                  <c:v>9.5422343074153795E-4</c:v>
                </c:pt>
                <c:pt idx="5">
                  <c:v>1.1976733448414057E-3</c:v>
                </c:pt>
                <c:pt idx="6">
                  <c:v>1.502233406739939E-3</c:v>
                </c:pt>
                <c:pt idx="7">
                  <c:v>1.8826754382561298E-3</c:v>
                </c:pt>
                <c:pt idx="8">
                  <c:v>2.3570945141315946E-3</c:v>
                </c:pt>
                <c:pt idx="9">
                  <c:v>2.9475604739453748E-3</c:v>
                </c:pt>
                <c:pt idx="10">
                  <c:v>3.680862091934323E-3</c:v>
                </c:pt>
                <c:pt idx="11">
                  <c:v>4.5893444002377479E-3</c:v>
                </c:pt>
                <c:pt idx="12">
                  <c:v>5.7118341900502367E-3</c:v>
                </c:pt>
                <c:pt idx="13">
                  <c:v>7.0946411840536331E-3</c:v>
                </c:pt>
                <c:pt idx="14">
                  <c:v>8.792612495112517E-3</c:v>
                </c:pt>
                <c:pt idx="15">
                  <c:v>1.0870205584198721E-2</c:v>
                </c:pt>
                <c:pt idx="16">
                  <c:v>1.3402530020309488E-2</c:v>
                </c:pt>
                <c:pt idx="17">
                  <c:v>1.6476291231697457E-2</c:v>
                </c:pt>
                <c:pt idx="18">
                  <c:v>2.0190550823087076E-2</c:v>
                </c:pt>
                <c:pt idx="19">
                  <c:v>2.4657199121636712E-2</c:v>
                </c:pt>
                <c:pt idx="20">
                  <c:v>3.0001018193049178E-2</c:v>
                </c:pt>
                <c:pt idx="21">
                  <c:v>3.6359200042506042E-2</c:v>
                </c:pt>
                <c:pt idx="22">
                  <c:v>4.3880178053601879E-2</c:v>
                </c:pt>
                <c:pt idx="23">
                  <c:v>5.2721633294013373E-2</c:v>
                </c:pt>
                <c:pt idx="24">
                  <c:v>6.3047554593580094E-2</c:v>
                </c:pt>
                <c:pt idx="25">
                  <c:v>7.5024265371135851E-2</c:v>
                </c:pt>
                <c:pt idx="26">
                  <c:v>8.8815383165025658E-2</c:v>
                </c:pt>
                <c:pt idx="27">
                  <c:v>0.1045757501486639</c:v>
                </c:pt>
                <c:pt idx="28">
                  <c:v>0.12244446266039902</c:v>
                </c:pt>
                <c:pt idx="29">
                  <c:v>0.14253723010269753</c:v>
                </c:pt>
                <c:pt idx="30">
                  <c:v>0.16493840046056246</c:v>
                </c:pt>
                <c:pt idx="31">
                  <c:v>0.18969309019810204</c:v>
                </c:pt>
                <c:pt idx="32">
                  <c:v>0.21679993731913483</c:v>
                </c:pt>
                <c:pt idx="33">
                  <c:v>0.24620504411246857</c:v>
                </c:pt>
                <c:pt idx="34">
                  <c:v>0.2777976779760209</c:v>
                </c:pt>
                <c:pt idx="35">
                  <c:v>0.31140824564322089</c:v>
                </c:pt>
                <c:pt idx="36">
                  <c:v>0.34680894468480711</c:v>
                </c:pt>
                <c:pt idx="37">
                  <c:v>0.38371733016963178</c:v>
                </c:pt>
                <c:pt idx="38">
                  <c:v>0.42180282561175847</c:v>
                </c:pt>
                <c:pt idx="39">
                  <c:v>0.46069597488262726</c:v>
                </c:pt>
                <c:pt idx="40">
                  <c:v>0.5</c:v>
                </c:pt>
                <c:pt idx="41">
                  <c:v>0.53930402511737274</c:v>
                </c:pt>
                <c:pt idx="42">
                  <c:v>0.57819717438824147</c:v>
                </c:pt>
                <c:pt idx="43">
                  <c:v>0.61628266983036828</c:v>
                </c:pt>
                <c:pt idx="44">
                  <c:v>0.65319105531519295</c:v>
                </c:pt>
                <c:pt idx="45">
                  <c:v>0.68859175435677911</c:v>
                </c:pt>
                <c:pt idx="46">
                  <c:v>0.72220232202397905</c:v>
                </c:pt>
                <c:pt idx="47">
                  <c:v>0.75379495588753143</c:v>
                </c:pt>
                <c:pt idx="48">
                  <c:v>0.78320006268086517</c:v>
                </c:pt>
                <c:pt idx="49">
                  <c:v>0.81030690980189801</c:v>
                </c:pt>
                <c:pt idx="50">
                  <c:v>0.83506159953943748</c:v>
                </c:pt>
                <c:pt idx="51">
                  <c:v>0.85746276989730252</c:v>
                </c:pt>
                <c:pt idx="52">
                  <c:v>0.87755553733960101</c:v>
                </c:pt>
                <c:pt idx="53">
                  <c:v>0.89542424985133606</c:v>
                </c:pt>
                <c:pt idx="54">
                  <c:v>0.91118461683497431</c:v>
                </c:pt>
                <c:pt idx="55">
                  <c:v>0.92497573462886418</c:v>
                </c:pt>
                <c:pt idx="56">
                  <c:v>0.93695244540641986</c:v>
                </c:pt>
                <c:pt idx="57">
                  <c:v>0.94727836670598664</c:v>
                </c:pt>
                <c:pt idx="58">
                  <c:v>0.95611982194639811</c:v>
                </c:pt>
                <c:pt idx="59">
                  <c:v>0.96364079995749397</c:v>
                </c:pt>
                <c:pt idx="60">
                  <c:v>0.96999898180695077</c:v>
                </c:pt>
                <c:pt idx="61">
                  <c:v>0.97534280087836334</c:v>
                </c:pt>
                <c:pt idx="62">
                  <c:v>0.97980944917691293</c:v>
                </c:pt>
                <c:pt idx="63">
                  <c:v>0.98352370876830253</c:v>
                </c:pt>
                <c:pt idx="64">
                  <c:v>0.98659746997969056</c:v>
                </c:pt>
                <c:pt idx="65">
                  <c:v>0.98912979441580129</c:v>
                </c:pt>
                <c:pt idx="66">
                  <c:v>0.99120738750488746</c:v>
                </c:pt>
                <c:pt idx="67">
                  <c:v>0.99290535881594633</c:v>
                </c:pt>
                <c:pt idx="68">
                  <c:v>0.99428816580994972</c:v>
                </c:pt>
                <c:pt idx="69">
                  <c:v>0.99541065559976227</c:v>
                </c:pt>
                <c:pt idx="70">
                  <c:v>0.9963191379080657</c:v>
                </c:pt>
                <c:pt idx="71">
                  <c:v>0.9970524395260546</c:v>
                </c:pt>
                <c:pt idx="72">
                  <c:v>0.99764290548586843</c:v>
                </c:pt>
                <c:pt idx="73">
                  <c:v>0.99811732456174385</c:v>
                </c:pt>
                <c:pt idx="74">
                  <c:v>0.99849776659326006</c:v>
                </c:pt>
                <c:pt idx="75">
                  <c:v>0.99880232665515856</c:v>
                </c:pt>
                <c:pt idx="76">
                  <c:v>0.99904577656925841</c:v>
                </c:pt>
                <c:pt idx="77">
                  <c:v>0.99924012800095074</c:v>
                </c:pt>
                <c:pt idx="78">
                  <c:v>0.99939511374661882</c:v>
                </c:pt>
                <c:pt idx="79">
                  <c:v>0.99951859511677543</c:v>
                </c:pt>
                <c:pt idx="80">
                  <c:v>0.99961690383138568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A7B-4857-B7C2-5AC31BDB2487}"/>
            </c:ext>
          </c:extLst>
        </c:ser>
        <c:ser>
          <c:idx val="2"/>
          <c:order val="2"/>
          <c:spPr>
            <a:ln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dPt>
            <c:idx val="1"/>
            <c:bubble3D val="0"/>
            <c:spPr>
              <a:ln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7-4A7B-4857-B7C2-5AC31BDB2487}"/>
              </c:ext>
            </c:extLst>
          </c:dPt>
          <c:xVal>
            <c:numRef>
              <c:f>'krit hodn Studentovo rozdeleni'!$R$6:$R$7</c:f>
              <c:numCache>
                <c:formatCode>General</c:formatCode>
                <c:ptCount val="2"/>
                <c:pt idx="0">
                  <c:v>0</c:v>
                </c:pt>
                <c:pt idx="1">
                  <c:v>1.7290000000000001</c:v>
                </c:pt>
              </c:numCache>
            </c:numRef>
          </c:xVal>
          <c:yVal>
            <c:numRef>
              <c:f>'krit hodn Studentovo rozdeleni'!$S$6:$S$7</c:f>
              <c:numCache>
                <c:formatCode>General</c:formatCode>
                <c:ptCount val="2"/>
                <c:pt idx="0">
                  <c:v>0.95</c:v>
                </c:pt>
                <c:pt idx="1">
                  <c:v>0.95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A7B-4857-B7C2-5AC31BDB2487}"/>
            </c:ext>
          </c:extLst>
        </c:ser>
        <c:ser>
          <c:idx val="3"/>
          <c:order val="3"/>
          <c:spPr>
            <a:ln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dPt>
            <c:idx val="1"/>
            <c:bubble3D val="0"/>
            <c:spPr>
              <a:ln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4A7B-4857-B7C2-5AC31BDB2487}"/>
              </c:ext>
            </c:extLst>
          </c:dPt>
          <c:xVal>
            <c:numRef>
              <c:f>'krit hodn Studentovo rozdeleni'!$R$7:$R$8</c:f>
              <c:numCache>
                <c:formatCode>General</c:formatCode>
                <c:ptCount val="2"/>
                <c:pt idx="0">
                  <c:v>1.7290000000000001</c:v>
                </c:pt>
                <c:pt idx="1">
                  <c:v>1.7290000000000001</c:v>
                </c:pt>
              </c:numCache>
            </c:numRef>
          </c:xVal>
          <c:yVal>
            <c:numRef>
              <c:f>'krit hodn Studentovo rozdeleni'!$S$7:$S$8</c:f>
              <c:numCache>
                <c:formatCode>General</c:formatCode>
                <c:ptCount val="2"/>
                <c:pt idx="0">
                  <c:v>0.95</c:v>
                </c:pt>
                <c:pt idx="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4A7B-4857-B7C2-5AC31BDB2487}"/>
            </c:ext>
          </c:extLst>
        </c:ser>
        <c:ser>
          <c:idx val="4"/>
          <c:order val="4"/>
          <c:spPr>
            <a:ln>
              <a:solidFill>
                <a:srgbClr val="FFFF00"/>
              </a:solidFill>
              <a:prstDash val="dash"/>
            </a:ln>
          </c:spPr>
          <c:marker>
            <c:symbol val="none"/>
          </c:marker>
          <c:xVal>
            <c:numRef>
              <c:f>'krit hodn Studentovo rozdeleni'!$U$7:$U$8</c:f>
              <c:numCache>
                <c:formatCode>General</c:formatCode>
                <c:ptCount val="2"/>
                <c:pt idx="0">
                  <c:v>2.0930240544083087</c:v>
                </c:pt>
                <c:pt idx="1">
                  <c:v>2.0930240544083087</c:v>
                </c:pt>
              </c:numCache>
            </c:numRef>
          </c:xVal>
          <c:yVal>
            <c:numRef>
              <c:f>'krit hodn Studentovo rozdeleni'!$V$7:$V$8</c:f>
              <c:numCache>
                <c:formatCode>General</c:formatCode>
                <c:ptCount val="2"/>
                <c:pt idx="0">
                  <c:v>0.97499999999999998</c:v>
                </c:pt>
                <c:pt idx="1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4A7B-4857-B7C2-5AC31BDB2487}"/>
            </c:ext>
          </c:extLst>
        </c:ser>
        <c:ser>
          <c:idx val="5"/>
          <c:order val="5"/>
          <c:spPr>
            <a:ln>
              <a:solidFill>
                <a:srgbClr val="FFFF00"/>
              </a:solidFill>
              <a:prstDash val="dash"/>
            </a:ln>
          </c:spPr>
          <c:marker>
            <c:symbol val="none"/>
          </c:marker>
          <c:xVal>
            <c:numRef>
              <c:f>'krit hodn Studentovo rozdeleni'!$U$6:$U$7</c:f>
              <c:numCache>
                <c:formatCode>General</c:formatCode>
                <c:ptCount val="2"/>
                <c:pt idx="0">
                  <c:v>0</c:v>
                </c:pt>
                <c:pt idx="1">
                  <c:v>2.0930240544083087</c:v>
                </c:pt>
              </c:numCache>
            </c:numRef>
          </c:xVal>
          <c:yVal>
            <c:numRef>
              <c:f>'krit hodn Studentovo rozdeleni'!$V$6:$V$7</c:f>
              <c:numCache>
                <c:formatCode>General</c:formatCode>
                <c:ptCount val="2"/>
                <c:pt idx="0">
                  <c:v>0.97499999999999998</c:v>
                </c:pt>
                <c:pt idx="1">
                  <c:v>0.97499999999999998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4A7B-4857-B7C2-5AC31BDB2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454920"/>
        <c:axId val="362454528"/>
      </c:scatterChart>
      <c:valAx>
        <c:axId val="362454920"/>
        <c:scaling>
          <c:orientation val="minMax"/>
          <c:max val="4"/>
          <c:min val="-4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xi</a:t>
                </a:r>
              </a:p>
            </c:rich>
          </c:tx>
          <c:layout>
            <c:manualLayout>
              <c:xMode val="edge"/>
              <c:yMode val="edge"/>
              <c:x val="0.40681603547515749"/>
              <c:y val="0.923292978118939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62454528"/>
        <c:crosses val="autoZero"/>
        <c:crossBetween val="midCat"/>
        <c:majorUnit val="1"/>
        <c:minorUnit val="0.1"/>
      </c:valAx>
      <c:valAx>
        <c:axId val="362454528"/>
        <c:scaling>
          <c:orientation val="minMax"/>
          <c:max val="1"/>
        </c:scaling>
        <c:delete val="0"/>
        <c:axPos val="l"/>
        <c:majorGridlines/>
        <c:min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cs-CZ"/>
                  <a:t>p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62454920"/>
        <c:crosses val="autoZero"/>
        <c:crossBetween val="midCat"/>
        <c:majorUnit val="0.1"/>
        <c:minorUnit val="1.0000000000000002E-2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0.61131</cdr:x>
      <cdr:y>0.69656</cdr:y>
    </cdr:from>
    <cdr:to>
      <cdr:x>0.71866</cdr:x>
      <cdr:y>0.75668</cdr:y>
    </cdr:to>
    <cdr:sp macro="" textlink="">
      <cdr:nvSpPr>
        <cdr:cNvPr id="2" name="TextovéPole 6"/>
        <cdr:cNvSpPr txBox="1"/>
      </cdr:nvSpPr>
      <cdr:spPr>
        <a:xfrm xmlns:a="http://schemas.openxmlformats.org/drawingml/2006/main">
          <a:off x="3570751" y="3566019"/>
          <a:ext cx="62703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cs-CZ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cs-CZ" sz="1400" dirty="0">
              <a:solidFill>
                <a:schemeClr val="tx2"/>
              </a:solidFill>
            </a:rPr>
            <a:t>5%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3E5825D-30CB-43A9-BC52-0557E117C4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55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6463"/>
            <a:ext cx="54260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384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2822525-9254-4CF7-B435-97943DAF26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510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AB24-17B0-4851-980D-0E387AB9EE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89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05522-11F6-487F-B2B5-B30ABB4A94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84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E0F56-48B8-4EE6-81A2-C24D23B08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7F219-66C1-4EB5-B1C7-F90B789C99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55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0167D-EE42-468B-803E-9C9F518F6D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51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A8376-5062-478A-89D8-DA5C383E8A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0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3460B-63D6-4B68-8812-2AA182D644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69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087D7-D8FA-4336-8F7E-B89C5EC62A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09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FD0E4-FB11-41C6-944E-66135D2947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27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765E9-23F4-49F1-BD63-B741CE36B2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8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BDF03-A56E-45B2-9809-87E591CE4D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09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rgbClr val="FFDD55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07059F9-AC2C-48B4-899D-6E526B3AA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765175"/>
            <a:ext cx="874871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95288" y="0"/>
            <a:ext cx="0" cy="659765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08962" cy="3097212"/>
          </a:xfrm>
        </p:spPr>
        <p:txBody>
          <a:bodyPr/>
          <a:lstStyle/>
          <a:p>
            <a:pPr eaLnBrk="1" hangingPunct="1"/>
            <a:r>
              <a:rPr lang="cs-CZ" sz="3600" dirty="0"/>
              <a:t>Základy zpracování geologických dat</a:t>
            </a:r>
            <a:br>
              <a:rPr lang="cs-CZ" sz="3600" dirty="0"/>
            </a:br>
            <a:br>
              <a:rPr lang="cs-CZ" sz="2400" dirty="0"/>
            </a:br>
            <a:r>
              <a:rPr lang="cs-CZ" sz="2400" dirty="0"/>
              <a:t> testování statistických hypotéz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516563"/>
            <a:ext cx="8229600" cy="1009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000" b="1"/>
              <a:t>R. Čopjaková</a:t>
            </a:r>
            <a:endParaRPr lang="cs-CZ" sz="2000"/>
          </a:p>
          <a:p>
            <a:pPr algn="ctr" eaLnBrk="1" hangingPunct="1">
              <a:buFont typeface="Wingdings" pitchFamily="2" charset="2"/>
              <a:buNone/>
            </a:pPr>
            <a:endParaRPr lang="cs-CZ" sz="2000"/>
          </a:p>
          <a:p>
            <a:pPr algn="ctr" eaLnBrk="1" hangingPunct="1">
              <a:buFont typeface="Wingdings" pitchFamily="2" charset="2"/>
              <a:buNone/>
            </a:pPr>
            <a:endParaRPr lang="cs-CZ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92162"/>
          </a:xfrm>
        </p:spPr>
        <p:txBody>
          <a:bodyPr/>
          <a:lstStyle/>
          <a:p>
            <a:pPr eaLnBrk="1" hangingPunct="1"/>
            <a:br>
              <a:rPr lang="cs-CZ" sz="2800"/>
            </a:br>
            <a:r>
              <a:rPr lang="cs-CZ" sz="2400"/>
              <a:t>Jednovýběrový Studentův t-test o střední hodnotě</a:t>
            </a:r>
            <a:br>
              <a:rPr lang="cs-CZ" sz="2400"/>
            </a:br>
            <a:endParaRPr lang="cs-CZ" sz="2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76064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cs-CZ" sz="1800" b="1" dirty="0"/>
              <a:t>Testování přítomnosti </a:t>
            </a:r>
            <a:r>
              <a:rPr lang="cs-CZ" sz="1800" b="1" dirty="0">
                <a:solidFill>
                  <a:srgbClr val="C00000"/>
                </a:solidFill>
              </a:rPr>
              <a:t>soustavné (systematické) chyby </a:t>
            </a:r>
            <a:r>
              <a:rPr lang="cs-CZ" sz="1800" b="1" dirty="0"/>
              <a:t>- </a:t>
            </a:r>
            <a:r>
              <a:rPr lang="cs-CZ" sz="1800" dirty="0"/>
              <a:t>Test správnosti výsledků</a:t>
            </a:r>
            <a:endParaRPr lang="cs-CZ" sz="1800" b="1" dirty="0"/>
          </a:p>
          <a:p>
            <a:pPr algn="just" eaLnBrk="1" hangingPunct="1">
              <a:defRPr/>
            </a:pPr>
            <a:r>
              <a:rPr lang="cs-CZ" sz="1800" dirty="0"/>
              <a:t>slouží k porovnání střední hodnoty</a:t>
            </a:r>
            <a:r>
              <a:rPr lang="el-GR" sz="1800" dirty="0"/>
              <a:t> </a:t>
            </a:r>
            <a:r>
              <a:rPr lang="cs-CZ" sz="1800" dirty="0"/>
              <a:t>výběrového souboru s konstantou (H</a:t>
            </a:r>
            <a:r>
              <a:rPr lang="cs-CZ" sz="1800" baseline="-25000" dirty="0"/>
              <a:t>0</a:t>
            </a:r>
            <a:r>
              <a:rPr lang="cs-CZ" sz="1800" dirty="0"/>
              <a:t>:  x</a:t>
            </a:r>
            <a:r>
              <a:rPr lang="el-GR" sz="1800" dirty="0"/>
              <a:t> = μ)</a:t>
            </a:r>
            <a:endParaRPr lang="cs-CZ" sz="1800" dirty="0"/>
          </a:p>
          <a:p>
            <a:pPr algn="just" eaLnBrk="1" hangingPunct="1">
              <a:defRPr/>
            </a:pPr>
            <a:r>
              <a:rPr lang="cs-CZ" sz="1800" dirty="0"/>
              <a:t>Pracujeme s </a:t>
            </a:r>
            <a:r>
              <a:rPr lang="cs-CZ" sz="1800" b="1" i="1" dirty="0"/>
              <a:t>jedním výběrovým souborem</a:t>
            </a:r>
          </a:p>
          <a:p>
            <a:pPr algn="just" eaLnBrk="1" hangingPunct="1">
              <a:defRPr/>
            </a:pPr>
            <a:r>
              <a:rPr lang="cs-CZ" sz="1800" dirty="0">
                <a:solidFill>
                  <a:srgbClr val="C00000"/>
                </a:solidFill>
              </a:rPr>
              <a:t>Aritmetický průměr </a:t>
            </a:r>
            <a:r>
              <a:rPr lang="cs-CZ" sz="1800" dirty="0"/>
              <a:t>výsledků série měření (</a:t>
            </a:r>
            <a:r>
              <a:rPr lang="cs-CZ" sz="1800" dirty="0">
                <a:solidFill>
                  <a:srgbClr val="C00000"/>
                </a:solidFill>
              </a:rPr>
              <a:t>výběrového souboru</a:t>
            </a:r>
            <a:r>
              <a:rPr lang="cs-CZ" sz="1800" dirty="0"/>
              <a:t>) </a:t>
            </a:r>
            <a:r>
              <a:rPr lang="cs-CZ" sz="1800" dirty="0">
                <a:solidFill>
                  <a:srgbClr val="C00000"/>
                </a:solidFill>
              </a:rPr>
              <a:t>je </a:t>
            </a:r>
            <a:r>
              <a:rPr lang="cs-CZ" sz="1800" i="1" dirty="0">
                <a:solidFill>
                  <a:srgbClr val="C00000"/>
                </a:solidFill>
              </a:rPr>
              <a:t>správný</a:t>
            </a:r>
            <a:r>
              <a:rPr lang="cs-CZ" sz="1800" dirty="0"/>
              <a:t>, </a:t>
            </a:r>
            <a:r>
              <a:rPr lang="cs-CZ" sz="1800" dirty="0">
                <a:solidFill>
                  <a:srgbClr val="C00000"/>
                </a:solidFill>
              </a:rPr>
              <a:t>pokud jeho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C00000"/>
                </a:solidFill>
              </a:rPr>
              <a:t>rozdíl od skutečné hodnoty </a:t>
            </a:r>
            <a:r>
              <a:rPr lang="el-GR" sz="1800" dirty="0">
                <a:solidFill>
                  <a:srgbClr val="C00000"/>
                </a:solidFill>
              </a:rPr>
              <a:t>μ </a:t>
            </a:r>
            <a:r>
              <a:rPr lang="cs-CZ" sz="1800" dirty="0"/>
              <a:t>s určitou pravděpodobností (na zvolené hladině významnosti </a:t>
            </a:r>
            <a:r>
              <a:rPr lang="cs-CZ" sz="1800" dirty="0">
                <a:latin typeface="Symbol" pitchFamily="18" charset="2"/>
              </a:rPr>
              <a:t>a</a:t>
            </a:r>
            <a:r>
              <a:rPr lang="el-GR" sz="1800" dirty="0"/>
              <a:t>) </a:t>
            </a:r>
            <a:r>
              <a:rPr lang="cs-CZ" sz="1800" dirty="0">
                <a:solidFill>
                  <a:srgbClr val="C00000"/>
                </a:solidFill>
              </a:rPr>
              <a:t>není statisticky významný</a:t>
            </a:r>
            <a:r>
              <a:rPr lang="cs-CZ" sz="1800" dirty="0"/>
              <a:t>. </a:t>
            </a:r>
          </a:p>
          <a:p>
            <a:pPr algn="just" eaLnBrk="1" hangingPunct="1">
              <a:defRPr/>
            </a:pPr>
            <a:r>
              <a:rPr lang="cs-CZ" sz="1800" dirty="0"/>
              <a:t>Skutečnou hodnotu </a:t>
            </a:r>
            <a:r>
              <a:rPr lang="el-GR" sz="1800" dirty="0"/>
              <a:t>μ </a:t>
            </a:r>
            <a:r>
              <a:rPr lang="cs-CZ" sz="1800" dirty="0"/>
              <a:t>obvykle neznáme a tedy ji nahrazujeme konvenčně správnou hodnotou (tzv. "analytické standardy",) nebo analýzou vzorku se známou koncentrací stanovované složky.</a:t>
            </a:r>
          </a:p>
          <a:p>
            <a:pPr algn="just" eaLnBrk="1" hangingPunct="1">
              <a:defRPr/>
            </a:pPr>
            <a:endParaRPr lang="cs-CZ" sz="1800" dirty="0"/>
          </a:p>
          <a:p>
            <a:pPr algn="just" eaLnBrk="1" hangingPunct="1">
              <a:defRPr/>
            </a:pPr>
            <a:r>
              <a:rPr lang="cs-CZ" sz="1800" dirty="0">
                <a:solidFill>
                  <a:srgbClr val="C00000"/>
                </a:solidFill>
              </a:rPr>
              <a:t>Oboustranný test</a:t>
            </a:r>
            <a:r>
              <a:rPr lang="cs-CZ" sz="1800" dirty="0"/>
              <a:t>: srovnání střední hodnoty naměřených hodnot s deklarovanou hodnotou (hodnotou standardu) – test přítomnosti soustavné chyby</a:t>
            </a:r>
          </a:p>
          <a:p>
            <a:pPr algn="just" eaLnBrk="1" hangingPunct="1">
              <a:defRPr/>
            </a:pPr>
            <a:r>
              <a:rPr lang="cs-CZ" sz="1800" dirty="0">
                <a:solidFill>
                  <a:srgbClr val="C00000"/>
                </a:solidFill>
              </a:rPr>
              <a:t>Jednostranný test</a:t>
            </a:r>
            <a:r>
              <a:rPr lang="cs-CZ" sz="1800" dirty="0"/>
              <a:t>: srovnání, zda střední hodnota naměřených dat je menší (větší) deklarované hodnotě – např. test, zda koncentrace dané látky (např. v půdě) nepřekračují zákonem stanovenou normu.</a:t>
            </a:r>
          </a:p>
          <a:p>
            <a:pPr algn="just" eaLnBrk="1" hangingPunct="1">
              <a:defRPr/>
            </a:pPr>
            <a:endParaRPr lang="cs-CZ" sz="20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2987824" y="1700808"/>
            <a:ext cx="1080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93763"/>
          </a:xfrm>
        </p:spPr>
        <p:txBody>
          <a:bodyPr/>
          <a:lstStyle/>
          <a:p>
            <a:pPr eaLnBrk="1" hangingPunct="1"/>
            <a:br>
              <a:rPr lang="cs-CZ" sz="2800" dirty="0"/>
            </a:br>
            <a:r>
              <a:rPr lang="cs-CZ" sz="2400" dirty="0" err="1"/>
              <a:t>Jednovýběrový</a:t>
            </a:r>
            <a:r>
              <a:rPr lang="cs-CZ" sz="2400" dirty="0"/>
              <a:t> Studentův t-test o střední hodnotě</a:t>
            </a:r>
            <a:br>
              <a:rPr lang="cs-CZ" sz="2800" dirty="0"/>
            </a:br>
            <a:endParaRPr lang="cs-CZ" dirty="0"/>
          </a:p>
        </p:txBody>
      </p:sp>
      <p:sp>
        <p:nvSpPr>
          <p:cNvPr id="5123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457200" y="764704"/>
            <a:ext cx="8229600" cy="5905500"/>
          </a:xfrm>
          <a:blipFill rotWithShape="1">
            <a:blip r:embed="rId2"/>
            <a:stretch>
              <a:fillRect l="-593" t="-516" r="-519" b="-1961"/>
            </a:stretch>
          </a:blipFill>
        </p:spPr>
        <p:txBody>
          <a:bodyPr/>
          <a:lstStyle/>
          <a:p>
            <a:r>
              <a:rPr lang="cs-CZ" dirty="0">
                <a:noFill/>
              </a:rPr>
              <a:t> 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3" y="2133600"/>
            <a:ext cx="15113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7570788" y="5516563"/>
            <a:ext cx="1698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761910" y="1196752"/>
            <a:ext cx="1080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6948264" y="1115452"/>
            <a:ext cx="18710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Ho: x = </a:t>
            </a:r>
            <a:r>
              <a:rPr lang="el-GR" b="1" dirty="0"/>
              <a:t>μ</a:t>
            </a:r>
            <a:endParaRPr lang="cs-CZ" b="1" dirty="0"/>
          </a:p>
          <a:p>
            <a:pPr marL="0" lvl="1"/>
            <a:r>
              <a:rPr lang="cs-CZ" altLang="cs-CZ" sz="2000" b="1" dirty="0"/>
              <a:t>H</a:t>
            </a:r>
            <a:r>
              <a:rPr lang="cs-CZ" altLang="cs-CZ" sz="2000" b="1" baseline="-25000" dirty="0"/>
              <a:t>A</a:t>
            </a:r>
            <a:r>
              <a:rPr lang="cs-CZ" altLang="cs-CZ" sz="2000" b="1" dirty="0"/>
              <a:t>: x</a:t>
            </a:r>
            <a:r>
              <a:rPr lang="cs-CZ" altLang="cs-CZ" sz="2000" b="1" baseline="-25000" dirty="0"/>
              <a:t> </a:t>
            </a:r>
            <a:r>
              <a:rPr lang="cs-CZ" altLang="cs-CZ" sz="2000" b="1" dirty="0"/>
              <a:t>‹ </a:t>
            </a:r>
            <a:r>
              <a:rPr lang="cs-CZ" altLang="cs-CZ" sz="2000" b="1" dirty="0">
                <a:latin typeface="Symbol" panose="05050102010706020507" pitchFamily="18" charset="2"/>
              </a:rPr>
              <a:t>m (</a:t>
            </a:r>
            <a:r>
              <a:rPr lang="cs-CZ" altLang="cs-CZ" sz="2000" b="1" dirty="0"/>
              <a:t>x</a:t>
            </a:r>
            <a:r>
              <a:rPr lang="cs-CZ" altLang="cs-CZ" sz="2000" b="1" baseline="-25000" dirty="0"/>
              <a:t> </a:t>
            </a:r>
            <a:r>
              <a:rPr lang="cs-CZ" altLang="cs-CZ" sz="2000" b="1" dirty="0"/>
              <a:t>› </a:t>
            </a:r>
            <a:r>
              <a:rPr lang="cs-CZ" altLang="cs-CZ" sz="2000" b="1" dirty="0">
                <a:latin typeface="Symbol" panose="05050102010706020507" pitchFamily="18" charset="2"/>
              </a:rPr>
              <a:t>m)</a:t>
            </a:r>
            <a:endParaRPr lang="cs-CZ" altLang="cs-CZ" sz="2000" b="1" baseline="-25000" dirty="0">
              <a:latin typeface="Symbol" panose="05050102010706020507" pitchFamily="18" charset="2"/>
            </a:endParaRPr>
          </a:p>
          <a:p>
            <a:endParaRPr lang="cs-CZ" b="1" dirty="0"/>
          </a:p>
        </p:txBody>
      </p:sp>
      <p:cxnSp>
        <p:nvCxnSpPr>
          <p:cNvPr id="12" name="Přímá spojnice 11"/>
          <p:cNvCxnSpPr/>
          <p:nvPr/>
        </p:nvCxnSpPr>
        <p:spPr>
          <a:xfrm>
            <a:off x="7488324" y="1196752"/>
            <a:ext cx="1080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2786885" y="1166473"/>
            <a:ext cx="2381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</a:pPr>
            <a:r>
              <a:rPr lang="cs-CZ" altLang="cs-CZ" sz="2000" b="1" dirty="0"/>
              <a:t>H</a:t>
            </a:r>
            <a:r>
              <a:rPr lang="cs-CZ" altLang="cs-CZ" sz="2000" b="1" baseline="-25000" dirty="0"/>
              <a:t>0</a:t>
            </a:r>
            <a:r>
              <a:rPr lang="cs-CZ" altLang="cs-CZ" sz="2000" b="1" dirty="0"/>
              <a:t>: x</a:t>
            </a:r>
            <a:r>
              <a:rPr lang="cs-CZ" altLang="cs-CZ" sz="2000" b="1" baseline="-25000" dirty="0"/>
              <a:t> </a:t>
            </a:r>
            <a:r>
              <a:rPr lang="cs-CZ" altLang="cs-CZ" sz="2000" b="1" dirty="0"/>
              <a:t>= </a:t>
            </a:r>
            <a:r>
              <a:rPr lang="cs-CZ" altLang="cs-CZ" sz="2000" b="1" dirty="0">
                <a:latin typeface="Symbol" panose="05050102010706020507" pitchFamily="18" charset="2"/>
              </a:rPr>
              <a:t>m</a:t>
            </a:r>
            <a:endParaRPr lang="cs-CZ" altLang="cs-CZ" sz="2000" b="1" baseline="-25000" dirty="0">
              <a:latin typeface="Symbol" panose="05050102010706020507" pitchFamily="18" charset="2"/>
            </a:endParaRP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H</a:t>
            </a:r>
            <a:r>
              <a:rPr lang="cs-CZ" altLang="cs-CZ" sz="2000" b="1" baseline="-25000" dirty="0"/>
              <a:t>A</a:t>
            </a:r>
            <a:r>
              <a:rPr lang="cs-CZ" altLang="cs-CZ" sz="2000" b="1" dirty="0"/>
              <a:t>: x</a:t>
            </a:r>
            <a:r>
              <a:rPr lang="cs-CZ" altLang="cs-CZ" sz="2000" b="1" baseline="-25000" dirty="0"/>
              <a:t> </a:t>
            </a:r>
            <a:r>
              <a:rPr lang="cs-CZ" altLang="cs-CZ" sz="2000" b="1" dirty="0"/>
              <a:t>≠ </a:t>
            </a:r>
            <a:r>
              <a:rPr lang="cs-CZ" altLang="cs-CZ" sz="2000" b="1" dirty="0">
                <a:latin typeface="Symbol" panose="05050102010706020507" pitchFamily="18" charset="2"/>
              </a:rPr>
              <a:t>m</a:t>
            </a:r>
            <a:endParaRPr lang="cs-CZ" altLang="cs-CZ" sz="2000" b="1" baseline="-25000" dirty="0">
              <a:latin typeface="Symbol" panose="05050102010706020507" pitchFamily="18" charset="2"/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3968316" y="1349152"/>
            <a:ext cx="1080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815916" y="1453750"/>
            <a:ext cx="1080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7516782" y="1476378"/>
            <a:ext cx="1080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8136396" y="1476378"/>
            <a:ext cx="1080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4245375" y="3366282"/>
            <a:ext cx="448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 – je odhad směrodatné odchylky výběru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27419" y="260648"/>
            <a:ext cx="8609077" cy="417512"/>
          </a:xfrm>
        </p:spPr>
        <p:txBody>
          <a:bodyPr/>
          <a:lstStyle/>
          <a:p>
            <a:r>
              <a:rPr lang="cs-CZ" sz="2800" dirty="0"/>
              <a:t>Stanovení kritické hodnoty </a:t>
            </a:r>
            <a:r>
              <a:rPr lang="cs-CZ" sz="2000" dirty="0"/>
              <a:t>(oboustranná varianta testu) </a:t>
            </a:r>
          </a:p>
        </p:txBody>
      </p:sp>
      <p:pic>
        <p:nvPicPr>
          <p:cNvPr id="6147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5816" y="836711"/>
            <a:ext cx="5401515" cy="6021289"/>
          </a:xfrm>
        </p:spPr>
      </p:pic>
      <p:sp>
        <p:nvSpPr>
          <p:cNvPr id="2" name="TextovéPole 1"/>
          <p:cNvSpPr txBox="1"/>
          <p:nvPr/>
        </p:nvSpPr>
        <p:spPr>
          <a:xfrm>
            <a:off x="397758" y="1196752"/>
            <a:ext cx="2476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/>
              <a:t>Grafické znázornění</a:t>
            </a:r>
          </a:p>
          <a:p>
            <a:pPr algn="ctr"/>
            <a:r>
              <a:rPr lang="cs-CZ" sz="2000" dirty="0"/>
              <a:t>kritické hodnoty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7419" y="2636912"/>
            <a:ext cx="24176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/>
              <a:t>Stanovení</a:t>
            </a:r>
          </a:p>
          <a:p>
            <a:pPr algn="ctr"/>
            <a:r>
              <a:rPr lang="cs-CZ" sz="2000" dirty="0"/>
              <a:t>kritické hodnoty</a:t>
            </a:r>
          </a:p>
          <a:p>
            <a:pPr algn="ctr"/>
            <a:endParaRPr lang="cs-CZ" sz="2000" dirty="0"/>
          </a:p>
          <a:p>
            <a:pPr marL="457200" indent="-457200">
              <a:buAutoNum type="alphaLcParenR"/>
            </a:pPr>
            <a:r>
              <a:rPr lang="cs-CZ" sz="2000" dirty="0"/>
              <a:t>pomocí funkcí </a:t>
            </a:r>
          </a:p>
          <a:p>
            <a:r>
              <a:rPr lang="cs-CZ" sz="2000" dirty="0"/>
              <a:t>       v </a:t>
            </a:r>
            <a:r>
              <a:rPr lang="cs-CZ" sz="2000" dirty="0" err="1"/>
              <a:t>excelu</a:t>
            </a:r>
            <a:r>
              <a:rPr lang="cs-CZ" sz="2000" dirty="0"/>
              <a:t> T.INV</a:t>
            </a:r>
          </a:p>
          <a:p>
            <a:endParaRPr lang="cs-CZ" sz="2000" dirty="0"/>
          </a:p>
          <a:p>
            <a:r>
              <a:rPr lang="cs-CZ" sz="2000" dirty="0"/>
              <a:t>b)    ze statistických</a:t>
            </a:r>
          </a:p>
          <a:p>
            <a:r>
              <a:rPr lang="cs-CZ" sz="2000" dirty="0"/>
              <a:t>       tabulek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03848" y="894142"/>
            <a:ext cx="5855119" cy="59192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499693"/>
              </p:ext>
            </p:extLst>
          </p:nvPr>
        </p:nvGraphicFramePr>
        <p:xfrm>
          <a:off x="3233497" y="901849"/>
          <a:ext cx="5841135" cy="5119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076056" y="1484784"/>
            <a:ext cx="528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0000"/>
                </a:solidFill>
              </a:rPr>
              <a:t>0,95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012160" y="5191457"/>
            <a:ext cx="62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FF0000"/>
                </a:solidFill>
              </a:rPr>
              <a:t>1,729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27419" y="260648"/>
            <a:ext cx="8609077" cy="4175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r>
              <a:rPr lang="cs-CZ" sz="2800" kern="0" dirty="0"/>
              <a:t>Stanovení kritické hodnoty </a:t>
            </a:r>
            <a:r>
              <a:rPr lang="cs-CZ" sz="2000" kern="0" dirty="0"/>
              <a:t>(jednostranná varianta testu)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7758" y="1196752"/>
            <a:ext cx="2476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/>
              <a:t>Grafické znázornění</a:t>
            </a:r>
          </a:p>
          <a:p>
            <a:pPr algn="ctr"/>
            <a:r>
              <a:rPr lang="cs-CZ" sz="2000" dirty="0"/>
              <a:t>kritické hodnoty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7419" y="2636912"/>
            <a:ext cx="24176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000" dirty="0"/>
              <a:t>Stanovení</a:t>
            </a:r>
          </a:p>
          <a:p>
            <a:pPr algn="ctr"/>
            <a:r>
              <a:rPr lang="cs-CZ" sz="2000" dirty="0"/>
              <a:t>kritické hodnoty</a:t>
            </a:r>
          </a:p>
          <a:p>
            <a:pPr algn="ctr"/>
            <a:endParaRPr lang="cs-CZ" sz="2000" dirty="0"/>
          </a:p>
          <a:p>
            <a:pPr marL="457200" indent="-457200">
              <a:buAutoNum type="alphaLcParenR"/>
            </a:pPr>
            <a:r>
              <a:rPr lang="cs-CZ" sz="2000" dirty="0"/>
              <a:t>pomocí funkcí </a:t>
            </a:r>
          </a:p>
          <a:p>
            <a:r>
              <a:rPr lang="cs-CZ" sz="2000" dirty="0"/>
              <a:t>       v </a:t>
            </a:r>
            <a:r>
              <a:rPr lang="cs-CZ" sz="2000" dirty="0" err="1"/>
              <a:t>excelu</a:t>
            </a:r>
            <a:r>
              <a:rPr lang="cs-CZ" sz="2000" dirty="0"/>
              <a:t>  T.INV</a:t>
            </a:r>
          </a:p>
          <a:p>
            <a:endParaRPr lang="cs-CZ" sz="2000" dirty="0"/>
          </a:p>
          <a:p>
            <a:r>
              <a:rPr lang="cs-CZ" sz="2000" dirty="0"/>
              <a:t>b)    ze statistických</a:t>
            </a:r>
          </a:p>
          <a:p>
            <a:r>
              <a:rPr lang="cs-CZ" sz="2000" dirty="0"/>
              <a:t>       tabulek</a:t>
            </a:r>
          </a:p>
          <a:p>
            <a:endParaRPr lang="cs-CZ" sz="2000" dirty="0"/>
          </a:p>
        </p:txBody>
      </p:sp>
      <p:sp>
        <p:nvSpPr>
          <p:cNvPr id="11" name="Obdélník 10"/>
          <p:cNvSpPr/>
          <p:nvPr/>
        </p:nvSpPr>
        <p:spPr>
          <a:xfrm>
            <a:off x="3233497" y="5890046"/>
            <a:ext cx="58254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dirty="0"/>
              <a:t>Stanovení kritické hodnoty u jednostranné varianty testu ze studentova rozdělení pro </a:t>
            </a:r>
            <a:r>
              <a:rPr lang="cs-CZ" sz="1400" dirty="0">
                <a:latin typeface="Symbol" panose="05050102010706020507" pitchFamily="18" charset="2"/>
              </a:rPr>
              <a:t>a =</a:t>
            </a:r>
            <a:r>
              <a:rPr lang="cs-CZ" sz="1400" dirty="0"/>
              <a:t> 5%. Tedy jako hodnotu kvantilu pro (1-</a:t>
            </a:r>
            <a:r>
              <a:rPr lang="cs-CZ" sz="1400" dirty="0">
                <a:latin typeface="Symbol" panose="05050102010706020507" pitchFamily="18" charset="2"/>
              </a:rPr>
              <a:t>a; n</a:t>
            </a:r>
            <a:r>
              <a:rPr lang="cs-CZ" sz="1400" dirty="0"/>
              <a:t>). Kritická hodnota </a:t>
            </a:r>
            <a:r>
              <a:rPr lang="cs-CZ" sz="1400" dirty="0" err="1"/>
              <a:t>Tk</a:t>
            </a:r>
            <a:r>
              <a:rPr lang="cs-CZ" sz="1400" dirty="0"/>
              <a:t> pro p(0,95) a stupně volnosti 19 je 1,729.</a:t>
            </a:r>
          </a:p>
        </p:txBody>
      </p:sp>
      <p:cxnSp>
        <p:nvCxnSpPr>
          <p:cNvPr id="13" name="Přímá spojnice 12"/>
          <p:cNvCxnSpPr/>
          <p:nvPr/>
        </p:nvCxnSpPr>
        <p:spPr>
          <a:xfrm flipH="1">
            <a:off x="6680997" y="4797152"/>
            <a:ext cx="195260" cy="34058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6516216" y="4941168"/>
            <a:ext cx="3" cy="24912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6639199" y="5013176"/>
            <a:ext cx="1" cy="17711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772624" y="5085184"/>
            <a:ext cx="1558" cy="10510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938960" y="5137737"/>
            <a:ext cx="9304" cy="525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881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/>
              <a:t>Kritickou hodnotu zjistím a) v Excelu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4525963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     Novější verze MS Office </a:t>
            </a:r>
          </a:p>
          <a:p>
            <a:pPr>
              <a:defRPr/>
            </a:pPr>
            <a:r>
              <a:rPr lang="cs-CZ" sz="2000" dirty="0"/>
              <a:t>T.INV (0.975;19) = 2,093 –  stanovím hodnotu kvantilu pro pravděpodobnost 0,975 (tedy 1-</a:t>
            </a:r>
            <a:r>
              <a:rPr lang="cs-CZ" sz="2000" dirty="0">
                <a:latin typeface="Symbol" pitchFamily="18" charset="2"/>
              </a:rPr>
              <a:t>a</a:t>
            </a:r>
            <a:r>
              <a:rPr lang="cs-CZ" sz="2000" dirty="0"/>
              <a:t>/2) pro daný počet stupňů volnosti</a:t>
            </a:r>
          </a:p>
          <a:p>
            <a:pPr>
              <a:defRPr/>
            </a:pPr>
            <a:r>
              <a:rPr lang="cs-CZ" sz="2000" dirty="0"/>
              <a:t>T.INV.2T (0.05;19) = 2,093 - zadám hladinu významnosti s níž testuji a počet stupňů volnosti (samo si rozdělí </a:t>
            </a:r>
            <a:r>
              <a:rPr lang="cs-CZ" sz="2000" dirty="0">
                <a:latin typeface="Symbol" pitchFamily="18" charset="2"/>
              </a:rPr>
              <a:t>a </a:t>
            </a:r>
            <a:r>
              <a:rPr lang="cs-CZ" sz="2000" dirty="0"/>
              <a:t>na dvě poloviny a dopočte 1-</a:t>
            </a:r>
            <a:r>
              <a:rPr lang="cs-CZ" sz="2000" dirty="0">
                <a:latin typeface="Symbol" pitchFamily="18" charset="2"/>
              </a:rPr>
              <a:t>a</a:t>
            </a:r>
            <a:r>
              <a:rPr lang="cs-CZ" sz="2000" dirty="0"/>
              <a:t>/2) 	</a:t>
            </a:r>
          </a:p>
          <a:p>
            <a:pPr marL="0" indent="0">
              <a:buNone/>
              <a:defRPr/>
            </a:pPr>
            <a:r>
              <a:rPr lang="cs-CZ" sz="2000" dirty="0"/>
              <a:t>	pouze pro oboustranné varianty testů       </a:t>
            </a:r>
            <a:r>
              <a:rPr lang="cs-CZ" sz="2000" baseline="30000" dirty="0"/>
              <a:t>=</a:t>
            </a:r>
            <a:r>
              <a:rPr lang="cs-CZ" sz="3600" dirty="0">
                <a:latin typeface="Times New Roman"/>
                <a:cs typeface="Times New Roman"/>
              </a:rPr>
              <a:t>˃    </a:t>
            </a:r>
            <a:r>
              <a:rPr lang="cs-CZ" sz="2000" dirty="0"/>
              <a:t>problém při 	jednostranné variantě textu (nutno zadat dvojnásobnou </a:t>
            </a:r>
            <a:r>
              <a:rPr lang="cs-CZ" sz="2000" dirty="0">
                <a:latin typeface="Symbol" pitchFamily="18" charset="2"/>
              </a:rPr>
              <a:t>a</a:t>
            </a:r>
            <a:r>
              <a:rPr lang="cs-CZ" sz="2000" dirty="0"/>
              <a:t>)</a:t>
            </a:r>
            <a:r>
              <a:rPr lang="cs-CZ" sz="2000" dirty="0">
                <a:latin typeface="Symbol" pitchFamily="18" charset="2"/>
              </a:rPr>
              <a:t> </a:t>
            </a:r>
            <a:endParaRPr lang="cs-CZ" sz="2000" dirty="0"/>
          </a:p>
          <a:p>
            <a:pPr>
              <a:defRPr/>
            </a:pP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     Starší verze MS Office –jen jeden typ funkce TINV</a:t>
            </a:r>
          </a:p>
          <a:p>
            <a:pPr>
              <a:defRPr/>
            </a:pPr>
            <a:r>
              <a:rPr lang="cs-CZ" sz="2000" dirty="0"/>
              <a:t>TINV (0.05;19) = 2,093 - zadám hladinu významnosti s níž testuji a počet stupňů volnosti (analogicky pracuje jako T.INV.2T)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/>
              <a:t>Kritickou hodnotu zjistím b) ze  statistických tabulek</a:t>
            </a:r>
          </a:p>
        </p:txBody>
      </p:sp>
      <p:graphicFrame>
        <p:nvGraphicFramePr>
          <p:cNvPr id="15" name="Zástupný symbol pro obsah 14"/>
          <p:cNvGraphicFramePr>
            <a:graphicFrameLocks noGrp="1"/>
          </p:cNvGraphicFramePr>
          <p:nvPr>
            <p:ph idx="1"/>
          </p:nvPr>
        </p:nvGraphicFramePr>
        <p:xfrm>
          <a:off x="1258888" y="1460500"/>
          <a:ext cx="6984999" cy="5329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661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Kvantily  t</a:t>
                      </a:r>
                      <a:r>
                        <a:rPr lang="cs-CZ" sz="1200" u="none" strike="noStrike" baseline="-25000" dirty="0">
                          <a:effectLst/>
                        </a:rPr>
                        <a:t>1-</a:t>
                      </a:r>
                      <a:r>
                        <a:rPr lang="el-GR" sz="1200" u="none" strike="noStrike" baseline="-25000" dirty="0">
                          <a:effectLst/>
                        </a:rPr>
                        <a:t>α/2</a:t>
                      </a:r>
                      <a:r>
                        <a:rPr lang="el-GR" sz="1200" u="none" strike="noStrike" dirty="0">
                          <a:effectLst/>
                        </a:rPr>
                        <a:t> </a:t>
                      </a:r>
                      <a:r>
                        <a:rPr lang="cs-CZ" sz="1200" u="none" strike="noStrike" dirty="0">
                          <a:effectLst/>
                        </a:rPr>
                        <a:t>Studentova t rozdělení pro dané stupně volnosti (</a:t>
                      </a:r>
                      <a:r>
                        <a:rPr lang="cs-CZ" sz="1200" u="none" strike="noStrike" baseline="0" dirty="0">
                          <a:effectLst/>
                          <a:latin typeface="Symbol" pitchFamily="18" charset="2"/>
                        </a:rPr>
                        <a:t>n</a:t>
                      </a:r>
                      <a:r>
                        <a:rPr lang="cs-CZ" sz="1200" u="none" strike="noStrike" dirty="0">
                          <a:effectLst/>
                        </a:rPr>
                        <a:t> = n-1)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36648" marR="8764" marT="876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2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St. volnosti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0,80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0,90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0,95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0,975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0,9875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0,995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1,376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3,078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6,314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12,706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25,452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63,657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1,061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1,886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2,920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4,303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6,205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9,925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0,978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1,638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2,353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3,182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4,176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5,841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0,941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1,533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2,132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2,776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3,495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4,604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0,920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1,476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2,015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2,571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3,163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4,032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0,906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1,943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2,447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2,969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3,707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0,896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1,415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1,895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2,365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2,841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3,499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0,889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1,397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2,306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2,752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3,355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0,883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1,383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2,262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2,685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3,250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0,879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1,372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1,812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2,228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2,634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3,169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0,876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1,363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1,796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2,201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2,593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3,106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0,873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1,356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1,782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2,179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3,055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0,870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1,771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2,160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3,012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1,345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1,761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2,145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2,510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2,977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0,866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1,341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2,131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2,490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2,947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0,865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1,337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1,746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2,120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2,473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2,921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0,863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2,458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2,898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0,862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1,734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2,101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2,445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2,878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0,861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1,328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1,729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2,093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2,433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2,861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1,325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1,725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2,086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2,423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2,845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7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∞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Symbo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0,8416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1,2816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1,6448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1,9600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2,2414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2,5758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64" marR="8764" marT="876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5650" y="900113"/>
            <a:ext cx="7848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600" dirty="0">
                <a:latin typeface="+mj-lt"/>
                <a:cs typeface="+mn-cs"/>
              </a:rPr>
              <a:t>pro hladinu významnosti 0,05 – tedy hodnotu kvantilu (1-0,05/2)</a:t>
            </a:r>
          </a:p>
          <a:p>
            <a:pPr>
              <a:defRPr/>
            </a:pPr>
            <a:r>
              <a:rPr lang="cs-CZ" sz="1600" dirty="0">
                <a:latin typeface="+mj-lt"/>
                <a:cs typeface="+mn-cs"/>
              </a:rPr>
              <a:t>a počet stupňů volnosti 19 (rozsah souboru = 20 měření)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867400" y="1192213"/>
            <a:ext cx="576263" cy="723900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Volný tvar 25"/>
          <p:cNvSpPr/>
          <p:nvPr/>
        </p:nvSpPr>
        <p:spPr>
          <a:xfrm>
            <a:off x="600075" y="1481138"/>
            <a:ext cx="1092200" cy="4730750"/>
          </a:xfrm>
          <a:custGeom>
            <a:avLst/>
            <a:gdLst>
              <a:gd name="connsiteX0" fmla="*/ 270951 w 982151"/>
              <a:gd name="connsiteY0" fmla="*/ 0 h 4731657"/>
              <a:gd name="connsiteX1" fmla="*/ 38723 w 982151"/>
              <a:gd name="connsiteY1" fmla="*/ 2917372 h 4731657"/>
              <a:gd name="connsiteX2" fmla="*/ 982151 w 982151"/>
              <a:gd name="connsiteY2" fmla="*/ 4731657 h 473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151" h="4731657">
                <a:moveTo>
                  <a:pt x="270951" y="0"/>
                </a:moveTo>
                <a:cubicBezTo>
                  <a:pt x="95570" y="1064381"/>
                  <a:pt x="-79810" y="2128763"/>
                  <a:pt x="38723" y="2917372"/>
                </a:cubicBezTo>
                <a:cubicBezTo>
                  <a:pt x="157256" y="3705981"/>
                  <a:pt x="569703" y="4218819"/>
                  <a:pt x="982151" y="4731657"/>
                </a:cubicBezTo>
              </a:path>
            </a:pathLst>
          </a:custGeom>
          <a:noFill/>
          <a:ln w="50800">
            <a:solidFill>
              <a:srgbClr val="C0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5364163" y="6140450"/>
            <a:ext cx="792162" cy="2413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435975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>
                <a:cs typeface="Arial" charset="0"/>
              </a:rPr>
              <a:t>Reálný příklad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cs-CZ" sz="1600" dirty="0">
                <a:cs typeface="Arial" charset="0"/>
              </a:rPr>
              <a:t>Proběhlo testování analytických laboratoří. Máme chemicky homogenní sklo s deklarovaným chemickým složením, v laboratoři provedeme 20 analýz na různých místech tohoto skla a spočteme průměrné koncentrace jednotlivých oxidů.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b="1" dirty="0">
                <a:cs typeface="Arial" charset="0"/>
              </a:rPr>
              <a:t>Deklarovaný obsah Al</a:t>
            </a:r>
            <a:r>
              <a:rPr lang="cs-CZ" sz="1600" b="1" baseline="-25000" dirty="0">
                <a:cs typeface="Arial" charset="0"/>
              </a:rPr>
              <a:t>2</a:t>
            </a:r>
            <a:r>
              <a:rPr lang="cs-CZ" sz="1600" b="1" dirty="0">
                <a:cs typeface="Arial" charset="0"/>
              </a:rPr>
              <a:t>O</a:t>
            </a:r>
            <a:r>
              <a:rPr lang="cs-CZ" sz="1600" b="1" baseline="-25000" dirty="0">
                <a:cs typeface="Arial" charset="0"/>
              </a:rPr>
              <a:t>3</a:t>
            </a:r>
            <a:r>
              <a:rPr lang="cs-CZ" sz="1600" dirty="0">
                <a:cs typeface="Arial" charset="0"/>
              </a:rPr>
              <a:t> ve skle je </a:t>
            </a:r>
            <a:r>
              <a:rPr lang="cs-CZ" sz="1600" b="1" dirty="0">
                <a:cs typeface="Arial" charset="0"/>
              </a:rPr>
              <a:t>13,52 hm.%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dirty="0">
                <a:cs typeface="Arial" charset="0"/>
              </a:rPr>
              <a:t>Výsledky laboratoře poskytly </a:t>
            </a:r>
            <a:r>
              <a:rPr lang="cs-CZ" sz="1600" b="1" dirty="0">
                <a:cs typeface="Arial" charset="0"/>
              </a:rPr>
              <a:t>průměrný obsah Al</a:t>
            </a:r>
            <a:r>
              <a:rPr lang="cs-CZ" sz="1600" b="1" baseline="-25000" dirty="0">
                <a:cs typeface="Arial" charset="0"/>
              </a:rPr>
              <a:t>2</a:t>
            </a:r>
            <a:r>
              <a:rPr lang="cs-CZ" sz="1600" b="1" dirty="0">
                <a:cs typeface="Arial" charset="0"/>
              </a:rPr>
              <a:t>O</a:t>
            </a:r>
            <a:r>
              <a:rPr lang="cs-CZ" sz="1600" b="1" baseline="-25000" dirty="0">
                <a:cs typeface="Arial" charset="0"/>
              </a:rPr>
              <a:t>3</a:t>
            </a:r>
            <a:r>
              <a:rPr lang="cs-CZ" sz="1600" b="1" dirty="0">
                <a:cs typeface="Arial" charset="0"/>
              </a:rPr>
              <a:t> ve skle 13,31 hm.% a </a:t>
            </a:r>
            <a:r>
              <a:rPr lang="cs-CZ" sz="1600" b="1" dirty="0" err="1">
                <a:cs typeface="Arial" charset="0"/>
              </a:rPr>
              <a:t>Sx</a:t>
            </a:r>
            <a:r>
              <a:rPr lang="cs-CZ" sz="1600" b="1" dirty="0">
                <a:cs typeface="Arial" charset="0"/>
              </a:rPr>
              <a:t> 0,12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cs-CZ" sz="1600" dirty="0">
                <a:cs typeface="Arial" charset="0"/>
              </a:rPr>
              <a:t>Otázka je: liší se tato hodnota statisticky významně od hodnoty deklarované? Pracuje naše laboratoř dobře?</a:t>
            </a:r>
            <a:r>
              <a:rPr lang="cs-CZ" sz="1800" dirty="0">
                <a:cs typeface="Arial" charset="0"/>
              </a:rPr>
              <a:t> </a:t>
            </a:r>
            <a:r>
              <a:rPr lang="cs-CZ" sz="1600" dirty="0">
                <a:cs typeface="Arial" charset="0"/>
              </a:rPr>
              <a:t>Pracujeme při </a:t>
            </a:r>
            <a:r>
              <a:rPr lang="cs-CZ" sz="1600" b="1" dirty="0">
                <a:cs typeface="Arial" charset="0"/>
              </a:rPr>
              <a:t>hladině významnosti </a:t>
            </a:r>
            <a:r>
              <a:rPr lang="cs-CZ" sz="1600" b="1" dirty="0">
                <a:latin typeface="Symbol" pitchFamily="18" charset="2"/>
                <a:cs typeface="Arial" charset="0"/>
              </a:rPr>
              <a:t>a = </a:t>
            </a:r>
            <a:r>
              <a:rPr lang="cs-CZ" sz="1600" b="1" dirty="0">
                <a:cs typeface="Arial" charset="0"/>
              </a:rPr>
              <a:t>0,05</a:t>
            </a:r>
            <a:r>
              <a:rPr lang="cs-CZ" sz="1600" dirty="0"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>
                <a:cs typeface="Arial" charset="0"/>
              </a:rPr>
              <a:t>oboustranný test: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dirty="0">
                <a:cs typeface="Arial" charset="0"/>
              </a:rPr>
              <a:t>H</a:t>
            </a:r>
            <a:r>
              <a:rPr lang="cs-CZ" sz="1600" baseline="-25000" dirty="0">
                <a:cs typeface="Arial" charset="0"/>
              </a:rPr>
              <a:t>0</a:t>
            </a:r>
            <a:r>
              <a:rPr lang="cs-CZ" sz="1600" dirty="0">
                <a:cs typeface="Arial" charset="0"/>
              </a:rPr>
              <a:t> = naměřený obsah Al</a:t>
            </a:r>
            <a:r>
              <a:rPr lang="cs-CZ" sz="1600" baseline="-25000" dirty="0">
                <a:cs typeface="Arial" charset="0"/>
              </a:rPr>
              <a:t>2</a:t>
            </a:r>
            <a:r>
              <a:rPr lang="cs-CZ" sz="1600" dirty="0">
                <a:cs typeface="Arial" charset="0"/>
              </a:rPr>
              <a:t>O</a:t>
            </a:r>
            <a:r>
              <a:rPr lang="cs-CZ" sz="1600" baseline="-25000" dirty="0">
                <a:cs typeface="Arial" charset="0"/>
              </a:rPr>
              <a:t>3</a:t>
            </a:r>
            <a:r>
              <a:rPr lang="cs-CZ" sz="1600" dirty="0">
                <a:cs typeface="Arial" charset="0"/>
              </a:rPr>
              <a:t> se významně neliší od deklarovaného obsahu; X = </a:t>
            </a:r>
            <a:r>
              <a:rPr lang="cs-CZ" sz="1600" dirty="0">
                <a:latin typeface="Symbol" pitchFamily="18" charset="2"/>
                <a:cs typeface="Arial" charset="0"/>
              </a:rPr>
              <a:t>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600" dirty="0">
                <a:cs typeface="Arial" charset="0"/>
              </a:rPr>
              <a:t>H</a:t>
            </a:r>
            <a:r>
              <a:rPr lang="cs-CZ" sz="1600" baseline="-25000" dirty="0">
                <a:cs typeface="Arial" charset="0"/>
              </a:rPr>
              <a:t>A</a:t>
            </a:r>
            <a:r>
              <a:rPr lang="cs-CZ" sz="1600" dirty="0">
                <a:cs typeface="Arial" charset="0"/>
              </a:rPr>
              <a:t> = naměřený obsah se významně liší od deklarovaného;  X ≠ </a:t>
            </a:r>
            <a:r>
              <a:rPr lang="cs-CZ" sz="1600" dirty="0">
                <a:latin typeface="Symbol" pitchFamily="18" charset="2"/>
                <a:cs typeface="Arial" charset="0"/>
              </a:rPr>
              <a:t>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Spočteme testovací kritérium                     =  7,83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1600" dirty="0"/>
              <a:t>Testovací kritérium má Studentovo rozdělení se stupni volnosti </a:t>
            </a:r>
            <a:r>
              <a:rPr lang="cs-CZ" sz="1600" dirty="0">
                <a:latin typeface="Symbol" pitchFamily="18" charset="2"/>
              </a:rPr>
              <a:t>n</a:t>
            </a:r>
            <a:r>
              <a:rPr lang="cs-CZ" sz="1600" dirty="0"/>
              <a:t>= n-1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1800" dirty="0"/>
              <a:t>Kritická hodnota - stanovíme jako příslušný kvantil Studentova rozdělení pro n-1 </a:t>
            </a:r>
            <a:r>
              <a:rPr lang="cs-CZ" sz="1800" dirty="0" err="1"/>
              <a:t>stupnů</a:t>
            </a:r>
            <a:r>
              <a:rPr lang="cs-CZ" sz="1800" dirty="0"/>
              <a:t> volnosti  (</a:t>
            </a:r>
            <a:r>
              <a:rPr lang="cs-CZ" sz="1800" dirty="0" err="1"/>
              <a:t>fce</a:t>
            </a:r>
            <a:r>
              <a:rPr lang="cs-CZ" sz="1800" dirty="0"/>
              <a:t> T.INV)  </a:t>
            </a:r>
            <a:r>
              <a:rPr lang="cs-CZ" sz="1800" dirty="0" err="1"/>
              <a:t>T</a:t>
            </a:r>
            <a:r>
              <a:rPr lang="cs-CZ" sz="1800" baseline="-25000" dirty="0" err="1"/>
              <a:t>k</a:t>
            </a:r>
            <a:r>
              <a:rPr lang="cs-CZ" sz="1800" dirty="0"/>
              <a:t>(1-</a:t>
            </a:r>
            <a:r>
              <a:rPr lang="cs-CZ" sz="1800" dirty="0">
                <a:latin typeface="Symbol" pitchFamily="82" charset="2"/>
              </a:rPr>
              <a:t>a</a:t>
            </a:r>
            <a:r>
              <a:rPr lang="cs-CZ" sz="1800" dirty="0"/>
              <a:t>/2;n-1) = </a:t>
            </a:r>
            <a:r>
              <a:rPr lang="cs-CZ" sz="1800" dirty="0" err="1"/>
              <a:t>t</a:t>
            </a:r>
            <a:r>
              <a:rPr lang="cs-CZ" sz="1800" baseline="-25000" dirty="0" err="1"/>
              <a:t>k</a:t>
            </a:r>
            <a:r>
              <a:rPr lang="cs-CZ" sz="1800" dirty="0"/>
              <a:t>(0,975; 19) = 2,09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t srovnám s </a:t>
            </a:r>
            <a:r>
              <a:rPr lang="cs-CZ" sz="1800" dirty="0" err="1"/>
              <a:t>T</a:t>
            </a:r>
            <a:r>
              <a:rPr lang="cs-CZ" sz="1800" baseline="-25000" dirty="0" err="1"/>
              <a:t>k</a:t>
            </a:r>
            <a:r>
              <a:rPr lang="cs-CZ" sz="1800" dirty="0"/>
              <a:t>: pokud 7,83 </a:t>
            </a:r>
            <a:r>
              <a:rPr lang="en-US" sz="1800" dirty="0"/>
              <a:t>&gt;</a:t>
            </a:r>
            <a:r>
              <a:rPr lang="cs-CZ" sz="1800" dirty="0"/>
              <a:t> 2,09;</a:t>
            </a:r>
            <a:r>
              <a:rPr lang="en-US" sz="1800" dirty="0"/>
              <a:t>  </a:t>
            </a:r>
            <a:r>
              <a:rPr lang="cs-CZ" sz="1800" dirty="0"/>
              <a:t>pak Ho - nulovou hypotézu zamítám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cs-CZ" sz="1800" dirty="0"/>
              <a:t>Výsledek je zatížen soustavnou chybou – koncentrace </a:t>
            </a:r>
            <a:r>
              <a:rPr lang="cs-CZ" sz="1800" dirty="0">
                <a:cs typeface="Arial" charset="0"/>
              </a:rPr>
              <a:t>Al</a:t>
            </a:r>
            <a:r>
              <a:rPr lang="cs-CZ" sz="1800" baseline="-25000" dirty="0">
                <a:cs typeface="Arial" charset="0"/>
              </a:rPr>
              <a:t>2</a:t>
            </a:r>
            <a:r>
              <a:rPr lang="cs-CZ" sz="1800" dirty="0">
                <a:cs typeface="Arial" charset="0"/>
              </a:rPr>
              <a:t>O</a:t>
            </a:r>
            <a:r>
              <a:rPr lang="cs-CZ" sz="1800" baseline="-25000" dirty="0">
                <a:cs typeface="Arial" charset="0"/>
              </a:rPr>
              <a:t>3</a:t>
            </a:r>
            <a:r>
              <a:rPr lang="cs-CZ" sz="1800" b="1" baseline="-25000" dirty="0">
                <a:cs typeface="Arial" charset="0"/>
              </a:rPr>
              <a:t> </a:t>
            </a:r>
            <a:r>
              <a:rPr lang="cs-CZ" sz="1800" dirty="0">
                <a:cs typeface="Arial" charset="0"/>
              </a:rPr>
              <a:t>stanovené v </a:t>
            </a:r>
            <a:r>
              <a:rPr lang="cs-CZ" sz="1800" dirty="0"/>
              <a:t>laboratoři nejsou správné.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>
              <a:cs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800" dirty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2400"/>
              <a:t>Jednovýběrový Studentův t-test o střední hodnotě</a:t>
            </a:r>
            <a:br>
              <a:rPr lang="cs-CZ" sz="2800"/>
            </a:br>
            <a:endParaRPr lang="cs-CZ" sz="2800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7380288" y="2924175"/>
            <a:ext cx="2159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5940425" y="3213100"/>
            <a:ext cx="2159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500438"/>
            <a:ext cx="93662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581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Testování odlehlých hodnot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400" dirty="0"/>
              <a:t>Je některá hodnota souboru odlehlá? (Mám ji ze souboru vyřadit a nepracovat s ní při výpočtu dalších parametrů). </a:t>
            </a:r>
          </a:p>
          <a:p>
            <a:pPr algn="just" eaLnBrk="1" hangingPunct="1">
              <a:lnSpc>
                <a:spcPct val="90000"/>
              </a:lnSpc>
            </a:pPr>
            <a:endParaRPr lang="cs-CZ" sz="2400" dirty="0"/>
          </a:p>
          <a:p>
            <a:pPr algn="just" eaLnBrk="1" hangingPunct="1">
              <a:lnSpc>
                <a:spcPct val="90000"/>
              </a:lnSpc>
            </a:pPr>
            <a:r>
              <a:rPr lang="cs-CZ" sz="2400" dirty="0"/>
              <a:t>Např. </a:t>
            </a:r>
            <a:r>
              <a:rPr lang="cs-CZ" sz="2400" dirty="0">
                <a:solidFill>
                  <a:srgbClr val="C00000"/>
                </a:solidFill>
              </a:rPr>
              <a:t>přítomnost náhodné chyby</a:t>
            </a:r>
            <a:r>
              <a:rPr lang="cs-CZ" sz="2400" dirty="0"/>
              <a:t> v analýzách, nebo </a:t>
            </a:r>
            <a:r>
              <a:rPr lang="cs-CZ" sz="2400" dirty="0">
                <a:solidFill>
                  <a:srgbClr val="C00000"/>
                </a:solidFill>
              </a:rPr>
              <a:t>přítomnost prvku</a:t>
            </a:r>
            <a:r>
              <a:rPr lang="cs-CZ" sz="2400" dirty="0"/>
              <a:t> ve výběrovém souboru, </a:t>
            </a:r>
            <a:r>
              <a:rPr lang="cs-CZ" sz="2400" dirty="0">
                <a:solidFill>
                  <a:srgbClr val="C00000"/>
                </a:solidFill>
              </a:rPr>
              <a:t>který nepochází ze studovaného základního souboru</a:t>
            </a:r>
            <a:r>
              <a:rPr lang="cs-CZ" sz="2400" dirty="0"/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cs-CZ" sz="2400" dirty="0"/>
          </a:p>
          <a:p>
            <a:pPr algn="just" eaLnBrk="1" hangingPunct="1">
              <a:lnSpc>
                <a:spcPct val="90000"/>
              </a:lnSpc>
            </a:pPr>
            <a:r>
              <a:rPr lang="cs-CZ" sz="2400" dirty="0"/>
              <a:t>Pro použití v analytické praxi k vyloučení odlehlých výsledků za předpokladu normality výběru je nejvhodnější </a:t>
            </a:r>
            <a:r>
              <a:rPr lang="cs-CZ" sz="2400" b="1" dirty="0" err="1"/>
              <a:t>Grubbsův</a:t>
            </a:r>
            <a:r>
              <a:rPr lang="cs-CZ" sz="2400" b="1" dirty="0"/>
              <a:t> test</a:t>
            </a:r>
            <a:r>
              <a:rPr lang="cs-CZ" sz="2400" dirty="0"/>
              <a:t> (parametrický)</a:t>
            </a:r>
          </a:p>
          <a:p>
            <a:pPr algn="just" eaLnBrk="1" hangingPunct="1">
              <a:lnSpc>
                <a:spcPct val="90000"/>
              </a:lnSpc>
            </a:pPr>
            <a:endParaRPr lang="cs-CZ" sz="2400" dirty="0"/>
          </a:p>
          <a:p>
            <a:pPr algn="just" eaLnBrk="1" hangingPunct="1">
              <a:lnSpc>
                <a:spcPct val="90000"/>
              </a:lnSpc>
            </a:pPr>
            <a:r>
              <a:rPr lang="cs-CZ" sz="2400" dirty="0"/>
              <a:t>Dále se používá </a:t>
            </a:r>
            <a:r>
              <a:rPr lang="cs-CZ" sz="2400" b="1" dirty="0"/>
              <a:t>Dean-</a:t>
            </a:r>
            <a:r>
              <a:rPr lang="cs-CZ" sz="2400" b="1" dirty="0" err="1"/>
              <a:t>Dixonův</a:t>
            </a:r>
            <a:r>
              <a:rPr lang="cs-CZ" sz="2400" b="1" dirty="0"/>
              <a:t> test</a:t>
            </a:r>
            <a:r>
              <a:rPr lang="cs-CZ" sz="2400" dirty="0"/>
              <a:t> (</a:t>
            </a:r>
            <a:r>
              <a:rPr lang="cs-CZ" sz="2400" dirty="0" err="1"/>
              <a:t>neparametrický</a:t>
            </a:r>
            <a:r>
              <a:rPr lang="cs-CZ" sz="2400" dirty="0"/>
              <a:t>) - univerzální, nejen pro výběry s normálním rozdělením pravděpodobností, nebo neznám-li charakter rozdělení</a:t>
            </a:r>
          </a:p>
        </p:txBody>
      </p:sp>
    </p:spTree>
    <p:extLst>
      <p:ext uri="{BB962C8B-B14F-4D97-AF65-F5344CB8AC3E}">
        <p14:creationId xmlns:p14="http://schemas.microsoft.com/office/powerpoint/2010/main" val="399858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Grubbsův test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472113"/>
          </a:xfrm>
        </p:spPr>
        <p:txBody>
          <a:bodyPr/>
          <a:lstStyle/>
          <a:p>
            <a:pPr algn="just" eaLnBrk="1" hangingPunct="1"/>
            <a:r>
              <a:rPr lang="cs-CZ" sz="2000"/>
              <a:t>Při tomto testu se výsledky seřadí podle velikosti tak,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000"/>
              <a:t>	že  </a:t>
            </a:r>
            <a:r>
              <a:rPr lang="cs-CZ" sz="2000" b="1"/>
              <a:t>x</a:t>
            </a:r>
            <a:r>
              <a:rPr lang="cs-CZ" sz="2000" b="1" baseline="-25000"/>
              <a:t>1 </a:t>
            </a:r>
            <a:r>
              <a:rPr lang="cs-CZ" sz="2000" b="1"/>
              <a:t>&lt; x</a:t>
            </a:r>
            <a:r>
              <a:rPr lang="cs-CZ" sz="2000" b="1" baseline="-25000"/>
              <a:t>2 </a:t>
            </a:r>
            <a:r>
              <a:rPr lang="cs-CZ" sz="2000" b="1"/>
              <a:t>... &lt; x</a:t>
            </a:r>
            <a:r>
              <a:rPr lang="cs-CZ" sz="2000" b="1" baseline="-25000"/>
              <a:t>n</a:t>
            </a:r>
            <a:r>
              <a:rPr lang="cs-CZ" sz="2000" b="1"/>
              <a:t>, </a:t>
            </a:r>
            <a:r>
              <a:rPr lang="cs-CZ" sz="2000"/>
              <a:t>testujeme nejmenší i nevětší hodnotu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000" baseline="-25000"/>
          </a:p>
          <a:p>
            <a:pPr algn="just" eaLnBrk="1" hangingPunct="1"/>
            <a:r>
              <a:rPr lang="cs-CZ" sz="2000"/>
              <a:t>Stanovení nulové hypotézy – Ho: hodnota </a:t>
            </a:r>
            <a:r>
              <a:rPr lang="cs-CZ" sz="2000" b="1"/>
              <a:t>x</a:t>
            </a:r>
            <a:r>
              <a:rPr lang="cs-CZ" sz="2000" b="1" baseline="-25000"/>
              <a:t>1</a:t>
            </a:r>
            <a:r>
              <a:rPr lang="cs-CZ" sz="2000"/>
              <a:t> není odlehlá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000"/>
              <a:t>			          		 Ho: hodnota </a:t>
            </a:r>
            <a:r>
              <a:rPr lang="cs-CZ" sz="2000" b="1"/>
              <a:t>x</a:t>
            </a:r>
            <a:r>
              <a:rPr lang="cs-CZ" sz="2000" b="1" baseline="-25000"/>
              <a:t>n</a:t>
            </a:r>
            <a:r>
              <a:rPr lang="cs-CZ" sz="2000"/>
              <a:t> není odlehlá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000" b="1"/>
          </a:p>
          <a:p>
            <a:pPr algn="just" eaLnBrk="1" hangingPunct="1"/>
            <a:r>
              <a:rPr lang="cs-CZ" sz="2000"/>
              <a:t>Výpočet testovacího kritéria: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000"/>
              <a:t>	pro dolní odlehlou hodnotu 		pro horní odlehlou hodnotu</a:t>
            </a:r>
          </a:p>
          <a:p>
            <a:pPr eaLnBrk="1" hangingPunct="1"/>
            <a:endParaRPr lang="cs-CZ" sz="2000" b="1"/>
          </a:p>
          <a:p>
            <a:pPr eaLnBrk="1" hangingPunct="1"/>
            <a:endParaRPr lang="cs-CZ" sz="2000" b="1"/>
          </a:p>
          <a:p>
            <a:pPr eaLnBrk="1" hangingPunct="1"/>
            <a:endParaRPr lang="cs-CZ" sz="2000" b="1"/>
          </a:p>
          <a:p>
            <a:pPr eaLnBrk="1" hangingPunct="1"/>
            <a:endParaRPr lang="cs-CZ" sz="2000" b="1"/>
          </a:p>
          <a:p>
            <a:pPr eaLnBrk="1" hangingPunct="1">
              <a:buFont typeface="Wingdings" pitchFamily="2" charset="2"/>
              <a:buNone/>
            </a:pPr>
            <a:r>
              <a:rPr lang="cs-CZ" sz="2000"/>
              <a:t>	kde Sn je definováno</a:t>
            </a:r>
          </a:p>
          <a:p>
            <a:pPr eaLnBrk="1" hangingPunct="1">
              <a:buFont typeface="Wingdings" pitchFamily="2" charset="2"/>
              <a:buNone/>
            </a:pPr>
            <a:endParaRPr lang="cs-CZ" sz="2000"/>
          </a:p>
          <a:p>
            <a:pPr eaLnBrk="1" hangingPunct="1">
              <a:buFont typeface="Wingdings" pitchFamily="2" charset="2"/>
              <a:buNone/>
            </a:pPr>
            <a:r>
              <a:rPr lang="cs-CZ" sz="2000" baseline="-25000"/>
              <a:t>	</a:t>
            </a:r>
            <a:r>
              <a:rPr lang="cs-CZ" sz="2000"/>
              <a:t>n je počet měření (do četnosti 100)</a:t>
            </a:r>
            <a:endParaRPr lang="cs-CZ" sz="2400"/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05263"/>
            <a:ext cx="1709738" cy="103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076700"/>
            <a:ext cx="1638300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868863"/>
            <a:ext cx="1944687" cy="111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3561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Grubbsův test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389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400"/>
          </a:p>
          <a:p>
            <a:pPr eaLnBrk="1" hangingPunct="1">
              <a:lnSpc>
                <a:spcPct val="80000"/>
              </a:lnSpc>
            </a:pPr>
            <a:r>
              <a:rPr lang="cs-CZ" sz="2400"/>
              <a:t>Stanovení kritické hodnoty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	Grubbsova rozdělení ze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	statistických tabulek Tk (</a:t>
            </a:r>
            <a:r>
              <a:rPr lang="cs-CZ" sz="2400">
                <a:latin typeface="Symbol" pitchFamily="18" charset="2"/>
              </a:rPr>
              <a:t>a;</a:t>
            </a:r>
            <a:r>
              <a:rPr lang="cs-CZ" sz="2400"/>
              <a:t>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/>
          </a:p>
          <a:p>
            <a:pPr eaLnBrk="1" hangingPunct="1">
              <a:lnSpc>
                <a:spcPct val="80000"/>
              </a:lnSpc>
            </a:pPr>
            <a:r>
              <a:rPr lang="cs-CZ" sz="2400"/>
              <a:t>Hodnota T</a:t>
            </a:r>
            <a:r>
              <a:rPr lang="cs-CZ" sz="2400" baseline="-25000"/>
              <a:t>n</a:t>
            </a:r>
            <a:r>
              <a:rPr lang="cs-CZ" sz="2400"/>
              <a:t> a T</a:t>
            </a:r>
            <a:r>
              <a:rPr lang="cs-CZ" sz="2400" baseline="-25000"/>
              <a:t>1</a:t>
            </a:r>
            <a:r>
              <a:rPr lang="cs-CZ" sz="2400"/>
              <a:t> se porovná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	s kritickou hodnotou Grubbsova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	rozdělení T</a:t>
            </a:r>
            <a:r>
              <a:rPr lang="cs-CZ" sz="2400" baseline="-25000"/>
              <a:t>k</a:t>
            </a:r>
            <a:r>
              <a:rPr lang="cs-CZ" sz="2400"/>
              <a:t> (</a:t>
            </a:r>
            <a:r>
              <a:rPr lang="cs-CZ" sz="2400">
                <a:latin typeface="Symbol" pitchFamily="18" charset="2"/>
              </a:rPr>
              <a:t>a;</a:t>
            </a:r>
            <a:r>
              <a:rPr lang="cs-CZ" sz="2400"/>
              <a:t>n)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/>
          </a:p>
          <a:p>
            <a:pPr eaLnBrk="1" hangingPunct="1">
              <a:lnSpc>
                <a:spcPct val="80000"/>
              </a:lnSpc>
            </a:pPr>
            <a:r>
              <a:rPr lang="cs-CZ" sz="2400"/>
              <a:t>Je-li T</a:t>
            </a:r>
            <a:r>
              <a:rPr lang="cs-CZ" sz="2400" baseline="-25000"/>
              <a:t>1</a:t>
            </a:r>
            <a:r>
              <a:rPr lang="cs-CZ" sz="2400"/>
              <a:t> nebo T</a:t>
            </a:r>
            <a:r>
              <a:rPr lang="cs-CZ" sz="2400" baseline="-25000"/>
              <a:t>n </a:t>
            </a:r>
            <a:r>
              <a:rPr lang="cs-CZ" sz="2400"/>
              <a:t>≤ Tk, přijmeme nulovou hypotézu Ho, hodnota není odlehlá</a:t>
            </a:r>
          </a:p>
          <a:p>
            <a:pPr eaLnBrk="1" hangingPunct="1">
              <a:lnSpc>
                <a:spcPct val="80000"/>
              </a:lnSpc>
            </a:pPr>
            <a:r>
              <a:rPr lang="cs-CZ" sz="2400"/>
              <a:t>Je-li T</a:t>
            </a:r>
            <a:r>
              <a:rPr lang="cs-CZ" sz="2400" baseline="-25000"/>
              <a:t>1</a:t>
            </a:r>
            <a:r>
              <a:rPr lang="cs-CZ" sz="2400"/>
              <a:t> nebo T</a:t>
            </a:r>
            <a:r>
              <a:rPr lang="cs-CZ" sz="2400" baseline="-25000"/>
              <a:t>n</a:t>
            </a:r>
            <a:r>
              <a:rPr lang="cs-CZ" sz="2400"/>
              <a:t> </a:t>
            </a:r>
            <a:r>
              <a:rPr lang="en-US" sz="2400"/>
              <a:t>&gt;</a:t>
            </a:r>
            <a:r>
              <a:rPr lang="cs-CZ" sz="2400"/>
              <a:t>Tk, zamítneme nulovou hypotézu Ho, testovanou hodnotu považujeme za odlehlou  a hodnotu vyloučíme ze souboru dat.</a:t>
            </a:r>
          </a:p>
          <a:p>
            <a:pPr eaLnBrk="1" hangingPunct="1">
              <a:lnSpc>
                <a:spcPct val="80000"/>
              </a:lnSpc>
            </a:pPr>
            <a:endParaRPr lang="cs-CZ" sz="240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981075"/>
            <a:ext cx="3201988" cy="266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257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Dean-Dixonův test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880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000"/>
              <a:t>Při tomto testu se výsledky seřadí podle velikosti tak,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/>
              <a:t>	že  </a:t>
            </a:r>
            <a:r>
              <a:rPr lang="cs-CZ" sz="2000" b="1"/>
              <a:t>x</a:t>
            </a:r>
            <a:r>
              <a:rPr lang="cs-CZ" sz="2000" b="1" baseline="-25000"/>
              <a:t>1 </a:t>
            </a:r>
            <a:r>
              <a:rPr lang="cs-CZ" sz="2000" b="1"/>
              <a:t>&lt; x</a:t>
            </a:r>
            <a:r>
              <a:rPr lang="cs-CZ" sz="2000" b="1" baseline="-25000"/>
              <a:t>2 </a:t>
            </a:r>
            <a:r>
              <a:rPr lang="cs-CZ" sz="2000" b="1"/>
              <a:t>... &lt; x</a:t>
            </a:r>
            <a:r>
              <a:rPr lang="cs-CZ" sz="2000" b="1" baseline="-25000"/>
              <a:t>n</a:t>
            </a:r>
            <a:r>
              <a:rPr lang="cs-CZ" sz="2000" b="1"/>
              <a:t>, </a:t>
            </a:r>
            <a:r>
              <a:rPr lang="cs-CZ" sz="2000"/>
              <a:t>testujeme nejmenší i nevětší hodnotu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baseline="-25000"/>
          </a:p>
          <a:p>
            <a:pPr algn="just" eaLnBrk="1" hangingPunct="1">
              <a:lnSpc>
                <a:spcPct val="90000"/>
              </a:lnSpc>
            </a:pPr>
            <a:r>
              <a:rPr lang="cs-CZ" sz="2000"/>
              <a:t>Stanovení nulové hypotézy – Ho: hodnota </a:t>
            </a:r>
            <a:r>
              <a:rPr lang="cs-CZ" sz="2000" b="1"/>
              <a:t>x</a:t>
            </a:r>
            <a:r>
              <a:rPr lang="cs-CZ" sz="2000" b="1" baseline="-25000"/>
              <a:t>1</a:t>
            </a:r>
            <a:r>
              <a:rPr lang="cs-CZ" sz="2000"/>
              <a:t> není odlehlá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/>
              <a:t>			          	             Ho: hodnota </a:t>
            </a:r>
            <a:r>
              <a:rPr lang="cs-CZ" sz="2000" b="1"/>
              <a:t>x</a:t>
            </a:r>
            <a:r>
              <a:rPr lang="cs-CZ" sz="2000" b="1" baseline="-25000"/>
              <a:t>n</a:t>
            </a:r>
            <a:r>
              <a:rPr lang="cs-CZ" sz="2000"/>
              <a:t> není odlehlá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b="1"/>
          </a:p>
          <a:p>
            <a:pPr algn="just" eaLnBrk="1" hangingPunct="1">
              <a:lnSpc>
                <a:spcPct val="90000"/>
              </a:lnSpc>
            </a:pPr>
            <a:r>
              <a:rPr lang="cs-CZ" sz="2000"/>
              <a:t>Výpočet testovacího kritéria: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/>
              <a:t>	pro dolní odlehlou hodnotu 		pro horní odlehlou hodnotu</a:t>
            </a:r>
          </a:p>
          <a:p>
            <a:pPr eaLnBrk="1" hangingPunct="1">
              <a:lnSpc>
                <a:spcPct val="90000"/>
              </a:lnSpc>
            </a:pPr>
            <a:endParaRPr lang="cs-CZ" sz="2000" b="1"/>
          </a:p>
          <a:p>
            <a:pPr eaLnBrk="1" hangingPunct="1">
              <a:lnSpc>
                <a:spcPct val="90000"/>
              </a:lnSpc>
            </a:pPr>
            <a:endParaRPr lang="cs-CZ" sz="2000"/>
          </a:p>
          <a:p>
            <a:pPr eaLnBrk="1" hangingPunct="1">
              <a:lnSpc>
                <a:spcPct val="90000"/>
              </a:lnSpc>
            </a:pPr>
            <a:endParaRPr lang="cs-CZ" sz="2000"/>
          </a:p>
          <a:p>
            <a:pPr eaLnBrk="1" hangingPunct="1">
              <a:lnSpc>
                <a:spcPct val="90000"/>
              </a:lnSpc>
            </a:pPr>
            <a:endParaRPr lang="cs-CZ" sz="2000"/>
          </a:p>
          <a:p>
            <a:pPr eaLnBrk="1" hangingPunct="1">
              <a:lnSpc>
                <a:spcPct val="90000"/>
              </a:lnSpc>
            </a:pPr>
            <a:endParaRPr lang="cs-CZ" sz="20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/>
              <a:t>	 kde R je variační rozpětí souboru dat</a:t>
            </a:r>
          </a:p>
          <a:p>
            <a:pPr eaLnBrk="1" hangingPunct="1">
              <a:lnSpc>
                <a:spcPct val="90000"/>
              </a:lnSpc>
            </a:pPr>
            <a:endParaRPr lang="cs-CZ" sz="2000"/>
          </a:p>
          <a:p>
            <a:pPr eaLnBrk="1" hangingPunct="1">
              <a:lnSpc>
                <a:spcPct val="90000"/>
              </a:lnSpc>
            </a:pPr>
            <a:r>
              <a:rPr lang="cs-CZ" sz="2000"/>
              <a:t>Použití testu do četnosti souboru n ≤ 30</a:t>
            </a:r>
          </a:p>
          <a:p>
            <a:pPr eaLnBrk="1" hangingPunct="1">
              <a:lnSpc>
                <a:spcPct val="90000"/>
              </a:lnSpc>
            </a:pPr>
            <a:endParaRPr lang="cs-CZ" sz="2000"/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12"/>
          <a:stretch>
            <a:fillRect/>
          </a:stretch>
        </p:blipFill>
        <p:spPr bwMode="auto">
          <a:xfrm>
            <a:off x="4859338" y="3716338"/>
            <a:ext cx="3887787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16338"/>
            <a:ext cx="3384550" cy="107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581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468313" y="1125538"/>
            <a:ext cx="8229600" cy="538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cs-CZ" sz="2400">
              <a:latin typeface="Comic Sans MS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latin typeface="Comic Sans MS" pitchFamily="66" charset="0"/>
              </a:rPr>
              <a:t>Stanovení kritické hodnoty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cs-CZ" sz="2400">
                <a:latin typeface="Comic Sans MS" pitchFamily="66" charset="0"/>
              </a:rPr>
              <a:t>	Dean-Dixonova rozdělení ze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cs-CZ" sz="2400">
                <a:latin typeface="Comic Sans MS" pitchFamily="66" charset="0"/>
              </a:rPr>
              <a:t>	statistických tabulek Qk (</a:t>
            </a:r>
            <a:r>
              <a:rPr lang="cs-CZ" sz="2400">
                <a:latin typeface="Symbol" pitchFamily="18" charset="2"/>
              </a:rPr>
              <a:t>a;</a:t>
            </a:r>
            <a:r>
              <a:rPr lang="cs-CZ" sz="2400">
                <a:latin typeface="Comic Sans MS" pitchFamily="66" charset="0"/>
              </a:rPr>
              <a:t>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2400">
              <a:latin typeface="Comic Sans MS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2400">
              <a:latin typeface="Comic Sans MS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latin typeface="Comic Sans MS" pitchFamily="66" charset="0"/>
              </a:rPr>
              <a:t>Hodnota Q</a:t>
            </a:r>
            <a:r>
              <a:rPr lang="cs-CZ" sz="2400" baseline="-25000">
                <a:latin typeface="Comic Sans MS" pitchFamily="66" charset="0"/>
              </a:rPr>
              <a:t>n</a:t>
            </a:r>
            <a:r>
              <a:rPr lang="cs-CZ" sz="2400">
                <a:latin typeface="Comic Sans MS" pitchFamily="66" charset="0"/>
              </a:rPr>
              <a:t> a Q</a:t>
            </a:r>
            <a:r>
              <a:rPr lang="cs-CZ" sz="2400" baseline="-25000">
                <a:latin typeface="Comic Sans MS" pitchFamily="66" charset="0"/>
              </a:rPr>
              <a:t>1</a:t>
            </a:r>
            <a:r>
              <a:rPr lang="cs-CZ" sz="2400">
                <a:latin typeface="Comic Sans MS" pitchFamily="66" charset="0"/>
              </a:rPr>
              <a:t> se porovná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cs-CZ" sz="2400">
                <a:latin typeface="Comic Sans MS" pitchFamily="66" charset="0"/>
              </a:rPr>
              <a:t>	s kritickou hodnotou Dean-Dixonova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cs-CZ" sz="2400">
                <a:latin typeface="Comic Sans MS" pitchFamily="66" charset="0"/>
              </a:rPr>
              <a:t>	rozdělení Q</a:t>
            </a:r>
            <a:r>
              <a:rPr lang="cs-CZ" sz="2400" baseline="-25000">
                <a:latin typeface="Comic Sans MS" pitchFamily="66" charset="0"/>
              </a:rPr>
              <a:t>k</a:t>
            </a:r>
            <a:r>
              <a:rPr lang="cs-CZ" sz="2400">
                <a:latin typeface="Comic Sans MS" pitchFamily="66" charset="0"/>
              </a:rPr>
              <a:t> (</a:t>
            </a:r>
            <a:r>
              <a:rPr lang="cs-CZ" sz="2400">
                <a:latin typeface="Symbol" pitchFamily="18" charset="2"/>
              </a:rPr>
              <a:t>a;</a:t>
            </a:r>
            <a:r>
              <a:rPr lang="cs-CZ" sz="2400">
                <a:latin typeface="Comic Sans MS" pitchFamily="66" charset="0"/>
              </a:rPr>
              <a:t>n)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2400">
              <a:latin typeface="Comic Sans MS" pitchFamily="66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latin typeface="Comic Sans MS" pitchFamily="66" charset="0"/>
              </a:rPr>
              <a:t>Je-li Q</a:t>
            </a:r>
            <a:r>
              <a:rPr lang="cs-CZ" sz="2400" baseline="-25000">
                <a:latin typeface="Comic Sans MS" pitchFamily="66" charset="0"/>
              </a:rPr>
              <a:t>1</a:t>
            </a:r>
            <a:r>
              <a:rPr lang="cs-CZ" sz="2400">
                <a:latin typeface="Comic Sans MS" pitchFamily="66" charset="0"/>
              </a:rPr>
              <a:t> nebo Q</a:t>
            </a:r>
            <a:r>
              <a:rPr lang="cs-CZ" sz="2400" baseline="-25000">
                <a:latin typeface="Comic Sans MS" pitchFamily="66" charset="0"/>
              </a:rPr>
              <a:t>n </a:t>
            </a:r>
            <a:r>
              <a:rPr lang="cs-CZ" sz="2400">
                <a:latin typeface="Comic Sans MS" pitchFamily="66" charset="0"/>
              </a:rPr>
              <a:t>≤ Qk, přijmeme nulovou hypotézu Ho, hodnota není odlehlá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400">
                <a:latin typeface="Comic Sans MS" pitchFamily="66" charset="0"/>
              </a:rPr>
              <a:t>Je-li Q</a:t>
            </a:r>
            <a:r>
              <a:rPr lang="cs-CZ" sz="2400" baseline="-25000">
                <a:latin typeface="Comic Sans MS" pitchFamily="66" charset="0"/>
              </a:rPr>
              <a:t>1</a:t>
            </a:r>
            <a:r>
              <a:rPr lang="cs-CZ" sz="2400">
                <a:latin typeface="Comic Sans MS" pitchFamily="66" charset="0"/>
              </a:rPr>
              <a:t> nebo Q</a:t>
            </a:r>
            <a:r>
              <a:rPr lang="cs-CZ" sz="2400" baseline="-25000">
                <a:latin typeface="Comic Sans MS" pitchFamily="66" charset="0"/>
              </a:rPr>
              <a:t>n</a:t>
            </a:r>
            <a:r>
              <a:rPr lang="cs-CZ" sz="2400">
                <a:latin typeface="Comic Sans MS" pitchFamily="66" charset="0"/>
              </a:rPr>
              <a:t> </a:t>
            </a:r>
            <a:r>
              <a:rPr lang="en-US" sz="2400">
                <a:latin typeface="Comic Sans MS" pitchFamily="66" charset="0"/>
              </a:rPr>
              <a:t>&gt;</a:t>
            </a:r>
            <a:r>
              <a:rPr lang="cs-CZ" sz="2400">
                <a:latin typeface="Comic Sans MS" pitchFamily="66" charset="0"/>
              </a:rPr>
              <a:t> Qk, zamítneme nulovou hypotézu Ho, testovanou hodnotu považujeme za odlehlou  a hodnotu vyloučíme ze souboru dat.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cs-CZ" sz="2400">
              <a:latin typeface="Comic Sans MS" pitchFamily="66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Dean-Dixonův test</a:t>
            </a:r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908050"/>
            <a:ext cx="2976563" cy="2628900"/>
          </a:xfrm>
        </p:spPr>
      </p:pic>
    </p:spTree>
    <p:extLst>
      <p:ext uri="{BB962C8B-B14F-4D97-AF65-F5344CB8AC3E}">
        <p14:creationId xmlns:p14="http://schemas.microsoft.com/office/powerpoint/2010/main" val="315015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69325" cy="633412"/>
          </a:xfrm>
        </p:spPr>
        <p:txBody>
          <a:bodyPr/>
          <a:lstStyle/>
          <a:p>
            <a:pPr eaLnBrk="1" hangingPunct="1"/>
            <a:r>
              <a:rPr lang="cs-CZ" sz="2400"/>
              <a:t>Příklad testování odlehlých hodnot; Dean-Dixonův test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435975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Máme soubor 10 měření. Ověřte, zda je některá hodnota odlehlá: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/>
              <a:t>	2,1  2,9  3,1  3,3  3,3  3,4  3,5  3,5  3,6  3,9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Ho – hodnota 2,1 není odlehlá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Spočtení testovacího kritéria</a:t>
            </a:r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Q1 = (2,9-2,1)/(3,9-2,1) = 0,8/1,8 = 0,444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err="1"/>
              <a:t>Qk</a:t>
            </a:r>
            <a:r>
              <a:rPr lang="cs-CZ" sz="1800" dirty="0"/>
              <a:t> (</a:t>
            </a:r>
            <a:r>
              <a:rPr lang="cs-CZ" sz="1800" dirty="0" err="1">
                <a:latin typeface="Symbol" pitchFamily="18" charset="2"/>
              </a:rPr>
              <a:t>a</a:t>
            </a:r>
            <a:r>
              <a:rPr lang="cs-CZ" sz="1800" dirty="0" err="1"/>
              <a:t>;n</a:t>
            </a:r>
            <a:r>
              <a:rPr lang="cs-CZ" sz="1800" dirty="0"/>
              <a:t>) = </a:t>
            </a:r>
            <a:r>
              <a:rPr lang="cs-CZ" sz="1800" dirty="0" err="1"/>
              <a:t>Qk</a:t>
            </a:r>
            <a:r>
              <a:rPr lang="cs-CZ" sz="1800" dirty="0"/>
              <a:t> (0,05;10) = 0,412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0,444 </a:t>
            </a:r>
            <a:r>
              <a:rPr lang="en-US" sz="1800" dirty="0"/>
              <a:t>&gt;</a:t>
            </a:r>
            <a:r>
              <a:rPr lang="cs-CZ" sz="1800" dirty="0"/>
              <a:t>  0,412 tedy Q1 </a:t>
            </a:r>
            <a:r>
              <a:rPr lang="en-US" sz="1800" dirty="0"/>
              <a:t>&gt;</a:t>
            </a:r>
            <a:r>
              <a:rPr lang="cs-CZ" sz="1800" dirty="0"/>
              <a:t> </a:t>
            </a:r>
            <a:r>
              <a:rPr lang="cs-CZ" sz="1800" dirty="0" err="1"/>
              <a:t>Qk</a:t>
            </a:r>
            <a:r>
              <a:rPr lang="cs-CZ" sz="1800" dirty="0"/>
              <a:t>, nulovou hypotézu zamítáme, hodnotu považujeme za odlehlou a ze souboru ji vyloučíme</a:t>
            </a:r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testujeme dále pro nový soubor dat po odstranění odlehlé hodnoty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2,9  3,1  3,3  3,3  3,4  3,5  3,5  3,6  3,9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Ho – hodnota 2,9 není odlehlá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Spočtení testovacího kritéria</a:t>
            </a:r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Q1 = (3,1-2,9)/(3,9-2,9) = 0,2/1 = 0,2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err="1"/>
              <a:t>Qk</a:t>
            </a:r>
            <a:r>
              <a:rPr lang="cs-CZ" sz="1800" dirty="0"/>
              <a:t> (</a:t>
            </a:r>
            <a:r>
              <a:rPr lang="cs-CZ" sz="1800" dirty="0" err="1">
                <a:latin typeface="Symbol" pitchFamily="18" charset="2"/>
              </a:rPr>
              <a:t>a</a:t>
            </a:r>
            <a:r>
              <a:rPr lang="cs-CZ" sz="1800" dirty="0" err="1"/>
              <a:t>;n</a:t>
            </a:r>
            <a:r>
              <a:rPr lang="cs-CZ" sz="1800" dirty="0"/>
              <a:t>) = </a:t>
            </a:r>
            <a:r>
              <a:rPr lang="cs-CZ" sz="1800" dirty="0" err="1"/>
              <a:t>Qk</a:t>
            </a:r>
            <a:r>
              <a:rPr lang="cs-CZ" sz="1800" dirty="0"/>
              <a:t> (0,05;9) = 0,437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0,2 </a:t>
            </a:r>
            <a:r>
              <a:rPr lang="en-US" sz="1800" dirty="0"/>
              <a:t>≤</a:t>
            </a:r>
            <a:r>
              <a:rPr lang="cs-CZ" sz="1800" dirty="0"/>
              <a:t>  0,437 tedy Q1 </a:t>
            </a:r>
            <a:r>
              <a:rPr lang="en-US" sz="1800" dirty="0"/>
              <a:t>≤</a:t>
            </a:r>
            <a:r>
              <a:rPr lang="cs-CZ" sz="1800" dirty="0"/>
              <a:t> </a:t>
            </a:r>
            <a:r>
              <a:rPr lang="cs-CZ" sz="1800" dirty="0" err="1"/>
              <a:t>Qk</a:t>
            </a:r>
            <a:r>
              <a:rPr lang="cs-CZ" sz="1800" dirty="0"/>
              <a:t>, nulovou hypotézu přijmeme, hodnotu nepovažujeme za odlehlou</a:t>
            </a:r>
            <a:endParaRPr lang="en-US" sz="1800" dirty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628775"/>
            <a:ext cx="2665412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134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/>
              <a:t>testujeme dále zda je v souboru dat horní odlehlá hodnota </a:t>
            </a:r>
          </a:p>
          <a:p>
            <a:pPr eaLnBrk="1" hangingPunct="1"/>
            <a:r>
              <a:rPr lang="cs-CZ" sz="2000"/>
              <a:t>2,9  3,1  3,3  3,3  3,4  3,5  3,5  3,6  3,9</a:t>
            </a:r>
          </a:p>
          <a:p>
            <a:pPr eaLnBrk="1" hangingPunct="1"/>
            <a:r>
              <a:rPr lang="cs-CZ" sz="2000"/>
              <a:t>Ho – hodnota 3,9 není odlehlá</a:t>
            </a:r>
          </a:p>
          <a:p>
            <a:pPr eaLnBrk="1" hangingPunct="1"/>
            <a:r>
              <a:rPr lang="cs-CZ" sz="2000"/>
              <a:t>Spočtení testovacího kritéria</a:t>
            </a:r>
          </a:p>
          <a:p>
            <a:pPr eaLnBrk="1" hangingPunct="1"/>
            <a:endParaRPr lang="cs-CZ" sz="2000"/>
          </a:p>
          <a:p>
            <a:pPr eaLnBrk="1" hangingPunct="1"/>
            <a:r>
              <a:rPr lang="cs-CZ" sz="2000"/>
              <a:t>Qn = (3,9-3,6)/(3,9-2,9) = 0,3/1 = 0,3</a:t>
            </a:r>
          </a:p>
          <a:p>
            <a:pPr eaLnBrk="1" hangingPunct="1"/>
            <a:r>
              <a:rPr lang="cs-CZ" sz="2000"/>
              <a:t>Qk (</a:t>
            </a:r>
            <a:r>
              <a:rPr lang="cs-CZ" sz="2000">
                <a:latin typeface="Symbol" pitchFamily="18" charset="2"/>
              </a:rPr>
              <a:t>a</a:t>
            </a:r>
            <a:r>
              <a:rPr lang="cs-CZ" sz="2000"/>
              <a:t>;n) = Qk (0,05;9) = 0,437</a:t>
            </a:r>
          </a:p>
          <a:p>
            <a:pPr eaLnBrk="1" hangingPunct="1"/>
            <a:r>
              <a:rPr lang="cs-CZ" sz="2000"/>
              <a:t>0,3 </a:t>
            </a:r>
            <a:r>
              <a:rPr lang="en-US" sz="2000"/>
              <a:t>≤</a:t>
            </a:r>
            <a:r>
              <a:rPr lang="cs-CZ" sz="2000"/>
              <a:t>  0,437 tedy Qn </a:t>
            </a:r>
            <a:r>
              <a:rPr lang="en-US" sz="2000"/>
              <a:t>≤</a:t>
            </a:r>
            <a:r>
              <a:rPr lang="cs-CZ" sz="2000"/>
              <a:t> Qk, nulovou hypotézu přijmeme, hodnotu nepovažujeme za odlehlou</a:t>
            </a:r>
            <a:endParaRPr lang="en-US" sz="2000"/>
          </a:p>
          <a:p>
            <a:pPr eaLnBrk="1" hangingPunct="1"/>
            <a:endParaRPr lang="cs-CZ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12"/>
          <a:stretch>
            <a:fillRect/>
          </a:stretch>
        </p:blipFill>
        <p:spPr bwMode="auto">
          <a:xfrm>
            <a:off x="5003800" y="2492375"/>
            <a:ext cx="30972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8630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Studentův t-test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/>
          <a:lstStyle/>
          <a:p>
            <a:r>
              <a:rPr lang="cs-CZ" sz="1800" dirty="0"/>
              <a:t>Předpoklad normality výběrových souborů</a:t>
            </a:r>
          </a:p>
          <a:p>
            <a:r>
              <a:rPr lang="cs-CZ" sz="1800" b="1" dirty="0"/>
              <a:t>Studentův t-test</a:t>
            </a:r>
            <a:r>
              <a:rPr lang="cs-CZ" sz="1800" dirty="0"/>
              <a:t> - často používaná metoda testování statistických hypotéz. V závislosti na situaci, kdy se používá, rozlišujeme 4 typy Studentova t-testu:</a:t>
            </a:r>
          </a:p>
          <a:p>
            <a:r>
              <a:rPr lang="cs-CZ" sz="1800" b="1" dirty="0" err="1"/>
              <a:t>jednovýběrový</a:t>
            </a:r>
            <a:r>
              <a:rPr lang="cs-CZ" sz="1800" b="1" dirty="0"/>
              <a:t> t-test</a:t>
            </a:r>
            <a:r>
              <a:rPr lang="cs-CZ" sz="1800" dirty="0"/>
              <a:t>, který slouží k porovnání střední hodnoty výběrového souboru</a:t>
            </a:r>
            <a:r>
              <a:rPr lang="el-GR" sz="1800" dirty="0"/>
              <a:t> </a:t>
            </a:r>
            <a:r>
              <a:rPr lang="cs-CZ" sz="1800" dirty="0"/>
              <a:t>s konstantou (H</a:t>
            </a:r>
            <a:r>
              <a:rPr lang="cs-CZ" sz="1800" baseline="-25000" dirty="0"/>
              <a:t>0</a:t>
            </a:r>
            <a:r>
              <a:rPr lang="cs-CZ" sz="1800" dirty="0"/>
              <a:t>: x</a:t>
            </a:r>
            <a:r>
              <a:rPr lang="el-GR" sz="1800" dirty="0"/>
              <a:t> = μ</a:t>
            </a:r>
            <a:r>
              <a:rPr lang="el-GR" sz="1800" baseline="-25000" dirty="0"/>
              <a:t>0</a:t>
            </a:r>
            <a:r>
              <a:rPr lang="el-GR" sz="1800" dirty="0"/>
              <a:t>)</a:t>
            </a:r>
            <a:r>
              <a:rPr lang="cs-CZ" sz="1800" dirty="0"/>
              <a:t> 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i="1" dirty="0" err="1"/>
              <a:t>jednovýběrový</a:t>
            </a:r>
            <a:r>
              <a:rPr lang="cs-CZ" sz="1800" i="1" dirty="0"/>
              <a:t> t-test o střední hodnotě</a:t>
            </a:r>
          </a:p>
          <a:p>
            <a:r>
              <a:rPr lang="cs-CZ" sz="1800" b="1" dirty="0" err="1"/>
              <a:t>dvouvýběrový</a:t>
            </a:r>
            <a:r>
              <a:rPr lang="cs-CZ" sz="1800" b="1" dirty="0"/>
              <a:t> t-test</a:t>
            </a:r>
            <a:r>
              <a:rPr lang="cs-CZ" sz="1800" dirty="0"/>
              <a:t>, který slouží k porovnání středních hodnot dvou výběrových souborů (H</a:t>
            </a:r>
            <a:r>
              <a:rPr lang="cs-CZ" sz="1800" baseline="-25000" dirty="0"/>
              <a:t>0</a:t>
            </a:r>
            <a:r>
              <a:rPr lang="cs-CZ" sz="1800" dirty="0"/>
              <a:t>: </a:t>
            </a:r>
            <a:r>
              <a:rPr lang="el-GR" sz="1800" dirty="0"/>
              <a:t>μ</a:t>
            </a:r>
            <a:r>
              <a:rPr lang="el-GR" sz="1800" baseline="-25000" dirty="0"/>
              <a:t>1</a:t>
            </a:r>
            <a:r>
              <a:rPr lang="el-GR" sz="1800" dirty="0"/>
              <a:t> − μ</a:t>
            </a:r>
            <a:r>
              <a:rPr lang="el-GR" sz="1800" baseline="-25000" dirty="0"/>
              <a:t>2</a:t>
            </a:r>
            <a:r>
              <a:rPr lang="el-GR" sz="1800" dirty="0"/>
              <a:t> = </a:t>
            </a:r>
            <a:r>
              <a:rPr lang="cs-CZ" sz="1800" i="1" dirty="0"/>
              <a:t>konstanta; nejčastěji 0</a:t>
            </a:r>
            <a:r>
              <a:rPr lang="cs-CZ" sz="1800" dirty="0"/>
              <a:t>);</a:t>
            </a:r>
          </a:p>
          <a:p>
            <a:pPr lvl="1"/>
            <a:r>
              <a:rPr lang="cs-CZ" sz="1800" b="1" dirty="0" err="1"/>
              <a:t>dvouvýběrový</a:t>
            </a:r>
            <a:r>
              <a:rPr lang="cs-CZ" sz="1800" b="1" dirty="0"/>
              <a:t> t-test párový – rozsahy obou výběrů jsou stejné </a:t>
            </a:r>
            <a:r>
              <a:rPr lang="cs-CZ" sz="1800" dirty="0">
                <a:latin typeface="Comic Sans MS" pitchFamily="66" charset="0"/>
              </a:rPr>
              <a:t>N1=N2; Opakované přeměřování stejných vzorků; Závislost mezi náhodnou veličinou X a Y</a:t>
            </a:r>
          </a:p>
          <a:p>
            <a:pPr marL="457200" lvl="1" indent="0">
              <a:buNone/>
            </a:pPr>
            <a:r>
              <a:rPr lang="cs-CZ" sz="1800" dirty="0"/>
              <a:t>	</a:t>
            </a:r>
            <a:r>
              <a:rPr lang="cs-CZ" sz="1800" i="1" dirty="0"/>
              <a:t>párový t-test shodnosti výsledků</a:t>
            </a:r>
            <a:endParaRPr lang="cs-CZ" sz="1800" b="1" i="1" dirty="0"/>
          </a:p>
          <a:p>
            <a:pPr lvl="1"/>
            <a:r>
              <a:rPr lang="cs-CZ" sz="1800" b="1" dirty="0" err="1"/>
              <a:t>dvouvýběrový</a:t>
            </a:r>
            <a:r>
              <a:rPr lang="cs-CZ" sz="1800" b="1" dirty="0"/>
              <a:t> t-test nepárový – rozsah výběrů nemusí být stejný </a:t>
            </a:r>
            <a:r>
              <a:rPr lang="cs-CZ" sz="1800" dirty="0"/>
              <a:t>N1 nemusí být rovno N2; Proměřování dvou sad různých vzorků; Nezávislost mezi náhodnou veličinou X a Y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/>
              <a:t>		a) </a:t>
            </a:r>
            <a:r>
              <a:rPr lang="cs-CZ" sz="1800" i="1" dirty="0"/>
              <a:t>t-test shodnosti výsledků při rovnosti rozptylů  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1</a:t>
            </a:r>
            <a:r>
              <a:rPr lang="cs-CZ" sz="1800" b="1" baseline="30000" dirty="0"/>
              <a:t>2</a:t>
            </a:r>
            <a:r>
              <a:rPr lang="cs-CZ" sz="1800" b="1" dirty="0"/>
              <a:t> =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2</a:t>
            </a:r>
            <a:r>
              <a:rPr lang="cs-CZ" sz="1800" b="1" baseline="30000" dirty="0"/>
              <a:t>2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800" dirty="0"/>
              <a:t>		b) </a:t>
            </a:r>
            <a:r>
              <a:rPr lang="cs-CZ" sz="1800" i="1" dirty="0"/>
              <a:t>t-test shodnosti výsledků při nerovnosti rozptylů</a:t>
            </a:r>
            <a:r>
              <a:rPr lang="cs-CZ" sz="1800" dirty="0"/>
              <a:t>  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1</a:t>
            </a:r>
            <a:r>
              <a:rPr lang="cs-CZ" sz="1800" b="1" baseline="30000" dirty="0"/>
              <a:t>2</a:t>
            </a:r>
            <a:r>
              <a:rPr lang="cs-CZ" sz="1800" b="1" dirty="0"/>
              <a:t> </a:t>
            </a:r>
            <a:r>
              <a:rPr lang="cs-CZ" sz="1800" b="1" dirty="0">
                <a:latin typeface="Symbol" pitchFamily="18" charset="2"/>
              </a:rPr>
              <a:t>¹</a:t>
            </a:r>
            <a:r>
              <a:rPr lang="cs-CZ" sz="1800" b="1" dirty="0"/>
              <a:t> </a:t>
            </a:r>
            <a:r>
              <a:rPr lang="cs-CZ" sz="1800" b="1" dirty="0">
                <a:latin typeface="Symbol" pitchFamily="18" charset="2"/>
              </a:rPr>
              <a:t>s</a:t>
            </a:r>
            <a:r>
              <a:rPr lang="cs-CZ" sz="1800" b="1" baseline="-25000" dirty="0"/>
              <a:t>2</a:t>
            </a:r>
            <a:r>
              <a:rPr lang="cs-CZ" sz="1800" b="1" baseline="30000" dirty="0"/>
              <a:t>2</a:t>
            </a:r>
            <a:r>
              <a:rPr lang="cs-CZ" sz="1800" dirty="0"/>
              <a:t> </a:t>
            </a:r>
          </a:p>
          <a:p>
            <a:pPr lvl="1"/>
            <a:endParaRPr lang="cs-CZ" sz="1400" dirty="0"/>
          </a:p>
          <a:p>
            <a:pPr lvl="1"/>
            <a:endParaRPr lang="cs-CZ" sz="1400" b="1" dirty="0"/>
          </a:p>
          <a:p>
            <a:pPr lvl="1"/>
            <a:endParaRPr lang="cs-CZ" sz="14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70889725"/>
      </p:ext>
    </p:extLst>
  </p:cSld>
  <p:clrMapOvr>
    <a:masterClrMapping/>
  </p:clrMapOvr>
</p:sld>
</file>

<file path=ppt/theme/theme1.xml><?xml version="1.0" encoding="utf-8"?>
<a:theme xmlns:a="http://schemas.openxmlformats.org/drawingml/2006/main" name="turmalinity">
  <a:themeElements>
    <a:clrScheme name="turmalinit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urmalinit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rmalini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22509</TotalTime>
  <Words>1650</Words>
  <Application>Microsoft Office PowerPoint</Application>
  <PresentationFormat>Předvádění na obrazovce (4:3)</PresentationFormat>
  <Paragraphs>339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Comic Sans MS</vt:lpstr>
      <vt:lpstr>Symbol</vt:lpstr>
      <vt:lpstr>Times New Roman</vt:lpstr>
      <vt:lpstr>Wingdings</vt:lpstr>
      <vt:lpstr>turmalinity</vt:lpstr>
      <vt:lpstr>Základy zpracování geologických dat   testování statistických hypotéz</vt:lpstr>
      <vt:lpstr>Testování odlehlých hodnot</vt:lpstr>
      <vt:lpstr>Grubbsův test</vt:lpstr>
      <vt:lpstr>Grubbsův test</vt:lpstr>
      <vt:lpstr>Dean-Dixonův test</vt:lpstr>
      <vt:lpstr>Dean-Dixonův test</vt:lpstr>
      <vt:lpstr>Příklad testování odlehlých hodnot; Dean-Dixonův test</vt:lpstr>
      <vt:lpstr>Prezentace aplikace PowerPoint</vt:lpstr>
      <vt:lpstr>Studentův t-test</vt:lpstr>
      <vt:lpstr> Jednovýběrový Studentův t-test o střední hodnotě </vt:lpstr>
      <vt:lpstr> Jednovýběrový Studentův t-test o střední hodnotě </vt:lpstr>
      <vt:lpstr>Stanovení kritické hodnoty (oboustranná varianta testu) </vt:lpstr>
      <vt:lpstr>Prezentace aplikace PowerPoint</vt:lpstr>
      <vt:lpstr>Kritickou hodnotu zjistím a) v Excelu</vt:lpstr>
      <vt:lpstr>Kritickou hodnotu zjistím b) ze  statistických tabulek</vt:lpstr>
      <vt:lpstr>Jednovýběrový Studentův t-test o střední hodnotě </vt:lpstr>
      <vt:lpstr>Prezentace aplikace PowerPoint</vt:lpstr>
    </vt:vector>
  </TitlesOfParts>
  <Company>LEMM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Renata Copjakova</dc:creator>
  <cp:lastModifiedBy>Renata Čopjaková</cp:lastModifiedBy>
  <cp:revision>201</cp:revision>
  <dcterms:created xsi:type="dcterms:W3CDTF">2007-09-15T09:52:43Z</dcterms:created>
  <dcterms:modified xsi:type="dcterms:W3CDTF">2024-11-19T10:42:56Z</dcterms:modified>
</cp:coreProperties>
</file>