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7"/>
  </p:notesMasterIdLst>
  <p:handoutMasterIdLst>
    <p:handoutMasterId r:id="rId18"/>
  </p:handoutMasterIdLst>
  <p:sldIdLst>
    <p:sldId id="258" r:id="rId2"/>
    <p:sldId id="354" r:id="rId3"/>
    <p:sldId id="340" r:id="rId4"/>
    <p:sldId id="339" r:id="rId5"/>
    <p:sldId id="336" r:id="rId6"/>
    <p:sldId id="341" r:id="rId7"/>
    <p:sldId id="342" r:id="rId8"/>
    <p:sldId id="343" r:id="rId9"/>
    <p:sldId id="345" r:id="rId10"/>
    <p:sldId id="362" r:id="rId11"/>
    <p:sldId id="357" r:id="rId12"/>
    <p:sldId id="358" r:id="rId13"/>
    <p:sldId id="360" r:id="rId14"/>
    <p:sldId id="361" r:id="rId15"/>
    <p:sldId id="363" r:id="rId16"/>
  </p:sldIdLst>
  <p:sldSz cx="9144000" cy="6858000" type="screen4x3"/>
  <p:notesSz cx="6781800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66"/>
    <a:srgbClr val="FFFF00"/>
    <a:srgbClr val="FF9900"/>
    <a:srgbClr val="CC9900"/>
    <a:srgbClr val="33CC33"/>
    <a:srgbClr val="CC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2" autoAdjust="0"/>
    <p:restoredTop sz="94660"/>
  </p:normalViewPr>
  <p:slideViewPr>
    <p:cSldViewPr>
      <p:cViewPr varScale="1">
        <p:scale>
          <a:sx n="70" d="100"/>
          <a:sy n="70" d="100"/>
        </p:scale>
        <p:origin x="38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384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9750"/>
            <a:ext cx="29384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2B9B053-1C54-47EF-BC09-5AED7316C2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4038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6463"/>
            <a:ext cx="54260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384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9750"/>
            <a:ext cx="29384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811E4BF-5BF5-4D5E-B379-65E9B5274A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404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6FED6-74BF-4465-BE25-78F65D60D2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83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093A6-AADD-4C8E-B242-FAD2F0E9EA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772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33922-A78F-445E-A40B-C36E4DB5B9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2463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5BCFB-9A83-4D04-8DCE-DAF0B4D08A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809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CD8BD-FEC3-4A97-B9EF-0BDDE72457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7862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9A84D-B0B4-44CE-8ED2-54EABF7CFA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404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E5395-FABC-4048-9DEF-537E947331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808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6DD2F-0698-4617-B202-1500C976A2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8963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22247-96DC-4639-836B-C5C7C55547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885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B8024-A677-48C4-89D0-31DBDA5E91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654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C2AD4-5CCA-4DEA-AD78-21088907C4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415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00"/>
            </a:gs>
            <a:gs pos="50000">
              <a:srgbClr val="FFDD55"/>
            </a:gs>
            <a:gs pos="100000">
              <a:srgbClr val="FF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3540AE75-BAB0-4107-B694-731E3174FF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250825" y="0"/>
            <a:ext cx="0" cy="685800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0" y="765175"/>
            <a:ext cx="8748713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395288" y="0"/>
            <a:ext cx="0" cy="659765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700213"/>
            <a:ext cx="8208962" cy="3097212"/>
          </a:xfrm>
        </p:spPr>
        <p:txBody>
          <a:bodyPr/>
          <a:lstStyle/>
          <a:p>
            <a:pPr eaLnBrk="1" hangingPunct="1"/>
            <a:r>
              <a:rPr lang="cs-CZ" sz="3600"/>
              <a:t>Základy zpracování geologických dat</a:t>
            </a:r>
            <a:br>
              <a:rPr lang="cs-CZ" sz="3600"/>
            </a:br>
            <a:br>
              <a:rPr lang="cs-CZ" sz="2400"/>
            </a:br>
            <a:r>
              <a:rPr lang="cs-CZ" sz="2400"/>
              <a:t> testování statistických hypotéz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5516563"/>
            <a:ext cx="8229600" cy="10096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sz="2000" b="1"/>
              <a:t>R. Čopjaková</a:t>
            </a:r>
            <a:endParaRPr lang="cs-CZ" sz="2000"/>
          </a:p>
          <a:p>
            <a:pPr algn="ctr" eaLnBrk="1" hangingPunct="1">
              <a:buFont typeface="Wingdings" pitchFamily="2" charset="2"/>
              <a:buNone/>
            </a:pPr>
            <a:endParaRPr lang="cs-CZ" sz="2000"/>
          </a:p>
          <a:p>
            <a:pPr algn="ctr" eaLnBrk="1" hangingPunct="1">
              <a:buFont typeface="Wingdings" pitchFamily="2" charset="2"/>
              <a:buNone/>
            </a:pPr>
            <a:endParaRPr lang="cs-CZ" sz="3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testy v Analýze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748464" cy="1872208"/>
          </a:xfrm>
        </p:spPr>
        <p:txBody>
          <a:bodyPr/>
          <a:lstStyle/>
          <a:p>
            <a:r>
              <a:rPr lang="cs-CZ" sz="1600" b="1" dirty="0" err="1"/>
              <a:t>Dvouvýběrový</a:t>
            </a:r>
            <a:r>
              <a:rPr lang="cs-CZ" sz="1600" b="1" dirty="0"/>
              <a:t> F-test pro rozptyl </a:t>
            </a:r>
            <a:r>
              <a:rPr lang="cs-CZ" sz="1600" dirty="0"/>
              <a:t>(z Analýzy dat raději nepoužívat; záleží na pořadí souborů, jako první vkládám ten s větším rozptylem)</a:t>
            </a:r>
          </a:p>
          <a:p>
            <a:r>
              <a:rPr lang="cs-CZ" sz="1600" b="1" dirty="0" err="1"/>
              <a:t>Dvouvýběrový</a:t>
            </a:r>
            <a:r>
              <a:rPr lang="cs-CZ" sz="1600" b="1" dirty="0"/>
              <a:t> t-test s rovností rozptylů </a:t>
            </a:r>
            <a:r>
              <a:rPr lang="cs-CZ" sz="1600" dirty="0"/>
              <a:t>(volí se v závislosti na výsledku F-testu; používat tento test z Analýzy dat)</a:t>
            </a:r>
          </a:p>
          <a:p>
            <a:r>
              <a:rPr lang="cs-CZ" sz="1600" b="1" dirty="0" err="1"/>
              <a:t>Dvouvýběrový</a:t>
            </a:r>
            <a:r>
              <a:rPr lang="cs-CZ" sz="1600" b="1" dirty="0"/>
              <a:t> t-test s nerovností rozptylů </a:t>
            </a:r>
            <a:r>
              <a:rPr lang="cs-CZ" sz="1600" dirty="0"/>
              <a:t>(volí se v závislosti na výsledku F-testu; používat tento test z Analýzy dat)</a:t>
            </a:r>
          </a:p>
          <a:p>
            <a:r>
              <a:rPr lang="cs-CZ" sz="1600" b="1" dirty="0" err="1"/>
              <a:t>Dvouvýběrový</a:t>
            </a:r>
            <a:r>
              <a:rPr lang="cs-CZ" sz="1600" b="1" dirty="0"/>
              <a:t> párový t-test na střední hodnotu </a:t>
            </a:r>
            <a:r>
              <a:rPr lang="cs-CZ" sz="1400" dirty="0"/>
              <a:t>(</a:t>
            </a:r>
            <a:r>
              <a:rPr lang="cs-CZ" sz="1400" dirty="0">
                <a:solidFill>
                  <a:srgbClr val="C00000"/>
                </a:solidFill>
              </a:rPr>
              <a:t>umět i podle vzorce i z Analýzy dat</a:t>
            </a:r>
            <a:r>
              <a:rPr lang="cs-CZ" sz="1400" dirty="0"/>
              <a:t>)</a:t>
            </a:r>
          </a:p>
          <a:p>
            <a:pPr marL="0" indent="0">
              <a:buNone/>
            </a:pPr>
            <a:r>
              <a:rPr lang="cs-CZ" sz="1600" dirty="0"/>
              <a:t>     Výsledkem těchto testů v Analýze dat je tabulka, kde najdu všechny potřebné hodnoty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431730"/>
              </p:ext>
            </p:extLst>
          </p:nvPr>
        </p:nvGraphicFramePr>
        <p:xfrm>
          <a:off x="727944" y="3212976"/>
          <a:ext cx="2376264" cy="3397718"/>
        </p:xfrm>
        <a:graphic>
          <a:graphicData uri="http://schemas.openxmlformats.org/drawingml/2006/table">
            <a:tbl>
              <a:tblPr/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496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1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1" u="none" strike="noStrike">
                          <a:effectLst/>
                          <a:latin typeface="Arial"/>
                        </a:rPr>
                        <a:t>Soubor 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1" u="none" strike="noStrike">
                          <a:effectLst/>
                          <a:latin typeface="Arial"/>
                        </a:rPr>
                        <a:t>Soubor 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98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effectLst/>
                          <a:latin typeface="Arial"/>
                        </a:rPr>
                        <a:t>Stř. hodnota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effectLst/>
                          <a:latin typeface="Arial"/>
                        </a:rPr>
                        <a:t>332.8127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effectLst/>
                          <a:latin typeface="Arial"/>
                        </a:rPr>
                        <a:t>334.9451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96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effectLst/>
                          <a:latin typeface="Arial"/>
                        </a:rPr>
                        <a:t>Rozptyl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effectLst/>
                          <a:latin typeface="Arial"/>
                        </a:rPr>
                        <a:t>170.0737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effectLst/>
                          <a:latin typeface="Arial"/>
                        </a:rPr>
                        <a:t>146.9383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98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effectLst/>
                          <a:latin typeface="Arial"/>
                        </a:rPr>
                        <a:t>Pozorování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effectLst/>
                          <a:latin typeface="Arial"/>
                        </a:rPr>
                        <a:t>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98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effectLst/>
                          <a:latin typeface="Arial"/>
                        </a:rPr>
                        <a:t>Společný rozptyl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effectLst/>
                          <a:latin typeface="Arial"/>
                        </a:rPr>
                        <a:t>161.4652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8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 err="1">
                          <a:effectLst/>
                          <a:latin typeface="Arial"/>
                        </a:rPr>
                        <a:t>Hyp</a:t>
                      </a:r>
                      <a:r>
                        <a:rPr lang="cs-CZ" sz="1000" b="0" i="0" u="none" strike="noStrike" dirty="0">
                          <a:effectLst/>
                          <a:latin typeface="Arial"/>
                        </a:rPr>
                        <a:t>. rozdíl </a:t>
                      </a:r>
                      <a:r>
                        <a:rPr lang="cs-CZ" sz="1000" b="0" i="0" u="none" strike="noStrike" dirty="0" err="1">
                          <a:effectLst/>
                          <a:latin typeface="Arial"/>
                        </a:rPr>
                        <a:t>stř</a:t>
                      </a:r>
                      <a:r>
                        <a:rPr lang="cs-CZ" sz="1000" b="0" i="0" u="none" strike="noStrike" dirty="0">
                          <a:effectLst/>
                          <a:latin typeface="Arial"/>
                        </a:rPr>
                        <a:t>. hodnot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81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effectLst/>
                          <a:latin typeface="Arial"/>
                        </a:rPr>
                        <a:t>Rozdíl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 dirty="0">
                          <a:effectLst/>
                          <a:latin typeface="Arial"/>
                        </a:rPr>
                        <a:t>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9819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effectLst/>
                          <a:latin typeface="Arial"/>
                        </a:rPr>
                        <a:t>t </a:t>
                      </a:r>
                      <a:r>
                        <a:rPr lang="cs-CZ" sz="1200" b="1" i="0" u="none" strike="noStrike" dirty="0" err="1">
                          <a:effectLst/>
                          <a:latin typeface="Arial"/>
                        </a:rPr>
                        <a:t>Stat</a:t>
                      </a:r>
                      <a:endParaRPr lang="cs-CZ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effectLst/>
                          <a:latin typeface="Arial"/>
                        </a:rPr>
                        <a:t>-0.5458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8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effectLst/>
                          <a:latin typeface="Arial"/>
                        </a:rPr>
                        <a:t>P(T&lt;=t) (1)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effectLst/>
                          <a:latin typeface="Arial"/>
                        </a:rPr>
                        <a:t>0.294013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9819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effectLst/>
                          <a:latin typeface="Arial"/>
                        </a:rPr>
                        <a:t>t </a:t>
                      </a:r>
                      <a:r>
                        <a:rPr lang="cs-CZ" sz="1200" b="1" i="0" u="none" strike="noStrike" dirty="0" err="1">
                          <a:effectLst/>
                          <a:latin typeface="Arial"/>
                        </a:rPr>
                        <a:t>krit</a:t>
                      </a:r>
                      <a:r>
                        <a:rPr lang="cs-CZ" sz="1200" b="1" i="0" u="none" strike="noStrike" dirty="0">
                          <a:effectLst/>
                          <a:latin typeface="Arial"/>
                        </a:rPr>
                        <a:t> (1)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effectLst/>
                          <a:latin typeface="Arial"/>
                        </a:rPr>
                        <a:t>1.681071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98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effectLst/>
                          <a:latin typeface="Arial"/>
                        </a:rPr>
                        <a:t>P(T&lt;=t) (2)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effectLst/>
                          <a:latin typeface="Arial"/>
                        </a:rPr>
                        <a:t>0.588026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6429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effectLst/>
                          <a:latin typeface="Arial"/>
                        </a:rPr>
                        <a:t>t </a:t>
                      </a:r>
                      <a:r>
                        <a:rPr lang="cs-CZ" sz="1200" b="1" i="0" u="none" strike="noStrike" dirty="0" err="1">
                          <a:effectLst/>
                          <a:latin typeface="Arial"/>
                        </a:rPr>
                        <a:t>krit</a:t>
                      </a:r>
                      <a:r>
                        <a:rPr lang="cs-CZ" sz="1200" b="1" i="0" u="none" strike="noStrike" dirty="0">
                          <a:effectLst/>
                          <a:latin typeface="Arial"/>
                        </a:rPr>
                        <a:t> (2)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effectLst/>
                          <a:latin typeface="Arial"/>
                        </a:rPr>
                        <a:t>2.016692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8" name="Zástupný symbol pro obsah 2"/>
          <p:cNvSpPr txBox="1">
            <a:spLocks/>
          </p:cNvSpPr>
          <p:nvPr/>
        </p:nvSpPr>
        <p:spPr bwMode="auto">
          <a:xfrm>
            <a:off x="3144664" y="3140968"/>
            <a:ext cx="6034562" cy="4149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indent="0">
              <a:buNone/>
            </a:pPr>
            <a:r>
              <a:rPr lang="cs-CZ" sz="1600" b="1" kern="0" dirty="0"/>
              <a:t>Např. výsledná tabulka t-testu s rovností rozptylu</a:t>
            </a:r>
          </a:p>
          <a:p>
            <a:pPr marL="0" indent="0">
              <a:buNone/>
            </a:pPr>
            <a:r>
              <a:rPr lang="cs-CZ" sz="1600" kern="0" dirty="0"/>
              <a:t>Aritmetický průměr a rozptyl obou souborů</a:t>
            </a:r>
          </a:p>
          <a:p>
            <a:pPr marL="0" indent="0">
              <a:buNone/>
            </a:pPr>
            <a:r>
              <a:rPr lang="cs-CZ" sz="1600" kern="0" dirty="0"/>
              <a:t>Rozsah souborů</a:t>
            </a:r>
          </a:p>
          <a:p>
            <a:pPr marL="0" indent="0">
              <a:buNone/>
            </a:pPr>
            <a:r>
              <a:rPr lang="cs-CZ" sz="1600" kern="0" dirty="0"/>
              <a:t>testovaný rozdíl mezi střední hodnotou souborů</a:t>
            </a:r>
          </a:p>
          <a:p>
            <a:pPr marL="0" indent="0">
              <a:buNone/>
            </a:pPr>
            <a:r>
              <a:rPr lang="cs-CZ" sz="1600" kern="0" dirty="0"/>
              <a:t>počet stupňů volnosti</a:t>
            </a:r>
          </a:p>
          <a:p>
            <a:pPr marL="0" indent="0">
              <a:buNone/>
            </a:pPr>
            <a:r>
              <a:rPr lang="cs-CZ" sz="1600" kern="0" dirty="0"/>
              <a:t>testovací kritérium, beru ji jako kladné číslo, nebo jako 1. volím soubor s větším průměrem</a:t>
            </a:r>
          </a:p>
          <a:p>
            <a:pPr marL="0" indent="0">
              <a:buNone/>
            </a:pPr>
            <a:r>
              <a:rPr lang="cs-CZ" sz="1600" kern="0" dirty="0"/>
              <a:t>kritická hodnota studentova rozdělení - pro jednostrannou variantu testu - hodnota kvantilu pro p=0.95 a 43 stupňů volnosti</a:t>
            </a:r>
          </a:p>
          <a:p>
            <a:pPr marL="0" indent="0">
              <a:buNone/>
            </a:pPr>
            <a:r>
              <a:rPr lang="cs-CZ" sz="1600" kern="0" dirty="0"/>
              <a:t>kritická hodnota studentova rozdělení - pro oboustrannou variantu testu - hodnota kvantilu pro p=0.975 a 43 stupňů volnosti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2411760" y="4797152"/>
            <a:ext cx="732904" cy="576064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>
            <a:off x="2381458" y="5373216"/>
            <a:ext cx="732904" cy="576064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>
            <a:off x="2380184" y="6093296"/>
            <a:ext cx="764480" cy="43204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>
            <a:off x="2380184" y="4509120"/>
            <a:ext cx="825973" cy="70638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>
            <a:off x="2373975" y="4308326"/>
            <a:ext cx="825973" cy="70638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H="1">
            <a:off x="2747910" y="3955132"/>
            <a:ext cx="459522" cy="265956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H="1">
            <a:off x="3069550" y="3601938"/>
            <a:ext cx="144912" cy="8829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H="1">
            <a:off x="3114362" y="3601938"/>
            <a:ext cx="121650" cy="259110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0437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>
                <a:solidFill>
                  <a:schemeClr val="tx1"/>
                </a:solidFill>
              </a:rPr>
              <a:t>Chí-kvadrát test dobré shody (</a:t>
            </a:r>
            <a:r>
              <a:rPr lang="cs-CZ" sz="2800">
                <a:solidFill>
                  <a:schemeClr val="tx1"/>
                </a:solidFill>
                <a:latin typeface="Symbol" pitchFamily="18" charset="2"/>
              </a:rPr>
              <a:t>c2 - </a:t>
            </a:r>
            <a:r>
              <a:rPr lang="cs-CZ" sz="2800">
                <a:solidFill>
                  <a:schemeClr val="tx1"/>
                </a:solidFill>
              </a:rPr>
              <a:t>test</a:t>
            </a:r>
            <a:r>
              <a:rPr lang="cs-CZ" sz="2800">
                <a:solidFill>
                  <a:schemeClr val="tx1"/>
                </a:solidFill>
                <a:latin typeface="Symbol" pitchFamily="18" charset="2"/>
              </a:rPr>
              <a:t>)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908720"/>
            <a:ext cx="8534400" cy="583264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1800" dirty="0"/>
              <a:t>Pro </a:t>
            </a:r>
            <a:r>
              <a:rPr lang="cs-CZ" sz="1800" dirty="0">
                <a:solidFill>
                  <a:srgbClr val="CC0000"/>
                </a:solidFill>
              </a:rPr>
              <a:t>testování shody rozdělení pravděpodobnosti</a:t>
            </a:r>
            <a:r>
              <a:rPr lang="cs-CZ" sz="1800" dirty="0"/>
              <a:t> náhodného výběru s teoretickým, očekávaným rozdělením pravděpodobností.</a:t>
            </a:r>
          </a:p>
          <a:p>
            <a:pPr>
              <a:lnSpc>
                <a:spcPct val="90000"/>
              </a:lnSpc>
            </a:pPr>
            <a:endParaRPr lang="cs-CZ" sz="1800" dirty="0"/>
          </a:p>
          <a:p>
            <a:pPr>
              <a:lnSpc>
                <a:spcPct val="90000"/>
              </a:lnSpc>
            </a:pPr>
            <a:r>
              <a:rPr lang="cs-CZ" sz="1800" dirty="0"/>
              <a:t>Tedy ptáme-li se na otázku?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1800" dirty="0"/>
              <a:t>	Má soubor dat normální rozdělení? Tam kde požadována normalita dat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1800" dirty="0"/>
              <a:t>	Má soubor dat logaritmicko-normální rozdělení?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1800" dirty="0"/>
              <a:t>	Má soubor dat rovnoměrné rozdělení?</a:t>
            </a:r>
          </a:p>
          <a:p>
            <a:pPr>
              <a:lnSpc>
                <a:spcPct val="4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cs-CZ" sz="1800" dirty="0"/>
              <a:t>				</a:t>
            </a:r>
            <a:r>
              <a:rPr lang="cs-CZ" sz="2800" b="1" dirty="0"/>
              <a:t>.</a:t>
            </a:r>
          </a:p>
          <a:p>
            <a:pPr>
              <a:lnSpc>
                <a:spcPct val="4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cs-CZ" sz="2800" b="1" dirty="0"/>
              <a:t>				.		.</a:t>
            </a:r>
            <a:r>
              <a:rPr lang="cs-CZ" sz="2000" b="1" dirty="0"/>
              <a:t>				</a:t>
            </a:r>
            <a:endParaRPr lang="cs-CZ" sz="2000" b="1" dirty="0">
              <a:solidFill>
                <a:srgbClr val="00735A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</a:rPr>
              <a:t>Provedeme n nezávislých opakování pokusu. </a:t>
            </a:r>
            <a:r>
              <a:rPr lang="cs-CZ" sz="1800" dirty="0">
                <a:solidFill>
                  <a:srgbClr val="C00000"/>
                </a:solidFill>
              </a:rPr>
              <a:t>Výsledky rozdělíme do tříd </a:t>
            </a:r>
            <a:r>
              <a:rPr lang="cs-CZ" sz="1800" dirty="0">
                <a:solidFill>
                  <a:srgbClr val="000000"/>
                </a:solidFill>
              </a:rPr>
              <a:t>a sledujeme </a:t>
            </a:r>
            <a:r>
              <a:rPr lang="cs-CZ" sz="1800" dirty="0">
                <a:solidFill>
                  <a:srgbClr val="C00000"/>
                </a:solidFill>
              </a:rPr>
              <a:t>vztah mezi intervalovým rozdělením četností</a:t>
            </a:r>
            <a:r>
              <a:rPr lang="cs-CZ" sz="1800" dirty="0">
                <a:solidFill>
                  <a:srgbClr val="000000"/>
                </a:solidFill>
              </a:rPr>
              <a:t> n</a:t>
            </a:r>
            <a:r>
              <a:rPr lang="cs-CZ" sz="1800" baseline="-25000" dirty="0">
                <a:solidFill>
                  <a:srgbClr val="000000"/>
                </a:solidFill>
              </a:rPr>
              <a:t>1</a:t>
            </a:r>
            <a:r>
              <a:rPr lang="cs-CZ" sz="1800" dirty="0">
                <a:solidFill>
                  <a:srgbClr val="000000"/>
                </a:solidFill>
              </a:rPr>
              <a:t>, . . . , </a:t>
            </a:r>
            <a:r>
              <a:rPr lang="cs-CZ" sz="1800" dirty="0" err="1">
                <a:solidFill>
                  <a:srgbClr val="000000"/>
                </a:solidFill>
              </a:rPr>
              <a:t>n</a:t>
            </a:r>
            <a:r>
              <a:rPr lang="cs-CZ" sz="1800" baseline="-25000" dirty="0" err="1">
                <a:solidFill>
                  <a:srgbClr val="000000"/>
                </a:solidFill>
              </a:rPr>
              <a:t>k</a:t>
            </a:r>
            <a:r>
              <a:rPr lang="cs-CZ" sz="1800" dirty="0">
                <a:solidFill>
                  <a:srgbClr val="000000"/>
                </a:solidFill>
              </a:rPr>
              <a:t> (kde k představuje označení třídy) souboru dat </a:t>
            </a:r>
            <a:r>
              <a:rPr lang="cs-CZ" sz="1800" dirty="0">
                <a:solidFill>
                  <a:srgbClr val="C00000"/>
                </a:solidFill>
              </a:rPr>
              <a:t>a očekávaným, teoretickým rozdělením</a:t>
            </a:r>
            <a:r>
              <a:rPr lang="cs-CZ" sz="1800" dirty="0">
                <a:solidFill>
                  <a:srgbClr val="000000"/>
                </a:solidFill>
              </a:rPr>
              <a:t>, podle něhož očekáváme, že se soubor dat má chovat.</a:t>
            </a:r>
          </a:p>
          <a:p>
            <a:pPr>
              <a:lnSpc>
                <a:spcPct val="90000"/>
              </a:lnSpc>
            </a:pPr>
            <a:endParaRPr lang="cs-CZ" sz="18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</a:rPr>
              <a:t>Podmínky užití testu: žádný interval s nulovou četností, &lt; 20% intervalů s četností menší než 5; možnost sloučit intervaly</a:t>
            </a:r>
          </a:p>
          <a:p>
            <a:pPr>
              <a:lnSpc>
                <a:spcPct val="90000"/>
              </a:lnSpc>
            </a:pPr>
            <a:endParaRPr lang="cs-CZ" sz="18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1800" dirty="0"/>
              <a:t>V případě testování zda má soubor dat normální rozdělení - </a:t>
            </a:r>
            <a:r>
              <a:rPr lang="cs-CZ" sz="1800" b="1" dirty="0"/>
              <a:t>Testování „normality“ souboru dat je značně nespolehlivé pokud je počet měření malý </a:t>
            </a:r>
            <a:r>
              <a:rPr lang="cs-CZ" sz="1800" dirty="0"/>
              <a:t>(n méně 100). Proto je vždy vhodné ověřit si rozložení dat souboru </a:t>
            </a:r>
            <a:r>
              <a:rPr lang="cs-CZ" sz="1800" b="1" dirty="0"/>
              <a:t>vizuální kontrolou </a:t>
            </a:r>
            <a:r>
              <a:rPr lang="cs-CZ" sz="1800" dirty="0"/>
              <a:t>– kontrolou histogramu rozdělení četností.</a:t>
            </a:r>
          </a:p>
          <a:p>
            <a:pPr>
              <a:lnSpc>
                <a:spcPct val="90000"/>
              </a:lnSpc>
            </a:pPr>
            <a:endParaRPr lang="cs-CZ" sz="18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endParaRPr lang="cs-CZ" sz="1800" dirty="0"/>
          </a:p>
          <a:p>
            <a:pPr>
              <a:lnSpc>
                <a:spcPct val="9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281521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>
                <a:solidFill>
                  <a:schemeClr val="tx1"/>
                </a:solidFill>
              </a:rPr>
              <a:t>Chí-kvadrát test dobré shody (</a:t>
            </a:r>
            <a:r>
              <a:rPr lang="cs-CZ" sz="2800">
                <a:solidFill>
                  <a:schemeClr val="tx1"/>
                </a:solidFill>
                <a:latin typeface="Symbol" pitchFamily="18" charset="2"/>
              </a:rPr>
              <a:t>c2 - </a:t>
            </a:r>
            <a:r>
              <a:rPr lang="cs-CZ" sz="2800">
                <a:solidFill>
                  <a:schemeClr val="tx1"/>
                </a:solidFill>
              </a:rPr>
              <a:t>test</a:t>
            </a:r>
            <a:r>
              <a:rPr lang="cs-CZ" sz="2800">
                <a:solidFill>
                  <a:schemeClr val="tx1"/>
                </a:solidFill>
                <a:latin typeface="Symbol" pitchFamily="18" charset="2"/>
              </a:rPr>
              <a:t>)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1335" y="926553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000" dirty="0"/>
              <a:t>Chí kvadrát test je založen na tom, že náhodnou veličinu s určitým rozdělením pravděpodobností lze transformovat na veličinu mající přibližně rozdělení chí kvadrát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/>
              <a:t>Ho : p</a:t>
            </a:r>
            <a:r>
              <a:rPr lang="cs-CZ" sz="2000" baseline="-25000" dirty="0"/>
              <a:t>e1</a:t>
            </a:r>
            <a:r>
              <a:rPr lang="cs-CZ" sz="2000" dirty="0"/>
              <a:t> = p</a:t>
            </a:r>
            <a:r>
              <a:rPr lang="cs-CZ" sz="2000" baseline="-25000" dirty="0"/>
              <a:t>o1</a:t>
            </a:r>
            <a:r>
              <a:rPr lang="cs-CZ" sz="2000" dirty="0"/>
              <a:t>,  . . . ,  </a:t>
            </a:r>
            <a:r>
              <a:rPr lang="cs-CZ" sz="2000" dirty="0" err="1"/>
              <a:t>p</a:t>
            </a:r>
            <a:r>
              <a:rPr lang="cs-CZ" sz="2000" baseline="-25000" dirty="0" err="1"/>
              <a:t>ek</a:t>
            </a:r>
            <a:r>
              <a:rPr lang="cs-CZ" sz="2000" dirty="0"/>
              <a:t> = </a:t>
            </a:r>
            <a:r>
              <a:rPr lang="cs-CZ" sz="2000" dirty="0" err="1"/>
              <a:t>p</a:t>
            </a:r>
            <a:r>
              <a:rPr lang="cs-CZ" sz="2000" baseline="-25000" dirty="0" err="1"/>
              <a:t>ok</a:t>
            </a:r>
            <a:r>
              <a:rPr lang="cs-CZ" sz="2000" dirty="0"/>
              <a:t> pro všechny intervaly</a:t>
            </a:r>
          </a:p>
          <a:p>
            <a:pPr>
              <a:lnSpc>
                <a:spcPct val="90000"/>
              </a:lnSpc>
              <a:buNone/>
            </a:pPr>
            <a:r>
              <a:rPr lang="cs-CZ" sz="2000" dirty="0"/>
              <a:t>	H</a:t>
            </a:r>
            <a:r>
              <a:rPr lang="cs-CZ" sz="2000" baseline="-25000" dirty="0"/>
              <a:t>A</a:t>
            </a:r>
            <a:r>
              <a:rPr lang="cs-CZ" sz="2000" dirty="0"/>
              <a:t> : </a:t>
            </a:r>
            <a:r>
              <a:rPr lang="cs-CZ" sz="2000" dirty="0" err="1"/>
              <a:t>p</a:t>
            </a:r>
            <a:r>
              <a:rPr lang="cs-CZ" sz="2000" baseline="-25000" dirty="0" err="1"/>
              <a:t>ej</a:t>
            </a:r>
            <a:r>
              <a:rPr lang="cs-CZ" sz="2000" dirty="0"/>
              <a:t> </a:t>
            </a:r>
            <a:r>
              <a:rPr lang="cs-CZ" sz="2000" b="1" dirty="0">
                <a:sym typeface="Symbol" pitchFamily="18" charset="2"/>
              </a:rPr>
              <a:t></a:t>
            </a:r>
            <a:r>
              <a:rPr lang="cs-CZ" sz="2000" dirty="0"/>
              <a:t> p</a:t>
            </a:r>
            <a:r>
              <a:rPr lang="cs-CZ" sz="2000" baseline="-25000" dirty="0"/>
              <a:t>oj</a:t>
            </a:r>
            <a:r>
              <a:rPr lang="cs-CZ" sz="2000" dirty="0"/>
              <a:t> alespoň pro některý interval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/>
              <a:t>Výpočet testovacího kritéria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 marL="0" indent="0">
              <a:lnSpc>
                <a:spcPct val="90000"/>
              </a:lnSpc>
              <a:buNone/>
            </a:pPr>
            <a:r>
              <a:rPr lang="cs-CZ" sz="2800" dirty="0">
                <a:latin typeface="Symbol" pitchFamily="18" charset="2"/>
              </a:rPr>
              <a:t>		                 c</a:t>
            </a:r>
            <a:r>
              <a:rPr lang="cs-CZ" sz="2800" dirty="0"/>
              <a:t>2</a:t>
            </a:r>
            <a:r>
              <a:rPr lang="cs-CZ" sz="2000" dirty="0"/>
              <a:t>   =  </a:t>
            </a:r>
            <a:r>
              <a:rPr lang="cs-CZ" sz="4400" dirty="0">
                <a:latin typeface="Symbol" pitchFamily="18" charset="2"/>
                <a:sym typeface="Symbol" pitchFamily="18" charset="2"/>
              </a:rPr>
              <a:t></a:t>
            </a:r>
            <a:endParaRPr lang="cs-CZ" sz="2000" dirty="0"/>
          </a:p>
          <a:p>
            <a:pPr>
              <a:lnSpc>
                <a:spcPct val="90000"/>
              </a:lnSpc>
            </a:pPr>
            <a:endParaRPr lang="cs-CZ" sz="2000" dirty="0"/>
          </a:p>
          <a:p>
            <a:pPr marL="0" indent="0">
              <a:lnSpc>
                <a:spcPct val="90000"/>
              </a:lnSpc>
              <a:buNone/>
            </a:pPr>
            <a:r>
              <a:rPr lang="cs-CZ" sz="2000" dirty="0"/>
              <a:t>	</a:t>
            </a:r>
            <a:r>
              <a:rPr lang="cs-CZ" sz="2000" dirty="0" err="1"/>
              <a:t>n</a:t>
            </a:r>
            <a:r>
              <a:rPr lang="cs-CZ" sz="2000" baseline="-25000" dirty="0" err="1"/>
              <a:t>ej</a:t>
            </a:r>
            <a:r>
              <a:rPr lang="cs-CZ" sz="2000" baseline="-25000" dirty="0"/>
              <a:t> </a:t>
            </a:r>
            <a:r>
              <a:rPr lang="cs-CZ" sz="2000" dirty="0"/>
              <a:t>- experimentální četnosti v j-té třídě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2000" dirty="0"/>
              <a:t>	</a:t>
            </a:r>
            <a:r>
              <a:rPr lang="cs-CZ" sz="2000" dirty="0" err="1"/>
              <a:t>n</a:t>
            </a:r>
            <a:r>
              <a:rPr lang="cs-CZ" sz="2000" baseline="-25000" dirty="0" err="1"/>
              <a:t>oj</a:t>
            </a:r>
            <a:r>
              <a:rPr lang="cs-CZ" sz="2000" dirty="0"/>
              <a:t> – očekávané četnosti v j-té třídě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/>
              <a:t>Pokud má testovaná náhodná veličina předpokládané rozdělení, má náhodná veličina </a:t>
            </a:r>
            <a:r>
              <a:rPr lang="el-GR" sz="2000" dirty="0"/>
              <a:t>χ</a:t>
            </a:r>
            <a:r>
              <a:rPr lang="el-GR" sz="2000" baseline="30000" dirty="0"/>
              <a:t>2</a:t>
            </a:r>
            <a:r>
              <a:rPr lang="el-GR" sz="2000" dirty="0"/>
              <a:t> </a:t>
            </a:r>
            <a:r>
              <a:rPr lang="cs-CZ" sz="2000" dirty="0"/>
              <a:t>přibližně rozdělení chí-kvadrát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 marL="0" indent="0">
              <a:lnSpc>
                <a:spcPct val="90000"/>
              </a:lnSpc>
              <a:buNone/>
            </a:pPr>
            <a:r>
              <a:rPr lang="cs-CZ" sz="2000" dirty="0">
                <a:latin typeface="Symbol" pitchFamily="18" charset="2"/>
              </a:rPr>
              <a:t>		</a:t>
            </a:r>
            <a:endParaRPr lang="cs-CZ" sz="20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000" dirty="0">
                <a:latin typeface="Symbol" pitchFamily="18" charset="2"/>
              </a:rPr>
              <a:t>	</a:t>
            </a:r>
            <a:endParaRPr lang="cs-CZ" sz="2000" dirty="0"/>
          </a:p>
          <a:p>
            <a:pPr marL="0" indent="0">
              <a:lnSpc>
                <a:spcPct val="90000"/>
              </a:lnSpc>
              <a:buNone/>
            </a:pPr>
            <a:r>
              <a:rPr lang="cs-CZ" sz="2000" dirty="0"/>
              <a:t>	</a:t>
            </a:r>
          </a:p>
        </p:txBody>
      </p:sp>
      <p:sp>
        <p:nvSpPr>
          <p:cNvPr id="159749" name="Text Box 5"/>
          <p:cNvSpPr txBox="1">
            <a:spLocks noChangeArrowheads="1"/>
          </p:cNvSpPr>
          <p:nvPr/>
        </p:nvSpPr>
        <p:spPr bwMode="auto">
          <a:xfrm>
            <a:off x="4810472" y="4502447"/>
            <a:ext cx="495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dirty="0">
                <a:latin typeface="Comic Sans MS" pitchFamily="66" charset="0"/>
              </a:rPr>
              <a:t>j=1</a:t>
            </a:r>
          </a:p>
        </p:txBody>
      </p:sp>
      <p:sp>
        <p:nvSpPr>
          <p:cNvPr id="159751" name="Text Box 7"/>
          <p:cNvSpPr txBox="1">
            <a:spLocks noChangeArrowheads="1"/>
          </p:cNvSpPr>
          <p:nvPr/>
        </p:nvSpPr>
        <p:spPr bwMode="auto">
          <a:xfrm>
            <a:off x="4886672" y="3664247"/>
            <a:ext cx="307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dirty="0">
                <a:latin typeface="Comic Sans MS" pitchFamily="66" charset="0"/>
              </a:rPr>
              <a:t>k</a:t>
            </a:r>
          </a:p>
        </p:txBody>
      </p:sp>
      <p:sp>
        <p:nvSpPr>
          <p:cNvPr id="159752" name="Line 8"/>
          <p:cNvSpPr>
            <a:spLocks noChangeShapeType="1"/>
          </p:cNvSpPr>
          <p:nvPr/>
        </p:nvSpPr>
        <p:spPr bwMode="auto">
          <a:xfrm>
            <a:off x="5343872" y="4197647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753" name="Text Box 9"/>
          <p:cNvSpPr txBox="1">
            <a:spLocks noChangeArrowheads="1"/>
          </p:cNvSpPr>
          <p:nvPr/>
        </p:nvSpPr>
        <p:spPr bwMode="auto">
          <a:xfrm>
            <a:off x="5420072" y="3740447"/>
            <a:ext cx="154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2400" dirty="0">
                <a:latin typeface="Comic Sans MS" pitchFamily="66" charset="0"/>
              </a:rPr>
              <a:t>(</a:t>
            </a:r>
            <a:r>
              <a:rPr lang="cs-CZ" sz="2400" dirty="0" err="1">
                <a:latin typeface="Comic Sans MS" pitchFamily="66" charset="0"/>
              </a:rPr>
              <a:t>n</a:t>
            </a:r>
            <a:r>
              <a:rPr lang="cs-CZ" sz="2400" baseline="-25000" dirty="0" err="1">
                <a:latin typeface="Comic Sans MS" pitchFamily="66" charset="0"/>
              </a:rPr>
              <a:t>ej</a:t>
            </a:r>
            <a:r>
              <a:rPr lang="cs-CZ" sz="2400" dirty="0">
                <a:latin typeface="Comic Sans MS" pitchFamily="66" charset="0"/>
              </a:rPr>
              <a:t> – </a:t>
            </a:r>
            <a:r>
              <a:rPr lang="cs-CZ" sz="2400" dirty="0" err="1">
                <a:latin typeface="Comic Sans MS" pitchFamily="66" charset="0"/>
              </a:rPr>
              <a:t>n</a:t>
            </a:r>
            <a:r>
              <a:rPr lang="cs-CZ" sz="2400" baseline="-25000" dirty="0" err="1">
                <a:latin typeface="Comic Sans MS" pitchFamily="66" charset="0"/>
              </a:rPr>
              <a:t>oj</a:t>
            </a:r>
            <a:r>
              <a:rPr lang="cs-CZ" sz="2400" dirty="0">
                <a:latin typeface="Comic Sans MS" pitchFamily="66" charset="0"/>
              </a:rPr>
              <a:t>)</a:t>
            </a:r>
            <a:r>
              <a:rPr lang="cs-CZ" sz="2400" baseline="30000" dirty="0">
                <a:latin typeface="Comic Sans MS" pitchFamily="66" charset="0"/>
              </a:rPr>
              <a:t>2</a:t>
            </a:r>
          </a:p>
        </p:txBody>
      </p:sp>
      <p:sp>
        <p:nvSpPr>
          <p:cNvPr id="159755" name="Text Box 11"/>
          <p:cNvSpPr txBox="1">
            <a:spLocks noChangeArrowheads="1"/>
          </p:cNvSpPr>
          <p:nvPr/>
        </p:nvSpPr>
        <p:spPr bwMode="auto">
          <a:xfrm>
            <a:off x="5877272" y="4197647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2400" dirty="0" err="1">
                <a:latin typeface="Comic Sans MS" pitchFamily="66" charset="0"/>
              </a:rPr>
              <a:t>n</a:t>
            </a:r>
            <a:r>
              <a:rPr lang="cs-CZ" sz="2400" baseline="-25000" dirty="0" err="1">
                <a:latin typeface="Comic Sans MS" pitchFamily="66" charset="0"/>
              </a:rPr>
              <a:t>oj</a:t>
            </a:r>
            <a:endParaRPr lang="cs-CZ" sz="2400" baseline="-25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402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>
                <a:solidFill>
                  <a:schemeClr val="tx1"/>
                </a:solidFill>
              </a:rPr>
              <a:t>Chí-kvadrát test dobré shody (</a:t>
            </a:r>
            <a:r>
              <a:rPr lang="cs-CZ" sz="2800">
                <a:solidFill>
                  <a:schemeClr val="tx1"/>
                </a:solidFill>
                <a:latin typeface="Symbol" pitchFamily="18" charset="2"/>
              </a:rPr>
              <a:t>c2 - </a:t>
            </a:r>
            <a:r>
              <a:rPr lang="cs-CZ" sz="2800">
                <a:solidFill>
                  <a:schemeClr val="tx1"/>
                </a:solidFill>
              </a:rPr>
              <a:t>test</a:t>
            </a:r>
            <a:r>
              <a:rPr lang="cs-CZ" sz="2800">
                <a:solidFill>
                  <a:schemeClr val="tx1"/>
                </a:solidFill>
                <a:latin typeface="Symbol" pitchFamily="18" charset="2"/>
              </a:rPr>
              <a:t>)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672" y="908720"/>
            <a:ext cx="8902824" cy="5400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000" b="1" dirty="0"/>
              <a:t>	Stanovení kritické hodnoty	</a:t>
            </a:r>
          </a:p>
          <a:p>
            <a:pPr>
              <a:lnSpc>
                <a:spcPct val="90000"/>
              </a:lnSpc>
              <a:buNone/>
            </a:pPr>
            <a:r>
              <a:rPr lang="cs-CZ" sz="2000" dirty="0"/>
              <a:t>	</a:t>
            </a:r>
            <a:r>
              <a:rPr lang="cs-CZ" sz="1800" dirty="0">
                <a:solidFill>
                  <a:srgbClr val="C00000"/>
                </a:solidFill>
              </a:rPr>
              <a:t>kritická hodnota</a:t>
            </a:r>
            <a:r>
              <a:rPr lang="cs-CZ" sz="1800" dirty="0"/>
              <a:t> </a:t>
            </a:r>
            <a:r>
              <a:rPr lang="cs-CZ" sz="1800" dirty="0">
                <a:latin typeface="Symbol" pitchFamily="18" charset="2"/>
              </a:rPr>
              <a:t>c2</a:t>
            </a:r>
            <a:r>
              <a:rPr lang="cs-CZ" sz="1800" baseline="-25000" dirty="0">
                <a:latin typeface="Symbol" pitchFamily="18" charset="2"/>
              </a:rPr>
              <a:t>k</a:t>
            </a:r>
            <a:r>
              <a:rPr lang="cs-CZ" sz="1800" dirty="0"/>
              <a:t> se stanovuje pro jako příslušný kvantil </a:t>
            </a:r>
            <a:r>
              <a:rPr lang="cs-CZ" sz="1800" dirty="0">
                <a:latin typeface="Symbol" pitchFamily="18" charset="2"/>
              </a:rPr>
              <a:t>a </a:t>
            </a:r>
            <a:r>
              <a:rPr lang="cs-CZ" sz="1800" dirty="0"/>
              <a:t>chí-kvadrát rozdělení pravděpodobností pro 1-</a:t>
            </a:r>
            <a:r>
              <a:rPr lang="cs-CZ" sz="1800" dirty="0">
                <a:latin typeface="Symbol" pitchFamily="18" charset="2"/>
              </a:rPr>
              <a:t>a </a:t>
            </a:r>
            <a:r>
              <a:rPr lang="cs-CZ" sz="1800" dirty="0"/>
              <a:t>a </a:t>
            </a:r>
            <a:r>
              <a:rPr lang="cs-CZ" sz="1800" dirty="0">
                <a:latin typeface="Symbol" pitchFamily="18" charset="2"/>
              </a:rPr>
              <a:t>n</a:t>
            </a:r>
            <a:r>
              <a:rPr lang="cs-CZ" sz="1800" dirty="0"/>
              <a:t> = k-s-1 stupňů volnosti,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1800" dirty="0"/>
              <a:t>	</a:t>
            </a:r>
            <a:r>
              <a:rPr lang="cs-CZ" sz="1600" dirty="0"/>
              <a:t>kde k je počet tříd (intervalů) náhodného výběru a s je počet parametrů daného rozdělení </a:t>
            </a:r>
          </a:p>
          <a:p>
            <a:pPr>
              <a:lnSpc>
                <a:spcPct val="90000"/>
              </a:lnSpc>
              <a:buNone/>
            </a:pPr>
            <a:r>
              <a:rPr lang="cs-CZ" sz="1800" dirty="0"/>
              <a:t>	v </a:t>
            </a:r>
            <a:r>
              <a:rPr lang="cs-CZ" sz="1800" dirty="0" err="1"/>
              <a:t>excelu</a:t>
            </a:r>
            <a:r>
              <a:rPr lang="cs-CZ" sz="1800" dirty="0"/>
              <a:t> </a:t>
            </a:r>
            <a:r>
              <a:rPr lang="cs-CZ" sz="1800" dirty="0">
                <a:solidFill>
                  <a:srgbClr val="C00000"/>
                </a:solidFill>
                <a:latin typeface="Symbol" pitchFamily="18" charset="2"/>
              </a:rPr>
              <a:t>c2</a:t>
            </a:r>
            <a:r>
              <a:rPr lang="cs-CZ" sz="1800" baseline="-25000" dirty="0">
                <a:solidFill>
                  <a:srgbClr val="C00000"/>
                </a:solidFill>
                <a:latin typeface="Symbol" pitchFamily="18" charset="2"/>
              </a:rPr>
              <a:t>k</a:t>
            </a:r>
            <a:r>
              <a:rPr lang="cs-CZ" sz="1800" dirty="0">
                <a:solidFill>
                  <a:srgbClr val="C00000"/>
                </a:solidFill>
              </a:rPr>
              <a:t> (1-</a:t>
            </a:r>
            <a:r>
              <a:rPr lang="cs-CZ" sz="1800" dirty="0">
                <a:solidFill>
                  <a:srgbClr val="C00000"/>
                </a:solidFill>
                <a:latin typeface="Symbol" pitchFamily="18" charset="2"/>
              </a:rPr>
              <a:t>a</a:t>
            </a:r>
            <a:r>
              <a:rPr lang="cs-CZ" sz="1800" dirty="0">
                <a:solidFill>
                  <a:srgbClr val="C00000"/>
                </a:solidFill>
              </a:rPr>
              <a:t>; k-s-1) </a:t>
            </a:r>
            <a:r>
              <a:rPr lang="cs-CZ" sz="1800" dirty="0"/>
              <a:t>stanovujeme pomocí funkce </a:t>
            </a:r>
          </a:p>
          <a:p>
            <a:pPr>
              <a:lnSpc>
                <a:spcPct val="90000"/>
              </a:lnSpc>
              <a:buNone/>
            </a:pPr>
            <a:r>
              <a:rPr lang="cs-CZ" sz="1800" dirty="0"/>
              <a:t>     		CHISQ.INV(0.95; k-s-1)	</a:t>
            </a:r>
            <a:r>
              <a:rPr lang="cs-CZ" sz="1600" dirty="0"/>
              <a:t>nové MS Office</a:t>
            </a:r>
          </a:p>
          <a:p>
            <a:pPr>
              <a:lnSpc>
                <a:spcPct val="90000"/>
              </a:lnSpc>
              <a:buNone/>
            </a:pPr>
            <a:r>
              <a:rPr lang="cs-CZ" sz="1800" dirty="0"/>
              <a:t>     		CHISQ.INV.RT(0.05; k-s-1) </a:t>
            </a:r>
            <a:r>
              <a:rPr lang="cs-CZ" sz="1600" dirty="0"/>
              <a:t>nové MS Office</a:t>
            </a:r>
          </a:p>
          <a:p>
            <a:pPr>
              <a:lnSpc>
                <a:spcPct val="90000"/>
              </a:lnSpc>
              <a:buNone/>
            </a:pPr>
            <a:r>
              <a:rPr lang="cs-CZ" sz="1800" dirty="0"/>
              <a:t>		CHIINV (0.05; k-s-1) </a:t>
            </a:r>
            <a:r>
              <a:rPr lang="cs-CZ" sz="1600" dirty="0"/>
              <a:t>staré MS Office</a:t>
            </a:r>
            <a:r>
              <a:rPr lang="cs-CZ" sz="1800" dirty="0"/>
              <a:t>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1800" dirty="0"/>
              <a:t>	</a:t>
            </a:r>
            <a:r>
              <a:rPr lang="cs-CZ" sz="1600" dirty="0"/>
              <a:t>pro rovnoměrné rozdělení  </a:t>
            </a:r>
            <a:r>
              <a:rPr lang="cs-CZ" sz="1800" dirty="0"/>
              <a:t>- </a:t>
            </a:r>
            <a:r>
              <a:rPr lang="cs-CZ" sz="1800" dirty="0">
                <a:latin typeface="Symbol" pitchFamily="18" charset="2"/>
              </a:rPr>
              <a:t>c2</a:t>
            </a:r>
            <a:r>
              <a:rPr lang="cs-CZ" sz="1800" baseline="-25000" dirty="0">
                <a:latin typeface="Symbol" pitchFamily="18" charset="2"/>
              </a:rPr>
              <a:t>k</a:t>
            </a:r>
            <a:r>
              <a:rPr lang="cs-CZ" sz="1800" dirty="0">
                <a:latin typeface="Symbol" pitchFamily="18" charset="2"/>
              </a:rPr>
              <a:t> </a:t>
            </a:r>
            <a:r>
              <a:rPr lang="cs-CZ" sz="1800" dirty="0"/>
              <a:t>(1-</a:t>
            </a:r>
            <a:r>
              <a:rPr lang="cs-CZ" sz="1800" dirty="0">
                <a:latin typeface="Symbol" pitchFamily="18" charset="2"/>
              </a:rPr>
              <a:t>a</a:t>
            </a:r>
            <a:r>
              <a:rPr lang="cs-CZ" sz="1800" dirty="0"/>
              <a:t>; k-0-1)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1800" dirty="0"/>
              <a:t>	</a:t>
            </a:r>
            <a:r>
              <a:rPr lang="cs-CZ" sz="1600" dirty="0"/>
              <a:t>pro normální rozdělení N (</a:t>
            </a:r>
            <a:r>
              <a:rPr lang="cs-CZ" sz="1600" dirty="0">
                <a:latin typeface="Symbol" pitchFamily="18" charset="2"/>
              </a:rPr>
              <a:t>m</a:t>
            </a:r>
            <a:r>
              <a:rPr lang="cs-CZ" sz="1600" dirty="0"/>
              <a:t>,</a:t>
            </a:r>
            <a:r>
              <a:rPr lang="cs-CZ" sz="1600" dirty="0">
                <a:latin typeface="Symbol" pitchFamily="18" charset="2"/>
              </a:rPr>
              <a:t>s</a:t>
            </a:r>
            <a:r>
              <a:rPr lang="cs-CZ" sz="1600" baseline="30000" dirty="0"/>
              <a:t>2</a:t>
            </a:r>
            <a:r>
              <a:rPr lang="cs-CZ" sz="1600" dirty="0"/>
              <a:t>)</a:t>
            </a:r>
            <a:r>
              <a:rPr lang="cs-CZ" sz="1800" dirty="0"/>
              <a:t>  - </a:t>
            </a:r>
            <a:r>
              <a:rPr lang="cs-CZ" sz="1800" dirty="0">
                <a:latin typeface="Symbol" pitchFamily="18" charset="2"/>
              </a:rPr>
              <a:t>c2</a:t>
            </a:r>
            <a:r>
              <a:rPr lang="cs-CZ" sz="1800" baseline="-25000" dirty="0">
                <a:latin typeface="Symbol" pitchFamily="18" charset="2"/>
              </a:rPr>
              <a:t>k</a:t>
            </a:r>
            <a:r>
              <a:rPr lang="cs-CZ" sz="1800" dirty="0">
                <a:latin typeface="Symbol" pitchFamily="18" charset="2"/>
              </a:rPr>
              <a:t> </a:t>
            </a:r>
            <a:r>
              <a:rPr lang="cs-CZ" sz="1800" dirty="0"/>
              <a:t>(1-</a:t>
            </a:r>
            <a:r>
              <a:rPr lang="cs-CZ" sz="1800" dirty="0">
                <a:latin typeface="Symbol" pitchFamily="18" charset="2"/>
              </a:rPr>
              <a:t>a</a:t>
            </a:r>
            <a:r>
              <a:rPr lang="cs-CZ" sz="1800" dirty="0"/>
              <a:t>; k-2-1)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1800" dirty="0"/>
              <a:t>	</a:t>
            </a:r>
            <a:r>
              <a:rPr lang="cs-CZ" sz="1600" dirty="0"/>
              <a:t>pro binomické rozdělení </a:t>
            </a:r>
            <a:r>
              <a:rPr lang="cs-CZ" sz="1600" dirty="0" err="1"/>
              <a:t>Bi</a:t>
            </a:r>
            <a:r>
              <a:rPr lang="cs-CZ" sz="1600" dirty="0"/>
              <a:t> (n, p) </a:t>
            </a:r>
            <a:r>
              <a:rPr lang="cs-CZ" sz="1800" dirty="0"/>
              <a:t>- </a:t>
            </a:r>
            <a:r>
              <a:rPr lang="cs-CZ" sz="1800" dirty="0">
                <a:latin typeface="Symbol" pitchFamily="18" charset="2"/>
              </a:rPr>
              <a:t>c2</a:t>
            </a:r>
            <a:r>
              <a:rPr lang="cs-CZ" sz="1800" baseline="-25000" dirty="0">
                <a:latin typeface="Symbol" pitchFamily="18" charset="2"/>
              </a:rPr>
              <a:t>k</a:t>
            </a:r>
            <a:r>
              <a:rPr lang="cs-CZ" sz="1800" dirty="0">
                <a:latin typeface="Symbol" pitchFamily="18" charset="2"/>
              </a:rPr>
              <a:t> </a:t>
            </a:r>
            <a:r>
              <a:rPr lang="cs-CZ" sz="1800" dirty="0"/>
              <a:t>(1-</a:t>
            </a:r>
            <a:r>
              <a:rPr lang="cs-CZ" sz="1800" dirty="0">
                <a:latin typeface="Symbol" pitchFamily="18" charset="2"/>
              </a:rPr>
              <a:t>a</a:t>
            </a:r>
            <a:r>
              <a:rPr lang="cs-CZ" sz="1800" dirty="0"/>
              <a:t>; k-2-1)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1800" dirty="0"/>
          </a:p>
          <a:p>
            <a:pPr>
              <a:buNone/>
            </a:pPr>
            <a:r>
              <a:rPr lang="cs-CZ" sz="2000" dirty="0"/>
              <a:t>	</a:t>
            </a:r>
            <a:r>
              <a:rPr lang="cs-CZ" sz="2000" dirty="0" err="1"/>
              <a:t>Pearsonovo</a:t>
            </a:r>
            <a:r>
              <a:rPr lang="cs-CZ" sz="2000" dirty="0"/>
              <a:t> (</a:t>
            </a:r>
            <a:r>
              <a:rPr lang="cs-CZ" sz="2000" dirty="0">
                <a:latin typeface="Symbol" pitchFamily="18" charset="2"/>
              </a:rPr>
              <a:t>c</a:t>
            </a:r>
            <a:r>
              <a:rPr lang="cs-CZ" sz="2000" dirty="0"/>
              <a:t>2) rozdělení </a:t>
            </a:r>
          </a:p>
          <a:p>
            <a:pPr marL="0" indent="0">
              <a:buNone/>
            </a:pPr>
            <a:r>
              <a:rPr lang="cs-CZ" sz="1600" dirty="0"/>
              <a:t>      funkce, s intervalem hodnot </a:t>
            </a:r>
            <a:r>
              <a:rPr lang="cs-CZ" sz="1600" dirty="0">
                <a:latin typeface="Symbol" pitchFamily="18" charset="2"/>
                <a:sym typeface="Symbol" pitchFamily="18" charset="2"/>
              </a:rPr>
              <a:t></a:t>
            </a:r>
            <a:r>
              <a:rPr lang="cs-CZ" sz="1600" dirty="0"/>
              <a:t>0,+</a:t>
            </a:r>
            <a:r>
              <a:rPr lang="cs-CZ" sz="1600" dirty="0">
                <a:latin typeface="Symbol" pitchFamily="18" charset="2"/>
                <a:sym typeface="Symbol" pitchFamily="18" charset="2"/>
              </a:rPr>
              <a:t></a:t>
            </a:r>
            <a:r>
              <a:rPr lang="cs-CZ" sz="1600" dirty="0"/>
              <a:t>)</a:t>
            </a:r>
          </a:p>
          <a:p>
            <a:pPr marL="0" indent="0">
              <a:buNone/>
            </a:pPr>
            <a:r>
              <a:rPr lang="cs-CZ" sz="1600" dirty="0"/>
              <a:t>      má 1 parametr </a:t>
            </a:r>
            <a:r>
              <a:rPr lang="cs-CZ" sz="1600" dirty="0">
                <a:latin typeface="Symbol" pitchFamily="18" charset="2"/>
              </a:rPr>
              <a:t>n</a:t>
            </a:r>
            <a:r>
              <a:rPr lang="cs-CZ" sz="1600" dirty="0"/>
              <a:t> - stupně volnosti</a:t>
            </a:r>
          </a:p>
          <a:p>
            <a:pPr marL="0" indent="0">
              <a:buNone/>
            </a:pPr>
            <a:r>
              <a:rPr lang="cs-CZ" sz="1600" dirty="0"/>
              <a:t>      hustota pravděpodobnosti pro </a:t>
            </a:r>
            <a:r>
              <a:rPr lang="cs-CZ" sz="1600" dirty="0">
                <a:latin typeface="Symbol" pitchFamily="18" charset="2"/>
              </a:rPr>
              <a:t>c</a:t>
            </a:r>
            <a:r>
              <a:rPr lang="cs-CZ" sz="1600" dirty="0"/>
              <a:t>2 rozdělení</a:t>
            </a:r>
          </a:p>
          <a:p>
            <a:pPr marL="0" indent="0">
              <a:buNone/>
            </a:pPr>
            <a:r>
              <a:rPr lang="cs-CZ" sz="1600" dirty="0"/>
              <a:t>      s 1, 2, 3 a 6 stupni volnosti.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000" dirty="0"/>
              <a:t>	</a:t>
            </a:r>
          </a:p>
          <a:p>
            <a:pPr>
              <a:lnSpc>
                <a:spcPct val="90000"/>
              </a:lnSpc>
            </a:pPr>
            <a:endParaRPr lang="cs-CZ" sz="1800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645024"/>
            <a:ext cx="3707904" cy="3212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Přímá spojnice se šipkou 2"/>
          <p:cNvCxnSpPr/>
          <p:nvPr/>
        </p:nvCxnSpPr>
        <p:spPr>
          <a:xfrm>
            <a:off x="4788024" y="5085184"/>
            <a:ext cx="64807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0261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>
                <a:solidFill>
                  <a:schemeClr val="tx1"/>
                </a:solidFill>
              </a:rPr>
              <a:t>Chí-kvadrát test dobré shody - </a:t>
            </a:r>
            <a:r>
              <a:rPr lang="cs-CZ" sz="2800"/>
              <a:t>příklad 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10600" cy="5211763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cs-CZ" sz="1600" b="1" dirty="0"/>
              <a:t>	Chceme ověřit, zda je hrací kostka pravidelná. Hodíme kostkou 120krát a sledujeme četnosti jednotlivých hodnot. Pracujte při hladině významnosti 5%.</a:t>
            </a:r>
          </a:p>
          <a:p>
            <a:pPr algn="just">
              <a:buFont typeface="Wingdings" pitchFamily="2" charset="2"/>
              <a:buNone/>
            </a:pPr>
            <a:r>
              <a:rPr lang="cs-CZ" sz="1600" b="1" dirty="0"/>
              <a:t>	</a:t>
            </a:r>
          </a:p>
          <a:p>
            <a:pPr>
              <a:buFont typeface="Wingdings" pitchFamily="2" charset="2"/>
              <a:buNone/>
            </a:pPr>
            <a:r>
              <a:rPr lang="cs-CZ" sz="1600" b="1" dirty="0"/>
              <a:t>	Při pravidelné kostce je pravděpodobnost každého čísla 1/6, tedy všechny hodnoty od 1 do 6 mají očekávanou četnost 20.</a:t>
            </a:r>
            <a:br>
              <a:rPr lang="cs-CZ" sz="1600" b="1" dirty="0"/>
            </a:br>
            <a:endParaRPr lang="cs-CZ" sz="1600" b="1" dirty="0"/>
          </a:p>
          <a:p>
            <a:pPr>
              <a:buFont typeface="Wingdings" pitchFamily="2" charset="2"/>
              <a:buNone/>
            </a:pPr>
            <a:r>
              <a:rPr lang="cs-CZ" sz="1600" b="1" dirty="0"/>
              <a:t>	Ho: hrací kostka je pravidelná, </a:t>
            </a:r>
            <a:r>
              <a:rPr lang="cs-CZ" sz="2000" b="1" dirty="0" err="1"/>
              <a:t>n</a:t>
            </a:r>
            <a:r>
              <a:rPr lang="cs-CZ" sz="2000" b="1" baseline="-25000" dirty="0" err="1"/>
              <a:t>ei</a:t>
            </a:r>
            <a:r>
              <a:rPr lang="cs-CZ" sz="2000" b="1" dirty="0"/>
              <a:t> = </a:t>
            </a:r>
            <a:r>
              <a:rPr lang="cs-CZ" sz="2000" b="1" dirty="0" err="1"/>
              <a:t>n</a:t>
            </a:r>
            <a:r>
              <a:rPr lang="cs-CZ" sz="2000" b="1" baseline="-25000" dirty="0" err="1"/>
              <a:t>oi</a:t>
            </a:r>
            <a:endParaRPr lang="cs-CZ" sz="2000" b="1" baseline="-25000" dirty="0"/>
          </a:p>
          <a:p>
            <a:pPr>
              <a:buFont typeface="Wingdings" pitchFamily="2" charset="2"/>
              <a:buNone/>
            </a:pPr>
            <a:endParaRPr lang="cs-CZ" sz="2000" b="1" baseline="-25000" dirty="0"/>
          </a:p>
          <a:p>
            <a:pPr algn="just">
              <a:buFont typeface="Wingdings" pitchFamily="2" charset="2"/>
              <a:buNone/>
            </a:pPr>
            <a:r>
              <a:rPr lang="cs-CZ" sz="1600" b="1" dirty="0"/>
              <a:t>	Následující tabulka uvádí skutečné (experimentální) n</a:t>
            </a:r>
            <a:r>
              <a:rPr lang="cs-CZ" sz="1600" b="1" baseline="-25000" dirty="0"/>
              <a:t>e</a:t>
            </a:r>
            <a:r>
              <a:rPr lang="cs-CZ" sz="1600" b="1" dirty="0"/>
              <a:t>, očekávané četnosti n</a:t>
            </a:r>
            <a:r>
              <a:rPr lang="cs-CZ" sz="1600" b="1" baseline="-25000" dirty="0"/>
              <a:t>o </a:t>
            </a:r>
            <a:r>
              <a:rPr lang="cs-CZ" sz="1600" b="1" dirty="0"/>
              <a:t>a výpočet testovacího kritéria.</a:t>
            </a:r>
          </a:p>
        </p:txBody>
      </p:sp>
      <p:pic>
        <p:nvPicPr>
          <p:cNvPr id="142342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0"/>
            <a:ext cx="3886200" cy="280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2344" name="Text Box 8"/>
          <p:cNvSpPr txBox="1">
            <a:spLocks noChangeArrowheads="1"/>
          </p:cNvSpPr>
          <p:nvPr/>
        </p:nvSpPr>
        <p:spPr bwMode="auto">
          <a:xfrm>
            <a:off x="4876800" y="4114800"/>
            <a:ext cx="4087688" cy="229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sz="1600" b="1" dirty="0">
                <a:latin typeface="Comic Sans MS" pitchFamily="66" charset="0"/>
              </a:rPr>
              <a:t>kritická hodnota se stanovuje pro 1-</a:t>
            </a:r>
            <a:r>
              <a:rPr lang="cs-CZ" sz="1600" b="1" dirty="0">
                <a:latin typeface="Symbol" pitchFamily="18" charset="2"/>
              </a:rPr>
              <a:t>a;</a:t>
            </a:r>
            <a:r>
              <a:rPr lang="cs-CZ" sz="1600" b="1" dirty="0">
                <a:latin typeface="Comic Sans MS" pitchFamily="66" charset="0"/>
              </a:rPr>
              <a:t> k-s-1 stupňů volnosti, kde počet parametrů rovnoměrného rozdělení je 0 a tedy </a:t>
            </a:r>
            <a:r>
              <a:rPr lang="cs-CZ" sz="1600" b="1" dirty="0">
                <a:latin typeface="Symbol" pitchFamily="18" charset="2"/>
              </a:rPr>
              <a:t>c2</a:t>
            </a:r>
            <a:r>
              <a:rPr lang="cs-CZ" sz="1600" b="1" baseline="-25000" dirty="0">
                <a:latin typeface="Symbol" pitchFamily="18" charset="2"/>
              </a:rPr>
              <a:t>k</a:t>
            </a:r>
            <a:r>
              <a:rPr lang="cs-CZ" sz="1600" b="1" dirty="0">
                <a:latin typeface="Symbol" pitchFamily="18" charset="2"/>
              </a:rPr>
              <a:t> </a:t>
            </a:r>
            <a:r>
              <a:rPr lang="cs-CZ" sz="1600" b="1" dirty="0">
                <a:latin typeface="Comic Sans MS" pitchFamily="66" charset="0"/>
              </a:rPr>
              <a:t>(0,95; 5) = 11,07</a:t>
            </a:r>
          </a:p>
          <a:p>
            <a:endParaRPr lang="cs-CZ" sz="1600" b="1" dirty="0">
              <a:latin typeface="Comic Sans MS" pitchFamily="66" charset="0"/>
            </a:endParaRPr>
          </a:p>
          <a:p>
            <a:endParaRPr lang="cs-CZ" sz="1600" b="1" dirty="0">
              <a:latin typeface="Comic Sans MS" pitchFamily="66" charset="0"/>
            </a:endParaRPr>
          </a:p>
          <a:p>
            <a:endParaRPr lang="cs-CZ" sz="1600" b="1" dirty="0">
              <a:latin typeface="Comic Sans MS" pitchFamily="66" charset="0"/>
            </a:endParaRPr>
          </a:p>
          <a:p>
            <a:endParaRPr lang="cs-CZ" sz="1600" b="1" dirty="0">
              <a:latin typeface="Comic Sans MS" pitchFamily="66" charset="0"/>
            </a:endParaRPr>
          </a:p>
          <a:p>
            <a:r>
              <a:rPr lang="cs-CZ" sz="1600" b="1" dirty="0">
                <a:latin typeface="Comic Sans MS" pitchFamily="66" charset="0"/>
              </a:rPr>
              <a:t>5,7 &lt; 11,07    =&gt; Ho platí</a:t>
            </a:r>
          </a:p>
        </p:txBody>
      </p:sp>
    </p:spTree>
    <p:extLst>
      <p:ext uri="{BB962C8B-B14F-4D97-AF65-F5344CB8AC3E}">
        <p14:creationId xmlns:p14="http://schemas.microsoft.com/office/powerpoint/2010/main" val="3788182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515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Studentův t-test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/>
          <a:lstStyle/>
          <a:p>
            <a:r>
              <a:rPr lang="cs-CZ" sz="1800" dirty="0"/>
              <a:t>Předpoklad normality výběrových souborů</a:t>
            </a:r>
          </a:p>
          <a:p>
            <a:r>
              <a:rPr lang="cs-CZ" sz="1800" b="1" dirty="0"/>
              <a:t>Studentův t-test</a:t>
            </a:r>
            <a:r>
              <a:rPr lang="cs-CZ" sz="1800" dirty="0"/>
              <a:t> - často používaná metoda testování statistických hypotéz. V závislosti na situaci, kdy se používá, rozlišujeme 4 typy Studentova t-testu:</a:t>
            </a:r>
          </a:p>
          <a:p>
            <a:r>
              <a:rPr lang="cs-CZ" sz="1800" b="1" dirty="0" err="1"/>
              <a:t>jednovýběrový</a:t>
            </a:r>
            <a:r>
              <a:rPr lang="cs-CZ" sz="1800" b="1" dirty="0"/>
              <a:t> t-test</a:t>
            </a:r>
            <a:r>
              <a:rPr lang="cs-CZ" sz="1800" dirty="0"/>
              <a:t>, který slouží k porovnání střední hodnoty výběrového souboru</a:t>
            </a:r>
            <a:r>
              <a:rPr lang="el-GR" sz="1800" dirty="0"/>
              <a:t> </a:t>
            </a:r>
            <a:r>
              <a:rPr lang="cs-CZ" sz="1800" dirty="0"/>
              <a:t>s konstantou (H</a:t>
            </a:r>
            <a:r>
              <a:rPr lang="cs-CZ" sz="1800" baseline="-25000" dirty="0"/>
              <a:t>0</a:t>
            </a:r>
            <a:r>
              <a:rPr lang="cs-CZ" sz="1800" dirty="0"/>
              <a:t>: x</a:t>
            </a:r>
            <a:r>
              <a:rPr lang="el-GR" sz="1800" dirty="0"/>
              <a:t> = μ</a:t>
            </a:r>
            <a:r>
              <a:rPr lang="el-GR" sz="1800" baseline="-25000" dirty="0"/>
              <a:t>0</a:t>
            </a:r>
            <a:r>
              <a:rPr lang="el-GR" sz="1800" dirty="0"/>
              <a:t>)</a:t>
            </a:r>
            <a:r>
              <a:rPr lang="cs-CZ" sz="1800" dirty="0"/>
              <a:t> (viz. přednáška č. 8)</a:t>
            </a:r>
          </a:p>
          <a:p>
            <a:pPr marL="0" indent="0">
              <a:buNone/>
            </a:pPr>
            <a:r>
              <a:rPr lang="cs-CZ" sz="1800" dirty="0"/>
              <a:t>	</a:t>
            </a:r>
            <a:r>
              <a:rPr lang="cs-CZ" sz="1800" i="1" dirty="0" err="1"/>
              <a:t>jednovýběrový</a:t>
            </a:r>
            <a:r>
              <a:rPr lang="cs-CZ" sz="1800" i="1" dirty="0"/>
              <a:t> t-test o střední hodnotě</a:t>
            </a:r>
          </a:p>
          <a:p>
            <a:r>
              <a:rPr lang="cs-CZ" sz="1800" b="1" dirty="0" err="1"/>
              <a:t>dvouvýběrový</a:t>
            </a:r>
            <a:r>
              <a:rPr lang="cs-CZ" sz="1800" b="1" dirty="0"/>
              <a:t> t-test</a:t>
            </a:r>
            <a:r>
              <a:rPr lang="cs-CZ" sz="1800" dirty="0"/>
              <a:t>, který slouží k porovnání středních hodnot dvou výběrových souborů (H</a:t>
            </a:r>
            <a:r>
              <a:rPr lang="cs-CZ" sz="1800" baseline="-25000" dirty="0"/>
              <a:t>0</a:t>
            </a:r>
            <a:r>
              <a:rPr lang="cs-CZ" sz="1800" dirty="0"/>
              <a:t>: </a:t>
            </a:r>
            <a:r>
              <a:rPr lang="el-GR" sz="1800" dirty="0"/>
              <a:t>μ</a:t>
            </a:r>
            <a:r>
              <a:rPr lang="el-GR" sz="1800" baseline="-25000" dirty="0"/>
              <a:t>1</a:t>
            </a:r>
            <a:r>
              <a:rPr lang="el-GR" sz="1800" dirty="0"/>
              <a:t> − μ</a:t>
            </a:r>
            <a:r>
              <a:rPr lang="el-GR" sz="1800" baseline="-25000" dirty="0"/>
              <a:t>2</a:t>
            </a:r>
            <a:r>
              <a:rPr lang="el-GR" sz="1800" dirty="0"/>
              <a:t> = </a:t>
            </a:r>
            <a:r>
              <a:rPr lang="cs-CZ" sz="1800" i="1" dirty="0"/>
              <a:t>konstanta; nejčastěji 0</a:t>
            </a:r>
            <a:r>
              <a:rPr lang="cs-CZ" sz="1800" dirty="0"/>
              <a:t>);</a:t>
            </a:r>
          </a:p>
          <a:p>
            <a:pPr lvl="1"/>
            <a:r>
              <a:rPr lang="cs-CZ" sz="1800" b="1" dirty="0" err="1"/>
              <a:t>dvouvýběrový</a:t>
            </a:r>
            <a:r>
              <a:rPr lang="cs-CZ" sz="1800" b="1" dirty="0"/>
              <a:t> t-test párový – rozsahy obou výběrů jsou stejné </a:t>
            </a:r>
            <a:r>
              <a:rPr lang="cs-CZ" sz="1800" dirty="0">
                <a:latin typeface="Comic Sans MS" pitchFamily="66" charset="0"/>
              </a:rPr>
              <a:t>N1=N2; Opakované přeměřování stejných vzorků; Závislost mezi náhodnou veličinou X a Y</a:t>
            </a:r>
          </a:p>
          <a:p>
            <a:pPr marL="457200" lvl="1" indent="0">
              <a:buNone/>
            </a:pPr>
            <a:r>
              <a:rPr lang="cs-CZ" sz="1800" dirty="0"/>
              <a:t>	</a:t>
            </a:r>
            <a:r>
              <a:rPr lang="cs-CZ" sz="1800" i="1" dirty="0"/>
              <a:t>párový t-test shodnosti výsledků</a:t>
            </a:r>
            <a:endParaRPr lang="cs-CZ" sz="1800" b="1" i="1" dirty="0"/>
          </a:p>
          <a:p>
            <a:pPr lvl="1"/>
            <a:r>
              <a:rPr lang="cs-CZ" sz="1800" b="1" dirty="0" err="1"/>
              <a:t>dvouvýběrový</a:t>
            </a:r>
            <a:r>
              <a:rPr lang="cs-CZ" sz="1800" b="1" dirty="0"/>
              <a:t> t-test nepárový – rozsah výběrů nemusí být stejný </a:t>
            </a:r>
            <a:r>
              <a:rPr lang="cs-CZ" sz="1800" dirty="0"/>
              <a:t>N1 nemusí být rovno N2; Proměřování dvou sad různých vzorků; Nezávislost mezi náhodnou veličinou X a Y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800" dirty="0"/>
              <a:t>		a) </a:t>
            </a:r>
            <a:r>
              <a:rPr lang="cs-CZ" sz="1800" i="1" dirty="0"/>
              <a:t>t-test shodnosti výsledků při rovnosti rozptylů   </a:t>
            </a:r>
            <a:r>
              <a:rPr lang="cs-CZ" sz="1800" b="1" dirty="0">
                <a:latin typeface="Symbol" pitchFamily="18" charset="2"/>
              </a:rPr>
              <a:t>s</a:t>
            </a:r>
            <a:r>
              <a:rPr lang="cs-CZ" sz="1800" b="1" baseline="-25000" dirty="0"/>
              <a:t>1</a:t>
            </a:r>
            <a:r>
              <a:rPr lang="cs-CZ" sz="1800" b="1" baseline="30000" dirty="0"/>
              <a:t>2</a:t>
            </a:r>
            <a:r>
              <a:rPr lang="cs-CZ" sz="1800" b="1" dirty="0"/>
              <a:t> = </a:t>
            </a:r>
            <a:r>
              <a:rPr lang="cs-CZ" sz="1800" b="1" dirty="0">
                <a:latin typeface="Symbol" pitchFamily="18" charset="2"/>
              </a:rPr>
              <a:t>s</a:t>
            </a:r>
            <a:r>
              <a:rPr lang="cs-CZ" sz="1800" b="1" baseline="-25000" dirty="0"/>
              <a:t>2</a:t>
            </a:r>
            <a:r>
              <a:rPr lang="cs-CZ" sz="1800" b="1" baseline="30000" dirty="0"/>
              <a:t>2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800" dirty="0"/>
              <a:t>		b) </a:t>
            </a:r>
            <a:r>
              <a:rPr lang="cs-CZ" sz="1800" i="1" dirty="0"/>
              <a:t>t-test shodnosti výsledků při nerovnosti rozptylů</a:t>
            </a:r>
            <a:r>
              <a:rPr lang="cs-CZ" sz="1800" dirty="0"/>
              <a:t>   </a:t>
            </a:r>
            <a:r>
              <a:rPr lang="cs-CZ" sz="1800" b="1" dirty="0">
                <a:latin typeface="Symbol" pitchFamily="18" charset="2"/>
              </a:rPr>
              <a:t>s</a:t>
            </a:r>
            <a:r>
              <a:rPr lang="cs-CZ" sz="1800" b="1" baseline="-25000" dirty="0"/>
              <a:t>1</a:t>
            </a:r>
            <a:r>
              <a:rPr lang="cs-CZ" sz="1800" b="1" baseline="30000" dirty="0"/>
              <a:t>2</a:t>
            </a:r>
            <a:r>
              <a:rPr lang="cs-CZ" sz="1800" b="1" dirty="0"/>
              <a:t> </a:t>
            </a:r>
            <a:r>
              <a:rPr lang="cs-CZ" sz="1800" b="1" dirty="0">
                <a:latin typeface="Symbol" pitchFamily="18" charset="2"/>
              </a:rPr>
              <a:t>¹</a:t>
            </a:r>
            <a:r>
              <a:rPr lang="cs-CZ" sz="1800" b="1" dirty="0"/>
              <a:t> </a:t>
            </a:r>
            <a:r>
              <a:rPr lang="cs-CZ" sz="1800" b="1" dirty="0">
                <a:latin typeface="Symbol" pitchFamily="18" charset="2"/>
              </a:rPr>
              <a:t>s</a:t>
            </a:r>
            <a:r>
              <a:rPr lang="cs-CZ" sz="1800" b="1" baseline="-25000" dirty="0"/>
              <a:t>2</a:t>
            </a:r>
            <a:r>
              <a:rPr lang="cs-CZ" sz="1800" b="1" baseline="30000" dirty="0"/>
              <a:t>2</a:t>
            </a:r>
            <a:r>
              <a:rPr lang="cs-CZ" sz="1800" dirty="0"/>
              <a:t> </a:t>
            </a:r>
          </a:p>
          <a:p>
            <a:pPr lvl="1"/>
            <a:endParaRPr lang="cs-CZ" sz="1400" dirty="0"/>
          </a:p>
          <a:p>
            <a:pPr lvl="1"/>
            <a:endParaRPr lang="cs-CZ" sz="1400" b="1" dirty="0"/>
          </a:p>
          <a:p>
            <a:pPr lvl="1"/>
            <a:endParaRPr lang="cs-CZ" sz="14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96621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400" dirty="0"/>
              <a:t>Testy shodnosti výsledků </a:t>
            </a:r>
            <a:r>
              <a:rPr lang="cs-CZ" sz="2400" dirty="0" err="1"/>
              <a:t>dvouvýběrové</a:t>
            </a:r>
            <a:r>
              <a:rPr lang="cs-CZ" sz="2400" dirty="0"/>
              <a:t> – T-testy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200" dirty="0"/>
              <a:t>Liší se hodnoty naměřené na stejných přístrojích v různých laboratořích? (např. data z EMP v Brně a Barrandově)</a:t>
            </a:r>
          </a:p>
          <a:p>
            <a:pPr eaLnBrk="1" hangingPunct="1">
              <a:lnSpc>
                <a:spcPct val="80000"/>
              </a:lnSpc>
            </a:pPr>
            <a:r>
              <a:rPr lang="cs-CZ" sz="2200" dirty="0"/>
              <a:t>Liší se výsledky získané různými analytickými metodami (např. hodnoty naměřené přenosným terénním gama-spektrometrem a laboratorním gama-spektrometrem)</a:t>
            </a:r>
          </a:p>
          <a:p>
            <a:pPr eaLnBrk="1" hangingPunct="1">
              <a:lnSpc>
                <a:spcPct val="80000"/>
              </a:lnSpc>
            </a:pPr>
            <a:r>
              <a:rPr lang="cs-CZ" sz="2200" dirty="0"/>
              <a:t>Liší se hodnoty naměřené v různých časových intervalech (sezónní vlivy v hydrogeologii)</a:t>
            </a:r>
          </a:p>
          <a:p>
            <a:pPr eaLnBrk="1" hangingPunct="1">
              <a:lnSpc>
                <a:spcPct val="80000"/>
              </a:lnSpc>
            </a:pPr>
            <a:r>
              <a:rPr lang="cs-CZ" sz="2200" dirty="0"/>
              <a:t>Liší se hodnoty naměřené v různých místech (např. srovnání chemického složení – </a:t>
            </a:r>
            <a:r>
              <a:rPr lang="cs-CZ" sz="2200" dirty="0" err="1"/>
              <a:t>protolitu</a:t>
            </a:r>
            <a:r>
              <a:rPr lang="cs-CZ" sz="2200" dirty="0"/>
              <a:t>- </a:t>
            </a:r>
            <a:r>
              <a:rPr lang="cs-CZ" sz="2200" dirty="0" err="1"/>
              <a:t>ortorul</a:t>
            </a:r>
            <a:r>
              <a:rPr lang="cs-CZ" sz="2200" dirty="0"/>
              <a:t> </a:t>
            </a:r>
            <a:r>
              <a:rPr lang="cs-CZ" sz="2200" dirty="0" err="1"/>
              <a:t>sněžnických</a:t>
            </a:r>
            <a:r>
              <a:rPr lang="cs-CZ" sz="2200" dirty="0"/>
              <a:t> a </a:t>
            </a:r>
            <a:r>
              <a:rPr lang="cs-CZ" sz="2200" dirty="0" err="1"/>
              <a:t>gieraltovských</a:t>
            </a:r>
            <a:r>
              <a:rPr lang="cs-CZ" sz="2200" dirty="0"/>
              <a:t> orlicko-kladského krystalinika)</a:t>
            </a:r>
          </a:p>
          <a:p>
            <a:pPr eaLnBrk="1" hangingPunct="1">
              <a:lnSpc>
                <a:spcPct val="80000"/>
              </a:lnSpc>
            </a:pPr>
            <a:r>
              <a:rPr lang="cs-CZ" sz="2200" dirty="0"/>
              <a:t>Byla dekontaminace účinná, snížilo se znečištění? </a:t>
            </a:r>
          </a:p>
          <a:p>
            <a:pPr eaLnBrk="1" hangingPunct="1">
              <a:lnSpc>
                <a:spcPct val="80000"/>
              </a:lnSpc>
            </a:pPr>
            <a:endParaRPr lang="cs-CZ" sz="2200" b="1" dirty="0"/>
          </a:p>
          <a:p>
            <a:pPr eaLnBrk="1" hangingPunct="1">
              <a:lnSpc>
                <a:spcPct val="80000"/>
              </a:lnSpc>
            </a:pPr>
            <a:r>
              <a:rPr lang="cs-CZ" sz="2200" b="1" dirty="0"/>
              <a:t>Tedy při objektivním porovnávání výsledků analýz na dvou souborech experimentálně získaných dat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400" dirty="0"/>
              <a:t>Testy shodnosti výsledků t-testy pro nepárová data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686800" cy="518422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000" dirty="0"/>
              <a:t>Pracujeme se dvěma náhodnými výběry z rozdělení N (</a:t>
            </a:r>
            <a:r>
              <a:rPr lang="cs-CZ" sz="2000" dirty="0">
                <a:latin typeface="Symbol" pitchFamily="18" charset="2"/>
              </a:rPr>
              <a:t>m</a:t>
            </a:r>
            <a:r>
              <a:rPr lang="cs-CZ" sz="2000" baseline="-25000" dirty="0"/>
              <a:t>1</a:t>
            </a:r>
            <a:r>
              <a:rPr lang="cs-CZ" sz="2000" dirty="0"/>
              <a:t>, </a:t>
            </a:r>
            <a:r>
              <a:rPr lang="cs-CZ" sz="2000" dirty="0">
                <a:latin typeface="Symbol" pitchFamily="18" charset="2"/>
              </a:rPr>
              <a:t>s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r>
              <a:rPr lang="cs-CZ" sz="2000" dirty="0"/>
              <a:t>) a N (</a:t>
            </a:r>
            <a:r>
              <a:rPr lang="cs-CZ" sz="2000" dirty="0">
                <a:latin typeface="Symbol" pitchFamily="18" charset="2"/>
              </a:rPr>
              <a:t>m</a:t>
            </a:r>
            <a:r>
              <a:rPr lang="cs-CZ" sz="2000" baseline="-25000" dirty="0"/>
              <a:t>2</a:t>
            </a:r>
            <a:r>
              <a:rPr lang="cs-CZ" sz="2000" dirty="0"/>
              <a:t>, </a:t>
            </a:r>
            <a:r>
              <a:rPr lang="cs-CZ" sz="2000" dirty="0">
                <a:latin typeface="Symbol" pitchFamily="18" charset="2"/>
              </a:rPr>
              <a:t>s</a:t>
            </a:r>
            <a:r>
              <a:rPr lang="cs-CZ" sz="2000" baseline="-25000" dirty="0"/>
              <a:t>2</a:t>
            </a:r>
            <a:r>
              <a:rPr lang="cs-CZ" sz="2000" baseline="30000" dirty="0"/>
              <a:t>2</a:t>
            </a:r>
            <a:r>
              <a:rPr lang="cs-CZ" sz="2000" dirty="0"/>
              <a:t>) </a:t>
            </a:r>
          </a:p>
          <a:p>
            <a:pPr eaLnBrk="1" hangingPunct="1">
              <a:lnSpc>
                <a:spcPct val="90000"/>
              </a:lnSpc>
            </a:pPr>
            <a:endParaRPr lang="cs-CZ" sz="2000" dirty="0"/>
          </a:p>
          <a:p>
            <a:pPr eaLnBrk="1" hangingPunct="1">
              <a:lnSpc>
                <a:spcPct val="90000"/>
              </a:lnSpc>
            </a:pPr>
            <a:r>
              <a:rPr lang="cs-CZ" sz="2000" dirty="0"/>
              <a:t>Nulová hypotéza se formuluje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dirty="0"/>
              <a:t>	</a:t>
            </a:r>
            <a:r>
              <a:rPr lang="cs-CZ" sz="2000" dirty="0">
                <a:solidFill>
                  <a:srgbClr val="C00000"/>
                </a:solidFill>
              </a:rPr>
              <a:t>Ho: </a:t>
            </a:r>
            <a:r>
              <a:rPr lang="cs-CZ" sz="2000" dirty="0">
                <a:solidFill>
                  <a:srgbClr val="C00000"/>
                </a:solidFill>
                <a:latin typeface="Symbol" pitchFamily="18" charset="2"/>
              </a:rPr>
              <a:t>m</a:t>
            </a:r>
            <a:r>
              <a:rPr lang="cs-CZ" sz="2000" baseline="-25000" dirty="0">
                <a:solidFill>
                  <a:srgbClr val="C00000"/>
                </a:solidFill>
              </a:rPr>
              <a:t>1 </a:t>
            </a:r>
            <a:r>
              <a:rPr lang="cs-CZ" sz="2000" dirty="0">
                <a:solidFill>
                  <a:srgbClr val="C00000"/>
                </a:solidFill>
              </a:rPr>
              <a:t>= </a:t>
            </a:r>
            <a:r>
              <a:rPr lang="cs-CZ" sz="2000" dirty="0">
                <a:solidFill>
                  <a:srgbClr val="C00000"/>
                </a:solidFill>
                <a:latin typeface="Symbol" pitchFamily="18" charset="2"/>
              </a:rPr>
              <a:t>m</a:t>
            </a:r>
            <a:r>
              <a:rPr lang="cs-CZ" sz="2000" baseline="-25000" dirty="0">
                <a:solidFill>
                  <a:srgbClr val="C00000"/>
                </a:solidFill>
              </a:rPr>
              <a:t>2</a:t>
            </a:r>
            <a:r>
              <a:rPr lang="cs-CZ" sz="2000" dirty="0">
                <a:solidFill>
                  <a:srgbClr val="C00000"/>
                </a:solidFill>
              </a:rPr>
              <a:t> </a:t>
            </a:r>
            <a:r>
              <a:rPr lang="cs-CZ" sz="2000" dirty="0"/>
              <a:t>proti alternativní </a:t>
            </a:r>
            <a:r>
              <a:rPr lang="cs-CZ" sz="2000" dirty="0">
                <a:solidFill>
                  <a:srgbClr val="C00000"/>
                </a:solidFill>
              </a:rPr>
              <a:t>H</a:t>
            </a:r>
            <a:r>
              <a:rPr lang="cs-CZ" sz="2000" baseline="-25000" dirty="0">
                <a:solidFill>
                  <a:srgbClr val="C00000"/>
                </a:solidFill>
              </a:rPr>
              <a:t>A</a:t>
            </a:r>
            <a:r>
              <a:rPr lang="cs-CZ" sz="2000" dirty="0">
                <a:solidFill>
                  <a:srgbClr val="C00000"/>
                </a:solidFill>
              </a:rPr>
              <a:t>: </a:t>
            </a:r>
            <a:r>
              <a:rPr lang="cs-CZ" sz="2000" dirty="0">
                <a:solidFill>
                  <a:srgbClr val="C00000"/>
                </a:solidFill>
                <a:latin typeface="Symbol" pitchFamily="18" charset="2"/>
              </a:rPr>
              <a:t>m</a:t>
            </a:r>
            <a:r>
              <a:rPr lang="cs-CZ" sz="2000" baseline="-25000" dirty="0">
                <a:solidFill>
                  <a:srgbClr val="C00000"/>
                </a:solidFill>
              </a:rPr>
              <a:t>1</a:t>
            </a:r>
            <a:r>
              <a:rPr lang="cs-CZ" sz="2000" dirty="0">
                <a:solidFill>
                  <a:srgbClr val="C00000"/>
                </a:solidFill>
              </a:rPr>
              <a:t> </a:t>
            </a:r>
            <a:r>
              <a:rPr lang="cs-CZ" sz="2000" dirty="0">
                <a:solidFill>
                  <a:srgbClr val="C00000"/>
                </a:solidFill>
                <a:latin typeface="Symbol" pitchFamily="18" charset="2"/>
              </a:rPr>
              <a:t>¹</a:t>
            </a:r>
            <a:r>
              <a:rPr lang="cs-CZ" sz="2000" dirty="0">
                <a:solidFill>
                  <a:srgbClr val="C00000"/>
                </a:solidFill>
              </a:rPr>
              <a:t> </a:t>
            </a:r>
            <a:r>
              <a:rPr lang="cs-CZ" sz="2000" dirty="0">
                <a:solidFill>
                  <a:srgbClr val="C00000"/>
                </a:solidFill>
                <a:latin typeface="Symbol" pitchFamily="18" charset="2"/>
              </a:rPr>
              <a:t>m</a:t>
            </a:r>
            <a:r>
              <a:rPr lang="cs-CZ" sz="2000" baseline="-25000" dirty="0">
                <a:solidFill>
                  <a:srgbClr val="C00000"/>
                </a:solidFill>
              </a:rPr>
              <a:t>2</a:t>
            </a:r>
            <a:r>
              <a:rPr lang="cs-CZ" sz="2000" dirty="0"/>
              <a:t> - oboustranná varianta testu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2000" dirty="0"/>
              <a:t>	</a:t>
            </a:r>
            <a:r>
              <a:rPr lang="cs-CZ" sz="2000" dirty="0">
                <a:solidFill>
                  <a:srgbClr val="C00000"/>
                </a:solidFill>
              </a:rPr>
              <a:t>Ho: </a:t>
            </a:r>
            <a:r>
              <a:rPr lang="cs-CZ" sz="2000" dirty="0">
                <a:solidFill>
                  <a:srgbClr val="C00000"/>
                </a:solidFill>
                <a:latin typeface="Symbol" pitchFamily="18" charset="2"/>
              </a:rPr>
              <a:t>m</a:t>
            </a:r>
            <a:r>
              <a:rPr lang="cs-CZ" sz="2000" baseline="-25000" dirty="0">
                <a:solidFill>
                  <a:srgbClr val="C00000"/>
                </a:solidFill>
              </a:rPr>
              <a:t>1 </a:t>
            </a:r>
            <a:r>
              <a:rPr lang="cs-CZ" sz="2000" dirty="0">
                <a:solidFill>
                  <a:srgbClr val="C00000"/>
                </a:solidFill>
              </a:rPr>
              <a:t>= </a:t>
            </a:r>
            <a:r>
              <a:rPr lang="cs-CZ" sz="2000" dirty="0">
                <a:solidFill>
                  <a:srgbClr val="C00000"/>
                </a:solidFill>
                <a:latin typeface="Symbol" pitchFamily="18" charset="2"/>
              </a:rPr>
              <a:t>m</a:t>
            </a:r>
            <a:r>
              <a:rPr lang="cs-CZ" sz="2000" baseline="-25000" dirty="0">
                <a:solidFill>
                  <a:srgbClr val="C00000"/>
                </a:solidFill>
              </a:rPr>
              <a:t>2</a:t>
            </a:r>
            <a:r>
              <a:rPr lang="cs-CZ" sz="2000" dirty="0"/>
              <a:t>; </a:t>
            </a:r>
            <a:r>
              <a:rPr lang="cs-CZ" sz="2000" dirty="0">
                <a:solidFill>
                  <a:srgbClr val="C00000"/>
                </a:solidFill>
              </a:rPr>
              <a:t>H</a:t>
            </a:r>
            <a:r>
              <a:rPr lang="cs-CZ" sz="2000" baseline="-25000" dirty="0">
                <a:solidFill>
                  <a:srgbClr val="C00000"/>
                </a:solidFill>
              </a:rPr>
              <a:t>A</a:t>
            </a:r>
            <a:r>
              <a:rPr lang="cs-CZ" sz="2000" dirty="0">
                <a:solidFill>
                  <a:srgbClr val="C00000"/>
                </a:solidFill>
              </a:rPr>
              <a:t>: </a:t>
            </a:r>
            <a:r>
              <a:rPr lang="cs-CZ" sz="2000" dirty="0">
                <a:solidFill>
                  <a:srgbClr val="C00000"/>
                </a:solidFill>
                <a:latin typeface="Symbol" pitchFamily="18" charset="2"/>
              </a:rPr>
              <a:t>m</a:t>
            </a:r>
            <a:r>
              <a:rPr lang="cs-CZ" sz="2000" baseline="-25000" dirty="0">
                <a:solidFill>
                  <a:srgbClr val="C00000"/>
                </a:solidFill>
              </a:rPr>
              <a:t>1</a:t>
            </a:r>
            <a:r>
              <a:rPr lang="cs-CZ" sz="2000" dirty="0">
                <a:solidFill>
                  <a:srgbClr val="C00000"/>
                </a:solidFill>
              </a:rPr>
              <a:t> </a:t>
            </a:r>
            <a:r>
              <a:rPr lang="cs-CZ" sz="2000" dirty="0">
                <a:solidFill>
                  <a:srgbClr val="C00000"/>
                </a:solidFill>
                <a:latin typeface="Symbol" pitchFamily="18" charset="2"/>
                <a:sym typeface="Symbol" panose="05050102010706020507" pitchFamily="18" charset="2"/>
              </a:rPr>
              <a:t></a:t>
            </a:r>
            <a:r>
              <a:rPr lang="cs-CZ" sz="2000" dirty="0">
                <a:solidFill>
                  <a:srgbClr val="C00000"/>
                </a:solidFill>
              </a:rPr>
              <a:t> </a:t>
            </a:r>
            <a:r>
              <a:rPr lang="cs-CZ" sz="2000" dirty="0">
                <a:solidFill>
                  <a:srgbClr val="C00000"/>
                </a:solidFill>
                <a:latin typeface="Symbol" pitchFamily="18" charset="2"/>
              </a:rPr>
              <a:t>m</a:t>
            </a:r>
            <a:r>
              <a:rPr lang="cs-CZ" sz="2000" baseline="-25000" dirty="0">
                <a:solidFill>
                  <a:srgbClr val="C00000"/>
                </a:solidFill>
              </a:rPr>
              <a:t>2</a:t>
            </a:r>
            <a:r>
              <a:rPr lang="cs-CZ" sz="2000" dirty="0">
                <a:solidFill>
                  <a:srgbClr val="C00000"/>
                </a:solidFill>
              </a:rPr>
              <a:t> (</a:t>
            </a:r>
            <a:r>
              <a:rPr lang="cs-CZ" sz="2000" dirty="0">
                <a:solidFill>
                  <a:srgbClr val="C00000"/>
                </a:solidFill>
                <a:latin typeface="Symbol" pitchFamily="18" charset="2"/>
              </a:rPr>
              <a:t>m</a:t>
            </a:r>
            <a:r>
              <a:rPr lang="cs-CZ" sz="2000" baseline="-25000" dirty="0">
                <a:solidFill>
                  <a:srgbClr val="C00000"/>
                </a:solidFill>
              </a:rPr>
              <a:t>1</a:t>
            </a:r>
            <a:r>
              <a:rPr lang="cs-CZ" sz="2000" dirty="0">
                <a:solidFill>
                  <a:srgbClr val="C00000"/>
                </a:solidFill>
              </a:rPr>
              <a:t> </a:t>
            </a:r>
            <a:r>
              <a:rPr lang="cs-CZ" sz="2000" dirty="0">
                <a:solidFill>
                  <a:srgbClr val="C00000"/>
                </a:solidFill>
                <a:latin typeface="Symbol" pitchFamily="18" charset="2"/>
                <a:sym typeface="Symbol" panose="05050102010706020507" pitchFamily="18" charset="2"/>
              </a:rPr>
              <a:t></a:t>
            </a:r>
            <a:r>
              <a:rPr lang="cs-CZ" sz="2000" dirty="0">
                <a:solidFill>
                  <a:srgbClr val="C00000"/>
                </a:solidFill>
              </a:rPr>
              <a:t> </a:t>
            </a:r>
            <a:r>
              <a:rPr lang="cs-CZ" sz="2000" dirty="0">
                <a:solidFill>
                  <a:srgbClr val="C00000"/>
                </a:solidFill>
                <a:latin typeface="Symbol" pitchFamily="18" charset="2"/>
              </a:rPr>
              <a:t>m</a:t>
            </a:r>
            <a:r>
              <a:rPr lang="cs-CZ" sz="2000" baseline="-25000" dirty="0">
                <a:solidFill>
                  <a:srgbClr val="C00000"/>
                </a:solidFill>
              </a:rPr>
              <a:t>2</a:t>
            </a:r>
            <a:r>
              <a:rPr lang="cs-CZ" sz="2000" dirty="0">
                <a:solidFill>
                  <a:srgbClr val="C00000"/>
                </a:solidFill>
              </a:rPr>
              <a:t>)</a:t>
            </a:r>
            <a:r>
              <a:rPr lang="cs-CZ" sz="2000" baseline="-25000" dirty="0"/>
              <a:t> </a:t>
            </a:r>
            <a:r>
              <a:rPr lang="cs-CZ" sz="2000" dirty="0"/>
              <a:t>-jednostranná varianta testu</a:t>
            </a:r>
          </a:p>
          <a:p>
            <a:pPr eaLnBrk="1" hangingPunct="1">
              <a:lnSpc>
                <a:spcPct val="90000"/>
              </a:lnSpc>
            </a:pPr>
            <a:endParaRPr lang="cs-CZ" sz="2000" dirty="0"/>
          </a:p>
          <a:p>
            <a:pPr eaLnBrk="1" hangingPunct="1">
              <a:lnSpc>
                <a:spcPct val="90000"/>
              </a:lnSpc>
            </a:pPr>
            <a:r>
              <a:rPr lang="cs-CZ" sz="2000" dirty="0"/>
              <a:t>Před provedením </a:t>
            </a:r>
            <a:r>
              <a:rPr lang="cs-CZ" sz="2000" dirty="0" err="1"/>
              <a:t>dvouvýběrového</a:t>
            </a:r>
            <a:r>
              <a:rPr lang="cs-CZ" sz="2000" dirty="0"/>
              <a:t> T-testu (Studentova) je třeba ověřit, zdali-se rozptyly obou výběrů statisticky významně liší či ne.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000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/>
              <a:t>Proto je potřeba nejprve provést test na shodu rozptylu dvou výběrů – F-test (</a:t>
            </a:r>
            <a:r>
              <a:rPr lang="cs-CZ" sz="2000" dirty="0" err="1"/>
              <a:t>Fisher-Snedeckorův</a:t>
            </a:r>
            <a:r>
              <a:rPr lang="cs-CZ" sz="2000" dirty="0"/>
              <a:t> test). V závislosti na provedení F-testu volím vhodný test shodnosti výsledků (T-test):</a:t>
            </a:r>
          </a:p>
          <a:p>
            <a:pPr eaLnBrk="1" hangingPunct="1">
              <a:lnSpc>
                <a:spcPct val="90000"/>
              </a:lnSpc>
            </a:pPr>
            <a:endParaRPr lang="cs-CZ" sz="20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dirty="0"/>
              <a:t>	a) </a:t>
            </a:r>
            <a:r>
              <a:rPr lang="cs-CZ" sz="2000" dirty="0">
                <a:solidFill>
                  <a:srgbClr val="C00000"/>
                </a:solidFill>
              </a:rPr>
              <a:t>test shodnosti výsledků při rovnosti rozptylů</a:t>
            </a:r>
            <a:r>
              <a:rPr lang="cs-CZ" sz="2000" dirty="0"/>
              <a:t>  </a:t>
            </a:r>
            <a:r>
              <a:rPr lang="cs-CZ" sz="2000" b="1" dirty="0">
                <a:latin typeface="Symbol" pitchFamily="18" charset="2"/>
              </a:rPr>
              <a:t>s</a:t>
            </a:r>
            <a:r>
              <a:rPr lang="cs-CZ" sz="2000" b="1" baseline="-25000" dirty="0"/>
              <a:t>1</a:t>
            </a:r>
            <a:r>
              <a:rPr lang="cs-CZ" sz="2000" b="1" baseline="30000" dirty="0"/>
              <a:t>2</a:t>
            </a:r>
            <a:r>
              <a:rPr lang="cs-CZ" sz="2000" b="1" dirty="0"/>
              <a:t> = </a:t>
            </a:r>
            <a:r>
              <a:rPr lang="cs-CZ" sz="2000" b="1" dirty="0">
                <a:latin typeface="Symbol" pitchFamily="18" charset="2"/>
              </a:rPr>
              <a:t>s</a:t>
            </a:r>
            <a:r>
              <a:rPr lang="cs-CZ" sz="2000" b="1" baseline="-25000" dirty="0"/>
              <a:t>2</a:t>
            </a:r>
            <a:r>
              <a:rPr lang="cs-CZ" sz="2000" b="1" baseline="30000" dirty="0"/>
              <a:t>2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dirty="0"/>
              <a:t>	b) </a:t>
            </a:r>
            <a:r>
              <a:rPr lang="cs-CZ" sz="2000" dirty="0">
                <a:solidFill>
                  <a:srgbClr val="C00000"/>
                </a:solidFill>
              </a:rPr>
              <a:t>test shodnosti výsledků při nerovnosti rozptylů</a:t>
            </a:r>
            <a:r>
              <a:rPr lang="cs-CZ" sz="2000" dirty="0"/>
              <a:t>  </a:t>
            </a:r>
            <a:r>
              <a:rPr lang="cs-CZ" sz="2000" b="1" dirty="0">
                <a:latin typeface="Symbol" pitchFamily="18" charset="2"/>
              </a:rPr>
              <a:t>s</a:t>
            </a:r>
            <a:r>
              <a:rPr lang="cs-CZ" sz="2000" b="1" baseline="-25000" dirty="0"/>
              <a:t>1</a:t>
            </a:r>
            <a:r>
              <a:rPr lang="cs-CZ" sz="2000" b="1" baseline="30000" dirty="0"/>
              <a:t>2</a:t>
            </a:r>
            <a:r>
              <a:rPr lang="cs-CZ" sz="2000" b="1" dirty="0"/>
              <a:t> </a:t>
            </a:r>
            <a:r>
              <a:rPr lang="cs-CZ" sz="2000" b="1" dirty="0">
                <a:latin typeface="Symbol" pitchFamily="18" charset="2"/>
              </a:rPr>
              <a:t>¹</a:t>
            </a:r>
            <a:r>
              <a:rPr lang="cs-CZ" sz="2000" b="1" dirty="0"/>
              <a:t> </a:t>
            </a:r>
            <a:r>
              <a:rPr lang="cs-CZ" sz="2000" b="1" dirty="0">
                <a:latin typeface="Symbol" pitchFamily="18" charset="2"/>
              </a:rPr>
              <a:t>s</a:t>
            </a:r>
            <a:r>
              <a:rPr lang="cs-CZ" sz="2000" b="1" baseline="-25000" dirty="0"/>
              <a:t>2</a:t>
            </a:r>
            <a:r>
              <a:rPr lang="cs-CZ" sz="2000" b="1" baseline="30000" dirty="0"/>
              <a:t>2</a:t>
            </a:r>
            <a:r>
              <a:rPr lang="cs-CZ" sz="2000" dirty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/>
              <a:t>F-test (test shody dvou rozptylů)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147248" cy="59499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1800" dirty="0"/>
              <a:t>Pro dva soubory dat, za předpokladu normality obou výběrů.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dirty="0"/>
              <a:t>Klasický </a:t>
            </a:r>
            <a:r>
              <a:rPr lang="cs-CZ" sz="1800" i="1" dirty="0"/>
              <a:t>F</a:t>
            </a:r>
            <a:r>
              <a:rPr lang="cs-CZ" sz="1800" dirty="0"/>
              <a:t>-test umožňuje ověření hypotézy </a:t>
            </a:r>
            <a:r>
              <a:rPr lang="cs-CZ" sz="1800" b="1" dirty="0">
                <a:solidFill>
                  <a:srgbClr val="C00000"/>
                </a:solidFill>
              </a:rPr>
              <a:t>H</a:t>
            </a:r>
            <a:r>
              <a:rPr lang="cs-CZ" sz="1800" b="1" baseline="-25000" dirty="0">
                <a:solidFill>
                  <a:srgbClr val="C00000"/>
                </a:solidFill>
              </a:rPr>
              <a:t>0</a:t>
            </a:r>
            <a:r>
              <a:rPr lang="cs-CZ" sz="1800" b="1" dirty="0">
                <a:solidFill>
                  <a:srgbClr val="C00000"/>
                </a:solidFill>
              </a:rPr>
              <a:t> : </a:t>
            </a:r>
            <a:r>
              <a:rPr lang="cs-CZ" sz="1800" b="1" dirty="0">
                <a:solidFill>
                  <a:srgbClr val="C00000"/>
                </a:solidFill>
                <a:latin typeface="Symbol" pitchFamily="18" charset="2"/>
              </a:rPr>
              <a:t>s</a:t>
            </a:r>
            <a:r>
              <a:rPr lang="cs-CZ" sz="1800" b="1" baseline="-25000" dirty="0">
                <a:solidFill>
                  <a:srgbClr val="C00000"/>
                </a:solidFill>
              </a:rPr>
              <a:t>1</a:t>
            </a:r>
            <a:r>
              <a:rPr lang="cs-CZ" sz="1800" b="1" baseline="30000" dirty="0">
                <a:solidFill>
                  <a:srgbClr val="C00000"/>
                </a:solidFill>
              </a:rPr>
              <a:t>2</a:t>
            </a:r>
            <a:r>
              <a:rPr lang="cs-CZ" sz="1800" b="1" dirty="0">
                <a:solidFill>
                  <a:srgbClr val="C00000"/>
                </a:solidFill>
              </a:rPr>
              <a:t> = </a:t>
            </a:r>
            <a:r>
              <a:rPr lang="cs-CZ" sz="1800" b="1" dirty="0">
                <a:solidFill>
                  <a:srgbClr val="C00000"/>
                </a:solidFill>
                <a:latin typeface="Symbol" pitchFamily="18" charset="2"/>
              </a:rPr>
              <a:t>s</a:t>
            </a:r>
            <a:r>
              <a:rPr lang="cs-CZ" sz="1800" b="1" baseline="-25000" dirty="0">
                <a:solidFill>
                  <a:srgbClr val="C00000"/>
                </a:solidFill>
              </a:rPr>
              <a:t>2</a:t>
            </a:r>
            <a:r>
              <a:rPr lang="cs-CZ" sz="1800" b="1" baseline="30000" dirty="0">
                <a:solidFill>
                  <a:srgbClr val="C00000"/>
                </a:solidFill>
              </a:rPr>
              <a:t>2</a:t>
            </a:r>
            <a:r>
              <a:rPr lang="cs-CZ" sz="1800" dirty="0">
                <a:solidFill>
                  <a:srgbClr val="C00000"/>
                </a:solidFill>
              </a:rPr>
              <a:t> </a:t>
            </a:r>
            <a:r>
              <a:rPr lang="cs-CZ" sz="1800" dirty="0"/>
              <a:t>proti alternativní hypotéze </a:t>
            </a:r>
            <a:r>
              <a:rPr lang="cs-CZ" sz="1800" b="1" dirty="0">
                <a:solidFill>
                  <a:srgbClr val="C00000"/>
                </a:solidFill>
              </a:rPr>
              <a:t>H</a:t>
            </a:r>
            <a:r>
              <a:rPr lang="cs-CZ" sz="1800" b="1" baseline="-25000" dirty="0">
                <a:solidFill>
                  <a:srgbClr val="C00000"/>
                </a:solidFill>
              </a:rPr>
              <a:t>A</a:t>
            </a:r>
            <a:r>
              <a:rPr lang="cs-CZ" sz="1800" b="1" dirty="0">
                <a:solidFill>
                  <a:srgbClr val="C00000"/>
                </a:solidFill>
              </a:rPr>
              <a:t>: </a:t>
            </a:r>
            <a:r>
              <a:rPr lang="cs-CZ" sz="1800" b="1" dirty="0">
                <a:solidFill>
                  <a:srgbClr val="C00000"/>
                </a:solidFill>
                <a:latin typeface="Symbol" pitchFamily="18" charset="2"/>
              </a:rPr>
              <a:t>s</a:t>
            </a:r>
            <a:r>
              <a:rPr lang="cs-CZ" sz="1800" b="1" baseline="-25000" dirty="0">
                <a:solidFill>
                  <a:srgbClr val="C00000"/>
                </a:solidFill>
              </a:rPr>
              <a:t>1</a:t>
            </a:r>
            <a:r>
              <a:rPr lang="cs-CZ" sz="1800" b="1" baseline="30000" dirty="0">
                <a:solidFill>
                  <a:srgbClr val="C00000"/>
                </a:solidFill>
              </a:rPr>
              <a:t>2</a:t>
            </a:r>
            <a:r>
              <a:rPr lang="cs-CZ" sz="1800" b="1" dirty="0">
                <a:solidFill>
                  <a:srgbClr val="C00000"/>
                </a:solidFill>
              </a:rPr>
              <a:t> </a:t>
            </a:r>
            <a:r>
              <a:rPr lang="cs-CZ" sz="1800" b="1" dirty="0">
                <a:solidFill>
                  <a:srgbClr val="C00000"/>
                </a:solidFill>
                <a:latin typeface="Symbol" pitchFamily="18" charset="2"/>
              </a:rPr>
              <a:t>¹</a:t>
            </a:r>
            <a:r>
              <a:rPr lang="cs-CZ" sz="1800" b="1" dirty="0">
                <a:solidFill>
                  <a:srgbClr val="C00000"/>
                </a:solidFill>
              </a:rPr>
              <a:t> </a:t>
            </a:r>
            <a:r>
              <a:rPr lang="cs-CZ" sz="1800" b="1" dirty="0">
                <a:solidFill>
                  <a:srgbClr val="C00000"/>
                </a:solidFill>
                <a:latin typeface="Symbol" pitchFamily="18" charset="2"/>
              </a:rPr>
              <a:t>s</a:t>
            </a:r>
            <a:r>
              <a:rPr lang="cs-CZ" sz="1800" b="1" baseline="-25000" dirty="0">
                <a:solidFill>
                  <a:srgbClr val="C00000"/>
                </a:solidFill>
              </a:rPr>
              <a:t>2</a:t>
            </a:r>
            <a:r>
              <a:rPr lang="cs-CZ" sz="1800" b="1" baseline="30000" dirty="0">
                <a:solidFill>
                  <a:srgbClr val="C00000"/>
                </a:solidFill>
              </a:rPr>
              <a:t>2</a:t>
            </a:r>
            <a:r>
              <a:rPr lang="cs-CZ" sz="1800" dirty="0">
                <a:solidFill>
                  <a:srgbClr val="C00000"/>
                </a:solidFill>
              </a:rPr>
              <a:t> </a:t>
            </a:r>
            <a:r>
              <a:rPr lang="cs-CZ" sz="1800" dirty="0"/>
              <a:t>(oboustranný test)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dirty="0"/>
              <a:t>Testovací kritérium má tvar: </a:t>
            </a:r>
          </a:p>
          <a:p>
            <a:pPr eaLnBrk="1" hangingPunct="1">
              <a:lnSpc>
                <a:spcPct val="90000"/>
              </a:lnSpc>
            </a:pPr>
            <a:endParaRPr lang="cs-CZ" sz="1800" dirty="0"/>
          </a:p>
          <a:p>
            <a:pPr eaLnBrk="1" hangingPunct="1">
              <a:lnSpc>
                <a:spcPct val="90000"/>
              </a:lnSpc>
            </a:pPr>
            <a:endParaRPr lang="cs-CZ" sz="1600" dirty="0"/>
          </a:p>
          <a:p>
            <a:pPr eaLnBrk="1" hangingPunct="1">
              <a:lnSpc>
                <a:spcPct val="90000"/>
              </a:lnSpc>
            </a:pPr>
            <a:endParaRPr lang="cs-CZ" sz="16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600" dirty="0"/>
              <a:t>	klademe tak, že s</a:t>
            </a:r>
            <a:r>
              <a:rPr lang="cs-CZ" sz="1600" baseline="-25000" dirty="0"/>
              <a:t>1</a:t>
            </a:r>
            <a:r>
              <a:rPr lang="cs-CZ" sz="1600" baseline="30000" dirty="0"/>
              <a:t>2</a:t>
            </a:r>
            <a:r>
              <a:rPr lang="cs-CZ" sz="1600" dirty="0"/>
              <a:t>&gt; s</a:t>
            </a:r>
            <a:r>
              <a:rPr lang="cs-CZ" sz="1600" baseline="-25000" dirty="0"/>
              <a:t>2</a:t>
            </a:r>
            <a:r>
              <a:rPr lang="cs-CZ" sz="1600" baseline="30000" dirty="0"/>
              <a:t>2 </a:t>
            </a:r>
            <a:r>
              <a:rPr lang="cs-CZ" sz="1600" dirty="0"/>
              <a:t>, tedy F &gt; 1 (pracujeme s odhady rozptylů),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600" dirty="0"/>
              <a:t>	v Excelu při použití F-testu z Analýzy dat se jako první oblast dat zadává soubor s větším rozptylem (raději nepoužívat).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1600" dirty="0"/>
          </a:p>
          <a:p>
            <a:pPr eaLnBrk="1" hangingPunct="1">
              <a:lnSpc>
                <a:spcPct val="90000"/>
              </a:lnSpc>
            </a:pPr>
            <a:r>
              <a:rPr lang="cs-CZ" sz="1600" dirty="0"/>
              <a:t>Kritickou hodnotu </a:t>
            </a:r>
            <a:r>
              <a:rPr lang="cs-CZ" sz="1600" i="1" dirty="0"/>
              <a:t>F</a:t>
            </a:r>
            <a:r>
              <a:rPr lang="cs-CZ" sz="1600" dirty="0"/>
              <a:t> -testu stanovujeme pro počet stupňů volnosti f</a:t>
            </a:r>
            <a:r>
              <a:rPr lang="cs-CZ" sz="1600" baseline="-25000" dirty="0"/>
              <a:t>1</a:t>
            </a:r>
            <a:r>
              <a:rPr lang="cs-CZ" sz="1600" dirty="0"/>
              <a:t> = (n</a:t>
            </a:r>
            <a:r>
              <a:rPr lang="cs-CZ" sz="1600" baseline="-25000" dirty="0"/>
              <a:t>1</a:t>
            </a:r>
            <a:r>
              <a:rPr lang="cs-CZ" sz="1600" dirty="0"/>
              <a:t>-1) a f</a:t>
            </a:r>
            <a:r>
              <a:rPr lang="cs-CZ" sz="1600" baseline="-25000" dirty="0"/>
              <a:t>2</a:t>
            </a:r>
            <a:r>
              <a:rPr lang="cs-CZ" sz="1600" dirty="0"/>
              <a:t> = (n</a:t>
            </a:r>
            <a:r>
              <a:rPr lang="cs-CZ" sz="1600" baseline="-25000" dirty="0"/>
              <a:t>2</a:t>
            </a:r>
            <a:r>
              <a:rPr lang="cs-CZ" sz="1600" dirty="0"/>
              <a:t>-1) a příslušnou hladinu významnosti </a:t>
            </a:r>
            <a:r>
              <a:rPr lang="cs-CZ" sz="1600" dirty="0">
                <a:latin typeface="Symbol" pitchFamily="18" charset="2"/>
              </a:rPr>
              <a:t>a - </a:t>
            </a:r>
            <a:r>
              <a:rPr lang="cs-CZ" sz="1600" dirty="0" err="1"/>
              <a:t>F</a:t>
            </a:r>
            <a:r>
              <a:rPr lang="cs-CZ" sz="1600" baseline="-25000" dirty="0" err="1"/>
              <a:t>k</a:t>
            </a:r>
            <a:r>
              <a:rPr lang="cs-CZ" sz="1600" dirty="0"/>
              <a:t>(1-</a:t>
            </a:r>
            <a:r>
              <a:rPr lang="cs-CZ" sz="1600" dirty="0">
                <a:latin typeface="Symbol" pitchFamily="18" charset="2"/>
              </a:rPr>
              <a:t>a </a:t>
            </a:r>
            <a:r>
              <a:rPr lang="en-US" sz="1600" dirty="0">
                <a:latin typeface="Symbol" pitchFamily="18" charset="2"/>
              </a:rPr>
              <a:t>/2</a:t>
            </a:r>
            <a:r>
              <a:rPr lang="cs-CZ" sz="1600" dirty="0">
                <a:latin typeface="Symbol" pitchFamily="18" charset="2"/>
              </a:rPr>
              <a:t>;</a:t>
            </a:r>
            <a:r>
              <a:rPr lang="cs-CZ" sz="1600" dirty="0"/>
              <a:t>f</a:t>
            </a:r>
            <a:r>
              <a:rPr lang="cs-CZ" sz="1600" baseline="-25000" dirty="0"/>
              <a:t>1</a:t>
            </a:r>
            <a:r>
              <a:rPr lang="cs-CZ" sz="1600" dirty="0"/>
              <a:t>,f</a:t>
            </a:r>
            <a:r>
              <a:rPr lang="cs-CZ" sz="1600" baseline="-25000" dirty="0"/>
              <a:t>2</a:t>
            </a:r>
            <a:r>
              <a:rPr lang="cs-CZ" sz="1600" dirty="0"/>
              <a:t>)</a:t>
            </a:r>
            <a:endParaRPr lang="cs-CZ" sz="1600" dirty="0">
              <a:latin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1600" dirty="0"/>
              <a:t>      v Excelu stanovíme pomocí funkce F.INV.RT(</a:t>
            </a:r>
            <a:r>
              <a:rPr lang="cs-CZ" sz="1600" dirty="0">
                <a:latin typeface="Symbol" pitchFamily="18" charset="2"/>
              </a:rPr>
              <a:t>a </a:t>
            </a:r>
            <a:r>
              <a:rPr lang="en-US" sz="1600" dirty="0">
                <a:latin typeface="Symbol" pitchFamily="18" charset="2"/>
              </a:rPr>
              <a:t>/2</a:t>
            </a:r>
            <a:r>
              <a:rPr lang="cs-CZ" sz="1600" dirty="0"/>
              <a:t>; f</a:t>
            </a:r>
            <a:r>
              <a:rPr lang="cs-CZ" sz="1600" baseline="-25000" dirty="0"/>
              <a:t>1</a:t>
            </a:r>
            <a:r>
              <a:rPr lang="cs-CZ" sz="1600" dirty="0"/>
              <a:t>,f</a:t>
            </a:r>
            <a:r>
              <a:rPr lang="cs-CZ" sz="1600" baseline="-25000" dirty="0"/>
              <a:t>2</a:t>
            </a:r>
            <a:r>
              <a:rPr lang="cs-CZ" sz="1600" dirty="0"/>
              <a:t>),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1600" dirty="0"/>
              <a:t>			              </a:t>
            </a:r>
            <a:r>
              <a:rPr lang="cs-CZ" sz="1600" b="1" dirty="0"/>
              <a:t>F.INV(1-</a:t>
            </a:r>
            <a:r>
              <a:rPr lang="cs-CZ" sz="1600" b="1" dirty="0">
                <a:latin typeface="Symbol" pitchFamily="18" charset="2"/>
              </a:rPr>
              <a:t>a </a:t>
            </a:r>
            <a:r>
              <a:rPr lang="en-US" sz="1600" b="1" dirty="0">
                <a:latin typeface="Symbol" pitchFamily="18" charset="2"/>
              </a:rPr>
              <a:t>/2</a:t>
            </a:r>
            <a:r>
              <a:rPr lang="cs-CZ" sz="1600" b="1" dirty="0"/>
              <a:t>; f</a:t>
            </a:r>
            <a:r>
              <a:rPr lang="cs-CZ" sz="1600" b="1" baseline="-25000" dirty="0"/>
              <a:t>1</a:t>
            </a:r>
            <a:r>
              <a:rPr lang="cs-CZ" sz="1600" b="1" dirty="0"/>
              <a:t>,f</a:t>
            </a:r>
            <a:r>
              <a:rPr lang="cs-CZ" sz="1600" b="1" baseline="-25000" dirty="0"/>
              <a:t>2</a:t>
            </a:r>
            <a:r>
              <a:rPr lang="cs-CZ" sz="1600" b="1" dirty="0"/>
              <a:t>) </a:t>
            </a:r>
            <a:r>
              <a:rPr lang="cs-CZ" sz="1600" dirty="0"/>
              <a:t>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1600" dirty="0"/>
              <a:t>                                                            FINV(</a:t>
            </a:r>
            <a:r>
              <a:rPr lang="cs-CZ" sz="1600" dirty="0">
                <a:latin typeface="Symbol" pitchFamily="18" charset="2"/>
              </a:rPr>
              <a:t>a </a:t>
            </a:r>
            <a:r>
              <a:rPr lang="en-US" sz="1600" dirty="0">
                <a:latin typeface="Symbol" pitchFamily="18" charset="2"/>
              </a:rPr>
              <a:t>/2</a:t>
            </a:r>
            <a:r>
              <a:rPr lang="cs-CZ" sz="1600" dirty="0"/>
              <a:t>; f</a:t>
            </a:r>
            <a:r>
              <a:rPr lang="cs-CZ" sz="1600" baseline="-25000" dirty="0"/>
              <a:t>1</a:t>
            </a:r>
            <a:r>
              <a:rPr lang="cs-CZ" sz="1600" dirty="0"/>
              <a:t>,f</a:t>
            </a:r>
            <a:r>
              <a:rPr lang="cs-CZ" sz="1600" baseline="-25000" dirty="0"/>
              <a:t>2</a:t>
            </a:r>
            <a:r>
              <a:rPr lang="cs-CZ" sz="1600" dirty="0"/>
              <a:t>)  - starší verze MS Office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1400" dirty="0"/>
              <a:t>      pozor na pořadí f</a:t>
            </a:r>
            <a:r>
              <a:rPr lang="cs-CZ" sz="1400" baseline="-25000" dirty="0"/>
              <a:t>1</a:t>
            </a:r>
            <a:r>
              <a:rPr lang="cs-CZ" sz="1400" dirty="0"/>
              <a:t> a f</a:t>
            </a:r>
            <a:r>
              <a:rPr lang="cs-CZ" sz="1400" baseline="-25000" dirty="0"/>
              <a:t>2</a:t>
            </a:r>
            <a:r>
              <a:rPr lang="cs-CZ" sz="1400" dirty="0"/>
              <a:t> (f</a:t>
            </a:r>
            <a:r>
              <a:rPr lang="cs-CZ" sz="1400" baseline="-25000" dirty="0"/>
              <a:t>1 </a:t>
            </a:r>
            <a:r>
              <a:rPr lang="cs-CZ" sz="1400" dirty="0"/>
              <a:t>- soubor s větším rozptylem, f</a:t>
            </a:r>
            <a:r>
              <a:rPr lang="cs-CZ" sz="1400" baseline="-25000" dirty="0"/>
              <a:t>2 </a:t>
            </a:r>
            <a:r>
              <a:rPr lang="cs-CZ" sz="1400" dirty="0"/>
              <a:t>- soubor s  menším rozptylem)</a:t>
            </a:r>
            <a:endParaRPr lang="cs-CZ" sz="1400" dirty="0">
              <a:latin typeface="Symbol" pitchFamily="18" charset="2"/>
            </a:endParaRPr>
          </a:p>
          <a:p>
            <a:pPr eaLnBrk="1" hangingPunct="1">
              <a:lnSpc>
                <a:spcPct val="90000"/>
              </a:lnSpc>
            </a:pPr>
            <a:endParaRPr lang="cs-CZ" sz="1600" dirty="0"/>
          </a:p>
          <a:p>
            <a:pPr eaLnBrk="1" hangingPunct="1">
              <a:lnSpc>
                <a:spcPct val="90000"/>
              </a:lnSpc>
            </a:pPr>
            <a:r>
              <a:rPr lang="cs-CZ" sz="1600" dirty="0"/>
              <a:t>Srovnáme velikost testovacího kritéria a kritické hodnoty –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600" dirty="0"/>
              <a:t>	platí-li, že F </a:t>
            </a:r>
            <a:r>
              <a:rPr lang="en-US" sz="1600" dirty="0"/>
              <a:t>≤</a:t>
            </a:r>
            <a:r>
              <a:rPr lang="cs-CZ" sz="1600" dirty="0"/>
              <a:t> </a:t>
            </a:r>
            <a:r>
              <a:rPr lang="cs-CZ" sz="1600" dirty="0" err="1"/>
              <a:t>F</a:t>
            </a:r>
            <a:r>
              <a:rPr lang="cs-CZ" sz="1600" baseline="-25000" dirty="0" err="1"/>
              <a:t>k</a:t>
            </a:r>
            <a:r>
              <a:rPr lang="cs-CZ" sz="1600" dirty="0"/>
              <a:t>(1-</a:t>
            </a:r>
            <a:r>
              <a:rPr lang="cs-CZ" sz="1600" dirty="0">
                <a:latin typeface="Symbol" pitchFamily="18" charset="2"/>
              </a:rPr>
              <a:t>a </a:t>
            </a:r>
            <a:r>
              <a:rPr lang="en-US" sz="1600" dirty="0">
                <a:latin typeface="Symbol" pitchFamily="18" charset="2"/>
              </a:rPr>
              <a:t>/2</a:t>
            </a:r>
            <a:r>
              <a:rPr lang="cs-CZ" sz="1600" dirty="0">
                <a:latin typeface="Symbol" pitchFamily="18" charset="2"/>
              </a:rPr>
              <a:t>;</a:t>
            </a:r>
            <a:r>
              <a:rPr lang="cs-CZ" sz="1600" dirty="0"/>
              <a:t>f</a:t>
            </a:r>
            <a:r>
              <a:rPr lang="cs-CZ" sz="1600" baseline="-25000" dirty="0"/>
              <a:t>1</a:t>
            </a:r>
            <a:r>
              <a:rPr lang="cs-CZ" sz="1600" dirty="0"/>
              <a:t>,f</a:t>
            </a:r>
            <a:r>
              <a:rPr lang="cs-CZ" sz="1600" baseline="-25000" dirty="0"/>
              <a:t>2</a:t>
            </a:r>
            <a:r>
              <a:rPr lang="cs-CZ" sz="1600" dirty="0"/>
              <a:t>), je hypotéza H</a:t>
            </a:r>
            <a:r>
              <a:rPr lang="cs-CZ" sz="1600" baseline="-25000" dirty="0"/>
              <a:t>0</a:t>
            </a:r>
            <a:r>
              <a:rPr lang="cs-CZ" sz="1600" dirty="0"/>
              <a:t> o shodě rozptylů přijata.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600" dirty="0"/>
              <a:t>	platí-li, že F </a:t>
            </a:r>
            <a:r>
              <a:rPr lang="en-US" sz="1600" dirty="0"/>
              <a:t>&gt;</a:t>
            </a:r>
            <a:r>
              <a:rPr lang="cs-CZ" sz="1600" dirty="0"/>
              <a:t> </a:t>
            </a:r>
            <a:r>
              <a:rPr lang="cs-CZ" sz="1600" dirty="0" err="1"/>
              <a:t>F</a:t>
            </a:r>
            <a:r>
              <a:rPr lang="cs-CZ" sz="1600" baseline="-25000" dirty="0" err="1"/>
              <a:t>k</a:t>
            </a:r>
            <a:r>
              <a:rPr lang="cs-CZ" sz="1600" dirty="0"/>
              <a:t>(1-</a:t>
            </a:r>
            <a:r>
              <a:rPr lang="cs-CZ" sz="1600" dirty="0">
                <a:latin typeface="Symbol" pitchFamily="18" charset="2"/>
              </a:rPr>
              <a:t>a </a:t>
            </a:r>
            <a:r>
              <a:rPr lang="en-US" sz="1600" dirty="0">
                <a:latin typeface="Symbol" pitchFamily="18" charset="2"/>
              </a:rPr>
              <a:t>/2</a:t>
            </a:r>
            <a:r>
              <a:rPr lang="cs-CZ" sz="1600" dirty="0"/>
              <a:t>;f</a:t>
            </a:r>
            <a:r>
              <a:rPr lang="cs-CZ" sz="1600" baseline="-25000" dirty="0"/>
              <a:t>1</a:t>
            </a:r>
            <a:r>
              <a:rPr lang="cs-CZ" sz="1600" dirty="0"/>
              <a:t>,f</a:t>
            </a:r>
            <a:r>
              <a:rPr lang="cs-CZ" sz="1600" baseline="-25000" dirty="0"/>
              <a:t>2</a:t>
            </a:r>
            <a:r>
              <a:rPr lang="cs-CZ" sz="1600" dirty="0"/>
              <a:t>), je hypotéza H</a:t>
            </a:r>
            <a:r>
              <a:rPr lang="cs-CZ" sz="1600" baseline="-25000" dirty="0"/>
              <a:t>0</a:t>
            </a:r>
            <a:r>
              <a:rPr lang="cs-CZ" sz="1600" dirty="0"/>
              <a:t> o shodě rozptylů zamítnuta. </a:t>
            </a:r>
          </a:p>
        </p:txBody>
      </p:sp>
      <p:pic>
        <p:nvPicPr>
          <p:cNvPr id="20484" name="Picture 5" descr="image1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772816"/>
            <a:ext cx="1584176" cy="102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/>
              <a:t>T-test při rovnosti rozptylů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688"/>
            <a:ext cx="8229600" cy="5289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sz="2800" dirty="0"/>
          </a:p>
          <a:p>
            <a:pPr eaLnBrk="1" hangingPunct="1">
              <a:lnSpc>
                <a:spcPct val="90000"/>
              </a:lnSpc>
            </a:pPr>
            <a:r>
              <a:rPr lang="cs-CZ" sz="2000" b="1" dirty="0"/>
              <a:t>a) pro </a:t>
            </a:r>
            <a:r>
              <a:rPr lang="cs-CZ" sz="2000" b="1" dirty="0">
                <a:latin typeface="Symbol" pitchFamily="18" charset="2"/>
              </a:rPr>
              <a:t>s</a:t>
            </a:r>
            <a:r>
              <a:rPr lang="cs-CZ" sz="2000" b="1" baseline="-25000" dirty="0"/>
              <a:t>1</a:t>
            </a:r>
            <a:r>
              <a:rPr lang="cs-CZ" sz="2000" b="1" baseline="30000" dirty="0"/>
              <a:t>2</a:t>
            </a:r>
            <a:r>
              <a:rPr lang="cs-CZ" sz="2000" b="1" dirty="0"/>
              <a:t> = </a:t>
            </a:r>
            <a:r>
              <a:rPr lang="cs-CZ" sz="2000" b="1" dirty="0">
                <a:latin typeface="Symbol" pitchFamily="18" charset="2"/>
              </a:rPr>
              <a:t>s</a:t>
            </a:r>
            <a:r>
              <a:rPr lang="cs-CZ" sz="2000" b="1" baseline="-25000" dirty="0"/>
              <a:t>2</a:t>
            </a:r>
            <a:r>
              <a:rPr lang="cs-CZ" sz="2000" b="1" baseline="30000" dirty="0"/>
              <a:t>2</a:t>
            </a:r>
            <a:r>
              <a:rPr lang="cs-CZ" sz="2000" b="1" dirty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dirty="0"/>
              <a:t>	</a:t>
            </a:r>
            <a:r>
              <a:rPr lang="cs-CZ" sz="2000" dirty="0">
                <a:solidFill>
                  <a:srgbClr val="C00000"/>
                </a:solidFill>
              </a:rPr>
              <a:t>Ho: x</a:t>
            </a:r>
            <a:r>
              <a:rPr lang="cs-CZ" sz="2000" baseline="-25000" dirty="0">
                <a:solidFill>
                  <a:srgbClr val="C00000"/>
                </a:solidFill>
              </a:rPr>
              <a:t>1</a:t>
            </a:r>
            <a:r>
              <a:rPr lang="cs-CZ" sz="2000" dirty="0">
                <a:solidFill>
                  <a:srgbClr val="C00000"/>
                </a:solidFill>
              </a:rPr>
              <a:t>=x</a:t>
            </a:r>
            <a:r>
              <a:rPr lang="cs-CZ" sz="2000" baseline="-25000" dirty="0">
                <a:solidFill>
                  <a:srgbClr val="C00000"/>
                </a:solidFill>
              </a:rPr>
              <a:t>2</a:t>
            </a:r>
            <a:r>
              <a:rPr lang="cs-CZ" sz="2000" baseline="-25000" dirty="0"/>
              <a:t>                     </a:t>
            </a:r>
            <a:r>
              <a:rPr lang="cs-CZ" sz="2000" dirty="0"/>
              <a:t> má testovací kritérium tvar </a:t>
            </a:r>
          </a:p>
          <a:p>
            <a:pPr eaLnBrk="1" hangingPunct="1">
              <a:lnSpc>
                <a:spcPct val="90000"/>
              </a:lnSpc>
            </a:pPr>
            <a:endParaRPr lang="cs-CZ" sz="2000" dirty="0"/>
          </a:p>
          <a:p>
            <a:pPr eaLnBrk="1" hangingPunct="1">
              <a:lnSpc>
                <a:spcPct val="90000"/>
              </a:lnSpc>
            </a:pPr>
            <a:endParaRPr lang="cs-CZ" sz="2000" dirty="0"/>
          </a:p>
          <a:p>
            <a:pPr eaLnBrk="1" hangingPunct="1">
              <a:lnSpc>
                <a:spcPct val="90000"/>
              </a:lnSpc>
            </a:pPr>
            <a:endParaRPr lang="cs-CZ" sz="2000" dirty="0"/>
          </a:p>
          <a:p>
            <a:pPr eaLnBrk="1" hangingPunct="1">
              <a:lnSpc>
                <a:spcPct val="90000"/>
              </a:lnSpc>
            </a:pPr>
            <a:endParaRPr lang="cs-CZ" sz="2000" dirty="0"/>
          </a:p>
          <a:p>
            <a:pPr eaLnBrk="1" hangingPunct="1">
              <a:lnSpc>
                <a:spcPct val="90000"/>
              </a:lnSpc>
            </a:pPr>
            <a:endParaRPr lang="cs-CZ" sz="20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 dirty="0"/>
              <a:t>	Pracujeme s výběrovými rozptyly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dirty="0"/>
              <a:t>Tato testovaná statistika má Studentovo rozdělení s počtem stupňů volnosti f = n</a:t>
            </a:r>
            <a:r>
              <a:rPr lang="cs-CZ" sz="1800" baseline="-25000" dirty="0"/>
              <a:t>1</a:t>
            </a:r>
            <a:r>
              <a:rPr lang="cs-CZ" sz="1800" dirty="0"/>
              <a:t> + n</a:t>
            </a:r>
            <a:r>
              <a:rPr lang="cs-CZ" sz="1800" baseline="-25000" dirty="0"/>
              <a:t>2</a:t>
            </a:r>
            <a:r>
              <a:rPr lang="cs-CZ" sz="1800" dirty="0"/>
              <a:t> - 2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dirty="0"/>
              <a:t>Stanovení kritické hodnoty pro </a:t>
            </a:r>
            <a:r>
              <a:rPr lang="cs-CZ" sz="1800" dirty="0" err="1">
                <a:solidFill>
                  <a:srgbClr val="C00000"/>
                </a:solidFill>
              </a:rPr>
              <a:t>Tk</a:t>
            </a:r>
            <a:r>
              <a:rPr lang="cs-CZ" sz="1800" dirty="0">
                <a:solidFill>
                  <a:srgbClr val="C00000"/>
                </a:solidFill>
              </a:rPr>
              <a:t> (1-</a:t>
            </a:r>
            <a:r>
              <a:rPr lang="cs-CZ" sz="1800" dirty="0">
                <a:solidFill>
                  <a:srgbClr val="C00000"/>
                </a:solidFill>
                <a:latin typeface="Symbol" pitchFamily="18" charset="2"/>
              </a:rPr>
              <a:t>a</a:t>
            </a:r>
            <a:r>
              <a:rPr lang="cs-CZ" sz="1800" dirty="0">
                <a:solidFill>
                  <a:srgbClr val="C00000"/>
                </a:solidFill>
              </a:rPr>
              <a:t>/2; n</a:t>
            </a:r>
            <a:r>
              <a:rPr lang="cs-CZ" sz="1800" baseline="-25000" dirty="0">
                <a:solidFill>
                  <a:srgbClr val="C00000"/>
                </a:solidFill>
              </a:rPr>
              <a:t>1 </a:t>
            </a:r>
            <a:r>
              <a:rPr lang="cs-CZ" sz="1800" dirty="0">
                <a:solidFill>
                  <a:srgbClr val="C00000"/>
                </a:solidFill>
              </a:rPr>
              <a:t>+ n</a:t>
            </a:r>
            <a:r>
              <a:rPr lang="cs-CZ" sz="1800" baseline="-25000" dirty="0">
                <a:solidFill>
                  <a:srgbClr val="C00000"/>
                </a:solidFill>
              </a:rPr>
              <a:t>2 </a:t>
            </a:r>
            <a:r>
              <a:rPr lang="cs-CZ" sz="1800" dirty="0">
                <a:solidFill>
                  <a:srgbClr val="C00000"/>
                </a:solidFill>
              </a:rPr>
              <a:t>- 2)</a:t>
            </a:r>
            <a:r>
              <a:rPr lang="cs-CZ" sz="1800" dirty="0"/>
              <a:t> v případě </a:t>
            </a:r>
            <a:r>
              <a:rPr lang="cs-CZ" sz="1800" dirty="0">
                <a:solidFill>
                  <a:srgbClr val="C00000"/>
                </a:solidFill>
              </a:rPr>
              <a:t>oboustranného testu </a:t>
            </a:r>
            <a:r>
              <a:rPr lang="cs-CZ" sz="1800" dirty="0"/>
              <a:t>- v Excelu </a:t>
            </a:r>
            <a:r>
              <a:rPr lang="cs-CZ" sz="1800" dirty="0" err="1"/>
              <a:t>fce</a:t>
            </a:r>
            <a:r>
              <a:rPr lang="cs-CZ" sz="1800" dirty="0"/>
              <a:t> T.INV (1-</a:t>
            </a:r>
            <a:r>
              <a:rPr lang="cs-CZ" sz="1800" dirty="0">
                <a:latin typeface="Symbol" pitchFamily="18" charset="2"/>
              </a:rPr>
              <a:t>a</a:t>
            </a:r>
            <a:r>
              <a:rPr lang="cs-CZ" sz="1800" dirty="0"/>
              <a:t>/2; n</a:t>
            </a:r>
            <a:r>
              <a:rPr lang="cs-CZ" sz="1800" baseline="-25000" dirty="0"/>
              <a:t>1 </a:t>
            </a:r>
            <a:r>
              <a:rPr lang="cs-CZ" sz="1800" dirty="0"/>
              <a:t>+ n</a:t>
            </a:r>
            <a:r>
              <a:rPr lang="cs-CZ" sz="1800" baseline="-25000" dirty="0"/>
              <a:t>2 </a:t>
            </a:r>
            <a:r>
              <a:rPr lang="cs-CZ" sz="1800" dirty="0"/>
              <a:t>- 2) 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dirty="0"/>
              <a:t>Stanovení kritické hodnoty pro </a:t>
            </a:r>
            <a:r>
              <a:rPr lang="cs-CZ" sz="1800" dirty="0" err="1">
                <a:solidFill>
                  <a:srgbClr val="C00000"/>
                </a:solidFill>
              </a:rPr>
              <a:t>Tk</a:t>
            </a:r>
            <a:r>
              <a:rPr lang="cs-CZ" sz="1800" dirty="0">
                <a:solidFill>
                  <a:srgbClr val="C00000"/>
                </a:solidFill>
              </a:rPr>
              <a:t> (1-</a:t>
            </a:r>
            <a:r>
              <a:rPr lang="cs-CZ" sz="1800" dirty="0">
                <a:solidFill>
                  <a:srgbClr val="C00000"/>
                </a:solidFill>
                <a:latin typeface="Symbol" pitchFamily="18" charset="2"/>
              </a:rPr>
              <a:t>a</a:t>
            </a:r>
            <a:r>
              <a:rPr lang="cs-CZ" sz="1800" dirty="0">
                <a:solidFill>
                  <a:srgbClr val="C00000"/>
                </a:solidFill>
              </a:rPr>
              <a:t>; n</a:t>
            </a:r>
            <a:r>
              <a:rPr lang="cs-CZ" sz="1800" baseline="-25000" dirty="0">
                <a:solidFill>
                  <a:srgbClr val="C00000"/>
                </a:solidFill>
              </a:rPr>
              <a:t>1 </a:t>
            </a:r>
            <a:r>
              <a:rPr lang="cs-CZ" sz="1800" dirty="0">
                <a:solidFill>
                  <a:srgbClr val="C00000"/>
                </a:solidFill>
              </a:rPr>
              <a:t>+ n</a:t>
            </a:r>
            <a:r>
              <a:rPr lang="cs-CZ" sz="1800" baseline="-25000" dirty="0">
                <a:solidFill>
                  <a:srgbClr val="C00000"/>
                </a:solidFill>
              </a:rPr>
              <a:t>2 </a:t>
            </a:r>
            <a:r>
              <a:rPr lang="cs-CZ" sz="1800" dirty="0">
                <a:solidFill>
                  <a:srgbClr val="C00000"/>
                </a:solidFill>
              </a:rPr>
              <a:t>- 2) </a:t>
            </a:r>
            <a:r>
              <a:rPr lang="cs-CZ" sz="1800" dirty="0"/>
              <a:t>v případě </a:t>
            </a:r>
            <a:r>
              <a:rPr lang="cs-CZ" sz="1800" dirty="0">
                <a:solidFill>
                  <a:srgbClr val="C00000"/>
                </a:solidFill>
              </a:rPr>
              <a:t>jednostranného testu </a:t>
            </a:r>
            <a:r>
              <a:rPr lang="cs-CZ" sz="1800" dirty="0"/>
              <a:t>– v Excelu T.INV (1-</a:t>
            </a:r>
            <a:r>
              <a:rPr lang="cs-CZ" sz="1800" dirty="0">
                <a:latin typeface="Symbol" pitchFamily="18" charset="2"/>
              </a:rPr>
              <a:t>a</a:t>
            </a:r>
            <a:r>
              <a:rPr lang="cs-CZ" sz="1800" dirty="0"/>
              <a:t>; n</a:t>
            </a:r>
            <a:r>
              <a:rPr lang="cs-CZ" sz="1800" baseline="-25000" dirty="0"/>
              <a:t>1 </a:t>
            </a:r>
            <a:r>
              <a:rPr lang="cs-CZ" sz="1800" dirty="0"/>
              <a:t>+ n</a:t>
            </a:r>
            <a:r>
              <a:rPr lang="cs-CZ" sz="1800" baseline="-25000" dirty="0"/>
              <a:t>2 </a:t>
            </a:r>
            <a:r>
              <a:rPr lang="cs-CZ" sz="1800" dirty="0"/>
              <a:t>- 2)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dirty="0"/>
              <a:t>Platí-li, že T ≤ </a:t>
            </a:r>
            <a:r>
              <a:rPr lang="cs-CZ" sz="1800" dirty="0" err="1"/>
              <a:t>Tk</a:t>
            </a:r>
            <a:r>
              <a:rPr lang="cs-CZ" sz="1800" dirty="0"/>
              <a:t> je rozdíl obou průměrů statisticky nevýznamný a hypotéza H</a:t>
            </a:r>
            <a:r>
              <a:rPr lang="cs-CZ" sz="1800" baseline="-25000" dirty="0"/>
              <a:t>0</a:t>
            </a:r>
            <a:r>
              <a:rPr lang="cs-CZ" sz="1800" dirty="0"/>
              <a:t> se přijímá 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dirty="0"/>
              <a:t>Platí-li, že T </a:t>
            </a:r>
            <a:r>
              <a:rPr lang="en-US" sz="1800" dirty="0"/>
              <a:t>&gt;</a:t>
            </a:r>
            <a:r>
              <a:rPr lang="cs-CZ" sz="1800" dirty="0"/>
              <a:t> </a:t>
            </a:r>
            <a:r>
              <a:rPr lang="cs-CZ" sz="1800" dirty="0" err="1"/>
              <a:t>Tk</a:t>
            </a:r>
            <a:r>
              <a:rPr lang="cs-CZ" sz="1800" dirty="0"/>
              <a:t> je rozdíl obou průměrů za statisticky významný a hypotéza H</a:t>
            </a:r>
            <a:r>
              <a:rPr lang="cs-CZ" sz="1800" baseline="-25000" dirty="0"/>
              <a:t>0</a:t>
            </a:r>
            <a:r>
              <a:rPr lang="cs-CZ" sz="1800" dirty="0"/>
              <a:t> se zamítá </a:t>
            </a:r>
          </a:p>
        </p:txBody>
      </p:sp>
      <p:graphicFrame>
        <p:nvGraphicFramePr>
          <p:cNvPr id="151566" name="Group 14"/>
          <p:cNvGraphicFramePr>
            <a:graphicFrameLocks noGrp="1"/>
          </p:cNvGraphicFramePr>
          <p:nvPr/>
        </p:nvGraphicFramePr>
        <p:xfrm>
          <a:off x="0" y="0"/>
          <a:ext cx="207968" cy="23896638"/>
        </p:xfrm>
        <a:graphic>
          <a:graphicData uri="http://schemas.openxmlformats.org/drawingml/2006/table">
            <a:tbl>
              <a:tblPr/>
              <a:tblGrid>
                <a:gridCol w="207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896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</a:t>
                      </a:r>
                      <a:r>
                        <a:rPr kumimoji="0" lang="cs-CZ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 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                                                                                   </a:t>
                      </a:r>
                    </a:p>
                  </a:txBody>
                  <a:tcPr marL="91284" marR="91284" marT="45721" marB="45721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510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1511" name="Rectangle 16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21512" name="Picture 1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4" y="1844650"/>
            <a:ext cx="5184775" cy="1605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3" name="Line 18"/>
          <p:cNvSpPr>
            <a:spLocks noChangeShapeType="1"/>
          </p:cNvSpPr>
          <p:nvPr/>
        </p:nvSpPr>
        <p:spPr bwMode="auto">
          <a:xfrm>
            <a:off x="1331913" y="1484784"/>
            <a:ext cx="215900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14" name="Line 19"/>
          <p:cNvSpPr>
            <a:spLocks noChangeShapeType="1"/>
          </p:cNvSpPr>
          <p:nvPr/>
        </p:nvSpPr>
        <p:spPr bwMode="auto">
          <a:xfrm>
            <a:off x="1692275" y="1484784"/>
            <a:ext cx="215900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/>
              <a:t>T-test při nerovnosti rozptylů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91513" cy="56165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000" b="1" dirty="0"/>
              <a:t>Pro </a:t>
            </a:r>
            <a:r>
              <a:rPr lang="cs-CZ" sz="2000" b="1" dirty="0">
                <a:latin typeface="Symbol" pitchFamily="18" charset="2"/>
              </a:rPr>
              <a:t>s</a:t>
            </a:r>
            <a:r>
              <a:rPr lang="cs-CZ" sz="2000" b="1" baseline="-25000" dirty="0"/>
              <a:t>1</a:t>
            </a:r>
            <a:r>
              <a:rPr lang="cs-CZ" sz="2000" b="1" baseline="30000" dirty="0"/>
              <a:t>2</a:t>
            </a:r>
            <a:r>
              <a:rPr lang="cs-CZ" sz="2000" b="1" dirty="0"/>
              <a:t> </a:t>
            </a:r>
            <a:r>
              <a:rPr lang="cs-CZ" sz="2000" b="1" dirty="0">
                <a:latin typeface="Symbol" pitchFamily="18" charset="2"/>
              </a:rPr>
              <a:t>¹</a:t>
            </a:r>
            <a:r>
              <a:rPr lang="cs-CZ" sz="2000" b="1" dirty="0"/>
              <a:t> </a:t>
            </a:r>
            <a:r>
              <a:rPr lang="cs-CZ" sz="2000" b="1" dirty="0">
                <a:latin typeface="Symbol" pitchFamily="18" charset="2"/>
              </a:rPr>
              <a:t>s</a:t>
            </a:r>
            <a:r>
              <a:rPr lang="cs-CZ" sz="2000" b="1" baseline="-25000" dirty="0"/>
              <a:t>2</a:t>
            </a:r>
            <a:r>
              <a:rPr lang="cs-CZ" sz="2000" b="1" baseline="30000" dirty="0"/>
              <a:t>2</a:t>
            </a:r>
            <a:endParaRPr lang="cs-CZ" sz="2000" b="1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dirty="0"/>
              <a:t>	</a:t>
            </a:r>
            <a:r>
              <a:rPr lang="cs-CZ" sz="2000" dirty="0">
                <a:solidFill>
                  <a:srgbClr val="C00000"/>
                </a:solidFill>
              </a:rPr>
              <a:t>Ho: x</a:t>
            </a:r>
            <a:r>
              <a:rPr lang="cs-CZ" sz="2000" baseline="-25000" dirty="0">
                <a:solidFill>
                  <a:srgbClr val="C00000"/>
                </a:solidFill>
              </a:rPr>
              <a:t>1</a:t>
            </a:r>
            <a:r>
              <a:rPr lang="cs-CZ" sz="2000" dirty="0">
                <a:solidFill>
                  <a:srgbClr val="C00000"/>
                </a:solidFill>
              </a:rPr>
              <a:t>=x</a:t>
            </a:r>
            <a:r>
              <a:rPr lang="cs-CZ" sz="2000" baseline="-25000" dirty="0">
                <a:solidFill>
                  <a:srgbClr val="C00000"/>
                </a:solidFill>
              </a:rPr>
              <a:t>2 </a:t>
            </a:r>
            <a:r>
              <a:rPr lang="cs-CZ" sz="2000" baseline="-25000" dirty="0"/>
              <a:t>		</a:t>
            </a:r>
            <a:r>
              <a:rPr lang="cs-CZ" sz="2000" dirty="0"/>
              <a:t>má testovací kritérium tvar </a:t>
            </a:r>
            <a:endParaRPr lang="cs-CZ" sz="2000" baseline="-25000" dirty="0"/>
          </a:p>
          <a:p>
            <a:pPr eaLnBrk="1" hangingPunct="1">
              <a:lnSpc>
                <a:spcPct val="90000"/>
              </a:lnSpc>
            </a:pPr>
            <a:endParaRPr lang="cs-CZ" sz="2000" dirty="0"/>
          </a:p>
          <a:p>
            <a:pPr eaLnBrk="1" hangingPunct="1">
              <a:lnSpc>
                <a:spcPct val="90000"/>
              </a:lnSpc>
            </a:pPr>
            <a:endParaRPr lang="cs-CZ" sz="2000" dirty="0"/>
          </a:p>
          <a:p>
            <a:pPr lvl="4" eaLnBrk="1" hangingPunct="1">
              <a:lnSpc>
                <a:spcPct val="90000"/>
              </a:lnSpc>
              <a:buFontTx/>
              <a:buNone/>
            </a:pPr>
            <a:r>
              <a:rPr lang="cs-CZ" dirty="0">
                <a:latin typeface="Arial" charset="0"/>
              </a:rPr>
              <a:t>		          </a:t>
            </a:r>
            <a:r>
              <a:rPr lang="cs-CZ" sz="1800" dirty="0">
                <a:latin typeface="Arial" charset="0"/>
              </a:rPr>
              <a:t>počet stupňů volnosti</a:t>
            </a:r>
          </a:p>
          <a:p>
            <a:pPr eaLnBrk="1" hangingPunct="1">
              <a:lnSpc>
                <a:spcPct val="90000"/>
              </a:lnSpc>
            </a:pPr>
            <a:endParaRPr lang="cs-CZ" sz="2000" dirty="0"/>
          </a:p>
          <a:p>
            <a:pPr eaLnBrk="1" hangingPunct="1">
              <a:lnSpc>
                <a:spcPct val="90000"/>
              </a:lnSpc>
            </a:pPr>
            <a:endParaRPr lang="cs-CZ" sz="2000" dirty="0"/>
          </a:p>
          <a:p>
            <a:pPr eaLnBrk="1" hangingPunct="1">
              <a:lnSpc>
                <a:spcPct val="90000"/>
              </a:lnSpc>
              <a:buNone/>
            </a:pPr>
            <a:r>
              <a:rPr lang="cs-CZ" sz="2000" dirty="0"/>
              <a:t>	Pracujeme s výběrovými rozptyly 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dirty="0"/>
              <a:t>Stanovení kritické hodnoty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1800" dirty="0"/>
              <a:t>     </a:t>
            </a:r>
            <a:r>
              <a:rPr lang="cs-CZ" sz="1800" dirty="0" err="1">
                <a:solidFill>
                  <a:srgbClr val="C00000"/>
                </a:solidFill>
              </a:rPr>
              <a:t>Tk</a:t>
            </a:r>
            <a:r>
              <a:rPr lang="cs-CZ" sz="1800" dirty="0">
                <a:solidFill>
                  <a:srgbClr val="C00000"/>
                </a:solidFill>
              </a:rPr>
              <a:t> (1-</a:t>
            </a:r>
            <a:r>
              <a:rPr lang="cs-CZ" sz="1800" dirty="0">
                <a:solidFill>
                  <a:srgbClr val="C00000"/>
                </a:solidFill>
                <a:latin typeface="Symbol" pitchFamily="18" charset="2"/>
              </a:rPr>
              <a:t>a</a:t>
            </a:r>
            <a:r>
              <a:rPr lang="cs-CZ" sz="1800" dirty="0">
                <a:solidFill>
                  <a:srgbClr val="C00000"/>
                </a:solidFill>
              </a:rPr>
              <a:t>/2; </a:t>
            </a:r>
            <a:r>
              <a:rPr lang="cs-CZ" sz="1800" dirty="0">
                <a:solidFill>
                  <a:srgbClr val="C00000"/>
                </a:solidFill>
                <a:latin typeface="Symbol" pitchFamily="18" charset="2"/>
              </a:rPr>
              <a:t>n</a:t>
            </a:r>
            <a:r>
              <a:rPr lang="cs-CZ" sz="1800" dirty="0">
                <a:solidFill>
                  <a:srgbClr val="C00000"/>
                </a:solidFill>
              </a:rPr>
              <a:t>)</a:t>
            </a:r>
            <a:r>
              <a:rPr lang="cs-CZ" sz="1800" dirty="0"/>
              <a:t> – v Excelu T.INV (1-</a:t>
            </a:r>
            <a:r>
              <a:rPr lang="cs-CZ" sz="1800" dirty="0">
                <a:latin typeface="Symbol" pitchFamily="18" charset="2"/>
              </a:rPr>
              <a:t>a/2</a:t>
            </a:r>
            <a:r>
              <a:rPr lang="cs-CZ" sz="1800" dirty="0"/>
              <a:t>; </a:t>
            </a:r>
            <a:r>
              <a:rPr lang="cs-CZ" sz="1800" dirty="0">
                <a:latin typeface="Symbol" pitchFamily="18" charset="2"/>
              </a:rPr>
              <a:t>n</a:t>
            </a:r>
            <a:r>
              <a:rPr lang="cs-CZ" sz="1800" dirty="0"/>
              <a:t>) v případě </a:t>
            </a:r>
            <a:r>
              <a:rPr lang="cs-CZ" sz="1800" dirty="0">
                <a:solidFill>
                  <a:srgbClr val="C00000"/>
                </a:solidFill>
              </a:rPr>
              <a:t>oboustranného testu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1800" dirty="0"/>
              <a:t>     </a:t>
            </a:r>
            <a:r>
              <a:rPr lang="cs-CZ" sz="1800" dirty="0" err="1">
                <a:solidFill>
                  <a:srgbClr val="C00000"/>
                </a:solidFill>
              </a:rPr>
              <a:t>Tk</a:t>
            </a:r>
            <a:r>
              <a:rPr lang="cs-CZ" sz="1800" dirty="0">
                <a:solidFill>
                  <a:srgbClr val="C00000"/>
                </a:solidFill>
              </a:rPr>
              <a:t> (1-</a:t>
            </a:r>
            <a:r>
              <a:rPr lang="cs-CZ" sz="1800" dirty="0">
                <a:solidFill>
                  <a:srgbClr val="C00000"/>
                </a:solidFill>
                <a:latin typeface="Symbol" pitchFamily="18" charset="2"/>
              </a:rPr>
              <a:t>a</a:t>
            </a:r>
            <a:r>
              <a:rPr lang="cs-CZ" sz="1800" dirty="0">
                <a:solidFill>
                  <a:srgbClr val="C00000"/>
                </a:solidFill>
              </a:rPr>
              <a:t>; </a:t>
            </a:r>
            <a:r>
              <a:rPr lang="cs-CZ" sz="1800" dirty="0">
                <a:solidFill>
                  <a:srgbClr val="C00000"/>
                </a:solidFill>
                <a:latin typeface="Symbol" pitchFamily="18" charset="2"/>
              </a:rPr>
              <a:t>n</a:t>
            </a:r>
            <a:r>
              <a:rPr lang="cs-CZ" sz="1800" dirty="0">
                <a:solidFill>
                  <a:srgbClr val="C00000"/>
                </a:solidFill>
              </a:rPr>
              <a:t>) </a:t>
            </a:r>
            <a:r>
              <a:rPr lang="cs-CZ" sz="1800" dirty="0"/>
              <a:t>- v Excelu T.INV (1-</a:t>
            </a:r>
            <a:r>
              <a:rPr lang="cs-CZ" sz="1800" dirty="0">
                <a:latin typeface="Symbol" pitchFamily="18" charset="2"/>
              </a:rPr>
              <a:t>a</a:t>
            </a:r>
            <a:r>
              <a:rPr lang="cs-CZ" sz="1800" dirty="0"/>
              <a:t>; </a:t>
            </a:r>
            <a:r>
              <a:rPr lang="cs-CZ" sz="1800" dirty="0">
                <a:latin typeface="Symbol" pitchFamily="18" charset="2"/>
              </a:rPr>
              <a:t>n</a:t>
            </a:r>
            <a:r>
              <a:rPr lang="cs-CZ" sz="1800" dirty="0"/>
              <a:t>) v případě </a:t>
            </a:r>
            <a:r>
              <a:rPr lang="cs-CZ" sz="1800" dirty="0">
                <a:solidFill>
                  <a:srgbClr val="C00000"/>
                </a:solidFill>
              </a:rPr>
              <a:t>jednostranného testu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dirty="0"/>
              <a:t>Platí-li, že T ≤ </a:t>
            </a:r>
            <a:r>
              <a:rPr lang="cs-CZ" sz="1800" dirty="0" err="1"/>
              <a:t>Tk</a:t>
            </a:r>
            <a:r>
              <a:rPr lang="cs-CZ" sz="1800" dirty="0"/>
              <a:t> je rozdíl obou průměrů statisticky nevýznamný a hypotéza H</a:t>
            </a:r>
            <a:r>
              <a:rPr lang="cs-CZ" sz="1800" baseline="-25000" dirty="0"/>
              <a:t>0</a:t>
            </a:r>
            <a:r>
              <a:rPr lang="cs-CZ" sz="1800" dirty="0"/>
              <a:t> se přijímá 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dirty="0"/>
              <a:t>Platí-li, že T </a:t>
            </a:r>
            <a:r>
              <a:rPr lang="en-US" sz="1800" dirty="0"/>
              <a:t>&gt;</a:t>
            </a:r>
            <a:r>
              <a:rPr lang="cs-CZ" sz="1800" dirty="0"/>
              <a:t> </a:t>
            </a:r>
            <a:r>
              <a:rPr lang="cs-CZ" sz="1800" dirty="0" err="1"/>
              <a:t>Tk</a:t>
            </a:r>
            <a:r>
              <a:rPr lang="cs-CZ" sz="1800" dirty="0"/>
              <a:t> je rozdíl obou průměrů za statisticky významný a hypotéza H</a:t>
            </a:r>
            <a:r>
              <a:rPr lang="cs-CZ" sz="1800" baseline="-25000" dirty="0"/>
              <a:t>0</a:t>
            </a:r>
            <a:r>
              <a:rPr lang="cs-CZ" sz="1800" dirty="0"/>
              <a:t> se zamítá 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dirty="0"/>
              <a:t>Je-li skupin hodnot (tj. náhodných výběrů) víc než dva, je správnější provést simultánní porovnání pomocí </a:t>
            </a:r>
            <a:r>
              <a:rPr lang="cs-CZ" sz="1800" b="1" dirty="0"/>
              <a:t>analýzy rozptylu</a:t>
            </a:r>
            <a:r>
              <a:rPr lang="cs-CZ" sz="1800" dirty="0"/>
              <a:t> (</a:t>
            </a:r>
            <a:r>
              <a:rPr lang="cs-CZ" sz="1800" dirty="0" err="1"/>
              <a:t>Anova</a:t>
            </a:r>
            <a:r>
              <a:rPr lang="cs-CZ" sz="1800" dirty="0"/>
              <a:t>) než opakovanými t-testy po dvojicích.</a:t>
            </a:r>
          </a:p>
        </p:txBody>
      </p:sp>
      <p:pic>
        <p:nvPicPr>
          <p:cNvPr id="22532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700213"/>
            <a:ext cx="1873250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773238"/>
            <a:ext cx="2016125" cy="179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4" name="Line 8"/>
          <p:cNvSpPr>
            <a:spLocks noChangeShapeType="1"/>
          </p:cNvSpPr>
          <p:nvPr/>
        </p:nvSpPr>
        <p:spPr bwMode="auto">
          <a:xfrm>
            <a:off x="1331913" y="1341438"/>
            <a:ext cx="215900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35" name="Line 9"/>
          <p:cNvSpPr>
            <a:spLocks noChangeShapeType="1"/>
          </p:cNvSpPr>
          <p:nvPr/>
        </p:nvSpPr>
        <p:spPr bwMode="auto">
          <a:xfrm>
            <a:off x="1692275" y="1341438"/>
            <a:ext cx="215900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/>
              <a:t>Párový test shodnosti výsledků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3384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000" dirty="0"/>
              <a:t>t-test pro dva závislé resp. korelované výběry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/>
              <a:t>Opakovaná pozorování znaku (veličiny) (</a:t>
            </a:r>
            <a:r>
              <a:rPr lang="cs-CZ" sz="2000" dirty="0" err="1"/>
              <a:t>ozn</a:t>
            </a:r>
            <a:r>
              <a:rPr lang="cs-CZ" sz="2000" dirty="0"/>
              <a:t>: Y,Z) u stejných statistických jednotek.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/>
              <a:t>V párovém t-testu ověřujeme, zda rozdíly mezi jednotlivými páry jsou minimální a tedy rozdíl  středních hodnot rozdělení pro veličiny Y a Z je roven nule (oboustranný test).</a:t>
            </a:r>
          </a:p>
          <a:p>
            <a:pPr eaLnBrk="1" hangingPunct="1">
              <a:lnSpc>
                <a:spcPct val="90000"/>
              </a:lnSpc>
            </a:pPr>
            <a:endParaRPr lang="cs-CZ" sz="2000" dirty="0"/>
          </a:p>
          <a:p>
            <a:pPr eaLnBrk="1" hangingPunct="1">
              <a:lnSpc>
                <a:spcPct val="90000"/>
              </a:lnSpc>
            </a:pPr>
            <a:r>
              <a:rPr lang="cs-CZ" sz="2000" dirty="0"/>
              <a:t>Vyjdeme ze Studentova testu správnosti výsledků (přednáška 8)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dirty="0">
                <a:cs typeface="Arial" charset="0"/>
              </a:rPr>
              <a:t>	</a:t>
            </a:r>
            <a:r>
              <a:rPr lang="cs-CZ" sz="2000" dirty="0">
                <a:solidFill>
                  <a:srgbClr val="C00000"/>
                </a:solidFill>
                <a:cs typeface="Arial" charset="0"/>
              </a:rPr>
              <a:t>H</a:t>
            </a:r>
            <a:r>
              <a:rPr lang="cs-CZ" sz="2000" baseline="-25000" dirty="0">
                <a:solidFill>
                  <a:srgbClr val="C00000"/>
                </a:solidFill>
                <a:cs typeface="Arial" charset="0"/>
              </a:rPr>
              <a:t>0</a:t>
            </a:r>
            <a:r>
              <a:rPr lang="cs-CZ" sz="2000" dirty="0">
                <a:solidFill>
                  <a:srgbClr val="C00000"/>
                </a:solidFill>
                <a:cs typeface="Arial" charset="0"/>
              </a:rPr>
              <a:t>: X = </a:t>
            </a:r>
            <a:r>
              <a:rPr lang="cs-CZ" sz="2000" dirty="0">
                <a:solidFill>
                  <a:srgbClr val="C00000"/>
                </a:solidFill>
                <a:latin typeface="Symbol" pitchFamily="18" charset="2"/>
                <a:cs typeface="Arial" charset="0"/>
              </a:rPr>
              <a:t>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dirty="0">
                <a:latin typeface="Symbol" pitchFamily="18" charset="2"/>
                <a:cs typeface="Arial" charset="0"/>
              </a:rPr>
              <a:t>	</a:t>
            </a:r>
            <a:r>
              <a:rPr lang="cs-CZ" sz="2000" dirty="0">
                <a:cs typeface="Arial" charset="0"/>
              </a:rPr>
              <a:t>výpočet testovacího kritéria</a:t>
            </a:r>
            <a:endParaRPr lang="cs-CZ" sz="20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dirty="0"/>
              <a:t>	Utvoříme veličinu </a:t>
            </a:r>
            <a:r>
              <a:rPr lang="cs-CZ" sz="2000" dirty="0">
                <a:solidFill>
                  <a:srgbClr val="C00000"/>
                </a:solidFill>
              </a:rPr>
              <a:t>X, kde </a:t>
            </a:r>
            <a:r>
              <a:rPr lang="cs-CZ" sz="2000" i="1" dirty="0" err="1">
                <a:solidFill>
                  <a:srgbClr val="C00000"/>
                </a:solidFill>
              </a:rPr>
              <a:t>x</a:t>
            </a:r>
            <a:r>
              <a:rPr lang="cs-CZ" sz="2000" i="1" baseline="-25000" dirty="0" err="1">
                <a:solidFill>
                  <a:srgbClr val="C00000"/>
                </a:solidFill>
              </a:rPr>
              <a:t>i</a:t>
            </a:r>
            <a:r>
              <a:rPr lang="cs-CZ" sz="2000" baseline="-25000" dirty="0">
                <a:solidFill>
                  <a:srgbClr val="C00000"/>
                </a:solidFill>
              </a:rPr>
              <a:t> </a:t>
            </a:r>
            <a:r>
              <a:rPr lang="cs-CZ" sz="2000" dirty="0">
                <a:solidFill>
                  <a:srgbClr val="C00000"/>
                </a:solidFill>
              </a:rPr>
              <a:t>= </a:t>
            </a:r>
            <a:r>
              <a:rPr lang="cs-CZ" sz="2000" i="1" dirty="0" err="1">
                <a:solidFill>
                  <a:srgbClr val="C00000"/>
                </a:solidFill>
              </a:rPr>
              <a:t>y</a:t>
            </a:r>
            <a:r>
              <a:rPr lang="cs-CZ" sz="2000" i="1" baseline="-25000" dirty="0" err="1">
                <a:solidFill>
                  <a:srgbClr val="C00000"/>
                </a:solidFill>
              </a:rPr>
              <a:t>i</a:t>
            </a:r>
            <a:r>
              <a:rPr lang="cs-CZ" sz="2000" baseline="-25000" dirty="0">
                <a:solidFill>
                  <a:srgbClr val="C00000"/>
                </a:solidFill>
              </a:rPr>
              <a:t> </a:t>
            </a:r>
            <a:r>
              <a:rPr lang="cs-CZ" sz="2000" dirty="0">
                <a:solidFill>
                  <a:srgbClr val="C00000"/>
                </a:solidFill>
              </a:rPr>
              <a:t>− </a:t>
            </a:r>
            <a:r>
              <a:rPr lang="cs-CZ" sz="2000" i="1" dirty="0" err="1">
                <a:solidFill>
                  <a:srgbClr val="C00000"/>
                </a:solidFill>
              </a:rPr>
              <a:t>z</a:t>
            </a:r>
            <a:r>
              <a:rPr lang="cs-CZ" sz="2000" i="1" baseline="-25000" dirty="0" err="1">
                <a:solidFill>
                  <a:srgbClr val="C00000"/>
                </a:solidFill>
              </a:rPr>
              <a:t>i</a:t>
            </a:r>
            <a:r>
              <a:rPr lang="cs-CZ" sz="2000" baseline="-25000" dirty="0"/>
              <a:t> </a:t>
            </a:r>
            <a:r>
              <a:rPr lang="cs-CZ" sz="2000" dirty="0"/>
              <a:t>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dirty="0"/>
              <a:t>	pokud rozdíly mezi jednotlivými páry jsou minimální, pak rozdíl středních hodnot veličiny Y a Z = 0       </a:t>
            </a:r>
            <a:r>
              <a:rPr lang="en-US" sz="2000" dirty="0"/>
              <a:t>=&gt;</a:t>
            </a:r>
            <a:r>
              <a:rPr lang="cs-CZ" sz="2000" dirty="0"/>
              <a:t>      označíme </a:t>
            </a:r>
            <a:r>
              <a:rPr lang="cs-CZ" sz="2000" dirty="0">
                <a:solidFill>
                  <a:srgbClr val="C00000"/>
                </a:solidFill>
              </a:rPr>
              <a:t>μ = 0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dirty="0"/>
              <a:t>	pak můžeme párový test převést na </a:t>
            </a:r>
            <a:r>
              <a:rPr lang="cs-CZ" sz="2000" dirty="0">
                <a:solidFill>
                  <a:srgbClr val="C00000"/>
                </a:solidFill>
              </a:rPr>
              <a:t>případ </a:t>
            </a:r>
            <a:r>
              <a:rPr lang="cs-CZ" sz="2000" dirty="0" err="1">
                <a:solidFill>
                  <a:srgbClr val="C00000"/>
                </a:solidFill>
              </a:rPr>
              <a:t>jednovýběrového</a:t>
            </a:r>
            <a:r>
              <a:rPr lang="cs-CZ" sz="2000" dirty="0">
                <a:solidFill>
                  <a:srgbClr val="C00000"/>
                </a:solidFill>
              </a:rPr>
              <a:t> t-testu, přičemž testujeme, veličinu X – rozdíly mezi jednotlivými páry</a:t>
            </a:r>
            <a:r>
              <a:rPr lang="cs-CZ" sz="2000" dirty="0"/>
              <a:t>                                       </a:t>
            </a:r>
            <a:r>
              <a:rPr lang="en-US" sz="2000" dirty="0"/>
              <a:t>=&gt;</a:t>
            </a:r>
            <a:endParaRPr lang="cs-CZ" sz="20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dirty="0"/>
              <a:t>	</a:t>
            </a:r>
            <a:r>
              <a:rPr lang="cs-CZ" sz="2000" b="1" dirty="0">
                <a:solidFill>
                  <a:srgbClr val="C00000"/>
                </a:solidFill>
              </a:rPr>
              <a:t>testovací kritérium </a:t>
            </a:r>
            <a:r>
              <a:rPr lang="cs-CZ" sz="2000" dirty="0"/>
              <a:t>je tedy dáno vztahem:</a:t>
            </a:r>
          </a:p>
        </p:txBody>
      </p:sp>
      <p:sp>
        <p:nvSpPr>
          <p:cNvPr id="23556" name="Rectangle 7"/>
          <p:cNvSpPr>
            <a:spLocks noChangeArrowheads="1"/>
          </p:cNvSpPr>
          <p:nvPr/>
        </p:nvSpPr>
        <p:spPr bwMode="auto">
          <a:xfrm>
            <a:off x="0" y="3086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23557" name="Object 6"/>
          <p:cNvGraphicFramePr>
            <a:graphicFrameLocks noChangeAspect="1"/>
          </p:cNvGraphicFramePr>
          <p:nvPr/>
        </p:nvGraphicFramePr>
        <p:xfrm>
          <a:off x="6084888" y="5734050"/>
          <a:ext cx="1439862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634725" imgH="444307" progId="Equation.3">
                  <p:embed/>
                </p:oleObj>
              </mc:Choice>
              <mc:Fallback>
                <p:oleObj name="Rovnice" r:id="rId2" imgW="634725" imgH="444307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5734050"/>
                        <a:ext cx="1439862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8" name="Rectangle 9"/>
          <p:cNvSpPr>
            <a:spLocks noChangeArrowheads="1"/>
          </p:cNvSpPr>
          <p:nvPr/>
        </p:nvSpPr>
        <p:spPr bwMode="auto">
          <a:xfrm>
            <a:off x="0" y="3076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23559" name="Object 8"/>
          <p:cNvGraphicFramePr>
            <a:graphicFrameLocks noChangeAspect="1"/>
          </p:cNvGraphicFramePr>
          <p:nvPr/>
        </p:nvGraphicFramePr>
        <p:xfrm>
          <a:off x="5076825" y="3644900"/>
          <a:ext cx="160020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914003" imgH="406224" progId="Equation.3">
                  <p:embed/>
                </p:oleObj>
              </mc:Choice>
              <mc:Fallback>
                <p:oleObj name="Rovnice" r:id="rId4" imgW="914003" imgH="406224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3644900"/>
                        <a:ext cx="1600200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Přímá spojnice 2"/>
          <p:cNvCxnSpPr/>
          <p:nvPr/>
        </p:nvCxnSpPr>
        <p:spPr>
          <a:xfrm>
            <a:off x="1331640" y="3501008"/>
            <a:ext cx="288032" cy="0"/>
          </a:xfrm>
          <a:prstGeom prst="line">
            <a:avLst/>
          </a:prstGeom>
          <a:ln w="349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Párový t-test shodnosti výsledků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dirty="0"/>
              <a:t>Stanovím </a:t>
            </a:r>
            <a:r>
              <a:rPr lang="cs-CZ" sz="2000" dirty="0">
                <a:solidFill>
                  <a:srgbClr val="C00000"/>
                </a:solidFill>
              </a:rPr>
              <a:t>kritickou hodnotu</a:t>
            </a:r>
            <a:r>
              <a:rPr lang="cs-CZ" sz="2000" dirty="0"/>
              <a:t> Studentova rozdělení pro n-1 </a:t>
            </a:r>
            <a:r>
              <a:rPr lang="cs-CZ" sz="2000" dirty="0" err="1"/>
              <a:t>stupnů</a:t>
            </a:r>
            <a:r>
              <a:rPr lang="cs-CZ" sz="2000" dirty="0"/>
              <a:t> volnosti a 1-</a:t>
            </a:r>
            <a:r>
              <a:rPr lang="cs-CZ" sz="2000" dirty="0">
                <a:latin typeface="Symbol" pitchFamily="18" charset="2"/>
              </a:rPr>
              <a:t>a</a:t>
            </a:r>
            <a:r>
              <a:rPr lang="cs-CZ" sz="2000" dirty="0"/>
              <a:t>/2 v případě </a:t>
            </a:r>
            <a:r>
              <a:rPr lang="cs-CZ" sz="2000" dirty="0">
                <a:solidFill>
                  <a:srgbClr val="C00000"/>
                </a:solidFill>
              </a:rPr>
              <a:t>oboustranného testu </a:t>
            </a:r>
            <a:r>
              <a:rPr lang="cs-CZ" sz="2000" dirty="0" err="1">
                <a:solidFill>
                  <a:srgbClr val="C00000"/>
                </a:solidFill>
              </a:rPr>
              <a:t>Tk</a:t>
            </a:r>
            <a:r>
              <a:rPr lang="cs-CZ" sz="2000" dirty="0">
                <a:solidFill>
                  <a:srgbClr val="C00000"/>
                </a:solidFill>
              </a:rPr>
              <a:t> (1-</a:t>
            </a:r>
            <a:r>
              <a:rPr lang="cs-CZ" sz="2000" dirty="0">
                <a:solidFill>
                  <a:srgbClr val="C00000"/>
                </a:solidFill>
                <a:latin typeface="Symbol" pitchFamily="18" charset="2"/>
              </a:rPr>
              <a:t>a</a:t>
            </a:r>
            <a:r>
              <a:rPr lang="cs-CZ" sz="2000" dirty="0">
                <a:solidFill>
                  <a:srgbClr val="C00000"/>
                </a:solidFill>
              </a:rPr>
              <a:t>/2; n-1) </a:t>
            </a:r>
            <a:r>
              <a:rPr lang="cs-CZ" sz="2000" dirty="0"/>
              <a:t>a v případě </a:t>
            </a:r>
            <a:r>
              <a:rPr lang="cs-CZ" sz="2000" dirty="0">
                <a:solidFill>
                  <a:srgbClr val="C00000"/>
                </a:solidFill>
              </a:rPr>
              <a:t>jednostranného testu </a:t>
            </a:r>
            <a:r>
              <a:rPr lang="cs-CZ" sz="2000" dirty="0" err="1">
                <a:solidFill>
                  <a:srgbClr val="C00000"/>
                </a:solidFill>
              </a:rPr>
              <a:t>Tk</a:t>
            </a:r>
            <a:r>
              <a:rPr lang="cs-CZ" sz="2000" dirty="0">
                <a:solidFill>
                  <a:srgbClr val="C00000"/>
                </a:solidFill>
              </a:rPr>
              <a:t> (1-</a:t>
            </a:r>
            <a:r>
              <a:rPr lang="cs-CZ" sz="2000" dirty="0">
                <a:solidFill>
                  <a:srgbClr val="C00000"/>
                </a:solidFill>
                <a:latin typeface="Symbol" pitchFamily="18" charset="2"/>
              </a:rPr>
              <a:t>a</a:t>
            </a:r>
            <a:r>
              <a:rPr lang="cs-CZ" sz="2000" dirty="0">
                <a:solidFill>
                  <a:srgbClr val="C00000"/>
                </a:solidFill>
              </a:rPr>
              <a:t>; n-1).</a:t>
            </a:r>
          </a:p>
          <a:p>
            <a:pPr eaLnBrk="1" hangingPunct="1"/>
            <a:r>
              <a:rPr lang="cs-CZ" sz="2000" dirty="0"/>
              <a:t>V </a:t>
            </a:r>
            <a:r>
              <a:rPr lang="cs-CZ" sz="2000" dirty="0" err="1"/>
              <a:t>excelu</a:t>
            </a:r>
            <a:r>
              <a:rPr lang="cs-CZ" sz="2000" dirty="0"/>
              <a:t> tedy jako T.INV (1-</a:t>
            </a:r>
            <a:r>
              <a:rPr lang="cs-CZ" sz="2000" dirty="0">
                <a:latin typeface="Symbol" pitchFamily="18" charset="2"/>
              </a:rPr>
              <a:t>a</a:t>
            </a:r>
            <a:r>
              <a:rPr lang="cs-CZ" sz="2000" dirty="0"/>
              <a:t>/2; n-1) u oboustranného testu             nebo T.INV (1-</a:t>
            </a:r>
            <a:r>
              <a:rPr lang="cs-CZ" sz="2000" dirty="0">
                <a:latin typeface="Symbol" pitchFamily="18" charset="2"/>
              </a:rPr>
              <a:t>a</a:t>
            </a:r>
            <a:r>
              <a:rPr lang="cs-CZ" sz="2000" dirty="0"/>
              <a:t>; n-1) u jednostranného testu</a:t>
            </a:r>
          </a:p>
          <a:p>
            <a:pPr eaLnBrk="1" hangingPunct="1"/>
            <a:r>
              <a:rPr lang="cs-CZ" sz="2000" dirty="0"/>
              <a:t>Srovnám hodnotu testovacího kritéria s kritickou hodnotou (hodnotu testovacího kritéria uvažuji jako velikost – beru v absolutní hodnotě).</a:t>
            </a:r>
          </a:p>
          <a:p>
            <a:pPr eaLnBrk="1" hangingPunct="1"/>
            <a:r>
              <a:rPr lang="cs-CZ" sz="2400" dirty="0"/>
              <a:t>pokud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dirty="0"/>
              <a:t>	</a:t>
            </a:r>
            <a:r>
              <a:rPr lang="en-US" sz="2400" dirty="0"/>
              <a:t>|</a:t>
            </a:r>
            <a:r>
              <a:rPr lang="cs-CZ" sz="2400" dirty="0"/>
              <a:t> t </a:t>
            </a:r>
            <a:r>
              <a:rPr lang="en-US" sz="2400" dirty="0"/>
              <a:t>|</a:t>
            </a:r>
            <a:r>
              <a:rPr lang="cs-CZ" sz="2400" dirty="0"/>
              <a:t> ≤ </a:t>
            </a:r>
            <a:r>
              <a:rPr lang="en-US" sz="2400" dirty="0" err="1"/>
              <a:t>Tk</a:t>
            </a:r>
            <a:r>
              <a:rPr lang="cs-CZ" sz="2400" dirty="0"/>
              <a:t>	</a:t>
            </a:r>
            <a:r>
              <a:rPr lang="cs-CZ" sz="2400" dirty="0">
                <a:sym typeface="Wingdings" pitchFamily="2" charset="2"/>
              </a:rPr>
              <a:t></a:t>
            </a:r>
            <a:r>
              <a:rPr lang="cs-CZ" sz="2400" dirty="0"/>
              <a:t>	přijímám H</a:t>
            </a:r>
            <a:r>
              <a:rPr lang="cs-CZ" sz="2400" baseline="-25000" dirty="0"/>
              <a:t>0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dirty="0"/>
              <a:t>	</a:t>
            </a:r>
            <a:r>
              <a:rPr lang="en-US" sz="2400" dirty="0"/>
              <a:t>|</a:t>
            </a:r>
            <a:r>
              <a:rPr lang="cs-CZ" sz="2400" dirty="0"/>
              <a:t> t </a:t>
            </a:r>
            <a:r>
              <a:rPr lang="en-US" sz="2400" dirty="0"/>
              <a:t>|</a:t>
            </a:r>
            <a:r>
              <a:rPr lang="cs-CZ" sz="2400" dirty="0"/>
              <a:t> </a:t>
            </a:r>
            <a:r>
              <a:rPr lang="en-US" sz="2400" dirty="0"/>
              <a:t>&gt;</a:t>
            </a:r>
            <a:r>
              <a:rPr lang="cs-CZ" sz="2400" dirty="0"/>
              <a:t> </a:t>
            </a:r>
            <a:r>
              <a:rPr lang="en-US" sz="2400" dirty="0" err="1"/>
              <a:t>Tk</a:t>
            </a:r>
            <a:r>
              <a:rPr lang="cs-CZ" sz="2400" dirty="0"/>
              <a:t>	</a:t>
            </a:r>
            <a:r>
              <a:rPr lang="cs-CZ" sz="2400" dirty="0">
                <a:sym typeface="Wingdings" pitchFamily="2" charset="2"/>
              </a:rPr>
              <a:t></a:t>
            </a:r>
            <a:r>
              <a:rPr lang="cs-CZ" sz="2400" dirty="0"/>
              <a:t>	zamítám  H</a:t>
            </a:r>
            <a:r>
              <a:rPr lang="cs-CZ" sz="2400" baseline="-25000" dirty="0"/>
              <a:t>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urmalinity">
  <a:themeElements>
    <a:clrScheme name="turmalinit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urmalinit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urmalinit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rmalinit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rmalinit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rmalinit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rmalinit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rmalinit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rmalinit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rmalinit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rmalinit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rmalinit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rmalinit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rmalinit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22508</TotalTime>
  <Words>2116</Words>
  <Application>Microsoft Office PowerPoint</Application>
  <PresentationFormat>Předvádění na obrazovce (4:3)</PresentationFormat>
  <Paragraphs>217</Paragraphs>
  <Slides>15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Comic Sans MS</vt:lpstr>
      <vt:lpstr>Symbol</vt:lpstr>
      <vt:lpstr>Wingdings</vt:lpstr>
      <vt:lpstr>turmalinity</vt:lpstr>
      <vt:lpstr>Rovnice</vt:lpstr>
      <vt:lpstr>Základy zpracování geologických dat   testování statistických hypotéz</vt:lpstr>
      <vt:lpstr>Studentův t-test</vt:lpstr>
      <vt:lpstr>Testy shodnosti výsledků dvouvýběrové – T-testy</vt:lpstr>
      <vt:lpstr>Testy shodnosti výsledků t-testy pro nepárová data</vt:lpstr>
      <vt:lpstr>F-test (test shody dvou rozptylů)</vt:lpstr>
      <vt:lpstr>T-test při rovnosti rozptylů</vt:lpstr>
      <vt:lpstr>T-test při nerovnosti rozptylů</vt:lpstr>
      <vt:lpstr>Párový test shodnosti výsledků</vt:lpstr>
      <vt:lpstr>Párový t-test shodnosti výsledků</vt:lpstr>
      <vt:lpstr>testy v Analýze dat</vt:lpstr>
      <vt:lpstr>Chí-kvadrát test dobré shody (c2 - test)</vt:lpstr>
      <vt:lpstr>Chí-kvadrát test dobré shody (c2 - test)</vt:lpstr>
      <vt:lpstr>Chí-kvadrát test dobré shody (c2 - test)</vt:lpstr>
      <vt:lpstr>Chí-kvadrát test dobré shody - příklad </vt:lpstr>
      <vt:lpstr>Děkuji za pozornost</vt:lpstr>
    </vt:vector>
  </TitlesOfParts>
  <Company>LEMM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Renata Copjakova</dc:creator>
  <cp:lastModifiedBy>Renata Čopjaková</cp:lastModifiedBy>
  <cp:revision>208</cp:revision>
  <dcterms:created xsi:type="dcterms:W3CDTF">2007-09-15T09:52:43Z</dcterms:created>
  <dcterms:modified xsi:type="dcterms:W3CDTF">2024-11-25T22:03:42Z</dcterms:modified>
</cp:coreProperties>
</file>