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72" r:id="rId3"/>
    <p:sldId id="274" r:id="rId4"/>
    <p:sldId id="273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AF7"/>
    <a:srgbClr val="C1E5F5"/>
    <a:srgbClr val="000000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69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D0008-7DD8-4879-AEB3-708D176512F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B0F321-0AA0-4D06-A377-BD7A252A89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76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4A1700-B19C-44FB-B4C0-16B7C0C804C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31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0F321-0AA0-4D06-A377-BD7A252A898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050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33D91-435F-3C2C-45FE-4CA2B3B38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0E3D430-B0AD-8180-7A84-4B2AD4CD6F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8FBCA1B-A588-009E-A180-FB7A6AA3AB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606DDB-6760-69BB-9D8F-2ADFA4915B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0F321-0AA0-4D06-A377-BD7A252A898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899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5F030-A643-6621-3F35-1B55BCD1E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4261F0F-7240-B7D9-1575-58F6D2A836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39931EF-1260-B95A-993C-B974C4C0EF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4D57F4-47C6-5841-7A77-CC39934A66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B0F321-0AA0-4D06-A377-BD7A252A898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71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84662-A73B-4D17-CB40-4CB7E43B9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97FE4E-0AB9-541A-7798-1C4EBBDD1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55D451-A265-6517-113F-AC5FA9300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969C0-FC02-740C-B6E2-1EA473836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C838F1-FE43-04EE-8FD0-D7FF94DBC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48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120FA-FEB7-AFF5-1D39-F4CD26904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454DD8-4A40-242F-9E9B-1CBE05DEC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FBA11E-0A08-87EC-FD74-8679447A0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0CDF4C-C275-6482-B33D-7EFB99463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B9BD1C-2A96-A868-5902-6176E25AA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0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72A3A7-A6D9-C714-A6F8-70E12A4328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38EBFE-0666-7289-DC9E-858F4ED8F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DDF2FD-82B2-7D87-121A-5761A8FDE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FBC26E-9A10-A304-8416-C003BB4A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C8A841-A3BF-F01D-1094-8DF7AD487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47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F47DD2-2445-2FE0-277E-B9D9F505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AAE4F6-F647-60AC-D539-0E583605A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A0747B-630A-0CF7-6A38-E154D3949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29AA95-76C5-FDDB-9748-C646CBD7E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4398CE-0487-CC5B-9017-84DB21A1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10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1D089-C10C-DB51-95F6-19ED687F7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FD69FE4-7251-1370-9A37-25FA83F50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17C100-756A-CAFE-95D9-29894A2A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605BC0-5BB5-5B09-8AD8-BB7BE7692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AB52CB-CCC3-27E6-F4D4-0D0DB16A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48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2CED3-B318-E870-965A-A2FFF416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7C63D-3724-6593-7332-6BC4F5505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A320CB-73F2-DF9B-4A5D-D60F52132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AEABB-98FA-D72C-0590-20499E2B2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658CD1-F752-A6CD-340F-A61B68DEC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8CDCFD-822E-E8A1-7662-41C0A6EBF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10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D74F3-1A1F-2E11-1198-13384676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42B0FB-4A30-E279-C411-F6DDB2747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F56050-478F-A5A8-A71E-36DF2217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569036-C334-F826-E397-2E3E895DD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D841264-54E4-578E-11E4-7911791AF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4CE509B-50F5-A82E-04F9-9940A603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1EF80D9-0B04-3D10-F9A6-CAB7633E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B75421D-42EE-5CCB-81CC-EDC4492C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27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E3B3EC-45A7-9EDE-035D-63CD23F2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05FE02F-59B1-871C-4603-3E375ABE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2806D28-B4F8-E4F8-DF4F-A30C61822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4DA6-E810-93EC-5230-B0DEC7A97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381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CB916C8-0F53-CCFF-0266-5D22A2FE9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019F97D-9F1A-A4EE-A2A0-E7A01D6FA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7E0CE4D-FB9C-389F-E781-D8ACFCAB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91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A89D6A-E1BD-DC39-7F20-2E70A7AD3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AA14F7-68B8-D8B0-849A-F57A6DBFC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C78DF0-1775-31B7-6A6F-8318D2714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F6FDAA-4ED4-BE7C-4FFC-8F68C3EB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4156F2-C116-BAD6-B7A3-7B060C5C0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628ECC-178F-E707-BAC7-D99F3868C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7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A090D-C8C9-2D05-DECC-B63A8BF28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0890750-7794-206A-8BF6-644A483EB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4C59FD-9692-F100-C7F3-8932A59CC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46A5938-0374-DADC-091E-95D90C49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0AE3A2-A9BC-295C-F705-DC30ED56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62720C-F407-2FAB-5D5B-F9D16D08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61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1A86EAE-49DB-8239-7251-F67958EB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1ACF9A8-6CAE-B371-5225-169E798BE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C70BE8-5AE6-D639-0849-41C748CC3D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C8E9D7-42DD-4DFC-9913-79BAA8C4D67D}" type="datetimeFigureOut">
              <a:rPr lang="cs-CZ" smtClean="0"/>
              <a:t>10.12.2024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A18CBA-1DD6-93F1-072A-04151448F8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3499B-5F5F-4CDE-D25C-726924CA5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68D7B4-E3CB-4641-A053-7C1A6848B7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FFA15-13BF-4572-18E0-A8C53D246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957" y="426483"/>
            <a:ext cx="10412785" cy="112871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4800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Praktické úlohy vodního hospodářství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937681-4A3C-4675-AA49-BE6339F4E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18756" y="2238328"/>
            <a:ext cx="12423456" cy="18813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cs-CZ" sz="3200" b="1" dirty="0"/>
              <a:t>Témata samostatných závěrečných projektů</a:t>
            </a:r>
          </a:p>
        </p:txBody>
      </p:sp>
    </p:spTree>
    <p:extLst>
      <p:ext uri="{BB962C8B-B14F-4D97-AF65-F5344CB8AC3E}">
        <p14:creationId xmlns:p14="http://schemas.microsoft.com/office/powerpoint/2010/main" val="2040855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179EE-AE29-7908-76FC-C3301F6A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32" y="365125"/>
            <a:ext cx="11113468" cy="838033"/>
          </a:xfrm>
        </p:spPr>
        <p:txBody>
          <a:bodyPr>
            <a:normAutofit/>
          </a:bodyPr>
          <a:lstStyle/>
          <a:p>
            <a:r>
              <a:rPr lang="cs-CZ" sz="3600" dirty="0"/>
              <a:t>Téma 1 – Celková bilance vod na lokalitě A, B, C..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954DA6-60A4-4030-E1A0-1ED3E4ADA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686" y="1379363"/>
            <a:ext cx="11657142" cy="48349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bilance vod v ploše volné hladiny těžeben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výpar – porovnat dvě metody (teploty a metoda vyžadující teploty a radiace), údaje z nejbližší stanice ČHMÚ pro danou lokalitu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bilance vod v ploše volné hladiny v roce 2075 – vstupní parametry z portálu </a:t>
            </a:r>
            <a:r>
              <a:rPr lang="cs-CZ" sz="1800" dirty="0" err="1"/>
              <a:t>ClimRisk</a:t>
            </a:r>
            <a:endParaRPr 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podzemní přítok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transmisivita – viz zadání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směry proudění – mapa hydroizohyps, hladiny PV – viz zadání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celková bilance vod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odhad doplňování podzemních vod efektivní infiltrací – mapy přírodních zdrojů (Krásný 1981, 2012)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výsledky formou tabulek (možnost umístit do přílohy), grafů a obrázků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zhodnocení výsledků (zpracování formou závěrečné zprávy)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současný vliv těžeben na podzemní vody - podíl ztráty vod k celkovému přítoku podzemních vod v oblasti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vliv těžeben v roce 2075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600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/>
              <a:t>Zadání naleznete ve studijních materiálech složce Témata závěrečných prací – </a:t>
            </a:r>
            <a:r>
              <a:rPr lang="cs-CZ" sz="1800" i="1" dirty="0"/>
              <a:t>Téma 1_název lokality.docx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0594865-53B3-F148-519B-869382FFCEA8}"/>
              </a:ext>
            </a:extLst>
          </p:cNvPr>
          <p:cNvSpPr txBox="1"/>
          <p:nvPr/>
        </p:nvSpPr>
        <p:spPr>
          <a:xfrm>
            <a:off x="8623361" y="11637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72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F20225-4374-A3FF-15F0-8F589F9EC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B566AB-40FC-F75E-DF1B-99158A626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32" y="365125"/>
            <a:ext cx="11113468" cy="838033"/>
          </a:xfrm>
        </p:spPr>
        <p:txBody>
          <a:bodyPr>
            <a:normAutofit/>
          </a:bodyPr>
          <a:lstStyle/>
          <a:p>
            <a:r>
              <a:rPr lang="cs-CZ" sz="3600" dirty="0"/>
              <a:t>Téma 2 – Vývoj stavu vod na lokalitě A, B, C..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44AC61-F692-A124-45BC-1F9986B25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11" y="1409989"/>
            <a:ext cx="10090849" cy="48349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dosavadní vývoj hladiny vod ve vrtech a vodním toku pro danou lokalitu – stanice ČHMÚ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400" dirty="0"/>
              <a:t>grafy v Excelu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400" dirty="0"/>
              <a:t>spojnice trendu a jejich spolehlivost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400" dirty="0"/>
              <a:t>extrapolace spojnice trendu do roku 2075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změna v efektivní infiltraci (</a:t>
            </a:r>
            <a:r>
              <a:rPr lang="cs-CZ" sz="1800" dirty="0" err="1"/>
              <a:t>Dupuit-Forchheimer</a:t>
            </a:r>
            <a:r>
              <a:rPr lang="cs-CZ" sz="1800" dirty="0"/>
              <a:t>) odvozená ze změny hladiny podzemních vod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linie vedení analytického modelu – okrajové vodní toky, výška vodního sloupce, pozice pozorovaného vrtu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ověření vstupních hodnot modelu – saturované výšky, vzdálenosti, hydraulické vodivosti a efektivní infiltrace (hlavní parametr ladění modelu)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efektivní infiltrace v období zahájení měření, v současnosti a v roce 2075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korelace se srážkovými úhrny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výsledky formou tabulek (možnost umístit do přílohy), grafů a obrázků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zhodnocení výsledků (zpracování formou závěrečné zprávy)</a:t>
            </a:r>
          </a:p>
          <a:p>
            <a:pPr marL="687600" lvl="2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spolehlivost v trendu vývoje hladin</a:t>
            </a:r>
          </a:p>
          <a:p>
            <a:pPr marL="687600" lvl="2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změna v efektivní infiltraci a posouzení vlivu klimatu</a:t>
            </a:r>
            <a:endParaRPr lang="cs-CZ" sz="14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DA036F6-DA9B-DF47-BC95-FC8BF8A38C90}"/>
              </a:ext>
            </a:extLst>
          </p:cNvPr>
          <p:cNvSpPr txBox="1"/>
          <p:nvPr/>
        </p:nvSpPr>
        <p:spPr>
          <a:xfrm>
            <a:off x="8623361" y="11637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21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4B7861-DD53-24F3-3B1A-F5D165A795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84A18-B27F-C590-3399-5F015A337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32" y="365125"/>
            <a:ext cx="11113468" cy="83803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3600" dirty="0"/>
              <a:t>Téma 3 –  Doplňování podzemních vod na lokalitě A, B, C..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0C6532-6D1A-8F4A-993A-9C797CFEA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12" y="1409989"/>
            <a:ext cx="11280882" cy="48349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separace hydrogramu na vodním toku pozorovaném ČHMÚ (lokalita podle zadání)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 err="1"/>
              <a:t>Hydrologic</a:t>
            </a:r>
            <a:r>
              <a:rPr lang="cs-CZ" sz="1800" dirty="0"/>
              <a:t> </a:t>
            </a:r>
            <a:r>
              <a:rPr lang="cs-CZ" sz="1800" dirty="0" err="1"/>
              <a:t>Toolbox</a:t>
            </a:r>
            <a:r>
              <a:rPr lang="cs-CZ" sz="1800" dirty="0"/>
              <a:t> (USGS)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vymezení povodí – vykreslení hydrologické rozvodnice (Mapy. </a:t>
            </a:r>
            <a:r>
              <a:rPr lang="cs-CZ" sz="1800" dirty="0" err="1"/>
              <a:t>cz</a:t>
            </a:r>
            <a:r>
              <a:rPr lang="cs-CZ" sz="1800" dirty="0"/>
              <a:t>, CUZK, GIS aj.)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stanovení specifického podzemního odtoku (SPO)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dosavadní vývoj SPO (regrese a její spolehlivost)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extrapolace vývoje SPO do roku 2075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vývoj efektivní infiltrace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odběry vod na lokalitě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zpoplatněné (&gt; 500 m</a:t>
            </a:r>
            <a:r>
              <a:rPr lang="cs-CZ" sz="1600" baseline="30000" dirty="0"/>
              <a:t>3</a:t>
            </a:r>
            <a:r>
              <a:rPr lang="cs-CZ" sz="1600" dirty="0"/>
              <a:t>/měsíc - </a:t>
            </a:r>
            <a:r>
              <a:rPr lang="cs-CZ" sz="1600" dirty="0" err="1"/>
              <a:t>Heis</a:t>
            </a:r>
            <a:r>
              <a:rPr lang="cs-CZ" sz="1600" dirty="0"/>
              <a:t> VUV TGM)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drobné odběry (Centrální registr vodoprávní evidence)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výsledky formou tabulek (možnost umístit do přílohy), grafů a obrázků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zhodnocení možnosti navýšení odběru podzemních vod (zpracování formou závěrečné zprávy)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v současné době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600" dirty="0"/>
              <a:t>v roce 2075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CD4EB55-7757-63E8-05F4-1FFD1390EAF7}"/>
              </a:ext>
            </a:extLst>
          </p:cNvPr>
          <p:cNvSpPr txBox="1"/>
          <p:nvPr/>
        </p:nvSpPr>
        <p:spPr>
          <a:xfrm>
            <a:off x="8623361" y="11637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305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4004</TotalTime>
  <Words>433</Words>
  <Application>Microsoft Office PowerPoint</Application>
  <PresentationFormat>Širokoúhlá obrazovka</PresentationFormat>
  <Paragraphs>50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Courier New</vt:lpstr>
      <vt:lpstr>Open Sans</vt:lpstr>
      <vt:lpstr>Motiv Office</vt:lpstr>
      <vt:lpstr>Praktické úlohy vodního hospodářství</vt:lpstr>
      <vt:lpstr>Téma 1 – Celková bilance vod na lokalitě A, B, C.. </vt:lpstr>
      <vt:lpstr>Téma 2 – Vývoj stavu vod na lokalitě A, B, C..</vt:lpstr>
      <vt:lpstr>Téma 3 –  Doplňování podzemních vod na lokalitě A, B, C..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Adam Říčka</dc:creator>
  <cp:lastModifiedBy>Adam Říčka</cp:lastModifiedBy>
  <cp:revision>549</cp:revision>
  <dcterms:created xsi:type="dcterms:W3CDTF">2024-09-18T08:43:17Z</dcterms:created>
  <dcterms:modified xsi:type="dcterms:W3CDTF">2024-12-10T14:20:31Z</dcterms:modified>
</cp:coreProperties>
</file>