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a466f8cb90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a466f8cb90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466f8cb9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466f8cb9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príprava medovníkov a príprava polevy budú nezávislé až do momentu, kedy treba zdobiť medovníky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466f8cb9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466f8cb9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príprava strojov: vytiahnutie, rozohriatie trúby, umytie rúk napr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stroje aj suroviny budú do procesu vstupovať na mnohých miestach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a466f8cb90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a466f8cb90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a466f8cb90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a466f8cb90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a466f8cb90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a466f8cb90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a466f8cb90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2a466f8cb90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a466f8cb90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a466f8cb90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a466f8cb90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2a466f8cb90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Vianočné pečenie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Nela Ďanovská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Ďakujem za pozornosť</a:t>
            </a:r>
            <a:endParaRPr/>
          </a:p>
        </p:txBody>
      </p:sp>
      <p:sp>
        <p:nvSpPr>
          <p:cNvPr id="235" name="Google Shape;235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4477150" y="445025"/>
            <a:ext cx="435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supermarkety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959075" y="1139825"/>
            <a:ext cx="3053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stroje</a:t>
            </a:r>
            <a:endParaRPr/>
          </a:p>
          <a:p>
            <a:pPr indent="-334327" lvl="0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človek (pracovník)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plech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trúba…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chladené suroviny</a:t>
            </a:r>
            <a:endParaRPr/>
          </a:p>
          <a:p>
            <a:pPr indent="-334327" lvl="0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maslo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vajcia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zvyšné suroviny</a:t>
            </a:r>
            <a:endParaRPr/>
          </a:p>
          <a:p>
            <a:pPr indent="-334327" lvl="0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med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/>
              <a:t>múka…</a:t>
            </a:r>
            <a:endParaRPr/>
          </a:p>
        </p:txBody>
      </p:sp>
      <p:sp>
        <p:nvSpPr>
          <p:cNvPr id="62" name="Google Shape;62;p14"/>
          <p:cNvSpPr txBox="1"/>
          <p:nvPr>
            <p:ph type="title"/>
          </p:nvPr>
        </p:nvSpPr>
        <p:spPr>
          <a:xfrm>
            <a:off x="832025" y="445025"/>
            <a:ext cx="3053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cieľ procesu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679625" y="3216425"/>
            <a:ext cx="3053400" cy="13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SzPts val="1650"/>
              <a:buChar char="●"/>
            </a:pPr>
            <a:r>
              <a:rPr lang="cs" sz="1650"/>
              <a:t>príprava zdrojov </a:t>
            </a:r>
            <a:endParaRPr sz="1650"/>
          </a:p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SzPts val="1650"/>
              <a:buChar char="●"/>
            </a:pPr>
            <a:r>
              <a:rPr lang="cs" sz="1650"/>
              <a:t>príprava medovníkov</a:t>
            </a:r>
            <a:endParaRPr sz="1650"/>
          </a:p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SzPts val="1650"/>
              <a:buChar char="●"/>
            </a:pPr>
            <a:r>
              <a:rPr lang="cs" sz="1650"/>
              <a:t>príprava polevy</a:t>
            </a:r>
            <a:endParaRPr sz="1650"/>
          </a:p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SzPts val="1650"/>
              <a:buChar char="●"/>
            </a:pPr>
            <a:r>
              <a:rPr lang="cs" sz="1650"/>
              <a:t>zdobenie</a:t>
            </a:r>
            <a:endParaRPr sz="1650"/>
          </a:p>
        </p:txBody>
      </p:sp>
      <p:sp>
        <p:nvSpPr>
          <p:cNvPr id="64" name="Google Shape;64;p14"/>
          <p:cNvSpPr txBox="1"/>
          <p:nvPr>
            <p:ph type="title"/>
          </p:nvPr>
        </p:nvSpPr>
        <p:spPr>
          <a:xfrm>
            <a:off x="679625" y="2561675"/>
            <a:ext cx="3053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rozdelenie procesu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832025" y="1119800"/>
            <a:ext cx="3053400" cy="13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1650"/>
              <a:t>zušľachtením zdrojov vyprodukovať ozdobené medovníky</a:t>
            </a:r>
            <a:endParaRPr sz="1650"/>
          </a:p>
        </p:txBody>
      </p:sp>
      <p:sp>
        <p:nvSpPr>
          <p:cNvPr id="66" name="Google Shape;66;p14"/>
          <p:cNvSpPr/>
          <p:nvPr/>
        </p:nvSpPr>
        <p:spPr>
          <a:xfrm>
            <a:off x="7763825" y="3406400"/>
            <a:ext cx="581400" cy="35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6601025" y="3406400"/>
            <a:ext cx="581400" cy="35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7182425" y="3760400"/>
            <a:ext cx="581400" cy="35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7182425" y="3052400"/>
            <a:ext cx="581400" cy="354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4"/>
          <p:cNvCxnSpPr>
            <a:stCxn id="67" idx="7"/>
            <a:endCxn id="69" idx="3"/>
          </p:cNvCxnSpPr>
          <p:nvPr/>
        </p:nvCxnSpPr>
        <p:spPr>
          <a:xfrm flipH="1" rot="10800000">
            <a:off x="7097281" y="3354442"/>
            <a:ext cx="170400" cy="10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1" name="Google Shape;71;p14"/>
          <p:cNvCxnSpPr>
            <a:stCxn id="67" idx="5"/>
            <a:endCxn id="68" idx="1"/>
          </p:cNvCxnSpPr>
          <p:nvPr/>
        </p:nvCxnSpPr>
        <p:spPr>
          <a:xfrm>
            <a:off x="7097281" y="3708558"/>
            <a:ext cx="170400" cy="10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" name="Google Shape;72;p14"/>
          <p:cNvCxnSpPr>
            <a:stCxn id="67" idx="6"/>
            <a:endCxn id="66" idx="2"/>
          </p:cNvCxnSpPr>
          <p:nvPr/>
        </p:nvCxnSpPr>
        <p:spPr>
          <a:xfrm>
            <a:off x="7182425" y="3583400"/>
            <a:ext cx="581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3" name="Google Shape;73;p14"/>
          <p:cNvCxnSpPr>
            <a:stCxn id="68" idx="7"/>
            <a:endCxn id="66" idx="3"/>
          </p:cNvCxnSpPr>
          <p:nvPr/>
        </p:nvCxnSpPr>
        <p:spPr>
          <a:xfrm flipH="1" rot="10800000">
            <a:off x="7678681" y="3708442"/>
            <a:ext cx="170400" cy="10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" name="Google Shape;74;p14"/>
          <p:cNvCxnSpPr>
            <a:stCxn id="69" idx="5"/>
            <a:endCxn id="66" idx="1"/>
          </p:cNvCxnSpPr>
          <p:nvPr/>
        </p:nvCxnSpPr>
        <p:spPr>
          <a:xfrm>
            <a:off x="7678681" y="3354558"/>
            <a:ext cx="170400" cy="10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príprava zdrojov</a:t>
            </a:r>
            <a:endParaRPr/>
          </a:p>
        </p:txBody>
      </p:sp>
      <p:grpSp>
        <p:nvGrpSpPr>
          <p:cNvPr id="80" name="Google Shape;80;p15"/>
          <p:cNvGrpSpPr/>
          <p:nvPr/>
        </p:nvGrpSpPr>
        <p:grpSpPr>
          <a:xfrm>
            <a:off x="311700" y="1249050"/>
            <a:ext cx="1592400" cy="3223250"/>
            <a:chOff x="155100" y="1345625"/>
            <a:chExt cx="1592400" cy="3223250"/>
          </a:xfrm>
        </p:grpSpPr>
        <p:sp>
          <p:nvSpPr>
            <p:cNvPr id="81" name="Google Shape;81;p15"/>
            <p:cNvSpPr/>
            <p:nvPr/>
          </p:nvSpPr>
          <p:spPr>
            <a:xfrm>
              <a:off x="155100" y="1345625"/>
              <a:ext cx="1592400" cy="7710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chladené</a:t>
              </a:r>
              <a:endParaRPr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suroviny</a:t>
              </a: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155100" y="2571750"/>
              <a:ext cx="1592400" cy="7710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zvyšné suroviny</a:t>
              </a: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155100" y="3797875"/>
              <a:ext cx="1592400" cy="7710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stroje</a:t>
              </a:r>
              <a:endParaRPr/>
            </a:p>
          </p:txBody>
        </p:sp>
      </p:grpSp>
      <p:sp>
        <p:nvSpPr>
          <p:cNvPr id="84" name="Google Shape;84;p15"/>
          <p:cNvSpPr/>
          <p:nvPr/>
        </p:nvSpPr>
        <p:spPr>
          <a:xfrm>
            <a:off x="3984300" y="1093750"/>
            <a:ext cx="1301700" cy="50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oteplenie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vajec</a:t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2480425" y="1846325"/>
            <a:ext cx="1301700" cy="50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/>
              <a:t>roztopenie masla s medom</a:t>
            </a:r>
            <a:endParaRPr sz="1200"/>
          </a:p>
        </p:txBody>
      </p:sp>
      <p:sp>
        <p:nvSpPr>
          <p:cNvPr id="86" name="Google Shape;86;p15"/>
          <p:cNvSpPr/>
          <p:nvPr/>
        </p:nvSpPr>
        <p:spPr>
          <a:xfrm>
            <a:off x="3984300" y="3888125"/>
            <a:ext cx="1301700" cy="50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príprava</a:t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5414600" y="1846325"/>
            <a:ext cx="1301700" cy="50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chladnutie</a:t>
            </a: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7170475" y="1439250"/>
            <a:ext cx="1401300" cy="572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/>
              <a:t>pripravené suroviny</a:t>
            </a:r>
            <a:endParaRPr sz="1300"/>
          </a:p>
        </p:txBody>
      </p:sp>
      <p:sp>
        <p:nvSpPr>
          <p:cNvPr id="89" name="Google Shape;89;p15"/>
          <p:cNvSpPr/>
          <p:nvPr/>
        </p:nvSpPr>
        <p:spPr>
          <a:xfrm>
            <a:off x="3998063" y="1812725"/>
            <a:ext cx="1200600" cy="572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5"/>
          <p:cNvSpPr/>
          <p:nvPr/>
        </p:nvSpPr>
        <p:spPr>
          <a:xfrm>
            <a:off x="7170475" y="3108925"/>
            <a:ext cx="1401300" cy="572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/>
              <a:t>pripravené stroje</a:t>
            </a:r>
            <a:endParaRPr sz="1300"/>
          </a:p>
        </p:txBody>
      </p:sp>
      <p:cxnSp>
        <p:nvCxnSpPr>
          <p:cNvPr id="91" name="Google Shape;91;p15"/>
          <p:cNvCxnSpPr>
            <a:stCxn id="83" idx="6"/>
            <a:endCxn id="86" idx="1"/>
          </p:cNvCxnSpPr>
          <p:nvPr/>
        </p:nvCxnSpPr>
        <p:spPr>
          <a:xfrm>
            <a:off x="1904100" y="4086800"/>
            <a:ext cx="2080200" cy="5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2" name="Google Shape;92;p15"/>
          <p:cNvCxnSpPr>
            <a:endCxn id="90" idx="2"/>
          </p:cNvCxnSpPr>
          <p:nvPr/>
        </p:nvCxnSpPr>
        <p:spPr>
          <a:xfrm flipH="1" rot="10800000">
            <a:off x="5298475" y="3395275"/>
            <a:ext cx="1872000" cy="782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3" name="Google Shape;93;p15"/>
          <p:cNvCxnSpPr>
            <a:endCxn id="88" idx="4"/>
          </p:cNvCxnSpPr>
          <p:nvPr/>
        </p:nvCxnSpPr>
        <p:spPr>
          <a:xfrm flipH="1" rot="10800000">
            <a:off x="6233725" y="2011950"/>
            <a:ext cx="1637400" cy="878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4" name="Google Shape;94;p15"/>
          <p:cNvCxnSpPr/>
          <p:nvPr/>
        </p:nvCxnSpPr>
        <p:spPr>
          <a:xfrm>
            <a:off x="1924350" y="2890550"/>
            <a:ext cx="4309500" cy="1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5"/>
          <p:cNvCxnSpPr>
            <a:endCxn id="84" idx="1"/>
          </p:cNvCxnSpPr>
          <p:nvPr/>
        </p:nvCxnSpPr>
        <p:spPr>
          <a:xfrm flipH="1" rot="10800000">
            <a:off x="1684200" y="1346500"/>
            <a:ext cx="2300100" cy="27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5"/>
          <p:cNvCxnSpPr>
            <a:endCxn id="88" idx="1"/>
          </p:cNvCxnSpPr>
          <p:nvPr/>
        </p:nvCxnSpPr>
        <p:spPr>
          <a:xfrm>
            <a:off x="5353391" y="1386620"/>
            <a:ext cx="2022300" cy="136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p15"/>
          <p:cNvCxnSpPr>
            <a:stCxn id="81" idx="5"/>
            <a:endCxn id="85" idx="1"/>
          </p:cNvCxnSpPr>
          <p:nvPr/>
        </p:nvCxnSpPr>
        <p:spPr>
          <a:xfrm>
            <a:off x="1670898" y="1907140"/>
            <a:ext cx="809400" cy="19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8" name="Google Shape;98;p15"/>
          <p:cNvCxnSpPr>
            <a:endCxn id="89" idx="2"/>
          </p:cNvCxnSpPr>
          <p:nvPr/>
        </p:nvCxnSpPr>
        <p:spPr>
          <a:xfrm>
            <a:off x="3782063" y="2099075"/>
            <a:ext cx="216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9" name="Google Shape;99;p15"/>
          <p:cNvCxnSpPr>
            <a:stCxn id="89" idx="6"/>
            <a:endCxn id="87" idx="1"/>
          </p:cNvCxnSpPr>
          <p:nvPr/>
        </p:nvCxnSpPr>
        <p:spPr>
          <a:xfrm>
            <a:off x="5198663" y="2099075"/>
            <a:ext cx="216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0" name="Google Shape;100;p15"/>
          <p:cNvCxnSpPr>
            <a:stCxn id="87" idx="3"/>
            <a:endCxn id="88" idx="3"/>
          </p:cNvCxnSpPr>
          <p:nvPr/>
        </p:nvCxnSpPr>
        <p:spPr>
          <a:xfrm flipH="1" rot="10800000">
            <a:off x="6716300" y="1928075"/>
            <a:ext cx="659400" cy="17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1" name="Google Shape;101;p15"/>
          <p:cNvCxnSpPr/>
          <p:nvPr/>
        </p:nvCxnSpPr>
        <p:spPr>
          <a:xfrm flipH="1" rot="10800000">
            <a:off x="8584375" y="1725650"/>
            <a:ext cx="543300" cy="126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Google Shape;102;p15"/>
          <p:cNvCxnSpPr/>
          <p:nvPr/>
        </p:nvCxnSpPr>
        <p:spPr>
          <a:xfrm flipH="1" rot="10800000">
            <a:off x="8584375" y="3381175"/>
            <a:ext cx="619200" cy="7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3" name="Google Shape;103;p15"/>
          <p:cNvCxnSpPr>
            <a:endCxn id="85" idx="1"/>
          </p:cNvCxnSpPr>
          <p:nvPr/>
        </p:nvCxnSpPr>
        <p:spPr>
          <a:xfrm flipH="1" rot="10800000">
            <a:off x="1684225" y="2099075"/>
            <a:ext cx="796200" cy="48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311700" y="445025"/>
            <a:ext cx="8409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príprava medovníkov</a:t>
            </a:r>
            <a:endParaRPr/>
          </a:p>
        </p:txBody>
      </p:sp>
      <p:grpSp>
        <p:nvGrpSpPr>
          <p:cNvPr id="109" name="Google Shape;109;p16"/>
          <p:cNvGrpSpPr/>
          <p:nvPr/>
        </p:nvGrpSpPr>
        <p:grpSpPr>
          <a:xfrm>
            <a:off x="-9300" y="2414788"/>
            <a:ext cx="8998200" cy="657300"/>
            <a:chOff x="-34575" y="1190450"/>
            <a:chExt cx="8998200" cy="657300"/>
          </a:xfrm>
        </p:grpSpPr>
        <p:sp>
          <p:nvSpPr>
            <p:cNvPr id="110" name="Google Shape;110;p16"/>
            <p:cNvSpPr/>
            <p:nvPr/>
          </p:nvSpPr>
          <p:spPr>
            <a:xfrm>
              <a:off x="230925" y="1232750"/>
              <a:ext cx="1377600" cy="5727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zmiešanie suchých surovín</a:t>
              </a:r>
              <a:endParaRPr/>
            </a:p>
          </p:txBody>
        </p:sp>
        <p:cxnSp>
          <p:nvCxnSpPr>
            <p:cNvPr id="111" name="Google Shape;111;p16"/>
            <p:cNvCxnSpPr>
              <a:endCxn id="110" idx="1"/>
            </p:cNvCxnSpPr>
            <p:nvPr/>
          </p:nvCxnSpPr>
          <p:spPr>
            <a:xfrm flipH="1" rot="10800000">
              <a:off x="-34575" y="1519100"/>
              <a:ext cx="265500" cy="2949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12" name="Google Shape;112;p16"/>
            <p:cNvCxnSpPr>
              <a:stCxn id="110" idx="3"/>
            </p:cNvCxnSpPr>
            <p:nvPr/>
          </p:nvCxnSpPr>
          <p:spPr>
            <a:xfrm>
              <a:off x="1608525" y="1519100"/>
              <a:ext cx="2907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13" name="Google Shape;113;p16"/>
            <p:cNvSpPr/>
            <p:nvPr/>
          </p:nvSpPr>
          <p:spPr>
            <a:xfrm>
              <a:off x="1899225" y="1232750"/>
              <a:ext cx="1011000" cy="572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4" name="Google Shape;114;p16"/>
            <p:cNvCxnSpPr>
              <a:stCxn id="113" idx="6"/>
            </p:cNvCxnSpPr>
            <p:nvPr/>
          </p:nvCxnSpPr>
          <p:spPr>
            <a:xfrm>
              <a:off x="2910225" y="1519100"/>
              <a:ext cx="2022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15" name="Google Shape;115;p16"/>
            <p:cNvSpPr/>
            <p:nvPr/>
          </p:nvSpPr>
          <p:spPr>
            <a:xfrm>
              <a:off x="3112425" y="1232750"/>
              <a:ext cx="1377600" cy="5727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primiešanie zvyšných surovín</a:t>
              </a:r>
              <a:endParaRPr/>
            </a:p>
          </p:txBody>
        </p:sp>
        <p:cxnSp>
          <p:nvCxnSpPr>
            <p:cNvPr id="116" name="Google Shape;116;p16"/>
            <p:cNvCxnSpPr/>
            <p:nvPr/>
          </p:nvCxnSpPr>
          <p:spPr>
            <a:xfrm>
              <a:off x="4490025" y="1519100"/>
              <a:ext cx="2907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17" name="Google Shape;117;p16"/>
            <p:cNvSpPr/>
            <p:nvPr/>
          </p:nvSpPr>
          <p:spPr>
            <a:xfrm>
              <a:off x="4780725" y="1232750"/>
              <a:ext cx="1011000" cy="572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cesto</a:t>
              </a:r>
              <a:endParaRPr/>
            </a:p>
          </p:txBody>
        </p:sp>
        <p:cxnSp>
          <p:nvCxnSpPr>
            <p:cNvPr id="118" name="Google Shape;118;p16"/>
            <p:cNvCxnSpPr>
              <a:endCxn id="110" idx="1"/>
            </p:cNvCxnSpPr>
            <p:nvPr/>
          </p:nvCxnSpPr>
          <p:spPr>
            <a:xfrm>
              <a:off x="-9075" y="1245500"/>
              <a:ext cx="240000" cy="273600"/>
            </a:xfrm>
            <a:prstGeom prst="straightConnector1">
              <a:avLst/>
            </a:prstGeom>
            <a:noFill/>
            <a:ln cap="flat" cmpd="sng" w="9525">
              <a:solidFill>
                <a:srgbClr val="00FF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19" name="Google Shape;119;p16"/>
            <p:cNvCxnSpPr>
              <a:endCxn id="115" idx="1"/>
            </p:cNvCxnSpPr>
            <p:nvPr/>
          </p:nvCxnSpPr>
          <p:spPr>
            <a:xfrm>
              <a:off x="2948025" y="1232900"/>
              <a:ext cx="164400" cy="286200"/>
            </a:xfrm>
            <a:prstGeom prst="straightConnector1">
              <a:avLst/>
            </a:prstGeom>
            <a:noFill/>
            <a:ln cap="flat" cmpd="sng" w="9525">
              <a:solidFill>
                <a:srgbClr val="00FF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20" name="Google Shape;120;p16"/>
            <p:cNvCxnSpPr>
              <a:endCxn id="115" idx="1"/>
            </p:cNvCxnSpPr>
            <p:nvPr/>
          </p:nvCxnSpPr>
          <p:spPr>
            <a:xfrm flipH="1" rot="10800000">
              <a:off x="2960625" y="1519100"/>
              <a:ext cx="151800" cy="3075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21" name="Google Shape;121;p16"/>
            <p:cNvSpPr/>
            <p:nvPr/>
          </p:nvSpPr>
          <p:spPr>
            <a:xfrm>
              <a:off x="5993925" y="1234850"/>
              <a:ext cx="1377600" cy="5727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chladenie cesta</a:t>
              </a:r>
              <a:endParaRPr/>
            </a:p>
          </p:txBody>
        </p:sp>
        <p:cxnSp>
          <p:nvCxnSpPr>
            <p:cNvPr id="122" name="Google Shape;122;p16"/>
            <p:cNvCxnSpPr>
              <a:stCxn id="117" idx="6"/>
              <a:endCxn id="121" idx="1"/>
            </p:cNvCxnSpPr>
            <p:nvPr/>
          </p:nvCxnSpPr>
          <p:spPr>
            <a:xfrm>
              <a:off x="5791725" y="1519100"/>
              <a:ext cx="202200" cy="2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23" name="Google Shape;123;p16"/>
            <p:cNvCxnSpPr/>
            <p:nvPr/>
          </p:nvCxnSpPr>
          <p:spPr>
            <a:xfrm flipH="1" rot="10800000">
              <a:off x="5816925" y="1519100"/>
              <a:ext cx="151800" cy="3075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24" name="Google Shape;124;p16"/>
            <p:cNvCxnSpPr>
              <a:stCxn id="125" idx="2"/>
              <a:endCxn id="125" idx="2"/>
            </p:cNvCxnSpPr>
            <p:nvPr/>
          </p:nvCxnSpPr>
          <p:spPr>
            <a:xfrm>
              <a:off x="7464525" y="1519100"/>
              <a:ext cx="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25" name="Google Shape;125;p16"/>
            <p:cNvSpPr/>
            <p:nvPr/>
          </p:nvSpPr>
          <p:spPr>
            <a:xfrm>
              <a:off x="7464525" y="1190450"/>
              <a:ext cx="1499100" cy="657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 sz="1200"/>
                <a:t>vychladené cesto</a:t>
              </a:r>
              <a:endParaRPr sz="1200"/>
            </a:p>
          </p:txBody>
        </p:sp>
      </p:grpSp>
      <p:sp>
        <p:nvSpPr>
          <p:cNvPr id="126" name="Google Shape;126;p16"/>
          <p:cNvSpPr txBox="1"/>
          <p:nvPr>
            <p:ph type="title"/>
          </p:nvPr>
        </p:nvSpPr>
        <p:spPr>
          <a:xfrm>
            <a:off x="284075" y="1717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príprava cesta</a:t>
            </a:r>
            <a:endParaRPr/>
          </a:p>
        </p:txBody>
      </p:sp>
      <p:cxnSp>
        <p:nvCxnSpPr>
          <p:cNvPr id="127" name="Google Shape;127;p16"/>
          <p:cNvCxnSpPr/>
          <p:nvPr/>
        </p:nvCxnSpPr>
        <p:spPr>
          <a:xfrm flipH="1" rot="10800000">
            <a:off x="8988900" y="2737138"/>
            <a:ext cx="164400" cy="1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8" name="Google Shape;128;p16"/>
          <p:cNvCxnSpPr/>
          <p:nvPr/>
        </p:nvCxnSpPr>
        <p:spPr>
          <a:xfrm flipH="1" rot="10800000">
            <a:off x="7315800" y="2737138"/>
            <a:ext cx="164400" cy="1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9" name="Google Shape;129;p16"/>
          <p:cNvCxnSpPr/>
          <p:nvPr/>
        </p:nvCxnSpPr>
        <p:spPr>
          <a:xfrm>
            <a:off x="4525350" y="2769850"/>
            <a:ext cx="252900" cy="27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0" name="Google Shape;130;p16"/>
          <p:cNvCxnSpPr/>
          <p:nvPr/>
        </p:nvCxnSpPr>
        <p:spPr>
          <a:xfrm>
            <a:off x="7411375" y="2771863"/>
            <a:ext cx="252900" cy="27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/>
          <p:cNvSpPr txBox="1"/>
          <p:nvPr>
            <p:ph type="title"/>
          </p:nvPr>
        </p:nvSpPr>
        <p:spPr>
          <a:xfrm>
            <a:off x="311688" y="1381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práca s cestom</a:t>
            </a:r>
            <a:endParaRPr/>
          </a:p>
        </p:txBody>
      </p:sp>
      <p:sp>
        <p:nvSpPr>
          <p:cNvPr id="136" name="Google Shape;136;p17"/>
          <p:cNvSpPr/>
          <p:nvPr/>
        </p:nvSpPr>
        <p:spPr>
          <a:xfrm>
            <a:off x="223025" y="2118700"/>
            <a:ext cx="11901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spracovanie cesta</a:t>
            </a:r>
            <a:endParaRPr/>
          </a:p>
        </p:txBody>
      </p:sp>
      <p:cxnSp>
        <p:nvCxnSpPr>
          <p:cNvPr id="137" name="Google Shape;137;p17"/>
          <p:cNvCxnSpPr>
            <a:endCxn id="136" idx="1"/>
          </p:cNvCxnSpPr>
          <p:nvPr/>
        </p:nvCxnSpPr>
        <p:spPr>
          <a:xfrm flipH="1" rot="10800000">
            <a:off x="-4375" y="2405050"/>
            <a:ext cx="227400" cy="28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8" name="Google Shape;138;p17"/>
          <p:cNvCxnSpPr/>
          <p:nvPr/>
        </p:nvCxnSpPr>
        <p:spPr>
          <a:xfrm>
            <a:off x="-10675" y="2159875"/>
            <a:ext cx="240000" cy="2736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9" name="Google Shape;139;p17"/>
          <p:cNvCxnSpPr/>
          <p:nvPr/>
        </p:nvCxnSpPr>
        <p:spPr>
          <a:xfrm flipH="1" rot="10800000">
            <a:off x="-23425" y="2405050"/>
            <a:ext cx="265500" cy="294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40" name="Google Shape;140;p17"/>
          <p:cNvGrpSpPr/>
          <p:nvPr/>
        </p:nvGrpSpPr>
        <p:grpSpPr>
          <a:xfrm>
            <a:off x="1375930" y="2203300"/>
            <a:ext cx="745981" cy="415500"/>
            <a:chOff x="1608525" y="1317350"/>
            <a:chExt cx="1010815" cy="415500"/>
          </a:xfrm>
        </p:grpSpPr>
        <p:cxnSp>
          <p:nvCxnSpPr>
            <p:cNvPr id="141" name="Google Shape;141;p17"/>
            <p:cNvCxnSpPr/>
            <p:nvPr/>
          </p:nvCxnSpPr>
          <p:spPr>
            <a:xfrm>
              <a:off x="1608525" y="1519100"/>
              <a:ext cx="2907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42" name="Google Shape;142;p17"/>
            <p:cNvSpPr/>
            <p:nvPr/>
          </p:nvSpPr>
          <p:spPr>
            <a:xfrm>
              <a:off x="1899340" y="1317350"/>
              <a:ext cx="720000" cy="4155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3" name="Google Shape;143;p17"/>
          <p:cNvSpPr/>
          <p:nvPr/>
        </p:nvSpPr>
        <p:spPr>
          <a:xfrm>
            <a:off x="2248713" y="2132800"/>
            <a:ext cx="11901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rozvaľkanie cesta</a:t>
            </a:r>
            <a:endParaRPr/>
          </a:p>
        </p:txBody>
      </p:sp>
      <p:cxnSp>
        <p:nvCxnSpPr>
          <p:cNvPr id="144" name="Google Shape;144;p17"/>
          <p:cNvCxnSpPr>
            <a:endCxn id="143" idx="1"/>
          </p:cNvCxnSpPr>
          <p:nvPr/>
        </p:nvCxnSpPr>
        <p:spPr>
          <a:xfrm>
            <a:off x="2147013" y="2402950"/>
            <a:ext cx="101700" cy="1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5" name="Google Shape;145;p17"/>
          <p:cNvCxnSpPr/>
          <p:nvPr/>
        </p:nvCxnSpPr>
        <p:spPr>
          <a:xfrm flipH="1" rot="10800000">
            <a:off x="1983213" y="2433475"/>
            <a:ext cx="265500" cy="294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6" name="Google Shape;146;p17"/>
          <p:cNvCxnSpPr/>
          <p:nvPr/>
        </p:nvCxnSpPr>
        <p:spPr>
          <a:xfrm>
            <a:off x="1995963" y="2118700"/>
            <a:ext cx="240000" cy="2736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47" name="Google Shape;147;p17"/>
          <p:cNvGrpSpPr/>
          <p:nvPr/>
        </p:nvGrpSpPr>
        <p:grpSpPr>
          <a:xfrm>
            <a:off x="3451580" y="2179750"/>
            <a:ext cx="765266" cy="478800"/>
            <a:chOff x="1608525" y="1293800"/>
            <a:chExt cx="1036946" cy="478800"/>
          </a:xfrm>
        </p:grpSpPr>
        <p:cxnSp>
          <p:nvCxnSpPr>
            <p:cNvPr id="148" name="Google Shape;148;p17"/>
            <p:cNvCxnSpPr/>
            <p:nvPr/>
          </p:nvCxnSpPr>
          <p:spPr>
            <a:xfrm>
              <a:off x="1608525" y="1519100"/>
              <a:ext cx="2907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49" name="Google Shape;149;p17"/>
            <p:cNvSpPr/>
            <p:nvPr/>
          </p:nvSpPr>
          <p:spPr>
            <a:xfrm>
              <a:off x="1864871" y="1293800"/>
              <a:ext cx="780600" cy="478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0" name="Google Shape;150;p17"/>
          <p:cNvSpPr/>
          <p:nvPr/>
        </p:nvSpPr>
        <p:spPr>
          <a:xfrm>
            <a:off x="4318138" y="2118700"/>
            <a:ext cx="11901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vykrajovanie</a:t>
            </a:r>
            <a:endParaRPr/>
          </a:p>
        </p:txBody>
      </p:sp>
      <p:cxnSp>
        <p:nvCxnSpPr>
          <p:cNvPr id="151" name="Google Shape;151;p17"/>
          <p:cNvCxnSpPr>
            <a:endCxn id="150" idx="1"/>
          </p:cNvCxnSpPr>
          <p:nvPr/>
        </p:nvCxnSpPr>
        <p:spPr>
          <a:xfrm>
            <a:off x="4216438" y="2388850"/>
            <a:ext cx="101700" cy="1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2" name="Google Shape;152;p17"/>
          <p:cNvCxnSpPr/>
          <p:nvPr/>
        </p:nvCxnSpPr>
        <p:spPr>
          <a:xfrm flipH="1" rot="10800000">
            <a:off x="4052638" y="2419375"/>
            <a:ext cx="265500" cy="294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53" name="Google Shape;153;p17"/>
          <p:cNvGrpSpPr/>
          <p:nvPr/>
        </p:nvGrpSpPr>
        <p:grpSpPr>
          <a:xfrm>
            <a:off x="5432443" y="2189212"/>
            <a:ext cx="655927" cy="415494"/>
            <a:chOff x="1608525" y="1232750"/>
            <a:chExt cx="1301700" cy="572700"/>
          </a:xfrm>
        </p:grpSpPr>
        <p:cxnSp>
          <p:nvCxnSpPr>
            <p:cNvPr id="154" name="Google Shape;154;p17"/>
            <p:cNvCxnSpPr/>
            <p:nvPr/>
          </p:nvCxnSpPr>
          <p:spPr>
            <a:xfrm>
              <a:off x="1608525" y="1519100"/>
              <a:ext cx="2907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55" name="Google Shape;155;p17"/>
            <p:cNvSpPr/>
            <p:nvPr/>
          </p:nvSpPr>
          <p:spPr>
            <a:xfrm>
              <a:off x="1899225" y="1232750"/>
              <a:ext cx="1011000" cy="572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6" name="Google Shape;156;p17"/>
          <p:cNvSpPr/>
          <p:nvPr/>
        </p:nvSpPr>
        <p:spPr>
          <a:xfrm>
            <a:off x="6166388" y="2118700"/>
            <a:ext cx="10911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preloženie na plech</a:t>
            </a:r>
            <a:endParaRPr/>
          </a:p>
        </p:txBody>
      </p:sp>
      <p:cxnSp>
        <p:nvCxnSpPr>
          <p:cNvPr id="157" name="Google Shape;157;p17"/>
          <p:cNvCxnSpPr>
            <a:endCxn id="156" idx="1"/>
          </p:cNvCxnSpPr>
          <p:nvPr/>
        </p:nvCxnSpPr>
        <p:spPr>
          <a:xfrm>
            <a:off x="6064688" y="2388850"/>
            <a:ext cx="101700" cy="1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8" name="Google Shape;158;p17"/>
          <p:cNvCxnSpPr/>
          <p:nvPr/>
        </p:nvCxnSpPr>
        <p:spPr>
          <a:xfrm flipH="1" rot="10800000">
            <a:off x="5900888" y="2419375"/>
            <a:ext cx="265500" cy="294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9" name="Google Shape;159;p17"/>
          <p:cNvSpPr/>
          <p:nvPr/>
        </p:nvSpPr>
        <p:spPr>
          <a:xfrm>
            <a:off x="7439100" y="2118700"/>
            <a:ext cx="1499100" cy="572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pripravený plech</a:t>
            </a:r>
            <a:endParaRPr/>
          </a:p>
        </p:txBody>
      </p:sp>
      <p:cxnSp>
        <p:nvCxnSpPr>
          <p:cNvPr id="160" name="Google Shape;160;p17"/>
          <p:cNvCxnSpPr>
            <a:stCxn id="156" idx="3"/>
            <a:endCxn id="159" idx="2"/>
          </p:cNvCxnSpPr>
          <p:nvPr/>
        </p:nvCxnSpPr>
        <p:spPr>
          <a:xfrm>
            <a:off x="7257488" y="2405050"/>
            <a:ext cx="18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1" name="Google Shape;161;p17"/>
          <p:cNvCxnSpPr>
            <a:stCxn id="159" idx="6"/>
          </p:cNvCxnSpPr>
          <p:nvPr/>
        </p:nvCxnSpPr>
        <p:spPr>
          <a:xfrm flipH="1" rot="10800000">
            <a:off x="8938200" y="2390650"/>
            <a:ext cx="229200" cy="1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2" name="Google Shape;162;p17"/>
          <p:cNvSpPr/>
          <p:nvPr/>
        </p:nvSpPr>
        <p:spPr>
          <a:xfrm>
            <a:off x="223025" y="3147100"/>
            <a:ext cx="12639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pečenie       (9 min/plech)</a:t>
            </a:r>
            <a:endParaRPr/>
          </a:p>
        </p:txBody>
      </p:sp>
      <p:cxnSp>
        <p:nvCxnSpPr>
          <p:cNvPr id="163" name="Google Shape;163;p17"/>
          <p:cNvCxnSpPr/>
          <p:nvPr/>
        </p:nvCxnSpPr>
        <p:spPr>
          <a:xfrm flipH="1" rot="10800000">
            <a:off x="-23425" y="3442000"/>
            <a:ext cx="265500" cy="294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4" name="Google Shape;164;p17"/>
          <p:cNvCxnSpPr/>
          <p:nvPr/>
        </p:nvCxnSpPr>
        <p:spPr>
          <a:xfrm flipH="1" rot="10800000">
            <a:off x="-4375" y="3442000"/>
            <a:ext cx="227400" cy="28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5" name="Google Shape;165;p17"/>
          <p:cNvSpPr/>
          <p:nvPr/>
        </p:nvSpPr>
        <p:spPr>
          <a:xfrm>
            <a:off x="1648500" y="3104800"/>
            <a:ext cx="1499100" cy="657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/>
              <a:t>upečené</a:t>
            </a:r>
            <a:endParaRPr sz="1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/>
              <a:t>medovníky</a:t>
            </a:r>
            <a:endParaRPr sz="1300"/>
          </a:p>
        </p:txBody>
      </p:sp>
      <p:cxnSp>
        <p:nvCxnSpPr>
          <p:cNvPr id="166" name="Google Shape;166;p17"/>
          <p:cNvCxnSpPr>
            <a:endCxn id="165" idx="2"/>
          </p:cNvCxnSpPr>
          <p:nvPr/>
        </p:nvCxnSpPr>
        <p:spPr>
          <a:xfrm flipH="1" rot="10800000">
            <a:off x="1461600" y="3433450"/>
            <a:ext cx="186900" cy="1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7" name="Google Shape;167;p17"/>
          <p:cNvSpPr/>
          <p:nvPr/>
        </p:nvSpPr>
        <p:spPr>
          <a:xfrm>
            <a:off x="3309175" y="3130900"/>
            <a:ext cx="9078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potretie žĺtkom</a:t>
            </a:r>
            <a:endParaRPr/>
          </a:p>
        </p:txBody>
      </p:sp>
      <p:cxnSp>
        <p:nvCxnSpPr>
          <p:cNvPr id="168" name="Google Shape;168;p17"/>
          <p:cNvCxnSpPr>
            <a:stCxn id="165" idx="6"/>
            <a:endCxn id="167" idx="1"/>
          </p:cNvCxnSpPr>
          <p:nvPr/>
        </p:nvCxnSpPr>
        <p:spPr>
          <a:xfrm flipH="1" rot="10800000">
            <a:off x="3147600" y="3417250"/>
            <a:ext cx="161700" cy="1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69" name="Google Shape;169;p17"/>
          <p:cNvGrpSpPr/>
          <p:nvPr/>
        </p:nvGrpSpPr>
        <p:grpSpPr>
          <a:xfrm>
            <a:off x="4216980" y="3197050"/>
            <a:ext cx="765266" cy="478800"/>
            <a:chOff x="1608525" y="1293800"/>
            <a:chExt cx="1036946" cy="478800"/>
          </a:xfrm>
        </p:grpSpPr>
        <p:cxnSp>
          <p:nvCxnSpPr>
            <p:cNvPr id="170" name="Google Shape;170;p17"/>
            <p:cNvCxnSpPr/>
            <p:nvPr/>
          </p:nvCxnSpPr>
          <p:spPr>
            <a:xfrm>
              <a:off x="1608525" y="1519100"/>
              <a:ext cx="2907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71" name="Google Shape;171;p17"/>
            <p:cNvSpPr/>
            <p:nvPr/>
          </p:nvSpPr>
          <p:spPr>
            <a:xfrm>
              <a:off x="1864871" y="1293800"/>
              <a:ext cx="780600" cy="478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2" name="Google Shape;172;p17"/>
          <p:cNvSpPr/>
          <p:nvPr/>
        </p:nvSpPr>
        <p:spPr>
          <a:xfrm>
            <a:off x="5156900" y="3147100"/>
            <a:ext cx="10095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chladnutie</a:t>
            </a:r>
            <a:endParaRPr/>
          </a:p>
        </p:txBody>
      </p:sp>
      <p:cxnSp>
        <p:nvCxnSpPr>
          <p:cNvPr id="173" name="Google Shape;173;p17"/>
          <p:cNvCxnSpPr>
            <a:stCxn id="171" idx="6"/>
            <a:endCxn id="172" idx="1"/>
          </p:cNvCxnSpPr>
          <p:nvPr/>
        </p:nvCxnSpPr>
        <p:spPr>
          <a:xfrm flipH="1" rot="10800000">
            <a:off x="4982246" y="3433450"/>
            <a:ext cx="174600" cy="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4" name="Google Shape;174;p17"/>
          <p:cNvSpPr/>
          <p:nvPr/>
        </p:nvSpPr>
        <p:spPr>
          <a:xfrm>
            <a:off x="6347950" y="3147100"/>
            <a:ext cx="1499100" cy="572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pripravené medovníky</a:t>
            </a:r>
            <a:endParaRPr/>
          </a:p>
        </p:txBody>
      </p:sp>
      <p:cxnSp>
        <p:nvCxnSpPr>
          <p:cNvPr id="175" name="Google Shape;175;p17"/>
          <p:cNvCxnSpPr>
            <a:endCxn id="174" idx="2"/>
          </p:cNvCxnSpPr>
          <p:nvPr/>
        </p:nvCxnSpPr>
        <p:spPr>
          <a:xfrm>
            <a:off x="6166450" y="3433450"/>
            <a:ext cx="18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6" name="Google Shape;176;p17"/>
          <p:cNvCxnSpPr>
            <a:stCxn id="174" idx="6"/>
          </p:cNvCxnSpPr>
          <p:nvPr/>
        </p:nvCxnSpPr>
        <p:spPr>
          <a:xfrm>
            <a:off x="7847050" y="3433450"/>
            <a:ext cx="1298400" cy="1080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7" name="Google Shape;177;p17"/>
          <p:cNvCxnSpPr/>
          <p:nvPr/>
        </p:nvCxnSpPr>
        <p:spPr>
          <a:xfrm flipH="1" rot="10800000">
            <a:off x="3043663" y="3427188"/>
            <a:ext cx="265500" cy="2949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8" name="Google Shape;178;p17"/>
          <p:cNvCxnSpPr/>
          <p:nvPr/>
        </p:nvCxnSpPr>
        <p:spPr>
          <a:xfrm>
            <a:off x="3056413" y="3112413"/>
            <a:ext cx="240000" cy="2736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9" name="Google Shape;179;p17"/>
          <p:cNvCxnSpPr/>
          <p:nvPr/>
        </p:nvCxnSpPr>
        <p:spPr>
          <a:xfrm>
            <a:off x="3407088" y="2403450"/>
            <a:ext cx="252900" cy="27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0" name="Google Shape;180;p17"/>
          <p:cNvCxnSpPr/>
          <p:nvPr/>
        </p:nvCxnSpPr>
        <p:spPr>
          <a:xfrm>
            <a:off x="5423100" y="2411550"/>
            <a:ext cx="252900" cy="27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1" name="Google Shape;181;p17"/>
          <p:cNvCxnSpPr/>
          <p:nvPr/>
        </p:nvCxnSpPr>
        <p:spPr>
          <a:xfrm>
            <a:off x="7202663" y="2411550"/>
            <a:ext cx="252900" cy="27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2" name="Google Shape;182;p17"/>
          <p:cNvCxnSpPr/>
          <p:nvPr/>
        </p:nvCxnSpPr>
        <p:spPr>
          <a:xfrm>
            <a:off x="1506900" y="3433450"/>
            <a:ext cx="252900" cy="27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3" name="Google Shape;183;p17"/>
          <p:cNvCxnSpPr/>
          <p:nvPr/>
        </p:nvCxnSpPr>
        <p:spPr>
          <a:xfrm>
            <a:off x="4216438" y="3433450"/>
            <a:ext cx="252900" cy="27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4" name="Google Shape;184;p17"/>
          <p:cNvCxnSpPr/>
          <p:nvPr/>
        </p:nvCxnSpPr>
        <p:spPr>
          <a:xfrm flipH="1" rot="10800000">
            <a:off x="4229713" y="3179550"/>
            <a:ext cx="209700" cy="2328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5" name="Google Shape;185;p17"/>
          <p:cNvSpPr txBox="1"/>
          <p:nvPr>
            <p:ph type="title"/>
          </p:nvPr>
        </p:nvSpPr>
        <p:spPr>
          <a:xfrm>
            <a:off x="464100" y="597425"/>
            <a:ext cx="8409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príprava medovníkov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príprava polevy</a:t>
            </a:r>
            <a:endParaRPr/>
          </a:p>
        </p:txBody>
      </p:sp>
      <p:sp>
        <p:nvSpPr>
          <p:cNvPr id="191" name="Google Shape;191;p18"/>
          <p:cNvSpPr/>
          <p:nvPr/>
        </p:nvSpPr>
        <p:spPr>
          <a:xfrm>
            <a:off x="2317913" y="1245375"/>
            <a:ext cx="1415400" cy="6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zmiešanie polevy</a:t>
            </a:r>
            <a:endParaRPr/>
          </a:p>
        </p:txBody>
      </p:sp>
      <p:grpSp>
        <p:nvGrpSpPr>
          <p:cNvPr id="192" name="Google Shape;192;p18"/>
          <p:cNvGrpSpPr/>
          <p:nvPr/>
        </p:nvGrpSpPr>
        <p:grpSpPr>
          <a:xfrm>
            <a:off x="3733313" y="1293975"/>
            <a:ext cx="1440600" cy="572700"/>
            <a:chOff x="1608525" y="1232750"/>
            <a:chExt cx="1440600" cy="572700"/>
          </a:xfrm>
        </p:grpSpPr>
        <p:cxnSp>
          <p:nvCxnSpPr>
            <p:cNvPr id="193" name="Google Shape;193;p18"/>
            <p:cNvCxnSpPr/>
            <p:nvPr/>
          </p:nvCxnSpPr>
          <p:spPr>
            <a:xfrm>
              <a:off x="1608525" y="1519100"/>
              <a:ext cx="2907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94" name="Google Shape;194;p18"/>
            <p:cNvSpPr/>
            <p:nvPr/>
          </p:nvSpPr>
          <p:spPr>
            <a:xfrm>
              <a:off x="1899225" y="1232750"/>
              <a:ext cx="1149900" cy="572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hotová poleva</a:t>
              </a:r>
              <a:endParaRPr/>
            </a:p>
          </p:txBody>
        </p:sp>
      </p:grpSp>
      <p:grpSp>
        <p:nvGrpSpPr>
          <p:cNvPr id="195" name="Google Shape;195;p18"/>
          <p:cNvGrpSpPr/>
          <p:nvPr/>
        </p:nvGrpSpPr>
        <p:grpSpPr>
          <a:xfrm>
            <a:off x="5173913" y="1283400"/>
            <a:ext cx="1579800" cy="593850"/>
            <a:chOff x="2910225" y="1232750"/>
            <a:chExt cx="1579800" cy="593850"/>
          </a:xfrm>
        </p:grpSpPr>
        <p:cxnSp>
          <p:nvCxnSpPr>
            <p:cNvPr id="196" name="Google Shape;196;p18"/>
            <p:cNvCxnSpPr/>
            <p:nvPr/>
          </p:nvCxnSpPr>
          <p:spPr>
            <a:xfrm>
              <a:off x="2910225" y="1519100"/>
              <a:ext cx="2022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97" name="Google Shape;197;p18"/>
            <p:cNvSpPr/>
            <p:nvPr/>
          </p:nvSpPr>
          <p:spPr>
            <a:xfrm>
              <a:off x="3112425" y="1232750"/>
              <a:ext cx="1377600" cy="5727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naplnenie cukrárskeho sáčku</a:t>
              </a:r>
              <a:endParaRPr/>
            </a:p>
          </p:txBody>
        </p:sp>
        <p:cxnSp>
          <p:nvCxnSpPr>
            <p:cNvPr id="198" name="Google Shape;198;p18"/>
            <p:cNvCxnSpPr>
              <a:endCxn id="197" idx="1"/>
            </p:cNvCxnSpPr>
            <p:nvPr/>
          </p:nvCxnSpPr>
          <p:spPr>
            <a:xfrm flipH="1" rot="10800000">
              <a:off x="2960625" y="1519100"/>
              <a:ext cx="151800" cy="3075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99" name="Google Shape;199;p18"/>
          <p:cNvGrpSpPr/>
          <p:nvPr/>
        </p:nvGrpSpPr>
        <p:grpSpPr>
          <a:xfrm>
            <a:off x="1985886" y="1296075"/>
            <a:ext cx="332034" cy="568500"/>
            <a:chOff x="-34575" y="1245500"/>
            <a:chExt cx="265500" cy="568500"/>
          </a:xfrm>
        </p:grpSpPr>
        <p:cxnSp>
          <p:nvCxnSpPr>
            <p:cNvPr id="200" name="Google Shape;200;p18"/>
            <p:cNvCxnSpPr/>
            <p:nvPr/>
          </p:nvCxnSpPr>
          <p:spPr>
            <a:xfrm flipH="1" rot="10800000">
              <a:off x="-34575" y="1519100"/>
              <a:ext cx="265500" cy="2949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01" name="Google Shape;201;p18"/>
            <p:cNvCxnSpPr/>
            <p:nvPr/>
          </p:nvCxnSpPr>
          <p:spPr>
            <a:xfrm>
              <a:off x="-9075" y="1245500"/>
              <a:ext cx="240000" cy="273600"/>
            </a:xfrm>
            <a:prstGeom prst="straightConnector1">
              <a:avLst/>
            </a:prstGeom>
            <a:noFill/>
            <a:ln cap="flat" cmpd="sng" w="9525">
              <a:solidFill>
                <a:srgbClr val="00FF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202" name="Google Shape;202;p18"/>
          <p:cNvCxnSpPr>
            <a:stCxn id="197" idx="3"/>
          </p:cNvCxnSpPr>
          <p:nvPr/>
        </p:nvCxnSpPr>
        <p:spPr>
          <a:xfrm>
            <a:off x="6753713" y="1569750"/>
            <a:ext cx="404400" cy="4200"/>
          </a:xfrm>
          <a:prstGeom prst="straightConnector1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3" name="Google Shape;203;p18"/>
          <p:cNvSpPr txBox="1"/>
          <p:nvPr>
            <p:ph type="title"/>
          </p:nvPr>
        </p:nvSpPr>
        <p:spPr>
          <a:xfrm>
            <a:off x="311700" y="2285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zdobenie</a:t>
            </a:r>
            <a:endParaRPr/>
          </a:p>
        </p:txBody>
      </p:sp>
      <p:sp>
        <p:nvSpPr>
          <p:cNvPr id="204" name="Google Shape;204;p18"/>
          <p:cNvSpPr/>
          <p:nvPr/>
        </p:nvSpPr>
        <p:spPr>
          <a:xfrm>
            <a:off x="3052688" y="3103850"/>
            <a:ext cx="1415400" cy="6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zdobenie</a:t>
            </a:r>
            <a:r>
              <a:rPr lang="cs"/>
              <a:t> medovníkov polevou</a:t>
            </a:r>
            <a:endParaRPr/>
          </a:p>
        </p:txBody>
      </p:sp>
      <p:grpSp>
        <p:nvGrpSpPr>
          <p:cNvPr id="205" name="Google Shape;205;p18"/>
          <p:cNvGrpSpPr/>
          <p:nvPr/>
        </p:nvGrpSpPr>
        <p:grpSpPr>
          <a:xfrm>
            <a:off x="4468065" y="3103850"/>
            <a:ext cx="1955297" cy="669900"/>
            <a:chOff x="1608525" y="1184150"/>
            <a:chExt cx="1312192" cy="669900"/>
          </a:xfrm>
        </p:grpSpPr>
        <p:cxnSp>
          <p:nvCxnSpPr>
            <p:cNvPr id="206" name="Google Shape;206;p18"/>
            <p:cNvCxnSpPr/>
            <p:nvPr/>
          </p:nvCxnSpPr>
          <p:spPr>
            <a:xfrm>
              <a:off x="1608525" y="1519100"/>
              <a:ext cx="290700" cy="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07" name="Google Shape;207;p18"/>
            <p:cNvSpPr/>
            <p:nvPr/>
          </p:nvSpPr>
          <p:spPr>
            <a:xfrm>
              <a:off x="1899217" y="1184150"/>
              <a:ext cx="1021500" cy="6699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/>
                <a:t>hotové medovníky</a:t>
              </a:r>
              <a:endParaRPr/>
            </a:p>
          </p:txBody>
        </p:sp>
      </p:grpSp>
      <p:grpSp>
        <p:nvGrpSpPr>
          <p:cNvPr id="208" name="Google Shape;208;p18"/>
          <p:cNvGrpSpPr/>
          <p:nvPr/>
        </p:nvGrpSpPr>
        <p:grpSpPr>
          <a:xfrm>
            <a:off x="2720661" y="3154550"/>
            <a:ext cx="332034" cy="568500"/>
            <a:chOff x="-34575" y="1245500"/>
            <a:chExt cx="265500" cy="568500"/>
          </a:xfrm>
        </p:grpSpPr>
        <p:cxnSp>
          <p:nvCxnSpPr>
            <p:cNvPr id="209" name="Google Shape;209;p18"/>
            <p:cNvCxnSpPr/>
            <p:nvPr/>
          </p:nvCxnSpPr>
          <p:spPr>
            <a:xfrm flipH="1" rot="10800000">
              <a:off x="-34575" y="1519100"/>
              <a:ext cx="265500" cy="29490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10" name="Google Shape;210;p18"/>
            <p:cNvCxnSpPr/>
            <p:nvPr/>
          </p:nvCxnSpPr>
          <p:spPr>
            <a:xfrm>
              <a:off x="-9075" y="1245500"/>
              <a:ext cx="240000" cy="273600"/>
            </a:xfrm>
            <a:prstGeom prst="straightConnector1">
              <a:avLst/>
            </a:pr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211" name="Google Shape;211;p18"/>
          <p:cNvCxnSpPr/>
          <p:nvPr/>
        </p:nvCxnSpPr>
        <p:spPr>
          <a:xfrm>
            <a:off x="3733325" y="1573950"/>
            <a:ext cx="252900" cy="27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informácie o procese</a:t>
            </a:r>
            <a:endParaRPr/>
          </a:p>
        </p:txBody>
      </p:sp>
      <p:sp>
        <p:nvSpPr>
          <p:cNvPr id="217" name="Google Shape;21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procesný čas (PT) ~ 90 minút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sériové aj dávkové spracovanie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sériové: zdobenie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dávkové: pečenie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čas prenastavenia</a:t>
            </a:r>
            <a:r>
              <a:rPr lang="cs"/>
              <a:t> (</a:t>
            </a:r>
            <a:r>
              <a:rPr lang="cs"/>
              <a:t>C/O</a:t>
            </a:r>
            <a:r>
              <a:rPr lang="cs"/>
              <a:t>) - napríklad pri zmene vykrajovátka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zdržanie (IT) pracovníka - keď sa chladia veci, počas pečenia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optimalizácia</a:t>
            </a:r>
            <a:endParaRPr/>
          </a:p>
        </p:txBody>
      </p:sp>
      <p:sp>
        <p:nvSpPr>
          <p:cNvPr id="223" name="Google Shape;22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celkový výrobný čas (LT) pre x dávok medovníkov bez optimalizácie ~ x*90 minút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čo najefektívnejšie využitie trúby a pracovníka (úzke hrdlá siete) - zapojenie ďalšej osoby, efektívnejšie </a:t>
            </a:r>
            <a:r>
              <a:rPr lang="cs"/>
              <a:t>ukladanie</a:t>
            </a:r>
            <a:r>
              <a:rPr lang="cs"/>
              <a:t> na plech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zapojenie mixéra na miešanie cesta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vykrajovanie rovnakých vzorov pokope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jednoduchšie zdobenie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urobiť viac dávok cesta naraz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defekty</a:t>
            </a:r>
            <a:endParaRPr/>
          </a:p>
        </p:txBody>
      </p:sp>
      <p:sp>
        <p:nvSpPr>
          <p:cNvPr id="229" name="Google Shape;22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nevyťažený pracovník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nevyťažená trúba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prílišná rozpracovanosť cesta (podľa toho v ktorom stave)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