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91" r:id="rId5"/>
    <p:sldId id="292" r:id="rId6"/>
    <p:sldId id="345" r:id="rId7"/>
    <p:sldId id="352" r:id="rId8"/>
    <p:sldId id="266" r:id="rId9"/>
    <p:sldId id="261" r:id="rId10"/>
    <p:sldId id="295" r:id="rId11"/>
    <p:sldId id="263" r:id="rId12"/>
    <p:sldId id="265" r:id="rId13"/>
    <p:sldId id="348" r:id="rId14"/>
    <p:sldId id="268" r:id="rId15"/>
    <p:sldId id="349" r:id="rId16"/>
    <p:sldId id="350" r:id="rId17"/>
    <p:sldId id="351" r:id="rId18"/>
    <p:sldId id="271" r:id="rId19"/>
    <p:sldId id="346" r:id="rId20"/>
    <p:sldId id="356" r:id="rId21"/>
    <p:sldId id="347" r:id="rId22"/>
    <p:sldId id="355" r:id="rId23"/>
    <p:sldId id="272" r:id="rId24"/>
    <p:sldId id="344" r:id="rId25"/>
    <p:sldId id="274" r:id="rId26"/>
    <p:sldId id="275" r:id="rId27"/>
    <p:sldId id="277" r:id="rId28"/>
    <p:sldId id="278" r:id="rId29"/>
    <p:sldId id="279" r:id="rId30"/>
    <p:sldId id="281" r:id="rId31"/>
    <p:sldId id="282" r:id="rId32"/>
    <p:sldId id="285" r:id="rId33"/>
    <p:sldId id="286" r:id="rId34"/>
    <p:sldId id="287" r:id="rId35"/>
    <p:sldId id="288" r:id="rId36"/>
    <p:sldId id="289" r:id="rId37"/>
    <p:sldId id="290" r:id="rId38"/>
    <p:sldId id="353" r:id="rId39"/>
    <p:sldId id="354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42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62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7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75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62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55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32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11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14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83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0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95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AB1E-20B5-4994-892C-AA4CA031A74D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78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://www.ba-education.demon.co.uk/for/science/dnaphotos/dnamodel.html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oleObject" Target="../embeddings/oleObject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86.wmf"/><Relationship Id="rId7" Type="http://schemas.openxmlformats.org/officeDocument/2006/relationships/image" Target="../media/image88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89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12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115.jpeg"/><Relationship Id="rId7" Type="http://schemas.openxmlformats.org/officeDocument/2006/relationships/image" Target="../media/image118.wm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9" Type="http://schemas.openxmlformats.org/officeDocument/2006/relationships/image" Target="../media/image119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oleObject" Target="../embeddings/oleObject16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6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35.png"/><Relationship Id="rId4" Type="http://schemas.openxmlformats.org/officeDocument/2006/relationships/oleObject" Target="../embeddings/oleObject18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oleObject" Target="../embeddings/oleObject21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oleObject" Target="../embeddings/oleObject23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13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oleObject" Target="../embeddings/oleObject2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028" y="1733027"/>
            <a:ext cx="10515600" cy="4687909"/>
          </a:xfrm>
        </p:spPr>
        <p:txBody>
          <a:bodyPr>
            <a:noAutofit/>
          </a:bodyPr>
          <a:lstStyle/>
          <a:p>
            <a:r>
              <a:rPr lang="cs-CZ" sz="1600" dirty="0"/>
              <a:t>DNA structure – basics, Watson-Crick and Hoogsteen base pairing, double helix, alternative structures, DNA superhelicity</a:t>
            </a:r>
          </a:p>
          <a:p>
            <a:r>
              <a:rPr lang="cs-CZ" sz="1600" dirty="0"/>
              <a:t>Chemical reactivity of DNA, DNA damage, chemical modification of DNA as a tool for structure/interactions studies</a:t>
            </a:r>
          </a:p>
          <a:p>
            <a:r>
              <a:rPr lang="cs-CZ" sz="1600" dirty="0"/>
              <a:t>Non-covalent interactions of DNA, outer-sphere electrostatic interactions, groove binding, intercalation, fundamentals of DNA-protein interactions</a:t>
            </a:r>
          </a:p>
          <a:p>
            <a:r>
              <a:rPr lang="cs-CZ" sz="1600" dirty="0"/>
              <a:t>Enzymatic processing of nucleic acids, application of enzymes in structure/interactions studies</a:t>
            </a:r>
          </a:p>
          <a:p>
            <a:r>
              <a:rPr lang="cs-CZ" sz="1600" dirty="0"/>
              <a:t>Molecular principles of epigenetic regulations.</a:t>
            </a:r>
          </a:p>
          <a:p>
            <a:r>
              <a:rPr lang="cs-CZ" sz="1600" dirty="0"/>
              <a:t>Optical spectroscopic methods - general introduction</a:t>
            </a:r>
          </a:p>
          <a:p>
            <a:r>
              <a:rPr lang="cs-CZ" sz="1600" dirty="0"/>
              <a:t>Principles of circular dichroic (CD) spectroscopy</a:t>
            </a:r>
          </a:p>
          <a:p>
            <a:r>
              <a:rPr lang="cs-CZ" sz="1600" dirty="0"/>
              <a:t>Advantages and drawbacks of the use of CD spectroscopy to proteins and nucleic acids studies</a:t>
            </a:r>
          </a:p>
          <a:p>
            <a:r>
              <a:rPr lang="cs-CZ" sz="1600" dirty="0"/>
              <a:t>Characteristic CD spectra of particular nucleic acids types</a:t>
            </a:r>
          </a:p>
          <a:p>
            <a:r>
              <a:rPr lang="cs-CZ" sz="1600" dirty="0"/>
              <a:t>Structural properties of nucleic acids - fresh findings</a:t>
            </a:r>
          </a:p>
          <a:p>
            <a:r>
              <a:rPr lang="cs-CZ" sz="1600" dirty="0"/>
              <a:t>Electrochemistry of nucleic acids, electrochemical methods – general introduction, electrochemical activity of DNA, DNA structure at electrically charged surfaces, electrochemical sensing of DNA damage, modification and nucleotide sequences.</a:t>
            </a:r>
          </a:p>
          <a:p>
            <a:r>
              <a:rPr lang="cs-CZ" sz="1600" dirty="0"/>
              <a:t>Electrochemistry of proteins – basics and applications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6297"/>
            <a:ext cx="10281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Chemical properties, structure and interactions of nucleic acids </a:t>
            </a:r>
          </a:p>
        </p:txBody>
      </p:sp>
    </p:spTree>
    <p:extLst>
      <p:ext uri="{BB962C8B-B14F-4D97-AF65-F5344CB8AC3E}">
        <p14:creationId xmlns:p14="http://schemas.microsoft.com/office/powerpoint/2010/main" val="3115456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18" y="150471"/>
            <a:ext cx="6990453" cy="670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71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76" y="19150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Tautomers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64580" y="1547833"/>
            <a:ext cx="5181600" cy="435133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/>
              <a:t>isomers enol-keto, amino-imino</a:t>
            </a:r>
          </a:p>
          <a:p>
            <a:pPr eaLnBrk="1" hangingPunct="1"/>
            <a:r>
              <a:rPr lang="cs-CZ" altLang="cs-CZ" sz="2400" dirty="0"/>
              <a:t>double bond switch plus hydrogen/proton migration</a:t>
            </a:r>
          </a:p>
          <a:p>
            <a:pPr eaLnBrk="1" hangingPunct="1"/>
            <a:r>
              <a:rPr lang="cs-CZ" altLang="cs-CZ" sz="2400" dirty="0"/>
              <a:t>in nucleobases: critical effect on pairing properties</a:t>
            </a:r>
          </a:p>
          <a:p>
            <a:pPr eaLnBrk="1" hangingPunct="1"/>
            <a:r>
              <a:rPr lang="cs-CZ" altLang="cs-CZ" sz="2400" dirty="0"/>
              <a:t>6-substituents in purines + 4-substituents in pyrimidines: oxygenous=keto, nitrogenous=amino</a:t>
            </a:r>
          </a:p>
          <a:p>
            <a:pPr eaLnBrk="1" hangingPunct="1"/>
            <a:r>
              <a:rPr lang="cs-CZ" altLang="cs-CZ" sz="2400" dirty="0"/>
              <a:t>hydrogen yes or not on the neighboring ring nitrogen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relation to chemical mutagenesis</a:t>
            </a: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1458914"/>
            <a:ext cx="39846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67451" y="3287713"/>
            <a:ext cx="3789363" cy="3319462"/>
            <a:chOff x="2988" y="2071"/>
            <a:chExt cx="2387" cy="2091"/>
          </a:xfrm>
        </p:grpSpPr>
        <p:grpSp>
          <p:nvGrpSpPr>
            <p:cNvPr id="28678" name="Group 12"/>
            <p:cNvGrpSpPr>
              <a:grpSpLocks/>
            </p:cNvGrpSpPr>
            <p:nvPr/>
          </p:nvGrpSpPr>
          <p:grpSpPr bwMode="auto">
            <a:xfrm>
              <a:off x="2988" y="2071"/>
              <a:ext cx="2387" cy="2091"/>
              <a:chOff x="2988" y="2071"/>
              <a:chExt cx="2387" cy="2091"/>
            </a:xfrm>
          </p:grpSpPr>
          <p:pic>
            <p:nvPicPr>
              <p:cNvPr id="28683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8" y="2093"/>
                <a:ext cx="900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4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2" y="2071"/>
                <a:ext cx="1263" cy="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5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8" y="3086"/>
                <a:ext cx="992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6" y="3177"/>
                <a:ext cx="735" cy="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79" name="Line 13"/>
            <p:cNvSpPr>
              <a:spLocks noChangeShapeType="1"/>
            </p:cNvSpPr>
            <p:nvPr/>
          </p:nvSpPr>
          <p:spPr bwMode="auto">
            <a:xfrm>
              <a:off x="3538" y="219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0" name="Line 14"/>
            <p:cNvSpPr>
              <a:spLocks noChangeShapeType="1"/>
            </p:cNvSpPr>
            <p:nvPr/>
          </p:nvSpPr>
          <p:spPr bwMode="auto">
            <a:xfrm>
              <a:off x="4661" y="217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1" name="Line 15"/>
            <p:cNvSpPr>
              <a:spLocks noChangeShapeType="1"/>
            </p:cNvSpPr>
            <p:nvPr/>
          </p:nvSpPr>
          <p:spPr bwMode="auto">
            <a:xfrm>
              <a:off x="3425" y="3343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Line 16"/>
            <p:cNvSpPr>
              <a:spLocks noChangeShapeType="1"/>
            </p:cNvSpPr>
            <p:nvPr/>
          </p:nvSpPr>
          <p:spPr bwMode="auto">
            <a:xfrm>
              <a:off x="4731" y="3287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17488" y="36807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87924" y="52915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8352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53" y="1172473"/>
            <a:ext cx="3707528" cy="962728"/>
          </a:xfrm>
          <a:prstGeom prst="rect">
            <a:avLst/>
          </a:prstGeom>
        </p:spPr>
      </p:pic>
      <p:pic>
        <p:nvPicPr>
          <p:cNvPr id="1026" name="Picture 2" descr="http://www.atdbio.com/img/articles/UV-melting-curve-la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4122"/>
            <a:ext cx="6178098" cy="3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rkinelmer.com/CMSResources/Images/44-148452nucleic_acid_princi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23" y="1489346"/>
            <a:ext cx="4484227" cy="181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pin.niddk.nih.gov/clore/Structures/MEF2A-DNA/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86" y="3657055"/>
            <a:ext cx="34290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134428" y="1283087"/>
            <a:ext cx="536895" cy="6291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1966341" y="1996153"/>
            <a:ext cx="157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enthalpy </a:t>
            </a:r>
          </a:p>
          <a:p>
            <a:pPr algn="ctr"/>
            <a:r>
              <a:rPr lang="cs-CZ" dirty="0"/>
              <a:t>(reaction heat)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2154" y="5385749"/>
            <a:ext cx="119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disordered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128" y="1963996"/>
            <a:ext cx="141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Gibbs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5659" y="656693"/>
            <a:ext cx="161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absolute temperature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6630" y="4785795"/>
            <a:ext cx="93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ordered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62625" y="1301814"/>
            <a:ext cx="133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less ordered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56342" y="1245870"/>
            <a:ext cx="93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ordered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1890" y="5671595"/>
            <a:ext cx="4008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network of „weak“ bonds– released heat</a:t>
            </a:r>
          </a:p>
          <a:p>
            <a:r>
              <a:rPr lang="cs-CZ" dirty="0"/>
              <a:t>(H-bonds, electrostatic...)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136" y="2907174"/>
            <a:ext cx="1698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hydrogen bonds</a:t>
            </a:r>
          </a:p>
          <a:p>
            <a:r>
              <a:rPr lang="cs-CZ" dirty="0"/>
              <a:t>stacking</a:t>
            </a:r>
          </a:p>
          <a:p>
            <a:r>
              <a:rPr lang="cs-CZ" dirty="0"/>
              <a:t>(heat released)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6898" y="2816506"/>
            <a:ext cx="318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bonds broken (consumes heat)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72902" y="1951783"/>
            <a:ext cx="110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entropy</a:t>
            </a:r>
          </a:p>
          <a:p>
            <a:pPr algn="ctr"/>
            <a:r>
              <a:rPr lang="cs-CZ" dirty="0"/>
              <a:t>(disorder)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3575" y="1250066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&lt;0</a:t>
            </a:r>
            <a:endParaRPr lang="cs-CZ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361235" y="104172"/>
            <a:ext cx="787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Energetics of interactions</a:t>
            </a:r>
            <a:r>
              <a:rPr lang="cs-CZ" sz="3200" dirty="0"/>
              <a:t> (including </a:t>
            </a:r>
            <a:r>
              <a:rPr lang="en-US" sz="3200" dirty="0"/>
              <a:t>structure</a:t>
            </a:r>
            <a:r>
              <a:rPr lang="cs-CZ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628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8752" y="1962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dirty="0"/>
              <a:t>DNA structure</a:t>
            </a:r>
          </a:p>
        </p:txBody>
      </p:sp>
    </p:spTree>
    <p:extLst>
      <p:ext uri="{BB962C8B-B14F-4D97-AF65-F5344CB8AC3E}">
        <p14:creationId xmlns:p14="http://schemas.microsoft.com/office/powerpoint/2010/main" val="409100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538538" y="4179888"/>
            <a:ext cx="71294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1953: James Watson, Francis Crick, Rosalind Franklin, Maurice Wilkins: the DNA double helix</a:t>
            </a:r>
          </a:p>
          <a:p>
            <a:pPr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1962: Nobel Prize (JW, FC, MW)</a:t>
            </a:r>
          </a:p>
          <a:p>
            <a:pPr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basic principle of the preservation, transfer and expression of genetic information explained</a:t>
            </a:r>
          </a:p>
        </p:txBody>
      </p:sp>
      <p:pic>
        <p:nvPicPr>
          <p:cNvPr id="70662" name="Picture 6" descr="main_watson_cr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60351"/>
            <a:ext cx="2794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Click for larger picture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276476"/>
            <a:ext cx="1804988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Click for larger picture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565400"/>
            <a:ext cx="15621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94" name="Picture 238" descr="DNA model (A Barrington Brown/Science Photo Library)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68264"/>
            <a:ext cx="21780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1"/>
            <a:ext cx="273526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1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45" y="961137"/>
            <a:ext cx="7670116" cy="576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2501" y="219919"/>
            <a:ext cx="7621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Mendel 1864: „elements of heredity“, Mendel laws</a:t>
            </a:r>
          </a:p>
        </p:txBody>
      </p:sp>
    </p:spTree>
    <p:extLst>
      <p:ext uri="{BB962C8B-B14F-4D97-AF65-F5344CB8AC3E}">
        <p14:creationId xmlns:p14="http://schemas.microsoft.com/office/powerpoint/2010/main" val="2388370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9" y="1215343"/>
            <a:ext cx="77851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71" y="2574946"/>
            <a:ext cx="3313112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53" y="3834114"/>
            <a:ext cx="2019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9043" y="462987"/>
            <a:ext cx="10520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Miescher 1871: discovered „nuclein“, a substance occuring in cell nuclei</a:t>
            </a:r>
          </a:p>
        </p:txBody>
      </p:sp>
    </p:spTree>
    <p:extLst>
      <p:ext uri="{BB962C8B-B14F-4D97-AF65-F5344CB8AC3E}">
        <p14:creationId xmlns:p14="http://schemas.microsoft.com/office/powerpoint/2010/main" val="2421350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2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72" y="659757"/>
            <a:ext cx="4375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DNA is the genetic material (1944 Avery, 1952 Hershey)</a:t>
            </a:r>
          </a:p>
        </p:txBody>
      </p:sp>
    </p:spTree>
    <p:extLst>
      <p:ext uri="{BB962C8B-B14F-4D97-AF65-F5344CB8AC3E}">
        <p14:creationId xmlns:p14="http://schemas.microsoft.com/office/powerpoint/2010/main" val="4079474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943" y="0"/>
            <a:ext cx="8477250" cy="2562225"/>
          </a:xfrm>
          <a:prstGeom prst="rect">
            <a:avLst/>
          </a:prstGeom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80176" y="2298585"/>
            <a:ext cx="5075340" cy="4177716"/>
            <a:chOff x="2988" y="2071"/>
            <a:chExt cx="2387" cy="2091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"/>
            <a:stretch/>
          </p:blipFill>
          <p:spPr bwMode="auto">
            <a:xfrm>
              <a:off x="2988" y="2093"/>
              <a:ext cx="900" cy="1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" y="2071"/>
              <a:ext cx="1263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8" y="3086"/>
              <a:ext cx="992" cy="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" y="3177"/>
              <a:ext cx="735" cy="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5385731" y="3976382"/>
            <a:ext cx="507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amino pairs with keto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purine pairs with pyrimidine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consequently, A pairs with T and G with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nitrogen in the ring: donor or acceptor of H bond</a:t>
            </a:r>
          </a:p>
        </p:txBody>
      </p:sp>
      <p:sp>
        <p:nvSpPr>
          <p:cNvPr id="14" name="Oval 13"/>
          <p:cNvSpPr/>
          <p:nvPr/>
        </p:nvSpPr>
        <p:spPr>
          <a:xfrm>
            <a:off x="1115735" y="2248250"/>
            <a:ext cx="939567" cy="6711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al 15"/>
          <p:cNvSpPr/>
          <p:nvPr/>
        </p:nvSpPr>
        <p:spPr>
          <a:xfrm>
            <a:off x="1226190" y="4430786"/>
            <a:ext cx="939567" cy="6711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al 16"/>
          <p:cNvSpPr/>
          <p:nvPr/>
        </p:nvSpPr>
        <p:spPr>
          <a:xfrm>
            <a:off x="3668785" y="2234269"/>
            <a:ext cx="939567" cy="671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al 17"/>
          <p:cNvSpPr/>
          <p:nvPr/>
        </p:nvSpPr>
        <p:spPr>
          <a:xfrm>
            <a:off x="3770851" y="4274193"/>
            <a:ext cx="939567" cy="671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al 18"/>
          <p:cNvSpPr/>
          <p:nvPr/>
        </p:nvSpPr>
        <p:spPr>
          <a:xfrm>
            <a:off x="4559416" y="2810312"/>
            <a:ext cx="574645" cy="507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al 19"/>
          <p:cNvSpPr/>
          <p:nvPr/>
        </p:nvSpPr>
        <p:spPr>
          <a:xfrm>
            <a:off x="4527258" y="5022209"/>
            <a:ext cx="574645" cy="507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al 20"/>
          <p:cNvSpPr/>
          <p:nvPr/>
        </p:nvSpPr>
        <p:spPr>
          <a:xfrm>
            <a:off x="1701566" y="5128469"/>
            <a:ext cx="574645" cy="5075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al 21"/>
          <p:cNvSpPr/>
          <p:nvPr/>
        </p:nvSpPr>
        <p:spPr>
          <a:xfrm>
            <a:off x="2097246" y="2860645"/>
            <a:ext cx="574645" cy="5075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208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76" y="19150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Tautomers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52063" y="1489959"/>
            <a:ext cx="5562600" cy="435133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/>
              <a:t>isomers enol-keto, amino-imino</a:t>
            </a:r>
          </a:p>
          <a:p>
            <a:pPr eaLnBrk="1" hangingPunct="1"/>
            <a:r>
              <a:rPr lang="cs-CZ" altLang="cs-CZ" sz="2400" dirty="0"/>
              <a:t>double bond switch plus hydrogen/proton migration</a:t>
            </a:r>
          </a:p>
          <a:p>
            <a:pPr eaLnBrk="1" hangingPunct="1"/>
            <a:r>
              <a:rPr lang="cs-CZ" altLang="cs-CZ" sz="2400" dirty="0"/>
              <a:t>in nucleobases: critical effect on pairing properties</a:t>
            </a:r>
          </a:p>
          <a:p>
            <a:pPr eaLnBrk="1" hangingPunct="1"/>
            <a:r>
              <a:rPr lang="cs-CZ" altLang="cs-CZ" sz="2400" dirty="0"/>
              <a:t>6-substituents in purines + 4-substituents in pyrimidines: oxygenous=keto, nitrogenous=amino</a:t>
            </a:r>
          </a:p>
          <a:p>
            <a:pPr eaLnBrk="1" hangingPunct="1"/>
            <a:r>
              <a:rPr lang="cs-CZ" altLang="cs-CZ" sz="2400" dirty="0"/>
              <a:t>hydrogen yes or not on the neighboring ring nitrogen</a:t>
            </a:r>
          </a:p>
          <a:p>
            <a:pPr eaLnBrk="1" hangingPunct="1"/>
            <a:endParaRPr lang="cs-CZ" altLang="cs-CZ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198002" y="1285293"/>
            <a:ext cx="4983141" cy="4316854"/>
            <a:chOff x="2988" y="2071"/>
            <a:chExt cx="2387" cy="2091"/>
          </a:xfrm>
        </p:grpSpPr>
        <p:grpSp>
          <p:nvGrpSpPr>
            <p:cNvPr id="28678" name="Group 12"/>
            <p:cNvGrpSpPr>
              <a:grpSpLocks/>
            </p:cNvGrpSpPr>
            <p:nvPr/>
          </p:nvGrpSpPr>
          <p:grpSpPr bwMode="auto">
            <a:xfrm>
              <a:off x="2988" y="2071"/>
              <a:ext cx="2387" cy="2091"/>
              <a:chOff x="2988" y="2071"/>
              <a:chExt cx="2387" cy="2091"/>
            </a:xfrm>
          </p:grpSpPr>
          <p:pic>
            <p:nvPicPr>
              <p:cNvPr id="28683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8" y="2093"/>
                <a:ext cx="900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4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2" y="2071"/>
                <a:ext cx="1263" cy="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5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8" y="3086"/>
                <a:ext cx="992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6" y="3177"/>
                <a:ext cx="735" cy="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79" name="Line 13"/>
            <p:cNvSpPr>
              <a:spLocks noChangeShapeType="1"/>
            </p:cNvSpPr>
            <p:nvPr/>
          </p:nvSpPr>
          <p:spPr bwMode="auto">
            <a:xfrm>
              <a:off x="3538" y="219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0" name="Line 14"/>
            <p:cNvSpPr>
              <a:spLocks noChangeShapeType="1"/>
            </p:cNvSpPr>
            <p:nvPr/>
          </p:nvSpPr>
          <p:spPr bwMode="auto">
            <a:xfrm>
              <a:off x="4661" y="217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1" name="Line 15"/>
            <p:cNvSpPr>
              <a:spLocks noChangeShapeType="1"/>
            </p:cNvSpPr>
            <p:nvPr/>
          </p:nvSpPr>
          <p:spPr bwMode="auto">
            <a:xfrm>
              <a:off x="3425" y="3343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Line 16"/>
            <p:cNvSpPr>
              <a:spLocks noChangeShapeType="1"/>
            </p:cNvSpPr>
            <p:nvPr/>
          </p:nvSpPr>
          <p:spPr bwMode="auto">
            <a:xfrm>
              <a:off x="4731" y="3287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014257" y="17940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45796" y="39141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06047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5400" dirty="0"/>
              <a:t>You and chemistry? </a:t>
            </a:r>
            <a:r>
              <a:rPr lang="cs-CZ" altLang="cs-CZ" sz="5400" dirty="0">
                <a:sym typeface="Wingdings" panose="05000000000000000000" pitchFamily="2" charset="2"/>
              </a:rPr>
              <a:t></a:t>
            </a:r>
            <a:endParaRPr lang="cs-CZ" altLang="cs-CZ" sz="6600" dirty="0"/>
          </a:p>
        </p:txBody>
      </p:sp>
    </p:spTree>
    <p:extLst>
      <p:ext uri="{BB962C8B-B14F-4D97-AF65-F5344CB8AC3E}">
        <p14:creationId xmlns:p14="http://schemas.microsoft.com/office/powerpoint/2010/main" val="3814132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>
            <a:extLst>
              <a:ext uri="{FF2B5EF4-FFF2-40B4-BE49-F238E27FC236}">
                <a16:creationId xmlns:a16="http://schemas.microsoft.com/office/drawing/2014/main" id="{D72B0560-E2C7-17FD-BFD5-2D04DF353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158187"/>
            <a:ext cx="78867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/>
              <a:t>Tautomers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D35057A2-0950-7770-886F-6D1A34BD3642}"/>
              </a:ext>
            </a:extLst>
          </p:cNvPr>
          <p:cNvGrpSpPr/>
          <p:nvPr/>
        </p:nvGrpSpPr>
        <p:grpSpPr>
          <a:xfrm>
            <a:off x="1641987" y="1307691"/>
            <a:ext cx="8521189" cy="5001036"/>
            <a:chOff x="2711451" y="1773239"/>
            <a:chExt cx="7451725" cy="4535487"/>
          </a:xfrm>
        </p:grpSpPr>
        <p:pic>
          <p:nvPicPr>
            <p:cNvPr id="15362" name="Obrázek 7" descr="Obsah obrázku diagram, vzor&#10;&#10;Popis byl vytvořen automaticky">
              <a:extLst>
                <a:ext uri="{FF2B5EF4-FFF2-40B4-BE49-F238E27FC236}">
                  <a16:creationId xmlns:a16="http://schemas.microsoft.com/office/drawing/2014/main" id="{E00E6F6E-556C-0B5C-CE23-95830BC0E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1451" y="1773239"/>
              <a:ext cx="7451725" cy="453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F2A876B2-6102-1D3B-5E8C-C5BB0C0FE661}"/>
                </a:ext>
              </a:extLst>
            </p:cNvPr>
            <p:cNvCxnSpPr/>
            <p:nvPr/>
          </p:nvCxnSpPr>
          <p:spPr>
            <a:xfrm flipH="1">
              <a:off x="3935414" y="2781300"/>
              <a:ext cx="50482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8AC7E023-1747-8772-0357-FCE06135CDE7}"/>
                </a:ext>
              </a:extLst>
            </p:cNvPr>
            <p:cNvCxnSpPr/>
            <p:nvPr/>
          </p:nvCxnSpPr>
          <p:spPr>
            <a:xfrm flipH="1">
              <a:off x="4079875" y="5229225"/>
              <a:ext cx="50323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EFD60AC3-B8E8-5460-FF27-460767A2D9C4}"/>
                </a:ext>
              </a:extLst>
            </p:cNvPr>
            <p:cNvCxnSpPr/>
            <p:nvPr/>
          </p:nvCxnSpPr>
          <p:spPr>
            <a:xfrm flipH="1">
              <a:off x="7967664" y="5732463"/>
              <a:ext cx="50482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63203E99-BDDE-14D8-7B12-875863E6124B}"/>
                </a:ext>
              </a:extLst>
            </p:cNvPr>
            <p:cNvCxnSpPr/>
            <p:nvPr/>
          </p:nvCxnSpPr>
          <p:spPr>
            <a:xfrm flipH="1">
              <a:off x="8040689" y="3357563"/>
              <a:ext cx="50323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D2D8DBAF-4FF7-53B7-7B6B-882FED0A62FC}"/>
                </a:ext>
              </a:extLst>
            </p:cNvPr>
            <p:cNvSpPr/>
            <p:nvPr/>
          </p:nvSpPr>
          <p:spPr>
            <a:xfrm>
              <a:off x="3000375" y="1916113"/>
              <a:ext cx="935038" cy="792162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142DF6B6-021F-0C98-A152-8A79D363E9B1}"/>
                </a:ext>
              </a:extLst>
            </p:cNvPr>
            <p:cNvSpPr/>
            <p:nvPr/>
          </p:nvSpPr>
          <p:spPr>
            <a:xfrm>
              <a:off x="3000375" y="4365626"/>
              <a:ext cx="935038" cy="792163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F9C057D3-6FCB-C568-B7FB-469F53891074}"/>
                </a:ext>
              </a:extLst>
            </p:cNvPr>
            <p:cNvSpPr/>
            <p:nvPr/>
          </p:nvSpPr>
          <p:spPr>
            <a:xfrm>
              <a:off x="7175500" y="2565400"/>
              <a:ext cx="649288" cy="503238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3C405A11-7126-FFAE-182D-00DE6254956F}"/>
                </a:ext>
              </a:extLst>
            </p:cNvPr>
            <p:cNvSpPr/>
            <p:nvPr/>
          </p:nvSpPr>
          <p:spPr>
            <a:xfrm>
              <a:off x="7391400" y="5084764"/>
              <a:ext cx="649288" cy="50482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1EB40D0-9DD1-E9B4-7D30-56142A9409CB}"/>
                </a:ext>
              </a:extLst>
            </p:cNvPr>
            <p:cNvSpPr/>
            <p:nvPr/>
          </p:nvSpPr>
          <p:spPr>
            <a:xfrm>
              <a:off x="6959600" y="4868864"/>
              <a:ext cx="649288" cy="5048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C8B2E8F6-EBCE-0C9F-A8F6-7C4FE7AAAC44}"/>
                </a:ext>
              </a:extLst>
            </p:cNvPr>
            <p:cNvSpPr/>
            <p:nvPr/>
          </p:nvSpPr>
          <p:spPr>
            <a:xfrm>
              <a:off x="6743700" y="2349500"/>
              <a:ext cx="647700" cy="5032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62894523-7D65-4041-8D2B-33C1B0ACA719}"/>
                </a:ext>
              </a:extLst>
            </p:cNvPr>
            <p:cNvSpPr/>
            <p:nvPr/>
          </p:nvSpPr>
          <p:spPr>
            <a:xfrm>
              <a:off x="3503613" y="2708276"/>
              <a:ext cx="360362" cy="3603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9CF89C01-85FD-051E-7673-AAF4E4DCD269}"/>
                </a:ext>
              </a:extLst>
            </p:cNvPr>
            <p:cNvSpPr/>
            <p:nvPr/>
          </p:nvSpPr>
          <p:spPr>
            <a:xfrm>
              <a:off x="3575051" y="5229226"/>
              <a:ext cx="360363" cy="3603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5376" name="TextovéPole 22">
            <a:extLst>
              <a:ext uri="{FF2B5EF4-FFF2-40B4-BE49-F238E27FC236}">
                <a16:creationId xmlns:a16="http://schemas.microsoft.com/office/drawing/2014/main" id="{E576C520-C998-6426-F290-358BADA0A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7774" y="184713"/>
            <a:ext cx="28841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en-US" dirty="0" err="1"/>
              <a:t>imino</a:t>
            </a:r>
            <a:r>
              <a:rPr lang="cs-CZ" altLang="en-US" dirty="0"/>
              <a:t> </a:t>
            </a:r>
            <a:r>
              <a:rPr lang="cs-CZ" altLang="en-US" dirty="0" err="1"/>
              <a:t>behaves</a:t>
            </a:r>
            <a:r>
              <a:rPr lang="cs-CZ" altLang="en-US" dirty="0"/>
              <a:t> as keto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en-US" dirty="0"/>
              <a:t>enol </a:t>
            </a:r>
            <a:r>
              <a:rPr lang="cs-CZ" altLang="en-US" dirty="0" err="1"/>
              <a:t>behaves</a:t>
            </a:r>
            <a:r>
              <a:rPr lang="cs-CZ" altLang="en-US" dirty="0"/>
              <a:t> as </a:t>
            </a:r>
            <a:r>
              <a:rPr lang="cs-CZ" altLang="en-US" dirty="0" err="1"/>
              <a:t>amino</a:t>
            </a:r>
            <a:endParaRPr lang="en-GB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8"/>
          <a:stretch>
            <a:fillRect/>
          </a:stretch>
        </p:blipFill>
        <p:spPr bwMode="auto">
          <a:xfrm>
            <a:off x="1524000" y="0"/>
            <a:ext cx="5284788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>
            <a:fillRect/>
          </a:stretch>
        </p:blipFill>
        <p:spPr bwMode="auto">
          <a:xfrm>
            <a:off x="4640264" y="3168650"/>
            <a:ext cx="6027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077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844B138-8CEB-47BE-B5F8-F9D9C35CE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Unnatural</a:t>
            </a:r>
            <a:r>
              <a:rPr lang="cs-CZ" dirty="0"/>
              <a:t> base </a:t>
            </a:r>
            <a:r>
              <a:rPr lang="cs-CZ" dirty="0" err="1"/>
              <a:t>pairs</a:t>
            </a:r>
            <a:r>
              <a:rPr lang="cs-CZ" dirty="0"/>
              <a:t> to </a:t>
            </a:r>
            <a:r>
              <a:rPr lang="cs-CZ" dirty="0" err="1"/>
              <a:t>expand</a:t>
            </a:r>
            <a:r>
              <a:rPr lang="cs-CZ" dirty="0"/>
              <a:t> </a:t>
            </a:r>
            <a:r>
              <a:rPr lang="cs-CZ" dirty="0" err="1"/>
              <a:t>genetic</a:t>
            </a:r>
            <a:r>
              <a:rPr lang="cs-CZ" dirty="0"/>
              <a:t> </a:t>
            </a:r>
            <a:r>
              <a:rPr lang="cs-CZ" dirty="0" err="1"/>
              <a:t>code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1981DA-026D-41BA-B52B-315C5438A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50" y="1440086"/>
            <a:ext cx="3839100" cy="541791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7616D01-0A32-4A81-A775-44F83740EC84}"/>
              </a:ext>
            </a:extLst>
          </p:cNvPr>
          <p:cNvSpPr txBox="1"/>
          <p:nvPr/>
        </p:nvSpPr>
        <p:spPr>
          <a:xfrm>
            <a:off x="192506" y="2175309"/>
            <a:ext cx="22234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S. Benner: „AEGIS“ </a:t>
            </a:r>
            <a:r>
              <a:rPr lang="cs-CZ" dirty="0"/>
              <a:t>(</a:t>
            </a:r>
            <a:r>
              <a:rPr lang="en-GB" dirty="0"/>
              <a:t>Artificially Expanded Genetic Information System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 err="1"/>
              <a:t>nucleobase</a:t>
            </a:r>
            <a:r>
              <a:rPr lang="cs-CZ" dirty="0"/>
              <a:t> </a:t>
            </a:r>
            <a:r>
              <a:rPr lang="cs-CZ" dirty="0" err="1"/>
              <a:t>analogues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permutated</a:t>
            </a:r>
            <a:r>
              <a:rPr lang="cs-CZ" dirty="0"/>
              <a:t> hydrogen </a:t>
            </a:r>
            <a:r>
              <a:rPr lang="cs-CZ" dirty="0" err="1"/>
              <a:t>bonding</a:t>
            </a:r>
            <a:r>
              <a:rPr lang="cs-CZ" dirty="0"/>
              <a:t> donor/akceptor </a:t>
            </a:r>
            <a:r>
              <a:rPr lang="cs-CZ" dirty="0" err="1"/>
              <a:t>features</a:t>
            </a:r>
            <a:endParaRPr lang="en-GB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D0236E8-9DA2-4FB8-92BB-DD9CB1F94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214" y="3210014"/>
            <a:ext cx="3165331" cy="147822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4F894B0-A174-44C5-83E4-33AA27541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348" y="4803743"/>
            <a:ext cx="3318197" cy="157764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E089B74-6A27-4800-AEAB-CE5D31306500}"/>
              </a:ext>
            </a:extLst>
          </p:cNvPr>
          <p:cNvSpPr txBox="1"/>
          <p:nvPr/>
        </p:nvSpPr>
        <p:spPr>
          <a:xfrm>
            <a:off x="7496830" y="1806191"/>
            <a:ext cx="383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F. </a:t>
            </a:r>
            <a:r>
              <a:rPr lang="cs-CZ" b="1" dirty="0" err="1"/>
              <a:t>Romesberg</a:t>
            </a:r>
            <a:endParaRPr lang="cs-CZ" b="1" dirty="0"/>
          </a:p>
          <a:p>
            <a:r>
              <a:rPr lang="cs-CZ" dirty="0" err="1"/>
              <a:t>hydrophobic</a:t>
            </a:r>
            <a:r>
              <a:rPr lang="cs-CZ" dirty="0"/>
              <a:t> base </a:t>
            </a:r>
            <a:r>
              <a:rPr lang="cs-CZ" dirty="0" err="1"/>
              <a:t>pairs</a:t>
            </a:r>
            <a:endParaRPr lang="cs-CZ" dirty="0"/>
          </a:p>
          <a:p>
            <a:r>
              <a:rPr lang="cs-CZ" dirty="0"/>
              <a:t>no hydrogen </a:t>
            </a:r>
            <a:r>
              <a:rPr lang="cs-CZ" dirty="0" err="1"/>
              <a:t>bonding</a:t>
            </a:r>
            <a:r>
              <a:rPr lang="cs-CZ" dirty="0"/>
              <a:t>!</a:t>
            </a:r>
          </a:p>
          <a:p>
            <a:r>
              <a:rPr lang="cs-CZ" dirty="0" err="1"/>
              <a:t>shape</a:t>
            </a:r>
            <a:r>
              <a:rPr lang="cs-CZ" dirty="0"/>
              <a:t> </a:t>
            </a:r>
            <a:r>
              <a:rPr lang="cs-CZ" dirty="0" err="1"/>
              <a:t>complementarity</a:t>
            </a:r>
            <a:r>
              <a:rPr lang="cs-CZ" dirty="0"/>
              <a:t> </a:t>
            </a:r>
            <a:r>
              <a:rPr lang="cs-CZ" dirty="0" err="1"/>
              <a:t>only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2947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44" y="-1"/>
            <a:ext cx="8249856" cy="682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549" y="715924"/>
            <a:ext cx="217011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584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dnacoil.com/wp-content/uploads/2013/08/wrong_dna_pau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20" y="1384664"/>
            <a:ext cx="2260134" cy="21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s://paulingblog.files.wordpress.com/2011/01/triple-hel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69" y="1337000"/>
            <a:ext cx="1799591" cy="24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undsci.berkeley.edu/images/dna/pauling_mod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59" y="1315862"/>
            <a:ext cx="1587210" cy="250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7468" y="590309"/>
            <a:ext cx="10094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Linus Pauling – suggested triple helix structure with bases outside - INCORRECT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5894" y="4687748"/>
            <a:ext cx="9792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Other concepts: ladder (not interwound) structure (to overcome topological problems with unwinding the double helix) </a:t>
            </a:r>
          </a:p>
        </p:txBody>
      </p:sp>
    </p:spTree>
    <p:extLst>
      <p:ext uri="{BB962C8B-B14F-4D97-AF65-F5344CB8AC3E}">
        <p14:creationId xmlns:p14="http://schemas.microsoft.com/office/powerpoint/2010/main" val="2334018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7"/>
          <a:stretch/>
        </p:blipFill>
        <p:spPr bwMode="auto">
          <a:xfrm>
            <a:off x="286934" y="937248"/>
            <a:ext cx="6653798" cy="252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955" y="1559205"/>
            <a:ext cx="3344662" cy="4658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0618" y="4363655"/>
            <a:ext cx="5554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Sugar</a:t>
            </a:r>
            <a:r>
              <a:rPr lang="cs-CZ" sz="2400" dirty="0"/>
              <a:t> </a:t>
            </a:r>
            <a:r>
              <a:rPr lang="cs-CZ" sz="2400" dirty="0" err="1"/>
              <a:t>numbeering</a:t>
            </a:r>
            <a:r>
              <a:rPr lang="cs-CZ" sz="2400" dirty="0"/>
              <a:t> in nucleosides: 1‘, 2‘....5‘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0618" y="532435"/>
            <a:ext cx="8768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Building blocks of nucleic acids: bases and pentoses</a:t>
            </a:r>
          </a:p>
        </p:txBody>
      </p:sp>
      <p:sp>
        <p:nvSpPr>
          <p:cNvPr id="6" name="Oval 5"/>
          <p:cNvSpPr/>
          <p:nvPr/>
        </p:nvSpPr>
        <p:spPr>
          <a:xfrm>
            <a:off x="8715736" y="2465408"/>
            <a:ext cx="694481" cy="960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al 8"/>
          <p:cNvSpPr/>
          <p:nvPr/>
        </p:nvSpPr>
        <p:spPr>
          <a:xfrm>
            <a:off x="8520895" y="4712826"/>
            <a:ext cx="694481" cy="960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10232021" y="2199190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RNA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29778" y="434243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1699051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5" y="0"/>
            <a:ext cx="54006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365" y="860959"/>
            <a:ext cx="6306635" cy="523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58806" y="1875099"/>
            <a:ext cx="179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always </a:t>
            </a:r>
            <a:r>
              <a:rPr lang="cs-CZ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cs-CZ" dirty="0">
                <a:solidFill>
                  <a:srgbClr val="FF0000"/>
                </a:solidFill>
              </a:rPr>
              <a:t> anomer</a:t>
            </a:r>
          </a:p>
        </p:txBody>
      </p:sp>
    </p:spTree>
    <p:extLst>
      <p:ext uri="{BB962C8B-B14F-4D97-AF65-F5344CB8AC3E}">
        <p14:creationId xmlns:p14="http://schemas.microsoft.com/office/powerpoint/2010/main" val="1612132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138" y="318424"/>
            <a:ext cx="8296275" cy="6267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625" y="3557212"/>
            <a:ext cx="4398259" cy="507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949" y="5706792"/>
            <a:ext cx="2299089" cy="705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593" y="4466200"/>
            <a:ext cx="3553438" cy="10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7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47"/>
            <a:ext cx="482441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15" y="150471"/>
            <a:ext cx="3087559" cy="408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19" y="4120587"/>
            <a:ext cx="2555224" cy="245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ovéPole 4"/>
          <p:cNvSpPr txBox="1">
            <a:spLocks noChangeArrowheads="1"/>
          </p:cNvSpPr>
          <p:nvPr/>
        </p:nvSpPr>
        <p:spPr bwMode="auto">
          <a:xfrm>
            <a:off x="626500" y="518570"/>
            <a:ext cx="11414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dirty="0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61366" y="6061198"/>
            <a:ext cx="2554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methyl donor </a:t>
            </a:r>
          </a:p>
          <a:p>
            <a:pPr algn="r"/>
            <a:r>
              <a:rPr lang="cs-CZ" dirty="0"/>
              <a:t>for methylation reactions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762" y="254643"/>
            <a:ext cx="4040238" cy="636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059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5" descr="C:\Users\Uživatel\Documents\dokumenty\prezentace\knihy-Biochemie\přednášky VUT\620px-Archaeosine_Archaeosi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27" y="1238903"/>
            <a:ext cx="2148987" cy="182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6"/>
          <p:cNvSpPr txBox="1">
            <a:spLocks noChangeArrowheads="1"/>
          </p:cNvSpPr>
          <p:nvPr/>
        </p:nvSpPr>
        <p:spPr bwMode="auto">
          <a:xfrm>
            <a:off x="7092935" y="2569862"/>
            <a:ext cx="941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archaeosine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4283" b="43521"/>
          <a:stretch/>
        </p:blipFill>
        <p:spPr>
          <a:xfrm>
            <a:off x="6821153" y="3125114"/>
            <a:ext cx="3336642" cy="26390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40236" y="923561"/>
            <a:ext cx="1712333" cy="2222312"/>
            <a:chOff x="2063650" y="4715385"/>
            <a:chExt cx="1368425" cy="1853039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650" y="4715385"/>
              <a:ext cx="1368425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ovéPole 9"/>
            <p:cNvSpPr txBox="1">
              <a:spLocks noChangeArrowheads="1"/>
            </p:cNvSpPr>
            <p:nvPr/>
          </p:nvSpPr>
          <p:spPr bwMode="auto">
            <a:xfrm>
              <a:off x="2325951" y="6291425"/>
              <a:ext cx="10847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dirty="0"/>
                <a:t>pseudouridine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5082"/>
          <a:stretch/>
        </p:blipFill>
        <p:spPr>
          <a:xfrm>
            <a:off x="0" y="3800212"/>
            <a:ext cx="6724650" cy="1933838"/>
          </a:xfrm>
          <a:prstGeom prst="rect">
            <a:avLst/>
          </a:prstGeom>
        </p:spPr>
      </p:pic>
      <p:pic>
        <p:nvPicPr>
          <p:cNvPr id="21506" name="Picture 2" descr="https://upload.wikimedia.org/wikipedia/commons/thumb/b/b7/Dihydrouridine.svg/170px-Dihydrouridin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058" y="1065401"/>
            <a:ext cx="1320888" cy="15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9"/>
          <p:cNvSpPr txBox="1">
            <a:spLocks noChangeArrowheads="1"/>
          </p:cNvSpPr>
          <p:nvPr/>
        </p:nvSpPr>
        <p:spPr bwMode="auto">
          <a:xfrm>
            <a:off x="3313917" y="2646349"/>
            <a:ext cx="12595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dihydrodouridine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6580" y="16106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033" y="208344"/>
            <a:ext cx="5351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Unusual bases and nucleosides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926" y="346083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in tRNA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46430" y="2604304"/>
            <a:ext cx="578735" cy="7292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863525" y="3055716"/>
            <a:ext cx="208343" cy="312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759353" y="3854370"/>
            <a:ext cx="324090" cy="486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0" y="5546202"/>
            <a:ext cx="236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adenine demethylation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28439" y="5536556"/>
            <a:ext cx="236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guanine demethylation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61051" y="5526910"/>
            <a:ext cx="219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catabolism of purines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5883797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nucleoside=inosine (I)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858947" y="2615878"/>
            <a:ext cx="3148314" cy="9259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19417" y="338173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tRNA</a:t>
            </a:r>
            <a:r>
              <a:rPr lang="cs-CZ" baseline="30000" dirty="0">
                <a:solidFill>
                  <a:srgbClr val="FF0000"/>
                </a:solidFill>
              </a:rPr>
              <a:t>Phe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743200" y="3715473"/>
            <a:ext cx="4352081" cy="2199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32700" y="1493133"/>
            <a:ext cx="11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in archeae</a:t>
            </a:r>
          </a:p>
        </p:txBody>
      </p:sp>
      <p:pic>
        <p:nvPicPr>
          <p:cNvPr id="21508" name="Picture 4" descr="http://higheredbcs.wiley.com/legacy/college/boyer/0471661791/structure/tRNA/trna_diagram_smal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493" y="0"/>
            <a:ext cx="2654461" cy="32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6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Some basic terms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hydrogen bond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ionic interactions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hydrophobic interactions, stacking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ester bond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N-glycosidic bonds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condensation, hydrolysis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oxidation, reduction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electrophile, nucleophile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tautomers, enol-keto, amino-imino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173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005264"/>
            <a:ext cx="29702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2208213" y="1628776"/>
          <a:ext cx="281146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3" imgW="1793524" imgH="1208534" progId="CorelPhotoPaint.Image.9">
                  <p:embed/>
                </p:oleObj>
              </mc:Choice>
              <mc:Fallback>
                <p:oleObj name="CorelPhotoPaint.Image.9" r:id="rId3" imgW="1793524" imgH="1208534" progId="CorelPhotoPaint.Image.9">
                  <p:embed/>
                  <p:pic>
                    <p:nvPicPr>
                      <p:cNvPr id="266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3" y="1628776"/>
                        <a:ext cx="281146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8" name="Picture 4" descr="C:\Users\Uživatel\Documents\dokumenty\prezentace\knihy-Biochemie\přednášky VUT\281px-Wobbl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87" y="693737"/>
            <a:ext cx="2890837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ovéPole 4"/>
          <p:cNvSpPr txBox="1">
            <a:spLocks noChangeArrowheads="1"/>
          </p:cNvSpPr>
          <p:nvPr/>
        </p:nvSpPr>
        <p:spPr bwMode="auto">
          <a:xfrm>
            <a:off x="1921397" y="393540"/>
            <a:ext cx="31364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Watson-Crick base pairs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(„canonical“)</a:t>
            </a:r>
          </a:p>
        </p:txBody>
      </p:sp>
      <p:sp>
        <p:nvSpPr>
          <p:cNvPr id="26630" name="TextovéPole 5"/>
          <p:cNvSpPr txBox="1">
            <a:spLocks noChangeArrowheads="1"/>
          </p:cNvSpPr>
          <p:nvPr/>
        </p:nvSpPr>
        <p:spPr bwMode="auto">
          <a:xfrm>
            <a:off x="6770554" y="393540"/>
            <a:ext cx="29642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wobble pairs (examples)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95413" y="1307939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(in fact canonical)</a:t>
            </a:r>
          </a:p>
        </p:txBody>
      </p:sp>
    </p:spTree>
    <p:extLst>
      <p:ext uri="{BB962C8B-B14F-4D97-AF65-F5344CB8AC3E}">
        <p14:creationId xmlns:p14="http://schemas.microsoft.com/office/powerpoint/2010/main" val="25539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65100"/>
            <a:ext cx="851535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202" y="1070076"/>
            <a:ext cx="2567770" cy="207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749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8227690" cy="372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385" y="4059118"/>
            <a:ext cx="3579851" cy="258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98" y="3796496"/>
            <a:ext cx="4699155" cy="265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7" t="3783" r="2795" b="8963"/>
          <a:stretch>
            <a:fillRect/>
          </a:stretch>
        </p:blipFill>
        <p:spPr bwMode="auto">
          <a:xfrm>
            <a:off x="6018836" y="3627316"/>
            <a:ext cx="1607635" cy="291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647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09"/>
            <a:ext cx="10336192" cy="673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350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1992313" y="7651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Multistranded DNA structures</a:t>
            </a:r>
          </a:p>
        </p:txBody>
      </p:sp>
      <p:sp>
        <p:nvSpPr>
          <p:cNvPr id="32771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altLang="cs-CZ" sz="3600" dirty="0"/>
          </a:p>
          <a:p>
            <a:pPr eaLnBrk="1" hangingPunct="1"/>
            <a:endParaRPr lang="cs-CZ" altLang="cs-CZ" sz="3600" dirty="0"/>
          </a:p>
          <a:p>
            <a:pPr eaLnBrk="1" hangingPunct="1"/>
            <a:endParaRPr lang="cs-CZ" altLang="cs-CZ" sz="3600" dirty="0"/>
          </a:p>
          <a:p>
            <a:pPr eaLnBrk="1" hangingPunct="1"/>
            <a:r>
              <a:rPr lang="cs-CZ" altLang="cs-CZ" sz="3600" dirty="0"/>
              <a:t>triplexes </a:t>
            </a:r>
          </a:p>
          <a:p>
            <a:pPr eaLnBrk="1" hangingPunct="1"/>
            <a:r>
              <a:rPr lang="cs-CZ" altLang="cs-CZ" sz="3600" dirty="0"/>
              <a:t>tetraplexes (quadruplexes)</a:t>
            </a:r>
          </a:p>
        </p:txBody>
      </p:sp>
    </p:spTree>
    <p:extLst>
      <p:ext uri="{BB962C8B-B14F-4D97-AF65-F5344CB8AC3E}">
        <p14:creationId xmlns:p14="http://schemas.microsoft.com/office/powerpoint/2010/main" val="487758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07" y="868100"/>
            <a:ext cx="11070288" cy="5636871"/>
          </a:xfrm>
          <a:prstGeom prst="rect">
            <a:avLst/>
          </a:prstGeom>
        </p:spPr>
      </p:pic>
      <p:sp>
        <p:nvSpPr>
          <p:cNvPr id="33795" name="TextovéPole 2"/>
          <p:cNvSpPr txBox="1">
            <a:spLocks noChangeArrowheads="1"/>
          </p:cNvSpPr>
          <p:nvPr/>
        </p:nvSpPr>
        <p:spPr bwMode="auto">
          <a:xfrm>
            <a:off x="1224174" y="109879"/>
            <a:ext cx="4905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Hoogsteen base pairs (triads)</a:t>
            </a:r>
          </a:p>
        </p:txBody>
      </p:sp>
      <p:sp>
        <p:nvSpPr>
          <p:cNvPr id="3" name="Oval 2"/>
          <p:cNvSpPr/>
          <p:nvPr/>
        </p:nvSpPr>
        <p:spPr>
          <a:xfrm>
            <a:off x="3808071" y="1238491"/>
            <a:ext cx="405113" cy="416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4896091" y="960699"/>
            <a:ext cx="21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cytosine protonation</a:t>
            </a:r>
          </a:p>
        </p:txBody>
      </p:sp>
    </p:spTree>
    <p:extLst>
      <p:ext uri="{BB962C8B-B14F-4D97-AF65-F5344CB8AC3E}">
        <p14:creationId xmlns:p14="http://schemas.microsoft.com/office/powerpoint/2010/main" val="1583477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Triplex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(homopurine</a:t>
            </a:r>
            <a:r>
              <a:rPr lang="en-US" altLang="cs-CZ" sz="2000" dirty="0">
                <a:latin typeface="Arial" panose="020B0604020202020204" pitchFamily="34" charset="0"/>
              </a:rPr>
              <a:t>·</a:t>
            </a:r>
            <a:r>
              <a:rPr lang="cs-CZ" altLang="cs-CZ" sz="2000" dirty="0">
                <a:latin typeface="Arial" panose="020B0604020202020204" pitchFamily="34" charset="0"/>
              </a:rPr>
              <a:t>homopyrimidine stretch of suitable sequence)</a:t>
            </a:r>
            <a:endParaRPr lang="en-US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e.g. 	</a:t>
            </a: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TTTTTTTTTTTTTTTTTTTTTTTTTTTTTTTTTTTTTTTT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	AAAAAAAAAAAAAAAAAAAAAAAAAAAAAAAAAAAAAAAA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3014663" y="371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40050" y="3046413"/>
            <a:ext cx="6280150" cy="2805112"/>
            <a:chOff x="883" y="2306"/>
            <a:chExt cx="3956" cy="1767"/>
          </a:xfrm>
        </p:grpSpPr>
        <p:graphicFrame>
          <p:nvGraphicFramePr>
            <p:cNvPr id="34823" name="Object 2"/>
            <p:cNvGraphicFramePr>
              <a:graphicFrameLocks noChangeAspect="1"/>
            </p:cNvGraphicFramePr>
            <p:nvPr/>
          </p:nvGraphicFramePr>
          <p:xfrm>
            <a:off x="2682" y="2716"/>
            <a:ext cx="1768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PhotoPaint.Image.9" r:id="rId2" imgW="2806857" imgH="2153143" progId="CorelPhotoPaint.Image.9">
                    <p:embed/>
                  </p:oleObj>
                </mc:Choice>
                <mc:Fallback>
                  <p:oleObj name="CorelPhotoPaint.Image.9" r:id="rId2" imgW="2806857" imgH="2153143" progId="CorelPhotoPaint.Image.9">
                    <p:embed/>
                    <p:pic>
                      <p:nvPicPr>
                        <p:cNvPr id="3482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2" y="2716"/>
                          <a:ext cx="1768" cy="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824" name="Group 7"/>
            <p:cNvGrpSpPr>
              <a:grpSpLocks/>
            </p:cNvGrpSpPr>
            <p:nvPr/>
          </p:nvGrpSpPr>
          <p:grpSpPr bwMode="auto">
            <a:xfrm>
              <a:off x="883" y="2306"/>
              <a:ext cx="3956" cy="1767"/>
              <a:chOff x="883" y="2306"/>
              <a:chExt cx="3956" cy="1767"/>
            </a:xfrm>
          </p:grpSpPr>
          <p:sp>
            <p:nvSpPr>
              <p:cNvPr id="34825" name="Text Box 8"/>
              <p:cNvSpPr txBox="1">
                <a:spLocks noChangeArrowheads="1"/>
              </p:cNvSpPr>
              <p:nvPr/>
            </p:nvSpPr>
            <p:spPr bwMode="auto">
              <a:xfrm>
                <a:off x="883" y="2306"/>
                <a:ext cx="395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FF3300"/>
                    </a:solidFill>
                    <a:latin typeface="Courier" pitchFamily="49" charset="0"/>
                  </a:rPr>
                  <a:t>TTTTTTTTTTTTTTTTTTTTTTTTTTTTTTTTTTTTTTTT</a:t>
                </a:r>
              </a:p>
            </p:txBody>
          </p:sp>
          <p:grpSp>
            <p:nvGrpSpPr>
              <p:cNvPr id="34826" name="Group 9"/>
              <p:cNvGrpSpPr>
                <a:grpSpLocks/>
              </p:cNvGrpSpPr>
              <p:nvPr/>
            </p:nvGrpSpPr>
            <p:grpSpPr bwMode="auto">
              <a:xfrm>
                <a:off x="998" y="2620"/>
                <a:ext cx="2075" cy="1453"/>
                <a:chOff x="998" y="2620"/>
                <a:chExt cx="2075" cy="1453"/>
              </a:xfrm>
            </p:grpSpPr>
            <p:graphicFrame>
              <p:nvGraphicFramePr>
                <p:cNvPr id="34827" name="Object 3"/>
                <p:cNvGraphicFramePr>
                  <a:graphicFrameLocks noChangeAspect="1"/>
                </p:cNvGraphicFramePr>
                <p:nvPr/>
              </p:nvGraphicFramePr>
              <p:xfrm>
                <a:off x="998" y="2620"/>
                <a:ext cx="682" cy="14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orelPhotoPaint.Image.9" r:id="rId4" imgW="2025400" imgH="4315429" progId="CorelPhotoPaint.Image.9">
                        <p:embed/>
                      </p:oleObj>
                    </mc:Choice>
                    <mc:Fallback>
                      <p:oleObj name="CorelPhotoPaint.Image.9" r:id="rId4" imgW="2025400" imgH="4315429" progId="CorelPhotoPaint.Image.9">
                        <p:embed/>
                        <p:pic>
                          <p:nvPicPr>
                            <p:cNvPr id="34827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8" y="2620"/>
                              <a:ext cx="682" cy="145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482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533" y="3616"/>
                  <a:ext cx="154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latin typeface="Arial" panose="020B0604020202020204" pitchFamily="34" charset="0"/>
                    </a:rPr>
                    <a:t>(intermolecular triplex)</a:t>
                  </a:r>
                </a:p>
              </p:txBody>
            </p:sp>
          </p:grpSp>
        </p:grpSp>
      </p:grpSp>
      <p:sp>
        <p:nvSpPr>
          <p:cNvPr id="75788" name="Freeform 12"/>
          <p:cNvSpPr>
            <a:spLocks/>
          </p:cNvSpPr>
          <p:nvPr/>
        </p:nvSpPr>
        <p:spPr bwMode="auto">
          <a:xfrm>
            <a:off x="6332538" y="3551238"/>
            <a:ext cx="2678112" cy="2108200"/>
          </a:xfrm>
          <a:custGeom>
            <a:avLst/>
            <a:gdLst>
              <a:gd name="T0" fmla="*/ 820737 w 1687"/>
              <a:gd name="T1" fmla="*/ 1292225 h 1328"/>
              <a:gd name="T2" fmla="*/ 563562 w 1687"/>
              <a:gd name="T3" fmla="*/ 1592263 h 1328"/>
              <a:gd name="T4" fmla="*/ 96837 w 1687"/>
              <a:gd name="T5" fmla="*/ 1735138 h 1328"/>
              <a:gd name="T6" fmla="*/ 1149350 w 1687"/>
              <a:gd name="T7" fmla="*/ 2078038 h 1328"/>
              <a:gd name="T8" fmla="*/ 2549525 w 1687"/>
              <a:gd name="T9" fmla="*/ 1549400 h 1328"/>
              <a:gd name="T10" fmla="*/ 1920875 w 1687"/>
              <a:gd name="T11" fmla="*/ 192088 h 1328"/>
              <a:gd name="T12" fmla="*/ 1035050 w 1687"/>
              <a:gd name="T13" fmla="*/ 392113 h 1328"/>
              <a:gd name="T14" fmla="*/ 820737 w 1687"/>
              <a:gd name="T15" fmla="*/ 1292225 h 13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7"/>
              <a:gd name="T25" fmla="*/ 0 h 1328"/>
              <a:gd name="T26" fmla="*/ 1687 w 1687"/>
              <a:gd name="T27" fmla="*/ 1328 h 13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7" h="1328">
                <a:moveTo>
                  <a:pt x="517" y="814"/>
                </a:moveTo>
                <a:cubicBezTo>
                  <a:pt x="471" y="903"/>
                  <a:pt x="431" y="957"/>
                  <a:pt x="355" y="1003"/>
                </a:cubicBezTo>
                <a:cubicBezTo>
                  <a:pt x="279" y="1049"/>
                  <a:pt x="0" y="1042"/>
                  <a:pt x="61" y="1093"/>
                </a:cubicBezTo>
                <a:cubicBezTo>
                  <a:pt x="122" y="1144"/>
                  <a:pt x="467" y="1328"/>
                  <a:pt x="724" y="1309"/>
                </a:cubicBezTo>
                <a:cubicBezTo>
                  <a:pt x="981" y="1290"/>
                  <a:pt x="1525" y="1174"/>
                  <a:pt x="1606" y="976"/>
                </a:cubicBezTo>
                <a:cubicBezTo>
                  <a:pt x="1687" y="778"/>
                  <a:pt x="1369" y="242"/>
                  <a:pt x="1210" y="121"/>
                </a:cubicBezTo>
                <a:cubicBezTo>
                  <a:pt x="1051" y="0"/>
                  <a:pt x="767" y="132"/>
                  <a:pt x="652" y="247"/>
                </a:cubicBezTo>
                <a:cubicBezTo>
                  <a:pt x="537" y="362"/>
                  <a:pt x="545" y="696"/>
                  <a:pt x="517" y="814"/>
                </a:cubicBezTo>
                <a:close/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5575300" y="3695700"/>
            <a:ext cx="1652588" cy="15763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8" grpId="0" animBg="1"/>
      <p:bldP spid="7578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259"/>
            <a:ext cx="58801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2"/>
          <p:cNvSpPr txBox="1">
            <a:spLocks noChangeArrowheads="1"/>
          </p:cNvSpPr>
          <p:nvPr/>
        </p:nvSpPr>
        <p:spPr bwMode="auto">
          <a:xfrm>
            <a:off x="869444" y="1229710"/>
            <a:ext cx="1710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Guanine tetrad</a:t>
            </a:r>
          </a:p>
        </p:txBody>
      </p:sp>
      <p:sp>
        <p:nvSpPr>
          <p:cNvPr id="35844" name="TextovéPole 3"/>
          <p:cNvSpPr txBox="1">
            <a:spLocks noChangeArrowheads="1"/>
          </p:cNvSpPr>
          <p:nvPr/>
        </p:nvSpPr>
        <p:spPr bwMode="auto">
          <a:xfrm>
            <a:off x="3581203" y="1241285"/>
            <a:ext cx="2005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Guanine tetraplex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929" y="2217975"/>
            <a:ext cx="1053809" cy="1713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089" y="2020663"/>
            <a:ext cx="904500" cy="219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9394" t="-350" r="4282" b="350"/>
          <a:stretch/>
        </p:blipFill>
        <p:spPr>
          <a:xfrm>
            <a:off x="10599493" y="2427851"/>
            <a:ext cx="860402" cy="141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783" y="2404911"/>
            <a:ext cx="1159516" cy="14332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4879" y="4192005"/>
            <a:ext cx="1268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tetramolecular</a:t>
            </a:r>
          </a:p>
          <a:p>
            <a:pPr algn="ctr"/>
            <a:r>
              <a:rPr lang="cs-CZ" sz="1400" dirty="0"/>
              <a:t>parallel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8195" y="4218512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bimolecular</a:t>
            </a:r>
          </a:p>
          <a:p>
            <a:pPr algn="ctr"/>
            <a:r>
              <a:rPr lang="cs-CZ" sz="1400" dirty="0"/>
              <a:t>antiparallel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82427" y="4136210"/>
            <a:ext cx="125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intramolecular</a:t>
            </a:r>
          </a:p>
          <a:p>
            <a:pPr algn="ctr"/>
            <a:r>
              <a:rPr lang="cs-CZ" sz="1400" dirty="0"/>
              <a:t>antiparallel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21528" y="4136210"/>
            <a:ext cx="125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intramolecular</a:t>
            </a:r>
          </a:p>
          <a:p>
            <a:pPr algn="ctr"/>
            <a:r>
              <a:rPr lang="cs-CZ" sz="1400" dirty="0"/>
              <a:t>parallel</a:t>
            </a:r>
          </a:p>
        </p:txBody>
      </p:sp>
    </p:spTree>
    <p:extLst>
      <p:ext uri="{BB962C8B-B14F-4D97-AF65-F5344CB8AC3E}">
        <p14:creationId xmlns:p14="http://schemas.microsoft.com/office/powerpoint/2010/main" val="1078857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746" y="2009089"/>
            <a:ext cx="1746649" cy="2975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2034" y="1278694"/>
            <a:ext cx="2967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cytosine tetraplex (i-motif)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558" y="4193470"/>
            <a:ext cx="3171097" cy="1651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623" y="2421668"/>
            <a:ext cx="2801073" cy="1331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84" y="2394666"/>
            <a:ext cx="3254795" cy="2709770"/>
          </a:xfrm>
          <a:prstGeom prst="rect">
            <a:avLst/>
          </a:prstGeom>
        </p:spPr>
      </p:pic>
      <p:sp>
        <p:nvSpPr>
          <p:cNvPr id="7" name="TextovéPole 9"/>
          <p:cNvSpPr txBox="1">
            <a:spLocks noChangeArrowheads="1"/>
          </p:cNvSpPr>
          <p:nvPr/>
        </p:nvSpPr>
        <p:spPr bwMode="auto">
          <a:xfrm>
            <a:off x="570507" y="1316216"/>
            <a:ext cx="28964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hemiprotonated C</a:t>
            </a:r>
            <a:r>
              <a:rPr lang="cs-CZ" altLang="cs-CZ" sz="2000" baseline="30000" dirty="0"/>
              <a:t>+</a:t>
            </a:r>
            <a:r>
              <a:rPr lang="en-US" sz="2000" dirty="0"/>
              <a:t>•</a:t>
            </a:r>
            <a:r>
              <a:rPr lang="cs-CZ" altLang="cs-CZ" sz="2000" dirty="0"/>
              <a:t>C pair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996757" y="1141726"/>
            <a:ext cx="3079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metal ion-mediated pairing </a:t>
            </a:r>
          </a:p>
          <a:p>
            <a:pPr algn="ctr"/>
            <a:r>
              <a:rPr lang="cs-CZ" sz="2000" dirty="0"/>
              <a:t>(non-physiological)</a:t>
            </a:r>
          </a:p>
        </p:txBody>
      </p:sp>
    </p:spTree>
    <p:extLst>
      <p:ext uri="{BB962C8B-B14F-4D97-AF65-F5344CB8AC3E}">
        <p14:creationId xmlns:p14="http://schemas.microsoft.com/office/powerpoint/2010/main" val="2147472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097" y="2460143"/>
            <a:ext cx="10515600" cy="1325563"/>
          </a:xfrm>
        </p:spPr>
        <p:txBody>
          <a:bodyPr>
            <a:normAutofit/>
          </a:bodyPr>
          <a:lstStyle/>
          <a:p>
            <a:r>
              <a:rPr lang="cs-CZ" sz="6600" dirty="0"/>
              <a:t>Chemical reactivity of DNA</a:t>
            </a:r>
          </a:p>
        </p:txBody>
      </p:sp>
    </p:spTree>
    <p:extLst>
      <p:ext uri="{BB962C8B-B14F-4D97-AF65-F5344CB8AC3E}">
        <p14:creationId xmlns:p14="http://schemas.microsoft.com/office/powerpoint/2010/main" val="2071121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07"/>
          <p:cNvSpPr>
            <a:spLocks/>
          </p:cNvSpPr>
          <p:nvPr/>
        </p:nvSpPr>
        <p:spPr bwMode="auto">
          <a:xfrm>
            <a:off x="6107114" y="2973388"/>
            <a:ext cx="2581275" cy="1092200"/>
          </a:xfrm>
          <a:custGeom>
            <a:avLst/>
            <a:gdLst>
              <a:gd name="T0" fmla="*/ 2147483646 w 1626"/>
              <a:gd name="T1" fmla="*/ 2147483646 h 688"/>
              <a:gd name="T2" fmla="*/ 2147483646 w 1626"/>
              <a:gd name="T3" fmla="*/ 2147483646 h 688"/>
              <a:gd name="T4" fmla="*/ 2147483646 w 1626"/>
              <a:gd name="T5" fmla="*/ 2147483646 h 688"/>
              <a:gd name="T6" fmla="*/ 2147483646 w 1626"/>
              <a:gd name="T7" fmla="*/ 2147483646 h 688"/>
              <a:gd name="T8" fmla="*/ 2147483646 w 1626"/>
              <a:gd name="T9" fmla="*/ 2147483646 h 688"/>
              <a:gd name="T10" fmla="*/ 2147483646 w 1626"/>
              <a:gd name="T11" fmla="*/ 2147483646 h 688"/>
              <a:gd name="T12" fmla="*/ 2147483646 w 1626"/>
              <a:gd name="T13" fmla="*/ 2147483646 h 688"/>
              <a:gd name="T14" fmla="*/ 2147483646 w 1626"/>
              <a:gd name="T15" fmla="*/ 2147483646 h 6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26"/>
              <a:gd name="T25" fmla="*/ 0 h 688"/>
              <a:gd name="T26" fmla="*/ 1626 w 1626"/>
              <a:gd name="T27" fmla="*/ 688 h 6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26" h="688">
                <a:moveTo>
                  <a:pt x="1581" y="332"/>
                </a:moveTo>
                <a:cubicBezTo>
                  <a:pt x="1316" y="222"/>
                  <a:pt x="1052" y="113"/>
                  <a:pt x="855" y="60"/>
                </a:cubicBezTo>
                <a:cubicBezTo>
                  <a:pt x="658" y="7"/>
                  <a:pt x="537" y="0"/>
                  <a:pt x="401" y="15"/>
                </a:cubicBezTo>
                <a:cubicBezTo>
                  <a:pt x="265" y="30"/>
                  <a:pt x="76" y="53"/>
                  <a:pt x="38" y="151"/>
                </a:cubicBezTo>
                <a:cubicBezTo>
                  <a:pt x="0" y="249"/>
                  <a:pt x="30" y="522"/>
                  <a:pt x="174" y="605"/>
                </a:cubicBezTo>
                <a:cubicBezTo>
                  <a:pt x="318" y="688"/>
                  <a:pt x="681" y="665"/>
                  <a:pt x="900" y="650"/>
                </a:cubicBezTo>
                <a:cubicBezTo>
                  <a:pt x="1119" y="635"/>
                  <a:pt x="1369" y="544"/>
                  <a:pt x="1490" y="514"/>
                </a:cubicBezTo>
                <a:cubicBezTo>
                  <a:pt x="1611" y="484"/>
                  <a:pt x="1618" y="476"/>
                  <a:pt x="1626" y="468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Hydrogen bond</a:t>
            </a:r>
          </a:p>
        </p:txBody>
      </p:sp>
      <p:graphicFrame>
        <p:nvGraphicFramePr>
          <p:cNvPr id="16388" name="Object 2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621520"/>
              </p:ext>
            </p:extLst>
          </p:nvPr>
        </p:nvGraphicFramePr>
        <p:xfrm>
          <a:off x="2541573" y="2993341"/>
          <a:ext cx="6735763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2" imgW="1211400" imgH="228600" progId="ISISServer">
                  <p:embed/>
                </p:oleObj>
              </mc:Choice>
              <mc:Fallback>
                <p:oleObj name="ISIS/Draw Sketch" r:id="rId2" imgW="1211400" imgH="228600" progId="ISISServer">
                  <p:embed/>
                  <p:pic>
                    <p:nvPicPr>
                      <p:cNvPr id="16388" name="Object 2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573" y="2993341"/>
                        <a:ext cx="6735763" cy="127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Line 202"/>
          <p:cNvSpPr>
            <a:spLocks noChangeShapeType="1"/>
          </p:cNvSpPr>
          <p:nvPr/>
        </p:nvSpPr>
        <p:spPr bwMode="auto">
          <a:xfrm>
            <a:off x="6202844" y="3500439"/>
            <a:ext cx="2303463" cy="7302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Text Box 203"/>
          <p:cNvSpPr txBox="1">
            <a:spLocks noChangeArrowheads="1"/>
          </p:cNvSpPr>
          <p:nvPr/>
        </p:nvSpPr>
        <p:spPr bwMode="auto">
          <a:xfrm>
            <a:off x="3359150" y="2636839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d-</a:t>
            </a:r>
          </a:p>
        </p:txBody>
      </p:sp>
      <p:sp>
        <p:nvSpPr>
          <p:cNvPr id="16391" name="Text Box 204"/>
          <p:cNvSpPr txBox="1">
            <a:spLocks noChangeArrowheads="1"/>
          </p:cNvSpPr>
          <p:nvPr/>
        </p:nvSpPr>
        <p:spPr bwMode="auto">
          <a:xfrm>
            <a:off x="6024563" y="2636839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d+</a:t>
            </a:r>
          </a:p>
        </p:txBody>
      </p:sp>
      <p:sp>
        <p:nvSpPr>
          <p:cNvPr id="16392" name="Text Box 205"/>
          <p:cNvSpPr txBox="1">
            <a:spLocks noChangeArrowheads="1"/>
          </p:cNvSpPr>
          <p:nvPr/>
        </p:nvSpPr>
        <p:spPr bwMode="auto">
          <a:xfrm>
            <a:off x="8975725" y="2708275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d-</a:t>
            </a:r>
          </a:p>
        </p:txBody>
      </p:sp>
      <p:sp>
        <p:nvSpPr>
          <p:cNvPr id="16393" name="Text Box 208"/>
          <p:cNvSpPr txBox="1">
            <a:spLocks noChangeArrowheads="1"/>
          </p:cNvSpPr>
          <p:nvPr/>
        </p:nvSpPr>
        <p:spPr bwMode="auto">
          <a:xfrm>
            <a:off x="1857376" y="4699001"/>
            <a:ext cx="390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electronegative atom (O, N)</a:t>
            </a:r>
          </a:p>
        </p:txBody>
      </p:sp>
      <p:sp>
        <p:nvSpPr>
          <p:cNvPr id="16394" name="Text Box 209"/>
          <p:cNvSpPr txBox="1">
            <a:spLocks noChangeArrowheads="1"/>
          </p:cNvSpPr>
          <p:nvPr/>
        </p:nvSpPr>
        <p:spPr bwMode="auto">
          <a:xfrm>
            <a:off x="6456364" y="4581526"/>
            <a:ext cx="4103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electronegative atom with lone electron pair (O, N)</a:t>
            </a:r>
          </a:p>
        </p:txBody>
      </p:sp>
      <p:sp>
        <p:nvSpPr>
          <p:cNvPr id="16395" name="Line 210"/>
          <p:cNvSpPr>
            <a:spLocks noChangeShapeType="1"/>
          </p:cNvSpPr>
          <p:nvPr/>
        </p:nvSpPr>
        <p:spPr bwMode="auto">
          <a:xfrm flipV="1">
            <a:off x="3071813" y="39338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6" name="Line 211"/>
          <p:cNvSpPr>
            <a:spLocks noChangeShapeType="1"/>
          </p:cNvSpPr>
          <p:nvPr/>
        </p:nvSpPr>
        <p:spPr bwMode="auto">
          <a:xfrm flipV="1">
            <a:off x="8688388" y="4005264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t="10802" r="7922" b="62700"/>
          <a:stretch/>
        </p:blipFill>
        <p:spPr bwMode="auto">
          <a:xfrm>
            <a:off x="7643497" y="289367"/>
            <a:ext cx="3896463" cy="209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861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Chemical reactivity of DNA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7172325" cy="4525963"/>
          </a:xfrm>
        </p:spPr>
        <p:txBody>
          <a:bodyPr/>
          <a:lstStyle/>
          <a:p>
            <a:pPr eaLnBrk="1" hangingPunct="1"/>
            <a:r>
              <a:rPr lang="cs-CZ" altLang="cs-CZ"/>
              <a:t>DNA chemistry is derived from chemistry of its costituents</a:t>
            </a:r>
          </a:p>
          <a:p>
            <a:pPr eaLnBrk="1" hangingPunct="1"/>
            <a:r>
              <a:rPr lang="cs-CZ" altLang="cs-CZ"/>
              <a:t>phosphodiester bonds</a:t>
            </a:r>
          </a:p>
          <a:p>
            <a:pPr eaLnBrk="1" hangingPunct="1"/>
            <a:r>
              <a:rPr lang="cs-CZ" altLang="cs-CZ"/>
              <a:t>N-glycosidic bonds</a:t>
            </a:r>
          </a:p>
          <a:p>
            <a:pPr eaLnBrk="1" hangingPunct="1"/>
            <a:r>
              <a:rPr lang="cs-CZ" altLang="cs-CZ"/>
              <a:t>deoxyribose</a:t>
            </a:r>
          </a:p>
          <a:p>
            <a:pPr eaLnBrk="1" hangingPunct="1"/>
            <a:r>
              <a:rPr lang="cs-CZ" altLang="cs-CZ"/>
              <a:t>nitrogenous bases</a:t>
            </a:r>
          </a:p>
          <a:p>
            <a:pPr eaLnBrk="1" hangingPunct="1"/>
            <a:endParaRPr lang="cs-CZ" altLang="cs-CZ"/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5768976" y="4919663"/>
          <a:ext cx="7524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2" imgW="812659" imgH="1206906" progId="ISISServer">
                  <p:embed/>
                </p:oleObj>
              </mc:Choice>
              <mc:Fallback>
                <p:oleObj name="ISIS/Draw Sketch" r:id="rId2" imgW="812659" imgH="1206906" progId="ISISServer">
                  <p:embed/>
                  <p:pic>
                    <p:nvPicPr>
                      <p:cNvPr id="922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8976" y="4919663"/>
                        <a:ext cx="7524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4467226" y="4991100"/>
          <a:ext cx="10572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4" imgW="1199672" imgH="1208587" progId="ISISServer">
                  <p:embed/>
                </p:oleObj>
              </mc:Choice>
              <mc:Fallback>
                <p:oleObj name="ISIS/Draw Sketch" r:id="rId4" imgW="1199672" imgH="1208587" progId="ISISServer">
                  <p:embed/>
                  <p:pic>
                    <p:nvPicPr>
                      <p:cNvPr id="922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226" y="4991100"/>
                        <a:ext cx="10572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8"/>
          <p:cNvGraphicFramePr>
            <a:graphicFrameLocks noChangeAspect="1"/>
          </p:cNvGraphicFramePr>
          <p:nvPr/>
        </p:nvGraphicFramePr>
        <p:xfrm>
          <a:off x="6932614" y="4959350"/>
          <a:ext cx="892175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6" imgW="976803" imgH="1155099" progId="ISISServer">
                  <p:embed/>
                </p:oleObj>
              </mc:Choice>
              <mc:Fallback>
                <p:oleObj name="ISIS/Draw Sketch" r:id="rId6" imgW="976803" imgH="1155099" progId="ISISServer">
                  <p:embed/>
                  <p:pic>
                    <p:nvPicPr>
                      <p:cNvPr id="92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614" y="4959350"/>
                        <a:ext cx="892175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9"/>
          <p:cNvGraphicFramePr>
            <a:graphicFrameLocks noChangeAspect="1"/>
          </p:cNvGraphicFramePr>
          <p:nvPr/>
        </p:nvGraphicFramePr>
        <p:xfrm>
          <a:off x="8110538" y="4941888"/>
          <a:ext cx="1168400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8" imgW="1354479" imgH="1150292" progId="ISISServer">
                  <p:embed/>
                </p:oleObj>
              </mc:Choice>
              <mc:Fallback>
                <p:oleObj name="ISIS/Draw Sketch" r:id="rId8" imgW="1354479" imgH="1150292" progId="ISISServer">
                  <p:embed/>
                  <p:pic>
                    <p:nvPicPr>
                      <p:cNvPr id="922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0538" y="4941888"/>
                        <a:ext cx="1168400" cy="99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24" name="Group 18"/>
          <p:cNvGrpSpPr>
            <a:grpSpLocks/>
          </p:cNvGrpSpPr>
          <p:nvPr/>
        </p:nvGrpSpPr>
        <p:grpSpPr bwMode="auto">
          <a:xfrm>
            <a:off x="7453314" y="2341563"/>
            <a:ext cx="2097087" cy="2430462"/>
            <a:chOff x="3825" y="1808"/>
            <a:chExt cx="1578" cy="1765"/>
          </a:xfrm>
        </p:grpSpPr>
        <p:graphicFrame>
          <p:nvGraphicFramePr>
            <p:cNvPr id="9225" name="Object 11"/>
            <p:cNvGraphicFramePr>
              <a:graphicFrameLocks noChangeAspect="1"/>
            </p:cNvGraphicFramePr>
            <p:nvPr/>
          </p:nvGraphicFramePr>
          <p:xfrm>
            <a:off x="3825" y="1908"/>
            <a:ext cx="994" cy="1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SIS/Draw Sketch" r:id="rId10" imgW="1141730" imgH="1915160" progId="ISISServer">
                    <p:embed/>
                  </p:oleObj>
                </mc:Choice>
                <mc:Fallback>
                  <p:oleObj name="ISIS/Draw Sketch" r:id="rId10" imgW="1141730" imgH="1915160" progId="ISISServer">
                    <p:embed/>
                    <p:pic>
                      <p:nvPicPr>
                        <p:cNvPr id="922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5" y="1908"/>
                          <a:ext cx="994" cy="16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6" name="Text Box 12"/>
            <p:cNvSpPr txBox="1">
              <a:spLocks noChangeArrowheads="1"/>
            </p:cNvSpPr>
            <p:nvPr/>
          </p:nvSpPr>
          <p:spPr bwMode="auto">
            <a:xfrm>
              <a:off x="4100" y="1808"/>
              <a:ext cx="1098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2-deoxyribose</a:t>
              </a:r>
            </a:p>
          </p:txBody>
        </p:sp>
        <p:sp>
          <p:nvSpPr>
            <p:cNvPr id="9227" name="Text Box 13"/>
            <p:cNvSpPr txBox="1">
              <a:spLocks noChangeArrowheads="1"/>
            </p:cNvSpPr>
            <p:nvPr/>
          </p:nvSpPr>
          <p:spPr bwMode="auto">
            <a:xfrm>
              <a:off x="4551" y="2997"/>
              <a:ext cx="852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phosphate</a:t>
              </a:r>
            </a:p>
          </p:txBody>
        </p:sp>
        <p:sp>
          <p:nvSpPr>
            <p:cNvPr id="9228" name="Line 16"/>
            <p:cNvSpPr>
              <a:spLocks noChangeShapeType="1"/>
            </p:cNvSpPr>
            <p:nvPr/>
          </p:nvSpPr>
          <p:spPr bwMode="auto">
            <a:xfrm flipH="1">
              <a:off x="4401" y="2007"/>
              <a:ext cx="27" cy="1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9" name="Line 17"/>
            <p:cNvSpPr>
              <a:spLocks noChangeShapeType="1"/>
            </p:cNvSpPr>
            <p:nvPr/>
          </p:nvSpPr>
          <p:spPr bwMode="auto">
            <a:xfrm flipH="1">
              <a:off x="4473" y="3105"/>
              <a:ext cx="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951731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4050" y="1228726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3600"/>
              <a:t>Chemical modification of DNA:</a:t>
            </a:r>
          </a:p>
          <a:p>
            <a:pPr eaLnBrk="1" hangingPunct="1"/>
            <a:endParaRPr lang="cs-CZ" altLang="cs-CZ" sz="3600"/>
          </a:p>
          <a:p>
            <a:pPr eaLnBrk="1" hangingPunct="1"/>
            <a:r>
              <a:rPr lang="cs-CZ" altLang="cs-CZ"/>
              <a:t>damage to the genetic material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analytical use</a:t>
            </a:r>
          </a:p>
        </p:txBody>
      </p:sp>
    </p:spTree>
    <p:extLst>
      <p:ext uri="{BB962C8B-B14F-4D97-AF65-F5344CB8AC3E}">
        <p14:creationId xmlns:p14="http://schemas.microsoft.com/office/powerpoint/2010/main" val="1830133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/>
              <a:t>both phosphodiester and N-glycosidic bonds susceptible to acid hydrolysis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N-glycosidic bond more stable toward hydrolysis in pyrimidine than in purine nucleosides (and more in ribo- than in deoxynucleosides)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stable in alkali (unlike RNA)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alkali-labile sites: upon DNA damage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enzymatic hydrolysis (N-glycosylases, nucleases, phosphodiesterases)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400"/>
          </a:p>
        </p:txBody>
      </p:sp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DNA hydrolysis</a:t>
            </a:r>
          </a:p>
        </p:txBody>
      </p:sp>
      <p:pic>
        <p:nvPicPr>
          <p:cNvPr id="860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4" y="3476625"/>
            <a:ext cx="38766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9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two main sites susceptible to oxidation attacks:</a:t>
            </a:r>
          </a:p>
          <a:p>
            <a:pPr eaLnBrk="1" hangingPunct="1"/>
            <a:endParaRPr lang="cs-CZ" altLang="cs-CZ"/>
          </a:p>
          <a:p>
            <a:pPr lvl="1" eaLnBrk="1" hangingPunct="1"/>
            <a:endParaRPr lang="cs-CZ" altLang="cs-CZ"/>
          </a:p>
          <a:p>
            <a:pPr lvl="1" eaLnBrk="1" hangingPunct="1"/>
            <a:r>
              <a:rPr lang="cs-CZ" altLang="cs-CZ"/>
              <a:t>C8 of purines (ROS)</a:t>
            </a:r>
          </a:p>
          <a:p>
            <a:pPr lvl="1" eaLnBrk="1" hangingPunct="1"/>
            <a:endParaRPr lang="cs-CZ" altLang="cs-CZ"/>
          </a:p>
          <a:p>
            <a:pPr lvl="1" eaLnBrk="1" hangingPunct="1"/>
            <a:r>
              <a:rPr lang="cs-CZ" altLang="cs-CZ"/>
              <a:t>C5-C6 of pyrimidines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Oxidation</a:t>
            </a:r>
          </a:p>
        </p:txBody>
      </p:sp>
      <p:sp>
        <p:nvSpPr>
          <p:cNvPr id="12292" name="Text Box 12"/>
          <p:cNvSpPr txBox="1">
            <a:spLocks noChangeArrowheads="1"/>
          </p:cNvSpPr>
          <p:nvPr/>
        </p:nvSpPr>
        <p:spPr bwMode="auto">
          <a:xfrm>
            <a:off x="5432425" y="5275263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+</a:t>
            </a:r>
          </a:p>
        </p:txBody>
      </p:sp>
      <p:pic>
        <p:nvPicPr>
          <p:cNvPr id="1229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2486026"/>
            <a:ext cx="22669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4791075"/>
            <a:ext cx="16573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9" y="4548189"/>
            <a:ext cx="38576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144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reactions with nucleophiles</a:t>
            </a:r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C4 and C6 are centres of electron deficit in pyrimidine moieties (electrophile centres)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reaction with hydrazine: pyrazole derivative and urea residue bound to the sugar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with T the reaction is disfavored in high salt: Maxam-Gilbert sequencing technique</a:t>
            </a:r>
          </a:p>
        </p:txBody>
      </p:sp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9" y="2624139"/>
            <a:ext cx="67913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595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815051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reactions with nucleophiles</a:t>
            </a:r>
          </a:p>
        </p:txBody>
      </p:sp>
      <p:sp>
        <p:nvSpPr>
          <p:cNvPr id="1433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724026" y="1243013"/>
            <a:ext cx="8329613" cy="4525962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hydroxylamine</a:t>
            </a:r>
            <a:r>
              <a:rPr lang="cs-CZ" altLang="cs-CZ" sz="2000" dirty="0"/>
              <a:t>: cytosine modification </a:t>
            </a:r>
          </a:p>
          <a:p>
            <a:pPr eaLnBrk="1" hangingPunct="1"/>
            <a:r>
              <a:rPr lang="cs-CZ" altLang="cs-CZ" sz="2000" dirty="0"/>
              <a:t>the products‘ preferred tautomer pairs with adenine </a:t>
            </a:r>
            <a:r>
              <a:rPr lang="cs-CZ" altLang="cs-CZ" sz="2000" dirty="0">
                <a:cs typeface="Arial" panose="020B0604020202020204" pitchFamily="34" charset="0"/>
              </a:rPr>
              <a:t>→mutagenic</a:t>
            </a:r>
            <a:r>
              <a:rPr lang="cs-CZ" altLang="cs-CZ" sz="2000" dirty="0"/>
              <a:t>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bisulphite</a:t>
            </a:r>
            <a:r>
              <a:rPr lang="cs-CZ" altLang="cs-CZ" sz="2000" dirty="0"/>
              <a:t>: cytosine modification  inducing its deamination to uracil </a:t>
            </a:r>
            <a:r>
              <a:rPr lang="cs-CZ" altLang="cs-CZ" sz="2000" dirty="0">
                <a:cs typeface="Arial" panose="020B0604020202020204" pitchFamily="34" charset="0"/>
              </a:rPr>
              <a:t>→mutagenic</a:t>
            </a: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5-methyl cytosine does not give this reaction: genomic sequencing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	of 5</a:t>
            </a:r>
            <a:r>
              <a:rPr lang="cs-CZ" altLang="cs-CZ" sz="2000" baseline="30000" dirty="0"/>
              <a:t>m</a:t>
            </a:r>
            <a:r>
              <a:rPr lang="cs-CZ" altLang="cs-CZ" sz="2000" dirty="0"/>
              <a:t>C</a:t>
            </a:r>
          </a:p>
          <a:p>
            <a:pPr eaLnBrk="1" hangingPunct="1"/>
            <a:endParaRPr lang="cs-CZ" altLang="cs-CZ" sz="2000" dirty="0"/>
          </a:p>
        </p:txBody>
      </p:sp>
      <p:pic>
        <p:nvPicPr>
          <p:cNvPr id="1434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2162175"/>
            <a:ext cx="40957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5057775"/>
            <a:ext cx="66103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720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reactions with electrophiles</a:t>
            </a:r>
          </a:p>
        </p:txBody>
      </p:sp>
      <p:sp>
        <p:nvSpPr>
          <p:cNvPr id="1536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981200" y="1485901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attacking N and/or O atoms</a:t>
            </a:r>
          </a:p>
          <a:p>
            <a:pPr eaLnBrk="1" hangingPunct="1"/>
            <a:r>
              <a:rPr lang="cs-CZ" altLang="cs-CZ" sz="2400"/>
              <a:t>nitrous acid (HNO</a:t>
            </a:r>
            <a:r>
              <a:rPr lang="cs-CZ" altLang="cs-CZ" sz="2400" baseline="-25000"/>
              <a:t>2</a:t>
            </a:r>
            <a:r>
              <a:rPr lang="cs-CZ" altLang="cs-CZ" sz="2400"/>
              <a:t>) causes base deamination (C</a:t>
            </a:r>
            <a:r>
              <a:rPr lang="cs-CZ" altLang="cs-CZ" sz="2400">
                <a:cs typeface="Arial" panose="020B0604020202020204" pitchFamily="34" charset="0"/>
              </a:rPr>
              <a:t>→U, A→I) – affecting base pairing, mutagenic</a:t>
            </a: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aldehydes: reactions with primary amino groups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formaldehyde: two step reaction</a:t>
            </a:r>
          </a:p>
        </p:txBody>
      </p:sp>
      <p:pic>
        <p:nvPicPr>
          <p:cNvPr id="1536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2762250"/>
            <a:ext cx="2428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6" y="4972050"/>
            <a:ext cx="51720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473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DNA alkylation</a:t>
            </a:r>
          </a:p>
        </p:txBody>
      </p:sp>
      <p:sp>
        <p:nvSpPr>
          <p:cNvPr id="1638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469313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/>
              <a:t>hard or soft alkylating agents</a:t>
            </a:r>
          </a:p>
          <a:p>
            <a:pPr eaLnBrk="1" hangingPunct="1"/>
            <a:r>
              <a:rPr lang="cs-CZ" altLang="cs-CZ" sz="2000"/>
              <a:t>hard ones attack both N and O atoms, soft only N</a:t>
            </a:r>
          </a:p>
          <a:p>
            <a:pPr eaLnBrk="1" hangingPunct="1"/>
            <a:r>
              <a:rPr lang="cs-CZ" altLang="cs-CZ" sz="2000"/>
              <a:t>dimethyl sulfate: typical soft alkylating agent</a:t>
            </a:r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N-alkyl-N-nitroso urea: typical hard alkylating agent</a:t>
            </a:r>
          </a:p>
          <a:p>
            <a:pPr eaLnBrk="1" hangingPunct="1"/>
            <a:r>
              <a:rPr lang="cs-CZ" altLang="cs-CZ" sz="2000"/>
              <a:t>modifies all N + O in bases as well as phosphate groups (forming phosphotriesters)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analytical use (sequencing, foorprinting)</a:t>
            </a:r>
          </a:p>
        </p:txBody>
      </p:sp>
      <p:pic>
        <p:nvPicPr>
          <p:cNvPr id="1638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801939"/>
            <a:ext cx="42735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5233988"/>
            <a:ext cx="12573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4494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03" y="4593147"/>
            <a:ext cx="78835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7"/>
          <p:cNvSpPr>
            <a:spLocks noGrp="1" noChangeArrowheads="1"/>
          </p:cNvSpPr>
          <p:nvPr>
            <p:ph type="title"/>
          </p:nvPr>
        </p:nvSpPr>
        <p:spPr>
          <a:xfrm>
            <a:off x="17954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Biological consequences of base alkylation</a:t>
            </a:r>
          </a:p>
        </p:txBody>
      </p:sp>
      <p:sp>
        <p:nvSpPr>
          <p:cNvPr id="1741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964035" y="919614"/>
            <a:ext cx="7601125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N-alkylation</a:t>
            </a:r>
            <a:r>
              <a:rPr lang="cs-CZ" altLang="cs-CZ" sz="2400" dirty="0"/>
              <a:t>: the primary site = N7 of guanine (accessible in both ss and dsDNA)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does not change base pairing; easily repairable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N3 of adenine or guanine: located in minor groove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cytotoxic modification (DNA/RNA polymerization blocked)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N1 of guanine: interferes with base pairing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O-alkylation (G-O6, T-O6)</a:t>
            </a:r>
            <a:r>
              <a:rPr lang="cs-CZ" altLang="cs-CZ" sz="2400" dirty="0"/>
              <a:t> the bases „locked“ in enol forms </a:t>
            </a:r>
            <a:r>
              <a:rPr lang="cs-CZ" altLang="cs-CZ" sz="2400" dirty="0">
                <a:cs typeface="Arial" panose="020B0604020202020204" pitchFamily="34" charset="0"/>
              </a:rPr>
              <a:t>→ improper base pairing → mutagenic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562" y="3845873"/>
            <a:ext cx="29702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752435"/>
              </p:ext>
            </p:extLst>
          </p:nvPr>
        </p:nvGraphicFramePr>
        <p:xfrm>
          <a:off x="8810348" y="1603609"/>
          <a:ext cx="281146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4" imgW="1793524" imgH="1208534" progId="CorelPhotoPaint.Image.9">
                  <p:embed/>
                </p:oleObj>
              </mc:Choice>
              <mc:Fallback>
                <p:oleObj name="CorelPhotoPaint.Image.9" r:id="rId4" imgW="1793524" imgH="1208534" progId="CorelPhotoPaint.Image.9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348" y="1603609"/>
                        <a:ext cx="281146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219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601883" y="295676"/>
            <a:ext cx="11214904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Tautomerization, base pairing and chemical mutagenesis 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6" y="1898651"/>
            <a:ext cx="8220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9" y="1922463"/>
            <a:ext cx="23447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9" y="4265614"/>
            <a:ext cx="82772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ovéPole 5"/>
          <p:cNvSpPr txBox="1">
            <a:spLocks noChangeArrowheads="1"/>
          </p:cNvSpPr>
          <p:nvPr/>
        </p:nvSpPr>
        <p:spPr bwMode="auto">
          <a:xfrm>
            <a:off x="8375429" y="4607508"/>
            <a:ext cx="3060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/>
              <a:t>similarly uracil is deamination product of cytosine</a:t>
            </a:r>
          </a:p>
        </p:txBody>
      </p:sp>
    </p:spTree>
    <p:extLst>
      <p:ext uri="{BB962C8B-B14F-4D97-AF65-F5344CB8AC3E}">
        <p14:creationId xmlns:p14="http://schemas.microsoft.com/office/powerpoint/2010/main" val="80569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Hydrogen bond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crucial importance for biology</a:t>
            </a:r>
          </a:p>
          <a:p>
            <a:pPr eaLnBrk="1" hangingPunct="1"/>
            <a:r>
              <a:rPr lang="cs-CZ" altLang="cs-CZ" dirty="0"/>
              <a:t>properties of water</a:t>
            </a:r>
          </a:p>
          <a:p>
            <a:pPr eaLnBrk="1" hangingPunct="1"/>
            <a:r>
              <a:rPr lang="cs-CZ" altLang="cs-CZ" dirty="0"/>
              <a:t>nucleobase pairing</a:t>
            </a:r>
          </a:p>
          <a:p>
            <a:pPr eaLnBrk="1" hangingPunct="1"/>
            <a:r>
              <a:rPr lang="cs-CZ" altLang="cs-CZ" dirty="0"/>
              <a:t>protein structures</a:t>
            </a:r>
          </a:p>
          <a:p>
            <a:pPr eaLnBrk="1" hangingPunct="1"/>
            <a:r>
              <a:rPr lang="cs-CZ" altLang="cs-CZ" dirty="0"/>
              <a:t>protein-DNA interactions</a:t>
            </a:r>
          </a:p>
          <a:p>
            <a:pPr eaLnBrk="1" hangingPunct="1"/>
            <a:r>
              <a:rPr lang="cs-CZ" altLang="cs-CZ" dirty="0"/>
              <a:t>many others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0"/>
          <a:stretch>
            <a:fillRect/>
          </a:stretch>
        </p:blipFill>
        <p:spPr bwMode="auto">
          <a:xfrm>
            <a:off x="6096001" y="4508501"/>
            <a:ext cx="22320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341438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8"/>
          <a:stretch>
            <a:fillRect/>
          </a:stretch>
        </p:blipFill>
        <p:spPr bwMode="auto">
          <a:xfrm>
            <a:off x="5808664" y="2420939"/>
            <a:ext cx="2160587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>
            <a:fillRect/>
          </a:stretch>
        </p:blipFill>
        <p:spPr bwMode="auto">
          <a:xfrm>
            <a:off x="8112125" y="2817813"/>
            <a:ext cx="2376488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25174" r="52734" b="13403"/>
          <a:stretch>
            <a:fillRect/>
          </a:stretch>
        </p:blipFill>
        <p:spPr bwMode="auto">
          <a:xfrm>
            <a:off x="8183564" y="4149726"/>
            <a:ext cx="17668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515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981200" y="237251"/>
            <a:ext cx="8229600" cy="5754688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chloro- (bromo-) acetaldehyde</a:t>
            </a:r>
            <a:r>
              <a:rPr lang="cs-CZ" altLang="cs-CZ" sz="2400" dirty="0"/>
              <a:t>: two reactive centres (aldehyde and alkylhalogenide)</a:t>
            </a:r>
          </a:p>
          <a:p>
            <a:pPr eaLnBrk="1" hangingPunct="1"/>
            <a:r>
              <a:rPr lang="cs-CZ" altLang="cs-CZ" sz="2400" dirty="0"/>
              <a:t>reaction with C or A</a:t>
            </a:r>
          </a:p>
          <a:p>
            <a:pPr eaLnBrk="1" hangingPunct="1"/>
            <a:r>
              <a:rPr lang="cs-CZ" altLang="cs-CZ" sz="2400" dirty="0"/>
              <a:t>chemical probes (react only with unpaired bases)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b="1" dirty="0"/>
              <a:t>diethyl pyrocarbonate</a:t>
            </a:r>
            <a:r>
              <a:rPr lang="cs-CZ" altLang="cs-CZ" sz="2400" dirty="0"/>
              <a:t>: acylation of purines (primarily A) or C</a:t>
            </a:r>
          </a:p>
          <a:p>
            <a:pPr eaLnBrk="1" hangingPunct="1"/>
            <a:r>
              <a:rPr lang="cs-CZ" altLang="cs-CZ" sz="2400" dirty="0"/>
              <a:t>modification leads to opening of the imidazole ring </a:t>
            </a:r>
          </a:p>
          <a:p>
            <a:pPr eaLnBrk="1" hangingPunct="1"/>
            <a:r>
              <a:rPr lang="cs-CZ" altLang="cs-CZ" sz="2400" dirty="0"/>
              <a:t>chemical DNA probing</a:t>
            </a:r>
          </a:p>
        </p:txBody>
      </p:sp>
      <p:pic>
        <p:nvPicPr>
          <p:cNvPr id="1843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9" y="752475"/>
            <a:ext cx="13239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2124075"/>
            <a:ext cx="2552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"/>
          <a:stretch/>
        </p:blipFill>
        <p:spPr bwMode="auto">
          <a:xfrm>
            <a:off x="5089845" y="4778668"/>
            <a:ext cx="3475314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606" y="5023214"/>
            <a:ext cx="1876425" cy="1190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7676" y="4851109"/>
            <a:ext cx="1562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28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1945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685926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some substances became toxic after their metabolic conversion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detoxifying</a:t>
            </a:r>
            <a:r>
              <a:rPr lang="cs-CZ" altLang="cs-CZ"/>
              <a:t> machinery of the organism acts here as a bad fellow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microsomal hydroxylase complex, </a:t>
            </a:r>
            <a:r>
              <a:rPr lang="cs-CZ" altLang="cs-CZ" b="1"/>
              <a:t>cytochrome P450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the role of this system is to introduce suitable reactive groups into xenobiotics enabling their conjugation with other molecules followed by removal from the organism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but….</a:t>
            </a:r>
          </a:p>
        </p:txBody>
      </p:sp>
    </p:spTree>
    <p:extLst>
      <p:ext uri="{BB962C8B-B14F-4D97-AF65-F5344CB8AC3E}">
        <p14:creationId xmlns:p14="http://schemas.microsoft.com/office/powerpoint/2010/main" val="41501523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81200" y="168592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aromatic nitrogenous compounds (amines, nitro- or azo- compounds):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aromatic amines are converted into either (safe) phenols, or (dangerous) hydroxylamine derivatives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azo- compounds: „cleaved“ into amines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nitro- compounds: reduced into hydroxylamines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</p:txBody>
      </p:sp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2776539"/>
            <a:ext cx="49831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922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81200" y="13573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/>
              <a:t>polycyclic aromatic hydrocarbons like benzo[</a:t>
            </a:r>
            <a:r>
              <a:rPr lang="cs-CZ" altLang="cs-CZ" sz="2400">
                <a:latin typeface="Symbol" panose="05050102010706020507" pitchFamily="18" charset="2"/>
              </a:rPr>
              <a:t>a</a:t>
            </a:r>
            <a:r>
              <a:rPr lang="cs-CZ" altLang="cs-CZ" sz="2400"/>
              <a:t>]pyrene: three-step activation </a:t>
            </a:r>
          </a:p>
          <a:p>
            <a:pPr lvl="1" eaLnBrk="1" hangingPunct="1"/>
            <a:r>
              <a:rPr lang="cs-CZ" altLang="cs-CZ" sz="2000"/>
              <a:t>P450 introduces epoxy group</a:t>
            </a:r>
          </a:p>
          <a:p>
            <a:pPr lvl="1" eaLnBrk="1" hangingPunct="1"/>
            <a:r>
              <a:rPr lang="cs-CZ" altLang="cs-CZ" sz="2000"/>
              <a:t>epoxide hydrolase opens the epoxide circle</a:t>
            </a:r>
          </a:p>
          <a:p>
            <a:pPr lvl="1" eaLnBrk="1" hangingPunct="1"/>
            <a:r>
              <a:rPr lang="cs-CZ" altLang="cs-CZ" sz="2000"/>
              <a:t>P450 introduces second epoxy group </a:t>
            </a:r>
          </a:p>
          <a:p>
            <a:pPr eaLnBrk="1" hangingPunct="1"/>
            <a:r>
              <a:rPr lang="cs-CZ" altLang="cs-CZ" sz="2400"/>
              <a:t>DNA adduct formation (primarily -NH</a:t>
            </a:r>
            <a:r>
              <a:rPr lang="cs-CZ" altLang="cs-CZ" sz="2400" baseline="-25000"/>
              <a:t>2</a:t>
            </a:r>
            <a:r>
              <a:rPr lang="cs-CZ" altLang="cs-CZ" sz="2400"/>
              <a:t> of guanine, then G-N7, G-O6 and A-N6)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similar pathway of 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aflatoxin activation</a:t>
            </a:r>
          </a:p>
          <a:p>
            <a:pPr lvl="1" eaLnBrk="1" hangingPunct="1"/>
            <a:endParaRPr lang="cs-CZ" altLang="cs-CZ" sz="2000"/>
          </a:p>
        </p:txBody>
      </p:sp>
      <p:pic>
        <p:nvPicPr>
          <p:cNvPr id="2150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5610225"/>
            <a:ext cx="381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11"/>
          <p:cNvGrpSpPr>
            <a:grpSpLocks/>
          </p:cNvGrpSpPr>
          <p:nvPr/>
        </p:nvGrpSpPr>
        <p:grpSpPr bwMode="auto">
          <a:xfrm>
            <a:off x="5961064" y="3954464"/>
            <a:ext cx="4364037" cy="2689225"/>
            <a:chOff x="2795" y="2599"/>
            <a:chExt cx="2749" cy="1694"/>
          </a:xfrm>
        </p:grpSpPr>
        <p:pic>
          <p:nvPicPr>
            <p:cNvPr id="2151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2649"/>
              <a:ext cx="267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Text Box 10"/>
            <p:cNvSpPr txBox="1">
              <a:spLocks noChangeArrowheads="1"/>
            </p:cNvSpPr>
            <p:nvPr/>
          </p:nvSpPr>
          <p:spPr bwMode="auto">
            <a:xfrm>
              <a:off x="2795" y="2599"/>
              <a:ext cx="6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bay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6883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0"/>
          <p:cNvGrpSpPr>
            <a:grpSpLocks/>
          </p:cNvGrpSpPr>
          <p:nvPr/>
        </p:nvGrpSpPr>
        <p:grpSpPr bwMode="auto">
          <a:xfrm>
            <a:off x="1524001" y="2528888"/>
            <a:ext cx="4271963" cy="4329112"/>
            <a:chOff x="252" y="774"/>
            <a:chExt cx="3258" cy="3429"/>
          </a:xfrm>
        </p:grpSpPr>
        <p:sp>
          <p:nvSpPr>
            <p:cNvPr id="22536" name="Rectangle 9"/>
            <p:cNvSpPr>
              <a:spLocks noChangeArrowheads="1"/>
            </p:cNvSpPr>
            <p:nvPr/>
          </p:nvSpPr>
          <p:spPr bwMode="auto">
            <a:xfrm>
              <a:off x="252" y="774"/>
              <a:ext cx="3258" cy="34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pic>
          <p:nvPicPr>
            <p:cNvPr id="22537" name="Picture 2" descr="LMBP-obr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787"/>
              <a:ext cx="2706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3" descr="LMBP-obr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1415"/>
              <a:ext cx="3024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4" descr="LMBP-obr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2296"/>
              <a:ext cx="3066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5" descr="LMBP-obr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" y="3460"/>
              <a:ext cx="226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Rectangle 11"/>
          <p:cNvSpPr>
            <a:spLocks noGrp="1" noChangeArrowheads="1"/>
          </p:cNvSpPr>
          <p:nvPr>
            <p:ph type="title"/>
          </p:nvPr>
        </p:nvSpPr>
        <p:spPr>
          <a:xfrm>
            <a:off x="1981200" y="1031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anticancer drugs</a:t>
            </a:r>
          </a:p>
        </p:txBody>
      </p:sp>
      <p:sp>
        <p:nvSpPr>
          <p:cNvPr id="22532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781175" y="115728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/>
              <a:t>some types of antineoplastic agents act via formation of DNA adducts </a:t>
            </a:r>
          </a:p>
          <a:p>
            <a:pPr eaLnBrk="1" hangingPunct="1"/>
            <a:r>
              <a:rPr lang="cs-CZ" altLang="cs-CZ" sz="2400"/>
              <a:t>metallodrugs: mainly platinum complexes</a:t>
            </a:r>
          </a:p>
        </p:txBody>
      </p:sp>
      <p:sp>
        <p:nvSpPr>
          <p:cNvPr id="22533" name="Text Box 13"/>
          <p:cNvSpPr txBox="1">
            <a:spLocks noChangeArrowheads="1"/>
          </p:cNvSpPr>
          <p:nvPr/>
        </p:nvSpPr>
        <p:spPr bwMode="auto">
          <a:xfrm>
            <a:off x="4560889" y="5984875"/>
            <a:ext cx="1235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</a:rPr>
              <a:t>(ineffective)</a:t>
            </a:r>
          </a:p>
        </p:txBody>
      </p:sp>
      <p:graphicFrame>
        <p:nvGraphicFramePr>
          <p:cNvPr id="2253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356042"/>
              </p:ext>
            </p:extLst>
          </p:nvPr>
        </p:nvGraphicFramePr>
        <p:xfrm>
          <a:off x="6556375" y="2790504"/>
          <a:ext cx="3100388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6" imgW="3101040" imgH="1218960" progId="ISISServer">
                  <p:embed/>
                </p:oleObj>
              </mc:Choice>
              <mc:Fallback>
                <p:oleObj name="ISIS/Draw Sketch" r:id="rId6" imgW="3101040" imgH="1218960" progId="ISISServer">
                  <p:embed/>
                  <p:pic>
                    <p:nvPicPr>
                      <p:cNvPr id="2253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75" y="2790504"/>
                        <a:ext cx="3100388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186582"/>
              </p:ext>
            </p:extLst>
          </p:nvPr>
        </p:nvGraphicFramePr>
        <p:xfrm>
          <a:off x="6656247" y="4534202"/>
          <a:ext cx="2760663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8" imgW="2758320" imgH="1203840" progId="ISISServer">
                  <p:embed/>
                </p:oleObj>
              </mc:Choice>
              <mc:Fallback>
                <p:oleObj name="ISIS/Draw Sketch" r:id="rId8" imgW="2758320" imgH="1203840" progId="ISISServer">
                  <p:embed/>
                  <p:pic>
                    <p:nvPicPr>
                      <p:cNvPr id="2253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6247" y="4534202"/>
                        <a:ext cx="2760663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1815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cisplatin: reaction with DNA in certain sequence motifs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8" t="-1982" r="-1608" b="-1982"/>
          <a:stretch>
            <a:fillRect/>
          </a:stretch>
        </p:blipFill>
        <p:spPr bwMode="auto">
          <a:xfrm>
            <a:off x="6003925" y="2852739"/>
            <a:ext cx="4464050" cy="36480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8" t="-1291" r="-838" b="-1291"/>
          <a:stretch>
            <a:fillRect/>
          </a:stretch>
        </p:blipFill>
        <p:spPr bwMode="auto">
          <a:xfrm>
            <a:off x="1524001" y="1585914"/>
            <a:ext cx="4360863" cy="2852737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731963" y="4575175"/>
            <a:ext cx="42338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some adduct types preferred (and/or more stable than others)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1,2-GG and 1,2-AG IACs = the main cytotoxic lesions</a:t>
            </a:r>
          </a:p>
        </p:txBody>
      </p:sp>
    </p:spTree>
    <p:extLst>
      <p:ext uri="{BB962C8B-B14F-4D97-AF65-F5344CB8AC3E}">
        <p14:creationId xmlns:p14="http://schemas.microsoft.com/office/powerpoint/2010/main" val="14887376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1" y="3259723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65" y="1520243"/>
            <a:ext cx="4541013" cy="455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32" y="2279129"/>
            <a:ext cx="4803732" cy="331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other platinum complexes tested as cytostatics </a:t>
            </a:r>
          </a:p>
        </p:txBody>
      </p:sp>
    </p:spTree>
    <p:extLst>
      <p:ext uri="{BB962C8B-B14F-4D97-AF65-F5344CB8AC3E}">
        <p14:creationId xmlns:p14="http://schemas.microsoft.com/office/powerpoint/2010/main" val="3530764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Photochemical DNA modifications</a:t>
            </a: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81200" y="1257301"/>
            <a:ext cx="8229600" cy="4525963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1800" dirty="0"/>
              <a:t>mainly pyrimidines</a:t>
            </a:r>
          </a:p>
          <a:p>
            <a:pPr eaLnBrk="1" hangingPunct="1"/>
            <a:r>
              <a:rPr lang="cs-CZ" altLang="cs-CZ" sz="1800" dirty="0"/>
              <a:t>excitation at 240-280 nm: reactive singlet state</a:t>
            </a:r>
          </a:p>
          <a:p>
            <a:pPr eaLnBrk="1" hangingPunct="1"/>
            <a:r>
              <a:rPr lang="cs-CZ" altLang="cs-CZ" sz="1800" dirty="0"/>
              <a:t>water addition at C5-C6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excitation at 260-280 nm: photodimerization of pyrimidines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photoproducts of C can deaminate to U (mutagenic effects)</a:t>
            </a: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002" y="1851949"/>
            <a:ext cx="5680998" cy="123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44" y="3677333"/>
            <a:ext cx="544353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8407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effects of ionizing radiation</a:t>
            </a:r>
          </a:p>
        </p:txBody>
      </p:sp>
      <p:sp>
        <p:nvSpPr>
          <p:cNvPr id="2765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mostly indirect – through water radiolysis</a:t>
            </a:r>
          </a:p>
          <a:p>
            <a:pPr eaLnBrk="1" hangingPunct="1"/>
            <a:r>
              <a:rPr lang="cs-CZ" altLang="cs-CZ" sz="2400"/>
              <a:t>each 1,000 eV produces </a:t>
            </a:r>
            <a:r>
              <a:rPr lang="en-US" altLang="cs-CZ" sz="2400"/>
              <a:t>~</a:t>
            </a:r>
            <a:r>
              <a:rPr lang="cs-CZ" altLang="cs-CZ" sz="2400"/>
              <a:t>27 </a:t>
            </a:r>
            <a:r>
              <a:rPr lang="cs-CZ" altLang="cs-CZ" sz="2400">
                <a:cs typeface="Arial" panose="020B0604020202020204" pitchFamily="34" charset="0"/>
              </a:rPr>
              <a:t>•OH radicals that attack DNA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sugar damage:abstraction of hydrogen atoms from C-H bonds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a series of steps resulting </a:t>
            </a:r>
          </a:p>
          <a:p>
            <a:pPr eaLnBrk="1" hangingPunct="1"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    in strand breakage</a:t>
            </a:r>
          </a:p>
        </p:txBody>
      </p:sp>
      <p:pic>
        <p:nvPicPr>
          <p:cNvPr id="2765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9" y="2751407"/>
            <a:ext cx="4541072" cy="409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0412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effects of ionizing radiation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base damage: hydroxylation and/or (under aerobic conditions) peroxylation</a:t>
            </a:r>
            <a:endParaRPr lang="cs-CZ" altLang="cs-CZ" sz="2400">
              <a:cs typeface="Arial" panose="020B0604020202020204" pitchFamily="34" charset="0"/>
            </a:endParaRP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109789"/>
            <a:ext cx="50831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838700"/>
            <a:ext cx="46736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6475414" y="3355975"/>
            <a:ext cx="1944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pyrimidine products</a:t>
            </a:r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5176839" y="5757863"/>
            <a:ext cx="30368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purine products (mainly C8 hydroxylation or opening of the imidazole ring)</a:t>
            </a:r>
          </a:p>
        </p:txBody>
      </p:sp>
    </p:spTree>
    <p:extLst>
      <p:ext uri="{BB962C8B-B14F-4D97-AF65-F5344CB8AC3E}">
        <p14:creationId xmlns:p14="http://schemas.microsoft.com/office/powerpoint/2010/main" val="3714784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Symbol" panose="05050102010706020507" pitchFamily="18" charset="2"/>
              </a:rPr>
              <a:t>b</a:t>
            </a:r>
            <a:r>
              <a:rPr lang="cs-CZ" sz="2800" dirty="0"/>
              <a:t>-D-ribofuranose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N-glycosidic bond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20313" y="1932973"/>
            <a:ext cx="4305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anomers: </a:t>
            </a:r>
          </a:p>
          <a:p>
            <a:r>
              <a:rPr lang="cs-CZ" sz="24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cs-CZ" sz="2400" dirty="0">
                <a:solidFill>
                  <a:srgbClr val="FF0000"/>
                </a:solidFill>
              </a:rPr>
              <a:t> (hemiacetal hydroxyl „down“)  </a:t>
            </a:r>
            <a:r>
              <a:rPr lang="cs-CZ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cs-CZ" sz="2400" b="1" dirty="0">
                <a:solidFill>
                  <a:srgbClr val="FF0000"/>
                </a:solidFill>
              </a:rPr>
              <a:t> („up“ as here)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98511" y="3368234"/>
            <a:ext cx="1789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hemiacetal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01336" y="4317357"/>
            <a:ext cx="4074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(more exactly: in </a:t>
            </a:r>
            <a:r>
              <a:rPr lang="cs-CZ" dirty="0">
                <a:latin typeface="Symbol" panose="05050102010706020507" pitchFamily="18" charset="2"/>
              </a:rPr>
              <a:t>b</a:t>
            </a:r>
            <a:r>
              <a:rPr lang="cs-CZ" dirty="0"/>
              <a:t> anomer the hemiacetal hydroxyl is on the same side of the furanose ring as the -CH</a:t>
            </a:r>
            <a:r>
              <a:rPr lang="cs-CZ" baseline="-25000" dirty="0"/>
              <a:t>2</a:t>
            </a:r>
            <a:r>
              <a:rPr lang="cs-CZ" dirty="0"/>
              <a:t>OH group)</a:t>
            </a:r>
          </a:p>
        </p:txBody>
      </p:sp>
    </p:spTree>
    <p:extLst>
      <p:ext uri="{BB962C8B-B14F-4D97-AF65-F5344CB8AC3E}">
        <p14:creationId xmlns:p14="http://schemas.microsoft.com/office/powerpoint/2010/main" val="27692638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chemical nucleases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995488" y="1046164"/>
            <a:ext cx="82407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species containing redox active metal ions mediating production of hydroxyl radicals (or othe reactive oxygen species) via Fenton and/or Haber-Weiss processes</a:t>
            </a:r>
          </a:p>
        </p:txBody>
      </p:sp>
      <p:pic>
        <p:nvPicPr>
          <p:cNvPr id="2970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405189"/>
            <a:ext cx="6738938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133850"/>
            <a:ext cx="44958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4803776" y="5892801"/>
            <a:ext cx="1470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bleomycine</a:t>
            </a: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3617914" y="5970588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Fe or Cu</a:t>
            </a:r>
          </a:p>
        </p:txBody>
      </p:sp>
      <p:sp>
        <p:nvSpPr>
          <p:cNvPr id="29704" name="Rectangle 13"/>
          <p:cNvSpPr>
            <a:spLocks noChangeArrowheads="1"/>
          </p:cNvSpPr>
          <p:nvPr/>
        </p:nvSpPr>
        <p:spPr bwMode="auto">
          <a:xfrm>
            <a:off x="3475039" y="2116138"/>
            <a:ext cx="575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cs-CZ" sz="2400">
                <a:cs typeface="Times New Roman" panose="02020603050405020304" pitchFamily="18" charset="0"/>
              </a:rPr>
              <a:t>Me</a:t>
            </a:r>
            <a:r>
              <a:rPr lang="sv-SE" altLang="cs-CZ" sz="2400" baseline="30000">
                <a:cs typeface="Times New Roman" panose="02020603050405020304" pitchFamily="18" charset="0"/>
              </a:rPr>
              <a:t>n</a:t>
            </a:r>
            <a:r>
              <a:rPr lang="sv-SE" altLang="cs-CZ" sz="2400">
                <a:cs typeface="Times New Roman" panose="02020603050405020304" pitchFamily="18" charset="0"/>
              </a:rPr>
              <a:t> + H</a:t>
            </a:r>
            <a:r>
              <a:rPr lang="sv-SE" altLang="cs-CZ" sz="2400" baseline="-30000">
                <a:cs typeface="Times New Roman" panose="02020603050405020304" pitchFamily="18" charset="0"/>
              </a:rPr>
              <a:t>2</a:t>
            </a:r>
            <a:r>
              <a:rPr lang="sv-SE" altLang="cs-CZ" sz="2400">
                <a:cs typeface="Times New Roman" panose="02020603050405020304" pitchFamily="18" charset="0"/>
              </a:rPr>
              <a:t>O</a:t>
            </a:r>
            <a:r>
              <a:rPr lang="sv-SE" altLang="cs-CZ" sz="2400" baseline="-30000">
                <a:cs typeface="Times New Roman" panose="02020603050405020304" pitchFamily="18" charset="0"/>
              </a:rPr>
              <a:t>2</a:t>
            </a:r>
            <a:r>
              <a:rPr lang="sv-SE" altLang="cs-CZ" sz="2400" baseline="30000">
                <a:cs typeface="Times New Roman" panose="02020603050405020304" pitchFamily="18" charset="0"/>
              </a:rPr>
              <a:t>  </a:t>
            </a:r>
            <a:r>
              <a:rPr lang="sv-SE" altLang="cs-CZ" sz="2400">
                <a:cs typeface="Times New Roman" panose="02020603050405020304" pitchFamily="18" charset="0"/>
              </a:rPr>
              <a:t>→ Me</a:t>
            </a:r>
            <a:r>
              <a:rPr lang="sv-SE" altLang="cs-CZ" sz="2400" baseline="30000">
                <a:cs typeface="Times New Roman" panose="02020603050405020304" pitchFamily="18" charset="0"/>
              </a:rPr>
              <a:t>n+1</a:t>
            </a:r>
            <a:r>
              <a:rPr lang="sv-SE" altLang="cs-CZ" sz="2400">
                <a:cs typeface="Times New Roman" panose="02020603050405020304" pitchFamily="18" charset="0"/>
              </a:rPr>
              <a:t> + </a:t>
            </a:r>
            <a:r>
              <a:rPr lang="sv-SE" altLang="cs-CZ" sz="2400">
                <a:solidFill>
                  <a:srgbClr val="FF3300"/>
                </a:solidFill>
                <a:cs typeface="Times New Roman" panose="02020603050405020304" pitchFamily="18" charset="0"/>
              </a:rPr>
              <a:t>•OH</a:t>
            </a:r>
            <a:r>
              <a:rPr lang="sv-SE" altLang="cs-CZ" sz="2400">
                <a:cs typeface="Times New Roman" panose="02020603050405020304" pitchFamily="18" charset="0"/>
              </a:rPr>
              <a:t> + OH</a:t>
            </a:r>
            <a:r>
              <a:rPr lang="sv-SE" altLang="cs-CZ" sz="2400" baseline="30000">
                <a:cs typeface="Times New Roman" panose="02020603050405020304" pitchFamily="18" charset="0"/>
              </a:rPr>
              <a:t>-</a:t>
            </a:r>
            <a:r>
              <a:rPr lang="sv-SE" altLang="cs-CZ" sz="2400">
                <a:cs typeface="Times New Roman" panose="02020603050405020304" pitchFamily="18" charset="0"/>
              </a:rPr>
              <a:t>	</a:t>
            </a:r>
            <a:r>
              <a:rPr lang="cs-CZ" altLang="cs-CZ" sz="2400"/>
              <a:t> </a:t>
            </a:r>
          </a:p>
        </p:txBody>
      </p:sp>
      <p:sp>
        <p:nvSpPr>
          <p:cNvPr id="29705" name="Text Box 14"/>
          <p:cNvSpPr txBox="1">
            <a:spLocks noChangeArrowheads="1"/>
          </p:cNvSpPr>
          <p:nvPr/>
        </p:nvSpPr>
        <p:spPr bwMode="auto">
          <a:xfrm>
            <a:off x="2003426" y="2906714"/>
            <a:ext cx="2373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iron/EDTA complex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Cu(phen)</a:t>
            </a:r>
            <a:r>
              <a:rPr lang="cs-CZ" altLang="cs-CZ" sz="2000" baseline="-25000"/>
              <a:t>2 </a:t>
            </a:r>
            <a:r>
              <a:rPr lang="cs-CZ" altLang="cs-CZ" sz="2000"/>
              <a:t>complex</a:t>
            </a:r>
          </a:p>
        </p:txBody>
      </p:sp>
    </p:spTree>
    <p:extLst>
      <p:ext uri="{BB962C8B-B14F-4D97-AF65-F5344CB8AC3E}">
        <p14:creationId xmlns:p14="http://schemas.microsoft.com/office/powerpoint/2010/main" val="109834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Chemical approaches in DNA studies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(several examples)</a:t>
            </a:r>
          </a:p>
        </p:txBody>
      </p:sp>
    </p:spTree>
    <p:extLst>
      <p:ext uri="{BB962C8B-B14F-4D97-AF65-F5344CB8AC3E}">
        <p14:creationId xmlns:p14="http://schemas.microsoft.com/office/powerpoint/2010/main" val="9466049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09775" y="25384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Maxam and Gilbert method </a:t>
            </a:r>
            <a:br>
              <a:rPr lang="cs-CZ"/>
            </a:br>
            <a:r>
              <a:rPr lang="cs-CZ"/>
              <a:t>of DNA sequencing</a:t>
            </a:r>
          </a:p>
        </p:txBody>
      </p:sp>
    </p:spTree>
    <p:extLst>
      <p:ext uri="{BB962C8B-B14F-4D97-AF65-F5344CB8AC3E}">
        <p14:creationId xmlns:p14="http://schemas.microsoft.com/office/powerpoint/2010/main" val="12456828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162175" y="1138238"/>
            <a:ext cx="2076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HCOOH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(acid depurination)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156326" y="595314"/>
            <a:ext cx="33004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DMS</a:t>
            </a:r>
            <a:r>
              <a:rPr lang="cs-CZ" altLang="cs-CZ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(preferential methylation of G at N7; spontaneous depurination)</a:t>
            </a:r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4713288" y="542926"/>
            <a:ext cx="628650" cy="3330575"/>
            <a:chOff x="345" y="476"/>
            <a:chExt cx="207" cy="1281"/>
          </a:xfrm>
        </p:grpSpPr>
        <p:sp>
          <p:nvSpPr>
            <p:cNvPr id="32783" name="Text Box 6"/>
            <p:cNvSpPr txBox="1">
              <a:spLocks noChangeArrowheads="1"/>
            </p:cNvSpPr>
            <p:nvPr/>
          </p:nvSpPr>
          <p:spPr bwMode="auto">
            <a:xfrm>
              <a:off x="345" y="476"/>
              <a:ext cx="207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G</a:t>
              </a:r>
            </a:p>
          </p:txBody>
        </p:sp>
        <p:sp>
          <p:nvSpPr>
            <p:cNvPr id="32784" name="Text Box 7"/>
            <p:cNvSpPr txBox="1">
              <a:spLocks noChangeArrowheads="1"/>
            </p:cNvSpPr>
            <p:nvPr/>
          </p:nvSpPr>
          <p:spPr bwMode="auto">
            <a:xfrm>
              <a:off x="356" y="794"/>
              <a:ext cx="187" cy="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A</a:t>
              </a:r>
            </a:p>
          </p:txBody>
        </p:sp>
        <p:sp>
          <p:nvSpPr>
            <p:cNvPr id="32785" name="Text Box 8"/>
            <p:cNvSpPr txBox="1">
              <a:spLocks noChangeArrowheads="1"/>
            </p:cNvSpPr>
            <p:nvPr/>
          </p:nvSpPr>
          <p:spPr bwMode="auto">
            <a:xfrm>
              <a:off x="362" y="1128"/>
              <a:ext cx="176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T</a:t>
              </a:r>
            </a:p>
          </p:txBody>
        </p:sp>
        <p:sp>
          <p:nvSpPr>
            <p:cNvPr id="32786" name="Text Box 9"/>
            <p:cNvSpPr txBox="1">
              <a:spLocks noChangeArrowheads="1"/>
            </p:cNvSpPr>
            <p:nvPr/>
          </p:nvSpPr>
          <p:spPr bwMode="auto">
            <a:xfrm>
              <a:off x="351" y="1460"/>
              <a:ext cx="196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C</a:t>
              </a:r>
            </a:p>
          </p:txBody>
        </p:sp>
      </p:grp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1735139" y="2914651"/>
            <a:ext cx="2092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  <a:r>
              <a:rPr lang="cs-CZ" altLang="cs-CZ" sz="1800"/>
              <a:t> (modification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&amp;</a:t>
            </a:r>
            <a:r>
              <a:rPr lang="cs-CZ" altLang="cs-CZ" sz="1800"/>
              <a:t>breakdown of the pyrimidine ring)</a:t>
            </a:r>
          </a:p>
        </p:txBody>
      </p:sp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5997575" y="3325813"/>
            <a:ext cx="366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hydrazine+NaCl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(selective modification of cytosine)</a:t>
            </a:r>
          </a:p>
        </p:txBody>
      </p:sp>
      <p:sp>
        <p:nvSpPr>
          <p:cNvPr id="32776" name="Line 12"/>
          <p:cNvSpPr>
            <a:spLocks noChangeShapeType="1"/>
          </p:cNvSpPr>
          <p:nvPr/>
        </p:nvSpPr>
        <p:spPr bwMode="auto">
          <a:xfrm flipH="1">
            <a:off x="5446713" y="911225"/>
            <a:ext cx="646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Line 13"/>
          <p:cNvSpPr>
            <a:spLocks noChangeShapeType="1"/>
          </p:cNvSpPr>
          <p:nvPr/>
        </p:nvSpPr>
        <p:spPr bwMode="auto">
          <a:xfrm flipV="1">
            <a:off x="3730625" y="973139"/>
            <a:ext cx="782638" cy="319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8" name="Line 14"/>
          <p:cNvSpPr>
            <a:spLocks noChangeShapeType="1"/>
          </p:cNvSpPr>
          <p:nvPr/>
        </p:nvSpPr>
        <p:spPr bwMode="auto">
          <a:xfrm>
            <a:off x="3700463" y="1349376"/>
            <a:ext cx="81280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9" name="Line 15"/>
          <p:cNvSpPr>
            <a:spLocks noChangeShapeType="1"/>
          </p:cNvSpPr>
          <p:nvPr/>
        </p:nvSpPr>
        <p:spPr bwMode="auto">
          <a:xfrm flipV="1">
            <a:off x="3875088" y="2728914"/>
            <a:ext cx="798512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0" name="Line 16"/>
          <p:cNvSpPr>
            <a:spLocks noChangeShapeType="1"/>
          </p:cNvSpPr>
          <p:nvPr/>
        </p:nvSpPr>
        <p:spPr bwMode="auto">
          <a:xfrm>
            <a:off x="3875089" y="3179763"/>
            <a:ext cx="7254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1" name="Line 17"/>
          <p:cNvSpPr>
            <a:spLocks noChangeShapeType="1"/>
          </p:cNvSpPr>
          <p:nvPr/>
        </p:nvSpPr>
        <p:spPr bwMode="auto">
          <a:xfrm flipH="1">
            <a:off x="5397501" y="3513138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2" name="Text Box 18"/>
          <p:cNvSpPr txBox="1">
            <a:spLocks noChangeArrowheads="1"/>
          </p:cNvSpPr>
          <p:nvPr/>
        </p:nvSpPr>
        <p:spPr bwMode="auto">
          <a:xfrm>
            <a:off x="1984375" y="5116513"/>
            <a:ext cx="84026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CC"/>
                </a:solidFill>
              </a:rPr>
              <a:t>at sites of base modification (removal) the sugar-phosphate backobone is labile towards alkali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0033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CC"/>
                </a:solidFill>
              </a:rPr>
              <a:t>treatment with hot piperidine </a:t>
            </a:r>
            <a:r>
              <a:rPr lang="cs-CZ" altLang="cs-CZ" sz="2400">
                <a:solidFill>
                  <a:srgbClr val="0033CC"/>
                </a:solidFill>
                <a:cs typeface="Arial" panose="020B0604020202020204" pitchFamily="34" charset="0"/>
              </a:rPr>
              <a:t>→ cleavage at such sites</a:t>
            </a:r>
          </a:p>
        </p:txBody>
      </p:sp>
    </p:spTree>
    <p:extLst>
      <p:ext uri="{BB962C8B-B14F-4D97-AF65-F5344CB8AC3E}">
        <p14:creationId xmlns:p14="http://schemas.microsoft.com/office/powerpoint/2010/main" val="30524474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2638" y="157162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DNA fragment is end-labeled (radionuclide, fluorophore)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the sample is divided into four reactions (HCOOH, DMS, hydrazine, hydrazine + NaCl)</a:t>
            </a:r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/>
            <a:r>
              <a:rPr lang="cs-CZ" altLang="cs-CZ" sz="2400"/>
              <a:t>the conditions are chosen to reach only one modification event per DNA molecule </a:t>
            </a:r>
          </a:p>
        </p:txBody>
      </p:sp>
    </p:spTree>
    <p:extLst>
      <p:ext uri="{BB962C8B-B14F-4D97-AF65-F5344CB8AC3E}">
        <p14:creationId xmlns:p14="http://schemas.microsoft.com/office/powerpoint/2010/main" val="17565658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425825" y="2682876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HCOOH</a:t>
            </a: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2360614" y="1100139"/>
            <a:ext cx="434975" cy="4605337"/>
            <a:chOff x="930" y="482"/>
            <a:chExt cx="274" cy="2901"/>
          </a:xfrm>
        </p:grpSpPr>
        <p:sp>
          <p:nvSpPr>
            <p:cNvPr id="34869" name="AutoShape 5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70" name="Group 6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4871" name="Text Box 7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72" name="Text Box 8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73" name="Text Box 9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74" name="Text Box 10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75" name="Text Box 11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76" name="Text Box 12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77" name="Text Box 13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78" name="Text Box 14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4821" name="Line 15"/>
          <p:cNvSpPr>
            <a:spLocks noChangeShapeType="1"/>
          </p:cNvSpPr>
          <p:nvPr/>
        </p:nvSpPr>
        <p:spPr bwMode="auto">
          <a:xfrm>
            <a:off x="3206750" y="3197225"/>
            <a:ext cx="142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4822" name="Group 16"/>
          <p:cNvGrpSpPr>
            <a:grpSpLocks/>
          </p:cNvGrpSpPr>
          <p:nvPr/>
        </p:nvGrpSpPr>
        <p:grpSpPr bwMode="auto">
          <a:xfrm>
            <a:off x="4797425" y="1157289"/>
            <a:ext cx="446088" cy="4605337"/>
            <a:chOff x="930" y="482"/>
            <a:chExt cx="281" cy="2901"/>
          </a:xfrm>
        </p:grpSpPr>
        <p:sp>
          <p:nvSpPr>
            <p:cNvPr id="34859" name="AutoShape 17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60" name="Group 18"/>
            <p:cNvGrpSpPr>
              <a:grpSpLocks/>
            </p:cNvGrpSpPr>
            <p:nvPr/>
          </p:nvGrpSpPr>
          <p:grpSpPr bwMode="auto">
            <a:xfrm>
              <a:off x="930" y="482"/>
              <a:ext cx="281" cy="2584"/>
              <a:chOff x="930" y="482"/>
              <a:chExt cx="281" cy="2584"/>
            </a:xfrm>
          </p:grpSpPr>
          <p:sp>
            <p:nvSpPr>
              <p:cNvPr id="34861" name="Text Box 19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62" name="Text Box 20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63" name="Text Box 21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64" name="Text Box 22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65" name="Text Box 23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66" name="Text Box 24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67" name="Text Box 25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68" name="Text Box 26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3" name="Group 27"/>
          <p:cNvGrpSpPr>
            <a:grpSpLocks/>
          </p:cNvGrpSpPr>
          <p:nvPr/>
        </p:nvGrpSpPr>
        <p:grpSpPr bwMode="auto">
          <a:xfrm>
            <a:off x="6405563" y="1155700"/>
            <a:ext cx="463550" cy="4605338"/>
            <a:chOff x="930" y="482"/>
            <a:chExt cx="292" cy="2901"/>
          </a:xfrm>
        </p:grpSpPr>
        <p:sp>
          <p:nvSpPr>
            <p:cNvPr id="34849" name="AutoShape 28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50" name="Group 29"/>
            <p:cNvGrpSpPr>
              <a:grpSpLocks/>
            </p:cNvGrpSpPr>
            <p:nvPr/>
          </p:nvGrpSpPr>
          <p:grpSpPr bwMode="auto">
            <a:xfrm>
              <a:off x="930" y="482"/>
              <a:ext cx="292" cy="2584"/>
              <a:chOff x="930" y="482"/>
              <a:chExt cx="292" cy="2584"/>
            </a:xfrm>
          </p:grpSpPr>
          <p:sp>
            <p:nvSpPr>
              <p:cNvPr id="34851" name="Text Box 30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52" name="Text Box 31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53" name="Text Box 32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54" name="Text Box 33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55" name="Text Box 34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56" name="Text Box 35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57" name="Text Box 36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58" name="Text Box 37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4" name="Group 38"/>
          <p:cNvGrpSpPr>
            <a:grpSpLocks/>
          </p:cNvGrpSpPr>
          <p:nvPr/>
        </p:nvGrpSpPr>
        <p:grpSpPr bwMode="auto">
          <a:xfrm>
            <a:off x="7766050" y="1095375"/>
            <a:ext cx="450850" cy="4605338"/>
            <a:chOff x="930" y="482"/>
            <a:chExt cx="284" cy="2901"/>
          </a:xfrm>
        </p:grpSpPr>
        <p:sp>
          <p:nvSpPr>
            <p:cNvPr id="34839" name="AutoShape 39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40" name="Group 40"/>
            <p:cNvGrpSpPr>
              <a:grpSpLocks/>
            </p:cNvGrpSpPr>
            <p:nvPr/>
          </p:nvGrpSpPr>
          <p:grpSpPr bwMode="auto">
            <a:xfrm>
              <a:off x="930" y="482"/>
              <a:ext cx="284" cy="2584"/>
              <a:chOff x="930" y="482"/>
              <a:chExt cx="284" cy="2584"/>
            </a:xfrm>
          </p:grpSpPr>
          <p:sp>
            <p:nvSpPr>
              <p:cNvPr id="34841" name="Text Box 41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42" name="Text Box 42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43" name="Text Box 43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44" name="Text Box 44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45" name="Text Box 45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46" name="Text Box 46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47" name="Text Box 47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48" name="Text Box 48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5" name="Group 49"/>
          <p:cNvGrpSpPr>
            <a:grpSpLocks/>
          </p:cNvGrpSpPr>
          <p:nvPr/>
        </p:nvGrpSpPr>
        <p:grpSpPr bwMode="auto">
          <a:xfrm>
            <a:off x="9318626" y="1081089"/>
            <a:ext cx="468313" cy="4605337"/>
            <a:chOff x="930" y="482"/>
            <a:chExt cx="295" cy="2901"/>
          </a:xfrm>
        </p:grpSpPr>
        <p:sp>
          <p:nvSpPr>
            <p:cNvPr id="34829" name="AutoShape 50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30" name="Group 51"/>
            <p:cNvGrpSpPr>
              <a:grpSpLocks/>
            </p:cNvGrpSpPr>
            <p:nvPr/>
          </p:nvGrpSpPr>
          <p:grpSpPr bwMode="auto">
            <a:xfrm>
              <a:off x="930" y="482"/>
              <a:ext cx="295" cy="2584"/>
              <a:chOff x="930" y="482"/>
              <a:chExt cx="295" cy="2584"/>
            </a:xfrm>
          </p:grpSpPr>
          <p:sp>
            <p:nvSpPr>
              <p:cNvPr id="34831" name="Text Box 52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32" name="Text Box 53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33" name="Text Box 54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34" name="Text Box 55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35" name="Text Box 56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36" name="Text Box 57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37" name="Text Box 58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38" name="Text Box 59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4826" name="Text Box 60"/>
          <p:cNvSpPr txBox="1">
            <a:spLocks noChangeArrowheads="1"/>
          </p:cNvSpPr>
          <p:nvPr/>
        </p:nvSpPr>
        <p:spPr bwMode="auto">
          <a:xfrm>
            <a:off x="5494338" y="3000376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  <p:sp>
        <p:nvSpPr>
          <p:cNvPr id="34827" name="Text Box 61"/>
          <p:cNvSpPr txBox="1">
            <a:spLocks noChangeArrowheads="1"/>
          </p:cNvSpPr>
          <p:nvPr/>
        </p:nvSpPr>
        <p:spPr bwMode="auto">
          <a:xfrm>
            <a:off x="7016750" y="3028951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  <p:sp>
        <p:nvSpPr>
          <p:cNvPr id="34828" name="Text Box 62"/>
          <p:cNvSpPr txBox="1">
            <a:spLocks noChangeArrowheads="1"/>
          </p:cNvSpPr>
          <p:nvPr/>
        </p:nvSpPr>
        <p:spPr bwMode="auto">
          <a:xfrm>
            <a:off x="8539163" y="3057526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7029087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78500" y="3092450"/>
            <a:ext cx="4889500" cy="3113088"/>
            <a:chOff x="2680" y="1948"/>
            <a:chExt cx="3080" cy="1961"/>
          </a:xfrm>
        </p:grpSpPr>
        <p:sp>
          <p:nvSpPr>
            <p:cNvPr id="35866" name="Oval 3"/>
            <p:cNvSpPr>
              <a:spLocks noChangeArrowheads="1"/>
            </p:cNvSpPr>
            <p:nvPr/>
          </p:nvSpPr>
          <p:spPr bwMode="auto">
            <a:xfrm>
              <a:off x="2680" y="1948"/>
              <a:ext cx="1545" cy="1902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35867" name="Text Box 4"/>
            <p:cNvSpPr txBox="1">
              <a:spLocks noChangeArrowheads="1"/>
            </p:cNvSpPr>
            <p:nvPr/>
          </p:nvSpPr>
          <p:spPr bwMode="auto">
            <a:xfrm>
              <a:off x="3799" y="3159"/>
              <a:ext cx="1961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3300"/>
                  </a:solidFill>
                </a:rPr>
                <a:t>only the „subfragment“ bearing the label is „visible“ in the following detection step</a:t>
              </a:r>
            </a:p>
          </p:txBody>
        </p:sp>
      </p:grp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35844" name="Group 6"/>
          <p:cNvGrpSpPr>
            <a:grpSpLocks/>
          </p:cNvGrpSpPr>
          <p:nvPr/>
        </p:nvGrpSpPr>
        <p:grpSpPr bwMode="auto">
          <a:xfrm>
            <a:off x="3254375" y="846139"/>
            <a:ext cx="450850" cy="4605337"/>
            <a:chOff x="930" y="482"/>
            <a:chExt cx="284" cy="2901"/>
          </a:xfrm>
        </p:grpSpPr>
        <p:sp>
          <p:nvSpPr>
            <p:cNvPr id="35856" name="AutoShape 7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5857" name="Group 8"/>
            <p:cNvGrpSpPr>
              <a:grpSpLocks/>
            </p:cNvGrpSpPr>
            <p:nvPr/>
          </p:nvGrpSpPr>
          <p:grpSpPr bwMode="auto">
            <a:xfrm>
              <a:off x="930" y="482"/>
              <a:ext cx="284" cy="2584"/>
              <a:chOff x="930" y="482"/>
              <a:chExt cx="284" cy="2584"/>
            </a:xfrm>
          </p:grpSpPr>
          <p:sp>
            <p:nvSpPr>
              <p:cNvPr id="35858" name="Text Box 9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5859" name="Text Box 10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5860" name="Text Box 11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5861" name="Text Box 12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5862" name="Text Box 13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5863" name="Text Box 14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5864" name="Text Box 15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5865" name="Text Box 16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5845" name="Text Box 17"/>
          <p:cNvSpPr txBox="1">
            <a:spLocks noChangeArrowheads="1"/>
          </p:cNvSpPr>
          <p:nvPr/>
        </p:nvSpPr>
        <p:spPr bwMode="auto">
          <a:xfrm>
            <a:off x="4356100" y="2389188"/>
            <a:ext cx="127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33CC"/>
                </a:solidFill>
              </a:rPr>
              <a:t>piperidine</a:t>
            </a:r>
          </a:p>
        </p:txBody>
      </p:sp>
      <p:sp>
        <p:nvSpPr>
          <p:cNvPr id="35846" name="Line 18"/>
          <p:cNvSpPr>
            <a:spLocks noChangeShapeType="1"/>
          </p:cNvSpPr>
          <p:nvPr/>
        </p:nvSpPr>
        <p:spPr bwMode="auto">
          <a:xfrm>
            <a:off x="4137025" y="2903538"/>
            <a:ext cx="142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7" name="AutoShape 19"/>
          <p:cNvSpPr>
            <a:spLocks noChangeArrowheads="1"/>
          </p:cNvSpPr>
          <p:nvPr/>
        </p:nvSpPr>
        <p:spPr bwMode="auto">
          <a:xfrm>
            <a:off x="6848476" y="5273676"/>
            <a:ext cx="358775" cy="576263"/>
          </a:xfrm>
          <a:prstGeom prst="irregularSeal1">
            <a:avLst/>
          </a:prstGeom>
          <a:solidFill>
            <a:srgbClr val="FA25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5848" name="Text Box 20"/>
          <p:cNvSpPr txBox="1">
            <a:spLocks noChangeArrowheads="1"/>
          </p:cNvSpPr>
          <p:nvPr/>
        </p:nvSpPr>
        <p:spPr bwMode="auto">
          <a:xfrm>
            <a:off x="6810376" y="415926"/>
            <a:ext cx="4302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35849" name="Text Box 21"/>
          <p:cNvSpPr txBox="1">
            <a:spLocks noChangeArrowheads="1"/>
          </p:cNvSpPr>
          <p:nvPr/>
        </p:nvSpPr>
        <p:spPr bwMode="auto">
          <a:xfrm>
            <a:off x="6827839" y="919164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</a:t>
            </a:r>
          </a:p>
        </p:txBody>
      </p:sp>
      <p:sp>
        <p:nvSpPr>
          <p:cNvPr id="35850" name="Text Box 22"/>
          <p:cNvSpPr txBox="1">
            <a:spLocks noChangeArrowheads="1"/>
          </p:cNvSpPr>
          <p:nvPr/>
        </p:nvSpPr>
        <p:spPr bwMode="auto">
          <a:xfrm>
            <a:off x="6837363" y="1450976"/>
            <a:ext cx="37941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35851" name="Text Box 23"/>
          <p:cNvSpPr txBox="1">
            <a:spLocks noChangeArrowheads="1"/>
          </p:cNvSpPr>
          <p:nvPr/>
        </p:nvSpPr>
        <p:spPr bwMode="auto">
          <a:xfrm>
            <a:off x="6819900" y="1978026"/>
            <a:ext cx="4143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</a:t>
            </a:r>
          </a:p>
        </p:txBody>
      </p:sp>
      <p:sp>
        <p:nvSpPr>
          <p:cNvPr id="35852" name="Text Box 24"/>
          <p:cNvSpPr txBox="1">
            <a:spLocks noChangeArrowheads="1"/>
          </p:cNvSpPr>
          <p:nvPr/>
        </p:nvSpPr>
        <p:spPr bwMode="auto">
          <a:xfrm>
            <a:off x="6800850" y="3273426"/>
            <a:ext cx="446088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</a:t>
            </a:r>
          </a:p>
        </p:txBody>
      </p:sp>
      <p:sp>
        <p:nvSpPr>
          <p:cNvPr id="35853" name="Text Box 25"/>
          <p:cNvSpPr txBox="1">
            <a:spLocks noChangeArrowheads="1"/>
          </p:cNvSpPr>
          <p:nvPr/>
        </p:nvSpPr>
        <p:spPr bwMode="auto">
          <a:xfrm>
            <a:off x="6832601" y="3821114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</a:t>
            </a:r>
          </a:p>
        </p:txBody>
      </p:sp>
      <p:sp>
        <p:nvSpPr>
          <p:cNvPr id="35854" name="Text Box 26"/>
          <p:cNvSpPr txBox="1">
            <a:spLocks noChangeArrowheads="1"/>
          </p:cNvSpPr>
          <p:nvPr/>
        </p:nvSpPr>
        <p:spPr bwMode="auto">
          <a:xfrm>
            <a:off x="6842126" y="4352926"/>
            <a:ext cx="3794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35855" name="Text Box 27"/>
          <p:cNvSpPr txBox="1">
            <a:spLocks noChangeArrowheads="1"/>
          </p:cNvSpPr>
          <p:nvPr/>
        </p:nvSpPr>
        <p:spPr bwMode="auto">
          <a:xfrm>
            <a:off x="6824664" y="4879976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621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2071689" y="908050"/>
            <a:ext cx="434975" cy="4605338"/>
            <a:chOff x="930" y="482"/>
            <a:chExt cx="274" cy="2901"/>
          </a:xfrm>
        </p:grpSpPr>
        <p:sp>
          <p:nvSpPr>
            <p:cNvPr id="36920" name="AutoShape 4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6921" name="Group 5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6922" name="Text Box 6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23" name="Text Box 7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24" name="Text Box 8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25" name="Text Box 9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26" name="Text Box 10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27" name="Text Box 11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28" name="Text Box 12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29" name="Text Box 13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27314" y="784226"/>
            <a:ext cx="7837487" cy="5224463"/>
            <a:chOff x="695" y="494"/>
            <a:chExt cx="4937" cy="3291"/>
          </a:xfrm>
        </p:grpSpPr>
        <p:grpSp>
          <p:nvGrpSpPr>
            <p:cNvPr id="36869" name="Group 15"/>
            <p:cNvGrpSpPr>
              <a:grpSpLocks/>
            </p:cNvGrpSpPr>
            <p:nvPr/>
          </p:nvGrpSpPr>
          <p:grpSpPr bwMode="auto">
            <a:xfrm>
              <a:off x="1505" y="925"/>
              <a:ext cx="271" cy="2584"/>
              <a:chOff x="1505" y="925"/>
              <a:chExt cx="271" cy="2584"/>
            </a:xfrm>
          </p:grpSpPr>
          <p:sp>
            <p:nvSpPr>
              <p:cNvPr id="36912" name="AutoShape 16"/>
              <p:cNvSpPr>
                <a:spLocks noChangeArrowheads="1"/>
              </p:cNvSpPr>
              <p:nvPr/>
            </p:nvSpPr>
            <p:spPr bwMode="auto">
              <a:xfrm>
                <a:off x="1526" y="3146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13" name="Text Box 17"/>
              <p:cNvSpPr txBox="1">
                <a:spLocks noChangeArrowheads="1"/>
              </p:cNvSpPr>
              <p:nvPr/>
            </p:nvSpPr>
            <p:spPr bwMode="auto">
              <a:xfrm>
                <a:off x="1513" y="92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4" name="Text Box 18"/>
              <p:cNvSpPr txBox="1">
                <a:spLocks noChangeArrowheads="1"/>
              </p:cNvSpPr>
              <p:nvPr/>
            </p:nvSpPr>
            <p:spPr bwMode="auto">
              <a:xfrm>
                <a:off x="1519" y="126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5" name="Text Box 19"/>
              <p:cNvSpPr txBox="1">
                <a:spLocks noChangeArrowheads="1"/>
              </p:cNvSpPr>
              <p:nvPr/>
            </p:nvSpPr>
            <p:spPr bwMode="auto">
              <a:xfrm>
                <a:off x="1508" y="159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16" name="Text Box 20"/>
              <p:cNvSpPr txBox="1">
                <a:spLocks noChangeArrowheads="1"/>
              </p:cNvSpPr>
              <p:nvPr/>
            </p:nvSpPr>
            <p:spPr bwMode="auto">
              <a:xfrm>
                <a:off x="1505" y="1914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17" name="Text Box 21"/>
              <p:cNvSpPr txBox="1">
                <a:spLocks noChangeArrowheads="1"/>
              </p:cNvSpPr>
              <p:nvPr/>
            </p:nvSpPr>
            <p:spPr bwMode="auto">
              <a:xfrm>
                <a:off x="1516" y="2231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8" name="Text Box 22"/>
              <p:cNvSpPr txBox="1">
                <a:spLocks noChangeArrowheads="1"/>
              </p:cNvSpPr>
              <p:nvPr/>
            </p:nvSpPr>
            <p:spPr bwMode="auto">
              <a:xfrm>
                <a:off x="1522" y="2566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9" name="Text Box 23"/>
              <p:cNvSpPr txBox="1">
                <a:spLocks noChangeArrowheads="1"/>
              </p:cNvSpPr>
              <p:nvPr/>
            </p:nvSpPr>
            <p:spPr bwMode="auto">
              <a:xfrm>
                <a:off x="1511" y="2898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0" name="Group 24"/>
            <p:cNvGrpSpPr>
              <a:grpSpLocks/>
            </p:cNvGrpSpPr>
            <p:nvPr/>
          </p:nvGrpSpPr>
          <p:grpSpPr bwMode="auto">
            <a:xfrm>
              <a:off x="2161" y="1250"/>
              <a:ext cx="271" cy="2249"/>
              <a:chOff x="2518" y="1259"/>
              <a:chExt cx="271" cy="2249"/>
            </a:xfrm>
          </p:grpSpPr>
          <p:sp>
            <p:nvSpPr>
              <p:cNvPr id="36905" name="AutoShape 25"/>
              <p:cNvSpPr>
                <a:spLocks noChangeArrowheads="1"/>
              </p:cNvSpPr>
              <p:nvPr/>
            </p:nvSpPr>
            <p:spPr bwMode="auto">
              <a:xfrm>
                <a:off x="2539" y="3145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06" name="Text Box 26"/>
              <p:cNvSpPr txBox="1">
                <a:spLocks noChangeArrowheads="1"/>
              </p:cNvSpPr>
              <p:nvPr/>
            </p:nvSpPr>
            <p:spPr bwMode="auto">
              <a:xfrm>
                <a:off x="2532" y="1259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7" name="Text Box 27"/>
              <p:cNvSpPr txBox="1">
                <a:spLocks noChangeArrowheads="1"/>
              </p:cNvSpPr>
              <p:nvPr/>
            </p:nvSpPr>
            <p:spPr bwMode="auto">
              <a:xfrm>
                <a:off x="2521" y="1591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08" name="Text Box 28"/>
              <p:cNvSpPr txBox="1">
                <a:spLocks noChangeArrowheads="1"/>
              </p:cNvSpPr>
              <p:nvPr/>
            </p:nvSpPr>
            <p:spPr bwMode="auto">
              <a:xfrm>
                <a:off x="2518" y="1913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09" name="Text Box 29"/>
              <p:cNvSpPr txBox="1">
                <a:spLocks noChangeArrowheads="1"/>
              </p:cNvSpPr>
              <p:nvPr/>
            </p:nvSpPr>
            <p:spPr bwMode="auto">
              <a:xfrm>
                <a:off x="2529" y="2230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0" name="Text Box 30"/>
              <p:cNvSpPr txBox="1">
                <a:spLocks noChangeArrowheads="1"/>
              </p:cNvSpPr>
              <p:nvPr/>
            </p:nvSpPr>
            <p:spPr bwMode="auto">
              <a:xfrm>
                <a:off x="2535" y="2565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1" name="Text Box 31"/>
              <p:cNvSpPr txBox="1">
                <a:spLocks noChangeArrowheads="1"/>
              </p:cNvSpPr>
              <p:nvPr/>
            </p:nvSpPr>
            <p:spPr bwMode="auto">
              <a:xfrm>
                <a:off x="2524" y="2897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1" name="Group 32"/>
            <p:cNvGrpSpPr>
              <a:grpSpLocks/>
            </p:cNvGrpSpPr>
            <p:nvPr/>
          </p:nvGrpSpPr>
          <p:grpSpPr bwMode="auto">
            <a:xfrm>
              <a:off x="2777" y="2192"/>
              <a:ext cx="261" cy="1278"/>
              <a:chOff x="3381" y="2192"/>
              <a:chExt cx="261" cy="1278"/>
            </a:xfrm>
          </p:grpSpPr>
          <p:sp>
            <p:nvSpPr>
              <p:cNvPr id="36901" name="AutoShape 33"/>
              <p:cNvSpPr>
                <a:spLocks noChangeArrowheads="1"/>
              </p:cNvSpPr>
              <p:nvPr/>
            </p:nvSpPr>
            <p:spPr bwMode="auto">
              <a:xfrm>
                <a:off x="3396" y="3107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02" name="Text Box 34"/>
              <p:cNvSpPr txBox="1">
                <a:spLocks noChangeArrowheads="1"/>
              </p:cNvSpPr>
              <p:nvPr/>
            </p:nvSpPr>
            <p:spPr bwMode="auto">
              <a:xfrm>
                <a:off x="3386" y="2192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03" name="Text Box 35"/>
              <p:cNvSpPr txBox="1">
                <a:spLocks noChangeArrowheads="1"/>
              </p:cNvSpPr>
              <p:nvPr/>
            </p:nvSpPr>
            <p:spPr bwMode="auto">
              <a:xfrm>
                <a:off x="3392" y="2527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4" name="Text Box 36"/>
              <p:cNvSpPr txBox="1">
                <a:spLocks noChangeArrowheads="1"/>
              </p:cNvSpPr>
              <p:nvPr/>
            </p:nvSpPr>
            <p:spPr bwMode="auto">
              <a:xfrm>
                <a:off x="3381" y="2859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2" name="Group 37"/>
            <p:cNvGrpSpPr>
              <a:grpSpLocks/>
            </p:cNvGrpSpPr>
            <p:nvPr/>
          </p:nvGrpSpPr>
          <p:grpSpPr bwMode="auto">
            <a:xfrm>
              <a:off x="3371" y="2518"/>
              <a:ext cx="261" cy="943"/>
              <a:chOff x="4359" y="2518"/>
              <a:chExt cx="261" cy="943"/>
            </a:xfrm>
          </p:grpSpPr>
          <p:sp>
            <p:nvSpPr>
              <p:cNvPr id="36898" name="AutoShape 38"/>
              <p:cNvSpPr>
                <a:spLocks noChangeArrowheads="1"/>
              </p:cNvSpPr>
              <p:nvPr/>
            </p:nvSpPr>
            <p:spPr bwMode="auto">
              <a:xfrm>
                <a:off x="4374" y="3098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899" name="Text Box 39"/>
              <p:cNvSpPr txBox="1">
                <a:spLocks noChangeArrowheads="1"/>
              </p:cNvSpPr>
              <p:nvPr/>
            </p:nvSpPr>
            <p:spPr bwMode="auto">
              <a:xfrm>
                <a:off x="4370" y="2518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0" name="Text Box 40"/>
              <p:cNvSpPr txBox="1">
                <a:spLocks noChangeArrowheads="1"/>
              </p:cNvSpPr>
              <p:nvPr/>
            </p:nvSpPr>
            <p:spPr bwMode="auto">
              <a:xfrm>
                <a:off x="4359" y="2850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sp>
          <p:nvSpPr>
            <p:cNvPr id="36873" name="Text Box 41"/>
            <p:cNvSpPr txBox="1">
              <a:spLocks noChangeArrowheads="1"/>
            </p:cNvSpPr>
            <p:nvPr/>
          </p:nvSpPr>
          <p:spPr bwMode="auto">
            <a:xfrm rot="-5400000">
              <a:off x="1864" y="1838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4" name="Text Box 42"/>
            <p:cNvSpPr txBox="1">
              <a:spLocks noChangeArrowheads="1"/>
            </p:cNvSpPr>
            <p:nvPr/>
          </p:nvSpPr>
          <p:spPr bwMode="auto">
            <a:xfrm rot="-5400000">
              <a:off x="2522" y="1864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5" name="Text Box 43"/>
            <p:cNvSpPr txBox="1">
              <a:spLocks noChangeArrowheads="1"/>
            </p:cNvSpPr>
            <p:nvPr/>
          </p:nvSpPr>
          <p:spPr bwMode="auto">
            <a:xfrm rot="-5400000">
              <a:off x="3124" y="1845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6" name="Line 44"/>
            <p:cNvSpPr>
              <a:spLocks noChangeShapeType="1"/>
            </p:cNvSpPr>
            <p:nvPr/>
          </p:nvSpPr>
          <p:spPr bwMode="auto">
            <a:xfrm>
              <a:off x="695" y="1847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7" name="Line 45"/>
            <p:cNvSpPr>
              <a:spLocks noChangeShapeType="1"/>
            </p:cNvSpPr>
            <p:nvPr/>
          </p:nvSpPr>
          <p:spPr bwMode="auto">
            <a:xfrm>
              <a:off x="1069" y="1855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Text Box 46"/>
            <p:cNvSpPr txBox="1">
              <a:spLocks noChangeArrowheads="1"/>
            </p:cNvSpPr>
            <p:nvPr/>
          </p:nvSpPr>
          <p:spPr bwMode="auto">
            <a:xfrm rot="-5400000">
              <a:off x="583" y="1363"/>
              <a:ext cx="6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HCOOH</a:t>
              </a:r>
            </a:p>
          </p:txBody>
        </p:sp>
        <p:sp>
          <p:nvSpPr>
            <p:cNvPr id="36879" name="Text Box 47"/>
            <p:cNvSpPr txBox="1">
              <a:spLocks noChangeArrowheads="1"/>
            </p:cNvSpPr>
            <p:nvPr/>
          </p:nvSpPr>
          <p:spPr bwMode="auto">
            <a:xfrm rot="-5400000">
              <a:off x="820" y="1283"/>
              <a:ext cx="8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piperidine</a:t>
              </a:r>
            </a:p>
          </p:txBody>
        </p:sp>
        <p:sp>
          <p:nvSpPr>
            <p:cNvPr id="36880" name="Rectangle 48"/>
            <p:cNvSpPr>
              <a:spLocks noChangeArrowheads="1"/>
            </p:cNvSpPr>
            <p:nvPr/>
          </p:nvSpPr>
          <p:spPr bwMode="auto">
            <a:xfrm>
              <a:off x="4856" y="494"/>
              <a:ext cx="476" cy="3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36881" name="Line 49"/>
            <p:cNvSpPr>
              <a:spLocks noChangeShapeType="1"/>
            </p:cNvSpPr>
            <p:nvPr/>
          </p:nvSpPr>
          <p:spPr bwMode="auto">
            <a:xfrm>
              <a:off x="4975" y="2031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2" name="Line 50"/>
            <p:cNvSpPr>
              <a:spLocks noChangeShapeType="1"/>
            </p:cNvSpPr>
            <p:nvPr/>
          </p:nvSpPr>
          <p:spPr bwMode="auto">
            <a:xfrm>
              <a:off x="4983" y="2980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3" name="Line 51"/>
            <p:cNvSpPr>
              <a:spLocks noChangeShapeType="1"/>
            </p:cNvSpPr>
            <p:nvPr/>
          </p:nvSpPr>
          <p:spPr bwMode="auto">
            <a:xfrm>
              <a:off x="4982" y="2339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4" name="Line 52"/>
            <p:cNvSpPr>
              <a:spLocks noChangeShapeType="1"/>
            </p:cNvSpPr>
            <p:nvPr/>
          </p:nvSpPr>
          <p:spPr bwMode="auto">
            <a:xfrm>
              <a:off x="4991" y="2644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5" name="Line 53"/>
            <p:cNvSpPr>
              <a:spLocks noChangeShapeType="1"/>
            </p:cNvSpPr>
            <p:nvPr/>
          </p:nvSpPr>
          <p:spPr bwMode="auto">
            <a:xfrm>
              <a:off x="4980" y="1723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6" name="Line 54"/>
            <p:cNvSpPr>
              <a:spLocks noChangeShapeType="1"/>
            </p:cNvSpPr>
            <p:nvPr/>
          </p:nvSpPr>
          <p:spPr bwMode="auto">
            <a:xfrm>
              <a:off x="4970" y="1123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7" name="Line 55"/>
            <p:cNvSpPr>
              <a:spLocks noChangeShapeType="1"/>
            </p:cNvSpPr>
            <p:nvPr/>
          </p:nvSpPr>
          <p:spPr bwMode="auto">
            <a:xfrm>
              <a:off x="4969" y="815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8" name="Line 56"/>
            <p:cNvSpPr>
              <a:spLocks noChangeShapeType="1"/>
            </p:cNvSpPr>
            <p:nvPr/>
          </p:nvSpPr>
          <p:spPr bwMode="auto">
            <a:xfrm>
              <a:off x="4977" y="1412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57"/>
            <p:cNvSpPr>
              <a:spLocks noChangeShapeType="1"/>
            </p:cNvSpPr>
            <p:nvPr/>
          </p:nvSpPr>
          <p:spPr bwMode="auto">
            <a:xfrm>
              <a:off x="3831" y="1883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90" name="Line 58"/>
            <p:cNvSpPr>
              <a:spLocks noChangeShapeType="1"/>
            </p:cNvSpPr>
            <p:nvPr/>
          </p:nvSpPr>
          <p:spPr bwMode="auto">
            <a:xfrm>
              <a:off x="4273" y="1875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91" name="Text Box 59"/>
            <p:cNvSpPr txBox="1">
              <a:spLocks noChangeArrowheads="1"/>
            </p:cNvSpPr>
            <p:nvPr/>
          </p:nvSpPr>
          <p:spPr bwMode="auto">
            <a:xfrm rot="-5400000">
              <a:off x="3716" y="1444"/>
              <a:ext cx="5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PAGE</a:t>
              </a:r>
            </a:p>
          </p:txBody>
        </p:sp>
        <p:sp>
          <p:nvSpPr>
            <p:cNvPr id="36892" name="Text Box 60"/>
            <p:cNvSpPr txBox="1">
              <a:spLocks noChangeArrowheads="1"/>
            </p:cNvSpPr>
            <p:nvPr/>
          </p:nvSpPr>
          <p:spPr bwMode="auto">
            <a:xfrm rot="-5400000">
              <a:off x="3819" y="1095"/>
              <a:ext cx="12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autoradiography</a:t>
              </a:r>
            </a:p>
          </p:txBody>
        </p:sp>
        <p:sp>
          <p:nvSpPr>
            <p:cNvPr id="36893" name="Text Box 61"/>
            <p:cNvSpPr txBox="1">
              <a:spLocks noChangeArrowheads="1"/>
            </p:cNvSpPr>
            <p:nvPr/>
          </p:nvSpPr>
          <p:spPr bwMode="auto">
            <a:xfrm>
              <a:off x="1503" y="61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4" name="Text Box 62"/>
            <p:cNvSpPr txBox="1">
              <a:spLocks noChangeArrowheads="1"/>
            </p:cNvSpPr>
            <p:nvPr/>
          </p:nvSpPr>
          <p:spPr bwMode="auto">
            <a:xfrm>
              <a:off x="2160" y="91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5" name="Text Box 63"/>
            <p:cNvSpPr txBox="1">
              <a:spLocks noChangeArrowheads="1"/>
            </p:cNvSpPr>
            <p:nvPr/>
          </p:nvSpPr>
          <p:spPr bwMode="auto">
            <a:xfrm>
              <a:off x="2753" y="185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6" name="Text Box 64"/>
            <p:cNvSpPr txBox="1">
              <a:spLocks noChangeArrowheads="1"/>
            </p:cNvSpPr>
            <p:nvPr/>
          </p:nvSpPr>
          <p:spPr bwMode="auto">
            <a:xfrm>
              <a:off x="3364" y="2194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7" name="AutoShape 65"/>
            <p:cNvSpPr>
              <a:spLocks noChangeArrowheads="1"/>
            </p:cNvSpPr>
            <p:nvPr/>
          </p:nvSpPr>
          <p:spPr bwMode="auto">
            <a:xfrm>
              <a:off x="5348" y="786"/>
              <a:ext cx="284" cy="2515"/>
            </a:xfrm>
            <a:prstGeom prst="downArrow">
              <a:avLst>
                <a:gd name="adj1" fmla="val 50000"/>
                <a:gd name="adj2" fmla="val 98929"/>
              </a:avLst>
            </a:pr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276777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049713" y="59515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 rot="-5400000">
            <a:off x="4907757" y="777082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HCOOH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 rot="-5400000">
            <a:off x="5749132" y="816769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DMS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3770314" y="1663700"/>
            <a:ext cx="434975" cy="4605338"/>
            <a:chOff x="930" y="482"/>
            <a:chExt cx="274" cy="2901"/>
          </a:xfrm>
        </p:grpSpPr>
        <p:sp>
          <p:nvSpPr>
            <p:cNvPr id="37929" name="AutoShape 6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7930" name="Group 7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7931" name="Text Box 8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7932" name="Text Box 9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7933" name="Text Box 10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7934" name="Text Box 11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7935" name="Text Box 12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7936" name="Text Box 13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7937" name="Text Box 14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7938" name="Text Box 15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7894" name="Text Box 16"/>
          <p:cNvSpPr txBox="1">
            <a:spLocks noChangeArrowheads="1"/>
          </p:cNvSpPr>
          <p:nvPr/>
        </p:nvSpPr>
        <p:spPr bwMode="auto">
          <a:xfrm rot="-5400000">
            <a:off x="6098382" y="535782"/>
            <a:ext cx="144145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</a:p>
        </p:txBody>
      </p:sp>
      <p:sp>
        <p:nvSpPr>
          <p:cNvPr id="37895" name="Text Box 17"/>
          <p:cNvSpPr txBox="1">
            <a:spLocks noChangeArrowheads="1"/>
          </p:cNvSpPr>
          <p:nvPr/>
        </p:nvSpPr>
        <p:spPr bwMode="auto">
          <a:xfrm rot="-5400000">
            <a:off x="6908800" y="398463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+NaCl</a:t>
            </a:r>
          </a:p>
        </p:txBody>
      </p:sp>
      <p:sp>
        <p:nvSpPr>
          <p:cNvPr id="37896" name="Rectangle 18"/>
          <p:cNvSpPr>
            <a:spLocks noChangeArrowheads="1"/>
          </p:cNvSpPr>
          <p:nvPr/>
        </p:nvSpPr>
        <p:spPr bwMode="auto">
          <a:xfrm>
            <a:off x="4994276" y="1508126"/>
            <a:ext cx="2932113" cy="4354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7897" name="Line 19"/>
          <p:cNvSpPr>
            <a:spLocks noChangeShapeType="1"/>
          </p:cNvSpPr>
          <p:nvPr/>
        </p:nvSpPr>
        <p:spPr bwMode="auto">
          <a:xfrm>
            <a:off x="5884863" y="49498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8" name="Line 20"/>
          <p:cNvSpPr>
            <a:spLocks noChangeShapeType="1"/>
          </p:cNvSpPr>
          <p:nvPr/>
        </p:nvSpPr>
        <p:spPr bwMode="auto">
          <a:xfrm>
            <a:off x="5883275" y="5456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9" name="Line 21"/>
          <p:cNvSpPr>
            <a:spLocks noChangeShapeType="1"/>
          </p:cNvSpPr>
          <p:nvPr/>
        </p:nvSpPr>
        <p:spPr bwMode="auto">
          <a:xfrm>
            <a:off x="5881688" y="44386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0" name="Line 22"/>
          <p:cNvSpPr>
            <a:spLocks noChangeShapeType="1"/>
          </p:cNvSpPr>
          <p:nvPr/>
        </p:nvSpPr>
        <p:spPr bwMode="auto">
          <a:xfrm>
            <a:off x="5880100" y="39497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1" name="Line 23"/>
          <p:cNvSpPr>
            <a:spLocks noChangeShapeType="1"/>
          </p:cNvSpPr>
          <p:nvPr/>
        </p:nvSpPr>
        <p:spPr bwMode="auto">
          <a:xfrm>
            <a:off x="5878513" y="34607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2" name="Line 24"/>
          <p:cNvSpPr>
            <a:spLocks noChangeShapeType="1"/>
          </p:cNvSpPr>
          <p:nvPr/>
        </p:nvSpPr>
        <p:spPr bwMode="auto">
          <a:xfrm>
            <a:off x="5876925" y="297180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3" name="Line 25"/>
          <p:cNvSpPr>
            <a:spLocks noChangeShapeType="1"/>
          </p:cNvSpPr>
          <p:nvPr/>
        </p:nvSpPr>
        <p:spPr bwMode="auto">
          <a:xfrm>
            <a:off x="5875338" y="24828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4" name="Line 26"/>
          <p:cNvSpPr>
            <a:spLocks noChangeShapeType="1"/>
          </p:cNvSpPr>
          <p:nvPr/>
        </p:nvSpPr>
        <p:spPr bwMode="auto">
          <a:xfrm>
            <a:off x="5873750" y="19939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5" name="Line 27"/>
          <p:cNvSpPr>
            <a:spLocks noChangeShapeType="1"/>
          </p:cNvSpPr>
          <p:nvPr/>
        </p:nvSpPr>
        <p:spPr bwMode="auto">
          <a:xfrm>
            <a:off x="6572250" y="4951413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6" name="Line 28"/>
          <p:cNvSpPr>
            <a:spLocks noChangeShapeType="1"/>
          </p:cNvSpPr>
          <p:nvPr/>
        </p:nvSpPr>
        <p:spPr bwMode="auto">
          <a:xfrm>
            <a:off x="6570663" y="5457825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7" name="Line 29"/>
          <p:cNvSpPr>
            <a:spLocks noChangeShapeType="1"/>
          </p:cNvSpPr>
          <p:nvPr/>
        </p:nvSpPr>
        <p:spPr bwMode="auto">
          <a:xfrm>
            <a:off x="6569075" y="4440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8" name="Line 30"/>
          <p:cNvSpPr>
            <a:spLocks noChangeShapeType="1"/>
          </p:cNvSpPr>
          <p:nvPr/>
        </p:nvSpPr>
        <p:spPr bwMode="auto">
          <a:xfrm>
            <a:off x="6567488" y="395128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9" name="Line 31"/>
          <p:cNvSpPr>
            <a:spLocks noChangeShapeType="1"/>
          </p:cNvSpPr>
          <p:nvPr/>
        </p:nvSpPr>
        <p:spPr bwMode="auto">
          <a:xfrm>
            <a:off x="6565900" y="3462338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Line 32"/>
          <p:cNvSpPr>
            <a:spLocks noChangeShapeType="1"/>
          </p:cNvSpPr>
          <p:nvPr/>
        </p:nvSpPr>
        <p:spPr bwMode="auto">
          <a:xfrm>
            <a:off x="6564313" y="2973388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1" name="Line 33"/>
          <p:cNvSpPr>
            <a:spLocks noChangeShapeType="1"/>
          </p:cNvSpPr>
          <p:nvPr/>
        </p:nvSpPr>
        <p:spPr bwMode="auto">
          <a:xfrm>
            <a:off x="6562725" y="24844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2" name="Line 34"/>
          <p:cNvSpPr>
            <a:spLocks noChangeShapeType="1"/>
          </p:cNvSpPr>
          <p:nvPr/>
        </p:nvSpPr>
        <p:spPr bwMode="auto">
          <a:xfrm>
            <a:off x="6561138" y="199548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3" name="Line 35"/>
          <p:cNvSpPr>
            <a:spLocks noChangeShapeType="1"/>
          </p:cNvSpPr>
          <p:nvPr/>
        </p:nvSpPr>
        <p:spPr bwMode="auto">
          <a:xfrm>
            <a:off x="7259638" y="495300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4" name="Line 36"/>
          <p:cNvSpPr>
            <a:spLocks noChangeShapeType="1"/>
          </p:cNvSpPr>
          <p:nvPr/>
        </p:nvSpPr>
        <p:spPr bwMode="auto">
          <a:xfrm>
            <a:off x="7258050" y="5459413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5" name="Line 37"/>
          <p:cNvSpPr>
            <a:spLocks noChangeShapeType="1"/>
          </p:cNvSpPr>
          <p:nvPr/>
        </p:nvSpPr>
        <p:spPr bwMode="auto">
          <a:xfrm>
            <a:off x="7256463" y="44418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6" name="Line 38"/>
          <p:cNvSpPr>
            <a:spLocks noChangeShapeType="1"/>
          </p:cNvSpPr>
          <p:nvPr/>
        </p:nvSpPr>
        <p:spPr bwMode="auto">
          <a:xfrm>
            <a:off x="7254875" y="39528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7" name="Line 39"/>
          <p:cNvSpPr>
            <a:spLocks noChangeShapeType="1"/>
          </p:cNvSpPr>
          <p:nvPr/>
        </p:nvSpPr>
        <p:spPr bwMode="auto">
          <a:xfrm>
            <a:off x="7253288" y="3463925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8" name="Line 40"/>
          <p:cNvSpPr>
            <a:spLocks noChangeShapeType="1"/>
          </p:cNvSpPr>
          <p:nvPr/>
        </p:nvSpPr>
        <p:spPr bwMode="auto">
          <a:xfrm>
            <a:off x="7251700" y="29749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Line 41"/>
          <p:cNvSpPr>
            <a:spLocks noChangeShapeType="1"/>
          </p:cNvSpPr>
          <p:nvPr/>
        </p:nvSpPr>
        <p:spPr bwMode="auto">
          <a:xfrm>
            <a:off x="7250113" y="24860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0" name="Line 42"/>
          <p:cNvSpPr>
            <a:spLocks noChangeShapeType="1"/>
          </p:cNvSpPr>
          <p:nvPr/>
        </p:nvSpPr>
        <p:spPr bwMode="auto">
          <a:xfrm>
            <a:off x="7248525" y="19970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1" name="Line 43"/>
          <p:cNvSpPr>
            <a:spLocks noChangeShapeType="1"/>
          </p:cNvSpPr>
          <p:nvPr/>
        </p:nvSpPr>
        <p:spPr bwMode="auto">
          <a:xfrm>
            <a:off x="5227638" y="39497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2" name="Line 44"/>
          <p:cNvSpPr>
            <a:spLocks noChangeShapeType="1"/>
          </p:cNvSpPr>
          <p:nvPr/>
        </p:nvSpPr>
        <p:spPr bwMode="auto">
          <a:xfrm>
            <a:off x="5240338" y="5456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3" name="Line 45"/>
          <p:cNvSpPr>
            <a:spLocks noChangeShapeType="1"/>
          </p:cNvSpPr>
          <p:nvPr/>
        </p:nvSpPr>
        <p:spPr bwMode="auto">
          <a:xfrm>
            <a:off x="5238750" y="443865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4" name="Line 46"/>
          <p:cNvSpPr>
            <a:spLocks noChangeShapeType="1"/>
          </p:cNvSpPr>
          <p:nvPr/>
        </p:nvSpPr>
        <p:spPr bwMode="auto">
          <a:xfrm>
            <a:off x="5253038" y="49228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5" name="Line 47"/>
          <p:cNvSpPr>
            <a:spLocks noChangeShapeType="1"/>
          </p:cNvSpPr>
          <p:nvPr/>
        </p:nvSpPr>
        <p:spPr bwMode="auto">
          <a:xfrm>
            <a:off x="5235575" y="34607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6" name="Line 48"/>
          <p:cNvSpPr>
            <a:spLocks noChangeShapeType="1"/>
          </p:cNvSpPr>
          <p:nvPr/>
        </p:nvSpPr>
        <p:spPr bwMode="auto">
          <a:xfrm>
            <a:off x="5219700" y="250825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7" name="Line 49"/>
          <p:cNvSpPr>
            <a:spLocks noChangeShapeType="1"/>
          </p:cNvSpPr>
          <p:nvPr/>
        </p:nvSpPr>
        <p:spPr bwMode="auto">
          <a:xfrm>
            <a:off x="5218113" y="20193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8" name="Line 50"/>
          <p:cNvSpPr>
            <a:spLocks noChangeShapeType="1"/>
          </p:cNvSpPr>
          <p:nvPr/>
        </p:nvSpPr>
        <p:spPr bwMode="auto">
          <a:xfrm>
            <a:off x="5230813" y="29670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6212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73076"/>
            <a:ext cx="628015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498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Symbol" panose="05050102010706020507" pitchFamily="18" charset="2"/>
              </a:rPr>
              <a:t>b</a:t>
            </a:r>
            <a:r>
              <a:rPr lang="cs-CZ" sz="2800" dirty="0"/>
              <a:t>-D-ribofuranose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2441" y="3113590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- H</a:t>
            </a:r>
            <a:r>
              <a:rPr lang="cs-CZ" sz="4000" baseline="-25000" dirty="0">
                <a:solidFill>
                  <a:srgbClr val="FF0000"/>
                </a:solidFill>
              </a:rPr>
              <a:t>2</a:t>
            </a:r>
            <a:r>
              <a:rPr lang="cs-CZ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N-glycosidic bond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15738" y="682907"/>
            <a:ext cx="1279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HO-R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9132426" y="428263"/>
            <a:ext cx="34724" cy="123849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122781" y="2002420"/>
            <a:ext cx="21219" cy="9163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582513"/>
              </p:ext>
            </p:extLst>
          </p:nvPr>
        </p:nvGraphicFramePr>
        <p:xfrm>
          <a:off x="8753134" y="1621742"/>
          <a:ext cx="1432588" cy="1682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4" imgW="472320" imgH="556200" progId="ISISServer">
                  <p:embed/>
                </p:oleObj>
              </mc:Choice>
              <mc:Fallback>
                <p:oleObj name="ISIS/Draw Sketch" r:id="rId4" imgW="472320" imgH="556200" progId="ISISServer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53134" y="1621742"/>
                        <a:ext cx="1432588" cy="1682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6458673" y="2905245"/>
            <a:ext cx="939479" cy="6732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324618" y="763929"/>
            <a:ext cx="174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O-glycosides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14972" y="2062223"/>
            <a:ext cx="174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N-glycosides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4598" y="1377387"/>
            <a:ext cx="3915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substitution of hemiacetal OH</a:t>
            </a:r>
          </a:p>
          <a:p>
            <a:r>
              <a:rPr lang="cs-CZ" sz="2400" dirty="0"/>
              <a:t>(condensation reaction)</a:t>
            </a:r>
          </a:p>
        </p:txBody>
      </p:sp>
    </p:spTree>
    <p:extLst>
      <p:ext uri="{BB962C8B-B14F-4D97-AF65-F5344CB8AC3E}">
        <p14:creationId xmlns:p14="http://schemas.microsoft.com/office/powerpoint/2010/main" val="2707793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752600" y="2379663"/>
            <a:ext cx="891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DNA „footprinting“: determination of binding sites of other molecules (e.g. proteins)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at the DNA sequence level </a:t>
            </a:r>
          </a:p>
        </p:txBody>
      </p:sp>
    </p:spTree>
    <p:extLst>
      <p:ext uri="{BB962C8B-B14F-4D97-AF65-F5344CB8AC3E}">
        <p14:creationId xmlns:p14="http://schemas.microsoft.com/office/powerpoint/2010/main" val="7356974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89250" y="487363"/>
            <a:ext cx="6800850" cy="5365750"/>
            <a:chOff x="860" y="307"/>
            <a:chExt cx="4284" cy="3380"/>
          </a:xfrm>
        </p:grpSpPr>
        <p:grpSp>
          <p:nvGrpSpPr>
            <p:cNvPr id="46113" name="Group 3"/>
            <p:cNvGrpSpPr>
              <a:grpSpLocks/>
            </p:cNvGrpSpPr>
            <p:nvPr/>
          </p:nvGrpSpPr>
          <p:grpSpPr bwMode="auto">
            <a:xfrm>
              <a:off x="860" y="307"/>
              <a:ext cx="4284" cy="3380"/>
              <a:chOff x="860" y="307"/>
              <a:chExt cx="4284" cy="3380"/>
            </a:xfrm>
          </p:grpSpPr>
          <p:sp>
            <p:nvSpPr>
              <p:cNvPr id="46118" name="Freeform 4"/>
              <p:cNvSpPr>
                <a:spLocks/>
              </p:cNvSpPr>
              <p:nvPr/>
            </p:nvSpPr>
            <p:spPr bwMode="auto">
              <a:xfrm>
                <a:off x="860" y="1231"/>
                <a:ext cx="3090" cy="1508"/>
              </a:xfrm>
              <a:custGeom>
                <a:avLst/>
                <a:gdLst>
                  <a:gd name="T0" fmla="*/ 0 w 3090"/>
                  <a:gd name="T1" fmla="*/ 0 h 1508"/>
                  <a:gd name="T2" fmla="*/ 3090 w 3090"/>
                  <a:gd name="T3" fmla="*/ 347 h 1508"/>
                  <a:gd name="T4" fmla="*/ 3072 w 3090"/>
                  <a:gd name="T5" fmla="*/ 1508 h 1508"/>
                  <a:gd name="T6" fmla="*/ 82 w 3090"/>
                  <a:gd name="T7" fmla="*/ 1042 h 1508"/>
                  <a:gd name="T8" fmla="*/ 155 w 3090"/>
                  <a:gd name="T9" fmla="*/ 1051 h 15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90"/>
                  <a:gd name="T16" fmla="*/ 0 h 1508"/>
                  <a:gd name="T17" fmla="*/ 3090 w 3090"/>
                  <a:gd name="T18" fmla="*/ 1508 h 15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90" h="1508">
                    <a:moveTo>
                      <a:pt x="0" y="0"/>
                    </a:moveTo>
                    <a:lnTo>
                      <a:pt x="3090" y="347"/>
                    </a:lnTo>
                    <a:lnTo>
                      <a:pt x="3072" y="1508"/>
                    </a:lnTo>
                    <a:lnTo>
                      <a:pt x="82" y="1042"/>
                    </a:lnTo>
                    <a:lnTo>
                      <a:pt x="155" y="1051"/>
                    </a:lnTo>
                  </a:path>
                </a:pathLst>
              </a:custGeom>
              <a:solidFill>
                <a:srgbClr val="EAEAEA"/>
              </a:solidFill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46119" name="Group 5"/>
              <p:cNvGrpSpPr>
                <a:grpSpLocks/>
              </p:cNvGrpSpPr>
              <p:nvPr/>
            </p:nvGrpSpPr>
            <p:grpSpPr bwMode="auto">
              <a:xfrm>
                <a:off x="3859" y="627"/>
                <a:ext cx="933" cy="3060"/>
                <a:chOff x="3474" y="858"/>
                <a:chExt cx="933" cy="2641"/>
              </a:xfrm>
            </p:grpSpPr>
            <p:sp>
              <p:nvSpPr>
                <p:cNvPr id="46123" name="Rectangle 6"/>
                <p:cNvSpPr>
                  <a:spLocks noChangeArrowheads="1"/>
                </p:cNvSpPr>
                <p:nvPr/>
              </p:nvSpPr>
              <p:spPr bwMode="auto">
                <a:xfrm>
                  <a:off x="3474" y="858"/>
                  <a:ext cx="933" cy="264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600"/>
                </a:p>
              </p:txBody>
            </p:sp>
            <p:sp>
              <p:nvSpPr>
                <p:cNvPr id="46124" name="Line 7"/>
                <p:cNvSpPr>
                  <a:spLocks noChangeShapeType="1"/>
                </p:cNvSpPr>
                <p:nvPr/>
              </p:nvSpPr>
              <p:spPr bwMode="auto">
                <a:xfrm>
                  <a:off x="3626" y="125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5" name="Line 8"/>
                <p:cNvSpPr>
                  <a:spLocks noChangeShapeType="1"/>
                </p:cNvSpPr>
                <p:nvPr/>
              </p:nvSpPr>
              <p:spPr bwMode="auto">
                <a:xfrm>
                  <a:off x="3626" y="14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6" name="Line 9"/>
                <p:cNvSpPr>
                  <a:spLocks noChangeShapeType="1"/>
                </p:cNvSpPr>
                <p:nvPr/>
              </p:nvSpPr>
              <p:spPr bwMode="auto">
                <a:xfrm>
                  <a:off x="3626" y="131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7" name="Line 10"/>
                <p:cNvSpPr>
                  <a:spLocks noChangeShapeType="1"/>
                </p:cNvSpPr>
                <p:nvPr/>
              </p:nvSpPr>
              <p:spPr bwMode="auto">
                <a:xfrm>
                  <a:off x="3626" y="13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8" name="Line 11"/>
                <p:cNvSpPr>
                  <a:spLocks noChangeShapeType="1"/>
                </p:cNvSpPr>
                <p:nvPr/>
              </p:nvSpPr>
              <p:spPr bwMode="auto">
                <a:xfrm>
                  <a:off x="3626" y="119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9" name="Line 12"/>
                <p:cNvSpPr>
                  <a:spLocks noChangeShapeType="1"/>
                </p:cNvSpPr>
                <p:nvPr/>
              </p:nvSpPr>
              <p:spPr bwMode="auto">
                <a:xfrm>
                  <a:off x="3626" y="107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0" name="Line 13"/>
                <p:cNvSpPr>
                  <a:spLocks noChangeShapeType="1"/>
                </p:cNvSpPr>
                <p:nvPr/>
              </p:nvSpPr>
              <p:spPr bwMode="auto">
                <a:xfrm>
                  <a:off x="3626" y="101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1" name="Line 14"/>
                <p:cNvSpPr>
                  <a:spLocks noChangeShapeType="1"/>
                </p:cNvSpPr>
                <p:nvPr/>
              </p:nvSpPr>
              <p:spPr bwMode="auto">
                <a:xfrm>
                  <a:off x="3626" y="113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2" name="Line 15"/>
                <p:cNvSpPr>
                  <a:spLocks noChangeShapeType="1"/>
                </p:cNvSpPr>
                <p:nvPr/>
              </p:nvSpPr>
              <p:spPr bwMode="auto">
                <a:xfrm>
                  <a:off x="3627" y="174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3" name="Line 16"/>
                <p:cNvSpPr>
                  <a:spLocks noChangeShapeType="1"/>
                </p:cNvSpPr>
                <p:nvPr/>
              </p:nvSpPr>
              <p:spPr bwMode="auto">
                <a:xfrm>
                  <a:off x="3627" y="193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4" name="Line 17"/>
                <p:cNvSpPr>
                  <a:spLocks noChangeShapeType="1"/>
                </p:cNvSpPr>
                <p:nvPr/>
              </p:nvSpPr>
              <p:spPr bwMode="auto">
                <a:xfrm>
                  <a:off x="3627" y="180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5" name="Line 18"/>
                <p:cNvSpPr>
                  <a:spLocks noChangeShapeType="1"/>
                </p:cNvSpPr>
                <p:nvPr/>
              </p:nvSpPr>
              <p:spPr bwMode="auto">
                <a:xfrm>
                  <a:off x="3627" y="18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6" name="Line 19"/>
                <p:cNvSpPr>
                  <a:spLocks noChangeShapeType="1"/>
                </p:cNvSpPr>
                <p:nvPr/>
              </p:nvSpPr>
              <p:spPr bwMode="auto">
                <a:xfrm>
                  <a:off x="3627" y="168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7" name="Line 20"/>
                <p:cNvSpPr>
                  <a:spLocks noChangeShapeType="1"/>
                </p:cNvSpPr>
                <p:nvPr/>
              </p:nvSpPr>
              <p:spPr bwMode="auto">
                <a:xfrm>
                  <a:off x="3627" y="156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8" name="Line 21"/>
                <p:cNvSpPr>
                  <a:spLocks noChangeShapeType="1"/>
                </p:cNvSpPr>
                <p:nvPr/>
              </p:nvSpPr>
              <p:spPr bwMode="auto">
                <a:xfrm>
                  <a:off x="3627" y="150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9" name="Line 22"/>
                <p:cNvSpPr>
                  <a:spLocks noChangeShapeType="1"/>
                </p:cNvSpPr>
                <p:nvPr/>
              </p:nvSpPr>
              <p:spPr bwMode="auto">
                <a:xfrm>
                  <a:off x="3627" y="162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0" name="Line 23"/>
                <p:cNvSpPr>
                  <a:spLocks noChangeShapeType="1"/>
                </p:cNvSpPr>
                <p:nvPr/>
              </p:nvSpPr>
              <p:spPr bwMode="auto">
                <a:xfrm>
                  <a:off x="3628" y="223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1" name="Line 24"/>
                <p:cNvSpPr>
                  <a:spLocks noChangeShapeType="1"/>
                </p:cNvSpPr>
                <p:nvPr/>
              </p:nvSpPr>
              <p:spPr bwMode="auto">
                <a:xfrm>
                  <a:off x="3628" y="24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2" name="Line 25"/>
                <p:cNvSpPr>
                  <a:spLocks noChangeShapeType="1"/>
                </p:cNvSpPr>
                <p:nvPr/>
              </p:nvSpPr>
              <p:spPr bwMode="auto">
                <a:xfrm>
                  <a:off x="3628" y="229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3" name="Line 26"/>
                <p:cNvSpPr>
                  <a:spLocks noChangeShapeType="1"/>
                </p:cNvSpPr>
                <p:nvPr/>
              </p:nvSpPr>
              <p:spPr bwMode="auto">
                <a:xfrm>
                  <a:off x="3628" y="235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4" name="Line 27"/>
                <p:cNvSpPr>
                  <a:spLocks noChangeShapeType="1"/>
                </p:cNvSpPr>
                <p:nvPr/>
              </p:nvSpPr>
              <p:spPr bwMode="auto">
                <a:xfrm>
                  <a:off x="3628" y="216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5" name="Line 28"/>
                <p:cNvSpPr>
                  <a:spLocks noChangeShapeType="1"/>
                </p:cNvSpPr>
                <p:nvPr/>
              </p:nvSpPr>
              <p:spPr bwMode="auto">
                <a:xfrm>
                  <a:off x="3628" y="205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6" name="Line 29"/>
                <p:cNvSpPr>
                  <a:spLocks noChangeShapeType="1"/>
                </p:cNvSpPr>
                <p:nvPr/>
              </p:nvSpPr>
              <p:spPr bwMode="auto">
                <a:xfrm>
                  <a:off x="3628" y="198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7" name="Line 30"/>
                <p:cNvSpPr>
                  <a:spLocks noChangeShapeType="1"/>
                </p:cNvSpPr>
                <p:nvPr/>
              </p:nvSpPr>
              <p:spPr bwMode="auto">
                <a:xfrm>
                  <a:off x="3628" y="210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8" name="Line 31"/>
                <p:cNvSpPr>
                  <a:spLocks noChangeShapeType="1"/>
                </p:cNvSpPr>
                <p:nvPr/>
              </p:nvSpPr>
              <p:spPr bwMode="auto">
                <a:xfrm>
                  <a:off x="3629" y="271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9" name="Line 32"/>
                <p:cNvSpPr>
                  <a:spLocks noChangeShapeType="1"/>
                </p:cNvSpPr>
                <p:nvPr/>
              </p:nvSpPr>
              <p:spPr bwMode="auto">
                <a:xfrm>
                  <a:off x="3629" y="29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0" name="Line 33"/>
                <p:cNvSpPr>
                  <a:spLocks noChangeShapeType="1"/>
                </p:cNvSpPr>
                <p:nvPr/>
              </p:nvSpPr>
              <p:spPr bwMode="auto">
                <a:xfrm>
                  <a:off x="3629" y="277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1" name="Line 34"/>
                <p:cNvSpPr>
                  <a:spLocks noChangeShapeType="1"/>
                </p:cNvSpPr>
                <p:nvPr/>
              </p:nvSpPr>
              <p:spPr bwMode="auto">
                <a:xfrm>
                  <a:off x="3629" y="283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2" name="Line 35"/>
                <p:cNvSpPr>
                  <a:spLocks noChangeShapeType="1"/>
                </p:cNvSpPr>
                <p:nvPr/>
              </p:nvSpPr>
              <p:spPr bwMode="auto">
                <a:xfrm>
                  <a:off x="3629" y="265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3" name="Line 36"/>
                <p:cNvSpPr>
                  <a:spLocks noChangeShapeType="1"/>
                </p:cNvSpPr>
                <p:nvPr/>
              </p:nvSpPr>
              <p:spPr bwMode="auto">
                <a:xfrm>
                  <a:off x="3629" y="253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4" name="Line 37"/>
                <p:cNvSpPr>
                  <a:spLocks noChangeShapeType="1"/>
                </p:cNvSpPr>
                <p:nvPr/>
              </p:nvSpPr>
              <p:spPr bwMode="auto">
                <a:xfrm>
                  <a:off x="3629" y="247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5" name="Line 38"/>
                <p:cNvSpPr>
                  <a:spLocks noChangeShapeType="1"/>
                </p:cNvSpPr>
                <p:nvPr/>
              </p:nvSpPr>
              <p:spPr bwMode="auto">
                <a:xfrm>
                  <a:off x="3629" y="259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6" name="Line 39"/>
                <p:cNvSpPr>
                  <a:spLocks noChangeShapeType="1"/>
                </p:cNvSpPr>
                <p:nvPr/>
              </p:nvSpPr>
              <p:spPr bwMode="auto">
                <a:xfrm>
                  <a:off x="3630" y="320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7" name="Line 40"/>
                <p:cNvSpPr>
                  <a:spLocks noChangeShapeType="1"/>
                </p:cNvSpPr>
                <p:nvPr/>
              </p:nvSpPr>
              <p:spPr bwMode="auto">
                <a:xfrm>
                  <a:off x="3630" y="339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8" name="Line 41"/>
                <p:cNvSpPr>
                  <a:spLocks noChangeShapeType="1"/>
                </p:cNvSpPr>
                <p:nvPr/>
              </p:nvSpPr>
              <p:spPr bwMode="auto">
                <a:xfrm>
                  <a:off x="3630" y="326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9" name="Line 42"/>
                <p:cNvSpPr>
                  <a:spLocks noChangeShapeType="1"/>
                </p:cNvSpPr>
                <p:nvPr/>
              </p:nvSpPr>
              <p:spPr bwMode="auto">
                <a:xfrm>
                  <a:off x="3630" y="332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0" name="Line 43"/>
                <p:cNvSpPr>
                  <a:spLocks noChangeShapeType="1"/>
                </p:cNvSpPr>
                <p:nvPr/>
              </p:nvSpPr>
              <p:spPr bwMode="auto">
                <a:xfrm>
                  <a:off x="3630" y="314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1" name="Line 44"/>
                <p:cNvSpPr>
                  <a:spLocks noChangeShapeType="1"/>
                </p:cNvSpPr>
                <p:nvPr/>
              </p:nvSpPr>
              <p:spPr bwMode="auto">
                <a:xfrm>
                  <a:off x="3630" y="302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2" name="Line 45"/>
                <p:cNvSpPr>
                  <a:spLocks noChangeShapeType="1"/>
                </p:cNvSpPr>
                <p:nvPr/>
              </p:nvSpPr>
              <p:spPr bwMode="auto">
                <a:xfrm>
                  <a:off x="3630" y="296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3" name="Line 46"/>
                <p:cNvSpPr>
                  <a:spLocks noChangeShapeType="1"/>
                </p:cNvSpPr>
                <p:nvPr/>
              </p:nvSpPr>
              <p:spPr bwMode="auto">
                <a:xfrm>
                  <a:off x="3630" y="308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4" name="Line 47"/>
                <p:cNvSpPr>
                  <a:spLocks noChangeShapeType="1"/>
                </p:cNvSpPr>
                <p:nvPr/>
              </p:nvSpPr>
              <p:spPr bwMode="auto">
                <a:xfrm>
                  <a:off x="4014" y="125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5" name="Line 48"/>
                <p:cNvSpPr>
                  <a:spLocks noChangeShapeType="1"/>
                </p:cNvSpPr>
                <p:nvPr/>
              </p:nvSpPr>
              <p:spPr bwMode="auto">
                <a:xfrm>
                  <a:off x="4014" y="144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6" name="Line 49"/>
                <p:cNvSpPr>
                  <a:spLocks noChangeShapeType="1"/>
                </p:cNvSpPr>
                <p:nvPr/>
              </p:nvSpPr>
              <p:spPr bwMode="auto">
                <a:xfrm>
                  <a:off x="4014" y="13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7" name="Line 50"/>
                <p:cNvSpPr>
                  <a:spLocks noChangeShapeType="1"/>
                </p:cNvSpPr>
                <p:nvPr/>
              </p:nvSpPr>
              <p:spPr bwMode="auto">
                <a:xfrm>
                  <a:off x="4014" y="137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8" name="Line 51"/>
                <p:cNvSpPr>
                  <a:spLocks noChangeShapeType="1"/>
                </p:cNvSpPr>
                <p:nvPr/>
              </p:nvSpPr>
              <p:spPr bwMode="auto">
                <a:xfrm>
                  <a:off x="4014" y="119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9" name="Line 52"/>
                <p:cNvSpPr>
                  <a:spLocks noChangeShapeType="1"/>
                </p:cNvSpPr>
                <p:nvPr/>
              </p:nvSpPr>
              <p:spPr bwMode="auto">
                <a:xfrm>
                  <a:off x="4014" y="10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0" name="Line 53"/>
                <p:cNvSpPr>
                  <a:spLocks noChangeShapeType="1"/>
                </p:cNvSpPr>
                <p:nvPr/>
              </p:nvSpPr>
              <p:spPr bwMode="auto">
                <a:xfrm>
                  <a:off x="4014" y="101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1" name="Line 54"/>
                <p:cNvSpPr>
                  <a:spLocks noChangeShapeType="1"/>
                </p:cNvSpPr>
                <p:nvPr/>
              </p:nvSpPr>
              <p:spPr bwMode="auto">
                <a:xfrm>
                  <a:off x="4014" y="113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2" name="Line 55"/>
                <p:cNvSpPr>
                  <a:spLocks noChangeShapeType="1"/>
                </p:cNvSpPr>
                <p:nvPr/>
              </p:nvSpPr>
              <p:spPr bwMode="auto">
                <a:xfrm>
                  <a:off x="4015" y="17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3" name="Line 56"/>
                <p:cNvSpPr>
                  <a:spLocks noChangeShapeType="1"/>
                </p:cNvSpPr>
                <p:nvPr/>
              </p:nvSpPr>
              <p:spPr bwMode="auto">
                <a:xfrm>
                  <a:off x="4015" y="193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4" name="Line 57"/>
                <p:cNvSpPr>
                  <a:spLocks noChangeShapeType="1"/>
                </p:cNvSpPr>
                <p:nvPr/>
              </p:nvSpPr>
              <p:spPr bwMode="auto">
                <a:xfrm>
                  <a:off x="4015" y="18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5" name="Line 58"/>
                <p:cNvSpPr>
                  <a:spLocks noChangeShapeType="1"/>
                </p:cNvSpPr>
                <p:nvPr/>
              </p:nvSpPr>
              <p:spPr bwMode="auto">
                <a:xfrm>
                  <a:off x="4015" y="186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6" name="Line 59"/>
                <p:cNvSpPr>
                  <a:spLocks noChangeShapeType="1"/>
                </p:cNvSpPr>
                <p:nvPr/>
              </p:nvSpPr>
              <p:spPr bwMode="auto">
                <a:xfrm>
                  <a:off x="4015" y="168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7" name="Line 60"/>
                <p:cNvSpPr>
                  <a:spLocks noChangeShapeType="1"/>
                </p:cNvSpPr>
                <p:nvPr/>
              </p:nvSpPr>
              <p:spPr bwMode="auto">
                <a:xfrm>
                  <a:off x="4015" y="15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8" name="Line 61"/>
                <p:cNvSpPr>
                  <a:spLocks noChangeShapeType="1"/>
                </p:cNvSpPr>
                <p:nvPr/>
              </p:nvSpPr>
              <p:spPr bwMode="auto">
                <a:xfrm>
                  <a:off x="4015" y="150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9" name="Line 62"/>
                <p:cNvSpPr>
                  <a:spLocks noChangeShapeType="1"/>
                </p:cNvSpPr>
                <p:nvPr/>
              </p:nvSpPr>
              <p:spPr bwMode="auto">
                <a:xfrm>
                  <a:off x="4015" y="162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0" name="Line 63"/>
                <p:cNvSpPr>
                  <a:spLocks noChangeShapeType="1"/>
                </p:cNvSpPr>
                <p:nvPr/>
              </p:nvSpPr>
              <p:spPr bwMode="auto">
                <a:xfrm>
                  <a:off x="4016" y="223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1" name="Line 64"/>
                <p:cNvSpPr>
                  <a:spLocks noChangeShapeType="1"/>
                </p:cNvSpPr>
                <p:nvPr/>
              </p:nvSpPr>
              <p:spPr bwMode="auto">
                <a:xfrm>
                  <a:off x="4016" y="241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2" name="Line 65"/>
                <p:cNvSpPr>
                  <a:spLocks noChangeShapeType="1"/>
                </p:cNvSpPr>
                <p:nvPr/>
              </p:nvSpPr>
              <p:spPr bwMode="auto">
                <a:xfrm>
                  <a:off x="4016" y="229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3" name="Line 66"/>
                <p:cNvSpPr>
                  <a:spLocks noChangeShapeType="1"/>
                </p:cNvSpPr>
                <p:nvPr/>
              </p:nvSpPr>
              <p:spPr bwMode="auto">
                <a:xfrm>
                  <a:off x="4016" y="235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4" name="Line 67"/>
                <p:cNvSpPr>
                  <a:spLocks noChangeShapeType="1"/>
                </p:cNvSpPr>
                <p:nvPr/>
              </p:nvSpPr>
              <p:spPr bwMode="auto">
                <a:xfrm>
                  <a:off x="4016" y="217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5" name="Line 68"/>
                <p:cNvSpPr>
                  <a:spLocks noChangeShapeType="1"/>
                </p:cNvSpPr>
                <p:nvPr/>
              </p:nvSpPr>
              <p:spPr bwMode="auto">
                <a:xfrm>
                  <a:off x="4016" y="205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6" name="Line 69"/>
                <p:cNvSpPr>
                  <a:spLocks noChangeShapeType="1"/>
                </p:cNvSpPr>
                <p:nvPr/>
              </p:nvSpPr>
              <p:spPr bwMode="auto">
                <a:xfrm>
                  <a:off x="4016" y="199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7" name="Line 70"/>
                <p:cNvSpPr>
                  <a:spLocks noChangeShapeType="1"/>
                </p:cNvSpPr>
                <p:nvPr/>
              </p:nvSpPr>
              <p:spPr bwMode="auto">
                <a:xfrm>
                  <a:off x="4016" y="210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8" name="Line 71"/>
                <p:cNvSpPr>
                  <a:spLocks noChangeShapeType="1"/>
                </p:cNvSpPr>
                <p:nvPr/>
              </p:nvSpPr>
              <p:spPr bwMode="auto">
                <a:xfrm>
                  <a:off x="4017" y="27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9" name="Line 72"/>
                <p:cNvSpPr>
                  <a:spLocks noChangeShapeType="1"/>
                </p:cNvSpPr>
                <p:nvPr/>
              </p:nvSpPr>
              <p:spPr bwMode="auto">
                <a:xfrm>
                  <a:off x="4017" y="290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0" name="Line 73"/>
                <p:cNvSpPr>
                  <a:spLocks noChangeShapeType="1"/>
                </p:cNvSpPr>
                <p:nvPr/>
              </p:nvSpPr>
              <p:spPr bwMode="auto">
                <a:xfrm>
                  <a:off x="4017" y="277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1" name="Line 74"/>
                <p:cNvSpPr>
                  <a:spLocks noChangeShapeType="1"/>
                </p:cNvSpPr>
                <p:nvPr/>
              </p:nvSpPr>
              <p:spPr bwMode="auto">
                <a:xfrm>
                  <a:off x="4017" y="283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2" name="Line 75"/>
                <p:cNvSpPr>
                  <a:spLocks noChangeShapeType="1"/>
                </p:cNvSpPr>
                <p:nvPr/>
              </p:nvSpPr>
              <p:spPr bwMode="auto">
                <a:xfrm>
                  <a:off x="4017" y="265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3" name="Line 76"/>
                <p:cNvSpPr>
                  <a:spLocks noChangeShapeType="1"/>
                </p:cNvSpPr>
                <p:nvPr/>
              </p:nvSpPr>
              <p:spPr bwMode="auto">
                <a:xfrm>
                  <a:off x="4017" y="253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4" name="Line 77"/>
                <p:cNvSpPr>
                  <a:spLocks noChangeShapeType="1"/>
                </p:cNvSpPr>
                <p:nvPr/>
              </p:nvSpPr>
              <p:spPr bwMode="auto">
                <a:xfrm>
                  <a:off x="4017" y="24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5" name="Line 78"/>
                <p:cNvSpPr>
                  <a:spLocks noChangeShapeType="1"/>
                </p:cNvSpPr>
                <p:nvPr/>
              </p:nvSpPr>
              <p:spPr bwMode="auto">
                <a:xfrm>
                  <a:off x="4017" y="259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6" name="Line 79"/>
                <p:cNvSpPr>
                  <a:spLocks noChangeShapeType="1"/>
                </p:cNvSpPr>
                <p:nvPr/>
              </p:nvSpPr>
              <p:spPr bwMode="auto">
                <a:xfrm>
                  <a:off x="4018" y="32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7" name="Line 80"/>
                <p:cNvSpPr>
                  <a:spLocks noChangeShapeType="1"/>
                </p:cNvSpPr>
                <p:nvPr/>
              </p:nvSpPr>
              <p:spPr bwMode="auto">
                <a:xfrm>
                  <a:off x="4018" y="339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8" name="Line 81"/>
                <p:cNvSpPr>
                  <a:spLocks noChangeShapeType="1"/>
                </p:cNvSpPr>
                <p:nvPr/>
              </p:nvSpPr>
              <p:spPr bwMode="auto">
                <a:xfrm>
                  <a:off x="4018" y="326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9" name="Line 82"/>
                <p:cNvSpPr>
                  <a:spLocks noChangeShapeType="1"/>
                </p:cNvSpPr>
                <p:nvPr/>
              </p:nvSpPr>
              <p:spPr bwMode="auto">
                <a:xfrm>
                  <a:off x="4018" y="332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0" name="Line 83"/>
                <p:cNvSpPr>
                  <a:spLocks noChangeShapeType="1"/>
                </p:cNvSpPr>
                <p:nvPr/>
              </p:nvSpPr>
              <p:spPr bwMode="auto">
                <a:xfrm>
                  <a:off x="4018" y="31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1" name="Line 84"/>
                <p:cNvSpPr>
                  <a:spLocks noChangeShapeType="1"/>
                </p:cNvSpPr>
                <p:nvPr/>
              </p:nvSpPr>
              <p:spPr bwMode="auto">
                <a:xfrm>
                  <a:off x="4018" y="302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2" name="Line 85"/>
                <p:cNvSpPr>
                  <a:spLocks noChangeShapeType="1"/>
                </p:cNvSpPr>
                <p:nvPr/>
              </p:nvSpPr>
              <p:spPr bwMode="auto">
                <a:xfrm>
                  <a:off x="4018" y="29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3" name="Line 86"/>
                <p:cNvSpPr>
                  <a:spLocks noChangeShapeType="1"/>
                </p:cNvSpPr>
                <p:nvPr/>
              </p:nvSpPr>
              <p:spPr bwMode="auto">
                <a:xfrm>
                  <a:off x="4018" y="308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46120" name="Text Box 87"/>
              <p:cNvSpPr txBox="1">
                <a:spLocks noChangeArrowheads="1"/>
              </p:cNvSpPr>
              <p:nvPr/>
            </p:nvSpPr>
            <p:spPr bwMode="auto">
              <a:xfrm>
                <a:off x="3617" y="358"/>
                <a:ext cx="7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/>
                  <a:t>complex</a:t>
                </a:r>
              </a:p>
            </p:txBody>
          </p:sp>
          <p:sp>
            <p:nvSpPr>
              <p:cNvPr id="46121" name="Text Box 88"/>
              <p:cNvSpPr txBox="1">
                <a:spLocks noChangeArrowheads="1"/>
              </p:cNvSpPr>
              <p:nvPr/>
            </p:nvSpPr>
            <p:spPr bwMode="auto">
              <a:xfrm>
                <a:off x="4412" y="376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/>
                  <a:t>free DNA</a:t>
                </a:r>
              </a:p>
            </p:txBody>
          </p:sp>
          <p:sp>
            <p:nvSpPr>
              <p:cNvPr id="46122" name="Line 89"/>
              <p:cNvSpPr>
                <a:spLocks noChangeShapeType="1"/>
              </p:cNvSpPr>
              <p:nvPr/>
            </p:nvSpPr>
            <p:spPr bwMode="auto">
              <a:xfrm>
                <a:off x="4361" y="307"/>
                <a:ext cx="0" cy="3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6114" name="Group 90"/>
            <p:cNvGrpSpPr>
              <a:grpSpLocks/>
            </p:cNvGrpSpPr>
            <p:nvPr/>
          </p:nvGrpSpPr>
          <p:grpSpPr bwMode="auto">
            <a:xfrm>
              <a:off x="1351" y="652"/>
              <a:ext cx="2445" cy="250"/>
              <a:chOff x="1351" y="652"/>
              <a:chExt cx="2445" cy="250"/>
            </a:xfrm>
          </p:grpSpPr>
          <p:sp>
            <p:nvSpPr>
              <p:cNvPr id="46115" name="Text Box 91"/>
              <p:cNvSpPr txBox="1">
                <a:spLocks noChangeArrowheads="1"/>
              </p:cNvSpPr>
              <p:nvPr/>
            </p:nvSpPr>
            <p:spPr bwMode="auto">
              <a:xfrm>
                <a:off x="1351" y="652"/>
                <a:ext cx="232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DMS (guanine)          piperidine</a:t>
                </a:r>
              </a:p>
            </p:txBody>
          </p:sp>
          <p:sp>
            <p:nvSpPr>
              <p:cNvPr id="46116" name="Line 92"/>
              <p:cNvSpPr>
                <a:spLocks noChangeShapeType="1"/>
              </p:cNvSpPr>
              <p:nvPr/>
            </p:nvSpPr>
            <p:spPr bwMode="auto">
              <a:xfrm>
                <a:off x="2588" y="79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117" name="Line 93"/>
              <p:cNvSpPr>
                <a:spLocks noChangeShapeType="1"/>
              </p:cNvSpPr>
              <p:nvPr/>
            </p:nvSpPr>
            <p:spPr bwMode="auto">
              <a:xfrm>
                <a:off x="3549" y="784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46083" name="Group 94"/>
          <p:cNvGrpSpPr>
            <a:grpSpLocks/>
          </p:cNvGrpSpPr>
          <p:nvPr/>
        </p:nvGrpSpPr>
        <p:grpSpPr bwMode="auto">
          <a:xfrm>
            <a:off x="2520951" y="531814"/>
            <a:ext cx="588963" cy="5761037"/>
            <a:chOff x="628" y="335"/>
            <a:chExt cx="371" cy="3629"/>
          </a:xfrm>
        </p:grpSpPr>
        <p:sp>
          <p:nvSpPr>
            <p:cNvPr id="46110" name="Freeform 95"/>
            <p:cNvSpPr>
              <a:spLocks/>
            </p:cNvSpPr>
            <p:nvPr/>
          </p:nvSpPr>
          <p:spPr bwMode="auto">
            <a:xfrm>
              <a:off x="628" y="335"/>
              <a:ext cx="326" cy="3287"/>
            </a:xfrm>
            <a:custGeom>
              <a:avLst/>
              <a:gdLst>
                <a:gd name="T0" fmla="*/ 5 w 381"/>
                <a:gd name="T1" fmla="*/ 0 h 3676"/>
                <a:gd name="T2" fmla="*/ 124 w 381"/>
                <a:gd name="T3" fmla="*/ 61 h 3676"/>
                <a:gd name="T4" fmla="*/ 9 w 381"/>
                <a:gd name="T5" fmla="*/ 159 h 3676"/>
                <a:gd name="T6" fmla="*/ 116 w 381"/>
                <a:gd name="T7" fmla="*/ 230 h 3676"/>
                <a:gd name="T8" fmla="*/ 5 w 381"/>
                <a:gd name="T9" fmla="*/ 336 h 3676"/>
                <a:gd name="T10" fmla="*/ 124 w 381"/>
                <a:gd name="T11" fmla="*/ 412 h 3676"/>
                <a:gd name="T12" fmla="*/ 15 w 381"/>
                <a:gd name="T13" fmla="*/ 486 h 3676"/>
                <a:gd name="T14" fmla="*/ 116 w 381"/>
                <a:gd name="T15" fmla="*/ 565 h 3676"/>
                <a:gd name="T16" fmla="*/ 3 w 381"/>
                <a:gd name="T17" fmla="*/ 636 h 3676"/>
                <a:gd name="T18" fmla="*/ 124 w 381"/>
                <a:gd name="T19" fmla="*/ 724 h 3676"/>
                <a:gd name="T20" fmla="*/ 9 w 381"/>
                <a:gd name="T21" fmla="*/ 819 h 3676"/>
                <a:gd name="T22" fmla="*/ 138 w 381"/>
                <a:gd name="T23" fmla="*/ 902 h 3676"/>
                <a:gd name="T24" fmla="*/ 9 w 381"/>
                <a:gd name="T25" fmla="*/ 1001 h 3676"/>
                <a:gd name="T26" fmla="*/ 141 w 381"/>
                <a:gd name="T27" fmla="*/ 1075 h 3676"/>
                <a:gd name="T28" fmla="*/ 13 w 381"/>
                <a:gd name="T29" fmla="*/ 1150 h 3676"/>
                <a:gd name="T30" fmla="*/ 124 w 381"/>
                <a:gd name="T31" fmla="*/ 1239 h 3676"/>
                <a:gd name="T32" fmla="*/ 9 w 381"/>
                <a:gd name="T33" fmla="*/ 1295 h 3676"/>
                <a:gd name="T34" fmla="*/ 134 w 381"/>
                <a:gd name="T35" fmla="*/ 1398 h 3676"/>
                <a:gd name="T36" fmla="*/ 5 w 381"/>
                <a:gd name="T37" fmla="*/ 1449 h 3676"/>
                <a:gd name="T38" fmla="*/ 148 w 381"/>
                <a:gd name="T39" fmla="*/ 1561 h 3676"/>
                <a:gd name="T40" fmla="*/ 13 w 381"/>
                <a:gd name="T41" fmla="*/ 1612 h 3676"/>
                <a:gd name="T42" fmla="*/ 141 w 381"/>
                <a:gd name="T43" fmla="*/ 1738 h 3676"/>
                <a:gd name="T44" fmla="*/ 15 w 381"/>
                <a:gd name="T45" fmla="*/ 1800 h 3676"/>
                <a:gd name="T46" fmla="*/ 116 w 381"/>
                <a:gd name="T47" fmla="*/ 1879 h 36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1"/>
                <a:gd name="T73" fmla="*/ 0 h 3676"/>
                <a:gd name="T74" fmla="*/ 381 w 381"/>
                <a:gd name="T75" fmla="*/ 3676 h 367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1" h="3676">
                  <a:moveTo>
                    <a:pt x="13" y="0"/>
                  </a:moveTo>
                  <a:cubicBezTo>
                    <a:pt x="163" y="33"/>
                    <a:pt x="313" y="67"/>
                    <a:pt x="314" y="119"/>
                  </a:cubicBezTo>
                  <a:cubicBezTo>
                    <a:pt x="315" y="171"/>
                    <a:pt x="25" y="256"/>
                    <a:pt x="22" y="311"/>
                  </a:cubicBezTo>
                  <a:cubicBezTo>
                    <a:pt x="19" y="366"/>
                    <a:pt x="298" y="390"/>
                    <a:pt x="296" y="448"/>
                  </a:cubicBezTo>
                  <a:cubicBezTo>
                    <a:pt x="294" y="506"/>
                    <a:pt x="10" y="600"/>
                    <a:pt x="13" y="659"/>
                  </a:cubicBezTo>
                  <a:cubicBezTo>
                    <a:pt x="16" y="718"/>
                    <a:pt x="310" y="756"/>
                    <a:pt x="314" y="805"/>
                  </a:cubicBezTo>
                  <a:cubicBezTo>
                    <a:pt x="318" y="854"/>
                    <a:pt x="43" y="901"/>
                    <a:pt x="40" y="951"/>
                  </a:cubicBezTo>
                  <a:cubicBezTo>
                    <a:pt x="37" y="1001"/>
                    <a:pt x="302" y="1058"/>
                    <a:pt x="296" y="1107"/>
                  </a:cubicBezTo>
                  <a:cubicBezTo>
                    <a:pt x="290" y="1156"/>
                    <a:pt x="0" y="1192"/>
                    <a:pt x="3" y="1244"/>
                  </a:cubicBezTo>
                  <a:cubicBezTo>
                    <a:pt x="6" y="1296"/>
                    <a:pt x="311" y="1358"/>
                    <a:pt x="314" y="1417"/>
                  </a:cubicBezTo>
                  <a:cubicBezTo>
                    <a:pt x="317" y="1476"/>
                    <a:pt x="16" y="1542"/>
                    <a:pt x="22" y="1600"/>
                  </a:cubicBezTo>
                  <a:cubicBezTo>
                    <a:pt x="28" y="1658"/>
                    <a:pt x="351" y="1706"/>
                    <a:pt x="351" y="1765"/>
                  </a:cubicBezTo>
                  <a:cubicBezTo>
                    <a:pt x="351" y="1824"/>
                    <a:pt x="20" y="1901"/>
                    <a:pt x="22" y="1957"/>
                  </a:cubicBezTo>
                  <a:cubicBezTo>
                    <a:pt x="24" y="2013"/>
                    <a:pt x="358" y="2054"/>
                    <a:pt x="360" y="2103"/>
                  </a:cubicBezTo>
                  <a:cubicBezTo>
                    <a:pt x="362" y="2152"/>
                    <a:pt x="39" y="2196"/>
                    <a:pt x="31" y="2249"/>
                  </a:cubicBezTo>
                  <a:cubicBezTo>
                    <a:pt x="23" y="2302"/>
                    <a:pt x="316" y="2376"/>
                    <a:pt x="314" y="2423"/>
                  </a:cubicBezTo>
                  <a:cubicBezTo>
                    <a:pt x="312" y="2470"/>
                    <a:pt x="17" y="2481"/>
                    <a:pt x="22" y="2533"/>
                  </a:cubicBezTo>
                  <a:cubicBezTo>
                    <a:pt x="27" y="2585"/>
                    <a:pt x="344" y="2684"/>
                    <a:pt x="342" y="2734"/>
                  </a:cubicBezTo>
                  <a:cubicBezTo>
                    <a:pt x="340" y="2784"/>
                    <a:pt x="7" y="2782"/>
                    <a:pt x="13" y="2835"/>
                  </a:cubicBezTo>
                  <a:cubicBezTo>
                    <a:pt x="19" y="2888"/>
                    <a:pt x="375" y="3001"/>
                    <a:pt x="378" y="3054"/>
                  </a:cubicBezTo>
                  <a:cubicBezTo>
                    <a:pt x="381" y="3107"/>
                    <a:pt x="34" y="3097"/>
                    <a:pt x="31" y="3155"/>
                  </a:cubicBezTo>
                  <a:cubicBezTo>
                    <a:pt x="28" y="3213"/>
                    <a:pt x="359" y="3340"/>
                    <a:pt x="360" y="3401"/>
                  </a:cubicBezTo>
                  <a:cubicBezTo>
                    <a:pt x="361" y="3462"/>
                    <a:pt x="51" y="3474"/>
                    <a:pt x="40" y="3520"/>
                  </a:cubicBezTo>
                  <a:cubicBezTo>
                    <a:pt x="29" y="3566"/>
                    <a:pt x="162" y="3621"/>
                    <a:pt x="296" y="367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111" name="Freeform 96"/>
            <p:cNvSpPr>
              <a:spLocks/>
            </p:cNvSpPr>
            <p:nvPr/>
          </p:nvSpPr>
          <p:spPr bwMode="auto">
            <a:xfrm>
              <a:off x="637" y="424"/>
              <a:ext cx="326" cy="3287"/>
            </a:xfrm>
            <a:custGeom>
              <a:avLst/>
              <a:gdLst>
                <a:gd name="T0" fmla="*/ 5 w 381"/>
                <a:gd name="T1" fmla="*/ 0 h 3676"/>
                <a:gd name="T2" fmla="*/ 124 w 381"/>
                <a:gd name="T3" fmla="*/ 61 h 3676"/>
                <a:gd name="T4" fmla="*/ 9 w 381"/>
                <a:gd name="T5" fmla="*/ 159 h 3676"/>
                <a:gd name="T6" fmla="*/ 116 w 381"/>
                <a:gd name="T7" fmla="*/ 230 h 3676"/>
                <a:gd name="T8" fmla="*/ 5 w 381"/>
                <a:gd name="T9" fmla="*/ 336 h 3676"/>
                <a:gd name="T10" fmla="*/ 124 w 381"/>
                <a:gd name="T11" fmla="*/ 412 h 3676"/>
                <a:gd name="T12" fmla="*/ 15 w 381"/>
                <a:gd name="T13" fmla="*/ 486 h 3676"/>
                <a:gd name="T14" fmla="*/ 116 w 381"/>
                <a:gd name="T15" fmla="*/ 565 h 3676"/>
                <a:gd name="T16" fmla="*/ 3 w 381"/>
                <a:gd name="T17" fmla="*/ 636 h 3676"/>
                <a:gd name="T18" fmla="*/ 124 w 381"/>
                <a:gd name="T19" fmla="*/ 724 h 3676"/>
                <a:gd name="T20" fmla="*/ 9 w 381"/>
                <a:gd name="T21" fmla="*/ 819 h 3676"/>
                <a:gd name="T22" fmla="*/ 138 w 381"/>
                <a:gd name="T23" fmla="*/ 902 h 3676"/>
                <a:gd name="T24" fmla="*/ 9 w 381"/>
                <a:gd name="T25" fmla="*/ 1001 h 3676"/>
                <a:gd name="T26" fmla="*/ 141 w 381"/>
                <a:gd name="T27" fmla="*/ 1075 h 3676"/>
                <a:gd name="T28" fmla="*/ 13 w 381"/>
                <a:gd name="T29" fmla="*/ 1150 h 3676"/>
                <a:gd name="T30" fmla="*/ 124 w 381"/>
                <a:gd name="T31" fmla="*/ 1239 h 3676"/>
                <a:gd name="T32" fmla="*/ 9 w 381"/>
                <a:gd name="T33" fmla="*/ 1295 h 3676"/>
                <a:gd name="T34" fmla="*/ 134 w 381"/>
                <a:gd name="T35" fmla="*/ 1398 h 3676"/>
                <a:gd name="T36" fmla="*/ 5 w 381"/>
                <a:gd name="T37" fmla="*/ 1449 h 3676"/>
                <a:gd name="T38" fmla="*/ 148 w 381"/>
                <a:gd name="T39" fmla="*/ 1561 h 3676"/>
                <a:gd name="T40" fmla="*/ 13 w 381"/>
                <a:gd name="T41" fmla="*/ 1612 h 3676"/>
                <a:gd name="T42" fmla="*/ 141 w 381"/>
                <a:gd name="T43" fmla="*/ 1738 h 3676"/>
                <a:gd name="T44" fmla="*/ 15 w 381"/>
                <a:gd name="T45" fmla="*/ 1800 h 3676"/>
                <a:gd name="T46" fmla="*/ 116 w 381"/>
                <a:gd name="T47" fmla="*/ 1879 h 36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1"/>
                <a:gd name="T73" fmla="*/ 0 h 3676"/>
                <a:gd name="T74" fmla="*/ 381 w 381"/>
                <a:gd name="T75" fmla="*/ 3676 h 367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1" h="3676">
                  <a:moveTo>
                    <a:pt x="13" y="0"/>
                  </a:moveTo>
                  <a:cubicBezTo>
                    <a:pt x="163" y="33"/>
                    <a:pt x="313" y="67"/>
                    <a:pt x="314" y="119"/>
                  </a:cubicBezTo>
                  <a:cubicBezTo>
                    <a:pt x="315" y="171"/>
                    <a:pt x="25" y="256"/>
                    <a:pt x="22" y="311"/>
                  </a:cubicBezTo>
                  <a:cubicBezTo>
                    <a:pt x="19" y="366"/>
                    <a:pt x="298" y="390"/>
                    <a:pt x="296" y="448"/>
                  </a:cubicBezTo>
                  <a:cubicBezTo>
                    <a:pt x="294" y="506"/>
                    <a:pt x="10" y="600"/>
                    <a:pt x="13" y="659"/>
                  </a:cubicBezTo>
                  <a:cubicBezTo>
                    <a:pt x="16" y="718"/>
                    <a:pt x="310" y="756"/>
                    <a:pt x="314" y="805"/>
                  </a:cubicBezTo>
                  <a:cubicBezTo>
                    <a:pt x="318" y="854"/>
                    <a:pt x="43" y="901"/>
                    <a:pt x="40" y="951"/>
                  </a:cubicBezTo>
                  <a:cubicBezTo>
                    <a:pt x="37" y="1001"/>
                    <a:pt x="302" y="1058"/>
                    <a:pt x="296" y="1107"/>
                  </a:cubicBezTo>
                  <a:cubicBezTo>
                    <a:pt x="290" y="1156"/>
                    <a:pt x="0" y="1192"/>
                    <a:pt x="3" y="1244"/>
                  </a:cubicBezTo>
                  <a:cubicBezTo>
                    <a:pt x="6" y="1296"/>
                    <a:pt x="311" y="1358"/>
                    <a:pt x="314" y="1417"/>
                  </a:cubicBezTo>
                  <a:cubicBezTo>
                    <a:pt x="317" y="1476"/>
                    <a:pt x="16" y="1542"/>
                    <a:pt x="22" y="1600"/>
                  </a:cubicBezTo>
                  <a:cubicBezTo>
                    <a:pt x="28" y="1658"/>
                    <a:pt x="351" y="1706"/>
                    <a:pt x="351" y="1765"/>
                  </a:cubicBezTo>
                  <a:cubicBezTo>
                    <a:pt x="351" y="1824"/>
                    <a:pt x="20" y="1901"/>
                    <a:pt x="22" y="1957"/>
                  </a:cubicBezTo>
                  <a:cubicBezTo>
                    <a:pt x="24" y="2013"/>
                    <a:pt x="358" y="2054"/>
                    <a:pt x="360" y="2103"/>
                  </a:cubicBezTo>
                  <a:cubicBezTo>
                    <a:pt x="362" y="2152"/>
                    <a:pt x="39" y="2196"/>
                    <a:pt x="31" y="2249"/>
                  </a:cubicBezTo>
                  <a:cubicBezTo>
                    <a:pt x="23" y="2302"/>
                    <a:pt x="316" y="2376"/>
                    <a:pt x="314" y="2423"/>
                  </a:cubicBezTo>
                  <a:cubicBezTo>
                    <a:pt x="312" y="2470"/>
                    <a:pt x="17" y="2481"/>
                    <a:pt x="22" y="2533"/>
                  </a:cubicBezTo>
                  <a:cubicBezTo>
                    <a:pt x="27" y="2585"/>
                    <a:pt x="344" y="2684"/>
                    <a:pt x="342" y="2734"/>
                  </a:cubicBezTo>
                  <a:cubicBezTo>
                    <a:pt x="340" y="2784"/>
                    <a:pt x="7" y="2782"/>
                    <a:pt x="13" y="2835"/>
                  </a:cubicBezTo>
                  <a:cubicBezTo>
                    <a:pt x="19" y="2888"/>
                    <a:pt x="375" y="3001"/>
                    <a:pt x="378" y="3054"/>
                  </a:cubicBezTo>
                  <a:cubicBezTo>
                    <a:pt x="381" y="3107"/>
                    <a:pt x="34" y="3097"/>
                    <a:pt x="31" y="3155"/>
                  </a:cubicBezTo>
                  <a:cubicBezTo>
                    <a:pt x="28" y="3213"/>
                    <a:pt x="359" y="3340"/>
                    <a:pt x="360" y="3401"/>
                  </a:cubicBezTo>
                  <a:cubicBezTo>
                    <a:pt x="361" y="3462"/>
                    <a:pt x="51" y="3474"/>
                    <a:pt x="40" y="3520"/>
                  </a:cubicBezTo>
                  <a:cubicBezTo>
                    <a:pt x="29" y="3566"/>
                    <a:pt x="162" y="3621"/>
                    <a:pt x="296" y="367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112" name="AutoShape 97"/>
            <p:cNvSpPr>
              <a:spLocks noChangeArrowheads="1"/>
            </p:cNvSpPr>
            <p:nvPr/>
          </p:nvSpPr>
          <p:spPr bwMode="auto">
            <a:xfrm>
              <a:off x="806" y="3639"/>
              <a:ext cx="193" cy="325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71778" name="Freeform 98"/>
          <p:cNvSpPr>
            <a:spLocks/>
          </p:cNvSpPr>
          <p:nvPr/>
        </p:nvSpPr>
        <p:spPr bwMode="auto">
          <a:xfrm>
            <a:off x="2089150" y="1924050"/>
            <a:ext cx="1289050" cy="1841500"/>
          </a:xfrm>
          <a:custGeom>
            <a:avLst/>
            <a:gdLst>
              <a:gd name="T0" fmla="*/ 2147483647 w 949"/>
              <a:gd name="T1" fmla="*/ 2147483647 h 1297"/>
              <a:gd name="T2" fmla="*/ 2147483647 w 949"/>
              <a:gd name="T3" fmla="*/ 2147483647 h 1297"/>
              <a:gd name="T4" fmla="*/ 2147483647 w 949"/>
              <a:gd name="T5" fmla="*/ 2147483647 h 1297"/>
              <a:gd name="T6" fmla="*/ 2147483647 w 949"/>
              <a:gd name="T7" fmla="*/ 2147483647 h 1297"/>
              <a:gd name="T8" fmla="*/ 2147483647 w 949"/>
              <a:gd name="T9" fmla="*/ 2147483647 h 1297"/>
              <a:gd name="T10" fmla="*/ 2147483647 w 949"/>
              <a:gd name="T11" fmla="*/ 2147483647 h 1297"/>
              <a:gd name="T12" fmla="*/ 2147483647 w 949"/>
              <a:gd name="T13" fmla="*/ 2147483647 h 1297"/>
              <a:gd name="T14" fmla="*/ 2147483647 w 949"/>
              <a:gd name="T15" fmla="*/ 2147483647 h 12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49"/>
              <a:gd name="T25" fmla="*/ 0 h 1297"/>
              <a:gd name="T26" fmla="*/ 949 w 949"/>
              <a:gd name="T27" fmla="*/ 1297 h 12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49" h="1297">
                <a:moveTo>
                  <a:pt x="285" y="15"/>
                </a:moveTo>
                <a:cubicBezTo>
                  <a:pt x="384" y="24"/>
                  <a:pt x="639" y="0"/>
                  <a:pt x="731" y="189"/>
                </a:cubicBezTo>
                <a:cubicBezTo>
                  <a:pt x="823" y="378"/>
                  <a:pt x="949" y="1001"/>
                  <a:pt x="838" y="1149"/>
                </a:cubicBezTo>
                <a:cubicBezTo>
                  <a:pt x="727" y="1297"/>
                  <a:pt x="131" y="1151"/>
                  <a:pt x="66" y="1075"/>
                </a:cubicBezTo>
                <a:cubicBezTo>
                  <a:pt x="0" y="999"/>
                  <a:pt x="427" y="802"/>
                  <a:pt x="445" y="691"/>
                </a:cubicBezTo>
                <a:cubicBezTo>
                  <a:pt x="463" y="580"/>
                  <a:pt x="225" y="501"/>
                  <a:pt x="174" y="408"/>
                </a:cubicBezTo>
                <a:cubicBezTo>
                  <a:pt x="123" y="315"/>
                  <a:pt x="121" y="199"/>
                  <a:pt x="139" y="134"/>
                </a:cubicBezTo>
                <a:cubicBezTo>
                  <a:pt x="157" y="69"/>
                  <a:pt x="186" y="6"/>
                  <a:pt x="285" y="15"/>
                </a:cubicBezTo>
                <a:close/>
              </a:path>
            </a:pathLst>
          </a:custGeom>
          <a:solidFill>
            <a:srgbClr val="0099FF">
              <a:alpha val="8117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7" name="Group 99"/>
          <p:cNvGrpSpPr>
            <a:grpSpLocks/>
          </p:cNvGrpSpPr>
          <p:nvPr/>
        </p:nvGrpSpPr>
        <p:grpSpPr bwMode="auto">
          <a:xfrm>
            <a:off x="3106739" y="922339"/>
            <a:ext cx="307975" cy="4821237"/>
            <a:chOff x="997" y="581"/>
            <a:chExt cx="194" cy="3037"/>
          </a:xfrm>
        </p:grpSpPr>
        <p:sp>
          <p:nvSpPr>
            <p:cNvPr id="46098" name="AutoShape 100"/>
            <p:cNvSpPr>
              <a:spLocks noChangeArrowheads="1"/>
            </p:cNvSpPr>
            <p:nvPr/>
          </p:nvSpPr>
          <p:spPr bwMode="auto">
            <a:xfrm>
              <a:off x="997" y="581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099" name="AutoShape 101"/>
            <p:cNvSpPr>
              <a:spLocks noChangeArrowheads="1"/>
            </p:cNvSpPr>
            <p:nvPr/>
          </p:nvSpPr>
          <p:spPr bwMode="auto">
            <a:xfrm>
              <a:off x="998" y="717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0" name="AutoShape 102"/>
            <p:cNvSpPr>
              <a:spLocks noChangeArrowheads="1"/>
            </p:cNvSpPr>
            <p:nvPr/>
          </p:nvSpPr>
          <p:spPr bwMode="auto">
            <a:xfrm>
              <a:off x="999" y="853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1" name="AutoShape 103"/>
            <p:cNvSpPr>
              <a:spLocks noChangeArrowheads="1"/>
            </p:cNvSpPr>
            <p:nvPr/>
          </p:nvSpPr>
          <p:spPr bwMode="auto">
            <a:xfrm>
              <a:off x="1000" y="989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2" name="AutoShape 104"/>
            <p:cNvSpPr>
              <a:spLocks noChangeArrowheads="1"/>
            </p:cNvSpPr>
            <p:nvPr/>
          </p:nvSpPr>
          <p:spPr bwMode="auto">
            <a:xfrm>
              <a:off x="1001" y="2358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3" name="AutoShape 105"/>
            <p:cNvSpPr>
              <a:spLocks noChangeArrowheads="1"/>
            </p:cNvSpPr>
            <p:nvPr/>
          </p:nvSpPr>
          <p:spPr bwMode="auto">
            <a:xfrm>
              <a:off x="1002" y="2521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4" name="AutoShape 106"/>
            <p:cNvSpPr>
              <a:spLocks noChangeArrowheads="1"/>
            </p:cNvSpPr>
            <p:nvPr/>
          </p:nvSpPr>
          <p:spPr bwMode="auto">
            <a:xfrm>
              <a:off x="1003" y="2684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5" name="AutoShape 107"/>
            <p:cNvSpPr>
              <a:spLocks noChangeArrowheads="1"/>
            </p:cNvSpPr>
            <p:nvPr/>
          </p:nvSpPr>
          <p:spPr bwMode="auto">
            <a:xfrm>
              <a:off x="1004" y="2847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6" name="AutoShape 108"/>
            <p:cNvSpPr>
              <a:spLocks noChangeArrowheads="1"/>
            </p:cNvSpPr>
            <p:nvPr/>
          </p:nvSpPr>
          <p:spPr bwMode="auto">
            <a:xfrm>
              <a:off x="1005" y="3010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7" name="AutoShape 109"/>
            <p:cNvSpPr>
              <a:spLocks noChangeArrowheads="1"/>
            </p:cNvSpPr>
            <p:nvPr/>
          </p:nvSpPr>
          <p:spPr bwMode="auto">
            <a:xfrm>
              <a:off x="1006" y="3173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8" name="AutoShape 110"/>
            <p:cNvSpPr>
              <a:spLocks noChangeArrowheads="1"/>
            </p:cNvSpPr>
            <p:nvPr/>
          </p:nvSpPr>
          <p:spPr bwMode="auto">
            <a:xfrm>
              <a:off x="1007" y="3336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9" name="AutoShape 111"/>
            <p:cNvSpPr>
              <a:spLocks noChangeArrowheads="1"/>
            </p:cNvSpPr>
            <p:nvPr/>
          </p:nvSpPr>
          <p:spPr bwMode="auto">
            <a:xfrm>
              <a:off x="1008" y="3499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8" name="Group 112"/>
          <p:cNvGrpSpPr>
            <a:grpSpLocks/>
          </p:cNvGrpSpPr>
          <p:nvPr/>
        </p:nvGrpSpPr>
        <p:grpSpPr bwMode="auto">
          <a:xfrm>
            <a:off x="3751264" y="1528764"/>
            <a:ext cx="3271837" cy="4295775"/>
            <a:chOff x="1403" y="963"/>
            <a:chExt cx="2061" cy="2706"/>
          </a:xfrm>
        </p:grpSpPr>
        <p:grpSp>
          <p:nvGrpSpPr>
            <p:cNvPr id="46087" name="Group 113"/>
            <p:cNvGrpSpPr>
              <a:grpSpLocks/>
            </p:cNvGrpSpPr>
            <p:nvPr/>
          </p:nvGrpSpPr>
          <p:grpSpPr bwMode="auto">
            <a:xfrm>
              <a:off x="1451" y="963"/>
              <a:ext cx="1996" cy="250"/>
              <a:chOff x="1451" y="963"/>
              <a:chExt cx="1996" cy="250"/>
            </a:xfrm>
          </p:grpSpPr>
          <p:sp>
            <p:nvSpPr>
              <p:cNvPr id="46096" name="Text Box 114"/>
              <p:cNvSpPr txBox="1">
                <a:spLocks noChangeArrowheads="1"/>
              </p:cNvSpPr>
              <p:nvPr/>
            </p:nvSpPr>
            <p:spPr bwMode="auto">
              <a:xfrm>
                <a:off x="1451" y="963"/>
                <a:ext cx="65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DNaseI</a:t>
                </a:r>
              </a:p>
            </p:txBody>
          </p:sp>
          <p:sp>
            <p:nvSpPr>
              <p:cNvPr id="46097" name="Line 115"/>
              <p:cNvSpPr>
                <a:spLocks noChangeShapeType="1"/>
              </p:cNvSpPr>
              <p:nvPr/>
            </p:nvSpPr>
            <p:spPr bwMode="auto">
              <a:xfrm>
                <a:off x="2268" y="1120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6088" name="Group 116"/>
            <p:cNvGrpSpPr>
              <a:grpSpLocks/>
            </p:cNvGrpSpPr>
            <p:nvPr/>
          </p:nvGrpSpPr>
          <p:grpSpPr bwMode="auto">
            <a:xfrm>
              <a:off x="1403" y="2782"/>
              <a:ext cx="2061" cy="887"/>
              <a:chOff x="1403" y="2782"/>
              <a:chExt cx="2061" cy="887"/>
            </a:xfrm>
          </p:grpSpPr>
          <p:sp>
            <p:nvSpPr>
              <p:cNvPr id="46089" name="Text Box 117"/>
              <p:cNvSpPr txBox="1">
                <a:spLocks noChangeArrowheads="1"/>
              </p:cNvSpPr>
              <p:nvPr/>
            </p:nvSpPr>
            <p:spPr bwMode="auto">
              <a:xfrm>
                <a:off x="1413" y="2782"/>
                <a:ext cx="1799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UO</a:t>
                </a:r>
                <a:r>
                  <a:rPr lang="cs-CZ" altLang="cs-CZ" sz="2000" baseline="-25000"/>
                  <a:t>2</a:t>
                </a:r>
                <a:r>
                  <a:rPr lang="cs-CZ" altLang="cs-CZ" sz="2000"/>
                  <a:t>               UV           </a:t>
                </a:r>
              </a:p>
            </p:txBody>
          </p:sp>
          <p:sp>
            <p:nvSpPr>
              <p:cNvPr id="46090" name="Text Box 118"/>
              <p:cNvSpPr txBox="1">
                <a:spLocks noChangeArrowheads="1"/>
              </p:cNvSpPr>
              <p:nvPr/>
            </p:nvSpPr>
            <p:spPr bwMode="auto">
              <a:xfrm>
                <a:off x="1403" y="3100"/>
                <a:ext cx="133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Cu(phen)</a:t>
                </a:r>
                <a:r>
                  <a:rPr lang="cs-CZ" altLang="cs-CZ" sz="2000" baseline="-25000"/>
                  <a:t>2</a:t>
                </a:r>
                <a:r>
                  <a:rPr lang="cs-CZ" altLang="cs-CZ" sz="2000"/>
                  <a:t>           </a:t>
                </a:r>
              </a:p>
            </p:txBody>
          </p:sp>
          <p:sp>
            <p:nvSpPr>
              <p:cNvPr id="46091" name="Text Box 119"/>
              <p:cNvSpPr txBox="1">
                <a:spLocks noChangeArrowheads="1"/>
              </p:cNvSpPr>
              <p:nvPr/>
            </p:nvSpPr>
            <p:spPr bwMode="auto">
              <a:xfrm>
                <a:off x="1410" y="3419"/>
                <a:ext cx="12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OH radicals      </a:t>
                </a:r>
              </a:p>
            </p:txBody>
          </p:sp>
          <p:sp>
            <p:nvSpPr>
              <p:cNvPr id="46092" name="Line 120"/>
              <p:cNvSpPr>
                <a:spLocks noChangeShapeType="1"/>
              </p:cNvSpPr>
              <p:nvPr/>
            </p:nvSpPr>
            <p:spPr bwMode="auto">
              <a:xfrm>
                <a:off x="2249" y="3240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3" name="Line 121"/>
              <p:cNvSpPr>
                <a:spLocks noChangeShapeType="1"/>
              </p:cNvSpPr>
              <p:nvPr/>
            </p:nvSpPr>
            <p:spPr bwMode="auto">
              <a:xfrm>
                <a:off x="2285" y="3559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4" name="Line 122"/>
              <p:cNvSpPr>
                <a:spLocks noChangeShapeType="1"/>
              </p:cNvSpPr>
              <p:nvPr/>
            </p:nvSpPr>
            <p:spPr bwMode="auto">
              <a:xfrm>
                <a:off x="2029" y="291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5" name="Line 123"/>
              <p:cNvSpPr>
                <a:spLocks noChangeShapeType="1"/>
              </p:cNvSpPr>
              <p:nvPr/>
            </p:nvSpPr>
            <p:spPr bwMode="auto">
              <a:xfrm>
                <a:off x="2999" y="2913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59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8389" y="2524125"/>
            <a:ext cx="7858125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single strand-selective chemical probes</a:t>
            </a:r>
          </a:p>
        </p:txBody>
      </p:sp>
    </p:spTree>
    <p:extLst>
      <p:ext uri="{BB962C8B-B14F-4D97-AF65-F5344CB8AC3E}">
        <p14:creationId xmlns:p14="http://schemas.microsoft.com/office/powerpoint/2010/main" val="4941894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1776413" y="1643063"/>
          <a:ext cx="2754312" cy="374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2" imgW="4430277" imgH="6025908" progId="CorelPhotoPaint.Image.9">
                  <p:embed/>
                </p:oleObj>
              </mc:Choice>
              <mc:Fallback>
                <p:oleObj name="CorelPhotoPaint.Image.9" r:id="rId2" imgW="4430277" imgH="6025908" progId="CorelPhotoPaint.Image.9">
                  <p:embed/>
                  <p:pic>
                    <p:nvPicPr>
                      <p:cNvPr id="48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6413" y="1643063"/>
                        <a:ext cx="2754312" cy="374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132" name="Group 7"/>
          <p:cNvGrpSpPr>
            <a:grpSpLocks/>
          </p:cNvGrpSpPr>
          <p:nvPr/>
        </p:nvGrpSpPr>
        <p:grpSpPr bwMode="auto">
          <a:xfrm>
            <a:off x="4662488" y="1387476"/>
            <a:ext cx="6005512" cy="3865563"/>
            <a:chOff x="1977" y="874"/>
            <a:chExt cx="3783" cy="2435"/>
          </a:xfrm>
        </p:grpSpPr>
        <p:graphicFrame>
          <p:nvGraphicFramePr>
            <p:cNvPr id="48133" name="Object 8"/>
            <p:cNvGraphicFramePr>
              <a:graphicFrameLocks noChangeAspect="1"/>
            </p:cNvGraphicFramePr>
            <p:nvPr/>
          </p:nvGraphicFramePr>
          <p:xfrm>
            <a:off x="1977" y="874"/>
            <a:ext cx="3592" cy="17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PhotoPaint.Image.9" r:id="rId4" imgW="5422403" imgH="2894082" progId="CorelPhotoPaint.Image.9">
                    <p:embed/>
                  </p:oleObj>
                </mc:Choice>
                <mc:Fallback>
                  <p:oleObj name="CorelPhotoPaint.Image.9" r:id="rId4" imgW="5422403" imgH="2894082" progId="CorelPhotoPaint.Image.9">
                    <p:embed/>
                    <p:pic>
                      <p:nvPicPr>
                        <p:cNvPr id="48133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7" y="874"/>
                          <a:ext cx="3592" cy="17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34" name="Text Box 9"/>
            <p:cNvSpPr txBox="1">
              <a:spLocks noChangeArrowheads="1"/>
            </p:cNvSpPr>
            <p:nvPr/>
          </p:nvSpPr>
          <p:spPr bwMode="auto">
            <a:xfrm>
              <a:off x="2167" y="2592"/>
              <a:ext cx="82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relaxed circular DNA</a:t>
              </a:r>
            </a:p>
          </p:txBody>
        </p:sp>
        <p:sp>
          <p:nvSpPr>
            <p:cNvPr id="48135" name="Text Box 10"/>
            <p:cNvSpPr txBox="1">
              <a:spLocks noChangeArrowheads="1"/>
            </p:cNvSpPr>
            <p:nvPr/>
          </p:nvSpPr>
          <p:spPr bwMode="auto">
            <a:xfrm>
              <a:off x="3063" y="2527"/>
              <a:ext cx="138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negatively supercoiled DNA (linking deficit)</a:t>
              </a:r>
            </a:p>
          </p:txBody>
        </p:sp>
        <p:sp>
          <p:nvSpPr>
            <p:cNvPr id="48136" name="Text Box 11"/>
            <p:cNvSpPr txBox="1">
              <a:spLocks noChangeArrowheads="1"/>
            </p:cNvSpPr>
            <p:nvPr/>
          </p:nvSpPr>
          <p:spPr bwMode="auto">
            <a:xfrm>
              <a:off x="4372" y="2572"/>
              <a:ext cx="1388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stress related to the negative superhelicity (the linking deficit) can be absorbed in local open structures</a:t>
              </a:r>
            </a:p>
          </p:txBody>
        </p:sp>
        <p:sp>
          <p:nvSpPr>
            <p:cNvPr id="48137" name="Oval 12"/>
            <p:cNvSpPr>
              <a:spLocks noChangeArrowheads="1"/>
            </p:cNvSpPr>
            <p:nvPr/>
          </p:nvSpPr>
          <p:spPr bwMode="auto">
            <a:xfrm>
              <a:off x="4636" y="2076"/>
              <a:ext cx="566" cy="49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24553394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3"/>
          <p:cNvGraphicFramePr>
            <a:graphicFrameLocks noChangeAspect="1"/>
          </p:cNvGraphicFramePr>
          <p:nvPr/>
        </p:nvGraphicFramePr>
        <p:xfrm>
          <a:off x="3902076" y="4551363"/>
          <a:ext cx="2619375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2" imgW="2619761" imgH="658119" progId="CorelPhotoPaint.Image.9">
                  <p:embed/>
                </p:oleObj>
              </mc:Choice>
              <mc:Fallback>
                <p:oleObj name="CorelPhotoPaint.Image.9" r:id="rId2" imgW="2619761" imgH="658119" progId="CorelPhotoPaint.Image.9">
                  <p:embed/>
                  <p:pic>
                    <p:nvPicPr>
                      <p:cNvPr id="4915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2076" y="4551363"/>
                        <a:ext cx="2619375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4"/>
          <p:cNvGraphicFramePr>
            <a:graphicFrameLocks noChangeAspect="1"/>
          </p:cNvGraphicFramePr>
          <p:nvPr/>
        </p:nvGraphicFramePr>
        <p:xfrm>
          <a:off x="6511925" y="4386264"/>
          <a:ext cx="24130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4" imgW="2413714" imgH="1101574" progId="CorelPhotoPaint.Image.9">
                  <p:embed/>
                </p:oleObj>
              </mc:Choice>
              <mc:Fallback>
                <p:oleObj name="CorelPhotoPaint.Image.9" r:id="rId4" imgW="2413714" imgH="1101574" progId="CorelPhotoPaint.Image.9">
                  <p:embed/>
                  <p:pic>
                    <p:nvPicPr>
                      <p:cNvPr id="4915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925" y="4386264"/>
                        <a:ext cx="2413000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5"/>
          <p:cNvGraphicFramePr>
            <a:graphicFrameLocks noChangeAspect="1"/>
          </p:cNvGraphicFramePr>
          <p:nvPr/>
        </p:nvGraphicFramePr>
        <p:xfrm>
          <a:off x="4843463" y="3403601"/>
          <a:ext cx="3192462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6" imgW="3643429" imgH="2258286" progId="CorelPhotoPaint.Image.9">
                  <p:embed/>
                </p:oleObj>
              </mc:Choice>
              <mc:Fallback>
                <p:oleObj name="CorelPhotoPaint.Image.9" r:id="rId6" imgW="3643429" imgH="2258286" progId="CorelPhotoPaint.Image.9">
                  <p:embed/>
                  <p:pic>
                    <p:nvPicPr>
                      <p:cNvPr id="4915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668" b="75124"/>
                      <a:stretch>
                        <a:fillRect/>
                      </a:stretch>
                    </p:blipFill>
                    <p:spPr bwMode="auto">
                      <a:xfrm>
                        <a:off x="4843463" y="3403601"/>
                        <a:ext cx="3192462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2041526" y="1604964"/>
            <a:ext cx="75660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DNA segments of specific sequence can adopt „alternative“ local structures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cruciform DNA</a:t>
            </a:r>
            <a:r>
              <a:rPr lang="cs-CZ" altLang="cs-CZ" sz="2000"/>
              <a:t> (inverted repeat)</a:t>
            </a:r>
          </a:p>
        </p:txBody>
      </p:sp>
      <p:sp>
        <p:nvSpPr>
          <p:cNvPr id="49158" name="Rectangle 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  <p:sp>
        <p:nvSpPr>
          <p:cNvPr id="49159" name="Text Box 10"/>
          <p:cNvSpPr txBox="1">
            <a:spLocks noChangeArrowheads="1"/>
          </p:cNvSpPr>
          <p:nvPr/>
        </p:nvSpPr>
        <p:spPr bwMode="auto">
          <a:xfrm>
            <a:off x="7118351" y="5784850"/>
            <a:ext cx="1571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unpaired bases</a:t>
            </a:r>
          </a:p>
        </p:txBody>
      </p:sp>
      <p:sp>
        <p:nvSpPr>
          <p:cNvPr id="49160" name="Line 11"/>
          <p:cNvSpPr>
            <a:spLocks noChangeShapeType="1"/>
          </p:cNvSpPr>
          <p:nvPr/>
        </p:nvSpPr>
        <p:spPr bwMode="auto">
          <a:xfrm flipV="1">
            <a:off x="7953375" y="5486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1978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Triplex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(homopurine</a:t>
            </a:r>
            <a:r>
              <a:rPr lang="en-US" altLang="cs-CZ" sz="2000" dirty="0">
                <a:cs typeface="Arial" panose="020B0604020202020204" pitchFamily="34" charset="0"/>
              </a:rPr>
              <a:t>·</a:t>
            </a:r>
            <a:r>
              <a:rPr lang="cs-CZ" altLang="cs-CZ" sz="2000" dirty="0">
                <a:cs typeface="Arial" panose="020B0604020202020204" pitchFamily="34" charset="0"/>
              </a:rPr>
              <a:t>homopyrimidine stretch with mirror symmetry)</a:t>
            </a:r>
            <a:endParaRPr lang="en-US" altLang="cs-CZ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e.g. 	</a:t>
            </a: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TTTTTTTTTTTTTTTTTTTTTTTTTTTTTTTTTTTTTTTT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	AAAAAAAAAAAAAAAAAAAAAAAAAAAAAAAAAAAAAAAA</a:t>
            </a: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3014663" y="371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40050" y="3046413"/>
            <a:ext cx="6280150" cy="2805112"/>
            <a:chOff x="883" y="2306"/>
            <a:chExt cx="3956" cy="1767"/>
          </a:xfrm>
        </p:grpSpPr>
        <p:graphicFrame>
          <p:nvGraphicFramePr>
            <p:cNvPr id="50184" name="Object 6"/>
            <p:cNvGraphicFramePr>
              <a:graphicFrameLocks noChangeAspect="1"/>
            </p:cNvGraphicFramePr>
            <p:nvPr/>
          </p:nvGraphicFramePr>
          <p:xfrm>
            <a:off x="2682" y="2716"/>
            <a:ext cx="1768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PhotoPaint.Image.9" r:id="rId2" imgW="2806857" imgH="2153143" progId="CorelPhotoPaint.Image.9">
                    <p:embed/>
                  </p:oleObj>
                </mc:Choice>
                <mc:Fallback>
                  <p:oleObj name="CorelPhotoPaint.Image.9" r:id="rId2" imgW="2806857" imgH="2153143" progId="CorelPhotoPaint.Image.9">
                    <p:embed/>
                    <p:pic>
                      <p:nvPicPr>
                        <p:cNvPr id="5018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2" y="2716"/>
                          <a:ext cx="1768" cy="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185" name="Group 7"/>
            <p:cNvGrpSpPr>
              <a:grpSpLocks/>
            </p:cNvGrpSpPr>
            <p:nvPr/>
          </p:nvGrpSpPr>
          <p:grpSpPr bwMode="auto">
            <a:xfrm>
              <a:off x="883" y="2306"/>
              <a:ext cx="3956" cy="1767"/>
              <a:chOff x="883" y="2306"/>
              <a:chExt cx="3956" cy="1767"/>
            </a:xfrm>
          </p:grpSpPr>
          <p:sp>
            <p:nvSpPr>
              <p:cNvPr id="50186" name="Text Box 8"/>
              <p:cNvSpPr txBox="1">
                <a:spLocks noChangeArrowheads="1"/>
              </p:cNvSpPr>
              <p:nvPr/>
            </p:nvSpPr>
            <p:spPr bwMode="auto">
              <a:xfrm>
                <a:off x="883" y="2306"/>
                <a:ext cx="395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FF3300"/>
                    </a:solidFill>
                    <a:latin typeface="Courier" pitchFamily="49" charset="0"/>
                  </a:rPr>
                  <a:t>TTTTTTTTTTTTTTTTTTTTTTTTTTTTTTTTTTTTTTTT</a:t>
                </a:r>
              </a:p>
            </p:txBody>
          </p:sp>
          <p:grpSp>
            <p:nvGrpSpPr>
              <p:cNvPr id="50187" name="Group 9"/>
              <p:cNvGrpSpPr>
                <a:grpSpLocks/>
              </p:cNvGrpSpPr>
              <p:nvPr/>
            </p:nvGrpSpPr>
            <p:grpSpPr bwMode="auto">
              <a:xfrm>
                <a:off x="998" y="2620"/>
                <a:ext cx="2075" cy="1453"/>
                <a:chOff x="998" y="2620"/>
                <a:chExt cx="2075" cy="1453"/>
              </a:xfrm>
            </p:grpSpPr>
            <p:graphicFrame>
              <p:nvGraphicFramePr>
                <p:cNvPr id="50188" name="Object 10"/>
                <p:cNvGraphicFramePr>
                  <a:graphicFrameLocks noChangeAspect="1"/>
                </p:cNvGraphicFramePr>
                <p:nvPr/>
              </p:nvGraphicFramePr>
              <p:xfrm>
                <a:off x="998" y="2620"/>
                <a:ext cx="682" cy="14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orelPhotoPaint.Image.9" r:id="rId4" imgW="2025400" imgH="4315429" progId="CorelPhotoPaint.Image.9">
                        <p:embed/>
                      </p:oleObj>
                    </mc:Choice>
                    <mc:Fallback>
                      <p:oleObj name="CorelPhotoPaint.Image.9" r:id="rId4" imgW="2025400" imgH="4315429" progId="CorelPhotoPaint.Image.9">
                        <p:embed/>
                        <p:pic>
                          <p:nvPicPr>
                            <p:cNvPr id="50188" name="Object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8" y="2620"/>
                              <a:ext cx="682" cy="145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018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533" y="3616"/>
                  <a:ext cx="154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/>
                    <a:t>(intermolecular triplex)</a:t>
                  </a:r>
                </a:p>
              </p:txBody>
            </p:sp>
          </p:grpSp>
        </p:grpSp>
      </p:grpSp>
      <p:sp>
        <p:nvSpPr>
          <p:cNvPr id="75788" name="Freeform 12"/>
          <p:cNvSpPr>
            <a:spLocks/>
          </p:cNvSpPr>
          <p:nvPr/>
        </p:nvSpPr>
        <p:spPr bwMode="auto">
          <a:xfrm>
            <a:off x="6332538" y="3551238"/>
            <a:ext cx="2678112" cy="2108200"/>
          </a:xfrm>
          <a:custGeom>
            <a:avLst/>
            <a:gdLst>
              <a:gd name="T0" fmla="*/ 2147483647 w 1687"/>
              <a:gd name="T1" fmla="*/ 2147483647 h 1328"/>
              <a:gd name="T2" fmla="*/ 2147483647 w 1687"/>
              <a:gd name="T3" fmla="*/ 2147483647 h 1328"/>
              <a:gd name="T4" fmla="*/ 2147483647 w 1687"/>
              <a:gd name="T5" fmla="*/ 2147483647 h 1328"/>
              <a:gd name="T6" fmla="*/ 2147483647 w 1687"/>
              <a:gd name="T7" fmla="*/ 2147483647 h 1328"/>
              <a:gd name="T8" fmla="*/ 2147483647 w 1687"/>
              <a:gd name="T9" fmla="*/ 2147483647 h 1328"/>
              <a:gd name="T10" fmla="*/ 2147483647 w 1687"/>
              <a:gd name="T11" fmla="*/ 2147483647 h 1328"/>
              <a:gd name="T12" fmla="*/ 2147483647 w 1687"/>
              <a:gd name="T13" fmla="*/ 2147483647 h 1328"/>
              <a:gd name="T14" fmla="*/ 2147483647 w 1687"/>
              <a:gd name="T15" fmla="*/ 2147483647 h 13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7"/>
              <a:gd name="T25" fmla="*/ 0 h 1328"/>
              <a:gd name="T26" fmla="*/ 1687 w 1687"/>
              <a:gd name="T27" fmla="*/ 1328 h 13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7" h="1328">
                <a:moveTo>
                  <a:pt x="517" y="814"/>
                </a:moveTo>
                <a:cubicBezTo>
                  <a:pt x="471" y="903"/>
                  <a:pt x="431" y="957"/>
                  <a:pt x="355" y="1003"/>
                </a:cubicBezTo>
                <a:cubicBezTo>
                  <a:pt x="279" y="1049"/>
                  <a:pt x="0" y="1042"/>
                  <a:pt x="61" y="1093"/>
                </a:cubicBezTo>
                <a:cubicBezTo>
                  <a:pt x="122" y="1144"/>
                  <a:pt x="467" y="1328"/>
                  <a:pt x="724" y="1309"/>
                </a:cubicBezTo>
                <a:cubicBezTo>
                  <a:pt x="981" y="1290"/>
                  <a:pt x="1525" y="1174"/>
                  <a:pt x="1606" y="976"/>
                </a:cubicBezTo>
                <a:cubicBezTo>
                  <a:pt x="1687" y="778"/>
                  <a:pt x="1369" y="242"/>
                  <a:pt x="1210" y="121"/>
                </a:cubicBezTo>
                <a:cubicBezTo>
                  <a:pt x="1051" y="0"/>
                  <a:pt x="767" y="132"/>
                  <a:pt x="652" y="247"/>
                </a:cubicBezTo>
                <a:cubicBezTo>
                  <a:pt x="537" y="362"/>
                  <a:pt x="545" y="696"/>
                  <a:pt x="517" y="814"/>
                </a:cubicBezTo>
                <a:close/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5575300" y="3695700"/>
            <a:ext cx="1652588" cy="15763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50183" name="Rectangle 16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</p:spTree>
    <p:extLst>
      <p:ext uri="{BB962C8B-B14F-4D97-AF65-F5344CB8AC3E}">
        <p14:creationId xmlns:p14="http://schemas.microsoft.com/office/powerpoint/2010/main" val="33558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8" grpId="0" animBg="1"/>
      <p:bldP spid="7578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Otevřené lokální struktury v negativně nadšroubovicové (sc) DNA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Intramolecular triplex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(homoPu•homoPy segment within negatively supercoiled DNA)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Courier" pitchFamily="49" charset="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014663" y="37973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2438401" y="3105150"/>
          <a:ext cx="2930525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2" imgW="2930286" imgH="3552000" progId="CorelPhotoPaint.Image.9">
                  <p:embed/>
                </p:oleObj>
              </mc:Choice>
              <mc:Fallback>
                <p:oleObj name="CorelPhotoPaint.Image.9" r:id="rId2" imgW="2930286" imgH="3552000" progId="CorelPhotoPaint.Image.9">
                  <p:embed/>
                  <p:pic>
                    <p:nvPicPr>
                      <p:cNvPr id="512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3105150"/>
                        <a:ext cx="2930525" cy="355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6391275" y="3524250"/>
          <a:ext cx="2719388" cy="236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4" imgW="2720000" imgH="2363429" progId="CorelPhotoPaint.Image.9">
                  <p:embed/>
                </p:oleObj>
              </mc:Choice>
              <mc:Fallback>
                <p:oleObj name="CorelPhotoPaint.Image.9" r:id="rId4" imgW="2720000" imgH="2363429" progId="CorelPhotoPaint.Image.9">
                  <p:embed/>
                  <p:pic>
                    <p:nvPicPr>
                      <p:cNvPr id="5120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1275" y="3524250"/>
                        <a:ext cx="2719388" cy="236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22539" y="3482976"/>
            <a:ext cx="655637" cy="1552575"/>
            <a:chOff x="172" y="2131"/>
            <a:chExt cx="413" cy="978"/>
          </a:xfrm>
        </p:grpSpPr>
        <p:sp>
          <p:nvSpPr>
            <p:cNvPr id="51223" name="Freeform 8"/>
            <p:cNvSpPr>
              <a:spLocks/>
            </p:cNvSpPr>
            <p:nvPr/>
          </p:nvSpPr>
          <p:spPr bwMode="auto">
            <a:xfrm>
              <a:off x="181" y="2132"/>
              <a:ext cx="396" cy="977"/>
            </a:xfrm>
            <a:custGeom>
              <a:avLst/>
              <a:gdLst>
                <a:gd name="T0" fmla="*/ 331 w 396"/>
                <a:gd name="T1" fmla="*/ 53 h 977"/>
                <a:gd name="T2" fmla="*/ 139 w 396"/>
                <a:gd name="T3" fmla="*/ 8 h 977"/>
                <a:gd name="T4" fmla="*/ 2 w 396"/>
                <a:gd name="T5" fmla="*/ 99 h 977"/>
                <a:gd name="T6" fmla="*/ 148 w 396"/>
                <a:gd name="T7" fmla="*/ 236 h 977"/>
                <a:gd name="T8" fmla="*/ 331 w 396"/>
                <a:gd name="T9" fmla="*/ 373 h 977"/>
                <a:gd name="T10" fmla="*/ 358 w 396"/>
                <a:gd name="T11" fmla="*/ 465 h 977"/>
                <a:gd name="T12" fmla="*/ 102 w 396"/>
                <a:gd name="T13" fmla="*/ 638 h 977"/>
                <a:gd name="T14" fmla="*/ 11 w 396"/>
                <a:gd name="T15" fmla="*/ 702 h 977"/>
                <a:gd name="T16" fmla="*/ 111 w 396"/>
                <a:gd name="T17" fmla="*/ 803 h 977"/>
                <a:gd name="T18" fmla="*/ 221 w 396"/>
                <a:gd name="T19" fmla="*/ 894 h 977"/>
                <a:gd name="T20" fmla="*/ 313 w 396"/>
                <a:gd name="T21" fmla="*/ 977 h 9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6"/>
                <a:gd name="T34" fmla="*/ 0 h 977"/>
                <a:gd name="T35" fmla="*/ 396 w 396"/>
                <a:gd name="T36" fmla="*/ 977 h 9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6" h="977">
                  <a:moveTo>
                    <a:pt x="331" y="53"/>
                  </a:moveTo>
                  <a:cubicBezTo>
                    <a:pt x="262" y="26"/>
                    <a:pt x="194" y="0"/>
                    <a:pt x="139" y="8"/>
                  </a:cubicBezTo>
                  <a:cubicBezTo>
                    <a:pt x="84" y="16"/>
                    <a:pt x="0" y="61"/>
                    <a:pt x="2" y="99"/>
                  </a:cubicBezTo>
                  <a:cubicBezTo>
                    <a:pt x="4" y="137"/>
                    <a:pt x="93" y="190"/>
                    <a:pt x="148" y="236"/>
                  </a:cubicBezTo>
                  <a:cubicBezTo>
                    <a:pt x="203" y="282"/>
                    <a:pt x="296" y="335"/>
                    <a:pt x="331" y="373"/>
                  </a:cubicBezTo>
                  <a:cubicBezTo>
                    <a:pt x="366" y="411"/>
                    <a:pt x="396" y="421"/>
                    <a:pt x="358" y="465"/>
                  </a:cubicBezTo>
                  <a:cubicBezTo>
                    <a:pt x="320" y="509"/>
                    <a:pt x="160" y="599"/>
                    <a:pt x="102" y="638"/>
                  </a:cubicBezTo>
                  <a:cubicBezTo>
                    <a:pt x="44" y="677"/>
                    <a:pt x="10" y="675"/>
                    <a:pt x="11" y="702"/>
                  </a:cubicBezTo>
                  <a:cubicBezTo>
                    <a:pt x="12" y="729"/>
                    <a:pt x="76" y="771"/>
                    <a:pt x="111" y="803"/>
                  </a:cubicBezTo>
                  <a:cubicBezTo>
                    <a:pt x="146" y="835"/>
                    <a:pt x="188" y="865"/>
                    <a:pt x="221" y="894"/>
                  </a:cubicBezTo>
                  <a:cubicBezTo>
                    <a:pt x="254" y="923"/>
                    <a:pt x="299" y="963"/>
                    <a:pt x="313" y="977"/>
                  </a:cubicBezTo>
                </a:path>
              </a:pathLst>
            </a:custGeom>
            <a:noFill/>
            <a:ln w="57150" cmpd="sng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4" name="Freeform 9"/>
            <p:cNvSpPr>
              <a:spLocks/>
            </p:cNvSpPr>
            <p:nvPr/>
          </p:nvSpPr>
          <p:spPr bwMode="auto">
            <a:xfrm>
              <a:off x="199" y="2514"/>
              <a:ext cx="386" cy="430"/>
            </a:xfrm>
            <a:custGeom>
              <a:avLst/>
              <a:gdLst>
                <a:gd name="T0" fmla="*/ 321 w 386"/>
                <a:gd name="T1" fmla="*/ 0 h 430"/>
                <a:gd name="T2" fmla="*/ 348 w 386"/>
                <a:gd name="T3" fmla="*/ 92 h 430"/>
                <a:gd name="T4" fmla="*/ 92 w 386"/>
                <a:gd name="T5" fmla="*/ 265 h 430"/>
                <a:gd name="T6" fmla="*/ 1 w 386"/>
                <a:gd name="T7" fmla="*/ 329 h 430"/>
                <a:gd name="T8" fmla="*/ 101 w 386"/>
                <a:gd name="T9" fmla="*/ 430 h 4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6"/>
                <a:gd name="T16" fmla="*/ 0 h 430"/>
                <a:gd name="T17" fmla="*/ 386 w 386"/>
                <a:gd name="T18" fmla="*/ 430 h 4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6" h="430">
                  <a:moveTo>
                    <a:pt x="321" y="0"/>
                  </a:moveTo>
                  <a:cubicBezTo>
                    <a:pt x="326" y="15"/>
                    <a:pt x="386" y="48"/>
                    <a:pt x="348" y="92"/>
                  </a:cubicBezTo>
                  <a:cubicBezTo>
                    <a:pt x="310" y="136"/>
                    <a:pt x="150" y="226"/>
                    <a:pt x="92" y="265"/>
                  </a:cubicBezTo>
                  <a:cubicBezTo>
                    <a:pt x="34" y="304"/>
                    <a:pt x="0" y="302"/>
                    <a:pt x="1" y="329"/>
                  </a:cubicBezTo>
                  <a:cubicBezTo>
                    <a:pt x="2" y="356"/>
                    <a:pt x="84" y="413"/>
                    <a:pt x="101" y="430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5" name="Freeform 10"/>
            <p:cNvSpPr>
              <a:spLocks/>
            </p:cNvSpPr>
            <p:nvPr/>
          </p:nvSpPr>
          <p:spPr bwMode="auto">
            <a:xfrm>
              <a:off x="172" y="2131"/>
              <a:ext cx="329" cy="99"/>
            </a:xfrm>
            <a:custGeom>
              <a:avLst/>
              <a:gdLst>
                <a:gd name="T0" fmla="*/ 329 w 329"/>
                <a:gd name="T1" fmla="*/ 53 h 99"/>
                <a:gd name="T2" fmla="*/ 137 w 329"/>
                <a:gd name="T3" fmla="*/ 8 h 99"/>
                <a:gd name="T4" fmla="*/ 0 w 329"/>
                <a:gd name="T5" fmla="*/ 99 h 99"/>
                <a:gd name="T6" fmla="*/ 0 60000 65536"/>
                <a:gd name="T7" fmla="*/ 0 60000 65536"/>
                <a:gd name="T8" fmla="*/ 0 60000 65536"/>
                <a:gd name="T9" fmla="*/ 0 w 329"/>
                <a:gd name="T10" fmla="*/ 0 h 99"/>
                <a:gd name="T11" fmla="*/ 329 w 329"/>
                <a:gd name="T12" fmla="*/ 99 h 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9" h="99">
                  <a:moveTo>
                    <a:pt x="329" y="53"/>
                  </a:moveTo>
                  <a:cubicBezTo>
                    <a:pt x="260" y="26"/>
                    <a:pt x="192" y="0"/>
                    <a:pt x="137" y="8"/>
                  </a:cubicBezTo>
                  <a:cubicBezTo>
                    <a:pt x="82" y="16"/>
                    <a:pt x="23" y="84"/>
                    <a:pt x="0" y="99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28864" y="3170239"/>
            <a:ext cx="1430337" cy="2251075"/>
            <a:chOff x="507" y="1943"/>
            <a:chExt cx="901" cy="1418"/>
          </a:xfrm>
        </p:grpSpPr>
        <p:sp>
          <p:nvSpPr>
            <p:cNvPr id="51217" name="Text Box 12"/>
            <p:cNvSpPr txBox="1">
              <a:spLocks noChangeArrowheads="1"/>
            </p:cNvSpPr>
            <p:nvPr/>
          </p:nvSpPr>
          <p:spPr bwMode="auto">
            <a:xfrm>
              <a:off x="1095" y="3104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18" name="Text Box 13"/>
            <p:cNvSpPr txBox="1">
              <a:spLocks noChangeArrowheads="1"/>
            </p:cNvSpPr>
            <p:nvPr/>
          </p:nvSpPr>
          <p:spPr bwMode="auto">
            <a:xfrm>
              <a:off x="774" y="1943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19" name="Text Box 14"/>
            <p:cNvSpPr txBox="1">
              <a:spLocks noChangeArrowheads="1"/>
            </p:cNvSpPr>
            <p:nvPr/>
          </p:nvSpPr>
          <p:spPr bwMode="auto">
            <a:xfrm>
              <a:off x="617" y="1951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0" name="Text Box 15"/>
            <p:cNvSpPr txBox="1">
              <a:spLocks noChangeArrowheads="1"/>
            </p:cNvSpPr>
            <p:nvPr/>
          </p:nvSpPr>
          <p:spPr bwMode="auto">
            <a:xfrm>
              <a:off x="507" y="1986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1" name="Text Box 16"/>
            <p:cNvSpPr txBox="1">
              <a:spLocks noChangeArrowheads="1"/>
            </p:cNvSpPr>
            <p:nvPr/>
          </p:nvSpPr>
          <p:spPr bwMode="auto">
            <a:xfrm>
              <a:off x="946" y="313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2" name="Text Box 17"/>
            <p:cNvSpPr txBox="1">
              <a:spLocks noChangeArrowheads="1"/>
            </p:cNvSpPr>
            <p:nvPr/>
          </p:nvSpPr>
          <p:spPr bwMode="auto">
            <a:xfrm>
              <a:off x="1204" y="313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022600" y="3062288"/>
            <a:ext cx="1150938" cy="1655762"/>
            <a:chOff x="944" y="1875"/>
            <a:chExt cx="725" cy="1043"/>
          </a:xfrm>
        </p:grpSpPr>
        <p:sp>
          <p:nvSpPr>
            <p:cNvPr id="51210" name="Text Box 19"/>
            <p:cNvSpPr txBox="1">
              <a:spLocks noChangeArrowheads="1"/>
            </p:cNvSpPr>
            <p:nvPr/>
          </p:nvSpPr>
          <p:spPr bwMode="auto">
            <a:xfrm>
              <a:off x="1313" y="223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1" name="Text Box 20"/>
            <p:cNvSpPr txBox="1">
              <a:spLocks noChangeArrowheads="1"/>
            </p:cNvSpPr>
            <p:nvPr/>
          </p:nvSpPr>
          <p:spPr bwMode="auto">
            <a:xfrm>
              <a:off x="1449" y="2370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2" name="Text Box 21"/>
            <p:cNvSpPr txBox="1">
              <a:spLocks noChangeArrowheads="1"/>
            </p:cNvSpPr>
            <p:nvPr/>
          </p:nvSpPr>
          <p:spPr bwMode="auto">
            <a:xfrm>
              <a:off x="1329" y="2049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3" name="Text Box 22"/>
            <p:cNvSpPr txBox="1">
              <a:spLocks noChangeArrowheads="1"/>
            </p:cNvSpPr>
            <p:nvPr/>
          </p:nvSpPr>
          <p:spPr bwMode="auto">
            <a:xfrm>
              <a:off x="1382" y="2687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4" name="Text Box 23"/>
            <p:cNvSpPr txBox="1">
              <a:spLocks noChangeArrowheads="1"/>
            </p:cNvSpPr>
            <p:nvPr/>
          </p:nvSpPr>
          <p:spPr bwMode="auto">
            <a:xfrm>
              <a:off x="1208" y="2540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5" name="Text Box 24"/>
            <p:cNvSpPr txBox="1">
              <a:spLocks noChangeArrowheads="1"/>
            </p:cNvSpPr>
            <p:nvPr/>
          </p:nvSpPr>
          <p:spPr bwMode="auto">
            <a:xfrm>
              <a:off x="1173" y="1875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6" name="Text Box 25"/>
            <p:cNvSpPr txBox="1">
              <a:spLocks noChangeArrowheads="1"/>
            </p:cNvSpPr>
            <p:nvPr/>
          </p:nvSpPr>
          <p:spPr bwMode="auto">
            <a:xfrm>
              <a:off x="944" y="198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9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2800" b="1"/>
              <a:t>Chemicals selectively reacting with unpaired bases:</a:t>
            </a:r>
          </a:p>
        </p:txBody>
      </p:sp>
      <p:graphicFrame>
        <p:nvGraphicFramePr>
          <p:cNvPr id="52227" name="Object 4"/>
          <p:cNvGraphicFramePr>
            <a:graphicFrameLocks noChangeAspect="1"/>
          </p:cNvGraphicFramePr>
          <p:nvPr/>
        </p:nvGraphicFramePr>
        <p:xfrm>
          <a:off x="5113338" y="1495425"/>
          <a:ext cx="4418012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2" imgW="4732243" imgH="1312463" progId="ISISServer">
                  <p:embed/>
                </p:oleObj>
              </mc:Choice>
              <mc:Fallback>
                <p:oleObj name="ISIS/Draw Sketch" r:id="rId2" imgW="4732243" imgH="1312463" progId="ISISServer">
                  <p:embed/>
                  <p:pic>
                    <p:nvPicPr>
                      <p:cNvPr id="5222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338" y="1495425"/>
                        <a:ext cx="4418012" cy="122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1960563" y="1846264"/>
            <a:ext cx="3143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osmium tetroxide complexes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(Os,L)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(T, more slowly 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019300" y="3290889"/>
            <a:ext cx="2165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chloroacetaldehyde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(CAA)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(A, 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1978025" y="4978401"/>
            <a:ext cx="236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diethyl pyrocarbonate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(DEPC)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(A, 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22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3152775"/>
            <a:ext cx="1098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3009901"/>
            <a:ext cx="20256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4530725"/>
            <a:ext cx="2743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6515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690562"/>
            <a:ext cx="8181975" cy="5476875"/>
          </a:xfrm>
          <a:prstGeom prst="rect">
            <a:avLst/>
          </a:prstGeom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8402236" y="4649507"/>
            <a:ext cx="23352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footprinting of CGC+ triplex by  DMS</a:t>
            </a:r>
          </a:p>
        </p:txBody>
      </p:sp>
      <p:graphicFrame>
        <p:nvGraphicFramePr>
          <p:cNvPr id="53252" name="Object 5"/>
          <p:cNvGraphicFramePr>
            <a:graphicFrameLocks noChangeAspect="1"/>
          </p:cNvGraphicFramePr>
          <p:nvPr/>
        </p:nvGraphicFramePr>
        <p:xfrm>
          <a:off x="7231064" y="336550"/>
          <a:ext cx="1468437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3" imgW="2413714" imgH="1101574" progId="CorelPhotoPaint.Image.9">
                  <p:embed/>
                </p:oleObj>
              </mc:Choice>
              <mc:Fallback>
                <p:oleObj name="CorelPhotoPaint.Image.9" r:id="rId3" imgW="2413714" imgH="1101574" progId="CorelPhotoPaint.Image.9">
                  <p:embed/>
                  <p:pic>
                    <p:nvPicPr>
                      <p:cNvPr id="5325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894"/>
                      <a:stretch>
                        <a:fillRect/>
                      </a:stretch>
                    </p:blipFill>
                    <p:spPr bwMode="auto">
                      <a:xfrm>
                        <a:off x="7231064" y="336550"/>
                        <a:ext cx="1468437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6"/>
          <p:cNvGraphicFramePr>
            <a:graphicFrameLocks noChangeAspect="1"/>
          </p:cNvGraphicFramePr>
          <p:nvPr/>
        </p:nvGraphicFramePr>
        <p:xfrm>
          <a:off x="9169401" y="214314"/>
          <a:ext cx="969963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5" imgW="2930286" imgH="3552000" progId="CorelPhotoPaint.Image.9">
                  <p:embed/>
                </p:oleObj>
              </mc:Choice>
              <mc:Fallback>
                <p:oleObj name="CorelPhotoPaint.Image.9" r:id="rId5" imgW="2930286" imgH="3552000" progId="CorelPhotoPaint.Image.9">
                  <p:embed/>
                  <p:pic>
                    <p:nvPicPr>
                      <p:cNvPr id="5325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9401" y="214314"/>
                        <a:ext cx="969963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9904" y="3692324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steric clash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2131671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steric clash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1656" y="557513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carbodiimide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5225" y="5606003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carbodiimide</a:t>
            </a:r>
          </a:p>
        </p:txBody>
      </p:sp>
    </p:spTree>
    <p:extLst>
      <p:ext uri="{BB962C8B-B14F-4D97-AF65-F5344CB8AC3E}">
        <p14:creationId xmlns:p14="http://schemas.microsoft.com/office/powerpoint/2010/main" val="39815047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Using the Maxam-Gilbert technique, it is possible to determine with a high preciseness which nucleotides are forming the local structure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838326" y="1516064"/>
            <a:ext cx="43529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modification of supercoiled DNA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restriction cleavage, radiactive labeling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hot piperidine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sequencing PAGE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84376" y="2151063"/>
            <a:ext cx="8372475" cy="4525962"/>
            <a:chOff x="290" y="1355"/>
            <a:chExt cx="5274" cy="2851"/>
          </a:xfrm>
        </p:grpSpPr>
        <p:graphicFrame>
          <p:nvGraphicFramePr>
            <p:cNvPr id="54292" name="Object 5"/>
            <p:cNvGraphicFramePr>
              <a:graphicFrameLocks noChangeAspect="1"/>
            </p:cNvGraphicFramePr>
            <p:nvPr/>
          </p:nvGraphicFramePr>
          <p:xfrm>
            <a:off x="4617" y="1355"/>
            <a:ext cx="947" cy="2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PhotoPaint.Image.9" r:id="rId2" imgW="3236571" imgH="6094488" progId="CorelPhotoPaint.Image.9">
                    <p:embed/>
                  </p:oleObj>
                </mc:Choice>
                <mc:Fallback>
                  <p:oleObj name="CorelPhotoPaint.Image.9" r:id="rId2" imgW="3236571" imgH="6094488" progId="CorelPhotoPaint.Image.9">
                    <p:embed/>
                    <p:pic>
                      <p:nvPicPr>
                        <p:cNvPr id="54292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6261" r="1189"/>
                        <a:stretch>
                          <a:fillRect/>
                        </a:stretch>
                      </p:blipFill>
                      <p:spPr bwMode="auto">
                        <a:xfrm>
                          <a:off x="4617" y="1355"/>
                          <a:ext cx="947" cy="28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293" name="Text Box 6"/>
            <p:cNvSpPr txBox="1">
              <a:spLocks noChangeArrowheads="1"/>
            </p:cNvSpPr>
            <p:nvPr/>
          </p:nvSpPr>
          <p:spPr bwMode="auto">
            <a:xfrm>
              <a:off x="290" y="2199"/>
              <a:ext cx="1667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the structure can be deduced from the modification pattern</a:t>
              </a:r>
            </a:p>
          </p:txBody>
        </p:sp>
        <p:graphicFrame>
          <p:nvGraphicFramePr>
            <p:cNvPr id="54294" name="Object 7"/>
            <p:cNvGraphicFramePr>
              <a:graphicFrameLocks noChangeAspect="1"/>
            </p:cNvGraphicFramePr>
            <p:nvPr/>
          </p:nvGraphicFramePr>
          <p:xfrm>
            <a:off x="1970" y="1564"/>
            <a:ext cx="1444" cy="1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PhotoPaint.Image.9" r:id="rId4" imgW="2930286" imgH="3552000" progId="CorelPhotoPaint.Image.9">
                    <p:embed/>
                  </p:oleObj>
                </mc:Choice>
                <mc:Fallback>
                  <p:oleObj name="CorelPhotoPaint.Image.9" r:id="rId4" imgW="2930286" imgH="3552000" progId="CorelPhotoPaint.Image.9">
                    <p:embed/>
                    <p:pic>
                      <p:nvPicPr>
                        <p:cNvPr id="54294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0" y="1564"/>
                          <a:ext cx="1444" cy="1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91151" y="2401889"/>
            <a:ext cx="2582863" cy="4035425"/>
            <a:chOff x="2436" y="1513"/>
            <a:chExt cx="1627" cy="2542"/>
          </a:xfrm>
        </p:grpSpPr>
        <p:sp>
          <p:nvSpPr>
            <p:cNvPr id="54290" name="AutoShape 9"/>
            <p:cNvSpPr>
              <a:spLocks/>
            </p:cNvSpPr>
            <p:nvPr/>
          </p:nvSpPr>
          <p:spPr bwMode="auto">
            <a:xfrm rot="-5400000">
              <a:off x="3167" y="3159"/>
              <a:ext cx="165" cy="1627"/>
            </a:xfrm>
            <a:prstGeom prst="leftBrace">
              <a:avLst>
                <a:gd name="adj1" fmla="val 82172"/>
                <a:gd name="adj2" fmla="val 50000"/>
              </a:avLst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4291" name="AutoShape 10"/>
            <p:cNvSpPr>
              <a:spLocks/>
            </p:cNvSpPr>
            <p:nvPr/>
          </p:nvSpPr>
          <p:spPr bwMode="auto">
            <a:xfrm rot="9194292">
              <a:off x="2589" y="1513"/>
              <a:ext cx="244" cy="902"/>
            </a:xfrm>
            <a:prstGeom prst="leftBrace">
              <a:avLst>
                <a:gd name="adj1" fmla="val 30806"/>
                <a:gd name="adj2" fmla="val 50000"/>
              </a:avLst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47925" y="2747964"/>
            <a:ext cx="6769100" cy="3565525"/>
            <a:chOff x="582" y="1731"/>
            <a:chExt cx="4264" cy="2246"/>
          </a:xfrm>
        </p:grpSpPr>
        <p:sp>
          <p:nvSpPr>
            <p:cNvPr id="54285" name="Freeform 12"/>
            <p:cNvSpPr>
              <a:spLocks/>
            </p:cNvSpPr>
            <p:nvPr/>
          </p:nvSpPr>
          <p:spPr bwMode="auto">
            <a:xfrm>
              <a:off x="2013" y="1731"/>
              <a:ext cx="292" cy="134"/>
            </a:xfrm>
            <a:custGeom>
              <a:avLst/>
              <a:gdLst>
                <a:gd name="T0" fmla="*/ 0 w 292"/>
                <a:gd name="T1" fmla="*/ 134 h 134"/>
                <a:gd name="T2" fmla="*/ 91 w 292"/>
                <a:gd name="T3" fmla="*/ 33 h 134"/>
                <a:gd name="T4" fmla="*/ 164 w 292"/>
                <a:gd name="T5" fmla="*/ 15 h 134"/>
                <a:gd name="T6" fmla="*/ 292 w 292"/>
                <a:gd name="T7" fmla="*/ 125 h 1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2"/>
                <a:gd name="T13" fmla="*/ 0 h 134"/>
                <a:gd name="T14" fmla="*/ 292 w 292"/>
                <a:gd name="T15" fmla="*/ 134 h 1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2" h="134">
                  <a:moveTo>
                    <a:pt x="0" y="134"/>
                  </a:moveTo>
                  <a:cubicBezTo>
                    <a:pt x="15" y="117"/>
                    <a:pt x="64" y="53"/>
                    <a:pt x="91" y="33"/>
                  </a:cubicBezTo>
                  <a:cubicBezTo>
                    <a:pt x="118" y="13"/>
                    <a:pt x="131" y="0"/>
                    <a:pt x="164" y="15"/>
                  </a:cubicBezTo>
                  <a:cubicBezTo>
                    <a:pt x="197" y="30"/>
                    <a:pt x="272" y="107"/>
                    <a:pt x="292" y="125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286" name="Freeform 13"/>
            <p:cNvSpPr>
              <a:spLocks/>
            </p:cNvSpPr>
            <p:nvPr/>
          </p:nvSpPr>
          <p:spPr bwMode="auto">
            <a:xfrm>
              <a:off x="2241" y="2468"/>
              <a:ext cx="338" cy="94"/>
            </a:xfrm>
            <a:custGeom>
              <a:avLst/>
              <a:gdLst>
                <a:gd name="T0" fmla="*/ 0 w 338"/>
                <a:gd name="T1" fmla="*/ 0 h 94"/>
                <a:gd name="T2" fmla="*/ 92 w 338"/>
                <a:gd name="T3" fmla="*/ 64 h 94"/>
                <a:gd name="T4" fmla="*/ 220 w 338"/>
                <a:gd name="T5" fmla="*/ 9 h 94"/>
                <a:gd name="T6" fmla="*/ 338 w 338"/>
                <a:gd name="T7" fmla="*/ 94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"/>
                <a:gd name="T13" fmla="*/ 0 h 94"/>
                <a:gd name="T14" fmla="*/ 338 w 338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" h="94">
                  <a:moveTo>
                    <a:pt x="0" y="0"/>
                  </a:moveTo>
                  <a:cubicBezTo>
                    <a:pt x="15" y="11"/>
                    <a:pt x="55" y="62"/>
                    <a:pt x="92" y="64"/>
                  </a:cubicBezTo>
                  <a:cubicBezTo>
                    <a:pt x="129" y="66"/>
                    <a:pt x="179" y="4"/>
                    <a:pt x="220" y="9"/>
                  </a:cubicBezTo>
                  <a:cubicBezTo>
                    <a:pt x="261" y="14"/>
                    <a:pt x="314" y="76"/>
                    <a:pt x="338" y="9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287" name="Text Box 14"/>
            <p:cNvSpPr txBox="1">
              <a:spLocks noChangeArrowheads="1"/>
            </p:cNvSpPr>
            <p:nvPr/>
          </p:nvSpPr>
          <p:spPr bwMode="auto">
            <a:xfrm>
              <a:off x="582" y="3573"/>
              <a:ext cx="355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urier" pitchFamily="49" charset="0"/>
                </a:rPr>
                <a:t>TTTTTTTTTTTTTTTTT</a:t>
              </a:r>
              <a:r>
                <a:rPr lang="cs-CZ" altLang="cs-CZ" sz="1800" b="1">
                  <a:solidFill>
                    <a:srgbClr val="FF0000"/>
                  </a:solidFill>
                  <a:latin typeface="Courier" pitchFamily="49" charset="0"/>
                </a:rPr>
                <a:t>TTTTTTT</a:t>
              </a:r>
              <a:r>
                <a:rPr lang="cs-CZ" altLang="cs-CZ" sz="1800">
                  <a:latin typeface="Courier" pitchFamily="49" charset="0"/>
                </a:rPr>
                <a:t>TTTTTTTTTTTT</a:t>
              </a:r>
              <a:r>
                <a:rPr lang="cs-CZ" altLang="cs-CZ" sz="1800" b="1">
                  <a:solidFill>
                    <a:srgbClr val="0033CC"/>
                  </a:solidFill>
                  <a:latin typeface="Courier" pitchFamily="49" charset="0"/>
                </a:rPr>
                <a:t>TTTT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urier" pitchFamily="49" charset="0"/>
                </a:rPr>
                <a:t>AAAAAAAAAAAAAAAAAAAAAAAAAAAAAAAAAAAAAAAA</a:t>
              </a:r>
            </a:p>
          </p:txBody>
        </p:sp>
        <p:sp>
          <p:nvSpPr>
            <p:cNvPr id="54288" name="Rectangle 15"/>
            <p:cNvSpPr>
              <a:spLocks noChangeArrowheads="1"/>
            </p:cNvSpPr>
            <p:nvPr/>
          </p:nvSpPr>
          <p:spPr bwMode="auto">
            <a:xfrm>
              <a:off x="4626" y="2313"/>
              <a:ext cx="220" cy="29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4289" name="Rectangle 16"/>
            <p:cNvSpPr>
              <a:spLocks noChangeArrowheads="1"/>
            </p:cNvSpPr>
            <p:nvPr/>
          </p:nvSpPr>
          <p:spPr bwMode="auto">
            <a:xfrm>
              <a:off x="4607" y="3262"/>
              <a:ext cx="220" cy="211"/>
            </a:xfrm>
            <a:prstGeom prst="rect">
              <a:avLst/>
            </a:prstGeom>
            <a:noFill/>
            <a:ln w="9525">
              <a:solidFill>
                <a:srgbClr val="00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859089" y="5659438"/>
            <a:ext cx="5108575" cy="927100"/>
            <a:chOff x="841" y="3565"/>
            <a:chExt cx="3218" cy="584"/>
          </a:xfrm>
        </p:grpSpPr>
        <p:grpSp>
          <p:nvGrpSpPr>
            <p:cNvPr id="54280" name="Group 18"/>
            <p:cNvGrpSpPr>
              <a:grpSpLocks/>
            </p:cNvGrpSpPr>
            <p:nvPr/>
          </p:nvGrpSpPr>
          <p:grpSpPr bwMode="auto">
            <a:xfrm>
              <a:off x="841" y="3565"/>
              <a:ext cx="2898" cy="584"/>
              <a:chOff x="841" y="3565"/>
              <a:chExt cx="2898" cy="584"/>
            </a:xfrm>
          </p:grpSpPr>
          <p:sp>
            <p:nvSpPr>
              <p:cNvPr id="54282" name="Rectangle 19"/>
              <p:cNvSpPr>
                <a:spLocks noChangeArrowheads="1"/>
              </p:cNvSpPr>
              <p:nvPr/>
            </p:nvSpPr>
            <p:spPr bwMode="auto">
              <a:xfrm>
                <a:off x="2679" y="3565"/>
                <a:ext cx="1060" cy="211"/>
              </a:xfrm>
              <a:prstGeom prst="rect">
                <a:avLst/>
              </a:prstGeom>
              <a:noFill/>
              <a:ln w="9525">
                <a:solidFill>
                  <a:srgbClr val="FF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rgbClr val="FF0066"/>
                  </a:solidFill>
                </a:endParaRPr>
              </a:p>
            </p:txBody>
          </p:sp>
          <p:sp>
            <p:nvSpPr>
              <p:cNvPr id="54283" name="Rectangle 20"/>
              <p:cNvSpPr>
                <a:spLocks noChangeArrowheads="1"/>
              </p:cNvSpPr>
              <p:nvPr/>
            </p:nvSpPr>
            <p:spPr bwMode="auto">
              <a:xfrm>
                <a:off x="841" y="3938"/>
                <a:ext cx="1060" cy="211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rgbClr val="FF0066"/>
                  </a:solidFill>
                </a:endParaRPr>
              </a:p>
            </p:txBody>
          </p:sp>
          <p:cxnSp>
            <p:nvCxnSpPr>
              <p:cNvPr id="54284" name="AutoShape 21"/>
              <p:cNvCxnSpPr>
                <a:cxnSpLocks noChangeShapeType="1"/>
                <a:stCxn id="54282" idx="0"/>
                <a:endCxn id="54283" idx="0"/>
              </p:cNvCxnSpPr>
              <p:nvPr/>
            </p:nvCxnSpPr>
            <p:spPr bwMode="auto">
              <a:xfrm rot="-5400000" flipH="1" flipV="1">
                <a:off x="2103" y="2833"/>
                <a:ext cx="373" cy="1838"/>
              </a:xfrm>
              <a:prstGeom prst="curvedConnector3">
                <a:avLst>
                  <a:gd name="adj1" fmla="val -38606"/>
                </a:avLst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54281" name="Line 22"/>
            <p:cNvSpPr>
              <a:spLocks noChangeShapeType="1"/>
            </p:cNvSpPr>
            <p:nvPr/>
          </p:nvSpPr>
          <p:spPr bwMode="auto">
            <a:xfrm>
              <a:off x="2414" y="3776"/>
              <a:ext cx="1645" cy="0"/>
            </a:xfrm>
            <a:prstGeom prst="line">
              <a:avLst/>
            </a:prstGeom>
            <a:noFill/>
            <a:ln w="57150">
              <a:pattFill prst="dkDnDiag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710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Symbol" panose="05050102010706020507" pitchFamily="18" charset="2"/>
              </a:rPr>
              <a:t>b</a:t>
            </a:r>
            <a:r>
              <a:rPr lang="cs-CZ" sz="2800" dirty="0"/>
              <a:t>-D-ribofuranose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548083"/>
              </p:ext>
            </p:extLst>
          </p:nvPr>
        </p:nvGraphicFramePr>
        <p:xfrm>
          <a:off x="8064575" y="374749"/>
          <a:ext cx="2581056" cy="280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4" imgW="960120" imgH="1043640" progId="ISISServer">
                  <p:embed/>
                </p:oleObj>
              </mc:Choice>
              <mc:Fallback>
                <p:oleObj name="ISIS/Draw Sketch" r:id="rId4" imgW="960120" imgH="1043640" progId="ISISServer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64575" y="374749"/>
                        <a:ext cx="2581056" cy="2802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>
          <a:xfrm>
            <a:off x="8175072" y="2252444"/>
            <a:ext cx="854279" cy="8766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7280476" y="3078866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- H</a:t>
            </a:r>
            <a:r>
              <a:rPr lang="cs-CZ" sz="4000" baseline="-25000" dirty="0">
                <a:solidFill>
                  <a:srgbClr val="FF0000"/>
                </a:solidFill>
              </a:rPr>
              <a:t>2</a:t>
            </a:r>
            <a:r>
              <a:rPr lang="cs-CZ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N-glycosidic bond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458673" y="2905245"/>
            <a:ext cx="939479" cy="6732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83301" y="2731625"/>
            <a:ext cx="879677" cy="1157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9667" y="3278710"/>
            <a:ext cx="2081694" cy="29239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34308" y="6192456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nucleoside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38219" y="1412111"/>
            <a:ext cx="284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nucleoside formation</a:t>
            </a:r>
          </a:p>
        </p:txBody>
      </p:sp>
    </p:spTree>
    <p:extLst>
      <p:ext uri="{BB962C8B-B14F-4D97-AF65-F5344CB8AC3E}">
        <p14:creationId xmlns:p14="http://schemas.microsoft.com/office/powerpoint/2010/main" val="99760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Ester bonds</a:t>
            </a: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29856" y="1547833"/>
            <a:ext cx="4335684" cy="4351338"/>
          </a:xfrm>
        </p:spPr>
        <p:txBody>
          <a:bodyPr/>
          <a:lstStyle/>
          <a:p>
            <a:pPr eaLnBrk="1" hangingPunct="1"/>
            <a:r>
              <a:rPr lang="cs-CZ" altLang="cs-CZ" dirty="0"/>
              <a:t>esters: products of condensation of acids with alcohols</a:t>
            </a:r>
          </a:p>
          <a:p>
            <a:pPr eaLnBrk="1" hangingPunct="1"/>
            <a:r>
              <a:rPr lang="cs-CZ" altLang="cs-CZ" dirty="0"/>
              <a:t>substitution of –OH of the acid with –OR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grpSp>
        <p:nvGrpSpPr>
          <p:cNvPr id="3" name="Group 2"/>
          <p:cNvGrpSpPr/>
          <p:nvPr/>
        </p:nvGrpSpPr>
        <p:grpSpPr>
          <a:xfrm>
            <a:off x="6165057" y="724082"/>
            <a:ext cx="2254566" cy="1325563"/>
            <a:chOff x="5838737" y="713677"/>
            <a:chExt cx="2254566" cy="1325563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4" r="18608"/>
            <a:stretch/>
          </p:blipFill>
          <p:spPr bwMode="auto">
            <a:xfrm>
              <a:off x="6207852" y="713677"/>
              <a:ext cx="1501631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838737" y="1057013"/>
              <a:ext cx="441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/>
                <a:t>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52157" y="1016466"/>
              <a:ext cx="441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/>
                <a:t>H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2807" y="3245754"/>
            <a:ext cx="2376487" cy="1325563"/>
            <a:chOff x="8850547" y="745835"/>
            <a:chExt cx="2376487" cy="1325563"/>
          </a:xfrm>
        </p:grpSpPr>
        <p:pic>
          <p:nvPicPr>
            <p:cNvPr id="2662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0547" y="745835"/>
              <a:ext cx="2376487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9289411" y="1093366"/>
              <a:ext cx="559264" cy="5257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al 10"/>
            <p:cNvSpPr/>
            <p:nvPr/>
          </p:nvSpPr>
          <p:spPr>
            <a:xfrm>
              <a:off x="10146486" y="1086375"/>
              <a:ext cx="559264" cy="5257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04355" y="4160938"/>
            <a:ext cx="1787684" cy="2133007"/>
            <a:chOff x="8950225" y="2432808"/>
            <a:chExt cx="2001375" cy="2396801"/>
          </a:xfrm>
        </p:grpSpPr>
        <p:pic>
          <p:nvPicPr>
            <p:cNvPr id="9" name="Picture 2" descr="https://upload.wikimedia.org/wikipedia/commons/thumb/e/e2/Beta-D-Ribofuranose.svg/2000px-Beta-D-Ribofuranose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225" y="2558642"/>
              <a:ext cx="2001375" cy="2270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9543877" y="2432808"/>
              <a:ext cx="657136" cy="573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7037513" y="354354"/>
            <a:ext cx="11469" cy="15670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17083" y="338974"/>
            <a:ext cx="6461" cy="161714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9379464" y="1170395"/>
            <a:ext cx="1787684" cy="2126478"/>
            <a:chOff x="8950225" y="2558642"/>
            <a:chExt cx="2001375" cy="2389465"/>
          </a:xfrm>
        </p:grpSpPr>
        <p:pic>
          <p:nvPicPr>
            <p:cNvPr id="21" name="Picture 2" descr="https://upload.wikimedia.org/wikipedia/commons/thumb/e/e2/Beta-D-Ribofuranose.svg/2000px-Beta-D-Ribofuranose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225" y="2558642"/>
              <a:ext cx="2001375" cy="2270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9251660" y="4374859"/>
              <a:ext cx="657136" cy="573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13720" y="1863525"/>
            <a:ext cx="3460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phosphoric acid (dihydrogen phosphate)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8284" y="3113591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- H</a:t>
            </a:r>
            <a:r>
              <a:rPr lang="cs-CZ" sz="4000" baseline="-25000" dirty="0">
                <a:solidFill>
                  <a:srgbClr val="FF0000"/>
                </a:solidFill>
              </a:rPr>
              <a:t>2</a:t>
            </a:r>
            <a:r>
              <a:rPr lang="cs-CZ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960734" y="4585505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- H</a:t>
            </a:r>
            <a:r>
              <a:rPr lang="cs-CZ" sz="4000" baseline="-25000" dirty="0">
                <a:solidFill>
                  <a:srgbClr val="FF0000"/>
                </a:solidFill>
              </a:rPr>
              <a:t>2</a:t>
            </a:r>
            <a:r>
              <a:rPr lang="cs-CZ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43102" y="4018346"/>
            <a:ext cx="346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phosphodiester</a:t>
            </a:r>
          </a:p>
        </p:txBody>
      </p:sp>
      <p:pic>
        <p:nvPicPr>
          <p:cNvPr id="5122" name="Picture 2" descr="https://upload.wikimedia.org/wikipedia/commons/f/f6/Ester-gener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4" y="4476327"/>
            <a:ext cx="2471878" cy="18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37549" y="4190035"/>
            <a:ext cx="18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carboxy ester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050753" y="4858833"/>
            <a:ext cx="11469" cy="15670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25569" y="5150733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-OH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10809" y="6275407"/>
            <a:ext cx="519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H-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9963736" y="2766350"/>
            <a:ext cx="3996" cy="5459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93331" y="4044027"/>
            <a:ext cx="3996" cy="5459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41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2185</Words>
  <Application>Microsoft Office PowerPoint</Application>
  <PresentationFormat>Širokoúhlá obrazovka</PresentationFormat>
  <Paragraphs>539</Paragraphs>
  <Slides>79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79</vt:i4>
      </vt:variant>
    </vt:vector>
  </HeadingPairs>
  <TitlesOfParts>
    <vt:vector size="89" baseType="lpstr">
      <vt:lpstr>Arial</vt:lpstr>
      <vt:lpstr>Calibri</vt:lpstr>
      <vt:lpstr>Calibri Light</vt:lpstr>
      <vt:lpstr>Courier</vt:lpstr>
      <vt:lpstr>Symbol</vt:lpstr>
      <vt:lpstr>Times New Roman</vt:lpstr>
      <vt:lpstr>Wingdings</vt:lpstr>
      <vt:lpstr>Office Theme</vt:lpstr>
      <vt:lpstr>ISIS/Draw Sketch</vt:lpstr>
      <vt:lpstr>CorelPhotoPaint.Image.9</vt:lpstr>
      <vt:lpstr>Chemical properties, structure and interactions of nucleic acids </vt:lpstr>
      <vt:lpstr>You and chemistry? </vt:lpstr>
      <vt:lpstr>Some basic terms</vt:lpstr>
      <vt:lpstr>Hydrogen bond</vt:lpstr>
      <vt:lpstr>Hydrogen bond</vt:lpstr>
      <vt:lpstr>Prezentace aplikace PowerPoint</vt:lpstr>
      <vt:lpstr>Prezentace aplikace PowerPoint</vt:lpstr>
      <vt:lpstr>Prezentace aplikace PowerPoint</vt:lpstr>
      <vt:lpstr>Ester bonds</vt:lpstr>
      <vt:lpstr>Prezentace aplikace PowerPoint</vt:lpstr>
      <vt:lpstr>Tautomers</vt:lpstr>
      <vt:lpstr>Prezentace aplikace PowerPoint</vt:lpstr>
      <vt:lpstr>DNA structure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Tautomers</vt:lpstr>
      <vt:lpstr>Prezentace aplikace PowerPoint</vt:lpstr>
      <vt:lpstr>Prezentace aplikace PowerPoint</vt:lpstr>
      <vt:lpstr>Unnatural base pairs to expand genetic code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Multistranded DNA structures</vt:lpstr>
      <vt:lpstr>Prezentace aplikace PowerPoint</vt:lpstr>
      <vt:lpstr>Prezentace aplikace PowerPoint</vt:lpstr>
      <vt:lpstr>Prezentace aplikace PowerPoint</vt:lpstr>
      <vt:lpstr>Prezentace aplikace PowerPoint</vt:lpstr>
      <vt:lpstr>Chemical reactivity of DNA</vt:lpstr>
      <vt:lpstr>Chemical reactivity of DNA</vt:lpstr>
      <vt:lpstr>Prezentace aplikace PowerPoint</vt:lpstr>
      <vt:lpstr>DNA hydrolysis</vt:lpstr>
      <vt:lpstr>Oxidation</vt:lpstr>
      <vt:lpstr>reactions with nucleophiles</vt:lpstr>
      <vt:lpstr>reactions with nucleophiles</vt:lpstr>
      <vt:lpstr>reactions with electrophiles</vt:lpstr>
      <vt:lpstr>DNA alkylation</vt:lpstr>
      <vt:lpstr>Biological consequences of base alkylation</vt:lpstr>
      <vt:lpstr>Tautomerization, base pairing and chemical mutagenesis </vt:lpstr>
      <vt:lpstr>Prezentace aplikace PowerPoint</vt:lpstr>
      <vt:lpstr>Metabolically activated carcinogens</vt:lpstr>
      <vt:lpstr>Metabolically activated carcinogens</vt:lpstr>
      <vt:lpstr>Metabolically activated carcinogens</vt:lpstr>
      <vt:lpstr>anticancer drugs</vt:lpstr>
      <vt:lpstr>cisplatin: reaction with DNA in certain sequence motifs</vt:lpstr>
      <vt:lpstr>other platinum complexes tested as cytostatics </vt:lpstr>
      <vt:lpstr>Photochemical DNA modifications</vt:lpstr>
      <vt:lpstr>effects of ionizing radiation</vt:lpstr>
      <vt:lpstr>effects of ionizing radiation</vt:lpstr>
      <vt:lpstr>chemical nucleases</vt:lpstr>
      <vt:lpstr>Chemical approaches in DNA studies</vt:lpstr>
      <vt:lpstr>Maxam and Gilbert method  of DNA sequencing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single strand-selective chemical probes</vt:lpstr>
      <vt:lpstr>Open local structures in negatively supercoiled DNA</vt:lpstr>
      <vt:lpstr>Open local structures in negatively supercoiled DNA</vt:lpstr>
      <vt:lpstr>Open local structures in negatively supercoiled DNA</vt:lpstr>
      <vt:lpstr>Otevřené lokální struktury v negativně nadšroubovicové (sc) DNA</vt:lpstr>
      <vt:lpstr>Chemicals selectively reacting with unpaired bases:</vt:lpstr>
      <vt:lpstr>Prezentace aplikace PowerPoint</vt:lpstr>
      <vt:lpstr>Using the Maxam-Gilbert technique, it is possible to determine with a high preciseness which nucleotides are forming the local structure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MF</dc:creator>
  <cp:lastModifiedBy>Miroslav Fojta</cp:lastModifiedBy>
  <cp:revision>42</cp:revision>
  <dcterms:created xsi:type="dcterms:W3CDTF">2015-09-29T15:29:28Z</dcterms:created>
  <dcterms:modified xsi:type="dcterms:W3CDTF">2024-10-02T08:27:16Z</dcterms:modified>
</cp:coreProperties>
</file>