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rels" ContentType="application/vnd.openxmlformats-package.relationships+xml"/>
  <Default Extension="tiff" ContentType="image/tiff"/>
  <Default Extension="xml" ContentType="application/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7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2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1.xml" ContentType="application/vnd.openxmlformats-officedocument.theme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2"/>
  </p:sldMasterIdLst>
  <p:notesMasterIdLst>
    <p:notesMasterId r:id="rId17"/>
  </p:notesMasterIdLst>
  <p:sldIdLst>
    <p:sldId id="343" r:id="rId3"/>
    <p:sldId id="348" r:id="rId4"/>
    <p:sldId id="344" r:id="rId5"/>
    <p:sldId id="345" r:id="rId6"/>
    <p:sldId id="346" r:id="rId7"/>
    <p:sldId id="349" r:id="rId8"/>
    <p:sldId id="350" r:id="rId9"/>
    <p:sldId id="351" r:id="rId10"/>
    <p:sldId id="352" r:id="rId11"/>
    <p:sldId id="354" r:id="rId12"/>
    <p:sldId id="347" r:id="rId13"/>
    <p:sldId id="356" r:id="rId14"/>
    <p:sldId id="353" r:id="rId15"/>
    <p:sldId id="355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Fred Burns" initials="O" lastIdx="17" clrIdx="0"/>
  <p:cmAuthor id="1" name="Isman, Jodi" initials="IJ" lastIdx="9" clrIdx="1"/>
  <p:cmAuthor id="2" name="Tom Keller" initials="TCSK" lastIdx="6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8"/>
    <p:restoredTop sz="76771" autoAdjust="0"/>
  </p:normalViewPr>
  <p:slideViewPr>
    <p:cSldViewPr>
      <p:cViewPr>
        <p:scale>
          <a:sx n="90" d="100"/>
          <a:sy n="90" d="100"/>
        </p:scale>
        <p:origin x="2472" y="2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commentAuthors" Target="commentAuthors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customXml" Target="../customXml/item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customXml" Target="../customXml/item2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68443C-3087-4CED-8669-D0E18B8579EC}" type="datetimeFigureOut">
              <a:rPr lang="en-US" smtClean="0"/>
              <a:pPr/>
              <a:t>9/30/24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CE8571-E15E-4877-8D39-AB0AEA6BF1E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71244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CE8571-E15E-4877-8D39-AB0AEA6BF1E1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7509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CE8571-E15E-4877-8D39-AB0AEA6BF1E1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2402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954AF-D5FA-4CAD-8DA8-25C33C709997}" type="datetimeFigureOut">
              <a:rPr lang="en-US" smtClean="0"/>
              <a:pPr/>
              <a:t>9/30/24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6708B-0230-4E3D-9FA4-BBEAACB02E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5871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954AF-D5FA-4CAD-8DA8-25C33C709997}" type="datetimeFigureOut">
              <a:rPr lang="en-US" smtClean="0"/>
              <a:pPr/>
              <a:t>9/30/24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6708B-0230-4E3D-9FA4-BBEAACB02E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7182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954AF-D5FA-4CAD-8DA8-25C33C709997}" type="datetimeFigureOut">
              <a:rPr lang="en-US" smtClean="0"/>
              <a:pPr/>
              <a:t>9/30/24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6708B-0230-4E3D-9FA4-BBEAACB02E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9470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954AF-D5FA-4CAD-8DA8-25C33C709997}" type="datetimeFigureOut">
              <a:rPr lang="en-US" smtClean="0"/>
              <a:pPr/>
              <a:t>9/30/24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6708B-0230-4E3D-9FA4-BBEAACB02E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0866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954AF-D5FA-4CAD-8DA8-25C33C709997}" type="datetimeFigureOut">
              <a:rPr lang="en-US" smtClean="0"/>
              <a:pPr/>
              <a:t>9/30/24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6708B-0230-4E3D-9FA4-BBEAACB02E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6030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954AF-D5FA-4CAD-8DA8-25C33C709997}" type="datetimeFigureOut">
              <a:rPr lang="en-US" smtClean="0"/>
              <a:pPr/>
              <a:t>9/30/24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6708B-0230-4E3D-9FA4-BBEAACB02E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3725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954AF-D5FA-4CAD-8DA8-25C33C709997}" type="datetimeFigureOut">
              <a:rPr lang="en-US" smtClean="0"/>
              <a:pPr/>
              <a:t>9/30/24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6708B-0230-4E3D-9FA4-BBEAACB02E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7556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954AF-D5FA-4CAD-8DA8-25C33C709997}" type="datetimeFigureOut">
              <a:rPr lang="en-US" smtClean="0"/>
              <a:pPr/>
              <a:t>9/30/24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6708B-0230-4E3D-9FA4-BBEAACB02E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319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954AF-D5FA-4CAD-8DA8-25C33C709997}" type="datetimeFigureOut">
              <a:rPr lang="en-US" smtClean="0"/>
              <a:pPr/>
              <a:t>9/30/24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6708B-0230-4E3D-9FA4-BBEAACB02E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9572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954AF-D5FA-4CAD-8DA8-25C33C709997}" type="datetimeFigureOut">
              <a:rPr lang="en-US" smtClean="0"/>
              <a:pPr/>
              <a:t>9/30/24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6708B-0230-4E3D-9FA4-BBEAACB02E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46438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954AF-D5FA-4CAD-8DA8-25C33C709997}" type="datetimeFigureOut">
              <a:rPr lang="en-US" smtClean="0"/>
              <a:pPr/>
              <a:t>9/30/24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6708B-0230-4E3D-9FA4-BBEAACB02E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7436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8954AF-D5FA-4CAD-8DA8-25C33C709997}" type="datetimeFigureOut">
              <a:rPr lang="en-US" smtClean="0"/>
              <a:pPr/>
              <a:t>9/30/24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16708B-0230-4E3D-9FA4-BBEAACB02E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0288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6.xml"/><Relationship Id="rId1" Type="http://schemas.openxmlformats.org/officeDocument/2006/relationships/video" Target="https://www.youtube.com/embed/dYt5135_0bs?feature=oembed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hyperlink" Target="https://www.google.com/url?sa=i&amp;url=https%3A%2F%2Fmisbar.com%2Fen%2Ffactcheck%2F2022%2F08%2F08%2Fscientific-illustration-shared-as-a-detailed-image-of-a-human-cell&amp;psig=AOvVaw1-f15Ka0Bc3lZmegkhFk6U&amp;ust=1727783179023000&amp;source=images&amp;cd=vfe&amp;opi=89978449&amp;ved=0CBcQjhxqFwoTCJCXxJfM6ogDFQAAAAAdAAAAABAY" TargetMode="External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url?sa=i&amp;url=https%3A%2F%2Fcommons.wikimedia.org%2Fwiki%2FFile%3AColorfulCell_with_labelled_organelles.gif&amp;psig=AOvVaw12uiH1_BBhi5mhjCqkv1rC&amp;ust=1727785522064000&amp;source=images&amp;cd=vfe&amp;opi=89978449&amp;ved=0CBQQjhxqFwoTCJDQ-eTU6ogDFQAAAAAdAAAAABAE" TargetMode="External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Layout" Target="../slideLayouts/slideLayout6.xml"/><Relationship Id="rId1" Type="http://schemas.openxmlformats.org/officeDocument/2006/relationships/video" Target="https://www.youtube.com/embed/7Hk9jct2ozY?feature=oembed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Layout" Target="../slideLayouts/slideLayout6.xml"/><Relationship Id="rId1" Type="http://schemas.openxmlformats.org/officeDocument/2006/relationships/video" Target="https://www.youtube.com/embed/AP47mIkd-h0?feature=oembed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pdb101.rcsb.org/motm/40" TargetMode="External"/><Relationship Id="rId13" Type="http://schemas.openxmlformats.org/officeDocument/2006/relationships/hyperlink" Target="https://pdb101.rcsb.org/motm/73" TargetMode="External"/><Relationship Id="rId18" Type="http://schemas.openxmlformats.org/officeDocument/2006/relationships/hyperlink" Target="https://pdb101.rcsb.org/motm/118" TargetMode="External"/><Relationship Id="rId3" Type="http://schemas.openxmlformats.org/officeDocument/2006/relationships/image" Target="../media/image6.jpeg"/><Relationship Id="rId7" Type="http://schemas.openxmlformats.org/officeDocument/2006/relationships/hyperlink" Target="https://pdb101.rcsb.org/learn/structural-biology-highlights/stabilizing-dna-single-strands" TargetMode="External"/><Relationship Id="rId12" Type="http://schemas.openxmlformats.org/officeDocument/2006/relationships/hyperlink" Target="https://pdb101.rcsb.org/motm/16" TargetMode="External"/><Relationship Id="rId17" Type="http://schemas.openxmlformats.org/officeDocument/2006/relationships/hyperlink" Target="https://pdb101.rcsb.org/motm/72" TargetMode="External"/><Relationship Id="rId2" Type="http://schemas.openxmlformats.org/officeDocument/2006/relationships/image" Target="../media/image5.jpeg"/><Relationship Id="rId16" Type="http://schemas.openxmlformats.org/officeDocument/2006/relationships/hyperlink" Target="https://pdb101.rcsb.org/motm/153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pdb101.rcsb.org/motm/3" TargetMode="External"/><Relationship Id="rId11" Type="http://schemas.openxmlformats.org/officeDocument/2006/relationships/hyperlink" Target="https://pdb101.rcsb.org/motm/81" TargetMode="External"/><Relationship Id="rId5" Type="http://schemas.openxmlformats.org/officeDocument/2006/relationships/hyperlink" Target="https://pdb101.rcsb.org/motm/23" TargetMode="External"/><Relationship Id="rId15" Type="http://schemas.openxmlformats.org/officeDocument/2006/relationships/hyperlink" Target="https://pdb101.rcsb.org/motm/50" TargetMode="External"/><Relationship Id="rId10" Type="http://schemas.openxmlformats.org/officeDocument/2006/relationships/hyperlink" Target="https://pdb101.rcsb.org/motm/15" TargetMode="External"/><Relationship Id="rId4" Type="http://schemas.openxmlformats.org/officeDocument/2006/relationships/image" Target="../media/image7.jpeg"/><Relationship Id="rId9" Type="http://schemas.openxmlformats.org/officeDocument/2006/relationships/hyperlink" Target="https://pdb101.rcsb.org/motm/121" TargetMode="External"/><Relationship Id="rId14" Type="http://schemas.openxmlformats.org/officeDocument/2006/relationships/hyperlink" Target="https://pdb101.rcsb.org/motm/172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6.xml"/><Relationship Id="rId1" Type="http://schemas.openxmlformats.org/officeDocument/2006/relationships/video" Target="https://www.youtube.com/embed/BnjLgdWQ42A?feature=oembed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6.xml"/><Relationship Id="rId1" Type="http://schemas.openxmlformats.org/officeDocument/2006/relationships/video" Target="https://www.youtube.com/embed/V73nEGXUeBY?feature=oembed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6.xml"/><Relationship Id="rId1" Type="http://schemas.openxmlformats.org/officeDocument/2006/relationships/video" Target="https://www.youtube.com/embed/8DOYCXWCqQg?feature=oembed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BCED4D40-4B67-4331-AC48-79B82B4A47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sketch line">
            <a:extLst>
              <a:ext uri="{FF2B5EF4-FFF2-40B4-BE49-F238E27FC236}">
                <a16:creationId xmlns:a16="http://schemas.microsoft.com/office/drawing/2014/main" id="{670CEDEF-4F34-412E-84EE-329C1E936A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855776" y="1733454"/>
            <a:ext cx="3429000" cy="18288"/>
          </a:xfrm>
          <a:custGeom>
            <a:avLst/>
            <a:gdLst>
              <a:gd name="connsiteX0" fmla="*/ 0 w 3429000"/>
              <a:gd name="connsiteY0" fmla="*/ 0 h 18288"/>
              <a:gd name="connsiteX1" fmla="*/ 685800 w 3429000"/>
              <a:gd name="connsiteY1" fmla="*/ 0 h 18288"/>
              <a:gd name="connsiteX2" fmla="*/ 1371600 w 3429000"/>
              <a:gd name="connsiteY2" fmla="*/ 0 h 18288"/>
              <a:gd name="connsiteX3" fmla="*/ 2057400 w 3429000"/>
              <a:gd name="connsiteY3" fmla="*/ 0 h 18288"/>
              <a:gd name="connsiteX4" fmla="*/ 2674620 w 3429000"/>
              <a:gd name="connsiteY4" fmla="*/ 0 h 18288"/>
              <a:gd name="connsiteX5" fmla="*/ 3429000 w 3429000"/>
              <a:gd name="connsiteY5" fmla="*/ 0 h 18288"/>
              <a:gd name="connsiteX6" fmla="*/ 3429000 w 3429000"/>
              <a:gd name="connsiteY6" fmla="*/ 18288 h 18288"/>
              <a:gd name="connsiteX7" fmla="*/ 2811780 w 3429000"/>
              <a:gd name="connsiteY7" fmla="*/ 18288 h 18288"/>
              <a:gd name="connsiteX8" fmla="*/ 2228850 w 3429000"/>
              <a:gd name="connsiteY8" fmla="*/ 18288 h 18288"/>
              <a:gd name="connsiteX9" fmla="*/ 1543050 w 3429000"/>
              <a:gd name="connsiteY9" fmla="*/ 18288 h 18288"/>
              <a:gd name="connsiteX10" fmla="*/ 925830 w 3429000"/>
              <a:gd name="connsiteY10" fmla="*/ 18288 h 18288"/>
              <a:gd name="connsiteX11" fmla="*/ 0 w 3429000"/>
              <a:gd name="connsiteY11" fmla="*/ 18288 h 18288"/>
              <a:gd name="connsiteX12" fmla="*/ 0 w 342900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29000" h="18288" fill="none" extrusionOk="0">
                <a:moveTo>
                  <a:pt x="0" y="0"/>
                </a:moveTo>
                <a:cubicBezTo>
                  <a:pt x="219865" y="20479"/>
                  <a:pt x="493281" y="26186"/>
                  <a:pt x="685800" y="0"/>
                </a:cubicBezTo>
                <a:cubicBezTo>
                  <a:pt x="878319" y="-26186"/>
                  <a:pt x="1121382" y="-11869"/>
                  <a:pt x="1371600" y="0"/>
                </a:cubicBezTo>
                <a:cubicBezTo>
                  <a:pt x="1621818" y="11869"/>
                  <a:pt x="1878793" y="32281"/>
                  <a:pt x="2057400" y="0"/>
                </a:cubicBezTo>
                <a:cubicBezTo>
                  <a:pt x="2236007" y="-32281"/>
                  <a:pt x="2433797" y="-18251"/>
                  <a:pt x="2674620" y="0"/>
                </a:cubicBezTo>
                <a:cubicBezTo>
                  <a:pt x="2915443" y="18251"/>
                  <a:pt x="3205923" y="-1443"/>
                  <a:pt x="3429000" y="0"/>
                </a:cubicBezTo>
                <a:cubicBezTo>
                  <a:pt x="3429442" y="4516"/>
                  <a:pt x="3428173" y="12266"/>
                  <a:pt x="3429000" y="18288"/>
                </a:cubicBezTo>
                <a:cubicBezTo>
                  <a:pt x="3221081" y="48608"/>
                  <a:pt x="3088001" y="8066"/>
                  <a:pt x="2811780" y="18288"/>
                </a:cubicBezTo>
                <a:cubicBezTo>
                  <a:pt x="2535559" y="28510"/>
                  <a:pt x="2481355" y="24898"/>
                  <a:pt x="2228850" y="18288"/>
                </a:cubicBezTo>
                <a:cubicBezTo>
                  <a:pt x="1976345" y="11679"/>
                  <a:pt x="1807520" y="48356"/>
                  <a:pt x="1543050" y="18288"/>
                </a:cubicBezTo>
                <a:cubicBezTo>
                  <a:pt x="1278580" y="-11780"/>
                  <a:pt x="1181944" y="5123"/>
                  <a:pt x="925830" y="18288"/>
                </a:cubicBezTo>
                <a:cubicBezTo>
                  <a:pt x="669716" y="31453"/>
                  <a:pt x="410304" y="34815"/>
                  <a:pt x="0" y="18288"/>
                </a:cubicBezTo>
                <a:cubicBezTo>
                  <a:pt x="-306" y="11477"/>
                  <a:pt x="485" y="4355"/>
                  <a:pt x="0" y="0"/>
                </a:cubicBezTo>
                <a:close/>
              </a:path>
              <a:path w="3429000" h="18288" stroke="0" extrusionOk="0">
                <a:moveTo>
                  <a:pt x="0" y="0"/>
                </a:moveTo>
                <a:cubicBezTo>
                  <a:pt x="174095" y="-12874"/>
                  <a:pt x="443087" y="-14090"/>
                  <a:pt x="617220" y="0"/>
                </a:cubicBezTo>
                <a:cubicBezTo>
                  <a:pt x="791353" y="14090"/>
                  <a:pt x="1072677" y="8451"/>
                  <a:pt x="1200150" y="0"/>
                </a:cubicBezTo>
                <a:cubicBezTo>
                  <a:pt x="1327623" y="-8451"/>
                  <a:pt x="1526638" y="19866"/>
                  <a:pt x="1817370" y="0"/>
                </a:cubicBezTo>
                <a:cubicBezTo>
                  <a:pt x="2108102" y="-19866"/>
                  <a:pt x="2221289" y="26161"/>
                  <a:pt x="2503170" y="0"/>
                </a:cubicBezTo>
                <a:cubicBezTo>
                  <a:pt x="2785051" y="-26161"/>
                  <a:pt x="3022134" y="39178"/>
                  <a:pt x="3429000" y="0"/>
                </a:cubicBezTo>
                <a:cubicBezTo>
                  <a:pt x="3429577" y="4624"/>
                  <a:pt x="3429819" y="11191"/>
                  <a:pt x="3429000" y="18288"/>
                </a:cubicBezTo>
                <a:cubicBezTo>
                  <a:pt x="3103464" y="593"/>
                  <a:pt x="2887909" y="22940"/>
                  <a:pt x="2743200" y="18288"/>
                </a:cubicBezTo>
                <a:cubicBezTo>
                  <a:pt x="2598491" y="13636"/>
                  <a:pt x="2362615" y="10656"/>
                  <a:pt x="1988820" y="18288"/>
                </a:cubicBezTo>
                <a:cubicBezTo>
                  <a:pt x="1615025" y="25920"/>
                  <a:pt x="1580494" y="3693"/>
                  <a:pt x="1405890" y="18288"/>
                </a:cubicBezTo>
                <a:cubicBezTo>
                  <a:pt x="1231286" y="32884"/>
                  <a:pt x="885259" y="-16285"/>
                  <a:pt x="651510" y="18288"/>
                </a:cubicBezTo>
                <a:cubicBezTo>
                  <a:pt x="417761" y="52861"/>
                  <a:pt x="138362" y="-13856"/>
                  <a:pt x="0" y="18288"/>
                </a:cubicBezTo>
                <a:cubicBezTo>
                  <a:pt x="-171" y="12755"/>
                  <a:pt x="-690" y="793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2717045-CF79-3DAD-2947-67AA0AAB7B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2096796"/>
            <a:ext cx="4267200" cy="4267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BA95A33-0394-562C-1B3A-B5D56514B4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160" y="417576"/>
            <a:ext cx="8182230" cy="124939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57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Emerging view of a cell</a:t>
            </a:r>
          </a:p>
        </p:txBody>
      </p:sp>
      <p:sp>
        <p:nvSpPr>
          <p:cNvPr id="6" name="Text Box 6">
            <a:extLst>
              <a:ext uri="{FF2B5EF4-FFF2-40B4-BE49-F238E27FC236}">
                <a16:creationId xmlns:a16="http://schemas.microsoft.com/office/drawing/2014/main" id="{34B282D2-F38C-6608-DCC4-15160991CD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0" y="6363996"/>
            <a:ext cx="2667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/>
            <a:r>
              <a:rPr lang="en-GB" sz="1200" b="0" i="0" dirty="0">
                <a:solidFill>
                  <a:srgbClr val="5A5A5A"/>
                </a:solidFill>
                <a:effectLst/>
                <a:latin typeface="Helvetica Neue" panose="02000503000000020004" pitchFamily="2" charset="0"/>
              </a:rPr>
              <a:t>Live-cell imaging at Morgan lab, UK</a:t>
            </a:r>
          </a:p>
        </p:txBody>
      </p:sp>
    </p:spTree>
    <p:extLst>
      <p:ext uri="{BB962C8B-B14F-4D97-AF65-F5344CB8AC3E}">
        <p14:creationId xmlns:p14="http://schemas.microsoft.com/office/powerpoint/2010/main" val="29611935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9144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5E12D9F-6E6D-B8AB-5709-78360518EC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399" y="643467"/>
            <a:ext cx="8408193" cy="744836"/>
          </a:xfrm>
        </p:spPr>
        <p:txBody>
          <a:bodyPr>
            <a:normAutofit/>
          </a:bodyPr>
          <a:lstStyle/>
          <a:p>
            <a:r>
              <a:rPr lang="en-CZ" sz="2800">
                <a:solidFill>
                  <a:schemeClr val="bg1"/>
                </a:solidFill>
              </a:rPr>
              <a:t>Bacterial flagellum</a:t>
            </a:r>
          </a:p>
        </p:txBody>
      </p:sp>
      <p:pic>
        <p:nvPicPr>
          <p:cNvPr id="3" name="Online Media 2" descr="Bacterial Flagellum">
            <a:hlinkClick r:id="" action="ppaction://media"/>
            <a:extLst>
              <a:ext uri="{FF2B5EF4-FFF2-40B4-BE49-F238E27FC236}">
                <a16:creationId xmlns:a16="http://schemas.microsoft.com/office/drawing/2014/main" id="{F3BE8FD1-5A5E-6F7A-10CE-77058EBFA5A1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683328" y="1675227"/>
            <a:ext cx="7777343" cy="4394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587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5" name="Rectangle 2054">
            <a:extLst>
              <a:ext uri="{FF2B5EF4-FFF2-40B4-BE49-F238E27FC236}">
                <a16:creationId xmlns:a16="http://schemas.microsoft.com/office/drawing/2014/main" id="{6234BCC6-39B9-47D9-8BF8-C665401AE2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DF7AA05-826A-3A30-784D-740A5086FE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21046"/>
          <a:stretch/>
        </p:blipFill>
        <p:spPr>
          <a:xfrm>
            <a:off x="3662268" y="10"/>
            <a:ext cx="5481732" cy="336498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0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1210305" y="3364992"/>
                </a:lnTo>
                <a:lnTo>
                  <a:pt x="1192705" y="2943200"/>
                </a:lnTo>
                <a:cubicBezTo>
                  <a:pt x="1098874" y="1825108"/>
                  <a:pt x="684692" y="821621"/>
                  <a:pt x="62981" y="69271"/>
                </a:cubicBezTo>
                <a:close/>
              </a:path>
            </a:pathLst>
          </a:custGeom>
        </p:spPr>
      </p:pic>
      <p:pic>
        <p:nvPicPr>
          <p:cNvPr id="2050" name="Picture 2" descr="Scientific Illustration Shared as a Detailed Image of a Human Cell | Misbar">
            <a:extLst>
              <a:ext uri="{FF2B5EF4-FFF2-40B4-BE49-F238E27FC236}">
                <a16:creationId xmlns:a16="http://schemas.microsoft.com/office/drawing/2014/main" id="{4D34862E-F28F-3EB3-69AF-186DF60839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69" b="3"/>
          <a:stretch/>
        </p:blipFill>
        <p:spPr bwMode="auto">
          <a:xfrm>
            <a:off x="3662268" y="3493008"/>
            <a:ext cx="5481732" cy="336499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1210305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0" y="3364992"/>
                </a:lnTo>
                <a:lnTo>
                  <a:pt x="62981" y="3295722"/>
                </a:lnTo>
                <a:cubicBezTo>
                  <a:pt x="684692" y="2543371"/>
                  <a:pt x="1098874" y="1539884"/>
                  <a:pt x="1192705" y="421793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2057" name="Freeform: Shape 2056">
            <a:extLst>
              <a:ext uri="{FF2B5EF4-FFF2-40B4-BE49-F238E27FC236}">
                <a16:creationId xmlns:a16="http://schemas.microsoft.com/office/drawing/2014/main" id="{72A9CE9D-DAC3-40AF-B504-78A64A909F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572000" cy="6858000"/>
          </a:xfrm>
          <a:custGeom>
            <a:avLst/>
            <a:gdLst>
              <a:gd name="connsiteX0" fmla="*/ 0 w 6096001"/>
              <a:gd name="connsiteY0" fmla="*/ 0 h 6858000"/>
              <a:gd name="connsiteX1" fmla="*/ 4883024 w 6096001"/>
              <a:gd name="connsiteY1" fmla="*/ 0 h 6858000"/>
              <a:gd name="connsiteX2" fmla="*/ 4946006 w 6096001"/>
              <a:gd name="connsiteY2" fmla="*/ 69271 h 6858000"/>
              <a:gd name="connsiteX3" fmla="*/ 6096001 w 6096001"/>
              <a:gd name="connsiteY3" fmla="*/ 3429000 h 6858000"/>
              <a:gd name="connsiteX4" fmla="*/ 4946006 w 6096001"/>
              <a:gd name="connsiteY4" fmla="*/ 6788730 h 6858000"/>
              <a:gd name="connsiteX5" fmla="*/ 4883024 w 6096001"/>
              <a:gd name="connsiteY5" fmla="*/ 6858000 h 6858000"/>
              <a:gd name="connsiteX6" fmla="*/ 0 w 609600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1" h="6858000">
                <a:moveTo>
                  <a:pt x="0" y="0"/>
                </a:moveTo>
                <a:lnTo>
                  <a:pt x="4883024" y="0"/>
                </a:lnTo>
                <a:lnTo>
                  <a:pt x="4946006" y="69271"/>
                </a:lnTo>
                <a:cubicBezTo>
                  <a:pt x="5656532" y="929100"/>
                  <a:pt x="6096001" y="2116944"/>
                  <a:pt x="6096001" y="3429000"/>
                </a:cubicBezTo>
                <a:cubicBezTo>
                  <a:pt x="6096001" y="4741056"/>
                  <a:pt x="5656532" y="5928900"/>
                  <a:pt x="4946006" y="6788730"/>
                </a:cubicBezTo>
                <a:lnTo>
                  <a:pt x="4883024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059" name="Freeform: Shape 2058">
            <a:extLst>
              <a:ext uri="{FF2B5EF4-FFF2-40B4-BE49-F238E27FC236}">
                <a16:creationId xmlns:a16="http://schemas.microsoft.com/office/drawing/2014/main" id="{506D7452-6CDE-4381-86CE-07B2459383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565499" cy="6858000"/>
          </a:xfrm>
          <a:custGeom>
            <a:avLst/>
            <a:gdLst>
              <a:gd name="connsiteX0" fmla="*/ 0 w 6087332"/>
              <a:gd name="connsiteY0" fmla="*/ 0 h 6858000"/>
              <a:gd name="connsiteX1" fmla="*/ 4874355 w 6087332"/>
              <a:gd name="connsiteY1" fmla="*/ 0 h 6858000"/>
              <a:gd name="connsiteX2" fmla="*/ 4937337 w 6087332"/>
              <a:gd name="connsiteY2" fmla="*/ 69271 h 6858000"/>
              <a:gd name="connsiteX3" fmla="*/ 6087332 w 6087332"/>
              <a:gd name="connsiteY3" fmla="*/ 3429000 h 6858000"/>
              <a:gd name="connsiteX4" fmla="*/ 4937337 w 6087332"/>
              <a:gd name="connsiteY4" fmla="*/ 6788730 h 6858000"/>
              <a:gd name="connsiteX5" fmla="*/ 4874355 w 6087332"/>
              <a:gd name="connsiteY5" fmla="*/ 6858000 h 6858000"/>
              <a:gd name="connsiteX6" fmla="*/ 0 w 608733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7332" h="6858000">
                <a:moveTo>
                  <a:pt x="0" y="0"/>
                </a:moveTo>
                <a:lnTo>
                  <a:pt x="4874355" y="0"/>
                </a:lnTo>
                <a:lnTo>
                  <a:pt x="4937337" y="69271"/>
                </a:lnTo>
                <a:cubicBezTo>
                  <a:pt x="5647863" y="929100"/>
                  <a:pt x="6087332" y="2116944"/>
                  <a:pt x="6087332" y="3429000"/>
                </a:cubicBezTo>
                <a:cubicBezTo>
                  <a:pt x="6087332" y="4741056"/>
                  <a:pt x="5647863" y="5928900"/>
                  <a:pt x="4937337" y="6788730"/>
                </a:cubicBezTo>
                <a:lnTo>
                  <a:pt x="4874355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D4C496A-E2D7-E4DA-3A7F-FED4BA715C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184" y="1524659"/>
            <a:ext cx="3764305" cy="277408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47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Eukaryotic cell</a:t>
            </a:r>
          </a:p>
        </p:txBody>
      </p:sp>
      <p:sp>
        <p:nvSpPr>
          <p:cNvPr id="2061" name="Rectangle 2060">
            <a:extLst>
              <a:ext uri="{FF2B5EF4-FFF2-40B4-BE49-F238E27FC236}">
                <a16:creationId xmlns:a16="http://schemas.microsoft.com/office/drawing/2014/main" id="{762DA937-8B55-4317-BD32-98D7AF30E3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57704" y="434802"/>
            <a:ext cx="146304" cy="52806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venir Next LT Pro"/>
            </a:endParaRPr>
          </a:p>
        </p:txBody>
      </p:sp>
      <p:sp>
        <p:nvSpPr>
          <p:cNvPr id="2063" name="Rectangle 2062">
            <a:extLst>
              <a:ext uri="{FF2B5EF4-FFF2-40B4-BE49-F238E27FC236}">
                <a16:creationId xmlns:a16="http://schemas.microsoft.com/office/drawing/2014/main" id="{C52EE5A8-045B-4D39-8ED1-513334085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6823" y="4461119"/>
            <a:ext cx="3764306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 Box 6">
            <a:extLst>
              <a:ext uri="{FF2B5EF4-FFF2-40B4-BE49-F238E27FC236}">
                <a16:creationId xmlns:a16="http://schemas.microsoft.com/office/drawing/2014/main" id="{7DEF5804-58E3-899A-52C3-1F9D31B1B4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6433561"/>
            <a:ext cx="342331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/>
            <a:r>
              <a:rPr lang="en-GB" sz="1200" b="0" i="0" u="none" strike="noStrike" dirty="0">
                <a:effectLst/>
                <a:latin typeface="Google Sans"/>
                <a:hlinkClick r:id="rId5"/>
              </a:rPr>
              <a:t>Scientific Illustration Shared as a Detailed Image of a Human Cell | Misbar</a:t>
            </a:r>
          </a:p>
        </p:txBody>
      </p:sp>
    </p:spTree>
    <p:extLst>
      <p:ext uri="{BB962C8B-B14F-4D97-AF65-F5344CB8AC3E}">
        <p14:creationId xmlns:p14="http://schemas.microsoft.com/office/powerpoint/2010/main" val="17848467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EBFA723-5A7B-472D-ABD7-1526B8D3A3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9141714" cy="68533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6B27065-399A-4CF7-BF70-CF79B9848F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9141714" cy="68533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F22986C-DDF7-4109-9D6A-006800D6B0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1975" y="52996"/>
            <a:ext cx="4570023" cy="6805005"/>
            <a:chOff x="6095999" y="52996"/>
            <a:chExt cx="6093363" cy="6805005"/>
          </a:xfrm>
          <a:solidFill>
            <a:schemeClr val="accent5">
              <a:alpha val="10000"/>
            </a:schemeClr>
          </a:solidFill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4C025298-F835-4B83-A3A3-6555157E01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96001" y="52996"/>
              <a:ext cx="6093361" cy="6805003"/>
            </a:xfrm>
            <a:custGeom>
              <a:avLst/>
              <a:gdLst>
                <a:gd name="connsiteX0" fmla="*/ 3391253 w 5890489"/>
                <a:gd name="connsiteY0" fmla="*/ 0 h 6578438"/>
                <a:gd name="connsiteX1" fmla="*/ 3434974 w 5890489"/>
                <a:gd name="connsiteY1" fmla="*/ 646 h 6578438"/>
                <a:gd name="connsiteX2" fmla="*/ 3522419 w 5890489"/>
                <a:gd name="connsiteY2" fmla="*/ 2712 h 6578438"/>
                <a:gd name="connsiteX3" fmla="*/ 3610261 w 5890489"/>
                <a:gd name="connsiteY3" fmla="*/ 6458 h 6578438"/>
                <a:gd name="connsiteX4" fmla="*/ 3786872 w 5890489"/>
                <a:gd name="connsiteY4" fmla="*/ 20667 h 6578438"/>
                <a:gd name="connsiteX5" fmla="*/ 3962291 w 5890489"/>
                <a:gd name="connsiteY5" fmla="*/ 43530 h 6578438"/>
                <a:gd name="connsiteX6" fmla="*/ 4135855 w 5890489"/>
                <a:gd name="connsiteY6" fmla="*/ 75176 h 6578438"/>
                <a:gd name="connsiteX7" fmla="*/ 4307299 w 5890489"/>
                <a:gd name="connsiteY7" fmla="*/ 114315 h 6578438"/>
                <a:gd name="connsiteX8" fmla="*/ 4476358 w 5890489"/>
                <a:gd name="connsiteY8" fmla="*/ 160816 h 6578438"/>
                <a:gd name="connsiteX9" fmla="*/ 4559829 w 5890489"/>
                <a:gd name="connsiteY9" fmla="*/ 186779 h 6578438"/>
                <a:gd name="connsiteX10" fmla="*/ 4642901 w 5890489"/>
                <a:gd name="connsiteY10" fmla="*/ 213648 h 6578438"/>
                <a:gd name="connsiteX11" fmla="*/ 5280847 w 5890489"/>
                <a:gd name="connsiteY11" fmla="*/ 485936 h 6578438"/>
                <a:gd name="connsiteX12" fmla="*/ 5865400 w 5890489"/>
                <a:gd name="connsiteY12" fmla="*/ 851099 h 6578438"/>
                <a:gd name="connsiteX13" fmla="*/ 5890489 w 5890489"/>
                <a:gd name="connsiteY13" fmla="*/ 870950 h 6578438"/>
                <a:gd name="connsiteX14" fmla="*/ 5890489 w 5890489"/>
                <a:gd name="connsiteY14" fmla="*/ 1321814 h 6578438"/>
                <a:gd name="connsiteX15" fmla="*/ 5887395 w 5890489"/>
                <a:gd name="connsiteY15" fmla="*/ 1318952 h 6578438"/>
                <a:gd name="connsiteX16" fmla="*/ 5830291 w 5890489"/>
                <a:gd name="connsiteY16" fmla="*/ 1265992 h 6578438"/>
                <a:gd name="connsiteX17" fmla="*/ 5815981 w 5890489"/>
                <a:gd name="connsiteY17" fmla="*/ 1252687 h 6578438"/>
                <a:gd name="connsiteX18" fmla="*/ 5801142 w 5890489"/>
                <a:gd name="connsiteY18" fmla="*/ 1240158 h 6578438"/>
                <a:gd name="connsiteX19" fmla="*/ 5771464 w 5890489"/>
                <a:gd name="connsiteY19" fmla="*/ 1214969 h 6578438"/>
                <a:gd name="connsiteX20" fmla="*/ 5651030 w 5890489"/>
                <a:gd name="connsiteY20" fmla="*/ 1115767 h 6578438"/>
                <a:gd name="connsiteX21" fmla="*/ 5123183 w 5890489"/>
                <a:gd name="connsiteY21" fmla="*/ 780443 h 6578438"/>
                <a:gd name="connsiteX22" fmla="*/ 4533860 w 5890489"/>
                <a:gd name="connsiteY22" fmla="*/ 567701 h 6578438"/>
                <a:gd name="connsiteX23" fmla="*/ 4457281 w 5890489"/>
                <a:gd name="connsiteY23" fmla="*/ 550780 h 6578438"/>
                <a:gd name="connsiteX24" fmla="*/ 4380568 w 5890489"/>
                <a:gd name="connsiteY24" fmla="*/ 535279 h 6578438"/>
                <a:gd name="connsiteX25" fmla="*/ 4303325 w 5890489"/>
                <a:gd name="connsiteY25" fmla="*/ 522879 h 6578438"/>
                <a:gd name="connsiteX26" fmla="*/ 4264769 w 5890489"/>
                <a:gd name="connsiteY26" fmla="*/ 516679 h 6578438"/>
                <a:gd name="connsiteX27" fmla="*/ 4226082 w 5890489"/>
                <a:gd name="connsiteY27" fmla="*/ 511253 h 6578438"/>
                <a:gd name="connsiteX28" fmla="*/ 4070934 w 5890489"/>
                <a:gd name="connsiteY28" fmla="*/ 494848 h 6578438"/>
                <a:gd name="connsiteX29" fmla="*/ 3915521 w 5890489"/>
                <a:gd name="connsiteY29" fmla="*/ 486065 h 6578438"/>
                <a:gd name="connsiteX30" fmla="*/ 3760241 w 5890489"/>
                <a:gd name="connsiteY30" fmla="*/ 484257 h 6578438"/>
                <a:gd name="connsiteX31" fmla="*/ 3682734 w 5890489"/>
                <a:gd name="connsiteY31" fmla="*/ 486581 h 6578438"/>
                <a:gd name="connsiteX32" fmla="*/ 3605491 w 5890489"/>
                <a:gd name="connsiteY32" fmla="*/ 488907 h 6578438"/>
                <a:gd name="connsiteX33" fmla="*/ 3527454 w 5890489"/>
                <a:gd name="connsiteY33" fmla="*/ 493169 h 6578438"/>
                <a:gd name="connsiteX34" fmla="*/ 3449151 w 5890489"/>
                <a:gd name="connsiteY34" fmla="*/ 498336 h 6578438"/>
                <a:gd name="connsiteX35" fmla="*/ 3410067 w 5890489"/>
                <a:gd name="connsiteY35" fmla="*/ 500532 h 6578438"/>
                <a:gd name="connsiteX36" fmla="*/ 3371246 w 5890489"/>
                <a:gd name="connsiteY36" fmla="*/ 504279 h 6578438"/>
                <a:gd name="connsiteX37" fmla="*/ 3293739 w 5890489"/>
                <a:gd name="connsiteY37" fmla="*/ 511512 h 6578438"/>
                <a:gd name="connsiteX38" fmla="*/ 2689445 w 5890489"/>
                <a:gd name="connsiteY38" fmla="*/ 610198 h 6578438"/>
                <a:gd name="connsiteX39" fmla="*/ 2117875 w 5890489"/>
                <a:gd name="connsiteY39" fmla="*/ 800335 h 6578438"/>
                <a:gd name="connsiteX40" fmla="*/ 1981276 w 5890489"/>
                <a:gd name="connsiteY40" fmla="*/ 865566 h 6578438"/>
                <a:gd name="connsiteX41" fmla="*/ 1847991 w 5890489"/>
                <a:gd name="connsiteY41" fmla="*/ 938676 h 6578438"/>
                <a:gd name="connsiteX42" fmla="*/ 1783069 w 5890489"/>
                <a:gd name="connsiteY42" fmla="*/ 978718 h 6578438"/>
                <a:gd name="connsiteX43" fmla="*/ 1750609 w 5890489"/>
                <a:gd name="connsiteY43" fmla="*/ 998869 h 6578438"/>
                <a:gd name="connsiteX44" fmla="*/ 1734312 w 5890489"/>
                <a:gd name="connsiteY44" fmla="*/ 1008945 h 6578438"/>
                <a:gd name="connsiteX45" fmla="*/ 1718547 w 5890489"/>
                <a:gd name="connsiteY45" fmla="*/ 1019924 h 6578438"/>
                <a:gd name="connsiteX46" fmla="*/ 1655481 w 5890489"/>
                <a:gd name="connsiteY46" fmla="*/ 1063582 h 6578438"/>
                <a:gd name="connsiteX47" fmla="*/ 1593077 w 5890489"/>
                <a:gd name="connsiteY47" fmla="*/ 1108664 h 6578438"/>
                <a:gd name="connsiteX48" fmla="*/ 1532263 w 5890489"/>
                <a:gd name="connsiteY48" fmla="*/ 1156197 h 6578438"/>
                <a:gd name="connsiteX49" fmla="*/ 1472509 w 5890489"/>
                <a:gd name="connsiteY49" fmla="*/ 1205152 h 6578438"/>
                <a:gd name="connsiteX50" fmla="*/ 1414212 w 5890489"/>
                <a:gd name="connsiteY50" fmla="*/ 1256175 h 6578438"/>
                <a:gd name="connsiteX51" fmla="*/ 1357242 w 5890489"/>
                <a:gd name="connsiteY51" fmla="*/ 1308359 h 6578438"/>
                <a:gd name="connsiteX52" fmla="*/ 1153072 w 5890489"/>
                <a:gd name="connsiteY52" fmla="*/ 1529498 h 6578438"/>
                <a:gd name="connsiteX53" fmla="*/ 1002694 w 5890489"/>
                <a:gd name="connsiteY53" fmla="*/ 1770658 h 6578438"/>
                <a:gd name="connsiteX54" fmla="*/ 974076 w 5890489"/>
                <a:gd name="connsiteY54" fmla="*/ 1835371 h 6578438"/>
                <a:gd name="connsiteX55" fmla="*/ 949564 w 5890489"/>
                <a:gd name="connsiteY55" fmla="*/ 1903573 h 6578438"/>
                <a:gd name="connsiteX56" fmla="*/ 927173 w 5890489"/>
                <a:gd name="connsiteY56" fmla="*/ 1974229 h 6578438"/>
                <a:gd name="connsiteX57" fmla="*/ 906107 w 5890489"/>
                <a:gd name="connsiteY57" fmla="*/ 2046952 h 6578438"/>
                <a:gd name="connsiteX58" fmla="*/ 751092 w 5890489"/>
                <a:gd name="connsiteY58" fmla="*/ 2676266 h 6578438"/>
                <a:gd name="connsiteX59" fmla="*/ 547189 w 5890489"/>
                <a:gd name="connsiteY59" fmla="*/ 3308422 h 6578438"/>
                <a:gd name="connsiteX60" fmla="*/ 441195 w 5890489"/>
                <a:gd name="connsiteY60" fmla="*/ 3866306 h 6578438"/>
                <a:gd name="connsiteX61" fmla="*/ 527182 w 5890489"/>
                <a:gd name="connsiteY61" fmla="*/ 4439174 h 6578438"/>
                <a:gd name="connsiteX62" fmla="*/ 775073 w 5890489"/>
                <a:gd name="connsiteY62" fmla="*/ 4987240 h 6578438"/>
                <a:gd name="connsiteX63" fmla="*/ 943206 w 5890489"/>
                <a:gd name="connsiteY63" fmla="*/ 5244933 h 6578438"/>
                <a:gd name="connsiteX64" fmla="*/ 1133728 w 5890489"/>
                <a:gd name="connsiteY64" fmla="*/ 5490356 h 6578438"/>
                <a:gd name="connsiteX65" fmla="*/ 1359626 w 5890489"/>
                <a:gd name="connsiteY65" fmla="*/ 5709815 h 6578438"/>
                <a:gd name="connsiteX66" fmla="*/ 1481254 w 5890489"/>
                <a:gd name="connsiteY66" fmla="*/ 5809146 h 6578438"/>
                <a:gd name="connsiteX67" fmla="*/ 1543260 w 5890489"/>
                <a:gd name="connsiteY67" fmla="*/ 5856940 h 6578438"/>
                <a:gd name="connsiteX68" fmla="*/ 1607518 w 5890489"/>
                <a:gd name="connsiteY68" fmla="*/ 5901374 h 6578438"/>
                <a:gd name="connsiteX69" fmla="*/ 2145566 w 5890489"/>
                <a:gd name="connsiteY69" fmla="*/ 6193814 h 6578438"/>
                <a:gd name="connsiteX70" fmla="*/ 2214991 w 5890489"/>
                <a:gd name="connsiteY70" fmla="*/ 6221844 h 6578438"/>
                <a:gd name="connsiteX71" fmla="*/ 2249307 w 5890489"/>
                <a:gd name="connsiteY71" fmla="*/ 6236182 h 6578438"/>
                <a:gd name="connsiteX72" fmla="*/ 2284285 w 5890489"/>
                <a:gd name="connsiteY72" fmla="*/ 6248711 h 6578438"/>
                <a:gd name="connsiteX73" fmla="*/ 2354241 w 5890489"/>
                <a:gd name="connsiteY73" fmla="*/ 6273124 h 6578438"/>
                <a:gd name="connsiteX74" fmla="*/ 2371597 w 5890489"/>
                <a:gd name="connsiteY74" fmla="*/ 6279324 h 6578438"/>
                <a:gd name="connsiteX75" fmla="*/ 2387894 w 5890489"/>
                <a:gd name="connsiteY75" fmla="*/ 6287719 h 6578438"/>
                <a:gd name="connsiteX76" fmla="*/ 2421414 w 5890489"/>
                <a:gd name="connsiteY76" fmla="*/ 6302186 h 6578438"/>
                <a:gd name="connsiteX77" fmla="*/ 2489117 w 5890489"/>
                <a:gd name="connsiteY77" fmla="*/ 6329441 h 6578438"/>
                <a:gd name="connsiteX78" fmla="*/ 2522902 w 5890489"/>
                <a:gd name="connsiteY78" fmla="*/ 6343134 h 6578438"/>
                <a:gd name="connsiteX79" fmla="*/ 2556953 w 5890489"/>
                <a:gd name="connsiteY79" fmla="*/ 6356051 h 6578438"/>
                <a:gd name="connsiteX80" fmla="*/ 2695009 w 5890489"/>
                <a:gd name="connsiteY80" fmla="*/ 6401905 h 6578438"/>
                <a:gd name="connsiteX81" fmla="*/ 3268035 w 5890489"/>
                <a:gd name="connsiteY81" fmla="*/ 6501238 h 6578438"/>
                <a:gd name="connsiteX82" fmla="*/ 3341038 w 5890489"/>
                <a:gd name="connsiteY82" fmla="*/ 6506145 h 6578438"/>
                <a:gd name="connsiteX83" fmla="*/ 3414703 w 5890489"/>
                <a:gd name="connsiteY83" fmla="*/ 6507050 h 6578438"/>
                <a:gd name="connsiteX84" fmla="*/ 3488237 w 5890489"/>
                <a:gd name="connsiteY84" fmla="*/ 6508212 h 6578438"/>
                <a:gd name="connsiteX85" fmla="*/ 3524142 w 5890489"/>
                <a:gd name="connsiteY85" fmla="*/ 6507955 h 6578438"/>
                <a:gd name="connsiteX86" fmla="*/ 3559252 w 5890489"/>
                <a:gd name="connsiteY86" fmla="*/ 6506921 h 6578438"/>
                <a:gd name="connsiteX87" fmla="*/ 3629207 w 5890489"/>
                <a:gd name="connsiteY87" fmla="*/ 6503045 h 6578438"/>
                <a:gd name="connsiteX88" fmla="*/ 3698633 w 5890489"/>
                <a:gd name="connsiteY88" fmla="*/ 6496845 h 6578438"/>
                <a:gd name="connsiteX89" fmla="*/ 3733213 w 5890489"/>
                <a:gd name="connsiteY89" fmla="*/ 6493357 h 6578438"/>
                <a:gd name="connsiteX90" fmla="*/ 3767529 w 5890489"/>
                <a:gd name="connsiteY90" fmla="*/ 6488707 h 6578438"/>
                <a:gd name="connsiteX91" fmla="*/ 3801845 w 5890489"/>
                <a:gd name="connsiteY91" fmla="*/ 6484057 h 6578438"/>
                <a:gd name="connsiteX92" fmla="*/ 3835895 w 5890489"/>
                <a:gd name="connsiteY92" fmla="*/ 6478116 h 6578438"/>
                <a:gd name="connsiteX93" fmla="*/ 4364801 w 5890489"/>
                <a:gd name="connsiteY93" fmla="*/ 6308517 h 6578438"/>
                <a:gd name="connsiteX94" fmla="*/ 4861379 w 5890489"/>
                <a:gd name="connsiteY94" fmla="*/ 6000576 h 6578438"/>
                <a:gd name="connsiteX95" fmla="*/ 5341263 w 5890489"/>
                <a:gd name="connsiteY95" fmla="*/ 5605834 h 6578438"/>
                <a:gd name="connsiteX96" fmla="*/ 5587301 w 5890489"/>
                <a:gd name="connsiteY96" fmla="*/ 5390379 h 6578438"/>
                <a:gd name="connsiteX97" fmla="*/ 5849105 w 5890489"/>
                <a:gd name="connsiteY97" fmla="*/ 5176344 h 6578438"/>
                <a:gd name="connsiteX98" fmla="*/ 5890489 w 5890489"/>
                <a:gd name="connsiteY98" fmla="*/ 5145260 h 6578438"/>
                <a:gd name="connsiteX99" fmla="*/ 5890489 w 5890489"/>
                <a:gd name="connsiteY99" fmla="*/ 5995323 h 6578438"/>
                <a:gd name="connsiteX100" fmla="*/ 5811477 w 5890489"/>
                <a:gd name="connsiteY100" fmla="*/ 6077819 h 6578438"/>
                <a:gd name="connsiteX101" fmla="*/ 5301384 w 5890489"/>
                <a:gd name="connsiteY101" fmla="*/ 6542958 h 6578438"/>
                <a:gd name="connsiteX102" fmla="*/ 5252008 w 5890489"/>
                <a:gd name="connsiteY102" fmla="*/ 6578438 h 6578438"/>
                <a:gd name="connsiteX103" fmla="*/ 1653730 w 5890489"/>
                <a:gd name="connsiteY103" fmla="*/ 6578438 h 6578438"/>
                <a:gd name="connsiteX104" fmla="*/ 1549768 w 5890489"/>
                <a:gd name="connsiteY104" fmla="*/ 6488821 h 6578438"/>
                <a:gd name="connsiteX105" fmla="*/ 1298282 w 5890489"/>
                <a:gd name="connsiteY105" fmla="*/ 6243932 h 6578438"/>
                <a:gd name="connsiteX106" fmla="*/ 1237999 w 5890489"/>
                <a:gd name="connsiteY106" fmla="*/ 6181671 h 6578438"/>
                <a:gd name="connsiteX107" fmla="*/ 1179967 w 5890489"/>
                <a:gd name="connsiteY107" fmla="*/ 6117862 h 6578438"/>
                <a:gd name="connsiteX108" fmla="*/ 1121936 w 5890489"/>
                <a:gd name="connsiteY108" fmla="*/ 6054569 h 6578438"/>
                <a:gd name="connsiteX109" fmla="*/ 1065628 w 5890489"/>
                <a:gd name="connsiteY109" fmla="*/ 5990243 h 6578438"/>
                <a:gd name="connsiteX110" fmla="*/ 954335 w 5890489"/>
                <a:gd name="connsiteY110" fmla="*/ 5861460 h 6578438"/>
                <a:gd name="connsiteX111" fmla="*/ 898953 w 5890489"/>
                <a:gd name="connsiteY111" fmla="*/ 5797393 h 6578438"/>
                <a:gd name="connsiteX112" fmla="*/ 842908 w 5890489"/>
                <a:gd name="connsiteY112" fmla="*/ 5733582 h 6578438"/>
                <a:gd name="connsiteX113" fmla="*/ 622442 w 5890489"/>
                <a:gd name="connsiteY113" fmla="*/ 5471884 h 6578438"/>
                <a:gd name="connsiteX114" fmla="*/ 425559 w 5890489"/>
                <a:gd name="connsiteY114" fmla="*/ 5190036 h 6578438"/>
                <a:gd name="connsiteX115" fmla="*/ 123877 w 5890489"/>
                <a:gd name="connsiteY115" fmla="*/ 4564210 h 6578438"/>
                <a:gd name="connsiteX116" fmla="*/ 130 w 5890489"/>
                <a:gd name="connsiteY116" fmla="*/ 3865530 h 6578438"/>
                <a:gd name="connsiteX117" fmla="*/ 30602 w 5890489"/>
                <a:gd name="connsiteY117" fmla="*/ 3505793 h 6578438"/>
                <a:gd name="connsiteX118" fmla="*/ 126924 w 5890489"/>
                <a:gd name="connsiteY118" fmla="*/ 3157164 h 6578438"/>
                <a:gd name="connsiteX119" fmla="*/ 334803 w 5890489"/>
                <a:gd name="connsiteY119" fmla="*/ 2560530 h 6578438"/>
                <a:gd name="connsiteX120" fmla="*/ 381176 w 5890489"/>
                <a:gd name="connsiteY120" fmla="*/ 2409144 h 6578438"/>
                <a:gd name="connsiteX121" fmla="*/ 425825 w 5890489"/>
                <a:gd name="connsiteY121" fmla="*/ 2255819 h 6578438"/>
                <a:gd name="connsiteX122" fmla="*/ 470210 w 5890489"/>
                <a:gd name="connsiteY122" fmla="*/ 2099523 h 6578438"/>
                <a:gd name="connsiteX123" fmla="*/ 492998 w 5890489"/>
                <a:gd name="connsiteY123" fmla="*/ 2020213 h 6578438"/>
                <a:gd name="connsiteX124" fmla="*/ 517509 w 5890489"/>
                <a:gd name="connsiteY124" fmla="*/ 1939224 h 6578438"/>
                <a:gd name="connsiteX125" fmla="*/ 544007 w 5890489"/>
                <a:gd name="connsiteY125" fmla="*/ 1857201 h 6578438"/>
                <a:gd name="connsiteX126" fmla="*/ 573288 w 5890489"/>
                <a:gd name="connsiteY126" fmla="*/ 1774274 h 6578438"/>
                <a:gd name="connsiteX127" fmla="*/ 606146 w 5890489"/>
                <a:gd name="connsiteY127" fmla="*/ 1690832 h 6578438"/>
                <a:gd name="connsiteX128" fmla="*/ 644569 w 5890489"/>
                <a:gd name="connsiteY128" fmla="*/ 1607775 h 6578438"/>
                <a:gd name="connsiteX129" fmla="*/ 837874 w 5890489"/>
                <a:gd name="connsiteY129" fmla="*/ 1297638 h 6578438"/>
                <a:gd name="connsiteX130" fmla="*/ 1069602 w 5890489"/>
                <a:gd name="connsiteY130" fmla="*/ 1032194 h 6578438"/>
                <a:gd name="connsiteX131" fmla="*/ 1130548 w 5890489"/>
                <a:gd name="connsiteY131" fmla="*/ 970839 h 6578438"/>
                <a:gd name="connsiteX132" fmla="*/ 1192024 w 5890489"/>
                <a:gd name="connsiteY132" fmla="*/ 910129 h 6578438"/>
                <a:gd name="connsiteX133" fmla="*/ 1255356 w 5890489"/>
                <a:gd name="connsiteY133" fmla="*/ 850841 h 6578438"/>
                <a:gd name="connsiteX134" fmla="*/ 1319614 w 5890489"/>
                <a:gd name="connsiteY134" fmla="*/ 792068 h 6578438"/>
                <a:gd name="connsiteX135" fmla="*/ 1385728 w 5890489"/>
                <a:gd name="connsiteY135" fmla="*/ 734975 h 6578438"/>
                <a:gd name="connsiteX136" fmla="*/ 1452768 w 5890489"/>
                <a:gd name="connsiteY136" fmla="*/ 678528 h 6578438"/>
                <a:gd name="connsiteX137" fmla="*/ 1469594 w 5890489"/>
                <a:gd name="connsiteY137" fmla="*/ 664449 h 6578438"/>
                <a:gd name="connsiteX138" fmla="*/ 1487083 w 5890489"/>
                <a:gd name="connsiteY138" fmla="*/ 651015 h 6578438"/>
                <a:gd name="connsiteX139" fmla="*/ 1522193 w 5890489"/>
                <a:gd name="connsiteY139" fmla="*/ 624277 h 6578438"/>
                <a:gd name="connsiteX140" fmla="*/ 1592415 w 5890489"/>
                <a:gd name="connsiteY140" fmla="*/ 570671 h 6578438"/>
                <a:gd name="connsiteX141" fmla="*/ 1738287 w 5890489"/>
                <a:gd name="connsiteY141" fmla="*/ 469402 h 6578438"/>
                <a:gd name="connsiteX142" fmla="*/ 1890918 w 5890489"/>
                <a:gd name="connsiteY142" fmla="*/ 376530 h 6578438"/>
                <a:gd name="connsiteX143" fmla="*/ 2555363 w 5890489"/>
                <a:gd name="connsiteY143" fmla="*/ 105274 h 6578438"/>
                <a:gd name="connsiteX144" fmla="*/ 3259291 w 5890489"/>
                <a:gd name="connsiteY144" fmla="*/ 3229 h 6578438"/>
                <a:gd name="connsiteX145" fmla="*/ 3347265 w 5890489"/>
                <a:gd name="connsiteY145" fmla="*/ 903 h 6578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</a:cxnLst>
              <a:rect l="l" t="t" r="r" b="b"/>
              <a:pathLst>
                <a:path w="5890489" h="6578438">
                  <a:moveTo>
                    <a:pt x="3391253" y="0"/>
                  </a:moveTo>
                  <a:lnTo>
                    <a:pt x="3434974" y="646"/>
                  </a:lnTo>
                  <a:lnTo>
                    <a:pt x="3522419" y="2712"/>
                  </a:lnTo>
                  <a:cubicBezTo>
                    <a:pt x="3551567" y="3488"/>
                    <a:pt x="3580451" y="3746"/>
                    <a:pt x="3610261" y="6458"/>
                  </a:cubicBezTo>
                  <a:cubicBezTo>
                    <a:pt x="3669353" y="10850"/>
                    <a:pt x="3728179" y="14337"/>
                    <a:pt x="3786872" y="20667"/>
                  </a:cubicBezTo>
                  <a:lnTo>
                    <a:pt x="3962291" y="43530"/>
                  </a:lnTo>
                  <a:lnTo>
                    <a:pt x="4135855" y="75176"/>
                  </a:lnTo>
                  <a:cubicBezTo>
                    <a:pt x="4193224" y="87836"/>
                    <a:pt x="4250328" y="101398"/>
                    <a:pt x="4307299" y="114315"/>
                  </a:cubicBezTo>
                  <a:cubicBezTo>
                    <a:pt x="4364139" y="128394"/>
                    <a:pt x="4420050" y="145575"/>
                    <a:pt x="4476358" y="160816"/>
                  </a:cubicBezTo>
                  <a:cubicBezTo>
                    <a:pt x="4504580" y="167921"/>
                    <a:pt x="4532138" y="177995"/>
                    <a:pt x="4559829" y="186779"/>
                  </a:cubicBezTo>
                  <a:lnTo>
                    <a:pt x="4642901" y="213648"/>
                  </a:lnTo>
                  <a:cubicBezTo>
                    <a:pt x="4863234" y="288307"/>
                    <a:pt x="5076414" y="379371"/>
                    <a:pt x="5280847" y="485936"/>
                  </a:cubicBezTo>
                  <a:cubicBezTo>
                    <a:pt x="5485018" y="592631"/>
                    <a:pt x="5681768" y="713145"/>
                    <a:pt x="5865400" y="851099"/>
                  </a:cubicBezTo>
                  <a:lnTo>
                    <a:pt x="5890489" y="870950"/>
                  </a:lnTo>
                  <a:lnTo>
                    <a:pt x="5890489" y="1321814"/>
                  </a:lnTo>
                  <a:lnTo>
                    <a:pt x="5887395" y="1318952"/>
                  </a:lnTo>
                  <a:lnTo>
                    <a:pt x="5830291" y="1265992"/>
                  </a:lnTo>
                  <a:lnTo>
                    <a:pt x="5815981" y="1252687"/>
                  </a:lnTo>
                  <a:lnTo>
                    <a:pt x="5801142" y="1240158"/>
                  </a:lnTo>
                  <a:lnTo>
                    <a:pt x="5771464" y="1214969"/>
                  </a:lnTo>
                  <a:cubicBezTo>
                    <a:pt x="5731849" y="1181385"/>
                    <a:pt x="5692897" y="1146896"/>
                    <a:pt x="5651030" y="1115767"/>
                  </a:cubicBezTo>
                  <a:cubicBezTo>
                    <a:pt x="5487534" y="986985"/>
                    <a:pt x="5311321" y="872542"/>
                    <a:pt x="5123183" y="780443"/>
                  </a:cubicBezTo>
                  <a:cubicBezTo>
                    <a:pt x="4935309" y="688087"/>
                    <a:pt x="4737102" y="616398"/>
                    <a:pt x="4533860" y="567701"/>
                  </a:cubicBezTo>
                  <a:lnTo>
                    <a:pt x="4457281" y="550780"/>
                  </a:lnTo>
                  <a:cubicBezTo>
                    <a:pt x="4431709" y="545484"/>
                    <a:pt x="4406536" y="538896"/>
                    <a:pt x="4380568" y="535279"/>
                  </a:cubicBezTo>
                  <a:lnTo>
                    <a:pt x="4303325" y="522879"/>
                  </a:lnTo>
                  <a:lnTo>
                    <a:pt x="4264769" y="516679"/>
                  </a:lnTo>
                  <a:cubicBezTo>
                    <a:pt x="4251918" y="514612"/>
                    <a:pt x="4239067" y="512415"/>
                    <a:pt x="4226082" y="511253"/>
                  </a:cubicBezTo>
                  <a:cubicBezTo>
                    <a:pt x="4174145" y="505829"/>
                    <a:pt x="4122606" y="499498"/>
                    <a:pt x="4070934" y="494848"/>
                  </a:cubicBezTo>
                  <a:lnTo>
                    <a:pt x="3915521" y="486065"/>
                  </a:lnTo>
                  <a:lnTo>
                    <a:pt x="3760241" y="484257"/>
                  </a:lnTo>
                  <a:cubicBezTo>
                    <a:pt x="3734405" y="483869"/>
                    <a:pt x="3708571" y="485936"/>
                    <a:pt x="3682734" y="486581"/>
                  </a:cubicBezTo>
                  <a:lnTo>
                    <a:pt x="3605491" y="488907"/>
                  </a:lnTo>
                  <a:cubicBezTo>
                    <a:pt x="3579921" y="489165"/>
                    <a:pt x="3553555" y="491490"/>
                    <a:pt x="3527454" y="493169"/>
                  </a:cubicBezTo>
                  <a:lnTo>
                    <a:pt x="3449151" y="498336"/>
                  </a:lnTo>
                  <a:lnTo>
                    <a:pt x="3410067" y="500532"/>
                  </a:lnTo>
                  <a:lnTo>
                    <a:pt x="3371246" y="504279"/>
                  </a:lnTo>
                  <a:cubicBezTo>
                    <a:pt x="3345410" y="506862"/>
                    <a:pt x="3319575" y="509315"/>
                    <a:pt x="3293739" y="511512"/>
                  </a:cubicBezTo>
                  <a:cubicBezTo>
                    <a:pt x="3087450" y="531662"/>
                    <a:pt x="2885531" y="563180"/>
                    <a:pt x="2689445" y="610198"/>
                  </a:cubicBezTo>
                  <a:cubicBezTo>
                    <a:pt x="2493357" y="657344"/>
                    <a:pt x="2302303" y="719088"/>
                    <a:pt x="2117875" y="800335"/>
                  </a:cubicBezTo>
                  <a:cubicBezTo>
                    <a:pt x="2072298" y="821648"/>
                    <a:pt x="2026854" y="843606"/>
                    <a:pt x="1981276" y="865566"/>
                  </a:cubicBezTo>
                  <a:cubicBezTo>
                    <a:pt x="1937025" y="889978"/>
                    <a:pt x="1891978" y="913229"/>
                    <a:pt x="1847991" y="938676"/>
                  </a:cubicBezTo>
                  <a:lnTo>
                    <a:pt x="1783069" y="978718"/>
                  </a:lnTo>
                  <a:lnTo>
                    <a:pt x="1750609" y="998869"/>
                  </a:lnTo>
                  <a:lnTo>
                    <a:pt x="1734312" y="1008945"/>
                  </a:lnTo>
                  <a:lnTo>
                    <a:pt x="1718547" y="1019924"/>
                  </a:lnTo>
                  <a:lnTo>
                    <a:pt x="1655481" y="1063582"/>
                  </a:lnTo>
                  <a:cubicBezTo>
                    <a:pt x="1634414" y="1078178"/>
                    <a:pt x="1612950" y="1092259"/>
                    <a:pt x="1593077" y="1108664"/>
                  </a:cubicBezTo>
                  <a:lnTo>
                    <a:pt x="1532263" y="1156197"/>
                  </a:lnTo>
                  <a:cubicBezTo>
                    <a:pt x="1511992" y="1172085"/>
                    <a:pt x="1491587" y="1187844"/>
                    <a:pt x="1472509" y="1205152"/>
                  </a:cubicBezTo>
                  <a:lnTo>
                    <a:pt x="1414212" y="1256175"/>
                  </a:lnTo>
                  <a:cubicBezTo>
                    <a:pt x="1395001" y="1273354"/>
                    <a:pt x="1375127" y="1290147"/>
                    <a:pt x="1357242" y="1308359"/>
                  </a:cubicBezTo>
                  <a:cubicBezTo>
                    <a:pt x="1283178" y="1379532"/>
                    <a:pt x="1212163" y="1452513"/>
                    <a:pt x="1153072" y="1529498"/>
                  </a:cubicBezTo>
                  <a:cubicBezTo>
                    <a:pt x="1090933" y="1605578"/>
                    <a:pt x="1043501" y="1685794"/>
                    <a:pt x="1002694" y="1770658"/>
                  </a:cubicBezTo>
                  <a:lnTo>
                    <a:pt x="974076" y="1835371"/>
                  </a:lnTo>
                  <a:lnTo>
                    <a:pt x="949564" y="1903573"/>
                  </a:lnTo>
                  <a:cubicBezTo>
                    <a:pt x="940820" y="1925661"/>
                    <a:pt x="934593" y="1950719"/>
                    <a:pt x="927173" y="1974229"/>
                  </a:cubicBezTo>
                  <a:cubicBezTo>
                    <a:pt x="920019" y="1998254"/>
                    <a:pt x="912468" y="2021504"/>
                    <a:pt x="906107" y="2046952"/>
                  </a:cubicBezTo>
                  <a:cubicBezTo>
                    <a:pt x="853906" y="2245614"/>
                    <a:pt x="809918" y="2463136"/>
                    <a:pt x="751092" y="2676266"/>
                  </a:cubicBezTo>
                  <a:cubicBezTo>
                    <a:pt x="693458" y="2889912"/>
                    <a:pt x="624166" y="3100976"/>
                    <a:pt x="547189" y="3308422"/>
                  </a:cubicBezTo>
                  <a:cubicBezTo>
                    <a:pt x="479617" y="3487580"/>
                    <a:pt x="444109" y="3675523"/>
                    <a:pt x="441195" y="3866306"/>
                  </a:cubicBezTo>
                  <a:cubicBezTo>
                    <a:pt x="438014" y="4057089"/>
                    <a:pt x="469282" y="4250456"/>
                    <a:pt x="527182" y="4439174"/>
                  </a:cubicBezTo>
                  <a:cubicBezTo>
                    <a:pt x="584815" y="4628278"/>
                    <a:pt x="671067" y="4811828"/>
                    <a:pt x="775073" y="4987240"/>
                  </a:cubicBezTo>
                  <a:cubicBezTo>
                    <a:pt x="827009" y="5075075"/>
                    <a:pt x="884246" y="5160327"/>
                    <a:pt x="943206" y="5244933"/>
                  </a:cubicBezTo>
                  <a:cubicBezTo>
                    <a:pt x="1002296" y="5329411"/>
                    <a:pt x="1064964" y="5412337"/>
                    <a:pt x="1133728" y="5490356"/>
                  </a:cubicBezTo>
                  <a:cubicBezTo>
                    <a:pt x="1203949" y="5567728"/>
                    <a:pt x="1279337" y="5642259"/>
                    <a:pt x="1359626" y="5709815"/>
                  </a:cubicBezTo>
                  <a:cubicBezTo>
                    <a:pt x="1398711" y="5744949"/>
                    <a:pt x="1439916" y="5777241"/>
                    <a:pt x="1481254" y="5809146"/>
                  </a:cubicBezTo>
                  <a:cubicBezTo>
                    <a:pt x="1501922" y="5825163"/>
                    <a:pt x="1522325" y="5841309"/>
                    <a:pt x="1543260" y="5856940"/>
                  </a:cubicBezTo>
                  <a:cubicBezTo>
                    <a:pt x="1564591" y="5871923"/>
                    <a:pt x="1585921" y="5886777"/>
                    <a:pt x="1607518" y="5901374"/>
                  </a:cubicBezTo>
                  <a:cubicBezTo>
                    <a:pt x="1778565" y="6019693"/>
                    <a:pt x="1961271" y="6115924"/>
                    <a:pt x="2145566" y="6193814"/>
                  </a:cubicBezTo>
                  <a:lnTo>
                    <a:pt x="2214991" y="6221844"/>
                  </a:lnTo>
                  <a:lnTo>
                    <a:pt x="2249307" y="6236182"/>
                  </a:lnTo>
                  <a:cubicBezTo>
                    <a:pt x="2260702" y="6241089"/>
                    <a:pt x="2272625" y="6244577"/>
                    <a:pt x="2284285" y="6248711"/>
                  </a:cubicBezTo>
                  <a:lnTo>
                    <a:pt x="2354241" y="6273124"/>
                  </a:lnTo>
                  <a:cubicBezTo>
                    <a:pt x="2360070" y="6275190"/>
                    <a:pt x="2365899" y="6277128"/>
                    <a:pt x="2371597" y="6279324"/>
                  </a:cubicBezTo>
                  <a:cubicBezTo>
                    <a:pt x="2377161" y="6281778"/>
                    <a:pt x="2382329" y="6285007"/>
                    <a:pt x="2387894" y="6287719"/>
                  </a:cubicBezTo>
                  <a:cubicBezTo>
                    <a:pt x="2398757" y="6293274"/>
                    <a:pt x="2410153" y="6297666"/>
                    <a:pt x="2421414" y="6302186"/>
                  </a:cubicBezTo>
                  <a:lnTo>
                    <a:pt x="2489117" y="6329441"/>
                  </a:lnTo>
                  <a:lnTo>
                    <a:pt x="2522902" y="6343134"/>
                  </a:lnTo>
                  <a:cubicBezTo>
                    <a:pt x="2534165" y="6347654"/>
                    <a:pt x="2545294" y="6352563"/>
                    <a:pt x="2556953" y="6356051"/>
                  </a:cubicBezTo>
                  <a:lnTo>
                    <a:pt x="2695009" y="6401905"/>
                  </a:lnTo>
                  <a:cubicBezTo>
                    <a:pt x="2880895" y="6457190"/>
                    <a:pt x="3073141" y="6489095"/>
                    <a:pt x="3268035" y="6501238"/>
                  </a:cubicBezTo>
                  <a:cubicBezTo>
                    <a:pt x="3292413" y="6502659"/>
                    <a:pt x="3316527" y="6505629"/>
                    <a:pt x="3341038" y="6506145"/>
                  </a:cubicBezTo>
                  <a:lnTo>
                    <a:pt x="3414703" y="6507050"/>
                  </a:lnTo>
                  <a:lnTo>
                    <a:pt x="3488237" y="6508212"/>
                  </a:lnTo>
                  <a:cubicBezTo>
                    <a:pt x="3500690" y="6508729"/>
                    <a:pt x="3512483" y="6508471"/>
                    <a:pt x="3524142" y="6507955"/>
                  </a:cubicBezTo>
                  <a:lnTo>
                    <a:pt x="3559252" y="6506921"/>
                  </a:lnTo>
                  <a:cubicBezTo>
                    <a:pt x="3582835" y="6506792"/>
                    <a:pt x="3605889" y="6504467"/>
                    <a:pt x="3629207" y="6503045"/>
                  </a:cubicBezTo>
                  <a:cubicBezTo>
                    <a:pt x="3652526" y="6502012"/>
                    <a:pt x="3675579" y="6499171"/>
                    <a:pt x="3698633" y="6496845"/>
                  </a:cubicBezTo>
                  <a:cubicBezTo>
                    <a:pt x="3710160" y="6495683"/>
                    <a:pt x="3721819" y="6494907"/>
                    <a:pt x="3733213" y="6493357"/>
                  </a:cubicBezTo>
                  <a:lnTo>
                    <a:pt x="3767529" y="6488707"/>
                  </a:lnTo>
                  <a:lnTo>
                    <a:pt x="3801845" y="6484057"/>
                  </a:lnTo>
                  <a:lnTo>
                    <a:pt x="3835895" y="6478116"/>
                  </a:lnTo>
                  <a:cubicBezTo>
                    <a:pt x="4017673" y="6446727"/>
                    <a:pt x="4194152" y="6390281"/>
                    <a:pt x="4364801" y="6308517"/>
                  </a:cubicBezTo>
                  <a:cubicBezTo>
                    <a:pt x="4535583" y="6227139"/>
                    <a:pt x="4700138" y="6120962"/>
                    <a:pt x="4861379" y="6000576"/>
                  </a:cubicBezTo>
                  <a:cubicBezTo>
                    <a:pt x="5022621" y="5879931"/>
                    <a:pt x="5180684" y="5745337"/>
                    <a:pt x="5341263" y="5605834"/>
                  </a:cubicBezTo>
                  <a:lnTo>
                    <a:pt x="5587301" y="5390379"/>
                  </a:lnTo>
                  <a:cubicBezTo>
                    <a:pt x="5674216" y="5315718"/>
                    <a:pt x="5761527" y="5244416"/>
                    <a:pt x="5849105" y="5176344"/>
                  </a:cubicBezTo>
                  <a:lnTo>
                    <a:pt x="5890489" y="5145260"/>
                  </a:lnTo>
                  <a:lnTo>
                    <a:pt x="5890489" y="5995323"/>
                  </a:lnTo>
                  <a:lnTo>
                    <a:pt x="5811477" y="6077819"/>
                  </a:lnTo>
                  <a:cubicBezTo>
                    <a:pt x="5654739" y="6238377"/>
                    <a:pt x="5487138" y="6396093"/>
                    <a:pt x="5301384" y="6542958"/>
                  </a:cubicBezTo>
                  <a:lnTo>
                    <a:pt x="5252008" y="6578438"/>
                  </a:lnTo>
                  <a:lnTo>
                    <a:pt x="1653730" y="6578438"/>
                  </a:lnTo>
                  <a:lnTo>
                    <a:pt x="1549768" y="6488821"/>
                  </a:lnTo>
                  <a:cubicBezTo>
                    <a:pt x="1461976" y="6409495"/>
                    <a:pt x="1378573" y="6327182"/>
                    <a:pt x="1298282" y="6243932"/>
                  </a:cubicBezTo>
                  <a:cubicBezTo>
                    <a:pt x="1278277" y="6223006"/>
                    <a:pt x="1258138" y="6202210"/>
                    <a:pt x="1237999" y="6181671"/>
                  </a:cubicBezTo>
                  <a:lnTo>
                    <a:pt x="1179967" y="6117862"/>
                  </a:lnTo>
                  <a:lnTo>
                    <a:pt x="1121936" y="6054569"/>
                  </a:lnTo>
                  <a:cubicBezTo>
                    <a:pt x="1102328" y="6033644"/>
                    <a:pt x="1084573" y="6011427"/>
                    <a:pt x="1065628" y="5990243"/>
                  </a:cubicBezTo>
                  <a:cubicBezTo>
                    <a:pt x="1028662" y="5947099"/>
                    <a:pt x="990239" y="5904991"/>
                    <a:pt x="954335" y="5861460"/>
                  </a:cubicBezTo>
                  <a:cubicBezTo>
                    <a:pt x="936050" y="5840018"/>
                    <a:pt x="917634" y="5818446"/>
                    <a:pt x="898953" y="5797393"/>
                  </a:cubicBezTo>
                  <a:cubicBezTo>
                    <a:pt x="880404" y="5776208"/>
                    <a:pt x="861325" y="5755412"/>
                    <a:pt x="842908" y="5733582"/>
                  </a:cubicBezTo>
                  <a:cubicBezTo>
                    <a:pt x="767919" y="5647942"/>
                    <a:pt x="693061" y="5561786"/>
                    <a:pt x="622442" y="5471884"/>
                  </a:cubicBezTo>
                  <a:cubicBezTo>
                    <a:pt x="551559" y="5382112"/>
                    <a:pt x="486639" y="5287430"/>
                    <a:pt x="425559" y="5190036"/>
                  </a:cubicBezTo>
                  <a:cubicBezTo>
                    <a:pt x="303668" y="4994990"/>
                    <a:pt x="200193" y="4786123"/>
                    <a:pt x="123877" y="4564210"/>
                  </a:cubicBezTo>
                  <a:cubicBezTo>
                    <a:pt x="47694" y="4342555"/>
                    <a:pt x="2249" y="4106045"/>
                    <a:pt x="130" y="3865530"/>
                  </a:cubicBezTo>
                  <a:cubicBezTo>
                    <a:pt x="-1328" y="3745403"/>
                    <a:pt x="9537" y="3624629"/>
                    <a:pt x="30602" y="3505793"/>
                  </a:cubicBezTo>
                  <a:cubicBezTo>
                    <a:pt x="51802" y="3386828"/>
                    <a:pt x="84659" y="3270059"/>
                    <a:pt x="126924" y="3157164"/>
                  </a:cubicBezTo>
                  <a:cubicBezTo>
                    <a:pt x="200457" y="2959276"/>
                    <a:pt x="271737" y="2761388"/>
                    <a:pt x="334803" y="2560530"/>
                  </a:cubicBezTo>
                  <a:lnTo>
                    <a:pt x="381176" y="2409144"/>
                  </a:lnTo>
                  <a:lnTo>
                    <a:pt x="425825" y="2255819"/>
                  </a:lnTo>
                  <a:lnTo>
                    <a:pt x="470210" y="2099523"/>
                  </a:lnTo>
                  <a:lnTo>
                    <a:pt x="492998" y="2020213"/>
                  </a:lnTo>
                  <a:lnTo>
                    <a:pt x="517509" y="1939224"/>
                  </a:lnTo>
                  <a:cubicBezTo>
                    <a:pt x="525061" y="1912485"/>
                    <a:pt x="534866" y="1884586"/>
                    <a:pt x="544007" y="1857201"/>
                  </a:cubicBezTo>
                  <a:cubicBezTo>
                    <a:pt x="553680" y="1829559"/>
                    <a:pt x="561496" y="1802304"/>
                    <a:pt x="573288" y="1774274"/>
                  </a:cubicBezTo>
                  <a:lnTo>
                    <a:pt x="606146" y="1690832"/>
                  </a:lnTo>
                  <a:cubicBezTo>
                    <a:pt x="618467" y="1663060"/>
                    <a:pt x="631716" y="1635417"/>
                    <a:pt x="644569" y="1607775"/>
                  </a:cubicBezTo>
                  <a:cubicBezTo>
                    <a:pt x="698625" y="1498368"/>
                    <a:pt x="763413" y="1391287"/>
                    <a:pt x="837874" y="1297638"/>
                  </a:cubicBezTo>
                  <a:cubicBezTo>
                    <a:pt x="910348" y="1201278"/>
                    <a:pt x="990107" y="1115897"/>
                    <a:pt x="1069602" y="1032194"/>
                  </a:cubicBezTo>
                  <a:cubicBezTo>
                    <a:pt x="1089079" y="1010624"/>
                    <a:pt x="1110012" y="990990"/>
                    <a:pt x="1130548" y="970839"/>
                  </a:cubicBezTo>
                  <a:lnTo>
                    <a:pt x="1192024" y="910129"/>
                  </a:lnTo>
                  <a:cubicBezTo>
                    <a:pt x="1212031" y="889462"/>
                    <a:pt x="1234024" y="870475"/>
                    <a:pt x="1255356" y="850841"/>
                  </a:cubicBezTo>
                  <a:lnTo>
                    <a:pt x="1319614" y="792068"/>
                  </a:lnTo>
                  <a:cubicBezTo>
                    <a:pt x="1340680" y="772176"/>
                    <a:pt x="1363469" y="753834"/>
                    <a:pt x="1385728" y="734975"/>
                  </a:cubicBezTo>
                  <a:lnTo>
                    <a:pt x="1452768" y="678528"/>
                  </a:lnTo>
                  <a:lnTo>
                    <a:pt x="1469594" y="664449"/>
                  </a:lnTo>
                  <a:lnTo>
                    <a:pt x="1487083" y="651015"/>
                  </a:lnTo>
                  <a:lnTo>
                    <a:pt x="1522193" y="624277"/>
                  </a:lnTo>
                  <a:lnTo>
                    <a:pt x="1592415" y="570671"/>
                  </a:lnTo>
                  <a:cubicBezTo>
                    <a:pt x="1640110" y="535925"/>
                    <a:pt x="1689531" y="503245"/>
                    <a:pt x="1738287" y="469402"/>
                  </a:cubicBezTo>
                  <a:cubicBezTo>
                    <a:pt x="1788634" y="438015"/>
                    <a:pt x="1839643" y="407013"/>
                    <a:pt x="1890918" y="376530"/>
                  </a:cubicBezTo>
                  <a:cubicBezTo>
                    <a:pt x="2098400" y="258209"/>
                    <a:pt x="2323503" y="166241"/>
                    <a:pt x="2555363" y="105274"/>
                  </a:cubicBezTo>
                  <a:cubicBezTo>
                    <a:pt x="2787223" y="44047"/>
                    <a:pt x="3024516" y="12013"/>
                    <a:pt x="3259291" y="3229"/>
                  </a:cubicBezTo>
                  <a:lnTo>
                    <a:pt x="3347265" y="903"/>
                  </a:ln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17106C81-A3F0-4DA0-9368-6BBCDB9648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95999" y="52997"/>
              <a:ext cx="6093363" cy="6805004"/>
            </a:xfrm>
            <a:custGeom>
              <a:avLst/>
              <a:gdLst>
                <a:gd name="connsiteX0" fmla="*/ 3517682 w 5890491"/>
                <a:gd name="connsiteY0" fmla="*/ 0 h 6578439"/>
                <a:gd name="connsiteX1" fmla="*/ 5849513 w 5890491"/>
                <a:gd name="connsiteY1" fmla="*/ 841730 h 6578439"/>
                <a:gd name="connsiteX2" fmla="*/ 5890491 w 5890491"/>
                <a:gd name="connsiteY2" fmla="*/ 879061 h 6578439"/>
                <a:gd name="connsiteX3" fmla="*/ 5890491 w 5890491"/>
                <a:gd name="connsiteY3" fmla="*/ 2034114 h 6578439"/>
                <a:gd name="connsiteX4" fmla="*/ 5757065 w 5890491"/>
                <a:gd name="connsiteY4" fmla="*/ 1854938 h 6578439"/>
                <a:gd name="connsiteX5" fmla="*/ 5564060 w 5890491"/>
                <a:gd name="connsiteY5" fmla="*/ 1642182 h 6578439"/>
                <a:gd name="connsiteX6" fmla="*/ 3517551 w 5890491"/>
                <a:gd name="connsiteY6" fmla="*/ 790012 h 6578439"/>
                <a:gd name="connsiteX7" fmla="*/ 1611552 w 5890491"/>
                <a:gd name="connsiteY7" fmla="*/ 1543282 h 6578439"/>
                <a:gd name="connsiteX8" fmla="*/ 1340656 w 5890491"/>
                <a:gd name="connsiteY8" fmla="*/ 1897925 h 6578439"/>
                <a:gd name="connsiteX9" fmla="*/ 1201705 w 5890491"/>
                <a:gd name="connsiteY9" fmla="*/ 2361213 h 6578439"/>
                <a:gd name="connsiteX10" fmla="*/ 852705 w 5890491"/>
                <a:gd name="connsiteY10" fmla="*/ 3529176 h 6578439"/>
                <a:gd name="connsiteX11" fmla="*/ 863863 w 5890491"/>
                <a:gd name="connsiteY11" fmla="*/ 4437051 h 6578439"/>
                <a:gd name="connsiteX12" fmla="*/ 1413569 w 5890491"/>
                <a:gd name="connsiteY12" fmla="*/ 5357174 h 6578439"/>
                <a:gd name="connsiteX13" fmla="*/ 2339129 w 5890491"/>
                <a:gd name="connsiteY13" fmla="*/ 6143367 h 6578439"/>
                <a:gd name="connsiteX14" fmla="*/ 3439449 w 5890491"/>
                <a:gd name="connsiteY14" fmla="*/ 6420049 h 6578439"/>
                <a:gd name="connsiteX15" fmla="*/ 5251388 w 5890491"/>
                <a:gd name="connsiteY15" fmla="*/ 5349009 h 6578439"/>
                <a:gd name="connsiteX16" fmla="*/ 5657731 w 5890491"/>
                <a:gd name="connsiteY16" fmla="*/ 4959205 h 6578439"/>
                <a:gd name="connsiteX17" fmla="*/ 5836127 w 5890491"/>
                <a:gd name="connsiteY17" fmla="*/ 4792052 h 6578439"/>
                <a:gd name="connsiteX18" fmla="*/ 5890491 w 5890491"/>
                <a:gd name="connsiteY18" fmla="*/ 4738662 h 6578439"/>
                <a:gd name="connsiteX19" fmla="*/ 5890491 w 5890491"/>
                <a:gd name="connsiteY19" fmla="*/ 5821964 h 6578439"/>
                <a:gd name="connsiteX20" fmla="*/ 5802001 w 5890491"/>
                <a:gd name="connsiteY20" fmla="*/ 5907904 h 6578439"/>
                <a:gd name="connsiteX21" fmla="*/ 5294358 w 5890491"/>
                <a:gd name="connsiteY21" fmla="*/ 6397505 h 6578439"/>
                <a:gd name="connsiteX22" fmla="*/ 5077178 w 5890491"/>
                <a:gd name="connsiteY22" fmla="*/ 6578439 h 6578439"/>
                <a:gd name="connsiteX23" fmla="*/ 1567290 w 5890491"/>
                <a:gd name="connsiteY23" fmla="*/ 6578439 h 6578439"/>
                <a:gd name="connsiteX24" fmla="*/ 1508588 w 5890491"/>
                <a:gd name="connsiteY24" fmla="*/ 6535186 h 6578439"/>
                <a:gd name="connsiteX25" fmla="*/ 826498 w 5890491"/>
                <a:gd name="connsiteY25" fmla="*/ 5876034 h 6578439"/>
                <a:gd name="connsiteX26" fmla="*/ 122403 w 5890491"/>
                <a:gd name="connsiteY26" fmla="*/ 3255655 h 6578439"/>
                <a:gd name="connsiteX27" fmla="*/ 1061197 w 5890491"/>
                <a:gd name="connsiteY27" fmla="*/ 984650 h 6578439"/>
                <a:gd name="connsiteX28" fmla="*/ 3517682 w 5890491"/>
                <a:gd name="connsiteY28" fmla="*/ 0 h 6578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5890491" h="6578439">
                  <a:moveTo>
                    <a:pt x="3517682" y="0"/>
                  </a:moveTo>
                  <a:cubicBezTo>
                    <a:pt x="4402017" y="0"/>
                    <a:pt x="5213742" y="315483"/>
                    <a:pt x="5849513" y="841730"/>
                  </a:cubicBezTo>
                  <a:lnTo>
                    <a:pt x="5890491" y="879061"/>
                  </a:lnTo>
                  <a:lnTo>
                    <a:pt x="5890491" y="2034114"/>
                  </a:lnTo>
                  <a:lnTo>
                    <a:pt x="5757065" y="1854938"/>
                  </a:lnTo>
                  <a:cubicBezTo>
                    <a:pt x="5696443" y="1781264"/>
                    <a:pt x="5632076" y="1710299"/>
                    <a:pt x="5564060" y="1642182"/>
                  </a:cubicBezTo>
                  <a:cubicBezTo>
                    <a:pt x="5015393" y="1092636"/>
                    <a:pt x="4288592" y="790012"/>
                    <a:pt x="3517551" y="790012"/>
                  </a:cubicBezTo>
                  <a:cubicBezTo>
                    <a:pt x="2701750" y="790012"/>
                    <a:pt x="2131676" y="1015335"/>
                    <a:pt x="1611552" y="1543282"/>
                  </a:cubicBezTo>
                  <a:cubicBezTo>
                    <a:pt x="1435754" y="1721722"/>
                    <a:pt x="1375945" y="1822729"/>
                    <a:pt x="1340656" y="1897925"/>
                  </a:cubicBezTo>
                  <a:cubicBezTo>
                    <a:pt x="1289148" y="2007623"/>
                    <a:pt x="1252432" y="2155907"/>
                    <a:pt x="1201705" y="2361213"/>
                  </a:cubicBezTo>
                  <a:cubicBezTo>
                    <a:pt x="1133721" y="2635919"/>
                    <a:pt x="1040568" y="3012290"/>
                    <a:pt x="852705" y="3529176"/>
                  </a:cubicBezTo>
                  <a:cubicBezTo>
                    <a:pt x="749952" y="3811784"/>
                    <a:pt x="753584" y="4108747"/>
                    <a:pt x="863863" y="4437051"/>
                  </a:cubicBezTo>
                  <a:cubicBezTo>
                    <a:pt x="964800" y="4737438"/>
                    <a:pt x="1154869" y="5055603"/>
                    <a:pt x="1413569" y="5357174"/>
                  </a:cubicBezTo>
                  <a:cubicBezTo>
                    <a:pt x="1718326" y="5712343"/>
                    <a:pt x="2021008" y="5969404"/>
                    <a:pt x="2339129" y="6143367"/>
                  </a:cubicBezTo>
                  <a:cubicBezTo>
                    <a:pt x="2679565" y="6329577"/>
                    <a:pt x="3039591" y="6420049"/>
                    <a:pt x="3439449" y="6420049"/>
                  </a:cubicBezTo>
                  <a:cubicBezTo>
                    <a:pt x="4142246" y="6420049"/>
                    <a:pt x="4633828" y="5976251"/>
                    <a:pt x="5251388" y="5349009"/>
                  </a:cubicBezTo>
                  <a:cubicBezTo>
                    <a:pt x="5389949" y="5208364"/>
                    <a:pt x="5526047" y="5081677"/>
                    <a:pt x="5657731" y="4959205"/>
                  </a:cubicBezTo>
                  <a:cubicBezTo>
                    <a:pt x="5719520" y="4901722"/>
                    <a:pt x="5779200" y="4846206"/>
                    <a:pt x="5836127" y="4792052"/>
                  </a:cubicBezTo>
                  <a:lnTo>
                    <a:pt x="5890491" y="4738662"/>
                  </a:lnTo>
                  <a:lnTo>
                    <a:pt x="5890491" y="5821964"/>
                  </a:lnTo>
                  <a:lnTo>
                    <a:pt x="5802001" y="5907904"/>
                  </a:lnTo>
                  <a:cubicBezTo>
                    <a:pt x="5634962" y="6077456"/>
                    <a:pt x="5467509" y="6243625"/>
                    <a:pt x="5294358" y="6397505"/>
                  </a:cubicBezTo>
                  <a:lnTo>
                    <a:pt x="5077178" y="6578439"/>
                  </a:lnTo>
                  <a:lnTo>
                    <a:pt x="1567290" y="6578439"/>
                  </a:lnTo>
                  <a:lnTo>
                    <a:pt x="1508588" y="6535186"/>
                  </a:lnTo>
                  <a:cubicBezTo>
                    <a:pt x="1263991" y="6345442"/>
                    <a:pt x="1038054" y="6122666"/>
                    <a:pt x="826498" y="5876034"/>
                  </a:cubicBezTo>
                  <a:cubicBezTo>
                    <a:pt x="261613" y="5217713"/>
                    <a:pt x="-239182" y="4250314"/>
                    <a:pt x="122403" y="3255655"/>
                  </a:cubicBezTo>
                  <a:cubicBezTo>
                    <a:pt x="607497" y="1921629"/>
                    <a:pt x="393040" y="1662857"/>
                    <a:pt x="1061197" y="984650"/>
                  </a:cubicBezTo>
                  <a:cubicBezTo>
                    <a:pt x="1729484" y="306444"/>
                    <a:pt x="2498060" y="0"/>
                    <a:pt x="3517682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4B3B35E8-1AF4-4D76-93A5-B0B0884083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96000" y="52997"/>
              <a:ext cx="6093362" cy="6805004"/>
            </a:xfrm>
            <a:custGeom>
              <a:avLst/>
              <a:gdLst>
                <a:gd name="connsiteX0" fmla="*/ 5890490 w 5890490"/>
                <a:gd name="connsiteY0" fmla="*/ 5389037 h 6578439"/>
                <a:gd name="connsiteX1" fmla="*/ 5890490 w 5890490"/>
                <a:gd name="connsiteY1" fmla="*/ 5855587 h 6578439"/>
                <a:gd name="connsiteX2" fmla="*/ 5784593 w 5890490"/>
                <a:gd name="connsiteY2" fmla="*/ 5962054 h 6578439"/>
                <a:gd name="connsiteX3" fmla="*/ 5663414 w 5890490"/>
                <a:gd name="connsiteY3" fmla="*/ 6082564 h 6578439"/>
                <a:gd name="connsiteX4" fmla="*/ 5147099 w 5890490"/>
                <a:gd name="connsiteY4" fmla="*/ 6547726 h 6578439"/>
                <a:gd name="connsiteX5" fmla="*/ 5105015 w 5890490"/>
                <a:gd name="connsiteY5" fmla="*/ 6578439 h 6578439"/>
                <a:gd name="connsiteX6" fmla="*/ 4385601 w 5890490"/>
                <a:gd name="connsiteY6" fmla="*/ 6578439 h 6578439"/>
                <a:gd name="connsiteX7" fmla="*/ 4507252 w 5890490"/>
                <a:gd name="connsiteY7" fmla="*/ 6515968 h 6578439"/>
                <a:gd name="connsiteX8" fmla="*/ 4909330 w 5890490"/>
                <a:gd name="connsiteY8" fmla="*/ 6253453 h 6578439"/>
                <a:gd name="connsiteX9" fmla="*/ 5411374 w 5890490"/>
                <a:gd name="connsiteY9" fmla="*/ 5828544 h 6578439"/>
                <a:gd name="connsiteX10" fmla="*/ 5533570 w 5890490"/>
                <a:gd name="connsiteY10" fmla="*/ 5714534 h 6578439"/>
                <a:gd name="connsiteX11" fmla="*/ 5657425 w 5890490"/>
                <a:gd name="connsiteY11" fmla="*/ 5597650 h 6578439"/>
                <a:gd name="connsiteX12" fmla="*/ 3336813 w 5890490"/>
                <a:gd name="connsiteY12" fmla="*/ 499 h 6578439"/>
                <a:gd name="connsiteX13" fmla="*/ 3513674 w 5890490"/>
                <a:gd name="connsiteY13" fmla="*/ 1202 h 6578439"/>
                <a:gd name="connsiteX14" fmla="*/ 3602743 w 5890490"/>
                <a:gd name="connsiteY14" fmla="*/ 4827 h 6578439"/>
                <a:gd name="connsiteX15" fmla="*/ 3647213 w 5890490"/>
                <a:gd name="connsiteY15" fmla="*/ 6703 h 6578439"/>
                <a:gd name="connsiteX16" fmla="*/ 3691684 w 5890490"/>
                <a:gd name="connsiteY16" fmla="*/ 9453 h 6578439"/>
                <a:gd name="connsiteX17" fmla="*/ 3868927 w 5890490"/>
                <a:gd name="connsiteY17" fmla="*/ 27080 h 6578439"/>
                <a:gd name="connsiteX18" fmla="*/ 5200872 w 5890490"/>
                <a:gd name="connsiteY18" fmla="*/ 472240 h 6578439"/>
                <a:gd name="connsiteX19" fmla="*/ 5772711 w 5890490"/>
                <a:gd name="connsiteY19" fmla="*/ 866334 h 6578439"/>
                <a:gd name="connsiteX20" fmla="*/ 5890490 w 5890490"/>
                <a:gd name="connsiteY20" fmla="*/ 972426 h 6578439"/>
                <a:gd name="connsiteX21" fmla="*/ 5890490 w 5890490"/>
                <a:gd name="connsiteY21" fmla="*/ 1158576 h 6578439"/>
                <a:gd name="connsiteX22" fmla="*/ 5676045 w 5890490"/>
                <a:gd name="connsiteY22" fmla="*/ 986969 h 6578439"/>
                <a:gd name="connsiteX23" fmla="*/ 5103776 w 5890490"/>
                <a:gd name="connsiteY23" fmla="*/ 655879 h 6578439"/>
                <a:gd name="connsiteX24" fmla="*/ 4482465 w 5890490"/>
                <a:gd name="connsiteY24" fmla="*/ 440363 h 6578439"/>
                <a:gd name="connsiteX25" fmla="*/ 4402444 w 5890490"/>
                <a:gd name="connsiteY25" fmla="*/ 422111 h 6578439"/>
                <a:gd name="connsiteX26" fmla="*/ 4322423 w 5890490"/>
                <a:gd name="connsiteY26" fmla="*/ 404610 h 6578439"/>
                <a:gd name="connsiteX27" fmla="*/ 4241892 w 5890490"/>
                <a:gd name="connsiteY27" fmla="*/ 389858 h 6578439"/>
                <a:gd name="connsiteX28" fmla="*/ 4201627 w 5890490"/>
                <a:gd name="connsiteY28" fmla="*/ 382483 h 6578439"/>
                <a:gd name="connsiteX29" fmla="*/ 4161234 w 5890490"/>
                <a:gd name="connsiteY29" fmla="*/ 375857 h 6578439"/>
                <a:gd name="connsiteX30" fmla="*/ 3999280 w 5890490"/>
                <a:gd name="connsiteY30" fmla="*/ 353606 h 6578439"/>
                <a:gd name="connsiteX31" fmla="*/ 3836817 w 5890490"/>
                <a:gd name="connsiteY31" fmla="*/ 338480 h 6578439"/>
                <a:gd name="connsiteX32" fmla="*/ 3673972 w 5890490"/>
                <a:gd name="connsiteY32" fmla="*/ 330604 h 6578439"/>
                <a:gd name="connsiteX33" fmla="*/ 3511126 w 5890490"/>
                <a:gd name="connsiteY33" fmla="*/ 328978 h 6578439"/>
                <a:gd name="connsiteX34" fmla="*/ 3183142 w 5890490"/>
                <a:gd name="connsiteY34" fmla="*/ 342854 h 6578439"/>
                <a:gd name="connsiteX35" fmla="*/ 2541444 w 5890490"/>
                <a:gd name="connsiteY35" fmla="*/ 439988 h 6578439"/>
                <a:gd name="connsiteX36" fmla="*/ 1933895 w 5890490"/>
                <a:gd name="connsiteY36" fmla="*/ 650505 h 6578439"/>
                <a:gd name="connsiteX37" fmla="*/ 1378079 w 5890490"/>
                <a:gd name="connsiteY37" fmla="*/ 983905 h 6578439"/>
                <a:gd name="connsiteX38" fmla="*/ 1312967 w 5890490"/>
                <a:gd name="connsiteY38" fmla="*/ 1033660 h 6578439"/>
                <a:gd name="connsiteX39" fmla="*/ 1248364 w 5890490"/>
                <a:gd name="connsiteY39" fmla="*/ 1084413 h 6578439"/>
                <a:gd name="connsiteX40" fmla="*/ 1185163 w 5890490"/>
                <a:gd name="connsiteY40" fmla="*/ 1137168 h 6578439"/>
                <a:gd name="connsiteX41" fmla="*/ 1122852 w 5890490"/>
                <a:gd name="connsiteY41" fmla="*/ 1190922 h 6578439"/>
                <a:gd name="connsiteX42" fmla="*/ 892092 w 5890490"/>
                <a:gd name="connsiteY42" fmla="*/ 1421440 h 6578439"/>
                <a:gd name="connsiteX43" fmla="*/ 707202 w 5890490"/>
                <a:gd name="connsiteY43" fmla="*/ 1684212 h 6578439"/>
                <a:gd name="connsiteX44" fmla="*/ 670121 w 5890490"/>
                <a:gd name="connsiteY44" fmla="*/ 1756093 h 6578439"/>
                <a:gd name="connsiteX45" fmla="*/ 637630 w 5890490"/>
                <a:gd name="connsiteY45" fmla="*/ 1830724 h 6578439"/>
                <a:gd name="connsiteX46" fmla="*/ 607685 w 5890490"/>
                <a:gd name="connsiteY46" fmla="*/ 1907105 h 6578439"/>
                <a:gd name="connsiteX47" fmla="*/ 580034 w 5890490"/>
                <a:gd name="connsiteY47" fmla="*/ 1984986 h 6578439"/>
                <a:gd name="connsiteX48" fmla="*/ 481919 w 5890490"/>
                <a:gd name="connsiteY48" fmla="*/ 2304386 h 6578439"/>
                <a:gd name="connsiteX49" fmla="*/ 433881 w 5890490"/>
                <a:gd name="connsiteY49" fmla="*/ 2465399 h 6578439"/>
                <a:gd name="connsiteX50" fmla="*/ 384442 w 5890490"/>
                <a:gd name="connsiteY50" fmla="*/ 2626163 h 6578439"/>
                <a:gd name="connsiteX51" fmla="*/ 166039 w 5890490"/>
                <a:gd name="connsiteY51" fmla="*/ 3261338 h 6578439"/>
                <a:gd name="connsiteX52" fmla="*/ 56202 w 5890490"/>
                <a:gd name="connsiteY52" fmla="*/ 3910265 h 6578439"/>
                <a:gd name="connsiteX53" fmla="*/ 93664 w 5890490"/>
                <a:gd name="connsiteY53" fmla="*/ 4237292 h 6578439"/>
                <a:gd name="connsiteX54" fmla="*/ 111758 w 5890490"/>
                <a:gd name="connsiteY54" fmla="*/ 4317548 h 6578439"/>
                <a:gd name="connsiteX55" fmla="*/ 133038 w 5890490"/>
                <a:gd name="connsiteY55" fmla="*/ 4397054 h 6578439"/>
                <a:gd name="connsiteX56" fmla="*/ 157757 w 5890490"/>
                <a:gd name="connsiteY56" fmla="*/ 4475560 h 6578439"/>
                <a:gd name="connsiteX57" fmla="*/ 185153 w 5890490"/>
                <a:gd name="connsiteY57" fmla="*/ 4553066 h 6578439"/>
                <a:gd name="connsiteX58" fmla="*/ 493642 w 5890490"/>
                <a:gd name="connsiteY58" fmla="*/ 5132239 h 6578439"/>
                <a:gd name="connsiteX59" fmla="*/ 914391 w 5890490"/>
                <a:gd name="connsiteY59" fmla="*/ 5636528 h 6578439"/>
                <a:gd name="connsiteX60" fmla="*/ 1402034 w 5890490"/>
                <a:gd name="connsiteY60" fmla="*/ 6076188 h 6578439"/>
                <a:gd name="connsiteX61" fmla="*/ 1664397 w 5890490"/>
                <a:gd name="connsiteY61" fmla="*/ 6267079 h 6578439"/>
                <a:gd name="connsiteX62" fmla="*/ 1938992 w 5890490"/>
                <a:gd name="connsiteY62" fmla="*/ 6434343 h 6578439"/>
                <a:gd name="connsiteX63" fmla="*/ 2225931 w 5890490"/>
                <a:gd name="connsiteY63" fmla="*/ 6574322 h 6578439"/>
                <a:gd name="connsiteX64" fmla="*/ 2236328 w 5890490"/>
                <a:gd name="connsiteY64" fmla="*/ 6578439 h 6578439"/>
                <a:gd name="connsiteX65" fmla="*/ 1504665 w 5890490"/>
                <a:gd name="connsiteY65" fmla="*/ 6578439 h 6578439"/>
                <a:gd name="connsiteX66" fmla="*/ 1456827 w 5890490"/>
                <a:gd name="connsiteY66" fmla="*/ 6543476 h 6578439"/>
                <a:gd name="connsiteX67" fmla="*/ 1188475 w 5890490"/>
                <a:gd name="connsiteY67" fmla="*/ 6314083 h 6578439"/>
                <a:gd name="connsiteX68" fmla="*/ 721728 w 5890490"/>
                <a:gd name="connsiteY68" fmla="*/ 5798666 h 6578439"/>
                <a:gd name="connsiteX69" fmla="*/ 344175 w 5890490"/>
                <a:gd name="connsiteY69" fmla="*/ 5219495 h 6578439"/>
                <a:gd name="connsiteX70" fmla="*/ 87293 w 5890490"/>
                <a:gd name="connsiteY70" fmla="*/ 4583569 h 6578439"/>
                <a:gd name="connsiteX71" fmla="*/ 65886 w 5890490"/>
                <a:gd name="connsiteY71" fmla="*/ 4500813 h 6578439"/>
                <a:gd name="connsiteX72" fmla="*/ 47409 w 5890490"/>
                <a:gd name="connsiteY72" fmla="*/ 4417431 h 6578439"/>
                <a:gd name="connsiteX73" fmla="*/ 39000 w 5890490"/>
                <a:gd name="connsiteY73" fmla="*/ 4375677 h 6578439"/>
                <a:gd name="connsiteX74" fmla="*/ 31610 w 5890490"/>
                <a:gd name="connsiteY74" fmla="*/ 4333674 h 6578439"/>
                <a:gd name="connsiteX75" fmla="*/ 18868 w 5890490"/>
                <a:gd name="connsiteY75" fmla="*/ 4249417 h 6578439"/>
                <a:gd name="connsiteX76" fmla="*/ 646 w 5890490"/>
                <a:gd name="connsiteY76" fmla="*/ 3910265 h 6578439"/>
                <a:gd name="connsiteX77" fmla="*/ 130234 w 5890490"/>
                <a:gd name="connsiteY77" fmla="*/ 3248337 h 6578439"/>
                <a:gd name="connsiteX78" fmla="*/ 335383 w 5890490"/>
                <a:gd name="connsiteY78" fmla="*/ 2611911 h 6578439"/>
                <a:gd name="connsiteX79" fmla="*/ 487272 w 5890490"/>
                <a:gd name="connsiteY79" fmla="*/ 1958609 h 6578439"/>
                <a:gd name="connsiteX80" fmla="*/ 508550 w 5890490"/>
                <a:gd name="connsiteY80" fmla="*/ 1876227 h 6578439"/>
                <a:gd name="connsiteX81" fmla="*/ 531742 w 5890490"/>
                <a:gd name="connsiteY81" fmla="*/ 1793721 h 6578439"/>
                <a:gd name="connsiteX82" fmla="*/ 558245 w 5890490"/>
                <a:gd name="connsiteY82" fmla="*/ 1711465 h 6578439"/>
                <a:gd name="connsiteX83" fmla="*/ 590100 w 5890490"/>
                <a:gd name="connsiteY83" fmla="*/ 1630332 h 6578439"/>
                <a:gd name="connsiteX84" fmla="*/ 758680 w 5890490"/>
                <a:gd name="connsiteY84" fmla="*/ 1322433 h 6578439"/>
                <a:gd name="connsiteX85" fmla="*/ 976317 w 5890490"/>
                <a:gd name="connsiteY85" fmla="*/ 1049286 h 6578439"/>
                <a:gd name="connsiteX86" fmla="*/ 1035314 w 5890490"/>
                <a:gd name="connsiteY86" fmla="*/ 985406 h 6578439"/>
                <a:gd name="connsiteX87" fmla="*/ 1095329 w 5890490"/>
                <a:gd name="connsiteY87" fmla="*/ 922526 h 6578439"/>
                <a:gd name="connsiteX88" fmla="*/ 1157384 w 5890490"/>
                <a:gd name="connsiteY88" fmla="*/ 861271 h 6578439"/>
                <a:gd name="connsiteX89" fmla="*/ 1220841 w 5890490"/>
                <a:gd name="connsiteY89" fmla="*/ 801017 h 6578439"/>
                <a:gd name="connsiteX90" fmla="*/ 1286462 w 5890490"/>
                <a:gd name="connsiteY90" fmla="*/ 742886 h 6578439"/>
                <a:gd name="connsiteX91" fmla="*/ 1353233 w 5890490"/>
                <a:gd name="connsiteY91" fmla="*/ 685632 h 6578439"/>
                <a:gd name="connsiteX92" fmla="*/ 1369924 w 5890490"/>
                <a:gd name="connsiteY92" fmla="*/ 671256 h 6578439"/>
                <a:gd name="connsiteX93" fmla="*/ 1387380 w 5890490"/>
                <a:gd name="connsiteY93" fmla="*/ 657755 h 6578439"/>
                <a:gd name="connsiteX94" fmla="*/ 1422422 w 5890490"/>
                <a:gd name="connsiteY94" fmla="*/ 630877 h 6578439"/>
                <a:gd name="connsiteX95" fmla="*/ 1492759 w 5890490"/>
                <a:gd name="connsiteY95" fmla="*/ 577248 h 6578439"/>
                <a:gd name="connsiteX96" fmla="*/ 1528820 w 5890490"/>
                <a:gd name="connsiteY96" fmla="*/ 551496 h 6578439"/>
                <a:gd name="connsiteX97" fmla="*/ 1565390 w 5890490"/>
                <a:gd name="connsiteY97" fmla="*/ 526370 h 6578439"/>
                <a:gd name="connsiteX98" fmla="*/ 1639040 w 5890490"/>
                <a:gd name="connsiteY98" fmla="*/ 476490 h 6578439"/>
                <a:gd name="connsiteX99" fmla="*/ 1792075 w 5890490"/>
                <a:gd name="connsiteY99" fmla="*/ 384859 h 6578439"/>
                <a:gd name="connsiteX100" fmla="*/ 2455943 w 5890490"/>
                <a:gd name="connsiteY100" fmla="*/ 117836 h 6578439"/>
                <a:gd name="connsiteX101" fmla="*/ 3159952 w 5890490"/>
                <a:gd name="connsiteY101" fmla="*/ 7203 h 6578439"/>
                <a:gd name="connsiteX102" fmla="*/ 3336813 w 5890490"/>
                <a:gd name="connsiteY102" fmla="*/ 499 h 6578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</a:cxnLst>
              <a:rect l="l" t="t" r="r" b="b"/>
              <a:pathLst>
                <a:path w="5890490" h="6578439">
                  <a:moveTo>
                    <a:pt x="5890490" y="5389037"/>
                  </a:moveTo>
                  <a:lnTo>
                    <a:pt x="5890490" y="5855587"/>
                  </a:lnTo>
                  <a:lnTo>
                    <a:pt x="5784593" y="5962054"/>
                  </a:lnTo>
                  <a:cubicBezTo>
                    <a:pt x="5744454" y="6002308"/>
                    <a:pt x="5704062" y="6042436"/>
                    <a:pt x="5663414" y="6082564"/>
                  </a:cubicBezTo>
                  <a:cubicBezTo>
                    <a:pt x="5500314" y="6242577"/>
                    <a:pt x="5330970" y="6400714"/>
                    <a:pt x="5147099" y="6547726"/>
                  </a:cubicBezTo>
                  <a:lnTo>
                    <a:pt x="5105015" y="6578439"/>
                  </a:lnTo>
                  <a:lnTo>
                    <a:pt x="4385601" y="6578439"/>
                  </a:lnTo>
                  <a:lnTo>
                    <a:pt x="4507252" y="6515968"/>
                  </a:lnTo>
                  <a:cubicBezTo>
                    <a:pt x="4645901" y="6439679"/>
                    <a:pt x="4779837" y="6350961"/>
                    <a:pt x="4909330" y="6253453"/>
                  </a:cubicBezTo>
                  <a:cubicBezTo>
                    <a:pt x="5082369" y="6123567"/>
                    <a:pt x="5248145" y="5979180"/>
                    <a:pt x="5411374" y="5828544"/>
                  </a:cubicBezTo>
                  <a:cubicBezTo>
                    <a:pt x="5452149" y="5790791"/>
                    <a:pt x="5492924" y="5752788"/>
                    <a:pt x="5533570" y="5714534"/>
                  </a:cubicBezTo>
                  <a:lnTo>
                    <a:pt x="5657425" y="5597650"/>
                  </a:lnTo>
                  <a:close/>
                  <a:moveTo>
                    <a:pt x="3336813" y="499"/>
                  </a:moveTo>
                  <a:cubicBezTo>
                    <a:pt x="3395682" y="-392"/>
                    <a:pt x="3454550" y="-48"/>
                    <a:pt x="3513674" y="1202"/>
                  </a:cubicBezTo>
                  <a:lnTo>
                    <a:pt x="3602743" y="4827"/>
                  </a:lnTo>
                  <a:lnTo>
                    <a:pt x="3647213" y="6703"/>
                  </a:lnTo>
                  <a:cubicBezTo>
                    <a:pt x="3661994" y="7327"/>
                    <a:pt x="3676903" y="7703"/>
                    <a:pt x="3691684" y="9453"/>
                  </a:cubicBezTo>
                  <a:lnTo>
                    <a:pt x="3868927" y="27080"/>
                  </a:lnTo>
                  <a:cubicBezTo>
                    <a:pt x="4340645" y="85584"/>
                    <a:pt x="4795160" y="243221"/>
                    <a:pt x="5200872" y="472240"/>
                  </a:cubicBezTo>
                  <a:cubicBezTo>
                    <a:pt x="5403855" y="587124"/>
                    <a:pt x="5594988" y="719447"/>
                    <a:pt x="5772711" y="866334"/>
                  </a:cubicBezTo>
                  <a:lnTo>
                    <a:pt x="5890490" y="972426"/>
                  </a:lnTo>
                  <a:lnTo>
                    <a:pt x="5890490" y="1158576"/>
                  </a:lnTo>
                  <a:lnTo>
                    <a:pt x="5676045" y="986969"/>
                  </a:lnTo>
                  <a:cubicBezTo>
                    <a:pt x="5496587" y="857740"/>
                    <a:pt x="5304275" y="746699"/>
                    <a:pt x="5103776" y="655879"/>
                  </a:cubicBezTo>
                  <a:cubicBezTo>
                    <a:pt x="4903214" y="564747"/>
                    <a:pt x="4695006" y="492492"/>
                    <a:pt x="4482465" y="440363"/>
                  </a:cubicBezTo>
                  <a:lnTo>
                    <a:pt x="4402444" y="422111"/>
                  </a:lnTo>
                  <a:cubicBezTo>
                    <a:pt x="4375813" y="416111"/>
                    <a:pt x="4349436" y="408859"/>
                    <a:pt x="4322423" y="404610"/>
                  </a:cubicBezTo>
                  <a:lnTo>
                    <a:pt x="4241892" y="389858"/>
                  </a:lnTo>
                  <a:lnTo>
                    <a:pt x="4201627" y="382483"/>
                  </a:lnTo>
                  <a:cubicBezTo>
                    <a:pt x="4188248" y="379983"/>
                    <a:pt x="4174869" y="377483"/>
                    <a:pt x="4161234" y="375857"/>
                  </a:cubicBezTo>
                  <a:cubicBezTo>
                    <a:pt x="4107208" y="368482"/>
                    <a:pt x="4053308" y="360482"/>
                    <a:pt x="3999280" y="353606"/>
                  </a:cubicBezTo>
                  <a:cubicBezTo>
                    <a:pt x="3944999" y="348855"/>
                    <a:pt x="3890844" y="343854"/>
                    <a:pt x="3836817" y="338480"/>
                  </a:cubicBezTo>
                  <a:lnTo>
                    <a:pt x="3673972" y="330604"/>
                  </a:lnTo>
                  <a:cubicBezTo>
                    <a:pt x="3619690" y="329104"/>
                    <a:pt x="3565281" y="329604"/>
                    <a:pt x="3511126" y="328978"/>
                  </a:cubicBezTo>
                  <a:cubicBezTo>
                    <a:pt x="3402054" y="330728"/>
                    <a:pt x="3291706" y="334604"/>
                    <a:pt x="3183142" y="342854"/>
                  </a:cubicBezTo>
                  <a:cubicBezTo>
                    <a:pt x="2965505" y="358855"/>
                    <a:pt x="2750670" y="389733"/>
                    <a:pt x="2541444" y="439988"/>
                  </a:cubicBezTo>
                  <a:cubicBezTo>
                    <a:pt x="2332216" y="490117"/>
                    <a:pt x="2128850" y="559997"/>
                    <a:pt x="1933895" y="650505"/>
                  </a:cubicBezTo>
                  <a:cubicBezTo>
                    <a:pt x="1738939" y="741261"/>
                    <a:pt x="1553540" y="854146"/>
                    <a:pt x="1378079" y="983905"/>
                  </a:cubicBezTo>
                  <a:lnTo>
                    <a:pt x="1312967" y="1033660"/>
                  </a:lnTo>
                  <a:cubicBezTo>
                    <a:pt x="1291178" y="1050286"/>
                    <a:pt x="1269006" y="1066412"/>
                    <a:pt x="1248364" y="1084413"/>
                  </a:cubicBezTo>
                  <a:lnTo>
                    <a:pt x="1185163" y="1137168"/>
                  </a:lnTo>
                  <a:cubicBezTo>
                    <a:pt x="1164138" y="1154794"/>
                    <a:pt x="1142603" y="1172046"/>
                    <a:pt x="1122852" y="1190922"/>
                  </a:cubicBezTo>
                  <a:cubicBezTo>
                    <a:pt x="1041557" y="1264303"/>
                    <a:pt x="961663" y="1339309"/>
                    <a:pt x="892092" y="1421440"/>
                  </a:cubicBezTo>
                  <a:cubicBezTo>
                    <a:pt x="819589" y="1501822"/>
                    <a:pt x="759827" y="1590329"/>
                    <a:pt x="707202" y="1684212"/>
                  </a:cubicBezTo>
                  <a:cubicBezTo>
                    <a:pt x="694715" y="1708089"/>
                    <a:pt x="682227" y="1731841"/>
                    <a:pt x="670121" y="1756093"/>
                  </a:cubicBezTo>
                  <a:lnTo>
                    <a:pt x="637630" y="1830724"/>
                  </a:lnTo>
                  <a:cubicBezTo>
                    <a:pt x="626161" y="1855350"/>
                    <a:pt x="617624" y="1881603"/>
                    <a:pt x="607685" y="1907105"/>
                  </a:cubicBezTo>
                  <a:cubicBezTo>
                    <a:pt x="598128" y="1932857"/>
                    <a:pt x="588317" y="1958483"/>
                    <a:pt x="580034" y="1984986"/>
                  </a:cubicBezTo>
                  <a:cubicBezTo>
                    <a:pt x="544611" y="2089620"/>
                    <a:pt x="513393" y="2197128"/>
                    <a:pt x="481919" y="2304386"/>
                  </a:cubicBezTo>
                  <a:lnTo>
                    <a:pt x="433881" y="2465399"/>
                  </a:lnTo>
                  <a:lnTo>
                    <a:pt x="384442" y="2626163"/>
                  </a:lnTo>
                  <a:cubicBezTo>
                    <a:pt x="317672" y="2839680"/>
                    <a:pt x="243129" y="3050946"/>
                    <a:pt x="166039" y="3261338"/>
                  </a:cubicBezTo>
                  <a:cubicBezTo>
                    <a:pt x="88822" y="3468979"/>
                    <a:pt x="50850" y="3690248"/>
                    <a:pt x="56202" y="3910265"/>
                  </a:cubicBezTo>
                  <a:cubicBezTo>
                    <a:pt x="58495" y="4020274"/>
                    <a:pt x="71493" y="4129783"/>
                    <a:pt x="93664" y="4237292"/>
                  </a:cubicBezTo>
                  <a:cubicBezTo>
                    <a:pt x="99143" y="4264168"/>
                    <a:pt x="104623" y="4291045"/>
                    <a:pt x="111758" y="4317548"/>
                  </a:cubicBezTo>
                  <a:cubicBezTo>
                    <a:pt x="118384" y="4344176"/>
                    <a:pt x="124627" y="4370802"/>
                    <a:pt x="133038" y="4397054"/>
                  </a:cubicBezTo>
                  <a:cubicBezTo>
                    <a:pt x="140810" y="4423307"/>
                    <a:pt x="148456" y="4449683"/>
                    <a:pt x="157757" y="4475560"/>
                  </a:cubicBezTo>
                  <a:cubicBezTo>
                    <a:pt x="166549" y="4501562"/>
                    <a:pt x="175087" y="4527564"/>
                    <a:pt x="185153" y="4553066"/>
                  </a:cubicBezTo>
                  <a:cubicBezTo>
                    <a:pt x="262371" y="4758458"/>
                    <a:pt x="368895" y="4951974"/>
                    <a:pt x="493642" y="5132239"/>
                  </a:cubicBezTo>
                  <a:cubicBezTo>
                    <a:pt x="618389" y="5312627"/>
                    <a:pt x="760846" y="5480391"/>
                    <a:pt x="914391" y="5636528"/>
                  </a:cubicBezTo>
                  <a:cubicBezTo>
                    <a:pt x="1069081" y="5793166"/>
                    <a:pt x="1231544" y="5941677"/>
                    <a:pt x="1402034" y="6076188"/>
                  </a:cubicBezTo>
                  <a:cubicBezTo>
                    <a:pt x="1487535" y="6143320"/>
                    <a:pt x="1574565" y="6207574"/>
                    <a:pt x="1664397" y="6267079"/>
                  </a:cubicBezTo>
                  <a:cubicBezTo>
                    <a:pt x="1753592" y="6327459"/>
                    <a:pt x="1845336" y="6383088"/>
                    <a:pt x="1938992" y="6434343"/>
                  </a:cubicBezTo>
                  <a:cubicBezTo>
                    <a:pt x="2032647" y="6485659"/>
                    <a:pt x="2128309" y="6532600"/>
                    <a:pt x="2225931" y="6574322"/>
                  </a:cubicBezTo>
                  <a:lnTo>
                    <a:pt x="2236328" y="6578439"/>
                  </a:lnTo>
                  <a:lnTo>
                    <a:pt x="1504665" y="6578439"/>
                  </a:lnTo>
                  <a:lnTo>
                    <a:pt x="1456827" y="6543476"/>
                  </a:lnTo>
                  <a:cubicBezTo>
                    <a:pt x="1363554" y="6470595"/>
                    <a:pt x="1273848" y="6394340"/>
                    <a:pt x="1188475" y="6314083"/>
                  </a:cubicBezTo>
                  <a:cubicBezTo>
                    <a:pt x="1017856" y="6153445"/>
                    <a:pt x="863803" y="5979931"/>
                    <a:pt x="721728" y="5798666"/>
                  </a:cubicBezTo>
                  <a:cubicBezTo>
                    <a:pt x="579397" y="5616027"/>
                    <a:pt x="452103" y="5422511"/>
                    <a:pt x="344175" y="5219495"/>
                  </a:cubicBezTo>
                  <a:cubicBezTo>
                    <a:pt x="236505" y="5016354"/>
                    <a:pt x="147946" y="4803586"/>
                    <a:pt x="87293" y="4583569"/>
                  </a:cubicBezTo>
                  <a:cubicBezTo>
                    <a:pt x="79138" y="4556193"/>
                    <a:pt x="72639" y="4528440"/>
                    <a:pt x="65886" y="4500813"/>
                  </a:cubicBezTo>
                  <a:cubicBezTo>
                    <a:pt x="58751" y="4473311"/>
                    <a:pt x="53144" y="4445308"/>
                    <a:pt x="47409" y="4417431"/>
                  </a:cubicBezTo>
                  <a:cubicBezTo>
                    <a:pt x="44733" y="4403430"/>
                    <a:pt x="41294" y="4389679"/>
                    <a:pt x="39000" y="4375677"/>
                  </a:cubicBezTo>
                  <a:lnTo>
                    <a:pt x="31610" y="4333674"/>
                  </a:lnTo>
                  <a:cubicBezTo>
                    <a:pt x="26258" y="4305797"/>
                    <a:pt x="22563" y="4277544"/>
                    <a:pt x="18868" y="4249417"/>
                  </a:cubicBezTo>
                  <a:cubicBezTo>
                    <a:pt x="4214" y="4136784"/>
                    <a:pt x="-2158" y="4023275"/>
                    <a:pt x="646" y="3910265"/>
                  </a:cubicBezTo>
                  <a:cubicBezTo>
                    <a:pt x="5997" y="3683872"/>
                    <a:pt x="50596" y="3459605"/>
                    <a:pt x="130234" y="3248337"/>
                  </a:cubicBezTo>
                  <a:cubicBezTo>
                    <a:pt x="207961" y="3039196"/>
                    <a:pt x="278044" y="2827179"/>
                    <a:pt x="335383" y="2611911"/>
                  </a:cubicBezTo>
                  <a:cubicBezTo>
                    <a:pt x="393743" y="2396644"/>
                    <a:pt x="435792" y="2178627"/>
                    <a:pt x="487272" y="1958609"/>
                  </a:cubicBezTo>
                  <a:cubicBezTo>
                    <a:pt x="493259" y="1931107"/>
                    <a:pt x="501287" y="1903730"/>
                    <a:pt x="508550" y="1876227"/>
                  </a:cubicBezTo>
                  <a:cubicBezTo>
                    <a:pt x="516195" y="1848725"/>
                    <a:pt x="522312" y="1820972"/>
                    <a:pt x="531742" y="1793721"/>
                  </a:cubicBezTo>
                  <a:lnTo>
                    <a:pt x="558245" y="1711465"/>
                  </a:lnTo>
                  <a:cubicBezTo>
                    <a:pt x="568439" y="1684337"/>
                    <a:pt x="579652" y="1657459"/>
                    <a:pt x="590100" y="1630332"/>
                  </a:cubicBezTo>
                  <a:cubicBezTo>
                    <a:pt x="635080" y="1523075"/>
                    <a:pt x="690637" y="1417566"/>
                    <a:pt x="758680" y="1322433"/>
                  </a:cubicBezTo>
                  <a:cubicBezTo>
                    <a:pt x="824430" y="1225051"/>
                    <a:pt x="899610" y="1136168"/>
                    <a:pt x="976317" y="1049286"/>
                  </a:cubicBezTo>
                  <a:cubicBezTo>
                    <a:pt x="995049" y="1027035"/>
                    <a:pt x="1015436" y="1006533"/>
                    <a:pt x="1035314" y="985406"/>
                  </a:cubicBezTo>
                  <a:lnTo>
                    <a:pt x="1095329" y="922526"/>
                  </a:lnTo>
                  <a:cubicBezTo>
                    <a:pt x="1114953" y="901149"/>
                    <a:pt x="1136359" y="881397"/>
                    <a:pt x="1157384" y="861271"/>
                  </a:cubicBezTo>
                  <a:lnTo>
                    <a:pt x="1220841" y="801017"/>
                  </a:lnTo>
                  <a:cubicBezTo>
                    <a:pt x="1241610" y="780514"/>
                    <a:pt x="1264418" y="762014"/>
                    <a:pt x="1286462" y="742886"/>
                  </a:cubicBezTo>
                  <a:lnTo>
                    <a:pt x="1353233" y="685632"/>
                  </a:lnTo>
                  <a:lnTo>
                    <a:pt x="1369924" y="671256"/>
                  </a:lnTo>
                  <a:cubicBezTo>
                    <a:pt x="1375658" y="666631"/>
                    <a:pt x="1381520" y="662255"/>
                    <a:pt x="1387380" y="657755"/>
                  </a:cubicBezTo>
                  <a:lnTo>
                    <a:pt x="1422422" y="630877"/>
                  </a:lnTo>
                  <a:lnTo>
                    <a:pt x="1492759" y="577248"/>
                  </a:lnTo>
                  <a:cubicBezTo>
                    <a:pt x="1504355" y="567997"/>
                    <a:pt x="1516714" y="559997"/>
                    <a:pt x="1528820" y="551496"/>
                  </a:cubicBezTo>
                  <a:lnTo>
                    <a:pt x="1565390" y="526370"/>
                  </a:lnTo>
                  <a:lnTo>
                    <a:pt x="1639040" y="476490"/>
                  </a:lnTo>
                  <a:cubicBezTo>
                    <a:pt x="1689754" y="445613"/>
                    <a:pt x="1740723" y="414986"/>
                    <a:pt x="1792075" y="384859"/>
                  </a:cubicBezTo>
                  <a:cubicBezTo>
                    <a:pt x="2000282" y="268724"/>
                    <a:pt x="2224927" y="179467"/>
                    <a:pt x="2455943" y="117836"/>
                  </a:cubicBezTo>
                  <a:cubicBezTo>
                    <a:pt x="2687088" y="55957"/>
                    <a:pt x="2923964" y="21204"/>
                    <a:pt x="3159952" y="7203"/>
                  </a:cubicBezTo>
                  <a:cubicBezTo>
                    <a:pt x="3219076" y="3515"/>
                    <a:pt x="3277945" y="1389"/>
                    <a:pt x="3336813" y="49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04A1BDA4-5EA0-24AB-3F0A-7024E3CBB8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504" y="3121701"/>
            <a:ext cx="2743539" cy="1786515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3500" kern="1200">
                <a:solidFill>
                  <a:schemeClr val="tx2"/>
                </a:solidFill>
                <a:latin typeface="+mj-lt"/>
                <a:ea typeface="+mj-ea"/>
                <a:cs typeface="+mj-cs"/>
              </a:rPr>
              <a:t>Organelles in the cell</a:t>
            </a:r>
          </a:p>
        </p:txBody>
      </p:sp>
      <p:pic>
        <p:nvPicPr>
          <p:cNvPr id="4" name="Picture 3" descr="A colorful cell with a blue circle&#10;&#10;Description automatically generated with medium confidence">
            <a:extLst>
              <a:ext uri="{FF2B5EF4-FFF2-40B4-BE49-F238E27FC236}">
                <a16:creationId xmlns:a16="http://schemas.microsoft.com/office/drawing/2014/main" id="{315FEF4F-BAE7-8940-E807-FD6C2BC9B9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4505" y="1362888"/>
            <a:ext cx="3771900" cy="4124459"/>
          </a:xfrm>
          <a:prstGeom prst="rect">
            <a:avLst/>
          </a:prstGeom>
          <a:ln w="9525"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A909EB0-004D-FC4E-6CB2-A0088A78C7E7}"/>
              </a:ext>
            </a:extLst>
          </p:cNvPr>
          <p:cNvSpPr txBox="1"/>
          <p:nvPr/>
        </p:nvSpPr>
        <p:spPr>
          <a:xfrm>
            <a:off x="4893800" y="5883810"/>
            <a:ext cx="392610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RPE-1 human cell line from </a:t>
            </a:r>
            <a:r>
              <a:rPr lang="en-GB" b="0" i="0" u="none" strike="noStrike" dirty="0">
                <a:solidFill>
                  <a:srgbClr val="E8E8E8"/>
                </a:solidFill>
                <a:effectLst/>
                <a:latin typeface="Google Sans"/>
                <a:hlinkClick r:id="rId3"/>
              </a:rPr>
              <a:t>Wikimedia Commons</a:t>
            </a:r>
            <a:endParaRPr lang="en-GB" b="0" i="0" dirty="0">
              <a:solidFill>
                <a:srgbClr val="9AA0A6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42752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6906711-0AFB-47DD-A4B6-4E94B38B8C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AA91F649-894C-41F6-A21D-3D1AC558E9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2877832"/>
          </a:xfrm>
          <a:custGeom>
            <a:avLst/>
            <a:gdLst>
              <a:gd name="connsiteX0" fmla="*/ 6789701 w 12192000"/>
              <a:gd name="connsiteY0" fmla="*/ 2809623 h 2877832"/>
              <a:gd name="connsiteX1" fmla="*/ 6788702 w 12192000"/>
              <a:gd name="connsiteY1" fmla="*/ 2809701 h 2877832"/>
              <a:gd name="connsiteX2" fmla="*/ 6788476 w 12192000"/>
              <a:gd name="connsiteY2" fmla="*/ 2810235 h 2877832"/>
              <a:gd name="connsiteX3" fmla="*/ 0 w 12192000"/>
              <a:gd name="connsiteY3" fmla="*/ 0 h 2877832"/>
              <a:gd name="connsiteX4" fmla="*/ 12192000 w 12192000"/>
              <a:gd name="connsiteY4" fmla="*/ 0 h 2877832"/>
              <a:gd name="connsiteX5" fmla="*/ 12192000 w 12192000"/>
              <a:gd name="connsiteY5" fmla="*/ 1915388 h 2877832"/>
              <a:gd name="connsiteX6" fmla="*/ 12061096 w 12192000"/>
              <a:gd name="connsiteY6" fmla="*/ 1954428 h 2877832"/>
              <a:gd name="connsiteX7" fmla="*/ 11676800 w 12192000"/>
              <a:gd name="connsiteY7" fmla="*/ 2058003 h 2877832"/>
              <a:gd name="connsiteX8" fmla="*/ 10425355 w 12192000"/>
              <a:gd name="connsiteY8" fmla="*/ 2341542 h 2877832"/>
              <a:gd name="connsiteX9" fmla="*/ 9424022 w 12192000"/>
              <a:gd name="connsiteY9" fmla="*/ 2516704 h 2877832"/>
              <a:gd name="connsiteX10" fmla="*/ 8458419 w 12192000"/>
              <a:gd name="connsiteY10" fmla="*/ 2650405 h 2877832"/>
              <a:gd name="connsiteX11" fmla="*/ 7715970 w 12192000"/>
              <a:gd name="connsiteY11" fmla="*/ 2730352 h 2877832"/>
              <a:gd name="connsiteX12" fmla="*/ 6951716 w 12192000"/>
              <a:gd name="connsiteY12" fmla="*/ 2796132 h 2877832"/>
              <a:gd name="connsiteX13" fmla="*/ 6936303 w 12192000"/>
              <a:gd name="connsiteY13" fmla="*/ 2798203 h 2877832"/>
              <a:gd name="connsiteX14" fmla="*/ 6790448 w 12192000"/>
              <a:gd name="connsiteY14" fmla="*/ 2809564 h 2877832"/>
              <a:gd name="connsiteX15" fmla="*/ 6799941 w 12192000"/>
              <a:gd name="connsiteY15" fmla="*/ 2811384 h 2877832"/>
              <a:gd name="connsiteX16" fmla="*/ 6835432 w 12192000"/>
              <a:gd name="connsiteY16" fmla="*/ 2809677 h 2877832"/>
              <a:gd name="connsiteX17" fmla="*/ 6884003 w 12192000"/>
              <a:gd name="connsiteY17" fmla="*/ 2806699 h 2877832"/>
              <a:gd name="connsiteX18" fmla="*/ 7578771 w 12192000"/>
              <a:gd name="connsiteY18" fmla="*/ 2774172 h 2877832"/>
              <a:gd name="connsiteX19" fmla="*/ 8623845 w 12192000"/>
              <a:gd name="connsiteY19" fmla="*/ 2687275 h 2877832"/>
              <a:gd name="connsiteX20" fmla="*/ 9479970 w 12192000"/>
              <a:gd name="connsiteY20" fmla="*/ 2583369 h 2877832"/>
              <a:gd name="connsiteX21" fmla="*/ 10629308 w 12192000"/>
              <a:gd name="connsiteY21" fmla="*/ 2389212 h 2877832"/>
              <a:gd name="connsiteX22" fmla="*/ 11998498 w 12192000"/>
              <a:gd name="connsiteY22" fmla="*/ 2063218 h 2877832"/>
              <a:gd name="connsiteX23" fmla="*/ 12192000 w 12192000"/>
              <a:gd name="connsiteY23" fmla="*/ 2006219 h 2877832"/>
              <a:gd name="connsiteX24" fmla="*/ 12192000 w 12192000"/>
              <a:gd name="connsiteY24" fmla="*/ 2060956 h 2877832"/>
              <a:gd name="connsiteX25" fmla="*/ 11829257 w 12192000"/>
              <a:gd name="connsiteY25" fmla="*/ 2166255 h 2877832"/>
              <a:gd name="connsiteX26" fmla="*/ 10939183 w 12192000"/>
              <a:gd name="connsiteY26" fmla="*/ 2380770 h 2877832"/>
              <a:gd name="connsiteX27" fmla="*/ 9985530 w 12192000"/>
              <a:gd name="connsiteY27" fmla="*/ 2560775 h 2877832"/>
              <a:gd name="connsiteX28" fmla="*/ 9186882 w 12192000"/>
              <a:gd name="connsiteY28" fmla="*/ 2676722 h 2877832"/>
              <a:gd name="connsiteX29" fmla="*/ 8578198 w 12192000"/>
              <a:gd name="connsiteY29" fmla="*/ 2746241 h 2877832"/>
              <a:gd name="connsiteX30" fmla="*/ 7864358 w 12192000"/>
              <a:gd name="connsiteY30" fmla="*/ 2807692 h 2877832"/>
              <a:gd name="connsiteX31" fmla="*/ 6935502 w 12192000"/>
              <a:gd name="connsiteY31" fmla="*/ 2859086 h 2877832"/>
              <a:gd name="connsiteX32" fmla="*/ 6477750 w 12192000"/>
              <a:gd name="connsiteY32" fmla="*/ 2872989 h 2877832"/>
              <a:gd name="connsiteX33" fmla="*/ 6362294 w 12192000"/>
              <a:gd name="connsiteY33" fmla="*/ 2877832 h 2877832"/>
              <a:gd name="connsiteX34" fmla="*/ 6057129 w 12192000"/>
              <a:gd name="connsiteY34" fmla="*/ 2877832 h 2877832"/>
              <a:gd name="connsiteX35" fmla="*/ 5977784 w 12192000"/>
              <a:gd name="connsiteY35" fmla="*/ 2873238 h 2877832"/>
              <a:gd name="connsiteX36" fmla="*/ 5265087 w 12192000"/>
              <a:gd name="connsiteY36" fmla="*/ 2836989 h 2877832"/>
              <a:gd name="connsiteX37" fmla="*/ 4346277 w 12192000"/>
              <a:gd name="connsiteY37" fmla="*/ 2774919 h 2877832"/>
              <a:gd name="connsiteX38" fmla="*/ 3373045 w 12192000"/>
              <a:gd name="connsiteY38" fmla="*/ 2676350 h 2877832"/>
              <a:gd name="connsiteX39" fmla="*/ 2362173 w 12192000"/>
              <a:gd name="connsiteY39" fmla="*/ 2557423 h 2877832"/>
              <a:gd name="connsiteX40" fmla="*/ 1233178 w 12192000"/>
              <a:gd name="connsiteY40" fmla="*/ 2384247 h 2877832"/>
              <a:gd name="connsiteX41" fmla="*/ 68500 w 12192000"/>
              <a:gd name="connsiteY41" fmla="*/ 2144540 h 2877832"/>
              <a:gd name="connsiteX42" fmla="*/ 0 w 12192000"/>
              <a:gd name="connsiteY42" fmla="*/ 2127185 h 2877832"/>
              <a:gd name="connsiteX43" fmla="*/ 0 w 12192000"/>
              <a:gd name="connsiteY43" fmla="*/ 2070696 h 2877832"/>
              <a:gd name="connsiteX44" fmla="*/ 72441 w 12192000"/>
              <a:gd name="connsiteY44" fmla="*/ 2089473 h 2877832"/>
              <a:gd name="connsiteX45" fmla="*/ 600716 w 12192000"/>
              <a:gd name="connsiteY45" fmla="*/ 2207843 h 2877832"/>
              <a:gd name="connsiteX46" fmla="*/ 1769512 w 12192000"/>
              <a:gd name="connsiteY46" fmla="*/ 2418011 h 2877832"/>
              <a:gd name="connsiteX47" fmla="*/ 2613554 w 12192000"/>
              <a:gd name="connsiteY47" fmla="*/ 2534953 h 2877832"/>
              <a:gd name="connsiteX48" fmla="*/ 2581134 w 12192000"/>
              <a:gd name="connsiteY48" fmla="*/ 2525022 h 2877832"/>
              <a:gd name="connsiteX49" fmla="*/ 1112635 w 12192000"/>
              <a:gd name="connsiteY49" fmla="*/ 2192325 h 2877832"/>
              <a:gd name="connsiteX50" fmla="*/ 420412 w 12192000"/>
              <a:gd name="connsiteY50" fmla="*/ 1992892 h 2877832"/>
              <a:gd name="connsiteX51" fmla="*/ 0 w 12192000"/>
              <a:gd name="connsiteY51" fmla="*/ 1853975 h 2877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2192000" h="2877832">
                <a:moveTo>
                  <a:pt x="6789701" y="2809623"/>
                </a:moveTo>
                <a:lnTo>
                  <a:pt x="6788702" y="2809701"/>
                </a:lnTo>
                <a:lnTo>
                  <a:pt x="6788476" y="2810235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1915388"/>
                </a:lnTo>
                <a:lnTo>
                  <a:pt x="12061096" y="1954428"/>
                </a:lnTo>
                <a:cubicBezTo>
                  <a:pt x="11933500" y="1990642"/>
                  <a:pt x="11805390" y="2025171"/>
                  <a:pt x="11676800" y="2058003"/>
                </a:cubicBezTo>
                <a:cubicBezTo>
                  <a:pt x="11262789" y="2165510"/>
                  <a:pt x="10845343" y="2259112"/>
                  <a:pt x="10425355" y="2341542"/>
                </a:cubicBezTo>
                <a:cubicBezTo>
                  <a:pt x="10092810" y="2406753"/>
                  <a:pt x="9759033" y="2465150"/>
                  <a:pt x="9424022" y="2516704"/>
                </a:cubicBezTo>
                <a:cubicBezTo>
                  <a:pt x="9102997" y="2566361"/>
                  <a:pt x="8781133" y="2610928"/>
                  <a:pt x="8458419" y="2650405"/>
                </a:cubicBezTo>
                <a:cubicBezTo>
                  <a:pt x="8211360" y="2680571"/>
                  <a:pt x="7963792" y="2706144"/>
                  <a:pt x="7715970" y="2730352"/>
                </a:cubicBezTo>
                <a:lnTo>
                  <a:pt x="6951716" y="2796132"/>
                </a:lnTo>
                <a:lnTo>
                  <a:pt x="6936303" y="2798203"/>
                </a:lnTo>
                <a:lnTo>
                  <a:pt x="6790448" y="2809564"/>
                </a:lnTo>
                <a:lnTo>
                  <a:pt x="6799941" y="2811384"/>
                </a:lnTo>
                <a:cubicBezTo>
                  <a:pt x="6811623" y="2811850"/>
                  <a:pt x="6823734" y="2809677"/>
                  <a:pt x="6835432" y="2809677"/>
                </a:cubicBezTo>
                <a:cubicBezTo>
                  <a:pt x="6851580" y="2809677"/>
                  <a:pt x="6867729" y="2807070"/>
                  <a:pt x="6884003" y="2806699"/>
                </a:cubicBezTo>
                <a:cubicBezTo>
                  <a:pt x="7115805" y="2801237"/>
                  <a:pt x="7347351" y="2789070"/>
                  <a:pt x="7578771" y="2774172"/>
                </a:cubicBezTo>
                <a:cubicBezTo>
                  <a:pt x="7927552" y="2751704"/>
                  <a:pt x="8276080" y="2723525"/>
                  <a:pt x="8623845" y="2687275"/>
                </a:cubicBezTo>
                <a:cubicBezTo>
                  <a:pt x="8909939" y="2657977"/>
                  <a:pt x="9195310" y="2623342"/>
                  <a:pt x="9479970" y="2583369"/>
                </a:cubicBezTo>
                <a:cubicBezTo>
                  <a:pt x="9864901" y="2528995"/>
                  <a:pt x="10248014" y="2464281"/>
                  <a:pt x="10629308" y="2389212"/>
                </a:cubicBezTo>
                <a:cubicBezTo>
                  <a:pt x="11090114" y="2298092"/>
                  <a:pt x="11546975" y="2190586"/>
                  <a:pt x="11998498" y="2063218"/>
                </a:cubicBezTo>
                <a:lnTo>
                  <a:pt x="12192000" y="2006219"/>
                </a:lnTo>
                <a:lnTo>
                  <a:pt x="12192000" y="2060956"/>
                </a:lnTo>
                <a:lnTo>
                  <a:pt x="11829257" y="2166255"/>
                </a:lnTo>
                <a:cubicBezTo>
                  <a:pt x="11534769" y="2245952"/>
                  <a:pt x="11238120" y="2316838"/>
                  <a:pt x="10939183" y="2380770"/>
                </a:cubicBezTo>
                <a:cubicBezTo>
                  <a:pt x="10622824" y="2448552"/>
                  <a:pt x="10304941" y="2508549"/>
                  <a:pt x="9985530" y="2560775"/>
                </a:cubicBezTo>
                <a:cubicBezTo>
                  <a:pt x="9720036" y="2604224"/>
                  <a:pt x="9453814" y="2642869"/>
                  <a:pt x="9186882" y="2676722"/>
                </a:cubicBezTo>
                <a:cubicBezTo>
                  <a:pt x="8984197" y="2702296"/>
                  <a:pt x="8781514" y="2726379"/>
                  <a:pt x="8578198" y="2746241"/>
                </a:cubicBezTo>
                <a:cubicBezTo>
                  <a:pt x="8340547" y="2768961"/>
                  <a:pt x="8102644" y="2790436"/>
                  <a:pt x="7864358" y="2807692"/>
                </a:cubicBezTo>
                <a:cubicBezTo>
                  <a:pt x="7554994" y="2830036"/>
                  <a:pt x="7245502" y="2847914"/>
                  <a:pt x="6935502" y="2859086"/>
                </a:cubicBezTo>
                <a:cubicBezTo>
                  <a:pt x="6782917" y="2864549"/>
                  <a:pt x="6630334" y="2868397"/>
                  <a:pt x="6477750" y="2872989"/>
                </a:cubicBezTo>
                <a:cubicBezTo>
                  <a:pt x="6439195" y="2870905"/>
                  <a:pt x="6400529" y="2872530"/>
                  <a:pt x="6362294" y="2877832"/>
                </a:cubicBezTo>
                <a:lnTo>
                  <a:pt x="6057129" y="2877832"/>
                </a:lnTo>
                <a:lnTo>
                  <a:pt x="5977784" y="2873238"/>
                </a:lnTo>
                <a:cubicBezTo>
                  <a:pt x="5740261" y="2860825"/>
                  <a:pt x="5502739" y="2847046"/>
                  <a:pt x="5265087" y="2836989"/>
                </a:cubicBezTo>
                <a:cubicBezTo>
                  <a:pt x="4958267" y="2824573"/>
                  <a:pt x="4651826" y="2804093"/>
                  <a:pt x="4346277" y="2774919"/>
                </a:cubicBezTo>
                <a:cubicBezTo>
                  <a:pt x="4021654" y="2744007"/>
                  <a:pt x="3697795" y="2709372"/>
                  <a:pt x="3373045" y="2676350"/>
                </a:cubicBezTo>
                <a:cubicBezTo>
                  <a:pt x="3035412" y="2642088"/>
                  <a:pt x="2698456" y="2602449"/>
                  <a:pt x="2362173" y="2557423"/>
                </a:cubicBezTo>
                <a:cubicBezTo>
                  <a:pt x="1984692" y="2507270"/>
                  <a:pt x="1608364" y="2449544"/>
                  <a:pt x="1233178" y="2384247"/>
                </a:cubicBezTo>
                <a:cubicBezTo>
                  <a:pt x="842181" y="2315534"/>
                  <a:pt x="453758" y="2237046"/>
                  <a:pt x="68500" y="2144540"/>
                </a:cubicBezTo>
                <a:lnTo>
                  <a:pt x="0" y="2127185"/>
                </a:lnTo>
                <a:lnTo>
                  <a:pt x="0" y="2070696"/>
                </a:lnTo>
                <a:lnTo>
                  <a:pt x="72441" y="2089473"/>
                </a:lnTo>
                <a:cubicBezTo>
                  <a:pt x="247961" y="2131651"/>
                  <a:pt x="424164" y="2170911"/>
                  <a:pt x="600716" y="2207843"/>
                </a:cubicBezTo>
                <a:cubicBezTo>
                  <a:pt x="988279" y="2288657"/>
                  <a:pt x="1378133" y="2357555"/>
                  <a:pt x="1769512" y="2418011"/>
                </a:cubicBezTo>
                <a:cubicBezTo>
                  <a:pt x="2052426" y="2461587"/>
                  <a:pt x="2335725" y="2501684"/>
                  <a:pt x="2613554" y="2534953"/>
                </a:cubicBezTo>
                <a:cubicBezTo>
                  <a:pt x="2605544" y="2537560"/>
                  <a:pt x="2594611" y="2527504"/>
                  <a:pt x="2581134" y="2525022"/>
                </a:cubicBezTo>
                <a:cubicBezTo>
                  <a:pt x="2087178" y="2433070"/>
                  <a:pt x="1597684" y="2322177"/>
                  <a:pt x="1112635" y="2192325"/>
                </a:cubicBezTo>
                <a:cubicBezTo>
                  <a:pt x="880453" y="2130254"/>
                  <a:pt x="649713" y="2063776"/>
                  <a:pt x="420412" y="1992892"/>
                </a:cubicBezTo>
                <a:lnTo>
                  <a:pt x="0" y="185397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1B2FD63-092E-12E0-F7A8-FC6C0D8A6C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160" y="390525"/>
            <a:ext cx="8182230" cy="151030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57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Inside a cell</a:t>
            </a:r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id="{56037404-66BD-46B5-9323-1B53131967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980654" y="1753266"/>
            <a:ext cx="3182692" cy="18288"/>
          </a:xfrm>
          <a:custGeom>
            <a:avLst/>
            <a:gdLst>
              <a:gd name="connsiteX0" fmla="*/ 0 w 3182692"/>
              <a:gd name="connsiteY0" fmla="*/ 0 h 18288"/>
              <a:gd name="connsiteX1" fmla="*/ 604711 w 3182692"/>
              <a:gd name="connsiteY1" fmla="*/ 0 h 18288"/>
              <a:gd name="connsiteX2" fmla="*/ 1241250 w 3182692"/>
              <a:gd name="connsiteY2" fmla="*/ 0 h 18288"/>
              <a:gd name="connsiteX3" fmla="*/ 1909615 w 3182692"/>
              <a:gd name="connsiteY3" fmla="*/ 0 h 18288"/>
              <a:gd name="connsiteX4" fmla="*/ 2577981 w 3182692"/>
              <a:gd name="connsiteY4" fmla="*/ 0 h 18288"/>
              <a:gd name="connsiteX5" fmla="*/ 3182692 w 3182692"/>
              <a:gd name="connsiteY5" fmla="*/ 0 h 18288"/>
              <a:gd name="connsiteX6" fmla="*/ 3182692 w 3182692"/>
              <a:gd name="connsiteY6" fmla="*/ 18288 h 18288"/>
              <a:gd name="connsiteX7" fmla="*/ 2482500 w 3182692"/>
              <a:gd name="connsiteY7" fmla="*/ 18288 h 18288"/>
              <a:gd name="connsiteX8" fmla="*/ 1782308 w 3182692"/>
              <a:gd name="connsiteY8" fmla="*/ 18288 h 18288"/>
              <a:gd name="connsiteX9" fmla="*/ 1145769 w 3182692"/>
              <a:gd name="connsiteY9" fmla="*/ 18288 h 18288"/>
              <a:gd name="connsiteX10" fmla="*/ 0 w 3182692"/>
              <a:gd name="connsiteY10" fmla="*/ 18288 h 18288"/>
              <a:gd name="connsiteX11" fmla="*/ 0 w 3182692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182692" h="18288" fill="none" extrusionOk="0">
                <a:moveTo>
                  <a:pt x="0" y="0"/>
                </a:moveTo>
                <a:cubicBezTo>
                  <a:pt x="126686" y="-21366"/>
                  <a:pt x="467788" y="9025"/>
                  <a:pt x="604711" y="0"/>
                </a:cubicBezTo>
                <a:cubicBezTo>
                  <a:pt x="741634" y="-9025"/>
                  <a:pt x="1061620" y="6814"/>
                  <a:pt x="1241250" y="0"/>
                </a:cubicBezTo>
                <a:cubicBezTo>
                  <a:pt x="1420880" y="-6814"/>
                  <a:pt x="1713773" y="13383"/>
                  <a:pt x="1909615" y="0"/>
                </a:cubicBezTo>
                <a:cubicBezTo>
                  <a:pt x="2105457" y="-13383"/>
                  <a:pt x="2257256" y="13567"/>
                  <a:pt x="2577981" y="0"/>
                </a:cubicBezTo>
                <a:cubicBezTo>
                  <a:pt x="2898706" y="-13567"/>
                  <a:pt x="3026063" y="6328"/>
                  <a:pt x="3182692" y="0"/>
                </a:cubicBezTo>
                <a:cubicBezTo>
                  <a:pt x="3181983" y="8157"/>
                  <a:pt x="3182279" y="12125"/>
                  <a:pt x="3182692" y="18288"/>
                </a:cubicBezTo>
                <a:cubicBezTo>
                  <a:pt x="2998421" y="21742"/>
                  <a:pt x="2675038" y="19014"/>
                  <a:pt x="2482500" y="18288"/>
                </a:cubicBezTo>
                <a:cubicBezTo>
                  <a:pt x="2289962" y="17562"/>
                  <a:pt x="1930644" y="6834"/>
                  <a:pt x="1782308" y="18288"/>
                </a:cubicBezTo>
                <a:cubicBezTo>
                  <a:pt x="1633972" y="29742"/>
                  <a:pt x="1287388" y="-1992"/>
                  <a:pt x="1145769" y="18288"/>
                </a:cubicBezTo>
                <a:cubicBezTo>
                  <a:pt x="1004150" y="38568"/>
                  <a:pt x="256377" y="-37438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182692" h="18288" stroke="0" extrusionOk="0">
                <a:moveTo>
                  <a:pt x="0" y="0"/>
                </a:moveTo>
                <a:cubicBezTo>
                  <a:pt x="283446" y="18201"/>
                  <a:pt x="432812" y="7290"/>
                  <a:pt x="604711" y="0"/>
                </a:cubicBezTo>
                <a:cubicBezTo>
                  <a:pt x="776610" y="-7290"/>
                  <a:pt x="982253" y="15478"/>
                  <a:pt x="1145769" y="0"/>
                </a:cubicBezTo>
                <a:cubicBezTo>
                  <a:pt x="1309285" y="-15478"/>
                  <a:pt x="1514247" y="-25520"/>
                  <a:pt x="1845961" y="0"/>
                </a:cubicBezTo>
                <a:cubicBezTo>
                  <a:pt x="2177675" y="25520"/>
                  <a:pt x="2297588" y="16646"/>
                  <a:pt x="2450673" y="0"/>
                </a:cubicBezTo>
                <a:cubicBezTo>
                  <a:pt x="2603758" y="-16646"/>
                  <a:pt x="3023048" y="-21196"/>
                  <a:pt x="3182692" y="0"/>
                </a:cubicBezTo>
                <a:cubicBezTo>
                  <a:pt x="3182428" y="4493"/>
                  <a:pt x="3183076" y="9472"/>
                  <a:pt x="3182692" y="18288"/>
                </a:cubicBezTo>
                <a:cubicBezTo>
                  <a:pt x="3039109" y="-12701"/>
                  <a:pt x="2823860" y="13848"/>
                  <a:pt x="2546154" y="18288"/>
                </a:cubicBezTo>
                <a:cubicBezTo>
                  <a:pt x="2268448" y="22728"/>
                  <a:pt x="2098674" y="5291"/>
                  <a:pt x="1845961" y="18288"/>
                </a:cubicBezTo>
                <a:cubicBezTo>
                  <a:pt x="1593248" y="31285"/>
                  <a:pt x="1456743" y="27560"/>
                  <a:pt x="1304904" y="18288"/>
                </a:cubicBezTo>
                <a:cubicBezTo>
                  <a:pt x="1153065" y="9016"/>
                  <a:pt x="947204" y="11126"/>
                  <a:pt x="668365" y="18288"/>
                </a:cubicBezTo>
                <a:cubicBezTo>
                  <a:pt x="389526" y="25450"/>
                  <a:pt x="288244" y="-4628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38100" cap="rnd">
            <a:solidFill>
              <a:srgbClr val="FFFFFF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Online Media 2" descr="DNA animation (2002-2014) by Drew Berry and Etsuko Uno wehi.tv #ScienceArt">
            <a:hlinkClick r:id="" action="ppaction://media"/>
            <a:extLst>
              <a:ext uri="{FF2B5EF4-FFF2-40B4-BE49-F238E27FC236}">
                <a16:creationId xmlns:a16="http://schemas.microsoft.com/office/drawing/2014/main" id="{189E7313-6936-726C-F14B-3CFC8C2756EE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230403" y="2995175"/>
            <a:ext cx="6679743" cy="3774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707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9144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195FC13-EBD4-FA13-22E7-2080E20A45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399" y="643467"/>
            <a:ext cx="8408193" cy="744836"/>
          </a:xfrm>
        </p:spPr>
        <p:txBody>
          <a:bodyPr>
            <a:normAutofit/>
          </a:bodyPr>
          <a:lstStyle/>
          <a:p>
            <a:r>
              <a:rPr lang="en-CZ" sz="2800" dirty="0">
                <a:solidFill>
                  <a:schemeClr val="bg1"/>
                </a:solidFill>
              </a:rPr>
              <a:t>Biomolecular condensates</a:t>
            </a:r>
          </a:p>
        </p:txBody>
      </p:sp>
      <p:pic>
        <p:nvPicPr>
          <p:cNvPr id="3" name="Online Media 2" descr="Cliff Brangwynne (Princeton &amp; HHMI) 1: Liquid Phase Separation in Living Cells">
            <a:hlinkClick r:id="" action="ppaction://media"/>
            <a:extLst>
              <a:ext uri="{FF2B5EF4-FFF2-40B4-BE49-F238E27FC236}">
                <a16:creationId xmlns:a16="http://schemas.microsoft.com/office/drawing/2014/main" id="{8C891AF1-DB2C-AA85-137F-0F2F08A5215A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683328" y="1675227"/>
            <a:ext cx="7777343" cy="4394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763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E96184-3934-88B8-9EEE-8C000FFCF1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808038"/>
          </a:xfrm>
        </p:spPr>
        <p:txBody>
          <a:bodyPr/>
          <a:lstStyle/>
          <a:p>
            <a:r>
              <a:rPr lang="en-CZ" dirty="0"/>
              <a:t>Cell size in context</a:t>
            </a:r>
          </a:p>
        </p:txBody>
      </p:sp>
      <p:pic>
        <p:nvPicPr>
          <p:cNvPr id="1026" name="Picture 2" descr="4.1.4: Cell Size - Biology LibreTexts">
            <a:extLst>
              <a:ext uri="{FF2B5EF4-FFF2-40B4-BE49-F238E27FC236}">
                <a16:creationId xmlns:a16="http://schemas.microsoft.com/office/drawing/2014/main" id="{7F5DB7EB-9361-6A94-3659-48B86A60E9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" y="914400"/>
            <a:ext cx="8636000" cy="538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6">
            <a:extLst>
              <a:ext uri="{FF2B5EF4-FFF2-40B4-BE49-F238E27FC236}">
                <a16:creationId xmlns:a16="http://schemas.microsoft.com/office/drawing/2014/main" id="{AC1FA095-B8EC-E44F-9DC0-3082BE46B5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6299200"/>
            <a:ext cx="153323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/>
            <a:r>
              <a:rPr lang="en-GB" sz="1200" b="0" i="0" dirty="0">
                <a:solidFill>
                  <a:srgbClr val="5A5A5A"/>
                </a:solidFill>
                <a:effectLst/>
                <a:latin typeface="Helvetica Neue" panose="02000503000000020004" pitchFamily="2" charset="0"/>
              </a:rPr>
              <a:t>Biology </a:t>
            </a:r>
            <a:r>
              <a:rPr lang="en-GB" sz="1200" b="0" i="0" dirty="0" err="1">
                <a:solidFill>
                  <a:srgbClr val="5A5A5A"/>
                </a:solidFill>
                <a:effectLst/>
                <a:latin typeface="Helvetica Neue" panose="02000503000000020004" pitchFamily="2" charset="0"/>
              </a:rPr>
              <a:t>LibreTexts</a:t>
            </a:r>
            <a:endParaRPr lang="en-GB" sz="1200" b="0" i="0" dirty="0">
              <a:solidFill>
                <a:srgbClr val="5A5A5A"/>
              </a:solidFill>
              <a:effectLst/>
              <a:latin typeface="Helvetica 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52652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21132F-332F-5EED-0CE5-F0D87E132F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Z" dirty="0"/>
              <a:t>Bacterial cell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448F813-5C45-C716-048B-A7C8921C03B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686791"/>
            <a:ext cx="4572000" cy="3497580"/>
          </a:xfrm>
          <a:prstGeom prst="rect">
            <a:avLst/>
          </a:prstGeom>
        </p:spPr>
      </p:pic>
      <p:pic>
        <p:nvPicPr>
          <p:cNvPr id="5" name="Picture 4" descr="A round object with colorful sprinkles&#10;&#10;Description automatically generated">
            <a:extLst>
              <a:ext uri="{FF2B5EF4-FFF2-40B4-BE49-F238E27FC236}">
                <a16:creationId xmlns:a16="http://schemas.microsoft.com/office/drawing/2014/main" id="{852D5CE6-6CFC-C014-C2B9-3B1045478B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1621927"/>
            <a:ext cx="3657600" cy="3521573"/>
          </a:xfrm>
          <a:prstGeom prst="rect">
            <a:avLst/>
          </a:prstGeom>
        </p:spPr>
      </p:pic>
      <p:sp>
        <p:nvSpPr>
          <p:cNvPr id="6" name="Text Box 6">
            <a:extLst>
              <a:ext uri="{FF2B5EF4-FFF2-40B4-BE49-F238E27FC236}">
                <a16:creationId xmlns:a16="http://schemas.microsoft.com/office/drawing/2014/main" id="{462DA881-B5B6-4489-AD6F-056DBE8BE5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7800" y="5347789"/>
            <a:ext cx="3810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/>
            <a:r>
              <a:rPr lang="en-GB" sz="1200" b="0" i="0" dirty="0">
                <a:solidFill>
                  <a:srgbClr val="5A5A5A"/>
                </a:solidFill>
                <a:effectLst/>
                <a:latin typeface="Helvetica Neue" panose="02000503000000020004" pitchFamily="2" charset="0"/>
              </a:rPr>
              <a:t>Mycoplasma mycoides illustration by David </a:t>
            </a:r>
            <a:r>
              <a:rPr lang="en-GB" sz="1200" b="0" i="0" dirty="0" err="1">
                <a:solidFill>
                  <a:srgbClr val="5A5A5A"/>
                </a:solidFill>
                <a:effectLst/>
                <a:latin typeface="Helvetica Neue" panose="02000503000000020004" pitchFamily="2" charset="0"/>
              </a:rPr>
              <a:t>Goodsell</a:t>
            </a:r>
            <a:endParaRPr lang="en-GB" sz="1200" b="0" i="0" dirty="0">
              <a:solidFill>
                <a:srgbClr val="5A5A5A"/>
              </a:solidFill>
              <a:effectLst/>
              <a:latin typeface="Helvetica 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46076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859019D-11DF-3AFC-157F-7D353DCE3D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7C98A213-5994-475E-B327-DC6EC27FBA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87D8173-F213-C4B5-1E08-F6B42AEEF5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160" y="152400"/>
            <a:ext cx="8182230" cy="1065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5700" dirty="0"/>
              <a:t>Inside a bacterial cell</a:t>
            </a:r>
          </a:p>
        </p:txBody>
      </p:sp>
      <p:sp>
        <p:nvSpPr>
          <p:cNvPr id="6" name="Text Box 6">
            <a:extLst>
              <a:ext uri="{FF2B5EF4-FFF2-40B4-BE49-F238E27FC236}">
                <a16:creationId xmlns:a16="http://schemas.microsoft.com/office/drawing/2014/main" id="{8DF08FD4-B47D-44D6-66C1-ED5510F924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160" y="1333563"/>
            <a:ext cx="8182233" cy="552659"/>
          </a:xfrm>
          <a:prstGeom prst="rect">
            <a:avLst/>
          </a:prstGeom>
        </p:spPr>
        <p:txBody>
          <a:bodyPr vert="horz" lIns="91440" tIns="45720" rIns="91440" bIns="45720" rtlCol="0" anchor="ctr">
            <a:prstTxWarp prst="textNoShape">
              <a:avLst/>
            </a:prstTxWarp>
            <a:norm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en-US" sz="2400" b="0" i="0" dirty="0">
                <a:effectLst/>
              </a:rPr>
              <a:t>Mycoplasma mycoides illustration by David </a:t>
            </a:r>
            <a:r>
              <a:rPr lang="en-US" sz="2400" b="0" i="0" dirty="0" err="1">
                <a:effectLst/>
              </a:rPr>
              <a:t>Goodsell</a:t>
            </a:r>
            <a:endParaRPr lang="en-US" sz="2400" b="0" i="0" dirty="0">
              <a:effectLst/>
            </a:endParaRPr>
          </a:p>
        </p:txBody>
      </p:sp>
      <p:sp>
        <p:nvSpPr>
          <p:cNvPr id="1033" name="sketch line">
            <a:extLst>
              <a:ext uri="{FF2B5EF4-FFF2-40B4-BE49-F238E27FC236}">
                <a16:creationId xmlns:a16="http://schemas.microsoft.com/office/drawing/2014/main" id="{4B030A0D-0DAD-4A99-89BB-419527D6A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542032" y="1800088"/>
            <a:ext cx="4057650" cy="18288"/>
          </a:xfrm>
          <a:custGeom>
            <a:avLst/>
            <a:gdLst>
              <a:gd name="connsiteX0" fmla="*/ 0 w 4057650"/>
              <a:gd name="connsiteY0" fmla="*/ 0 h 18288"/>
              <a:gd name="connsiteX1" fmla="*/ 757428 w 4057650"/>
              <a:gd name="connsiteY1" fmla="*/ 0 h 18288"/>
              <a:gd name="connsiteX2" fmla="*/ 1474279 w 4057650"/>
              <a:gd name="connsiteY2" fmla="*/ 0 h 18288"/>
              <a:gd name="connsiteX3" fmla="*/ 2191131 w 4057650"/>
              <a:gd name="connsiteY3" fmla="*/ 0 h 18288"/>
              <a:gd name="connsiteX4" fmla="*/ 2745676 w 4057650"/>
              <a:gd name="connsiteY4" fmla="*/ 0 h 18288"/>
              <a:gd name="connsiteX5" fmla="*/ 3340798 w 4057650"/>
              <a:gd name="connsiteY5" fmla="*/ 0 h 18288"/>
              <a:gd name="connsiteX6" fmla="*/ 4057650 w 4057650"/>
              <a:gd name="connsiteY6" fmla="*/ 0 h 18288"/>
              <a:gd name="connsiteX7" fmla="*/ 4057650 w 4057650"/>
              <a:gd name="connsiteY7" fmla="*/ 18288 h 18288"/>
              <a:gd name="connsiteX8" fmla="*/ 3381375 w 4057650"/>
              <a:gd name="connsiteY8" fmla="*/ 18288 h 18288"/>
              <a:gd name="connsiteX9" fmla="*/ 2826830 w 4057650"/>
              <a:gd name="connsiteY9" fmla="*/ 18288 h 18288"/>
              <a:gd name="connsiteX10" fmla="*/ 2272284 w 4057650"/>
              <a:gd name="connsiteY10" fmla="*/ 18288 h 18288"/>
              <a:gd name="connsiteX11" fmla="*/ 1555432 w 4057650"/>
              <a:gd name="connsiteY11" fmla="*/ 18288 h 18288"/>
              <a:gd name="connsiteX12" fmla="*/ 960310 w 4057650"/>
              <a:gd name="connsiteY12" fmla="*/ 18288 h 18288"/>
              <a:gd name="connsiteX13" fmla="*/ 0 w 4057650"/>
              <a:gd name="connsiteY13" fmla="*/ 18288 h 18288"/>
              <a:gd name="connsiteX14" fmla="*/ 0 w 4057650"/>
              <a:gd name="connsiteY14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057650" h="18288" fill="none" extrusionOk="0">
                <a:moveTo>
                  <a:pt x="0" y="0"/>
                </a:moveTo>
                <a:cubicBezTo>
                  <a:pt x="371182" y="3227"/>
                  <a:pt x="494372" y="9222"/>
                  <a:pt x="757428" y="0"/>
                </a:cubicBezTo>
                <a:cubicBezTo>
                  <a:pt x="1020484" y="-9222"/>
                  <a:pt x="1116719" y="-4357"/>
                  <a:pt x="1474279" y="0"/>
                </a:cubicBezTo>
                <a:cubicBezTo>
                  <a:pt x="1831839" y="4357"/>
                  <a:pt x="1920973" y="-11809"/>
                  <a:pt x="2191131" y="0"/>
                </a:cubicBezTo>
                <a:cubicBezTo>
                  <a:pt x="2461289" y="11809"/>
                  <a:pt x="2589480" y="-22604"/>
                  <a:pt x="2745676" y="0"/>
                </a:cubicBezTo>
                <a:cubicBezTo>
                  <a:pt x="2901872" y="22604"/>
                  <a:pt x="3136452" y="-12306"/>
                  <a:pt x="3340798" y="0"/>
                </a:cubicBezTo>
                <a:cubicBezTo>
                  <a:pt x="3545144" y="12306"/>
                  <a:pt x="3766934" y="-21556"/>
                  <a:pt x="4057650" y="0"/>
                </a:cubicBezTo>
                <a:cubicBezTo>
                  <a:pt x="4057150" y="8855"/>
                  <a:pt x="4057759" y="14521"/>
                  <a:pt x="4057650" y="18288"/>
                </a:cubicBezTo>
                <a:cubicBezTo>
                  <a:pt x="3743404" y="40125"/>
                  <a:pt x="3625516" y="-14923"/>
                  <a:pt x="3381375" y="18288"/>
                </a:cubicBezTo>
                <a:cubicBezTo>
                  <a:pt x="3137235" y="51499"/>
                  <a:pt x="2946571" y="1"/>
                  <a:pt x="2826830" y="18288"/>
                </a:cubicBezTo>
                <a:cubicBezTo>
                  <a:pt x="2707090" y="36575"/>
                  <a:pt x="2402756" y="1432"/>
                  <a:pt x="2272284" y="18288"/>
                </a:cubicBezTo>
                <a:cubicBezTo>
                  <a:pt x="2141812" y="35144"/>
                  <a:pt x="1895935" y="18199"/>
                  <a:pt x="1555432" y="18288"/>
                </a:cubicBezTo>
                <a:cubicBezTo>
                  <a:pt x="1214929" y="18377"/>
                  <a:pt x="1103072" y="14503"/>
                  <a:pt x="960310" y="18288"/>
                </a:cubicBezTo>
                <a:cubicBezTo>
                  <a:pt x="817548" y="22073"/>
                  <a:pt x="402272" y="-29359"/>
                  <a:pt x="0" y="18288"/>
                </a:cubicBezTo>
                <a:cubicBezTo>
                  <a:pt x="683" y="12014"/>
                  <a:pt x="724" y="5908"/>
                  <a:pt x="0" y="0"/>
                </a:cubicBezTo>
                <a:close/>
              </a:path>
              <a:path w="4057650" h="18288" stroke="0" extrusionOk="0">
                <a:moveTo>
                  <a:pt x="0" y="0"/>
                </a:moveTo>
                <a:cubicBezTo>
                  <a:pt x="248348" y="13145"/>
                  <a:pt x="486117" y="25042"/>
                  <a:pt x="635698" y="0"/>
                </a:cubicBezTo>
                <a:cubicBezTo>
                  <a:pt x="785279" y="-25042"/>
                  <a:pt x="917762" y="-5537"/>
                  <a:pt x="1190244" y="0"/>
                </a:cubicBezTo>
                <a:cubicBezTo>
                  <a:pt x="1462726" y="5537"/>
                  <a:pt x="1667120" y="-21232"/>
                  <a:pt x="1947672" y="0"/>
                </a:cubicBezTo>
                <a:cubicBezTo>
                  <a:pt x="2228224" y="21232"/>
                  <a:pt x="2280631" y="-21698"/>
                  <a:pt x="2583370" y="0"/>
                </a:cubicBezTo>
                <a:cubicBezTo>
                  <a:pt x="2886109" y="21698"/>
                  <a:pt x="3022941" y="19647"/>
                  <a:pt x="3219069" y="0"/>
                </a:cubicBezTo>
                <a:cubicBezTo>
                  <a:pt x="3415197" y="-19647"/>
                  <a:pt x="3747500" y="26991"/>
                  <a:pt x="4057650" y="0"/>
                </a:cubicBezTo>
                <a:cubicBezTo>
                  <a:pt x="4056752" y="7180"/>
                  <a:pt x="4057819" y="13790"/>
                  <a:pt x="4057650" y="18288"/>
                </a:cubicBezTo>
                <a:cubicBezTo>
                  <a:pt x="3865148" y="-3313"/>
                  <a:pt x="3702543" y="49468"/>
                  <a:pt x="3381375" y="18288"/>
                </a:cubicBezTo>
                <a:cubicBezTo>
                  <a:pt x="3060208" y="-12892"/>
                  <a:pt x="2956571" y="-8678"/>
                  <a:pt x="2826830" y="18288"/>
                </a:cubicBezTo>
                <a:cubicBezTo>
                  <a:pt x="2697089" y="45254"/>
                  <a:pt x="2411031" y="43154"/>
                  <a:pt x="2150555" y="18288"/>
                </a:cubicBezTo>
                <a:cubicBezTo>
                  <a:pt x="1890080" y="-6578"/>
                  <a:pt x="1741827" y="-615"/>
                  <a:pt x="1474280" y="18288"/>
                </a:cubicBezTo>
                <a:cubicBezTo>
                  <a:pt x="1206734" y="37191"/>
                  <a:pt x="998203" y="33335"/>
                  <a:pt x="838581" y="18288"/>
                </a:cubicBezTo>
                <a:cubicBezTo>
                  <a:pt x="678959" y="3241"/>
                  <a:pt x="187101" y="-13212"/>
                  <a:pt x="0" y="18288"/>
                </a:cubicBezTo>
                <a:cubicBezTo>
                  <a:pt x="571" y="10093"/>
                  <a:pt x="-125" y="840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9BD81C2-FB7D-1D58-4F36-00EE6C9197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59124" y="1912300"/>
            <a:ext cx="2818638" cy="2748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A colorful circular object with green grass&#10;&#10;Description automatically generated with medium confidence">
            <a:extLst>
              <a:ext uri="{FF2B5EF4-FFF2-40B4-BE49-F238E27FC236}">
                <a16:creationId xmlns:a16="http://schemas.microsoft.com/office/drawing/2014/main" id="{6C435FD3-34A7-D062-2E7C-87E671C5B1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6535" y="1886222"/>
            <a:ext cx="2818638" cy="274817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0824D46-5926-8F91-91E6-0E6924EBEA5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461" y="2119612"/>
            <a:ext cx="2818638" cy="2064653"/>
          </a:xfrm>
          <a:prstGeom prst="rect">
            <a:avLst/>
          </a:prstGeom>
        </p:spPr>
      </p:pic>
      <p:sp>
        <p:nvSpPr>
          <p:cNvPr id="13" name="Text Box 6">
            <a:extLst>
              <a:ext uri="{FF2B5EF4-FFF2-40B4-BE49-F238E27FC236}">
                <a16:creationId xmlns:a16="http://schemas.microsoft.com/office/drawing/2014/main" id="{8B7CB2ED-E050-8DCA-4B68-C2243EFE4F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4702240"/>
            <a:ext cx="4419600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/>
            <a:r>
              <a:rPr lang="en-GB" sz="800" b="0" i="0" dirty="0">
                <a:solidFill>
                  <a:srgbClr val="5A5A5A"/>
                </a:solidFill>
                <a:effectLst/>
                <a:latin typeface="Helvetica Neue" panose="02000503000000020004" pitchFamily="2" charset="0"/>
              </a:rPr>
              <a:t>Key for “Mycoplasma mycoides” </a:t>
            </a:r>
          </a:p>
          <a:p>
            <a:pPr algn="l"/>
            <a:r>
              <a:rPr lang="en-GB" sz="800" b="1" i="0" dirty="0">
                <a:solidFill>
                  <a:srgbClr val="5A5A5A"/>
                </a:solidFill>
                <a:effectLst/>
                <a:latin typeface="Helvetica Neue" panose="02000503000000020004" pitchFamily="2" charset="0"/>
              </a:rPr>
              <a:t>Protein synthesis (labels in black)</a:t>
            </a:r>
            <a:endParaRPr lang="en-GB" sz="800" b="0" i="0" dirty="0">
              <a:solidFill>
                <a:srgbClr val="5A5A5A"/>
              </a:solidFill>
              <a:effectLst/>
              <a:latin typeface="Helvetica Neue" panose="02000503000000020004" pitchFamily="2" charset="0"/>
            </a:endParaRPr>
          </a:p>
          <a:p>
            <a:pPr algn="l">
              <a:buFont typeface="+mj-lt"/>
              <a:buAutoNum type="arabicPeriod"/>
            </a:pPr>
            <a:r>
              <a:rPr lang="en-GB" sz="800" b="0" i="0" u="none" strike="noStrike" dirty="0">
                <a:solidFill>
                  <a:srgbClr val="337AC7"/>
                </a:solidFill>
                <a:effectLst/>
                <a:latin typeface="Helvetica Neue" panose="02000503000000020004" pitchFamily="2" charset="0"/>
                <a:hlinkClick r:id="rId5"/>
              </a:rPr>
              <a:t>DNA</a:t>
            </a:r>
            <a:endParaRPr lang="en-GB" sz="800" b="0" i="0" dirty="0">
              <a:solidFill>
                <a:srgbClr val="5A5A5A"/>
              </a:solidFill>
              <a:effectLst/>
              <a:latin typeface="Helvetica Neue" panose="02000503000000020004" pitchFamily="2" charset="0"/>
            </a:endParaRPr>
          </a:p>
          <a:p>
            <a:pPr algn="l">
              <a:buFont typeface="+mj-lt"/>
              <a:buAutoNum type="arabicPeriod"/>
            </a:pPr>
            <a:r>
              <a:rPr lang="en-GB" sz="800" b="0" i="0" u="none" strike="noStrike" dirty="0">
                <a:solidFill>
                  <a:srgbClr val="337AC7"/>
                </a:solidFill>
                <a:effectLst/>
                <a:latin typeface="Helvetica Neue" panose="02000503000000020004" pitchFamily="2" charset="0"/>
                <a:hlinkClick r:id="rId6"/>
              </a:rPr>
              <a:t>DNA polymerase</a:t>
            </a:r>
            <a:endParaRPr lang="en-GB" sz="800" b="0" i="0" dirty="0">
              <a:solidFill>
                <a:srgbClr val="5A5A5A"/>
              </a:solidFill>
              <a:effectLst/>
              <a:latin typeface="Helvetica Neue" panose="02000503000000020004" pitchFamily="2" charset="0"/>
            </a:endParaRPr>
          </a:p>
          <a:p>
            <a:pPr algn="l">
              <a:buFont typeface="+mj-lt"/>
              <a:buAutoNum type="arabicPeriod"/>
            </a:pPr>
            <a:r>
              <a:rPr lang="en-GB" sz="800" b="0" i="0" u="none" strike="noStrike" dirty="0">
                <a:solidFill>
                  <a:srgbClr val="337AC7"/>
                </a:solidFill>
                <a:effectLst/>
                <a:latin typeface="Helvetica Neue" panose="02000503000000020004" pitchFamily="2" charset="0"/>
                <a:hlinkClick r:id="rId7"/>
              </a:rPr>
              <a:t>single-stranded-DNA binding protein</a:t>
            </a:r>
            <a:r>
              <a:rPr lang="en-GB" sz="800" b="0" i="0" dirty="0">
                <a:solidFill>
                  <a:srgbClr val="5A5A5A"/>
                </a:solidFill>
                <a:effectLst/>
                <a:latin typeface="Helvetica Neue" panose="02000503000000020004" pitchFamily="2" charset="0"/>
              </a:rPr>
              <a:t> (protects single-stranded portions during replication)</a:t>
            </a:r>
          </a:p>
          <a:p>
            <a:pPr algn="l">
              <a:buFont typeface="+mj-lt"/>
              <a:buAutoNum type="arabicPeriod"/>
            </a:pPr>
            <a:r>
              <a:rPr lang="en-GB" sz="800" b="0" i="0" u="none" strike="noStrike" dirty="0">
                <a:solidFill>
                  <a:srgbClr val="337AC7"/>
                </a:solidFill>
                <a:effectLst/>
                <a:latin typeface="Helvetica Neue" panose="02000503000000020004" pitchFamily="2" charset="0"/>
                <a:hlinkClick r:id="rId8"/>
              </a:rPr>
              <a:t>RNA polymerase</a:t>
            </a:r>
            <a:endParaRPr lang="en-GB" sz="800" b="0" i="0" dirty="0">
              <a:solidFill>
                <a:srgbClr val="5A5A5A"/>
              </a:solidFill>
              <a:effectLst/>
              <a:latin typeface="Helvetica Neue" panose="02000503000000020004" pitchFamily="2" charset="0"/>
            </a:endParaRPr>
          </a:p>
          <a:p>
            <a:pPr algn="l">
              <a:buFont typeface="+mj-lt"/>
              <a:buAutoNum type="arabicPeriod"/>
            </a:pPr>
            <a:r>
              <a:rPr lang="en-GB" sz="800" b="0" i="0" dirty="0">
                <a:solidFill>
                  <a:srgbClr val="5A5A5A"/>
                </a:solidFill>
                <a:effectLst/>
                <a:latin typeface="Helvetica Neue" panose="02000503000000020004" pitchFamily="2" charset="0"/>
              </a:rPr>
              <a:t>messenger RNA</a:t>
            </a:r>
          </a:p>
          <a:p>
            <a:pPr algn="l">
              <a:buFont typeface="+mj-lt"/>
              <a:buAutoNum type="arabicPeriod"/>
            </a:pPr>
            <a:r>
              <a:rPr lang="en-GB" sz="800" b="0" i="0" u="none" strike="noStrike" dirty="0">
                <a:solidFill>
                  <a:srgbClr val="337AC7"/>
                </a:solidFill>
                <a:effectLst/>
                <a:latin typeface="Helvetica Neue" panose="02000503000000020004" pitchFamily="2" charset="0"/>
                <a:hlinkClick r:id="rId9"/>
              </a:rPr>
              <a:t>ribosome</a:t>
            </a:r>
            <a:endParaRPr lang="en-GB" sz="800" b="0" i="0" dirty="0">
              <a:solidFill>
                <a:srgbClr val="5A5A5A"/>
              </a:solidFill>
              <a:effectLst/>
              <a:latin typeface="Helvetica Neue" panose="02000503000000020004" pitchFamily="2" charset="0"/>
            </a:endParaRPr>
          </a:p>
          <a:p>
            <a:pPr algn="l">
              <a:buFont typeface="+mj-lt"/>
              <a:buAutoNum type="arabicPeriod"/>
            </a:pPr>
            <a:r>
              <a:rPr lang="en-GB" sz="800" b="0" i="0" u="none" strike="noStrike" dirty="0">
                <a:solidFill>
                  <a:srgbClr val="337AC7"/>
                </a:solidFill>
                <a:effectLst/>
                <a:latin typeface="Helvetica Neue" panose="02000503000000020004" pitchFamily="2" charset="0"/>
                <a:hlinkClick r:id="rId10"/>
              </a:rPr>
              <a:t>transfer RNA</a:t>
            </a:r>
            <a:r>
              <a:rPr lang="en-GB" sz="800" b="0" i="0" dirty="0">
                <a:solidFill>
                  <a:srgbClr val="5A5A5A"/>
                </a:solidFill>
                <a:effectLst/>
                <a:latin typeface="Helvetica Neue" panose="02000503000000020004" pitchFamily="2" charset="0"/>
              </a:rPr>
              <a:t>(in pink) and </a:t>
            </a:r>
            <a:r>
              <a:rPr lang="en-GB" sz="800" b="0" i="0" u="none" strike="noStrike" dirty="0">
                <a:solidFill>
                  <a:srgbClr val="337AC7"/>
                </a:solidFill>
                <a:effectLst/>
                <a:latin typeface="Helvetica Neue" panose="02000503000000020004" pitchFamily="2" charset="0"/>
                <a:hlinkClick r:id="rId11"/>
              </a:rPr>
              <a:t>elongation factor Tu</a:t>
            </a:r>
            <a:r>
              <a:rPr lang="en-GB" sz="800" b="0" i="0" dirty="0">
                <a:solidFill>
                  <a:srgbClr val="5A5A5A"/>
                </a:solidFill>
                <a:effectLst/>
                <a:latin typeface="Helvetica Neue" panose="02000503000000020004" pitchFamily="2" charset="0"/>
              </a:rPr>
              <a:t> (in blue)</a:t>
            </a:r>
          </a:p>
          <a:p>
            <a:pPr algn="l">
              <a:buFont typeface="+mj-lt"/>
              <a:buAutoNum type="arabicPeriod"/>
            </a:pPr>
            <a:r>
              <a:rPr lang="en-GB" sz="800" b="0" i="0" u="none" strike="noStrike" dirty="0">
                <a:solidFill>
                  <a:srgbClr val="337AC7"/>
                </a:solidFill>
                <a:effectLst/>
                <a:latin typeface="Helvetica Neue" panose="02000503000000020004" pitchFamily="2" charset="0"/>
                <a:hlinkClick r:id="rId11"/>
              </a:rPr>
              <a:t>elongation factor Tu and Ts</a:t>
            </a:r>
            <a:endParaRPr lang="en-GB" sz="800" b="0" i="0" dirty="0">
              <a:solidFill>
                <a:srgbClr val="5A5A5A"/>
              </a:solidFill>
              <a:effectLst/>
              <a:latin typeface="Helvetica Neue" panose="02000503000000020004" pitchFamily="2" charset="0"/>
            </a:endParaRPr>
          </a:p>
          <a:p>
            <a:pPr algn="l">
              <a:buFont typeface="+mj-lt"/>
              <a:buAutoNum type="arabicPeriod"/>
            </a:pPr>
            <a:r>
              <a:rPr lang="en-GB" sz="800" b="0" i="0" u="none" strike="noStrike" dirty="0">
                <a:solidFill>
                  <a:srgbClr val="337AC7"/>
                </a:solidFill>
                <a:effectLst/>
                <a:latin typeface="Helvetica Neue" panose="02000503000000020004" pitchFamily="2" charset="0"/>
                <a:hlinkClick r:id="rId11"/>
              </a:rPr>
              <a:t>elongation factor G</a:t>
            </a:r>
            <a:endParaRPr lang="en-GB" sz="800" b="0" i="0" dirty="0">
              <a:solidFill>
                <a:srgbClr val="5A5A5A"/>
              </a:solidFill>
              <a:effectLst/>
              <a:latin typeface="Helvetica Neue" panose="02000503000000020004" pitchFamily="2" charset="0"/>
            </a:endParaRPr>
          </a:p>
          <a:p>
            <a:pPr algn="l">
              <a:buFont typeface="+mj-lt"/>
              <a:buAutoNum type="arabicPeriod"/>
            </a:pPr>
            <a:r>
              <a:rPr lang="en-GB" sz="800" b="0" i="0" u="none" strike="noStrike" dirty="0">
                <a:solidFill>
                  <a:srgbClr val="337AC7"/>
                </a:solidFill>
                <a:effectLst/>
                <a:latin typeface="Helvetica Neue" panose="02000503000000020004" pitchFamily="2" charset="0"/>
                <a:hlinkClick r:id="rId12"/>
              </a:rPr>
              <a:t>aminoacyl-tRNA synthetases</a:t>
            </a:r>
            <a:endParaRPr lang="en-GB" sz="800" b="0" i="0" dirty="0">
              <a:solidFill>
                <a:srgbClr val="5A5A5A"/>
              </a:solidFill>
              <a:effectLst/>
              <a:latin typeface="Helvetica Neue" panose="02000503000000020004" pitchFamily="2" charset="0"/>
            </a:endParaRPr>
          </a:p>
          <a:p>
            <a:pPr algn="l">
              <a:buFont typeface="+mj-lt"/>
              <a:buAutoNum type="arabicPeriod"/>
            </a:pPr>
            <a:r>
              <a:rPr lang="en-GB" sz="800" b="0" i="0" u="none" strike="noStrike" dirty="0">
                <a:solidFill>
                  <a:srgbClr val="337AC7"/>
                </a:solidFill>
                <a:effectLst/>
                <a:latin typeface="Helvetica Neue" panose="02000503000000020004" pitchFamily="2" charset="0"/>
                <a:hlinkClick r:id="rId13"/>
              </a:rPr>
              <a:t>topoisomerases</a:t>
            </a:r>
            <a:endParaRPr lang="en-GB" sz="800" b="0" i="0" dirty="0">
              <a:solidFill>
                <a:srgbClr val="5A5A5A"/>
              </a:solidFill>
              <a:effectLst/>
              <a:latin typeface="Helvetica Neue" panose="02000503000000020004" pitchFamily="2" charset="0"/>
            </a:endParaRPr>
          </a:p>
          <a:p>
            <a:pPr algn="l">
              <a:buFont typeface="+mj-lt"/>
              <a:buAutoNum type="arabicPeriod"/>
            </a:pPr>
            <a:r>
              <a:rPr lang="en-GB" sz="800" b="0" i="0" u="none" strike="noStrike" dirty="0">
                <a:solidFill>
                  <a:srgbClr val="337AC7"/>
                </a:solidFill>
                <a:effectLst/>
                <a:latin typeface="Helvetica Neue" panose="02000503000000020004" pitchFamily="2" charset="0"/>
                <a:hlinkClick r:id="rId14"/>
              </a:rPr>
              <a:t>Rec system for DNA repair</a:t>
            </a:r>
            <a:r>
              <a:rPr lang="en-GB" sz="800" b="0" i="0" dirty="0">
                <a:solidFill>
                  <a:srgbClr val="5A5A5A"/>
                </a:solidFill>
                <a:effectLst/>
                <a:latin typeface="Helvetica Neue" panose="02000503000000020004" pitchFamily="2" charset="0"/>
              </a:rPr>
              <a:t>: a) </a:t>
            </a:r>
            <a:r>
              <a:rPr lang="en-GB" sz="800" b="0" i="0" dirty="0" err="1">
                <a:solidFill>
                  <a:srgbClr val="5A5A5A"/>
                </a:solidFill>
                <a:effectLst/>
                <a:latin typeface="Helvetica Neue" panose="02000503000000020004" pitchFamily="2" charset="0"/>
              </a:rPr>
              <a:t>RecA</a:t>
            </a:r>
            <a:r>
              <a:rPr lang="en-GB" sz="800" b="0" i="0" dirty="0">
                <a:solidFill>
                  <a:srgbClr val="5A5A5A"/>
                </a:solidFill>
                <a:effectLst/>
                <a:latin typeface="Helvetica Neue" panose="02000503000000020004" pitchFamily="2" charset="0"/>
              </a:rPr>
              <a:t>, b) </a:t>
            </a:r>
            <a:r>
              <a:rPr lang="en-GB" sz="800" b="0" i="0" dirty="0" err="1">
                <a:solidFill>
                  <a:srgbClr val="5A5A5A"/>
                </a:solidFill>
                <a:effectLst/>
                <a:latin typeface="Helvetica Neue" panose="02000503000000020004" pitchFamily="2" charset="0"/>
              </a:rPr>
              <a:t>RecBC</a:t>
            </a:r>
            <a:endParaRPr lang="en-GB" sz="800" b="0" i="0" dirty="0">
              <a:solidFill>
                <a:srgbClr val="5A5A5A"/>
              </a:solidFill>
              <a:effectLst/>
              <a:latin typeface="Helvetica Neue" panose="02000503000000020004" pitchFamily="2" charset="0"/>
            </a:endParaRPr>
          </a:p>
          <a:p>
            <a:pPr algn="l">
              <a:buFont typeface="+mj-lt"/>
              <a:buAutoNum type="arabicPeriod"/>
            </a:pPr>
            <a:r>
              <a:rPr lang="en-GB" sz="800" b="0" i="0" u="none" strike="noStrike" dirty="0">
                <a:solidFill>
                  <a:srgbClr val="337AC7"/>
                </a:solidFill>
                <a:effectLst/>
                <a:latin typeface="Helvetica Neue" panose="02000503000000020004" pitchFamily="2" charset="0"/>
                <a:hlinkClick r:id="rId5"/>
              </a:rPr>
              <a:t>chaperonin GroEL</a:t>
            </a:r>
            <a:r>
              <a:rPr lang="en-GB" sz="800" b="0" i="0" dirty="0">
                <a:solidFill>
                  <a:srgbClr val="5A5A5A"/>
                </a:solidFill>
                <a:effectLst/>
                <a:latin typeface="Helvetica Neue" panose="02000503000000020004" pitchFamily="2" charset="0"/>
              </a:rPr>
              <a:t> (helps folding of new proteins)</a:t>
            </a:r>
          </a:p>
          <a:p>
            <a:pPr algn="l">
              <a:buFont typeface="+mj-lt"/>
              <a:buAutoNum type="arabicPeriod"/>
            </a:pPr>
            <a:r>
              <a:rPr lang="en-GB" sz="800" b="0" i="0" dirty="0" err="1">
                <a:solidFill>
                  <a:srgbClr val="5A5A5A"/>
                </a:solidFill>
                <a:effectLst/>
                <a:latin typeface="Helvetica Neue" panose="02000503000000020004" pitchFamily="2" charset="0"/>
              </a:rPr>
              <a:t>ClpA</a:t>
            </a:r>
            <a:r>
              <a:rPr lang="en-GB" sz="800" b="0" i="0" dirty="0">
                <a:solidFill>
                  <a:srgbClr val="5A5A5A"/>
                </a:solidFill>
                <a:effectLst/>
                <a:latin typeface="Helvetica Neue" panose="02000503000000020004" pitchFamily="2" charset="0"/>
              </a:rPr>
              <a:t> (destroys old proteins)</a:t>
            </a:r>
          </a:p>
        </p:txBody>
      </p:sp>
      <p:sp>
        <p:nvSpPr>
          <p:cNvPr id="14" name="Text Box 6">
            <a:extLst>
              <a:ext uri="{FF2B5EF4-FFF2-40B4-BE49-F238E27FC236}">
                <a16:creationId xmlns:a16="http://schemas.microsoft.com/office/drawing/2014/main" id="{7DB6FCA1-4279-F520-D37F-7365ED84B0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85854" y="4739607"/>
            <a:ext cx="44196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/>
            <a:r>
              <a:rPr lang="en-GB" sz="800" b="1" i="0" dirty="0">
                <a:solidFill>
                  <a:srgbClr val="5A5A5A"/>
                </a:solidFill>
                <a:effectLst/>
                <a:latin typeface="Helvetica Neue" panose="02000503000000020004" pitchFamily="2" charset="0"/>
              </a:rPr>
              <a:t>Enzymes for energy production (labels in red)</a:t>
            </a:r>
            <a:r>
              <a:rPr lang="en-GB" sz="800" b="0" i="0" u="none" strike="noStrike" dirty="0">
                <a:solidFill>
                  <a:srgbClr val="337AC7"/>
                </a:solidFill>
                <a:effectLst/>
                <a:latin typeface="Helvetica Neue" panose="02000503000000020004" pitchFamily="2" charset="0"/>
                <a:hlinkClick r:id="rId15"/>
              </a:rPr>
              <a:t>glycolytic enymes</a:t>
            </a:r>
            <a:endParaRPr lang="en-GB" sz="800" b="0" i="0" dirty="0">
              <a:solidFill>
                <a:srgbClr val="5A5A5A"/>
              </a:solidFill>
              <a:effectLst/>
              <a:latin typeface="Helvetica Neue" panose="02000503000000020004" pitchFamily="2" charset="0"/>
            </a:endParaRPr>
          </a:p>
          <a:p>
            <a:pPr algn="l">
              <a:buFont typeface="+mj-lt"/>
              <a:buAutoNum type="arabicPeriod"/>
            </a:pPr>
            <a:r>
              <a:rPr lang="en-GB" sz="800" b="0" i="0" u="none" strike="noStrike" dirty="0">
                <a:solidFill>
                  <a:srgbClr val="337AC7"/>
                </a:solidFill>
                <a:effectLst/>
                <a:latin typeface="Helvetica Neue" panose="02000503000000020004" pitchFamily="2" charset="0"/>
                <a:hlinkClick r:id="rId16"/>
              </a:rPr>
              <a:t>pyruvate dehydrogenase complex</a:t>
            </a:r>
            <a:endParaRPr lang="en-GB" sz="800" b="0" i="0" dirty="0">
              <a:solidFill>
                <a:srgbClr val="5A5A5A"/>
              </a:solidFill>
              <a:effectLst/>
              <a:latin typeface="Helvetica Neue" panose="02000503000000020004" pitchFamily="2" charset="0"/>
            </a:endParaRPr>
          </a:p>
          <a:p>
            <a:pPr algn="l">
              <a:buFont typeface="+mj-lt"/>
              <a:buAutoNum type="arabicPeriod"/>
            </a:pPr>
            <a:br>
              <a:rPr lang="en-GB" sz="800" b="0" i="0" dirty="0">
                <a:solidFill>
                  <a:srgbClr val="5A5A5A"/>
                </a:solidFill>
                <a:effectLst/>
                <a:latin typeface="Helvetica Neue" panose="02000503000000020004" pitchFamily="2" charset="0"/>
              </a:rPr>
            </a:br>
            <a:r>
              <a:rPr lang="en-GB" sz="800" b="1" i="0" dirty="0">
                <a:solidFill>
                  <a:srgbClr val="5A5A5A"/>
                </a:solidFill>
                <a:effectLst/>
                <a:latin typeface="Helvetica Neue" panose="02000503000000020004" pitchFamily="2" charset="0"/>
              </a:rPr>
              <a:t>Membrane proteins (labels in blue)</a:t>
            </a:r>
            <a:r>
              <a:rPr lang="en-GB" sz="800" b="0" i="0" u="none" strike="noStrike" dirty="0">
                <a:solidFill>
                  <a:srgbClr val="337AC7"/>
                </a:solidFill>
                <a:effectLst/>
                <a:latin typeface="Helvetica Neue" panose="02000503000000020004" pitchFamily="2" charset="0"/>
                <a:hlinkClick r:id="rId17"/>
              </a:rPr>
              <a:t>ATP synthase</a:t>
            </a:r>
            <a:endParaRPr lang="en-GB" sz="800" b="0" i="0" dirty="0">
              <a:solidFill>
                <a:srgbClr val="5A5A5A"/>
              </a:solidFill>
              <a:effectLst/>
              <a:latin typeface="Helvetica Neue" panose="02000503000000020004" pitchFamily="2" charset="0"/>
            </a:endParaRPr>
          </a:p>
          <a:p>
            <a:pPr algn="l">
              <a:buFont typeface="+mj-lt"/>
              <a:buAutoNum type="arabicPeriod"/>
            </a:pPr>
            <a:r>
              <a:rPr lang="en-GB" sz="800" b="0" i="0" dirty="0">
                <a:solidFill>
                  <a:srgbClr val="5A5A5A"/>
                </a:solidFill>
                <a:effectLst/>
                <a:latin typeface="Helvetica Neue" panose="02000503000000020004" pitchFamily="2" charset="0"/>
              </a:rPr>
              <a:t>secretory proteins</a:t>
            </a:r>
          </a:p>
          <a:p>
            <a:pPr algn="l">
              <a:buFont typeface="+mj-lt"/>
              <a:buAutoNum type="arabicPeriod"/>
            </a:pPr>
            <a:r>
              <a:rPr lang="en-GB" sz="800" b="0" i="0" u="none" strike="noStrike" dirty="0">
                <a:solidFill>
                  <a:srgbClr val="337AC7"/>
                </a:solidFill>
                <a:effectLst/>
                <a:latin typeface="Helvetica Neue" panose="02000503000000020004" pitchFamily="2" charset="0"/>
                <a:hlinkClick r:id="rId18"/>
              </a:rPr>
              <a:t>sodium pump</a:t>
            </a:r>
            <a:endParaRPr lang="en-GB" sz="800" b="0" i="0" dirty="0">
              <a:solidFill>
                <a:srgbClr val="5A5A5A"/>
              </a:solidFill>
              <a:effectLst/>
              <a:latin typeface="Helvetica Neue" panose="02000503000000020004" pitchFamily="2" charset="0"/>
            </a:endParaRPr>
          </a:p>
          <a:p>
            <a:pPr algn="l">
              <a:buFont typeface="+mj-lt"/>
              <a:buAutoNum type="arabicPeriod"/>
            </a:pPr>
            <a:r>
              <a:rPr lang="en-GB" sz="800" b="0" i="0" dirty="0">
                <a:solidFill>
                  <a:srgbClr val="5A5A5A"/>
                </a:solidFill>
                <a:effectLst/>
                <a:latin typeface="Helvetica Neue" panose="02000503000000020004" pitchFamily="2" charset="0"/>
              </a:rPr>
              <a:t>zinc transporter</a:t>
            </a:r>
          </a:p>
          <a:p>
            <a:pPr algn="l">
              <a:buFont typeface="+mj-lt"/>
              <a:buAutoNum type="arabicPeriod"/>
            </a:pPr>
            <a:r>
              <a:rPr lang="en-GB" sz="800" b="0" i="0" dirty="0">
                <a:solidFill>
                  <a:srgbClr val="5A5A5A"/>
                </a:solidFill>
                <a:effectLst/>
                <a:latin typeface="Helvetica Neue" panose="02000503000000020004" pitchFamily="2" charset="0"/>
              </a:rPr>
              <a:t>magnesium transporter</a:t>
            </a:r>
          </a:p>
          <a:p>
            <a:pPr algn="l">
              <a:buFont typeface="+mj-lt"/>
              <a:buAutoNum type="arabicPeriod"/>
            </a:pPr>
            <a:r>
              <a:rPr lang="en-GB" sz="800" b="0" i="0" dirty="0">
                <a:solidFill>
                  <a:srgbClr val="5A5A5A"/>
                </a:solidFill>
                <a:effectLst/>
                <a:latin typeface="Helvetica Neue" panose="02000503000000020004" pitchFamily="2" charset="0"/>
              </a:rPr>
              <a:t>ABC transporter (different ABC transporters transport different types of molecules-ABC is short for "ATP-binding cassette")</a:t>
            </a:r>
          </a:p>
          <a:p>
            <a:pPr algn="l">
              <a:buFont typeface="+mj-lt"/>
              <a:buAutoNum type="arabicPeriod"/>
            </a:pPr>
            <a:r>
              <a:rPr lang="en-GB" sz="800" b="0" i="0" dirty="0">
                <a:solidFill>
                  <a:srgbClr val="5A5A5A"/>
                </a:solidFill>
                <a:effectLst/>
                <a:latin typeface="Helvetica Neue" panose="02000503000000020004" pitchFamily="2" charset="0"/>
              </a:rPr>
              <a:t>magnesium transporter</a:t>
            </a:r>
          </a:p>
          <a:p>
            <a:pPr algn="l">
              <a:buFont typeface="+mj-lt"/>
              <a:buAutoNum type="arabicPeriod"/>
            </a:pPr>
            <a:r>
              <a:rPr lang="en-GB" sz="800" b="0" i="0" dirty="0">
                <a:solidFill>
                  <a:srgbClr val="5A5A5A"/>
                </a:solidFill>
                <a:effectLst/>
                <a:latin typeface="Helvetica Neue" panose="02000503000000020004" pitchFamily="2" charset="0"/>
              </a:rPr>
              <a:t>lipoglycan (long carbohydrate chains connected to lipid in the membrane)</a:t>
            </a:r>
          </a:p>
        </p:txBody>
      </p:sp>
    </p:spTree>
    <p:extLst>
      <p:ext uri="{BB962C8B-B14F-4D97-AF65-F5344CB8AC3E}">
        <p14:creationId xmlns:p14="http://schemas.microsoft.com/office/powerpoint/2010/main" val="8870800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61E8C0-B6C6-8069-B350-FEC093B551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Z" dirty="0"/>
              <a:t>3D model of a bacterial cell</a:t>
            </a:r>
          </a:p>
        </p:txBody>
      </p:sp>
      <p:pic>
        <p:nvPicPr>
          <p:cNvPr id="4" name="Online Media 3" descr="Researchers create first 3D model of entire cell at molecular detail">
            <a:hlinkClick r:id="" action="ppaction://media"/>
            <a:extLst>
              <a:ext uri="{FF2B5EF4-FFF2-40B4-BE49-F238E27FC236}">
                <a16:creationId xmlns:a16="http://schemas.microsoft.com/office/drawing/2014/main" id="{A472E224-AFA3-92E3-85F7-A666A6417E3A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609600" y="1524000"/>
            <a:ext cx="7862087" cy="4442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252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1FFAFF3-3B69-71ED-E375-4BD67645BA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7753" y="640080"/>
            <a:ext cx="2800511" cy="356616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4700"/>
              <a:t>A virus infected bacterial cell</a:t>
            </a:r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7753" y="4409267"/>
            <a:ext cx="2606040" cy="18288"/>
          </a:xfrm>
          <a:custGeom>
            <a:avLst/>
            <a:gdLst>
              <a:gd name="connsiteX0" fmla="*/ 0 w 2606040"/>
              <a:gd name="connsiteY0" fmla="*/ 0 h 18288"/>
              <a:gd name="connsiteX1" fmla="*/ 625450 w 2606040"/>
              <a:gd name="connsiteY1" fmla="*/ 0 h 18288"/>
              <a:gd name="connsiteX2" fmla="*/ 1224839 w 2606040"/>
              <a:gd name="connsiteY2" fmla="*/ 0 h 18288"/>
              <a:gd name="connsiteX3" fmla="*/ 1824228 w 2606040"/>
              <a:gd name="connsiteY3" fmla="*/ 0 h 18288"/>
              <a:gd name="connsiteX4" fmla="*/ 2606040 w 2606040"/>
              <a:gd name="connsiteY4" fmla="*/ 0 h 18288"/>
              <a:gd name="connsiteX5" fmla="*/ 2606040 w 2606040"/>
              <a:gd name="connsiteY5" fmla="*/ 18288 h 18288"/>
              <a:gd name="connsiteX6" fmla="*/ 1902409 w 2606040"/>
              <a:gd name="connsiteY6" fmla="*/ 18288 h 18288"/>
              <a:gd name="connsiteX7" fmla="*/ 1276960 w 2606040"/>
              <a:gd name="connsiteY7" fmla="*/ 18288 h 18288"/>
              <a:gd name="connsiteX8" fmla="*/ 677570 w 2606040"/>
              <a:gd name="connsiteY8" fmla="*/ 18288 h 18288"/>
              <a:gd name="connsiteX9" fmla="*/ 0 w 2606040"/>
              <a:gd name="connsiteY9" fmla="*/ 18288 h 18288"/>
              <a:gd name="connsiteX10" fmla="*/ 0 w 2606040"/>
              <a:gd name="connsiteY10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06040" h="18288" fill="none" extrusionOk="0">
                <a:moveTo>
                  <a:pt x="0" y="0"/>
                </a:moveTo>
                <a:cubicBezTo>
                  <a:pt x="266776" y="-600"/>
                  <a:pt x="322756" y="3201"/>
                  <a:pt x="625450" y="0"/>
                </a:cubicBezTo>
                <a:cubicBezTo>
                  <a:pt x="928144" y="-3201"/>
                  <a:pt x="968141" y="9269"/>
                  <a:pt x="1224839" y="0"/>
                </a:cubicBezTo>
                <a:cubicBezTo>
                  <a:pt x="1481537" y="-9269"/>
                  <a:pt x="1569059" y="21947"/>
                  <a:pt x="1824228" y="0"/>
                </a:cubicBezTo>
                <a:cubicBezTo>
                  <a:pt x="2079397" y="-21947"/>
                  <a:pt x="2326053" y="-10194"/>
                  <a:pt x="2606040" y="0"/>
                </a:cubicBezTo>
                <a:cubicBezTo>
                  <a:pt x="2605462" y="4771"/>
                  <a:pt x="2606793" y="12323"/>
                  <a:pt x="2606040" y="18288"/>
                </a:cubicBezTo>
                <a:cubicBezTo>
                  <a:pt x="2256758" y="31410"/>
                  <a:pt x="2173673" y="-12878"/>
                  <a:pt x="1902409" y="18288"/>
                </a:cubicBezTo>
                <a:cubicBezTo>
                  <a:pt x="1631145" y="49454"/>
                  <a:pt x="1461378" y="5466"/>
                  <a:pt x="1276960" y="18288"/>
                </a:cubicBezTo>
                <a:cubicBezTo>
                  <a:pt x="1092542" y="31110"/>
                  <a:pt x="890442" y="13213"/>
                  <a:pt x="677570" y="18288"/>
                </a:cubicBezTo>
                <a:cubicBezTo>
                  <a:pt x="464698" y="23364"/>
                  <a:pt x="187648" y="35837"/>
                  <a:pt x="0" y="18288"/>
                </a:cubicBezTo>
                <a:cubicBezTo>
                  <a:pt x="841" y="12879"/>
                  <a:pt x="-726" y="3977"/>
                  <a:pt x="0" y="0"/>
                </a:cubicBezTo>
                <a:close/>
              </a:path>
              <a:path w="2606040" h="18288" stroke="0" extrusionOk="0">
                <a:moveTo>
                  <a:pt x="0" y="0"/>
                </a:moveTo>
                <a:cubicBezTo>
                  <a:pt x="197231" y="3803"/>
                  <a:pt x="358914" y="-9291"/>
                  <a:pt x="599389" y="0"/>
                </a:cubicBezTo>
                <a:cubicBezTo>
                  <a:pt x="839864" y="9291"/>
                  <a:pt x="979371" y="8509"/>
                  <a:pt x="1303020" y="0"/>
                </a:cubicBezTo>
                <a:cubicBezTo>
                  <a:pt x="1626669" y="-8509"/>
                  <a:pt x="1726300" y="7440"/>
                  <a:pt x="1876349" y="0"/>
                </a:cubicBezTo>
                <a:cubicBezTo>
                  <a:pt x="2026398" y="-7440"/>
                  <a:pt x="2430712" y="17957"/>
                  <a:pt x="2606040" y="0"/>
                </a:cubicBezTo>
                <a:cubicBezTo>
                  <a:pt x="2605426" y="8857"/>
                  <a:pt x="2606544" y="13619"/>
                  <a:pt x="2606040" y="18288"/>
                </a:cubicBezTo>
                <a:cubicBezTo>
                  <a:pt x="2393024" y="2241"/>
                  <a:pt x="2191161" y="39259"/>
                  <a:pt x="1980590" y="18288"/>
                </a:cubicBezTo>
                <a:cubicBezTo>
                  <a:pt x="1770019" y="-2683"/>
                  <a:pt x="1476440" y="36114"/>
                  <a:pt x="1276960" y="18288"/>
                </a:cubicBezTo>
                <a:cubicBezTo>
                  <a:pt x="1077480" y="463"/>
                  <a:pt x="880988" y="42125"/>
                  <a:pt x="651510" y="18288"/>
                </a:cubicBezTo>
                <a:cubicBezTo>
                  <a:pt x="422032" y="-5549"/>
                  <a:pt x="130744" y="-1947"/>
                  <a:pt x="0" y="18288"/>
                </a:cubicBezTo>
                <a:cubicBezTo>
                  <a:pt x="-487" y="10816"/>
                  <a:pt x="-839" y="6058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group of bacteria with different colors&#10;&#10;Description automatically generated with medium confidence">
            <a:extLst>
              <a:ext uri="{FF2B5EF4-FFF2-40B4-BE49-F238E27FC236}">
                <a16:creationId xmlns:a16="http://schemas.microsoft.com/office/drawing/2014/main" id="{3EFE0FE4-940B-771B-D852-430D7847CA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 b="632"/>
          <a:stretch/>
        </p:blipFill>
        <p:spPr>
          <a:xfrm>
            <a:off x="3983776" y="10"/>
            <a:ext cx="5159081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5" name="Text Box 6">
            <a:extLst>
              <a:ext uri="{FF2B5EF4-FFF2-40B4-BE49-F238E27FC236}">
                <a16:creationId xmlns:a16="http://schemas.microsoft.com/office/drawing/2014/main" id="{8FC1A30A-A57B-E8B8-48AA-238D6A637B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633" y="6324600"/>
            <a:ext cx="3810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/>
            <a:r>
              <a:rPr lang="en-GB" sz="1200" b="0" i="0" dirty="0">
                <a:solidFill>
                  <a:srgbClr val="5A5A5A"/>
                </a:solidFill>
                <a:effectLst/>
                <a:latin typeface="Helvetica Neue" panose="02000503000000020004" pitchFamily="2" charset="0"/>
              </a:rPr>
              <a:t>Bacteriophage T4 Infection, 2023 by David </a:t>
            </a:r>
            <a:r>
              <a:rPr lang="en-GB" sz="1200" b="0" i="0" dirty="0" err="1">
                <a:solidFill>
                  <a:srgbClr val="5A5A5A"/>
                </a:solidFill>
                <a:effectLst/>
                <a:latin typeface="Helvetica Neue" panose="02000503000000020004" pitchFamily="2" charset="0"/>
              </a:rPr>
              <a:t>Goodsell</a:t>
            </a:r>
            <a:endParaRPr lang="en-GB" sz="1200" b="0" i="0" dirty="0">
              <a:solidFill>
                <a:srgbClr val="5A5A5A"/>
              </a:solidFill>
              <a:effectLst/>
              <a:latin typeface="Helvetica 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2628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367C1E-F886-9B92-2417-9ED1FBB58A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T4 Phage attacking E.coli</a:t>
            </a:r>
            <a:endParaRPr lang="en-CZ" dirty="0"/>
          </a:p>
        </p:txBody>
      </p:sp>
      <p:pic>
        <p:nvPicPr>
          <p:cNvPr id="3" name="Online Media 2" descr="T4 Phage attacking E.coli">
            <a:hlinkClick r:id="" action="ppaction://media"/>
            <a:extLst>
              <a:ext uri="{FF2B5EF4-FFF2-40B4-BE49-F238E27FC236}">
                <a16:creationId xmlns:a16="http://schemas.microsoft.com/office/drawing/2014/main" id="{57685596-3DC9-B743-4D2B-51E016DAA4F3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456063" y="1522476"/>
            <a:ext cx="8229600" cy="4649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343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876DA6-11FF-DB3D-85F4-432DC9BE75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Z" dirty="0"/>
              <a:t>Molecular crowding in the cytoplasm</a:t>
            </a:r>
          </a:p>
        </p:txBody>
      </p:sp>
      <p:pic>
        <p:nvPicPr>
          <p:cNvPr id="5" name="Online Media 4" descr="01 5 Cytoplasmic Dynamics and Crowding">
            <a:hlinkClick r:id="" action="ppaction://media"/>
            <a:extLst>
              <a:ext uri="{FF2B5EF4-FFF2-40B4-BE49-F238E27FC236}">
                <a16:creationId xmlns:a16="http://schemas.microsoft.com/office/drawing/2014/main" id="{198376A8-941A-49F3-465C-85BE26C96440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457200" y="1524000"/>
            <a:ext cx="8229600" cy="4649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418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The Machinery of Life – Goodsell Home Page">
            <a:extLst>
              <a:ext uri="{FF2B5EF4-FFF2-40B4-BE49-F238E27FC236}">
                <a16:creationId xmlns:a16="http://schemas.microsoft.com/office/drawing/2014/main" id="{6FE3E7F6-FDCD-E87D-8AD9-FA7C60244C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1" b="16679"/>
          <a:stretch/>
        </p:blipFill>
        <p:spPr bwMode="auto">
          <a:xfrm>
            <a:off x="20" y="10"/>
            <a:ext cx="9143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9" name="Rectangle 307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9144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0E06021-3593-F1F1-D836-527F010BA2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906" y="5317240"/>
            <a:ext cx="8408194" cy="744836"/>
          </a:xfrm>
        </p:spPr>
        <p:txBody>
          <a:bodyPr>
            <a:normAutofit/>
          </a:bodyPr>
          <a:lstStyle/>
          <a:p>
            <a:r>
              <a:rPr lang="en-CZ" sz="3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The machinery of life</a:t>
            </a:r>
          </a:p>
        </p:txBody>
      </p:sp>
      <p:cxnSp>
        <p:nvCxnSpPr>
          <p:cNvPr id="3081" name="Straight Connector 308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83" name="Straight Connector 308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Box 6">
            <a:extLst>
              <a:ext uri="{FF2B5EF4-FFF2-40B4-BE49-F238E27FC236}">
                <a16:creationId xmlns:a16="http://schemas.microsoft.com/office/drawing/2014/main" id="{494DCE67-666A-E9A6-B6BA-13285D5688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7600" y="5549917"/>
            <a:ext cx="150495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/>
            <a:r>
              <a:rPr lang="en-GB" sz="1200" b="0" i="0" dirty="0">
                <a:solidFill>
                  <a:srgbClr val="5A5A5A"/>
                </a:solidFill>
                <a:effectLst/>
                <a:latin typeface="Helvetica Neue" panose="02000503000000020004" pitchFamily="2" charset="0"/>
              </a:rPr>
              <a:t>by David </a:t>
            </a:r>
            <a:r>
              <a:rPr lang="en-GB" sz="1200" b="0" i="0" dirty="0" err="1">
                <a:solidFill>
                  <a:srgbClr val="5A5A5A"/>
                </a:solidFill>
                <a:effectLst/>
                <a:latin typeface="Helvetica Neue" panose="02000503000000020004" pitchFamily="2" charset="0"/>
              </a:rPr>
              <a:t>Goodsell</a:t>
            </a:r>
            <a:endParaRPr lang="en-GB" sz="1200" b="0" i="0" dirty="0">
              <a:solidFill>
                <a:srgbClr val="5A5A5A"/>
              </a:solidFill>
              <a:effectLst/>
              <a:latin typeface="Helvetica 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4978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w:document xmlns:w="http://schemas.openxmlformats.org/wordprocessingml/2006/main">
  <RequestId>468df016-ffcd-4afe-b0ac-edf8fd61bd95</RequestId>
  <RequestDate>9/4/2019 3:02:56 AM</RequestDate>
</w:document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68E05F1E4B8F645946802CC21031DC4" ma:contentTypeVersion="13" ma:contentTypeDescription="Create a new document." ma:contentTypeScope="" ma:versionID="b8a24d3c4aa7f4e253a4da73ab0ed890">
  <xsd:schema xmlns:xsd="http://www.w3.org/2001/XMLSchema" xmlns:xs="http://www.w3.org/2001/XMLSchema" xmlns:p="http://schemas.microsoft.com/office/2006/metadata/properties" xmlns:ns2="366b6a9c-631f-4025-9bf1-9f0f43030dd1" xmlns:ns3="edc7a916-d778-45e7-8e82-b65b74263fca" targetNamespace="http://schemas.microsoft.com/office/2006/metadata/properties" ma:root="true" ma:fieldsID="8505a7f04e168e2e407a89caac632485" ns2:_="" ns3:_="">
    <xsd:import namespace="366b6a9c-631f-4025-9bf1-9f0f43030dd1"/>
    <xsd:import namespace="edc7a916-d778-45e7-8e82-b65b74263fc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66b6a9c-631f-4025-9bf1-9f0f43030dd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05144c32-5194-445f-8fa8-b47f4d440b8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7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0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dc7a916-d778-45e7-8e82-b65b74263fca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f06b9c3e-4560-4587-8c53-4c6fcc617bdd}" ma:internalName="TaxCatchAll" ma:showField="CatchAllData" ma:web="edc7a916-d778-45e7-8e82-b65b74263fc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DB992BF-76F2-2A4F-8A58-1E95FB633401}">
  <ds:schemaRefs>
    <ds:schemaRef ds:uri="http://schemas.openxmlformats.org/wordprocessingml/2006/main"/>
  </ds:schemaRefs>
</ds:datastoreItem>
</file>

<file path=customXml/itemProps2.xml><?xml version="1.0" encoding="utf-8"?>
<ds:datastoreItem xmlns:ds="http://schemas.openxmlformats.org/officeDocument/2006/customXml" ds:itemID="{BCB84703-676E-472F-AC56-6F1C6F086DE9}"/>
</file>

<file path=customXml/itemProps3.xml><?xml version="1.0" encoding="utf-8"?>
<ds:datastoreItem xmlns:ds="http://schemas.openxmlformats.org/officeDocument/2006/customXml" ds:itemID="{75E5CDA6-4A9C-4398-A628-2468DFA0D05F}"/>
</file>

<file path=docProps/app.xml><?xml version="1.0" encoding="utf-8"?>
<Properties xmlns="http://schemas.openxmlformats.org/officeDocument/2006/extended-properties" xmlns:vt="http://schemas.openxmlformats.org/officeDocument/2006/docPropsVTypes">
  <TotalTime>2888</TotalTime>
  <Words>256</Words>
  <Application>Microsoft Macintosh PowerPoint</Application>
  <PresentationFormat>On-screen Show (4:3)</PresentationFormat>
  <Paragraphs>50</Paragraphs>
  <Slides>14</Slides>
  <Notes>2</Notes>
  <HiddenSlides>0</HiddenSlides>
  <MMClips>6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Arial</vt:lpstr>
      <vt:lpstr>Avenir Next LT Pro</vt:lpstr>
      <vt:lpstr>Calibri</vt:lpstr>
      <vt:lpstr>Google Sans</vt:lpstr>
      <vt:lpstr>Helvetica Neue</vt:lpstr>
      <vt:lpstr>Office Theme</vt:lpstr>
      <vt:lpstr>Emerging view of a cell</vt:lpstr>
      <vt:lpstr>Cell size in context</vt:lpstr>
      <vt:lpstr>Bacterial cell</vt:lpstr>
      <vt:lpstr>Inside a bacterial cell</vt:lpstr>
      <vt:lpstr>3D model of a bacterial cell</vt:lpstr>
      <vt:lpstr>A virus infected bacterial cell</vt:lpstr>
      <vt:lpstr>T4 Phage attacking E.coli</vt:lpstr>
      <vt:lpstr>Molecular crowding in the cytoplasm</vt:lpstr>
      <vt:lpstr>The machinery of life</vt:lpstr>
      <vt:lpstr>Bacterial flagellum</vt:lpstr>
      <vt:lpstr>Eukaryotic cell</vt:lpstr>
      <vt:lpstr>Organelles in the cell</vt:lpstr>
      <vt:lpstr>Inside a cell</vt:lpstr>
      <vt:lpstr>Biomolecular condensates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Tom Keller</dc:creator>
  <cp:lastModifiedBy>Jitender Kumar</cp:lastModifiedBy>
  <cp:revision>138</cp:revision>
  <dcterms:created xsi:type="dcterms:W3CDTF">2015-08-31T17:20:56Z</dcterms:created>
  <dcterms:modified xsi:type="dcterms:W3CDTF">2024-09-30T12:44:54Z</dcterms:modified>
</cp:coreProperties>
</file>