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6" r:id="rId3"/>
    <p:sldId id="297" r:id="rId4"/>
    <p:sldId id="298" r:id="rId5"/>
    <p:sldId id="299" r:id="rId6"/>
    <p:sldId id="301" r:id="rId7"/>
    <p:sldId id="300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9" r:id="rId18"/>
    <p:sldId id="316" r:id="rId19"/>
    <p:sldId id="321" r:id="rId20"/>
    <p:sldId id="320" r:id="rId21"/>
    <p:sldId id="317" r:id="rId22"/>
    <p:sldId id="318" r:id="rId23"/>
    <p:sldId id="311" r:id="rId24"/>
    <p:sldId id="312" r:id="rId25"/>
    <p:sldId id="314" r:id="rId26"/>
    <p:sldId id="315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jerabek\Desktop\Obyv%20Aktualizac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jerabek\Desktop\Obyv%20Aktualiza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List2!$C$12</c:f>
              <c:strCache>
                <c:ptCount val="1"/>
                <c:pt idx="0">
                  <c:v>v obci obvyklého pobytu</c:v>
                </c:pt>
              </c:strCache>
            </c:strRef>
          </c:tx>
          <c:spPr>
            <a:solidFill>
              <a:srgbClr val="990033"/>
            </a:solidFill>
            <a:ln>
              <a:noFill/>
            </a:ln>
            <a:effectLst/>
          </c:spPr>
          <c:invertIfNegative val="0"/>
          <c:cat>
            <c:numRef>
              <c:f>List2!$B$13:$B$15</c:f>
              <c:numCache>
                <c:formatCode>General</c:formatCode>
                <c:ptCount val="3"/>
                <c:pt idx="0">
                  <c:v>2001</c:v>
                </c:pt>
                <c:pt idx="1">
                  <c:v>2011</c:v>
                </c:pt>
                <c:pt idx="2">
                  <c:v>2021</c:v>
                </c:pt>
              </c:numCache>
            </c:numRef>
          </c:cat>
          <c:val>
            <c:numRef>
              <c:f>List2!$C$13:$C$15</c:f>
              <c:numCache>
                <c:formatCode>#,##0_ ;\-#,##0\ </c:formatCode>
                <c:ptCount val="3"/>
                <c:pt idx="0">
                  <c:v>5368892</c:v>
                </c:pt>
                <c:pt idx="1">
                  <c:v>4912225</c:v>
                </c:pt>
                <c:pt idx="2">
                  <c:v>5304731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C3D-4E73-8964-53FAE556405B}"/>
            </c:ext>
          </c:extLst>
        </c:ser>
        <c:ser>
          <c:idx val="1"/>
          <c:order val="1"/>
          <c:tx>
            <c:strRef>
              <c:f>List2!$D$12</c:f>
              <c:strCache>
                <c:ptCount val="1"/>
                <c:pt idx="0">
                  <c:v>v jiné obci okresu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List2!$B$13:$B$15</c:f>
              <c:numCache>
                <c:formatCode>General</c:formatCode>
                <c:ptCount val="3"/>
                <c:pt idx="0">
                  <c:v>2001</c:v>
                </c:pt>
                <c:pt idx="1">
                  <c:v>2011</c:v>
                </c:pt>
                <c:pt idx="2">
                  <c:v>2021</c:v>
                </c:pt>
              </c:numCache>
            </c:numRef>
          </c:cat>
          <c:val>
            <c:numRef>
              <c:f>List2!$D$13:$D$15</c:f>
              <c:numCache>
                <c:formatCode>#,##0_ ;\-#,##0\ </c:formatCode>
                <c:ptCount val="3"/>
                <c:pt idx="0">
                  <c:v>1585587</c:v>
                </c:pt>
                <c:pt idx="1">
                  <c:v>1505000</c:v>
                </c:pt>
                <c:pt idx="2">
                  <c:v>1535916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C3D-4E73-8964-53FAE556405B}"/>
            </c:ext>
          </c:extLst>
        </c:ser>
        <c:ser>
          <c:idx val="2"/>
          <c:order val="2"/>
          <c:tx>
            <c:strRef>
              <c:f>List2!$E$12</c:f>
              <c:strCache>
                <c:ptCount val="1"/>
                <c:pt idx="0">
                  <c:v>v jiném okrese kraje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cat>
            <c:numRef>
              <c:f>List2!$B$13:$B$15</c:f>
              <c:numCache>
                <c:formatCode>General</c:formatCode>
                <c:ptCount val="3"/>
                <c:pt idx="0">
                  <c:v>2001</c:v>
                </c:pt>
                <c:pt idx="1">
                  <c:v>2011</c:v>
                </c:pt>
                <c:pt idx="2">
                  <c:v>2021</c:v>
                </c:pt>
              </c:numCache>
            </c:numRef>
          </c:cat>
          <c:val>
            <c:numRef>
              <c:f>List2!$E$13:$E$15</c:f>
              <c:numCache>
                <c:formatCode>#,##0_ ;\-#,##0\ </c:formatCode>
                <c:ptCount val="3"/>
                <c:pt idx="0">
                  <c:v>819391</c:v>
                </c:pt>
                <c:pt idx="1">
                  <c:v>833309</c:v>
                </c:pt>
                <c:pt idx="2">
                  <c:v>865893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C3D-4E73-8964-53FAE556405B}"/>
            </c:ext>
          </c:extLst>
        </c:ser>
        <c:ser>
          <c:idx val="3"/>
          <c:order val="3"/>
          <c:tx>
            <c:strRef>
              <c:f>List2!$F$12</c:f>
              <c:strCache>
                <c:ptCount val="1"/>
                <c:pt idx="0">
                  <c:v>v jiném kraji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</c:spPr>
          <c:invertIfNegative val="0"/>
          <c:cat>
            <c:numRef>
              <c:f>List2!$B$13:$B$15</c:f>
              <c:numCache>
                <c:formatCode>General</c:formatCode>
                <c:ptCount val="3"/>
                <c:pt idx="0">
                  <c:v>2001</c:v>
                </c:pt>
                <c:pt idx="1">
                  <c:v>2011</c:v>
                </c:pt>
                <c:pt idx="2">
                  <c:v>2021</c:v>
                </c:pt>
              </c:numCache>
            </c:numRef>
          </c:cat>
          <c:val>
            <c:numRef>
              <c:f>List2!$F$13:$F$15</c:f>
              <c:numCache>
                <c:formatCode>#,##0_ ;\-#,##0\ </c:formatCode>
                <c:ptCount val="3"/>
                <c:pt idx="0">
                  <c:v>1803214</c:v>
                </c:pt>
                <c:pt idx="1">
                  <c:v>1813027</c:v>
                </c:pt>
                <c:pt idx="2">
                  <c:v>1801354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C3D-4E73-8964-53FAE556405B}"/>
            </c:ext>
          </c:extLst>
        </c:ser>
        <c:ser>
          <c:idx val="4"/>
          <c:order val="4"/>
          <c:tx>
            <c:strRef>
              <c:f>List2!$G$12</c:f>
              <c:strCache>
                <c:ptCount val="1"/>
                <c:pt idx="0">
                  <c:v>v ČR, místo nezjištěno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numRef>
              <c:f>List2!$B$13:$B$15</c:f>
              <c:numCache>
                <c:formatCode>General</c:formatCode>
                <c:ptCount val="3"/>
                <c:pt idx="0">
                  <c:v>2001</c:v>
                </c:pt>
                <c:pt idx="1">
                  <c:v>2011</c:v>
                </c:pt>
                <c:pt idx="2">
                  <c:v>2021</c:v>
                </c:pt>
              </c:numCache>
            </c:numRef>
          </c:cat>
          <c:val>
            <c:numRef>
              <c:f>List2!$G$13:$G$15</c:f>
              <c:numCache>
                <c:formatCode>#,##0_ ;\-#,##0\ </c:formatCode>
                <c:ptCount val="3"/>
                <c:pt idx="1">
                  <c:v>627806</c:v>
                </c:pt>
                <c:pt idx="2">
                  <c:v>336645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C3D-4E73-8964-53FAE556405B}"/>
            </c:ext>
          </c:extLst>
        </c:ser>
        <c:ser>
          <c:idx val="5"/>
          <c:order val="5"/>
          <c:tx>
            <c:strRef>
              <c:f>List2!$H$12</c:f>
              <c:strCache>
                <c:ptCount val="1"/>
                <c:pt idx="0">
                  <c:v>v zahraničí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List2!$B$13:$B$15</c:f>
              <c:numCache>
                <c:formatCode>General</c:formatCode>
                <c:ptCount val="3"/>
                <c:pt idx="0">
                  <c:v>2001</c:v>
                </c:pt>
                <c:pt idx="1">
                  <c:v>2011</c:v>
                </c:pt>
                <c:pt idx="2">
                  <c:v>2021</c:v>
                </c:pt>
              </c:numCache>
            </c:numRef>
          </c:cat>
          <c:val>
            <c:numRef>
              <c:f>List2!$H$13:$H$15</c:f>
              <c:numCache>
                <c:formatCode>#,##0_ ;\-#,##0\ </c:formatCode>
                <c:ptCount val="3"/>
                <c:pt idx="0">
                  <c:v>453460</c:v>
                </c:pt>
                <c:pt idx="1">
                  <c:v>695362</c:v>
                </c:pt>
                <c:pt idx="2">
                  <c:v>679072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C3D-4E73-8964-53FAE556405B}"/>
            </c:ext>
          </c:extLst>
        </c:ser>
        <c:ser>
          <c:idx val="6"/>
          <c:order val="6"/>
          <c:tx>
            <c:strRef>
              <c:f>List2!$I$12</c:f>
              <c:strCache>
                <c:ptCount val="1"/>
                <c:pt idx="0">
                  <c:v>nezjištěno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List2!$B$13:$B$15</c:f>
              <c:numCache>
                <c:formatCode>General</c:formatCode>
                <c:ptCount val="3"/>
                <c:pt idx="0">
                  <c:v>2001</c:v>
                </c:pt>
                <c:pt idx="1">
                  <c:v>2011</c:v>
                </c:pt>
                <c:pt idx="2">
                  <c:v>2021</c:v>
                </c:pt>
              </c:numCache>
            </c:numRef>
          </c:cat>
          <c:val>
            <c:numRef>
              <c:f>List2!$I$13:$I$15</c:f>
              <c:numCache>
                <c:formatCode>#,##0_ ;\-#,##0\ </c:formatCode>
                <c:ptCount val="3"/>
                <c:pt idx="0">
                  <c:v>199516</c:v>
                </c:pt>
                <c:pt idx="1">
                  <c:v>49831</c:v>
                </c:pt>
                <c:pt idx="2">
                  <c:v>556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C3D-4E73-8964-53FAE55640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215744"/>
        <c:axId val="217217280"/>
      </c:barChart>
      <c:catAx>
        <c:axId val="217215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7217280"/>
        <c:crosses val="autoZero"/>
        <c:auto val="1"/>
        <c:lblAlgn val="ctr"/>
        <c:lblOffset val="100"/>
        <c:noMultiLvlLbl val="0"/>
      </c:catAx>
      <c:valAx>
        <c:axId val="2172172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721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List4!$C$2</c:f>
              <c:strCache>
                <c:ptCount val="1"/>
                <c:pt idx="0">
                  <c:v>Podíl obyvatel s bydlištěm v době narození v obci obvyklého pobytu (%)</c:v>
                </c:pt>
              </c:strCache>
            </c:strRef>
          </c:tx>
          <c:spPr>
            <a:solidFill>
              <a:srgbClr val="990033"/>
            </a:solidFill>
            <a:ln>
              <a:noFill/>
            </a:ln>
            <a:effectLst/>
          </c:spPr>
          <c:invertIfNegative val="0"/>
          <c:cat>
            <c:strRef>
              <c:f>List4!$D$1:$Q$1</c:f>
              <c:strCache>
                <c:ptCount val="14"/>
                <c:pt idx="0">
                  <c:v>Hlavní město Praha</c:v>
                </c:pt>
                <c:pt idx="1">
                  <c:v>Středočeský
kraj</c:v>
                </c:pt>
                <c:pt idx="2">
                  <c:v>Jihočeský
kraj</c:v>
                </c:pt>
                <c:pt idx="3">
                  <c:v>Plzeňský
kraj</c:v>
                </c:pt>
                <c:pt idx="4">
                  <c:v>Karlovarský
kraj</c:v>
                </c:pt>
                <c:pt idx="5">
                  <c:v>Ústecký
kraj</c:v>
                </c:pt>
                <c:pt idx="6">
                  <c:v>Liberecký
kraj</c:v>
                </c:pt>
                <c:pt idx="7">
                  <c:v>Královéhradecký
kraj</c:v>
                </c:pt>
                <c:pt idx="8">
                  <c:v>Pardubický
kraj</c:v>
                </c:pt>
                <c:pt idx="9">
                  <c:v>Vysočina</c:v>
                </c:pt>
                <c:pt idx="10">
                  <c:v>Jihomoravský
kraj</c:v>
                </c:pt>
                <c:pt idx="11">
                  <c:v>Olomoucký
kraj</c:v>
                </c:pt>
                <c:pt idx="12">
                  <c:v>Zlínský
kraj</c:v>
                </c:pt>
                <c:pt idx="13">
                  <c:v>Moravskoslezský
kraj</c:v>
                </c:pt>
              </c:strCache>
            </c:strRef>
          </c:cat>
          <c:val>
            <c:numRef>
              <c:f>List4!$D$2:$Q$2</c:f>
              <c:numCache>
                <c:formatCode>#,##0.0_ ;\-#,##0.0\ </c:formatCode>
                <c:ptCount val="14"/>
                <c:pt idx="0">
                  <c:v>53.717590102205484</c:v>
                </c:pt>
                <c:pt idx="1">
                  <c:v>41.592847201124776</c:v>
                </c:pt>
                <c:pt idx="2">
                  <c:v>47.91873753521795</c:v>
                </c:pt>
                <c:pt idx="3">
                  <c:v>47.908575202881451</c:v>
                </c:pt>
                <c:pt idx="4">
                  <c:v>46.253923437432817</c:v>
                </c:pt>
                <c:pt idx="5">
                  <c:v>49.851155964976982</c:v>
                </c:pt>
                <c:pt idx="6">
                  <c:v>48.697032851637985</c:v>
                </c:pt>
                <c:pt idx="7">
                  <c:v>49.378865256395727</c:v>
                </c:pt>
                <c:pt idx="8">
                  <c:v>50.259920817784817</c:v>
                </c:pt>
                <c:pt idx="9">
                  <c:v>53.758711046450877</c:v>
                </c:pt>
                <c:pt idx="10">
                  <c:v>52.823051686432798</c:v>
                </c:pt>
                <c:pt idx="11">
                  <c:v>51.273921833427728</c:v>
                </c:pt>
                <c:pt idx="12">
                  <c:v>54.972807933101663</c:v>
                </c:pt>
                <c:pt idx="13">
                  <c:v>55.993821883809446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92A-44A7-9B2E-B70C1B320589}"/>
            </c:ext>
          </c:extLst>
        </c:ser>
        <c:ser>
          <c:idx val="1"/>
          <c:order val="1"/>
          <c:tx>
            <c:strRef>
              <c:f>List4!$C$3</c:f>
              <c:strCache>
                <c:ptCount val="1"/>
                <c:pt idx="0">
                  <c:v>Podíl obyvatel s bydlištěm v době narození v jiné obci okresu (%)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List4!$D$1:$Q$1</c:f>
              <c:strCache>
                <c:ptCount val="14"/>
                <c:pt idx="0">
                  <c:v>Hlavní město Praha</c:v>
                </c:pt>
                <c:pt idx="1">
                  <c:v>Středočeský
kraj</c:v>
                </c:pt>
                <c:pt idx="2">
                  <c:v>Jihočeský
kraj</c:v>
                </c:pt>
                <c:pt idx="3">
                  <c:v>Plzeňský
kraj</c:v>
                </c:pt>
                <c:pt idx="4">
                  <c:v>Karlovarský
kraj</c:v>
                </c:pt>
                <c:pt idx="5">
                  <c:v>Ústecký
kraj</c:v>
                </c:pt>
                <c:pt idx="6">
                  <c:v>Liberecký
kraj</c:v>
                </c:pt>
                <c:pt idx="7">
                  <c:v>Královéhradecký
kraj</c:v>
                </c:pt>
                <c:pt idx="8">
                  <c:v>Pardubický
kraj</c:v>
                </c:pt>
                <c:pt idx="9">
                  <c:v>Vysočina</c:v>
                </c:pt>
                <c:pt idx="10">
                  <c:v>Jihomoravský
kraj</c:v>
                </c:pt>
                <c:pt idx="11">
                  <c:v>Olomoucký
kraj</c:v>
                </c:pt>
                <c:pt idx="12">
                  <c:v>Zlínský
kraj</c:v>
                </c:pt>
                <c:pt idx="13">
                  <c:v>Moravskoslezský
kraj</c:v>
                </c:pt>
              </c:strCache>
            </c:strRef>
          </c:cat>
          <c:val>
            <c:numRef>
              <c:f>List4!$D$3:$Q$3</c:f>
              <c:numCache>
                <c:formatCode>#,##0.0_ ;\-#,##0.0\ </c:formatCode>
                <c:ptCount val="14"/>
                <c:pt idx="0">
                  <c:v>0</c:v>
                </c:pt>
                <c:pt idx="1">
                  <c:v>14.198560114173478</c:v>
                </c:pt>
                <c:pt idx="2">
                  <c:v>18.935072335306593</c:v>
                </c:pt>
                <c:pt idx="3">
                  <c:v>13.268051202840168</c:v>
                </c:pt>
                <c:pt idx="4">
                  <c:v>16.698078053115101</c:v>
                </c:pt>
                <c:pt idx="5">
                  <c:v>17.391750656776679</c:v>
                </c:pt>
                <c:pt idx="6">
                  <c:v>15.240614063910993</c:v>
                </c:pt>
                <c:pt idx="7">
                  <c:v>18.819073025828136</c:v>
                </c:pt>
                <c:pt idx="8">
                  <c:v>20.023413463329693</c:v>
                </c:pt>
                <c:pt idx="9">
                  <c:v>21.649010135759699</c:v>
                </c:pt>
                <c:pt idx="10">
                  <c:v>12.619959969505349</c:v>
                </c:pt>
                <c:pt idx="11">
                  <c:v>21.366325738690726</c:v>
                </c:pt>
                <c:pt idx="12">
                  <c:v>21.216900370180696</c:v>
                </c:pt>
                <c:pt idx="13">
                  <c:v>14.927838846109523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92A-44A7-9B2E-B70C1B320589}"/>
            </c:ext>
          </c:extLst>
        </c:ser>
        <c:ser>
          <c:idx val="2"/>
          <c:order val="2"/>
          <c:tx>
            <c:strRef>
              <c:f>List4!$C$4</c:f>
              <c:strCache>
                <c:ptCount val="1"/>
                <c:pt idx="0">
                  <c:v>Podíl obyvatel s bydlištěm v době narození v jiném kraji (%)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</c:spPr>
          <c:invertIfNegative val="0"/>
          <c:cat>
            <c:strRef>
              <c:f>List4!$D$1:$Q$1</c:f>
              <c:strCache>
                <c:ptCount val="14"/>
                <c:pt idx="0">
                  <c:v>Hlavní město Praha</c:v>
                </c:pt>
                <c:pt idx="1">
                  <c:v>Středočeský
kraj</c:v>
                </c:pt>
                <c:pt idx="2">
                  <c:v>Jihočeský
kraj</c:v>
                </c:pt>
                <c:pt idx="3">
                  <c:v>Plzeňský
kraj</c:v>
                </c:pt>
                <c:pt idx="4">
                  <c:v>Karlovarský
kraj</c:v>
                </c:pt>
                <c:pt idx="5">
                  <c:v>Ústecký
kraj</c:v>
                </c:pt>
                <c:pt idx="6">
                  <c:v>Liberecký
kraj</c:v>
                </c:pt>
                <c:pt idx="7">
                  <c:v>Královéhradecký
kraj</c:v>
                </c:pt>
                <c:pt idx="8">
                  <c:v>Pardubický
kraj</c:v>
                </c:pt>
                <c:pt idx="9">
                  <c:v>Vysočina</c:v>
                </c:pt>
                <c:pt idx="10">
                  <c:v>Jihomoravský
kraj</c:v>
                </c:pt>
                <c:pt idx="11">
                  <c:v>Olomoucký
kraj</c:v>
                </c:pt>
                <c:pt idx="12">
                  <c:v>Zlínský
kraj</c:v>
                </c:pt>
                <c:pt idx="13">
                  <c:v>Moravskoslezský
kraj</c:v>
                </c:pt>
              </c:strCache>
            </c:strRef>
          </c:cat>
          <c:val>
            <c:numRef>
              <c:f>List4!$D$4:$Q$4</c:f>
              <c:numCache>
                <c:formatCode>#,##0.0_ ;\-#,##0.0\ </c:formatCode>
                <c:ptCount val="14"/>
                <c:pt idx="0">
                  <c:v>27.884500115269343</c:v>
                </c:pt>
                <c:pt idx="1">
                  <c:v>27.285695108768611</c:v>
                </c:pt>
                <c:pt idx="2">
                  <c:v>15.136598182911772</c:v>
                </c:pt>
                <c:pt idx="3">
                  <c:v>13.762741367863027</c:v>
                </c:pt>
                <c:pt idx="4">
                  <c:v>17.642211170510084</c:v>
                </c:pt>
                <c:pt idx="5">
                  <c:v>13.801498198537285</c:v>
                </c:pt>
                <c:pt idx="6">
                  <c:v>19.500274587028002</c:v>
                </c:pt>
                <c:pt idx="7">
                  <c:v>15.470128499746419</c:v>
                </c:pt>
                <c:pt idx="8">
                  <c:v>15.674470500801037</c:v>
                </c:pt>
                <c:pt idx="9">
                  <c:v>13.678653816784689</c:v>
                </c:pt>
                <c:pt idx="10">
                  <c:v>13.109444240794197</c:v>
                </c:pt>
                <c:pt idx="11">
                  <c:v>13.448826113824444</c:v>
                </c:pt>
                <c:pt idx="12">
                  <c:v>11.758951940303268</c:v>
                </c:pt>
                <c:pt idx="13">
                  <c:v>8.2262511459270353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92A-44A7-9B2E-B70C1B320589}"/>
            </c:ext>
          </c:extLst>
        </c:ser>
        <c:ser>
          <c:idx val="3"/>
          <c:order val="3"/>
          <c:tx>
            <c:strRef>
              <c:f>List4!$C$5</c:f>
              <c:strCache>
                <c:ptCount val="1"/>
                <c:pt idx="0">
                  <c:v>Podíl obyvatel s bydlištěm v době narození v zahraničí (%)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List4!$D$1:$Q$1</c:f>
              <c:strCache>
                <c:ptCount val="14"/>
                <c:pt idx="0">
                  <c:v>Hlavní město Praha</c:v>
                </c:pt>
                <c:pt idx="1">
                  <c:v>Středočeský
kraj</c:v>
                </c:pt>
                <c:pt idx="2">
                  <c:v>Jihočeský
kraj</c:v>
                </c:pt>
                <c:pt idx="3">
                  <c:v>Plzeňský
kraj</c:v>
                </c:pt>
                <c:pt idx="4">
                  <c:v>Karlovarský
kraj</c:v>
                </c:pt>
                <c:pt idx="5">
                  <c:v>Ústecký
kraj</c:v>
                </c:pt>
                <c:pt idx="6">
                  <c:v>Liberecký
kraj</c:v>
                </c:pt>
                <c:pt idx="7">
                  <c:v>Královéhradecký
kraj</c:v>
                </c:pt>
                <c:pt idx="8">
                  <c:v>Pardubický
kraj</c:v>
                </c:pt>
                <c:pt idx="9">
                  <c:v>Vysočina</c:v>
                </c:pt>
                <c:pt idx="10">
                  <c:v>Jihomoravský
kraj</c:v>
                </c:pt>
                <c:pt idx="11">
                  <c:v>Olomoucký
kraj</c:v>
                </c:pt>
                <c:pt idx="12">
                  <c:v>Zlínský
kraj</c:v>
                </c:pt>
                <c:pt idx="13">
                  <c:v>Moravskoslezský
kraj</c:v>
                </c:pt>
              </c:strCache>
            </c:strRef>
          </c:cat>
          <c:val>
            <c:numRef>
              <c:f>List4!$D$5:$Q$5</c:f>
              <c:numCache>
                <c:formatCode>#,##0.0_ ;\-#,##0.0\ </c:formatCode>
                <c:ptCount val="14"/>
                <c:pt idx="0">
                  <c:v>15.559056328287097</c:v>
                </c:pt>
                <c:pt idx="1">
                  <c:v>6.4380842029405319</c:v>
                </c:pt>
                <c:pt idx="2">
                  <c:v>4.2671499572636042</c:v>
                </c:pt>
                <c:pt idx="3">
                  <c:v>6.876640510239536</c:v>
                </c:pt>
                <c:pt idx="4">
                  <c:v>8.6383701431785926</c:v>
                </c:pt>
                <c:pt idx="5">
                  <c:v>5.4531790779400335</c:v>
                </c:pt>
                <c:pt idx="6">
                  <c:v>6.0530929528790276</c:v>
                </c:pt>
                <c:pt idx="7">
                  <c:v>4.4810501422098543</c:v>
                </c:pt>
                <c:pt idx="8">
                  <c:v>4.2973705935528654</c:v>
                </c:pt>
                <c:pt idx="9">
                  <c:v>2.8799704206219707</c:v>
                </c:pt>
                <c:pt idx="10">
                  <c:v>5.6902755290429843</c:v>
                </c:pt>
                <c:pt idx="11">
                  <c:v>3.6272606848570215</c:v>
                </c:pt>
                <c:pt idx="12">
                  <c:v>3.3183359057554327</c:v>
                </c:pt>
                <c:pt idx="13">
                  <c:v>4.7588866319118965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92A-44A7-9B2E-B70C1B3205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250432"/>
        <c:axId val="217325952"/>
      </c:barChart>
      <c:catAx>
        <c:axId val="217250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7325952"/>
        <c:crosses val="autoZero"/>
        <c:auto val="1"/>
        <c:lblAlgn val="ctr"/>
        <c:lblOffset val="100"/>
        <c:noMultiLvlLbl val="0"/>
      </c:catAx>
      <c:valAx>
        <c:axId val="217325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7250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7CAB8C2-6EF7-4CF4-A99F-94C0254BD698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9843977-024B-4040-A0B9-263397C4526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AB8C2-6EF7-4CF4-A99F-94C0254BD698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3977-024B-4040-A0B9-263397C452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AB8C2-6EF7-4CF4-A99F-94C0254BD698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3977-024B-4040-A0B9-263397C452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7CAB8C2-6EF7-4CF4-A99F-94C0254BD698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843977-024B-4040-A0B9-263397C4526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7CAB8C2-6EF7-4CF4-A99F-94C0254BD698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9843977-024B-4040-A0B9-263397C4526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AB8C2-6EF7-4CF4-A99F-94C0254BD698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3977-024B-4040-A0B9-263397C4526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AB8C2-6EF7-4CF4-A99F-94C0254BD698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3977-024B-4040-A0B9-263397C4526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7CAB8C2-6EF7-4CF4-A99F-94C0254BD698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843977-024B-4040-A0B9-263397C4526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AB8C2-6EF7-4CF4-A99F-94C0254BD698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43977-024B-4040-A0B9-263397C452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7CAB8C2-6EF7-4CF4-A99F-94C0254BD698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843977-024B-4040-A0B9-263397C4526E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7CAB8C2-6EF7-4CF4-A99F-94C0254BD698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843977-024B-4040-A0B9-263397C4526E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7CAB8C2-6EF7-4CF4-A99F-94C0254BD698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9843977-024B-4040-A0B9-263397C4526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703" y="2636912"/>
            <a:ext cx="6172200" cy="1894362"/>
          </a:xfrm>
        </p:spPr>
        <p:txBody>
          <a:bodyPr/>
          <a:lstStyle/>
          <a:p>
            <a:pPr algn="r"/>
            <a:r>
              <a:rPr lang="cs-CZ" dirty="0" smtClean="0"/>
              <a:t>DOJÍŽĎKA ZA PRACÍ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GOS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47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 dilematu volby auto vs. veřejná doprava (např. Van </a:t>
            </a:r>
            <a:r>
              <a:rPr lang="cs-CZ" dirty="0" err="1"/>
              <a:t>Vugt</a:t>
            </a:r>
            <a:r>
              <a:rPr lang="cs-CZ" dirty="0"/>
              <a:t> et al., 1996</a:t>
            </a:r>
            <a:r>
              <a:rPr lang="cs-CZ" dirty="0" smtClean="0"/>
              <a:t>).</a:t>
            </a:r>
          </a:p>
          <a:p>
            <a:r>
              <a:rPr lang="cs-CZ" dirty="0"/>
              <a:t>silná role vlastnictví automobilu, klesající zájem institucí podporovat veřejnou dopravu (používání odvislé od její ceny a frekvence spojů, </a:t>
            </a:r>
            <a:r>
              <a:rPr lang="cs-CZ" dirty="0" err="1"/>
              <a:t>Bresson</a:t>
            </a:r>
            <a:r>
              <a:rPr lang="cs-CZ" dirty="0"/>
              <a:t> et al., 2004) </a:t>
            </a:r>
          </a:p>
          <a:p>
            <a:r>
              <a:rPr lang="cs-CZ" dirty="0" smtClean="0"/>
              <a:t>v </a:t>
            </a:r>
            <a:r>
              <a:rPr lang="cs-CZ" dirty="0"/>
              <a:t>lokalitách s bohatou nabídkou zaměstnání je nižší potřeba využívat k cestě do zaměstnání automobil; k opačné situaci dochází tam, kde je rychlý a značný nárůst počtu pracovních míst v poměru k bydlícímu obyvatelstvu.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polycentrických oblastech jsou – až na výjimky – vzdálenost a čas na dojíždění do práce delší, než je tomu u metropolitních areálů s jedním jádrem; čas dojíždění také rostl s velikostí metropole</a:t>
            </a:r>
            <a:r>
              <a:rPr lang="cs-CZ" dirty="0" smtClean="0"/>
              <a:t>. </a:t>
            </a:r>
            <a:r>
              <a:rPr lang="cs-CZ" dirty="0" err="1"/>
              <a:t>Schwanen</a:t>
            </a:r>
            <a:r>
              <a:rPr lang="cs-CZ" dirty="0"/>
              <a:t> et al. (2004)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3348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Počátky sledování dojížďky v česku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období </a:t>
            </a:r>
            <a:r>
              <a:rPr lang="cs-CZ" dirty="0"/>
              <a:t>po </a:t>
            </a:r>
            <a:r>
              <a:rPr lang="cs-CZ" dirty="0" smtClean="0"/>
              <a:t>2. </a:t>
            </a:r>
            <a:r>
              <a:rPr lang="cs-CZ" dirty="0"/>
              <a:t>světové </a:t>
            </a:r>
            <a:r>
              <a:rPr lang="cs-CZ" dirty="0" smtClean="0"/>
              <a:t>válce: určení </a:t>
            </a:r>
            <a:r>
              <a:rPr lang="cs-CZ" dirty="0"/>
              <a:t>klíčových středisek ekonomiky a sfér jejich vlivu </a:t>
            </a:r>
            <a:r>
              <a:rPr lang="cs-CZ" dirty="0" smtClean="0"/>
              <a:t>(Šilhan, 1946; Mrkos, 1948)</a:t>
            </a:r>
          </a:p>
          <a:p>
            <a:pPr lvl="1"/>
            <a:r>
              <a:rPr lang="cs-CZ" dirty="0" smtClean="0"/>
              <a:t>průzkum </a:t>
            </a:r>
            <a:r>
              <a:rPr lang="cs-CZ" dirty="0"/>
              <a:t>hospodářských poměrů jednotlivých </a:t>
            </a:r>
            <a:r>
              <a:rPr lang="cs-CZ" dirty="0" smtClean="0"/>
              <a:t>obcí (2800), součástí dojíždění </a:t>
            </a:r>
            <a:r>
              <a:rPr lang="cs-CZ" dirty="0"/>
              <a:t>obyvatelstva do zaměstnání k 1. 1. 1946 – konkrétně počet vyjíždějících a hlavní cíle </a:t>
            </a:r>
            <a:r>
              <a:rPr lang="cs-CZ" dirty="0" smtClean="0"/>
              <a:t>vyjížďky </a:t>
            </a:r>
          </a:p>
          <a:p>
            <a:r>
              <a:rPr lang="cs-CZ" dirty="0" smtClean="0"/>
              <a:t>nedostatek oficiálních dat (v důsledku absence censu bezprostředně po skončení války, před sčítáním lidu 1961) vedl tehdy k realizaci šetření jiným způsobem</a:t>
            </a:r>
          </a:p>
          <a:p>
            <a:r>
              <a:rPr lang="cs-CZ" dirty="0" smtClean="0"/>
              <a:t>dojížďka </a:t>
            </a:r>
            <a:r>
              <a:rPr lang="cs-CZ" dirty="0"/>
              <a:t>mezi městy </a:t>
            </a:r>
            <a:r>
              <a:rPr lang="cs-CZ" dirty="0" smtClean="0"/>
              <a:t>– šetření v </a:t>
            </a:r>
            <a:r>
              <a:rPr lang="cs-CZ" dirty="0"/>
              <a:t>Brněnském kraji v r. </a:t>
            </a:r>
            <a:r>
              <a:rPr lang="cs-CZ" dirty="0" smtClean="0"/>
              <a:t>1957 (Šilhan, 1959)</a:t>
            </a:r>
          </a:p>
          <a:p>
            <a:r>
              <a:rPr lang="cs-CZ" dirty="0" smtClean="0"/>
              <a:t>rajónování</a:t>
            </a:r>
            <a:r>
              <a:rPr lang="cs-CZ" dirty="0"/>
              <a:t>, resp. vymezování hospodářských </a:t>
            </a:r>
            <a:r>
              <a:rPr lang="cs-CZ" dirty="0" smtClean="0"/>
              <a:t>oblastí, část </a:t>
            </a:r>
            <a:r>
              <a:rPr lang="cs-CZ" dirty="0"/>
              <a:t>„rozmístění obyvatelstva a jeho struktura</a:t>
            </a:r>
            <a:r>
              <a:rPr lang="cs-CZ" dirty="0" smtClean="0"/>
              <a:t>“, přístup „koncentrace </a:t>
            </a:r>
            <a:r>
              <a:rPr lang="cs-CZ" dirty="0"/>
              <a:t>obyvatelstva je vázána na koncentraci </a:t>
            </a:r>
            <a:r>
              <a:rPr lang="cs-CZ" dirty="0" smtClean="0"/>
              <a:t>průmyslu“ (Střída, 1960)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086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Geografický ústav Československé akademie </a:t>
            </a:r>
            <a:r>
              <a:rPr lang="cs-CZ" dirty="0" smtClean="0"/>
              <a:t>věd v brně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71184" cy="506916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Macka (1962+), zakladatel </a:t>
            </a:r>
            <a:r>
              <a:rPr lang="cs-CZ" dirty="0"/>
              <a:t>studia dojížďky za </a:t>
            </a:r>
            <a:r>
              <a:rPr lang="cs-CZ" dirty="0" smtClean="0"/>
              <a:t>prací</a:t>
            </a:r>
          </a:p>
          <a:p>
            <a:r>
              <a:rPr lang="cs-CZ" dirty="0" smtClean="0"/>
              <a:t>Struktura dojíždějících </a:t>
            </a:r>
            <a:r>
              <a:rPr lang="cs-CZ" dirty="0"/>
              <a:t>do </a:t>
            </a:r>
            <a:r>
              <a:rPr lang="cs-CZ" dirty="0" smtClean="0"/>
              <a:t>zaměstnání, metodické otázky, vymezování </a:t>
            </a:r>
            <a:r>
              <a:rPr lang="cs-CZ" dirty="0" err="1"/>
              <a:t>dojížďkových</a:t>
            </a:r>
            <a:r>
              <a:rPr lang="cs-CZ" dirty="0"/>
              <a:t> zázemí </a:t>
            </a:r>
            <a:r>
              <a:rPr lang="cs-CZ" dirty="0" smtClean="0"/>
              <a:t>(zejm. Brna), regionalizace </a:t>
            </a:r>
            <a:r>
              <a:rPr lang="cs-CZ" dirty="0"/>
              <a:t>Jihomoravského </a:t>
            </a:r>
            <a:r>
              <a:rPr lang="cs-CZ" dirty="0" smtClean="0"/>
              <a:t>kraje, vybraná střediska </a:t>
            </a:r>
            <a:r>
              <a:rPr lang="cs-CZ" dirty="0"/>
              <a:t>dojížďky </a:t>
            </a:r>
            <a:r>
              <a:rPr lang="cs-CZ" dirty="0" smtClean="0"/>
              <a:t>Československa vč. mapových/kartografických výstupů</a:t>
            </a:r>
          </a:p>
          <a:p>
            <a:r>
              <a:rPr lang="cs-CZ" dirty="0" smtClean="0"/>
              <a:t>Ekonomicko-geografická regionalizace, součástí rovněž </a:t>
            </a:r>
            <a:r>
              <a:rPr lang="cs-CZ" dirty="0"/>
              <a:t>vymezování „průmyslových regionů“, </a:t>
            </a:r>
            <a:r>
              <a:rPr lang="cs-CZ" dirty="0" smtClean="0"/>
              <a:t>založené na dojížďku </a:t>
            </a:r>
            <a:r>
              <a:rPr lang="cs-CZ" dirty="0"/>
              <a:t>do zaměstnání </a:t>
            </a:r>
            <a:r>
              <a:rPr lang="cs-CZ" dirty="0" smtClean="0"/>
              <a:t>(Mareš, 1970), využití kontrolních </a:t>
            </a:r>
            <a:r>
              <a:rPr lang="cs-CZ" dirty="0"/>
              <a:t>kuponů „dělnických“ jízdenek z vlakové a autobusové dopravy </a:t>
            </a:r>
            <a:endParaRPr lang="cs-CZ" dirty="0" smtClean="0"/>
          </a:p>
          <a:p>
            <a:r>
              <a:rPr lang="cs-CZ" dirty="0" smtClean="0"/>
              <a:t>Atlas </a:t>
            </a:r>
            <a:r>
              <a:rPr lang="cs-CZ" dirty="0"/>
              <a:t>obyvatelstva ČSSR (1987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„Dojížďky </a:t>
            </a:r>
            <a:r>
              <a:rPr lang="cs-CZ" dirty="0"/>
              <a:t>do zaměstnání“ </a:t>
            </a:r>
            <a:r>
              <a:rPr lang="cs-CZ" dirty="0" smtClean="0"/>
              <a:t>(Řehák, detailně 1988), hlavní </a:t>
            </a:r>
            <a:r>
              <a:rPr lang="cs-CZ" dirty="0"/>
              <a:t>kritérium pro stanovení středisek I. řádu použit počet obsazených pracovních míst (min. 15 tis</a:t>
            </a:r>
            <a:r>
              <a:rPr lang="cs-CZ" dirty="0" smtClean="0"/>
              <a:t>.), </a:t>
            </a:r>
            <a:r>
              <a:rPr lang="cs-CZ" dirty="0"/>
              <a:t>zázemí tvořily obce, které do příslušného střediska směřovaly svůj nejsilnější </a:t>
            </a:r>
            <a:r>
              <a:rPr lang="cs-CZ" dirty="0" smtClean="0"/>
              <a:t>proud</a:t>
            </a:r>
          </a:p>
          <a:p>
            <a:pPr lvl="1"/>
            <a:r>
              <a:rPr lang="cs-CZ" dirty="0" smtClean="0"/>
              <a:t>Vymezení sociálně-geografických </a:t>
            </a:r>
            <a:r>
              <a:rPr lang="cs-CZ" dirty="0"/>
              <a:t>regionů ČSSR (</a:t>
            </a:r>
            <a:r>
              <a:rPr lang="cs-CZ" dirty="0" err="1"/>
              <a:t>Maryáš</a:t>
            </a:r>
            <a:r>
              <a:rPr lang="cs-CZ" dirty="0"/>
              <a:t>, Řehák, </a:t>
            </a:r>
            <a:r>
              <a:rPr lang="cs-CZ" dirty="0" smtClean="0"/>
              <a:t>1987), vycházející </a:t>
            </a:r>
            <a:r>
              <a:rPr lang="cs-CZ" dirty="0"/>
              <a:t>z uzavřenosti jejich pracovní, obytné a obslužné funkce podle denní dojížďky do </a:t>
            </a:r>
            <a:r>
              <a:rPr lang="cs-CZ" dirty="0" smtClean="0"/>
              <a:t>zaměstnání, výsledkem </a:t>
            </a:r>
            <a:r>
              <a:rPr lang="cs-CZ" dirty="0"/>
              <a:t>jsou de facto funkční městské regiony</a:t>
            </a:r>
          </a:p>
        </p:txBody>
      </p:sp>
    </p:spTree>
    <p:extLst>
      <p:ext uri="{BB962C8B-B14F-4D97-AF65-F5344CB8AC3E}">
        <p14:creationId xmlns:p14="http://schemas.microsoft.com/office/powerpoint/2010/main" val="1271501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9445" y="0"/>
            <a:ext cx="7467600" cy="1143000"/>
          </a:xfrm>
        </p:spPr>
        <p:txBody>
          <a:bodyPr>
            <a:normAutofit/>
          </a:bodyPr>
          <a:lstStyle/>
          <a:p>
            <a:r>
              <a:rPr lang="cs-CZ" dirty="0"/>
              <a:t>Univerzita Karlova v Praze, </a:t>
            </a:r>
            <a:r>
              <a:rPr lang="cs-CZ" dirty="0" err="1"/>
              <a:t>PřF</a:t>
            </a:r>
            <a:r>
              <a:rPr lang="cs-CZ" dirty="0"/>
              <a:t> / Albertov/</a:t>
            </a:r>
            <a:r>
              <a:rPr lang="cs-CZ" dirty="0" err="1"/>
              <a:t>ská</a:t>
            </a:r>
            <a:r>
              <a:rPr lang="cs-CZ" dirty="0"/>
              <a:t> </a:t>
            </a:r>
            <a:r>
              <a:rPr lang="cs-CZ" dirty="0" smtClean="0"/>
              <a:t>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39857" y="1484784"/>
            <a:ext cx="8046775" cy="571723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Od analýz </a:t>
            </a:r>
            <a:r>
              <a:rPr lang="cs-CZ" dirty="0"/>
              <a:t>o dojížďce za prací </a:t>
            </a:r>
            <a:r>
              <a:rPr lang="cs-CZ" dirty="0" smtClean="0"/>
              <a:t>k vytváření </a:t>
            </a:r>
            <a:r>
              <a:rPr lang="cs-CZ" dirty="0"/>
              <a:t>(funkčních) tzv. sociálně-geografických regionalizací </a:t>
            </a:r>
            <a:r>
              <a:rPr lang="cs-CZ" dirty="0" smtClean="0"/>
              <a:t>jako výsledku </a:t>
            </a:r>
            <a:r>
              <a:rPr lang="cs-CZ" dirty="0"/>
              <a:t>interakce společnosti a jejího </a:t>
            </a:r>
            <a:r>
              <a:rPr lang="cs-CZ" dirty="0" smtClean="0"/>
              <a:t>prostředí, regiony „</a:t>
            </a:r>
            <a:r>
              <a:rPr lang="cs-CZ" dirty="0"/>
              <a:t>relativně uzavřené systémy všech základních sociálně-geografických jevů a procesů</a:t>
            </a:r>
            <a:r>
              <a:rPr lang="cs-CZ" dirty="0" smtClean="0"/>
              <a:t>“ (Hampl</a:t>
            </a:r>
            <a:r>
              <a:rPr lang="cs-CZ" dirty="0"/>
              <a:t>, </a:t>
            </a:r>
            <a:r>
              <a:rPr lang="cs-CZ" dirty="0" smtClean="0"/>
              <a:t>1971, Hampl </a:t>
            </a:r>
            <a:r>
              <a:rPr lang="cs-CZ" dirty="0"/>
              <a:t>a </a:t>
            </a:r>
            <a:r>
              <a:rPr lang="cs-CZ" dirty="0" err="1"/>
              <a:t>Kühnl</a:t>
            </a:r>
            <a:r>
              <a:rPr lang="cs-CZ" dirty="0"/>
              <a:t>, </a:t>
            </a:r>
            <a:r>
              <a:rPr lang="cs-CZ" dirty="0" smtClean="0"/>
              <a:t>1967)</a:t>
            </a:r>
            <a:endParaRPr lang="cs-CZ" dirty="0"/>
          </a:p>
          <a:p>
            <a:r>
              <a:rPr lang="cs-CZ" dirty="0" smtClean="0"/>
              <a:t>prvním </a:t>
            </a:r>
            <a:r>
              <a:rPr lang="cs-CZ" dirty="0"/>
              <a:t>krokem identifikace jader a jejich </a:t>
            </a:r>
            <a:r>
              <a:rPr lang="cs-CZ" dirty="0" smtClean="0"/>
              <a:t>významnosti/úrovně, následuje </a:t>
            </a:r>
            <a:r>
              <a:rPr lang="cs-CZ" dirty="0"/>
              <a:t>formování zázemí jader, pro jehož vymezení je důležitá analýza vztahů mezi </a:t>
            </a:r>
            <a:r>
              <a:rPr lang="cs-CZ" dirty="0" smtClean="0"/>
              <a:t>jevy, nejčastěji </a:t>
            </a:r>
            <a:r>
              <a:rPr lang="cs-CZ" dirty="0"/>
              <a:t>na bázi dojížďky za prací a/nebo za </a:t>
            </a:r>
            <a:r>
              <a:rPr lang="cs-CZ" dirty="0" smtClean="0"/>
              <a:t>službami</a:t>
            </a:r>
          </a:p>
          <a:p>
            <a:pPr lvl="1"/>
            <a:r>
              <a:rPr lang="cs-CZ" dirty="0"/>
              <a:t>Pracovní mikroregiony z obcí měly limit 10 tis. obyvatel (resp. 2,5 tis. zázemí).</a:t>
            </a:r>
            <a:endParaRPr lang="cs-CZ" dirty="0" smtClean="0"/>
          </a:p>
          <a:p>
            <a:r>
              <a:rPr lang="cs-CZ" dirty="0" smtClean="0"/>
              <a:t>jádro </a:t>
            </a:r>
            <a:r>
              <a:rPr lang="cs-CZ" dirty="0"/>
              <a:t>se zázemím vytvářejí na nejnižší úrovni tzv. elementární komplexní sociálně-geografické regiony, a to na bázi denních </a:t>
            </a:r>
            <a:r>
              <a:rPr lang="cs-CZ" dirty="0" smtClean="0"/>
              <a:t>vazeb</a:t>
            </a:r>
          </a:p>
          <a:p>
            <a:r>
              <a:rPr lang="cs-CZ" dirty="0" smtClean="0"/>
              <a:t>Z </a:t>
            </a:r>
            <a:r>
              <a:rPr lang="cs-CZ" dirty="0"/>
              <a:t>nich se dále formují mikroregiony, v r. 1978 vymezené prostřednictvím dojížďky za prací a dojížďky za nákupem průmyslového </a:t>
            </a:r>
            <a:r>
              <a:rPr lang="cs-CZ" dirty="0" smtClean="0"/>
              <a:t>zboží, </a:t>
            </a:r>
          </a:p>
          <a:p>
            <a:pPr lvl="1"/>
            <a:r>
              <a:rPr lang="cs-CZ" dirty="0" smtClean="0"/>
              <a:t>zázemí </a:t>
            </a:r>
            <a:r>
              <a:rPr lang="cs-CZ" dirty="0"/>
              <a:t>muselo alespoň podle jednoho z kritérií dosahovat velikosti minimálně 5 tis. </a:t>
            </a:r>
            <a:r>
              <a:rPr lang="cs-CZ" dirty="0" smtClean="0"/>
              <a:t>obyvatel</a:t>
            </a:r>
          </a:p>
          <a:p>
            <a:r>
              <a:rPr lang="cs-CZ" dirty="0" smtClean="0"/>
              <a:t>tzv</a:t>
            </a:r>
            <a:r>
              <a:rPr lang="cs-CZ" dirty="0"/>
              <a:t>. komplexní funkční velikostí (KFV; Hampl et al., </a:t>
            </a:r>
            <a:r>
              <a:rPr lang="cs-CZ" dirty="0" smtClean="0"/>
              <a:t>1987) </a:t>
            </a:r>
            <a:r>
              <a:rPr lang="cs-CZ" dirty="0"/>
              <a:t>– syntetický ukazatel </a:t>
            </a:r>
            <a:r>
              <a:rPr lang="cs-CZ" dirty="0" smtClean="0"/>
              <a:t>vyjadřující obytnou</a:t>
            </a:r>
            <a:r>
              <a:rPr lang="cs-CZ" dirty="0"/>
              <a:t>, pracovní a obslužnou funkci v systému osídlení a jejich koncentraci</a:t>
            </a:r>
          </a:p>
        </p:txBody>
      </p:sp>
    </p:spTree>
    <p:extLst>
      <p:ext uri="{BB962C8B-B14F-4D97-AF65-F5344CB8AC3E}">
        <p14:creationId xmlns:p14="http://schemas.microsoft.com/office/powerpoint/2010/main" val="2256253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787208" cy="585326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Atlas </a:t>
            </a:r>
            <a:r>
              <a:rPr lang="cs-CZ" dirty="0"/>
              <a:t>životního prostředí a zdraví obyvatelstva ČSFR (</a:t>
            </a:r>
            <a:r>
              <a:rPr lang="cs-CZ" dirty="0" err="1"/>
              <a:t>Viturka</a:t>
            </a:r>
            <a:r>
              <a:rPr lang="cs-CZ" dirty="0"/>
              <a:t> [</a:t>
            </a:r>
            <a:r>
              <a:rPr lang="cs-CZ" dirty="0" err="1"/>
              <a:t>ed</a:t>
            </a:r>
            <a:r>
              <a:rPr lang="cs-CZ" dirty="0"/>
              <a:t>.], 1992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mapa věnovaná </a:t>
            </a:r>
            <a:r>
              <a:rPr lang="cs-CZ" dirty="0"/>
              <a:t>sídelnímu systému v ČSFR, </a:t>
            </a:r>
            <a:r>
              <a:rPr lang="cs-CZ" dirty="0" smtClean="0"/>
              <a:t>hierarchie </a:t>
            </a:r>
            <a:r>
              <a:rPr lang="cs-CZ" dirty="0"/>
              <a:t>sídel </a:t>
            </a:r>
            <a:r>
              <a:rPr lang="cs-CZ" dirty="0" smtClean="0"/>
              <a:t>jejich </a:t>
            </a:r>
            <a:r>
              <a:rPr lang="cs-CZ" dirty="0"/>
              <a:t>vzájemné vztahy ve výrobě a službách podle dojížďky za prací </a:t>
            </a:r>
            <a:r>
              <a:rPr lang="cs-CZ" dirty="0" smtClean="0"/>
              <a:t>(SLDB 1980</a:t>
            </a:r>
            <a:r>
              <a:rPr lang="cs-CZ" dirty="0"/>
              <a:t>) a cílů služeb (z Atlasu obyvatelstva ČSSR</a:t>
            </a:r>
            <a:r>
              <a:rPr lang="cs-CZ" dirty="0" smtClean="0"/>
              <a:t>) vč. intenzity </a:t>
            </a:r>
            <a:r>
              <a:rPr lang="cs-CZ" dirty="0"/>
              <a:t>pracovně-</a:t>
            </a:r>
            <a:r>
              <a:rPr lang="cs-CZ" dirty="0" err="1"/>
              <a:t>dojížďkových</a:t>
            </a:r>
            <a:r>
              <a:rPr lang="cs-CZ" dirty="0"/>
              <a:t> vztahů největších sídel </a:t>
            </a:r>
            <a:r>
              <a:rPr lang="cs-CZ" dirty="0" smtClean="0"/>
              <a:t>(Řehák </a:t>
            </a:r>
            <a:r>
              <a:rPr lang="cs-CZ" dirty="0"/>
              <a:t>et al</a:t>
            </a:r>
            <a:r>
              <a:rPr lang="cs-CZ" dirty="0" smtClean="0"/>
              <a:t>., 1992) </a:t>
            </a:r>
          </a:p>
          <a:p>
            <a:r>
              <a:rPr lang="cs-CZ" dirty="0" smtClean="0"/>
              <a:t>Analýza dojížďky </a:t>
            </a:r>
            <a:r>
              <a:rPr lang="cs-CZ" dirty="0"/>
              <a:t>za prací </a:t>
            </a:r>
            <a:r>
              <a:rPr lang="cs-CZ" dirty="0" smtClean="0"/>
              <a:t>z </a:t>
            </a:r>
            <a:r>
              <a:rPr lang="cs-CZ" dirty="0"/>
              <a:t>dat sčítání lidu </a:t>
            </a:r>
            <a:r>
              <a:rPr lang="cs-CZ" dirty="0" smtClean="0"/>
              <a:t>1991, konkrétně </a:t>
            </a:r>
            <a:r>
              <a:rPr lang="cs-CZ" dirty="0"/>
              <a:t>na území bývalých krajů Jihomoravského a </a:t>
            </a:r>
            <a:r>
              <a:rPr lang="cs-CZ" dirty="0" smtClean="0"/>
              <a:t>Severomoravského (Vicherek, 1997)</a:t>
            </a:r>
          </a:p>
          <a:p>
            <a:pPr lvl="1"/>
            <a:r>
              <a:rPr lang="cs-CZ" dirty="0" smtClean="0"/>
              <a:t>jádra </a:t>
            </a:r>
            <a:r>
              <a:rPr lang="cs-CZ" dirty="0"/>
              <a:t>regionů </a:t>
            </a:r>
            <a:r>
              <a:rPr lang="cs-CZ" dirty="0" smtClean="0"/>
              <a:t>min</a:t>
            </a:r>
            <a:r>
              <a:rPr lang="cs-CZ" dirty="0"/>
              <a:t>. 750 dojíždějících, 1 500 </a:t>
            </a:r>
            <a:r>
              <a:rPr lang="cs-CZ" dirty="0" smtClean="0"/>
              <a:t>obsazených pracovních míst </a:t>
            </a:r>
            <a:r>
              <a:rPr lang="cs-CZ" dirty="0"/>
              <a:t>a být alespoň pro tři další obce hlavním cílem denní dojížďky (takto vzniklo 83 mikroregionů I. stupně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nevyhovující </a:t>
            </a:r>
            <a:r>
              <a:rPr lang="cs-CZ" dirty="0"/>
              <a:t>mikroregiony byly přiřazovány k silnějším po jednotlivých obcích </a:t>
            </a:r>
            <a:r>
              <a:rPr lang="cs-CZ" dirty="0" smtClean="0"/>
              <a:t>– </a:t>
            </a:r>
            <a:r>
              <a:rPr lang="cs-CZ" dirty="0"/>
              <a:t>finální návrh </a:t>
            </a:r>
            <a:r>
              <a:rPr lang="cs-CZ" dirty="0" smtClean="0"/>
              <a:t>46 </a:t>
            </a:r>
            <a:r>
              <a:rPr lang="cs-CZ" dirty="0" err="1"/>
              <a:t>dojížďkových</a:t>
            </a:r>
            <a:r>
              <a:rPr lang="cs-CZ" dirty="0"/>
              <a:t> regionů </a:t>
            </a:r>
            <a:endParaRPr lang="cs-CZ" dirty="0" smtClean="0"/>
          </a:p>
          <a:p>
            <a:r>
              <a:rPr lang="cs-CZ" dirty="0" smtClean="0"/>
              <a:t>Posun Hamplovy regionalizace (</a:t>
            </a:r>
            <a:r>
              <a:rPr lang="cs-CZ" dirty="0"/>
              <a:t>Hampl a Marada, </a:t>
            </a:r>
            <a:r>
              <a:rPr lang="cs-CZ" dirty="0" smtClean="0"/>
              <a:t>2015)</a:t>
            </a:r>
          </a:p>
          <a:p>
            <a:pPr lvl="1"/>
            <a:r>
              <a:rPr lang="cs-CZ" dirty="0" smtClean="0"/>
              <a:t>rozdělení KFV do </a:t>
            </a:r>
            <a:r>
              <a:rPr lang="cs-CZ" dirty="0"/>
              <a:t>dvou dílčích </a:t>
            </a:r>
            <a:r>
              <a:rPr lang="cs-CZ" dirty="0" smtClean="0"/>
              <a:t>ukazatelů, a to</a:t>
            </a:r>
          </a:p>
          <a:p>
            <a:pPr lvl="1"/>
            <a:r>
              <a:rPr lang="cs-CZ" dirty="0" smtClean="0"/>
              <a:t>komplexní </a:t>
            </a:r>
            <a:r>
              <a:rPr lang="cs-CZ" dirty="0"/>
              <a:t>velikost (KV) – souhrnný ukazatel součtu obytné a dvojnásobku pracovní </a:t>
            </a:r>
            <a:r>
              <a:rPr lang="cs-CZ" dirty="0" smtClean="0"/>
              <a:t>funkce</a:t>
            </a:r>
          </a:p>
          <a:p>
            <a:pPr lvl="1"/>
            <a:r>
              <a:rPr lang="cs-CZ" dirty="0" smtClean="0"/>
              <a:t>tzv</a:t>
            </a:r>
            <a:r>
              <a:rPr lang="cs-CZ" dirty="0"/>
              <a:t>. „kvalitativní komplexní velikost“ (KKV) – v ní byl zahrnut tzv. kvartérní sektor (tj. pracovní místa ve vybraných výrobních službách a ve vysokém školství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význam </a:t>
            </a:r>
            <a:r>
              <a:rPr lang="cs-CZ" dirty="0"/>
              <a:t>střediska </a:t>
            </a:r>
            <a:r>
              <a:rPr lang="cs-CZ" dirty="0" smtClean="0"/>
              <a:t>jako součet </a:t>
            </a:r>
            <a:r>
              <a:rPr lang="cs-CZ" dirty="0"/>
              <a:t>75 % hodnoty KV a 25 % </a:t>
            </a:r>
            <a:r>
              <a:rPr lang="cs-CZ" dirty="0" smtClean="0"/>
              <a:t>KKV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057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548680"/>
            <a:ext cx="7848872" cy="612068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Funkční regiony (Sýkora </a:t>
            </a:r>
            <a:r>
              <a:rPr lang="cs-CZ" dirty="0"/>
              <a:t>a </a:t>
            </a:r>
            <a:r>
              <a:rPr lang="cs-CZ" dirty="0" err="1" smtClean="0"/>
              <a:t>Mulíček</a:t>
            </a:r>
            <a:r>
              <a:rPr lang="cs-CZ" dirty="0" smtClean="0"/>
              <a:t>, 2009)</a:t>
            </a:r>
          </a:p>
          <a:p>
            <a:pPr lvl="1"/>
            <a:r>
              <a:rPr lang="cs-CZ" dirty="0" smtClean="0"/>
              <a:t>na </a:t>
            </a:r>
            <a:r>
              <a:rPr lang="cs-CZ" dirty="0"/>
              <a:t>základě celkové vyjížďky do zaměstnání </a:t>
            </a:r>
            <a:r>
              <a:rPr lang="cs-CZ" dirty="0" smtClean="0"/>
              <a:t>(1991, 2001) 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ádra obce min. s </a:t>
            </a:r>
            <a:r>
              <a:rPr lang="cs-CZ" dirty="0"/>
              <a:t>1 tis. obsazených pracovních míst a alespoň jednou obcí, směřující do jádra svůj hlavní vyjížďkový </a:t>
            </a:r>
            <a:r>
              <a:rPr lang="cs-CZ" dirty="0" smtClean="0"/>
              <a:t>proud, min. </a:t>
            </a:r>
            <a:r>
              <a:rPr lang="cs-CZ" dirty="0"/>
              <a:t>populační velikost 5, resp. 6 tis. </a:t>
            </a:r>
            <a:r>
              <a:rPr lang="cs-CZ" dirty="0" smtClean="0"/>
              <a:t>obyvatel</a:t>
            </a:r>
          </a:p>
          <a:p>
            <a:r>
              <a:rPr lang="cs-CZ" dirty="0"/>
              <a:t>„</a:t>
            </a:r>
            <a:r>
              <a:rPr lang="cs-CZ" dirty="0" smtClean="0"/>
              <a:t>modernější“ pojetí: nejprve stanoveny </a:t>
            </a:r>
            <a:r>
              <a:rPr lang="cs-CZ" dirty="0"/>
              <a:t>hranice regionů (místo, kde je již minimum interakcí s „vnějším“ prostředím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Matematicky/statisticky </a:t>
            </a:r>
            <a:r>
              <a:rPr lang="cs-CZ" dirty="0"/>
              <a:t>náročný postup </a:t>
            </a:r>
            <a:r>
              <a:rPr lang="cs-CZ" dirty="0" smtClean="0"/>
              <a:t>díky rozvoji </a:t>
            </a:r>
            <a:r>
              <a:rPr lang="cs-CZ" dirty="0"/>
              <a:t>modelových algoritmů a </a:t>
            </a:r>
            <a:r>
              <a:rPr lang="cs-CZ" dirty="0" smtClean="0"/>
              <a:t>techniky (Klapka </a:t>
            </a:r>
            <a:r>
              <a:rPr lang="cs-CZ" dirty="0"/>
              <a:t>et al</a:t>
            </a:r>
            <a:r>
              <a:rPr lang="cs-CZ" dirty="0" smtClean="0"/>
              <a:t>., 2014</a:t>
            </a:r>
            <a:r>
              <a:rPr lang="cs-CZ" dirty="0"/>
              <a:t>) </a:t>
            </a:r>
            <a:r>
              <a:rPr lang="cs-CZ" dirty="0" smtClean="0"/>
              <a:t>vymezení </a:t>
            </a:r>
            <a:r>
              <a:rPr lang="cs-CZ" dirty="0"/>
              <a:t>v podobě lokálních trhů práce z dat SLDB </a:t>
            </a:r>
            <a:r>
              <a:rPr lang="cs-CZ" dirty="0" smtClean="0"/>
              <a:t>2001</a:t>
            </a:r>
          </a:p>
          <a:p>
            <a:r>
              <a:rPr lang="cs-CZ" dirty="0"/>
              <a:t>Atlas sociálně prostorové diferenciace České republiky (</a:t>
            </a:r>
            <a:r>
              <a:rPr lang="cs-CZ" dirty="0" err="1"/>
              <a:t>Ouředníček</a:t>
            </a:r>
            <a:r>
              <a:rPr lang="cs-CZ" dirty="0"/>
              <a:t> et al. [</a:t>
            </a:r>
            <a:r>
              <a:rPr lang="cs-CZ" dirty="0" err="1"/>
              <a:t>eds</a:t>
            </a:r>
            <a:r>
              <a:rPr lang="cs-CZ" dirty="0"/>
              <a:t>.], 2011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„klasické</a:t>
            </a:r>
            <a:r>
              <a:rPr lang="cs-CZ" dirty="0"/>
              <a:t>“ analýzy </a:t>
            </a:r>
            <a:r>
              <a:rPr lang="cs-CZ" dirty="0" smtClean="0"/>
              <a:t>(Novák </a:t>
            </a:r>
            <a:r>
              <a:rPr lang="cs-CZ" dirty="0"/>
              <a:t>a </a:t>
            </a:r>
            <a:r>
              <a:rPr lang="cs-CZ" dirty="0" err="1" smtClean="0"/>
              <a:t>Ouředníček</a:t>
            </a:r>
            <a:r>
              <a:rPr lang="cs-CZ" dirty="0" smtClean="0"/>
              <a:t>, 2011</a:t>
            </a:r>
            <a:r>
              <a:rPr lang="cs-CZ" dirty="0"/>
              <a:t>) pracovní </a:t>
            </a:r>
            <a:r>
              <a:rPr lang="cs-CZ" dirty="0" smtClean="0"/>
              <a:t>dojížďky </a:t>
            </a:r>
            <a:r>
              <a:rPr lang="cs-CZ" dirty="0"/>
              <a:t>ze sčítání </a:t>
            </a:r>
            <a:r>
              <a:rPr lang="cs-CZ" dirty="0" smtClean="0"/>
              <a:t>1991 </a:t>
            </a:r>
            <a:r>
              <a:rPr lang="cs-CZ" dirty="0"/>
              <a:t>a </a:t>
            </a:r>
            <a:r>
              <a:rPr lang="cs-CZ" dirty="0" smtClean="0"/>
              <a:t>2001</a:t>
            </a:r>
          </a:p>
          <a:p>
            <a:pPr lvl="1"/>
            <a:r>
              <a:rPr lang="cs-CZ" dirty="0" smtClean="0"/>
              <a:t>podíl </a:t>
            </a:r>
            <a:r>
              <a:rPr lang="cs-CZ" dirty="0"/>
              <a:t>vyjíždějících z celkového počtu ekonomicky aktivních obyvatel v obci a absolutního počtu obsazených pracovních </a:t>
            </a:r>
            <a:r>
              <a:rPr lang="cs-CZ" dirty="0" smtClean="0"/>
              <a:t>míst</a:t>
            </a:r>
          </a:p>
          <a:p>
            <a:pPr lvl="1"/>
            <a:r>
              <a:rPr lang="cs-CZ" dirty="0" smtClean="0"/>
              <a:t>srovnání </a:t>
            </a:r>
            <a:r>
              <a:rPr lang="cs-CZ" dirty="0"/>
              <a:t>doby dojíždějí do </a:t>
            </a:r>
            <a:r>
              <a:rPr lang="cs-CZ" dirty="0" smtClean="0"/>
              <a:t>zaměstnání (podíl </a:t>
            </a:r>
            <a:r>
              <a:rPr lang="cs-CZ" dirty="0"/>
              <a:t>osob s dojížďkou do 45 minut z počtu zaměstnaných v </a:t>
            </a:r>
            <a:r>
              <a:rPr lang="cs-CZ" dirty="0" smtClean="0"/>
              <a:t>obci</a:t>
            </a:r>
          </a:p>
          <a:p>
            <a:r>
              <a:rPr lang="cs-CZ" dirty="0" smtClean="0"/>
              <a:t>výzkum </a:t>
            </a:r>
            <a:r>
              <a:rPr lang="cs-CZ" dirty="0"/>
              <a:t>polycentrického vývoje metropolitních areálů či </a:t>
            </a:r>
            <a:r>
              <a:rPr lang="cs-CZ" dirty="0" smtClean="0"/>
              <a:t>měst (</a:t>
            </a:r>
            <a:r>
              <a:rPr lang="cs-CZ" dirty="0" err="1" smtClean="0"/>
              <a:t>Mulíček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Malý, 2016, 2019</a:t>
            </a:r>
            <a:r>
              <a:rPr lang="cs-CZ" dirty="0"/>
              <a:t>) </a:t>
            </a:r>
            <a:endParaRPr lang="cs-CZ" dirty="0" smtClean="0"/>
          </a:p>
          <a:p>
            <a:pPr lvl="1"/>
            <a:r>
              <a:rPr lang="cs-CZ" dirty="0" smtClean="0"/>
              <a:t>na </a:t>
            </a:r>
            <a:r>
              <a:rPr lang="cs-CZ" dirty="0"/>
              <a:t>příkladu ČR </a:t>
            </a:r>
            <a:r>
              <a:rPr lang="cs-CZ" dirty="0" smtClean="0"/>
              <a:t>vývoj </a:t>
            </a:r>
            <a:r>
              <a:rPr lang="cs-CZ" dirty="0"/>
              <a:t>hierarchie městského systému skrze proudy pracovní dojížďky </a:t>
            </a:r>
            <a:r>
              <a:rPr lang="cs-CZ" dirty="0" smtClean="0"/>
              <a:t>–konceptu </a:t>
            </a:r>
            <a:r>
              <a:rPr lang="cs-CZ" dirty="0"/>
              <a:t>územní </a:t>
            </a:r>
            <a:r>
              <a:rPr lang="cs-CZ" dirty="0" smtClean="0"/>
              <a:t>soudržnosti</a:t>
            </a:r>
          </a:p>
          <a:p>
            <a:pPr lvl="1"/>
            <a:r>
              <a:rPr lang="cs-CZ" dirty="0" smtClean="0"/>
              <a:t>porovnání postupů </a:t>
            </a:r>
            <a:r>
              <a:rPr lang="cs-CZ" dirty="0"/>
              <a:t>mezi centrálním plánováním územního rozvoje a současnou evropskou politikou územní soudržnosti </a:t>
            </a:r>
            <a:r>
              <a:rPr lang="cs-CZ" dirty="0" smtClean="0"/>
              <a:t>/ přes </a:t>
            </a:r>
            <a:r>
              <a:rPr lang="cs-CZ" dirty="0"/>
              <a:t>různá ideová východiska </a:t>
            </a:r>
            <a:r>
              <a:rPr lang="cs-CZ" dirty="0" smtClean="0"/>
              <a:t>shoda </a:t>
            </a:r>
            <a:r>
              <a:rPr lang="cs-CZ" dirty="0"/>
              <a:t>na </a:t>
            </a:r>
            <a:r>
              <a:rPr lang="cs-CZ" dirty="0" smtClean="0"/>
              <a:t>cíli – vyváženém územním rozvoji </a:t>
            </a:r>
            <a:r>
              <a:rPr lang="cs-CZ" dirty="0" err="1" smtClean="0"/>
              <a:t>akcentujícícm</a:t>
            </a:r>
            <a:r>
              <a:rPr lang="cs-CZ" dirty="0" smtClean="0"/>
              <a:t> </a:t>
            </a:r>
            <a:r>
              <a:rPr lang="cs-CZ" dirty="0"/>
              <a:t>sociálně prostorovou </a:t>
            </a:r>
            <a:r>
              <a:rPr lang="cs-CZ" dirty="0" smtClean="0"/>
              <a:t>solidaritu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803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07524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Vyjížďka za prací a do škol na 1000 obyvatel</a:t>
            </a:r>
            <a:br>
              <a:rPr lang="cs-CZ" dirty="0"/>
            </a:br>
            <a:r>
              <a:rPr lang="cs-CZ" sz="2200" dirty="0" smtClean="0"/>
              <a:t>https</a:t>
            </a:r>
            <a:r>
              <a:rPr lang="cs-CZ" sz="2200" dirty="0"/>
              <a:t>://www.databaze-strategie.cz/cz/online-indikatory/ukazatele-indikatory/vyjizdka-za-praci-a-do-skol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628800"/>
            <a:ext cx="7920880" cy="5913784"/>
          </a:xfrm>
        </p:spPr>
        <p:txBody>
          <a:bodyPr>
            <a:normAutofit fontScale="62500" lnSpcReduction="20000"/>
          </a:bodyPr>
          <a:lstStyle/>
          <a:p>
            <a:r>
              <a:rPr lang="cs-CZ" b="1" i="1" dirty="0" smtClean="0"/>
              <a:t>Definice </a:t>
            </a:r>
            <a:r>
              <a:rPr lang="cs-CZ" b="1" i="1" dirty="0"/>
              <a:t>a metodika stanovení indikátoru:</a:t>
            </a:r>
            <a:r>
              <a:rPr lang="cs-CZ" dirty="0"/>
              <a:t/>
            </a:r>
            <a:br>
              <a:rPr lang="cs-CZ" dirty="0"/>
            </a:br>
            <a:r>
              <a:rPr lang="cs-CZ" b="1" i="1" dirty="0" smtClean="0"/>
              <a:t>Vyjíždějící </a:t>
            </a:r>
            <a:r>
              <a:rPr lang="cs-CZ" b="1" i="1" dirty="0"/>
              <a:t>mimo obec</a:t>
            </a:r>
            <a:r>
              <a:rPr lang="cs-CZ" dirty="0"/>
              <a:t> jsou osoby s různou obcí pracoviště/školy a místa obvyklého pobytu. V celkovém počtu vyjíždějících mimo obec jsou zahrnuty i osoby s nezjištěnou obcí pracoviště/školy, pokud uvedly okres, ve kterém pracují nebo studují a tento okres je jiný než okres místa obvyklého pobytu.</a:t>
            </a:r>
          </a:p>
          <a:p>
            <a:r>
              <a:rPr lang="cs-CZ" b="1" i="1" dirty="0" smtClean="0"/>
              <a:t>Interpretace </a:t>
            </a:r>
            <a:r>
              <a:rPr lang="cs-CZ" b="1" i="1" dirty="0"/>
              <a:t>indikátoru:</a:t>
            </a:r>
            <a:endParaRPr lang="cs-CZ" dirty="0"/>
          </a:p>
          <a:p>
            <a:r>
              <a:rPr lang="cs-CZ" dirty="0"/>
              <a:t>Každodenně absolvuje vyjížďku za prací milion Čechů, tedy každý pátý ekonomicky aktivní člověk. Indikátor nemá stanoven cíl a není jednoznačně interpretovatelný. Interpretovat lze např. saldo celkové dojížďky (tedy rozdíl mezi dojížďkou a vyjížďkou. </a:t>
            </a:r>
            <a:endParaRPr lang="cs-CZ" dirty="0" smtClean="0"/>
          </a:p>
          <a:p>
            <a:r>
              <a:rPr lang="cs-CZ" dirty="0" smtClean="0"/>
              <a:t>Pouze </a:t>
            </a:r>
            <a:r>
              <a:rPr lang="cs-CZ" dirty="0"/>
              <a:t>23 správních obvodů ORP vykazuje kladné saldo celkové dojížďky. Jsou to ta, jejichž centry jsou významné cíle pracovní i školské </a:t>
            </a:r>
            <a:r>
              <a:rPr lang="cs-CZ" dirty="0" smtClean="0"/>
              <a:t>dojížďky </a:t>
            </a:r>
            <a:r>
              <a:rPr lang="cs-CZ" dirty="0"/>
              <a:t>(Praha, Brno, Ostrava, Plzeň a další krajská města, dále např. Karviná, Mladá Boleslav nebo Otrokovice</a:t>
            </a:r>
            <a:r>
              <a:rPr lang="cs-CZ" dirty="0" smtClean="0"/>
              <a:t>).</a:t>
            </a:r>
          </a:p>
          <a:p>
            <a:r>
              <a:rPr lang="cs-CZ" dirty="0" smtClean="0"/>
              <a:t>Důležitá </a:t>
            </a:r>
            <a:r>
              <a:rPr lang="cs-CZ" dirty="0"/>
              <a:t>je také doba dojíždění - pro 40 % Čechů není přijatelné jezdit déle než půl hodiny denně jedním směrem, tedy hodinu dohromady. Jen třetina Čechů by akceptovala dvojnásobek, tedy hodinovou cestu do práce.</a:t>
            </a:r>
          </a:p>
          <a:p>
            <a:r>
              <a:rPr lang="cs-CZ" b="1" i="1" dirty="0"/>
              <a:t>Spolehlivost indikátoru, nejistoty apod</a:t>
            </a:r>
            <a:r>
              <a:rPr lang="cs-CZ" b="1" i="1" dirty="0" smtClean="0"/>
              <a:t>.:</a:t>
            </a:r>
          </a:p>
          <a:p>
            <a:r>
              <a:rPr lang="cs-CZ" dirty="0" smtClean="0"/>
              <a:t>Významným </a:t>
            </a:r>
            <a:r>
              <a:rPr lang="cs-CZ" dirty="0"/>
              <a:t>rysem zjišťování vyjížďky ve sčítání 2011 byl vysoký podíl nezjištěných údajů. Při sčítání neuvedlo žádný údaj o vyjížďce 2,1 mil. osob, tj. 34,3 % z těch, kteří měli údaje vyplnit. Vysoký podíl nezjištěných údajů de facto znemožňuje časové srovnání intenzity vyjížďky a dojížďky a </a:t>
            </a:r>
            <a:r>
              <a:rPr lang="cs-CZ" dirty="0" smtClean="0"/>
              <a:t>ovlivňuje </a:t>
            </a:r>
            <a:r>
              <a:rPr lang="cs-CZ" dirty="0"/>
              <a:t>i její bilanci podle územních jednotek různých stupňů. Srovnání s výsledky sčítání 2001 je dále omezeno metodickou změnou, když do počtu vyjíždějících nebyly v r. 2011 zahrnuty osoby bez stálého pracoviště (celkem 233 tis.).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394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čítání lidu, domů a bytů - dojížďka a vyjížďka - k 1.3.2001 | ČS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399" y="548680"/>
            <a:ext cx="8172049" cy="5779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038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s://www.czso.cz/documents/10180/23221020/0.84_openelement&amp;fieldelemformat%20e01bcf02-cc86-46c9-b952-7134f8dcc3bd.jpg/f745fdd9-261b-4b82-9a1e-413d49add6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03079" cy="6225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6495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Sčítání lidu, domů a bytů - dojížďka a vyjížďka - k 1.3.2001 | ČS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2696"/>
            <a:ext cx="7783399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8245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7467600" cy="1143000"/>
          </a:xfrm>
        </p:spPr>
        <p:txBody>
          <a:bodyPr/>
          <a:lstStyle/>
          <a:p>
            <a:r>
              <a:rPr lang="cs-CZ" b="1" dirty="0" smtClean="0"/>
              <a:t>Úvod do problematiky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859216" cy="5661248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fenoménem nejen poslední doby, ale i předchozích přibližně sta let </a:t>
            </a:r>
          </a:p>
          <a:p>
            <a:r>
              <a:rPr lang="cs-CZ" dirty="0"/>
              <a:t>dočasný (byť opakující se) pohyb, pravidelná cesta mezi bydlištěm a pracovištěm (nikoliv jednorázové cestování, (evidován) přes určitou administrativní hranici, typicky hranici obce (</a:t>
            </a:r>
            <a:r>
              <a:rPr lang="cs-CZ" dirty="0" err="1"/>
              <a:t>Goodall</a:t>
            </a:r>
            <a:r>
              <a:rPr lang="cs-CZ" dirty="0"/>
              <a:t>, 1987; Murphy 2016) </a:t>
            </a:r>
          </a:p>
          <a:p>
            <a:r>
              <a:rPr lang="cs-CZ" dirty="0"/>
              <a:t>problém s prostorově izolovanými sídly, která jsou součástí jedné obce (</a:t>
            </a:r>
            <a:r>
              <a:rPr lang="cs-CZ" dirty="0" err="1"/>
              <a:t>Michniak</a:t>
            </a:r>
            <a:r>
              <a:rPr lang="cs-CZ" dirty="0"/>
              <a:t>, 2005)</a:t>
            </a:r>
          </a:p>
          <a:p>
            <a:r>
              <a:rPr lang="cs-CZ" dirty="0"/>
              <a:t>praktické analýzy dojížďky v rámci jednotlivých států s cílem vytvářet regiony na jeho území, sloužící k administrativní správě, potřebám trhu práce či regionální politiky (regionalizace, </a:t>
            </a:r>
            <a:r>
              <a:rPr lang="cs-CZ" dirty="0" err="1"/>
              <a:t>Vasanen</a:t>
            </a:r>
            <a:r>
              <a:rPr lang="cs-CZ" dirty="0"/>
              <a:t>, 2012). </a:t>
            </a:r>
          </a:p>
          <a:p>
            <a:r>
              <a:rPr lang="cs-CZ" dirty="0"/>
              <a:t>studie dojížďky přes hranice států s dopadem na pohraniční regiony (</a:t>
            </a:r>
            <a:r>
              <a:rPr lang="cs-CZ" dirty="0" err="1"/>
              <a:t>Cavallaro</a:t>
            </a:r>
            <a:r>
              <a:rPr lang="cs-CZ" dirty="0"/>
              <a:t> a Dianin, 2019), práce věnované vazbám dojížďky a migrace (např. Brown et al., 2015). </a:t>
            </a:r>
          </a:p>
          <a:p>
            <a:r>
              <a:rPr lang="cs-CZ" dirty="0"/>
              <a:t>spíše sociologický či ekonomický pohled na proces dojížďky za prací (</a:t>
            </a:r>
            <a:r>
              <a:rPr lang="cs-CZ" dirty="0" err="1"/>
              <a:t>Crane</a:t>
            </a:r>
            <a:r>
              <a:rPr lang="cs-CZ" dirty="0"/>
              <a:t>, 1996) </a:t>
            </a:r>
          </a:p>
          <a:p>
            <a:pPr marL="0" indent="0">
              <a:buNone/>
            </a:pPr>
            <a:r>
              <a:rPr lang="cs-CZ" dirty="0"/>
              <a:t>Snaha nalézt zákonitosti, dynamiku i nastoupivší trendy v pracovní dojížďce je podněcována praktickou funkčností společnosti jako celku – tedy kombinací otázky ekonomické, ekologické, geografické, sociální aj. Díky tomuto vývoji a neustálým společenským změnám se charakter dojížďky neustále mění (frekvence, směr, doba dojížďky, volba přepravy aj.).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6001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003232" cy="1512168"/>
          </a:xfrm>
        </p:spPr>
        <p:txBody>
          <a:bodyPr>
            <a:normAutofit/>
          </a:bodyPr>
          <a:lstStyle/>
          <a:p>
            <a:r>
              <a:rPr lang="cs-CZ" dirty="0"/>
              <a:t>Výsledky SLDB 2011 v regionálním pohledu - vyjížďka za prací a do škol | ČSÚ v </a:t>
            </a:r>
            <a:r>
              <a:rPr lang="cs-CZ" dirty="0" smtClean="0"/>
              <a:t>Brně</a:t>
            </a:r>
            <a:endParaRPr lang="cs-CZ" dirty="0"/>
          </a:p>
        </p:txBody>
      </p:sp>
      <p:pic>
        <p:nvPicPr>
          <p:cNvPr id="6150" name="Picture 6" descr="Výsledky SLDB 2011 v regionálním pohledu - vyjížďka za prací a do škol |  ČSÚ v Brně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05" y="2420888"/>
            <a:ext cx="8220027" cy="3124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639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SLDB 2011: V dojížďce vedla Praha | EfektivníÚspory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201979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1978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 descr="Sčítání lidu, domů a bytů - dojížďka a vyjížďka - k 1.3.2001 | ČS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7"/>
            <a:ext cx="8363272" cy="5915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3547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SLDB 2021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Bydliště</a:t>
            </a:r>
          </a:p>
          <a:p>
            <a:r>
              <a:rPr lang="cs-CZ" dirty="0"/>
              <a:t>Polovina (50,4 %) z obyvatel, kteří uvedli bydliště v době narození, žila v době narození ve stejné obci jako při Sčítání 2021. </a:t>
            </a:r>
            <a:endParaRPr lang="cs-CZ" dirty="0" smtClean="0"/>
          </a:p>
          <a:p>
            <a:r>
              <a:rPr lang="cs-CZ" dirty="0" smtClean="0"/>
              <a:t>Dalších </a:t>
            </a:r>
            <a:r>
              <a:rPr lang="cs-CZ" dirty="0"/>
              <a:t>14,6 % obyvatel uvedlo jako bydliště v době narození jinou obec stejného okresu a 17,1 % obyvatel pak jiný kraj. Bydliště v době narození v zahraničí deklarovalo 6,5 % osob</a:t>
            </a:r>
            <a:r>
              <a:rPr lang="cs-CZ" dirty="0" smtClean="0"/>
              <a:t>.</a:t>
            </a:r>
          </a:p>
          <a:p>
            <a:r>
              <a:rPr lang="cs-CZ" dirty="0" smtClean="0"/>
              <a:t>Obyvatelé </a:t>
            </a:r>
            <a:r>
              <a:rPr lang="cs-CZ" dirty="0"/>
              <a:t>od jednoho roku věku s uvedeným bydlištěm rok před sčítáním, které bylo ve stejné obci jako v době sčítání, tvořili 96,1 % obyvatel Česka. V jiné obci okresu mělo rok před sčítáním bydliště 1,3 % obyvatel a v jiném kraji taktéž 1,3 % obyvatel. Podíl osob, které žily rok před sčítáním v zahraničí, dosáhl 0,5 %.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73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rmAutofit/>
          </a:bodyPr>
          <a:lstStyle/>
          <a:p>
            <a:r>
              <a:rPr lang="cs-CZ" dirty="0"/>
              <a:t>Obyvatelstvo podle místa bydliště v době narození v letech </a:t>
            </a:r>
            <a:r>
              <a:rPr lang="cs-CZ" dirty="0" smtClean="0"/>
              <a:t>2001 až 2021 / 1</a:t>
            </a:r>
            <a:endParaRPr lang="cs-CZ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2455043"/>
              </p:ext>
            </p:extLst>
          </p:nvPr>
        </p:nvGraphicFramePr>
        <p:xfrm>
          <a:off x="492658" y="1844824"/>
          <a:ext cx="775175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86986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04856" cy="1143000"/>
          </a:xfrm>
        </p:spPr>
        <p:txBody>
          <a:bodyPr>
            <a:normAutofit/>
          </a:bodyPr>
          <a:lstStyle/>
          <a:p>
            <a:r>
              <a:rPr lang="cs-CZ" dirty="0"/>
              <a:t>Obyvatelstvo podle místa bydliště v době narození v letech 2001 až 2021 / </a:t>
            </a:r>
            <a:r>
              <a:rPr lang="cs-CZ" dirty="0" smtClean="0"/>
              <a:t>2</a:t>
            </a:r>
            <a:endParaRPr lang="cs-CZ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1683867"/>
              </p:ext>
            </p:extLst>
          </p:nvPr>
        </p:nvGraphicFramePr>
        <p:xfrm>
          <a:off x="457200" y="1628800"/>
          <a:ext cx="7704856" cy="4830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5785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Bilance meziokresní dojížďky - vyjížďky do zaměstnání </a:t>
            </a:r>
            <a:r>
              <a:rPr lang="cs-CZ" dirty="0" smtClean="0"/>
              <a:t>/ Jihomoravský kraj SLDB 2011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179296"/>
              </p:ext>
            </p:extLst>
          </p:nvPr>
        </p:nvGraphicFramePr>
        <p:xfrm>
          <a:off x="323528" y="1916832"/>
          <a:ext cx="8280920" cy="3384371"/>
        </p:xfrm>
        <a:graphic>
          <a:graphicData uri="http://schemas.openxmlformats.org/drawingml/2006/table">
            <a:tbl>
              <a:tblPr/>
              <a:tblGrid>
                <a:gridCol w="1385073">
                  <a:extLst>
                    <a:ext uri="{9D8B030D-6E8A-4147-A177-3AD203B41FA5}">
                      <a16:colId xmlns="" xmlns:a16="http://schemas.microsoft.com/office/drawing/2014/main" val="3878833721"/>
                    </a:ext>
                  </a:extLst>
                </a:gridCol>
                <a:gridCol w="1091798">
                  <a:extLst>
                    <a:ext uri="{9D8B030D-6E8A-4147-A177-3AD203B41FA5}">
                      <a16:colId xmlns="" xmlns:a16="http://schemas.microsoft.com/office/drawing/2014/main" val="2993853627"/>
                    </a:ext>
                  </a:extLst>
                </a:gridCol>
                <a:gridCol w="720122">
                  <a:extLst>
                    <a:ext uri="{9D8B030D-6E8A-4147-A177-3AD203B41FA5}">
                      <a16:colId xmlns="" xmlns:a16="http://schemas.microsoft.com/office/drawing/2014/main" val="1322703903"/>
                    </a:ext>
                  </a:extLst>
                </a:gridCol>
                <a:gridCol w="720122">
                  <a:extLst>
                    <a:ext uri="{9D8B030D-6E8A-4147-A177-3AD203B41FA5}">
                      <a16:colId xmlns="" xmlns:a16="http://schemas.microsoft.com/office/drawing/2014/main" val="3324009950"/>
                    </a:ext>
                  </a:extLst>
                </a:gridCol>
                <a:gridCol w="720122">
                  <a:extLst>
                    <a:ext uri="{9D8B030D-6E8A-4147-A177-3AD203B41FA5}">
                      <a16:colId xmlns="" xmlns:a16="http://schemas.microsoft.com/office/drawing/2014/main" val="3052424363"/>
                    </a:ext>
                  </a:extLst>
                </a:gridCol>
                <a:gridCol w="720122">
                  <a:extLst>
                    <a:ext uri="{9D8B030D-6E8A-4147-A177-3AD203B41FA5}">
                      <a16:colId xmlns="" xmlns:a16="http://schemas.microsoft.com/office/drawing/2014/main" val="3409390243"/>
                    </a:ext>
                  </a:extLst>
                </a:gridCol>
                <a:gridCol w="720122">
                  <a:extLst>
                    <a:ext uri="{9D8B030D-6E8A-4147-A177-3AD203B41FA5}">
                      <a16:colId xmlns="" xmlns:a16="http://schemas.microsoft.com/office/drawing/2014/main" val="663966252"/>
                    </a:ext>
                  </a:extLst>
                </a:gridCol>
                <a:gridCol w="720122">
                  <a:extLst>
                    <a:ext uri="{9D8B030D-6E8A-4147-A177-3AD203B41FA5}">
                      <a16:colId xmlns="" xmlns:a16="http://schemas.microsoft.com/office/drawing/2014/main" val="541323202"/>
                    </a:ext>
                  </a:extLst>
                </a:gridCol>
                <a:gridCol w="720122">
                  <a:extLst>
                    <a:ext uri="{9D8B030D-6E8A-4147-A177-3AD203B41FA5}">
                      <a16:colId xmlns="" xmlns:a16="http://schemas.microsoft.com/office/drawing/2014/main" val="927927917"/>
                    </a:ext>
                  </a:extLst>
                </a:gridCol>
                <a:gridCol w="763195">
                  <a:extLst>
                    <a:ext uri="{9D8B030D-6E8A-4147-A177-3AD203B41FA5}">
                      <a16:colId xmlns="" xmlns:a16="http://schemas.microsoft.com/office/drawing/2014/main" val="1364051780"/>
                    </a:ext>
                  </a:extLst>
                </a:gridCol>
              </a:tblGrid>
              <a:tr h="30767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Kraj, okres vyjížďky (-)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Kraj, okres dojížďky (+)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95826493"/>
                  </a:ext>
                </a:extLst>
              </a:tr>
              <a:tr h="6153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Blansko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Brno-město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Brno-venkov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Břeclav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Hodonín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Vyškov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Znojmo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59356330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45 956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10 479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2 048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1 612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86580544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Blansko</a:t>
                      </a:r>
                    </a:p>
                  </a:txBody>
                  <a:tcPr marL="72527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7 701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5 963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1 572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-6 704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5770260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Brno-město</a:t>
                      </a:r>
                    </a:p>
                  </a:txBody>
                  <a:tcPr marL="72527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7 307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5 684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38 649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98662538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Brno-venkov</a:t>
                      </a:r>
                    </a:p>
                  </a:txBody>
                  <a:tcPr marL="72527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27 292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26 044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-16 813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0116786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Břeclav</a:t>
                      </a:r>
                    </a:p>
                  </a:txBody>
                  <a:tcPr marL="72527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5 353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3 615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1 017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-3 305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28042629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Hodonín</a:t>
                      </a:r>
                    </a:p>
                  </a:txBody>
                  <a:tcPr marL="72527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4 277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2 459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1 084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-3 494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59846406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Vyškov</a:t>
                      </a:r>
                    </a:p>
                  </a:txBody>
                  <a:tcPr marL="72527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6 879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5 822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-5 267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97899374"/>
                  </a:ext>
                </a:extLst>
              </a:tr>
              <a:tr h="30767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Znojmo</a:t>
                      </a:r>
                    </a:p>
                  </a:txBody>
                  <a:tcPr marL="72527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3 467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2 053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1 187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-3 066</a:t>
                      </a:r>
                    </a:p>
                  </a:txBody>
                  <a:tcPr marL="8059" marR="8059" marT="80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0302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0700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1252" y="-243408"/>
            <a:ext cx="8219256" cy="1143000"/>
          </a:xfrm>
        </p:spPr>
        <p:txBody>
          <a:bodyPr/>
          <a:lstStyle/>
          <a:p>
            <a:r>
              <a:rPr lang="cs-CZ" b="1" dirty="0" smtClean="0"/>
              <a:t>Počátky sledování </a:t>
            </a:r>
            <a:r>
              <a:rPr lang="cs-CZ" b="1" dirty="0"/>
              <a:t>/ výzkumné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80699" y="1097360"/>
            <a:ext cx="8003232" cy="576064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80. léta 19. století / 1900 sčítání v Německu: obyvatelstvo, pracující mimo obec svého bydliště</a:t>
            </a:r>
          </a:p>
          <a:p>
            <a:r>
              <a:rPr lang="cs-CZ" dirty="0"/>
              <a:t>pojmy </a:t>
            </a:r>
            <a:endParaRPr lang="cs-CZ" dirty="0" smtClean="0"/>
          </a:p>
          <a:p>
            <a:pPr lvl="1"/>
            <a:r>
              <a:rPr lang="cs-CZ" dirty="0" smtClean="0"/>
              <a:t>„</a:t>
            </a:r>
            <a:r>
              <a:rPr lang="cs-CZ" dirty="0" err="1"/>
              <a:t>pendler</a:t>
            </a:r>
            <a:r>
              <a:rPr lang="cs-CZ" dirty="0"/>
              <a:t>“ a „</a:t>
            </a:r>
            <a:r>
              <a:rPr lang="cs-CZ" dirty="0" err="1"/>
              <a:t>pendelverkehr</a:t>
            </a:r>
            <a:r>
              <a:rPr lang="cs-CZ" dirty="0"/>
              <a:t>“ (</a:t>
            </a:r>
            <a:r>
              <a:rPr lang="cs-CZ" dirty="0" err="1"/>
              <a:t>Runge</a:t>
            </a:r>
            <a:r>
              <a:rPr lang="cs-CZ" dirty="0"/>
              <a:t>, 1991) 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commuter</a:t>
            </a:r>
            <a:r>
              <a:rPr lang="cs-CZ" dirty="0"/>
              <a:t>“ jako americký výraz pro dojíždějící osobu, </a:t>
            </a:r>
            <a:endParaRPr lang="cs-CZ" dirty="0" smtClean="0"/>
          </a:p>
          <a:p>
            <a:pPr lvl="1"/>
            <a:r>
              <a:rPr lang="cs-CZ" dirty="0" smtClean="0"/>
              <a:t>„</a:t>
            </a:r>
            <a:r>
              <a:rPr lang="cs-CZ" dirty="0" err="1"/>
              <a:t>migration</a:t>
            </a:r>
            <a:r>
              <a:rPr lang="cs-CZ" dirty="0"/>
              <a:t> </a:t>
            </a:r>
            <a:r>
              <a:rPr lang="cs-CZ" dirty="0" err="1"/>
              <a:t>oscillatoire</a:t>
            </a:r>
            <a:r>
              <a:rPr lang="cs-CZ" dirty="0"/>
              <a:t>“ jako francouzský výraz pro dojížďku do zaměstnání </a:t>
            </a:r>
            <a:r>
              <a:rPr lang="cs-CZ" dirty="0" smtClean="0"/>
              <a:t>nebo</a:t>
            </a:r>
          </a:p>
          <a:p>
            <a:pPr lvl="1"/>
            <a:r>
              <a:rPr lang="cs-CZ" dirty="0" smtClean="0"/>
              <a:t>holandský </a:t>
            </a:r>
            <a:r>
              <a:rPr lang="cs-CZ" dirty="0"/>
              <a:t>výraz pro dojíždějícího „</a:t>
            </a:r>
            <a:r>
              <a:rPr lang="cs-CZ" dirty="0" err="1"/>
              <a:t>forensen</a:t>
            </a:r>
            <a:r>
              <a:rPr lang="cs-CZ" dirty="0"/>
              <a:t>“ (cizinec) – toto označení má poukázat na často komplikovaný vztah místních komunit a dojíždějících (resp. problémy způsobené dojížďkou) </a:t>
            </a:r>
            <a:r>
              <a:rPr lang="cs-CZ" dirty="0" err="1"/>
              <a:t>Liepmann</a:t>
            </a:r>
            <a:r>
              <a:rPr lang="cs-CZ" dirty="0"/>
              <a:t> (1944) </a:t>
            </a:r>
          </a:p>
          <a:p>
            <a:r>
              <a:rPr lang="cs-CZ" dirty="0"/>
              <a:t>R</a:t>
            </a:r>
            <a:r>
              <a:rPr lang="cs-CZ" dirty="0" smtClean="0"/>
              <a:t>ozmach </a:t>
            </a:r>
            <a:r>
              <a:rPr lang="cs-CZ" dirty="0"/>
              <a:t>dojíždění za prací však nastal až s nástupem průmyslové velkovýroby. </a:t>
            </a:r>
            <a:endParaRPr lang="cs-CZ" dirty="0" smtClean="0"/>
          </a:p>
          <a:p>
            <a:pPr lvl="1"/>
            <a:r>
              <a:rPr lang="cs-CZ" dirty="0" smtClean="0"/>
              <a:t>V</a:t>
            </a:r>
            <a:r>
              <a:rPr lang="cs-CZ" dirty="0"/>
              <a:t> 1. polovině 20. století byla na území Pruska v souvislosti s pracovní dojížďkou šetřena města s více než 100 tis. obyvateli a některé průmyslové okresy Pruska (</a:t>
            </a:r>
            <a:r>
              <a:rPr lang="cs-CZ" dirty="0" err="1"/>
              <a:t>Dickinson</a:t>
            </a:r>
            <a:r>
              <a:rPr lang="cs-CZ" dirty="0"/>
              <a:t>, 1959), celé území tehdejšího SR Německo až v censu r. 1950</a:t>
            </a:r>
          </a:p>
          <a:p>
            <a:r>
              <a:rPr lang="cs-CZ" dirty="0"/>
              <a:t>n</a:t>
            </a:r>
            <a:r>
              <a:rPr lang="cs-CZ" dirty="0" smtClean="0"/>
              <a:t>ásledují </a:t>
            </a:r>
            <a:r>
              <a:rPr lang="cs-CZ" dirty="0"/>
              <a:t>státy: </a:t>
            </a:r>
            <a:endParaRPr lang="cs-CZ" dirty="0" smtClean="0"/>
          </a:p>
          <a:p>
            <a:pPr lvl="1"/>
            <a:r>
              <a:rPr lang="cs-CZ" dirty="0" smtClean="0"/>
              <a:t>Švýcarsko </a:t>
            </a:r>
            <a:r>
              <a:rPr lang="cs-CZ" dirty="0"/>
              <a:t>nebo Anglie a Wales (od 1921), Nizozemsko a Belgii (1947), Francie (1954), USA (1960)</a:t>
            </a:r>
          </a:p>
          <a:p>
            <a:r>
              <a:rPr lang="cs-CZ" dirty="0"/>
              <a:t>Československo: </a:t>
            </a:r>
            <a:endParaRPr lang="cs-CZ" dirty="0" smtClean="0"/>
          </a:p>
          <a:p>
            <a:pPr lvl="1"/>
            <a:r>
              <a:rPr lang="cs-CZ" dirty="0" smtClean="0"/>
              <a:t>1921 </a:t>
            </a:r>
            <a:r>
              <a:rPr lang="cs-CZ" dirty="0"/>
              <a:t>a 1930, data nevyužita pro případnou analýzu pohybu bydliště–pracoviště, až 1961 (Macka, 1964) </a:t>
            </a:r>
          </a:p>
          <a:p>
            <a:pPr marL="0" indent="0">
              <a:buNone/>
            </a:pPr>
            <a:r>
              <a:rPr lang="cs-CZ" dirty="0"/>
              <a:t>Dojížďka do zaměstnání se začala týkat stále rostoucího podílu populace a měnil se i její charakter. Vedle prostorového aspektu tak začala být u zmíněného procesu studována v mnohem větší míře i dimenze sociální, ekonomická, technologická nebo environmentální. Studium dojížďky za prací se tak v té době stává multidisciplinární. (</a:t>
            </a:r>
            <a:r>
              <a:rPr lang="cs-CZ" dirty="0" err="1"/>
              <a:t>Tonev</a:t>
            </a:r>
            <a:r>
              <a:rPr lang="cs-CZ" dirty="0"/>
              <a:t>, 2013)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62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6043" y="0"/>
            <a:ext cx="8003232" cy="1143000"/>
          </a:xfrm>
        </p:spPr>
        <p:txBody>
          <a:bodyPr/>
          <a:lstStyle/>
          <a:p>
            <a:r>
              <a:rPr lang="cs-CZ" b="1" dirty="0" smtClean="0"/>
              <a:t>50</a:t>
            </a:r>
            <a:r>
              <a:rPr lang="cs-CZ" b="1" dirty="0"/>
              <a:t>. a 60. </a:t>
            </a:r>
            <a:r>
              <a:rPr lang="cs-CZ" b="1" dirty="0" smtClean="0"/>
              <a:t>léta </a:t>
            </a:r>
            <a:r>
              <a:rPr lang="cs-CZ" b="1" dirty="0"/>
              <a:t>20. </a:t>
            </a:r>
            <a:r>
              <a:rPr lang="cs-CZ" b="1" dirty="0" smtClean="0"/>
              <a:t>století – praktické </a:t>
            </a:r>
            <a:r>
              <a:rPr lang="cs-CZ" b="1" dirty="0"/>
              <a:t>otázky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196752"/>
            <a:ext cx="8280920" cy="5904656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„odkud-kam“ </a:t>
            </a:r>
            <a:r>
              <a:rPr lang="cs-CZ" dirty="0" smtClean="0"/>
              <a:t>– parciální část </a:t>
            </a:r>
            <a:r>
              <a:rPr lang="cs-CZ" dirty="0"/>
              <a:t>mozaiky celého procesu pohybu za prací, na lokální či max. regionální </a:t>
            </a:r>
            <a:r>
              <a:rPr lang="cs-CZ" dirty="0" smtClean="0"/>
              <a:t>úroveň</a:t>
            </a:r>
            <a:endParaRPr lang="cs-CZ" dirty="0"/>
          </a:p>
          <a:p>
            <a:r>
              <a:rPr lang="cs-CZ" dirty="0" smtClean="0"/>
              <a:t>nedostatek </a:t>
            </a:r>
            <a:r>
              <a:rPr lang="cs-CZ" dirty="0"/>
              <a:t>bytů či pozemků </a:t>
            </a:r>
            <a:r>
              <a:rPr lang="cs-CZ" dirty="0" smtClean="0"/>
              <a:t>jako </a:t>
            </a:r>
            <a:r>
              <a:rPr lang="cs-CZ" dirty="0"/>
              <a:t>klíčový faktor růstu dojížďky za prací v Německu po </a:t>
            </a:r>
            <a:r>
              <a:rPr lang="cs-CZ" dirty="0" smtClean="0"/>
              <a:t>2. </a:t>
            </a:r>
            <a:r>
              <a:rPr lang="cs-CZ" dirty="0"/>
              <a:t>světové </a:t>
            </a:r>
            <a:r>
              <a:rPr lang="cs-CZ" dirty="0" smtClean="0"/>
              <a:t>válce, dopad </a:t>
            </a:r>
            <a:r>
              <a:rPr lang="cs-CZ" dirty="0"/>
              <a:t>na bytovou (sídelní) politiku </a:t>
            </a:r>
            <a:r>
              <a:rPr lang="cs-CZ" dirty="0" smtClean="0"/>
              <a:t>(</a:t>
            </a:r>
            <a:r>
              <a:rPr lang="cs-CZ" dirty="0" err="1" smtClean="0"/>
              <a:t>Staubach</a:t>
            </a:r>
            <a:r>
              <a:rPr lang="cs-CZ" dirty="0" smtClean="0"/>
              <a:t>, 1962</a:t>
            </a:r>
            <a:r>
              <a:rPr lang="cs-CZ" dirty="0"/>
              <a:t>)</a:t>
            </a:r>
          </a:p>
          <a:p>
            <a:r>
              <a:rPr lang="cs-CZ" dirty="0"/>
              <a:t>sledování rozsahu zázemí jednotlivých měst a též na </a:t>
            </a:r>
            <a:r>
              <a:rPr lang="cs-CZ" dirty="0" smtClean="0"/>
              <a:t>struktury </a:t>
            </a:r>
            <a:r>
              <a:rPr lang="cs-CZ" dirty="0" err="1"/>
              <a:t>dojížďkového</a:t>
            </a:r>
            <a:r>
              <a:rPr lang="cs-CZ" dirty="0"/>
              <a:t> </a:t>
            </a:r>
            <a:r>
              <a:rPr lang="cs-CZ" dirty="0" smtClean="0"/>
              <a:t>zázemí (</a:t>
            </a:r>
            <a:r>
              <a:rPr lang="cs-CZ" dirty="0" err="1" smtClean="0"/>
              <a:t>Dickinson</a:t>
            </a:r>
            <a:r>
              <a:rPr lang="cs-CZ" dirty="0" smtClean="0"/>
              <a:t>, 1957</a:t>
            </a:r>
            <a:r>
              <a:rPr lang="cs-CZ" dirty="0"/>
              <a:t>; 1959)</a:t>
            </a:r>
          </a:p>
          <a:p>
            <a:r>
              <a:rPr lang="cs-CZ" dirty="0" smtClean="0"/>
              <a:t>populační </a:t>
            </a:r>
            <a:r>
              <a:rPr lang="cs-CZ" dirty="0"/>
              <a:t>růst velkých měst a vytváření (průmyslových) aglomerací </a:t>
            </a:r>
            <a:r>
              <a:rPr lang="cs-CZ" dirty="0" smtClean="0"/>
              <a:t>vede </a:t>
            </a:r>
            <a:r>
              <a:rPr lang="cs-CZ" dirty="0"/>
              <a:t>k prodlužování </a:t>
            </a:r>
            <a:r>
              <a:rPr lang="cs-CZ" dirty="0" err="1"/>
              <a:t>dojížďkové</a:t>
            </a:r>
            <a:r>
              <a:rPr lang="cs-CZ" dirty="0"/>
              <a:t> vzdálenosti u obyvatel zaměstnaných právě v těchto </a:t>
            </a:r>
            <a:r>
              <a:rPr lang="cs-CZ" dirty="0" smtClean="0"/>
              <a:t>územích (</a:t>
            </a:r>
            <a:r>
              <a:rPr lang="cs-CZ" dirty="0" err="1"/>
              <a:t>large</a:t>
            </a:r>
            <a:r>
              <a:rPr lang="cs-CZ" dirty="0"/>
              <a:t> </a:t>
            </a:r>
            <a:r>
              <a:rPr lang="cs-CZ" dirty="0" err="1"/>
              <a:t>urban</a:t>
            </a:r>
            <a:r>
              <a:rPr lang="cs-CZ" dirty="0"/>
              <a:t> </a:t>
            </a:r>
            <a:r>
              <a:rPr lang="cs-CZ" dirty="0" err="1" smtClean="0"/>
              <a:t>centers</a:t>
            </a:r>
            <a:r>
              <a:rPr lang="cs-CZ" dirty="0" smtClean="0"/>
              <a:t>, </a:t>
            </a:r>
            <a:r>
              <a:rPr lang="cs-CZ" dirty="0" err="1" smtClean="0"/>
              <a:t>Neft</a:t>
            </a:r>
            <a:r>
              <a:rPr lang="cs-CZ" dirty="0" smtClean="0"/>
              <a:t>, 1959</a:t>
            </a:r>
            <a:r>
              <a:rPr lang="cs-CZ" dirty="0"/>
              <a:t>)</a:t>
            </a:r>
          </a:p>
          <a:p>
            <a:r>
              <a:rPr lang="cs-CZ" dirty="0" smtClean="0"/>
              <a:t>vytváření </a:t>
            </a:r>
            <a:r>
              <a:rPr lang="cs-CZ" dirty="0"/>
              <a:t>trhů práce a </a:t>
            </a:r>
            <a:r>
              <a:rPr lang="cs-CZ" dirty="0" smtClean="0"/>
              <a:t>kritika </a:t>
            </a:r>
            <a:r>
              <a:rPr lang="cs-CZ" dirty="0"/>
              <a:t>de facto </a:t>
            </a:r>
            <a:r>
              <a:rPr lang="cs-CZ" dirty="0" smtClean="0"/>
              <a:t>mechanického </a:t>
            </a:r>
            <a:r>
              <a:rPr lang="cs-CZ" dirty="0"/>
              <a:t>vymezování </a:t>
            </a:r>
            <a:r>
              <a:rPr lang="cs-CZ" dirty="0" smtClean="0"/>
              <a:t>jen </a:t>
            </a:r>
            <a:r>
              <a:rPr lang="cs-CZ" dirty="0"/>
              <a:t>jako „poloměrů vzdálenosti/času od centra“ (</a:t>
            </a:r>
            <a:r>
              <a:rPr lang="cs-CZ" dirty="0" err="1"/>
              <a:t>commuting</a:t>
            </a:r>
            <a:r>
              <a:rPr lang="cs-CZ" dirty="0"/>
              <a:t> </a:t>
            </a:r>
            <a:r>
              <a:rPr lang="cs-CZ" dirty="0" err="1"/>
              <a:t>range</a:t>
            </a:r>
            <a:r>
              <a:rPr lang="cs-CZ" dirty="0"/>
              <a:t>) – za signifikantní faktor </a:t>
            </a:r>
            <a:r>
              <a:rPr lang="cs-CZ" dirty="0" smtClean="0"/>
              <a:t>tzv</a:t>
            </a:r>
            <a:r>
              <a:rPr lang="cs-CZ" dirty="0"/>
              <a:t>. dostupnost pracovních </a:t>
            </a:r>
            <a:r>
              <a:rPr lang="cs-CZ" dirty="0" smtClean="0"/>
              <a:t>míst (</a:t>
            </a:r>
            <a:r>
              <a:rPr lang="cs-CZ" dirty="0" err="1" smtClean="0"/>
              <a:t>Gerard</a:t>
            </a:r>
            <a:r>
              <a:rPr lang="cs-CZ" dirty="0" smtClean="0"/>
              <a:t>, 1958)</a:t>
            </a:r>
          </a:p>
          <a:p>
            <a:r>
              <a:rPr lang="cs-CZ" dirty="0"/>
              <a:t>odlišné dopady dojížďky na dojíždějící a místní komunity </a:t>
            </a:r>
            <a:r>
              <a:rPr lang="cs-CZ" dirty="0" smtClean="0"/>
              <a:t>(</a:t>
            </a:r>
            <a:r>
              <a:rPr lang="cs-CZ" dirty="0" err="1" smtClean="0"/>
              <a:t>Schaff</a:t>
            </a:r>
            <a:r>
              <a:rPr lang="cs-CZ" dirty="0"/>
              <a:t>, </a:t>
            </a:r>
            <a:r>
              <a:rPr lang="cs-CZ" dirty="0" smtClean="0"/>
              <a:t>1958)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Studie odrazem </a:t>
            </a:r>
            <a:r>
              <a:rPr lang="cs-CZ" dirty="0"/>
              <a:t>snahy o nápravu neutěšené situace s bydlením po </a:t>
            </a:r>
            <a:r>
              <a:rPr lang="cs-CZ" dirty="0" smtClean="0"/>
              <a:t>2. </a:t>
            </a:r>
            <a:r>
              <a:rPr lang="cs-CZ" dirty="0"/>
              <a:t>světové válce, zařazení procesu dojížďky do problematiky </a:t>
            </a:r>
            <a:r>
              <a:rPr lang="cs-CZ" dirty="0" smtClean="0"/>
              <a:t>územního (prostorového) plánování (</a:t>
            </a:r>
            <a:r>
              <a:rPr lang="cs-CZ" dirty="0" err="1" smtClean="0"/>
              <a:t>Jahnke</a:t>
            </a:r>
            <a:r>
              <a:rPr lang="cs-CZ" dirty="0" smtClean="0"/>
              <a:t>, 1972</a:t>
            </a:r>
            <a:r>
              <a:rPr lang="cs-CZ" dirty="0"/>
              <a:t>).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Růst a rozvoj vazeb ve velkých městech a jejich </a:t>
            </a:r>
            <a:r>
              <a:rPr lang="cs-CZ" dirty="0" smtClean="0"/>
              <a:t>zázemí, aglomerací </a:t>
            </a:r>
            <a:r>
              <a:rPr lang="cs-CZ" dirty="0"/>
              <a:t>a metropolitních území</a:t>
            </a:r>
            <a:r>
              <a:rPr lang="cs-CZ" dirty="0" smtClean="0"/>
              <a:t> </a:t>
            </a:r>
            <a:r>
              <a:rPr lang="cs-CZ" dirty="0"/>
              <a:t>byl jedním z klíčových témat poválečného období také v USA. </a:t>
            </a:r>
          </a:p>
        </p:txBody>
      </p:sp>
    </p:spTree>
    <p:extLst>
      <p:ext uri="{BB962C8B-B14F-4D97-AF65-F5344CB8AC3E}">
        <p14:creationId xmlns:p14="http://schemas.microsoft.com/office/powerpoint/2010/main" val="2979467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996" y="116632"/>
            <a:ext cx="7467600" cy="1143000"/>
          </a:xfrm>
        </p:spPr>
        <p:txBody>
          <a:bodyPr/>
          <a:lstStyle/>
          <a:p>
            <a:r>
              <a:rPr lang="cs-CZ" b="1" dirty="0" smtClean="0"/>
              <a:t>Léta 1960–2020 </a:t>
            </a:r>
            <a:r>
              <a:rPr lang="cs-CZ" b="1" dirty="0"/>
              <a:t>– funkční regiony a modelování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313384"/>
            <a:ext cx="7931224" cy="554461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využívání dat o dojížďce za prací pro stanovování jednak </a:t>
            </a:r>
            <a:endParaRPr lang="cs-CZ" dirty="0" smtClean="0"/>
          </a:p>
          <a:p>
            <a:pPr lvl="1"/>
            <a:r>
              <a:rPr lang="cs-CZ" dirty="0" smtClean="0"/>
              <a:t>„</a:t>
            </a:r>
            <a:r>
              <a:rPr lang="cs-CZ" dirty="0"/>
              <a:t>pasivních“ metropolitních území (ve smyslu správy) a jednak </a:t>
            </a:r>
            <a:endParaRPr lang="cs-CZ" dirty="0" smtClean="0"/>
          </a:p>
          <a:p>
            <a:pPr lvl="1"/>
            <a:r>
              <a:rPr lang="cs-CZ" dirty="0" smtClean="0"/>
              <a:t>v </a:t>
            </a:r>
            <a:r>
              <a:rPr lang="cs-CZ" dirty="0"/>
              <a:t>„aktivní“ regiony trhů </a:t>
            </a:r>
            <a:r>
              <a:rPr lang="cs-CZ" dirty="0" smtClean="0"/>
              <a:t>práce (koncept </a:t>
            </a:r>
            <a:r>
              <a:rPr lang="cs-CZ" dirty="0"/>
              <a:t>funkčního </a:t>
            </a:r>
            <a:r>
              <a:rPr lang="cs-CZ" dirty="0" smtClean="0"/>
              <a:t>regionu) </a:t>
            </a:r>
          </a:p>
          <a:p>
            <a:r>
              <a:rPr lang="cs-CZ" dirty="0"/>
              <a:t>na úrovni obcí byla sledována </a:t>
            </a:r>
            <a:endParaRPr lang="cs-CZ" dirty="0" smtClean="0"/>
          </a:p>
          <a:p>
            <a:pPr lvl="1"/>
            <a:r>
              <a:rPr lang="cs-CZ" dirty="0" smtClean="0"/>
              <a:t>celková </a:t>
            </a:r>
            <a:r>
              <a:rPr lang="cs-CZ" dirty="0"/>
              <a:t>bilance dojíždějících/vyjíždějících, </a:t>
            </a:r>
            <a:endParaRPr lang="cs-CZ" dirty="0" smtClean="0"/>
          </a:p>
          <a:p>
            <a:pPr lvl="1"/>
            <a:r>
              <a:rPr lang="cs-CZ" dirty="0" smtClean="0"/>
              <a:t>„</a:t>
            </a:r>
            <a:r>
              <a:rPr lang="cs-CZ" dirty="0"/>
              <a:t>přebytky“ dojíždějících v této bilanci, </a:t>
            </a:r>
            <a:endParaRPr lang="cs-CZ" dirty="0" smtClean="0"/>
          </a:p>
          <a:p>
            <a:pPr lvl="1"/>
            <a:r>
              <a:rPr lang="cs-CZ" dirty="0" smtClean="0"/>
              <a:t>směrové </a:t>
            </a:r>
            <a:r>
              <a:rPr lang="cs-CZ" dirty="0"/>
              <a:t>proudy dojížďky do centrálních míst nebo </a:t>
            </a:r>
            <a:endParaRPr lang="cs-CZ" dirty="0" smtClean="0"/>
          </a:p>
          <a:p>
            <a:pPr lvl="1"/>
            <a:r>
              <a:rPr lang="cs-CZ" dirty="0" smtClean="0"/>
              <a:t>spádové </a:t>
            </a:r>
            <a:r>
              <a:rPr lang="cs-CZ" dirty="0"/>
              <a:t>oblasti </a:t>
            </a:r>
            <a:r>
              <a:rPr lang="cs-CZ" dirty="0" err="1" smtClean="0"/>
              <a:t>dojížďkových</a:t>
            </a:r>
            <a:r>
              <a:rPr lang="cs-CZ" dirty="0" smtClean="0"/>
              <a:t> </a:t>
            </a:r>
            <a:r>
              <a:rPr lang="cs-CZ" dirty="0"/>
              <a:t>center </a:t>
            </a:r>
            <a:r>
              <a:rPr lang="cs-CZ" dirty="0" smtClean="0"/>
              <a:t>(</a:t>
            </a:r>
            <a:r>
              <a:rPr lang="cs-CZ" dirty="0" err="1" smtClean="0"/>
              <a:t>Dickinson</a:t>
            </a:r>
            <a:r>
              <a:rPr lang="cs-CZ" dirty="0"/>
              <a:t>, 1959). </a:t>
            </a:r>
          </a:p>
          <a:p>
            <a:r>
              <a:rPr lang="cs-CZ" i="1" dirty="0" smtClean="0"/>
              <a:t>Funkční </a:t>
            </a:r>
            <a:r>
              <a:rPr lang="cs-CZ" i="1" dirty="0"/>
              <a:t>region je </a:t>
            </a:r>
            <a:r>
              <a:rPr lang="cs-CZ" i="1" dirty="0" smtClean="0"/>
              <a:t>založený </a:t>
            </a:r>
            <a:r>
              <a:rPr lang="cs-CZ" i="1" dirty="0"/>
              <a:t>na </a:t>
            </a:r>
            <a:r>
              <a:rPr lang="cs-CZ" i="1" dirty="0" smtClean="0"/>
              <a:t>vnitřní soudržnosti</a:t>
            </a:r>
            <a:r>
              <a:rPr lang="cs-CZ" i="1" dirty="0"/>
              <a:t>, kdy </a:t>
            </a:r>
            <a:r>
              <a:rPr lang="cs-CZ" i="1" dirty="0" smtClean="0"/>
              <a:t>prostorové́ </a:t>
            </a:r>
            <a:r>
              <a:rPr lang="cs-CZ" i="1" dirty="0"/>
              <a:t>vztahy </a:t>
            </a:r>
            <a:r>
              <a:rPr lang="cs-CZ" i="1" dirty="0" smtClean="0"/>
              <a:t>jsou maximální měrou realizovány uvnitř </a:t>
            </a:r>
            <a:r>
              <a:rPr lang="cs-CZ" i="1" dirty="0"/>
              <a:t>regionu, </a:t>
            </a:r>
            <a:r>
              <a:rPr lang="cs-CZ" i="1" dirty="0" smtClean="0"/>
              <a:t>zatímco </a:t>
            </a:r>
            <a:r>
              <a:rPr lang="cs-CZ" i="1" dirty="0"/>
              <a:t>pohyb </a:t>
            </a:r>
            <a:r>
              <a:rPr lang="cs-CZ" i="1" dirty="0" smtClean="0"/>
              <a:t>přes </a:t>
            </a:r>
            <a:r>
              <a:rPr lang="cs-CZ" i="1" dirty="0"/>
              <a:t>jeho hranice je </a:t>
            </a:r>
            <a:r>
              <a:rPr lang="cs-CZ" i="1" dirty="0" smtClean="0"/>
              <a:t>minimalizován </a:t>
            </a:r>
            <a:r>
              <a:rPr lang="cs-CZ" i="1" dirty="0"/>
              <a:t>– jde o tzv. „</a:t>
            </a:r>
            <a:r>
              <a:rPr lang="cs-CZ" i="1" dirty="0" smtClean="0"/>
              <a:t>uzavřenost</a:t>
            </a:r>
            <a:r>
              <a:rPr lang="cs-CZ" i="1" dirty="0"/>
              <a:t>“ regionu. </a:t>
            </a:r>
            <a:r>
              <a:rPr lang="cs-CZ" i="1" dirty="0" smtClean="0"/>
              <a:t>To ústí ve vyšší stabilitu – časovou a prostorovou – </a:t>
            </a:r>
            <a:r>
              <a:rPr lang="cs-CZ" i="1" dirty="0"/>
              <a:t>jeho vymezenı́. </a:t>
            </a:r>
            <a:endParaRPr lang="cs-CZ" i="1" dirty="0" smtClean="0"/>
          </a:p>
          <a:p>
            <a:r>
              <a:rPr lang="cs-CZ" i="1" dirty="0" smtClean="0"/>
              <a:t>Při </a:t>
            </a:r>
            <a:r>
              <a:rPr lang="cs-CZ" i="1" dirty="0"/>
              <a:t>vymezování funkčních regionů se užívá dvou postupů. </a:t>
            </a:r>
          </a:p>
          <a:p>
            <a:pPr lvl="1"/>
            <a:r>
              <a:rPr lang="cs-CZ" i="1" dirty="0"/>
              <a:t>Dříve převažující deduktivní postup (top‐</a:t>
            </a:r>
            <a:r>
              <a:rPr lang="cs-CZ" i="1" dirty="0" err="1"/>
              <a:t>down</a:t>
            </a:r>
            <a:r>
              <a:rPr lang="cs-CZ" i="1" dirty="0"/>
              <a:t>) nejprve stanovoval jádra regionů, k nimž bylo v druhém kroku přiřazováno zbylé území, např. na základě dominantního vyjížďkového proudu. </a:t>
            </a:r>
            <a:endParaRPr lang="cs-CZ" i="1" dirty="0" smtClean="0"/>
          </a:p>
          <a:p>
            <a:pPr lvl="1"/>
            <a:r>
              <a:rPr lang="cs-CZ" i="1" dirty="0" smtClean="0"/>
              <a:t>Novější </a:t>
            </a:r>
            <a:r>
              <a:rPr lang="cs-CZ" i="1" dirty="0"/>
              <a:t>práce – i díky lepším technickým možnostem – již používají spíše induktivní postup, vycházející ze stanovení hranic regionů (tedy míst s nejnižšími přeshraničními vazbami).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234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5731"/>
            <a:ext cx="7467600" cy="1143000"/>
          </a:xfrm>
        </p:spPr>
        <p:txBody>
          <a:bodyPr/>
          <a:lstStyle/>
          <a:p>
            <a:r>
              <a:rPr lang="cs-CZ" b="1" dirty="0"/>
              <a:t>Nové trendy po roce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/>
              <a:t>Typologie: </a:t>
            </a:r>
          </a:p>
          <a:p>
            <a:pPr lvl="1"/>
            <a:r>
              <a:rPr lang="cs-CZ" i="1" dirty="0"/>
              <a:t>funkční městský region (</a:t>
            </a:r>
            <a:r>
              <a:rPr lang="cs-CZ" i="1" dirty="0" err="1"/>
              <a:t>functional</a:t>
            </a:r>
            <a:r>
              <a:rPr lang="cs-CZ" i="1" dirty="0"/>
              <a:t> </a:t>
            </a:r>
            <a:r>
              <a:rPr lang="cs-CZ" i="1" dirty="0" err="1"/>
              <a:t>urban</a:t>
            </a:r>
            <a:r>
              <a:rPr lang="cs-CZ" i="1" dirty="0"/>
              <a:t> area – FUA), </a:t>
            </a:r>
          </a:p>
          <a:p>
            <a:pPr lvl="1"/>
            <a:r>
              <a:rPr lang="cs-CZ" i="1" dirty="0"/>
              <a:t>denní urbánní systém (</a:t>
            </a:r>
            <a:r>
              <a:rPr lang="cs-CZ" i="1" dirty="0" err="1"/>
              <a:t>daily</a:t>
            </a:r>
            <a:r>
              <a:rPr lang="cs-CZ" i="1" dirty="0"/>
              <a:t> </a:t>
            </a:r>
            <a:r>
              <a:rPr lang="cs-CZ" i="1" dirty="0" err="1"/>
              <a:t>urban</a:t>
            </a:r>
            <a:r>
              <a:rPr lang="cs-CZ" i="1" dirty="0"/>
              <a:t> </a:t>
            </a:r>
            <a:r>
              <a:rPr lang="cs-CZ" i="1" dirty="0" err="1"/>
              <a:t>system</a:t>
            </a:r>
            <a:r>
              <a:rPr lang="cs-CZ" i="1" dirty="0"/>
              <a:t>), </a:t>
            </a:r>
          </a:p>
          <a:p>
            <a:pPr lvl="1"/>
            <a:r>
              <a:rPr lang="cs-CZ" i="1" dirty="0"/>
              <a:t>lokální trh práce (</a:t>
            </a:r>
            <a:r>
              <a:rPr lang="cs-CZ" i="1" dirty="0" err="1"/>
              <a:t>local</a:t>
            </a:r>
            <a:r>
              <a:rPr lang="cs-CZ" i="1" dirty="0"/>
              <a:t> </a:t>
            </a:r>
            <a:r>
              <a:rPr lang="cs-CZ" i="1" dirty="0" err="1"/>
              <a:t>labour</a:t>
            </a:r>
            <a:r>
              <a:rPr lang="cs-CZ" i="1" dirty="0"/>
              <a:t> market area) nebo </a:t>
            </a:r>
          </a:p>
          <a:p>
            <a:pPr lvl="1"/>
            <a:r>
              <a:rPr lang="cs-CZ" i="1" dirty="0"/>
              <a:t>region dojížďky za prací (</a:t>
            </a:r>
            <a:r>
              <a:rPr lang="cs-CZ" i="1" dirty="0" err="1"/>
              <a:t>travel</a:t>
            </a:r>
            <a:r>
              <a:rPr lang="cs-CZ" i="1" dirty="0"/>
              <a:t>‐to‐</a:t>
            </a:r>
            <a:r>
              <a:rPr lang="cs-CZ" i="1" dirty="0" err="1"/>
              <a:t>work</a:t>
            </a:r>
            <a:r>
              <a:rPr lang="cs-CZ" i="1" dirty="0"/>
              <a:t>‐area – TTWA ) (</a:t>
            </a:r>
            <a:r>
              <a:rPr lang="cs-CZ" i="1" dirty="0" err="1"/>
              <a:t>Tonev</a:t>
            </a:r>
            <a:r>
              <a:rPr lang="cs-CZ" i="1" dirty="0"/>
              <a:t>, 2013)  </a:t>
            </a:r>
            <a:endParaRPr lang="cs-CZ" i="1" dirty="0" smtClean="0"/>
          </a:p>
          <a:p>
            <a:pPr marL="365760" lvl="1" indent="0">
              <a:buNone/>
            </a:pPr>
            <a:endParaRPr lang="cs-CZ" dirty="0"/>
          </a:p>
          <a:p>
            <a:r>
              <a:rPr lang="cs-CZ" dirty="0" smtClean="0"/>
              <a:t>více </a:t>
            </a:r>
            <a:r>
              <a:rPr lang="cs-CZ" dirty="0"/>
              <a:t>diskutována sociální nebo dopravní témata dojížďky za prací, či její dopady na kvalitu života</a:t>
            </a:r>
          </a:p>
          <a:p>
            <a:r>
              <a:rPr lang="cs-CZ" dirty="0"/>
              <a:t>vazby migrace a dojížďky za prací: někteří autoři chápou „sezónní“ pracovníky jako „sezónní“ dojíždějící (</a:t>
            </a:r>
            <a:r>
              <a:rPr lang="cs-CZ" dirty="0" err="1"/>
              <a:t>Lundmark</a:t>
            </a:r>
            <a:r>
              <a:rPr lang="cs-CZ" dirty="0"/>
              <a:t>, 2006), jiní zase hovoří o „sezónních“ migrantech (MacDonald et al., 2012).</a:t>
            </a:r>
          </a:p>
          <a:p>
            <a:r>
              <a:rPr lang="cs-CZ" dirty="0"/>
              <a:t>dojížďka za prací na větší vzdálenosti může nahradit samotnou migraci obyvatel (</a:t>
            </a:r>
            <a:r>
              <a:rPr lang="cs-CZ" dirty="0" err="1"/>
              <a:t>Pfaff</a:t>
            </a:r>
            <a:r>
              <a:rPr lang="cs-CZ" dirty="0"/>
              <a:t>, 2012)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883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4597" y="188640"/>
            <a:ext cx="7467600" cy="634082"/>
          </a:xfrm>
        </p:spPr>
        <p:txBody>
          <a:bodyPr/>
          <a:lstStyle/>
          <a:p>
            <a:r>
              <a:rPr lang="cs-CZ" b="1" dirty="0" smtClean="0"/>
              <a:t>Nové </a:t>
            </a:r>
            <a:r>
              <a:rPr lang="cs-CZ" b="1" dirty="0"/>
              <a:t>trendy po roce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46998" y="1235696"/>
            <a:ext cx="7715200" cy="5626825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sociální </a:t>
            </a:r>
            <a:r>
              <a:rPr lang="cs-CZ" dirty="0"/>
              <a:t>aspekty dojížďky do </a:t>
            </a:r>
            <a:r>
              <a:rPr lang="cs-CZ" dirty="0" smtClean="0"/>
              <a:t>zaměstnání: prostorový </a:t>
            </a:r>
            <a:r>
              <a:rPr lang="cs-CZ" dirty="0"/>
              <a:t>nesoulad místa bydliště s pracovištěm, resp. místa nabídky pracovní síly a poptávky po ní, vyvolává mj. i </a:t>
            </a:r>
            <a:r>
              <a:rPr lang="cs-CZ" dirty="0" smtClean="0"/>
              <a:t>nezaměstnanost (</a:t>
            </a:r>
            <a:r>
              <a:rPr lang="cs-CZ" dirty="0" err="1" smtClean="0"/>
              <a:t>Michniak</a:t>
            </a:r>
            <a:r>
              <a:rPr lang="cs-CZ" dirty="0" smtClean="0"/>
              <a:t> </a:t>
            </a:r>
            <a:r>
              <a:rPr lang="cs-CZ" dirty="0"/>
              <a:t>(2016) </a:t>
            </a:r>
            <a:endParaRPr lang="cs-CZ" dirty="0" smtClean="0"/>
          </a:p>
          <a:p>
            <a:pPr lvl="1"/>
            <a:r>
              <a:rPr lang="cs-CZ" dirty="0" smtClean="0"/>
              <a:t>jedna </a:t>
            </a:r>
            <a:r>
              <a:rPr lang="cs-CZ" dirty="0"/>
              <a:t>z vážných příčin </a:t>
            </a:r>
            <a:r>
              <a:rPr lang="cs-CZ" dirty="0" smtClean="0"/>
              <a:t>chudoby obyvatelstva, běžná </a:t>
            </a:r>
            <a:r>
              <a:rPr lang="cs-CZ" dirty="0"/>
              <a:t>i u zaměstnaných osob, které mají nízký příjem, příp. navíc k tomu ještě dojíždějí </a:t>
            </a:r>
            <a:r>
              <a:rPr lang="cs-CZ" dirty="0" smtClean="0"/>
              <a:t>– tzv</a:t>
            </a:r>
            <a:r>
              <a:rPr lang="cs-CZ" dirty="0"/>
              <a:t>. 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 smtClean="0"/>
              <a:t>poor</a:t>
            </a:r>
            <a:endParaRPr lang="cs-CZ" dirty="0" smtClean="0"/>
          </a:p>
          <a:p>
            <a:r>
              <a:rPr lang="cs-CZ" dirty="0"/>
              <a:t>tzv. </a:t>
            </a:r>
            <a:r>
              <a:rPr lang="cs-CZ" dirty="0" err="1"/>
              <a:t>extreme</a:t>
            </a:r>
            <a:r>
              <a:rPr lang="cs-CZ" dirty="0"/>
              <a:t> </a:t>
            </a:r>
            <a:r>
              <a:rPr lang="cs-CZ" dirty="0" err="1"/>
              <a:t>commuters</a:t>
            </a:r>
            <a:r>
              <a:rPr lang="cs-CZ" dirty="0"/>
              <a:t> – jedná se o zaměstnance, kteří stráví více času dojížděním než samotnou prací </a:t>
            </a:r>
            <a:r>
              <a:rPr lang="cs-CZ" dirty="0" smtClean="0"/>
              <a:t>(Murphy, 2016)</a:t>
            </a:r>
          </a:p>
          <a:p>
            <a:r>
              <a:rPr lang="cs-CZ" dirty="0"/>
              <a:t>nejméně pozitivní aktivitu na denní </a:t>
            </a:r>
            <a:r>
              <a:rPr lang="cs-CZ" dirty="0" smtClean="0"/>
              <a:t>bázi (</a:t>
            </a:r>
            <a:r>
              <a:rPr lang="cs-CZ" dirty="0" err="1" smtClean="0"/>
              <a:t>Kahnemann</a:t>
            </a:r>
            <a:r>
              <a:rPr lang="cs-CZ" dirty="0" smtClean="0"/>
              <a:t> </a:t>
            </a:r>
            <a:r>
              <a:rPr lang="cs-CZ" dirty="0"/>
              <a:t>et al</a:t>
            </a:r>
            <a:r>
              <a:rPr lang="cs-CZ" dirty="0" smtClean="0"/>
              <a:t>., 2004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/>
              <a:t>dojíždění </a:t>
            </a:r>
            <a:r>
              <a:rPr lang="cs-CZ" dirty="0" smtClean="0"/>
              <a:t>stresující </a:t>
            </a:r>
            <a:r>
              <a:rPr lang="cs-CZ" dirty="0"/>
              <a:t>a časově </a:t>
            </a:r>
            <a:r>
              <a:rPr lang="cs-CZ" dirty="0" smtClean="0"/>
              <a:t>zbytečná věc (</a:t>
            </a:r>
            <a:r>
              <a:rPr lang="cs-CZ" dirty="0" err="1" smtClean="0"/>
              <a:t>Ory</a:t>
            </a:r>
            <a:r>
              <a:rPr lang="cs-CZ" dirty="0" smtClean="0"/>
              <a:t> </a:t>
            </a:r>
            <a:r>
              <a:rPr lang="cs-CZ" dirty="0"/>
              <a:t>et al</a:t>
            </a:r>
            <a:r>
              <a:rPr lang="cs-CZ" dirty="0" smtClean="0"/>
              <a:t>., 2004)</a:t>
            </a:r>
          </a:p>
          <a:p>
            <a:r>
              <a:rPr lang="cs-CZ" dirty="0" smtClean="0"/>
              <a:t>dojížďka </a:t>
            </a:r>
            <a:r>
              <a:rPr lang="cs-CZ" dirty="0"/>
              <a:t>na dlouhé </a:t>
            </a:r>
            <a:r>
              <a:rPr lang="cs-CZ" dirty="0" smtClean="0"/>
              <a:t>vzdálenosti </a:t>
            </a:r>
            <a:r>
              <a:rPr lang="cs-CZ" dirty="0"/>
              <a:t>vede často k narušení sociálních vazeb (Green et al., 1999), příp. </a:t>
            </a:r>
            <a:endParaRPr lang="cs-CZ" dirty="0" smtClean="0"/>
          </a:p>
          <a:p>
            <a:r>
              <a:rPr lang="cs-CZ" dirty="0" smtClean="0"/>
              <a:t>později </a:t>
            </a:r>
            <a:r>
              <a:rPr lang="cs-CZ" dirty="0"/>
              <a:t>může negativně ovlivňovat i zdravotní stav obyvatel (Schneider et al., </a:t>
            </a:r>
            <a:r>
              <a:rPr lang="cs-CZ" dirty="0" smtClean="0"/>
              <a:t>2009)</a:t>
            </a:r>
          </a:p>
          <a:p>
            <a:r>
              <a:rPr lang="cs-CZ" dirty="0" smtClean="0"/>
              <a:t>subjektivně </a:t>
            </a:r>
            <a:r>
              <a:rPr lang="cs-CZ" dirty="0"/>
              <a:t>vnímané pohodlí či </a:t>
            </a:r>
            <a:r>
              <a:rPr lang="cs-CZ" dirty="0" smtClean="0"/>
              <a:t>kvalita </a:t>
            </a:r>
            <a:r>
              <a:rPr lang="cs-CZ" dirty="0"/>
              <a:t>života v souvislosti s pracovní dojížďkou (</a:t>
            </a:r>
            <a:r>
              <a:rPr lang="cs-CZ" dirty="0" err="1"/>
              <a:t>Stutzer</a:t>
            </a:r>
            <a:r>
              <a:rPr lang="cs-CZ" dirty="0"/>
              <a:t> a Frey, 2008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73528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Předpoklad, že dojížďka je špatná, však neplatí bezvýhradně. </a:t>
            </a:r>
            <a:endParaRPr lang="cs-CZ" dirty="0" smtClean="0"/>
          </a:p>
          <a:p>
            <a:r>
              <a:rPr lang="cs-CZ" dirty="0"/>
              <a:t>delší dojíždění do zaměstnání má spíše dílčí vlivy na konkrétní oblasti života (rodina nebo volnočasové aktivity), než že by obecně vedlo k celkově nižší životní </a:t>
            </a:r>
            <a:r>
              <a:rPr lang="cs-CZ" dirty="0" smtClean="0"/>
              <a:t>spokojenosti (Lorenz, 2018)</a:t>
            </a:r>
          </a:p>
          <a:p>
            <a:r>
              <a:rPr lang="cs-CZ" dirty="0" smtClean="0"/>
              <a:t>je </a:t>
            </a:r>
            <a:r>
              <a:rPr lang="cs-CZ" dirty="0"/>
              <a:t>nesprávné vnímat již dopředu čas strávený dojížděním jako </a:t>
            </a:r>
            <a:r>
              <a:rPr lang="cs-CZ" dirty="0" smtClean="0"/>
              <a:t>ztracený (</a:t>
            </a:r>
            <a:r>
              <a:rPr lang="cs-CZ" dirty="0" err="1" smtClean="0"/>
              <a:t>Lyons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 smtClean="0"/>
              <a:t>Urry</a:t>
            </a:r>
            <a:r>
              <a:rPr lang="cs-CZ" dirty="0" smtClean="0"/>
              <a:t>, 2005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čas strávený </a:t>
            </a:r>
            <a:r>
              <a:rPr lang="cs-CZ" dirty="0"/>
              <a:t>na cestě do/z práce </a:t>
            </a:r>
            <a:r>
              <a:rPr lang="cs-CZ" dirty="0" smtClean="0"/>
              <a:t>jako </a:t>
            </a:r>
            <a:r>
              <a:rPr lang="cs-CZ" dirty="0"/>
              <a:t>užitečný přechod mezi prací a </a:t>
            </a:r>
            <a:r>
              <a:rPr lang="cs-CZ" dirty="0" smtClean="0"/>
              <a:t>domovem (</a:t>
            </a:r>
            <a:r>
              <a:rPr lang="cs-CZ" dirty="0" err="1" smtClean="0"/>
              <a:t>Ellison</a:t>
            </a:r>
            <a:r>
              <a:rPr lang="cs-CZ" dirty="0" smtClean="0"/>
              <a:t>, 1999)</a:t>
            </a:r>
          </a:p>
          <a:p>
            <a:r>
              <a:rPr lang="cs-CZ" dirty="0" smtClean="0"/>
              <a:t>na </a:t>
            </a:r>
            <a:r>
              <a:rPr lang="cs-CZ" dirty="0"/>
              <a:t>kratší vzdálenost mohou mít cesty do zaměstnání i pozitivní dopad na zdraví, pokud jsou např. realizovány pěšky či na kole (např. Panter et al., </a:t>
            </a:r>
            <a:r>
              <a:rPr lang="cs-CZ" dirty="0" smtClean="0"/>
              <a:t>2011)</a:t>
            </a:r>
          </a:p>
          <a:p>
            <a:r>
              <a:rPr lang="cs-CZ" dirty="0"/>
              <a:t>rozdíly v chování žen a mužů při stěhování se za </a:t>
            </a:r>
            <a:r>
              <a:rPr lang="cs-CZ" dirty="0" smtClean="0"/>
              <a:t>prací (</a:t>
            </a:r>
            <a:r>
              <a:rPr lang="cs-CZ" dirty="0" err="1" smtClean="0"/>
              <a:t>Clark</a:t>
            </a:r>
            <a:r>
              <a:rPr lang="cs-CZ" dirty="0" smtClean="0"/>
              <a:t> </a:t>
            </a:r>
            <a:r>
              <a:rPr lang="cs-CZ" dirty="0"/>
              <a:t>et al</a:t>
            </a:r>
            <a:r>
              <a:rPr lang="cs-CZ" dirty="0" smtClean="0"/>
              <a:t>., 2003)</a:t>
            </a:r>
          </a:p>
          <a:p>
            <a:r>
              <a:rPr lang="cs-CZ" dirty="0" smtClean="0"/>
              <a:t>již </a:t>
            </a:r>
            <a:r>
              <a:rPr lang="cs-CZ" dirty="0"/>
              <a:t>samotné stanovení termínu dojížďky za prací na „dlouhou vzdálenost“ (long‐distance </a:t>
            </a:r>
            <a:r>
              <a:rPr lang="cs-CZ" dirty="0" err="1"/>
              <a:t>commuting</a:t>
            </a:r>
            <a:r>
              <a:rPr lang="cs-CZ" dirty="0"/>
              <a:t>) je jistým metodickým </a:t>
            </a:r>
            <a:r>
              <a:rPr lang="cs-CZ" dirty="0" smtClean="0"/>
              <a:t>problémem</a:t>
            </a:r>
          </a:p>
          <a:p>
            <a:pPr lvl="1"/>
            <a:r>
              <a:rPr lang="cs-CZ" dirty="0" smtClean="0"/>
              <a:t>ve </a:t>
            </a:r>
            <a:r>
              <a:rPr lang="cs-CZ" dirty="0"/>
              <a:t>velmi volném pojetí buď jako časovou (Van Ham a </a:t>
            </a:r>
            <a:r>
              <a:rPr lang="cs-CZ" dirty="0" err="1"/>
              <a:t>Hooimeijer</a:t>
            </a:r>
            <a:r>
              <a:rPr lang="cs-CZ" dirty="0"/>
              <a:t>, 2009) nebo </a:t>
            </a:r>
            <a:endParaRPr lang="cs-CZ" dirty="0" smtClean="0"/>
          </a:p>
          <a:p>
            <a:pPr lvl="1"/>
            <a:r>
              <a:rPr lang="cs-CZ" dirty="0" smtClean="0"/>
              <a:t>kilometrovou </a:t>
            </a:r>
            <a:r>
              <a:rPr lang="cs-CZ" dirty="0"/>
              <a:t>(</a:t>
            </a:r>
            <a:r>
              <a:rPr lang="cs-CZ" dirty="0" err="1"/>
              <a:t>Champion</a:t>
            </a:r>
            <a:r>
              <a:rPr lang="cs-CZ" dirty="0"/>
              <a:t> et al., </a:t>
            </a:r>
            <a:r>
              <a:rPr lang="cs-CZ" dirty="0" smtClean="0"/>
              <a:t>2009), </a:t>
            </a:r>
          </a:p>
          <a:p>
            <a:pPr lvl="1"/>
            <a:r>
              <a:rPr lang="cs-CZ" dirty="0" smtClean="0"/>
              <a:t>navíc </a:t>
            </a:r>
            <a:r>
              <a:rPr lang="cs-CZ" dirty="0"/>
              <a:t>zcela individuálně co se týká rozmezí hodnot.</a:t>
            </a:r>
          </a:p>
        </p:txBody>
      </p:sp>
    </p:spTree>
    <p:extLst>
      <p:ext uri="{BB962C8B-B14F-4D97-AF65-F5344CB8AC3E}">
        <p14:creationId xmlns:p14="http://schemas.microsoft.com/office/powerpoint/2010/main" val="227411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vztah </a:t>
            </a:r>
            <a:r>
              <a:rPr lang="cs-CZ" dirty="0"/>
              <a:t>dopravy a dojížďky za prací jako samostatný „dopravní-prostorově plánovací přístup</a:t>
            </a:r>
            <a:r>
              <a:rPr lang="cs-CZ" dirty="0" smtClean="0"/>
              <a:t>“ (</a:t>
            </a:r>
            <a:r>
              <a:rPr lang="cs-CZ" dirty="0" err="1" smtClean="0"/>
              <a:t>Tonev</a:t>
            </a:r>
            <a:r>
              <a:rPr lang="cs-CZ" dirty="0" smtClean="0"/>
              <a:t>, 2013) </a:t>
            </a:r>
          </a:p>
          <a:p>
            <a:r>
              <a:rPr lang="cs-CZ" dirty="0" smtClean="0"/>
              <a:t>Milníky: </a:t>
            </a:r>
          </a:p>
          <a:p>
            <a:pPr lvl="1"/>
            <a:r>
              <a:rPr lang="cs-CZ" dirty="0" smtClean="0"/>
              <a:t>rostoucí </a:t>
            </a:r>
            <a:r>
              <a:rPr lang="cs-CZ" dirty="0"/>
              <a:t>podíl individuální automobilové dopravy ve 20. století (pokračující do současnosti); </a:t>
            </a:r>
            <a:endParaRPr lang="cs-CZ" dirty="0" smtClean="0"/>
          </a:p>
          <a:p>
            <a:pPr lvl="1"/>
            <a:r>
              <a:rPr lang="cs-CZ" dirty="0" smtClean="0"/>
              <a:t>v </a:t>
            </a:r>
            <a:r>
              <a:rPr lang="cs-CZ" dirty="0"/>
              <a:t>podmínkách centrálně řízené ekonomiky lokalizace velkých průmyslových závodů často mimo obydlené </a:t>
            </a:r>
            <a:r>
              <a:rPr lang="cs-CZ" dirty="0" smtClean="0"/>
              <a:t>lokality</a:t>
            </a:r>
          </a:p>
          <a:p>
            <a:pPr lvl="1"/>
            <a:r>
              <a:rPr lang="cs-CZ" dirty="0" smtClean="0"/>
              <a:t>v </a:t>
            </a:r>
            <a:r>
              <a:rPr lang="cs-CZ" dirty="0"/>
              <a:t>současnosti stále více rozšířená integrovaná řešení dopravy v rámci hustě osídlených aglomerací či metropolitních oblastí. </a:t>
            </a:r>
          </a:p>
          <a:p>
            <a:r>
              <a:rPr lang="cs-CZ" dirty="0" smtClean="0"/>
              <a:t>nutnost </a:t>
            </a:r>
            <a:r>
              <a:rPr lang="cs-CZ" dirty="0"/>
              <a:t>spolupráce dopravních autorit se zaměstnavateli a veřejností při plánování dopravních řešení </a:t>
            </a:r>
            <a:r>
              <a:rPr lang="cs-CZ" dirty="0" smtClean="0"/>
              <a:t>(</a:t>
            </a:r>
            <a:r>
              <a:rPr lang="cs-CZ" dirty="0" err="1" smtClean="0"/>
              <a:t>McClintock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 smtClean="0"/>
              <a:t>Shacklock</a:t>
            </a:r>
            <a:r>
              <a:rPr lang="cs-CZ" dirty="0" smtClean="0"/>
              <a:t>, 1996</a:t>
            </a:r>
            <a:r>
              <a:rPr lang="cs-CZ" dirty="0"/>
              <a:t>) </a:t>
            </a:r>
            <a:r>
              <a:rPr lang="cs-CZ" dirty="0" smtClean="0"/>
              <a:t>– </a:t>
            </a:r>
          </a:p>
          <a:p>
            <a:pPr lvl="1"/>
            <a:r>
              <a:rPr lang="cs-CZ" dirty="0" smtClean="0"/>
              <a:t>bez </a:t>
            </a:r>
            <a:r>
              <a:rPr lang="cs-CZ" dirty="0"/>
              <a:t>ní prakticky nelze dosáhnout udržitelného stavu dopravy zejména ve městech, kde je často hlavním prostředkem dopravy do práce osobní automobil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59892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918</TotalTime>
  <Words>2465</Words>
  <Application>Microsoft Office PowerPoint</Application>
  <PresentationFormat>Předvádění na obrazovce (4:3)</PresentationFormat>
  <Paragraphs>238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Arkýř</vt:lpstr>
      <vt:lpstr>DOJÍŽĎKA ZA PRACÍ</vt:lpstr>
      <vt:lpstr>Úvod do problematiky</vt:lpstr>
      <vt:lpstr>Počátky sledování / výzkumné aktivity</vt:lpstr>
      <vt:lpstr>50. a 60. léta 20. století – praktické otázky </vt:lpstr>
      <vt:lpstr>Léta 1960–2020 – funkční regiony a modelování </vt:lpstr>
      <vt:lpstr>Nové trendy po roce 2000</vt:lpstr>
      <vt:lpstr>Nové trendy po roce 2000</vt:lpstr>
      <vt:lpstr>Prezentace aplikace PowerPoint</vt:lpstr>
      <vt:lpstr>Prezentace aplikace PowerPoint</vt:lpstr>
      <vt:lpstr>Prezentace aplikace PowerPoint</vt:lpstr>
      <vt:lpstr>Počátky sledování dojížďky v česku</vt:lpstr>
      <vt:lpstr>Geografický ústav Československé akademie věd v brně</vt:lpstr>
      <vt:lpstr>Univerzita Karlova v Praze, PřF / Albertov/ská škola</vt:lpstr>
      <vt:lpstr>Prezentace aplikace PowerPoint</vt:lpstr>
      <vt:lpstr>Prezentace aplikace PowerPoint</vt:lpstr>
      <vt:lpstr>Vyjížďka za prací a do škol na 1000 obyvatel https://www.databaze-strategie.cz/cz/online-indikatory/ukazatele-indikatory/vyjizdka-za-praci-a-do-skol</vt:lpstr>
      <vt:lpstr>Prezentace aplikace PowerPoint</vt:lpstr>
      <vt:lpstr>Prezentace aplikace PowerPoint</vt:lpstr>
      <vt:lpstr>Prezentace aplikace PowerPoint</vt:lpstr>
      <vt:lpstr>Výsledky SLDB 2011 v regionálním pohledu - vyjížďka za prací a do škol | ČSÚ v Brně</vt:lpstr>
      <vt:lpstr>Prezentace aplikace PowerPoint</vt:lpstr>
      <vt:lpstr>Prezentace aplikace PowerPoint</vt:lpstr>
      <vt:lpstr>Výsledky SLDB 2021</vt:lpstr>
      <vt:lpstr>Obyvatelstvo podle místa bydliště v době narození v letech 2001 až 2021 / 1</vt:lpstr>
      <vt:lpstr>Obyvatelstvo podle místa bydliště v době narození v letech 2001 až 2021 / 2</vt:lpstr>
      <vt:lpstr>Bilance meziokresní dojížďky - vyjížďky do zaměstnání / Jihomoravský kraj SLDB 2011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Milan</dc:creator>
  <cp:lastModifiedBy>autor</cp:lastModifiedBy>
  <cp:revision>66</cp:revision>
  <dcterms:created xsi:type="dcterms:W3CDTF">2014-04-17T18:14:28Z</dcterms:created>
  <dcterms:modified xsi:type="dcterms:W3CDTF">2022-11-28T07:33:11Z</dcterms:modified>
</cp:coreProperties>
</file>