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8" r:id="rId3"/>
    <p:sldId id="315" r:id="rId4"/>
    <p:sldId id="316" r:id="rId5"/>
    <p:sldId id="317" r:id="rId6"/>
    <p:sldId id="318" r:id="rId7"/>
    <p:sldId id="319" r:id="rId8"/>
    <p:sldId id="320" r:id="rId9"/>
    <p:sldId id="322" r:id="rId10"/>
    <p:sldId id="323" r:id="rId11"/>
    <p:sldId id="343" r:id="rId12"/>
    <p:sldId id="344" r:id="rId13"/>
    <p:sldId id="327" r:id="rId14"/>
    <p:sldId id="340" r:id="rId15"/>
    <p:sldId id="325" r:id="rId16"/>
    <p:sldId id="341" r:id="rId17"/>
    <p:sldId id="329" r:id="rId18"/>
    <p:sldId id="330" r:id="rId19"/>
    <p:sldId id="332" r:id="rId20"/>
    <p:sldId id="333" r:id="rId21"/>
    <p:sldId id="334" r:id="rId22"/>
    <p:sldId id="335" r:id="rId23"/>
    <p:sldId id="331" r:id="rId24"/>
    <p:sldId id="337" r:id="rId25"/>
    <p:sldId id="336" r:id="rId26"/>
    <p:sldId id="33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7C9"/>
    <a:srgbClr val="50B4C8"/>
    <a:srgbClr val="E2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9B326-8B35-46DD-9DB4-76835E658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213C63-DCD0-4840-A2BC-7412CA5D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59D3E-7D6E-486A-A2E4-6FE4C3A4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2F0E9-82B3-48DB-A23A-4F4A326C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FD00C-0BD3-49DD-9412-517E047B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F45B9-D7A7-47DA-9A61-AD62FC2C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1B25CE-056C-41B2-AF6D-B7E47BE7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4131-E1B8-4509-B1D8-5655E2C0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31DB4-4FA4-45A7-B348-50734832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8DA411-6BCB-4CF6-8B6E-63F7CA7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C3D619-E752-4EB4-A9F3-C1601F616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25F0B7-58EE-46FA-909C-5B88B2B16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8E7BFB-24D5-4BF6-96C2-A7C0CF7A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F2513-3EB7-4322-92B5-A3CEDDEA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2F0CC-EAD2-4158-9226-34FC441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C3389-3251-46D7-B256-AED90C3B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1AC53-8611-410C-BEEA-602EDBB7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3EB8A-9753-44AC-A808-D2F9A81D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6645B-4858-48B6-898A-AAEAAD47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4C969-22C1-41A6-96C1-65DD17E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46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CBDF8-DF49-4D25-B5F0-19882B24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95902F-8AF1-48F7-9B1F-9BD02A78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A13EFD-F458-43A9-8C41-C5124173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006B4E-4E2C-42A2-810B-B23F36D0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C1479-6503-4FD4-9040-F40FEA6B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94F17-B09F-4F45-869E-D8519718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B493C-93B3-4045-9C86-6B9494C0F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43E4BD-1B77-46E9-9928-3751493C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5655C-C121-43B4-9705-582D6A1F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689C25-D242-45CE-A357-76FB81AA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0CC0A-5209-49C5-9877-FCF4A2E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6CFB4-1780-4886-95F8-7B007D2F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5FFF8B-61DD-46BE-B4D9-9EDC8248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92FB40-2B7D-43E1-B748-EA396021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110F871-40F2-48F2-883F-92B2396C0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0986B2-6982-4DA0-92B8-494C709CB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431223-4452-4941-866D-F0C508AE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C5E743-1FC2-4CD4-9681-FFC437F9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7986F3-443D-4438-BB1C-2BB336C6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9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8A27A-5764-4D2C-985B-7527CAF5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C14314-1400-45B5-AAAF-5D9A0609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DE1A03-7BCB-4A81-A4D9-8FDC6D8B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DD284D-2900-4ABD-A97C-467F43B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F35857-6DD1-4AF8-A116-326A1B2B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A6B29-10A0-42B4-9219-88927E7C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6BA1E-88BC-42DA-BEC5-D749B024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6DCFC-EDEE-47F9-B445-41CBEEC9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B73494-52D2-46F8-BD53-091C23A9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F9B2DD-03E4-4326-A896-1BB0F1DB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DBDA8-3F0B-475D-A9B0-EBB16577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6C80A0-2158-4810-918B-0219461C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7CC6D0-A079-4941-A126-0216FAE2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9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336F-7EC2-4F0A-8180-0051420F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8EEF40-1229-4F15-B7DE-536F8387F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FB4FD09-5C1B-4B67-B8A1-348E16E2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78178-DA57-4441-AFA4-DD1B346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88262F-8F52-43BC-BEC0-D7BB7006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E032A-075E-4CE1-86C4-991EA777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26760-1F0E-4E78-AA9C-F580475D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B7B232-BABE-4AB2-BB66-228C4D1D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FD77F-2117-42BC-BC9D-223DE782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E1F5-8621-4B47-A4F3-6964594809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B7C2A7-5A5F-4A8B-A676-ABDA5ECFB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40DB0D-7F98-45B5-AFB5-ABF13060D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vcr.cz/clanek/informativni-pocty-obyvatel-v-obcich.aspx" TargetMode="External"/><Relationship Id="rId3" Type="http://schemas.openxmlformats.org/officeDocument/2006/relationships/hyperlink" Target="https://www.cia.gov/the-world-factbook/" TargetMode="External"/><Relationship Id="rId7" Type="http://schemas.openxmlformats.org/officeDocument/2006/relationships/hyperlink" Target="http://www.czso.cz/" TargetMode="External"/><Relationship Id="rId2" Type="http://schemas.openxmlformats.org/officeDocument/2006/relationships/hyperlink" Target="http://www.un.org/development/desa/p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en/" TargetMode="External"/><Relationship Id="rId5" Type="http://schemas.openxmlformats.org/officeDocument/2006/relationships/hyperlink" Target="http://www.worldbank.org/" TargetMode="External"/><Relationship Id="rId4" Type="http://schemas.openxmlformats.org/officeDocument/2006/relationships/hyperlink" Target="http://www.fao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00FCD-26DB-40A4-AF0F-6EC84CFA2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cap="all" dirty="0">
                <a:solidFill>
                  <a:srgbClr val="50B4C8"/>
                </a:solidFill>
                <a:latin typeface="Tw Cen MT" panose="020B0602020104020603" pitchFamily="34" charset="-18"/>
              </a:rPr>
              <a:t>data a ukazatele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CBEE8F-F1A5-4A3F-AA41-95B0825A2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323" y="3602038"/>
            <a:ext cx="9467353" cy="1655762"/>
          </a:xfrm>
        </p:spPr>
        <p:txBody>
          <a:bodyPr/>
          <a:lstStyle/>
          <a:p>
            <a:r>
              <a:rPr lang="cs-CZ" dirty="0">
                <a:latin typeface="Tw Cen MT" panose="020B0602020104020603" pitchFamily="34" charset="-18"/>
              </a:rPr>
              <a:t>Z0043, ZA0043 Geografie obyvatelstva a </a:t>
            </a:r>
            <a:r>
              <a:rPr lang="cs-CZ" dirty="0" err="1">
                <a:latin typeface="Tw Cen MT" panose="020B0602020104020603" pitchFamily="34" charset="-18"/>
              </a:rPr>
              <a:t>geodemografie</a:t>
            </a:r>
            <a:r>
              <a:rPr lang="cs-CZ" dirty="0">
                <a:latin typeface="Tw Cen MT" panose="020B0602020104020603" pitchFamily="34" charset="-18"/>
              </a:rPr>
              <a:t> – podzim 2024</a:t>
            </a:r>
          </a:p>
        </p:txBody>
      </p:sp>
    </p:spTree>
    <p:extLst>
      <p:ext uri="{BB962C8B-B14F-4D97-AF65-F5344CB8AC3E}">
        <p14:creationId xmlns:p14="http://schemas.microsoft.com/office/powerpoint/2010/main" val="66394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4F9CE00-A008-4813-9182-D744A96A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86" y="-1"/>
            <a:ext cx="5082896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84ACE47-6185-4D87-933A-4905B8EF749F}"/>
              </a:ext>
            </a:extLst>
          </p:cNvPr>
          <p:cNvSpPr txBox="1"/>
          <p:nvPr/>
        </p:nvSpPr>
        <p:spPr>
          <a:xfrm>
            <a:off x="10052927" y="6627167"/>
            <a:ext cx="151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ČSÚ (2021)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15E813-31AB-4CC5-AB36-A08C5ED52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8" y="-1"/>
            <a:ext cx="5082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246295B-F3E0-4EF5-A8BB-7130C629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52" y="0"/>
            <a:ext cx="5082896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84ACE47-6185-4D87-933A-4905B8EF749F}"/>
              </a:ext>
            </a:extLst>
          </p:cNvPr>
          <p:cNvSpPr txBox="1"/>
          <p:nvPr/>
        </p:nvSpPr>
        <p:spPr>
          <a:xfrm>
            <a:off x="10052927" y="6627167"/>
            <a:ext cx="151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ČSÚ (2021)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C692A4-A261-456C-817C-234E9001D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47" y="-1"/>
            <a:ext cx="5082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77FAD07-9896-4132-BAF2-0C2FAE208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87" y="0"/>
            <a:ext cx="5082896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84ACE47-6185-4D87-933A-4905B8EF749F}"/>
              </a:ext>
            </a:extLst>
          </p:cNvPr>
          <p:cNvSpPr txBox="1"/>
          <p:nvPr/>
        </p:nvSpPr>
        <p:spPr>
          <a:xfrm>
            <a:off x="10052927" y="6627167"/>
            <a:ext cx="151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ČSÚ (2021)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BFAD05-1CE9-4107-AE28-8B423D1E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9" y="-1"/>
            <a:ext cx="5082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Populační registr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44986" cy="4003675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ČR: od r. 1980 (Centrální registr občanů)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registrační lístky/databáze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Dnes: Registr obyvatel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jeden ze čtyř základních registrů České republiky (ISZR)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je spravován „Správou základních registrů“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výhoda: průběžná evidence celé populace (nikoliv 1x za 10 let)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dosud nenahrazuje census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slouží k evidenci, nikoliv analýze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výjimečně použito v praxi demografických analýz či územního plánování (př. Brno)</a:t>
            </a:r>
          </a:p>
          <a:p>
            <a:pPr marL="457200" lvl="1" indent="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465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68BB4A-0A64-4A27-81B9-012C5709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15" y="124082"/>
            <a:ext cx="10215770" cy="66098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B181103-A43B-4538-8A85-C74938CB6479}"/>
              </a:ext>
            </a:extLst>
          </p:cNvPr>
          <p:cNvSpPr txBox="1"/>
          <p:nvPr/>
        </p:nvSpPr>
        <p:spPr>
          <a:xfrm>
            <a:off x="633206" y="6563735"/>
            <a:ext cx="164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ÚAP Brno (2020)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8389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Běžná evidence přirozené 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3045" cy="4003675"/>
          </a:xfrm>
        </p:spPr>
        <p:txBody>
          <a:bodyPr>
            <a:normAutofit fontScale="925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starověk (civilní správa - Egypt, Řecko, Řím)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církevní záznamy (16. století → rozšíření, zpřesnění evidence)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sekularizace matrik (nejdříve severní Evropa × Rakousko-Uhersko)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ČR - systém státních matrik zaveden v r. 1950 (dnes obecní úřady)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evidence narozených, zemřelých, sňatků, rozvodů a potratů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publikace dat → Pohyb obyvatelstva (ČSÚ)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5E7E4C-45E9-4D6D-8C36-E82F29CE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642" y="1974422"/>
            <a:ext cx="4849426" cy="40036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31407CA-9107-41A6-99ED-7E242F7B889A}"/>
              </a:ext>
            </a:extLst>
          </p:cNvPr>
          <p:cNvSpPr txBox="1"/>
          <p:nvPr/>
        </p:nvSpPr>
        <p:spPr>
          <a:xfrm>
            <a:off x="7256641" y="6030998"/>
            <a:ext cx="146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ČSÚ (2022)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300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Evidence migrací a zvláštní 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003675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Běžná evidence migrací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sčítání lidu (výhody × nevýhody)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postupně zaváděna přímá evidence jednotlivých stěhování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Československo/ČR: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zahraniční migrace (po I. světové válce)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vnitřní migrace (r. 1949)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Vedení evidence migrací v ČR: 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obecní úřady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publikace dat → Pohyb obyvatelstva (ČSÚ)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83C9FF0-51A9-4C19-A1E4-488C7AF5A298}"/>
              </a:ext>
            </a:extLst>
          </p:cNvPr>
          <p:cNvSpPr txBox="1">
            <a:spLocks/>
          </p:cNvSpPr>
          <p:nvPr/>
        </p:nvSpPr>
        <p:spPr>
          <a:xfrm>
            <a:off x="6484949" y="1825624"/>
            <a:ext cx="5257800" cy="400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Zvláštní šetření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výběrová šetření (reprezentativní vzorek obyvatelstva)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mikrocensus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šetření populačního klimatu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sledování životní úrovně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VŠPS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…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4626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Instituce pracující s demografickými daty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9428" cy="43525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OSN, Populační divize OSN (</a:t>
            </a:r>
            <a:r>
              <a:rPr lang="cs-CZ" dirty="0">
                <a:latin typeface="Tw Cen MT" panose="020B0602020104020603" pitchFamily="34" charset="-18"/>
                <a:hlinkClick r:id="rId2"/>
              </a:rPr>
              <a:t>www.un.org/development/desa/</a:t>
            </a:r>
            <a:r>
              <a:rPr lang="cs-CZ" dirty="0" err="1">
                <a:latin typeface="Tw Cen MT" panose="020B0602020104020603" pitchFamily="34" charset="-18"/>
                <a:hlinkClick r:id="rId2"/>
              </a:rPr>
              <a:t>pd</a:t>
            </a:r>
            <a:r>
              <a:rPr lang="cs-CZ" dirty="0">
                <a:latin typeface="Tw Cen MT" panose="020B0602020104020603" pitchFamily="34" charset="-18"/>
                <a:hlinkClick r:id="rId2"/>
              </a:rPr>
              <a:t>/</a:t>
            </a:r>
            <a:r>
              <a:rPr lang="cs-CZ" dirty="0">
                <a:latin typeface="Tw Cen MT" panose="020B0602020104020603" pitchFamily="34" charset="-18"/>
              </a:rPr>
              <a:t>)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Population</a:t>
            </a:r>
            <a:r>
              <a:rPr lang="cs-CZ" dirty="0">
                <a:latin typeface="Tw Cen MT" panose="020B0602020104020603" pitchFamily="34" charset="-18"/>
              </a:rPr>
              <a:t> Bulletin, </a:t>
            </a:r>
            <a:r>
              <a:rPr lang="cs-CZ" dirty="0" err="1">
                <a:latin typeface="Tw Cen MT" panose="020B0602020104020603" pitchFamily="34" charset="-18"/>
              </a:rPr>
              <a:t>Demographic</a:t>
            </a:r>
            <a:r>
              <a:rPr lang="cs-CZ" dirty="0">
                <a:latin typeface="Tw Cen MT" panose="020B0602020104020603" pitchFamily="34" charset="-18"/>
              </a:rPr>
              <a:t> </a:t>
            </a:r>
            <a:r>
              <a:rPr lang="cs-CZ" dirty="0" err="1">
                <a:latin typeface="Tw Cen MT" panose="020B0602020104020603" pitchFamily="34" charset="-18"/>
              </a:rPr>
              <a:t>Yearbook</a:t>
            </a:r>
            <a:r>
              <a:rPr lang="cs-CZ" dirty="0">
                <a:latin typeface="Tw Cen MT" panose="020B0602020104020603" pitchFamily="34" charset="-18"/>
              </a:rPr>
              <a:t> (Statistická divize OSN)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CIA (publikace </a:t>
            </a:r>
            <a:r>
              <a:rPr lang="cs-CZ" dirty="0" err="1">
                <a:latin typeface="Tw Cen MT" panose="020B0602020104020603" pitchFamily="34" charset="-18"/>
              </a:rPr>
              <a:t>The</a:t>
            </a:r>
            <a:r>
              <a:rPr lang="cs-CZ" dirty="0">
                <a:latin typeface="Tw Cen MT" panose="020B0602020104020603" pitchFamily="34" charset="-18"/>
              </a:rPr>
              <a:t> </a:t>
            </a:r>
            <a:r>
              <a:rPr lang="cs-CZ" dirty="0" err="1">
                <a:latin typeface="Tw Cen MT" panose="020B0602020104020603" pitchFamily="34" charset="-18"/>
              </a:rPr>
              <a:t>World</a:t>
            </a:r>
            <a:r>
              <a:rPr lang="cs-CZ" dirty="0">
                <a:latin typeface="Tw Cen MT" panose="020B0602020104020603" pitchFamily="34" charset="-18"/>
              </a:rPr>
              <a:t> </a:t>
            </a:r>
            <a:r>
              <a:rPr lang="cs-CZ" dirty="0" err="1">
                <a:latin typeface="Tw Cen MT" panose="020B0602020104020603" pitchFamily="34" charset="-18"/>
              </a:rPr>
              <a:t>Factbook</a:t>
            </a:r>
            <a:r>
              <a:rPr lang="cs-CZ" dirty="0">
                <a:latin typeface="Tw Cen MT" panose="020B0602020104020603" pitchFamily="34" charset="-18"/>
              </a:rPr>
              <a:t>, </a:t>
            </a:r>
            <a:r>
              <a:rPr lang="cs-CZ" dirty="0">
                <a:latin typeface="Tw Cen MT" panose="020B0602020104020603" pitchFamily="34" charset="-18"/>
                <a:hlinkClick r:id="rId3"/>
              </a:rPr>
              <a:t>https://www.cia.gov/</a:t>
            </a:r>
            <a:r>
              <a:rPr lang="cs-CZ" dirty="0" err="1">
                <a:latin typeface="Tw Cen MT" panose="020B0602020104020603" pitchFamily="34" charset="-18"/>
                <a:hlinkClick r:id="rId3"/>
              </a:rPr>
              <a:t>the-world-factbook</a:t>
            </a:r>
            <a:r>
              <a:rPr lang="cs-CZ" dirty="0">
                <a:latin typeface="Tw Cen MT" panose="020B0602020104020603" pitchFamily="34" charset="-18"/>
                <a:hlinkClick r:id="rId3"/>
              </a:rPr>
              <a:t>/</a:t>
            </a:r>
            <a:r>
              <a:rPr lang="cs-CZ" dirty="0">
                <a:latin typeface="Tw Cen MT" panose="020B0602020104020603" pitchFamily="34" charset="-18"/>
              </a:rPr>
              <a:t>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FAO (</a:t>
            </a:r>
            <a:r>
              <a:rPr lang="cs-CZ" dirty="0">
                <a:latin typeface="Tw Cen MT" panose="020B0602020104020603" pitchFamily="34" charset="-18"/>
                <a:hlinkClick r:id="rId4"/>
              </a:rPr>
              <a:t>www.fao.org</a:t>
            </a:r>
            <a:r>
              <a:rPr lang="cs-CZ" dirty="0">
                <a:latin typeface="Tw Cen MT" panose="020B0602020104020603" pitchFamily="34" charset="-18"/>
              </a:rPr>
              <a:t>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Světová banka (</a:t>
            </a:r>
            <a:r>
              <a:rPr lang="cs-CZ" dirty="0">
                <a:latin typeface="Tw Cen MT" panose="020B0602020104020603" pitchFamily="34" charset="-18"/>
                <a:hlinkClick r:id="rId5"/>
              </a:rPr>
              <a:t>www.worldbank.org</a:t>
            </a:r>
            <a:r>
              <a:rPr lang="cs-CZ" dirty="0">
                <a:latin typeface="Tw Cen MT" panose="020B0602020104020603" pitchFamily="34" charset="-18"/>
              </a:rPr>
              <a:t>)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WHO (</a:t>
            </a:r>
            <a:r>
              <a:rPr lang="cs-CZ" dirty="0">
                <a:latin typeface="Tw Cen MT" panose="020B0602020104020603" pitchFamily="34" charset="-18"/>
                <a:hlinkClick r:id="rId6"/>
              </a:rPr>
              <a:t>www.who.int/en/</a:t>
            </a:r>
            <a:r>
              <a:rPr lang="cs-CZ" dirty="0">
                <a:latin typeface="Tw Cen MT" panose="020B0602020104020603" pitchFamily="34" charset="-18"/>
              </a:rPr>
              <a:t>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Český statistický úřad (</a:t>
            </a:r>
            <a:r>
              <a:rPr lang="cs-CZ" dirty="0">
                <a:latin typeface="Tw Cen MT" panose="020B0602020104020603" pitchFamily="34" charset="-18"/>
                <a:hlinkClick r:id="rId7"/>
              </a:rPr>
              <a:t>www.czso.cz</a:t>
            </a:r>
            <a:r>
              <a:rPr lang="cs-CZ" dirty="0">
                <a:latin typeface="Tw Cen MT" panose="020B0602020104020603" pitchFamily="34" charset="-18"/>
              </a:rPr>
              <a:t>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Ministerstvo vnitra (</a:t>
            </a:r>
            <a:r>
              <a:rPr lang="cs-CZ" dirty="0">
                <a:latin typeface="Tw Cen MT" panose="020B0602020104020603" pitchFamily="34" charset="-18"/>
                <a:hlinkClick r:id="rId8"/>
              </a:rPr>
              <a:t>https://www.mvcr.cz/</a:t>
            </a:r>
            <a:r>
              <a:rPr lang="cs-CZ" dirty="0" err="1">
                <a:latin typeface="Tw Cen MT" panose="020B0602020104020603" pitchFamily="34" charset="-18"/>
                <a:hlinkClick r:id="rId8"/>
              </a:rPr>
              <a:t>clanek</a:t>
            </a:r>
            <a:r>
              <a:rPr lang="cs-CZ" dirty="0">
                <a:latin typeface="Tw Cen MT" panose="020B0602020104020603" pitchFamily="34" charset="-18"/>
                <a:hlinkClick r:id="rId8"/>
              </a:rPr>
              <a:t>/informativni-pocty-obyvatel-v-obcich.aspx</a:t>
            </a:r>
            <a:r>
              <a:rPr lang="cs-CZ" dirty="0">
                <a:latin typeface="Tw Cen MT" panose="020B0602020104020603" pitchFamily="34" charset="-18"/>
              </a:rPr>
              <a:t>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1128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analýza dat v demografii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999428" cy="4734201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demografické jednotky </a:t>
            </a:r>
            <a:r>
              <a:rPr lang="cs-CZ" dirty="0">
                <a:latin typeface="Tw Cen MT" panose="020B0602020104020603" pitchFamily="34" charset="-18"/>
              </a:rPr>
              <a:t>= nedělitelné jednotky, o kterých se zjišťují demografické údaje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demografické soubory </a:t>
            </a:r>
            <a:r>
              <a:rPr lang="cs-CZ" dirty="0">
                <a:latin typeface="Tw Cen MT" panose="020B0602020104020603" pitchFamily="34" charset="-18"/>
              </a:rPr>
              <a:t>= množiny demografických jednotek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demografické znaky </a:t>
            </a:r>
            <a:r>
              <a:rPr lang="cs-CZ" dirty="0">
                <a:latin typeface="Tw Cen MT" panose="020B0602020104020603" pitchFamily="34" charset="-18"/>
              </a:rPr>
              <a:t>= vlastnosti demografických souborů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základní demografická data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objemy / počty (např. počet obyvatel, počet narozených)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analytická demografická data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poměrná čísla extenzitní – </a:t>
            </a:r>
            <a:r>
              <a:rPr lang="cs-CZ" i="1" dirty="0">
                <a:latin typeface="Tw Cen MT" panose="020B0602020104020603" pitchFamily="34" charset="-18"/>
              </a:rPr>
              <a:t>ukazatele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poměrná čísla intenzitní – </a:t>
            </a:r>
            <a:r>
              <a:rPr lang="cs-CZ" i="1" dirty="0">
                <a:latin typeface="Tw Cen MT" panose="020B0602020104020603" pitchFamily="34" charset="-18"/>
              </a:rPr>
              <a:t>míry, kvocienty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poměrná čísla srovnávací - </a:t>
            </a:r>
            <a:r>
              <a:rPr lang="cs-CZ" i="1" dirty="0">
                <a:latin typeface="Tw Cen MT" panose="020B0602020104020603" pitchFamily="34" charset="-18"/>
              </a:rPr>
              <a:t>indexy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data </a:t>
            </a:r>
            <a:r>
              <a:rPr lang="cs-CZ" dirty="0">
                <a:latin typeface="Tw Cen MT" panose="020B0602020104020603" pitchFamily="34" charset="-18"/>
              </a:rPr>
              <a:t>– základ pro charakteristiku demografických procesů (též procesů, jimiž se zabývá geografie obyvatelstva) jako je porodnost, úmrtnost, sňatečnost, rozvodovost a potratovost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demografická analýza </a:t>
            </a:r>
            <a:r>
              <a:rPr lang="cs-CZ" dirty="0">
                <a:latin typeface="Tw Cen MT" panose="020B0602020104020603" pitchFamily="34" charset="-18"/>
              </a:rPr>
              <a:t>– cílem je věcné, prostorové a časové porovnání dat → struktura, dynamika a trendy vývoje</a:t>
            </a:r>
          </a:p>
        </p:txBody>
      </p:sp>
    </p:spTree>
    <p:extLst>
      <p:ext uri="{BB962C8B-B14F-4D97-AF65-F5344CB8AC3E}">
        <p14:creationId xmlns:p14="http://schemas.microsoft.com/office/powerpoint/2010/main" val="50335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Poměrná čísla extenzitní – ukazatele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9428" cy="4447954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alternativně: poměrná čísla struktury</a:t>
            </a:r>
            <a:endParaRPr lang="cs-CZ" b="1" i="1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srovnání 2 stejnorodých údajů ve stejném časovém okamžiku a ve shodném prostorovém vymezení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relativní údaj (obvykle v %), např. </a:t>
            </a:r>
            <a:r>
              <a:rPr lang="cs-CZ" i="1" dirty="0">
                <a:solidFill>
                  <a:srgbClr val="50B4C8"/>
                </a:solidFill>
                <a:latin typeface="Tw Cen MT" panose="020B0602020104020603" pitchFamily="34" charset="-18"/>
              </a:rPr>
              <a:t>ukazatel feminity</a:t>
            </a:r>
            <a:r>
              <a:rPr lang="cs-CZ" i="1" dirty="0">
                <a:latin typeface="Tw Cen MT" panose="020B0602020104020603" pitchFamily="34" charset="-18"/>
              </a:rPr>
              <a:t> </a:t>
            </a:r>
            <a:r>
              <a:rPr lang="cs-CZ" dirty="0">
                <a:latin typeface="Tw Cen MT" panose="020B0602020104020603" pitchFamily="34" charset="-18"/>
              </a:rPr>
              <a:t>= % žen v populaci</a:t>
            </a:r>
          </a:p>
        </p:txBody>
      </p:sp>
    </p:spTree>
    <p:extLst>
      <p:ext uri="{BB962C8B-B14F-4D97-AF65-F5344CB8AC3E}">
        <p14:creationId xmlns:p14="http://schemas.microsoft.com/office/powerpoint/2010/main" val="116571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Principy studia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Zdroje dat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Analýza dat v demografii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Čas v demografickém výzkumu</a:t>
            </a:r>
          </a:p>
        </p:txBody>
      </p:sp>
      <p:pic>
        <p:nvPicPr>
          <p:cNvPr id="11" name="Grafický objekt 10" descr="Otazník">
            <a:extLst>
              <a:ext uri="{FF2B5EF4-FFF2-40B4-BE49-F238E27FC236}">
                <a16:creationId xmlns:a16="http://schemas.microsoft.com/office/drawing/2014/main" id="{F128AB30-B19A-47E4-9CDB-728D675C3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000" y="2000481"/>
            <a:ext cx="540000" cy="540000"/>
          </a:xfrm>
          <a:prstGeom prst="rect">
            <a:avLst/>
          </a:prstGeom>
        </p:spPr>
      </p:pic>
      <p:pic>
        <p:nvPicPr>
          <p:cNvPr id="16" name="Grafický objekt 15" descr="Kontrolní seznam">
            <a:extLst>
              <a:ext uri="{FF2B5EF4-FFF2-40B4-BE49-F238E27FC236}">
                <a16:creationId xmlns:a16="http://schemas.microsoft.com/office/drawing/2014/main" id="{E908B645-D432-494A-9BF6-AA148E399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000" y="2727672"/>
            <a:ext cx="540000" cy="540000"/>
          </a:xfrm>
          <a:prstGeom prst="rect">
            <a:avLst/>
          </a:prstGeom>
        </p:spPr>
      </p:pic>
      <p:pic>
        <p:nvPicPr>
          <p:cNvPr id="5" name="Grafický objekt 4" descr="Pruhový graf se vzestupným trendem">
            <a:extLst>
              <a:ext uri="{FF2B5EF4-FFF2-40B4-BE49-F238E27FC236}">
                <a16:creationId xmlns:a16="http://schemas.microsoft.com/office/drawing/2014/main" id="{D89ED70E-1300-4395-BCFF-63251A963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000" y="3520440"/>
            <a:ext cx="540000" cy="540000"/>
          </a:xfrm>
          <a:prstGeom prst="rect">
            <a:avLst/>
          </a:prstGeom>
        </p:spPr>
      </p:pic>
      <p:pic>
        <p:nvPicPr>
          <p:cNvPr id="8" name="Grafický objekt 7" descr="Přesýpací hodiny">
            <a:extLst>
              <a:ext uri="{FF2B5EF4-FFF2-40B4-BE49-F238E27FC236}">
                <a16:creationId xmlns:a16="http://schemas.microsoft.com/office/drawing/2014/main" id="{5B8606A3-83C7-41B4-AB32-4537409277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000" y="427689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Poměrná čísla intenzitní – míry a kvocienty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9428" cy="472625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různorodé údaje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míry</a:t>
            </a:r>
            <a:r>
              <a:rPr lang="cs-CZ" dirty="0">
                <a:latin typeface="Tw Cen MT" panose="020B0602020104020603" pitchFamily="34" charset="-18"/>
              </a:rPr>
              <a:t> – ve jmenovateli jsou nositelé událostí uvedených v čitateli, a to pro </a:t>
            </a:r>
            <a:r>
              <a:rPr lang="cs-CZ" u="sng" dirty="0">
                <a:latin typeface="Tw Cen MT" panose="020B0602020104020603" pitchFamily="34" charset="-18"/>
              </a:rPr>
              <a:t>střední stav</a:t>
            </a:r>
            <a:r>
              <a:rPr lang="cs-CZ" dirty="0">
                <a:latin typeface="Tw Cen MT" panose="020B0602020104020603" pitchFamily="34" charset="-18"/>
              </a:rPr>
              <a:t> obyvatelstva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I. nositelem událostí </a:t>
            </a:r>
            <a:r>
              <a:rPr lang="cs-CZ" b="1" dirty="0">
                <a:latin typeface="Tw Cen MT" panose="020B0602020104020603" pitchFamily="34" charset="-18"/>
              </a:rPr>
              <a:t>celá </a:t>
            </a:r>
            <a:r>
              <a:rPr lang="cs-CZ" dirty="0">
                <a:latin typeface="Tw Cen MT" panose="020B0602020104020603" pitchFamily="34" charset="-18"/>
              </a:rPr>
              <a:t>populace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např. </a:t>
            </a:r>
            <a:r>
              <a:rPr lang="cs-CZ" i="1" dirty="0">
                <a:solidFill>
                  <a:srgbClr val="50B4C8"/>
                </a:solidFill>
                <a:latin typeface="Tw Cen MT" panose="020B0602020104020603" pitchFamily="34" charset="-18"/>
              </a:rPr>
              <a:t>hrubá míra sňatečnosti </a:t>
            </a:r>
            <a:r>
              <a:rPr lang="cs-CZ" dirty="0">
                <a:latin typeface="Tw Cen MT" panose="020B0602020104020603" pitchFamily="34" charset="-18"/>
              </a:rPr>
              <a:t>(počet sňatků k celé populaci, tj. bez ohledu na rodinný stav)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II. nositelem událostí </a:t>
            </a:r>
            <a:r>
              <a:rPr lang="cs-CZ" b="1" dirty="0">
                <a:latin typeface="Tw Cen MT" panose="020B0602020104020603" pitchFamily="34" charset="-18"/>
              </a:rPr>
              <a:t>část </a:t>
            </a:r>
            <a:r>
              <a:rPr lang="cs-CZ" dirty="0">
                <a:latin typeface="Tw Cen MT" panose="020B0602020104020603" pitchFamily="34" charset="-18"/>
              </a:rPr>
              <a:t>populace, u které </a:t>
            </a:r>
            <a:r>
              <a:rPr lang="cs-CZ" b="1" dirty="0">
                <a:latin typeface="Tw Cen MT" panose="020B0602020104020603" pitchFamily="34" charset="-18"/>
              </a:rPr>
              <a:t>může</a:t>
            </a:r>
            <a:r>
              <a:rPr lang="cs-CZ" dirty="0">
                <a:latin typeface="Tw Cen MT" panose="020B0602020104020603" pitchFamily="34" charset="-18"/>
              </a:rPr>
              <a:t> k události dojít (exponované osoby)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např. </a:t>
            </a:r>
            <a:r>
              <a:rPr lang="cs-CZ" i="1" dirty="0">
                <a:solidFill>
                  <a:srgbClr val="50B4C8"/>
                </a:solidFill>
                <a:latin typeface="Tw Cen MT" panose="020B0602020104020603" pitchFamily="34" charset="-18"/>
              </a:rPr>
              <a:t>obecná míra sňatečnosti </a:t>
            </a:r>
            <a:r>
              <a:rPr lang="cs-CZ" dirty="0">
                <a:latin typeface="Tw Cen MT" panose="020B0602020104020603" pitchFamily="34" charset="-18"/>
              </a:rPr>
              <a:t>(počet sňatků osob ve věku 16 - 49 let vztažený k počtu </a:t>
            </a:r>
            <a:r>
              <a:rPr lang="cs-CZ" dirty="0" err="1">
                <a:latin typeface="Tw Cen MT" panose="020B0602020104020603" pitchFamily="34" charset="-18"/>
              </a:rPr>
              <a:t>sňatkuschopných</a:t>
            </a:r>
            <a:r>
              <a:rPr lang="cs-CZ" dirty="0">
                <a:latin typeface="Tw Cen MT" panose="020B0602020104020603" pitchFamily="34" charset="-18"/>
              </a:rPr>
              <a:t> osob (všichni svobodní, rozvedení a ovdovělí) ve stejné věkové kategorii)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např. </a:t>
            </a:r>
            <a:r>
              <a:rPr lang="cs-CZ" i="1" dirty="0">
                <a:solidFill>
                  <a:srgbClr val="50B4C8"/>
                </a:solidFill>
                <a:latin typeface="Tw Cen MT" panose="020B0602020104020603" pitchFamily="34" charset="-18"/>
              </a:rPr>
              <a:t>míra sňatečnosti svobodných </a:t>
            </a:r>
            <a:r>
              <a:rPr lang="cs-CZ" i="1" dirty="0">
                <a:latin typeface="Tw Cen MT" panose="020B0602020104020603" pitchFamily="34" charset="-18"/>
              </a:rPr>
              <a:t>(</a:t>
            </a:r>
            <a:r>
              <a:rPr lang="cs-CZ" dirty="0">
                <a:latin typeface="Tw Cen MT" panose="020B0602020104020603" pitchFamily="34" charset="-18"/>
              </a:rPr>
              <a:t>první sňatky u svobodných osob)</a:t>
            </a:r>
            <a:endParaRPr lang="cs-CZ" i="1" dirty="0">
              <a:solidFill>
                <a:srgbClr val="50B4C8"/>
              </a:solidFill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kvocienty</a:t>
            </a:r>
            <a:r>
              <a:rPr lang="cs-CZ" dirty="0">
                <a:latin typeface="Tw Cen MT" panose="020B0602020104020603" pitchFamily="34" charset="-18"/>
              </a:rPr>
              <a:t> - ve jmenovateli jsou nositelé událostí uvedených v čitateli, a to pro </a:t>
            </a:r>
            <a:r>
              <a:rPr lang="cs-CZ" u="sng" dirty="0">
                <a:latin typeface="Tw Cen MT" panose="020B0602020104020603" pitchFamily="34" charset="-18"/>
              </a:rPr>
              <a:t>výchozí stav</a:t>
            </a:r>
            <a:r>
              <a:rPr lang="cs-CZ" dirty="0">
                <a:latin typeface="Tw Cen MT" panose="020B0602020104020603" pitchFamily="34" charset="-18"/>
              </a:rPr>
              <a:t> obyvatelstva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blíží se pravděpodobnostem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např. </a:t>
            </a:r>
            <a:r>
              <a:rPr lang="cs-CZ" i="1" dirty="0">
                <a:solidFill>
                  <a:srgbClr val="50B4C8"/>
                </a:solidFill>
                <a:latin typeface="Tw Cen MT" panose="020B0602020104020603" pitchFamily="34" charset="-18"/>
              </a:rPr>
              <a:t>kvocient kojenecké úmrtnosti </a:t>
            </a:r>
            <a:r>
              <a:rPr lang="cs-CZ" dirty="0">
                <a:latin typeface="Tw Cen MT" panose="020B0602020104020603" pitchFamily="34" charset="-18"/>
              </a:rPr>
              <a:t>(počet zemřelých v dokončeném věku 0 je vztažen k výchozímu počtu živě narozených, nikoliv k střednímu stavu žijících v dokončeném věku 0)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zpravidla přepočet na l 000 osob, tj. promile (‰)</a:t>
            </a:r>
          </a:p>
        </p:txBody>
      </p:sp>
    </p:spTree>
    <p:extLst>
      <p:ext uri="{BB962C8B-B14F-4D97-AF65-F5344CB8AC3E}">
        <p14:creationId xmlns:p14="http://schemas.microsoft.com/office/powerpoint/2010/main" val="222772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Poměrná čísla srovnávací – indexy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9428" cy="4447954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porovnání dvou stejnorodých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např. </a:t>
            </a:r>
            <a:r>
              <a:rPr lang="cs-CZ" i="1" dirty="0">
                <a:solidFill>
                  <a:srgbClr val="50B4C8"/>
                </a:solidFill>
                <a:latin typeface="Tw Cen MT" panose="020B0602020104020603" pitchFamily="34" charset="-18"/>
              </a:rPr>
              <a:t>index stáří </a:t>
            </a:r>
            <a:r>
              <a:rPr lang="cs-CZ" dirty="0">
                <a:latin typeface="Tw Cen MT" panose="020B0602020104020603" pitchFamily="34" charset="-18"/>
              </a:rPr>
              <a:t>= kolik obyvatel ze starších věkových skupin připadá na sto dětí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nebo různorodých absolutních čísel (nesouvislost věcná)</a:t>
            </a:r>
            <a:endParaRPr lang="cs-CZ" b="1" i="1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např. </a:t>
            </a:r>
            <a:r>
              <a:rPr lang="cs-CZ" i="1" dirty="0">
                <a:solidFill>
                  <a:srgbClr val="50B4C8"/>
                </a:solidFill>
                <a:latin typeface="Tw Cen MT" panose="020B0602020104020603" pitchFamily="34" charset="-18"/>
              </a:rPr>
              <a:t>index rozvodovosti </a:t>
            </a:r>
            <a:r>
              <a:rPr lang="cs-CZ" dirty="0">
                <a:latin typeface="Tw Cen MT" panose="020B0602020104020603" pitchFamily="34" charset="-18"/>
              </a:rPr>
              <a:t>= poměr počtu rozvodů v daném roce k počtu uzavřených sňatků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riziko mylné interpretace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doporučení: minimalizovat využití v praxi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4362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Další dělení demografických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9428" cy="444795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hledisko populace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celková</a:t>
            </a:r>
            <a:r>
              <a:rPr lang="cs-CZ" dirty="0">
                <a:latin typeface="Tw Cen MT" panose="020B0602020104020603" pitchFamily="34" charset="-18"/>
              </a:rPr>
              <a:t> (celá populace) x </a:t>
            </a:r>
            <a:r>
              <a:rPr lang="cs-CZ" b="1" dirty="0">
                <a:latin typeface="Tw Cen MT" panose="020B0602020104020603" pitchFamily="34" charset="-18"/>
              </a:rPr>
              <a:t>specifická</a:t>
            </a:r>
            <a:r>
              <a:rPr lang="cs-CZ" dirty="0">
                <a:latin typeface="Tw Cen MT" panose="020B0602020104020603" pitchFamily="34" charset="-18"/>
              </a:rPr>
              <a:t> (část populace např. v určitém věku) x </a:t>
            </a:r>
            <a:r>
              <a:rPr lang="cs-CZ" b="1" dirty="0">
                <a:latin typeface="Tw Cen MT" panose="020B0602020104020603" pitchFamily="34" charset="-18"/>
              </a:rPr>
              <a:t>diferenční </a:t>
            </a:r>
            <a:r>
              <a:rPr lang="cs-CZ" dirty="0">
                <a:latin typeface="Tw Cen MT" panose="020B0602020104020603" pitchFamily="34" charset="-18"/>
              </a:rPr>
              <a:t>(vymezení vůči sociální / národnostní skupině)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hledisko prostoru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celosvětové</a:t>
            </a:r>
            <a:r>
              <a:rPr lang="cs-CZ" dirty="0">
                <a:latin typeface="Tw Cen MT" panose="020B0602020104020603" pitchFamily="34" charset="-18"/>
              </a:rPr>
              <a:t> x </a:t>
            </a:r>
            <a:r>
              <a:rPr lang="cs-CZ" b="1" dirty="0">
                <a:latin typeface="Tw Cen MT" panose="020B0602020104020603" pitchFamily="34" charset="-18"/>
              </a:rPr>
              <a:t>celostátní</a:t>
            </a:r>
            <a:r>
              <a:rPr lang="cs-CZ" dirty="0">
                <a:latin typeface="Tw Cen MT" panose="020B0602020104020603" pitchFamily="34" charset="-18"/>
              </a:rPr>
              <a:t> x </a:t>
            </a:r>
            <a:r>
              <a:rPr lang="cs-CZ" b="1" dirty="0">
                <a:latin typeface="Tw Cen MT" panose="020B0602020104020603" pitchFamily="34" charset="-18"/>
              </a:rPr>
              <a:t>menší území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hledisko času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okamžiková </a:t>
            </a:r>
            <a:r>
              <a:rPr lang="cs-CZ" dirty="0">
                <a:latin typeface="Tw Cen MT" panose="020B0602020104020603" pitchFamily="34" charset="-18"/>
              </a:rPr>
              <a:t>(k přesnému datu, např. datum sčítání lidu) x </a:t>
            </a:r>
            <a:r>
              <a:rPr lang="cs-CZ" b="1" dirty="0">
                <a:latin typeface="Tw Cen MT" panose="020B0602020104020603" pitchFamily="34" charset="-18"/>
              </a:rPr>
              <a:t>intervalová</a:t>
            </a:r>
            <a:r>
              <a:rPr lang="cs-CZ" dirty="0">
                <a:latin typeface="Tw Cen MT" panose="020B0602020104020603" pitchFamily="34" charset="-18"/>
              </a:rPr>
              <a:t> (např. střední stav obyvatel)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hledisko použitých metod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hrubé</a:t>
            </a:r>
            <a:r>
              <a:rPr lang="cs-CZ" dirty="0">
                <a:latin typeface="Tw Cen MT" panose="020B0602020104020603" pitchFamily="34" charset="-18"/>
              </a:rPr>
              <a:t> (jednoduché srovnání) x </a:t>
            </a:r>
            <a:r>
              <a:rPr lang="cs-CZ" b="1" dirty="0">
                <a:latin typeface="Tw Cen MT" panose="020B0602020104020603" pitchFamily="34" charset="-18"/>
              </a:rPr>
              <a:t>srovnávací</a:t>
            </a:r>
            <a:r>
              <a:rPr lang="cs-CZ" dirty="0">
                <a:latin typeface="Tw Cen MT" panose="020B0602020104020603" pitchFamily="34" charset="-18"/>
              </a:rPr>
              <a:t> (vyloučení rušivého vlivu věkové struktury)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hledisko statistické připravenosti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předběžná</a:t>
            </a:r>
            <a:r>
              <a:rPr lang="cs-CZ" dirty="0">
                <a:latin typeface="Tw Cen MT" panose="020B0602020104020603" pitchFamily="34" charset="-18"/>
              </a:rPr>
              <a:t> x </a:t>
            </a:r>
            <a:r>
              <a:rPr lang="cs-CZ" b="1" dirty="0">
                <a:latin typeface="Tw Cen MT" panose="020B0602020104020603" pitchFamily="34" charset="-18"/>
              </a:rPr>
              <a:t>(revidovaná)</a:t>
            </a:r>
            <a:r>
              <a:rPr lang="cs-CZ" dirty="0">
                <a:latin typeface="Tw Cen MT" panose="020B0602020104020603" pitchFamily="34" charset="-18"/>
              </a:rPr>
              <a:t> x </a:t>
            </a:r>
            <a:r>
              <a:rPr lang="cs-CZ" b="1" dirty="0">
                <a:latin typeface="Tw Cen MT" panose="020B0602020104020603" pitchFamily="34" charset="-18"/>
              </a:rPr>
              <a:t>definitivní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0232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čas v demografickém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9428" cy="40036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čas </a:t>
            </a:r>
            <a:r>
              <a:rPr lang="cs-CZ" dirty="0">
                <a:latin typeface="Tw Cen MT" panose="020B0602020104020603" pitchFamily="34" charset="-18"/>
              </a:rPr>
              <a:t>= jedna z </a:t>
            </a:r>
            <a:r>
              <a:rPr lang="cs-CZ" b="1" dirty="0">
                <a:latin typeface="Tw Cen MT" panose="020B0602020104020603" pitchFamily="34" charset="-18"/>
              </a:rPr>
              <a:t>nejdůležitějších</a:t>
            </a:r>
            <a:r>
              <a:rPr lang="cs-CZ" dirty="0">
                <a:latin typeface="Tw Cen MT" panose="020B0602020104020603" pitchFamily="34" charset="-18"/>
              </a:rPr>
              <a:t> proměnných v demografické analýze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událost má: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přesné časové určení </a:t>
            </a:r>
            <a:r>
              <a:rPr lang="cs-CZ" dirty="0">
                <a:latin typeface="Tw Cen MT" panose="020B0602020104020603" pitchFamily="34" charset="-18"/>
              </a:rPr>
              <a:t>(vznik události) → pojmy: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u="sng" dirty="0">
                <a:latin typeface="Tw Cen MT" panose="020B0602020104020603" pitchFamily="34" charset="-18"/>
              </a:rPr>
              <a:t>generace</a:t>
            </a:r>
            <a:r>
              <a:rPr lang="cs-CZ" dirty="0">
                <a:latin typeface="Tw Cen MT" panose="020B0602020104020603" pitchFamily="34" charset="-18"/>
              </a:rPr>
              <a:t> = soubor jedinců se stejným rokem narození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u="sng" dirty="0">
                <a:latin typeface="Tw Cen MT" panose="020B0602020104020603" pitchFamily="34" charset="-18"/>
              </a:rPr>
              <a:t>kohorta</a:t>
            </a:r>
            <a:r>
              <a:rPr lang="cs-CZ" dirty="0">
                <a:latin typeface="Tw Cen MT" panose="020B0602020104020603" pitchFamily="34" charset="-18"/>
              </a:rPr>
              <a:t> = soubor jedinců, u nichž v jednom roce došlo k významné demografické události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dobu trvání </a:t>
            </a:r>
            <a:r>
              <a:rPr lang="cs-CZ" dirty="0">
                <a:latin typeface="Tw Cen MT" panose="020B0602020104020603" pitchFamily="34" charset="-18"/>
              </a:rPr>
              <a:t>(výchozí × následné události)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 hlediska trvání lze rozlišit ukazatele: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transverzální: </a:t>
            </a:r>
            <a:r>
              <a:rPr lang="cs-CZ" dirty="0">
                <a:latin typeface="Tw Cen MT" panose="020B0602020104020603" pitchFamily="34" charset="-18"/>
              </a:rPr>
              <a:t>zpravidla se týkají jednoho roku nebo kratšího či delšího časového úseku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longitudinální: </a:t>
            </a:r>
            <a:r>
              <a:rPr lang="cs-CZ" dirty="0">
                <a:latin typeface="Tw Cen MT" panose="020B0602020104020603" pitchFamily="34" charset="-18"/>
              </a:rPr>
              <a:t>týkají se jedné nebo několika přesně vymezených kohort nebo generací (např. retrospektivní analýza života jedné generace)</a:t>
            </a:r>
          </a:p>
        </p:txBody>
      </p:sp>
    </p:spTree>
    <p:extLst>
      <p:ext uri="{BB962C8B-B14F-4D97-AF65-F5344CB8AC3E}">
        <p14:creationId xmlns:p14="http://schemas.microsoft.com/office/powerpoint/2010/main" val="194494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17897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Čára života/trvání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09" y="2162755"/>
            <a:ext cx="3856383" cy="3666545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dokončený x přesný věk</a:t>
            </a:r>
          </a:p>
        </p:txBody>
      </p:sp>
      <p:pic>
        <p:nvPicPr>
          <p:cNvPr id="4" name="Picture 4" descr="sejmout0007">
            <a:extLst>
              <a:ext uri="{FF2B5EF4-FFF2-40B4-BE49-F238E27FC236}">
                <a16:creationId xmlns:a16="http://schemas.microsoft.com/office/drawing/2014/main" id="{C650629C-C4CF-49EA-8361-80B69119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61" y="1027906"/>
            <a:ext cx="6871539" cy="53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DF6E8B-9B31-425F-AAE9-B0014B1461AE}"/>
              </a:ext>
            </a:extLst>
          </p:cNvPr>
          <p:cNvSpPr txBox="1"/>
          <p:nvPr/>
        </p:nvSpPr>
        <p:spPr>
          <a:xfrm>
            <a:off x="5320461" y="6476293"/>
            <a:ext cx="593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Pavlík Z., Rychtaříková J., Šubrtová A. (1986) Základy demografie. Academia, Praha.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12781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Demografická síť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0777"/>
            <a:ext cx="5909895" cy="1325563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w Cen MT" panose="020B0602020104020603" pitchFamily="34" charset="-18"/>
              </a:rPr>
              <a:t>kombinace hlediska kalendářního času a trvání (věku):</a:t>
            </a:r>
          </a:p>
          <a:p>
            <a:pPr lvl="1">
              <a:lnSpc>
                <a:spcPct val="8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Tw Cen MT" panose="020B0602020104020603" pitchFamily="34" charset="-18"/>
              </a:rPr>
              <a:t>osa x 	→    kalendářní čas</a:t>
            </a:r>
          </a:p>
          <a:p>
            <a:pPr lvl="1">
              <a:lnSpc>
                <a:spcPct val="8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Tw Cen MT" panose="020B0602020104020603" pitchFamily="34" charset="-18"/>
              </a:rPr>
              <a:t>osa y	→    trvání (věk)</a:t>
            </a:r>
          </a:p>
          <a:p>
            <a:pPr lvl="1">
              <a:lnSpc>
                <a:spcPct val="80000"/>
              </a:lnSpc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Tw Cen MT" panose="020B0602020104020603" pitchFamily="34" charset="-18"/>
              </a:rPr>
              <a:t>úhlopříčka 	→    čára života / doba trvání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CAF363-EB51-4B5B-82D2-2027203060B3}"/>
              </a:ext>
            </a:extLst>
          </p:cNvPr>
          <p:cNvSpPr txBox="1"/>
          <p:nvPr/>
        </p:nvSpPr>
        <p:spPr>
          <a:xfrm>
            <a:off x="3354654" y="6566822"/>
            <a:ext cx="593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Pavlík Z., Rychtaříková J., Šubrtová A. (1986) Základy demografie. Academia, Praha.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  <p:pic>
        <p:nvPicPr>
          <p:cNvPr id="5" name="Picture 4" descr="sejmout0008">
            <a:extLst>
              <a:ext uri="{FF2B5EF4-FFF2-40B4-BE49-F238E27FC236}">
                <a16:creationId xmlns:a16="http://schemas.microsoft.com/office/drawing/2014/main" id="{CC0E52B4-BE70-4BA4-8B9D-24E35C4A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342"/>
            <a:ext cx="5747454" cy="46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ejmout0009">
            <a:extLst>
              <a:ext uri="{FF2B5EF4-FFF2-40B4-BE49-F238E27FC236}">
                <a16:creationId xmlns:a16="http://schemas.microsoft.com/office/drawing/2014/main" id="{F7CD1BAE-856F-4C8F-B2E8-E13FA721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54" y="1954942"/>
            <a:ext cx="6444546" cy="46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5DF6E8B-9B31-425F-AAE9-B0014B1461AE}"/>
              </a:ext>
            </a:extLst>
          </p:cNvPr>
          <p:cNvSpPr txBox="1"/>
          <p:nvPr/>
        </p:nvSpPr>
        <p:spPr>
          <a:xfrm>
            <a:off x="303188" y="6566063"/>
            <a:ext cx="593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w Cen MT" panose="020B0602020104020603" pitchFamily="34" charset="-18"/>
              </a:rPr>
              <a:t>Zdroj: Pavlík Z., Rychtaříková J., Šubrtová A. (1986) Základy demografie. Academia, Praha.</a:t>
            </a:r>
          </a:p>
          <a:p>
            <a:endParaRPr lang="cs-CZ" sz="1200" dirty="0">
              <a:latin typeface="Tw Cen MT" panose="020B0602020104020603" pitchFamily="34" charset="-18"/>
            </a:endParaRPr>
          </a:p>
        </p:txBody>
      </p:sp>
      <p:pic>
        <p:nvPicPr>
          <p:cNvPr id="6" name="Picture 4" descr="sejmout0010">
            <a:extLst>
              <a:ext uri="{FF2B5EF4-FFF2-40B4-BE49-F238E27FC236}">
                <a16:creationId xmlns:a16="http://schemas.microsoft.com/office/drawing/2014/main" id="{B1FB63F7-BA5D-4688-9434-F4FE799D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281"/>
            <a:ext cx="8392281" cy="51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702" y="1375576"/>
            <a:ext cx="3498574" cy="4635609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studium průchodu generací a kohort demografickou sítí (rozsah)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longitudinální (generační) přístup: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 počátku (zachycení rušivých událostí)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retrospektiva (selekce – nezachycení rušivých událostí)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transverzální (okamžikový) přístup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77568EE-C5C2-489C-A356-D8FF5C57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Průchod demografickou sítí</a:t>
            </a:r>
          </a:p>
        </p:txBody>
      </p:sp>
    </p:spTree>
    <p:extLst>
      <p:ext uri="{BB962C8B-B14F-4D97-AF65-F5344CB8AC3E}">
        <p14:creationId xmlns:p14="http://schemas.microsoft.com/office/powerpoint/2010/main" val="20935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principy studia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8528" cy="4003675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časoprostorový princip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kauzalita populačních jevů a procesů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2 hlavní přístupy: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statistická průřezová analýza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poznání vybraných vlastností prostorových struktur obyvatelstva v určitém časovém okamžiku</a:t>
            </a:r>
          </a:p>
          <a:p>
            <a:pPr lvl="3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stavové veličiny a charakteristiky (např. charakteristiky objemu – početnosti, rozmístění a struktury) a vzájemné souvislosti s ostatními socioekonomickými složkami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dynamická analýza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studium změn prostorových struktur obyvatelstva v určitém časovém intervalu</a:t>
            </a:r>
          </a:p>
          <a:p>
            <a:pPr lvl="3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přirozený a mechanický pohyb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832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zdroje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8528" cy="4003675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geografie obyvatelstva (demografie) se nezabývá jednotlivými osobami, ale jejich </a:t>
            </a:r>
            <a:r>
              <a:rPr lang="cs-CZ" b="1" dirty="0">
                <a:latin typeface="Tw Cen MT" panose="020B0602020104020603" pitchFamily="34" charset="-18"/>
              </a:rPr>
              <a:t>souborem, celou populací nebo jejími částmi</a:t>
            </a:r>
            <a:r>
              <a:rPr lang="cs-CZ" dirty="0">
                <a:latin typeface="Tw Cen MT" panose="020B0602020104020603" pitchFamily="34" charset="-18"/>
              </a:rPr>
              <a:t>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pět typů statistického popisu: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sčítání lidu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populační registr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běžná evidence přirozené měny včetně některých jevů zdravotních, právních atd.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běžná evidence migrací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zvláštní šetření (většinou výběrová, např. šetření populačního klimatu)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506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7F0BF1D-9711-4C34-B02B-F38A91691CD8}"/>
              </a:ext>
            </a:extLst>
          </p:cNvPr>
          <p:cNvSpPr/>
          <p:nvPr/>
        </p:nvSpPr>
        <p:spPr>
          <a:xfrm>
            <a:off x="8436334" y="1932167"/>
            <a:ext cx="3264805" cy="36416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Sčítání lidu: starověk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5254" cy="43525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census – jedna z nejstarších statistických akcí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souvislost se vznikem vyspělých starověkých civilizací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možnost zásahů centrální moci do života společnosti, vedení válek i mírového budování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posílení moci (pouze silná moc jej mohla prosadit), vojenské a daňové účely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odpor obyvatel (předsudky, tradice)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již před rokem 3 800 př. n. l. registrační systémy  (př. Babylon)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kolem 3 000 př. n. l. Egypt (Herodotos)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kolem 2 000 př. n. l. Čína (Konfucius)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 době existence římské republiky i císařství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EBFBBA-0271-41B6-83C4-71663D24E2F7}"/>
              </a:ext>
            </a:extLst>
          </p:cNvPr>
          <p:cNvSpPr txBox="1"/>
          <p:nvPr/>
        </p:nvSpPr>
        <p:spPr>
          <a:xfrm>
            <a:off x="8523798" y="2570733"/>
            <a:ext cx="312152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vzhledem k otrokářskému řádu bylo sčítáno </a:t>
            </a:r>
            <a:r>
              <a:rPr lang="cs-CZ" b="1" dirty="0">
                <a:solidFill>
                  <a:srgbClr val="50B4C8"/>
                </a:solidFill>
                <a:latin typeface="Tw Cen MT" panose="020B0602020104020603" pitchFamily="34" charset="-18"/>
              </a:rPr>
              <a:t>pouze svobodné obyvatelstvo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, a to velmi pravděpodobně jen </a:t>
            </a:r>
            <a:r>
              <a:rPr lang="cs-CZ" b="1" dirty="0">
                <a:solidFill>
                  <a:srgbClr val="50B4C8"/>
                </a:solidFill>
                <a:latin typeface="Tw Cen MT" panose="020B0602020104020603" pitchFamily="34" charset="-18"/>
              </a:rPr>
              <a:t>muži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b="1" dirty="0">
                <a:solidFill>
                  <a:srgbClr val="50B4C8"/>
                </a:solidFill>
                <a:latin typeface="Tw Cen MT" panose="020B0602020104020603" pitchFamily="34" charset="-18"/>
              </a:rPr>
              <a:t>otroci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 byli evidování (pakliže se vůbec zjišťoval jejich počet) jako ostatní </a:t>
            </a:r>
            <a:r>
              <a:rPr lang="cs-CZ" b="1" dirty="0">
                <a:solidFill>
                  <a:srgbClr val="50B4C8"/>
                </a:solidFill>
                <a:latin typeface="Tw Cen MT" panose="020B0602020104020603" pitchFamily="34" charset="-18"/>
              </a:rPr>
              <a:t>movitý a nemovitý majetek</a:t>
            </a:r>
            <a:endParaRPr lang="cs-CZ" dirty="0">
              <a:solidFill>
                <a:srgbClr val="50B4C8"/>
              </a:solidFill>
              <a:latin typeface="Tw Cen MT" panose="020B0602020104020603" pitchFamily="34" charset="-18"/>
            </a:endParaRPr>
          </a:p>
          <a:p>
            <a:endParaRPr lang="cs-CZ" dirty="0"/>
          </a:p>
        </p:txBody>
      </p:sp>
      <p:pic>
        <p:nvPicPr>
          <p:cNvPr id="7" name="Grafický objekt 6" descr="Žárovka">
            <a:extLst>
              <a:ext uri="{FF2B5EF4-FFF2-40B4-BE49-F238E27FC236}">
                <a16:creationId xmlns:a16="http://schemas.microsoft.com/office/drawing/2014/main" id="{338C59DB-29D4-47C5-846D-00281E14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4562" y="203636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Sčítání lidu: středověk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9428" cy="4003675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Evropa: jednotlivá feudální panství </a:t>
            </a:r>
            <a:r>
              <a:rPr lang="cs-CZ" dirty="0">
                <a:latin typeface="Tw Cen MT" panose="020B0602020104020603" pitchFamily="34" charset="-18"/>
                <a:cs typeface="Calibri" panose="020F0502020204030204" pitchFamily="34" charset="0"/>
              </a:rPr>
              <a:t>→ neexistence soupisů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  <a:cs typeface="Calibri" panose="020F0502020204030204" pitchFamily="34" charset="0"/>
              </a:rPr>
              <a:t>odpor šlechty, pouze výběr poplatků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  <a:cs typeface="Calibri" panose="020F0502020204030204" pitchFamily="34" charset="0"/>
              </a:rPr>
              <a:t>na úrovni vybraných panství a měst – přesná evidence</a:t>
            </a: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rozvoj hospodářství a správního aparátu mimo hranice panství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 nástupem absolutismu první skutečné soupisy obyvatelstva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1666 Nová Francie (dnešní Kanada), revize duší v Rusku na poč. 18. st.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 pol. 18. st. již sčítání všech obyvatel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Švédsko (1748), Prusko (1748), Finsko (1749), Rakousko, Norsko, Dánsko, Švýcarsko, Spojené státy, Francie, Velká Británie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919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Sčítání lidu: moderní éra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1157" cy="4667250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 pol. 19. st. požadavky na formulaci jasných metodických zásad pro provádění censů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centralizace sčítacích akcí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první národní statistické ústavy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mezinárodní srovnatelnost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Mezinárodní statistický ústav </a:t>
            </a:r>
            <a:r>
              <a:rPr lang="cs-CZ" dirty="0">
                <a:latin typeface="Tw Cen MT" panose="020B0602020104020603" pitchFamily="34" charset="-18"/>
              </a:rPr>
              <a:t>(1885)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konstituování metodiky sčítání lidu (obsah, desetiletá perioda,…)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kongresy (Brusel, Paříž, Londýn)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 druhé světové válce se snah po mezinárodní unifikaci metodiky sčítání lidu ujala </a:t>
            </a:r>
            <a:r>
              <a:rPr lang="cs-CZ" b="1" dirty="0">
                <a:latin typeface="Tw Cen MT" panose="020B0602020104020603" pitchFamily="34" charset="-18"/>
              </a:rPr>
              <a:t>Populační komise OSN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6BFD78A6-E4AF-4BEB-A66A-DC33768149BB}"/>
              </a:ext>
            </a:extLst>
          </p:cNvPr>
          <p:cNvSpPr/>
          <p:nvPr/>
        </p:nvSpPr>
        <p:spPr>
          <a:xfrm>
            <a:off x="8436334" y="834374"/>
            <a:ext cx="3264805" cy="53755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1F72B5-2D58-4E97-A5B2-1A925EDFA6F6}"/>
              </a:ext>
            </a:extLst>
          </p:cNvPr>
          <p:cNvSpPr txBox="1"/>
          <p:nvPr/>
        </p:nvSpPr>
        <p:spPr>
          <a:xfrm>
            <a:off x="8523798" y="1505265"/>
            <a:ext cx="3121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pomalé zavádění v praxi: ve většině mimoevropských států (i v mnoha evropských) buď sčítání neexistovala, nebo probíhala s nízkou kvalitou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1860 cca 15 % obyvatelstva 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1900 cca 50 % 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1950 cca 80 % (v roce 1953 proběhlo poprvé sčítání lidu v Číně)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od 1970 censy v dalších asijských a afrických zemích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dnes sčítání zahrnuje téměř 100 % obyvatelstva světa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endParaRPr lang="cs-CZ" dirty="0"/>
          </a:p>
        </p:txBody>
      </p:sp>
      <p:pic>
        <p:nvPicPr>
          <p:cNvPr id="6" name="Grafický objekt 5" descr="Žárovka">
            <a:extLst>
              <a:ext uri="{FF2B5EF4-FFF2-40B4-BE49-F238E27FC236}">
                <a16:creationId xmlns:a16="http://schemas.microsoft.com/office/drawing/2014/main" id="{6FDE8803-03C5-42F7-AFE9-0E7C0B0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4562" y="97884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Sčítání lidu: definice a 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663" cy="436049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800"/>
              </a:spcAft>
              <a:buClr>
                <a:srgbClr val="50B4C8"/>
              </a:buClr>
              <a:buNone/>
            </a:pPr>
            <a:r>
              <a:rPr lang="cs-CZ" i="1" dirty="0">
                <a:latin typeface="Tw Cen MT" panose="020B0602020104020603" pitchFamily="34" charset="-18"/>
              </a:rPr>
              <a:t>„Sčítání lidu je celkový </a:t>
            </a:r>
            <a:r>
              <a:rPr lang="cs-CZ" b="1" i="1" dirty="0">
                <a:latin typeface="Tw Cen MT" panose="020B0602020104020603" pitchFamily="34" charset="-18"/>
              </a:rPr>
              <a:t>proces</a:t>
            </a:r>
            <a:r>
              <a:rPr lang="cs-CZ" i="1" dirty="0">
                <a:latin typeface="Tw Cen MT" panose="020B0602020104020603" pitchFamily="34" charset="-18"/>
              </a:rPr>
              <a:t> sběru, uspořádání, zhodnocení, </a:t>
            </a:r>
            <a:r>
              <a:rPr lang="cs-CZ" b="1" i="1" dirty="0">
                <a:latin typeface="Tw Cen MT" panose="020B0602020104020603" pitchFamily="34" charset="-18"/>
              </a:rPr>
              <a:t>analýzy</a:t>
            </a:r>
            <a:r>
              <a:rPr lang="cs-CZ" i="1" dirty="0">
                <a:latin typeface="Tw Cen MT" panose="020B0602020104020603" pitchFamily="34" charset="-18"/>
              </a:rPr>
              <a:t> a </a:t>
            </a:r>
            <a:r>
              <a:rPr lang="cs-CZ" b="1" i="1" dirty="0">
                <a:latin typeface="Tw Cen MT" panose="020B0602020104020603" pitchFamily="34" charset="-18"/>
              </a:rPr>
              <a:t>publikace</a:t>
            </a:r>
            <a:r>
              <a:rPr lang="cs-CZ" i="1" dirty="0">
                <a:latin typeface="Tw Cen MT" panose="020B0602020104020603" pitchFamily="34" charset="-18"/>
              </a:rPr>
              <a:t> demografických, ekonomických a sociálních údajů, týkajících se v určené době </a:t>
            </a:r>
            <a:r>
              <a:rPr lang="cs-CZ" b="1" i="1" dirty="0">
                <a:latin typeface="Tw Cen MT" panose="020B0602020104020603" pitchFamily="34" charset="-18"/>
              </a:rPr>
              <a:t>všech osob </a:t>
            </a:r>
            <a:r>
              <a:rPr lang="cs-CZ" i="1" dirty="0">
                <a:latin typeface="Tw Cen MT" panose="020B0602020104020603" pitchFamily="34" charset="-18"/>
              </a:rPr>
              <a:t>v zemi nebo v dobře vymezené části země.“ 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Sčítání lidu by mělo zahrnout k rozhodnému okamžiku: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všechny osoby v daném území </a:t>
            </a:r>
            <a:r>
              <a:rPr lang="cs-CZ" b="1" dirty="0">
                <a:latin typeface="Tw Cen MT" panose="020B0602020104020603" pitchFamily="34" charset="-18"/>
              </a:rPr>
              <a:t>přítomné</a:t>
            </a:r>
            <a:r>
              <a:rPr lang="cs-CZ" dirty="0">
                <a:latin typeface="Tw Cen MT" panose="020B0602020104020603" pitchFamily="34" charset="-18"/>
              </a:rPr>
              <a:t> (přítomné obyvatelstvo)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bydlící</a:t>
            </a:r>
            <a:r>
              <a:rPr lang="cs-CZ" dirty="0">
                <a:latin typeface="Tw Cen MT" panose="020B0602020104020603" pitchFamily="34" charset="-18"/>
              </a:rPr>
              <a:t> (bydlící obyvatelstvo)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nebo oboje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metody: </a:t>
            </a:r>
            <a:r>
              <a:rPr lang="cs-CZ" b="1" dirty="0">
                <a:latin typeface="Tw Cen MT" panose="020B0602020104020603" pitchFamily="34" charset="-18"/>
              </a:rPr>
              <a:t>dotazovací</a:t>
            </a:r>
            <a:r>
              <a:rPr lang="cs-CZ" dirty="0">
                <a:latin typeface="Tw Cen MT" panose="020B0602020104020603" pitchFamily="34" charset="-18"/>
              </a:rPr>
              <a:t> x </a:t>
            </a:r>
            <a:r>
              <a:rPr lang="cs-CZ" b="1" dirty="0" err="1">
                <a:latin typeface="Tw Cen MT" panose="020B0602020104020603" pitchFamily="34" charset="-18"/>
              </a:rPr>
              <a:t>sebesčítání</a:t>
            </a:r>
            <a:r>
              <a:rPr lang="cs-CZ" b="1" dirty="0">
                <a:latin typeface="Tw Cen MT" panose="020B0602020104020603" pitchFamily="34" charset="-18"/>
              </a:rPr>
              <a:t> </a:t>
            </a:r>
            <a:r>
              <a:rPr lang="cs-CZ" dirty="0">
                <a:latin typeface="Tw Cen MT" panose="020B0602020104020603" pitchFamily="34" charset="-18"/>
              </a:rPr>
              <a:t>(tisk vs. online)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12E222A-FD63-44E4-8898-7644756B62E4}"/>
              </a:ext>
            </a:extLst>
          </p:cNvPr>
          <p:cNvSpPr/>
          <p:nvPr/>
        </p:nvSpPr>
        <p:spPr>
          <a:xfrm>
            <a:off x="8126234" y="365126"/>
            <a:ext cx="3848430" cy="58448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2B08D1A-A755-4760-9ECB-02B2A6378A33}"/>
              </a:ext>
            </a:extLst>
          </p:cNvPr>
          <p:cNvSpPr txBox="1"/>
          <p:nvPr/>
        </p:nvSpPr>
        <p:spPr>
          <a:xfrm>
            <a:off x="8221646" y="1141927"/>
            <a:ext cx="384843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„povinné“ otázky: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místo přítomnosti v okamžiku sčítání;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místo obvyklého pobytu;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místo narození;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pohlaví;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věk;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vztah k hlavě domácnosti (umožňuje rekonstruovat </a:t>
            </a:r>
            <a:r>
              <a:rPr lang="cs-CZ" sz="1600" dirty="0" err="1">
                <a:solidFill>
                  <a:srgbClr val="50B4C8"/>
                </a:solidFill>
                <a:latin typeface="Tw Cen MT" panose="020B0602020104020603" pitchFamily="34" charset="-18"/>
              </a:rPr>
              <a:t>censovou</a:t>
            </a: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 rodinu a složení domácnosti);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rodinný stav;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živě narozené děti;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počet žijících děti;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gramotnost;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nejvyšší dosažené vzdělání;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ekonomická aktivita;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druh vykonávané práce;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místo práce (odvětví);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50B4C8"/>
                </a:solidFill>
                <a:latin typeface="Tw Cen MT" panose="020B0602020104020603" pitchFamily="34" charset="-18"/>
              </a:rPr>
              <a:t>postavení v zaměstnání.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  <p:pic>
        <p:nvPicPr>
          <p:cNvPr id="7" name="Grafický objekt 6" descr="Žárovka">
            <a:extLst>
              <a:ext uri="{FF2B5EF4-FFF2-40B4-BE49-F238E27FC236}">
                <a16:creationId xmlns:a16="http://schemas.microsoft.com/office/drawing/2014/main" id="{7906FB22-E692-4CAB-88CC-9AA2334A3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6448" y="5467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34B02565-C2BF-42B2-8917-405C387BEF37}"/>
              </a:ext>
            </a:extLst>
          </p:cNvPr>
          <p:cNvCxnSpPr>
            <a:cxnSpLocks/>
          </p:cNvCxnSpPr>
          <p:nvPr/>
        </p:nvCxnSpPr>
        <p:spPr>
          <a:xfrm>
            <a:off x="52345" y="3555559"/>
            <a:ext cx="391734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257E5D9-21C4-4407-93F8-6D111C767A4F}"/>
              </a:ext>
            </a:extLst>
          </p:cNvPr>
          <p:cNvCxnSpPr>
            <a:cxnSpLocks/>
          </p:cNvCxnSpPr>
          <p:nvPr/>
        </p:nvCxnSpPr>
        <p:spPr>
          <a:xfrm>
            <a:off x="55659" y="2218415"/>
            <a:ext cx="1206742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Sčítání lidu v prostoru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724" y="3960683"/>
            <a:ext cx="6379599" cy="2556051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Smysl sčítání: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poskytují dlouhé řady údajů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umožňují mezinárodní srovnání dat zhruba ve stejném okamžiku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poskytují celou řadu jinak nezjistitelných dat (struktura dle národnosti, náboženství, vzdělání, údaje o dojížďce, …)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všechna data jsou získána v celém území ke stejnému okamžiku - vyhodnocovat lze v různých kombinacích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542727F-0F9A-4B61-89F4-2648F16E59D9}"/>
              </a:ext>
            </a:extLst>
          </p:cNvPr>
          <p:cNvSpPr/>
          <p:nvPr/>
        </p:nvSpPr>
        <p:spPr>
          <a:xfrm>
            <a:off x="612249" y="2138901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E57D9E-B53B-4494-9007-4E4874F8E8DD}"/>
              </a:ext>
            </a:extLst>
          </p:cNvPr>
          <p:cNvSpPr txBox="1"/>
          <p:nvPr/>
        </p:nvSpPr>
        <p:spPr>
          <a:xfrm>
            <a:off x="386960" y="1717653"/>
            <a:ext cx="848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</a:rPr>
              <a:t>1869	1880	1890	1900	1910	1921	1930	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1940</a:t>
            </a:r>
            <a:r>
              <a:rPr lang="cs-CZ" sz="1600" dirty="0">
                <a:latin typeface="Tw Cen MT" panose="020B0602020104020603" pitchFamily="34" charset="-18"/>
              </a:rPr>
              <a:t>   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1947</a:t>
            </a:r>
            <a:r>
              <a:rPr lang="cs-CZ" sz="1400" dirty="0">
                <a:latin typeface="Tw Cen MT" panose="020B0602020104020603" pitchFamily="34" charset="-18"/>
              </a:rPr>
              <a:t>  </a:t>
            </a:r>
            <a:r>
              <a:rPr lang="cs-CZ" sz="1600" dirty="0">
                <a:latin typeface="Tw Cen MT" panose="020B0602020104020603" pitchFamily="34" charset="-18"/>
              </a:rPr>
              <a:t>1950	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F5F3BD-9B0B-48B6-9FD2-65134DE6D33D}"/>
              </a:ext>
            </a:extLst>
          </p:cNvPr>
          <p:cNvSpPr txBox="1"/>
          <p:nvPr/>
        </p:nvSpPr>
        <p:spPr>
          <a:xfrm>
            <a:off x="9032678" y="1718270"/>
            <a:ext cx="2561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</a:rPr>
              <a:t>1961	1970	1980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3BAAC7A-30D0-4B51-A176-6AEEE1AB174F}"/>
              </a:ext>
            </a:extLst>
          </p:cNvPr>
          <p:cNvSpPr/>
          <p:nvPr/>
        </p:nvSpPr>
        <p:spPr>
          <a:xfrm>
            <a:off x="1520022" y="3470458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CF6F828-8E97-4290-9298-78942CC955C0}"/>
              </a:ext>
            </a:extLst>
          </p:cNvPr>
          <p:cNvSpPr/>
          <p:nvPr/>
        </p:nvSpPr>
        <p:spPr>
          <a:xfrm>
            <a:off x="4280452" y="213227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4956281-A7A2-43A7-B9BA-EC785A230B4C}"/>
              </a:ext>
            </a:extLst>
          </p:cNvPr>
          <p:cNvSpPr/>
          <p:nvPr/>
        </p:nvSpPr>
        <p:spPr>
          <a:xfrm>
            <a:off x="5188226" y="213227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6138B65-2EF3-49E7-AA2F-D0339BCA5768}"/>
              </a:ext>
            </a:extLst>
          </p:cNvPr>
          <p:cNvSpPr/>
          <p:nvPr/>
        </p:nvSpPr>
        <p:spPr>
          <a:xfrm>
            <a:off x="6096000" y="2138901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155EA09-2287-4F0B-8341-DA063B574297}"/>
              </a:ext>
            </a:extLst>
          </p:cNvPr>
          <p:cNvSpPr/>
          <p:nvPr/>
        </p:nvSpPr>
        <p:spPr>
          <a:xfrm>
            <a:off x="8140809" y="213227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1070E035-211B-4C8A-AE99-8F534CEE804F}"/>
              </a:ext>
            </a:extLst>
          </p:cNvPr>
          <p:cNvSpPr/>
          <p:nvPr/>
        </p:nvSpPr>
        <p:spPr>
          <a:xfrm>
            <a:off x="9314293" y="213227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69E910A-0943-4998-B234-8E8FFD537EBA}"/>
              </a:ext>
            </a:extLst>
          </p:cNvPr>
          <p:cNvSpPr/>
          <p:nvPr/>
        </p:nvSpPr>
        <p:spPr>
          <a:xfrm>
            <a:off x="10250558" y="2138901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6908477F-D830-4C7C-9FC6-9CF731A137AC}"/>
              </a:ext>
            </a:extLst>
          </p:cNvPr>
          <p:cNvSpPr/>
          <p:nvPr/>
        </p:nvSpPr>
        <p:spPr>
          <a:xfrm>
            <a:off x="11186823" y="213227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715F44A-A756-443D-A947-FEF25003EE4A}"/>
              </a:ext>
            </a:extLst>
          </p:cNvPr>
          <p:cNvSpPr/>
          <p:nvPr/>
        </p:nvSpPr>
        <p:spPr>
          <a:xfrm>
            <a:off x="612248" y="347604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E5239AB2-D42F-4927-9EEC-7338472281C4}"/>
              </a:ext>
            </a:extLst>
          </p:cNvPr>
          <p:cNvSpPr/>
          <p:nvPr/>
        </p:nvSpPr>
        <p:spPr>
          <a:xfrm>
            <a:off x="1520023" y="2138901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0FF21465-BAEF-4709-B280-6FFACE07F68E}"/>
              </a:ext>
            </a:extLst>
          </p:cNvPr>
          <p:cNvSpPr/>
          <p:nvPr/>
        </p:nvSpPr>
        <p:spPr>
          <a:xfrm>
            <a:off x="2461590" y="213227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92C1807B-88D2-4697-BFDB-1A8E3F006179}"/>
              </a:ext>
            </a:extLst>
          </p:cNvPr>
          <p:cNvSpPr/>
          <p:nvPr/>
        </p:nvSpPr>
        <p:spPr>
          <a:xfrm>
            <a:off x="3397855" y="2132277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546F207-C556-4FC4-A309-027454942C2A}"/>
              </a:ext>
            </a:extLst>
          </p:cNvPr>
          <p:cNvSpPr txBox="1"/>
          <p:nvPr/>
        </p:nvSpPr>
        <p:spPr>
          <a:xfrm>
            <a:off x="1562429" y="2476824"/>
            <a:ext cx="170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latin typeface="Tw Cen MT" panose="020B0602020104020603" pitchFamily="34" charset="-18"/>
              </a:rPr>
              <a:t>Rakousko-Uhersko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37EE582-1FAF-471F-AAC4-FEFBBACE161B}"/>
              </a:ext>
            </a:extLst>
          </p:cNvPr>
          <p:cNvCxnSpPr/>
          <p:nvPr/>
        </p:nvCxnSpPr>
        <p:spPr>
          <a:xfrm>
            <a:off x="4810595" y="2056207"/>
            <a:ext cx="0" cy="721581"/>
          </a:xfrm>
          <a:prstGeom prst="line">
            <a:avLst/>
          </a:prstGeom>
          <a:ln>
            <a:solidFill>
              <a:srgbClr val="B29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7B5C1FF-D84C-4151-8A01-8FF16D0750F8}"/>
              </a:ext>
            </a:extLst>
          </p:cNvPr>
          <p:cNvSpPr txBox="1"/>
          <p:nvPr/>
        </p:nvSpPr>
        <p:spPr>
          <a:xfrm>
            <a:off x="8708666" y="2479527"/>
            <a:ext cx="170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latin typeface="Tw Cen MT" panose="020B0602020104020603" pitchFamily="34" charset="-18"/>
              </a:rPr>
              <a:t>Československo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1EFC989D-5142-4312-BC03-C4CF86A4D76F}"/>
              </a:ext>
            </a:extLst>
          </p:cNvPr>
          <p:cNvSpPr/>
          <p:nvPr/>
        </p:nvSpPr>
        <p:spPr>
          <a:xfrm>
            <a:off x="2461590" y="3470458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72F6DA92-F60D-443D-ACFA-991D69200E3D}"/>
              </a:ext>
            </a:extLst>
          </p:cNvPr>
          <p:cNvSpPr/>
          <p:nvPr/>
        </p:nvSpPr>
        <p:spPr>
          <a:xfrm>
            <a:off x="3397855" y="3470458"/>
            <a:ext cx="166977" cy="159024"/>
          </a:xfrm>
          <a:prstGeom prst="ellipse">
            <a:avLst/>
          </a:prstGeom>
          <a:solidFill>
            <a:srgbClr val="50B4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6D7595D-8595-4CB2-8886-65494FBA6F60}"/>
              </a:ext>
            </a:extLst>
          </p:cNvPr>
          <p:cNvSpPr txBox="1"/>
          <p:nvPr/>
        </p:nvSpPr>
        <p:spPr>
          <a:xfrm>
            <a:off x="386960" y="3023548"/>
            <a:ext cx="358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</a:rPr>
              <a:t>1991	2001	2011	2021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F2562BD-69F4-41AB-8459-3165265B909B}"/>
              </a:ext>
            </a:extLst>
          </p:cNvPr>
          <p:cNvSpPr txBox="1"/>
          <p:nvPr/>
        </p:nvSpPr>
        <p:spPr>
          <a:xfrm>
            <a:off x="1855963" y="3835977"/>
            <a:ext cx="170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latin typeface="Tw Cen MT" panose="020B0602020104020603" pitchFamily="34" charset="-18"/>
              </a:rPr>
              <a:t>Česká republika</a:t>
            </a: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C82341A0-CFBD-451E-9B94-0F2E76A27ACD}"/>
              </a:ext>
            </a:extLst>
          </p:cNvPr>
          <p:cNvCxnSpPr/>
          <p:nvPr/>
        </p:nvCxnSpPr>
        <p:spPr>
          <a:xfrm>
            <a:off x="1125109" y="3362102"/>
            <a:ext cx="0" cy="721581"/>
          </a:xfrm>
          <a:prstGeom prst="line">
            <a:avLst/>
          </a:prstGeom>
          <a:ln>
            <a:solidFill>
              <a:srgbClr val="B297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46FD2A3-6096-4CF3-88A3-465B5985D5BE}"/>
              </a:ext>
            </a:extLst>
          </p:cNvPr>
          <p:cNvSpPr txBox="1"/>
          <p:nvPr/>
        </p:nvSpPr>
        <p:spPr>
          <a:xfrm>
            <a:off x="6416207" y="2429493"/>
            <a:ext cx="10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Nekonáno (II. sv. v.)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C4F8F7D-B4F3-4B13-8FAC-810078C22B60}"/>
              </a:ext>
            </a:extLst>
          </p:cNvPr>
          <p:cNvSpPr txBox="1"/>
          <p:nvPr/>
        </p:nvSpPr>
        <p:spPr>
          <a:xfrm>
            <a:off x="7391565" y="2427652"/>
            <a:ext cx="749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Soupis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CB80734C-A493-49EE-8E78-285A47016CAC}"/>
              </a:ext>
            </a:extLst>
          </p:cNvPr>
          <p:cNvCxnSpPr>
            <a:cxnSpLocks/>
          </p:cNvCxnSpPr>
          <p:nvPr/>
        </p:nvCxnSpPr>
        <p:spPr>
          <a:xfrm>
            <a:off x="7074010" y="2056207"/>
            <a:ext cx="0" cy="4192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D0E3B03-12F8-4431-9C40-88A9A974AF05}"/>
              </a:ext>
            </a:extLst>
          </p:cNvPr>
          <p:cNvCxnSpPr>
            <a:cxnSpLocks/>
          </p:cNvCxnSpPr>
          <p:nvPr/>
        </p:nvCxnSpPr>
        <p:spPr>
          <a:xfrm>
            <a:off x="7748959" y="2049295"/>
            <a:ext cx="0" cy="4192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15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1829</Words>
  <Application>Microsoft Office PowerPoint</Application>
  <PresentationFormat>Širokoúhlá obrazovka</PresentationFormat>
  <Paragraphs>223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Tw Cen MT</vt:lpstr>
      <vt:lpstr>Wingdings</vt:lpstr>
      <vt:lpstr>Motiv Office</vt:lpstr>
      <vt:lpstr>data a ukazatele</vt:lpstr>
      <vt:lpstr>Osnova</vt:lpstr>
      <vt:lpstr>principy studia</vt:lpstr>
      <vt:lpstr>zdroje dat</vt:lpstr>
      <vt:lpstr>Sčítání lidu: starověk</vt:lpstr>
      <vt:lpstr>Sčítání lidu: středověk</vt:lpstr>
      <vt:lpstr>Sčítání lidu: moderní éra</vt:lpstr>
      <vt:lpstr>Sčítání lidu: definice a obsah</vt:lpstr>
      <vt:lpstr>Sčítání lidu v prostoru ČR</vt:lpstr>
      <vt:lpstr>Prezentace aplikace PowerPoint</vt:lpstr>
      <vt:lpstr>Prezentace aplikace PowerPoint</vt:lpstr>
      <vt:lpstr>Prezentace aplikace PowerPoint</vt:lpstr>
      <vt:lpstr>Populační registr</vt:lpstr>
      <vt:lpstr>Prezentace aplikace PowerPoint</vt:lpstr>
      <vt:lpstr>Běžná evidence přirozené měny</vt:lpstr>
      <vt:lpstr>Evidence migrací a zvláštní šetření</vt:lpstr>
      <vt:lpstr>Instituce pracující s demografickými daty</vt:lpstr>
      <vt:lpstr>analýza dat v demografii</vt:lpstr>
      <vt:lpstr>Poměrná čísla extenzitní – ukazatele</vt:lpstr>
      <vt:lpstr>Poměrná čísla intenzitní – míry a kvocienty</vt:lpstr>
      <vt:lpstr>Poměrná čísla srovnávací – indexy</vt:lpstr>
      <vt:lpstr>Další dělení demografických dat</vt:lpstr>
      <vt:lpstr>čas v demografickém výzkumu</vt:lpstr>
      <vt:lpstr>Čára života/trvání</vt:lpstr>
      <vt:lpstr>Demografická síť</vt:lpstr>
      <vt:lpstr>Průchod demografickou sítí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Každodenní mobilita ve volném čase</dc:title>
  <dc:creator>Jiří Malý</dc:creator>
  <cp:lastModifiedBy>Jiří Malý</cp:lastModifiedBy>
  <cp:revision>178</cp:revision>
  <dcterms:created xsi:type="dcterms:W3CDTF">2022-02-23T13:33:32Z</dcterms:created>
  <dcterms:modified xsi:type="dcterms:W3CDTF">2024-09-18T10:15:35Z</dcterms:modified>
</cp:coreProperties>
</file>