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8" r:id="rId3"/>
    <p:sldId id="315" r:id="rId4"/>
    <p:sldId id="316" r:id="rId5"/>
    <p:sldId id="317" r:id="rId6"/>
    <p:sldId id="318" r:id="rId7"/>
    <p:sldId id="319" r:id="rId8"/>
    <p:sldId id="327" r:id="rId9"/>
    <p:sldId id="343" r:id="rId10"/>
    <p:sldId id="344" r:id="rId11"/>
    <p:sldId id="352" r:id="rId12"/>
    <p:sldId id="345" r:id="rId13"/>
    <p:sldId id="347" r:id="rId14"/>
    <p:sldId id="350" r:id="rId15"/>
    <p:sldId id="342" r:id="rId16"/>
    <p:sldId id="349" r:id="rId17"/>
    <p:sldId id="346" r:id="rId18"/>
    <p:sldId id="351" r:id="rId19"/>
    <p:sldId id="355" r:id="rId20"/>
    <p:sldId id="348" r:id="rId21"/>
    <p:sldId id="354" r:id="rId22"/>
    <p:sldId id="353" r:id="rId23"/>
    <p:sldId id="358" r:id="rId24"/>
    <p:sldId id="359" r:id="rId25"/>
    <p:sldId id="357" r:id="rId26"/>
    <p:sldId id="356" r:id="rId27"/>
    <p:sldId id="362" r:id="rId28"/>
    <p:sldId id="360" r:id="rId29"/>
    <p:sldId id="361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4C8"/>
    <a:srgbClr val="B297C9"/>
    <a:srgbClr val="E2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0_MU\01_vyuka\Z0043_Geografie_obyvatelstva_a_geodemografie\2024\01_prezentace\07_porodnost_plodnost\materialy\DEMDC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0_MU\01_vyuka\Z0043_Geografie_obyvatelstva_a_geodemografie\2022\01_prezentace\0X_porodnost_plodnost\materialy\130055210611_miry_plodnosti_podle_vek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2000"/>
              <a:t>Počet živě narozených v ČR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živě narození 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List1!$A$3:$A$107</c:f>
              <c:strCache>
                <c:ptCount val="10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  <c:pt idx="11">
                  <c:v>2012</c:v>
                </c:pt>
                <c:pt idx="12">
                  <c:v>2011</c:v>
                </c:pt>
                <c:pt idx="13">
                  <c:v>2010</c:v>
                </c:pt>
                <c:pt idx="14">
                  <c:v>2009</c:v>
                </c:pt>
                <c:pt idx="15">
                  <c:v>2008</c:v>
                </c:pt>
                <c:pt idx="16">
                  <c:v>2007</c:v>
                </c:pt>
                <c:pt idx="17">
                  <c:v>2006</c:v>
                </c:pt>
                <c:pt idx="18">
                  <c:v>2005</c:v>
                </c:pt>
                <c:pt idx="19">
                  <c:v>2004</c:v>
                </c:pt>
                <c:pt idx="20">
                  <c:v>2003</c:v>
                </c:pt>
                <c:pt idx="21">
                  <c:v>2002</c:v>
                </c:pt>
                <c:pt idx="22">
                  <c:v>2001</c:v>
                </c:pt>
                <c:pt idx="23">
                  <c:v>2000</c:v>
                </c:pt>
                <c:pt idx="24">
                  <c:v>1999</c:v>
                </c:pt>
                <c:pt idx="25">
                  <c:v>1998</c:v>
                </c:pt>
                <c:pt idx="26">
                  <c:v>1997</c:v>
                </c:pt>
                <c:pt idx="27">
                  <c:v>1996</c:v>
                </c:pt>
                <c:pt idx="28">
                  <c:v>1995</c:v>
                </c:pt>
                <c:pt idx="29">
                  <c:v>1994</c:v>
                </c:pt>
                <c:pt idx="30">
                  <c:v>1993</c:v>
                </c:pt>
                <c:pt idx="31">
                  <c:v>1992</c:v>
                </c:pt>
                <c:pt idx="32">
                  <c:v>1991</c:v>
                </c:pt>
                <c:pt idx="33">
                  <c:v>1990</c:v>
                </c:pt>
                <c:pt idx="34">
                  <c:v>1989</c:v>
                </c:pt>
                <c:pt idx="35">
                  <c:v>1988</c:v>
                </c:pt>
                <c:pt idx="36">
                  <c:v>1987</c:v>
                </c:pt>
                <c:pt idx="37">
                  <c:v>1986</c:v>
                </c:pt>
                <c:pt idx="38">
                  <c:v>1985</c:v>
                </c:pt>
                <c:pt idx="39">
                  <c:v>1984</c:v>
                </c:pt>
                <c:pt idx="40">
                  <c:v>1983</c:v>
                </c:pt>
                <c:pt idx="41">
                  <c:v>1982</c:v>
                </c:pt>
                <c:pt idx="42">
                  <c:v>1981</c:v>
                </c:pt>
                <c:pt idx="43">
                  <c:v>1980</c:v>
                </c:pt>
                <c:pt idx="44">
                  <c:v>1979</c:v>
                </c:pt>
                <c:pt idx="45">
                  <c:v>1978</c:v>
                </c:pt>
                <c:pt idx="46">
                  <c:v>1977</c:v>
                </c:pt>
                <c:pt idx="47">
                  <c:v>1976</c:v>
                </c:pt>
                <c:pt idx="48">
                  <c:v>1975</c:v>
                </c:pt>
                <c:pt idx="49">
                  <c:v>1974</c:v>
                </c:pt>
                <c:pt idx="50">
                  <c:v>1973</c:v>
                </c:pt>
                <c:pt idx="51">
                  <c:v>1972</c:v>
                </c:pt>
                <c:pt idx="52">
                  <c:v>1971</c:v>
                </c:pt>
                <c:pt idx="53">
                  <c:v>1970</c:v>
                </c:pt>
                <c:pt idx="54">
                  <c:v>1969</c:v>
                </c:pt>
                <c:pt idx="55">
                  <c:v>1968</c:v>
                </c:pt>
                <c:pt idx="56">
                  <c:v>1967</c:v>
                </c:pt>
                <c:pt idx="57">
                  <c:v>1966</c:v>
                </c:pt>
                <c:pt idx="58">
                  <c:v>1965</c:v>
                </c:pt>
                <c:pt idx="59">
                  <c:v>1964</c:v>
                </c:pt>
                <c:pt idx="60">
                  <c:v>1963</c:v>
                </c:pt>
                <c:pt idx="61">
                  <c:v>1962</c:v>
                </c:pt>
                <c:pt idx="62">
                  <c:v>1961</c:v>
                </c:pt>
                <c:pt idx="63">
                  <c:v>1960</c:v>
                </c:pt>
                <c:pt idx="64">
                  <c:v>1959</c:v>
                </c:pt>
                <c:pt idx="65">
                  <c:v>1958</c:v>
                </c:pt>
                <c:pt idx="66">
                  <c:v>1957</c:v>
                </c:pt>
                <c:pt idx="67">
                  <c:v>1956</c:v>
                </c:pt>
                <c:pt idx="68">
                  <c:v>1955</c:v>
                </c:pt>
                <c:pt idx="69">
                  <c:v>1954</c:v>
                </c:pt>
                <c:pt idx="70">
                  <c:v>1953</c:v>
                </c:pt>
                <c:pt idx="71">
                  <c:v>1952</c:v>
                </c:pt>
                <c:pt idx="72">
                  <c:v>1951</c:v>
                </c:pt>
                <c:pt idx="73">
                  <c:v>1950</c:v>
                </c:pt>
                <c:pt idx="74">
                  <c:v>1949</c:v>
                </c:pt>
                <c:pt idx="75">
                  <c:v>1948</c:v>
                </c:pt>
                <c:pt idx="76">
                  <c:v>1947</c:v>
                </c:pt>
                <c:pt idx="77">
                  <c:v>1946</c:v>
                </c:pt>
                <c:pt idx="78">
                  <c:v>1945</c:v>
                </c:pt>
                <c:pt idx="79">
                  <c:v>1944</c:v>
                </c:pt>
                <c:pt idx="80">
                  <c:v>1943</c:v>
                </c:pt>
                <c:pt idx="81">
                  <c:v>1942</c:v>
                </c:pt>
                <c:pt idx="82">
                  <c:v>1941</c:v>
                </c:pt>
                <c:pt idx="83">
                  <c:v>1940</c:v>
                </c:pt>
                <c:pt idx="84">
                  <c:v>1939</c:v>
                </c:pt>
                <c:pt idx="85">
                  <c:v>1938</c:v>
                </c:pt>
                <c:pt idx="86">
                  <c:v>1937</c:v>
                </c:pt>
                <c:pt idx="87">
                  <c:v>1936</c:v>
                </c:pt>
                <c:pt idx="88">
                  <c:v>1935</c:v>
                </c:pt>
                <c:pt idx="89">
                  <c:v>1934</c:v>
                </c:pt>
                <c:pt idx="90">
                  <c:v>1933</c:v>
                </c:pt>
                <c:pt idx="91">
                  <c:v>1932</c:v>
                </c:pt>
                <c:pt idx="92">
                  <c:v>1931</c:v>
                </c:pt>
                <c:pt idx="93">
                  <c:v>1930</c:v>
                </c:pt>
                <c:pt idx="94">
                  <c:v>1929</c:v>
                </c:pt>
                <c:pt idx="95">
                  <c:v>1928</c:v>
                </c:pt>
                <c:pt idx="96">
                  <c:v>1927</c:v>
                </c:pt>
                <c:pt idx="97">
                  <c:v>1926</c:v>
                </c:pt>
                <c:pt idx="98">
                  <c:v>1925</c:v>
                </c:pt>
                <c:pt idx="99">
                  <c:v>1924</c:v>
                </c:pt>
                <c:pt idx="100">
                  <c:v>1923</c:v>
                </c:pt>
                <c:pt idx="101">
                  <c:v>1922</c:v>
                </c:pt>
                <c:pt idx="102">
                  <c:v>1921</c:v>
                </c:pt>
                <c:pt idx="103">
                  <c:v>1920</c:v>
                </c:pt>
                <c:pt idx="104">
                  <c:v>1919</c:v>
                </c:pt>
              </c:strCache>
            </c:strRef>
          </c:cat>
          <c:val>
            <c:numRef>
              <c:f>List1!$B$3:$B$107</c:f>
              <c:numCache>
                <c:formatCode>#,##0</c:formatCode>
                <c:ptCount val="105"/>
                <c:pt idx="0">
                  <c:v>91149</c:v>
                </c:pt>
                <c:pt idx="1">
                  <c:v>101299</c:v>
                </c:pt>
                <c:pt idx="2">
                  <c:v>111793</c:v>
                </c:pt>
                <c:pt idx="3">
                  <c:v>110200</c:v>
                </c:pt>
                <c:pt idx="4">
                  <c:v>112231</c:v>
                </c:pt>
                <c:pt idx="5">
                  <c:v>114036</c:v>
                </c:pt>
                <c:pt idx="6">
                  <c:v>114405</c:v>
                </c:pt>
                <c:pt idx="7">
                  <c:v>112663</c:v>
                </c:pt>
                <c:pt idx="8">
                  <c:v>110764</c:v>
                </c:pt>
                <c:pt idx="9">
                  <c:v>109860</c:v>
                </c:pt>
                <c:pt idx="10">
                  <c:v>106751</c:v>
                </c:pt>
                <c:pt idx="11">
                  <c:v>108576</c:v>
                </c:pt>
                <c:pt idx="12">
                  <c:v>108673</c:v>
                </c:pt>
                <c:pt idx="13">
                  <c:v>117153</c:v>
                </c:pt>
                <c:pt idx="14">
                  <c:v>118348</c:v>
                </c:pt>
                <c:pt idx="15">
                  <c:v>119570</c:v>
                </c:pt>
                <c:pt idx="16">
                  <c:v>114632</c:v>
                </c:pt>
                <c:pt idx="17">
                  <c:v>105831</c:v>
                </c:pt>
                <c:pt idx="18">
                  <c:v>102211</c:v>
                </c:pt>
                <c:pt idx="19">
                  <c:v>97664</c:v>
                </c:pt>
                <c:pt idx="20">
                  <c:v>93685</c:v>
                </c:pt>
                <c:pt idx="21">
                  <c:v>92786</c:v>
                </c:pt>
                <c:pt idx="22">
                  <c:v>90715</c:v>
                </c:pt>
                <c:pt idx="23">
                  <c:v>90910</c:v>
                </c:pt>
                <c:pt idx="24">
                  <c:v>89471</c:v>
                </c:pt>
                <c:pt idx="25">
                  <c:v>90535</c:v>
                </c:pt>
                <c:pt idx="26">
                  <c:v>90657</c:v>
                </c:pt>
                <c:pt idx="27">
                  <c:v>90446</c:v>
                </c:pt>
                <c:pt idx="28">
                  <c:v>96097</c:v>
                </c:pt>
                <c:pt idx="29">
                  <c:v>106579</c:v>
                </c:pt>
                <c:pt idx="30">
                  <c:v>121025</c:v>
                </c:pt>
                <c:pt idx="31">
                  <c:v>121705</c:v>
                </c:pt>
                <c:pt idx="32">
                  <c:v>129354</c:v>
                </c:pt>
                <c:pt idx="33">
                  <c:v>130564</c:v>
                </c:pt>
                <c:pt idx="34">
                  <c:v>128356</c:v>
                </c:pt>
                <c:pt idx="35">
                  <c:v>132667</c:v>
                </c:pt>
                <c:pt idx="36">
                  <c:v>130921</c:v>
                </c:pt>
                <c:pt idx="37">
                  <c:v>133356</c:v>
                </c:pt>
                <c:pt idx="38">
                  <c:v>135881</c:v>
                </c:pt>
                <c:pt idx="39">
                  <c:v>136941</c:v>
                </c:pt>
                <c:pt idx="40">
                  <c:v>137431</c:v>
                </c:pt>
                <c:pt idx="41">
                  <c:v>141738</c:v>
                </c:pt>
                <c:pt idx="42">
                  <c:v>144438</c:v>
                </c:pt>
                <c:pt idx="43">
                  <c:v>153801</c:v>
                </c:pt>
                <c:pt idx="44">
                  <c:v>172112</c:v>
                </c:pt>
                <c:pt idx="45">
                  <c:v>178901</c:v>
                </c:pt>
                <c:pt idx="46">
                  <c:v>181763</c:v>
                </c:pt>
                <c:pt idx="47">
                  <c:v>187378</c:v>
                </c:pt>
                <c:pt idx="48">
                  <c:v>191776</c:v>
                </c:pt>
                <c:pt idx="49">
                  <c:v>194215</c:v>
                </c:pt>
                <c:pt idx="50">
                  <c:v>181750</c:v>
                </c:pt>
                <c:pt idx="51">
                  <c:v>163661</c:v>
                </c:pt>
                <c:pt idx="52">
                  <c:v>154180</c:v>
                </c:pt>
                <c:pt idx="53">
                  <c:v>147865</c:v>
                </c:pt>
                <c:pt idx="54">
                  <c:v>143165</c:v>
                </c:pt>
                <c:pt idx="55">
                  <c:v>137437</c:v>
                </c:pt>
                <c:pt idx="56">
                  <c:v>138448</c:v>
                </c:pt>
                <c:pt idx="57">
                  <c:v>141162</c:v>
                </c:pt>
                <c:pt idx="58">
                  <c:v>147438</c:v>
                </c:pt>
                <c:pt idx="59">
                  <c:v>154420</c:v>
                </c:pt>
                <c:pt idx="60">
                  <c:v>148840</c:v>
                </c:pt>
                <c:pt idx="61">
                  <c:v>133557</c:v>
                </c:pt>
                <c:pt idx="62">
                  <c:v>131019</c:v>
                </c:pt>
                <c:pt idx="63">
                  <c:v>128879</c:v>
                </c:pt>
                <c:pt idx="64">
                  <c:v>128982</c:v>
                </c:pt>
                <c:pt idx="65">
                  <c:v>141762</c:v>
                </c:pt>
                <c:pt idx="66">
                  <c:v>155429</c:v>
                </c:pt>
                <c:pt idx="67">
                  <c:v>162509</c:v>
                </c:pt>
                <c:pt idx="68">
                  <c:v>165874</c:v>
                </c:pt>
                <c:pt idx="69">
                  <c:v>168402</c:v>
                </c:pt>
                <c:pt idx="70">
                  <c:v>172547</c:v>
                </c:pt>
                <c:pt idx="71">
                  <c:v>180143</c:v>
                </c:pt>
                <c:pt idx="72">
                  <c:v>185570</c:v>
                </c:pt>
                <c:pt idx="73">
                  <c:v>188341</c:v>
                </c:pt>
                <c:pt idx="74">
                  <c:v>185484</c:v>
                </c:pt>
                <c:pt idx="75">
                  <c:v>197837</c:v>
                </c:pt>
                <c:pt idx="76">
                  <c:v>206745</c:v>
                </c:pt>
                <c:pt idx="77">
                  <c:v>210454</c:v>
                </c:pt>
                <c:pt idx="78">
                  <c:v>194182</c:v>
                </c:pt>
                <c:pt idx="79">
                  <c:v>230183</c:v>
                </c:pt>
                <c:pt idx="80">
                  <c:v>225379</c:v>
                </c:pt>
                <c:pt idx="81">
                  <c:v>199259</c:v>
                </c:pt>
                <c:pt idx="82">
                  <c:v>208913</c:v>
                </c:pt>
                <c:pt idx="83">
                  <c:v>218043</c:v>
                </c:pt>
                <c:pt idx="84">
                  <c:v>192344</c:v>
                </c:pt>
                <c:pt idx="85">
                  <c:v>163525</c:v>
                </c:pt>
                <c:pt idx="86">
                  <c:v>155996</c:v>
                </c:pt>
                <c:pt idx="87">
                  <c:v>157992</c:v>
                </c:pt>
                <c:pt idx="88">
                  <c:v>161748</c:v>
                </c:pt>
                <c:pt idx="89">
                  <c:v>171042</c:v>
                </c:pt>
                <c:pt idx="90">
                  <c:v>176201</c:v>
                </c:pt>
                <c:pt idx="91">
                  <c:v>190397</c:v>
                </c:pt>
                <c:pt idx="92">
                  <c:v>196214</c:v>
                </c:pt>
                <c:pt idx="93">
                  <c:v>207224</c:v>
                </c:pt>
                <c:pt idx="94">
                  <c:v>203064</c:v>
                </c:pt>
                <c:pt idx="95">
                  <c:v>208942</c:v>
                </c:pt>
                <c:pt idx="96">
                  <c:v>208711</c:v>
                </c:pt>
                <c:pt idx="97">
                  <c:v>219802</c:v>
                </c:pt>
                <c:pt idx="98">
                  <c:v>225555</c:v>
                </c:pt>
                <c:pt idx="99">
                  <c:v>228894</c:v>
                </c:pt>
                <c:pt idx="100">
                  <c:v>241230</c:v>
                </c:pt>
                <c:pt idx="101">
                  <c:v>248728</c:v>
                </c:pt>
                <c:pt idx="102">
                  <c:v>257281</c:v>
                </c:pt>
                <c:pt idx="103">
                  <c:v>244668</c:v>
                </c:pt>
                <c:pt idx="104">
                  <c:v>189675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C-4E5D-8A0B-699CC9D1A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69975568"/>
        <c:axId val="1134381712"/>
      </c:barChart>
      <c:lineChart>
        <c:grouping val="standard"/>
        <c:varyColors val="0"/>
        <c:ser>
          <c:idx val="1"/>
          <c:order val="1"/>
          <c:tx>
            <c:strRef>
              <c:f>List1!$C$2</c:f>
              <c:strCache>
                <c:ptCount val="1"/>
                <c:pt idx="0">
                  <c:v>živě narození mimo manželství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List1!$A$3:$A$107</c:f>
              <c:strCache>
                <c:ptCount val="10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  <c:pt idx="11">
                  <c:v>2012</c:v>
                </c:pt>
                <c:pt idx="12">
                  <c:v>2011</c:v>
                </c:pt>
                <c:pt idx="13">
                  <c:v>2010</c:v>
                </c:pt>
                <c:pt idx="14">
                  <c:v>2009</c:v>
                </c:pt>
                <c:pt idx="15">
                  <c:v>2008</c:v>
                </c:pt>
                <c:pt idx="16">
                  <c:v>2007</c:v>
                </c:pt>
                <c:pt idx="17">
                  <c:v>2006</c:v>
                </c:pt>
                <c:pt idx="18">
                  <c:v>2005</c:v>
                </c:pt>
                <c:pt idx="19">
                  <c:v>2004</c:v>
                </c:pt>
                <c:pt idx="20">
                  <c:v>2003</c:v>
                </c:pt>
                <c:pt idx="21">
                  <c:v>2002</c:v>
                </c:pt>
                <c:pt idx="22">
                  <c:v>2001</c:v>
                </c:pt>
                <c:pt idx="23">
                  <c:v>2000</c:v>
                </c:pt>
                <c:pt idx="24">
                  <c:v>1999</c:v>
                </c:pt>
                <c:pt idx="25">
                  <c:v>1998</c:v>
                </c:pt>
                <c:pt idx="26">
                  <c:v>1997</c:v>
                </c:pt>
                <c:pt idx="27">
                  <c:v>1996</c:v>
                </c:pt>
                <c:pt idx="28">
                  <c:v>1995</c:v>
                </c:pt>
                <c:pt idx="29">
                  <c:v>1994</c:v>
                </c:pt>
                <c:pt idx="30">
                  <c:v>1993</c:v>
                </c:pt>
                <c:pt idx="31">
                  <c:v>1992</c:v>
                </c:pt>
                <c:pt idx="32">
                  <c:v>1991</c:v>
                </c:pt>
                <c:pt idx="33">
                  <c:v>1990</c:v>
                </c:pt>
                <c:pt idx="34">
                  <c:v>1989</c:v>
                </c:pt>
                <c:pt idx="35">
                  <c:v>1988</c:v>
                </c:pt>
                <c:pt idx="36">
                  <c:v>1987</c:v>
                </c:pt>
                <c:pt idx="37">
                  <c:v>1986</c:v>
                </c:pt>
                <c:pt idx="38">
                  <c:v>1985</c:v>
                </c:pt>
                <c:pt idx="39">
                  <c:v>1984</c:v>
                </c:pt>
                <c:pt idx="40">
                  <c:v>1983</c:v>
                </c:pt>
                <c:pt idx="41">
                  <c:v>1982</c:v>
                </c:pt>
                <c:pt idx="42">
                  <c:v>1981</c:v>
                </c:pt>
                <c:pt idx="43">
                  <c:v>1980</c:v>
                </c:pt>
                <c:pt idx="44">
                  <c:v>1979</c:v>
                </c:pt>
                <c:pt idx="45">
                  <c:v>1978</c:v>
                </c:pt>
                <c:pt idx="46">
                  <c:v>1977</c:v>
                </c:pt>
                <c:pt idx="47">
                  <c:v>1976</c:v>
                </c:pt>
                <c:pt idx="48">
                  <c:v>1975</c:v>
                </c:pt>
                <c:pt idx="49">
                  <c:v>1974</c:v>
                </c:pt>
                <c:pt idx="50">
                  <c:v>1973</c:v>
                </c:pt>
                <c:pt idx="51">
                  <c:v>1972</c:v>
                </c:pt>
                <c:pt idx="52">
                  <c:v>1971</c:v>
                </c:pt>
                <c:pt idx="53">
                  <c:v>1970</c:v>
                </c:pt>
                <c:pt idx="54">
                  <c:v>1969</c:v>
                </c:pt>
                <c:pt idx="55">
                  <c:v>1968</c:v>
                </c:pt>
                <c:pt idx="56">
                  <c:v>1967</c:v>
                </c:pt>
                <c:pt idx="57">
                  <c:v>1966</c:v>
                </c:pt>
                <c:pt idx="58">
                  <c:v>1965</c:v>
                </c:pt>
                <c:pt idx="59">
                  <c:v>1964</c:v>
                </c:pt>
                <c:pt idx="60">
                  <c:v>1963</c:v>
                </c:pt>
                <c:pt idx="61">
                  <c:v>1962</c:v>
                </c:pt>
                <c:pt idx="62">
                  <c:v>1961</c:v>
                </c:pt>
                <c:pt idx="63">
                  <c:v>1960</c:v>
                </c:pt>
                <c:pt idx="64">
                  <c:v>1959</c:v>
                </c:pt>
                <c:pt idx="65">
                  <c:v>1958</c:v>
                </c:pt>
                <c:pt idx="66">
                  <c:v>1957</c:v>
                </c:pt>
                <c:pt idx="67">
                  <c:v>1956</c:v>
                </c:pt>
                <c:pt idx="68">
                  <c:v>1955</c:v>
                </c:pt>
                <c:pt idx="69">
                  <c:v>1954</c:v>
                </c:pt>
                <c:pt idx="70">
                  <c:v>1953</c:v>
                </c:pt>
                <c:pt idx="71">
                  <c:v>1952</c:v>
                </c:pt>
                <c:pt idx="72">
                  <c:v>1951</c:v>
                </c:pt>
                <c:pt idx="73">
                  <c:v>1950</c:v>
                </c:pt>
                <c:pt idx="74">
                  <c:v>1949</c:v>
                </c:pt>
                <c:pt idx="75">
                  <c:v>1948</c:v>
                </c:pt>
                <c:pt idx="76">
                  <c:v>1947</c:v>
                </c:pt>
                <c:pt idx="77">
                  <c:v>1946</c:v>
                </c:pt>
                <c:pt idx="78">
                  <c:v>1945</c:v>
                </c:pt>
                <c:pt idx="79">
                  <c:v>1944</c:v>
                </c:pt>
                <c:pt idx="80">
                  <c:v>1943</c:v>
                </c:pt>
                <c:pt idx="81">
                  <c:v>1942</c:v>
                </c:pt>
                <c:pt idx="82">
                  <c:v>1941</c:v>
                </c:pt>
                <c:pt idx="83">
                  <c:v>1940</c:v>
                </c:pt>
                <c:pt idx="84">
                  <c:v>1939</c:v>
                </c:pt>
                <c:pt idx="85">
                  <c:v>1938</c:v>
                </c:pt>
                <c:pt idx="86">
                  <c:v>1937</c:v>
                </c:pt>
                <c:pt idx="87">
                  <c:v>1936</c:v>
                </c:pt>
                <c:pt idx="88">
                  <c:v>1935</c:v>
                </c:pt>
                <c:pt idx="89">
                  <c:v>1934</c:v>
                </c:pt>
                <c:pt idx="90">
                  <c:v>1933</c:v>
                </c:pt>
                <c:pt idx="91">
                  <c:v>1932</c:v>
                </c:pt>
                <c:pt idx="92">
                  <c:v>1931</c:v>
                </c:pt>
                <c:pt idx="93">
                  <c:v>1930</c:v>
                </c:pt>
                <c:pt idx="94">
                  <c:v>1929</c:v>
                </c:pt>
                <c:pt idx="95">
                  <c:v>1928</c:v>
                </c:pt>
                <c:pt idx="96">
                  <c:v>1927</c:v>
                </c:pt>
                <c:pt idx="97">
                  <c:v>1926</c:v>
                </c:pt>
                <c:pt idx="98">
                  <c:v>1925</c:v>
                </c:pt>
                <c:pt idx="99">
                  <c:v>1924</c:v>
                </c:pt>
                <c:pt idx="100">
                  <c:v>1923</c:v>
                </c:pt>
                <c:pt idx="101">
                  <c:v>1922</c:v>
                </c:pt>
                <c:pt idx="102">
                  <c:v>1921</c:v>
                </c:pt>
                <c:pt idx="103">
                  <c:v>1920</c:v>
                </c:pt>
                <c:pt idx="104">
                  <c:v>1919</c:v>
                </c:pt>
              </c:strCache>
            </c:strRef>
          </c:cat>
          <c:val>
            <c:numRef>
              <c:f>List1!$C$3:$C$107</c:f>
              <c:numCache>
                <c:formatCode>#,##0</c:formatCode>
                <c:ptCount val="105"/>
                <c:pt idx="0">
                  <c:v>42925</c:v>
                </c:pt>
                <c:pt idx="1">
                  <c:v>48872</c:v>
                </c:pt>
                <c:pt idx="2">
                  <c:v>54203</c:v>
                </c:pt>
                <c:pt idx="3">
                  <c:v>53408</c:v>
                </c:pt>
                <c:pt idx="4">
                  <c:v>54093</c:v>
                </c:pt>
                <c:pt idx="5">
                  <c:v>55338</c:v>
                </c:pt>
                <c:pt idx="6">
                  <c:v>56091</c:v>
                </c:pt>
                <c:pt idx="7">
                  <c:v>54733</c:v>
                </c:pt>
                <c:pt idx="8">
                  <c:v>52976</c:v>
                </c:pt>
                <c:pt idx="9">
                  <c:v>51267</c:v>
                </c:pt>
                <c:pt idx="10">
                  <c:v>48000</c:v>
                </c:pt>
                <c:pt idx="11">
                  <c:v>47088</c:v>
                </c:pt>
                <c:pt idx="12">
                  <c:v>45421</c:v>
                </c:pt>
                <c:pt idx="13">
                  <c:v>47164</c:v>
                </c:pt>
                <c:pt idx="14">
                  <c:v>45954</c:v>
                </c:pt>
                <c:pt idx="15">
                  <c:v>43457</c:v>
                </c:pt>
                <c:pt idx="16">
                  <c:v>39537</c:v>
                </c:pt>
                <c:pt idx="17">
                  <c:v>35259</c:v>
                </c:pt>
                <c:pt idx="18">
                  <c:v>32409</c:v>
                </c:pt>
                <c:pt idx="19">
                  <c:v>29839</c:v>
                </c:pt>
                <c:pt idx="20">
                  <c:v>26713</c:v>
                </c:pt>
                <c:pt idx="21">
                  <c:v>23459</c:v>
                </c:pt>
                <c:pt idx="22">
                  <c:v>21276</c:v>
                </c:pt>
                <c:pt idx="23">
                  <c:v>19792</c:v>
                </c:pt>
                <c:pt idx="24">
                  <c:v>18426</c:v>
                </c:pt>
                <c:pt idx="25">
                  <c:v>17209</c:v>
                </c:pt>
                <c:pt idx="26">
                  <c:v>16125</c:v>
                </c:pt>
                <c:pt idx="27">
                  <c:v>15288</c:v>
                </c:pt>
                <c:pt idx="28">
                  <c:v>14947</c:v>
                </c:pt>
                <c:pt idx="29">
                  <c:v>15507</c:v>
                </c:pt>
                <c:pt idx="30">
                  <c:v>15323</c:v>
                </c:pt>
                <c:pt idx="31">
                  <c:v>13008</c:v>
                </c:pt>
                <c:pt idx="32">
                  <c:v>12703</c:v>
                </c:pt>
                <c:pt idx="33">
                  <c:v>11167</c:v>
                </c:pt>
                <c:pt idx="34">
                  <c:v>10141</c:v>
                </c:pt>
                <c:pt idx="35">
                  <c:v>10014</c:v>
                </c:pt>
                <c:pt idx="36">
                  <c:v>9466</c:v>
                </c:pt>
                <c:pt idx="37">
                  <c:v>9892</c:v>
                </c:pt>
                <c:pt idx="38">
                  <c:v>9894</c:v>
                </c:pt>
                <c:pt idx="39">
                  <c:v>9918</c:v>
                </c:pt>
                <c:pt idx="40">
                  <c:v>9327</c:v>
                </c:pt>
                <c:pt idx="41">
                  <c:v>9036</c:v>
                </c:pt>
                <c:pt idx="42">
                  <c:v>8443</c:v>
                </c:pt>
                <c:pt idx="43">
                  <c:v>8640</c:v>
                </c:pt>
                <c:pt idx="44">
                  <c:v>8659</c:v>
                </c:pt>
                <c:pt idx="45">
                  <c:v>8399</c:v>
                </c:pt>
                <c:pt idx="46">
                  <c:v>8351</c:v>
                </c:pt>
                <c:pt idx="47">
                  <c:v>8410</c:v>
                </c:pt>
                <c:pt idx="48">
                  <c:v>8677</c:v>
                </c:pt>
                <c:pt idx="49">
                  <c:v>8437</c:v>
                </c:pt>
                <c:pt idx="50">
                  <c:v>8004</c:v>
                </c:pt>
                <c:pt idx="51">
                  <c:v>8125</c:v>
                </c:pt>
                <c:pt idx="52">
                  <c:v>8112</c:v>
                </c:pt>
                <c:pt idx="53">
                  <c:v>8023</c:v>
                </c:pt>
                <c:pt idx="54">
                  <c:v>7880</c:v>
                </c:pt>
                <c:pt idx="55">
                  <c:v>7413</c:v>
                </c:pt>
                <c:pt idx="56">
                  <c:v>7324</c:v>
                </c:pt>
                <c:pt idx="57">
                  <c:v>7500</c:v>
                </c:pt>
                <c:pt idx="58">
                  <c:v>7396</c:v>
                </c:pt>
                <c:pt idx="59">
                  <c:v>7484</c:v>
                </c:pt>
                <c:pt idx="60">
                  <c:v>7047</c:v>
                </c:pt>
                <c:pt idx="61">
                  <c:v>5975</c:v>
                </c:pt>
                <c:pt idx="62">
                  <c:v>6013</c:v>
                </c:pt>
                <c:pt idx="63">
                  <c:v>6306</c:v>
                </c:pt>
                <c:pt idx="64">
                  <c:v>6583</c:v>
                </c:pt>
                <c:pt idx="65">
                  <c:v>7648</c:v>
                </c:pt>
                <c:pt idx="66">
                  <c:v>8979</c:v>
                </c:pt>
                <c:pt idx="67">
                  <c:v>9164</c:v>
                </c:pt>
                <c:pt idx="68">
                  <c:v>9308</c:v>
                </c:pt>
                <c:pt idx="69">
                  <c:v>9595</c:v>
                </c:pt>
                <c:pt idx="70">
                  <c:v>9485</c:v>
                </c:pt>
                <c:pt idx="71">
                  <c:v>9733</c:v>
                </c:pt>
                <c:pt idx="72">
                  <c:v>10714</c:v>
                </c:pt>
                <c:pt idx="73">
                  <c:v>11923</c:v>
                </c:pt>
                <c:pt idx="74">
                  <c:v>12666</c:v>
                </c:pt>
                <c:pt idx="75">
                  <c:v>15601</c:v>
                </c:pt>
                <c:pt idx="76">
                  <c:v>17839</c:v>
                </c:pt>
                <c:pt idx="77">
                  <c:v>19079</c:v>
                </c:pt>
                <c:pt idx="78">
                  <c:v>17836</c:v>
                </c:pt>
                <c:pt idx="79">
                  <c:v>10609</c:v>
                </c:pt>
                <c:pt idx="80">
                  <c:v>9903</c:v>
                </c:pt>
                <c:pt idx="81">
                  <c:v>10226</c:v>
                </c:pt>
                <c:pt idx="82">
                  <c:v>11493</c:v>
                </c:pt>
                <c:pt idx="83">
                  <c:v>14189</c:v>
                </c:pt>
                <c:pt idx="84">
                  <c:v>14918</c:v>
                </c:pt>
                <c:pt idx="85">
                  <c:v>12778</c:v>
                </c:pt>
                <c:pt idx="86">
                  <c:v>15458</c:v>
                </c:pt>
                <c:pt idx="87">
                  <c:v>16663</c:v>
                </c:pt>
                <c:pt idx="88">
                  <c:v>18425</c:v>
                </c:pt>
                <c:pt idx="89">
                  <c:v>20074</c:v>
                </c:pt>
                <c:pt idx="90">
                  <c:v>21465</c:v>
                </c:pt>
                <c:pt idx="91">
                  <c:v>23415</c:v>
                </c:pt>
                <c:pt idx="92">
                  <c:v>23501</c:v>
                </c:pt>
                <c:pt idx="93">
                  <c:v>24926</c:v>
                </c:pt>
                <c:pt idx="94">
                  <c:v>24070</c:v>
                </c:pt>
                <c:pt idx="95">
                  <c:v>25596</c:v>
                </c:pt>
                <c:pt idx="96">
                  <c:v>25914</c:v>
                </c:pt>
                <c:pt idx="97">
                  <c:v>26696</c:v>
                </c:pt>
                <c:pt idx="98">
                  <c:v>26886</c:v>
                </c:pt>
                <c:pt idx="99">
                  <c:v>27198</c:v>
                </c:pt>
                <c:pt idx="100">
                  <c:v>27789</c:v>
                </c:pt>
                <c:pt idx="101">
                  <c:v>28274</c:v>
                </c:pt>
                <c:pt idx="102">
                  <c:v>30524</c:v>
                </c:pt>
                <c:pt idx="103">
                  <c:v>30810</c:v>
                </c:pt>
                <c:pt idx="104">
                  <c:v>21090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BC-4E5D-8A0B-699CC9D1A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975568"/>
        <c:axId val="1134381712"/>
      </c:lineChart>
      <c:catAx>
        <c:axId val="116997556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34381712"/>
        <c:crosses val="autoZero"/>
        <c:auto val="1"/>
        <c:lblAlgn val="ctr"/>
        <c:lblOffset val="100"/>
        <c:noMultiLvlLbl val="0"/>
      </c:catAx>
      <c:valAx>
        <c:axId val="113438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997556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51049868766408"/>
          <c:y val="0.93707252382925821"/>
          <c:w val="0.77886767279090119"/>
          <c:h val="5.8297923285905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1950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List1!$A$2:$A$32</c:f>
              <c:strCache>
                <c:ptCount val="31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45-49</c:v>
                </c:pt>
              </c:strCache>
            </c:strRef>
          </c:cat>
          <c:val>
            <c:numRef>
              <c:f>List1!$B$2:$B$32</c:f>
              <c:numCache>
                <c:formatCode>General</c:formatCode>
                <c:ptCount val="31"/>
                <c:pt idx="0">
                  <c:v>3</c:v>
                </c:pt>
                <c:pt idx="1">
                  <c:v>11.7</c:v>
                </c:pt>
                <c:pt idx="2">
                  <c:v>34.200000000000003</c:v>
                </c:pt>
                <c:pt idx="3">
                  <c:v>70.2</c:v>
                </c:pt>
                <c:pt idx="4">
                  <c:v>116.7</c:v>
                </c:pt>
                <c:pt idx="5">
                  <c:v>153.69999999999999</c:v>
                </c:pt>
                <c:pt idx="6">
                  <c:v>183.1</c:v>
                </c:pt>
                <c:pt idx="7">
                  <c:v>195.4</c:v>
                </c:pt>
                <c:pt idx="8">
                  <c:v>200.8</c:v>
                </c:pt>
                <c:pt idx="9">
                  <c:v>202.1</c:v>
                </c:pt>
                <c:pt idx="10">
                  <c:v>190.2</c:v>
                </c:pt>
                <c:pt idx="11">
                  <c:v>175.1</c:v>
                </c:pt>
                <c:pt idx="12">
                  <c:v>156.80000000000001</c:v>
                </c:pt>
                <c:pt idx="13">
                  <c:v>144</c:v>
                </c:pt>
                <c:pt idx="14">
                  <c:v>125.6</c:v>
                </c:pt>
                <c:pt idx="15">
                  <c:v>123.1</c:v>
                </c:pt>
                <c:pt idx="16">
                  <c:v>96</c:v>
                </c:pt>
                <c:pt idx="17">
                  <c:v>93.2</c:v>
                </c:pt>
                <c:pt idx="18">
                  <c:v>85.6</c:v>
                </c:pt>
                <c:pt idx="19">
                  <c:v>75.5</c:v>
                </c:pt>
                <c:pt idx="20">
                  <c:v>73.8</c:v>
                </c:pt>
                <c:pt idx="21">
                  <c:v>61.2</c:v>
                </c:pt>
                <c:pt idx="22">
                  <c:v>52.7</c:v>
                </c:pt>
                <c:pt idx="23">
                  <c:v>46.4</c:v>
                </c:pt>
                <c:pt idx="24">
                  <c:v>38</c:v>
                </c:pt>
                <c:pt idx="25">
                  <c:v>29.5</c:v>
                </c:pt>
                <c:pt idx="26">
                  <c:v>22.5</c:v>
                </c:pt>
                <c:pt idx="27">
                  <c:v>16</c:v>
                </c:pt>
                <c:pt idx="28">
                  <c:v>10.9</c:v>
                </c:pt>
                <c:pt idx="29">
                  <c:v>6.2</c:v>
                </c:pt>
                <c:pt idx="30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D1-4863-BB5E-A67418C853E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1960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List1!$A$2:$A$32</c:f>
              <c:strCache>
                <c:ptCount val="31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45-49</c:v>
                </c:pt>
              </c:strCache>
            </c:strRef>
          </c:cat>
          <c:val>
            <c:numRef>
              <c:f>List1!$C$2:$C$32</c:f>
              <c:numCache>
                <c:formatCode>General</c:formatCode>
                <c:ptCount val="31"/>
                <c:pt idx="0">
                  <c:v>1.3</c:v>
                </c:pt>
                <c:pt idx="1">
                  <c:v>7.7</c:v>
                </c:pt>
                <c:pt idx="2">
                  <c:v>26.2</c:v>
                </c:pt>
                <c:pt idx="3">
                  <c:v>71</c:v>
                </c:pt>
                <c:pt idx="4">
                  <c:v>128.9</c:v>
                </c:pt>
                <c:pt idx="5">
                  <c:v>176.4</c:v>
                </c:pt>
                <c:pt idx="6">
                  <c:v>187.2</c:v>
                </c:pt>
                <c:pt idx="7">
                  <c:v>196.6</c:v>
                </c:pt>
                <c:pt idx="8">
                  <c:v>188.7</c:v>
                </c:pt>
                <c:pt idx="9">
                  <c:v>175.1</c:v>
                </c:pt>
                <c:pt idx="10">
                  <c:v>155.19999999999999</c:v>
                </c:pt>
                <c:pt idx="11">
                  <c:v>135.4</c:v>
                </c:pt>
                <c:pt idx="12">
                  <c:v>115.8</c:v>
                </c:pt>
                <c:pt idx="13">
                  <c:v>97.2</c:v>
                </c:pt>
                <c:pt idx="14">
                  <c:v>81.8</c:v>
                </c:pt>
                <c:pt idx="15">
                  <c:v>66.5</c:v>
                </c:pt>
                <c:pt idx="16">
                  <c:v>56.9</c:v>
                </c:pt>
                <c:pt idx="17">
                  <c:v>47.1</c:v>
                </c:pt>
                <c:pt idx="18">
                  <c:v>40.9</c:v>
                </c:pt>
                <c:pt idx="19">
                  <c:v>35.5</c:v>
                </c:pt>
                <c:pt idx="20">
                  <c:v>29.1</c:v>
                </c:pt>
                <c:pt idx="21">
                  <c:v>23.9</c:v>
                </c:pt>
                <c:pt idx="22">
                  <c:v>19.100000000000001</c:v>
                </c:pt>
                <c:pt idx="23">
                  <c:v>15.7</c:v>
                </c:pt>
                <c:pt idx="24">
                  <c:v>10.6</c:v>
                </c:pt>
                <c:pt idx="25">
                  <c:v>9.1999999999999993</c:v>
                </c:pt>
                <c:pt idx="26">
                  <c:v>5.8</c:v>
                </c:pt>
                <c:pt idx="27">
                  <c:v>3.7</c:v>
                </c:pt>
                <c:pt idx="28">
                  <c:v>2.6</c:v>
                </c:pt>
                <c:pt idx="29">
                  <c:v>1.2</c:v>
                </c:pt>
                <c:pt idx="30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D1-4863-BB5E-A67418C853E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1970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List1!$A$2:$A$32</c:f>
              <c:strCache>
                <c:ptCount val="31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45-49</c:v>
                </c:pt>
              </c:strCache>
            </c:strRef>
          </c:cat>
          <c:val>
            <c:numRef>
              <c:f>List1!$D$2:$D$32</c:f>
              <c:numCache>
                <c:formatCode>General</c:formatCode>
                <c:ptCount val="31"/>
                <c:pt idx="0">
                  <c:v>1.7</c:v>
                </c:pt>
                <c:pt idx="1">
                  <c:v>8.3000000000000007</c:v>
                </c:pt>
                <c:pt idx="2">
                  <c:v>27.1</c:v>
                </c:pt>
                <c:pt idx="3">
                  <c:v>69.2</c:v>
                </c:pt>
                <c:pt idx="4">
                  <c:v>132.80000000000001</c:v>
                </c:pt>
                <c:pt idx="5">
                  <c:v>175.3</c:v>
                </c:pt>
                <c:pt idx="6">
                  <c:v>184.8</c:v>
                </c:pt>
                <c:pt idx="7">
                  <c:v>185.6</c:v>
                </c:pt>
                <c:pt idx="8">
                  <c:v>172.6</c:v>
                </c:pt>
                <c:pt idx="9">
                  <c:v>152.4</c:v>
                </c:pt>
                <c:pt idx="10">
                  <c:v>135</c:v>
                </c:pt>
                <c:pt idx="11">
                  <c:v>121.9</c:v>
                </c:pt>
                <c:pt idx="12">
                  <c:v>100.2</c:v>
                </c:pt>
                <c:pt idx="13">
                  <c:v>85.1</c:v>
                </c:pt>
                <c:pt idx="14">
                  <c:v>70.599999999999994</c:v>
                </c:pt>
                <c:pt idx="15">
                  <c:v>62.2</c:v>
                </c:pt>
                <c:pt idx="16">
                  <c:v>47.4</c:v>
                </c:pt>
                <c:pt idx="17">
                  <c:v>39.299999999999997</c:v>
                </c:pt>
                <c:pt idx="18">
                  <c:v>34.200000000000003</c:v>
                </c:pt>
                <c:pt idx="19">
                  <c:v>24.5</c:v>
                </c:pt>
                <c:pt idx="20">
                  <c:v>20.6</c:v>
                </c:pt>
                <c:pt idx="21">
                  <c:v>16.5</c:v>
                </c:pt>
                <c:pt idx="22">
                  <c:v>12</c:v>
                </c:pt>
                <c:pt idx="23">
                  <c:v>10.3</c:v>
                </c:pt>
                <c:pt idx="24">
                  <c:v>8</c:v>
                </c:pt>
                <c:pt idx="25">
                  <c:v>5.9</c:v>
                </c:pt>
                <c:pt idx="26">
                  <c:v>3.9</c:v>
                </c:pt>
                <c:pt idx="27">
                  <c:v>2.2000000000000002</c:v>
                </c:pt>
                <c:pt idx="28">
                  <c:v>1.5</c:v>
                </c:pt>
                <c:pt idx="29">
                  <c:v>0.8</c:v>
                </c:pt>
                <c:pt idx="30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D1-4863-BB5E-A67418C853EF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1980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List1!$A$2:$A$32</c:f>
              <c:strCache>
                <c:ptCount val="31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45-49</c:v>
                </c:pt>
              </c:strCache>
            </c:strRef>
          </c:cat>
          <c:val>
            <c:numRef>
              <c:f>List1!$E$2:$E$32</c:f>
              <c:numCache>
                <c:formatCode>General</c:formatCode>
                <c:ptCount val="31"/>
                <c:pt idx="0">
                  <c:v>1.2</c:v>
                </c:pt>
                <c:pt idx="1">
                  <c:v>7.3</c:v>
                </c:pt>
                <c:pt idx="2">
                  <c:v>31</c:v>
                </c:pt>
                <c:pt idx="3">
                  <c:v>88</c:v>
                </c:pt>
                <c:pt idx="4">
                  <c:v>154.4</c:v>
                </c:pt>
                <c:pt idx="5">
                  <c:v>202.3</c:v>
                </c:pt>
                <c:pt idx="6">
                  <c:v>215.5</c:v>
                </c:pt>
                <c:pt idx="7">
                  <c:v>212.2</c:v>
                </c:pt>
                <c:pt idx="8">
                  <c:v>189.9</c:v>
                </c:pt>
                <c:pt idx="9">
                  <c:v>166.9</c:v>
                </c:pt>
                <c:pt idx="10">
                  <c:v>148.80000000000001</c:v>
                </c:pt>
                <c:pt idx="11">
                  <c:v>127.6</c:v>
                </c:pt>
                <c:pt idx="12">
                  <c:v>107.3</c:v>
                </c:pt>
                <c:pt idx="13">
                  <c:v>86.5</c:v>
                </c:pt>
                <c:pt idx="14">
                  <c:v>73.099999999999994</c:v>
                </c:pt>
                <c:pt idx="15">
                  <c:v>59</c:v>
                </c:pt>
                <c:pt idx="16">
                  <c:v>47.9</c:v>
                </c:pt>
                <c:pt idx="17">
                  <c:v>40.700000000000003</c:v>
                </c:pt>
                <c:pt idx="18">
                  <c:v>33.799999999999997</c:v>
                </c:pt>
                <c:pt idx="19">
                  <c:v>27.7</c:v>
                </c:pt>
                <c:pt idx="20">
                  <c:v>20.399999999999999</c:v>
                </c:pt>
                <c:pt idx="21">
                  <c:v>16.399999999999999</c:v>
                </c:pt>
                <c:pt idx="22">
                  <c:v>11.8</c:v>
                </c:pt>
                <c:pt idx="23">
                  <c:v>9</c:v>
                </c:pt>
                <c:pt idx="24">
                  <c:v>6.1</c:v>
                </c:pt>
                <c:pt idx="25">
                  <c:v>4.4000000000000004</c:v>
                </c:pt>
                <c:pt idx="26">
                  <c:v>3</c:v>
                </c:pt>
                <c:pt idx="27">
                  <c:v>1.5</c:v>
                </c:pt>
                <c:pt idx="28">
                  <c:v>1.2</c:v>
                </c:pt>
                <c:pt idx="29">
                  <c:v>0.7</c:v>
                </c:pt>
                <c:pt idx="30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D1-4863-BB5E-A67418C853EF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1990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List1!$A$2:$A$32</c:f>
              <c:strCache>
                <c:ptCount val="31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45-49</c:v>
                </c:pt>
              </c:strCache>
            </c:strRef>
          </c:cat>
          <c:val>
            <c:numRef>
              <c:f>List1!$F$2:$F$32</c:f>
              <c:numCache>
                <c:formatCode>General</c:formatCode>
                <c:ptCount val="31"/>
                <c:pt idx="0">
                  <c:v>1.2776785230902494</c:v>
                </c:pt>
                <c:pt idx="1">
                  <c:v>5.9945869774308278</c:v>
                </c:pt>
                <c:pt idx="2">
                  <c:v>24.441332277902941</c:v>
                </c:pt>
                <c:pt idx="3">
                  <c:v>73.011270019112899</c:v>
                </c:pt>
                <c:pt idx="4">
                  <c:v>141.14018588183228</c:v>
                </c:pt>
                <c:pt idx="5">
                  <c:v>175.97729139349576</c:v>
                </c:pt>
                <c:pt idx="6">
                  <c:v>184.88820817754552</c:v>
                </c:pt>
                <c:pt idx="7">
                  <c:v>181.11391244556498</c:v>
                </c:pt>
                <c:pt idx="8">
                  <c:v>173.61404993652138</c:v>
                </c:pt>
                <c:pt idx="9">
                  <c:v>156.62244374404457</c:v>
                </c:pt>
                <c:pt idx="10">
                  <c:v>144.31848436865042</c:v>
                </c:pt>
                <c:pt idx="11">
                  <c:v>121.41298759050041</c:v>
                </c:pt>
                <c:pt idx="12">
                  <c:v>100.35986200333096</c:v>
                </c:pt>
                <c:pt idx="13">
                  <c:v>83.877512204399935</c:v>
                </c:pt>
                <c:pt idx="14">
                  <c:v>68.046429782219136</c:v>
                </c:pt>
                <c:pt idx="15">
                  <c:v>56.871497458621143</c:v>
                </c:pt>
                <c:pt idx="16">
                  <c:v>43.586087172174345</c:v>
                </c:pt>
                <c:pt idx="17">
                  <c:v>37.979717637701334</c:v>
                </c:pt>
                <c:pt idx="18">
                  <c:v>30.127230535328476</c:v>
                </c:pt>
                <c:pt idx="19">
                  <c:v>23.42628863980142</c:v>
                </c:pt>
                <c:pt idx="20">
                  <c:v>19.151481217550646</c:v>
                </c:pt>
                <c:pt idx="21">
                  <c:v>13.95203206212036</c:v>
                </c:pt>
                <c:pt idx="22">
                  <c:v>10.382701218465762</c:v>
                </c:pt>
                <c:pt idx="23">
                  <c:v>7.5661439003950672</c:v>
                </c:pt>
                <c:pt idx="24">
                  <c:v>5.6031444512144128</c:v>
                </c:pt>
                <c:pt idx="25">
                  <c:v>3.615249780893953</c:v>
                </c:pt>
                <c:pt idx="26">
                  <c:v>2.2944920115449179</c:v>
                </c:pt>
                <c:pt idx="27">
                  <c:v>1.1828829873593878</c:v>
                </c:pt>
                <c:pt idx="28">
                  <c:v>0.73492260346332272</c:v>
                </c:pt>
                <c:pt idx="29">
                  <c:v>0.43349100506164501</c:v>
                </c:pt>
                <c:pt idx="30">
                  <c:v>4.4373184397205084E-2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FD1-4863-BB5E-A67418C853EF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2000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List1!$A$2:$A$32</c:f>
              <c:strCache>
                <c:ptCount val="31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45-49</c:v>
                </c:pt>
              </c:strCache>
            </c:strRef>
          </c:cat>
          <c:val>
            <c:numRef>
              <c:f>List1!$G$2:$G$32</c:f>
              <c:numCache>
                <c:formatCode>General</c:formatCode>
                <c:ptCount val="31"/>
                <c:pt idx="0">
                  <c:v>1.101355278857038</c:v>
                </c:pt>
                <c:pt idx="1">
                  <c:v>3.615174580899065</c:v>
                </c:pt>
                <c:pt idx="2">
                  <c:v>8.5796424400323428</c:v>
                </c:pt>
                <c:pt idx="3">
                  <c:v>17.9043446513326</c:v>
                </c:pt>
                <c:pt idx="4">
                  <c:v>33.183352080989877</c:v>
                </c:pt>
                <c:pt idx="5">
                  <c:v>44.8853388301984</c:v>
                </c:pt>
                <c:pt idx="6">
                  <c:v>53.454006360440928</c:v>
                </c:pt>
                <c:pt idx="7">
                  <c:v>64.978638432246669</c:v>
                </c:pt>
                <c:pt idx="8">
                  <c:v>79.870357988735648</c:v>
                </c:pt>
                <c:pt idx="9">
                  <c:v>91.292150283293907</c:v>
                </c:pt>
                <c:pt idx="10">
                  <c:v>98.23628582544417</c:v>
                </c:pt>
                <c:pt idx="11">
                  <c:v>100.20902496003934</c:v>
                </c:pt>
                <c:pt idx="12">
                  <c:v>91.392316168012684</c:v>
                </c:pt>
                <c:pt idx="13">
                  <c:v>84.298685034439572</c:v>
                </c:pt>
                <c:pt idx="14">
                  <c:v>74.017236890782783</c:v>
                </c:pt>
                <c:pt idx="15">
                  <c:v>61.717454690983935</c:v>
                </c:pt>
                <c:pt idx="16">
                  <c:v>52.388634937707266</c:v>
                </c:pt>
                <c:pt idx="17">
                  <c:v>40.802328948772278</c:v>
                </c:pt>
                <c:pt idx="18">
                  <c:v>32.725678698833065</c:v>
                </c:pt>
                <c:pt idx="19">
                  <c:v>26.955718745877487</c:v>
                </c:pt>
                <c:pt idx="20">
                  <c:v>22.658991997753755</c:v>
                </c:pt>
                <c:pt idx="21">
                  <c:v>17.470544661700373</c:v>
                </c:pt>
                <c:pt idx="22">
                  <c:v>13.138620669038296</c:v>
                </c:pt>
                <c:pt idx="23">
                  <c:v>10.254450495207159</c:v>
                </c:pt>
                <c:pt idx="24">
                  <c:v>7.0508144906394357</c:v>
                </c:pt>
                <c:pt idx="25">
                  <c:v>4.8969831963051522</c:v>
                </c:pt>
                <c:pt idx="26">
                  <c:v>2.9548332629801601</c:v>
                </c:pt>
                <c:pt idx="27">
                  <c:v>1.8929073335818971</c:v>
                </c:pt>
                <c:pt idx="28">
                  <c:v>0.90337890677669008</c:v>
                </c:pt>
                <c:pt idx="29">
                  <c:v>0.47117335252928477</c:v>
                </c:pt>
                <c:pt idx="30">
                  <c:v>6.4882238736692896E-2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FD1-4863-BB5E-A67418C853EF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2010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List1!$A$2:$A$32</c:f>
              <c:strCache>
                <c:ptCount val="31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45-49</c:v>
                </c:pt>
              </c:strCache>
            </c:strRef>
          </c:cat>
          <c:val>
            <c:numRef>
              <c:f>List1!$H$2:$H$32</c:f>
              <c:numCache>
                <c:formatCode>General</c:formatCode>
                <c:ptCount val="31"/>
                <c:pt idx="0">
                  <c:v>1.7871844816160967</c:v>
                </c:pt>
                <c:pt idx="1">
                  <c:v>4.4572814149194127</c:v>
                </c:pt>
                <c:pt idx="2">
                  <c:v>7.9431438127090299</c:v>
                </c:pt>
                <c:pt idx="3">
                  <c:v>15.163749111814482</c:v>
                </c:pt>
                <c:pt idx="4">
                  <c:v>24.93272984617299</c:v>
                </c:pt>
                <c:pt idx="5">
                  <c:v>32.475509013297298</c:v>
                </c:pt>
                <c:pt idx="6">
                  <c:v>39.407026615060445</c:v>
                </c:pt>
                <c:pt idx="7">
                  <c:v>44.262343231415393</c:v>
                </c:pt>
                <c:pt idx="8">
                  <c:v>51.057525888116402</c:v>
                </c:pt>
                <c:pt idx="9">
                  <c:v>60.314409478183542</c:v>
                </c:pt>
                <c:pt idx="10">
                  <c:v>71.748625383408481</c:v>
                </c:pt>
                <c:pt idx="11">
                  <c:v>86.898923276396644</c:v>
                </c:pt>
                <c:pt idx="12">
                  <c:v>100.625095288916</c:v>
                </c:pt>
                <c:pt idx="13">
                  <c:v>116.4187643020595</c:v>
                </c:pt>
                <c:pt idx="14">
                  <c:v>120.9438356889524</c:v>
                </c:pt>
                <c:pt idx="15">
                  <c:v>122.92768743967845</c:v>
                </c:pt>
                <c:pt idx="16">
                  <c:v>115.26169284167841</c:v>
                </c:pt>
                <c:pt idx="17">
                  <c:v>102.4066742713995</c:v>
                </c:pt>
                <c:pt idx="18">
                  <c:v>87.340939008336989</c:v>
                </c:pt>
                <c:pt idx="19">
                  <c:v>70.961026697570603</c:v>
                </c:pt>
                <c:pt idx="20">
                  <c:v>60.259740259740262</c:v>
                </c:pt>
                <c:pt idx="21">
                  <c:v>46.398755395841093</c:v>
                </c:pt>
                <c:pt idx="22">
                  <c:v>35.573405155462332</c:v>
                </c:pt>
                <c:pt idx="23">
                  <c:v>24.774253299374855</c:v>
                </c:pt>
                <c:pt idx="24">
                  <c:v>18.500026987639661</c:v>
                </c:pt>
                <c:pt idx="25">
                  <c:v>12.883918284766908</c:v>
                </c:pt>
                <c:pt idx="26">
                  <c:v>7.7451023617418402</c:v>
                </c:pt>
                <c:pt idx="27">
                  <c:v>4.665956521086823</c:v>
                </c:pt>
                <c:pt idx="28">
                  <c:v>2.5164162658765017</c:v>
                </c:pt>
                <c:pt idx="29">
                  <c:v>1.273700969749602</c:v>
                </c:pt>
                <c:pt idx="30">
                  <c:v>0.26028264328855288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FD1-4863-BB5E-A67418C853EF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List1!$A$2:$A$32</c:f>
              <c:strCache>
                <c:ptCount val="31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45-49</c:v>
                </c:pt>
              </c:strCache>
            </c:strRef>
          </c:cat>
          <c:val>
            <c:numRef>
              <c:f>List1!$I$2:$I$32</c:f>
              <c:numCache>
                <c:formatCode>General</c:formatCode>
                <c:ptCount val="31"/>
                <c:pt idx="0">
                  <c:v>1.6822051074179165</c:v>
                </c:pt>
                <c:pt idx="1">
                  <c:v>3.427700901358385</c:v>
                </c:pt>
                <c:pt idx="2">
                  <c:v>7.7196765498652287</c:v>
                </c:pt>
                <c:pt idx="3">
                  <c:v>12.981683082771729</c:v>
                </c:pt>
                <c:pt idx="4">
                  <c:v>21.152760283195065</c:v>
                </c:pt>
                <c:pt idx="5">
                  <c:v>28.279551034724658</c:v>
                </c:pt>
                <c:pt idx="6">
                  <c:v>39.766771488469601</c:v>
                </c:pt>
                <c:pt idx="7">
                  <c:v>48.643874275619901</c:v>
                </c:pt>
                <c:pt idx="8">
                  <c:v>58.251600961640747</c:v>
                </c:pt>
                <c:pt idx="9">
                  <c:v>71.853584472075184</c:v>
                </c:pt>
                <c:pt idx="10">
                  <c:v>82.70988410440026</c:v>
                </c:pt>
                <c:pt idx="11">
                  <c:v>97.437108775245065</c:v>
                </c:pt>
                <c:pt idx="12">
                  <c:v>112.3359913587699</c:v>
                </c:pt>
                <c:pt idx="13">
                  <c:v>117.71645701503057</c:v>
                </c:pt>
                <c:pt idx="14">
                  <c:v>127.3596704185978</c:v>
                </c:pt>
                <c:pt idx="15">
                  <c:v>123.23501037799281</c:v>
                </c:pt>
                <c:pt idx="16">
                  <c:v>124.80757333793719</c:v>
                </c:pt>
                <c:pt idx="17">
                  <c:v>112.19414874666894</c:v>
                </c:pt>
                <c:pt idx="18">
                  <c:v>101.97721131714012</c:v>
                </c:pt>
                <c:pt idx="19">
                  <c:v>90.352564552589826</c:v>
                </c:pt>
                <c:pt idx="20">
                  <c:v>78.886988444370289</c:v>
                </c:pt>
                <c:pt idx="21">
                  <c:v>65.351297988014295</c:v>
                </c:pt>
                <c:pt idx="22">
                  <c:v>51.792773995168019</c:v>
                </c:pt>
                <c:pt idx="23">
                  <c:v>40.073773715401622</c:v>
                </c:pt>
                <c:pt idx="24">
                  <c:v>31.843597573065789</c:v>
                </c:pt>
                <c:pt idx="25">
                  <c:v>20.52980132450331</c:v>
                </c:pt>
                <c:pt idx="26">
                  <c:v>13.908845335938848</c:v>
                </c:pt>
                <c:pt idx="27">
                  <c:v>9.0771218333988664</c:v>
                </c:pt>
                <c:pt idx="28">
                  <c:v>5.4940205639645203</c:v>
                </c:pt>
                <c:pt idx="29">
                  <c:v>3.0864863698171852</c:v>
                </c:pt>
                <c:pt idx="30">
                  <c:v>0.72787846100241993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FD1-4863-BB5E-A67418C85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579887"/>
        <c:axId val="143891487"/>
      </c:lineChart>
      <c:catAx>
        <c:axId val="1385798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věk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891487"/>
        <c:crosses val="autoZero"/>
        <c:auto val="1"/>
        <c:lblAlgn val="ctr"/>
        <c:lblOffset val="100"/>
        <c:noMultiLvlLbl val="0"/>
      </c:catAx>
      <c:valAx>
        <c:axId val="143891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fx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579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140664961636833"/>
          <c:y val="3.4850208941273643E-2"/>
          <c:w val="0.79495311167945437"/>
          <c:h val="8.833939235856387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9B326-8B35-46DD-9DB4-76835E658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213C63-DCD0-4840-A2BC-7412CA5D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59D3E-7D6E-486A-A2E4-6FE4C3A4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2F0E9-82B3-48DB-A23A-4F4A326C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FD00C-0BD3-49DD-9412-517E047B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F45B9-D7A7-47DA-9A61-AD62FC2C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1B25CE-056C-41B2-AF6D-B7E47BE74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1D4131-E1B8-4509-B1D8-5655E2C0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531DB4-4FA4-45A7-B348-50734832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8DA411-6BCB-4CF6-8B6E-63F7CA79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66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C3D619-E752-4EB4-A9F3-C1601F616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25F0B7-58EE-46FA-909C-5B88B2B16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8E7BFB-24D5-4BF6-96C2-A7C0CF7A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FF2513-3EB7-4322-92B5-A3CEDDEA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02F0CC-EAD2-4158-9226-34FC4415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24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C3389-3251-46D7-B256-AED90C3B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61AC53-8611-410C-BEEA-602EDBB74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83EB8A-9753-44AC-A808-D2F9A81D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06645B-4858-48B6-898A-AAEAAD47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4C969-22C1-41A6-96C1-65DD17E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46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CBDF8-DF49-4D25-B5F0-19882B24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895902F-8AF1-48F7-9B1F-9BD02A78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A13EFD-F458-43A9-8C41-C5124173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006B4E-4E2C-42A2-810B-B23F36D0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C1479-6503-4FD4-9040-F40FEA6B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94F17-B09F-4F45-869E-D8519718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EB493C-93B3-4045-9C86-6B9494C0F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543E4BD-1B77-46E9-9928-3751493C8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F5655C-C121-43B4-9705-582D6A1F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689C25-D242-45CE-A357-76FB81AA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70CC0A-5209-49C5-9877-FCF4A2EF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48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6CFB4-1780-4886-95F8-7B007D2F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5FFF8B-61DD-46BE-B4D9-9EDC82487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92FB40-2B7D-43E1-B748-EA3960216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110F871-40F2-48F2-883F-92B2396C0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E0986B2-6982-4DA0-92B8-494C709CB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431223-4452-4941-866D-F0C508AE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C5E743-1FC2-4CD4-9681-FFC437F9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7986F3-443D-4438-BB1C-2BB336C6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95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8A27A-5764-4D2C-985B-7527CAF5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C14314-1400-45B5-AAAF-5D9A0609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DE1A03-7BCB-4A81-A4D9-8FDC6D8B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DD284D-2900-4ABD-A97C-467F43B1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F35857-6DD1-4AF8-A116-326A1B2B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6A6B29-10A0-42B4-9219-88927E7C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76BA1E-88BC-42DA-BEC5-D749B024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34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6DCFC-EDEE-47F9-B445-41CBEEC9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B73494-52D2-46F8-BD53-091C23A94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1F9B2DD-03E4-4326-A896-1BB0F1DB4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DBDA8-3F0B-475D-A9B0-EBB16577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6C80A0-2158-4810-918B-0219461C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7CC6D0-A079-4941-A126-0216FAE2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59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2336F-7EC2-4F0A-8180-0051420F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8EEF40-1229-4F15-B7DE-536F8387F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FB4FD09-5C1B-4B67-B8A1-348E16E25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178178-DA57-4441-AFA4-DD1B3463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88262F-8F52-43BC-BEC0-D7BB7006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AE032A-075E-4CE1-86C4-991EA777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41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B26760-1F0E-4E78-AA9C-F580475D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7B7B232-BABE-4AB2-BB66-228C4D1D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DFD77F-2117-42BC-BC9D-223DE782E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E1F5-8621-4B47-A4F3-696459480994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B7C2A7-5A5F-4A8B-A676-ABDA5ECFB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40DB0D-7F98-45B5-AFB5-ABF13060D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D4C0-41C1-423B-BF61-837A2670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1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00FCD-26DB-40A4-AF0F-6EC84CFA2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cap="all" dirty="0">
                <a:solidFill>
                  <a:srgbClr val="50B4C8"/>
                </a:solidFill>
                <a:latin typeface="Tw Cen MT" panose="020B0602020104020603" pitchFamily="34" charset="-18"/>
              </a:rPr>
              <a:t>dynamika obyvatelstva / Porodnost a plodnost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CBEE8F-F1A5-4A3F-AA41-95B0825A2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527" y="3602038"/>
            <a:ext cx="9477955" cy="1655762"/>
          </a:xfrm>
        </p:spPr>
        <p:txBody>
          <a:bodyPr/>
          <a:lstStyle/>
          <a:p>
            <a:r>
              <a:rPr lang="cs-CZ" dirty="0">
                <a:latin typeface="Tw Cen MT" panose="020B0602020104020603" pitchFamily="34" charset="-18"/>
              </a:rPr>
              <a:t>Z0043, ZA0043 Geografie obyvatelstva a </a:t>
            </a:r>
            <a:r>
              <a:rPr lang="cs-CZ" dirty="0" err="1">
                <a:latin typeface="Tw Cen MT" panose="020B0602020104020603" pitchFamily="34" charset="-18"/>
              </a:rPr>
              <a:t>geodemografie</a:t>
            </a:r>
            <a:r>
              <a:rPr lang="cs-CZ" dirty="0">
                <a:latin typeface="Tw Cen MT" panose="020B0602020104020603" pitchFamily="34" charset="-18"/>
              </a:rPr>
              <a:t> – podzim 2024</a:t>
            </a:r>
          </a:p>
        </p:txBody>
      </p:sp>
    </p:spTree>
    <p:extLst>
      <p:ext uri="{BB962C8B-B14F-4D97-AF65-F5344CB8AC3E}">
        <p14:creationId xmlns:p14="http://schemas.microsoft.com/office/powerpoint/2010/main" val="66394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Úhrnná plodnost (</a:t>
            </a:r>
            <a:r>
              <a:rPr lang="cs-CZ" dirty="0" err="1">
                <a:solidFill>
                  <a:srgbClr val="50B4C8"/>
                </a:solidFill>
                <a:latin typeface="Tw Cen MT" panose="020B0602020104020603" pitchFamily="34" charset="-18"/>
              </a:rPr>
              <a:t>úp</a:t>
            </a: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070592" cy="1325564"/>
          </a:xfrm>
        </p:spPr>
        <p:txBody>
          <a:bodyPr>
            <a:normAutofit fontScale="85000" lnSpcReduction="20000"/>
          </a:bodyPr>
          <a:lstStyle/>
          <a:p>
            <a:pPr marL="0" indent="0" defTabSz="288000"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= součet měr plodnosti podle jednotek věku vyjadřující intenzitu plodnosti dané 	populace v daném časovém období / 1000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kolik by průměrně měla žena dětí za celé reprodukční období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neměnné míry plodnosti po 35 let</a:t>
            </a:r>
          </a:p>
          <a:p>
            <a:pPr marL="0" indent="0">
              <a:buClr>
                <a:srgbClr val="50B4C8"/>
              </a:buClr>
              <a:buNone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CB73C4-62D1-4A3E-8B16-E4ECA39C8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86128"/>
            <a:ext cx="7501128" cy="32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7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Úhrnná plodnost (</a:t>
            </a:r>
            <a:r>
              <a:rPr lang="cs-CZ" dirty="0" err="1">
                <a:solidFill>
                  <a:srgbClr val="50B4C8"/>
                </a:solidFill>
                <a:latin typeface="Tw Cen MT" panose="020B0602020104020603" pitchFamily="34" charset="-18"/>
              </a:rPr>
              <a:t>úp</a:t>
            </a: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93736" cy="4117975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hodnota </a:t>
            </a:r>
            <a:r>
              <a:rPr lang="cs-CZ" b="1" dirty="0">
                <a:latin typeface="Tw Cen MT" panose="020B0602020104020603" pitchFamily="34" charset="-18"/>
              </a:rPr>
              <a:t>2,1</a:t>
            </a:r>
            <a:r>
              <a:rPr lang="cs-CZ" dirty="0">
                <a:latin typeface="Tw Cen MT" panose="020B0602020104020603" pitchFamily="34" charset="-18"/>
              </a:rPr>
              <a:t> zajišťuje </a:t>
            </a:r>
            <a:r>
              <a:rPr lang="cs-CZ" b="1" dirty="0">
                <a:latin typeface="Tw Cen MT" panose="020B0602020104020603" pitchFamily="34" charset="-18"/>
              </a:rPr>
              <a:t>udržení početního stavu </a:t>
            </a:r>
            <a:r>
              <a:rPr lang="cs-CZ" dirty="0">
                <a:latin typeface="Tw Cen MT" panose="020B0602020104020603" pitchFamily="34" charset="-18"/>
              </a:rPr>
              <a:t>populace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biologicky podmíněné rození více chlapců než dívek (105-106/100)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úmrtnost dívek a žen v raném věku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biologické dispozice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sociokulturní a ekonomické podmínky/preference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 marL="0" indent="0">
              <a:buClr>
                <a:srgbClr val="50B4C8"/>
              </a:buClr>
              <a:buNone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246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Míry reprodukce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44986" cy="4667250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hrubá míra reprodukce (</a:t>
            </a:r>
            <a:r>
              <a:rPr lang="cs-CZ" b="1" dirty="0" err="1">
                <a:latin typeface="Tw Cen MT" panose="020B0602020104020603" pitchFamily="34" charset="-18"/>
              </a:rPr>
              <a:t>hmr</a:t>
            </a:r>
            <a:r>
              <a:rPr lang="cs-CZ" b="1" dirty="0">
                <a:latin typeface="Tw Cen MT" panose="020B0602020104020603" pitchFamily="34" charset="-18"/>
              </a:rPr>
              <a:t>) </a:t>
            </a:r>
            <a:r>
              <a:rPr lang="cs-CZ" dirty="0">
                <a:latin typeface="Tw Cen MT" panose="020B0602020104020603" pitchFamily="34" charset="-18"/>
              </a:rPr>
              <a:t>= součet měr plodnosti * podíl děvčat při narození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 ČR koeficient 0,485 (na 100 děvčat se rodí 106 chlapců)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čistá míra reprodukce (</a:t>
            </a:r>
            <a:r>
              <a:rPr lang="cs-CZ" b="1" dirty="0" err="1">
                <a:latin typeface="Tw Cen MT" panose="020B0602020104020603" pitchFamily="34" charset="-18"/>
              </a:rPr>
              <a:t>čmr</a:t>
            </a:r>
            <a:r>
              <a:rPr lang="cs-CZ" b="1" dirty="0">
                <a:latin typeface="Tw Cen MT" panose="020B0602020104020603" pitchFamily="34" charset="-18"/>
              </a:rPr>
              <a:t>) </a:t>
            </a:r>
            <a:r>
              <a:rPr lang="cs-CZ" dirty="0">
                <a:latin typeface="Tw Cen MT" panose="020B0602020104020603" pitchFamily="34" charset="-18"/>
              </a:rPr>
              <a:t>= kolik děvčat, jež se narodí jedné ženě v reprodukčním období, se dožije věku matky v době porodu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latin typeface="Tw Cen MT" panose="020B0602020104020603" pitchFamily="34" charset="-18"/>
              </a:rPr>
              <a:t>čmr</a:t>
            </a:r>
            <a:r>
              <a:rPr lang="cs-CZ" dirty="0">
                <a:latin typeface="Tw Cen MT" panose="020B0602020104020603" pitchFamily="34" charset="-18"/>
              </a:rPr>
              <a:t> = 1 	prostá reprodukce populace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latin typeface="Tw Cen MT" panose="020B0602020104020603" pitchFamily="34" charset="-18"/>
              </a:rPr>
              <a:t>čmr</a:t>
            </a:r>
            <a:r>
              <a:rPr lang="cs-CZ" dirty="0">
                <a:latin typeface="Tw Cen MT" panose="020B0602020104020603" pitchFamily="34" charset="-18"/>
              </a:rPr>
              <a:t> &gt; 1 	rozšířená reprodukce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latin typeface="Tw Cen MT" panose="020B0602020104020603" pitchFamily="34" charset="-18"/>
              </a:rPr>
              <a:t>čmr</a:t>
            </a:r>
            <a:r>
              <a:rPr lang="cs-CZ" dirty="0">
                <a:latin typeface="Tw Cen MT" panose="020B0602020104020603" pitchFamily="34" charset="-18"/>
              </a:rPr>
              <a:t> &lt; 1 	zúžená reprodukce</a:t>
            </a:r>
          </a:p>
        </p:txBody>
      </p:sp>
    </p:spTree>
    <p:extLst>
      <p:ext uri="{BB962C8B-B14F-4D97-AF65-F5344CB8AC3E}">
        <p14:creationId xmlns:p14="http://schemas.microsoft.com/office/powerpoint/2010/main" val="117081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SVĚT – charakteristiky a diferenciace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C257889-54B2-469A-A68A-8CCABD4FAF5C}"/>
              </a:ext>
            </a:extLst>
          </p:cNvPr>
          <p:cNvSpPr/>
          <p:nvPr/>
        </p:nvSpPr>
        <p:spPr>
          <a:xfrm>
            <a:off x="320040" y="5905637"/>
            <a:ext cx="11702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Svět – základní charakteristiky porodnosti a plodnosti v roce 2023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PRB (2024), inspirace dle Kunc a kol. (2019)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22C684-64A4-46D5-8CA3-D4C4F20DE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939"/>
            <a:ext cx="12192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7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723B0C86-4175-40D6-9304-4E50D65FE5B9}"/>
              </a:ext>
            </a:extLst>
          </p:cNvPr>
          <p:cNvSpPr/>
          <p:nvPr/>
        </p:nvSpPr>
        <p:spPr>
          <a:xfrm>
            <a:off x="320041" y="6143381"/>
            <a:ext cx="6867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Svět – hrubá míra porodnosti v jednotlivých státech v roce 2023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PRB (2024)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7B2E8F8-0798-448B-B308-131431885581}"/>
              </a:ext>
            </a:extLst>
          </p:cNvPr>
          <p:cNvSpPr/>
          <p:nvPr/>
        </p:nvSpPr>
        <p:spPr>
          <a:xfrm>
            <a:off x="8394191" y="6380226"/>
            <a:ext cx="3300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Rok 2023 		Zdroj: PRB (2024)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CD5BE2-8BD3-46D3-8AFD-7A7953EBC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778139"/>
            <a:ext cx="8033941" cy="448880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BBE52C3-65CB-4EA6-9743-6321D9887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433" y="93726"/>
            <a:ext cx="4000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1B79D82-446B-4273-ABDE-14BD49449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2"/>
          <a:stretch/>
        </p:blipFill>
        <p:spPr>
          <a:xfrm>
            <a:off x="383890" y="0"/>
            <a:ext cx="9118351" cy="6782463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C341CABF-55FA-49F6-AAE1-23C1F7087FB2}"/>
              </a:ext>
            </a:extLst>
          </p:cNvPr>
          <p:cNvSpPr/>
          <p:nvPr/>
        </p:nvSpPr>
        <p:spPr>
          <a:xfrm>
            <a:off x="9502241" y="254645"/>
            <a:ext cx="25205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Vývoj a predikce hrubé míry porodnosti ve světě (1950–2050)</a:t>
            </a:r>
          </a:p>
          <a:p>
            <a:r>
              <a:rPr lang="cs-CZ" sz="1600" dirty="0">
                <a:latin typeface="Tw Cen MT" panose="020B0602020104020603" pitchFamily="34" charset="-18"/>
              </a:rPr>
              <a:t>Pozn.: střední varianta prognózy</a:t>
            </a: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r>
              <a:rPr lang="cs-CZ" sz="1400" dirty="0">
                <a:latin typeface="Tw Cen MT" panose="020B0602020104020603" pitchFamily="34" charset="-18"/>
              </a:rPr>
              <a:t>Zdroj: United </a:t>
            </a:r>
            <a:r>
              <a:rPr lang="cs-CZ" sz="1400" dirty="0" err="1">
                <a:latin typeface="Tw Cen MT" panose="020B0602020104020603" pitchFamily="34" charset="-18"/>
              </a:rPr>
              <a:t>Nations</a:t>
            </a:r>
            <a:r>
              <a:rPr lang="cs-CZ" sz="1400" dirty="0">
                <a:latin typeface="Tw Cen MT" panose="020B0602020104020603" pitchFamily="34" charset="-18"/>
              </a:rPr>
              <a:t> (2017a), Kunc a kol. (2019)</a:t>
            </a:r>
          </a:p>
        </p:txBody>
      </p:sp>
    </p:spTree>
    <p:extLst>
      <p:ext uri="{BB962C8B-B14F-4D97-AF65-F5344CB8AC3E}">
        <p14:creationId xmlns:p14="http://schemas.microsoft.com/office/powerpoint/2010/main" val="69098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83ED825E-8842-4326-8EDB-9AD0E3E6E66A}"/>
              </a:ext>
            </a:extLst>
          </p:cNvPr>
          <p:cNvSpPr/>
          <p:nvPr/>
        </p:nvSpPr>
        <p:spPr>
          <a:xfrm>
            <a:off x="320040" y="6143381"/>
            <a:ext cx="11702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Svět – úhrnná plodnost v jednotlivých státech v roce 2023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PRB (2024)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1FA6EA-5AD1-4743-8354-EDABA79A1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09" y="320040"/>
            <a:ext cx="10052381" cy="56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3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C341CABF-55FA-49F6-AAE1-23C1F7087FB2}"/>
              </a:ext>
            </a:extLst>
          </p:cNvPr>
          <p:cNvSpPr/>
          <p:nvPr/>
        </p:nvSpPr>
        <p:spPr>
          <a:xfrm>
            <a:off x="9502241" y="254645"/>
            <a:ext cx="25205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Vývoj a predikce úhrnné plodnosti ve světě (1950–2050)</a:t>
            </a:r>
          </a:p>
          <a:p>
            <a:r>
              <a:rPr lang="cs-CZ" sz="1600" dirty="0">
                <a:latin typeface="Tw Cen MT" panose="020B0602020104020603" pitchFamily="34" charset="-18"/>
              </a:rPr>
              <a:t>Pozn.: střední varianta prognózy</a:t>
            </a: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  <a:p>
            <a:r>
              <a:rPr lang="cs-CZ" sz="1400" dirty="0">
                <a:latin typeface="Tw Cen MT" panose="020B0602020104020603" pitchFamily="34" charset="-18"/>
              </a:rPr>
              <a:t>Zdroj: United </a:t>
            </a:r>
            <a:r>
              <a:rPr lang="cs-CZ" sz="1400" dirty="0" err="1">
                <a:latin typeface="Tw Cen MT" panose="020B0602020104020603" pitchFamily="34" charset="-18"/>
              </a:rPr>
              <a:t>Nations</a:t>
            </a:r>
            <a:r>
              <a:rPr lang="cs-CZ" sz="1400" dirty="0">
                <a:latin typeface="Tw Cen MT" panose="020B0602020104020603" pitchFamily="34" charset="-18"/>
              </a:rPr>
              <a:t> (2017a), Kunc a kol. (2019)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05634DF-9DB6-43D9-AD7F-B554FB96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53" y="265352"/>
            <a:ext cx="9048912" cy="64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2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65904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Věk matky v době porodu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44986" cy="4667250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Evropa, USA – nárůst věku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C54B67-AEC7-4C33-BB15-1B1BC29C1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" y="2562161"/>
            <a:ext cx="6293688" cy="357346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4C4802D-CE17-4D62-A090-44ADB4A21005}"/>
              </a:ext>
            </a:extLst>
          </p:cNvPr>
          <p:cNvSpPr/>
          <p:nvPr/>
        </p:nvSpPr>
        <p:spPr>
          <a:xfrm>
            <a:off x="90525" y="6258480"/>
            <a:ext cx="5851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Medián věku matky při porodu v USA: 1990 a 2019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F6298F0-8C52-45CB-90BE-60556F35C276}"/>
              </a:ext>
            </a:extLst>
          </p:cNvPr>
          <p:cNvSpPr/>
          <p:nvPr/>
        </p:nvSpPr>
        <p:spPr>
          <a:xfrm>
            <a:off x="6315201" y="4382094"/>
            <a:ext cx="5851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w Cen MT" panose="020B0602020104020603" pitchFamily="34" charset="-18"/>
              </a:rPr>
              <a:t>Plodnost dle věkových kategorií matky v EU: 2001, 2011 a 2022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441149-7647-45FE-8C3D-7B8805027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30" y="586467"/>
            <a:ext cx="6020553" cy="36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7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Příčiny a faktory poklesu porodnosti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85598" cy="46672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změny</a:t>
            </a:r>
            <a:r>
              <a:rPr lang="cs-CZ" dirty="0">
                <a:latin typeface="Tw Cen MT" panose="020B0602020104020603" pitchFamily="34" charset="-18"/>
              </a:rPr>
              <a:t> probíhají v jednotlivých populacích </a:t>
            </a:r>
            <a:r>
              <a:rPr lang="cs-CZ" b="1" dirty="0">
                <a:latin typeface="Tw Cen MT" panose="020B0602020104020603" pitchFamily="34" charset="-18"/>
              </a:rPr>
              <a:t>různou rychlostí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Evropa (již 19. století) x Afrika (probíhá/chystá se)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stupeň urbanizace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vliv ekonomických podmínek, vzdělání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vliv tradic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vliv náboženství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teorie preventivních prostředků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vliv válek a válečných událostí (demografický zákon války – E. </a:t>
            </a:r>
            <a:r>
              <a:rPr lang="cs-CZ" dirty="0" err="1">
                <a:latin typeface="Tw Cen MT" panose="020B0602020104020603" pitchFamily="34" charset="-18"/>
              </a:rPr>
              <a:t>Rosset</a:t>
            </a:r>
            <a:r>
              <a:rPr lang="cs-CZ" dirty="0">
                <a:latin typeface="Tw Cen MT" panose="020B0602020104020603" pitchFamily="34" charset="-18"/>
              </a:rPr>
              <a:t>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vliv politik (</a:t>
            </a:r>
            <a:r>
              <a:rPr lang="cs-CZ" dirty="0" err="1">
                <a:latin typeface="Tw Cen MT" panose="020B0602020104020603" pitchFamily="34" charset="-18"/>
              </a:rPr>
              <a:t>pronatalitní</a:t>
            </a:r>
            <a:r>
              <a:rPr lang="cs-CZ" dirty="0">
                <a:latin typeface="Tw Cen MT" panose="020B0602020104020603" pitchFamily="34" charset="-18"/>
              </a:rPr>
              <a:t> x </a:t>
            </a:r>
            <a:r>
              <a:rPr lang="cs-CZ" dirty="0" err="1">
                <a:latin typeface="Tw Cen MT" panose="020B0602020104020603" pitchFamily="34" charset="-18"/>
              </a:rPr>
              <a:t>antinatalitní</a:t>
            </a:r>
            <a:r>
              <a:rPr lang="cs-CZ" dirty="0">
                <a:latin typeface="Tw Cen MT" panose="020B0602020104020603" pitchFamily="34" charset="-18"/>
              </a:rPr>
              <a:t> opatření)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30A77314-0A3B-4816-900E-4AB68175851B}"/>
              </a:ext>
            </a:extLst>
          </p:cNvPr>
          <p:cNvSpPr/>
          <p:nvPr/>
        </p:nvSpPr>
        <p:spPr>
          <a:xfrm>
            <a:off x="8436334" y="2700263"/>
            <a:ext cx="3264805" cy="2402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39C19D-7128-4C03-914B-A3B088804A98}"/>
              </a:ext>
            </a:extLst>
          </p:cNvPr>
          <p:cNvSpPr txBox="1"/>
          <p:nvPr/>
        </p:nvSpPr>
        <p:spPr>
          <a:xfrm>
            <a:off x="8523798" y="3338829"/>
            <a:ext cx="3121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sz="2400" dirty="0">
                <a:solidFill>
                  <a:srgbClr val="50B4C8"/>
                </a:solidFill>
                <a:latin typeface="Tw Cen MT" panose="020B0602020104020603" pitchFamily="34" charset="-18"/>
              </a:rPr>
              <a:t>souvislost s teoretickou koncepcí tzv. </a:t>
            </a:r>
            <a:r>
              <a:rPr lang="cs-CZ" sz="2400" b="1" u="sng" dirty="0">
                <a:solidFill>
                  <a:srgbClr val="50B4C8"/>
                </a:solidFill>
                <a:latin typeface="Tw Cen MT" panose="020B0602020104020603" pitchFamily="34" charset="-18"/>
              </a:rPr>
              <a:t>demografického přechodu (I., II.)</a:t>
            </a:r>
            <a:endParaRPr lang="cs-CZ" sz="2400" b="1" u="sng" dirty="0"/>
          </a:p>
        </p:txBody>
      </p:sp>
      <p:pic>
        <p:nvPicPr>
          <p:cNvPr id="6" name="Grafický objekt 5" descr="Žárovka">
            <a:extLst>
              <a:ext uri="{FF2B5EF4-FFF2-40B4-BE49-F238E27FC236}">
                <a16:creationId xmlns:a16="http://schemas.microsoft.com/office/drawing/2014/main" id="{9924B1E7-C289-4F02-AD48-E8141DB96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4562" y="280446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1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Dynamika obyvatelstva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Přirozený pohyb obyvatelstva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Porodnost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Tw Cen MT" panose="020B0602020104020603" pitchFamily="34" charset="-18"/>
              </a:rPr>
              <a:t>	Plodnost</a:t>
            </a:r>
          </a:p>
        </p:txBody>
      </p:sp>
      <p:pic>
        <p:nvPicPr>
          <p:cNvPr id="6" name="Grafický objekt 5" descr="Statistika">
            <a:extLst>
              <a:ext uri="{FF2B5EF4-FFF2-40B4-BE49-F238E27FC236}">
                <a16:creationId xmlns:a16="http://schemas.microsoft.com/office/drawing/2014/main" id="{7E83BBAD-FB1D-4671-90D9-F22797BE0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000" y="1974530"/>
            <a:ext cx="540000" cy="540000"/>
          </a:xfrm>
          <a:prstGeom prst="rect">
            <a:avLst/>
          </a:prstGeom>
        </p:spPr>
      </p:pic>
      <p:pic>
        <p:nvPicPr>
          <p:cNvPr id="9" name="Grafický objekt 8" descr="Skupina lidí">
            <a:extLst>
              <a:ext uri="{FF2B5EF4-FFF2-40B4-BE49-F238E27FC236}">
                <a16:creationId xmlns:a16="http://schemas.microsoft.com/office/drawing/2014/main" id="{8A2D6E15-3192-4091-818C-604EE2283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000" y="3461294"/>
            <a:ext cx="540000" cy="540000"/>
          </a:xfrm>
          <a:prstGeom prst="rect">
            <a:avLst/>
          </a:prstGeom>
        </p:spPr>
      </p:pic>
      <p:pic>
        <p:nvPicPr>
          <p:cNvPr id="14" name="Grafický objekt 13" descr="Miminko">
            <a:extLst>
              <a:ext uri="{FF2B5EF4-FFF2-40B4-BE49-F238E27FC236}">
                <a16:creationId xmlns:a16="http://schemas.microsoft.com/office/drawing/2014/main" id="{A01FFD6F-1948-453A-9515-37999201A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000" y="4220155"/>
            <a:ext cx="540000" cy="540000"/>
          </a:xfrm>
          <a:prstGeom prst="rect">
            <a:avLst/>
          </a:prstGeom>
        </p:spPr>
      </p:pic>
      <p:pic>
        <p:nvPicPr>
          <p:cNvPr id="17" name="Grafický objekt 16" descr="Obchodní růst">
            <a:extLst>
              <a:ext uri="{FF2B5EF4-FFF2-40B4-BE49-F238E27FC236}">
                <a16:creationId xmlns:a16="http://schemas.microsoft.com/office/drawing/2014/main" id="{2A50824F-6EFE-4356-96A7-3E60B5F8F2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000" y="270243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E35122D-2984-4DB7-9CF5-CFE1A1B3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848"/>
            <a:ext cx="5501548" cy="387988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570AEB1D-0A5E-445D-A7CA-6D90B470FC6E}"/>
              </a:ext>
            </a:extLst>
          </p:cNvPr>
          <p:cNvSpPr/>
          <p:nvPr/>
        </p:nvSpPr>
        <p:spPr>
          <a:xfrm>
            <a:off x="0" y="5775960"/>
            <a:ext cx="2651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Lutz et al. (2015)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3D98704-3200-4F69-AB28-2E01945C7BEB}"/>
              </a:ext>
            </a:extLst>
          </p:cNvPr>
          <p:cNvSpPr/>
          <p:nvPr/>
        </p:nvSpPr>
        <p:spPr>
          <a:xfrm>
            <a:off x="185166" y="277588"/>
            <a:ext cx="46154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atin typeface="Tw Cen MT" panose="020B0602020104020603" pitchFamily="34" charset="-18"/>
              </a:rPr>
              <a:t>Úhrnná plodnost dle vzdělání matky ve vybraných afrických státech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ADA890-3016-44E9-9A89-25BEA060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603" y="2182510"/>
            <a:ext cx="6742397" cy="3593450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D988645-5B08-4AE4-B099-1D57E3ABB7BB}"/>
              </a:ext>
            </a:extLst>
          </p:cNvPr>
          <p:cNvCxnSpPr/>
          <p:nvPr/>
        </p:nvCxnSpPr>
        <p:spPr>
          <a:xfrm>
            <a:off x="5422171" y="118872"/>
            <a:ext cx="0" cy="6629400"/>
          </a:xfrm>
          <a:prstGeom prst="line">
            <a:avLst/>
          </a:prstGeom>
          <a:ln>
            <a:solidFill>
              <a:srgbClr val="50B4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18C8B7EC-B7FF-4D2B-B68F-B074AE62C7DF}"/>
              </a:ext>
            </a:extLst>
          </p:cNvPr>
          <p:cNvSpPr/>
          <p:nvPr/>
        </p:nvSpPr>
        <p:spPr>
          <a:xfrm>
            <a:off x="5607336" y="277588"/>
            <a:ext cx="5236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atin typeface="Tw Cen MT" panose="020B0602020104020603" pitchFamily="34" charset="-18"/>
              </a:rPr>
              <a:t>(Úhrnná) normalizovaná plodnost dle vzdělání žen v USA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B467455-25E3-4B35-B39C-30BCBD636C02}"/>
              </a:ext>
            </a:extLst>
          </p:cNvPr>
          <p:cNvSpPr/>
          <p:nvPr/>
        </p:nvSpPr>
        <p:spPr>
          <a:xfrm>
            <a:off x="5607337" y="5775959"/>
            <a:ext cx="2651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</a:t>
            </a:r>
            <a:r>
              <a:rPr lang="cs-CZ" sz="1400" dirty="0" err="1">
                <a:latin typeface="Tw Cen MT" panose="020B0602020104020603" pitchFamily="34" charset="-18"/>
              </a:rPr>
              <a:t>Doepke</a:t>
            </a:r>
            <a:r>
              <a:rPr lang="cs-CZ" sz="1400" dirty="0">
                <a:latin typeface="Tw Cen MT" panose="020B0602020104020603" pitchFamily="34" charset="-18"/>
              </a:rPr>
              <a:t> et al. (2022)</a:t>
            </a:r>
          </a:p>
        </p:txBody>
      </p:sp>
    </p:spTree>
    <p:extLst>
      <p:ext uri="{BB962C8B-B14F-4D97-AF65-F5344CB8AC3E}">
        <p14:creationId xmlns:p14="http://schemas.microsoft.com/office/powerpoint/2010/main" val="283181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EVROPA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9DD37D-5D98-4008-A41D-4CAA85C818FB}"/>
              </a:ext>
            </a:extLst>
          </p:cNvPr>
          <p:cNvSpPr/>
          <p:nvPr/>
        </p:nvSpPr>
        <p:spPr>
          <a:xfrm>
            <a:off x="640080" y="5589167"/>
            <a:ext cx="361797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w Cen MT" panose="020B0602020104020603" pitchFamily="34" charset="-18"/>
              </a:rPr>
              <a:t>Úhrnná plodnost ve státech Evropy v roce 2022</a:t>
            </a:r>
            <a:endParaRPr lang="cs-CZ" sz="2400" dirty="0">
              <a:latin typeface="Tw Cen MT" panose="020B0602020104020603" pitchFamily="34" charset="-18"/>
            </a:endParaRPr>
          </a:p>
          <a:p>
            <a:r>
              <a:rPr lang="cs-CZ" sz="1400" dirty="0">
                <a:latin typeface="Tw Cen MT" panose="020B0602020104020603" pitchFamily="34" charset="-18"/>
              </a:rPr>
              <a:t>Zdroj: </a:t>
            </a:r>
            <a:r>
              <a:rPr lang="cs-CZ" sz="1400" dirty="0" err="1">
                <a:latin typeface="Tw Cen MT" panose="020B0602020104020603" pitchFamily="34" charset="-18"/>
              </a:rPr>
              <a:t>Eurostat</a:t>
            </a:r>
            <a:r>
              <a:rPr lang="cs-CZ" sz="1400" dirty="0">
                <a:latin typeface="Tw Cen MT" panose="020B0602020104020603" pitchFamily="34" charset="-18"/>
              </a:rPr>
              <a:t> (2024)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4406CB-4853-449A-BD8F-DB8AD14D3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008" y="0"/>
            <a:ext cx="7174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36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3717" cy="46672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90. léta – významné </a:t>
            </a:r>
            <a:r>
              <a:rPr lang="cs-CZ" b="1" dirty="0">
                <a:latin typeface="Tw Cen MT" panose="020B0602020104020603" pitchFamily="34" charset="-18"/>
              </a:rPr>
              <a:t>změny reprodukčního chování </a:t>
            </a:r>
            <a:r>
              <a:rPr lang="cs-CZ" dirty="0">
                <a:latin typeface="Tw Cen MT" panose="020B0602020104020603" pitchFamily="34" charset="-18"/>
              </a:rPr>
              <a:t>→ pokles počtu narozených dětí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důsledek </a:t>
            </a:r>
            <a:r>
              <a:rPr lang="cs-CZ" b="1" dirty="0">
                <a:latin typeface="Tw Cen MT" panose="020B0602020104020603" pitchFamily="34" charset="-18"/>
              </a:rPr>
              <a:t>změn vnějších sociálních a ekonomických </a:t>
            </a:r>
            <a:r>
              <a:rPr lang="cs-CZ" dirty="0">
                <a:latin typeface="Tw Cen MT" panose="020B0602020104020603" pitchFamily="34" charset="-18"/>
              </a:rPr>
              <a:t>podmíněností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více různých možností ovlivnění vlastního života (studium, kariéra, cestování, …)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vyšší nezaměstnanost mladých lidí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nedostatek finančně dostupných bytů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obtíže při návratu matek do zaměstnání po ukončení mateřské / rodičovské dovolené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0389272-535A-458E-95E2-2244A126B3E7}"/>
              </a:ext>
            </a:extLst>
          </p:cNvPr>
          <p:cNvSpPr/>
          <p:nvPr/>
        </p:nvSpPr>
        <p:spPr>
          <a:xfrm>
            <a:off x="6228256" y="4073251"/>
            <a:ext cx="5805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Tw Cen MT" panose="020B0602020104020603" pitchFamily="34" charset="-18"/>
              </a:rPr>
              <a:t>Základní charakteristiky porodnosti a plodnosti v ČR v roce 2021 a 2023</a:t>
            </a:r>
            <a:endParaRPr lang="cs-CZ" sz="2000" dirty="0">
              <a:latin typeface="Tw Cen MT" panose="020B0602020104020603" pitchFamily="34" charset="-18"/>
            </a:endParaRPr>
          </a:p>
          <a:p>
            <a:r>
              <a:rPr lang="cs-CZ" sz="1400" dirty="0">
                <a:latin typeface="Tw Cen MT" panose="020B0602020104020603" pitchFamily="34" charset="-18"/>
              </a:rPr>
              <a:t>Zdroj: ČSÚ, Obyvatelstvo – roční časové řady (2021, 2023)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3759C98-5AEF-4988-B023-929F6C770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058" y="278293"/>
            <a:ext cx="6250285" cy="37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58A997B-98C8-42B1-9942-0FADF5712E30}"/>
              </a:ext>
            </a:extLst>
          </p:cNvPr>
          <p:cNvSpPr/>
          <p:nvPr/>
        </p:nvSpPr>
        <p:spPr>
          <a:xfrm>
            <a:off x="1929384" y="6409944"/>
            <a:ext cx="6464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ČSÚ (2024) 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A7DD7ACF-C974-43B5-A164-C2A8DB631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21310"/>
              </p:ext>
            </p:extLst>
          </p:nvPr>
        </p:nvGraphicFramePr>
        <p:xfrm>
          <a:off x="1847850" y="547398"/>
          <a:ext cx="84963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403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ČR - plodnost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relativní stálost porodnosti X </a:t>
            </a:r>
            <a:r>
              <a:rPr lang="cs-CZ" b="1" dirty="0">
                <a:latin typeface="Tw Cen MT" panose="020B0602020104020603" pitchFamily="34" charset="-18"/>
              </a:rPr>
              <a:t>změny strukturálních ukazatelů plodnosti</a:t>
            </a:r>
            <a:r>
              <a:rPr lang="cs-CZ" dirty="0">
                <a:latin typeface="Tw Cen MT" panose="020B0602020104020603" pitchFamily="34" charset="-18"/>
              </a:rPr>
              <a:t>: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důvody vysoké plodnosti do roku 1990: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nedostatečná sexuální výchova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omezená dostupnost efektivní antikoncepce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omezená možnost seberealizace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státní paternalismus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80. léta - rysy plodnosti českých žen: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koncentrace plodnosti do mladého věku (20-24)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velmi nízký průměrný věk prvorodiček (22)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 průběhu 90. let nastaly zásadní změny: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pokles úrovně plodnosti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posun nejvyšších plodností do vyššího věku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výrazný nárůst věku prvorodiček (28-29)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separace plodnosti od formalizovaných svazků</a:t>
            </a:r>
          </a:p>
        </p:txBody>
      </p:sp>
    </p:spTree>
    <p:extLst>
      <p:ext uri="{BB962C8B-B14F-4D97-AF65-F5344CB8AC3E}">
        <p14:creationId xmlns:p14="http://schemas.microsoft.com/office/powerpoint/2010/main" val="1535158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C46AAB6-7F2A-4854-9C8A-0D1A28DEA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145842"/>
              </p:ext>
            </p:extLst>
          </p:nvPr>
        </p:nvGraphicFramePr>
        <p:xfrm>
          <a:off x="969264" y="402336"/>
          <a:ext cx="9866376" cy="555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70EC1154-1735-46A8-A129-A0BE0B8B0AB8}"/>
              </a:ext>
            </a:extLst>
          </p:cNvPr>
          <p:cNvSpPr/>
          <p:nvPr/>
        </p:nvSpPr>
        <p:spPr>
          <a:xfrm>
            <a:off x="640080" y="5952744"/>
            <a:ext cx="101955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w Cen MT" panose="020B0602020104020603" pitchFamily="34" charset="-18"/>
              </a:rPr>
              <a:t>Vývoj čistých specifických plodností v ČR v období 1950 – 2020 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ČSÚ, Demografická příručka – 2020 </a:t>
            </a:r>
          </a:p>
        </p:txBody>
      </p:sp>
    </p:spTree>
    <p:extLst>
      <p:ext uri="{BB962C8B-B14F-4D97-AF65-F5344CB8AC3E}">
        <p14:creationId xmlns:p14="http://schemas.microsoft.com/office/powerpoint/2010/main" val="3618972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60F582C2-4D45-4FA0-B4B5-D35838EAFE1C}"/>
              </a:ext>
            </a:extLst>
          </p:cNvPr>
          <p:cNvSpPr/>
          <p:nvPr/>
        </p:nvSpPr>
        <p:spPr>
          <a:xfrm>
            <a:off x="1528762" y="6448703"/>
            <a:ext cx="4433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ČSÚ, Obyvatelstvo – roční časové řady (2022)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FAAD2A-AF4B-4AF8-ACAE-2E08659D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64" y="250270"/>
            <a:ext cx="9216647" cy="59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4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D9B2856-5454-40E3-B261-F964753B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089" y="322374"/>
            <a:ext cx="9221821" cy="540857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BA602C6-BE8D-4D48-B1C1-F0F04037818E}"/>
              </a:ext>
            </a:extLst>
          </p:cNvPr>
          <p:cNvSpPr/>
          <p:nvPr/>
        </p:nvSpPr>
        <p:spPr>
          <a:xfrm>
            <a:off x="1179576" y="5952744"/>
            <a:ext cx="101955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w Cen MT" panose="020B0602020104020603" pitchFamily="34" charset="-18"/>
              </a:rPr>
              <a:t>Podíl dětí narozených mimo manželství v letech 1970, 1995 a 2016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OECD (2017), Kunc a kol. (2019)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D577AD7-92EB-42FB-9109-522084A75B5D}"/>
              </a:ext>
            </a:extLst>
          </p:cNvPr>
          <p:cNvSpPr/>
          <p:nvPr/>
        </p:nvSpPr>
        <p:spPr>
          <a:xfrm>
            <a:off x="4818888" y="4572000"/>
            <a:ext cx="201168" cy="10332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881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ČR – kontext, budoucnost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9957" cy="46672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druhý demografický přechod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západní / severní / jižní Evropa – cca od 60. let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odkládání méně častého vstupu do manželství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založení rodiny ve vyšším věku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ČR – 90. léta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pl-PL" b="1" dirty="0">
                <a:latin typeface="Tw Cen MT" panose="020B0602020104020603" pitchFamily="34" charset="-18"/>
              </a:rPr>
              <a:t>dopady</a:t>
            </a:r>
            <a:r>
              <a:rPr lang="pl-PL" dirty="0">
                <a:latin typeface="Tw Cen MT" panose="020B0602020104020603" pitchFamily="34" charset="-18"/>
              </a:rPr>
              <a:t> poklesu porodnosti a plodnosti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w Cen MT" panose="020B0602020104020603" pitchFamily="34" charset="-18"/>
              </a:rPr>
              <a:t>zářez ve věkové struktuře vznikající od 2. pol. 90. let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w Cen MT" panose="020B0602020104020603" pitchFamily="34" charset="-18"/>
              </a:rPr>
              <a:t>školský systém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w Cen MT" panose="020B0602020104020603" pitchFamily="34" charset="-18"/>
              </a:rPr>
              <a:t>pracovní trh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w Cen MT" panose="020B0602020104020603" pitchFamily="34" charset="-18"/>
              </a:rPr>
              <a:t>penzijní systém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92C30C-BDE8-4FA2-B637-7B0F2136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157" y="81660"/>
            <a:ext cx="6173861" cy="64928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964B1A4-D514-4240-B97D-8FD88730C5F7}"/>
              </a:ext>
            </a:extLst>
          </p:cNvPr>
          <p:cNvSpPr/>
          <p:nvPr/>
        </p:nvSpPr>
        <p:spPr>
          <a:xfrm>
            <a:off x="6393370" y="6578290"/>
            <a:ext cx="4433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w Cen MT" panose="020B0602020104020603" pitchFamily="34" charset="-18"/>
              </a:rPr>
              <a:t>Zdroj: ČSÚ, SLDB 2021(2022)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BC863AF-AD4D-43CD-8BFE-A089DA222415}"/>
              </a:ext>
            </a:extLst>
          </p:cNvPr>
          <p:cNvSpPr/>
          <p:nvPr/>
        </p:nvSpPr>
        <p:spPr>
          <a:xfrm>
            <a:off x="6071616" y="659074"/>
            <a:ext cx="666537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1" dirty="0">
                <a:latin typeface="Tw Cen MT" panose="020B0602020104020603" pitchFamily="34" charset="-18"/>
              </a:rPr>
              <a:t>nar.</a:t>
            </a:r>
          </a:p>
          <a:p>
            <a:endParaRPr lang="cs-CZ" sz="1400" b="1" i="1" dirty="0">
              <a:latin typeface="Tw Cen MT" panose="020B0602020104020603" pitchFamily="34" charset="-18"/>
            </a:endParaRPr>
          </a:p>
          <a:p>
            <a:endParaRPr lang="cs-CZ" sz="1400" b="1" i="1" dirty="0">
              <a:latin typeface="Tw Cen MT" panose="020B0602020104020603" pitchFamily="34" charset="-18"/>
            </a:endParaRPr>
          </a:p>
          <a:p>
            <a:endParaRPr lang="cs-CZ" sz="1400" b="1" i="1" dirty="0">
              <a:latin typeface="Tw Cen MT" panose="020B0602020104020603" pitchFamily="34" charset="-18"/>
            </a:endParaRPr>
          </a:p>
          <a:p>
            <a:endParaRPr lang="cs-CZ" sz="1400" b="1" i="1" dirty="0">
              <a:latin typeface="Tw Cen MT" panose="020B0602020104020603" pitchFamily="34" charset="-18"/>
            </a:endParaRPr>
          </a:p>
          <a:p>
            <a:endParaRPr lang="cs-CZ" sz="1400" b="1" i="1" dirty="0">
              <a:latin typeface="Tw Cen MT" panose="020B0602020104020603" pitchFamily="34" charset="-18"/>
            </a:endParaRPr>
          </a:p>
          <a:p>
            <a:endParaRPr lang="cs-CZ" sz="1400" b="1" i="1" dirty="0">
              <a:latin typeface="Tw Cen MT" panose="020B0602020104020603" pitchFamily="34" charset="-18"/>
            </a:endParaRPr>
          </a:p>
          <a:p>
            <a:endParaRPr lang="cs-CZ" sz="1400" b="1" i="1" dirty="0">
              <a:latin typeface="Tw Cen MT" panose="020B0602020104020603" pitchFamily="34" charset="-18"/>
            </a:endParaRPr>
          </a:p>
          <a:p>
            <a:endParaRPr lang="cs-CZ" sz="1400" b="1" i="1" dirty="0">
              <a:latin typeface="Tw Cen MT" panose="020B0602020104020603" pitchFamily="34" charset="-18"/>
            </a:endParaRPr>
          </a:p>
          <a:p>
            <a:endParaRPr lang="cs-CZ" sz="1400" b="1" i="1" dirty="0">
              <a:latin typeface="Tw Cen MT" panose="020B0602020104020603" pitchFamily="34" charset="-18"/>
            </a:endParaRPr>
          </a:p>
          <a:p>
            <a:endParaRPr lang="cs-CZ" sz="1400" b="1" i="1" dirty="0">
              <a:latin typeface="Tw Cen MT" panose="020B0602020104020603" pitchFamily="34" charset="-18"/>
            </a:endParaRPr>
          </a:p>
          <a:p>
            <a:endParaRPr lang="cs-CZ" sz="1400" b="1" i="1" dirty="0">
              <a:latin typeface="Tw Cen MT" panose="020B0602020104020603" pitchFamily="34" charset="-18"/>
            </a:endParaRPr>
          </a:p>
          <a:p>
            <a:pPr>
              <a:spcAft>
                <a:spcPts val="300"/>
              </a:spcAft>
            </a:pPr>
            <a:r>
              <a:rPr lang="cs-CZ" sz="1400" b="1" i="1" dirty="0">
                <a:latin typeface="Tw Cen MT" panose="020B0602020104020603" pitchFamily="34" charset="-18"/>
              </a:rPr>
              <a:t>1970</a:t>
            </a:r>
          </a:p>
          <a:p>
            <a:pPr>
              <a:spcAft>
                <a:spcPts val="300"/>
              </a:spcAft>
            </a:pPr>
            <a:endParaRPr lang="cs-CZ" sz="1400" b="1" i="1" dirty="0">
              <a:latin typeface="Tw Cen MT" panose="020B0602020104020603" pitchFamily="34" charset="-18"/>
            </a:endParaRPr>
          </a:p>
          <a:p>
            <a:pPr>
              <a:spcAft>
                <a:spcPts val="300"/>
              </a:spcAft>
            </a:pPr>
            <a:r>
              <a:rPr lang="cs-CZ" sz="1400" b="1" i="1" dirty="0">
                <a:latin typeface="Tw Cen MT" panose="020B0602020104020603" pitchFamily="34" charset="-18"/>
              </a:rPr>
              <a:t>1980</a:t>
            </a:r>
          </a:p>
          <a:p>
            <a:pPr>
              <a:spcAft>
                <a:spcPts val="300"/>
              </a:spcAft>
            </a:pPr>
            <a:endParaRPr lang="cs-CZ" sz="1400" b="1" i="1" dirty="0">
              <a:latin typeface="Tw Cen MT" panose="020B0602020104020603" pitchFamily="34" charset="-18"/>
            </a:endParaRPr>
          </a:p>
          <a:p>
            <a:pPr>
              <a:spcAft>
                <a:spcPts val="300"/>
              </a:spcAft>
            </a:pPr>
            <a:r>
              <a:rPr lang="cs-CZ" sz="1400" b="1" i="1" dirty="0">
                <a:latin typeface="Tw Cen MT" panose="020B0602020104020603" pitchFamily="34" charset="-18"/>
              </a:rPr>
              <a:t>1990</a:t>
            </a:r>
          </a:p>
          <a:p>
            <a:pPr>
              <a:spcAft>
                <a:spcPts val="300"/>
              </a:spcAft>
            </a:pPr>
            <a:endParaRPr lang="cs-CZ" sz="1400" b="1" i="1" dirty="0">
              <a:latin typeface="Tw Cen MT" panose="020B0602020104020603" pitchFamily="34" charset="-18"/>
            </a:endParaRPr>
          </a:p>
          <a:p>
            <a:pPr>
              <a:spcAft>
                <a:spcPts val="300"/>
              </a:spcAft>
            </a:pPr>
            <a:r>
              <a:rPr lang="cs-CZ" sz="1400" b="1" i="1" dirty="0">
                <a:latin typeface="Tw Cen MT" panose="020B0602020104020603" pitchFamily="34" charset="-18"/>
              </a:rPr>
              <a:t>2000</a:t>
            </a:r>
          </a:p>
          <a:p>
            <a:pPr>
              <a:spcAft>
                <a:spcPts val="600"/>
              </a:spcAft>
            </a:pPr>
            <a:endParaRPr lang="cs-CZ" sz="1400" b="1" i="1" dirty="0">
              <a:latin typeface="Tw Cen MT" panose="020B0602020104020603" pitchFamily="34" charset="-18"/>
            </a:endParaRPr>
          </a:p>
          <a:p>
            <a:pPr>
              <a:spcAft>
                <a:spcPts val="600"/>
              </a:spcAft>
            </a:pPr>
            <a:r>
              <a:rPr lang="cs-CZ" sz="1400" b="1" i="1" dirty="0">
                <a:latin typeface="Tw Cen MT" panose="020B0602020104020603" pitchFamily="34" charset="-18"/>
              </a:rPr>
              <a:t>2010</a:t>
            </a:r>
          </a:p>
          <a:p>
            <a:endParaRPr lang="cs-CZ" sz="1400" dirty="0">
              <a:latin typeface="Tw Cen MT" panose="020B0602020104020603" pitchFamily="34" charset="-18"/>
            </a:endParaRPr>
          </a:p>
          <a:p>
            <a:endParaRPr lang="cs-CZ" sz="1400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61888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72294A1-7B27-463E-9164-2C433727C6A0}"/>
              </a:ext>
            </a:extLst>
          </p:cNvPr>
          <p:cNvSpPr/>
          <p:nvPr/>
        </p:nvSpPr>
        <p:spPr>
          <a:xfrm>
            <a:off x="464819" y="5974270"/>
            <a:ext cx="112623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Tw Cen MT" panose="020B0602020104020603" pitchFamily="34" charset="-18"/>
              </a:rPr>
              <a:t>Reálné a projektované míry plodnosti podle věku ženy, varianty projekce 2023</a:t>
            </a:r>
          </a:p>
          <a:p>
            <a:r>
              <a:rPr lang="cs-CZ" sz="1400" dirty="0">
                <a:latin typeface="Tw Cen MT" panose="020B0602020104020603" pitchFamily="34" charset="-18"/>
              </a:rPr>
              <a:t>Zdroj: ČSÚ, projekce obyvatelstva ČR 2023-2100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439488-F337-41B3-BD43-41648E2F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8" y="142583"/>
            <a:ext cx="10817241" cy="58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6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dynamika obyvatelstva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8528" cy="4003675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obyvatelstvo - silná dynamika změn mnoha znaků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tři kategorie pohybu obyvatelstva: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přirozený pohyb </a:t>
            </a:r>
            <a:r>
              <a:rPr lang="cs-CZ" dirty="0">
                <a:latin typeface="Tw Cen MT" panose="020B0602020104020603" pitchFamily="34" charset="-18"/>
              </a:rPr>
              <a:t>(rození × umírání)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přirozený přírůstek / úbytek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mechanický pohyb </a:t>
            </a:r>
            <a:r>
              <a:rPr lang="cs-CZ" dirty="0">
                <a:latin typeface="Tw Cen MT" panose="020B0602020104020603" pitchFamily="34" charset="-18"/>
              </a:rPr>
              <a:t>(mobilita, prostorové přesuny)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migrační přírůstek / úbytek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sociálně-ekonomický pohyb </a:t>
            </a:r>
            <a:r>
              <a:rPr lang="cs-CZ" dirty="0">
                <a:latin typeface="Tw Cen MT" panose="020B0602020104020603" pitchFamily="34" charset="-18"/>
              </a:rPr>
              <a:t>(změny ve struktuře obyvatelstva)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2468663B-A697-4743-B484-BB95738CEED1}"/>
              </a:ext>
            </a:extLst>
          </p:cNvPr>
          <p:cNvSpPr/>
          <p:nvPr/>
        </p:nvSpPr>
        <p:spPr>
          <a:xfrm>
            <a:off x="8802094" y="3753016"/>
            <a:ext cx="1601675" cy="683812"/>
          </a:xfrm>
          <a:custGeom>
            <a:avLst/>
            <a:gdLst>
              <a:gd name="connsiteX0" fmla="*/ 1129085 w 1903826"/>
              <a:gd name="connsiteY0" fmla="*/ 445273 h 445273"/>
              <a:gd name="connsiteX1" fmla="*/ 1860605 w 1903826"/>
              <a:gd name="connsiteY1" fmla="*/ 135172 h 445273"/>
              <a:gd name="connsiteX2" fmla="*/ 0 w 1903826"/>
              <a:gd name="connsiteY2" fmla="*/ 0 h 4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3826" h="445273">
                <a:moveTo>
                  <a:pt x="1129085" y="445273"/>
                </a:moveTo>
                <a:cubicBezTo>
                  <a:pt x="1588935" y="327328"/>
                  <a:pt x="2048786" y="209384"/>
                  <a:pt x="1860605" y="135172"/>
                </a:cubicBezTo>
                <a:cubicBezTo>
                  <a:pt x="1672424" y="60960"/>
                  <a:pt x="836212" y="30480"/>
                  <a:pt x="0" y="0"/>
                </a:cubicBezTo>
              </a:path>
            </a:pathLst>
          </a:custGeom>
          <a:noFill/>
          <a:ln w="19050">
            <a:solidFill>
              <a:srgbClr val="50B4C8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2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Hierarchický řád území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4179" cy="4003675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poměr</a:t>
            </a:r>
            <a:r>
              <a:rPr lang="cs-CZ" dirty="0">
                <a:latin typeface="Tw Cen MT" panose="020B0602020104020603" pitchFamily="34" charset="-18"/>
              </a:rPr>
              <a:t> přirozeného a mechanického pohybu souvisí s </a:t>
            </a:r>
            <a:r>
              <a:rPr lang="cs-CZ" b="1" dirty="0">
                <a:latin typeface="Tw Cen MT" panose="020B0602020104020603" pitchFamily="34" charset="-18"/>
              </a:rPr>
              <a:t>hierarchickým řádem území</a:t>
            </a:r>
            <a:r>
              <a:rPr lang="cs-CZ" dirty="0">
                <a:latin typeface="Tw Cen MT" panose="020B0602020104020603" pitchFamily="34" charset="-18"/>
              </a:rPr>
              <a:t>: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svět a kontinenty – dominance přirozeného pohybu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pokles hierarchické úrovně území → růst významu mechanického pohybu</a:t>
            </a:r>
          </a:p>
          <a:p>
            <a:pPr lvl="2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státní, regionální, lokální úroveň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celkový populační vývoj v konkrétním území – nutno sledovat zároveň: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přirozený pohyb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mechanický pohyb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7B50A83-7783-4B0E-B4FC-071DD7CA68F1}"/>
              </a:ext>
            </a:extLst>
          </p:cNvPr>
          <p:cNvSpPr/>
          <p:nvPr/>
        </p:nvSpPr>
        <p:spPr>
          <a:xfrm>
            <a:off x="8436334" y="1932167"/>
            <a:ext cx="3264805" cy="28068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D42D1F-F4E7-4653-8602-E89A956464BD}"/>
              </a:ext>
            </a:extLst>
          </p:cNvPr>
          <p:cNvSpPr txBox="1"/>
          <p:nvPr/>
        </p:nvSpPr>
        <p:spPr>
          <a:xfrm>
            <a:off x="8523798" y="2570733"/>
            <a:ext cx="3121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vzhledem k rostoucí populaci některých regionů a klimatickým změnám lze očekávat zintenzivnění mezikontinentálních přesunů zejména z oblastí Afriky, Asie</a:t>
            </a:r>
            <a:endParaRPr lang="cs-CZ" b="1" dirty="0">
              <a:solidFill>
                <a:srgbClr val="50B4C8"/>
              </a:solidFill>
              <a:latin typeface="Tw Cen MT" panose="020B0602020104020603" pitchFamily="34" charset="-18"/>
            </a:endParaRPr>
          </a:p>
          <a:p>
            <a:endParaRPr lang="cs-CZ" dirty="0"/>
          </a:p>
        </p:txBody>
      </p:sp>
      <p:pic>
        <p:nvPicPr>
          <p:cNvPr id="6" name="Grafický objekt 5" descr="Žárovka">
            <a:extLst>
              <a:ext uri="{FF2B5EF4-FFF2-40B4-BE49-F238E27FC236}">
                <a16:creationId xmlns:a16="http://schemas.microsoft.com/office/drawing/2014/main" id="{CF85A022-6185-4F4F-BDC1-316D3656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4562" y="203636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6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přirozený pohyb obyvatelstva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19268" cy="4352538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Základní procesy:	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rozmnožování → </a:t>
            </a:r>
            <a:r>
              <a:rPr lang="cs-CZ" b="1" dirty="0">
                <a:latin typeface="Tw Cen MT" panose="020B0602020104020603" pitchFamily="34" charset="-18"/>
              </a:rPr>
              <a:t>porodnost</a:t>
            </a:r>
            <a:r>
              <a:rPr lang="cs-CZ" dirty="0">
                <a:latin typeface="Tw Cen MT" panose="020B0602020104020603" pitchFamily="34" charset="-18"/>
              </a:rPr>
              <a:t>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umírání → </a:t>
            </a:r>
            <a:r>
              <a:rPr lang="cs-CZ" b="1" dirty="0">
                <a:latin typeface="Tw Cen MT" panose="020B0602020104020603" pitchFamily="34" charset="-18"/>
              </a:rPr>
              <a:t>úmrtnost</a:t>
            </a:r>
            <a:r>
              <a:rPr lang="cs-CZ" dirty="0">
                <a:latin typeface="Tw Cen MT" panose="020B0602020104020603" pitchFamily="34" charset="-18"/>
              </a:rPr>
              <a:t>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ovlivněné biologickými, historickými, socioekonomickými faktory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Související procesy: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sňatečnost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rozvodovost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potratovost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3012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</a:t>
            </a:r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orodnost</a:t>
            </a: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 (natalita)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429292" cy="1505972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základní populační proces, který ovlivňuje reprodukci obyvatelstva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množství ukazatelů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B253BFA7-F460-421B-872E-6BD1BEC23ADC}"/>
              </a:ext>
            </a:extLst>
          </p:cNvPr>
          <p:cNvSpPr/>
          <p:nvPr/>
        </p:nvSpPr>
        <p:spPr>
          <a:xfrm>
            <a:off x="838201" y="3526402"/>
            <a:ext cx="3781507" cy="31288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B6FA686-10BA-4909-9C61-29A5C123F488}"/>
              </a:ext>
            </a:extLst>
          </p:cNvPr>
          <p:cNvSpPr txBox="1"/>
          <p:nvPr/>
        </p:nvSpPr>
        <p:spPr>
          <a:xfrm>
            <a:off x="925665" y="4164969"/>
            <a:ext cx="355092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200" dirty="0">
                <a:latin typeface="Tw Cen MT" panose="020B0602020104020603" pitchFamily="34" charset="-18"/>
              </a:rPr>
              <a:t>ovlivnění: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Tw Cen MT" panose="020B0602020104020603" pitchFamily="34" charset="-18"/>
              </a:rPr>
              <a:t>rozsahem sledované populace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Tw Cen MT" panose="020B0602020104020603" pitchFamily="34" charset="-18"/>
              </a:rPr>
              <a:t>velikostí časové jednotky</a:t>
            </a:r>
          </a:p>
          <a:p>
            <a:pPr>
              <a:spcBef>
                <a:spcPts val="600"/>
              </a:spcBef>
            </a:pPr>
            <a:r>
              <a:rPr lang="cs-CZ" sz="2200" dirty="0">
                <a:latin typeface="Tw Cen MT" panose="020B0602020104020603" pitchFamily="34" charset="-18"/>
              </a:rPr>
              <a:t>Ukazatel: </a:t>
            </a:r>
            <a:r>
              <a:rPr lang="cs-CZ" sz="2200" b="1" dirty="0">
                <a:latin typeface="Tw Cen MT" panose="020B0602020104020603" pitchFamily="34" charset="-18"/>
              </a:rPr>
              <a:t>počet narozených</a:t>
            </a:r>
          </a:p>
          <a:p>
            <a:pPr marL="742950" lvl="1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endParaRPr lang="cs-CZ" sz="2200" dirty="0">
              <a:latin typeface="Tw Cen MT" panose="020B0602020104020603" pitchFamily="34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944A93E-3453-4DB1-BE72-9170891F9A95}"/>
              </a:ext>
            </a:extLst>
          </p:cNvPr>
          <p:cNvSpPr txBox="1"/>
          <p:nvPr/>
        </p:nvSpPr>
        <p:spPr>
          <a:xfrm>
            <a:off x="1481308" y="3620154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50B4C8"/>
                </a:solidFill>
                <a:latin typeface="Tw Cen MT" panose="020B0602020104020603" pitchFamily="34" charset="-18"/>
              </a:rPr>
              <a:t>Absolutní ukazatele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F7F2F25E-C12D-4E18-83BC-111DEED68FAF}"/>
              </a:ext>
            </a:extLst>
          </p:cNvPr>
          <p:cNvSpPr/>
          <p:nvPr/>
        </p:nvSpPr>
        <p:spPr>
          <a:xfrm>
            <a:off x="4882788" y="3526401"/>
            <a:ext cx="3680768" cy="31288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29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50B4C8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C675C4-5236-4B1B-A263-E7B26DA27561}"/>
              </a:ext>
            </a:extLst>
          </p:cNvPr>
          <p:cNvSpPr txBox="1"/>
          <p:nvPr/>
        </p:nvSpPr>
        <p:spPr>
          <a:xfrm>
            <a:off x="4970252" y="4164968"/>
            <a:ext cx="36807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200" dirty="0">
                <a:latin typeface="Tw Cen MT" panose="020B0602020104020603" pitchFamily="34" charset="-18"/>
              </a:rPr>
              <a:t>eliminace: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Tw Cen MT" panose="020B0602020104020603" pitchFamily="34" charset="-18"/>
              </a:rPr>
              <a:t>rozsahu sledované populace</a:t>
            </a:r>
          </a:p>
          <a:p>
            <a:pPr>
              <a:spcBef>
                <a:spcPts val="600"/>
              </a:spcBef>
            </a:pPr>
            <a:r>
              <a:rPr lang="cs-CZ" sz="2200" dirty="0">
                <a:latin typeface="Tw Cen MT" panose="020B0602020104020603" pitchFamily="34" charset="-18"/>
              </a:rPr>
              <a:t>počet narozených se srovnává se </a:t>
            </a:r>
            <a:r>
              <a:rPr lang="cs-CZ" sz="2200" b="1" dirty="0">
                <a:latin typeface="Tw Cen MT" panose="020B0602020104020603" pitchFamily="34" charset="-18"/>
              </a:rPr>
              <a:t>středním stavem </a:t>
            </a:r>
            <a:r>
              <a:rPr lang="cs-CZ" sz="2200" dirty="0">
                <a:latin typeface="Tw Cen MT" panose="020B0602020104020603" pitchFamily="34" charset="-18"/>
              </a:rPr>
              <a:t>obyvatelstva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8E45B5B-2E8E-430F-91AB-4C98412660E5}"/>
              </a:ext>
            </a:extLst>
          </p:cNvPr>
          <p:cNvSpPr txBox="1"/>
          <p:nvPr/>
        </p:nvSpPr>
        <p:spPr>
          <a:xfrm>
            <a:off x="5563115" y="3622465"/>
            <a:ext cx="249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50B4C8"/>
                </a:solidFill>
                <a:latin typeface="Tw Cen MT" panose="020B0602020104020603" pitchFamily="34" charset="-18"/>
              </a:rPr>
              <a:t>Relativní ukazatele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912C9D8-06F5-4C9B-8D28-B6122170B9A6}"/>
              </a:ext>
            </a:extLst>
          </p:cNvPr>
          <p:cNvSpPr txBox="1"/>
          <p:nvPr/>
        </p:nvSpPr>
        <p:spPr>
          <a:xfrm>
            <a:off x="9104243" y="2167764"/>
            <a:ext cx="2814762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b="1" dirty="0">
                <a:latin typeface="Tw Cen MT" panose="020B0602020104020603" pitchFamily="34" charset="-18"/>
              </a:rPr>
              <a:t>střední stav obyvatelstva </a:t>
            </a:r>
            <a:r>
              <a:rPr lang="cs-CZ" dirty="0">
                <a:latin typeface="Tw Cen MT" panose="020B0602020104020603" pitchFamily="34" charset="-18"/>
              </a:rPr>
              <a:t>= </a:t>
            </a:r>
            <a:r>
              <a:rPr lang="cs-CZ" i="1" dirty="0">
                <a:latin typeface="Tw Cen MT" panose="020B0602020104020603" pitchFamily="34" charset="-18"/>
              </a:rPr>
              <a:t>průměrný počet osob žijících během daného časového intervalu 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latin typeface="Tw Cen MT" panose="020B0602020104020603" pitchFamily="34" charset="-18"/>
              </a:rPr>
              <a:t>chronologický průměr okamžikových stavů uvnitř období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latin typeface="Tw Cen MT" panose="020B0602020104020603" pitchFamily="34" charset="-18"/>
              </a:rPr>
              <a:t>prostý aritmetický průměr dvou okamžikových údajů z počátku a konce daného období (např. k 1. 1. a 31. 12.)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r>
              <a:rPr lang="cs-CZ" dirty="0">
                <a:latin typeface="Tw Cen MT" panose="020B0602020104020603" pitchFamily="34" charset="-18"/>
              </a:rPr>
              <a:t>okamžikový stav ve středu studovaného období (např. k 30. 6.)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→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spcBef>
                <a:spcPts val="600"/>
              </a:spcBef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AD0DC50-296D-4D0B-BF08-933F33602A7B}"/>
              </a:ext>
            </a:extLst>
          </p:cNvPr>
          <p:cNvSpPr/>
          <p:nvPr/>
        </p:nvSpPr>
        <p:spPr>
          <a:xfrm>
            <a:off x="9016779" y="1486894"/>
            <a:ext cx="2980128" cy="5168346"/>
          </a:xfrm>
          <a:prstGeom prst="rect">
            <a:avLst/>
          </a:prstGeom>
          <a:noFill/>
          <a:ln>
            <a:solidFill>
              <a:srgbClr val="50B4C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Grafický objekt 14" descr="Žárovka">
            <a:extLst>
              <a:ext uri="{FF2B5EF4-FFF2-40B4-BE49-F238E27FC236}">
                <a16:creationId xmlns:a16="http://schemas.microsoft.com/office/drawing/2014/main" id="{F71B0D7A-1C83-4D17-9C37-EE0C3979E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2843" y="164581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9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2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Používané relativní ukazatele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5425"/>
            <a:ext cx="7582231" cy="4885276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latin typeface="Tw Cen MT" panose="020B0602020104020603" pitchFamily="34" charset="-18"/>
              </a:rPr>
              <a:t>hrubá míra celkové porodnosti </a:t>
            </a:r>
            <a:r>
              <a:rPr lang="cs-CZ" sz="2400" dirty="0">
                <a:latin typeface="Tw Cen MT" panose="020B0602020104020603" pitchFamily="34" charset="-18"/>
              </a:rPr>
              <a:t>(natalita)</a:t>
            </a:r>
          </a:p>
          <a:p>
            <a:pPr marL="457200" lvl="1" indent="0">
              <a:buClr>
                <a:srgbClr val="50B4C8"/>
              </a:buClr>
              <a:buNone/>
            </a:pPr>
            <a:r>
              <a:rPr lang="cs-CZ" sz="2000" dirty="0">
                <a:latin typeface="Tw Cen MT" panose="020B0602020104020603" pitchFamily="34" charset="-18"/>
              </a:rPr>
              <a:t>= počet všech narozených na 1000 obyvatel středního stavu</a:t>
            </a:r>
          </a:p>
          <a:p>
            <a:pPr>
              <a:spcBef>
                <a:spcPts val="4200"/>
              </a:spcBef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latin typeface="Tw Cen MT" panose="020B0602020104020603" pitchFamily="34" charset="-18"/>
              </a:rPr>
              <a:t>hrubá míra živorodnosti </a:t>
            </a:r>
            <a:r>
              <a:rPr lang="cs-CZ" sz="2400" dirty="0">
                <a:latin typeface="Tw Cen MT" panose="020B0602020104020603" pitchFamily="34" charset="-18"/>
              </a:rPr>
              <a:t>(efektivní natalita, též hrubá míra porodnosti)</a:t>
            </a:r>
          </a:p>
          <a:p>
            <a:pPr marL="457200" lvl="1" indent="0">
              <a:buClr>
                <a:srgbClr val="50B4C8"/>
              </a:buClr>
              <a:buNone/>
            </a:pPr>
            <a:r>
              <a:rPr lang="cs-CZ" sz="2000" dirty="0">
                <a:latin typeface="Tw Cen MT" panose="020B0602020104020603" pitchFamily="34" charset="-18"/>
              </a:rPr>
              <a:t>= počet živě narozených na 1000 obyvatel středního stavu</a:t>
            </a:r>
          </a:p>
          <a:p>
            <a:pPr>
              <a:spcBef>
                <a:spcPts val="4200"/>
              </a:spcBef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latin typeface="Tw Cen MT" panose="020B0602020104020603" pitchFamily="34" charset="-18"/>
              </a:rPr>
              <a:t>hrubá míra </a:t>
            </a:r>
            <a:r>
              <a:rPr lang="cs-CZ" sz="2400" b="1" dirty="0" err="1">
                <a:latin typeface="Tw Cen MT" panose="020B0602020104020603" pitchFamily="34" charset="-18"/>
              </a:rPr>
              <a:t>mrtvorodnosti</a:t>
            </a:r>
            <a:endParaRPr lang="cs-CZ" sz="2400" b="1" dirty="0">
              <a:latin typeface="Tw Cen MT" panose="020B0602020104020603" pitchFamily="34" charset="-18"/>
            </a:endParaRPr>
          </a:p>
          <a:p>
            <a:pPr marL="457200" lvl="1" indent="0">
              <a:buClr>
                <a:srgbClr val="50B4C8"/>
              </a:buClr>
              <a:buNone/>
            </a:pPr>
            <a:r>
              <a:rPr lang="cs-CZ" sz="2000" dirty="0">
                <a:latin typeface="Tw Cen MT" panose="020B0602020104020603" pitchFamily="34" charset="-18"/>
              </a:rPr>
              <a:t>= počet mrtvě narozených na 1000 obyvatel středního stavu</a:t>
            </a:r>
          </a:p>
          <a:p>
            <a:pPr>
              <a:spcBef>
                <a:spcPts val="4200"/>
              </a:spcBef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latin typeface="Tw Cen MT" panose="020B0602020104020603" pitchFamily="34" charset="-18"/>
              </a:rPr>
              <a:t>ukazatel mrtvorozenosti </a:t>
            </a:r>
            <a:r>
              <a:rPr lang="cs-CZ" sz="2400" dirty="0">
                <a:latin typeface="Tw Cen MT" panose="020B0602020104020603" pitchFamily="34" charset="-18"/>
              </a:rPr>
              <a:t>(</a:t>
            </a:r>
            <a:r>
              <a:rPr lang="cs-CZ" sz="2400" dirty="0" err="1">
                <a:latin typeface="Tw Cen MT" panose="020B0602020104020603" pitchFamily="34" charset="-18"/>
              </a:rPr>
              <a:t>mortinatalita</a:t>
            </a:r>
            <a:r>
              <a:rPr lang="cs-CZ" sz="2400" dirty="0">
                <a:latin typeface="Tw Cen MT" panose="020B0602020104020603" pitchFamily="34" charset="-18"/>
              </a:rPr>
              <a:t>)</a:t>
            </a:r>
          </a:p>
          <a:p>
            <a:pPr marL="457200" lvl="1" indent="0">
              <a:buClr>
                <a:srgbClr val="50B4C8"/>
              </a:buClr>
              <a:buNone/>
            </a:pPr>
            <a:r>
              <a:rPr lang="cs-CZ" sz="2000" dirty="0">
                <a:latin typeface="Tw Cen MT" panose="020B0602020104020603" pitchFamily="34" charset="-18"/>
              </a:rPr>
              <a:t>= podíl počtu mrtvě narozených na 1000 narozených dětí celkem</a:t>
            </a:r>
          </a:p>
          <a:p>
            <a:pPr marL="457200" lvl="1" indent="0">
              <a:buClr>
                <a:srgbClr val="50B4C8"/>
              </a:buClr>
              <a:buNone/>
            </a:pPr>
            <a:endParaRPr lang="cs-CZ" sz="2000" dirty="0">
              <a:latin typeface="Tw Cen MT" panose="020B0602020104020603" pitchFamily="34" charset="-18"/>
            </a:endParaRP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172276A-0A97-4CE6-90B9-0FF83765D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195" y="1189523"/>
            <a:ext cx="2622605" cy="6493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E7DFC1-AAA4-4485-8B61-6A864637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195" y="3991655"/>
            <a:ext cx="2703050" cy="67576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4D73024-68E4-4EAF-91D9-7F7BB96E8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931" y="2520135"/>
            <a:ext cx="2615869" cy="68733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687A91B-02C0-4586-91D1-AC49C0A6F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931" y="5227870"/>
            <a:ext cx="2483633" cy="703809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20D78F2-15A3-4808-9B79-47861D2A1456}"/>
              </a:ext>
            </a:extLst>
          </p:cNvPr>
          <p:cNvSpPr/>
          <p:nvPr/>
        </p:nvSpPr>
        <p:spPr>
          <a:xfrm>
            <a:off x="838199" y="6209617"/>
            <a:ext cx="10933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N - počet všech narozených ve sledovaném období		S - střední stav obyvatelstva</a:t>
            </a:r>
          </a:p>
          <a:p>
            <a:r>
              <a:rPr lang="cs-CZ" sz="1600" dirty="0" err="1">
                <a:latin typeface="Tw Cen MT" panose="020B0602020104020603" pitchFamily="34" charset="-18"/>
                <a:ea typeface="Times New Roman" panose="02020603050405020304" pitchFamily="18" charset="0"/>
              </a:rPr>
              <a:t>N</a:t>
            </a:r>
            <a:r>
              <a:rPr lang="cs-CZ" sz="1600" baseline="30000" dirty="0" err="1">
                <a:latin typeface="Tw Cen MT" panose="020B0602020104020603" pitchFamily="34" charset="-18"/>
                <a:ea typeface="Times New Roman" panose="02020603050405020304" pitchFamily="18" charset="0"/>
              </a:rPr>
              <a:t>v</a:t>
            </a:r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 - počet živě narozených ve sledovaném období		</a:t>
            </a:r>
            <a:r>
              <a:rPr lang="cs-CZ" sz="1600" dirty="0" err="1">
                <a:latin typeface="Tw Cen MT" panose="020B0602020104020603" pitchFamily="34" charset="-18"/>
              </a:rPr>
              <a:t>N</a:t>
            </a:r>
            <a:r>
              <a:rPr lang="cs-CZ" sz="1600" baseline="30000" dirty="0" err="1">
                <a:latin typeface="Tw Cen MT" panose="020B0602020104020603" pitchFamily="34" charset="-18"/>
              </a:rPr>
              <a:t>m</a:t>
            </a:r>
            <a:r>
              <a:rPr lang="cs-CZ" sz="1600" dirty="0">
                <a:latin typeface="Tw Cen MT" panose="020B0602020104020603" pitchFamily="34" charset="-18"/>
              </a:rPr>
              <a:t> - počet mrtvě narozených ve sledovaném období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D2B881F-52C2-48E5-B075-D245D84E583E}"/>
              </a:ext>
            </a:extLst>
          </p:cNvPr>
          <p:cNvCxnSpPr/>
          <p:nvPr/>
        </p:nvCxnSpPr>
        <p:spPr>
          <a:xfrm>
            <a:off x="572494" y="2194560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DE84827-236D-4972-A642-6AEB0662210C}"/>
              </a:ext>
            </a:extLst>
          </p:cNvPr>
          <p:cNvCxnSpPr/>
          <p:nvPr/>
        </p:nvCxnSpPr>
        <p:spPr>
          <a:xfrm>
            <a:off x="572494" y="3648063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B8376733-9F46-49F9-AD1E-C2AFF17A6253}"/>
              </a:ext>
            </a:extLst>
          </p:cNvPr>
          <p:cNvCxnSpPr/>
          <p:nvPr/>
        </p:nvCxnSpPr>
        <p:spPr>
          <a:xfrm>
            <a:off x="585746" y="4947037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3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Vlastnosti natality (hrubých měr)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44986" cy="4003675"/>
          </a:xfrm>
        </p:spPr>
        <p:txBody>
          <a:bodyPr>
            <a:normAutofit lnSpcReduction="10000"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hrubé všeobecné míry, které </a:t>
            </a:r>
            <a:r>
              <a:rPr lang="cs-CZ" b="1" dirty="0">
                <a:latin typeface="Tw Cen MT" panose="020B0602020104020603" pitchFamily="34" charset="-18"/>
              </a:rPr>
              <a:t>nezohledňují vnitřní diference </a:t>
            </a:r>
            <a:r>
              <a:rPr lang="cs-CZ" dirty="0">
                <a:latin typeface="Tw Cen MT" panose="020B0602020104020603" pitchFamily="34" charset="-18"/>
              </a:rPr>
              <a:t>souboru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počty událostí (narození) jsou </a:t>
            </a:r>
            <a:r>
              <a:rPr lang="cs-CZ" b="1" dirty="0">
                <a:latin typeface="Tw Cen MT" panose="020B0602020104020603" pitchFamily="34" charset="-18"/>
              </a:rPr>
              <a:t>vztaženy k celému obyvatelstvu 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bez ohledu na fakt, zda příslušníci mohou mít děti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b="1" dirty="0">
                <a:latin typeface="Tw Cen MT" panose="020B0602020104020603" pitchFamily="34" charset="-18"/>
              </a:rPr>
              <a:t>ovlivnění věkovou strukturou </a:t>
            </a:r>
            <a:r>
              <a:rPr lang="cs-CZ" dirty="0">
                <a:latin typeface="Tw Cen MT" panose="020B0602020104020603" pitchFamily="34" charset="-18"/>
              </a:rPr>
              <a:t>populace, příp. populačními opatřeními</a:t>
            </a:r>
          </a:p>
          <a:p>
            <a:pPr marL="0" indent="0">
              <a:spcBef>
                <a:spcPts val="2400"/>
              </a:spcBef>
              <a:buClr>
                <a:srgbClr val="50B4C8"/>
              </a:buClr>
              <a:buNone/>
            </a:pPr>
            <a:r>
              <a:rPr lang="cs-CZ" dirty="0">
                <a:latin typeface="Tw Cen MT" panose="020B0602020104020603" pitchFamily="34" charset="-18"/>
              </a:rPr>
              <a:t>→ použití pro: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mezinárodní srovnání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Tw Cen MT" panose="020B0602020104020603" pitchFamily="34" charset="-18"/>
              </a:rPr>
              <a:t>velké územní celky</a:t>
            </a:r>
          </a:p>
          <a:p>
            <a:pPr marL="0" indent="0">
              <a:buClr>
                <a:srgbClr val="50B4C8"/>
              </a:buClr>
              <a:buNone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465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B6F6D-E4EE-45E8-861E-B77F6E37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P</a:t>
            </a:r>
            <a:r>
              <a:rPr lang="cs-CZ" cap="all" dirty="0">
                <a:solidFill>
                  <a:srgbClr val="50B4C8"/>
                </a:solidFill>
                <a:latin typeface="Tw Cen MT" panose="020B0602020104020603" pitchFamily="34" charset="-18"/>
              </a:rPr>
              <a:t>lodnost</a:t>
            </a:r>
            <a:r>
              <a:rPr lang="cs-CZ" dirty="0">
                <a:solidFill>
                  <a:srgbClr val="50B4C8"/>
                </a:solidFill>
                <a:latin typeface="Tw Cen MT" panose="020B0602020104020603" pitchFamily="34" charset="-18"/>
              </a:rPr>
              <a:t> (fertilita)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70D147-A309-4890-97A8-EA589B85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44986" cy="1603375"/>
          </a:xfrm>
        </p:spPr>
        <p:txBody>
          <a:bodyPr>
            <a:normAutofit/>
          </a:bodyPr>
          <a:lstStyle/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vhodné pro podrobnější analýzy</a:t>
            </a: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w Cen MT" panose="020B0602020104020603" pitchFamily="34" charset="-18"/>
              </a:rPr>
              <a:t>počet narozených na počet žen v reprodukčním věku 15-49 let</a:t>
            </a:r>
          </a:p>
          <a:p>
            <a:pPr marL="457200" lvl="1" indent="0">
              <a:buClr>
                <a:srgbClr val="50B4C8"/>
              </a:buClr>
              <a:buNone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dirty="0">
              <a:latin typeface="Tw Cen MT" panose="020B06020201040206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BA38642-B8FF-4654-A734-23426F22BFC5}"/>
              </a:ext>
            </a:extLst>
          </p:cNvPr>
          <p:cNvSpPr txBox="1">
            <a:spLocks/>
          </p:cNvSpPr>
          <p:nvPr/>
        </p:nvSpPr>
        <p:spPr>
          <a:xfrm>
            <a:off x="838200" y="2887912"/>
            <a:ext cx="7582231" cy="373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latin typeface="Tw Cen MT" panose="020B0602020104020603" pitchFamily="34" charset="-18"/>
              </a:rPr>
              <a:t>hrubá míra plodnosti </a:t>
            </a:r>
            <a:r>
              <a:rPr lang="cs-CZ" sz="2400" dirty="0">
                <a:latin typeface="Tw Cen MT" panose="020B0602020104020603" pitchFamily="34" charset="-18"/>
              </a:rPr>
              <a:t>(fertilita)</a:t>
            </a:r>
          </a:p>
          <a:p>
            <a:pPr marL="457200" lvl="1" indent="0">
              <a:buClr>
                <a:srgbClr val="50B4C8"/>
              </a:buClr>
              <a:buFont typeface="Arial" panose="020B0604020202020204" pitchFamily="34" charset="0"/>
              <a:buNone/>
            </a:pPr>
            <a:r>
              <a:rPr lang="cs-CZ" sz="2000" dirty="0">
                <a:latin typeface="Tw Cen MT" panose="020B0602020104020603" pitchFamily="34" charset="-18"/>
              </a:rPr>
              <a:t>= počet narozených na 1000 žen v reprodukčním věku</a:t>
            </a:r>
          </a:p>
          <a:p>
            <a:pPr>
              <a:spcBef>
                <a:spcPts val="4200"/>
              </a:spcBef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latin typeface="Tw Cen MT" panose="020B0602020104020603" pitchFamily="34" charset="-18"/>
              </a:rPr>
              <a:t>čistá míra plodnosti</a:t>
            </a:r>
            <a:endParaRPr lang="cs-CZ" sz="2400" dirty="0">
              <a:latin typeface="Tw Cen MT" panose="020B0602020104020603" pitchFamily="34" charset="-18"/>
            </a:endParaRPr>
          </a:p>
          <a:p>
            <a:pPr marL="457200" lvl="1" indent="0">
              <a:buClr>
                <a:srgbClr val="50B4C8"/>
              </a:buClr>
              <a:buFont typeface="Arial" panose="020B0604020202020204" pitchFamily="34" charset="0"/>
              <a:buNone/>
            </a:pPr>
            <a:r>
              <a:rPr lang="cs-CZ" sz="2000" dirty="0">
                <a:latin typeface="Tw Cen MT" panose="020B0602020104020603" pitchFamily="34" charset="-18"/>
              </a:rPr>
              <a:t>= počet živě narozených na 1000 žen v reprodukčním věku</a:t>
            </a:r>
          </a:p>
          <a:p>
            <a:pPr>
              <a:spcBef>
                <a:spcPts val="4200"/>
              </a:spcBef>
              <a:buClr>
                <a:srgbClr val="50B4C8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latin typeface="Tw Cen MT" panose="020B0602020104020603" pitchFamily="34" charset="-18"/>
              </a:rPr>
              <a:t>specifická plodnost</a:t>
            </a:r>
          </a:p>
          <a:p>
            <a:pPr marL="457200" lvl="1" indent="0">
              <a:buClr>
                <a:srgbClr val="50B4C8"/>
              </a:buClr>
              <a:buNone/>
            </a:pPr>
            <a:r>
              <a:rPr lang="cs-CZ" sz="2000" dirty="0">
                <a:latin typeface="Tw Cen MT" panose="020B0602020104020603" pitchFamily="34" charset="-18"/>
              </a:rPr>
              <a:t>= míry plodnosti pro jednotlivé věkové kategorie žen</a:t>
            </a:r>
          </a:p>
          <a:p>
            <a:pPr lvl="1"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Tw Cen MT" panose="020B0602020104020603" pitchFamily="34" charset="-18"/>
            </a:endParaRPr>
          </a:p>
          <a:p>
            <a:pPr>
              <a:buClr>
                <a:srgbClr val="50B4C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Tw Cen MT" panose="020B0602020104020603" pitchFamily="34" charset="-18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EF89C90-F2DE-4B00-8F61-312ACAFA72A6}"/>
              </a:ext>
            </a:extLst>
          </p:cNvPr>
          <p:cNvCxnSpPr/>
          <p:nvPr/>
        </p:nvCxnSpPr>
        <p:spPr>
          <a:xfrm>
            <a:off x="572494" y="3865133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8FA5E66-A53A-4B74-A301-55E3C50BEAA5}"/>
              </a:ext>
            </a:extLst>
          </p:cNvPr>
          <p:cNvCxnSpPr/>
          <p:nvPr/>
        </p:nvCxnSpPr>
        <p:spPr>
          <a:xfrm>
            <a:off x="572494" y="5127805"/>
            <a:ext cx="11020508" cy="0"/>
          </a:xfrm>
          <a:prstGeom prst="line">
            <a:avLst/>
          </a:prstGeom>
          <a:ln>
            <a:solidFill>
              <a:srgbClr val="50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C9EE2CEF-07F1-400C-98D6-8BA2D8240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658" y="2867832"/>
            <a:ext cx="2812500" cy="72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753F40-7079-42DA-9B67-53FF4C845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976" y="4162429"/>
            <a:ext cx="2821028" cy="792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C342DC6-369B-4E47-8059-DA5EC6824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658" y="5363167"/>
            <a:ext cx="2885142" cy="756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F34FDFE-BBE7-4597-994E-BEED59F91713}"/>
              </a:ext>
            </a:extLst>
          </p:cNvPr>
          <p:cNvSpPr/>
          <p:nvPr/>
        </p:nvSpPr>
        <p:spPr>
          <a:xfrm>
            <a:off x="466345" y="6209617"/>
            <a:ext cx="884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N - počet všech narozených ve sledovaném období	F</a:t>
            </a:r>
            <a:r>
              <a:rPr lang="cs-CZ" sz="1600" baseline="-25000" dirty="0">
                <a:latin typeface="Tw Cen MT" panose="020B0602020104020603" pitchFamily="34" charset="-18"/>
                <a:ea typeface="Times New Roman" panose="02020603050405020304" pitchFamily="18" charset="0"/>
              </a:rPr>
              <a:t>15-49</a:t>
            </a:r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 – počet žen v reprodukčním věku	</a:t>
            </a:r>
          </a:p>
          <a:p>
            <a:r>
              <a:rPr lang="cs-CZ" sz="1600" dirty="0" err="1">
                <a:latin typeface="Tw Cen MT" panose="020B0602020104020603" pitchFamily="34" charset="-18"/>
                <a:ea typeface="Times New Roman" panose="02020603050405020304" pitchFamily="18" charset="0"/>
              </a:rPr>
              <a:t>N</a:t>
            </a:r>
            <a:r>
              <a:rPr lang="cs-CZ" sz="1600" baseline="30000" dirty="0" err="1">
                <a:latin typeface="Tw Cen MT" panose="020B0602020104020603" pitchFamily="34" charset="-18"/>
                <a:ea typeface="Times New Roman" panose="02020603050405020304" pitchFamily="18" charset="0"/>
              </a:rPr>
              <a:t>v</a:t>
            </a:r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 - počet živě narozených ve sledovaném období	</a:t>
            </a:r>
            <a:r>
              <a:rPr lang="cs-CZ" sz="1600" dirty="0" err="1">
                <a:latin typeface="Tw Cen MT" panose="020B0602020104020603" pitchFamily="34" charset="-18"/>
                <a:ea typeface="Times New Roman" panose="02020603050405020304" pitchFamily="18" charset="0"/>
              </a:rPr>
              <a:t>F</a:t>
            </a:r>
            <a:r>
              <a:rPr lang="cs-CZ" sz="1600" baseline="-25000" dirty="0" err="1">
                <a:latin typeface="Tw Cen MT" panose="020B0602020104020603" pitchFamily="34" charset="-18"/>
                <a:ea typeface="Times New Roman" panose="02020603050405020304" pitchFamily="18" charset="0"/>
              </a:rPr>
              <a:t>x</a:t>
            </a:r>
            <a:r>
              <a:rPr lang="cs-CZ" sz="1600" dirty="0">
                <a:latin typeface="Tw Cen MT" panose="020B0602020104020603" pitchFamily="34" charset="-18"/>
              </a:rPr>
              <a:t> – střední stav žen ve věku x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8371E0B-A416-4967-A4AF-6DAAF31320BF}"/>
              </a:ext>
            </a:extLst>
          </p:cNvPr>
          <p:cNvSpPr/>
          <p:nvPr/>
        </p:nvSpPr>
        <p:spPr>
          <a:xfrm>
            <a:off x="8569242" y="6200487"/>
            <a:ext cx="2633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>
                <a:latin typeface="Tw Cen MT" panose="020B0602020104020603" pitchFamily="34" charset="-18"/>
                <a:ea typeface="Times New Roman" panose="02020603050405020304" pitchFamily="18" charset="0"/>
              </a:rPr>
              <a:t>N</a:t>
            </a:r>
            <a:r>
              <a:rPr lang="cs-CZ" sz="1600" baseline="-25000" dirty="0" err="1">
                <a:latin typeface="Tw Cen MT" panose="020B0602020104020603" pitchFamily="34" charset="-18"/>
                <a:ea typeface="Times New Roman" panose="02020603050405020304" pitchFamily="18" charset="0"/>
              </a:rPr>
              <a:t>Fx</a:t>
            </a:r>
            <a:r>
              <a:rPr lang="cs-CZ" sz="1600" dirty="0">
                <a:latin typeface="Tw Cen MT" panose="020B0602020104020603" pitchFamily="34" charset="-18"/>
                <a:ea typeface="Times New Roman" panose="02020603050405020304" pitchFamily="18" charset="0"/>
              </a:rPr>
              <a:t> – počet dětí, jež se narodily ženám ve věku x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44982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5733</TotalTime>
  <Words>1303</Words>
  <Application>Microsoft Office PowerPoint</Application>
  <PresentationFormat>Širokoúhlá obrazovka</PresentationFormat>
  <Paragraphs>253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Tw Cen MT</vt:lpstr>
      <vt:lpstr>Wingdings</vt:lpstr>
      <vt:lpstr>Motiv Office</vt:lpstr>
      <vt:lpstr>dynamika obyvatelstva / Porodnost a plodnost</vt:lpstr>
      <vt:lpstr>Osnova</vt:lpstr>
      <vt:lpstr>dynamika obyvatelstva</vt:lpstr>
      <vt:lpstr>Hierarchický řád území</vt:lpstr>
      <vt:lpstr>přirozený pohyb obyvatelstva</vt:lpstr>
      <vt:lpstr>Porodnost (natalita)</vt:lpstr>
      <vt:lpstr>Používané relativní ukazatele</vt:lpstr>
      <vt:lpstr>Vlastnosti natality (hrubých měr)</vt:lpstr>
      <vt:lpstr>Plodnost (fertilita)</vt:lpstr>
      <vt:lpstr>Úhrnná plodnost (úp)</vt:lpstr>
      <vt:lpstr>Úhrnná plodnost (úp)</vt:lpstr>
      <vt:lpstr>Míry reprodukce</vt:lpstr>
      <vt:lpstr>SVĚT – charakteristiky a diferenciace</vt:lpstr>
      <vt:lpstr>Prezentace aplikace PowerPoint</vt:lpstr>
      <vt:lpstr>Prezentace aplikace PowerPoint</vt:lpstr>
      <vt:lpstr>Prezentace aplikace PowerPoint</vt:lpstr>
      <vt:lpstr>Prezentace aplikace PowerPoint</vt:lpstr>
      <vt:lpstr>Věk matky v době porodu</vt:lpstr>
      <vt:lpstr>Příčiny a faktory poklesu porodnosti</vt:lpstr>
      <vt:lpstr>Prezentace aplikace PowerPoint</vt:lpstr>
      <vt:lpstr>EVROPA</vt:lpstr>
      <vt:lpstr>ČR</vt:lpstr>
      <vt:lpstr>Prezentace aplikace PowerPoint</vt:lpstr>
      <vt:lpstr>ČR - plodnost</vt:lpstr>
      <vt:lpstr>Prezentace aplikace PowerPoint</vt:lpstr>
      <vt:lpstr>Prezentace aplikace PowerPoint</vt:lpstr>
      <vt:lpstr>Prezentace aplikace PowerPoint</vt:lpstr>
      <vt:lpstr>ČR – kontext, budoucnost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Každodenní mobilita ve volném čase</dc:title>
  <dc:creator>Jiří Malý</dc:creator>
  <cp:lastModifiedBy>Jiří Malý</cp:lastModifiedBy>
  <cp:revision>253</cp:revision>
  <dcterms:created xsi:type="dcterms:W3CDTF">2022-02-23T13:33:32Z</dcterms:created>
  <dcterms:modified xsi:type="dcterms:W3CDTF">2024-11-04T09:14:53Z</dcterms:modified>
</cp:coreProperties>
</file>