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99300" cy="102346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99"/>
    <a:srgbClr val="99FF66"/>
    <a:srgbClr val="66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7" autoAdjust="0"/>
  </p:normalViewPr>
  <p:slideViewPr>
    <p:cSldViewPr>
      <p:cViewPr varScale="1">
        <p:scale>
          <a:sx n="92" d="100"/>
          <a:sy n="92" d="100"/>
        </p:scale>
        <p:origin x="119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1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7E4288D-8D0F-42F6-843D-4D724E3569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4CD31D8-B835-4CEF-958D-7E32C5BCE34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205248-1092-489F-AB33-4FA8B1374FAD}" type="datetimeFigureOut">
              <a:rPr lang="cs-CZ"/>
              <a:pPr>
                <a:defRPr/>
              </a:pPr>
              <a:t>02.10.2024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4CB99AC9-4E77-4B9A-91A1-D7F20FE34A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D6BB6D3D-6B24-4B0D-87C2-107490882A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A65588-5022-4C9D-B743-F1C936F4CD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17E1EC-F1D5-430D-A963-60B9006BF1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6ADE0C9-E1F2-4854-9374-A46FC1C285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C4B6E8FE-C918-44CF-90DD-973298FFB6E7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88864D-6D95-4241-A2D7-6B3FAB6A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DA5149-17F6-486D-8C2E-6FCD8DA0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70284A-1D92-47A6-81DB-2E29C64D1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6BD3-7738-482D-993D-A6D7B4AA0B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762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F449A-4C1B-44E2-9389-B0A583EBA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473CA-BAC7-43D6-83D6-E4D6B433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759DC-4180-4C20-8D2F-23F47167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24BFB-72ED-4109-886A-E6DBBE06DB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967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02CAB-FC64-4F72-8D4D-779501874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58EC1-3BD6-4A5A-BD51-BBD550BF6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95DAA-5DCC-4C3B-97A6-20B39953E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0A6BB-9471-4B79-9570-EB061BB5F5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2506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618FB36-85AF-4F09-A65D-D8995161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CEF7E-75E0-41FE-B533-2D83DA895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3F424AF-5605-4B33-BFA4-0B110C800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D4FD7-AB04-4A99-9106-9319CB9528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5823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08AA5D-3333-4E64-9BF2-49A5B03CF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FCCE55-11A2-432C-B76F-7D3D57E62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EE2BC6-7D09-426A-BC68-C488C6D2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20C03-A5DC-4E2F-8878-A5B36D3A80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092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6604D-73B6-4BC2-9431-B0A77E41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AC7DC-EE2D-4F38-BAEF-023123319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0C67B-0E88-4637-BCE7-DF1754ACF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9C33E-44DF-4CDE-BBF7-94FDEB10645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544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0C545EA9-06A0-4389-B27A-650A940D61A3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796610-7BF1-45A3-B81E-50AE294E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657F35-F569-4414-A638-BC3E1943A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38F7F1-CA83-4B0A-99EA-7D7F37EE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58EF-762C-413E-A319-1AA917834D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54374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92C88A-0BF1-45C3-91D7-A66F44966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9C2DD1-9853-48A7-8AE3-AB2EAFC4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A3DFA64-0D80-431A-989B-942D74AE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BD9F0-6B12-4C96-8D29-5448BCCAA6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391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2D5C88B6-7A8D-46E4-83CC-EFF07B3BC45B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47EAD474-0B35-4B69-96F9-5BBCBD1D9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C85E7F88-C82B-4E4C-B0A4-1465067A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AE30AF81-6CCD-410D-8B3F-FC7320FF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D0FBD-264B-4EBB-9D8E-3D264FECFD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628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DEEB66A-3329-44E7-8FB8-198BDD22A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ADB7C5D-6E6D-448E-B651-F6D897A38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402732-214D-44BE-85E1-7B1B210C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6B0C5-7855-40ED-869F-5A2F981AE2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521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A20ACA3-4C46-496B-ACD3-82B0331DE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7BEF107-935B-431E-B997-6467296E0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7A93487-A675-43A0-8BCF-CFACF41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F12F-5A17-45E6-B71A-506B36C178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906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86879AA9-0E42-4EA8-90AF-E5D532CD4FA9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85259A0-1844-4DB3-8C05-CB3E494BA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D434ECB-AD24-4F10-8065-B8BBE1F52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11B0822-DFC6-4AFB-A189-A950C7B9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14AE5-147A-437C-9E11-E8B598A2A9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301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3ABC085-3621-4D37-B6E5-EBF91F0D6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5D1AF68-02F0-4FE0-BB76-0B6554CA7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F86CAD-65F9-46C6-AB15-091334079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B41BC-5B5E-4107-A79C-105917636F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012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685A77B-B6E8-4C47-A725-56DDF24D2E44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27A1E1-5723-4656-ADE4-3E26A9198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13EA9043-91CA-4D75-BF12-FA65C74112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0FAC01-A526-4E9B-B73C-7B7602C6DACC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2050E-0678-4C04-86E6-B9A9F6F5D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4FE03-B286-436C-9B15-8D84D5D97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378F8-0CA8-4B3E-9238-D73E03A297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17BBFD-4CCD-402C-A7A3-A04241ADC7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8" r:id="rId2"/>
    <p:sldLayoutId id="2147483828" r:id="rId3"/>
    <p:sldLayoutId id="2147483819" r:id="rId4"/>
    <p:sldLayoutId id="2147483829" r:id="rId5"/>
    <p:sldLayoutId id="2147483820" r:id="rId6"/>
    <p:sldLayoutId id="2147483821" r:id="rId7"/>
    <p:sldLayoutId id="2147483830" r:id="rId8"/>
    <p:sldLayoutId id="2147483822" r:id="rId9"/>
    <p:sldLayoutId id="2147483823" r:id="rId10"/>
    <p:sldLayoutId id="2147483824" r:id="rId11"/>
    <p:sldLayoutId id="2147483825" r:id="rId12"/>
    <p:sldLayoutId id="2147483826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0vX0-rRyvRMLpMWt5wnf614PPXB6_s-u29WPH9Jtt5w/edit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973EF0B6-1559-4007-BB1E-7229E324419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03338" y="1989138"/>
            <a:ext cx="6400800" cy="2930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/>
              <a:t>Klimatologické indexy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sz="40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Zadání cvičení </a:t>
            </a:r>
          </a:p>
        </p:txBody>
      </p:sp>
      <p:sp>
        <p:nvSpPr>
          <p:cNvPr id="10244" name="Zástupný symbol pro zápatí 2">
            <a:extLst>
              <a:ext uri="{FF2B5EF4-FFF2-40B4-BE49-F238E27FC236}">
                <a16:creationId xmlns:a16="http://schemas.microsoft.com/office/drawing/2014/main" id="{EB2B54DC-1764-4C7F-B3E5-A48580950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173" name="Zástupný symbol pro číslo snímku 3">
            <a:extLst>
              <a:ext uri="{FF2B5EF4-FFF2-40B4-BE49-F238E27FC236}">
                <a16:creationId xmlns:a16="http://schemas.microsoft.com/office/drawing/2014/main" id="{8448E247-DFBF-4083-A524-941EFC7567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BF3C39-3F21-4D8E-8FB1-B9935D318143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7174" name="Text Box 4">
            <a:extLst>
              <a:ext uri="{FF2B5EF4-FFF2-40B4-BE49-F238E27FC236}">
                <a16:creationId xmlns:a16="http://schemas.microsoft.com/office/drawing/2014/main" id="{88729855-6355-4B88-B392-0129DC0EB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5354638"/>
            <a:ext cx="56434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noProof="1">
                <a:solidFill>
                  <a:srgbClr val="FF0000"/>
                </a:solidFill>
              </a:rPr>
              <a:t>Termín odevzdání: </a:t>
            </a:r>
            <a:r>
              <a:rPr lang="cs-CZ" altLang="cs-CZ" sz="1800" b="1" u="sng" noProof="1">
                <a:solidFill>
                  <a:srgbClr val="FF0000"/>
                </a:solidFill>
              </a:rPr>
              <a:t>31.10.2023</a:t>
            </a:r>
            <a:r>
              <a:rPr lang="cs-CZ" altLang="cs-CZ" sz="1800" b="1" dirty="0">
                <a:solidFill>
                  <a:srgbClr val="FF0000"/>
                </a:solidFill>
              </a:rPr>
              <a:t> - </a:t>
            </a:r>
            <a:r>
              <a:rPr lang="cs-CZ" altLang="cs-CZ" sz="1800" b="1" noProof="1">
                <a:solidFill>
                  <a:srgbClr val="FF0000"/>
                </a:solidFill>
              </a:rPr>
              <a:t>odevzdávárna v 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7C761DD-0AC5-4A27-8BE8-FAFA7D9C0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Klimatologické indexy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B99FFC-3CBC-463F-88AD-608702135F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196752"/>
            <a:ext cx="8964613" cy="5604098"/>
          </a:xfrm>
        </p:spPr>
        <p:txBody>
          <a:bodyPr rtlCol="0">
            <a:normAutofit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noProof="1"/>
              <a:t>Výběr trojice stanic:  </a:t>
            </a:r>
            <a:r>
              <a:rPr lang="cs-CZ" sz="1200" noProof="1"/>
              <a:t> 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1200" noProof="1">
                <a:hlinkClick r:id="rId2"/>
              </a:rPr>
              <a:t>https://docs.google.com/spreadsheets/d/10vX0-rRyvRMLpMWt5wnf614PPXB6_s-u29WPH9Jtt5w/edit?usp=sharing</a:t>
            </a:r>
            <a:r>
              <a:rPr lang="cs-CZ" sz="1200" noProof="1"/>
              <a:t> 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1200" noProof="1"/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noProof="1"/>
              <a:t>Popsat polohu </a:t>
            </a:r>
            <a:r>
              <a:rPr lang="cs-CZ" sz="1800" b="1" noProof="1"/>
              <a:t>vybraných 3 stanic </a:t>
            </a:r>
            <a:r>
              <a:rPr lang="cs-CZ" sz="1800" noProof="1"/>
              <a:t>a vypsat roční chod teploty vzduchu a srážek </a:t>
            </a:r>
            <a:r>
              <a:rPr lang="cs-CZ" sz="1800" noProof="1">
                <a:solidFill>
                  <a:srgbClr val="FF0000"/>
                </a:solidFill>
              </a:rPr>
              <a:t>(2 tabulky) </a:t>
            </a:r>
            <a:r>
              <a:rPr lang="cs-CZ" sz="1800" noProof="1"/>
              <a:t>a početně či graficky zpracovat následující charakteristiky </a:t>
            </a:r>
            <a:r>
              <a:rPr lang="cs-CZ" sz="1800" noProof="1">
                <a:solidFill>
                  <a:srgbClr val="FF0000"/>
                </a:solidFill>
              </a:rPr>
              <a:t>(slovně zhodnotit):</a:t>
            </a:r>
          </a:p>
          <a:p>
            <a:pPr marL="0" indent="0" algn="just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1000" noProof="1">
                <a:solidFill>
                  <a:srgbClr val="FF0000"/>
                </a:solidFill>
              </a:rPr>
              <a:t> 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R"/>
              <a:defRPr/>
            </a:pPr>
            <a:r>
              <a:rPr lang="cs-CZ" sz="1800" b="1" noProof="1"/>
              <a:t>Pluviometrický koeficient</a:t>
            </a:r>
            <a:r>
              <a:rPr lang="cs-CZ" sz="1800" noProof="1"/>
              <a:t> – hodnocení ročního rozdělení srážek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R"/>
              <a:defRPr/>
            </a:pPr>
            <a:r>
              <a:rPr lang="cs-CZ" sz="1800" b="1" noProof="1"/>
              <a:t>Hodnocení kontinentality/oceanity klimatu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noProof="1"/>
              <a:t>         - Index termické kontinentality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noProof="1"/>
              <a:t>         - Index ombrické kontinentality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noProof="1"/>
              <a:t>         - Doba polovičních srážek (srážkový poločas)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noProof="1"/>
              <a:t>         - Poloha těžiště srážek</a:t>
            </a:r>
            <a:endParaRPr lang="cs-CZ" sz="1800" dirty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1050" b="1" dirty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b="1" dirty="0"/>
              <a:t>Data: Studijní materiály </a:t>
            </a:r>
            <a:r>
              <a:rPr lang="cs-CZ" sz="1400" b="1" i="1" dirty="0"/>
              <a:t>(Srážky_1961-90.xlsx + Teploty_1961-90.xlsx)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800" i="1" dirty="0"/>
              <a:t>roční chod teploty a srážek </a:t>
            </a:r>
            <a:r>
              <a:rPr lang="cs-CZ" sz="1800" dirty="0"/>
              <a:t>pro každou stanici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800" i="1" dirty="0"/>
              <a:t>roční průměrná teplota a roční suma srážek </a:t>
            </a:r>
            <a:r>
              <a:rPr lang="cs-CZ" sz="1800" dirty="0"/>
              <a:t>pro každou stanici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400" b="1" i="1" dirty="0"/>
              <a:t>(</a:t>
            </a:r>
            <a:r>
              <a:rPr lang="en-US" sz="1400" b="1" i="1" dirty="0" err="1"/>
              <a:t>Zdroj</a:t>
            </a:r>
            <a:r>
              <a:rPr lang="en-US" sz="1400" b="1" i="1" dirty="0"/>
              <a:t>:  Climatological </a:t>
            </a:r>
            <a:r>
              <a:rPr lang="en-US" sz="1400" b="1" i="1" dirty="0" err="1"/>
              <a:t>normals</a:t>
            </a:r>
            <a:r>
              <a:rPr lang="en-US" sz="1400" b="1" i="1" dirty="0"/>
              <a:t> (CLINO) for the period 1961-1990. WMO, Geneva, 1996, 768 s.</a:t>
            </a:r>
            <a:r>
              <a:rPr lang="cs-CZ" sz="1400" b="1" i="1" dirty="0"/>
              <a:t>)</a:t>
            </a:r>
            <a:endParaRPr lang="cs-CZ" sz="1400" i="1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800" noProof="1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600" noProof="1"/>
              <a:t> - </a:t>
            </a:r>
            <a:r>
              <a:rPr lang="cs-CZ" sz="1600" b="1" noProof="1"/>
              <a:t>V popisu tabulek vždy uvést popisovanou veličinu, názvy stanic, jednotky a období. 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1800" noProof="1">
              <a:latin typeface="Times New Roman" pitchFamily="18" charset="0"/>
            </a:endParaRPr>
          </a:p>
        </p:txBody>
      </p:sp>
      <p:sp>
        <p:nvSpPr>
          <p:cNvPr id="11269" name="Zástupný symbol pro zápatí 2">
            <a:extLst>
              <a:ext uri="{FF2B5EF4-FFF2-40B4-BE49-F238E27FC236}">
                <a16:creationId xmlns:a16="http://schemas.microsoft.com/office/drawing/2014/main" id="{FAB0884E-9360-40E6-B5D8-E410F0175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8198" name="Zástupný symbol pro číslo snímku 3">
            <a:extLst>
              <a:ext uri="{FF2B5EF4-FFF2-40B4-BE49-F238E27FC236}">
                <a16:creationId xmlns:a16="http://schemas.microsoft.com/office/drawing/2014/main" id="{D12482C1-5005-4674-89DB-DB7391BB8A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4E9BD5-0495-4780-ADC9-75CBB877102D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81E72B0C-DAFD-46D2-856F-DFB919F39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b="1" noProof="1"/>
              <a:t>1) Pluviometrický koeficient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552A64D-4A10-4247-9623-049B097D272D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79388" y="1052513"/>
            <a:ext cx="8785225" cy="5073650"/>
          </a:xfrm>
        </p:spPr>
        <p:txBody>
          <a:bodyPr/>
          <a:lstStyle/>
          <a:p>
            <a:pPr eaLnBrk="1" hangingPunct="1"/>
            <a:r>
              <a:rPr lang="cs-CZ" altLang="cs-CZ" sz="1800"/>
              <a:t>Vyjadřuje podíl skutečného úhrnu srážek za určitý měsíc a úhrnu, který by tento měsíc měl při rovnoměrném rozložení srážek během roku (1/12 ročního úhrnu)</a:t>
            </a:r>
          </a:p>
          <a:p>
            <a:pPr eaLnBrk="1" hangingPunct="1"/>
            <a:r>
              <a:rPr lang="cs-CZ" altLang="cs-CZ" sz="1800"/>
              <a:t>Slouží k posouzení srážkové vydatnosti jednotlivých měsíců při hodnocení ročního rozdělení srážek</a:t>
            </a:r>
          </a:p>
        </p:txBody>
      </p:sp>
      <p:graphicFrame>
        <p:nvGraphicFramePr>
          <p:cNvPr id="9220" name="Object 117">
            <a:extLst>
              <a:ext uri="{FF2B5EF4-FFF2-40B4-BE49-F238E27FC236}">
                <a16:creationId xmlns:a16="http://schemas.microsoft.com/office/drawing/2014/main" id="{C81EB4D2-56CF-4998-8FE5-D723A865115A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5219700" y="4360863"/>
          <a:ext cx="3403600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2" imgW="4657764" imgH="2990745" progId="Excel.Chart.8">
                  <p:embed/>
                </p:oleObj>
              </mc:Choice>
              <mc:Fallback>
                <p:oleObj name="Graf" r:id="rId2" imgW="4657764" imgH="2990745" progId="Excel.Chart.8">
                  <p:embed/>
                  <p:pic>
                    <p:nvPicPr>
                      <p:cNvPr id="0" name="Object 1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360863"/>
                        <a:ext cx="3403600" cy="218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1" name="Picture 386" descr="Vzorec2">
            <a:extLst>
              <a:ext uri="{FF2B5EF4-FFF2-40B4-BE49-F238E27FC236}">
                <a16:creationId xmlns:a16="http://schemas.microsoft.com/office/drawing/2014/main" id="{4DFF2661-A9B7-494E-98E6-5C917FE23FF8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4149725"/>
            <a:ext cx="863600" cy="571500"/>
          </a:xfrm>
        </p:spPr>
      </p:pic>
      <p:sp>
        <p:nvSpPr>
          <p:cNvPr id="1031" name="Zástupný symbol pro zápatí 2">
            <a:extLst>
              <a:ext uri="{FF2B5EF4-FFF2-40B4-BE49-F238E27FC236}">
                <a16:creationId xmlns:a16="http://schemas.microsoft.com/office/drawing/2014/main" id="{8A607658-59D8-4666-88F6-E8DEECB0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9224" name="Zástupný symbol pro číslo snímku 3">
            <a:extLst>
              <a:ext uri="{FF2B5EF4-FFF2-40B4-BE49-F238E27FC236}">
                <a16:creationId xmlns:a16="http://schemas.microsoft.com/office/drawing/2014/main" id="{8FCC8344-1930-46C6-9089-166A93E84E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351853-9C40-40AF-8D75-67346FAD8B9B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9225" name="Rectangle 6">
            <a:extLst>
              <a:ext uri="{FF2B5EF4-FFF2-40B4-BE49-F238E27FC236}">
                <a16:creationId xmlns:a16="http://schemas.microsoft.com/office/drawing/2014/main" id="{6DB481CD-921F-487D-9BA0-B9B682BB5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79725"/>
            <a:ext cx="91440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4492" name="Group 396">
            <a:extLst>
              <a:ext uri="{FF2B5EF4-FFF2-40B4-BE49-F238E27FC236}">
                <a16:creationId xmlns:a16="http://schemas.microsoft.com/office/drawing/2014/main" id="{DD662CA3-0CFD-4BCC-AEA2-3B2D7C383195}"/>
              </a:ext>
            </a:extLst>
          </p:cNvPr>
          <p:cNvGraphicFramePr>
            <a:graphicFrameLocks noGrp="1"/>
          </p:cNvGraphicFramePr>
          <p:nvPr/>
        </p:nvGraphicFramePr>
        <p:xfrm>
          <a:off x="612775" y="2879725"/>
          <a:ext cx="7956550" cy="1098552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EFFD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IV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1,75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1,7</a:t>
                      </a: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1,02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0,62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0,33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,0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1,27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1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,8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1,72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81" name="Text Box 385">
            <a:extLst>
              <a:ext uri="{FF2B5EF4-FFF2-40B4-BE49-F238E27FC236}">
                <a16:creationId xmlns:a16="http://schemas.microsoft.com/office/drawing/2014/main" id="{1BEA08CE-FFF2-40CC-89D2-C0ACA30AD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398713"/>
            <a:ext cx="35671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b="1" i="1" dirty="0">
                <a:latin typeface="+mn-lt"/>
                <a:cs typeface="+mn-cs"/>
              </a:rPr>
              <a:t>Tab. </a:t>
            </a:r>
            <a:r>
              <a:rPr lang="cs-CZ" sz="1600" b="1" i="1" noProof="1">
                <a:latin typeface="+mn-lt"/>
                <a:cs typeface="+mn-cs"/>
              </a:rPr>
              <a:t>1 Pluviometrický koeficient …</a:t>
            </a:r>
          </a:p>
        </p:txBody>
      </p:sp>
      <p:sp>
        <p:nvSpPr>
          <p:cNvPr id="4484" name="Text Box 388">
            <a:extLst>
              <a:ext uri="{FF2B5EF4-FFF2-40B4-BE49-F238E27FC236}">
                <a16:creationId xmlns:a16="http://schemas.microsoft.com/office/drawing/2014/main" id="{B9359046-95A3-4867-8F2C-A8A6E74A5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4868863"/>
            <a:ext cx="4892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i="1" noProof="1">
                <a:latin typeface="+mn-lt"/>
                <a:cs typeface="+mn-cs"/>
              </a:rPr>
              <a:t>ri … měsíční úhrn srážek i-tého měsíce v roce </a:t>
            </a:r>
            <a:r>
              <a:rPr lang="en-US" sz="1600" i="1" noProof="1">
                <a:latin typeface="Arial" charset="0"/>
                <a:cs typeface="+mn-cs"/>
              </a:rPr>
              <a:t>[mm]</a:t>
            </a:r>
            <a:endParaRPr lang="cs-CZ" sz="1600" i="1" noProof="1">
              <a:latin typeface="+mn-lt"/>
              <a:cs typeface="+mn-cs"/>
            </a:endParaRPr>
          </a:p>
          <a:p>
            <a:pPr eaLnBrk="1" hangingPunct="1">
              <a:defRPr/>
            </a:pPr>
            <a:r>
              <a:rPr lang="cs-CZ" sz="1600" i="1" noProof="1">
                <a:latin typeface="+mn-lt"/>
                <a:cs typeface="+mn-cs"/>
              </a:rPr>
              <a:t>R … roční úhrn srážek </a:t>
            </a:r>
            <a:r>
              <a:rPr lang="en-US" sz="1600" i="1" noProof="1">
                <a:latin typeface="+mn-lt"/>
                <a:cs typeface="+mn-cs"/>
              </a:rPr>
              <a:t>[mm]</a:t>
            </a:r>
            <a:endParaRPr lang="cs-CZ" sz="1600" i="1" noProof="1">
              <a:latin typeface="+mn-lt"/>
              <a:cs typeface="+mn-cs"/>
            </a:endParaRPr>
          </a:p>
        </p:txBody>
      </p:sp>
      <p:sp>
        <p:nvSpPr>
          <p:cNvPr id="4493" name="Text Box 397">
            <a:extLst>
              <a:ext uri="{FF2B5EF4-FFF2-40B4-BE49-F238E27FC236}">
                <a16:creationId xmlns:a16="http://schemas.microsoft.com/office/drawing/2014/main" id="{5B412573-5F3E-4B01-A712-7DE7854A4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53150"/>
            <a:ext cx="536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400" b="1" i="1" dirty="0">
                <a:solidFill>
                  <a:srgbClr val="FF0000"/>
                </a:solidFill>
                <a:latin typeface="+mn-lt"/>
                <a:cs typeface="+mn-cs"/>
              </a:rPr>
              <a:t>Výstup: vzorec, tabulka s výpočty, graf, slovní popis</a:t>
            </a:r>
          </a:p>
        </p:txBody>
      </p:sp>
      <p:sp>
        <p:nvSpPr>
          <p:cNvPr id="4494" name="Text Box 398">
            <a:extLst>
              <a:ext uri="{FF2B5EF4-FFF2-40B4-BE49-F238E27FC236}">
                <a16:creationId xmlns:a16="http://schemas.microsoft.com/office/drawing/2014/main" id="{F705B59D-5648-4D83-97C9-36FC96605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453063"/>
            <a:ext cx="446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noProof="1">
                <a:latin typeface="+mn-lt"/>
                <a:cs typeface="+mn-cs"/>
              </a:rPr>
              <a:t>Kp </a:t>
            </a:r>
            <a:r>
              <a:rPr lang="cs-CZ" sz="1600" noProof="1">
                <a:latin typeface="+mn-lt"/>
                <a:cs typeface="Times New Roman" pitchFamily="18" charset="0"/>
              </a:rPr>
              <a:t>&gt; 1</a:t>
            </a:r>
            <a:r>
              <a:rPr lang="cs-CZ" sz="1600" dirty="0">
                <a:latin typeface="+mn-lt"/>
                <a:cs typeface="Times New Roman" pitchFamily="18" charset="0"/>
              </a:rPr>
              <a:t> nadprůměrně srážkově vydatný měsíc</a:t>
            </a:r>
          </a:p>
          <a:p>
            <a:pPr eaLnBrk="1" hangingPunct="1">
              <a:defRPr/>
            </a:pPr>
            <a:r>
              <a:rPr lang="cs-CZ" sz="1600" dirty="0" err="1">
                <a:latin typeface="+mn-lt"/>
                <a:cs typeface="Times New Roman" pitchFamily="18" charset="0"/>
              </a:rPr>
              <a:t>Kp</a:t>
            </a:r>
            <a:r>
              <a:rPr lang="cs-CZ" sz="1600" dirty="0">
                <a:latin typeface="+mn-lt"/>
                <a:cs typeface="Times New Roman" pitchFamily="18" charset="0"/>
              </a:rPr>
              <a:t> &lt; 1 podprůměrně srážkově vydatný měsíc</a:t>
            </a:r>
            <a:endParaRPr lang="en-US" sz="16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>
            <a:extLst>
              <a:ext uri="{FF2B5EF4-FFF2-40B4-BE49-F238E27FC236}">
                <a16:creationId xmlns:a16="http://schemas.microsoft.com/office/drawing/2014/main" id="{B651D29A-F72E-4403-9142-BE96AA9B9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95000"/>
              </a:lnSpc>
              <a:spcAft>
                <a:spcPts val="0"/>
              </a:spcAft>
              <a:defRPr/>
            </a:pPr>
            <a:r>
              <a:rPr lang="cs-CZ" sz="3200" b="1" dirty="0"/>
              <a:t>2) </a:t>
            </a:r>
            <a:r>
              <a:rPr lang="cs-CZ" sz="3200" b="1" noProof="1"/>
              <a:t>Hodnocení kontinentality/oceanity klimatu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FEF95A0-1594-474C-820D-6CD1DD47C4B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98463" y="981075"/>
            <a:ext cx="8291512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noProof="1">
                <a:solidFill>
                  <a:schemeClr val="tx2"/>
                </a:solidFill>
              </a:rPr>
              <a:t>a) Index termické kontinentality (vzorec Gorczyńského)</a:t>
            </a:r>
          </a:p>
          <a:p>
            <a:pPr eaLnBrk="1" hangingPunct="1">
              <a:buFontTx/>
              <a:buNone/>
            </a:pPr>
            <a:endParaRPr lang="cs-CZ" altLang="cs-CZ" sz="2000" i="1" noProof="1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244" name="Picture 4" descr="Vzorec3">
            <a:extLst>
              <a:ext uri="{FF2B5EF4-FFF2-40B4-BE49-F238E27FC236}">
                <a16:creationId xmlns:a16="http://schemas.microsoft.com/office/drawing/2014/main" id="{AD845231-F8EC-4584-AF8E-BCCEB874374C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7675" y="1484313"/>
            <a:ext cx="2016125" cy="560387"/>
          </a:xfrm>
        </p:spPr>
      </p:pic>
      <p:pic>
        <p:nvPicPr>
          <p:cNvPr id="10245" name="Picture 8" descr="Vzorec4">
            <a:extLst>
              <a:ext uri="{FF2B5EF4-FFF2-40B4-BE49-F238E27FC236}">
                <a16:creationId xmlns:a16="http://schemas.microsoft.com/office/drawing/2014/main" id="{2665D604-C026-47F0-B17B-E6643867F278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9263" y="3698875"/>
            <a:ext cx="1728787" cy="385763"/>
          </a:xfrm>
        </p:spPr>
      </p:pic>
      <p:sp>
        <p:nvSpPr>
          <p:cNvPr id="2057" name="Zástupný symbol pro zápatí 2">
            <a:extLst>
              <a:ext uri="{FF2B5EF4-FFF2-40B4-BE49-F238E27FC236}">
                <a16:creationId xmlns:a16="http://schemas.microsoft.com/office/drawing/2014/main" id="{7CDA3489-5472-4136-B16A-7398270C0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0248" name="Zástupný symbol pro číslo snímku 3">
            <a:extLst>
              <a:ext uri="{FF2B5EF4-FFF2-40B4-BE49-F238E27FC236}">
                <a16:creationId xmlns:a16="http://schemas.microsoft.com/office/drawing/2014/main" id="{2D2F753C-1B6A-4B5D-A4D3-5F40CA59E9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464DC4-C116-42C6-8EA5-763021E8B341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DD4B3F19-61A1-4AD5-8DE5-A3CD11693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60575"/>
            <a:ext cx="90884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dirty="0">
                <a:latin typeface="Arial" charset="0"/>
                <a:cs typeface="+mn-cs"/>
              </a:rPr>
              <a:t>K … termická kontinentalita </a:t>
            </a:r>
            <a:r>
              <a:rPr lang="en-US" sz="1600" dirty="0">
                <a:latin typeface="Arial" charset="0"/>
                <a:cs typeface="+mn-cs"/>
              </a:rPr>
              <a:t>[</a:t>
            </a:r>
            <a:r>
              <a:rPr lang="cs-CZ" sz="1600" dirty="0">
                <a:latin typeface="Arial" charset="0"/>
                <a:cs typeface="+mn-cs"/>
              </a:rPr>
              <a:t>%</a:t>
            </a:r>
            <a:r>
              <a:rPr lang="en-US" sz="1600" dirty="0">
                <a:latin typeface="Arial" charset="0"/>
                <a:cs typeface="+mn-cs"/>
              </a:rPr>
              <a:t>]</a:t>
            </a:r>
            <a:endParaRPr lang="cs-CZ" sz="1600" dirty="0">
              <a:latin typeface="Arial" charset="0"/>
              <a:cs typeface="+mn-cs"/>
            </a:endParaRPr>
          </a:p>
          <a:p>
            <a:pPr eaLnBrk="1" hangingPunct="1">
              <a:defRPr/>
            </a:pPr>
            <a:r>
              <a:rPr lang="cs-CZ" sz="1600" i="1" dirty="0">
                <a:latin typeface="Arial" charset="0"/>
                <a:cs typeface="+mn-cs"/>
              </a:rPr>
              <a:t>φ</a:t>
            </a:r>
            <a:r>
              <a:rPr lang="cs-CZ" sz="1600" dirty="0">
                <a:latin typeface="Arial" charset="0"/>
                <a:cs typeface="+mn-cs"/>
              </a:rPr>
              <a:t> … zeměpisná šířka</a:t>
            </a:r>
          </a:p>
          <a:p>
            <a:pPr eaLnBrk="1" hangingPunct="1">
              <a:defRPr/>
            </a:pPr>
            <a:r>
              <a:rPr lang="cs-CZ" sz="1600" dirty="0">
                <a:latin typeface="+mn-lt"/>
                <a:cs typeface="+mn-cs"/>
              </a:rPr>
              <a:t>A … průměrná roční amplituda teploty </a:t>
            </a:r>
            <a:r>
              <a:rPr lang="en-US" sz="1600" dirty="0">
                <a:latin typeface="+mn-lt"/>
                <a:cs typeface="+mn-cs"/>
              </a:rPr>
              <a:t>[</a:t>
            </a:r>
            <a:r>
              <a:rPr lang="cs-CZ" sz="1600" dirty="0">
                <a:latin typeface="+mn-lt"/>
                <a:cs typeface="+mn-cs"/>
              </a:rPr>
              <a:t>°C</a:t>
            </a:r>
            <a:r>
              <a:rPr lang="en-US" sz="1600" dirty="0">
                <a:latin typeface="+mn-lt"/>
                <a:cs typeface="+mn-cs"/>
              </a:rPr>
              <a:t>]</a:t>
            </a:r>
            <a:r>
              <a:rPr lang="cs-CZ" sz="1600" dirty="0">
                <a:latin typeface="+mn-lt"/>
                <a:cs typeface="+mn-cs"/>
              </a:rPr>
              <a:t> (absolutní rozdíl nejvyšší a nejnižší průměrné měsíční </a:t>
            </a:r>
          </a:p>
          <a:p>
            <a:pPr eaLnBrk="1" hangingPunct="1">
              <a:defRPr/>
            </a:pPr>
            <a:r>
              <a:rPr lang="cs-CZ" sz="1600" dirty="0">
                <a:latin typeface="+mn-lt"/>
                <a:cs typeface="+mn-cs"/>
              </a:rPr>
              <a:t>        teploty)</a:t>
            </a:r>
            <a:endParaRPr lang="cs-CZ" sz="1600" i="1" dirty="0">
              <a:latin typeface="+mn-lt"/>
              <a:cs typeface="+mn-cs"/>
            </a:endParaRP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73F1A3B0-80C8-40BD-96B2-A5F280985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3136900"/>
            <a:ext cx="79200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tx2"/>
                </a:solidFill>
                <a:latin typeface="+mn-lt"/>
                <a:cs typeface="+mn-cs"/>
              </a:rPr>
              <a:t>b) </a:t>
            </a:r>
            <a:r>
              <a:rPr lang="cs-CZ" sz="2400" b="1" noProof="1">
                <a:solidFill>
                  <a:schemeClr val="tx2"/>
                </a:solidFill>
                <a:latin typeface="+mn-lt"/>
                <a:cs typeface="+mn-cs"/>
              </a:rPr>
              <a:t>Index ombrické kontinentality</a:t>
            </a:r>
            <a:r>
              <a:rPr lang="cs-CZ" sz="2400" noProof="1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cs-CZ" sz="2400" i="1" noProof="1">
                <a:solidFill>
                  <a:schemeClr val="tx2"/>
                </a:solidFill>
                <a:latin typeface="+mn-lt"/>
                <a:cs typeface="+mn-cs"/>
              </a:rPr>
              <a:t>(vzorec Hrudičky)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1A33BB11-9073-40A0-93CF-EE2F3684A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4182837"/>
            <a:ext cx="6370638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noProof="1">
                <a:latin typeface="Arial" charset="0"/>
                <a:cs typeface="+mn-cs"/>
              </a:rPr>
              <a:t>k … ombrická kontinentalita </a:t>
            </a:r>
            <a:r>
              <a:rPr lang="en-US" sz="1600" noProof="1">
                <a:latin typeface="Arial" charset="0"/>
                <a:cs typeface="+mn-cs"/>
              </a:rPr>
              <a:t>[</a:t>
            </a:r>
            <a:r>
              <a:rPr lang="cs-CZ" sz="1600" noProof="1">
                <a:latin typeface="Arial" charset="0"/>
                <a:cs typeface="+mn-cs"/>
              </a:rPr>
              <a:t>%</a:t>
            </a:r>
            <a:r>
              <a:rPr lang="en-US" sz="1600" noProof="1">
                <a:latin typeface="Arial" charset="0"/>
                <a:cs typeface="+mn-cs"/>
              </a:rPr>
              <a:t>]</a:t>
            </a:r>
            <a:endParaRPr lang="cs-CZ" sz="1600" noProof="1">
              <a:latin typeface="Arial" charset="0"/>
              <a:cs typeface="+mn-cs"/>
            </a:endParaRPr>
          </a:p>
          <a:p>
            <a:pPr eaLnBrk="1" hangingPunct="1">
              <a:defRPr/>
            </a:pPr>
            <a:r>
              <a:rPr lang="cs-CZ" sz="1600" noProof="1">
                <a:latin typeface="+mn-lt"/>
                <a:cs typeface="+mn-cs"/>
              </a:rPr>
              <a:t>l … srážky letního půlroku (IV-IX) v % ročního úhrnu</a:t>
            </a:r>
          </a:p>
          <a:p>
            <a:pPr eaLnBrk="1" hangingPunct="1">
              <a:defRPr/>
            </a:pPr>
            <a:r>
              <a:rPr lang="cs-CZ" sz="1600" noProof="1">
                <a:latin typeface="+mn-lt"/>
                <a:cs typeface="+mn-cs"/>
              </a:rPr>
              <a:t>s</a:t>
            </a:r>
            <a:r>
              <a:rPr lang="cs-CZ" sz="1600" baseline="-25000" noProof="1">
                <a:latin typeface="+mn-lt"/>
                <a:cs typeface="+mn-cs"/>
              </a:rPr>
              <a:t>z</a:t>
            </a:r>
            <a:r>
              <a:rPr lang="cs-CZ" sz="1600" noProof="1">
                <a:latin typeface="+mn-lt"/>
                <a:cs typeface="+mn-cs"/>
              </a:rPr>
              <a:t> … absolutní množství srážek zimního půlroku (X-III) </a:t>
            </a:r>
            <a:r>
              <a:rPr lang="en-US" sz="1600" noProof="1">
                <a:latin typeface="Arial" charset="0"/>
                <a:cs typeface="+mn-cs"/>
              </a:rPr>
              <a:t>[</a:t>
            </a:r>
            <a:r>
              <a:rPr lang="cs-CZ" sz="1600" noProof="1">
                <a:latin typeface="Arial" charset="0"/>
                <a:cs typeface="+mn-cs"/>
              </a:rPr>
              <a:t>mm</a:t>
            </a:r>
            <a:r>
              <a:rPr lang="en-US" sz="1600" noProof="1">
                <a:latin typeface="Arial" charset="0"/>
                <a:cs typeface="+mn-cs"/>
              </a:rPr>
              <a:t>]</a:t>
            </a:r>
            <a:r>
              <a:rPr lang="cs-CZ" sz="1600" noProof="1">
                <a:latin typeface="Arial" charset="0"/>
                <a:cs typeface="+mn-cs"/>
              </a:rPr>
              <a:t> </a:t>
            </a:r>
            <a:endParaRPr lang="en-US" sz="1600" noProof="1">
              <a:latin typeface="+mn-lt"/>
              <a:cs typeface="+mn-cs"/>
            </a:endParaRPr>
          </a:p>
          <a:p>
            <a:pPr eaLnBrk="1" hangingPunct="1">
              <a:defRPr/>
            </a:pPr>
            <a:r>
              <a:rPr lang="en-US" sz="1600" noProof="1">
                <a:latin typeface="+mn-lt"/>
                <a:cs typeface="+mn-cs"/>
              </a:rPr>
              <a:t>s</a:t>
            </a:r>
            <a:r>
              <a:rPr lang="en-US" sz="1600" baseline="-25000" noProof="1">
                <a:latin typeface="+mn-lt"/>
                <a:cs typeface="+mn-cs"/>
              </a:rPr>
              <a:t>r</a:t>
            </a:r>
            <a:r>
              <a:rPr lang="en-US" sz="1600" noProof="1">
                <a:latin typeface="+mn-lt"/>
                <a:cs typeface="+mn-cs"/>
              </a:rPr>
              <a:t> …</a:t>
            </a:r>
            <a:r>
              <a:rPr lang="cs-CZ" sz="1600" noProof="1">
                <a:latin typeface="+mn-lt"/>
                <a:cs typeface="+mn-cs"/>
              </a:rPr>
              <a:t> roční úhrn srážek </a:t>
            </a:r>
            <a:r>
              <a:rPr lang="en-US" sz="1600" noProof="1">
                <a:latin typeface="+mn-lt"/>
                <a:cs typeface="+mn-cs"/>
              </a:rPr>
              <a:t>[</a:t>
            </a:r>
            <a:r>
              <a:rPr lang="cs-CZ" sz="1600" noProof="1">
                <a:latin typeface="+mn-lt"/>
                <a:cs typeface="+mn-cs"/>
              </a:rPr>
              <a:t>mm</a:t>
            </a:r>
            <a:r>
              <a:rPr lang="en-US" sz="1600" noProof="1">
                <a:latin typeface="+mn-lt"/>
                <a:cs typeface="+mn-cs"/>
              </a:rPr>
              <a:t>]</a:t>
            </a:r>
            <a:endParaRPr lang="cs-CZ" sz="1600" noProof="1">
              <a:latin typeface="+mn-lt"/>
              <a:cs typeface="+mn-cs"/>
            </a:endParaRP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9398D881-7DF5-48AF-9FCB-7D95B0A25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5354844"/>
            <a:ext cx="8458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i="1" dirty="0">
                <a:solidFill>
                  <a:srgbClr val="FF0000"/>
                </a:solidFill>
                <a:latin typeface="+mn-lt"/>
                <a:cs typeface="+mn-cs"/>
              </a:rPr>
              <a:t>Pozn.: čím vyšší / nižší je hodnota indexů, tím více je charakter </a:t>
            </a:r>
            <a:r>
              <a:rPr lang="cs-CZ" sz="1600" i="1" noProof="1">
                <a:solidFill>
                  <a:srgbClr val="FF0000"/>
                </a:solidFill>
                <a:latin typeface="+mn-lt"/>
                <a:cs typeface="+mn-cs"/>
              </a:rPr>
              <a:t>kontinentální / oceanický; hodnota ITK dosahuje ve východní Evropě maxima kolem 40% = silná kontinentalita; hodnoty některých indexů mohou vyjít i záporně (= extrémní oceanita nebo u IOK středomořské klima (pozor na něj! určující je průběh Pluviometrického koef.)</a:t>
            </a:r>
          </a:p>
          <a:p>
            <a:pPr eaLnBrk="1" hangingPunct="1">
              <a:defRPr/>
            </a:pPr>
            <a:endParaRPr lang="cs-CZ" sz="1000" i="1" dirty="0">
              <a:solidFill>
                <a:srgbClr val="FF0000"/>
              </a:solidFill>
              <a:latin typeface="+mn-lt"/>
              <a:cs typeface="+mn-cs"/>
            </a:endParaRPr>
          </a:p>
          <a:p>
            <a:pPr eaLnBrk="1" hangingPunct="1">
              <a:defRPr/>
            </a:pPr>
            <a:r>
              <a:rPr lang="cs-CZ" sz="1400" b="1" dirty="0">
                <a:solidFill>
                  <a:srgbClr val="FF0000"/>
                </a:solidFill>
                <a:latin typeface="+mn-lt"/>
                <a:cs typeface="+mn-cs"/>
              </a:rPr>
              <a:t>Výstup: u každého indexu: vzorec, dosazení, výsledek, popis symbolů, slovní popis výsledků</a:t>
            </a:r>
            <a:endParaRPr lang="cs-CZ" sz="1400" b="1" noProof="1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0253" name="Rectangle 14">
            <a:extLst>
              <a:ext uri="{FF2B5EF4-FFF2-40B4-BE49-F238E27FC236}">
                <a16:creationId xmlns:a16="http://schemas.microsoft.com/office/drawing/2014/main" id="{A6296DFF-3F5D-40F7-9656-A179B21EB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146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0254" name="Object 86">
            <a:extLst>
              <a:ext uri="{FF2B5EF4-FFF2-40B4-BE49-F238E27FC236}">
                <a16:creationId xmlns:a16="http://schemas.microsoft.com/office/drawing/2014/main" id="{59A75B7E-26B5-488C-8626-B0C6991A1F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67475" y="3744913"/>
          <a:ext cx="17621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218671" imgH="431613" progId="Equation.3">
                  <p:embed/>
                </p:oleObj>
              </mc:Choice>
              <mc:Fallback>
                <p:oleObj name="Rovnice" r:id="rId4" imgW="1218671" imgH="431613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475" y="3744913"/>
                        <a:ext cx="17621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5" name="Text Box 15">
            <a:extLst>
              <a:ext uri="{FF2B5EF4-FFF2-40B4-BE49-F238E27FC236}">
                <a16:creationId xmlns:a16="http://schemas.microsoft.com/office/drawing/2014/main" id="{F01B2747-4FEB-4440-9E6D-81765995D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3888" y="3890963"/>
            <a:ext cx="479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/>
              <a:t>[</a:t>
            </a:r>
            <a:r>
              <a:rPr lang="cs-CZ" altLang="cs-CZ" sz="1600"/>
              <a:t>%</a:t>
            </a:r>
            <a:r>
              <a:rPr lang="en-US" altLang="cs-CZ" sz="1600"/>
              <a:t>]</a:t>
            </a:r>
            <a:endParaRPr lang="cs-CZ" altLang="cs-CZ" sz="1600"/>
          </a:p>
        </p:txBody>
      </p:sp>
      <p:sp>
        <p:nvSpPr>
          <p:cNvPr id="10256" name="Rectangle 17">
            <a:extLst>
              <a:ext uri="{FF2B5EF4-FFF2-40B4-BE49-F238E27FC236}">
                <a16:creationId xmlns:a16="http://schemas.microsoft.com/office/drawing/2014/main" id="{1102BD95-3300-4033-8ED8-1D0446C17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0257" name="Object 87">
            <a:extLst>
              <a:ext uri="{FF2B5EF4-FFF2-40B4-BE49-F238E27FC236}">
                <a16:creationId xmlns:a16="http://schemas.microsoft.com/office/drawing/2014/main" id="{58E12845-E1D3-4915-8C30-2DEBF005B8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83338" y="4400550"/>
          <a:ext cx="14192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926698" imgH="253890" progId="Equation.3">
                  <p:embed/>
                </p:oleObj>
              </mc:Choice>
              <mc:Fallback>
                <p:oleObj name="Rovnice" r:id="rId6" imgW="926698" imgH="253890" progId="Equation.3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8" y="4400550"/>
                        <a:ext cx="141922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3ED4C5C-BF91-4577-835F-E4818BCD2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619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/>
              <a:t>c) Doba polovičních srážek </a:t>
            </a:r>
            <a:r>
              <a:rPr lang="cs-CZ" sz="2400" b="1" i="1" dirty="0"/>
              <a:t>(srážkový poločas)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4AE5966-F45E-4704-8807-E7D019509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649913"/>
          </a:xfrm>
        </p:spPr>
        <p:txBody>
          <a:bodyPr/>
          <a:lstStyle/>
          <a:p>
            <a:pPr eaLnBrk="1" hangingPunct="1"/>
            <a:r>
              <a:rPr lang="cs-CZ" altLang="cs-CZ" sz="1800" noProof="1"/>
              <a:t>doba v měsících, za kterou spadne polovina ročního úhrnu srážek, počítáno od 1. 4.</a:t>
            </a:r>
          </a:p>
          <a:p>
            <a:pPr eaLnBrk="1" hangingPunct="1"/>
            <a:r>
              <a:rPr lang="cs-CZ" altLang="cs-CZ" sz="1800" noProof="1"/>
              <a:t>lze ji využít k charakteristice ombrické kontinentality – s rostoucí kontinentalitou se doba polovičních srážek zkracuje </a:t>
            </a:r>
            <a:r>
              <a:rPr lang="cs-CZ" altLang="cs-CZ" sz="1800" i="1" noProof="1"/>
              <a:t>(v kontinentálních oblastech se zkracuje na cca 4 měsíce, v oblastech silně oceánických roste k 7, ve středomořském klimatu i více)</a:t>
            </a:r>
          </a:p>
          <a:p>
            <a:pPr eaLnBrk="1" hangingPunct="1"/>
            <a:r>
              <a:rPr lang="cs-CZ" altLang="cs-CZ" sz="1800" u="sng" noProof="1"/>
              <a:t>příklad výpočtu:</a:t>
            </a:r>
          </a:p>
        </p:txBody>
      </p:sp>
      <p:sp>
        <p:nvSpPr>
          <p:cNvPr id="12293" name="Zástupný symbol pro zápatí 2">
            <a:extLst>
              <a:ext uri="{FF2B5EF4-FFF2-40B4-BE49-F238E27FC236}">
                <a16:creationId xmlns:a16="http://schemas.microsoft.com/office/drawing/2014/main" id="{6A2F883D-26D8-4B9B-91C0-71FF7CCEC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1270" name="Zástupný symbol pro číslo snímku 3">
            <a:extLst>
              <a:ext uri="{FF2B5EF4-FFF2-40B4-BE49-F238E27FC236}">
                <a16:creationId xmlns:a16="http://schemas.microsoft.com/office/drawing/2014/main" id="{C76B6495-4ABC-4A71-ACE5-BEA9B362BE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40ACA8-1F67-4F79-A61F-53AA08AECEB3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11271" name="Rectangle 4">
            <a:extLst>
              <a:ext uri="{FF2B5EF4-FFF2-40B4-BE49-F238E27FC236}">
                <a16:creationId xmlns:a16="http://schemas.microsoft.com/office/drawing/2014/main" id="{F223F475-B6B0-4019-96F4-95696EEF1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" y="2879725"/>
            <a:ext cx="82296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8558" name="Group 366">
            <a:extLst>
              <a:ext uri="{FF2B5EF4-FFF2-40B4-BE49-F238E27FC236}">
                <a16:creationId xmlns:a16="http://schemas.microsoft.com/office/drawing/2014/main" id="{FC22E291-FB04-47D5-AEB9-B54D4EECAC0A}"/>
              </a:ext>
            </a:extLst>
          </p:cNvPr>
          <p:cNvGraphicFramePr>
            <a:graphicFrameLocks noGrp="1"/>
          </p:cNvGraphicFramePr>
          <p:nvPr/>
        </p:nvGraphicFramePr>
        <p:xfrm>
          <a:off x="417513" y="2954338"/>
          <a:ext cx="8237538" cy="1098552"/>
        </p:xfrm>
        <a:graphic>
          <a:graphicData uri="http://schemas.openxmlformats.org/drawingml/2006/table">
            <a:tbl>
              <a:tblPr/>
              <a:tblGrid>
                <a:gridCol w="109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EFFD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Rok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141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1109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559" name="Text Box 367">
            <a:extLst>
              <a:ext uri="{FF2B5EF4-FFF2-40B4-BE49-F238E27FC236}">
                <a16:creationId xmlns:a16="http://schemas.microsoft.com/office/drawing/2014/main" id="{385C0F42-9E7D-4789-A8F9-D4828B9A0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91000"/>
            <a:ext cx="9144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b="1" dirty="0">
                <a:latin typeface="+mn-lt"/>
                <a:cs typeface="+mn-cs"/>
              </a:rPr>
              <a:t>stanice I</a:t>
            </a:r>
            <a:r>
              <a:rPr lang="cs-CZ" dirty="0">
                <a:latin typeface="+mn-lt"/>
                <a:cs typeface="+mn-cs"/>
              </a:rPr>
              <a:t>: </a:t>
            </a:r>
            <a:r>
              <a:rPr lang="cs-CZ" dirty="0">
                <a:latin typeface="Arial" charset="0"/>
                <a:cs typeface="+mn-cs"/>
              </a:rPr>
              <a:t>roční úhrn je 468 mm, polovina z něj 234 mm</a:t>
            </a:r>
            <a:r>
              <a:rPr lang="cs-CZ" dirty="0">
                <a:latin typeface="+mn-lt"/>
                <a:cs typeface="+mn-cs"/>
              </a:rPr>
              <a:t>, načítají se měsíční srážkové úhrny počínajíc dubnem: 19 + 33 + 62 + 120 = 234  </a:t>
            </a:r>
            <a:r>
              <a:rPr lang="cs-CZ" dirty="0">
                <a:latin typeface="+mn-lt"/>
                <a:cs typeface="Times New Roman" pitchFamily="18" charset="0"/>
              </a:rPr>
              <a:t>→</a:t>
            </a:r>
            <a:r>
              <a:rPr lang="cs-CZ" dirty="0">
                <a:latin typeface="+mn-lt"/>
                <a:cs typeface="+mn-cs"/>
              </a:rPr>
              <a:t>  </a:t>
            </a:r>
            <a:r>
              <a:rPr lang="cs-CZ" u="sng" dirty="0">
                <a:latin typeface="+mn-lt"/>
                <a:cs typeface="+mn-cs"/>
              </a:rPr>
              <a:t>doba polovičních srážek je </a:t>
            </a:r>
            <a:r>
              <a:rPr lang="cs-CZ" b="1" u="sng" dirty="0">
                <a:latin typeface="+mn-lt"/>
                <a:cs typeface="+mn-cs"/>
              </a:rPr>
              <a:t>4,0</a:t>
            </a:r>
            <a:r>
              <a:rPr lang="cs-CZ" u="sng" dirty="0">
                <a:latin typeface="+mn-lt"/>
                <a:cs typeface="+mn-cs"/>
              </a:rPr>
              <a:t> měsíce</a:t>
            </a:r>
            <a:endParaRPr lang="cs-CZ" dirty="0">
              <a:latin typeface="+mn-lt"/>
              <a:cs typeface="+mn-cs"/>
            </a:endParaRPr>
          </a:p>
          <a:p>
            <a:pPr eaLnBrk="1" hangingPunct="1">
              <a:defRPr/>
            </a:pPr>
            <a:r>
              <a:rPr lang="cs-CZ" b="1" dirty="0">
                <a:latin typeface="+mn-lt"/>
                <a:cs typeface="+mn-cs"/>
              </a:rPr>
              <a:t>stanice II</a:t>
            </a:r>
            <a:r>
              <a:rPr lang="cs-CZ" dirty="0">
                <a:latin typeface="+mn-lt"/>
                <a:cs typeface="+mn-cs"/>
              </a:rPr>
              <a:t>: roční úhrn je 1109 mm, polovina je 554,5 mm: 72 + 76 + 54 + 46 + 59 + 80 + 110 = 497 mm </a:t>
            </a:r>
            <a:r>
              <a:rPr lang="cs-CZ" dirty="0">
                <a:latin typeface="+mn-lt"/>
                <a:cs typeface="Times New Roman" pitchFamily="18" charset="0"/>
              </a:rPr>
              <a:t>→</a:t>
            </a:r>
            <a:r>
              <a:rPr lang="cs-CZ" dirty="0">
                <a:latin typeface="+mn-lt"/>
                <a:cs typeface="+mn-cs"/>
              </a:rPr>
              <a:t> 7 celých měsíců, do dosažení poloviny srážek zbývá 57,5 mm, což představuje 0,64 měsíčního úhrnu dalšího měsíce (předpokládá se rovnoměrné rozložení srážek během měsíce)  </a:t>
            </a:r>
            <a:r>
              <a:rPr lang="cs-CZ" dirty="0">
                <a:latin typeface="+mn-lt"/>
                <a:cs typeface="Times New Roman" pitchFamily="18" charset="0"/>
              </a:rPr>
              <a:t>→</a:t>
            </a:r>
            <a:r>
              <a:rPr lang="cs-CZ" dirty="0">
                <a:latin typeface="+mn-lt"/>
                <a:cs typeface="+mn-cs"/>
              </a:rPr>
              <a:t>  </a:t>
            </a:r>
            <a:r>
              <a:rPr lang="cs-CZ" u="sng" dirty="0">
                <a:latin typeface="+mn-lt"/>
                <a:cs typeface="+mn-cs"/>
              </a:rPr>
              <a:t>doba polovičních srážek je </a:t>
            </a:r>
            <a:r>
              <a:rPr lang="cs-CZ" b="1" u="sng" dirty="0">
                <a:latin typeface="+mn-lt"/>
                <a:cs typeface="+mn-cs"/>
              </a:rPr>
              <a:t>7,64</a:t>
            </a:r>
            <a:r>
              <a:rPr lang="cs-CZ" u="sng" dirty="0">
                <a:latin typeface="+mn-lt"/>
                <a:cs typeface="+mn-cs"/>
              </a:rPr>
              <a:t> měsíce</a:t>
            </a:r>
          </a:p>
        </p:txBody>
      </p:sp>
      <p:sp>
        <p:nvSpPr>
          <p:cNvPr id="8560" name="Text Box 368">
            <a:extLst>
              <a:ext uri="{FF2B5EF4-FFF2-40B4-BE49-F238E27FC236}">
                <a16:creationId xmlns:a16="http://schemas.microsoft.com/office/drawing/2014/main" id="{F0DD22FA-95EE-4B4D-8F82-ED92D258E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541588"/>
            <a:ext cx="5040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b="1" i="1" dirty="0">
                <a:latin typeface="+mn-lt"/>
                <a:cs typeface="+mn-cs"/>
              </a:rPr>
              <a:t>Tab. 2 Roční chod srážek pro jednotlivé stanice …</a:t>
            </a:r>
          </a:p>
        </p:txBody>
      </p:sp>
      <p:sp>
        <p:nvSpPr>
          <p:cNvPr id="11351" name="Text Box 11">
            <a:extLst>
              <a:ext uri="{FF2B5EF4-FFF2-40B4-BE49-F238E27FC236}">
                <a16:creationId xmlns:a16="http://schemas.microsoft.com/office/drawing/2014/main" id="{556C57F1-0A72-4F0E-BDD2-65D50D3EB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361113"/>
            <a:ext cx="89281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i="1">
                <a:solidFill>
                  <a:srgbClr val="FF0000"/>
                </a:solidFill>
              </a:rPr>
              <a:t>Pozn.: uvést výpočty všech tří srážkových poločasů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1A7F98D-681C-458A-90B2-63D4C9BA2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/>
              <a:t>d) Poloha těžiště srážek </a:t>
            </a:r>
            <a:r>
              <a:rPr lang="cs-CZ" sz="2400" b="1" i="1">
                <a:solidFill>
                  <a:srgbClr val="FF0000"/>
                </a:solidFill>
              </a:rPr>
              <a:t>(2 obrázky)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9EEF6E8-B3E9-43E3-8777-C9E2A88246F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8435975" cy="485775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1800" dirty="0"/>
              <a:t>vychází se z toho, že měsíční srážkové úhrny jsou rozloženy souměrně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800" dirty="0"/>
              <a:t>po obvodu kružnice o jednotkovém poloměru (osy prochází průměry leden-</a:t>
            </a:r>
          </a:p>
          <a:p>
            <a:pPr marL="182880" indent="-18288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1800" dirty="0"/>
              <a:t>červenec a duben-říjen) (viz rozložení ročního chodu srážek v paprskovém grafu)</a:t>
            </a:r>
            <a:endParaRPr lang="en-US" sz="1800" dirty="0"/>
          </a:p>
          <a:p>
            <a:pPr marL="182880" indent="-182880" eaLnBrk="1" fontAlgn="auto" hangingPunct="1">
              <a:spcAft>
                <a:spcPts val="0"/>
              </a:spcAft>
              <a:buFontTx/>
              <a:buNone/>
              <a:defRPr/>
            </a:pPr>
            <a:endParaRPr lang="cs-CZ" sz="1800" dirty="0">
              <a:latin typeface="Times New Roman" pitchFamily="18" charset="0"/>
            </a:endParaRPr>
          </a:p>
        </p:txBody>
      </p:sp>
      <p:pic>
        <p:nvPicPr>
          <p:cNvPr id="12292" name="Picture 4" descr="image010-novy">
            <a:extLst>
              <a:ext uri="{FF2B5EF4-FFF2-40B4-BE49-F238E27FC236}">
                <a16:creationId xmlns:a16="http://schemas.microsoft.com/office/drawing/2014/main" id="{B630C871-04CE-4294-B1BA-B03ADC69758C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2276475"/>
            <a:ext cx="3643312" cy="3671888"/>
          </a:xfrm>
        </p:spPr>
      </p:pic>
      <p:pic>
        <p:nvPicPr>
          <p:cNvPr id="12293" name="Picture 7" descr="Vzorec5">
            <a:extLst>
              <a:ext uri="{FF2B5EF4-FFF2-40B4-BE49-F238E27FC236}">
                <a16:creationId xmlns:a16="http://schemas.microsoft.com/office/drawing/2014/main" id="{824149A5-D367-46CF-A398-B21E51027D23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3573463"/>
            <a:ext cx="3917950" cy="895350"/>
          </a:xfrm>
        </p:spPr>
      </p:pic>
      <p:sp>
        <p:nvSpPr>
          <p:cNvPr id="13319" name="Zástupný symbol pro zápatí 2">
            <a:extLst>
              <a:ext uri="{FF2B5EF4-FFF2-40B4-BE49-F238E27FC236}">
                <a16:creationId xmlns:a16="http://schemas.microsoft.com/office/drawing/2014/main" id="{5383A46C-7EF2-4341-9B79-C7EFAA4D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2296" name="Zástupný symbol pro číslo snímku 3">
            <a:extLst>
              <a:ext uri="{FF2B5EF4-FFF2-40B4-BE49-F238E27FC236}">
                <a16:creationId xmlns:a16="http://schemas.microsoft.com/office/drawing/2014/main" id="{868A400E-283A-4D65-A7C9-2B9D21B48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1D8616-544E-4FE9-A8F5-3D85B77D95F3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82D1683B-BC57-4E7B-9701-D03069885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636838"/>
            <a:ext cx="4537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+mn-cs"/>
              </a:rPr>
              <a:t>    - souřadnice těžiště srážek se vypočtou </a:t>
            </a:r>
          </a:p>
          <a:p>
            <a:pPr eaLnBrk="1" hangingPunct="1">
              <a:defRPr/>
            </a:pPr>
            <a:r>
              <a:rPr lang="cs-CZ" dirty="0">
                <a:latin typeface="+mn-lt"/>
                <a:cs typeface="+mn-cs"/>
              </a:rPr>
              <a:t>      podle vztahů:</a:t>
            </a:r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6C8ACEDD-4992-4DFD-9C72-5614D2FEF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4724400"/>
            <a:ext cx="45037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dirty="0">
                <a:latin typeface="+mn-lt"/>
                <a:cs typeface="+mn-cs"/>
              </a:rPr>
              <a:t>I, II, …, XII … úhrny srážek jednotlivých měsíců</a:t>
            </a:r>
          </a:p>
          <a:p>
            <a:pPr eaLnBrk="1" hangingPunct="1">
              <a:defRPr/>
            </a:pPr>
            <a:r>
              <a:rPr lang="cs-CZ" sz="1600" dirty="0">
                <a:latin typeface="+mn-lt"/>
                <a:cs typeface="+mn-cs"/>
              </a:rPr>
              <a:t>S … roční úhrn srážek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FD7CEE9D-36F5-4000-B6C8-E7465036A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5516563"/>
            <a:ext cx="42116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i="1">
                <a:solidFill>
                  <a:srgbClr val="FF0000"/>
                </a:solidFill>
              </a:rPr>
              <a:t>Jeden v</a:t>
            </a:r>
            <a:r>
              <a:rPr lang="cs-CZ" altLang="cs-CZ" sz="1600" i="1">
                <a:solidFill>
                  <a:srgbClr val="FF0000"/>
                </a:solidFill>
              </a:rPr>
              <a:t>z</a:t>
            </a:r>
            <a:r>
              <a:rPr lang="en-US" altLang="cs-CZ" sz="1600" i="1">
                <a:solidFill>
                  <a:srgbClr val="FF0000"/>
                </a:solidFill>
              </a:rPr>
              <a:t>oro</a:t>
            </a:r>
            <a:r>
              <a:rPr lang="cs-CZ" altLang="cs-CZ" sz="1600" i="1">
                <a:solidFill>
                  <a:srgbClr val="FF0000"/>
                </a:solidFill>
              </a:rPr>
              <a:t>vý výpočet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i="1">
                <a:solidFill>
                  <a:srgbClr val="FF0000"/>
                </a:solidFill>
              </a:rPr>
              <a:t>(vzorec, dosazení, výsledek, popis symbolů)</a:t>
            </a:r>
          </a:p>
        </p:txBody>
      </p:sp>
      <p:sp>
        <p:nvSpPr>
          <p:cNvPr id="12300" name="Text Box 11">
            <a:extLst>
              <a:ext uri="{FF2B5EF4-FFF2-40B4-BE49-F238E27FC236}">
                <a16:creationId xmlns:a16="http://schemas.microsoft.com/office/drawing/2014/main" id="{39F7CBEC-B387-4E93-B30A-49189AD87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6100763"/>
            <a:ext cx="30670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i="1" u="sng">
                <a:solidFill>
                  <a:srgbClr val="FF0000"/>
                </a:solidFill>
              </a:rPr>
              <a:t>Vypsat výsledky všech 3 stanic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BE06BE14-3529-445C-B6C0-A714989D35E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79512" y="836711"/>
            <a:ext cx="5472558" cy="5904653"/>
          </a:xfrm>
        </p:spPr>
        <p:txBody>
          <a:bodyPr/>
          <a:lstStyle/>
          <a:p>
            <a:pPr eaLnBrk="1" hangingPunct="1"/>
            <a:r>
              <a:rPr lang="cs-CZ" altLang="cs-CZ" sz="1800" b="1" i="1" dirty="0"/>
              <a:t>Vyhodnocení polohy těžiště srážek je následující</a:t>
            </a:r>
            <a:r>
              <a:rPr lang="cs-CZ" altLang="cs-CZ" sz="1800" dirty="0"/>
              <a:t> (viz obrázek):</a:t>
            </a:r>
          </a:p>
          <a:p>
            <a:pPr eaLnBrk="1" hangingPunct="1"/>
            <a:endParaRPr lang="cs-CZ" altLang="cs-CZ" sz="1600" dirty="0"/>
          </a:p>
          <a:p>
            <a:pPr eaLnBrk="1" hangingPunct="1">
              <a:buFontTx/>
              <a:buChar char="-"/>
            </a:pPr>
            <a:r>
              <a:rPr lang="cs-CZ" altLang="cs-CZ" sz="1600" dirty="0"/>
              <a:t>těžiště srážek ve II. kvadrantu mají většinou stanice s </a:t>
            </a:r>
            <a:r>
              <a:rPr lang="cs-CZ" altLang="cs-CZ" sz="1600" noProof="1"/>
              <a:t>oceanickým typem</a:t>
            </a:r>
            <a:r>
              <a:rPr lang="cs-CZ" altLang="cs-CZ" sz="1600" dirty="0"/>
              <a:t> ročního chodu; </a:t>
            </a:r>
          </a:p>
          <a:p>
            <a:pPr eaLnBrk="1" hangingPunct="1">
              <a:buFontTx/>
              <a:buChar char="-"/>
            </a:pPr>
            <a:r>
              <a:rPr lang="cs-CZ" altLang="cs-CZ" sz="1600" dirty="0"/>
              <a:t>ve III. kvadrantu stanice s kontinentálním nebo přechodným typem; </a:t>
            </a:r>
          </a:p>
          <a:p>
            <a:pPr eaLnBrk="1" hangingPunct="1">
              <a:buFontTx/>
              <a:buChar char="-"/>
            </a:pPr>
            <a:r>
              <a:rPr lang="cs-CZ" altLang="cs-CZ" sz="1600" dirty="0"/>
              <a:t>ve IV. kvadrantu stanice s teplým kontinentálním typem (+ někdy u vysokých hor); </a:t>
            </a:r>
          </a:p>
          <a:p>
            <a:pPr eaLnBrk="1" hangingPunct="1">
              <a:buFontTx/>
              <a:buChar char="-"/>
            </a:pPr>
            <a:r>
              <a:rPr lang="cs-CZ" altLang="cs-CZ" sz="1600" dirty="0"/>
              <a:t>poloha těžiště v I. kvadrantu není častá, objevuje se místy ve vysokých horách a v oblastech středomořského klimatu </a:t>
            </a:r>
          </a:p>
          <a:p>
            <a:pPr eaLnBrk="1" hangingPunct="1">
              <a:buFontTx/>
              <a:buChar char="-"/>
            </a:pPr>
            <a:endParaRPr lang="cs-CZ" altLang="cs-CZ" sz="1600" dirty="0"/>
          </a:p>
          <a:p>
            <a:pPr algn="just" eaLnBrk="1" hangingPunct="1">
              <a:buFontTx/>
              <a:buChar char="-"/>
            </a:pPr>
            <a:r>
              <a:rPr lang="cs-CZ" altLang="cs-CZ" sz="1600" dirty="0"/>
              <a:t>Poloha těžiště srážek může být někdy </a:t>
            </a:r>
            <a:r>
              <a:rPr lang="cs-CZ" altLang="cs-CZ" sz="1600" b="1" dirty="0"/>
              <a:t>zavádějící </a:t>
            </a:r>
            <a:r>
              <a:rPr lang="cs-CZ" altLang="cs-CZ" sz="1600" dirty="0"/>
              <a:t>a je </a:t>
            </a:r>
            <a:r>
              <a:rPr lang="cs-CZ" altLang="cs-CZ" sz="1600" b="1" i="1" dirty="0"/>
              <a:t>nejméně podstatným </a:t>
            </a:r>
            <a:r>
              <a:rPr lang="cs-CZ" altLang="cs-CZ" sz="1600" dirty="0"/>
              <a:t>ze čtyř zde řešených indikátorů kontinentality/</a:t>
            </a:r>
            <a:r>
              <a:rPr lang="cs-CZ" altLang="cs-CZ" sz="1600" dirty="0" err="1"/>
              <a:t>oceanity</a:t>
            </a:r>
            <a:r>
              <a:rPr lang="cs-CZ" altLang="cs-CZ" sz="1600" dirty="0"/>
              <a:t>.</a:t>
            </a:r>
          </a:p>
          <a:p>
            <a:pPr eaLnBrk="1" hangingPunct="1">
              <a:buFontTx/>
              <a:buChar char="-"/>
            </a:pPr>
            <a:endParaRPr lang="cs-CZ" altLang="cs-CZ" sz="1600" dirty="0"/>
          </a:p>
        </p:txBody>
      </p:sp>
      <p:pic>
        <p:nvPicPr>
          <p:cNvPr id="13315" name="Picture 4" descr="TezSrazek">
            <a:extLst>
              <a:ext uri="{FF2B5EF4-FFF2-40B4-BE49-F238E27FC236}">
                <a16:creationId xmlns:a16="http://schemas.microsoft.com/office/drawing/2014/main" id="{B66B3548-8F5F-452A-8CA4-3E81BD700C1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2070" y="1312962"/>
            <a:ext cx="3313113" cy="2503488"/>
          </a:xfrm>
        </p:spPr>
      </p:pic>
      <p:sp>
        <p:nvSpPr>
          <p:cNvPr id="14341" name="Zástupný symbol pro zápatí 2">
            <a:extLst>
              <a:ext uri="{FF2B5EF4-FFF2-40B4-BE49-F238E27FC236}">
                <a16:creationId xmlns:a16="http://schemas.microsoft.com/office/drawing/2014/main" id="{E04389E0-2550-4E06-9A82-074BED4B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3318" name="Zástupný symbol pro číslo snímku 3">
            <a:extLst>
              <a:ext uri="{FF2B5EF4-FFF2-40B4-BE49-F238E27FC236}">
                <a16:creationId xmlns:a16="http://schemas.microsoft.com/office/drawing/2014/main" id="{F983A436-F2CB-4F10-A396-EB8F15FA6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2179A0-E0E0-4509-BD21-F864799BF86B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F1E38E0E-B785-4DD5-B6CD-EA546F957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789238"/>
            <a:ext cx="82296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Zástupný symbol pro zápatí 2">
            <a:extLst>
              <a:ext uri="{FF2B5EF4-FFF2-40B4-BE49-F238E27FC236}">
                <a16:creationId xmlns:a16="http://schemas.microsoft.com/office/drawing/2014/main" id="{E04389E0-2550-4E06-9A82-074BED4B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3318" name="Zástupný symbol pro číslo snímku 3">
            <a:extLst>
              <a:ext uri="{FF2B5EF4-FFF2-40B4-BE49-F238E27FC236}">
                <a16:creationId xmlns:a16="http://schemas.microsoft.com/office/drawing/2014/main" id="{F983A436-F2CB-4F10-A396-EB8F15FA6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2179A0-E0E0-4509-BD21-F864799BF86B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98B623DB-3376-4688-9DD2-26974D023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88" y="681333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Tx/>
              <a:buChar char="•"/>
              <a:defRPr/>
            </a:pPr>
            <a:r>
              <a:rPr lang="cs-CZ" sz="2000" b="1" dirty="0">
                <a:latin typeface="+mn-lt"/>
                <a:cs typeface="+mn-cs"/>
              </a:rPr>
              <a:t>   Celkové shrnutí výsledků hodnocení kontinentality klimatu </a:t>
            </a:r>
          </a:p>
          <a:p>
            <a:pPr eaLnBrk="1" hangingPunct="1">
              <a:defRPr/>
            </a:pPr>
            <a:r>
              <a:rPr lang="cs-CZ" sz="2000" b="1" dirty="0">
                <a:solidFill>
                  <a:srgbClr val="FF0000"/>
                </a:solidFill>
                <a:latin typeface="+mn-lt"/>
                <a:cs typeface="+mn-cs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+mn-lt"/>
                <a:cs typeface="+mn-cs"/>
              </a:rPr>
              <a:t>tabulka</a:t>
            </a:r>
            <a:r>
              <a:rPr lang="en-US" sz="2000" b="1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cs-CZ" sz="2000" b="1" dirty="0">
                <a:solidFill>
                  <a:srgbClr val="FF0000"/>
                </a:solidFill>
                <a:latin typeface="+mn-lt"/>
                <a:cs typeface="+mn-cs"/>
              </a:rPr>
              <a:t>+ obsáhlejší slovní komentář)</a:t>
            </a:r>
            <a:endParaRPr lang="cs-CZ" sz="20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F1E38E0E-B785-4DD5-B6CD-EA546F957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789238"/>
            <a:ext cx="82296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4518" name="Group 182">
            <a:extLst>
              <a:ext uri="{FF2B5EF4-FFF2-40B4-BE49-F238E27FC236}">
                <a16:creationId xmlns:a16="http://schemas.microsoft.com/office/drawing/2014/main" id="{1664E310-C0A3-4EF1-8BF6-2FEA237364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84935"/>
              </p:ext>
            </p:extLst>
          </p:nvPr>
        </p:nvGraphicFramePr>
        <p:xfrm>
          <a:off x="124172" y="5062658"/>
          <a:ext cx="8892479" cy="1463994"/>
        </p:xfrm>
        <a:graphic>
          <a:graphicData uri="http://schemas.openxmlformats.org/drawingml/2006/table">
            <a:tbl>
              <a:tblPr/>
              <a:tblGrid>
                <a:gridCol w="939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2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07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EFFD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Index termické kontinentality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Index ombrické kontinentality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Doba polovičních srážek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Poloha těžiště srážek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Klima: kontinentální / přechodné / oceánské / (středomořské) / (vysokohorské)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37,6 %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31,8 %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4,0 měsíce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III. kvadrant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kontinentální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520" name="Text Box 184">
            <a:extLst>
              <a:ext uri="{FF2B5EF4-FFF2-40B4-BE49-F238E27FC236}">
                <a16:creationId xmlns:a16="http://schemas.microsoft.com/office/drawing/2014/main" id="{D3BD787C-D069-4781-A089-D9EEF050A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959" y="4629453"/>
            <a:ext cx="43608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i="1" dirty="0">
                <a:latin typeface="+mn-lt"/>
                <a:cs typeface="+mn-cs"/>
              </a:rPr>
              <a:t>Tab. 3  Výsledky výpočtu indexů kontinentality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F049E36-A14C-4607-B4A8-674497A0EBBE}"/>
              </a:ext>
            </a:extLst>
          </p:cNvPr>
          <p:cNvSpPr txBox="1"/>
          <p:nvPr/>
        </p:nvSpPr>
        <p:spPr>
          <a:xfrm>
            <a:off x="-28446" y="1649539"/>
            <a:ext cx="88489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Zvažte všechny čtyři indikátory kontinentality / </a:t>
            </a:r>
            <a:r>
              <a:rPr lang="cs-CZ" dirty="0" err="1"/>
              <a:t>oceanity</a:t>
            </a:r>
            <a:r>
              <a:rPr lang="cs-CZ" dirty="0"/>
              <a:t> + průběh Pluviometrického koeficientu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Berte v úvahu, že pouze Index termické kontinentality řeší průběh teploty, kdežto ostatní tři indikátory řeší průběh srážek, tedy dejte ITK o něco větší váhu než ostatním indikátorům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Pokud je to možné, zařaďte typ klimatu na stanicích do jedné ze tří základních kategorií: kontinentální / přechodné / oceánské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U vysokohorské / středomořské stanice nemusí být určení kontinentality / </a:t>
            </a:r>
            <a:r>
              <a:rPr lang="cs-CZ" dirty="0" err="1"/>
              <a:t>oceanity</a:t>
            </a:r>
            <a:r>
              <a:rPr lang="cs-CZ" dirty="0"/>
              <a:t> klimatu jednoznačné. V takových případech, můžete konstatovat klima vysokohorské / středomořské.</a:t>
            </a:r>
          </a:p>
        </p:txBody>
      </p:sp>
    </p:spTree>
    <p:extLst>
      <p:ext uri="{BB962C8B-B14F-4D97-AF65-F5344CB8AC3E}">
        <p14:creationId xmlns:p14="http://schemas.microsoft.com/office/powerpoint/2010/main" val="1808950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řehlednost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5874</TotalTime>
  <Words>1147</Words>
  <Application>Microsoft Office PowerPoint</Application>
  <PresentationFormat>Předvádění na obrazovce (4:3)</PresentationFormat>
  <Paragraphs>229</Paragraphs>
  <Slides>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Přehlednost</vt:lpstr>
      <vt:lpstr>Graf</vt:lpstr>
      <vt:lpstr>Rovnice</vt:lpstr>
      <vt:lpstr>Prezentace aplikace PowerPoint</vt:lpstr>
      <vt:lpstr>Klimatologické indexy</vt:lpstr>
      <vt:lpstr>1) Pluviometrický koeficient</vt:lpstr>
      <vt:lpstr>2) Hodnocení kontinentality/oceanity klimatu</vt:lpstr>
      <vt:lpstr>c) Doba polovičních srážek (srážkový poločas)</vt:lpstr>
      <vt:lpstr>d) Poloha těžiště srážek (2 obrázky)</vt:lpstr>
      <vt:lpstr>Prezentace aplikace PowerPoint</vt:lpstr>
      <vt:lpstr>Prezentace aplikace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z meteorologie a klimatologie podzim 2008</dc:title>
  <dc:creator>NTB</dc:creator>
  <cp:lastModifiedBy>David Tichopád</cp:lastModifiedBy>
  <cp:revision>109</cp:revision>
  <dcterms:created xsi:type="dcterms:W3CDTF">2008-09-20T20:09:07Z</dcterms:created>
  <dcterms:modified xsi:type="dcterms:W3CDTF">2024-10-02T12:13:01Z</dcterms:modified>
</cp:coreProperties>
</file>