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9539F-210A-F739-57A9-AABA5F7DC777}" v="6" dt="2024-12-04T09:17:38.323"/>
    <p1510:client id="{F0756F44-FF67-CDE9-8041-4C825F8DF42C}" v="615" dt="2024-12-02T10:50:3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Člověk ukazující na mapě">
            <a:extLst>
              <a:ext uri="{FF2B5EF4-FFF2-40B4-BE49-F238E27FC236}">
                <a16:creationId xmlns:a16="http://schemas.microsoft.com/office/drawing/2014/main" id="{0BEAE538-F81F-CFF9-A825-C053B6CE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10515600" cy="290051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URBANISMUS A ÚZEMNÍ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8875" y="4168585"/>
            <a:ext cx="10515600" cy="1098395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rgbClr val="FFFFFF"/>
                </a:solidFill>
              </a:rPr>
              <a:t>CVIČENÍ 8</a:t>
            </a:r>
          </a:p>
          <a:p>
            <a:pPr algn="l"/>
            <a:r>
              <a:rPr lang="cs-CZ" sz="2000" dirty="0">
                <a:solidFill>
                  <a:srgbClr val="FFFFFF"/>
                </a:solidFill>
              </a:rPr>
              <a:t>MGR. MICHAELA KOUSALOVÁ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6EF26-D1F0-D8B3-F513-20EBB775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cs-CZ" dirty="0" err="1"/>
              <a:t>cv</a:t>
            </a:r>
            <a:r>
              <a:rPr lang="cs-CZ" dirty="0"/>
              <a:t>. 7 - Analýzy rozvojových ploch ÚP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875A6-8694-B755-18AC-40B3C76F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ea typeface="+mn-lt"/>
                <a:cs typeface="+mn-lt"/>
              </a:rPr>
              <a:t>Zanalyzujte návrhové* plochy územního plánu vaší obce (příp. obce, kterou dobře znáte). </a:t>
            </a:r>
            <a:endParaRPr lang="cs-CZ" sz="2000"/>
          </a:p>
          <a:p>
            <a:pPr marL="228600" lvl="1" indent="0">
              <a:buNone/>
            </a:pPr>
            <a:r>
              <a:rPr lang="cs-CZ" sz="1800" dirty="0">
                <a:ea typeface="+mn-lt"/>
                <a:cs typeface="+mn-lt"/>
              </a:rPr>
              <a:t>(*dle starého stavebního zákona se jednalo o </a:t>
            </a:r>
            <a:r>
              <a:rPr lang="cs-CZ" sz="1800" i="1" dirty="0">
                <a:ea typeface="+mn-lt"/>
                <a:cs typeface="+mn-lt"/>
              </a:rPr>
              <a:t>plochy rozvojové</a:t>
            </a:r>
            <a:r>
              <a:rPr lang="cs-CZ" sz="1800" dirty="0">
                <a:ea typeface="+mn-lt"/>
                <a:cs typeface="+mn-lt"/>
              </a:rPr>
              <a:t>)</a:t>
            </a:r>
            <a:endParaRPr lang="cs-CZ" sz="1800"/>
          </a:p>
          <a:p>
            <a:r>
              <a:rPr lang="cs-CZ" sz="2000" dirty="0">
                <a:ea typeface="+mn-lt"/>
                <a:cs typeface="+mn-lt"/>
              </a:rPr>
              <a:t>Jaké návrhové plochy s rozdílným způsobem využití se v obci nacházejí? (srovnání rozlohy se stavem území, nacházejí se příp. i územní rezervy, jsou pro plochy zpracovány/navrhovány územní studie/etapizace?)</a:t>
            </a:r>
            <a:endParaRPr lang="cs-CZ" sz="2000"/>
          </a:p>
          <a:p>
            <a:r>
              <a:rPr lang="cs-CZ" sz="2000" dirty="0">
                <a:ea typeface="+mn-lt"/>
                <a:cs typeface="+mn-lt"/>
              </a:rPr>
              <a:t>Porovnejte situaci s aktuálním stavem území (byly návrhové plochy od data nabytí účinnosti ÚP využity/zastavěny?). Pokud ne, víte o jejich možném budoucím využití (vlastní znalost území, zpravodaj, zápisy z jednání zastupitelstva, textová část ÚP apod.)?</a:t>
            </a:r>
            <a:endParaRPr lang="cs-CZ" sz="2000"/>
          </a:p>
          <a:p>
            <a:r>
              <a:rPr lang="cs-CZ" sz="2000" dirty="0">
                <a:ea typeface="+mn-lt"/>
                <a:cs typeface="+mn-lt"/>
              </a:rPr>
              <a:t>Je některá z návrhových ploch terčem sporu v území? (Pokud ano, situaci stručně popište) 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52563-C25B-E3D6-E453-FD03D914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1BC53-6F29-CE88-4C88-BB8E2429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8B5143-74EC-C315-034B-2ECA796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26F6C2-10CE-3329-5BFD-52388CDB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2932E93C-1126-7F1D-791C-54B4546A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34" y="0"/>
            <a:ext cx="10173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5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44B65-CA94-FA09-6D61-9D7AAC4E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cs-CZ" dirty="0" err="1"/>
              <a:t>cv</a:t>
            </a:r>
            <a:r>
              <a:rPr lang="cs-CZ" dirty="0"/>
              <a:t>. 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F4943-C385-4C85-4F2A-355DFC0C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dirty="0">
                <a:latin typeface="Aptos Light"/>
              </a:rPr>
              <a:t>Zpracování:</a:t>
            </a:r>
            <a:endParaRPr lang="cs-CZ" sz="2000">
              <a:solidFill>
                <a:srgbClr val="000000"/>
              </a:solidFill>
              <a:latin typeface="Aptos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800" dirty="0">
                <a:latin typeface="Aptos Light"/>
              </a:rPr>
              <a:t>minimálně 1 normostrana textu shrnující zjištěné informace </a:t>
            </a:r>
            <a:endParaRPr lang="cs-CZ" sz="1800">
              <a:solidFill>
                <a:srgbClr val="000000"/>
              </a:solidFill>
              <a:latin typeface="Aptos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800" dirty="0">
                <a:latin typeface="Aptos Light"/>
              </a:rPr>
              <a:t>doplnit výřezy z ÚP či porovnání s </a:t>
            </a:r>
            <a:r>
              <a:rPr lang="cs-CZ" sz="1800" err="1">
                <a:latin typeface="Aptos Light"/>
              </a:rPr>
              <a:t>ortofotem</a:t>
            </a:r>
            <a:r>
              <a:rPr lang="cs-CZ" sz="1800" dirty="0">
                <a:latin typeface="Aptos Light"/>
              </a:rPr>
              <a:t>, vlastní fotografie (dle uvážení)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cs-CZ" sz="1800" dirty="0">
              <a:latin typeface="Aptos Light"/>
            </a:endParaRPr>
          </a:p>
          <a:p>
            <a:r>
              <a:rPr lang="cs-CZ" sz="2000" b="1" dirty="0" err="1">
                <a:latin typeface="Aptos Light"/>
              </a:rPr>
              <a:t>Deadline</a:t>
            </a:r>
            <a:r>
              <a:rPr lang="cs-CZ" sz="2000" b="1" dirty="0">
                <a:latin typeface="Aptos Light"/>
              </a:rPr>
              <a:t>: 10. 12. 2024 v 23:59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C6C2C-87D8-498F-20FC-9B021568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E90628-F046-64F8-A434-DCFBF11A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50273-640C-0D5C-1579-52676CE5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/>
                <a:cs typeface="Times New Roman"/>
              </a:rPr>
              <a:t>15 MINUTOVÉ MĚSTO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171FC-C054-79DC-9620-745ACCEE3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err="1">
                <a:latin typeface="Aptos Light"/>
                <a:ea typeface="Roboto"/>
                <a:cs typeface="Roboto"/>
              </a:rPr>
              <a:t>The</a:t>
            </a:r>
            <a:r>
              <a:rPr lang="cs-CZ" sz="2000" b="1" dirty="0">
                <a:latin typeface="Aptos Light"/>
                <a:ea typeface="Roboto"/>
                <a:cs typeface="Roboto"/>
              </a:rPr>
              <a:t> 15-minute city | Carlos </a:t>
            </a:r>
            <a:r>
              <a:rPr lang="cs-CZ" sz="2000" b="1" err="1">
                <a:latin typeface="Aptos Light"/>
                <a:ea typeface="Roboto"/>
                <a:cs typeface="Roboto"/>
              </a:rPr>
              <a:t>Moreno</a:t>
            </a:r>
            <a:endParaRPr lang="cs-CZ" sz="2000" b="1">
              <a:latin typeface="Aptos Light"/>
              <a:ea typeface="Roboto"/>
              <a:cs typeface="Roboto"/>
            </a:endParaRPr>
          </a:p>
          <a:p>
            <a:pPr lvl="1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cs-CZ" sz="1800" dirty="0">
                <a:latin typeface="Aptos Light"/>
                <a:ea typeface="+mn-lt"/>
                <a:cs typeface="+mn-lt"/>
              </a:rPr>
              <a:t>https://www.youtube.com/watch?v=TQ2f4sJVXAI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cs-CZ" sz="1800" dirty="0">
              <a:latin typeface="Aptos Light"/>
              <a:ea typeface="+mn-lt"/>
              <a:cs typeface="+mn-lt"/>
            </a:endParaRPr>
          </a:p>
          <a:p>
            <a:r>
              <a:rPr lang="cs-CZ" sz="2000" b="1" dirty="0">
                <a:latin typeface="Aptos Light"/>
                <a:ea typeface="+mn-lt"/>
                <a:cs typeface="+mn-lt"/>
              </a:rPr>
              <a:t>Konspirační teorie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800" dirty="0">
                <a:latin typeface="Aptos Light"/>
                <a:ea typeface="+mn-lt"/>
                <a:cs typeface="+mn-lt"/>
              </a:rPr>
              <a:t>https://www.youtube.com/watch?v=KsBq3qx6bSE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5DB21-BF82-5C8D-3E6D-F1451062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3E763A-7C05-EFA9-2A8B-BE0BD436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CF176C-B1F7-D6D0-88F4-1A40EB84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0AB5D-772E-2DD2-0D82-81ED211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7" name="Obrázek 6" descr="Obsah obrázku budova, venku, snímek obrazovky, Pouliční osvětlení&#10;&#10;Popis se vygeneroval automaticky.">
            <a:extLst>
              <a:ext uri="{FF2B5EF4-FFF2-40B4-BE49-F238E27FC236}">
                <a16:creationId xmlns:a16="http://schemas.microsoft.com/office/drawing/2014/main" id="{2912F60A-B5A1-77D2-1481-19D8931F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4825"/>
            <a:ext cx="119634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7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7108-5CCD-ECE6-C7CF-16016F64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2791618"/>
            <a:ext cx="10449784" cy="12659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cs-CZ" sz="3600" dirty="0">
                <a:latin typeface="Times New Roman"/>
                <a:cs typeface="Times New Roman"/>
              </a:rPr>
              <a:t>ÚZEMNÍ PLÁNOVÁNÍ V PRAXI</a:t>
            </a:r>
            <a:br>
              <a:rPr lang="cs-CZ" sz="3600" dirty="0">
                <a:latin typeface="Times New Roman"/>
                <a:cs typeface="Times New Roman"/>
              </a:rPr>
            </a:br>
            <a:r>
              <a:rPr lang="cs-CZ" sz="3600" dirty="0">
                <a:latin typeface="Times New Roman"/>
                <a:cs typeface="Times New Roman"/>
              </a:rPr>
              <a:t>aneb proč je důležité mít povědomí o existenci územního plánu?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21A18A-02E3-DDA0-FDB5-DA5BCE0C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668A02-E5FD-DAA6-6ED0-4AC57DBD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9612D-62C2-CC0C-7C94-2355E16E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55" y="634149"/>
            <a:ext cx="10449784" cy="17157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600" b="1" dirty="0">
                <a:latin typeface="Aptos Narrow"/>
              </a:rPr>
              <a:t>LIDI: </a:t>
            </a:r>
            <a:r>
              <a:rPr lang="cs-CZ" sz="3600" dirty="0">
                <a:latin typeface="Aptos Narrow"/>
              </a:rPr>
              <a:t>Kde pracuješ?</a:t>
            </a:r>
            <a:br>
              <a:rPr lang="cs-CZ" sz="3600" b="1" dirty="0">
                <a:latin typeface="Aptos Narrow"/>
              </a:rPr>
            </a:br>
            <a:r>
              <a:rPr lang="cs-CZ" sz="3600" b="1" dirty="0">
                <a:latin typeface="Aptos Narrow"/>
              </a:rPr>
              <a:t>JÁ: </a:t>
            </a:r>
            <a:r>
              <a:rPr lang="cs-CZ" sz="3600" dirty="0">
                <a:latin typeface="Aptos Narrow"/>
              </a:rPr>
              <a:t>Jsem u urbanistů, dělám územní plány!</a:t>
            </a:r>
            <a:br>
              <a:rPr lang="cs-CZ" sz="3600" dirty="0">
                <a:latin typeface="Aptos Narrow"/>
              </a:rPr>
            </a:br>
            <a:r>
              <a:rPr lang="cs-CZ" sz="3600" b="1" dirty="0">
                <a:latin typeface="Aptos Narrow"/>
              </a:rPr>
              <a:t>LIDI: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4DD8C4-C118-E3F8-BC58-C5659098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927A49-366A-F3D6-86B3-F0755757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7" name="Obrázek 6" descr="Obsah obrázku osoba, Lidská tvář, oblečení, batole&#10;&#10;Popis se vygeneroval automaticky.">
            <a:extLst>
              <a:ext uri="{FF2B5EF4-FFF2-40B4-BE49-F238E27FC236}">
                <a16:creationId xmlns:a16="http://schemas.microsoft.com/office/drawing/2014/main" id="{C7B0AC1D-19CB-C7CC-2362-72F050AF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01" y="2355372"/>
            <a:ext cx="6699976" cy="37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326BE-3D29-0391-4B02-E8202C69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ZE SIVIC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8DCEB9-5327-1780-189E-F422DDE0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5AC4A-7463-B851-72B5-F041BD4B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8" name="Obrázek 7" descr="PENNY Česká republika - Apps on Google Play">
            <a:extLst>
              <a:ext uri="{FF2B5EF4-FFF2-40B4-BE49-F238E27FC236}">
                <a16:creationId xmlns:a16="http://schemas.microsoft.com/office/drawing/2014/main" id="{1986F63F-4D9E-5835-5F59-0A84A1D0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6" y="2213472"/>
            <a:ext cx="2835007" cy="2835007"/>
          </a:xfrm>
          <a:prstGeom prst="rect">
            <a:avLst/>
          </a:prstGeom>
        </p:spPr>
      </p:pic>
      <p:pic>
        <p:nvPicPr>
          <p:cNvPr id="9" name="Obrázek 8" descr="Leták Kaufland na tento týden | Kupi.cz">
            <a:extLst>
              <a:ext uri="{FF2B5EF4-FFF2-40B4-BE49-F238E27FC236}">
                <a16:creationId xmlns:a16="http://schemas.microsoft.com/office/drawing/2014/main" id="{0E040610-2A2E-12ED-E518-D5594B9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97" y="4706957"/>
            <a:ext cx="1841654" cy="1841654"/>
          </a:xfrm>
          <a:prstGeom prst="rect">
            <a:avLst/>
          </a:prstGeom>
        </p:spPr>
      </p:pic>
      <p:pic>
        <p:nvPicPr>
          <p:cNvPr id="10" name="Obrázek 9" descr="Poláček: Podpisy jsou falešné - Děčínský deník">
            <a:extLst>
              <a:ext uri="{FF2B5EF4-FFF2-40B4-BE49-F238E27FC236}">
                <a16:creationId xmlns:a16="http://schemas.microsoft.com/office/drawing/2014/main" id="{46209DAD-1FA9-2E4C-C3B0-9922A0757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94" y="1483159"/>
            <a:ext cx="4643608" cy="26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09531-7F53-3793-72D0-5E912475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YES, BUT...</a:t>
            </a:r>
          </a:p>
        </p:txBody>
      </p:sp>
      <p:pic>
        <p:nvPicPr>
          <p:cNvPr id="7" name="Zástupný obsah 6" descr="Obsah obrázku text, diagram, mapa, Paralelní&#10;&#10;Popis se vygeneroval automaticky.">
            <a:extLst>
              <a:ext uri="{FF2B5EF4-FFF2-40B4-BE49-F238E27FC236}">
                <a16:creationId xmlns:a16="http://schemas.microsoft.com/office/drawing/2014/main" id="{FB166909-9903-0180-4F9E-F5DCCE84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29" y="230032"/>
            <a:ext cx="7950674" cy="6400974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C1D64-2EA5-D163-47C2-79EAE082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DD718-DF50-A7BB-C531-57753A19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286F7-F50F-E1D5-A697-927A4029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/>
                <a:cs typeface="Times New Roman"/>
              </a:rPr>
              <a:t>Proč je tedy dobré mít (a znát) územní plán?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F2298-C9E0-2B32-29BA-AF9AED9B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Aptos Narrow"/>
              </a:rPr>
              <a:t>dotace pro obec</a:t>
            </a:r>
          </a:p>
          <a:p>
            <a:r>
              <a:rPr lang="cs-CZ" sz="2000" dirty="0">
                <a:latin typeface="Aptos Narrow"/>
              </a:rPr>
              <a:t>přehled o stavu a vývoji obce do budoucna</a:t>
            </a:r>
          </a:p>
          <a:p>
            <a:r>
              <a:rPr lang="cs-CZ" sz="2000" dirty="0">
                <a:latin typeface="Aptos Narrow"/>
              </a:rPr>
              <a:t>závazný dokument</a:t>
            </a:r>
          </a:p>
          <a:p>
            <a:endParaRPr lang="cs-CZ" sz="2000" dirty="0">
              <a:latin typeface="Aptos Narrow"/>
            </a:endParaRPr>
          </a:p>
          <a:p>
            <a:r>
              <a:rPr lang="cs-CZ" sz="2000" dirty="0">
                <a:latin typeface="Aptos Narrow"/>
              </a:rPr>
              <a:t>přehled o "dění" v obci</a:t>
            </a:r>
          </a:p>
          <a:p>
            <a:r>
              <a:rPr lang="cs-CZ" sz="2000" err="1">
                <a:latin typeface="Aptos Narrow"/>
              </a:rPr>
              <a:t>KoPÚ</a:t>
            </a:r>
            <a:endParaRPr lang="cs-CZ" sz="2000" dirty="0">
              <a:latin typeface="Aptos Narrow"/>
            </a:endParaRPr>
          </a:p>
          <a:p>
            <a:r>
              <a:rPr lang="cs-CZ" sz="2000" dirty="0">
                <a:latin typeface="Aptos Narrow"/>
              </a:rPr>
              <a:t>nevypadáte jako úplný blbec, když se řeší problém s územím :)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F5F00B-D183-A928-1DEE-C536B06B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0390C-2F28-3B07-74E9-706DD0E8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2B48B-9301-818C-516B-F7C1CCDC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12/4/2024</a:t>
            </a:fld>
            <a:endParaRPr lang="en-US"/>
          </a:p>
        </p:txBody>
      </p:sp>
      <p:pic>
        <p:nvPicPr>
          <p:cNvPr id="8" name="Obrázek 7" descr="Obsah obrázku text, mapa, atlas&#10;&#10;Popis se vygeneroval automaticky.">
            <a:extLst>
              <a:ext uri="{FF2B5EF4-FFF2-40B4-BE49-F238E27FC236}">
                <a16:creationId xmlns:a16="http://schemas.microsoft.com/office/drawing/2014/main" id="{8E23A805-0E54-4D55-450D-8B47B2D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43" y="0"/>
            <a:ext cx="876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3949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BohoVogueVTI</vt:lpstr>
      <vt:lpstr>URBANISMUS A ÚZEMNÍ PLÁNOVÁNÍ</vt:lpstr>
      <vt:lpstr>15 MINUTOVÉ MĚSTO</vt:lpstr>
      <vt:lpstr>Prezentace aplikace PowerPoint</vt:lpstr>
      <vt:lpstr>ÚZEMNÍ PLÁNOVÁNÍ V PRAXI aneb proč je důležité mít povědomí o existenci územního plánu?</vt:lpstr>
      <vt:lpstr>LIDI: Kde pracuješ? JÁ: Jsem u urbanistů, dělám územní plány! LIDI: </vt:lpstr>
      <vt:lpstr>PŘÍKLAD ZE SIVIC</vt:lpstr>
      <vt:lpstr>YES, BUT...</vt:lpstr>
      <vt:lpstr>Proč je tedy dobré mít (a znát) územní plán?</vt:lpstr>
      <vt:lpstr>Prezentace aplikace PowerPoint</vt:lpstr>
      <vt:lpstr>Zadání cv. 7 - Analýzy rozvojových ploch ÚP</vt:lpstr>
      <vt:lpstr>Prezentace aplikace PowerPoint</vt:lpstr>
      <vt:lpstr>Zadání cv.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182</cp:revision>
  <dcterms:created xsi:type="dcterms:W3CDTF">2024-12-02T08:08:53Z</dcterms:created>
  <dcterms:modified xsi:type="dcterms:W3CDTF">2024-12-04T10:14:01Z</dcterms:modified>
</cp:coreProperties>
</file>