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58" r:id="rId3"/>
    <p:sldId id="315" r:id="rId4"/>
    <p:sldId id="316" r:id="rId5"/>
    <p:sldId id="363" r:id="rId6"/>
    <p:sldId id="317" r:id="rId7"/>
    <p:sldId id="364" r:id="rId8"/>
    <p:sldId id="318" r:id="rId9"/>
    <p:sldId id="365" r:id="rId10"/>
    <p:sldId id="366" r:id="rId11"/>
    <p:sldId id="367" r:id="rId12"/>
    <p:sldId id="368" r:id="rId13"/>
    <p:sldId id="320" r:id="rId14"/>
    <p:sldId id="371" r:id="rId15"/>
    <p:sldId id="369" r:id="rId16"/>
    <p:sldId id="370" r:id="rId17"/>
    <p:sldId id="327" r:id="rId18"/>
    <p:sldId id="372" r:id="rId19"/>
    <p:sldId id="373" r:id="rId20"/>
    <p:sldId id="352" r:id="rId21"/>
    <p:sldId id="345" r:id="rId22"/>
    <p:sldId id="374" r:id="rId23"/>
    <p:sldId id="375" r:id="rId24"/>
    <p:sldId id="376" r:id="rId25"/>
    <p:sldId id="377" r:id="rId26"/>
    <p:sldId id="385" r:id="rId27"/>
    <p:sldId id="378" r:id="rId28"/>
    <p:sldId id="388" r:id="rId29"/>
    <p:sldId id="386" r:id="rId30"/>
    <p:sldId id="387" r:id="rId31"/>
    <p:sldId id="379" r:id="rId32"/>
    <p:sldId id="380" r:id="rId33"/>
    <p:sldId id="381" r:id="rId34"/>
    <p:sldId id="382" r:id="rId35"/>
    <p:sldId id="383" r:id="rId36"/>
    <p:sldId id="384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4C8"/>
    <a:srgbClr val="B297C9"/>
    <a:srgbClr val="E2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9B326-8B35-46DD-9DB4-76835E658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213C63-DCD0-4840-A2BC-7412CA5D3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C59D3E-7D6E-486A-A2E4-6FE4C3A4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22F0E9-82B3-48DB-A23A-4F4A326C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FD00C-0BD3-49DD-9412-517E047B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79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F45B9-D7A7-47DA-9A61-AD62FC2C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B1B25CE-056C-41B2-AF6D-B7E47BE74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1D4131-E1B8-4509-B1D8-5655E2C0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531DB4-4FA4-45A7-B348-50734832D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8DA411-6BCB-4CF6-8B6E-63F7CA79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66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C3D619-E752-4EB4-A9F3-C1601F6165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25F0B7-58EE-46FA-909C-5B88B2B16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8E7BFB-24D5-4BF6-96C2-A7C0CF7A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F2513-3EB7-4322-92B5-A3CEDDEA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02F0CC-EAD2-4158-9226-34FC4415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24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C3389-3251-46D7-B256-AED90C3B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61AC53-8611-410C-BEEA-602EDBB74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83EB8A-9753-44AC-A808-D2F9A81D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06645B-4858-48B6-898A-AAEAAD47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4C969-22C1-41A6-96C1-65DD17E9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46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CBDF8-DF49-4D25-B5F0-19882B24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895902F-8AF1-48F7-9B1F-9BD02A78A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A13EFD-F458-43A9-8C41-C5124173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006B4E-4E2C-42A2-810B-B23F36D04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4C1479-6503-4FD4-9040-F40FEA6B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22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94F17-B09F-4F45-869E-D8519718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EB493C-93B3-4045-9C86-6B9494C0F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543E4BD-1B77-46E9-9928-3751493C8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0F5655C-C121-43B4-9705-582D6A1F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689C25-D242-45CE-A357-76FB81AA5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70CC0A-5209-49C5-9877-FCF4A2EF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48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6CFB4-1780-4886-95F8-7B007D2F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35FFF8B-61DD-46BE-B4D9-9EDC82487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92FB40-2B7D-43E1-B748-EA3960216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110F871-40F2-48F2-883F-92B2396C0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E0986B2-6982-4DA0-92B8-494C709CB0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1431223-4452-4941-866D-F0C508AE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0C5E743-1FC2-4CD4-9681-FFC437F91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87986F3-443D-4438-BB1C-2BB336C6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95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68A27A-5764-4D2C-985B-7527CAF5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8C14314-1400-45B5-AAAF-5D9A0609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DE1A03-7BCB-4A81-A4D9-8FDC6D8B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DD284D-2900-4ABD-A97C-467F43B1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5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FF35857-6DD1-4AF8-A116-326A1B2B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86A6B29-10A0-42B4-9219-88927E7C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76BA1E-88BC-42DA-BEC5-D749B0246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34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6DCFC-EDEE-47F9-B445-41CBEEC9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B73494-52D2-46F8-BD53-091C23A9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1F9B2DD-03E4-4326-A896-1BB0F1DB4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DBDA8-3F0B-475D-A9B0-EBB16577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6C80A0-2158-4810-918B-0219461C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7CC6D0-A079-4941-A126-0216FAE2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59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2336F-7EC2-4F0A-8180-0051420F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F8EEF40-1229-4F15-B7DE-536F8387F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FB4FD09-5C1B-4B67-B8A1-348E16E25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178178-DA57-4441-AFA4-DD1B34638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88262F-8F52-43BC-BEC0-D7BB70062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AE032A-075E-4CE1-86C4-991EA777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41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1B26760-1F0E-4E78-AA9C-F580475DB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B7B232-BABE-4AB2-BB66-228C4D1D7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DFD77F-2117-42BC-BC9D-223DE782E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0E1F5-8621-4B47-A4F3-696459480994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B7C2A7-5A5F-4A8B-A676-ABDA5ECFB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40DB0D-7F98-45B5-AFB5-ABF13060D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11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00FCD-26DB-40A4-AF0F-6EC84CFA2E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cap="all" dirty="0">
                <a:solidFill>
                  <a:srgbClr val="50B4C8"/>
                </a:solidFill>
                <a:latin typeface="Tw Cen MT" panose="020B0602020104020603" pitchFamily="34" charset="-18"/>
              </a:rPr>
              <a:t>významné urbanistické koncepce 19./20. století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CBEE8F-F1A5-4A3F-AA41-95B0825A2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latin typeface="Tw Cen MT" panose="020B0602020104020603" pitchFamily="34" charset="-18"/>
              </a:rPr>
              <a:t>Z0136 Územní plánování a urbanismus – podzim 2024</a:t>
            </a:r>
          </a:p>
        </p:txBody>
      </p:sp>
    </p:spTree>
    <p:extLst>
      <p:ext uri="{BB962C8B-B14F-4D97-AF65-F5344CB8AC3E}">
        <p14:creationId xmlns:p14="http://schemas.microsoft.com/office/powerpoint/2010/main" val="663948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agram No.7 (Ebenezer Howard, To-morrow: A Peaceful Path to Real Reform.)">
            <a:extLst>
              <a:ext uri="{FF2B5EF4-FFF2-40B4-BE49-F238E27FC236}">
                <a16:creationId xmlns:a16="http://schemas.microsoft.com/office/drawing/2014/main" id="{032EC04F-7174-43F1-A8B8-679DBC6D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54" y="0"/>
            <a:ext cx="5005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agram No.1: The Three Magnets (Ebenezer Howard, To-morrow: A Peaceful Path to Real Reform.)">
            <a:extLst>
              <a:ext uri="{FF2B5EF4-FFF2-40B4-BE49-F238E27FC236}">
                <a16:creationId xmlns:a16="http://schemas.microsoft.com/office/drawing/2014/main" id="{8FBFD878-5CF3-4D99-B797-6559A726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40" y="0"/>
            <a:ext cx="4684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3E252EA4-95A0-48C4-88C6-69BC5A3BC2E3}"/>
              </a:ext>
            </a:extLst>
          </p:cNvPr>
          <p:cNvSpPr/>
          <p:nvPr/>
        </p:nvSpPr>
        <p:spPr>
          <a:xfrm>
            <a:off x="9677965" y="6476972"/>
            <a:ext cx="1749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Howard</a:t>
            </a:r>
            <a:r>
              <a:rPr lang="cs-CZ" sz="1400" dirty="0">
                <a:latin typeface="Tw Cen MT" panose="020B0602020104020603" pitchFamily="34" charset="-18"/>
              </a:rPr>
              <a:t> (1898)</a:t>
            </a:r>
          </a:p>
        </p:txBody>
      </p:sp>
    </p:spTree>
    <p:extLst>
      <p:ext uri="{BB962C8B-B14F-4D97-AF65-F5344CB8AC3E}">
        <p14:creationId xmlns:p14="http://schemas.microsoft.com/office/powerpoint/2010/main" val="3861300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agram No.2 (Ebenezer Howard, To-morrow: A Peaceful Path to Real Reform.)">
            <a:extLst>
              <a:ext uri="{FF2B5EF4-FFF2-40B4-BE49-F238E27FC236}">
                <a16:creationId xmlns:a16="http://schemas.microsoft.com/office/drawing/2014/main" id="{759C213B-B7F2-41FC-8817-263524D6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0"/>
            <a:ext cx="10036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677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iagram No.3 (Ebenezer Howard, To-morrow: A Peaceful Path to Real Reform.)">
            <a:extLst>
              <a:ext uri="{FF2B5EF4-FFF2-40B4-BE49-F238E27FC236}">
                <a16:creationId xmlns:a16="http://schemas.microsoft.com/office/drawing/2014/main" id="{A61F12F6-4B89-47A6-A283-6E9D190F0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0"/>
            <a:ext cx="10036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77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Letchworth</a:t>
            </a:r>
            <a:endParaRPr lang="cs-CZ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8663" cy="4360490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Asociace zahradních měst (1899)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8194" name="Picture 2" descr="https://www.researchgate.net/publication/341194413/figure/fig15/AS:888366157529098@1588814405460/7-Aerial-view-of-Letchworth-Garden-City-in-1937-Source-Adapted-from_W640.jpg">
            <a:extLst>
              <a:ext uri="{FF2B5EF4-FFF2-40B4-BE49-F238E27FC236}">
                <a16:creationId xmlns:a16="http://schemas.microsoft.com/office/drawing/2014/main" id="{9A71669B-209E-4055-8A57-3E39A640D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7" y="0"/>
            <a:ext cx="5326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F2025CD-5EA1-4784-BA2A-12F96B922075}"/>
              </a:ext>
            </a:extLst>
          </p:cNvPr>
          <p:cNvSpPr/>
          <p:nvPr/>
        </p:nvSpPr>
        <p:spPr>
          <a:xfrm>
            <a:off x="6865937" y="6550223"/>
            <a:ext cx="23630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Tw Cen MT" panose="020B0602020104020603" pitchFamily="34" charset="-18"/>
              </a:rPr>
              <a:t>Zdroj: Britainfromabove.org.uk</a:t>
            </a:r>
          </a:p>
        </p:txBody>
      </p:sp>
      <p:pic>
        <p:nvPicPr>
          <p:cNvPr id="8196" name="Picture 4" descr="https://media.architectuul.com/architecture/5e14878c-5a44-40a8-8b71-5cf66d7b5e1b_large.jpg">
            <a:extLst>
              <a:ext uri="{FF2B5EF4-FFF2-40B4-BE49-F238E27FC236}">
                <a16:creationId xmlns:a16="http://schemas.microsoft.com/office/drawing/2014/main" id="{9635A5CB-5E45-4713-A00B-3A67F82B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2" y="2439894"/>
            <a:ext cx="6700795" cy="441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9D7D994-B922-42E7-B9A5-22E50F909851}"/>
              </a:ext>
            </a:extLst>
          </p:cNvPr>
          <p:cNvSpPr/>
          <p:nvPr/>
        </p:nvSpPr>
        <p:spPr>
          <a:xfrm>
            <a:off x="71562" y="6492607"/>
            <a:ext cx="17736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architectuul.com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2F58E4B-977F-463C-A299-9B2F17F4893C}"/>
              </a:ext>
            </a:extLst>
          </p:cNvPr>
          <p:cNvSpPr/>
          <p:nvPr/>
        </p:nvSpPr>
        <p:spPr>
          <a:xfrm>
            <a:off x="10955013" y="93743"/>
            <a:ext cx="1139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Tw Cen MT" panose="020B0602020104020603" pitchFamily="34" charset="-18"/>
              </a:rPr>
              <a:t>rok 1937</a:t>
            </a:r>
          </a:p>
        </p:txBody>
      </p:sp>
    </p:spTree>
    <p:extLst>
      <p:ext uri="{BB962C8B-B14F-4D97-AF65-F5344CB8AC3E}">
        <p14:creationId xmlns:p14="http://schemas.microsoft.com/office/powerpoint/2010/main" val="727112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ser-favorites.prezi.com/user/favorites/innck2uenig5/mbU9ZPP0TEel-Bd3rUHWjQ_27579671_700.png?X-Amz-Algorithm=AWS4-HMAC-SHA256&amp;X-Amz-Date=20221004T070617Z&amp;X-Amz-SignedHeaders=host&amp;X-Amz-Expires=43200&amp;X-Amz-Credential=AKIA3M6LRY3FYG5EX5D4%2F20221004%2Fus-east-1%2Fs3%2Faws4_request&amp;X-Amz-Signature=2ff3f9d3f45b57bb0f15e75363728c16bed841e2afe8ecf270c11a04e0aec616">
            <a:extLst>
              <a:ext uri="{FF2B5EF4-FFF2-40B4-BE49-F238E27FC236}">
                <a16:creationId xmlns:a16="http://schemas.microsoft.com/office/drawing/2014/main" id="{EBEB37FA-025A-4AD3-BCFC-AC2706516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95250"/>
            <a:ext cx="676275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9BFF111-F339-4ED7-86DA-D1542D2A82B2}"/>
              </a:ext>
            </a:extLst>
          </p:cNvPr>
          <p:cNvSpPr/>
          <p:nvPr/>
        </p:nvSpPr>
        <p:spPr>
          <a:xfrm>
            <a:off x="8269356" y="6550223"/>
            <a:ext cx="1949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Fernández</a:t>
            </a:r>
            <a:r>
              <a:rPr lang="cs-CZ" sz="1400" dirty="0">
                <a:latin typeface="Tw Cen MT" panose="020B0602020104020603" pitchFamily="34" charset="-18"/>
              </a:rPr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1733279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ser-favorites.prezi.com/user/favorites/innck2uenig5/oZDJJYQhTey6Ya0uRf_bLQ_27579283_700.png?X-Amz-Algorithm=AWS4-HMAC-SHA256&amp;X-Amz-Date=20221004T063535Z&amp;X-Amz-SignedHeaders=host&amp;X-Amz-Expires=43200&amp;X-Amz-Credential=AKIA3M6LRY3FYG5EX5D4%2F20221004%2Fus-east-1%2Fs3%2Faws4_request&amp;X-Amz-Signature=ed61c132e955f191e4f35222e780db35ed4b79bcce40e6bfdc53163c53942344">
            <a:extLst>
              <a:ext uri="{FF2B5EF4-FFF2-40B4-BE49-F238E27FC236}">
                <a16:creationId xmlns:a16="http://schemas.microsoft.com/office/drawing/2014/main" id="{BA349D67-59CA-4163-9164-EA700E26D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1" r="17881"/>
          <a:stretch/>
        </p:blipFill>
        <p:spPr bwMode="auto">
          <a:xfrm>
            <a:off x="286247" y="95250"/>
            <a:ext cx="4285753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ser-favorites.prezi.com/user/favorites/innck2uenig5/9ogn6-WPTYmB48DxUBpFcQ_27579642_700.png?X-Amz-Algorithm=AWS4-HMAC-SHA256&amp;X-Amz-Date=20221004T070437Z&amp;X-Amz-SignedHeaders=host&amp;X-Amz-Expires=43200&amp;X-Amz-Credential=AKIA3M6LRY3FYG5EX5D4%2F20221004%2Fus-east-1%2Fs3%2Faws4_request&amp;X-Amz-Signature=7358d1907a384bc5608dc24ace6057ae1efcd4b5d398539e395582ffe077195d">
            <a:extLst>
              <a:ext uri="{FF2B5EF4-FFF2-40B4-BE49-F238E27FC236}">
                <a16:creationId xmlns:a16="http://schemas.microsoft.com/office/drawing/2014/main" id="{00D4350A-5AE8-4CE1-B8D1-51102CCC8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86" y="95250"/>
            <a:ext cx="6667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229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641B2B8-D761-4217-86F0-D88B60C84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60" y="0"/>
            <a:ext cx="9665279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2C1206D-CBEE-4DE7-8D47-7E58C6B0F15C}"/>
              </a:ext>
            </a:extLst>
          </p:cNvPr>
          <p:cNvSpPr/>
          <p:nvPr/>
        </p:nvSpPr>
        <p:spPr>
          <a:xfrm>
            <a:off x="10894442" y="6550223"/>
            <a:ext cx="12975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mapy.cz</a:t>
            </a:r>
          </a:p>
        </p:txBody>
      </p:sp>
    </p:spTree>
    <p:extLst>
      <p:ext uri="{BB962C8B-B14F-4D97-AF65-F5344CB8AC3E}">
        <p14:creationId xmlns:p14="http://schemas.microsoft.com/office/powerpoint/2010/main" val="320773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Welwyn</a:t>
            </a:r>
            <a:endParaRPr lang="cs-CZ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5723" cy="4003675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1920 („</a:t>
            </a:r>
            <a:r>
              <a:rPr lang="cs-CZ" dirty="0" err="1">
                <a:latin typeface="Tw Cen MT" panose="020B0602020104020603" pitchFamily="34" charset="-18"/>
              </a:rPr>
              <a:t>new</a:t>
            </a:r>
            <a:r>
              <a:rPr lang="cs-CZ" dirty="0">
                <a:latin typeface="Tw Cen MT" panose="020B0602020104020603" pitchFamily="34" charset="-18"/>
              </a:rPr>
              <a:t> </a:t>
            </a:r>
            <a:r>
              <a:rPr lang="cs-CZ" dirty="0" err="1">
                <a:latin typeface="Tw Cen MT" panose="020B0602020104020603" pitchFamily="34" charset="-18"/>
              </a:rPr>
              <a:t>town</a:t>
            </a:r>
            <a:r>
              <a:rPr lang="cs-CZ" dirty="0">
                <a:latin typeface="Tw Cen MT" panose="020B0602020104020603" pitchFamily="34" charset="-18"/>
              </a:rPr>
              <a:t>“ 1948)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11266" name="Picture 2" descr="https://user-favorites.prezi.com/user/favorites/innck2uenig5/0raQHp3ASL-FpgPb6nXx4w_27579794_700.png?X-Amz-Algorithm=AWS4-HMAC-SHA256&amp;X-Amz-Date=20221004T071237Z&amp;X-Amz-SignedHeaders=host&amp;X-Amz-Expires=43200&amp;X-Amz-Credential=AKIA3M6LRY3FYG5EX5D4%2F20221004%2Fus-east-1%2Fs3%2Faws4_request&amp;X-Amz-Signature=0768ab428a3326e145253093915972c57473f0ab0dedbc8234b81e1be76ecc7d">
            <a:extLst>
              <a:ext uri="{FF2B5EF4-FFF2-40B4-BE49-F238E27FC236}">
                <a16:creationId xmlns:a16="http://schemas.microsoft.com/office/drawing/2014/main" id="{E07F4A4B-A5A4-4828-A1EF-6BF7DD835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r="14661"/>
          <a:stretch/>
        </p:blipFill>
        <p:spPr bwMode="auto">
          <a:xfrm>
            <a:off x="6854023" y="121989"/>
            <a:ext cx="4762833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ser-favorites.prezi.com/user/favorites/innck2uenig5/LCfKUJxEQ0Czv-VEa-SFxQ_27579904_700.png?X-Amz-Algorithm=AWS4-HMAC-SHA256&amp;X-Amz-Date=20221004T071914Z&amp;X-Amz-SignedHeaders=host&amp;X-Amz-Expires=43200&amp;X-Amz-Credential=AKIA3M6LRY3FYG5EX5D4%2F20221004%2Fus-east-1%2Fs3%2Faws4_request&amp;X-Amz-Signature=5754d8dd6fdff0b369f5c2ae4b97a509240b90f7b4af60f4207af108b3a0abb2">
            <a:extLst>
              <a:ext uri="{FF2B5EF4-FFF2-40B4-BE49-F238E27FC236}">
                <a16:creationId xmlns:a16="http://schemas.microsoft.com/office/drawing/2014/main" id="{89070C1A-84B4-49F4-8965-2367DFC7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14" y="2429786"/>
            <a:ext cx="4332964" cy="433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6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elwyn Garden City Poster.">
            <a:extLst>
              <a:ext uri="{FF2B5EF4-FFF2-40B4-BE49-F238E27FC236}">
                <a16:creationId xmlns:a16="http://schemas.microsoft.com/office/drawing/2014/main" id="{204FDCF2-3EB7-4373-9922-13294D6DE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4" t="5324" r="29521" b="3651"/>
          <a:stretch/>
        </p:blipFill>
        <p:spPr bwMode="auto">
          <a:xfrm>
            <a:off x="3591339" y="38726"/>
            <a:ext cx="5009321" cy="678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2E20E96-94DF-4ACE-9889-0F13DB813A03}"/>
              </a:ext>
            </a:extLst>
          </p:cNvPr>
          <p:cNvSpPr/>
          <p:nvPr/>
        </p:nvSpPr>
        <p:spPr>
          <a:xfrm>
            <a:off x="8600660" y="6550223"/>
            <a:ext cx="1473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ocw.mit.edu</a:t>
            </a:r>
          </a:p>
        </p:txBody>
      </p:sp>
    </p:spTree>
    <p:extLst>
      <p:ext uri="{BB962C8B-B14F-4D97-AF65-F5344CB8AC3E}">
        <p14:creationId xmlns:p14="http://schemas.microsoft.com/office/powerpoint/2010/main" val="1556179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64CCDB2-F78C-4A2E-84C9-E25835ED2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" y="4080"/>
            <a:ext cx="8595360" cy="6853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F702A4E-AACB-4401-887C-806DECAEA227}"/>
              </a:ext>
            </a:extLst>
          </p:cNvPr>
          <p:cNvSpPr/>
          <p:nvPr/>
        </p:nvSpPr>
        <p:spPr>
          <a:xfrm>
            <a:off x="10393680" y="6546143"/>
            <a:ext cx="12975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mapy.cz</a:t>
            </a:r>
          </a:p>
        </p:txBody>
      </p:sp>
    </p:spTree>
    <p:extLst>
      <p:ext uri="{BB962C8B-B14F-4D97-AF65-F5344CB8AC3E}">
        <p14:creationId xmlns:p14="http://schemas.microsoft.com/office/powerpoint/2010/main" val="373833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Počátky a první teorie urbanismu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La Ciudad </a:t>
            </a:r>
            <a:r>
              <a:rPr lang="cs-CZ" dirty="0" err="1">
                <a:latin typeface="Tw Cen MT" panose="020B0602020104020603" pitchFamily="34" charset="-18"/>
              </a:rPr>
              <a:t>Lineal</a:t>
            </a:r>
            <a:endParaRPr lang="cs-CZ" dirty="0">
              <a:latin typeface="Tw Cen MT" panose="020B0602020104020603" pitchFamily="34" charset="-1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Garden Cities + </a:t>
            </a:r>
            <a:r>
              <a:rPr lang="cs-CZ" dirty="0" err="1">
                <a:latin typeface="Tw Cen MT" panose="020B0602020104020603" pitchFamily="34" charset="-18"/>
              </a:rPr>
              <a:t>Neighbourhood</a:t>
            </a:r>
            <a:r>
              <a:rPr lang="cs-CZ" dirty="0">
                <a:latin typeface="Tw Cen MT" panose="020B0602020104020603" pitchFamily="34" charset="-18"/>
              </a:rPr>
              <a:t> Unit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</a:t>
            </a:r>
            <a:r>
              <a:rPr lang="cs-CZ" dirty="0" err="1">
                <a:latin typeface="Tw Cen MT" panose="020B0602020104020603" pitchFamily="34" charset="-18"/>
              </a:rPr>
              <a:t>Le</a:t>
            </a:r>
            <a:r>
              <a:rPr lang="cs-CZ" dirty="0">
                <a:latin typeface="Tw Cen MT" panose="020B0602020104020603" pitchFamily="34" charset="-18"/>
              </a:rPr>
              <a:t> </a:t>
            </a:r>
            <a:r>
              <a:rPr lang="cs-CZ" dirty="0" err="1">
                <a:latin typeface="Tw Cen MT" panose="020B0602020104020603" pitchFamily="34" charset="-18"/>
              </a:rPr>
              <a:t>Corbusier</a:t>
            </a:r>
            <a:endParaRPr lang="cs-CZ" dirty="0">
              <a:latin typeface="Tw Cen MT" panose="020B0602020104020603" pitchFamily="34" charset="-1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</a:t>
            </a:r>
            <a:r>
              <a:rPr lang="cs-CZ" dirty="0" err="1">
                <a:latin typeface="Tw Cen MT" panose="020B0602020104020603" pitchFamily="34" charset="-18"/>
              </a:rPr>
              <a:t>Broadacre</a:t>
            </a:r>
            <a:r>
              <a:rPr lang="cs-CZ" dirty="0">
                <a:latin typeface="Tw Cen MT" panose="020B0602020104020603" pitchFamily="34" charset="-18"/>
              </a:rPr>
              <a:t> City</a:t>
            </a:r>
          </a:p>
        </p:txBody>
      </p:sp>
      <p:pic>
        <p:nvPicPr>
          <p:cNvPr id="5" name="Grafický objekt 4" descr="Vennův diagram">
            <a:extLst>
              <a:ext uri="{FF2B5EF4-FFF2-40B4-BE49-F238E27FC236}">
                <a16:creationId xmlns:a16="http://schemas.microsoft.com/office/drawing/2014/main" id="{117CE15B-7B8D-4CBD-9614-486430A7B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482" y="1985837"/>
            <a:ext cx="540000" cy="540000"/>
          </a:xfrm>
          <a:prstGeom prst="rect">
            <a:avLst/>
          </a:prstGeom>
        </p:spPr>
      </p:pic>
      <p:pic>
        <p:nvPicPr>
          <p:cNvPr id="8" name="Grafický objekt 7" descr="Město">
            <a:extLst>
              <a:ext uri="{FF2B5EF4-FFF2-40B4-BE49-F238E27FC236}">
                <a16:creationId xmlns:a16="http://schemas.microsoft.com/office/drawing/2014/main" id="{516EF36C-3CC5-4880-A344-446ECA144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482" y="4278999"/>
            <a:ext cx="540000" cy="540000"/>
          </a:xfrm>
          <a:prstGeom prst="rect">
            <a:avLst/>
          </a:prstGeom>
        </p:spPr>
      </p:pic>
      <p:pic>
        <p:nvPicPr>
          <p:cNvPr id="11" name="Grafický objekt 10" descr="Dům">
            <a:extLst>
              <a:ext uri="{FF2B5EF4-FFF2-40B4-BE49-F238E27FC236}">
                <a16:creationId xmlns:a16="http://schemas.microsoft.com/office/drawing/2014/main" id="{0247E76F-F60D-405E-920B-BA85176FB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5482" y="3443850"/>
            <a:ext cx="540000" cy="540000"/>
          </a:xfrm>
          <a:prstGeom prst="rect">
            <a:avLst/>
          </a:prstGeom>
        </p:spPr>
      </p:pic>
      <p:pic>
        <p:nvPicPr>
          <p:cNvPr id="13" name="Grafický objekt 12" descr="Farma">
            <a:extLst>
              <a:ext uri="{FF2B5EF4-FFF2-40B4-BE49-F238E27FC236}">
                <a16:creationId xmlns:a16="http://schemas.microsoft.com/office/drawing/2014/main" id="{87B1A364-DE59-4EB5-B5E4-8F0C1DC04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5482" y="5018451"/>
            <a:ext cx="540000" cy="540000"/>
          </a:xfrm>
          <a:prstGeom prst="rect">
            <a:avLst/>
          </a:prstGeom>
        </p:spPr>
      </p:pic>
      <p:pic>
        <p:nvPicPr>
          <p:cNvPr id="16" name="Grafický objekt 15" descr="Připojeno">
            <a:extLst>
              <a:ext uri="{FF2B5EF4-FFF2-40B4-BE49-F238E27FC236}">
                <a16:creationId xmlns:a16="http://schemas.microsoft.com/office/drawing/2014/main" id="{6FC6639A-3C6F-4848-896D-D4EDFBB43D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5482" y="273921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03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36382" cy="1325563"/>
          </a:xfrm>
        </p:spPr>
        <p:txBody>
          <a:bodyPr/>
          <a:lstStyle/>
          <a:p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Hampstead</a:t>
            </a: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 Garden 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Suburb</a:t>
            </a:r>
            <a:endParaRPr lang="cs-CZ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93736" cy="4117975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1906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 marL="0" indent="0">
              <a:buClr>
                <a:srgbClr val="50B4C8"/>
              </a:buClr>
              <a:buNone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14338" name="Picture 2" descr="https://user-favorites.prezi.com/user/favorites/innck2uenig5/bTDWI-0pTPS9npcp1HHjCA_27580108_700.png?X-Amz-Algorithm=AWS4-HMAC-SHA256&amp;X-Amz-Date=20221004T073135Z&amp;X-Amz-SignedHeaders=host&amp;X-Amz-Expires=43200&amp;X-Amz-Credential=AKIA3M6LRY3FYG5EX5D4%2F20221004%2Fus-east-1%2Fs3%2Faws4_request&amp;X-Amz-Signature=9cc76274933a65751c87c4eaf38e856443de607d4bd71dcf371761319f06c22a">
            <a:extLst>
              <a:ext uri="{FF2B5EF4-FFF2-40B4-BE49-F238E27FC236}">
                <a16:creationId xmlns:a16="http://schemas.microsoft.com/office/drawing/2014/main" id="{2B2D5171-F334-4AAB-9964-E8378F831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3" b="22243"/>
          <a:stretch/>
        </p:blipFill>
        <p:spPr bwMode="auto">
          <a:xfrm>
            <a:off x="0" y="2606338"/>
            <a:ext cx="7683610" cy="425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F2E93F-166F-4C20-AD7D-99A8165F7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82" y="0"/>
            <a:ext cx="6217418" cy="423804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453B878-535C-44A5-B21A-3EED2CB8A3F7}"/>
              </a:ext>
            </a:extLst>
          </p:cNvPr>
          <p:cNvSpPr/>
          <p:nvPr/>
        </p:nvSpPr>
        <p:spPr>
          <a:xfrm>
            <a:off x="10463254" y="4238045"/>
            <a:ext cx="1781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Ratcliffe</a:t>
            </a:r>
            <a:r>
              <a:rPr lang="cs-CZ" sz="1400" dirty="0">
                <a:latin typeface="Tw Cen MT" panose="020B0602020104020603" pitchFamily="34" charset="-18"/>
              </a:rPr>
              <a:t> (1914)</a:t>
            </a:r>
          </a:p>
        </p:txBody>
      </p:sp>
    </p:spTree>
    <p:extLst>
      <p:ext uri="{BB962C8B-B14F-4D97-AF65-F5344CB8AC3E}">
        <p14:creationId xmlns:p14="http://schemas.microsoft.com/office/powerpoint/2010/main" val="412469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38099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„City 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Beautiful</a:t>
            </a: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“ hnutí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1223" cy="4667250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Canberra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Walter </a:t>
            </a:r>
            <a:r>
              <a:rPr lang="cs-CZ" dirty="0" err="1">
                <a:latin typeface="Tw Cen MT" panose="020B0602020104020603" pitchFamily="34" charset="-18"/>
              </a:rPr>
              <a:t>Burley</a:t>
            </a:r>
            <a:r>
              <a:rPr lang="cs-CZ" dirty="0">
                <a:latin typeface="Tw Cen MT" panose="020B0602020104020603" pitchFamily="34" charset="-18"/>
              </a:rPr>
              <a:t> </a:t>
            </a:r>
            <a:r>
              <a:rPr lang="cs-CZ" dirty="0" err="1">
                <a:latin typeface="Tw Cen MT" panose="020B0602020104020603" pitchFamily="34" charset="-18"/>
              </a:rPr>
              <a:t>Griffin</a:t>
            </a:r>
            <a:endParaRPr lang="cs-CZ" dirty="0">
              <a:latin typeface="Tw Cen MT" panose="020B0602020104020603" pitchFamily="34" charset="-18"/>
            </a:endParaRP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1913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CBE9E7-DE4A-4DD4-873F-EDE0F23C5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64" y="1"/>
            <a:ext cx="6379536" cy="6858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9EE47D6-719E-430E-84DD-0D53D6A14251}"/>
              </a:ext>
            </a:extLst>
          </p:cNvPr>
          <p:cNvSpPr/>
          <p:nvPr/>
        </p:nvSpPr>
        <p:spPr>
          <a:xfrm>
            <a:off x="10566790" y="6568113"/>
            <a:ext cx="16889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pbs.twimg.com</a:t>
            </a:r>
          </a:p>
        </p:txBody>
      </p:sp>
    </p:spTree>
    <p:extLst>
      <p:ext uri="{BB962C8B-B14F-4D97-AF65-F5344CB8AC3E}">
        <p14:creationId xmlns:p14="http://schemas.microsoft.com/office/powerpoint/2010/main" val="1170810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049988" cy="4667250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New </a:t>
            </a:r>
            <a:r>
              <a:rPr lang="cs-CZ" b="1" dirty="0" err="1">
                <a:latin typeface="Tw Cen MT" panose="020B0602020104020603" pitchFamily="34" charset="-18"/>
              </a:rPr>
              <a:t>Delhi</a:t>
            </a:r>
            <a:endParaRPr lang="cs-CZ" b="1" dirty="0">
              <a:latin typeface="Tw Cen MT" panose="020B0602020104020603" pitchFamily="34" charset="-18"/>
            </a:endParaRP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Edward </a:t>
            </a:r>
            <a:r>
              <a:rPr lang="cs-CZ" dirty="0" err="1">
                <a:latin typeface="Tw Cen MT" panose="020B0602020104020603" pitchFamily="34" charset="-18"/>
              </a:rPr>
              <a:t>Lutyens</a:t>
            </a:r>
            <a:endParaRPr lang="cs-CZ" dirty="0">
              <a:latin typeface="Tw Cen MT" panose="020B0602020104020603" pitchFamily="34" charset="-18"/>
            </a:endParaRP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1911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9EE47D6-719E-430E-84DD-0D53D6A14251}"/>
              </a:ext>
            </a:extLst>
          </p:cNvPr>
          <p:cNvSpPr/>
          <p:nvPr/>
        </p:nvSpPr>
        <p:spPr>
          <a:xfrm>
            <a:off x="10566790" y="6568113"/>
            <a:ext cx="1580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pinterest.com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5CC3302-BDDC-4BA5-99B5-42DA0F9FD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66" y="620836"/>
            <a:ext cx="7786934" cy="5843574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997342ED-E04A-48DE-AF8F-6370802B3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38099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„City 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Beautiful</a:t>
            </a: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“ hnutí</a:t>
            </a:r>
          </a:p>
        </p:txBody>
      </p:sp>
    </p:spTree>
    <p:extLst>
      <p:ext uri="{BB962C8B-B14F-4D97-AF65-F5344CB8AC3E}">
        <p14:creationId xmlns:p14="http://schemas.microsoft.com/office/powerpoint/2010/main" val="1887723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BC8E9C8-33C4-4273-9C2E-010176E3B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422" y="0"/>
            <a:ext cx="6377577" cy="416648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Ořechovka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6739" cy="4360490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inspirace zahradními městy v Anglii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20. léta 20. století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9D7D994-B922-42E7-B9A5-22E50F909851}"/>
              </a:ext>
            </a:extLst>
          </p:cNvPr>
          <p:cNvSpPr/>
          <p:nvPr/>
        </p:nvSpPr>
        <p:spPr>
          <a:xfrm>
            <a:off x="10964484" y="4166483"/>
            <a:ext cx="1227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mapy.cz</a:t>
            </a:r>
          </a:p>
        </p:txBody>
      </p:sp>
      <p:pic>
        <p:nvPicPr>
          <p:cNvPr id="17410" name="Picture 2" descr="http://2.bp.blogspot.com/-_Z5JiFBweXw/UbbpCGCSqnI/AAAAAAAAAlg/E157RKBo9zY/s1600/zastavovac%C3%AD+pl%C3%A1n.png">
            <a:extLst>
              <a:ext uri="{FF2B5EF4-FFF2-40B4-BE49-F238E27FC236}">
                <a16:creationId xmlns:a16="http://schemas.microsoft.com/office/drawing/2014/main" id="{6D402F74-9494-42E1-8A58-A90249ED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311"/>
            <a:ext cx="7715416" cy="363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414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59D7D994-B922-42E7-B9A5-22E50F909851}"/>
              </a:ext>
            </a:extLst>
          </p:cNvPr>
          <p:cNvSpPr/>
          <p:nvPr/>
        </p:nvSpPr>
        <p:spPr>
          <a:xfrm>
            <a:off x="11196540" y="6241037"/>
            <a:ext cx="898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mapy.cz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2F58E4B-977F-463C-A299-9B2F17F4893C}"/>
              </a:ext>
            </a:extLst>
          </p:cNvPr>
          <p:cNvSpPr/>
          <p:nvPr/>
        </p:nvSpPr>
        <p:spPr>
          <a:xfrm>
            <a:off x="10955013" y="93743"/>
            <a:ext cx="1139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Tw Cen MT" panose="020B0602020104020603" pitchFamily="34" charset="-18"/>
              </a:rPr>
              <a:t>rok 1937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D40B2D-2352-4CAF-A63E-F641964B8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60" y="0"/>
            <a:ext cx="1020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29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A2F58E4B-977F-463C-A299-9B2F17F4893C}"/>
              </a:ext>
            </a:extLst>
          </p:cNvPr>
          <p:cNvSpPr/>
          <p:nvPr/>
        </p:nvSpPr>
        <p:spPr>
          <a:xfrm>
            <a:off x="10955013" y="93743"/>
            <a:ext cx="1139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Tw Cen MT" panose="020B0602020104020603" pitchFamily="34" charset="-18"/>
              </a:rPr>
              <a:t>rok 1937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2D12B9F-9325-46D6-AA7A-02A91BE99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1292"/>
            <a:ext cx="11186160" cy="6858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9D7D994-B922-42E7-B9A5-22E50F909851}"/>
              </a:ext>
            </a:extLst>
          </p:cNvPr>
          <p:cNvSpPr/>
          <p:nvPr/>
        </p:nvSpPr>
        <p:spPr>
          <a:xfrm>
            <a:off x="10461564" y="6538931"/>
            <a:ext cx="1227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Tw Cen MT" panose="020B0602020104020603" pitchFamily="34" charset="-18"/>
              </a:rPr>
              <a:t>Zdroj: mapy.cz</a:t>
            </a:r>
          </a:p>
        </p:txBody>
      </p:sp>
    </p:spTree>
    <p:extLst>
      <p:ext uri="{BB962C8B-B14F-4D97-AF65-F5344CB8AC3E}">
        <p14:creationId xmlns:p14="http://schemas.microsoft.com/office/powerpoint/2010/main" val="116439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vstup do 20. století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413391" cy="4829617"/>
          </a:xfrm>
        </p:spPr>
        <p:txBody>
          <a:bodyPr>
            <a:normAutofit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od idyly ničím nerušeného rozvoje (19.st.) k dějinným událostem 20.st.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velkoměsto jako téma (urbanizace, demografický růst)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řešení ideálního velkoměsta x hledání jiných sídelních forem  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Patrick </a:t>
            </a:r>
            <a:r>
              <a:rPr lang="cs-CZ" b="1" dirty="0" err="1">
                <a:latin typeface="Tw Cen MT" panose="020B0602020104020603" pitchFamily="34" charset="-18"/>
              </a:rPr>
              <a:t>Geddes</a:t>
            </a:r>
            <a:endParaRPr lang="cs-CZ" b="1" dirty="0">
              <a:latin typeface="Tw Cen MT" panose="020B0602020104020603" pitchFamily="34" charset="-18"/>
            </a:endParaRP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navazující sekvence plánovacího postupu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regionální kontext a měřítko plánování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i="1" dirty="0" err="1">
                <a:latin typeface="Tw Cen MT" panose="020B0602020104020603" pitchFamily="34" charset="-18"/>
              </a:rPr>
              <a:t>Cities</a:t>
            </a:r>
            <a:r>
              <a:rPr lang="cs-CZ" i="1" dirty="0">
                <a:latin typeface="Tw Cen MT" panose="020B0602020104020603" pitchFamily="34" charset="-18"/>
              </a:rPr>
              <a:t> in </a:t>
            </a:r>
            <a:r>
              <a:rPr lang="cs-CZ" i="1" dirty="0" err="1">
                <a:latin typeface="Tw Cen MT" panose="020B0602020104020603" pitchFamily="34" charset="-18"/>
              </a:rPr>
              <a:t>Evolution</a:t>
            </a:r>
            <a:r>
              <a:rPr lang="cs-CZ" i="1" dirty="0">
                <a:latin typeface="Tw Cen MT" panose="020B0602020104020603" pitchFamily="34" charset="-18"/>
              </a:rPr>
              <a:t> </a:t>
            </a:r>
            <a:r>
              <a:rPr lang="cs-CZ" dirty="0">
                <a:latin typeface="Tw Cen MT" panose="020B0602020104020603" pitchFamily="34" charset="-18"/>
              </a:rPr>
              <a:t>(1915)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Plánování sousedství (technické)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Města avantgard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18434" name="Picture 2" descr="Cities in Evolution: An Introduction to the Town Planning Movement and to  the Study of Civics by Patrick Geddes">
            <a:extLst>
              <a:ext uri="{FF2B5EF4-FFF2-40B4-BE49-F238E27FC236}">
                <a16:creationId xmlns:a16="http://schemas.microsoft.com/office/drawing/2014/main" id="{9DE4791D-22DD-4AA8-9EF3-0E6E88A76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 r="17265"/>
          <a:stretch/>
        </p:blipFill>
        <p:spPr bwMode="auto">
          <a:xfrm>
            <a:off x="7699513" y="0"/>
            <a:ext cx="4492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29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Neighbourhood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 unit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3241" cy="4667250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tzv. </a:t>
            </a:r>
            <a:r>
              <a:rPr lang="cs-CZ" i="1" dirty="0">
                <a:latin typeface="Tw Cen MT" panose="020B0602020104020603" pitchFamily="34" charset="-18"/>
              </a:rPr>
              <a:t>koncept obytného okrsku </a:t>
            </a:r>
            <a:r>
              <a:rPr lang="cs-CZ" dirty="0">
                <a:latin typeface="Tw Cen MT" panose="020B0602020104020603" pitchFamily="34" charset="-18"/>
              </a:rPr>
              <a:t>(příp. sousedské jednotky, </a:t>
            </a:r>
            <a:r>
              <a:rPr lang="cs-CZ" dirty="0" err="1">
                <a:latin typeface="Tw Cen MT" panose="020B0602020104020603" pitchFamily="34" charset="-18"/>
              </a:rPr>
              <a:t>mikrorajónu</a:t>
            </a:r>
            <a:r>
              <a:rPr lang="cs-CZ" dirty="0">
                <a:latin typeface="Tw Cen MT" panose="020B0602020104020603" pitchFamily="34" charset="-18"/>
              </a:rPr>
              <a:t>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měřítko čtvrtě, sousedství → klíč k pohodlnému životu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USA: neplánovaný růst, přelidnění, segregace, automobilismus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latin typeface="Tw Cen MT" panose="020B0602020104020603" pitchFamily="34" charset="-18"/>
              </a:rPr>
              <a:t>Radburn</a:t>
            </a:r>
            <a:r>
              <a:rPr lang="cs-CZ" dirty="0">
                <a:latin typeface="Tw Cen MT" panose="020B0602020104020603" pitchFamily="34" charset="-18"/>
              </a:rPr>
              <a:t> (část New Jersey) – C. Stein a H. </a:t>
            </a:r>
            <a:r>
              <a:rPr lang="cs-CZ" dirty="0" err="1">
                <a:latin typeface="Tw Cen MT" panose="020B0602020104020603" pitchFamily="34" charset="-18"/>
              </a:rPr>
              <a:t>Wright</a:t>
            </a:r>
            <a:r>
              <a:rPr lang="cs-CZ" dirty="0">
                <a:latin typeface="Tw Cen MT" panose="020B0602020104020603" pitchFamily="34" charset="-18"/>
              </a:rPr>
              <a:t> (1929)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„</a:t>
            </a:r>
            <a:r>
              <a:rPr lang="cs-CZ" dirty="0" err="1">
                <a:latin typeface="Tw Cen MT" panose="020B0602020104020603" pitchFamily="34" charset="-18"/>
              </a:rPr>
              <a:t>superbloky</a:t>
            </a:r>
            <a:r>
              <a:rPr lang="cs-CZ" dirty="0">
                <a:latin typeface="Tw Cen MT" panose="020B0602020104020603" pitchFamily="34" charset="-18"/>
              </a:rPr>
              <a:t>“ s oddělením pěší dopravy a aut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„</a:t>
            </a:r>
            <a:r>
              <a:rPr lang="cs-CZ" dirty="0" err="1">
                <a:latin typeface="Tw Cen MT" panose="020B0602020104020603" pitchFamily="34" charset="-18"/>
              </a:rPr>
              <a:t>the</a:t>
            </a:r>
            <a:r>
              <a:rPr lang="cs-CZ" dirty="0">
                <a:latin typeface="Tw Cen MT" panose="020B0602020104020603" pitchFamily="34" charset="-18"/>
              </a:rPr>
              <a:t> motor </a:t>
            </a:r>
            <a:r>
              <a:rPr lang="cs-CZ" dirty="0" err="1">
                <a:latin typeface="Tw Cen MT" panose="020B0602020104020603" pitchFamily="34" charset="-18"/>
              </a:rPr>
              <a:t>age</a:t>
            </a:r>
            <a:r>
              <a:rPr lang="cs-CZ" dirty="0">
                <a:latin typeface="Tw Cen MT" panose="020B0602020104020603" pitchFamily="34" charset="-18"/>
              </a:rPr>
              <a:t> </a:t>
            </a:r>
            <a:r>
              <a:rPr lang="cs-CZ" dirty="0" err="1">
                <a:latin typeface="Tw Cen MT" panose="020B0602020104020603" pitchFamily="34" charset="-18"/>
              </a:rPr>
              <a:t>suburb</a:t>
            </a:r>
            <a:r>
              <a:rPr lang="cs-CZ" dirty="0">
                <a:latin typeface="Tw Cen MT" panose="020B0602020104020603" pitchFamily="34" charset="-18"/>
              </a:rPr>
              <a:t>“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„</a:t>
            </a:r>
            <a:r>
              <a:rPr lang="en-US" dirty="0">
                <a:latin typeface="Tw Cen MT" panose="020B0602020104020603" pitchFamily="34" charset="-18"/>
              </a:rPr>
              <a:t>Regional Plan of New York and Its Environs</a:t>
            </a:r>
            <a:r>
              <a:rPr lang="cs-CZ" dirty="0">
                <a:latin typeface="Tw Cen MT" panose="020B0602020104020603" pitchFamily="34" charset="-18"/>
              </a:rPr>
              <a:t>“ – </a:t>
            </a:r>
            <a:r>
              <a:rPr lang="cs-CZ" b="1" dirty="0" err="1">
                <a:latin typeface="Tw Cen MT" panose="020B0602020104020603" pitchFamily="34" charset="-18"/>
              </a:rPr>
              <a:t>Clarence</a:t>
            </a:r>
            <a:r>
              <a:rPr lang="cs-CZ" b="1" dirty="0">
                <a:latin typeface="Tw Cen MT" panose="020B0602020104020603" pitchFamily="34" charset="-18"/>
              </a:rPr>
              <a:t> </a:t>
            </a:r>
            <a:r>
              <a:rPr lang="cs-CZ" b="1" dirty="0" err="1">
                <a:latin typeface="Tw Cen MT" panose="020B0602020104020603" pitchFamily="34" charset="-18"/>
              </a:rPr>
              <a:t>Perry</a:t>
            </a:r>
            <a:r>
              <a:rPr lang="cs-CZ" b="1" dirty="0">
                <a:latin typeface="Tw Cen MT" panose="020B0602020104020603" pitchFamily="34" charset="-18"/>
              </a:rPr>
              <a:t> </a:t>
            </a:r>
            <a:r>
              <a:rPr lang="cs-CZ" dirty="0">
                <a:latin typeface="Tw Cen MT" panose="020B0602020104020603" pitchFamily="34" charset="-18"/>
              </a:rPr>
              <a:t>(1929)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sousedství jako soběstačná funkční jednotka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prostorové rozvržení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sociální plánování (nikoliv prostorový determinismus) 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52188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rquiscopio.com/archivo/wp-content/uploads/2013/04/130427_Flickr_Radburn_Peatonal.jpg">
            <a:extLst>
              <a:ext uri="{FF2B5EF4-FFF2-40B4-BE49-F238E27FC236}">
                <a16:creationId xmlns:a16="http://schemas.microsoft.com/office/drawing/2014/main" id="{72A96E72-6291-42C6-8A90-25D3A8527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2857500"/>
            <a:ext cx="60007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rquiscopio.com/archivo/wp-content/uploads/2013/04/130403_Stein_RadburnOrdenacion_PLN02.jpg">
            <a:extLst>
              <a:ext uri="{FF2B5EF4-FFF2-40B4-BE49-F238E27FC236}">
                <a16:creationId xmlns:a16="http://schemas.microsoft.com/office/drawing/2014/main" id="{3E395A77-A688-4C77-B0A8-98D7A867C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007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F9A20D7-11BD-40F9-A810-E8C8DF1CDC28}"/>
              </a:ext>
            </a:extLst>
          </p:cNvPr>
          <p:cNvSpPr/>
          <p:nvPr/>
        </p:nvSpPr>
        <p:spPr>
          <a:xfrm>
            <a:off x="0" y="6550223"/>
            <a:ext cx="3510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Barba</a:t>
            </a:r>
            <a:r>
              <a:rPr lang="cs-CZ" sz="1400" dirty="0">
                <a:latin typeface="Tw Cen MT" panose="020B0602020104020603" pitchFamily="34" charset="-18"/>
              </a:rPr>
              <a:t> (2013), https://arquiscopio.com/</a:t>
            </a:r>
          </a:p>
        </p:txBody>
      </p:sp>
    </p:spTree>
    <p:extLst>
      <p:ext uri="{BB962C8B-B14F-4D97-AF65-F5344CB8AC3E}">
        <p14:creationId xmlns:p14="http://schemas.microsoft.com/office/powerpoint/2010/main" val="3339488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1199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C. 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Perry</a:t>
            </a: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: </a:t>
            </a:r>
            <a:b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</a:b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parametry okrsku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3241" cy="4821665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základní vybavenost (těžiště):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základní škola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park s hřištěm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místní obchody </a:t>
            </a:r>
          </a:p>
          <a:p>
            <a:pPr marL="457200" lvl="1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→ 400m / 5 minut chůze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hlavní doprava po obvodu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uvnitř zklidnění dopravy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min. 10 % otevřený prostor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min. velikost 800m x 800m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5-9 tis. obyvatel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A5F2F7D-1E05-4F42-818D-B76B8E403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02" y="0"/>
            <a:ext cx="5839398" cy="68580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88F28DE-5594-40B3-905F-A6E3237E426B}"/>
              </a:ext>
            </a:extLst>
          </p:cNvPr>
          <p:cNvSpPr/>
          <p:nvPr/>
        </p:nvSpPr>
        <p:spPr>
          <a:xfrm>
            <a:off x="6359892" y="6534321"/>
            <a:ext cx="2223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Mehaffy</a:t>
            </a:r>
            <a:r>
              <a:rPr lang="cs-CZ" sz="1400" dirty="0">
                <a:latin typeface="Tw Cen MT" panose="020B0602020104020603" pitchFamily="34" charset="-18"/>
              </a:rPr>
              <a:t> et al. (2015)</a:t>
            </a:r>
          </a:p>
        </p:txBody>
      </p:sp>
    </p:spTree>
    <p:extLst>
      <p:ext uri="{BB962C8B-B14F-4D97-AF65-F5344CB8AC3E}">
        <p14:creationId xmlns:p14="http://schemas.microsoft.com/office/powerpoint/2010/main" val="3539938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Počátky teorií urbanismu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58528" cy="4003675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reakce na problémy měst 19. století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odmítnutí geometrismu půdorysných plánů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nezbytnost </a:t>
            </a:r>
            <a:r>
              <a:rPr lang="cs-CZ" b="1" dirty="0">
                <a:latin typeface="Tw Cen MT" panose="020B0602020104020603" pitchFamily="34" charset="-18"/>
              </a:rPr>
              <a:t>hlubšího poznání prostorové a funkční organizace </a:t>
            </a:r>
            <a:r>
              <a:rPr lang="cs-CZ" dirty="0">
                <a:latin typeface="Tw Cen MT" panose="020B0602020104020603" pitchFamily="34" charset="-18"/>
              </a:rPr>
              <a:t>města, řešení: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kanalizačních soustav a vodovodních sítí (čistírny, vodojemy)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spádovost uliční sítě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zkapacitnění ulic</a:t>
            </a:r>
          </a:p>
          <a:p>
            <a:pPr marL="0" indent="0" defTabSz="46800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→ první ucelené teorie urbanismu – </a:t>
            </a:r>
            <a:r>
              <a:rPr lang="cs-CZ" b="1" dirty="0">
                <a:latin typeface="Tw Cen MT" panose="020B0602020104020603" pitchFamily="34" charset="-18"/>
              </a:rPr>
              <a:t>potlačení umělecké </a:t>
            </a:r>
            <a:r>
              <a:rPr lang="cs-CZ" dirty="0">
                <a:latin typeface="Tw Cen MT" panose="020B0602020104020603" pitchFamily="34" charset="-18"/>
              </a:rPr>
              <a:t>	</a:t>
            </a:r>
            <a:r>
              <a:rPr lang="cs-CZ" b="1" dirty="0">
                <a:latin typeface="Tw Cen MT" panose="020B0602020104020603" pitchFamily="34" charset="-18"/>
              </a:rPr>
              <a:t>kompozice</a:t>
            </a:r>
            <a:r>
              <a:rPr lang="cs-CZ" dirty="0">
                <a:latin typeface="Tw Cen MT" panose="020B0602020104020603" pitchFamily="34" charset="-18"/>
              </a:rPr>
              <a:t> a </a:t>
            </a:r>
            <a:r>
              <a:rPr lang="cs-CZ" b="1" dirty="0">
                <a:latin typeface="Tw Cen MT" panose="020B0602020104020603" pitchFamily="34" charset="-18"/>
              </a:rPr>
              <a:t>důraz na funkční racionalitu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8320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Vývoj a dnešní relevance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3241" cy="4360489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kritika: </a:t>
            </a:r>
            <a:r>
              <a:rPr lang="cs-CZ" dirty="0">
                <a:latin typeface="Tw Cen MT" panose="020B0602020104020603" pitchFamily="34" charset="-18"/>
              </a:rPr>
              <a:t>adaptace na </a:t>
            </a:r>
            <a:r>
              <a:rPr lang="cs-CZ" dirty="0" err="1">
                <a:latin typeface="Tw Cen MT" panose="020B0602020104020603" pitchFamily="34" charset="-18"/>
              </a:rPr>
              <a:t>automobilitu</a:t>
            </a:r>
            <a:r>
              <a:rPr lang="cs-CZ" dirty="0">
                <a:latin typeface="Tw Cen MT" panose="020B0602020104020603" pitchFamily="34" charset="-18"/>
              </a:rPr>
              <a:t>, zónování, malá velikost okrsku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zásadní dopad </a:t>
            </a:r>
            <a:r>
              <a:rPr lang="cs-CZ" dirty="0">
                <a:latin typeface="Tw Cen MT" panose="020B0602020104020603" pitchFamily="34" charset="-18"/>
              </a:rPr>
              <a:t>na urbanistické plánování 20. století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USA, VB, Kanada, Brazílie, Švédsko, Německo (W. </a:t>
            </a:r>
            <a:r>
              <a:rPr lang="cs-CZ" dirty="0" err="1">
                <a:latin typeface="Tw Cen MT" panose="020B0602020104020603" pitchFamily="34" charset="-18"/>
              </a:rPr>
              <a:t>Gropius</a:t>
            </a:r>
            <a:r>
              <a:rPr lang="cs-CZ" dirty="0">
                <a:latin typeface="Tw Cen MT" panose="020B0602020104020603" pitchFamily="34" charset="-18"/>
              </a:rPr>
              <a:t>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proměna interpretace konceptu → zdůrazňování </a:t>
            </a:r>
            <a:r>
              <a:rPr lang="cs-CZ" u="sng" dirty="0">
                <a:latin typeface="Tw Cen MT" panose="020B0602020104020603" pitchFamily="34" charset="-18"/>
              </a:rPr>
              <a:t>pocitu sousedství</a:t>
            </a:r>
            <a:r>
              <a:rPr lang="cs-CZ" dirty="0">
                <a:latin typeface="Tw Cen MT" panose="020B0602020104020603" pitchFamily="34" charset="-18"/>
              </a:rPr>
              <a:t> a </a:t>
            </a:r>
            <a:r>
              <a:rPr lang="cs-CZ" u="sng" dirty="0">
                <a:latin typeface="Tw Cen MT" panose="020B0602020104020603" pitchFamily="34" charset="-18"/>
              </a:rPr>
              <a:t>komunitního života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formování myšlenek prostorového determinismu v plánování (Nový Urbanismus)</a:t>
            </a:r>
          </a:p>
          <a:p>
            <a:pPr lvl="2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neodpovídá původní myšlence (C. </a:t>
            </a:r>
            <a:r>
              <a:rPr lang="cs-CZ" dirty="0" err="1">
                <a:latin typeface="Tw Cen MT" panose="020B0602020104020603" pitchFamily="34" charset="-18"/>
              </a:rPr>
              <a:t>Perry</a:t>
            </a:r>
            <a:r>
              <a:rPr lang="cs-CZ" dirty="0">
                <a:latin typeface="Tw Cen MT" panose="020B0602020104020603" pitchFamily="34" charset="-18"/>
              </a:rPr>
              <a:t>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poválečné socialistické země i Sovětský svaz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technokratický přístup, přepočty plochy (m</a:t>
            </a:r>
            <a:r>
              <a:rPr lang="cs-CZ" baseline="30000" dirty="0">
                <a:latin typeface="Tw Cen MT" panose="020B0602020104020603" pitchFamily="34" charset="-18"/>
              </a:rPr>
              <a:t>2</a:t>
            </a:r>
            <a:r>
              <a:rPr lang="cs-CZ" dirty="0">
                <a:latin typeface="Tw Cen MT" panose="020B0602020104020603" pitchFamily="34" charset="-18"/>
              </a:rPr>
              <a:t>) na obyvatele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„</a:t>
            </a:r>
            <a:r>
              <a:rPr lang="cs-CZ" dirty="0" err="1">
                <a:latin typeface="Tw Cen MT" panose="020B0602020104020603" pitchFamily="34" charset="-18"/>
              </a:rPr>
              <a:t>mikrorajón</a:t>
            </a:r>
            <a:r>
              <a:rPr lang="cs-CZ" dirty="0">
                <a:latin typeface="Tw Cen MT" panose="020B0602020104020603" pitchFamily="34" charset="-18"/>
              </a:rPr>
              <a:t>“ pro 5-15 tis. obyvatel (v praxi přes 20)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teorie malých sousedství x praxe sídlištního urbanismu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zůstává velmi </a:t>
            </a:r>
            <a:r>
              <a:rPr lang="cs-CZ" b="1" dirty="0">
                <a:latin typeface="Tw Cen MT" panose="020B0602020104020603" pitchFamily="34" charset="-18"/>
              </a:rPr>
              <a:t>relevantní i dnes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56AF1233-2AC9-46F2-A0F9-8BF9057EF3F9}"/>
              </a:ext>
            </a:extLst>
          </p:cNvPr>
          <p:cNvCxnSpPr>
            <a:cxnSpLocks/>
          </p:cNvCxnSpPr>
          <p:nvPr/>
        </p:nvCxnSpPr>
        <p:spPr>
          <a:xfrm flipV="1">
            <a:off x="9305925" y="3876676"/>
            <a:ext cx="1" cy="1904999"/>
          </a:xfrm>
          <a:prstGeom prst="straightConnector1">
            <a:avLst/>
          </a:prstGeom>
          <a:ln>
            <a:solidFill>
              <a:srgbClr val="50B4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1BFF73A-6376-4969-966F-086364DABBCB}"/>
              </a:ext>
            </a:extLst>
          </p:cNvPr>
          <p:cNvCxnSpPr/>
          <p:nvPr/>
        </p:nvCxnSpPr>
        <p:spPr>
          <a:xfrm>
            <a:off x="5476875" y="5781675"/>
            <a:ext cx="3829050" cy="0"/>
          </a:xfrm>
          <a:prstGeom prst="line">
            <a:avLst/>
          </a:prstGeom>
          <a:ln>
            <a:solidFill>
              <a:srgbClr val="50B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780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LE CORBUSIER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82726" cy="4360489"/>
          </a:xfrm>
        </p:spPr>
        <p:txBody>
          <a:bodyPr>
            <a:normAutofit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Charles-</a:t>
            </a:r>
            <a:r>
              <a:rPr lang="cs-CZ" b="1" dirty="0" err="1">
                <a:latin typeface="Tw Cen MT" panose="020B0602020104020603" pitchFamily="34" charset="-18"/>
              </a:rPr>
              <a:t>Édouard</a:t>
            </a:r>
            <a:r>
              <a:rPr lang="cs-CZ" b="1" dirty="0">
                <a:latin typeface="Tw Cen MT" panose="020B0602020104020603" pitchFamily="34" charset="-18"/>
              </a:rPr>
              <a:t> </a:t>
            </a:r>
            <a:r>
              <a:rPr lang="cs-CZ" b="1" dirty="0" err="1">
                <a:latin typeface="Tw Cen MT" panose="020B0602020104020603" pitchFamily="34" charset="-18"/>
              </a:rPr>
              <a:t>Jeanneret</a:t>
            </a:r>
            <a:r>
              <a:rPr lang="cs-CZ" b="1" dirty="0">
                <a:latin typeface="Tw Cen MT" panose="020B0602020104020603" pitchFamily="34" charset="-18"/>
              </a:rPr>
              <a:t> (CHE)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koncept 3 milionového města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přetížení tradičních forem města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→ rozvolnění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→ výškové stavby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→ nová koncepce ulice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→ </a:t>
            </a:r>
            <a:r>
              <a:rPr lang="cs-CZ" dirty="0" err="1">
                <a:latin typeface="Tw Cen MT" panose="020B0602020104020603" pitchFamily="34" charset="-18"/>
              </a:rPr>
              <a:t>land</a:t>
            </a:r>
            <a:r>
              <a:rPr lang="cs-CZ" dirty="0">
                <a:latin typeface="Tw Cen MT" panose="020B0602020104020603" pitchFamily="34" charset="-18"/>
              </a:rPr>
              <a:t>-use segregace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2D3932-5520-4437-8348-7FEBBB227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73" y="1073425"/>
            <a:ext cx="7681724" cy="536315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B51DDA2-97C6-4091-94FA-E6F5913DF1CA}"/>
              </a:ext>
            </a:extLst>
          </p:cNvPr>
          <p:cNvSpPr/>
          <p:nvPr/>
        </p:nvSpPr>
        <p:spPr>
          <a:xfrm>
            <a:off x="10418373" y="6492875"/>
            <a:ext cx="17736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architectuul.com</a:t>
            </a:r>
          </a:p>
        </p:txBody>
      </p:sp>
    </p:spTree>
    <p:extLst>
      <p:ext uri="{BB962C8B-B14F-4D97-AF65-F5344CB8AC3E}">
        <p14:creationId xmlns:p14="http://schemas.microsoft.com/office/powerpoint/2010/main" val="206678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3545D1E1-2D85-4574-BE1B-5E0C5F972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87" y="0"/>
            <a:ext cx="7537713" cy="6194066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5588ACC-40F5-43CC-95FA-71CC130EFC6B}"/>
              </a:ext>
            </a:extLst>
          </p:cNvPr>
          <p:cNvSpPr/>
          <p:nvPr/>
        </p:nvSpPr>
        <p:spPr>
          <a:xfrm>
            <a:off x="10118355" y="6194066"/>
            <a:ext cx="2073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thecharnelhouse.org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7028F03-1807-4145-B16C-0D63779F7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00000" cy="310476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B76A6EF-95D0-4BEA-8493-7BDE913E1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2762"/>
            <a:ext cx="4571429" cy="3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90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0F17622-17C0-482F-B5C3-AF1F1F351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4745" cy="2919157"/>
          </a:xfrm>
          <a:prstGeom prst="rect">
            <a:avLst/>
          </a:prstGeom>
        </p:spPr>
      </p:pic>
      <p:pic>
        <p:nvPicPr>
          <p:cNvPr id="4" name="Picture 5" descr="Chandigarh  Interactive City Map">
            <a:extLst>
              <a:ext uri="{FF2B5EF4-FFF2-40B4-BE49-F238E27FC236}">
                <a16:creationId xmlns:a16="http://schemas.microsoft.com/office/drawing/2014/main" id="{CB1E7543-D7C7-485E-8888-9B8F0B0C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45" y="0"/>
            <a:ext cx="6397256" cy="567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66BE998-7791-4871-A5EE-50FAD7F7FA85}"/>
              </a:ext>
            </a:extLst>
          </p:cNvPr>
          <p:cNvSpPr/>
          <p:nvPr/>
        </p:nvSpPr>
        <p:spPr>
          <a:xfrm>
            <a:off x="0" y="2611380"/>
            <a:ext cx="18941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design-raven.com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1407ABE-3899-4DE0-97AC-BF750F5DA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260"/>
            <a:ext cx="5794745" cy="386463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5A358FBB-DF3A-4150-A60C-B91EBA0212B4}"/>
              </a:ext>
            </a:extLst>
          </p:cNvPr>
          <p:cNvSpPr/>
          <p:nvPr/>
        </p:nvSpPr>
        <p:spPr>
          <a:xfrm>
            <a:off x="0" y="6513119"/>
            <a:ext cx="17736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architectuul.com</a:t>
            </a:r>
          </a:p>
        </p:txBody>
      </p:sp>
    </p:spTree>
    <p:extLst>
      <p:ext uri="{BB962C8B-B14F-4D97-AF65-F5344CB8AC3E}">
        <p14:creationId xmlns:p14="http://schemas.microsoft.com/office/powerpoint/2010/main" val="3892181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broadacre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 city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19660" cy="4360489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teorie „organického města“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přirozený vývoj – historie, rostlá města, přírodní podmínky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Frank </a:t>
            </a:r>
            <a:r>
              <a:rPr lang="cs-CZ" b="1" dirty="0" err="1">
                <a:latin typeface="Tw Cen MT" panose="020B0602020104020603" pitchFamily="34" charset="-18"/>
              </a:rPr>
              <a:t>Lloyd</a:t>
            </a:r>
            <a:r>
              <a:rPr lang="cs-CZ" b="1" dirty="0">
                <a:latin typeface="Tw Cen MT" panose="020B0602020104020603" pitchFamily="34" charset="-18"/>
              </a:rPr>
              <a:t> </a:t>
            </a:r>
            <a:r>
              <a:rPr lang="cs-CZ" b="1" dirty="0" err="1">
                <a:latin typeface="Tw Cen MT" panose="020B0602020104020603" pitchFamily="34" charset="-18"/>
              </a:rPr>
              <a:t>Wright</a:t>
            </a:r>
            <a:r>
              <a:rPr lang="cs-CZ" b="1" dirty="0">
                <a:latin typeface="Tw Cen MT" panose="020B0602020104020603" pitchFamily="34" charset="-18"/>
              </a:rPr>
              <a:t> (USA)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odmítnutí existence velkoměsta → zachování venkovských hodnot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odmítnutí pravidelných geometrických půdorysných plánů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koncept „</a:t>
            </a:r>
            <a:r>
              <a:rPr lang="cs-CZ" dirty="0" err="1">
                <a:latin typeface="Tw Cen MT" panose="020B0602020104020603" pitchFamily="34" charset="-18"/>
              </a:rPr>
              <a:t>broadacre</a:t>
            </a:r>
            <a:r>
              <a:rPr lang="cs-CZ" dirty="0">
                <a:latin typeface="Tw Cen MT" panose="020B0602020104020603" pitchFamily="34" charset="-18"/>
              </a:rPr>
              <a:t> city“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	→ dostupnost rozšířením automobilu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	→ energetická nezávislost daná elektřinou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	→ </a:t>
            </a:r>
            <a:r>
              <a:rPr lang="cs-CZ" dirty="0" err="1">
                <a:latin typeface="Tw Cen MT" panose="020B0602020104020603" pitchFamily="34" charset="-18"/>
              </a:rPr>
              <a:t>desurbanizace</a:t>
            </a:r>
            <a:r>
              <a:rPr lang="cs-CZ" dirty="0">
                <a:latin typeface="Tw Cen MT" panose="020B0602020104020603" pitchFamily="34" charset="-18"/>
              </a:rPr>
              <a:t> (rozptyl bydlení i pracovních příležitostí)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	→ předvídaný rozvoj telekomunikací a rychlostních komunikací</a:t>
            </a:r>
          </a:p>
        </p:txBody>
      </p:sp>
    </p:spTree>
    <p:extLst>
      <p:ext uri="{BB962C8B-B14F-4D97-AF65-F5344CB8AC3E}">
        <p14:creationId xmlns:p14="http://schemas.microsoft.com/office/powerpoint/2010/main" val="2852868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8A467B8-E3A2-4525-82E9-7648ED5E7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71" y="1488558"/>
            <a:ext cx="7663029" cy="536944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DE3252C-1D19-4F07-A80F-EB03DF283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8" r="48241" b="23927"/>
          <a:stretch/>
        </p:blipFill>
        <p:spPr>
          <a:xfrm>
            <a:off x="0" y="0"/>
            <a:ext cx="5052074" cy="510543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A55343E-79D1-4594-B1E4-A9B7295D53F1}"/>
              </a:ext>
            </a:extLst>
          </p:cNvPr>
          <p:cNvSpPr/>
          <p:nvPr/>
        </p:nvSpPr>
        <p:spPr>
          <a:xfrm>
            <a:off x="10090591" y="1180781"/>
            <a:ext cx="2101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franklloydwright.org</a:t>
            </a:r>
          </a:p>
        </p:txBody>
      </p:sp>
    </p:spTree>
    <p:extLst>
      <p:ext uri="{BB962C8B-B14F-4D97-AF65-F5344CB8AC3E}">
        <p14:creationId xmlns:p14="http://schemas.microsoft.com/office/powerpoint/2010/main" val="3741544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franklloydwright.org/wp-content/uploads/2018/09/figure8_broadacre.jpg">
            <a:extLst>
              <a:ext uri="{FF2B5EF4-FFF2-40B4-BE49-F238E27FC236}">
                <a16:creationId xmlns:a16="http://schemas.microsoft.com/office/drawing/2014/main" id="{8B29A7FF-6B8E-4538-A493-0B81722F6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0"/>
            <a:ext cx="8985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124EFB0-FFA1-4D98-BFC0-04A667760537}"/>
              </a:ext>
            </a:extLst>
          </p:cNvPr>
          <p:cNvSpPr/>
          <p:nvPr/>
        </p:nvSpPr>
        <p:spPr>
          <a:xfrm>
            <a:off x="1603375" y="6550223"/>
            <a:ext cx="2101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franklloydwright.org</a:t>
            </a:r>
          </a:p>
        </p:txBody>
      </p:sp>
    </p:spTree>
    <p:extLst>
      <p:ext uri="{BB962C8B-B14F-4D97-AF65-F5344CB8AC3E}">
        <p14:creationId xmlns:p14="http://schemas.microsoft.com/office/powerpoint/2010/main" val="2496917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První teorie urbanismu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64179" cy="4511565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 err="1">
                <a:latin typeface="Tw Cen MT" panose="020B0602020104020603" pitchFamily="34" charset="-18"/>
              </a:rPr>
              <a:t>Ildefonso</a:t>
            </a:r>
            <a:r>
              <a:rPr lang="cs-CZ" b="1" dirty="0">
                <a:latin typeface="Tw Cen MT" panose="020B0602020104020603" pitchFamily="34" charset="-18"/>
              </a:rPr>
              <a:t> </a:t>
            </a:r>
            <a:r>
              <a:rPr lang="cs-CZ" b="1" dirty="0" err="1">
                <a:latin typeface="Tw Cen MT" panose="020B0602020104020603" pitchFamily="34" charset="-18"/>
              </a:rPr>
              <a:t>Cerdá</a:t>
            </a:r>
            <a:endParaRPr lang="cs-CZ" b="1" dirty="0">
              <a:latin typeface="Tw Cen MT" panose="020B0602020104020603" pitchFamily="34" charset="-18"/>
            </a:endParaRP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rozšíření Barcelony (</a:t>
            </a:r>
            <a:r>
              <a:rPr lang="cs-CZ" dirty="0" err="1">
                <a:latin typeface="Tw Cen MT" panose="020B0602020104020603" pitchFamily="34" charset="-18"/>
              </a:rPr>
              <a:t>Eixample</a:t>
            </a:r>
            <a:r>
              <a:rPr lang="cs-CZ" dirty="0">
                <a:latin typeface="Tw Cen MT" panose="020B0602020104020603" pitchFamily="34" charset="-18"/>
              </a:rPr>
              <a:t>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spis </a:t>
            </a:r>
            <a:r>
              <a:rPr lang="cs-CZ" i="1" dirty="0">
                <a:latin typeface="Tw Cen MT" panose="020B0602020104020603" pitchFamily="34" charset="-18"/>
              </a:rPr>
              <a:t>Generální teorie urbanizace</a:t>
            </a:r>
          </a:p>
          <a:p>
            <a:pPr lvl="2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pochopit fungování společnosti ve městech</a:t>
            </a:r>
          </a:p>
          <a:p>
            <a:pPr lvl="2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„urbanistická </a:t>
            </a:r>
            <a:r>
              <a:rPr lang="cs-CZ" dirty="0" err="1">
                <a:latin typeface="Tw Cen MT" panose="020B0602020104020603" pitchFamily="34" charset="-18"/>
              </a:rPr>
              <a:t>funkcionomie</a:t>
            </a:r>
            <a:r>
              <a:rPr lang="cs-CZ" dirty="0">
                <a:latin typeface="Tw Cen MT" panose="020B0602020104020603" pitchFamily="34" charset="-18"/>
              </a:rPr>
              <a:t>“ – průzkumy a rozbory</a:t>
            </a:r>
          </a:p>
          <a:p>
            <a:pPr lvl="2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kompaktnost města, vyrovnanost životních a zabezpečení zdravotních podmínek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Reinhard </a:t>
            </a:r>
            <a:r>
              <a:rPr lang="cs-CZ" dirty="0" err="1">
                <a:latin typeface="Tw Cen MT" panose="020B0602020104020603" pitchFamily="34" charset="-18"/>
              </a:rPr>
              <a:t>Baumeister</a:t>
            </a:r>
            <a:endParaRPr lang="cs-CZ" dirty="0">
              <a:latin typeface="Tw Cen MT" panose="020B0602020104020603" pitchFamily="34" charset="-18"/>
            </a:endParaRP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počátky stavebního zákonodárství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Joseph </a:t>
            </a:r>
            <a:r>
              <a:rPr lang="cs-CZ" dirty="0" err="1">
                <a:latin typeface="Tw Cen MT" panose="020B0602020104020603" pitchFamily="34" charset="-18"/>
              </a:rPr>
              <a:t>Stübben</a:t>
            </a: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Camillo Sitte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F7B50A83-7783-4B0E-B4FC-071DD7CA68F1}"/>
              </a:ext>
            </a:extLst>
          </p:cNvPr>
          <p:cNvSpPr/>
          <p:nvPr/>
        </p:nvSpPr>
        <p:spPr>
          <a:xfrm>
            <a:off x="8436334" y="1932166"/>
            <a:ext cx="3264805" cy="29578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B29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50B4C8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D42D1F-F4E7-4653-8602-E89A956464BD}"/>
              </a:ext>
            </a:extLst>
          </p:cNvPr>
          <p:cNvSpPr txBox="1"/>
          <p:nvPr/>
        </p:nvSpPr>
        <p:spPr>
          <a:xfrm>
            <a:off x="8523798" y="2570733"/>
            <a:ext cx="312152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většina tehdejších autorů spisů o stavbě měst si uvědomovala odlišnost velkoměst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velkoměsta jako sídla se specifickými potřebami, problémy</a:t>
            </a:r>
            <a:endParaRPr lang="cs-CZ" dirty="0"/>
          </a:p>
        </p:txBody>
      </p:sp>
      <p:pic>
        <p:nvPicPr>
          <p:cNvPr id="6" name="Grafický objekt 5" descr="Žárovka">
            <a:extLst>
              <a:ext uri="{FF2B5EF4-FFF2-40B4-BE49-F238E27FC236}">
                <a16:creationId xmlns:a16="http://schemas.microsoft.com/office/drawing/2014/main" id="{CF85A022-6185-4F4F-BDC1-316D36561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4562" y="2036369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61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4A36BF3-6325-42AE-AB63-10D808488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47" y="0"/>
            <a:ext cx="9323506" cy="68580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76A6EFB-A34E-43A2-9A08-6575BD747581}"/>
              </a:ext>
            </a:extLst>
          </p:cNvPr>
          <p:cNvSpPr/>
          <p:nvPr/>
        </p:nvSpPr>
        <p:spPr>
          <a:xfrm>
            <a:off x="10845579" y="6229151"/>
            <a:ext cx="811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mapy.cz</a:t>
            </a:r>
          </a:p>
        </p:txBody>
      </p:sp>
    </p:spTree>
    <p:extLst>
      <p:ext uri="{BB962C8B-B14F-4D97-AF65-F5344CB8AC3E}">
        <p14:creationId xmlns:p14="http://schemas.microsoft.com/office/powerpoint/2010/main" val="1236178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lineární město (La Ciudad </a:t>
            </a:r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Lineal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19268" cy="4352538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Artur </a:t>
            </a:r>
            <a:r>
              <a:rPr lang="cs-CZ" b="1" dirty="0" err="1">
                <a:latin typeface="Tw Cen MT" panose="020B0602020104020603" pitchFamily="34" charset="-18"/>
              </a:rPr>
              <a:t>Soria</a:t>
            </a:r>
            <a:r>
              <a:rPr lang="cs-CZ" b="1" dirty="0">
                <a:latin typeface="Tw Cen MT" panose="020B0602020104020603" pitchFamily="34" charset="-18"/>
              </a:rPr>
              <a:t> y Mata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dopravní komunikace jako osa města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E94453-A613-4FEB-8F7B-DB53D703E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5" y="2597294"/>
            <a:ext cx="7594158" cy="42780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BAC06BA-917C-4482-BDDF-34C227B10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46" y="1655185"/>
            <a:ext cx="8557341" cy="482063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9B05639-23C7-4B80-8B37-AC40A3B9BD7A}"/>
              </a:ext>
            </a:extLst>
          </p:cNvPr>
          <p:cNvSpPr/>
          <p:nvPr/>
        </p:nvSpPr>
        <p:spPr>
          <a:xfrm>
            <a:off x="9792082" y="6521689"/>
            <a:ext cx="2150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cityeu.wordpress.com</a:t>
            </a:r>
          </a:p>
        </p:txBody>
      </p:sp>
    </p:spTree>
    <p:extLst>
      <p:ext uri="{BB962C8B-B14F-4D97-AF65-F5344CB8AC3E}">
        <p14:creationId xmlns:p14="http://schemas.microsoft.com/office/powerpoint/2010/main" val="4130125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Ciudad 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Lineal</a:t>
            </a:r>
            <a:endParaRPr lang="cs-CZ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19268" cy="4352538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Madrid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5 km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E6BC77-51B1-4BEE-BE43-1B4BC37DC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548" y="0"/>
            <a:ext cx="7300452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C7FC109-CCBF-41CC-A246-0BF592C05CD1}"/>
              </a:ext>
            </a:extLst>
          </p:cNvPr>
          <p:cNvSpPr/>
          <p:nvPr/>
        </p:nvSpPr>
        <p:spPr>
          <a:xfrm>
            <a:off x="3593990" y="6463803"/>
            <a:ext cx="12975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mapy.cz</a:t>
            </a:r>
          </a:p>
        </p:txBody>
      </p:sp>
    </p:spTree>
    <p:extLst>
      <p:ext uri="{BB962C8B-B14F-4D97-AF65-F5344CB8AC3E}">
        <p14:creationId xmlns:p14="http://schemas.microsoft.com/office/powerpoint/2010/main" val="269555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zahradní město (garden city)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367547" cy="4360489"/>
          </a:xfrm>
        </p:spPr>
        <p:txBody>
          <a:bodyPr>
            <a:normAutofit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významná koncepce ovlivňující vývoj moderního urbanismu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limity růstu → optimální velikost měst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zelené pásy → životní podmínky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nízké zastavění → prostoupení zahradami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izolované polohy → odlehčení aglomerací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 err="1">
                <a:latin typeface="Tw Cen MT" panose="020B0602020104020603" pitchFamily="34" charset="-18"/>
              </a:rPr>
              <a:t>Ebenezer</a:t>
            </a:r>
            <a:r>
              <a:rPr lang="cs-CZ" b="1" dirty="0">
                <a:latin typeface="Tw Cen MT" panose="020B0602020104020603" pitchFamily="34" charset="-18"/>
              </a:rPr>
              <a:t> </a:t>
            </a:r>
            <a:r>
              <a:rPr lang="cs-CZ" b="1" dirty="0" err="1">
                <a:latin typeface="Tw Cen MT" panose="020B0602020104020603" pitchFamily="34" charset="-18"/>
              </a:rPr>
              <a:t>Howard</a:t>
            </a:r>
            <a:endParaRPr lang="cs-CZ" b="1" dirty="0">
              <a:latin typeface="Tw Cen MT" panose="020B0602020104020603" pitchFamily="34" charset="-18"/>
            </a:endParaRP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decentralizované osídlení mimo centrální město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plánovaný přesun obyvatelstva a výrobních aktivit z přeplněných měst do měst zahradních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2050" name="Picture 2" descr="https://upload.wikimedia.org/wikipedia/commons/c/c2/Garden_Cities_of_To-morrow_title_page.jpg">
            <a:extLst>
              <a:ext uri="{FF2B5EF4-FFF2-40B4-BE49-F238E27FC236}">
                <a16:creationId xmlns:a16="http://schemas.microsoft.com/office/drawing/2014/main" id="{CA740D17-0ABB-4C1A-A8C7-BD299784C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734" y="1690688"/>
            <a:ext cx="3203266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58F5CC4E-79A8-4DAA-8310-B87799F5282F}"/>
              </a:ext>
            </a:extLst>
          </p:cNvPr>
          <p:cNvSpPr/>
          <p:nvPr/>
        </p:nvSpPr>
        <p:spPr>
          <a:xfrm>
            <a:off x="7116418" y="6484923"/>
            <a:ext cx="1749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Howard</a:t>
            </a:r>
            <a:r>
              <a:rPr lang="cs-CZ" sz="1400" dirty="0">
                <a:latin typeface="Tw Cen MT" panose="020B0602020104020603" pitchFamily="34" charset="-18"/>
              </a:rPr>
              <a:t> (1902)</a:t>
            </a:r>
          </a:p>
        </p:txBody>
      </p:sp>
    </p:spTree>
    <p:extLst>
      <p:ext uri="{BB962C8B-B14F-4D97-AF65-F5344CB8AC3E}">
        <p14:creationId xmlns:p14="http://schemas.microsoft.com/office/powerpoint/2010/main" val="1209199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Zahradní město podle E. 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Howarda</a:t>
            </a:r>
            <a:endParaRPr lang="cs-CZ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367547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zahradní město mělo být: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limitováno populační velikostí 32 000 obyvatel 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 odpovídajícím počtem pracovních příležitostí 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 rozsáhlými zelenými pásy pro účely zemědělské, rekreační a omezující nekontrolovatelný růst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 obecním vlastnictvím pozemků, které by byly pronajímány pro soukromé využití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6 satelitů – dopravní spojení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centrální město s 58 000 ob.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celek = „</a:t>
            </a:r>
            <a:r>
              <a:rPr lang="cs-CZ" dirty="0" err="1">
                <a:latin typeface="Tw Cen MT" panose="020B0602020104020603" pitchFamily="34" charset="-18"/>
              </a:rPr>
              <a:t>social</a:t>
            </a:r>
            <a:r>
              <a:rPr lang="cs-CZ" dirty="0">
                <a:latin typeface="Tw Cen MT" panose="020B0602020104020603" pitchFamily="34" charset="-18"/>
              </a:rPr>
              <a:t> city“ s 250 000 ob.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42921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8609</TotalTime>
  <Words>918</Words>
  <Application>Microsoft Office PowerPoint</Application>
  <PresentationFormat>Širokoúhlá obrazovka</PresentationFormat>
  <Paragraphs>170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Tw Cen MT</vt:lpstr>
      <vt:lpstr>Wingdings</vt:lpstr>
      <vt:lpstr>Motiv Office</vt:lpstr>
      <vt:lpstr>významné urbanistické koncepce 19./20. století</vt:lpstr>
      <vt:lpstr>Osnova</vt:lpstr>
      <vt:lpstr>Počátky teorií urbanismu</vt:lpstr>
      <vt:lpstr>První teorie urbanismu</vt:lpstr>
      <vt:lpstr>Prezentace aplikace PowerPoint</vt:lpstr>
      <vt:lpstr>lineární město (La Ciudad Lineal)</vt:lpstr>
      <vt:lpstr>Ciudad Lineal</vt:lpstr>
      <vt:lpstr>zahradní město (garden city)</vt:lpstr>
      <vt:lpstr>Zahradní město podle E. Howarda</vt:lpstr>
      <vt:lpstr>Prezentace aplikace PowerPoint</vt:lpstr>
      <vt:lpstr>Prezentace aplikace PowerPoint</vt:lpstr>
      <vt:lpstr>Prezentace aplikace PowerPoint</vt:lpstr>
      <vt:lpstr>Letchworth</vt:lpstr>
      <vt:lpstr>Prezentace aplikace PowerPoint</vt:lpstr>
      <vt:lpstr>Prezentace aplikace PowerPoint</vt:lpstr>
      <vt:lpstr>Prezentace aplikace PowerPoint</vt:lpstr>
      <vt:lpstr>Welwyn</vt:lpstr>
      <vt:lpstr>Prezentace aplikace PowerPoint</vt:lpstr>
      <vt:lpstr>Prezentace aplikace PowerPoint</vt:lpstr>
      <vt:lpstr>Hampstead Garden Suburb</vt:lpstr>
      <vt:lpstr>„City Beautiful“ hnutí</vt:lpstr>
      <vt:lpstr>„City Beautiful“ hnutí</vt:lpstr>
      <vt:lpstr>Ořechovka </vt:lpstr>
      <vt:lpstr>Prezentace aplikace PowerPoint</vt:lpstr>
      <vt:lpstr>Prezentace aplikace PowerPoint</vt:lpstr>
      <vt:lpstr>vstup do 20. století</vt:lpstr>
      <vt:lpstr>Neighbourhood unit</vt:lpstr>
      <vt:lpstr>Prezentace aplikace PowerPoint</vt:lpstr>
      <vt:lpstr>C. Perry:  parametry okrsku</vt:lpstr>
      <vt:lpstr>Vývoj a dnešní relevance</vt:lpstr>
      <vt:lpstr>LE CORBUSIER</vt:lpstr>
      <vt:lpstr>Prezentace aplikace PowerPoint</vt:lpstr>
      <vt:lpstr>Prezentace aplikace PowerPoint</vt:lpstr>
      <vt:lpstr>broadacre city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Každodenní mobilita ve volném čase</dc:title>
  <dc:creator>Jiří Malý</dc:creator>
  <cp:lastModifiedBy>Jiří Malý</cp:lastModifiedBy>
  <cp:revision>313</cp:revision>
  <dcterms:created xsi:type="dcterms:W3CDTF">2022-02-23T13:33:32Z</dcterms:created>
  <dcterms:modified xsi:type="dcterms:W3CDTF">2024-10-29T13:49:57Z</dcterms:modified>
</cp:coreProperties>
</file>