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8" r:id="rId3"/>
    <p:sldId id="315" r:id="rId4"/>
    <p:sldId id="316" r:id="rId5"/>
    <p:sldId id="385" r:id="rId6"/>
    <p:sldId id="317" r:id="rId7"/>
    <p:sldId id="387" r:id="rId8"/>
    <p:sldId id="389" r:id="rId9"/>
    <p:sldId id="392" r:id="rId10"/>
    <p:sldId id="391" r:id="rId11"/>
    <p:sldId id="388" r:id="rId12"/>
    <p:sldId id="396" r:id="rId13"/>
    <p:sldId id="390" r:id="rId14"/>
    <p:sldId id="401" r:id="rId15"/>
    <p:sldId id="399" r:id="rId16"/>
    <p:sldId id="40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363"/>
    <a:srgbClr val="50B4C8"/>
    <a:srgbClr val="B297C9"/>
    <a:srgbClr val="E2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9B326-8B35-46DD-9DB4-76835E658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213C63-DCD0-4840-A2BC-7412CA5D3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C59D3E-7D6E-486A-A2E4-6FE4C3A4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22F0E9-82B3-48DB-A23A-4F4A326C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FD00C-0BD3-49DD-9412-517E047B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79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F45B9-D7A7-47DA-9A61-AD62FC2C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1B25CE-056C-41B2-AF6D-B7E47BE74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1D4131-E1B8-4509-B1D8-5655E2C0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531DB4-4FA4-45A7-B348-50734832D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8DA411-6BCB-4CF6-8B6E-63F7CA79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66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C3D619-E752-4EB4-A9F3-C1601F616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25F0B7-58EE-46FA-909C-5B88B2B16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8E7BFB-24D5-4BF6-96C2-A7C0CF7A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F2513-3EB7-4322-92B5-A3CEDDEA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02F0CC-EAD2-4158-9226-34FC4415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24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C3389-3251-46D7-B256-AED90C3B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61AC53-8611-410C-BEEA-602EDBB7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83EB8A-9753-44AC-A808-D2F9A81D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06645B-4858-48B6-898A-AAEAAD47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C969-22C1-41A6-96C1-65DD17E9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46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CBDF8-DF49-4D25-B5F0-19882B24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895902F-8AF1-48F7-9B1F-9BD02A78A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A13EFD-F458-43A9-8C41-C5124173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006B4E-4E2C-42A2-810B-B23F36D0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C1479-6503-4FD4-9040-F40FEA6B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22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94F17-B09F-4F45-869E-D8519718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EB493C-93B3-4045-9C86-6B9494C0F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543E4BD-1B77-46E9-9928-3751493C8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F5655C-C121-43B4-9705-582D6A1F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689C25-D242-45CE-A357-76FB81AA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70CC0A-5209-49C5-9877-FCF4A2EF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4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6CFB4-1780-4886-95F8-7B007D2F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35FFF8B-61DD-46BE-B4D9-9EDC82487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92FB40-2B7D-43E1-B748-EA3960216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110F871-40F2-48F2-883F-92B2396C0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E0986B2-6982-4DA0-92B8-494C709CB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1431223-4452-4941-866D-F0C508AE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0C5E743-1FC2-4CD4-9681-FFC437F9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7986F3-443D-4438-BB1C-2BB336C6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95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8A27A-5764-4D2C-985B-7527CAF5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C14314-1400-45B5-AAAF-5D9A0609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DE1A03-7BCB-4A81-A4D9-8FDC6D8B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DD284D-2900-4ABD-A97C-467F43B1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FF35857-6DD1-4AF8-A116-326A1B2B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86A6B29-10A0-42B4-9219-88927E7C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76BA1E-88BC-42DA-BEC5-D749B024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34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6DCFC-EDEE-47F9-B445-41CBEEC9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B73494-52D2-46F8-BD53-091C23A9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F9B2DD-03E4-4326-A896-1BB0F1DB4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DBDA8-3F0B-475D-A9B0-EBB16577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6C80A0-2158-4810-918B-0219461C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7CC6D0-A079-4941-A126-0216FAE2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9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2336F-7EC2-4F0A-8180-0051420F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F8EEF40-1229-4F15-B7DE-536F8387F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B4FD09-5C1B-4B67-B8A1-348E16E25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178178-DA57-4441-AFA4-DD1B3463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88262F-8F52-43BC-BEC0-D7BB7006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AE032A-075E-4CE1-86C4-991EA777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41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B26760-1F0E-4E78-AA9C-F580475D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B7B232-BABE-4AB2-BB66-228C4D1D7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DFD77F-2117-42BC-BC9D-223DE782E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B7C2A7-5A5F-4A8B-A676-ABDA5ECFB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40DB0D-7F98-45B5-AFB5-ABF13060D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11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00FCD-26DB-40A4-AF0F-6EC84CFA2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739" y="1122363"/>
            <a:ext cx="9276522" cy="2387600"/>
          </a:xfrm>
        </p:spPr>
        <p:txBody>
          <a:bodyPr>
            <a:normAutofit/>
          </a:bodyPr>
          <a:lstStyle/>
          <a:p>
            <a:r>
              <a:rPr lang="cs-CZ" b="1" cap="all" dirty="0">
                <a:solidFill>
                  <a:srgbClr val="50B4C8"/>
                </a:solidFill>
                <a:latin typeface="Tw Cen MT" panose="020B0602020104020603" pitchFamily="34" charset="-18"/>
              </a:rPr>
              <a:t>plánování v evropském měřítku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CBEE8F-F1A5-4A3F-AA41-95B0825A2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latin typeface="Tw Cen MT" panose="020B0602020104020603" pitchFamily="34" charset="-18"/>
              </a:rPr>
              <a:t>Z0136 Územní plánování a urbanismus – podzim 2024</a:t>
            </a:r>
          </a:p>
        </p:txBody>
      </p:sp>
    </p:spTree>
    <p:extLst>
      <p:ext uri="{BB962C8B-B14F-4D97-AF65-F5344CB8AC3E}">
        <p14:creationId xmlns:p14="http://schemas.microsoft.com/office/powerpoint/2010/main" val="663948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88073E-0257-4248-ACA3-2133476B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18" y="0"/>
            <a:ext cx="6320182" cy="596049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4AC14CA-9462-4500-98EA-4F369F72B78A}"/>
              </a:ext>
            </a:extLst>
          </p:cNvPr>
          <p:cNvSpPr/>
          <p:nvPr/>
        </p:nvSpPr>
        <p:spPr>
          <a:xfrm>
            <a:off x="10124660" y="6550223"/>
            <a:ext cx="2067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Waterhout</a:t>
            </a:r>
            <a:r>
              <a:rPr lang="cs-CZ" sz="1400" dirty="0">
                <a:latin typeface="Tw Cen MT" panose="020B0602020104020603" pitchFamily="34" charset="-18"/>
              </a:rPr>
              <a:t> (2008)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0F5F8D-8E0A-421E-B663-9A9B41817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6" y="137200"/>
            <a:ext cx="5200394" cy="4188309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6BCD1B1-3873-4DC8-B597-52618E062768}"/>
              </a:ext>
            </a:extLst>
          </p:cNvPr>
          <p:cNvSpPr/>
          <p:nvPr/>
        </p:nvSpPr>
        <p:spPr>
          <a:xfrm>
            <a:off x="139146" y="6550222"/>
            <a:ext cx="2381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Van Der </a:t>
            </a:r>
            <a:r>
              <a:rPr lang="cs-CZ" sz="1400" dirty="0" err="1">
                <a:latin typeface="Tw Cen MT" panose="020B0602020104020603" pitchFamily="34" charset="-18"/>
              </a:rPr>
              <a:t>Meer</a:t>
            </a:r>
            <a:r>
              <a:rPr lang="cs-CZ" sz="1400" dirty="0">
                <a:latin typeface="Tw Cen MT" panose="020B0602020104020603" pitchFamily="34" charset="-18"/>
              </a:rPr>
              <a:t> (1998)</a:t>
            </a:r>
          </a:p>
        </p:txBody>
      </p:sp>
    </p:spTree>
    <p:extLst>
      <p:ext uri="{BB962C8B-B14F-4D97-AF65-F5344CB8AC3E}">
        <p14:creationId xmlns:p14="http://schemas.microsoft.com/office/powerpoint/2010/main" val="99655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Polycentrický rozvoj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37036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princip dosahování </a:t>
            </a:r>
            <a:r>
              <a:rPr lang="cs-CZ" b="1" dirty="0">
                <a:latin typeface="Tw Cen MT" panose="020B0602020104020603" pitchFamily="34" charset="-18"/>
              </a:rPr>
              <a:t>konkurenceschopnosti</a:t>
            </a:r>
            <a:r>
              <a:rPr lang="cs-CZ" dirty="0">
                <a:latin typeface="Tw Cen MT" panose="020B0602020104020603" pitchFamily="34" charset="-18"/>
              </a:rPr>
              <a:t> a zároveň územní a sociální </a:t>
            </a:r>
            <a:r>
              <a:rPr lang="cs-CZ" b="1" dirty="0">
                <a:latin typeface="Tw Cen MT" panose="020B0602020104020603" pitchFamily="34" charset="-18"/>
              </a:rPr>
              <a:t>soudržnosti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ústřední motiv </a:t>
            </a:r>
            <a:r>
              <a:rPr lang="cs-CZ" dirty="0">
                <a:latin typeface="Tw Cen MT" panose="020B0602020104020603" pitchFamily="34" charset="-18"/>
              </a:rPr>
              <a:t>evropské prostorové politiky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prostorovou koncentrací regionální konkurenceschopnosti je město = centrum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růstový model „dynamických globálních integračních zón“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spolupráce center a jejich specializace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městské sítě → kooperace menších měst kompenzuje jejich nevýhody (přeshraniční)</a:t>
            </a:r>
          </a:p>
        </p:txBody>
      </p:sp>
    </p:spTree>
    <p:extLst>
      <p:ext uri="{BB962C8B-B14F-4D97-AF65-F5344CB8AC3E}">
        <p14:creationId xmlns:p14="http://schemas.microsoft.com/office/powerpoint/2010/main" val="2605795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57762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„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Gateway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cities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“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B74E327-FF9E-4FBD-A5E9-2EDA4E7D9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09" y="1847481"/>
            <a:ext cx="4000602" cy="123390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6F8B2EC-F7AB-4036-8DEA-9FB3CDA02D3E}"/>
              </a:ext>
            </a:extLst>
          </p:cNvPr>
          <p:cNvSpPr/>
          <p:nvPr/>
        </p:nvSpPr>
        <p:spPr>
          <a:xfrm>
            <a:off x="0" y="6550223"/>
            <a:ext cx="2035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ESPON (2013)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EEAE3D4-C74B-49FF-9F8E-125EC7712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508" y="0"/>
            <a:ext cx="5609492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3874606-4C9C-4E6F-9959-8FCD8E707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585" y="3429000"/>
            <a:ext cx="44386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79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Územní agenda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268252"/>
            <a:ext cx="9737036" cy="2917862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negativní postoj k „prostorovému plánování“ jako pravomoci EU (kompetence států)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legitimizace územní dimenze v Lisabonské smlouvě (2009)</a:t>
            </a:r>
          </a:p>
          <a:p>
            <a:pPr marL="0" indent="0" defTabSz="43200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	→ cíle vypracované v rámci ESDP se staly součástí </a:t>
            </a:r>
            <a:r>
              <a:rPr lang="cs-CZ" b="1" dirty="0">
                <a:latin typeface="Tw Cen MT" panose="020B0602020104020603" pitchFamily="34" charset="-18"/>
              </a:rPr>
              <a:t>politiky 				územní soudržnosti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5DC31877-2B25-484F-9F7F-C46C3BB590F4}"/>
              </a:ext>
            </a:extLst>
          </p:cNvPr>
          <p:cNvSpPr/>
          <p:nvPr/>
        </p:nvSpPr>
        <p:spPr>
          <a:xfrm>
            <a:off x="838200" y="1690688"/>
            <a:ext cx="8067262" cy="12194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B29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0D7616-4C36-42CE-8DD6-8B5CD3DEF78B}"/>
              </a:ext>
            </a:extLst>
          </p:cNvPr>
          <p:cNvSpPr txBox="1"/>
          <p:nvPr/>
        </p:nvSpPr>
        <p:spPr>
          <a:xfrm>
            <a:off x="1039375" y="1784906"/>
            <a:ext cx="365189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dirty="0">
                <a:solidFill>
                  <a:srgbClr val="50B4C8"/>
                </a:solidFill>
                <a:latin typeface="Tw Cen MT" panose="020B0602020104020603" pitchFamily="34" charset="-18"/>
              </a:rPr>
              <a:t>„prostorové plánování“</a:t>
            </a:r>
          </a:p>
          <a:p>
            <a:pPr>
              <a:spcBef>
                <a:spcPts val="600"/>
              </a:spcBef>
            </a:pPr>
            <a:r>
              <a:rPr lang="cs-CZ" sz="2800" dirty="0">
                <a:solidFill>
                  <a:srgbClr val="50B4C8"/>
                </a:solidFill>
                <a:latin typeface="Tw Cen MT" panose="020B0602020104020603" pitchFamily="34" charset="-18"/>
              </a:rPr>
              <a:t>„prostorový rozvoj“ </a:t>
            </a:r>
            <a:endParaRPr lang="cs-CZ" sz="2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C7DBAC5-9B4D-4C65-826A-D83BDCCB4506}"/>
              </a:ext>
            </a:extLst>
          </p:cNvPr>
          <p:cNvSpPr txBox="1"/>
          <p:nvPr/>
        </p:nvSpPr>
        <p:spPr>
          <a:xfrm>
            <a:off x="5508011" y="1784906"/>
            <a:ext cx="325432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dirty="0">
                <a:solidFill>
                  <a:srgbClr val="50B4C8"/>
                </a:solidFill>
                <a:latin typeface="Tw Cen MT" panose="020B0602020104020603" pitchFamily="34" charset="-18"/>
              </a:rPr>
              <a:t>„územní rozvoj“</a:t>
            </a:r>
          </a:p>
          <a:p>
            <a:pPr>
              <a:spcBef>
                <a:spcPts val="600"/>
              </a:spcBef>
            </a:pPr>
            <a:r>
              <a:rPr lang="cs-CZ" sz="2800" dirty="0">
                <a:solidFill>
                  <a:srgbClr val="50B4C8"/>
                </a:solidFill>
                <a:latin typeface="Tw Cen MT" panose="020B0602020104020603" pitchFamily="34" charset="-18"/>
              </a:rPr>
              <a:t>„územní soudržnost“</a:t>
            </a: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361734-A0EA-4147-AAAB-75E602BB9B2E}"/>
              </a:ext>
            </a:extLst>
          </p:cNvPr>
          <p:cNvSpPr txBox="1"/>
          <p:nvPr/>
        </p:nvSpPr>
        <p:spPr>
          <a:xfrm>
            <a:off x="4613083" y="2048763"/>
            <a:ext cx="67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3200" b="1" dirty="0">
                <a:solidFill>
                  <a:srgbClr val="C00000"/>
                </a:solidFill>
                <a:latin typeface="Tw Cen MT" panose="020B0602020104020603" pitchFamily="34" charset="-18"/>
              </a:rPr>
              <a:t>→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67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Územní soudržnost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59881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i="1" dirty="0">
                <a:latin typeface="Tw Cen MT" panose="020B0602020104020603" pitchFamily="34" charset="-18"/>
              </a:rPr>
              <a:t>„…podporovat vyvážený a harmonický územní rozvoj v jednotlivých zemích, regionech, městech a obcích a mezi nimi, ale i zajistit budoucnost všem oblastem a lidem v Evropě, stavět na rozmanitosti těchto oblastí a subsidiaritě.“ </a:t>
            </a:r>
            <a:r>
              <a:rPr lang="cs-CZ" sz="2400" dirty="0">
                <a:latin typeface="Tw Cen MT" panose="020B0602020104020603" pitchFamily="34" charset="-18"/>
              </a:rPr>
              <a:t>(Územní agenda 2030, 2020: 3)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rovnost příležitostí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udržitelný rozvoj a změna klimatu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sz="2400" dirty="0">
                <a:latin typeface="Tw Cen MT" panose="020B0602020104020603" pitchFamily="34" charset="-18"/>
              </a:rPr>
              <a:t>cirkulární ekonomika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sz="2400" dirty="0">
              <a:latin typeface="Tw Cen MT" panose="020B0602020104020603" pitchFamily="34" charset="-18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F7629E96-9D74-4085-94DF-4F4EDA54148C}"/>
              </a:ext>
            </a:extLst>
          </p:cNvPr>
          <p:cNvSpPr/>
          <p:nvPr/>
        </p:nvSpPr>
        <p:spPr>
          <a:xfrm>
            <a:off x="7768424" y="1820843"/>
            <a:ext cx="3932716" cy="208324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B29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51FBDB-5D71-4337-AF86-F8303D14E257}"/>
              </a:ext>
            </a:extLst>
          </p:cNvPr>
          <p:cNvSpPr txBox="1"/>
          <p:nvPr/>
        </p:nvSpPr>
        <p:spPr>
          <a:xfrm>
            <a:off x="7832035" y="2459410"/>
            <a:ext cx="38530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000" dirty="0">
                <a:solidFill>
                  <a:srgbClr val="50B4C8"/>
                </a:solidFill>
                <a:latin typeface="Tw Cen MT" panose="020B0602020104020603" pitchFamily="34" charset="-18"/>
              </a:rPr>
              <a:t>Územní agenda EU (2007)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000" dirty="0">
                <a:solidFill>
                  <a:srgbClr val="50B4C8"/>
                </a:solidFill>
                <a:latin typeface="Tw Cen MT" panose="020B0602020104020603" pitchFamily="34" charset="-18"/>
              </a:rPr>
              <a:t>Územní agenda EU 2020 (2011)</a:t>
            </a: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000" dirty="0">
                <a:solidFill>
                  <a:srgbClr val="50B4C8"/>
                </a:solidFill>
                <a:latin typeface="Tw Cen MT" panose="020B0602020104020603" pitchFamily="34" charset="-18"/>
              </a:rPr>
              <a:t>Územní agenda 2030 (2020)</a:t>
            </a:r>
          </a:p>
        </p:txBody>
      </p:sp>
      <p:pic>
        <p:nvPicPr>
          <p:cNvPr id="6" name="Grafický objekt 5" descr="Žárovka">
            <a:extLst>
              <a:ext uri="{FF2B5EF4-FFF2-40B4-BE49-F238E27FC236}">
                <a16:creationId xmlns:a16="http://schemas.microsoft.com/office/drawing/2014/main" id="{E9C44BE1-C4C9-45D8-8F18-997FAA4A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0782" y="193814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5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46331F0-AF52-45FE-817D-9B899B7EE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32" y="0"/>
            <a:ext cx="8933335" cy="68580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38892E4-777C-40CA-8EDC-438816FFFC7A}"/>
              </a:ext>
            </a:extLst>
          </p:cNvPr>
          <p:cNvSpPr/>
          <p:nvPr/>
        </p:nvSpPr>
        <p:spPr>
          <a:xfrm>
            <a:off x="10156465" y="6550223"/>
            <a:ext cx="2035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ESPON (2012)</a:t>
            </a:r>
          </a:p>
        </p:txBody>
      </p:sp>
    </p:spTree>
    <p:extLst>
      <p:ext uri="{BB962C8B-B14F-4D97-AF65-F5344CB8AC3E}">
        <p14:creationId xmlns:p14="http://schemas.microsoft.com/office/powerpoint/2010/main" val="3164968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„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Umbrella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“ koncept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80654" cy="4360489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F96363"/>
                </a:solidFill>
                <a:latin typeface="Tw Cen MT" panose="020B0602020104020603" pitchFamily="34" charset="-18"/>
              </a:rPr>
              <a:t>Evropa v rovnováze </a:t>
            </a:r>
            <a:r>
              <a:rPr lang="cs-CZ" dirty="0">
                <a:latin typeface="Tw Cen MT" panose="020B0602020104020603" pitchFamily="34" charset="-18"/>
              </a:rPr>
              <a:t>- současně dominantní </a:t>
            </a:r>
            <a:r>
              <a:rPr lang="cs-CZ" i="1" dirty="0">
                <a:latin typeface="Tw Cen MT" panose="020B0602020104020603" pitchFamily="34" charset="-18"/>
              </a:rPr>
              <a:t>„</a:t>
            </a:r>
            <a:r>
              <a:rPr lang="cs-CZ" i="1" dirty="0" err="1">
                <a:latin typeface="Tw Cen MT" panose="020B0602020104020603" pitchFamily="34" charset="-18"/>
              </a:rPr>
              <a:t>storyline</a:t>
            </a:r>
            <a:r>
              <a:rPr lang="cs-CZ" i="1" dirty="0">
                <a:latin typeface="Tw Cen MT" panose="020B0602020104020603" pitchFamily="34" charset="-18"/>
              </a:rPr>
              <a:t>“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podpora </a:t>
            </a:r>
            <a:r>
              <a:rPr lang="cs-CZ" b="1" dirty="0">
                <a:latin typeface="Tw Cen MT" panose="020B0602020104020603" pitchFamily="34" charset="-18"/>
              </a:rPr>
              <a:t>okrajových oblastí</a:t>
            </a:r>
            <a:r>
              <a:rPr lang="cs-CZ" dirty="0">
                <a:latin typeface="Tw Cen MT" panose="020B0602020104020603" pitchFamily="34" charset="-18"/>
              </a:rPr>
              <a:t>, které se vyznačují vyšší mírou </a:t>
            </a:r>
            <a:r>
              <a:rPr lang="cs-CZ" b="1" dirty="0">
                <a:latin typeface="Tw Cen MT" panose="020B0602020104020603" pitchFamily="34" charset="-18"/>
              </a:rPr>
              <a:t>perifernosti</a:t>
            </a:r>
            <a:r>
              <a:rPr lang="cs-CZ" dirty="0">
                <a:latin typeface="Tw Cen MT" panose="020B0602020104020603" pitchFamily="34" charset="-18"/>
              </a:rPr>
              <a:t> a </a:t>
            </a:r>
            <a:r>
              <a:rPr lang="cs-CZ" b="1" dirty="0">
                <a:latin typeface="Tw Cen MT" panose="020B0602020104020603" pitchFamily="34" charset="-18"/>
              </a:rPr>
              <a:t>prostorového vyloučení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cíle </a:t>
            </a:r>
            <a:r>
              <a:rPr lang="cs-CZ" b="1" dirty="0">
                <a:latin typeface="Tw Cen MT" panose="020B0602020104020603" pitchFamily="34" charset="-18"/>
              </a:rPr>
              <a:t>spravedlivého přístupu k službám obecného zájmu </a:t>
            </a:r>
            <a:r>
              <a:rPr lang="cs-CZ" dirty="0">
                <a:latin typeface="Tw Cen MT" panose="020B0602020104020603" pitchFamily="34" charset="-18"/>
              </a:rPr>
              <a:t>a vyváženého </a:t>
            </a:r>
            <a:r>
              <a:rPr lang="cs-CZ" b="1" dirty="0">
                <a:latin typeface="Tw Cen MT" panose="020B0602020104020603" pitchFamily="34" charset="-18"/>
              </a:rPr>
              <a:t>polycentrického</a:t>
            </a:r>
            <a:r>
              <a:rPr lang="cs-CZ" dirty="0">
                <a:latin typeface="Tw Cen MT" panose="020B0602020104020603" pitchFamily="34" charset="-18"/>
              </a:rPr>
              <a:t> rozvoje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CA9302-2CA4-4541-B789-FD91CD227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211" y="0"/>
            <a:ext cx="4914789" cy="6858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8529607-9B3C-470A-9225-915C297797FF}"/>
              </a:ext>
            </a:extLst>
          </p:cNvPr>
          <p:cNvSpPr/>
          <p:nvPr/>
        </p:nvSpPr>
        <p:spPr>
          <a:xfrm>
            <a:off x="4914790" y="6550223"/>
            <a:ext cx="25143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Evropská komise (2008)</a:t>
            </a:r>
          </a:p>
        </p:txBody>
      </p:sp>
    </p:spTree>
    <p:extLst>
      <p:ext uri="{BB962C8B-B14F-4D97-AF65-F5344CB8AC3E}">
        <p14:creationId xmlns:p14="http://schemas.microsoft.com/office/powerpoint/2010/main" val="3660324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Globální / městské problémy 20. století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Evropské prostorové plánování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ESDP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Polycentrický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Územní agenda</a:t>
            </a:r>
          </a:p>
        </p:txBody>
      </p:sp>
      <p:pic>
        <p:nvPicPr>
          <p:cNvPr id="6" name="Grafický objekt 5" descr="Glóbus s Afrikou a Evropou">
            <a:extLst>
              <a:ext uri="{FF2B5EF4-FFF2-40B4-BE49-F238E27FC236}">
                <a16:creationId xmlns:a16="http://schemas.microsoft.com/office/drawing/2014/main" id="{CEF5970B-844E-48AE-9142-16816D34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920" y="1983860"/>
            <a:ext cx="540000" cy="540000"/>
          </a:xfrm>
          <a:prstGeom prst="rect">
            <a:avLst/>
          </a:prstGeom>
        </p:spPr>
      </p:pic>
      <p:pic>
        <p:nvPicPr>
          <p:cNvPr id="9" name="Grafický objekt 8" descr="Evropa">
            <a:extLst>
              <a:ext uri="{FF2B5EF4-FFF2-40B4-BE49-F238E27FC236}">
                <a16:creationId xmlns:a16="http://schemas.microsoft.com/office/drawing/2014/main" id="{4B6899F8-6867-4212-94CD-BF0696EE2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920" y="2731263"/>
            <a:ext cx="540000" cy="540000"/>
          </a:xfrm>
          <a:prstGeom prst="rect">
            <a:avLst/>
          </a:prstGeom>
        </p:spPr>
      </p:pic>
      <p:pic>
        <p:nvPicPr>
          <p:cNvPr id="12" name="Grafický objekt 11" descr="Kruhy s čarami">
            <a:extLst>
              <a:ext uri="{FF2B5EF4-FFF2-40B4-BE49-F238E27FC236}">
                <a16:creationId xmlns:a16="http://schemas.microsoft.com/office/drawing/2014/main" id="{7114DAD2-5358-4DDE-81D9-57D35B9A3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920" y="4278061"/>
            <a:ext cx="540000" cy="540000"/>
          </a:xfrm>
          <a:prstGeom prst="rect">
            <a:avLst/>
          </a:prstGeom>
        </p:spPr>
      </p:pic>
      <p:pic>
        <p:nvPicPr>
          <p:cNvPr id="15" name="Grafický objekt 14" descr="Seznam">
            <a:extLst>
              <a:ext uri="{FF2B5EF4-FFF2-40B4-BE49-F238E27FC236}">
                <a16:creationId xmlns:a16="http://schemas.microsoft.com/office/drawing/2014/main" id="{919E465E-376A-4D07-B790-634699198F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920" y="3523645"/>
            <a:ext cx="540000" cy="540000"/>
          </a:xfrm>
          <a:prstGeom prst="rect">
            <a:avLst/>
          </a:prstGeom>
        </p:spPr>
      </p:pic>
      <p:pic>
        <p:nvPicPr>
          <p:cNvPr id="18" name="Grafický objekt 17" descr="Farma">
            <a:extLst>
              <a:ext uri="{FF2B5EF4-FFF2-40B4-BE49-F238E27FC236}">
                <a16:creationId xmlns:a16="http://schemas.microsoft.com/office/drawing/2014/main" id="{F53FD9F8-BA47-4C61-BA7E-2537C1587B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1920" y="503247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0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13390" cy="1325563"/>
          </a:xfrm>
        </p:spPr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globální / městské problémy 20. století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6757" cy="4304831"/>
          </a:xfrm>
        </p:spPr>
        <p:txBody>
          <a:bodyPr>
            <a:normAutofit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stálá přítomnost problémů: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hygiena prostředí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dostupnost infrastruktur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funkční organizace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estetická kvalita prostředí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sociální a ekonomické územní rozdíly</a:t>
            </a:r>
          </a:p>
          <a:p>
            <a:pPr marL="0" indent="0" defTabSz="468000">
              <a:buClr>
                <a:srgbClr val="50B4C8"/>
              </a:buClr>
              <a:buNone/>
            </a:pPr>
            <a:r>
              <a:rPr lang="cs-CZ" b="1" dirty="0">
                <a:latin typeface="Tw Cen MT" panose="020B0602020104020603" pitchFamily="34" charset="-18"/>
              </a:rPr>
              <a:t>změna prostorového měřítka: 	</a:t>
            </a:r>
          </a:p>
          <a:p>
            <a:pPr marL="0" indent="0" defTabSz="468000">
              <a:buClr>
                <a:srgbClr val="50B4C8"/>
              </a:buClr>
              <a:buNone/>
            </a:pPr>
            <a:r>
              <a:rPr lang="cs-CZ" b="1" dirty="0">
                <a:latin typeface="Tw Cen MT" panose="020B0602020104020603" pitchFamily="34" charset="-18"/>
              </a:rPr>
              <a:t>	→ globální aspekty</a:t>
            </a:r>
          </a:p>
          <a:p>
            <a:pPr marL="0" indent="0" defTabSz="468000">
              <a:buClr>
                <a:srgbClr val="50B4C8"/>
              </a:buClr>
              <a:buNone/>
            </a:pPr>
            <a:r>
              <a:rPr lang="cs-CZ" b="1" dirty="0">
                <a:latin typeface="Tw Cen MT" panose="020B0602020104020603" pitchFamily="34" charset="-18"/>
              </a:rPr>
              <a:t>změna časové dynamiky:</a:t>
            </a:r>
          </a:p>
          <a:p>
            <a:pPr marL="0" indent="0" defTabSz="468000">
              <a:buClr>
                <a:srgbClr val="50B4C8"/>
              </a:buClr>
              <a:buNone/>
            </a:pPr>
            <a:r>
              <a:rPr lang="cs-CZ" b="1" dirty="0">
                <a:latin typeface="Tw Cen MT" panose="020B0602020104020603" pitchFamily="34" charset="-18"/>
              </a:rPr>
              <a:t>	→ zrychlení akce a reakce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B83465-B3F2-496E-85F1-47A92BE18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54" y="0"/>
            <a:ext cx="4449346" cy="347784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F8F8B36-225A-449A-94F5-828719D34794}"/>
              </a:ext>
            </a:extLst>
          </p:cNvPr>
          <p:cNvSpPr/>
          <p:nvPr/>
        </p:nvSpPr>
        <p:spPr>
          <a:xfrm>
            <a:off x="10054575" y="3200845"/>
            <a:ext cx="21374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Tw Cen MT" panose="020B0602020104020603" pitchFamily="34" charset="-18"/>
              </a:rPr>
              <a:t>Zdroj: khanacademy.org (2016)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73F8BFB-CCCA-428F-BF48-E7BB897FC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78" y="3489318"/>
            <a:ext cx="5032822" cy="336868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593A85CA-2304-474F-BB80-AC158615558D}"/>
              </a:ext>
            </a:extLst>
          </p:cNvPr>
          <p:cNvSpPr/>
          <p:nvPr/>
        </p:nvSpPr>
        <p:spPr>
          <a:xfrm>
            <a:off x="9570871" y="6581001"/>
            <a:ext cx="2690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Tw Cen MT" panose="020B0602020104020603" pitchFamily="34" charset="-18"/>
              </a:rPr>
              <a:t>Zdroj: transformative-mobility.org (2019)</a:t>
            </a:r>
          </a:p>
        </p:txBody>
      </p:sp>
    </p:spTree>
    <p:extLst>
      <p:ext uri="{BB962C8B-B14F-4D97-AF65-F5344CB8AC3E}">
        <p14:creationId xmlns:p14="http://schemas.microsoft.com/office/powerpoint/2010/main" val="33832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Proměny role plánování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23282" cy="4511565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50./60. léta – aplikace nejlepších řešení, univerzalita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70. léta – energetické krize, růst aglomerací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selhání ideálních plánů, „vědeckosti“ plánování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80. léta – trh jako regulátor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sociálně-prostorová polarizace, krize životního prostředí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90. léta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i="1" dirty="0">
                <a:latin typeface="Tw Cen MT" panose="020B0602020104020603" pitchFamily="34" charset="-18"/>
              </a:rPr>
              <a:t>„…odmítnutí regulace a koordinace územního rozvoje plánováním je stejně neefektivní, jako totalitní plánování všeho.“</a:t>
            </a:r>
            <a:r>
              <a:rPr lang="cs-CZ" dirty="0">
                <a:latin typeface="Tw Cen MT" panose="020B0602020104020603" pitchFamily="34" charset="-18"/>
              </a:rPr>
              <a:t> (Maier, 2004: 26)</a:t>
            </a:r>
          </a:p>
          <a:p>
            <a:pPr marL="0" indent="0">
              <a:spcBef>
                <a:spcPts val="2400"/>
              </a:spcBef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→ téma </a:t>
            </a:r>
            <a:r>
              <a:rPr lang="cs-CZ" b="1" dirty="0">
                <a:latin typeface="Tw Cen MT" panose="020B0602020104020603" pitchFamily="34" charset="-18"/>
              </a:rPr>
              <a:t>hranic růstu a udržitelného rozvoje </a:t>
            </a:r>
            <a:r>
              <a:rPr lang="cs-CZ" dirty="0">
                <a:latin typeface="Tw Cen MT" panose="020B0602020104020603" pitchFamily="34" charset="-18"/>
              </a:rPr>
              <a:t>v plánovacím diskurzu 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05061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7DCA788-C642-4866-B0BF-9DC9A13D5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08940" cy="68580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0A11B5A-5C65-4D07-9302-A505C499BF78}"/>
              </a:ext>
            </a:extLst>
          </p:cNvPr>
          <p:cNvSpPr/>
          <p:nvPr/>
        </p:nvSpPr>
        <p:spPr>
          <a:xfrm>
            <a:off x="7708940" y="6550223"/>
            <a:ext cx="1645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Maier (2004)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267EB72F-5D85-4968-86BC-318E213DD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8038" y="850791"/>
            <a:ext cx="3570136" cy="5486400"/>
          </a:xfrm>
        </p:spPr>
        <p:txBody>
          <a:bodyPr>
            <a:normAutofit/>
          </a:bodyPr>
          <a:lstStyle/>
          <a:p>
            <a:pPr marL="0" indent="0" defTabSz="396000">
              <a:spcBef>
                <a:spcPts val="2400"/>
              </a:spcBef>
              <a:buClr>
                <a:srgbClr val="50B4C8"/>
              </a:buClr>
              <a:buNone/>
            </a:pPr>
            <a:r>
              <a:rPr lang="cs-CZ" sz="2400" dirty="0">
                <a:latin typeface="Tw Cen MT" panose="020B0602020104020603" pitchFamily="34" charset="-18"/>
              </a:rPr>
              <a:t>→ respektování současných 	změn</a:t>
            </a:r>
          </a:p>
          <a:p>
            <a:pPr marL="0" indent="0" defTabSz="396000">
              <a:spcBef>
                <a:spcPts val="2400"/>
              </a:spcBef>
              <a:buClr>
                <a:srgbClr val="50B4C8"/>
              </a:buClr>
              <a:buNone/>
            </a:pPr>
            <a:r>
              <a:rPr lang="cs-CZ" sz="2400" dirty="0">
                <a:latin typeface="Tw Cen MT" panose="020B0602020104020603" pitchFamily="34" charset="-18"/>
              </a:rPr>
              <a:t>→ neexistují univerzální 	řešení</a:t>
            </a:r>
          </a:p>
          <a:p>
            <a:pPr marL="0" indent="0" defTabSz="396000">
              <a:spcBef>
                <a:spcPts val="2400"/>
              </a:spcBef>
              <a:buClr>
                <a:srgbClr val="50B4C8"/>
              </a:buClr>
              <a:buNone/>
            </a:pPr>
            <a:r>
              <a:rPr lang="cs-CZ" sz="2400" dirty="0">
                <a:latin typeface="Tw Cen MT" panose="020B0602020104020603" pitchFamily="34" charset="-18"/>
              </a:rPr>
              <a:t>→ univerzální cíle jsou jen 	obecné (např. blaho 	obyvatel, kvalita 	prostředí)</a:t>
            </a:r>
          </a:p>
          <a:p>
            <a:pPr marL="0" indent="0" defTabSz="396000">
              <a:spcBef>
                <a:spcPts val="2400"/>
              </a:spcBef>
              <a:buClr>
                <a:srgbClr val="50B4C8"/>
              </a:buClr>
              <a:buNone/>
            </a:pPr>
            <a:r>
              <a:rPr lang="cs-CZ" sz="2400" dirty="0">
                <a:latin typeface="Tw Cen MT" panose="020B0602020104020603" pitchFamily="34" charset="-18"/>
              </a:rPr>
              <a:t>→ místní specifika, tvůrčí 	myšlení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8499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evropské prostorové plánování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6828" cy="435253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iniciace na platformě </a:t>
            </a:r>
            <a:r>
              <a:rPr lang="cs-CZ" b="1" dirty="0">
                <a:latin typeface="Tw Cen MT" panose="020B0602020104020603" pitchFamily="34" charset="-18"/>
              </a:rPr>
              <a:t>Rady Evropy</a:t>
            </a:r>
            <a:r>
              <a:rPr lang="cs-CZ" dirty="0">
                <a:latin typeface="Tw Cen MT" panose="020B0602020104020603" pitchFamily="34" charset="-18"/>
              </a:rPr>
              <a:t>/</a:t>
            </a:r>
            <a:r>
              <a:rPr lang="cs-CZ" b="1" dirty="0">
                <a:latin typeface="Tw Cen MT" panose="020B0602020104020603" pitchFamily="34" charset="-18"/>
              </a:rPr>
              <a:t>EU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debata podmíněna širšími trendy: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globalizace trhu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vznik konkurujících měst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kultura mobility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zhoršování ŽP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pohled na </a:t>
            </a:r>
            <a:r>
              <a:rPr lang="cs-CZ" b="1" dirty="0">
                <a:latin typeface="Tw Cen MT" panose="020B0602020104020603" pitchFamily="34" charset="-18"/>
              </a:rPr>
              <a:t>města</a:t>
            </a:r>
            <a:r>
              <a:rPr lang="cs-CZ" dirty="0">
                <a:latin typeface="Tw Cen MT" panose="020B0602020104020603" pitchFamily="34" charset="-18"/>
              </a:rPr>
              <a:t> jako: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uzly v konkurenčním ekonomickém prostoru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místa s potenciálem mírnit meziregionální rozdíly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F1A0D9-4027-41C4-9004-1767F5695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8" y="1690688"/>
            <a:ext cx="5816972" cy="5167311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9B05639-23C7-4B80-8B37-AC40A3B9BD7A}"/>
              </a:ext>
            </a:extLst>
          </p:cNvPr>
          <p:cNvSpPr/>
          <p:nvPr/>
        </p:nvSpPr>
        <p:spPr>
          <a:xfrm>
            <a:off x="10531554" y="6231265"/>
            <a:ext cx="2007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Maier (2004), vlastní úprava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DDC2215-0531-4ECA-B606-AD3818BF84FC}"/>
              </a:ext>
            </a:extLst>
          </p:cNvPr>
          <p:cNvSpPr/>
          <p:nvPr/>
        </p:nvSpPr>
        <p:spPr>
          <a:xfrm>
            <a:off x="7927450" y="1825625"/>
            <a:ext cx="2449002" cy="48820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12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ESDP (1999) </a:t>
            </a:r>
            <a:b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</a:br>
            <a:r>
              <a:rPr lang="cs-CZ" i="1" cap="all" dirty="0">
                <a:solidFill>
                  <a:srgbClr val="50B4C8"/>
                </a:solidFill>
                <a:latin typeface="Tw Cen MT" panose="020B0602020104020603" pitchFamily="34" charset="-18"/>
              </a:rPr>
              <a:t>= Evropské perspektivy územního rozvoje</a:t>
            </a:r>
            <a:endParaRPr lang="cs-CZ" i="1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59596" cy="4360489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prostorový rámec, ve kterém mají operovat ostatní evropské sektorové či regionální politiky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nezávaznost dokumentu</a:t>
            </a:r>
          </a:p>
          <a:p>
            <a:pPr lvl="1">
              <a:spcAft>
                <a:spcPts val="600"/>
              </a:spcAft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oblast prostorového plánování není kompetenčně zakotvena ve smlouvách o EU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hospodářská a sociální soudržnost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zachování přírodních zdrojů a kulturního dědictví</a:t>
            </a:r>
          </a:p>
          <a:p>
            <a:pPr>
              <a:spcAft>
                <a:spcPts val="600"/>
              </a:spcAft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vyváženější konkurenceschopnost evropského území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politické řešení ve 3 oblastech: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vyvážený polycentrický sídelní systém a vztah města a venkova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rovnost dosažitelnosti infrastruktur a vzdělanosti</a:t>
            </a:r>
          </a:p>
          <a:p>
            <a:pPr lvl="1">
              <a:spcAft>
                <a:spcPts val="600"/>
              </a:spcAft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inteligentní management a rozvoj přírodního a kulturního dědictví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praktická implementace skrze iniciativy: INTERREG, ESPON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B1F51F-6349-4349-BD12-B8325269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232" y="2138901"/>
            <a:ext cx="3588229" cy="35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23F5A0-96CE-4380-B683-D77A724A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19" y="0"/>
            <a:ext cx="5535265" cy="68580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05389F7-7463-41E7-A042-4623EE2B248D}"/>
              </a:ext>
            </a:extLst>
          </p:cNvPr>
          <p:cNvSpPr/>
          <p:nvPr/>
        </p:nvSpPr>
        <p:spPr>
          <a:xfrm>
            <a:off x="6476295" y="6550223"/>
            <a:ext cx="28783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Waterhout</a:t>
            </a:r>
            <a:r>
              <a:rPr lang="cs-CZ" sz="1400" dirty="0">
                <a:latin typeface="Tw Cen MT" panose="020B0602020104020603" pitchFamily="34" charset="-18"/>
              </a:rPr>
              <a:t> (2008)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C3BB23A0-81F7-4A42-B233-DFCE5A85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975" y="4826441"/>
            <a:ext cx="4102874" cy="14153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podpora nových dynamických globálních integračních zón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69451CE-CA46-4C1F-BB97-A887CFA2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211" y="1988"/>
            <a:ext cx="4408913" cy="4072947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AB8ADE8-42A2-4FEC-878C-71647801D860}"/>
              </a:ext>
            </a:extLst>
          </p:cNvPr>
          <p:cNvSpPr/>
          <p:nvPr/>
        </p:nvSpPr>
        <p:spPr>
          <a:xfrm>
            <a:off x="9978886" y="4074935"/>
            <a:ext cx="2525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ESPON (2014)</a:t>
            </a:r>
          </a:p>
        </p:txBody>
      </p:sp>
    </p:spTree>
    <p:extLst>
      <p:ext uri="{BB962C8B-B14F-4D97-AF65-F5344CB8AC3E}">
        <p14:creationId xmlns:p14="http://schemas.microsoft.com/office/powerpoint/2010/main" val="1010297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905389F7-7463-41E7-A042-4623EE2B248D}"/>
              </a:ext>
            </a:extLst>
          </p:cNvPr>
          <p:cNvSpPr/>
          <p:nvPr/>
        </p:nvSpPr>
        <p:spPr>
          <a:xfrm>
            <a:off x="10694503" y="6334780"/>
            <a:ext cx="1669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Waterhout</a:t>
            </a:r>
            <a:r>
              <a:rPr lang="cs-CZ" sz="1400" dirty="0">
                <a:latin typeface="Tw Cen MT" panose="020B0602020104020603" pitchFamily="34" charset="-18"/>
              </a:rPr>
              <a:t> (2008)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A011F79-B0A4-4025-8BA3-77F56B5D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4808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E6EA2A9-EDAC-466F-B085-0AD73AF85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298" y="0"/>
            <a:ext cx="4595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098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10456</TotalTime>
  <Words>632</Words>
  <Application>Microsoft Office PowerPoint</Application>
  <PresentationFormat>Širokoúhlá obrazovka</PresentationFormat>
  <Paragraphs>98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Tw Cen MT</vt:lpstr>
      <vt:lpstr>Wingdings</vt:lpstr>
      <vt:lpstr>Motiv Office</vt:lpstr>
      <vt:lpstr>plánování v evropském měřítku</vt:lpstr>
      <vt:lpstr>Osnova</vt:lpstr>
      <vt:lpstr>globální / městské problémy 20. století</vt:lpstr>
      <vt:lpstr>Proměny role plánování</vt:lpstr>
      <vt:lpstr>Prezentace aplikace PowerPoint</vt:lpstr>
      <vt:lpstr>evropské prostorové plánování</vt:lpstr>
      <vt:lpstr>ESDP (1999)  = Evropské perspektivy územního rozvoje</vt:lpstr>
      <vt:lpstr>Prezentace aplikace PowerPoint</vt:lpstr>
      <vt:lpstr>Prezentace aplikace PowerPoint</vt:lpstr>
      <vt:lpstr>Prezentace aplikace PowerPoint</vt:lpstr>
      <vt:lpstr>Polycentrický rozvoj</vt:lpstr>
      <vt:lpstr>„Gateway cities“</vt:lpstr>
      <vt:lpstr>Územní agenda</vt:lpstr>
      <vt:lpstr>Územní soudržnost</vt:lpstr>
      <vt:lpstr>Prezentace aplikace PowerPoint</vt:lpstr>
      <vt:lpstr>„Umbrella“ koncept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Každodenní mobilita ve volném čase</dc:title>
  <dc:creator>Jiří Malý</dc:creator>
  <cp:lastModifiedBy>Jiří Malý</cp:lastModifiedBy>
  <cp:revision>357</cp:revision>
  <dcterms:created xsi:type="dcterms:W3CDTF">2022-02-23T13:33:32Z</dcterms:created>
  <dcterms:modified xsi:type="dcterms:W3CDTF">2024-10-18T08:22:30Z</dcterms:modified>
</cp:coreProperties>
</file>