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258" r:id="rId3"/>
    <p:sldId id="315" r:id="rId4"/>
    <p:sldId id="406" r:id="rId5"/>
    <p:sldId id="316" r:id="rId6"/>
    <p:sldId id="407" r:id="rId7"/>
    <p:sldId id="413" r:id="rId8"/>
    <p:sldId id="414" r:id="rId9"/>
    <p:sldId id="412" r:id="rId10"/>
    <p:sldId id="415" r:id="rId11"/>
    <p:sldId id="408" r:id="rId12"/>
    <p:sldId id="410" r:id="rId13"/>
    <p:sldId id="416" r:id="rId14"/>
    <p:sldId id="411" r:id="rId15"/>
    <p:sldId id="417" r:id="rId16"/>
    <p:sldId id="418" r:id="rId17"/>
    <p:sldId id="421" r:id="rId18"/>
    <p:sldId id="419" r:id="rId19"/>
    <p:sldId id="420" r:id="rId20"/>
    <p:sldId id="423" r:id="rId21"/>
    <p:sldId id="424" r:id="rId22"/>
    <p:sldId id="422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363"/>
    <a:srgbClr val="50B4C8"/>
    <a:srgbClr val="B297C9"/>
    <a:srgbClr val="E2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9B326-8B35-46DD-9DB4-76835E658B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213C63-DCD0-4840-A2BC-7412CA5D3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C59D3E-7D6E-486A-A2E4-6FE4C3A42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22F0E9-82B3-48DB-A23A-4F4A326C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FD00C-0BD3-49DD-9412-517E047B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79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F45B9-D7A7-47DA-9A61-AD62FC2C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B1B25CE-056C-41B2-AF6D-B7E47BE74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1D4131-E1B8-4509-B1D8-5655E2C0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531DB4-4FA4-45A7-B348-50734832D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8DA411-6BCB-4CF6-8B6E-63F7CA79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664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C3D619-E752-4EB4-A9F3-C1601F6165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D25F0B7-58EE-46FA-909C-5B88B2B16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8E7BFB-24D5-4BF6-96C2-A7C0CF7A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F2513-3EB7-4322-92B5-A3CEDDEA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02F0CC-EAD2-4158-9226-34FC4415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24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C3389-3251-46D7-B256-AED90C3BE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61AC53-8611-410C-BEEA-602EDBB7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83EB8A-9753-44AC-A808-D2F9A81D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06645B-4858-48B6-898A-AAEAAD47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C969-22C1-41A6-96C1-65DD17E9A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46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0CBDF8-DF49-4D25-B5F0-19882B24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895902F-8AF1-48F7-9B1F-9BD02A78A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A13EFD-F458-43A9-8C41-C5124173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006B4E-4E2C-42A2-810B-B23F36D0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C1479-6503-4FD4-9040-F40FEA6BF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22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94F17-B09F-4F45-869E-D8519718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EB493C-93B3-4045-9C86-6B9494C0F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543E4BD-1B77-46E9-9928-3751493C8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0F5655C-C121-43B4-9705-582D6A1FF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689C25-D242-45CE-A357-76FB81AA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70CC0A-5209-49C5-9877-FCF4A2EF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4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6CFB4-1780-4886-95F8-7B007D2F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35FFF8B-61DD-46BE-B4D9-9EDC82487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92FB40-2B7D-43E1-B748-EA3960216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110F871-40F2-48F2-883F-92B2396C0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E0986B2-6982-4DA0-92B8-494C709CB0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431223-4452-4941-866D-F0C508AEC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0C5E743-1FC2-4CD4-9681-FFC437F91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87986F3-443D-4438-BB1C-2BB336C6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95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8A27A-5764-4D2C-985B-7527CAF5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C14314-1400-45B5-AAAF-5D9A0609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5DE1A03-7BCB-4A81-A4D9-8FDC6D8B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DD284D-2900-4ABD-A97C-467F43B1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5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F35857-6DD1-4AF8-A116-326A1B2B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86A6B29-10A0-42B4-9219-88927E7C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76BA1E-88BC-42DA-BEC5-D749B0246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34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6DCFC-EDEE-47F9-B445-41CBEEC9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B73494-52D2-46F8-BD53-091C23A94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1F9B2DD-03E4-4326-A896-1BB0F1DB4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DBDA8-3F0B-475D-A9B0-EBB16577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6C80A0-2158-4810-918B-0219461C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7CC6D0-A079-4941-A126-0216FAE2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9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2336F-7EC2-4F0A-8180-0051420F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F8EEF40-1229-4F15-B7DE-536F8387F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FB4FD09-5C1B-4B67-B8A1-348E16E25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178178-DA57-4441-AFA4-DD1B3463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88262F-8F52-43BC-BEC0-D7BB70062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AE032A-075E-4CE1-86C4-991EA777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41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1B26760-1F0E-4E78-AA9C-F580475D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B7B232-BABE-4AB2-BB66-228C4D1D7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DFD77F-2117-42BC-BC9D-223DE782E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E1F5-8621-4B47-A4F3-696459480994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B7C2A7-5A5F-4A8B-A676-ABDA5ECFB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0DB0D-7F98-45B5-AFB5-ABF13060D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D4C0-41C1-423B-BF61-837A2670A5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11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D00FCD-26DB-40A4-AF0F-6EC84CFA2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7739" y="1122363"/>
            <a:ext cx="9276522" cy="2387600"/>
          </a:xfrm>
        </p:spPr>
        <p:txBody>
          <a:bodyPr>
            <a:normAutofit fontScale="90000"/>
          </a:bodyPr>
          <a:lstStyle/>
          <a:p>
            <a:r>
              <a:rPr lang="cs-CZ" b="1" cap="all" dirty="0">
                <a:solidFill>
                  <a:srgbClr val="50B4C8"/>
                </a:solidFill>
                <a:latin typeface="Tw Cen MT" panose="020B0602020104020603" pitchFamily="34" charset="-18"/>
              </a:rPr>
              <a:t>postmoderní urbanismus: koncepty a aplikace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CBEE8F-F1A5-4A3F-AA41-95B0825A2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latin typeface="Tw Cen MT" panose="020B0602020104020603" pitchFamily="34" charset="-18"/>
              </a:rPr>
              <a:t>Z0136 Územní plánování a urbanismus – podzim 2024</a:t>
            </a:r>
          </a:p>
        </p:txBody>
      </p:sp>
    </p:spTree>
    <p:extLst>
      <p:ext uri="{BB962C8B-B14F-4D97-AF65-F5344CB8AC3E}">
        <p14:creationId xmlns:p14="http://schemas.microsoft.com/office/powerpoint/2010/main" val="66394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transit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oriented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development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– TOD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56304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Tw Cen MT" panose="020B0602020104020603" pitchFamily="34" charset="-18"/>
              </a:rPr>
              <a:t>Rosslyn-Ballston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Corridor</a:t>
            </a:r>
            <a:r>
              <a:rPr lang="cs-CZ" dirty="0">
                <a:latin typeface="Tw Cen MT" panose="020B0602020104020603" pitchFamily="34" charset="-18"/>
              </a:rPr>
              <a:t> (</a:t>
            </a:r>
            <a:r>
              <a:rPr lang="cs-CZ" dirty="0" err="1">
                <a:latin typeface="Tw Cen MT" panose="020B0602020104020603" pitchFamily="34" charset="-18"/>
              </a:rPr>
              <a:t>Arlington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County</a:t>
            </a:r>
            <a:r>
              <a:rPr lang="cs-CZ" dirty="0">
                <a:latin typeface="Tw Cen MT" panose="020B0602020104020603" pitchFamily="34" charset="-18"/>
              </a:rPr>
              <a:t>, Virginia)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F88DE77-8D33-41D9-9106-04131ACB6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2419350"/>
            <a:ext cx="6638925" cy="4438650"/>
          </a:xfrm>
          <a:prstGeom prst="rect">
            <a:avLst/>
          </a:prstGeom>
        </p:spPr>
      </p:pic>
      <p:pic>
        <p:nvPicPr>
          <p:cNvPr id="3074" name="Picture 2" descr="Rosslyn Ballston Corridor">
            <a:extLst>
              <a:ext uri="{FF2B5EF4-FFF2-40B4-BE49-F238E27FC236}">
                <a16:creationId xmlns:a16="http://schemas.microsoft.com/office/drawing/2014/main" id="{5C2CFAF9-440D-4049-AD3A-519B4143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231"/>
            <a:ext cx="5715000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DB1FDB4-18DE-49A0-8999-56A5CFCAC31A}"/>
              </a:ext>
            </a:extLst>
          </p:cNvPr>
          <p:cNvSpPr/>
          <p:nvPr/>
        </p:nvSpPr>
        <p:spPr>
          <a:xfrm>
            <a:off x="0" y="5871995"/>
            <a:ext cx="2358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Zdroj: https://www.arlingtonva.us/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250C4F4-70BF-4959-B675-A50DFADA2268}"/>
              </a:ext>
            </a:extLst>
          </p:cNvPr>
          <p:cNvSpPr/>
          <p:nvPr/>
        </p:nvSpPr>
        <p:spPr>
          <a:xfrm>
            <a:off x="9989666" y="6585681"/>
            <a:ext cx="2202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https://thearlingtonexpert.com/</a:t>
            </a:r>
          </a:p>
        </p:txBody>
      </p:sp>
    </p:spTree>
    <p:extLst>
      <p:ext uri="{BB962C8B-B14F-4D97-AF65-F5344CB8AC3E}">
        <p14:creationId xmlns:p14="http://schemas.microsoft.com/office/powerpoint/2010/main" val="82751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eko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-urbanismus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7486816" cy="4799207"/>
          </a:xfrm>
        </p:spPr>
        <p:txBody>
          <a:bodyPr>
            <a:normAutofit fontScale="925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nové výzvy: změna klimatu, ubývání zdrojů, životní prostředí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principy </a:t>
            </a:r>
            <a:r>
              <a:rPr lang="cs-CZ" b="1" dirty="0">
                <a:latin typeface="Tw Cen MT" panose="020B0602020104020603" pitchFamily="34" charset="-18"/>
              </a:rPr>
              <a:t>udržitelného rozvoje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dominantní paradigma městského plánování od přelomu tisíciletí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u="sng" dirty="0">
                <a:latin typeface="Tw Cen MT" panose="020B0602020104020603" pitchFamily="34" charset="-18"/>
              </a:rPr>
              <a:t>navíc</a:t>
            </a:r>
            <a:r>
              <a:rPr lang="cs-CZ" dirty="0">
                <a:latin typeface="Tw Cen MT" panose="020B0602020104020603" pitchFamily="34" charset="-18"/>
              </a:rPr>
              <a:t> environmentální cíle: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nízkouhlíková města s nižší ekologickou stopou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transformace měst → výroba znalostí, vzdělávání, inovace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zvýšení produktivity zdrojů (energie, pracovní síla)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širší záběr → různá měřítka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Richard </a:t>
            </a:r>
            <a:r>
              <a:rPr lang="cs-CZ" dirty="0" err="1">
                <a:latin typeface="Tw Cen MT" panose="020B0602020104020603" pitchFamily="34" charset="-18"/>
              </a:rPr>
              <a:t>Register</a:t>
            </a:r>
            <a:r>
              <a:rPr lang="cs-CZ" dirty="0">
                <a:latin typeface="Tw Cen MT" panose="020B0602020104020603" pitchFamily="34" charset="-18"/>
              </a:rPr>
              <a:t> – „</a:t>
            </a:r>
            <a:r>
              <a:rPr lang="cs-CZ" dirty="0" err="1">
                <a:latin typeface="Tw Cen MT" panose="020B0602020104020603" pitchFamily="34" charset="-18"/>
              </a:rPr>
              <a:t>Eco</a:t>
            </a:r>
            <a:r>
              <a:rPr lang="cs-CZ" dirty="0">
                <a:latin typeface="Tw Cen MT" panose="020B0602020104020603" pitchFamily="34" charset="-18"/>
              </a:rPr>
              <a:t>-city“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2DBA532A-B2FA-4C29-BCAD-D39D607CA5AE}"/>
              </a:ext>
            </a:extLst>
          </p:cNvPr>
          <p:cNvSpPr/>
          <p:nvPr/>
        </p:nvSpPr>
        <p:spPr>
          <a:xfrm>
            <a:off x="8579455" y="2453777"/>
            <a:ext cx="3121683" cy="4174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B297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50B4C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D282351-BF71-4F78-84CF-D582A43EDEDD}"/>
              </a:ext>
            </a:extLst>
          </p:cNvPr>
          <p:cNvSpPr txBox="1"/>
          <p:nvPr/>
        </p:nvSpPr>
        <p:spPr>
          <a:xfrm>
            <a:off x="9000213" y="3123193"/>
            <a:ext cx="235358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sustainable neighborhoods</a:t>
            </a:r>
            <a:endParaRPr lang="cs-CZ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eco-city</a:t>
            </a:r>
            <a:endParaRPr lang="cs-CZ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eco</a:t>
            </a:r>
            <a:r>
              <a:rPr lang="cs-CZ" sz="2000" dirty="0">
                <a:solidFill>
                  <a:srgbClr val="50B4C8"/>
                </a:solidFill>
                <a:latin typeface="Tw Cen MT" panose="020B0602020104020603" pitchFamily="34" charset="-18"/>
              </a:rPr>
              <a:t>-</a:t>
            </a: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town</a:t>
            </a:r>
            <a:endParaRPr lang="cs-CZ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cs-CZ" sz="2000" dirty="0" err="1">
                <a:solidFill>
                  <a:srgbClr val="50B4C8"/>
                </a:solidFill>
                <a:latin typeface="Tw Cen MT" panose="020B0602020104020603" pitchFamily="34" charset="-18"/>
              </a:rPr>
              <a:t>eco-district</a:t>
            </a:r>
            <a:endParaRPr lang="en-US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ubiquitous city</a:t>
            </a:r>
            <a:endParaRPr lang="cs-CZ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digital city</a:t>
            </a:r>
            <a:endParaRPr lang="cs-CZ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green city</a:t>
            </a:r>
            <a:endParaRPr lang="cs-CZ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  <a:p>
            <a:pPr marL="285750" indent="-285750">
              <a:spcBef>
                <a:spcPts val="600"/>
              </a:spcBef>
              <a:buFont typeface="Calibri" panose="020F0502020204030204" pitchFamily="34" charset="0"/>
              <a:buChar char="→"/>
            </a:pPr>
            <a:r>
              <a:rPr lang="en-US" sz="2000" dirty="0">
                <a:solidFill>
                  <a:srgbClr val="50B4C8"/>
                </a:solidFill>
                <a:latin typeface="Tw Cen MT" panose="020B0602020104020603" pitchFamily="34" charset="-18"/>
              </a:rPr>
              <a:t>resilient city</a:t>
            </a:r>
            <a:endParaRPr lang="cs-CZ" sz="2000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pic>
        <p:nvPicPr>
          <p:cNvPr id="6" name="Grafický objekt 5" descr="Žárovka">
            <a:extLst>
              <a:ext uri="{FF2B5EF4-FFF2-40B4-BE49-F238E27FC236}">
                <a16:creationId xmlns:a16="http://schemas.microsoft.com/office/drawing/2014/main" id="{BB529332-E4CB-48DE-B63C-D1F6085F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297" y="2554485"/>
            <a:ext cx="468000" cy="468000"/>
          </a:xfrm>
          <a:prstGeom prst="rect">
            <a:avLst/>
          </a:prstGeom>
        </p:spPr>
      </p:pic>
      <p:pic>
        <p:nvPicPr>
          <p:cNvPr id="4098" name="Picture 2" descr="Richard Register - Ecocity Builders">
            <a:extLst>
              <a:ext uri="{FF2B5EF4-FFF2-40B4-BE49-F238E27FC236}">
                <a16:creationId xmlns:a16="http://schemas.microsoft.com/office/drawing/2014/main" id="{68F32CF9-FFFE-4531-8586-E6230D2A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546" y="177984"/>
            <a:ext cx="28575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D5BE40D-FBCB-4994-AFDA-B016D0FC4FC5}"/>
              </a:ext>
            </a:extLst>
          </p:cNvPr>
          <p:cNvSpPr/>
          <p:nvPr/>
        </p:nvSpPr>
        <p:spPr>
          <a:xfrm>
            <a:off x="9906297" y="6624832"/>
            <a:ext cx="23099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https://ecocitybuilders.org/</a:t>
            </a:r>
          </a:p>
        </p:txBody>
      </p:sp>
    </p:spTree>
    <p:extLst>
      <p:ext uri="{BB962C8B-B14F-4D97-AF65-F5344CB8AC3E}">
        <p14:creationId xmlns:p14="http://schemas.microsoft.com/office/powerpoint/2010/main" val="343801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F642A39-A03B-441A-B1AD-CEAE6387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42363" cy="486222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32BB40B-13A9-4CB1-90D2-375B12D8E16D}"/>
              </a:ext>
            </a:extLst>
          </p:cNvPr>
          <p:cNvSpPr/>
          <p:nvPr/>
        </p:nvSpPr>
        <p:spPr>
          <a:xfrm>
            <a:off x="61951" y="4969767"/>
            <a:ext cx="6480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Začlenění zelených technologií (solární panely, odpařovací chladící věže) v </a:t>
            </a:r>
            <a:r>
              <a:rPr lang="cs-CZ" sz="2000" dirty="0" err="1"/>
              <a:t>Masdar</a:t>
            </a:r>
            <a:r>
              <a:rPr lang="cs-CZ" sz="2000" dirty="0"/>
              <a:t> city (SAE)</a:t>
            </a:r>
          </a:p>
          <a:p>
            <a:r>
              <a:rPr lang="cs-CZ" sz="1200" dirty="0"/>
              <a:t>Zdroj: </a:t>
            </a:r>
            <a:r>
              <a:rPr lang="cs-CZ" sz="1200" dirty="0" err="1"/>
              <a:t>Sharifi</a:t>
            </a:r>
            <a:r>
              <a:rPr lang="cs-CZ" sz="1200" dirty="0"/>
              <a:t> (2016)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C54E5EA-4945-4DB4-BB5D-BFB81EF8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930" y="0"/>
            <a:ext cx="5585069" cy="401540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1C10DA-DF9D-49FA-9DBC-4196BBFEC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549" y="3872285"/>
            <a:ext cx="3794500" cy="291307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560C9FA0-3B6A-4CC2-91DD-E821BA1B04A9}"/>
              </a:ext>
            </a:extLst>
          </p:cNvPr>
          <p:cNvSpPr/>
          <p:nvPr/>
        </p:nvSpPr>
        <p:spPr>
          <a:xfrm>
            <a:off x="5602197" y="6062196"/>
            <a:ext cx="267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Zelené město, Praha 9</a:t>
            </a:r>
          </a:p>
          <a:p>
            <a:r>
              <a:rPr lang="cs-CZ" sz="1200" dirty="0"/>
              <a:t>Zdroj: </a:t>
            </a:r>
            <a:r>
              <a:rPr lang="cs-CZ" sz="1200" dirty="0" err="1"/>
              <a:t>idnes</a:t>
            </a:r>
            <a:r>
              <a:rPr lang="cs-CZ" sz="1200" dirty="0"/>
              <a:t>, DARAMIS (2024)</a:t>
            </a:r>
          </a:p>
        </p:txBody>
      </p:sp>
    </p:spTree>
    <p:extLst>
      <p:ext uri="{BB962C8B-B14F-4D97-AF65-F5344CB8AC3E}">
        <p14:creationId xmlns:p14="http://schemas.microsoft.com/office/powerpoint/2010/main" val="607429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15 minutové město (15</a:t>
            </a:r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m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C)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8454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Carlos </a:t>
            </a:r>
            <a:r>
              <a:rPr lang="cs-CZ" dirty="0" err="1">
                <a:latin typeface="Tw Cen MT" panose="020B0602020104020603" pitchFamily="34" charset="-18"/>
              </a:rPr>
              <a:t>Moreno</a:t>
            </a:r>
            <a:r>
              <a:rPr lang="cs-CZ" dirty="0">
                <a:latin typeface="Tw Cen MT" panose="020B0602020104020603" pitchFamily="34" charset="-18"/>
              </a:rPr>
              <a:t> – </a:t>
            </a:r>
            <a:r>
              <a:rPr lang="cs-CZ" i="1" dirty="0">
                <a:latin typeface="Tw Cen MT" panose="020B0602020104020603" pitchFamily="34" charset="-18"/>
              </a:rPr>
              <a:t>„</a:t>
            </a:r>
            <a:r>
              <a:rPr lang="fr-FR" i="1" dirty="0">
                <a:latin typeface="Tw Cen MT" panose="020B0602020104020603" pitchFamily="34" charset="-18"/>
              </a:rPr>
              <a:t>La ville du quart d'heure</a:t>
            </a:r>
            <a:r>
              <a:rPr lang="cs-CZ" i="1" dirty="0">
                <a:latin typeface="Tw Cen MT" panose="020B0602020104020603" pitchFamily="34" charset="-18"/>
              </a:rPr>
              <a:t>“</a:t>
            </a:r>
            <a:r>
              <a:rPr lang="cs-CZ" dirty="0">
                <a:latin typeface="Tw Cen MT" panose="020B0602020104020603" pitchFamily="34" charset="-18"/>
              </a:rPr>
              <a:t> (2016)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návaznost na Nový urbanismus, myšlenky J. </a:t>
            </a:r>
            <a:r>
              <a:rPr lang="cs-CZ" dirty="0" err="1">
                <a:latin typeface="Tw Cen MT" panose="020B0602020104020603" pitchFamily="34" charset="-18"/>
              </a:rPr>
              <a:t>Jacobs</a:t>
            </a: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paradigma ropné éry → </a:t>
            </a:r>
            <a:r>
              <a:rPr lang="cs-CZ" b="1" dirty="0">
                <a:latin typeface="Tw Cen MT" panose="020B0602020104020603" pitchFamily="34" charset="-18"/>
              </a:rPr>
              <a:t>všudypřítomný automobil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emise z budov, sítí vytápění a chlazení, dopravy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sekvenční chronologie města nahrazena </a:t>
            </a:r>
            <a:r>
              <a:rPr lang="cs-CZ" b="1" dirty="0" err="1">
                <a:latin typeface="Tw Cen MT" panose="020B0602020104020603" pitchFamily="34" charset="-18"/>
              </a:rPr>
              <a:t>multirytmickým</a:t>
            </a:r>
            <a:r>
              <a:rPr lang="cs-CZ" b="1" dirty="0">
                <a:latin typeface="Tw Cen MT" panose="020B0602020104020603" pitchFamily="34" charset="-18"/>
              </a:rPr>
              <a:t> prostředím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růst počtu obyvatel → </a:t>
            </a:r>
            <a:r>
              <a:rPr lang="cs-CZ" b="1" dirty="0">
                <a:latin typeface="Tw Cen MT" panose="020B0602020104020603" pitchFamily="34" charset="-18"/>
              </a:rPr>
              <a:t>výstavba bytů </a:t>
            </a:r>
            <a:r>
              <a:rPr lang="cs-CZ" dirty="0">
                <a:latin typeface="Tw Cen MT" panose="020B0602020104020603" pitchFamily="34" charset="-18"/>
              </a:rPr>
              <a:t>ve městech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i="1" dirty="0">
                <a:latin typeface="Tw Cen MT" panose="020B0602020104020603" pitchFamily="34" charset="-18"/>
              </a:rPr>
              <a:t>„Sladění požadavků udržitelného města a nových životních rytmů </a:t>
            </a:r>
            <a:br>
              <a:rPr lang="cs-CZ" i="1" dirty="0">
                <a:latin typeface="Tw Cen MT" panose="020B0602020104020603" pitchFamily="34" charset="-18"/>
              </a:rPr>
            </a:br>
            <a:r>
              <a:rPr lang="cs-CZ" i="1" dirty="0">
                <a:latin typeface="Tw Cen MT" panose="020B0602020104020603" pitchFamily="34" charset="-18"/>
              </a:rPr>
              <a:t>s jinými způsoby bydlení, práce a trávení volného času vyžaduje transformaci městského prostoru“ </a:t>
            </a:r>
            <a:r>
              <a:rPr lang="cs-CZ" dirty="0">
                <a:latin typeface="Tw Cen MT" panose="020B0602020104020603" pitchFamily="34" charset="-18"/>
              </a:rPr>
              <a:t>(</a:t>
            </a:r>
            <a:r>
              <a:rPr lang="cs-CZ" dirty="0" err="1">
                <a:latin typeface="Tw Cen MT" panose="020B0602020104020603" pitchFamily="34" charset="-18"/>
              </a:rPr>
              <a:t>Moreno</a:t>
            </a:r>
            <a:r>
              <a:rPr lang="cs-CZ" dirty="0">
                <a:latin typeface="Tw Cen MT" panose="020B0602020104020603" pitchFamily="34" charset="-18"/>
              </a:rPr>
              <a:t>, 2016)</a:t>
            </a:r>
            <a:endParaRPr lang="cs-CZ" b="1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8387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Původní parametry 15mC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6757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polycentrické město – hybné síly: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026" name="Picture 2" descr="Smartcities 04 00006 g001">
            <a:extLst>
              <a:ext uri="{FF2B5EF4-FFF2-40B4-BE49-F238E27FC236}">
                <a16:creationId xmlns:a16="http://schemas.microsoft.com/office/drawing/2014/main" id="{A5988492-4A23-44B2-9F4C-3945CA04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80" y="2679590"/>
            <a:ext cx="4119410" cy="417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C5724DB-C627-4F05-83AE-1FF69C3B8D4C}"/>
              </a:ext>
            </a:extLst>
          </p:cNvPr>
          <p:cNvSpPr txBox="1">
            <a:spLocks/>
          </p:cNvSpPr>
          <p:nvPr/>
        </p:nvSpPr>
        <p:spPr>
          <a:xfrm>
            <a:off x="6905924" y="1825625"/>
            <a:ext cx="4901763" cy="4742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„</a:t>
            </a:r>
            <a:r>
              <a:rPr lang="cs-CZ" dirty="0" err="1">
                <a:latin typeface="Tw Cen MT" panose="020B0602020104020603" pitchFamily="34" charset="-18"/>
              </a:rPr>
              <a:t>hyperblízkost</a:t>
            </a:r>
            <a:r>
              <a:rPr lang="cs-CZ" dirty="0">
                <a:latin typeface="Tw Cen MT" panose="020B0602020104020603" pitchFamily="34" charset="-18"/>
              </a:rPr>
              <a:t>“ → dostupnost do 15 minut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bydlení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práce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obchody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zdravotní péče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vzdělávání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zábava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optimální hustota zalidnění a funkcí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sociální a funkční mix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aplikace technologií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propojení čtvrtí se službami veřejné mobility 24/7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25A75D1-E0BB-4420-AA4E-C3EFAC4FC4EA}"/>
              </a:ext>
            </a:extLst>
          </p:cNvPr>
          <p:cNvSpPr txBox="1"/>
          <p:nvPr/>
        </p:nvSpPr>
        <p:spPr>
          <a:xfrm>
            <a:off x="2579780" y="2310258"/>
            <a:ext cx="176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všudypřítomnost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740E185-8455-4805-BF55-47C1D446A030}"/>
              </a:ext>
            </a:extLst>
          </p:cNvPr>
          <p:cNvSpPr/>
          <p:nvPr/>
        </p:nvSpPr>
        <p:spPr>
          <a:xfrm>
            <a:off x="145665" y="6499788"/>
            <a:ext cx="2517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Moreno</a:t>
            </a:r>
            <a:r>
              <a:rPr lang="cs-CZ" sz="1200" dirty="0"/>
              <a:t> et al. (2021)</a:t>
            </a:r>
          </a:p>
        </p:txBody>
      </p:sp>
    </p:spTree>
    <p:extLst>
      <p:ext uri="{BB962C8B-B14F-4D97-AF65-F5344CB8AC3E}">
        <p14:creationId xmlns:p14="http://schemas.microsoft.com/office/powerpoint/2010/main" val="217296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Inovativnost 15mC?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14113" cy="4304831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Německo 80./90. léta: </a:t>
            </a:r>
            <a:r>
              <a:rPr lang="cs-CZ" i="1" dirty="0">
                <a:latin typeface="Tw Cen MT" panose="020B0602020104020603" pitchFamily="34" charset="-18"/>
              </a:rPr>
              <a:t>„Die </a:t>
            </a:r>
            <a:r>
              <a:rPr lang="cs-CZ" i="1" dirty="0" err="1">
                <a:latin typeface="Tw Cen MT" panose="020B0602020104020603" pitchFamily="34" charset="-18"/>
              </a:rPr>
              <a:t>Stadt</a:t>
            </a:r>
            <a:r>
              <a:rPr lang="cs-CZ" i="1" dirty="0">
                <a:latin typeface="Tw Cen MT" panose="020B0602020104020603" pitchFamily="34" charset="-18"/>
              </a:rPr>
              <a:t> der </a:t>
            </a:r>
            <a:r>
              <a:rPr lang="cs-CZ" i="1" dirty="0" err="1">
                <a:latin typeface="Tw Cen MT" panose="020B0602020104020603" pitchFamily="34" charset="-18"/>
              </a:rPr>
              <a:t>kurzen</a:t>
            </a:r>
            <a:r>
              <a:rPr lang="cs-CZ" i="1" dirty="0">
                <a:latin typeface="Tw Cen MT" panose="020B0602020104020603" pitchFamily="34" charset="-18"/>
              </a:rPr>
              <a:t> </a:t>
            </a:r>
            <a:r>
              <a:rPr lang="cs-CZ" i="1" dirty="0" err="1">
                <a:latin typeface="Tw Cen MT" panose="020B0602020104020603" pitchFamily="34" charset="-18"/>
              </a:rPr>
              <a:t>Wege</a:t>
            </a:r>
            <a:r>
              <a:rPr lang="cs-CZ" i="1" dirty="0">
                <a:latin typeface="Tw Cen MT" panose="020B0602020104020603" pitchFamily="34" charset="-18"/>
              </a:rPr>
              <a:t>“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i="1" dirty="0">
                <a:solidFill>
                  <a:srgbClr val="F96363"/>
                </a:solidFill>
                <a:latin typeface="Tw Cen MT" panose="020B0602020104020603" pitchFamily="34" charset="-18"/>
              </a:rPr>
              <a:t>M</a:t>
            </a:r>
            <a:r>
              <a:rPr lang="cs-CZ" b="1" dirty="0">
                <a:solidFill>
                  <a:srgbClr val="F96363"/>
                </a:solidFill>
                <a:latin typeface="Tw Cen MT" panose="020B0602020104020603" pitchFamily="34" charset="-18"/>
              </a:rPr>
              <a:t>ěsto krátkých vzdáleností (MKV)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reakce na rozpínání měst a závislost na automobilové dopravě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každodenní potřeby </a:t>
            </a:r>
            <a:r>
              <a:rPr lang="pl-PL" dirty="0">
                <a:latin typeface="Tw Cen MT" panose="020B0602020104020603" pitchFamily="34" charset="-18"/>
              </a:rPr>
              <a:t>dostupné pěšky nebo na kole → kompaktní a smíšená zástavba</a:t>
            </a:r>
          </a:p>
          <a:p>
            <a:pPr>
              <a:spcAft>
                <a:spcPts val="1200"/>
              </a:spcAft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pl-PL" b="1" dirty="0">
                <a:latin typeface="Tw Cen MT" panose="020B0602020104020603" pitchFamily="34" charset="-18"/>
              </a:rPr>
              <a:t>aplikace: </a:t>
            </a:r>
            <a:r>
              <a:rPr lang="pl-PL" dirty="0">
                <a:latin typeface="Tw Cen MT" panose="020B0602020104020603" pitchFamily="34" charset="-18"/>
              </a:rPr>
              <a:t>německá města, Vídeň, Lipská charta (2007), kolem 2015 pronikání do českého plánovacího diskurzu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i="1" dirty="0">
                <a:latin typeface="Tw Cen MT" panose="020B0602020104020603" pitchFamily="34" charset="-18"/>
              </a:rPr>
              <a:t>“MKV má místo hypermarketů a zábavních center na okraji města s rozsáhlými parkovišti pro návštěvníky menší obchody rozmístěné uvnitř obytných čtvrtí podél městských tříd, které jsou přednostně určeny pro pěší, cyklisty a hromadnou dopravu. (...) V parteru jsou také provozovny a další pracoviště, takže v ideálním případě může obyvatel MKV v témž domě bydlet, pracovat a třeba nakupovat či posedět v kavárně.” </a:t>
            </a:r>
            <a:r>
              <a:rPr lang="cs-CZ" dirty="0">
                <a:latin typeface="Tw Cen MT" panose="020B0602020104020603" pitchFamily="34" charset="-18"/>
              </a:rPr>
              <a:t>(Maier, 2012)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320024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E777956A-7EF0-4BE9-96D1-F9448ABCEDD8}"/>
              </a:ext>
            </a:extLst>
          </p:cNvPr>
          <p:cNvGrpSpPr/>
          <p:nvPr/>
        </p:nvGrpSpPr>
        <p:grpSpPr>
          <a:xfrm>
            <a:off x="73377" y="0"/>
            <a:ext cx="6947626" cy="4007949"/>
            <a:chOff x="757188" y="754882"/>
            <a:chExt cx="9423131" cy="5266706"/>
          </a:xfrm>
        </p:grpSpPr>
        <p:pic>
          <p:nvPicPr>
            <p:cNvPr id="2050" name="Picture 2" descr="https://3.bp.blogspot.com/-glp4tH6iHfs/VAwvk0mtdGI/AAAAAAAAogw/g-YnLGWJGZM/s1600/zdroj%2BBrakeK_DangschatJS_HerfertG.jpg">
              <a:extLst>
                <a:ext uri="{FF2B5EF4-FFF2-40B4-BE49-F238E27FC236}">
                  <a16:creationId xmlns:a16="http://schemas.microsoft.com/office/drawing/2014/main" id="{381214F6-F9FE-4542-A5C5-54578CFC2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88" y="836412"/>
              <a:ext cx="9423131" cy="5185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4FE2F292-7800-47A3-B249-D834AFF7487C}"/>
                </a:ext>
              </a:extLst>
            </p:cNvPr>
            <p:cNvSpPr txBox="1"/>
            <p:nvPr/>
          </p:nvSpPr>
          <p:spPr>
            <a:xfrm>
              <a:off x="1717481" y="1057523"/>
              <a:ext cx="1021251" cy="5257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včera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6A2984E4-A7AF-4FEA-BFA3-0950942344F2}"/>
                </a:ext>
              </a:extLst>
            </p:cNvPr>
            <p:cNvSpPr txBox="1"/>
            <p:nvPr/>
          </p:nvSpPr>
          <p:spPr>
            <a:xfrm>
              <a:off x="4803914" y="1057522"/>
              <a:ext cx="939676" cy="5257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/>
                <a:t>dnes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7F7ADDC2-C0F1-4C00-89AB-F6FD5C3BAAE7}"/>
                </a:ext>
              </a:extLst>
            </p:cNvPr>
            <p:cNvSpPr txBox="1"/>
            <p:nvPr/>
          </p:nvSpPr>
          <p:spPr>
            <a:xfrm>
              <a:off x="7894170" y="754882"/>
              <a:ext cx="1138512" cy="4257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zítra</a:t>
              </a:r>
            </a:p>
          </p:txBody>
        </p:sp>
      </p:grpSp>
      <p:sp>
        <p:nvSpPr>
          <p:cNvPr id="12" name="Obdélník 11">
            <a:extLst>
              <a:ext uri="{FF2B5EF4-FFF2-40B4-BE49-F238E27FC236}">
                <a16:creationId xmlns:a16="http://schemas.microsoft.com/office/drawing/2014/main" id="{D2D97790-3B4A-43E5-8C52-ED8855D755F6}"/>
              </a:ext>
            </a:extLst>
          </p:cNvPr>
          <p:cNvSpPr/>
          <p:nvPr/>
        </p:nvSpPr>
        <p:spPr>
          <a:xfrm>
            <a:off x="73377" y="6581001"/>
            <a:ext cx="80086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https://cityofshortdistances.blogspot.com/ (dle </a:t>
            </a:r>
            <a:r>
              <a:rPr lang="cs-CZ" sz="1200" dirty="0" err="1"/>
              <a:t>Brake</a:t>
            </a:r>
            <a:r>
              <a:rPr lang="cs-CZ" sz="1200" dirty="0"/>
              <a:t> et al., 2001; Richard </a:t>
            </a:r>
            <a:r>
              <a:rPr lang="cs-CZ" sz="1200" dirty="0" err="1"/>
              <a:t>Register</a:t>
            </a:r>
            <a:r>
              <a:rPr lang="cs-CZ" sz="1200" dirty="0"/>
              <a:t>); Baran (1964, </a:t>
            </a:r>
            <a:r>
              <a:rPr lang="cs-CZ" sz="1200" dirty="0" err="1"/>
              <a:t>cited</a:t>
            </a:r>
            <a:r>
              <a:rPr lang="cs-CZ" sz="1200" dirty="0"/>
              <a:t> in </a:t>
            </a:r>
            <a:r>
              <a:rPr lang="cs-CZ" sz="1200" dirty="0" err="1"/>
              <a:t>Vergne</a:t>
            </a:r>
            <a:r>
              <a:rPr lang="cs-CZ" sz="1200" dirty="0"/>
              <a:t>, 2020)</a:t>
            </a:r>
          </a:p>
        </p:txBody>
      </p:sp>
      <p:pic>
        <p:nvPicPr>
          <p:cNvPr id="3074" name="Picture 2" descr="https://blogger.googleusercontent.com/img/b/R29vZ2xl/AVvXsEjYrMIrhi5KAvc3d5w5ijUtbO-55QbNTz9hcTn6Uwo3Z4Is1PP2KM3udPjzga_T4p6VVMzaigdw9j84CPAtt-yuc4iMLEXQIXY7R61OVVPiyp4bR8Q5q7QLwLT9-C9AAIUlVDXMd5Vqx_V0/s1600/R_Register_Berkeley.jpg">
            <a:extLst>
              <a:ext uri="{FF2B5EF4-FFF2-40B4-BE49-F238E27FC236}">
                <a16:creationId xmlns:a16="http://schemas.microsoft.com/office/drawing/2014/main" id="{59E37BE1-198B-4402-92F8-D00043931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72" y="4373218"/>
            <a:ext cx="7106665" cy="204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62E70E8-4337-44AB-B19F-704CED1CB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493" y="230308"/>
            <a:ext cx="4813130" cy="347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269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7902E5AF-2AC9-4F8B-B0A4-0E868F6B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2350" cy="3429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598A8AC-2174-4E5A-905E-CC22A38F9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0660"/>
            <a:ext cx="3729162" cy="340734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D2D97790-3B4A-43E5-8C52-ED8855D755F6}"/>
              </a:ext>
            </a:extLst>
          </p:cNvPr>
          <p:cNvSpPr/>
          <p:nvPr/>
        </p:nvSpPr>
        <p:spPr>
          <a:xfrm>
            <a:off x="0" y="6602661"/>
            <a:ext cx="1686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maps.google.com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794A26-F079-4B7F-8CA8-2B4C4C3EABFA}"/>
              </a:ext>
            </a:extLst>
          </p:cNvPr>
          <p:cNvSpPr txBox="1"/>
          <p:nvPr/>
        </p:nvSpPr>
        <p:spPr>
          <a:xfrm>
            <a:off x="3729162" y="3506525"/>
            <a:ext cx="1484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Vídeň</a:t>
            </a:r>
          </a:p>
          <a:p>
            <a:r>
              <a:rPr lang="cs-CZ" dirty="0" err="1"/>
              <a:t>Compact</a:t>
            </a:r>
            <a:r>
              <a:rPr lang="cs-CZ" dirty="0"/>
              <a:t> City </a:t>
            </a:r>
          </a:p>
          <a:p>
            <a:r>
              <a:rPr lang="cs-CZ" dirty="0"/>
              <a:t>(1999-2002)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695BB0E-38E5-4FF1-A4DE-0452B2CB2673}"/>
              </a:ext>
            </a:extLst>
          </p:cNvPr>
          <p:cNvSpPr txBox="1"/>
          <p:nvPr/>
        </p:nvSpPr>
        <p:spPr>
          <a:xfrm>
            <a:off x="5957044" y="2443283"/>
            <a:ext cx="1199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Almere</a:t>
            </a:r>
            <a:endParaRPr lang="cs-CZ" dirty="0"/>
          </a:p>
          <a:p>
            <a:r>
              <a:rPr lang="cs-CZ" dirty="0"/>
              <a:t>De Citadel </a:t>
            </a:r>
          </a:p>
          <a:p>
            <a:r>
              <a:rPr lang="cs-CZ" dirty="0"/>
              <a:t>(2006)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7B2BFEC-1796-4579-A96F-3DC436D38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044" y="4447305"/>
            <a:ext cx="4257674" cy="24336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35E984-6FDE-49F6-9192-C6B36BB39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3013" y="2347087"/>
            <a:ext cx="3608987" cy="26966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1320A4-4335-4C03-9663-B1B5977B0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651" y="4900"/>
            <a:ext cx="3580987" cy="2433637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9CF339DC-782A-4DE4-9964-5BE1234E67B6}"/>
              </a:ext>
            </a:extLst>
          </p:cNvPr>
          <p:cNvSpPr/>
          <p:nvPr/>
        </p:nvSpPr>
        <p:spPr>
          <a:xfrm>
            <a:off x="5957044" y="6608689"/>
            <a:ext cx="24628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https://www.e-architect.com/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C2CBF2DE-FDBA-451F-8230-E7418F7042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2350" y="130929"/>
            <a:ext cx="2689650" cy="19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93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Popularita a kritika 15mC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14113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reakce na pandemii COVID-19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zdraví ve městech jako klíčové téma v plánování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chůze, cyklistika a </a:t>
            </a:r>
            <a:r>
              <a:rPr lang="cs-CZ" dirty="0" err="1">
                <a:latin typeface="Tw Cen MT" panose="020B0602020104020603" pitchFamily="34" charset="-18"/>
              </a:rPr>
              <a:t>mikromobilita</a:t>
            </a:r>
            <a:r>
              <a:rPr lang="cs-CZ" dirty="0">
                <a:latin typeface="Tw Cen MT" panose="020B0602020104020603" pitchFamily="34" charset="-18"/>
              </a:rPr>
              <a:t> získaly na popularitě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kompaktní části měst odolnější než fragmentované osídlení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navíc k MKV: zdraví, digitalizace, sociální diverzita, odolnost vůči krizím, adaptabilita, boj proti emisím (změna klimatu)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kritika: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fyzický (prostorový) determinismus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ignorace různých tradic územního plánování (aplikace v USA?)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ignorace sociálně-prostorových a kulturních odlišností („X-</a:t>
            </a:r>
            <a:r>
              <a:rPr lang="cs-CZ" dirty="0" err="1">
                <a:latin typeface="Tw Cen MT" panose="020B0602020104020603" pitchFamily="34" charset="-18"/>
              </a:rPr>
              <a:t>minute</a:t>
            </a:r>
            <a:r>
              <a:rPr lang="cs-CZ" dirty="0">
                <a:latin typeface="Tw Cen MT" panose="020B0602020104020603" pitchFamily="34" charset="-18"/>
              </a:rPr>
              <a:t> city“)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95973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70476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Aplikace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XmC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14113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Melbourne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026" name="Picture 2" descr="https://www.victoriawalks.org.au/Assets/Images/20%20minute%20neighbourhood%20Plan_Melbourne_Diagram.png">
            <a:extLst>
              <a:ext uri="{FF2B5EF4-FFF2-40B4-BE49-F238E27FC236}">
                <a16:creationId xmlns:a16="http://schemas.microsoft.com/office/drawing/2014/main" id="{682617B5-0AF2-4980-BFCF-19A618A83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7" y="0"/>
            <a:ext cx="8837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A3EB06FB-99B0-485A-B78A-ACF307B86E6A}"/>
              </a:ext>
            </a:extLst>
          </p:cNvPr>
          <p:cNvSpPr/>
          <p:nvPr/>
        </p:nvSpPr>
        <p:spPr>
          <a:xfrm>
            <a:off x="9721452" y="6581001"/>
            <a:ext cx="2470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https://www.victoriawalks.org</a:t>
            </a:r>
          </a:p>
        </p:txBody>
      </p:sp>
    </p:spTree>
    <p:extLst>
      <p:ext uri="{BB962C8B-B14F-4D97-AF65-F5344CB8AC3E}">
        <p14:creationId xmlns:p14="http://schemas.microsoft.com/office/powerpoint/2010/main" val="2933700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Osnova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Postmoderní urbanismus jako reakce plánování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</a:t>
            </a:r>
            <a:r>
              <a:rPr lang="cs-CZ" dirty="0" err="1">
                <a:latin typeface="Tw Cen MT" panose="020B0602020104020603" pitchFamily="34" charset="-18"/>
              </a:rPr>
              <a:t>Neotradicionalismus</a:t>
            </a:r>
            <a:r>
              <a:rPr lang="cs-CZ" dirty="0">
                <a:latin typeface="Tw Cen MT" panose="020B0602020104020603" pitchFamily="34" charset="-18"/>
              </a:rPr>
              <a:t> / Nový Urbanismus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</a:t>
            </a:r>
            <a:r>
              <a:rPr lang="cs-CZ" dirty="0" err="1">
                <a:latin typeface="Tw Cen MT" panose="020B0602020104020603" pitchFamily="34" charset="-18"/>
              </a:rPr>
              <a:t>Eko</a:t>
            </a:r>
            <a:r>
              <a:rPr lang="cs-CZ" dirty="0">
                <a:latin typeface="Tw Cen MT" panose="020B0602020104020603" pitchFamily="34" charset="-18"/>
              </a:rPr>
              <a:t>-urbanismus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15 minutové město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>
                <a:latin typeface="Tw Cen MT" panose="020B0602020104020603" pitchFamily="34" charset="-18"/>
              </a:rPr>
              <a:t>	</a:t>
            </a:r>
          </a:p>
        </p:txBody>
      </p:sp>
      <p:pic>
        <p:nvPicPr>
          <p:cNvPr id="8" name="Grafický objekt 7" descr="Cíl">
            <a:extLst>
              <a:ext uri="{FF2B5EF4-FFF2-40B4-BE49-F238E27FC236}">
                <a16:creationId xmlns:a16="http://schemas.microsoft.com/office/drawing/2014/main" id="{A46A9228-9E37-448D-B287-BD75C6773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165" y="4255505"/>
            <a:ext cx="540000" cy="540000"/>
          </a:xfrm>
          <a:prstGeom prst="rect">
            <a:avLst/>
          </a:prstGeom>
        </p:spPr>
      </p:pic>
      <p:pic>
        <p:nvPicPr>
          <p:cNvPr id="11" name="Grafický objekt 10" descr="Opakování">
            <a:extLst>
              <a:ext uri="{FF2B5EF4-FFF2-40B4-BE49-F238E27FC236}">
                <a16:creationId xmlns:a16="http://schemas.microsoft.com/office/drawing/2014/main" id="{956E1D0B-6621-4F0F-8016-653CC4CBC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165" y="2711869"/>
            <a:ext cx="540000" cy="540000"/>
          </a:xfrm>
          <a:prstGeom prst="rect">
            <a:avLst/>
          </a:prstGeom>
        </p:spPr>
      </p:pic>
      <p:pic>
        <p:nvPicPr>
          <p:cNvPr id="17" name="Grafický objekt 16" descr="Scéna na předměstí">
            <a:extLst>
              <a:ext uri="{FF2B5EF4-FFF2-40B4-BE49-F238E27FC236}">
                <a16:creationId xmlns:a16="http://schemas.microsoft.com/office/drawing/2014/main" id="{4CB0EBF6-8E2B-454F-882A-C40B96638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7165" y="3492608"/>
            <a:ext cx="540000" cy="540000"/>
          </a:xfrm>
          <a:prstGeom prst="rect">
            <a:avLst/>
          </a:prstGeom>
        </p:spPr>
      </p:pic>
      <p:pic>
        <p:nvPicPr>
          <p:cNvPr id="19" name="Grafický objekt 18" descr="Hlava s ozubenými koly">
            <a:extLst>
              <a:ext uri="{FF2B5EF4-FFF2-40B4-BE49-F238E27FC236}">
                <a16:creationId xmlns:a16="http://schemas.microsoft.com/office/drawing/2014/main" id="{C08E1B7C-F447-45CA-913D-8111E5A8C0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165" y="19746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03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70476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Aplikace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XmC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14113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Paříž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3074" name="Picture 2" descr="https://static.dezeen.com/uploads/2023/03/15-minute-city-obel-award-carlos-moreno-news_dezeen_2364_col_3-scaled-b.jpg">
            <a:extLst>
              <a:ext uri="{FF2B5EF4-FFF2-40B4-BE49-F238E27FC236}">
                <a16:creationId xmlns:a16="http://schemas.microsoft.com/office/drawing/2014/main" id="{711F282C-4872-4AC6-BBEC-BD31DC69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544" y="445277"/>
            <a:ext cx="6130456" cy="613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48AFA48-080D-434C-AD10-F223E64718EA}"/>
              </a:ext>
            </a:extLst>
          </p:cNvPr>
          <p:cNvSpPr/>
          <p:nvPr/>
        </p:nvSpPr>
        <p:spPr>
          <a:xfrm>
            <a:off x="9954593" y="6581001"/>
            <a:ext cx="2237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https://www.dezeen.com/</a:t>
            </a:r>
          </a:p>
        </p:txBody>
      </p:sp>
      <p:pic>
        <p:nvPicPr>
          <p:cNvPr id="3076" name="Picture 4" descr="https://regenerativedesign.world/wp-content/uploads/2022/04/Paris_en_commun.jpg">
            <a:extLst>
              <a:ext uri="{FF2B5EF4-FFF2-40B4-BE49-F238E27FC236}">
                <a16:creationId xmlns:a16="http://schemas.microsoft.com/office/drawing/2014/main" id="{E39E6CA7-6178-4487-A100-8418EBDD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4277"/>
            <a:ext cx="56769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FAD4FC6-911D-42D7-B91E-1ECE04D9ED44}"/>
              </a:ext>
            </a:extLst>
          </p:cNvPr>
          <p:cNvSpPr/>
          <p:nvPr/>
        </p:nvSpPr>
        <p:spPr>
          <a:xfrm>
            <a:off x="0" y="6581001"/>
            <a:ext cx="2704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https://regenerativedesign.world/</a:t>
            </a:r>
          </a:p>
        </p:txBody>
      </p:sp>
    </p:spTree>
    <p:extLst>
      <p:ext uri="{BB962C8B-B14F-4D97-AF65-F5344CB8AC3E}">
        <p14:creationId xmlns:p14="http://schemas.microsoft.com/office/powerpoint/2010/main" val="2751618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70476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Aplikace </a:t>
            </a:r>
            <a:r>
              <a:rPr lang="cs-CZ" dirty="0" err="1">
                <a:solidFill>
                  <a:srgbClr val="50B4C8"/>
                </a:solidFill>
                <a:latin typeface="Tw Cen MT" panose="020B0602020104020603" pitchFamily="34" charset="-18"/>
              </a:rPr>
              <a:t>XmC</a:t>
            </a:r>
            <a:endParaRPr lang="cs-CZ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14113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Singapore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měřítko čtvrti </a:t>
            </a:r>
            <a:br>
              <a:rPr lang="cs-CZ" dirty="0">
                <a:latin typeface="Tw Cen MT" panose="020B0602020104020603" pitchFamily="34" charset="-18"/>
              </a:rPr>
            </a:br>
            <a:r>
              <a:rPr lang="cs-CZ" dirty="0">
                <a:latin typeface="Tw Cen MT" panose="020B0602020104020603" pitchFamily="34" charset="-18"/>
              </a:rPr>
              <a:t>a města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2050" name="Picture 2" descr="https://www.lta.gov.sg/content/dam/ltagov/who_we_are/our_work/land_transport_master_plan_2040/pdf/LTMP2040%20Main%20Summary.png">
            <a:extLst>
              <a:ext uri="{FF2B5EF4-FFF2-40B4-BE49-F238E27FC236}">
                <a16:creationId xmlns:a16="http://schemas.microsoft.com/office/drawing/2014/main" id="{E5F5AC19-DD81-4236-9D74-7AE5E434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61" y="727544"/>
            <a:ext cx="8233139" cy="581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DFC6B1D-DE02-47DF-B9A0-D59B5F51A5FD}"/>
              </a:ext>
            </a:extLst>
          </p:cNvPr>
          <p:cNvSpPr/>
          <p:nvPr/>
        </p:nvSpPr>
        <p:spPr>
          <a:xfrm>
            <a:off x="8893533" y="6581001"/>
            <a:ext cx="32984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Zdroj: Singapore Land Transport Master </a:t>
            </a:r>
            <a:r>
              <a:rPr lang="cs-CZ" sz="1200" dirty="0" err="1"/>
              <a:t>Plan</a:t>
            </a:r>
            <a:r>
              <a:rPr lang="cs-CZ" sz="1200" dirty="0"/>
              <a:t> 2040</a:t>
            </a:r>
          </a:p>
        </p:txBody>
      </p:sp>
    </p:spTree>
    <p:extLst>
      <p:ext uri="{BB962C8B-B14F-4D97-AF65-F5344CB8AC3E}">
        <p14:creationId xmlns:p14="http://schemas.microsoft.com/office/powerpoint/2010/main" val="277563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dirty="0">
                <a:solidFill>
                  <a:srgbClr val="50B4C8"/>
                </a:solidFill>
                <a:latin typeface="Tw Cen MT" panose="020B0602020104020603" pitchFamily="34" charset="-18"/>
              </a:rPr>
              <a:t>MARLENE projekt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78789" cy="4304831"/>
          </a:xfrm>
        </p:spPr>
        <p:txBody>
          <a:bodyPr>
            <a:normAutofit/>
          </a:bodyPr>
          <a:lstStyle/>
          <a:p>
            <a:pPr marL="0" indent="0">
              <a:buClr>
                <a:srgbClr val="50B4C8"/>
              </a:buClr>
              <a:buNone/>
            </a:pPr>
            <a:br>
              <a:rPr lang="cs-CZ" dirty="0">
                <a:latin typeface="Tw Cen MT" panose="020B0602020104020603" pitchFamily="34" charset="-18"/>
              </a:rPr>
            </a:b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i="1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Švédsko (VTI + Lund U.)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Estonsko (</a:t>
            </a:r>
            <a:r>
              <a:rPr lang="cs-CZ" dirty="0" err="1">
                <a:latin typeface="Tw Cen MT" panose="020B0602020104020603" pitchFamily="34" charset="-18"/>
              </a:rPr>
              <a:t>Tallin</a:t>
            </a:r>
            <a:r>
              <a:rPr lang="cs-CZ" dirty="0">
                <a:latin typeface="Tw Cen MT" panose="020B0602020104020603" pitchFamily="34" charset="-18"/>
              </a:rPr>
              <a:t> U.)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Česko (MUNI)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2024-2027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4C0122-6DAE-4DCB-9C2C-F653E3F4D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820" y="0"/>
            <a:ext cx="6600180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810B3B-9848-42BF-90E6-20BBC46F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690688"/>
            <a:ext cx="4229058" cy="116612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57BCBB7-54DE-44D9-8C24-9240A417CDC1}"/>
              </a:ext>
            </a:extLst>
          </p:cNvPr>
          <p:cNvSpPr/>
          <p:nvPr/>
        </p:nvSpPr>
        <p:spPr>
          <a:xfrm>
            <a:off x="5722619" y="1793821"/>
            <a:ext cx="6093020" cy="2894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67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města druhé poloviny 20. století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12896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proměna struktury sídel v důsledku </a:t>
            </a:r>
            <a:r>
              <a:rPr lang="cs-CZ" dirty="0" err="1">
                <a:latin typeface="Tw Cen MT" panose="020B0602020104020603" pitchFamily="34" charset="-18"/>
              </a:rPr>
              <a:t>automobility</a:t>
            </a:r>
            <a:r>
              <a:rPr lang="cs-CZ" dirty="0">
                <a:latin typeface="Tw Cen MT" panose="020B0602020104020603" pitchFamily="34" charset="-18"/>
              </a:rPr>
              <a:t> → </a:t>
            </a:r>
            <a:r>
              <a:rPr lang="cs-CZ" dirty="0" err="1">
                <a:latin typeface="Tw Cen MT" panose="020B0602020104020603" pitchFamily="34" charset="-18"/>
              </a:rPr>
              <a:t>urban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sprawl</a:t>
            </a:r>
            <a:r>
              <a:rPr lang="cs-CZ" dirty="0">
                <a:latin typeface="Tw Cen MT" panose="020B0602020104020603" pitchFamily="34" charset="-18"/>
              </a:rPr>
              <a:t>, ztráta biodiverzity, dopravní zácpy a znečištění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socioekonomické výzvy → sociální nespravedlnost, rasismus, dopravní chudoba, chátrající bytový fond a nedostupné bydlení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AF11DB-88B0-49AE-B4E3-FFDC754F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3794056"/>
            <a:ext cx="10810875" cy="284797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A450869-6037-425D-8E31-CFE32E8084F6}"/>
              </a:ext>
            </a:extLst>
          </p:cNvPr>
          <p:cNvSpPr/>
          <p:nvPr/>
        </p:nvSpPr>
        <p:spPr>
          <a:xfrm>
            <a:off x="9839614" y="6574074"/>
            <a:ext cx="1661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Lopez</a:t>
            </a:r>
            <a:r>
              <a:rPr lang="cs-CZ" sz="1400" dirty="0">
                <a:latin typeface="Tw Cen MT" panose="020B0602020104020603" pitchFamily="34" charset="-18"/>
              </a:rPr>
              <a:t> (2014)</a:t>
            </a:r>
          </a:p>
        </p:txBody>
      </p:sp>
    </p:spTree>
    <p:extLst>
      <p:ext uri="{BB962C8B-B14F-4D97-AF65-F5344CB8AC3E}">
        <p14:creationId xmlns:p14="http://schemas.microsoft.com/office/powerpoint/2010/main" val="338320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reakce plánování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82231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solidFill>
                  <a:srgbClr val="F96363"/>
                </a:solidFill>
                <a:latin typeface="Tw Cen MT" panose="020B0602020104020603" pitchFamily="34" charset="-18"/>
              </a:rPr>
              <a:t>postmoderní urbanismus </a:t>
            </a:r>
            <a:r>
              <a:rPr lang="cs-CZ" dirty="0">
                <a:latin typeface="Tw Cen MT" panose="020B0602020104020603" pitchFamily="34" charset="-18"/>
              </a:rPr>
              <a:t>= přehodnocení dosavadních „ideálních“ struktur měst a oživení tradičního urbanismu za účelem dosažení udržitelnějších městských forem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postupné etablování vícero plánovacích hnutí a konceptů</a:t>
            </a:r>
          </a:p>
          <a:p>
            <a:pPr lvl="2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typické překrývání pojmů a názvů hnutí/směrů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důraz na úroveň sousedství a decentralizaci služeb a aktivit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zajištění možnosti využití pěší chůze a veřejné dopravy 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  <p:pic>
        <p:nvPicPr>
          <p:cNvPr id="1026" name="Picture 2" descr="Postmodern Urbanism">
            <a:extLst>
              <a:ext uri="{FF2B5EF4-FFF2-40B4-BE49-F238E27FC236}">
                <a16:creationId xmlns:a16="http://schemas.microsoft.com/office/drawing/2014/main" id="{C84F327D-83D3-49F8-B6AE-5D7832567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65" y="830912"/>
            <a:ext cx="3401767" cy="529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81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1E2E85-91DE-4D81-B22D-A8F863A39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5" y="0"/>
            <a:ext cx="11107615" cy="6858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86DCB78-42F4-4D57-92F0-B3F82B8D28B5}"/>
              </a:ext>
            </a:extLst>
          </p:cNvPr>
          <p:cNvSpPr/>
          <p:nvPr/>
        </p:nvSpPr>
        <p:spPr>
          <a:xfrm>
            <a:off x="0" y="6550223"/>
            <a:ext cx="2957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Sharifi</a:t>
            </a:r>
            <a:r>
              <a:rPr lang="cs-CZ" sz="1400" dirty="0">
                <a:latin typeface="Tw Cen MT" panose="020B0602020104020603" pitchFamily="34" charset="-18"/>
              </a:rPr>
              <a:t> (2016), vlastní úprava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427EC20-40DE-4199-93F0-52D91CF79ED3}"/>
              </a:ext>
            </a:extLst>
          </p:cNvPr>
          <p:cNvSpPr txBox="1"/>
          <p:nvPr/>
        </p:nvSpPr>
        <p:spPr>
          <a:xfrm>
            <a:off x="10980752" y="39755"/>
            <a:ext cx="124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dostupnost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B3CC2B5-205F-4B31-AED0-B732E4B0C51A}"/>
              </a:ext>
            </a:extLst>
          </p:cNvPr>
          <p:cNvSpPr txBox="1"/>
          <p:nvPr/>
        </p:nvSpPr>
        <p:spPr>
          <a:xfrm>
            <a:off x="11251499" y="894926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 </a:t>
            </a:r>
            <a:r>
              <a:rPr lang="cs-CZ" dirty="0"/>
              <a:t>/ </a:t>
            </a:r>
            <a:r>
              <a:rPr lang="cs-CZ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735281C-932C-42BC-ABA3-829879870616}"/>
              </a:ext>
            </a:extLst>
          </p:cNvPr>
          <p:cNvSpPr txBox="1"/>
          <p:nvPr/>
        </p:nvSpPr>
        <p:spPr>
          <a:xfrm>
            <a:off x="11447867" y="219894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0C2C2B5-9B33-43EC-AB88-5803C545725D}"/>
              </a:ext>
            </a:extLst>
          </p:cNvPr>
          <p:cNvSpPr txBox="1"/>
          <p:nvPr/>
        </p:nvSpPr>
        <p:spPr>
          <a:xfrm>
            <a:off x="11447867" y="261373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2C70B1D-5B61-40AA-8D6B-1518E822B06D}"/>
              </a:ext>
            </a:extLst>
          </p:cNvPr>
          <p:cNvSpPr txBox="1"/>
          <p:nvPr/>
        </p:nvSpPr>
        <p:spPr>
          <a:xfrm>
            <a:off x="11447867" y="30625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3FC20E-B2D5-4B6E-872C-AC83555610F5}"/>
              </a:ext>
            </a:extLst>
          </p:cNvPr>
          <p:cNvSpPr txBox="1"/>
          <p:nvPr/>
        </p:nvSpPr>
        <p:spPr>
          <a:xfrm>
            <a:off x="11447867" y="398176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6A0D6A8-ABC9-4F02-A87D-F61EA6D3B787}"/>
              </a:ext>
            </a:extLst>
          </p:cNvPr>
          <p:cNvSpPr txBox="1"/>
          <p:nvPr/>
        </p:nvSpPr>
        <p:spPr>
          <a:xfrm>
            <a:off x="11447867" y="446016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9682A53-43FD-446F-83BA-0EADEAC1FEC7}"/>
              </a:ext>
            </a:extLst>
          </p:cNvPr>
          <p:cNvSpPr txBox="1"/>
          <p:nvPr/>
        </p:nvSpPr>
        <p:spPr>
          <a:xfrm>
            <a:off x="11447867" y="493857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D967F7B-37BE-4AE5-82EA-833F0CBCDD5D}"/>
              </a:ext>
            </a:extLst>
          </p:cNvPr>
          <p:cNvSpPr txBox="1"/>
          <p:nvPr/>
        </p:nvSpPr>
        <p:spPr>
          <a:xfrm>
            <a:off x="11251499" y="502863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 </a:t>
            </a:r>
            <a:r>
              <a:rPr lang="cs-CZ" dirty="0"/>
              <a:t>/ </a:t>
            </a:r>
            <a:r>
              <a:rPr lang="cs-CZ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68402CD-9702-40D1-A7C5-E03AF94B5005}"/>
              </a:ext>
            </a:extLst>
          </p:cNvPr>
          <p:cNvSpPr txBox="1"/>
          <p:nvPr/>
        </p:nvSpPr>
        <p:spPr>
          <a:xfrm>
            <a:off x="11411799" y="1358753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54305C8-A21A-4E6F-86AA-21B07430D3A7}"/>
              </a:ext>
            </a:extLst>
          </p:cNvPr>
          <p:cNvSpPr txBox="1"/>
          <p:nvPr/>
        </p:nvSpPr>
        <p:spPr>
          <a:xfrm>
            <a:off x="11411799" y="175066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DA2ADF8-AEAB-415E-8346-5C359849AB7D}"/>
              </a:ext>
            </a:extLst>
          </p:cNvPr>
          <p:cNvSpPr txBox="1"/>
          <p:nvPr/>
        </p:nvSpPr>
        <p:spPr>
          <a:xfrm>
            <a:off x="11251499" y="3531134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 </a:t>
            </a:r>
            <a:r>
              <a:rPr lang="cs-CZ" dirty="0"/>
              <a:t>/ </a:t>
            </a:r>
            <a:r>
              <a:rPr lang="cs-CZ" dirty="0">
                <a:solidFill>
                  <a:srgbClr val="FFC000"/>
                </a:solidFill>
              </a:rPr>
              <a:t>M*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61434BD-B471-462B-8190-72850B03C9D6}"/>
              </a:ext>
            </a:extLst>
          </p:cNvPr>
          <p:cNvSpPr txBox="1"/>
          <p:nvPr/>
        </p:nvSpPr>
        <p:spPr>
          <a:xfrm>
            <a:off x="10246776" y="5752857"/>
            <a:ext cx="1861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50B4C8"/>
                </a:solidFill>
              </a:rPr>
              <a:t>B = blízkost</a:t>
            </a:r>
            <a:r>
              <a:rPr lang="cs-CZ" dirty="0"/>
              <a:t> </a:t>
            </a:r>
          </a:p>
          <a:p>
            <a:r>
              <a:rPr lang="cs-CZ" dirty="0">
                <a:solidFill>
                  <a:srgbClr val="FFC000"/>
                </a:solidFill>
              </a:rPr>
              <a:t>M = mobilita</a:t>
            </a:r>
          </a:p>
          <a:p>
            <a:r>
              <a:rPr lang="cs-CZ" dirty="0">
                <a:solidFill>
                  <a:srgbClr val="FFC000"/>
                </a:solidFill>
              </a:rPr>
              <a:t>* veřejná doprava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0BFC2F0-0E65-4930-A419-F7F3D740FCBD}"/>
              </a:ext>
            </a:extLst>
          </p:cNvPr>
          <p:cNvSpPr txBox="1"/>
          <p:nvPr/>
        </p:nvSpPr>
        <p:spPr>
          <a:xfrm>
            <a:off x="0" y="3894303"/>
            <a:ext cx="121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/>
              <a:t>with extensions</a:t>
            </a:r>
          </a:p>
        </p:txBody>
      </p:sp>
    </p:spTree>
    <p:extLst>
      <p:ext uri="{BB962C8B-B14F-4D97-AF65-F5344CB8AC3E}">
        <p14:creationId xmlns:p14="http://schemas.microsoft.com/office/powerpoint/2010/main" val="120506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neotradicionalismus</a:t>
            </a:r>
            <a:endParaRPr lang="cs-CZ" cap="all" dirty="0">
              <a:solidFill>
                <a:srgbClr val="50B4C8"/>
              </a:solidFill>
              <a:latin typeface="Tw Cen MT" panose="020B0602020104020603" pitchFamily="34" charset="-18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77723" cy="4304831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USA, od 80. let → náprava nedostatků konvenčního plánování </a:t>
            </a:r>
            <a:r>
              <a:rPr lang="cs-CZ" dirty="0" err="1">
                <a:latin typeface="Tw Cen MT" panose="020B0602020104020603" pitchFamily="34" charset="-18"/>
              </a:rPr>
              <a:t>suburbií</a:t>
            </a:r>
            <a:r>
              <a:rPr lang="cs-CZ" dirty="0">
                <a:latin typeface="Tw Cen MT" panose="020B0602020104020603" pitchFamily="34" charset="-18"/>
              </a:rPr>
              <a:t> s nízkou hustotou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cíle:</a:t>
            </a:r>
            <a:r>
              <a:rPr lang="cs-CZ" dirty="0">
                <a:latin typeface="Tw Cen MT" panose="020B0602020104020603" pitchFamily="34" charset="-18"/>
              </a:rPr>
              <a:t> sousedství charakterizovaná pěší dostupností, lidským měřítkem a kompaktností → sociální soudržnost a komunitní život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design:</a:t>
            </a:r>
            <a:r>
              <a:rPr lang="cs-CZ" dirty="0">
                <a:latin typeface="Tw Cen MT" panose="020B0602020104020603" pitchFamily="34" charset="-18"/>
              </a:rPr>
              <a:t> smíšenost využití, blízkost bydlení a zaměstnání, dostatek zelených ploch, síť ulic podporujících chůzi a cyklistiku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stejně jako v tradičních přístupech důraz na okraje a centrum sousedství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ALE menší důraz na pevně danou velikost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spádová oblast pro denní potřeby, zařízení v docházkové vzdálenosti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integrace sousedství do městské struktury napříč měřítky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v 90. letech aplikováno na širší spektrum projektů – regionální plánování, dopravní inženýrství, maloobchodní strategie, ochrana zemědělské půdy</a:t>
            </a:r>
          </a:p>
          <a:p>
            <a:pPr marL="0" indent="0">
              <a:buClr>
                <a:srgbClr val="50B4C8"/>
              </a:buClr>
              <a:buNone/>
            </a:pPr>
            <a:r>
              <a:rPr lang="cs-CZ" dirty="0">
                <a:latin typeface="Tw Cen MT" panose="020B0602020104020603" pitchFamily="34" charset="-18"/>
              </a:rPr>
              <a:t>   → nový zastřešující pojem </a:t>
            </a:r>
            <a:r>
              <a:rPr lang="cs-CZ" dirty="0">
                <a:solidFill>
                  <a:srgbClr val="F96363"/>
                </a:solidFill>
                <a:latin typeface="Tw Cen MT" panose="020B0602020104020603" pitchFamily="34" charset="-18"/>
              </a:rPr>
              <a:t>„Nový Urbanismus“</a:t>
            </a:r>
            <a:r>
              <a:rPr lang="cs-CZ" dirty="0">
                <a:latin typeface="Tw Cen MT" panose="020B0602020104020603" pitchFamily="34" charset="-18"/>
              </a:rPr>
              <a:t> </a:t>
            </a: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Tw Cen MT" panose="020B0602020104020603" pitchFamily="34" charset="-18"/>
              </a:rPr>
              <a:t>Congress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for</a:t>
            </a:r>
            <a:r>
              <a:rPr lang="cs-CZ" dirty="0">
                <a:latin typeface="Tw Cen MT" panose="020B0602020104020603" pitchFamily="34" charset="-18"/>
              </a:rPr>
              <a:t> New </a:t>
            </a:r>
            <a:r>
              <a:rPr lang="cs-CZ" dirty="0" err="1">
                <a:latin typeface="Tw Cen MT" panose="020B0602020104020603" pitchFamily="34" charset="-18"/>
              </a:rPr>
              <a:t>Urbanism</a:t>
            </a:r>
            <a:r>
              <a:rPr lang="cs-CZ" dirty="0">
                <a:latin typeface="Tw Cen MT" panose="020B0602020104020603" pitchFamily="34" charset="-18"/>
              </a:rPr>
              <a:t>, 1993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68043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traditional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neighbourhood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development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– TND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77723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Tw Cen MT" panose="020B0602020104020603" pitchFamily="34" charset="-18"/>
              </a:rPr>
              <a:t>Andrés</a:t>
            </a:r>
            <a:r>
              <a:rPr lang="cs-CZ" dirty="0">
                <a:latin typeface="Tw Cen MT" panose="020B0602020104020603" pitchFamily="34" charset="-18"/>
              </a:rPr>
              <a:t> </a:t>
            </a:r>
            <a:r>
              <a:rPr lang="cs-CZ" dirty="0" err="1">
                <a:latin typeface="Tw Cen MT" panose="020B0602020104020603" pitchFamily="34" charset="-18"/>
              </a:rPr>
              <a:t>Duany</a:t>
            </a:r>
            <a:r>
              <a:rPr lang="cs-CZ" dirty="0">
                <a:latin typeface="Tw Cen MT" panose="020B0602020104020603" pitchFamily="34" charset="-18"/>
              </a:rPr>
              <a:t>, Elizabeth </a:t>
            </a:r>
            <a:r>
              <a:rPr lang="cs-CZ" dirty="0" err="1">
                <a:latin typeface="Tw Cen MT" panose="020B0602020104020603" pitchFamily="34" charset="-18"/>
              </a:rPr>
              <a:t>Plater-Zyberk</a:t>
            </a:r>
            <a:endParaRPr lang="cs-CZ" dirty="0">
              <a:latin typeface="Tw Cen MT" panose="020B0602020104020603" pitchFamily="34" charset="-18"/>
            </a:endParaRPr>
          </a:p>
          <a:p>
            <a:pPr lvl="1"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 err="1">
                <a:latin typeface="Tw Cen MT" panose="020B0602020104020603" pitchFamily="34" charset="-18"/>
              </a:rPr>
              <a:t>Seaside</a:t>
            </a:r>
            <a:r>
              <a:rPr lang="cs-CZ" dirty="0">
                <a:latin typeface="Tw Cen MT" panose="020B0602020104020603" pitchFamily="34" charset="-18"/>
              </a:rPr>
              <a:t>, Florida</a:t>
            </a:r>
          </a:p>
        </p:txBody>
      </p:sp>
      <p:pic>
        <p:nvPicPr>
          <p:cNvPr id="1026" name="Picture 2" descr="A aerial view of the beachfront development of Seaside, Fla.">
            <a:extLst>
              <a:ext uri="{FF2B5EF4-FFF2-40B4-BE49-F238E27FC236}">
                <a16:creationId xmlns:a16="http://schemas.microsoft.com/office/drawing/2014/main" id="{C8EF6D5E-E54E-450C-A002-A3C798B87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932" y="2667288"/>
            <a:ext cx="6286067" cy="41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pdated illustrative plan of Seaside, Fla.">
            <a:extLst>
              <a:ext uri="{FF2B5EF4-FFF2-40B4-BE49-F238E27FC236}">
                <a16:creationId xmlns:a16="http://schemas.microsoft.com/office/drawing/2014/main" id="{59BD952C-FEB8-4AB6-A4D5-144822D5A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289"/>
            <a:ext cx="6340350" cy="41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aside's nondenominational interfaith chapel was designed by Merrill, Pastor &amp; Colgan Architects, which has offices in Vero Beach, Fla., and Atlanta.">
            <a:extLst>
              <a:ext uri="{FF2B5EF4-FFF2-40B4-BE49-F238E27FC236}">
                <a16:creationId xmlns:a16="http://schemas.microsoft.com/office/drawing/2014/main" id="{6A2890AA-CEAE-48EC-8EFF-75A69752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4" y="0"/>
            <a:ext cx="3392556" cy="25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EE1F7FF4-4864-4177-8006-AA8AD29922B2}"/>
              </a:ext>
            </a:extLst>
          </p:cNvPr>
          <p:cNvSpPr/>
          <p:nvPr/>
        </p:nvSpPr>
        <p:spPr>
          <a:xfrm>
            <a:off x="0" y="6550223"/>
            <a:ext cx="51842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Dixon</a:t>
            </a:r>
            <a:r>
              <a:rPr lang="cs-CZ" sz="1400" dirty="0">
                <a:latin typeface="Tw Cen MT" panose="020B0602020104020603" pitchFamily="34" charset="-18"/>
              </a:rPr>
              <a:t> (2013), https://www.architectmagazine.com/</a:t>
            </a:r>
          </a:p>
        </p:txBody>
      </p:sp>
    </p:spTree>
    <p:extLst>
      <p:ext uri="{BB962C8B-B14F-4D97-AF65-F5344CB8AC3E}">
        <p14:creationId xmlns:p14="http://schemas.microsoft.com/office/powerpoint/2010/main" val="2148047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5E4E88C-D50B-48D6-91FF-B9C7EBB3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41" y="0"/>
            <a:ext cx="5919359" cy="685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72D16A6-F0BE-4D1B-946B-442CFCE8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5" y="0"/>
            <a:ext cx="5839398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6125832-BB92-4E9C-A4A0-4194C4D86980}"/>
              </a:ext>
            </a:extLst>
          </p:cNvPr>
          <p:cNvSpPr txBox="1"/>
          <p:nvPr/>
        </p:nvSpPr>
        <p:spPr>
          <a:xfrm>
            <a:off x="5978134" y="0"/>
            <a:ext cx="430887" cy="181658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600" dirty="0" err="1"/>
              <a:t>Duany</a:t>
            </a:r>
            <a:r>
              <a:rPr lang="cs-CZ" sz="1600" dirty="0"/>
              <a:t>, </a:t>
            </a:r>
            <a:r>
              <a:rPr lang="cs-CZ" sz="1600" dirty="0" err="1"/>
              <a:t>Plater-Zyberk</a:t>
            </a:r>
            <a:endParaRPr lang="cs-CZ" sz="1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8DD464C-304C-459C-BAE3-33F65961DEE8}"/>
              </a:ext>
            </a:extLst>
          </p:cNvPr>
          <p:cNvSpPr txBox="1"/>
          <p:nvPr/>
        </p:nvSpPr>
        <p:spPr>
          <a:xfrm>
            <a:off x="-86187" y="168515"/>
            <a:ext cx="430887" cy="53489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cs-CZ" sz="1600" dirty="0" err="1"/>
              <a:t>Perry</a:t>
            </a:r>
            <a:endParaRPr lang="cs-CZ" sz="16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E34F044-6F00-4388-BDE9-CD8DAB944F1B}"/>
              </a:ext>
            </a:extLst>
          </p:cNvPr>
          <p:cNvSpPr/>
          <p:nvPr/>
        </p:nvSpPr>
        <p:spPr>
          <a:xfrm>
            <a:off x="10535483" y="6550223"/>
            <a:ext cx="165651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Sharifi</a:t>
            </a:r>
            <a:r>
              <a:rPr lang="cs-CZ" sz="1400" dirty="0">
                <a:latin typeface="Tw Cen MT" panose="020B0602020104020603" pitchFamily="34" charset="-18"/>
              </a:rPr>
              <a:t> (2016)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6C3EB53E-D4F4-4086-AF06-4DE9A6518972}"/>
              </a:ext>
            </a:extLst>
          </p:cNvPr>
          <p:cNvSpPr/>
          <p:nvPr/>
        </p:nvSpPr>
        <p:spPr>
          <a:xfrm>
            <a:off x="0" y="6550223"/>
            <a:ext cx="22233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400" dirty="0">
                <a:latin typeface="Tw Cen MT" panose="020B0602020104020603" pitchFamily="34" charset="-18"/>
              </a:rPr>
              <a:t>Zdroj: </a:t>
            </a:r>
            <a:r>
              <a:rPr lang="cs-CZ" sz="1400" dirty="0" err="1">
                <a:latin typeface="Tw Cen MT" panose="020B0602020104020603" pitchFamily="34" charset="-18"/>
              </a:rPr>
              <a:t>Mehaffy</a:t>
            </a:r>
            <a:r>
              <a:rPr lang="cs-CZ" sz="1400" dirty="0">
                <a:latin typeface="Tw Cen MT" panose="020B0602020104020603" pitchFamily="34" charset="-18"/>
              </a:rPr>
              <a:t> et al. (2015)</a:t>
            </a:r>
          </a:p>
        </p:txBody>
      </p:sp>
    </p:spTree>
    <p:extLst>
      <p:ext uri="{BB962C8B-B14F-4D97-AF65-F5344CB8AC3E}">
        <p14:creationId xmlns:p14="http://schemas.microsoft.com/office/powerpoint/2010/main" val="367690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B6F6D-E4EE-45E8-861E-B77F6E37F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00645" cy="1325563"/>
          </a:xfrm>
        </p:spPr>
        <p:txBody>
          <a:bodyPr/>
          <a:lstStyle/>
          <a:p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transit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oriented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</a:t>
            </a:r>
            <a:r>
              <a:rPr lang="cs-CZ" cap="all" dirty="0" err="1">
                <a:solidFill>
                  <a:srgbClr val="50B4C8"/>
                </a:solidFill>
                <a:latin typeface="Tw Cen MT" panose="020B0602020104020603" pitchFamily="34" charset="-18"/>
              </a:rPr>
              <a:t>development</a:t>
            </a:r>
            <a:r>
              <a:rPr lang="cs-CZ" cap="all" dirty="0">
                <a:solidFill>
                  <a:srgbClr val="50B4C8"/>
                </a:solidFill>
                <a:latin typeface="Tw Cen MT" panose="020B0602020104020603" pitchFamily="34" charset="-18"/>
              </a:rPr>
              <a:t> – TOD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A70D147-A309-4890-97A8-EA589B85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56304" cy="4304831"/>
          </a:xfrm>
        </p:spPr>
        <p:txBody>
          <a:bodyPr>
            <a:normAutofit/>
          </a:bodyPr>
          <a:lstStyle/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Peter </a:t>
            </a:r>
            <a:r>
              <a:rPr lang="cs-CZ" dirty="0" err="1">
                <a:latin typeface="Tw Cen MT" panose="020B0602020104020603" pitchFamily="34" charset="-18"/>
              </a:rPr>
              <a:t>Calthorpe</a:t>
            </a:r>
            <a:endParaRPr lang="cs-CZ" dirty="0">
              <a:latin typeface="Tw Cen MT" panose="020B0602020104020603" pitchFamily="34" charset="-18"/>
            </a:endParaRP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cíl: </a:t>
            </a:r>
            <a:r>
              <a:rPr lang="cs-CZ" dirty="0">
                <a:latin typeface="Tw Cen MT" panose="020B0602020104020603" pitchFamily="34" charset="-18"/>
              </a:rPr>
              <a:t>kontrola rozrůstání měst, podpora sociálních interakcí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b="1" dirty="0">
                <a:latin typeface="Tw Cen MT" panose="020B0602020104020603" pitchFamily="34" charset="-18"/>
              </a:rPr>
              <a:t>design: </a:t>
            </a:r>
            <a:r>
              <a:rPr lang="cs-CZ" dirty="0">
                <a:latin typeface="Tw Cen MT" panose="020B0602020104020603" pitchFamily="34" charset="-18"/>
              </a:rPr>
              <a:t>zahušťování a rozvoj </a:t>
            </a:r>
            <a:r>
              <a:rPr lang="cs-CZ" dirty="0" err="1">
                <a:latin typeface="Tw Cen MT" panose="020B0602020104020603" pitchFamily="34" charset="-18"/>
              </a:rPr>
              <a:t>brownfieldů</a:t>
            </a:r>
            <a:r>
              <a:rPr lang="cs-CZ" dirty="0">
                <a:latin typeface="Tw Cen MT" panose="020B0602020104020603" pitchFamily="34" charset="-18"/>
              </a:rPr>
              <a:t>, vysoká hustota kolem tranzitních uzlů, chodníky a veřejné prostory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10 minut chůze od stanice veřejné dopravy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r>
              <a:rPr lang="cs-CZ" dirty="0">
                <a:latin typeface="Tw Cen MT" panose="020B0602020104020603" pitchFamily="34" charset="-18"/>
              </a:rPr>
              <a:t>oproti TND větší důraz na ochranu přírodního zázemí → přesah do regionálního rozvoje a plánování</a:t>
            </a:r>
          </a:p>
          <a:p>
            <a:pPr>
              <a:buClr>
                <a:srgbClr val="50B4C8"/>
              </a:buClr>
              <a:buFont typeface="Wingdings" panose="05000000000000000000" pitchFamily="2" charset="2"/>
              <a:buChar char="§"/>
            </a:pPr>
            <a:endParaRPr lang="cs-CZ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0501923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11676</TotalTime>
  <Words>1036</Words>
  <Application>Microsoft Office PowerPoint</Application>
  <PresentationFormat>Širokoúhlá obrazovka</PresentationFormat>
  <Paragraphs>157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Tw Cen MT</vt:lpstr>
      <vt:lpstr>Wingdings</vt:lpstr>
      <vt:lpstr>Motiv Office</vt:lpstr>
      <vt:lpstr>postmoderní urbanismus: koncepty a aplikace</vt:lpstr>
      <vt:lpstr>Osnova</vt:lpstr>
      <vt:lpstr>města druhé poloviny 20. století</vt:lpstr>
      <vt:lpstr>reakce plánování</vt:lpstr>
      <vt:lpstr>Prezentace aplikace PowerPoint</vt:lpstr>
      <vt:lpstr>neotradicionalismus</vt:lpstr>
      <vt:lpstr>traditional neighbourhood development – TND</vt:lpstr>
      <vt:lpstr>Prezentace aplikace PowerPoint</vt:lpstr>
      <vt:lpstr>transit oriented development – TOD</vt:lpstr>
      <vt:lpstr>transit oriented development – TOD</vt:lpstr>
      <vt:lpstr>eko-urbanismus</vt:lpstr>
      <vt:lpstr>Prezentace aplikace PowerPoint</vt:lpstr>
      <vt:lpstr>15 minutové město (15mC)</vt:lpstr>
      <vt:lpstr>Původní parametry 15mC</vt:lpstr>
      <vt:lpstr>Inovativnost 15mC?</vt:lpstr>
      <vt:lpstr>Prezentace aplikace PowerPoint</vt:lpstr>
      <vt:lpstr>Prezentace aplikace PowerPoint</vt:lpstr>
      <vt:lpstr>Popularita a kritika 15mC</vt:lpstr>
      <vt:lpstr>Aplikace XmC</vt:lpstr>
      <vt:lpstr>Aplikace XmC</vt:lpstr>
      <vt:lpstr>Aplikace XmC</vt:lpstr>
      <vt:lpstr>MARLENE projekt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Každodenní mobilita ve volném čase</dc:title>
  <dc:creator>Jiří Malý</dc:creator>
  <cp:lastModifiedBy>Jiří Malý</cp:lastModifiedBy>
  <cp:revision>423</cp:revision>
  <dcterms:created xsi:type="dcterms:W3CDTF">2022-02-23T13:33:32Z</dcterms:created>
  <dcterms:modified xsi:type="dcterms:W3CDTF">2024-10-18T07:59:00Z</dcterms:modified>
</cp:coreProperties>
</file>