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673156-7F47-60F8-5846-AAA101E0B420}" v="34" dt="2024-12-11T15:18:44.192"/>
    <p1510:client id="{494EC117-EB3C-AC28-242F-47B2696F71CF}" v="330" dt="2024-12-11T09:30:17.186"/>
    <p1510:client id="{8F646C2A-CB43-16F0-0177-104E82100F64}" v="235" dt="2024-12-11T10:12:17.033"/>
    <p1510:client id="{9A3725C9-01CA-2036-2BAB-50FEBEE14852}" v="538" dt="2024-12-10T14:59:10.9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33821-597E-4B4F-8572-5DA1CB183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950976"/>
            <a:ext cx="6509385" cy="3556730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38D70-8FF5-47D7-A0DD-087A227BC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572000"/>
            <a:ext cx="6481953" cy="148590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5B485-516D-48B7-AF1D-69AEEA351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14DDB-2831-4FF8-9DA7-0449659D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178F6-65BA-4964-80E2-DB6EA335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9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07F1B-6F93-4E6E-8C8C-D01A9DEB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7D2968-FE85-492F-A77B-1771F4EAA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8641" y="2028826"/>
            <a:ext cx="11094348" cy="402907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92DA2-B1FB-45C6-B10C-141AC2BFB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A6D78-CE47-4CA7-B3B6-AFAE5175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DC5C0-8780-4819-A8FC-32A0141D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8F9A8-05F2-4F79-B689-1FA2F3196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472612" y="952499"/>
            <a:ext cx="2207417" cy="51054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615BC-61CD-4D59-8E85-B59072E2B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7924" y="952499"/>
            <a:ext cx="8914688" cy="51054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81C46-8CC0-4B79-AF2E-84C86C6A8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76817-4D29-4888-B68C-A35F5A069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0B21A-30A9-4173-9E3F-D985B86A3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2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45AC-24E0-45A1-90C3-7BF96C3F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018E1-7CA3-4B5E-9683-554FDFC63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5D32D-7150-4DF2-B992-A2B4F560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03F0C-FCA3-464C-B6ED-864DB51E7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41006-DAE1-4326-B1AE-FD527A65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0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B84-BE32-464A-A765-975C21B5C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23" y="952500"/>
            <a:ext cx="6678695" cy="3962398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145C2-97CF-4887-904A-8ADC80525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3860" y="952501"/>
            <a:ext cx="3500440" cy="396239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24559-DA32-4398-A8EE-EED2469D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67BE1-F1AC-4732-B52E-1C7D63DE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13C03-DDF0-48C6-B1BF-D28875F8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95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6F411-42B3-4A17-BE7E-861BE7E7D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E0603-F4C0-40AC-A53E-40449D53D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2029968"/>
            <a:ext cx="5281506" cy="41481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C5634-2887-4182-A9BE-B382357D4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928" y="2029968"/>
            <a:ext cx="5281506" cy="41481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B6E74-28E1-4684-B515-4265ED7B1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375EA-A8F8-485D-A82F-CD85D4C9E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9E4B0-F5E3-407F-A548-B616E774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2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161A-7627-4D64-AF08-10D702AFE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59" y="950976"/>
            <a:ext cx="10802729" cy="8817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B6884-07D8-4CC4-BE99-516F1433B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918" y="1832772"/>
            <a:ext cx="5281507" cy="742638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1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2C638-B5A8-4F8C-85AE-33BEAF54C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40" y="2600531"/>
            <a:ext cx="528150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D1933-A703-4BDC-A697-728E899EE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927" y="1832772"/>
            <a:ext cx="5283202" cy="742638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1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925DBD-4D51-4A2D-B1E4-6D094CD1E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927" y="2600531"/>
            <a:ext cx="52832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2636E2-E26E-42F7-9E05-3F756C7D1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F7281B-0E5C-421E-AFFE-775F57C5D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483462-E410-4DC7-AE53-27AABECF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10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CFA68-31B5-48C5-929A-842FDF0FD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5A2600-419E-46E9-946F-FBDEDBA1D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5F9A9-98FF-4653-A570-9F351A1AB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44457-95F1-4B15-A647-B14F91F7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70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19EABA-1008-4E49-9184-3A946ECD7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5C3BD0-269D-4127-B5F7-84B0D8A74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23447-C740-4495-93EC-7252B1B92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00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D1155-71E7-4F0A-BB62-933743CF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52500"/>
            <a:ext cx="4124084" cy="2362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B6D44-5A1E-4176-8766-4B81E045D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952500"/>
            <a:ext cx="5934074" cy="4908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10EC6-11DD-4B5D-A2D2-4DCF73E58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1" y="3429000"/>
            <a:ext cx="4124084" cy="24399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DFCDF-666E-4DB4-A1C0-79D40A007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A69AC-15E6-4B19-A59D-DBDBE923D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9F0EE-74DE-4FEC-81E9-E40D53397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4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3CA4F-6508-4AD6-8367-A0288D888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952500"/>
            <a:ext cx="4124084" cy="239791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06BFCD-2F93-4D99-89EA-F0359FB78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2119" y="987425"/>
            <a:ext cx="602218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4C1F7-1272-41C8-8C29-676316D02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1" y="3429000"/>
            <a:ext cx="4124084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DD491-0FE6-4B42-AAA6-B698E46F1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8F83F-4E9F-4607-A69B-DFC932560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24484-C6E4-4D8A-BDAB-09B1FBB43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38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90E843-90BA-4A7D-8F9F-FFE49387A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950976"/>
            <a:ext cx="10995659" cy="1077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7CA62-9B55-49B4-94B6-EAAF7D5AE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1" y="2028826"/>
            <a:ext cx="10995660" cy="4029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CEA03-AAFA-4A69-A3DA-1DD0EF273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8729" y="6449535"/>
            <a:ext cx="2983095" cy="3084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4CDE23C7-78A4-413A-A84B-93D4CC0A9EB1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97F43-1ECB-4FC2-863E-26CEE24A0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24" y="1737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7F9D8-4B2E-4871-B2AE-EFC06BE23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0710" y="6449535"/>
            <a:ext cx="932279" cy="3084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CB39E08-E0E5-4B1A-8F7D-08FE7678A3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2919E4-C488-4107-9EF1-66152F848008}"/>
              </a:ext>
            </a:extLst>
          </p:cNvPr>
          <p:cNvCxnSpPr>
            <a:cxnSpLocks/>
          </p:cNvCxnSpPr>
          <p:nvPr/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F79732-4088-424C-A653-4534E4389443}"/>
              </a:ext>
            </a:extLst>
          </p:cNvPr>
          <p:cNvCxnSpPr>
            <a:cxnSpLocks/>
          </p:cNvCxnSpPr>
          <p:nvPr/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57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13" r:id="rId6"/>
    <p:sldLayoutId id="2147483818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27">
            <a:extLst>
              <a:ext uri="{FF2B5EF4-FFF2-40B4-BE49-F238E27FC236}">
                <a16:creationId xmlns:a16="http://schemas.microsoft.com/office/drawing/2014/main" id="{A54A1FC3-D51F-49C5-A520-3CB3BF1C0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29">
            <a:extLst>
              <a:ext uri="{FF2B5EF4-FFF2-40B4-BE49-F238E27FC236}">
                <a16:creationId xmlns:a16="http://schemas.microsoft.com/office/drawing/2014/main" id="{9FD6A395-8B77-4B2D-AA7E-1B4CE370C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Brněnské Vánoce 2021 | TIC BRNO">
            <a:extLst>
              <a:ext uri="{FF2B5EF4-FFF2-40B4-BE49-F238E27FC236}">
                <a16:creationId xmlns:a16="http://schemas.microsoft.com/office/drawing/2014/main" id="{5EFE1118-B1A5-DC3A-D2DF-9738896BBB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4761" b="970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8640" y="952499"/>
            <a:ext cx="5060498" cy="3251855"/>
          </a:xfrm>
        </p:spPr>
        <p:txBody>
          <a:bodyPr>
            <a:normAutofit/>
          </a:bodyPr>
          <a:lstStyle/>
          <a:p>
            <a:r>
              <a:rPr lang="cs-CZ" sz="5400" dirty="0">
                <a:solidFill>
                  <a:srgbClr val="FFFFFF"/>
                </a:solidFill>
              </a:rPr>
              <a:t>Humánní geografie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54776" y="4527857"/>
            <a:ext cx="5054362" cy="15209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Cvičení 10</a:t>
            </a:r>
          </a:p>
          <a:p>
            <a:r>
              <a:rPr lang="cs-CZ">
                <a:solidFill>
                  <a:srgbClr val="FFFFFF"/>
                </a:solidFill>
              </a:rPr>
              <a:t>Mgr. Michaela Kousalová</a:t>
            </a:r>
          </a:p>
          <a:p>
            <a:endParaRPr lang="cs-CZ">
              <a:solidFill>
                <a:srgbClr val="FFFFFF"/>
              </a:solidFill>
            </a:endParaRPr>
          </a:p>
        </p:txBody>
      </p:sp>
      <p:cxnSp>
        <p:nvCxnSpPr>
          <p:cNvPr id="42" name="Straight Connector 31">
            <a:extLst>
              <a:ext uri="{FF2B5EF4-FFF2-40B4-BE49-F238E27FC236}">
                <a16:creationId xmlns:a16="http://schemas.microsoft.com/office/drawing/2014/main" id="{1C5372E1-5D0A-4FE4-B20F-D0CF85FD0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33">
            <a:extLst>
              <a:ext uri="{FF2B5EF4-FFF2-40B4-BE49-F238E27FC236}">
                <a16:creationId xmlns:a16="http://schemas.microsoft.com/office/drawing/2014/main" id="{513081F5-C318-4421-A7E9-D7F6810B6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5DA7EF-F545-7897-9C7A-3E227AAD8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93" y="2502518"/>
            <a:ext cx="11252719" cy="3042523"/>
          </a:xfrm>
        </p:spPr>
        <p:txBody>
          <a:bodyPr>
            <a:normAutofit/>
          </a:bodyPr>
          <a:lstStyle/>
          <a:p>
            <a:pPr algn="ctr"/>
            <a:r>
              <a:rPr lang="cs-CZ" sz="4000" dirty="0"/>
              <a:t>MONO/POLYCENTRICKÝ SÍDELNÍ SYSTÉM</a:t>
            </a:r>
            <a:br>
              <a:rPr lang="cs-CZ" sz="4000" dirty="0"/>
            </a:br>
            <a:r>
              <a:rPr lang="cs-CZ" sz="4000" dirty="0"/>
              <a:t>VS.</a:t>
            </a:r>
            <a:br>
              <a:rPr lang="cs-CZ" sz="4000" dirty="0"/>
            </a:br>
            <a:r>
              <a:rPr lang="cs-CZ" sz="4000" dirty="0"/>
              <a:t>MONO/POLYCENTRICKÉ MĚSTO</a:t>
            </a:r>
          </a:p>
        </p:txBody>
      </p:sp>
    </p:spTree>
    <p:extLst>
      <p:ext uri="{BB962C8B-B14F-4D97-AF65-F5344CB8AC3E}">
        <p14:creationId xmlns:p14="http://schemas.microsoft.com/office/powerpoint/2010/main" val="3360430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92C9D2-991C-6351-D14B-0530C6EDC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byste si měli odnést po tomto semestru?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BFB343-F95A-E312-448A-EF5372562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1" y="1799308"/>
            <a:ext cx="10995660" cy="402907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dirty="0"/>
              <a:t>interpretace je zásadnější než popis</a:t>
            </a:r>
          </a:p>
          <a:p>
            <a:r>
              <a:rPr lang="cs-CZ" dirty="0"/>
              <a:t>pozorně poslouchejte a čtěte</a:t>
            </a:r>
          </a:p>
          <a:p>
            <a:r>
              <a:rPr lang="cs-CZ" dirty="0"/>
              <a:t>nebojte se zeptat a řešit problémy (včas!)</a:t>
            </a:r>
          </a:p>
          <a:p>
            <a:r>
              <a:rPr lang="cs-CZ" dirty="0"/>
              <a:t>nespoléhejte na to, že si čtenář vaší práce něco domyslí</a:t>
            </a:r>
          </a:p>
          <a:p>
            <a:r>
              <a:rPr lang="cs-CZ" dirty="0"/>
              <a:t>dodržujte zadání a neřiďte se přesvědčením "já si myslím" </a:t>
            </a:r>
          </a:p>
          <a:p>
            <a:r>
              <a:rPr lang="cs-CZ" dirty="0"/>
              <a:t>dodržujte </a:t>
            </a:r>
            <a:r>
              <a:rPr lang="cs-CZ" dirty="0" err="1"/>
              <a:t>deadliny</a:t>
            </a:r>
            <a:endParaRPr lang="cs-CZ"/>
          </a:p>
          <a:p>
            <a:r>
              <a:rPr lang="cs-CZ" dirty="0"/>
              <a:t>oddělujte svoje myšlenky od těch převzatých (správně citujte!)</a:t>
            </a:r>
          </a:p>
          <a:p>
            <a:r>
              <a:rPr lang="cs-CZ" dirty="0"/>
              <a:t>zarovnávejte do bloku!!! </a:t>
            </a:r>
          </a:p>
          <a:p>
            <a:r>
              <a:rPr lang="cs-CZ" b="1" dirty="0"/>
              <a:t>a myslete i na sebe! :)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609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Activity Special - Zatrolené hry">
            <a:extLst>
              <a:ext uri="{FF2B5EF4-FFF2-40B4-BE49-F238E27FC236}">
                <a16:creationId xmlns:a16="http://schemas.microsoft.com/office/drawing/2014/main" id="{0DBE54C7-C5F8-5C60-BB84-7E7BFA8DB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926" y="733159"/>
            <a:ext cx="7780148" cy="5404597"/>
          </a:xfrm>
          <a:prstGeom prst="rect">
            <a:avLst/>
          </a:prstGeom>
        </p:spPr>
      </p:pic>
      <p:pic>
        <p:nvPicPr>
          <p:cNvPr id="5" name="Obrázek 4" descr="Geografický ústav PřF MU">
            <a:extLst>
              <a:ext uri="{FF2B5EF4-FFF2-40B4-BE49-F238E27FC236}">
                <a16:creationId xmlns:a16="http://schemas.microsoft.com/office/drawing/2014/main" id="{D55EFDA5-96EA-BACF-65A9-E73F7FBB6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7925" y="3429401"/>
            <a:ext cx="877432" cy="9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78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697273-8BF7-85E7-1AA2-B7D480B02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PRAVIDLA HRY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11D54B-394D-7C6E-2A46-252226F9D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1" y="1718010"/>
            <a:ext cx="10995660" cy="40290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hádá každý tým</a:t>
            </a:r>
          </a:p>
          <a:p>
            <a:r>
              <a:rPr lang="cs-CZ" dirty="0"/>
              <a:t>nepoužívat kořeny slova</a:t>
            </a:r>
          </a:p>
          <a:p>
            <a:r>
              <a:rPr lang="cs-CZ" dirty="0"/>
              <a:t>neodkazovat na konkrétní cvičení</a:t>
            </a:r>
          </a:p>
          <a:p>
            <a:r>
              <a:rPr lang="cs-CZ" dirty="0"/>
              <a:t>při malování nepoužívat čísla a písmena</a:t>
            </a:r>
          </a:p>
          <a:p>
            <a:r>
              <a:rPr lang="cs-CZ" dirty="0"/>
              <a:t>při pantomimě nevydávat zvuky</a:t>
            </a:r>
          </a:p>
          <a:p>
            <a:r>
              <a:rPr lang="cs-CZ" dirty="0"/>
              <a:t>odpovědi říkejte dostatečně nahlas</a:t>
            </a:r>
          </a:p>
          <a:p>
            <a:r>
              <a:rPr lang="cs-CZ" dirty="0"/>
              <a:t>na vysvětlení pojmu je 1 minuta</a:t>
            </a:r>
          </a:p>
          <a:p>
            <a:r>
              <a:rPr lang="cs-CZ" dirty="0"/>
              <a:t>uhádnutý pojem = 1 bod, uhádne-li "domácí tým" = 1,5 bodu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1932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D9AFA4-A0E8-6DC5-131A-9444F2492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cvičení 10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7C3C94-3CBF-ECF8-BFA2-538B5BE45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cs-CZ" sz="1600" dirty="0"/>
              <a:t>V rámci ČR (nebo SR) identifikujte </a:t>
            </a:r>
            <a:r>
              <a:rPr lang="cs-CZ" sz="1600" b="1" dirty="0"/>
              <a:t>dvojici měst, která jsou od sebe vzdálena minimálně 120 km</a:t>
            </a:r>
            <a:r>
              <a:rPr lang="cs-CZ" sz="1600" dirty="0"/>
              <a:t> (měřeno nejkratší silniční kilometrickou vzdáleností). Obě města musí být obsluhována železniční dopravou.</a:t>
            </a:r>
          </a:p>
          <a:p>
            <a:r>
              <a:rPr lang="cs-CZ" sz="1600" dirty="0"/>
              <a:t>Zjistěte </a:t>
            </a:r>
            <a:r>
              <a:rPr lang="cs-CZ" sz="1600" b="1" dirty="0"/>
              <a:t>kilometrickou vzdálenost </a:t>
            </a:r>
            <a:r>
              <a:rPr lang="cs-CZ" sz="1600" dirty="0"/>
              <a:t>mezi městy při použití osobního </a:t>
            </a:r>
            <a:r>
              <a:rPr lang="cs-CZ" sz="1600" b="1" dirty="0"/>
              <a:t>automobilu, autobusového a vlakového spojení</a:t>
            </a:r>
            <a:r>
              <a:rPr lang="cs-CZ" sz="1600" dirty="0"/>
              <a:t>. </a:t>
            </a:r>
          </a:p>
          <a:p>
            <a:r>
              <a:rPr lang="cs-CZ" sz="1600" dirty="0"/>
              <a:t>Pro tytéž dopravní módy zjistěte i vzdálenost časovou (u busu a železnice počítejte s průměrným časem souboru vyhledaných spojení za den), resp. vzdálenost finanční (u osobního auta počítejte se spotřebou 7,5 l/100 km).</a:t>
            </a:r>
          </a:p>
          <a:p>
            <a:r>
              <a:rPr lang="cs-CZ" sz="1600" dirty="0"/>
              <a:t>V případě autobusu a vlaku dále zjistěte frekvenci spojení mezi danými městy a jejich rozložení v průběhu dne; stejně tak zjistěte počet přestupů (průměr souboru vyhledaných spojení za den).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1400" dirty="0"/>
              <a:t>Časová rozmezí: 00:00-6:00, 6:01-9:00, 9:01-14:00, 14:01-18:00, 18:01-23:59</a:t>
            </a:r>
          </a:p>
          <a:p>
            <a:r>
              <a:rPr lang="cs-CZ" sz="1600" dirty="0"/>
              <a:t>Spoje veřejné dopravy vyhledávejte ideálně pro </a:t>
            </a:r>
            <a:r>
              <a:rPr lang="cs-CZ" sz="1600" b="1" dirty="0"/>
              <a:t>neprázdninovou/nesváteční středu</a:t>
            </a:r>
            <a:r>
              <a:rPr lang="cs-CZ" sz="1600" dirty="0"/>
              <a:t>.</a:t>
            </a:r>
          </a:p>
          <a:p>
            <a:r>
              <a:rPr lang="cs-CZ" sz="1600" dirty="0"/>
              <a:t>Uvedené vztahy řešte pouze v jednom směru! (čím "atraktivnější směr", tím líp se vám to bude interpretovat)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2991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1AD99-1D88-461E-C639-DA37B700D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cvičení 10 - 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DFD680-2D92-D86B-DB39-80A79CEC5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cs-CZ" b="1" dirty="0"/>
              <a:t>Zadání</a:t>
            </a:r>
          </a:p>
          <a:p>
            <a:r>
              <a:rPr lang="cs-CZ" b="1" dirty="0"/>
              <a:t>Vypracování: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dirty="0"/>
              <a:t>Tab. 1 - číselné údaje pro jednotlivé módy (km, min, Kč, průměrný počet přestupů)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dirty="0"/>
              <a:t>Tab. 2 – frekvence spojů pro jednotlivé časy (autobus + vlak) </a:t>
            </a:r>
          </a:p>
          <a:p>
            <a:r>
              <a:rPr lang="cs-CZ" b="1" dirty="0"/>
              <a:t>Závěr</a:t>
            </a:r>
            <a:endParaRPr lang="cs-CZ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cs-CZ" b="1" dirty="0"/>
              <a:t>interpretace v rozmezí 1 – 1,5 NS </a:t>
            </a:r>
            <a:endParaRPr lang="cs-CZ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cs-CZ" dirty="0"/>
              <a:t>Zhodnoťte dopravní vazbu mezi městy a </a:t>
            </a:r>
            <a:r>
              <a:rPr lang="cs-CZ" b="1" dirty="0"/>
              <a:t>okomentujte výhody, resp. nevýhody jednotlivých dopravních módů</a:t>
            </a:r>
            <a:r>
              <a:rPr lang="cs-CZ" dirty="0"/>
              <a:t>. Krátce se také věnujte zhodnocení pozice měst v rámci silniční, resp. železniční dopravní sítě (širší geografický kontextu. Pokud je to v daném kontextu relevantní, zamyslete se i nad historickým kontextem (např. v případě železničního spojení).</a:t>
            </a:r>
          </a:p>
          <a:p>
            <a:r>
              <a:rPr lang="cs-CZ" b="1" dirty="0"/>
              <a:t>Zdroje</a:t>
            </a:r>
            <a:endParaRPr lang="cs-CZ" dirty="0"/>
          </a:p>
          <a:p>
            <a:pPr marL="0" indent="0">
              <a:buNone/>
            </a:pPr>
            <a:endParaRPr lang="cs-CZ" b="1" dirty="0"/>
          </a:p>
          <a:p>
            <a:r>
              <a:rPr lang="cs-CZ" b="1" err="1"/>
              <a:t>Deadline</a:t>
            </a:r>
            <a:r>
              <a:rPr lang="cs-CZ" b="1" dirty="0"/>
              <a:t>: 18. 12. 2024 do 23:59 </a:t>
            </a:r>
          </a:p>
        </p:txBody>
      </p:sp>
    </p:spTree>
    <p:extLst>
      <p:ext uri="{BB962C8B-B14F-4D97-AF65-F5344CB8AC3E}">
        <p14:creationId xmlns:p14="http://schemas.microsoft.com/office/powerpoint/2010/main" val="1374134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80142D-FC9C-BFD3-482F-E2FC74A2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723" y="1465096"/>
            <a:ext cx="10995659" cy="1077849"/>
          </a:xfrm>
        </p:spPr>
        <p:txBody>
          <a:bodyPr/>
          <a:lstStyle/>
          <a:p>
            <a:pPr algn="ctr"/>
            <a:r>
              <a:rPr lang="cs-CZ" dirty="0"/>
              <a:t>Díky za pozornost a za celý semestr! Hodně štěstí ve zkouškovém!</a:t>
            </a:r>
          </a:p>
        </p:txBody>
      </p:sp>
      <p:pic>
        <p:nvPicPr>
          <p:cNvPr id="3" name="Obrázek 2" descr="Obsah obrázku text, snímek obrazovky, Písmo, číslo&#10;&#10;Popis se vygeneroval automaticky.">
            <a:extLst>
              <a:ext uri="{FF2B5EF4-FFF2-40B4-BE49-F238E27FC236}">
                <a16:creationId xmlns:a16="http://schemas.microsoft.com/office/drawing/2014/main" id="{C2E070C8-65C8-8631-B61F-D21311373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675" y="2708084"/>
            <a:ext cx="215265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3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ibuneVTI">
  <a:themeElements>
    <a:clrScheme name="amasis">
      <a:dk1>
        <a:sysClr val="windowText" lastClr="000000"/>
      </a:dk1>
      <a:lt1>
        <a:sysClr val="window" lastClr="FFFFFF"/>
      </a:lt1>
      <a:dk2>
        <a:srgbClr val="470401"/>
      </a:dk2>
      <a:lt2>
        <a:srgbClr val="EBE2E2"/>
      </a:lt2>
      <a:accent1>
        <a:srgbClr val="BD1209"/>
      </a:accent1>
      <a:accent2>
        <a:srgbClr val="F40600"/>
      </a:accent2>
      <a:accent3>
        <a:srgbClr val="F26216"/>
      </a:accent3>
      <a:accent4>
        <a:srgbClr val="F0800D"/>
      </a:accent4>
      <a:accent5>
        <a:srgbClr val="3EA8B6"/>
      </a:accent5>
      <a:accent6>
        <a:srgbClr val="005B6B"/>
      </a:accent6>
      <a:hlink>
        <a:srgbClr val="F40600"/>
      </a:hlink>
      <a:folHlink>
        <a:srgbClr val="1C7E8E"/>
      </a:folHlink>
    </a:clrScheme>
    <a:fontScheme name="Amasis-Univers">
      <a:majorFont>
        <a:latin typeface="Amasis MT Pro Medium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buneVTI" id="{4D84C650-59FC-4F6B-ADA6-B11C508FF6CE}" vid="{0E07EAE6-ACBC-4250-8522-FC108A45043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TribuneVTI</vt:lpstr>
      <vt:lpstr>Humánní geografie</vt:lpstr>
      <vt:lpstr>MONO/POLYCENTRICKÝ SÍDELNÍ SYSTÉM VS. MONO/POLYCENTRICKÉ MĚSTO</vt:lpstr>
      <vt:lpstr>Co byste si měli odnést po tomto semestru?</vt:lpstr>
      <vt:lpstr>Prezentace aplikace PowerPoint</vt:lpstr>
      <vt:lpstr>PRAVIDLA HRY</vt:lpstr>
      <vt:lpstr>Zadání cvičení 10</vt:lpstr>
      <vt:lpstr>Zadání cvičení 10 - obsah</vt:lpstr>
      <vt:lpstr>Díky za pozornost a za celý semestr! Hodně štěstí ve zkouškovém!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237</cp:revision>
  <dcterms:created xsi:type="dcterms:W3CDTF">2024-12-10T14:09:31Z</dcterms:created>
  <dcterms:modified xsi:type="dcterms:W3CDTF">2024-12-11T16:47:49Z</dcterms:modified>
</cp:coreProperties>
</file>