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6" r:id="rId5"/>
    <p:sldId id="269" r:id="rId6"/>
    <p:sldId id="261" r:id="rId7"/>
    <p:sldId id="264" r:id="rId8"/>
    <p:sldId id="262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salova\Downloads\statistic_id270860_degree-of-urbanization-2023-by-contin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salova\Downloads\statistic_id270860_degree-of-urbanization-2023-by-contin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Data!$B$6:$B$11</c:f>
              <c:strCache>
                <c:ptCount val="6"/>
                <c:pt idx="0">
                  <c:v>Severní Amerika</c:v>
                </c:pt>
                <c:pt idx="1">
                  <c:v>Latinská Amerika a Karibik</c:v>
                </c:pt>
                <c:pt idx="2">
                  <c:v>Evropa</c:v>
                </c:pt>
                <c:pt idx="3">
                  <c:v>Austrálie a Oceánie</c:v>
                </c:pt>
                <c:pt idx="4">
                  <c:v>Asie</c:v>
                </c:pt>
                <c:pt idx="5">
                  <c:v>Afrika</c:v>
                </c:pt>
              </c:strCache>
            </c:strRef>
          </c:cat>
          <c:val>
            <c:numRef>
              <c:f>Data!$C$6:$C$11</c:f>
              <c:numCache>
                <c:formatCode>#,##0</c:formatCode>
                <c:ptCount val="6"/>
                <c:pt idx="0">
                  <c:v>83</c:v>
                </c:pt>
                <c:pt idx="1">
                  <c:v>82</c:v>
                </c:pt>
                <c:pt idx="2">
                  <c:v>75</c:v>
                </c:pt>
                <c:pt idx="3">
                  <c:v>68</c:v>
                </c:pt>
                <c:pt idx="4">
                  <c:v>53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6F-4F26-85C1-7B5487BA3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5579775"/>
        <c:axId val="698728607"/>
      </c:barChart>
      <c:catAx>
        <c:axId val="76557977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 dirty="0"/>
                  <a:t>kontinent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crossAx val="698728607"/>
        <c:crosses val="autoZero"/>
        <c:auto val="1"/>
        <c:lblAlgn val="ctr"/>
        <c:lblOffset val="100"/>
        <c:noMultiLvlLbl val="0"/>
      </c:catAx>
      <c:valAx>
        <c:axId val="698728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100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55797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Data!$B$6:$B$11</c:f>
              <c:strCache>
                <c:ptCount val="6"/>
                <c:pt idx="0">
                  <c:v>Severní Amerika</c:v>
                </c:pt>
                <c:pt idx="1">
                  <c:v>Latinská Amerika a Karibik</c:v>
                </c:pt>
                <c:pt idx="2">
                  <c:v>Evropa</c:v>
                </c:pt>
                <c:pt idx="3">
                  <c:v>Austrálie a Oceánie</c:v>
                </c:pt>
                <c:pt idx="4">
                  <c:v>Asie</c:v>
                </c:pt>
                <c:pt idx="5">
                  <c:v>Afrika</c:v>
                </c:pt>
              </c:strCache>
            </c:strRef>
          </c:cat>
          <c:val>
            <c:numRef>
              <c:f>Data!$C$6:$C$11</c:f>
              <c:numCache>
                <c:formatCode>#,##0</c:formatCode>
                <c:ptCount val="6"/>
                <c:pt idx="0">
                  <c:v>83</c:v>
                </c:pt>
                <c:pt idx="1">
                  <c:v>82</c:v>
                </c:pt>
                <c:pt idx="2">
                  <c:v>75</c:v>
                </c:pt>
                <c:pt idx="3">
                  <c:v>68</c:v>
                </c:pt>
                <c:pt idx="4">
                  <c:v>53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A7-41CF-99BE-6A6A145DC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5579775"/>
        <c:axId val="698728607"/>
      </c:barChart>
      <c:catAx>
        <c:axId val="7655797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kontinent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8728607"/>
        <c:crosses val="autoZero"/>
        <c:auto val="1"/>
        <c:lblAlgn val="ctr"/>
        <c:lblOffset val="100"/>
        <c:noMultiLvlLbl val="0"/>
      </c:catAx>
      <c:valAx>
        <c:axId val="698728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5579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39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5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92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71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0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17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8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29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03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45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D36B97-86E6-4919-B741-A4627BE43AC5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8E8F591-6426-41FE-88DF-D04A06514EE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085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CB5D7-7B87-469C-88FC-D409B36CD5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HUMÁNNÍ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5DAE0E-DE5C-41DD-8FD8-D38D8814A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Cvičení 4</a:t>
            </a:r>
          </a:p>
          <a:p>
            <a:r>
              <a:rPr lang="cs-CZ" dirty="0"/>
              <a:t>Mgr. Michaela Kousalová</a:t>
            </a:r>
          </a:p>
        </p:txBody>
      </p:sp>
    </p:spTree>
    <p:extLst>
      <p:ext uri="{BB962C8B-B14F-4D97-AF65-F5344CB8AC3E}">
        <p14:creationId xmlns:p14="http://schemas.microsoft.com/office/powerpoint/2010/main" val="152923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BA671-89BD-47D5-B2E7-367AFF5CF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CB133A-D093-4E83-B476-F94A3512E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43" y="2180496"/>
            <a:ext cx="11224913" cy="397534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Pokuste se formou krátkého eseje zamyslet nad problematikou tzv. behaviorální urbanizace (poměšťování, nástup městského způsobu života). Zkuste pro vyjádření použít následující návodné otázky:</a:t>
            </a:r>
          </a:p>
          <a:p>
            <a:pPr lvl="1"/>
            <a:r>
              <a:rPr lang="cs-CZ" dirty="0"/>
              <a:t>Existují dle vás v prostředí ČR patrné rozdíly mezi městským a venkovským způsobem života?</a:t>
            </a:r>
          </a:p>
          <a:p>
            <a:pPr lvl="1"/>
            <a:r>
              <a:rPr lang="cs-CZ" dirty="0"/>
              <a:t>Pokud ano, jakým způsobem a v kterých oblastech života se nejvíce projevují?</a:t>
            </a:r>
          </a:p>
          <a:p>
            <a:pPr lvl="1"/>
            <a:r>
              <a:rPr lang="cs-CZ" dirty="0"/>
              <a:t>Pokud ne, uveďte příklady oblastí života, ve kterých došlo dle vás k nejvýraznějšímu sblížení původně venkovského způsobu života s městským. Jaké faktory nejvíce ovlivňují toto prolnutí?</a:t>
            </a:r>
          </a:p>
          <a:p>
            <a:pPr lvl="1"/>
            <a:r>
              <a:rPr lang="cs-CZ" dirty="0"/>
              <a:t>Má v prostředí současné ČR smysl rozlišovat mezi městem a venkovem?</a:t>
            </a:r>
          </a:p>
          <a:p>
            <a:pPr lvl="1"/>
            <a:r>
              <a:rPr lang="cs-CZ" dirty="0"/>
              <a:t>V případě zájmu se nevyjadřujte k situaci v ČR, lze popsat i situaci jiného státu (např. Slovensko).</a:t>
            </a:r>
          </a:p>
          <a:p>
            <a:endParaRPr lang="cs-CZ" dirty="0"/>
          </a:p>
          <a:p>
            <a:r>
              <a:rPr lang="cs-CZ" dirty="0"/>
              <a:t>rozsah: </a:t>
            </a:r>
            <a:r>
              <a:rPr lang="cs-CZ" b="1" dirty="0"/>
              <a:t>1-1,5 normostrany </a:t>
            </a:r>
            <a:r>
              <a:rPr lang="cs-CZ" dirty="0"/>
              <a:t>(NS = 1800 znaků včetně mezer)</a:t>
            </a:r>
          </a:p>
          <a:p>
            <a:r>
              <a:rPr lang="cs-CZ" dirty="0"/>
              <a:t>odevzdat ve WORDU</a:t>
            </a:r>
          </a:p>
          <a:p>
            <a:r>
              <a:rPr lang="cs-CZ" b="1" dirty="0" err="1"/>
              <a:t>deadline</a:t>
            </a:r>
            <a:r>
              <a:rPr lang="cs-CZ" b="1" dirty="0"/>
              <a:t>: 30. října v 23:59</a:t>
            </a:r>
          </a:p>
        </p:txBody>
      </p:sp>
    </p:spTree>
    <p:extLst>
      <p:ext uri="{BB962C8B-B14F-4D97-AF65-F5344CB8AC3E}">
        <p14:creationId xmlns:p14="http://schemas.microsoft.com/office/powerpoint/2010/main" val="367489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C0FA6-D43F-408D-922A-D89DE0BF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04844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EA075-5AEC-4809-B5C9-DDCBA7A4D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cvičení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92C55-F409-4621-A220-2622589E6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77541"/>
            <a:ext cx="11029615" cy="367830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INTERPRETACE, INTERPRETACE, INTERPRETACE !!!</a:t>
            </a:r>
          </a:p>
          <a:p>
            <a:pPr lvl="1"/>
            <a:r>
              <a:rPr lang="cs-CZ" dirty="0"/>
              <a:t>ne popis!</a:t>
            </a:r>
          </a:p>
          <a:p>
            <a:pPr lvl="1"/>
            <a:r>
              <a:rPr lang="cs-CZ" dirty="0"/>
              <a:t>Proč je zrovna mezi těmito zastávkami vyšší počet spojů? Jak to ovlivňuje širší lokalita zastávky? Jak se do situace promítá čas? Jaké další externality mohou mít vliv?</a:t>
            </a:r>
          </a:p>
          <a:p>
            <a:r>
              <a:rPr lang="cs-CZ" dirty="0"/>
              <a:t>metodika (pokud není řečeno jinak) do těchto protokolů </a:t>
            </a:r>
            <a:r>
              <a:rPr lang="cs-CZ" dirty="0">
                <a:solidFill>
                  <a:srgbClr val="FF0000"/>
                </a:solidFill>
              </a:rPr>
              <a:t>nepatří</a:t>
            </a:r>
          </a:p>
          <a:p>
            <a:r>
              <a:rPr lang="cs-CZ" dirty="0"/>
              <a:t>závěr alespoň 0,5 strany textu! – jinak automaticky vracíme na opravu </a:t>
            </a:r>
          </a:p>
          <a:p>
            <a:r>
              <a:rPr lang="cs-CZ" dirty="0">
                <a:solidFill>
                  <a:srgbClr val="FF0000"/>
                </a:solidFill>
              </a:rPr>
              <a:t>číst pozorně zadání </a:t>
            </a:r>
            <a:r>
              <a:rPr lang="cs-CZ" dirty="0"/>
              <a:t>a splnit vše, co je v něm zadáno</a:t>
            </a:r>
          </a:p>
          <a:p>
            <a:r>
              <a:rPr lang="cs-CZ" dirty="0"/>
              <a:t>cvičení </a:t>
            </a:r>
            <a:r>
              <a:rPr lang="cs-CZ" dirty="0">
                <a:solidFill>
                  <a:srgbClr val="FF0000"/>
                </a:solidFill>
              </a:rPr>
              <a:t>není</a:t>
            </a:r>
            <a:r>
              <a:rPr lang="cs-CZ" dirty="0"/>
              <a:t> (pokud není řečeno opačně) o sdělování vašich názorů a emocí </a:t>
            </a:r>
          </a:p>
          <a:p>
            <a:r>
              <a:rPr lang="cs-CZ" dirty="0"/>
              <a:t>úkolem geografie (zejména pak sociální) není podávat zobecňující výsledky našeho šetření/výzkumu atd. </a:t>
            </a:r>
          </a:p>
          <a:p>
            <a:pPr lvl="1"/>
            <a:r>
              <a:rPr lang="cs-CZ" dirty="0"/>
              <a:t>nepoužívejte ani zobecňující tvrzení </a:t>
            </a:r>
          </a:p>
          <a:p>
            <a:r>
              <a:rPr lang="cs-CZ" dirty="0">
                <a:solidFill>
                  <a:srgbClr val="FF0000"/>
                </a:solidFill>
              </a:rPr>
              <a:t>DODRŽOVAT DEADLINE!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9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05678-C574-4DE5-9CFC-EA14DB0C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náležitosti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517CB9-0D42-4D71-B1DF-9448E123D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ZDROJE</a:t>
            </a:r>
          </a:p>
          <a:p>
            <a:pPr lvl="1"/>
            <a:r>
              <a:rPr lang="cs-CZ" dirty="0"/>
              <a:t>v popiscích obrázků, tabulek, grafů</a:t>
            </a:r>
          </a:p>
          <a:p>
            <a:pPr lvl="1"/>
            <a:r>
              <a:rPr lang="cs-CZ" dirty="0"/>
              <a:t>zejména ale na konci dokumentu! – nestačí kopírovat </a:t>
            </a:r>
            <a:r>
              <a:rPr lang="cs-CZ" dirty="0" err="1"/>
              <a:t>url</a:t>
            </a:r>
            <a:r>
              <a:rPr lang="cs-CZ" dirty="0"/>
              <a:t> odkaz</a:t>
            </a:r>
          </a:p>
          <a:p>
            <a:pPr lvl="1"/>
            <a:r>
              <a:rPr lang="cs-CZ" dirty="0"/>
              <a:t>jednotná forma citování</a:t>
            </a:r>
          </a:p>
          <a:p>
            <a:r>
              <a:rPr lang="cs-CZ" dirty="0"/>
              <a:t>POPISKY</a:t>
            </a:r>
          </a:p>
          <a:p>
            <a:pPr lvl="1"/>
            <a:r>
              <a:rPr lang="cs-CZ" dirty="0"/>
              <a:t>obrázky, grafy, schémata se popisují POD obrázkem (Obr. 1, Obr. 2 …)</a:t>
            </a:r>
          </a:p>
          <a:p>
            <a:pPr lvl="1"/>
            <a:r>
              <a:rPr lang="cs-CZ" dirty="0"/>
              <a:t>tabulky se popisují NAD tabulkou (Tab. 1, Tab. 2 …)</a:t>
            </a:r>
          </a:p>
          <a:p>
            <a:r>
              <a:rPr lang="cs-CZ" dirty="0"/>
              <a:t>jednotné písmo (není třeba experimentovat)</a:t>
            </a:r>
          </a:p>
          <a:p>
            <a:r>
              <a:rPr lang="cs-CZ" dirty="0"/>
              <a:t>zarovnávejte text do bloku</a:t>
            </a:r>
          </a:p>
          <a:p>
            <a:r>
              <a:rPr lang="cs-CZ" dirty="0"/>
              <a:t>používejte formální jazyk</a:t>
            </a:r>
          </a:p>
          <a:p>
            <a:r>
              <a:rPr lang="cs-CZ" dirty="0"/>
              <a:t>protokol bude mít vždy: ZADÁNÍ, VYPRACOVÁNÍ, ZÁVĚR, ZDROJE </a:t>
            </a: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93C445-314B-467E-884F-BCE9494BC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305" y="1862554"/>
            <a:ext cx="4995512" cy="193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092BE-CC4E-4894-B9C2-6C6501D6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SCHÉMATA DO GEOGRAFIE PATŘÍ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9712DB-F73E-4C6D-9A6A-76A94864F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1013801"/>
          </a:xfrm>
        </p:spPr>
        <p:txBody>
          <a:bodyPr/>
          <a:lstStyle/>
          <a:p>
            <a:r>
              <a:rPr lang="cs-CZ" dirty="0"/>
              <a:t>ano, je to zjednodušený model dané situace, ale pořád má co říct!</a:t>
            </a:r>
          </a:p>
          <a:p>
            <a:r>
              <a:rPr lang="cs-CZ" dirty="0"/>
              <a:t>i geografická práce bez mapy je stále geografická práce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62B33CC-1A86-4109-9BFD-E4D6B61EA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6971" y="2180496"/>
            <a:ext cx="4263836" cy="424483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D5552B4-29A8-40DE-9BFD-B4605FFE9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6" y="3194297"/>
            <a:ext cx="7399242" cy="3500569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E6720F73-FE81-4D8D-A7E1-1CC4CB7DB069}"/>
              </a:ext>
            </a:extLst>
          </p:cNvPr>
          <p:cNvSpPr/>
          <p:nvPr/>
        </p:nvSpPr>
        <p:spPr>
          <a:xfrm>
            <a:off x="364638" y="6596390"/>
            <a:ext cx="67981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Osman, R., Klusáček, P., Malý, J., </a:t>
            </a:r>
            <a:r>
              <a:rPr lang="cs-CZ" sz="1100" dirty="0" err="1"/>
              <a:t>Alexandrescu</a:t>
            </a:r>
            <a:r>
              <a:rPr lang="cs-CZ" sz="1100" dirty="0"/>
              <a:t> F. M. (2022)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EBAE03B-9E4B-4892-8AB4-DACB2E380EE6}"/>
              </a:ext>
            </a:extLst>
          </p:cNvPr>
          <p:cNvSpPr/>
          <p:nvPr/>
        </p:nvSpPr>
        <p:spPr>
          <a:xfrm>
            <a:off x="7763880" y="6334139"/>
            <a:ext cx="67981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Osman, R., </a:t>
            </a:r>
            <a:r>
              <a:rPr lang="cs-CZ" sz="1100" dirty="0" err="1"/>
              <a:t>Mulíček</a:t>
            </a:r>
            <a:r>
              <a:rPr lang="cs-CZ" sz="1100" dirty="0"/>
              <a:t>, O. (2017)</a:t>
            </a:r>
          </a:p>
        </p:txBody>
      </p:sp>
    </p:spTree>
    <p:extLst>
      <p:ext uri="{BB962C8B-B14F-4D97-AF65-F5344CB8AC3E}">
        <p14:creationId xmlns:p14="http://schemas.microsoft.com/office/powerpoint/2010/main" val="227350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A2B2A-22DE-4D03-845E-22E5D34D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URBANIZACE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DAB5B-3BBA-4A5D-886E-688076B44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0029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0B6D8-BE14-4E87-A9F1-5794BE94D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městské populace za kontinenty (2023)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5D41BE-77E7-4228-9DC7-F508B1941494}"/>
              </a:ext>
            </a:extLst>
          </p:cNvPr>
          <p:cNvSpPr txBox="1"/>
          <p:nvPr/>
        </p:nvSpPr>
        <p:spPr>
          <a:xfrm>
            <a:off x="9483365" y="2831687"/>
            <a:ext cx="27934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možnosti: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Evropa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Afrika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Asie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Severní Amerika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Latinská Amerika a Karibik</a:t>
            </a:r>
          </a:p>
          <a:p>
            <a:pPr marL="342900" indent="-342900">
              <a:buAutoNum type="arabicParenR"/>
            </a:pPr>
            <a:r>
              <a:rPr lang="cs-CZ" dirty="0">
                <a:latin typeface="+mj-lt"/>
              </a:rPr>
              <a:t>Austrálie a Oceánie 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3EEBA826-5A80-4BF6-8411-84BF8968FC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569332"/>
              </p:ext>
            </p:extLst>
          </p:nvPr>
        </p:nvGraphicFramePr>
        <p:xfrm>
          <a:off x="1249959" y="2057398"/>
          <a:ext cx="8233406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277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2C764-5D97-43F1-90FE-1F4E1593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 na tom Evropa?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EBDF72-57CA-493E-9D33-480AA96F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nejméně urbanizovaný stát?</a:t>
            </a:r>
          </a:p>
          <a:p>
            <a:r>
              <a:rPr lang="cs-CZ" sz="2800" dirty="0"/>
              <a:t>nejvíce urbanizovaný stát?</a:t>
            </a:r>
          </a:p>
          <a:p>
            <a:r>
              <a:rPr lang="cs-CZ" sz="2800" dirty="0"/>
              <a:t>Česko?</a:t>
            </a:r>
          </a:p>
        </p:txBody>
      </p:sp>
    </p:spTree>
    <p:extLst>
      <p:ext uri="{BB962C8B-B14F-4D97-AF65-F5344CB8AC3E}">
        <p14:creationId xmlns:p14="http://schemas.microsoft.com/office/powerpoint/2010/main" val="116522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239C5-1C3B-41C1-A959-6B2F3798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městské populace za kontinenty (2023)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3EEBA826-5A80-4BF6-8411-84BF8968FC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055778"/>
              </p:ext>
            </p:extLst>
          </p:nvPr>
        </p:nvGraphicFramePr>
        <p:xfrm>
          <a:off x="2056221" y="2000838"/>
          <a:ext cx="8079557" cy="468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25DC8FC0-4DD9-4871-BB78-62831863A60F}"/>
              </a:ext>
            </a:extLst>
          </p:cNvPr>
          <p:cNvSpPr/>
          <p:nvPr/>
        </p:nvSpPr>
        <p:spPr>
          <a:xfrm>
            <a:off x="436228" y="1887523"/>
            <a:ext cx="11316748" cy="4547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1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2C764-5D97-43F1-90FE-1F4E1593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 na tom Evropa?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EBDF72-57CA-493E-9D33-480AA96F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nejméně urbanizovaný stát? 		</a:t>
            </a:r>
            <a:r>
              <a:rPr lang="cs-CZ" sz="2800" dirty="0">
                <a:solidFill>
                  <a:srgbClr val="00B050"/>
                </a:solidFill>
              </a:rPr>
              <a:t>Lichtenštejnsko (14,6 %)</a:t>
            </a:r>
          </a:p>
          <a:p>
            <a:r>
              <a:rPr lang="cs-CZ" sz="2800" dirty="0"/>
              <a:t>nejvíce urbanizovaný stát?			</a:t>
            </a:r>
            <a:r>
              <a:rPr lang="cs-CZ" sz="2800" dirty="0">
                <a:solidFill>
                  <a:srgbClr val="00B050"/>
                </a:solidFill>
              </a:rPr>
              <a:t>Monako (100 %)</a:t>
            </a:r>
          </a:p>
          <a:p>
            <a:r>
              <a:rPr lang="cs-CZ" sz="2800" dirty="0"/>
              <a:t>Česko?								</a:t>
            </a:r>
            <a:r>
              <a:rPr lang="cs-CZ" sz="2800" dirty="0">
                <a:solidFill>
                  <a:srgbClr val="00B050"/>
                </a:solidFill>
              </a:rPr>
              <a:t>	74,5 %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1F01795-4636-41FE-BC75-1665C9D276E7}"/>
              </a:ext>
            </a:extLst>
          </p:cNvPr>
          <p:cNvSpPr/>
          <p:nvPr/>
        </p:nvSpPr>
        <p:spPr>
          <a:xfrm>
            <a:off x="436228" y="1887523"/>
            <a:ext cx="11316748" cy="4547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5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1070</TotalTime>
  <Words>516</Words>
  <Application>Microsoft Office PowerPoint</Application>
  <PresentationFormat>Širokoúhlá obrazovka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Gill Sans MT</vt:lpstr>
      <vt:lpstr>Wingdings</vt:lpstr>
      <vt:lpstr>Wingdings 2</vt:lpstr>
      <vt:lpstr>Dividenda</vt:lpstr>
      <vt:lpstr>HUMÁNNÍ GEOGRAFIE</vt:lpstr>
      <vt:lpstr>Zpět k cvičení 1</vt:lpstr>
      <vt:lpstr>Formální náležitosti</vt:lpstr>
      <vt:lpstr>SCHÉMATA DO GEOGRAFIE PATŘÍ</vt:lpstr>
      <vt:lpstr>URBANIZACE</vt:lpstr>
      <vt:lpstr>Podíl městské populace za kontinenty (2023)</vt:lpstr>
      <vt:lpstr>Jak je na tom Evropa?</vt:lpstr>
      <vt:lpstr>Podíl městské populace za kontinenty (2023)</vt:lpstr>
      <vt:lpstr>Jak je na tom Evropa?</vt:lpstr>
      <vt:lpstr>Zadání cvičení 4</vt:lpstr>
      <vt:lpstr>Díky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HUMÁNNÍ GEOGRAFIE</dc:title>
  <dc:creator>Michaela Kousalová</dc:creator>
  <cp:lastModifiedBy>Michaela Kousalová</cp:lastModifiedBy>
  <cp:revision>28</cp:revision>
  <dcterms:created xsi:type="dcterms:W3CDTF">2024-10-22T07:11:11Z</dcterms:created>
  <dcterms:modified xsi:type="dcterms:W3CDTF">2024-10-24T11:32:44Z</dcterms:modified>
</cp:coreProperties>
</file>