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4"/>
  </p:sldMasterIdLst>
  <p:notesMasterIdLst>
    <p:notesMasterId r:id="rId18"/>
  </p:notesMasterIdLst>
  <p:sldIdLst>
    <p:sldId id="256" r:id="rId5"/>
    <p:sldId id="268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1" r:id="rId15"/>
    <p:sldId id="269" r:id="rId16"/>
    <p:sldId id="267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A05D0-9F01-4567-864D-A294472E82C7}" type="datetimeFigureOut">
              <a:rPr lang="cs-CZ" smtClean="0"/>
              <a:t>31.10.2024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C460-CDC1-496F-A9FB-423DC3B76F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90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7C460-CDC1-496F-A9FB-423DC3B76FA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20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81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2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07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9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5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6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2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33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so.cz/csu/czso/databaze-demografickych-udaju-za-obce-c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 descr="Abstraktní genetický pojem">
            <a:extLst>
              <a:ext uri="{FF2B5EF4-FFF2-40B4-BE49-F238E27FC236}">
                <a16:creationId xmlns:a16="http://schemas.microsoft.com/office/drawing/2014/main" id="{9263ACF8-5BA7-EDAB-1418-A643DF6E120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24453" r="-1" b="19283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4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42AC47-4E31-C314-F5BC-F436CF20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7744" y="334926"/>
            <a:ext cx="9456049" cy="1815793"/>
          </a:xfrm>
        </p:spPr>
        <p:txBody>
          <a:bodyPr anchor="b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HUMÁNNÍ GEOGRAFIE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A0E5048-3CDF-A6BA-EED1-FDC3F67AF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744" y="5149868"/>
            <a:ext cx="9456049" cy="1027113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>
                <a:solidFill>
                  <a:srgbClr val="FFFFFF"/>
                </a:solidFill>
              </a:rPr>
              <a:t>Cvičení 5</a:t>
            </a:r>
          </a:p>
          <a:p>
            <a:pPr>
              <a:lnSpc>
                <a:spcPct val="100000"/>
              </a:lnSpc>
            </a:pPr>
            <a:r>
              <a:rPr lang="cs-CZ" dirty="0">
                <a:solidFill>
                  <a:srgbClr val="FFFFFF"/>
                </a:solidFill>
              </a:rPr>
              <a:t>Mgr. Michaela Kousalová</a:t>
            </a:r>
          </a:p>
        </p:txBody>
      </p:sp>
      <p:cxnSp>
        <p:nvCxnSpPr>
          <p:cNvPr id="44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1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F50E393C-DD2E-F5E9-DF4C-58C9DDF22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39EE170-122F-06A9-14A3-A8E6EAE14547}"/>
              </a:ext>
            </a:extLst>
          </p:cNvPr>
          <p:cNvSpPr txBox="1"/>
          <p:nvPr/>
        </p:nvSpPr>
        <p:spPr>
          <a:xfrm>
            <a:off x="148855" y="175468"/>
            <a:ext cx="3274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Tabulka 3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2A3B221-0C56-442C-B0F3-2D9A6EA86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31" y="1225118"/>
            <a:ext cx="11156537" cy="421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DC4AE-8784-2290-265D-3CB5AF8FD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7F781-6745-D88C-3F14-08AAA47DB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555308"/>
            <a:ext cx="9714302" cy="4259566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Cvičení bude obsahovat:</a:t>
            </a:r>
          </a:p>
          <a:p>
            <a:pPr lvl="1"/>
            <a:r>
              <a:rPr lang="cs-CZ" sz="2000" dirty="0"/>
              <a:t>zadání</a:t>
            </a:r>
          </a:p>
          <a:p>
            <a:pPr lvl="1"/>
            <a:r>
              <a:rPr lang="cs-CZ" sz="2000" dirty="0"/>
              <a:t>vypracování se </a:t>
            </a:r>
            <a:r>
              <a:rPr lang="cs-CZ" sz="2000" b="1" dirty="0"/>
              <a:t>třemi tabulkami </a:t>
            </a:r>
            <a:r>
              <a:rPr lang="cs-CZ" sz="2000" dirty="0"/>
              <a:t>+ obecnější komentář k datům (půl strany textu) </a:t>
            </a:r>
          </a:p>
          <a:p>
            <a:pPr lvl="2"/>
            <a:r>
              <a:rPr lang="cs-CZ" sz="1800" dirty="0"/>
              <a:t>všímejte si samotných obcí (z jakého důvodu je nejvyšší přírůstek právě v těchto obcích), ročních disparit (zejména v tabulce 3), bude-li se vyskytovat významný rozdíl mezi obcemi s absolutním/relativním přírůstkem, zamyslete se, proč tomu tak může být </a:t>
            </a:r>
          </a:p>
          <a:p>
            <a:pPr lvl="2"/>
            <a:r>
              <a:rPr lang="cs-CZ" sz="1800" dirty="0"/>
              <a:t>pokud bude sledovatelná </a:t>
            </a:r>
            <a:r>
              <a:rPr lang="cs-CZ" sz="1800" dirty="0" err="1"/>
              <a:t>suburbánní</a:t>
            </a:r>
            <a:r>
              <a:rPr lang="cs-CZ" sz="1800" dirty="0"/>
              <a:t> zástavba na ortofoto, </a:t>
            </a:r>
            <a:r>
              <a:rPr lang="cs-CZ" sz="1800" b="1" dirty="0"/>
              <a:t>doplnit snímkem </a:t>
            </a:r>
          </a:p>
          <a:p>
            <a:pPr lvl="1"/>
            <a:r>
              <a:rPr lang="cs-CZ" sz="2000" dirty="0"/>
              <a:t>závěr (půl strany textu), v němž budete </a:t>
            </a:r>
            <a:r>
              <a:rPr lang="cs-CZ" sz="2000" b="1" dirty="0"/>
              <a:t>odpovídat na otázky ze zadání </a:t>
            </a:r>
          </a:p>
          <a:p>
            <a:pPr lvl="1"/>
            <a:r>
              <a:rPr lang="cs-CZ" sz="2000" dirty="0"/>
              <a:t>zdroje</a:t>
            </a:r>
          </a:p>
          <a:p>
            <a:pPr lvl="1"/>
            <a:endParaRPr lang="cs-CZ" sz="2000" dirty="0"/>
          </a:p>
          <a:p>
            <a:pPr lvl="1"/>
            <a:r>
              <a:rPr lang="cs-CZ" sz="2000" dirty="0" err="1"/>
              <a:t>deadline</a:t>
            </a:r>
            <a:r>
              <a:rPr lang="cs-CZ" sz="2000" dirty="0"/>
              <a:t>: </a:t>
            </a:r>
            <a:r>
              <a:rPr lang="cs-CZ" sz="2000" b="1" dirty="0"/>
              <a:t>6. 11. v 23:59</a:t>
            </a:r>
          </a:p>
          <a:p>
            <a:pPr lvl="1"/>
            <a:r>
              <a:rPr lang="cs-CZ" sz="2000" dirty="0"/>
              <a:t>příští hodinu budou výsledky prezentovat tři z vás!</a:t>
            </a:r>
          </a:p>
          <a:p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13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007EA7-8F96-4CD4-8E1E-B047DE18D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poslední </a:t>
            </a:r>
            <a:r>
              <a:rPr lang="cs-CZ" dirty="0" err="1"/>
              <a:t>info</a:t>
            </a:r>
            <a:r>
              <a:rPr lang="cs-CZ" dirty="0"/>
              <a:t>…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A9724BC-30E6-405E-B21D-78DD44B28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154" y="1579381"/>
            <a:ext cx="5511692" cy="413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6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 descr="Abstraktní genetický pojem">
            <a:extLst>
              <a:ext uri="{FF2B5EF4-FFF2-40B4-BE49-F238E27FC236}">
                <a16:creationId xmlns:a16="http://schemas.microsoft.com/office/drawing/2014/main" id="{9263ACF8-5BA7-EDAB-1418-A643DF6E120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24453" r="-1" b="19283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4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842AC47-4E31-C314-F5BC-F436CF203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766" y="4064185"/>
            <a:ext cx="9456049" cy="1815793"/>
          </a:xfrm>
        </p:spPr>
        <p:txBody>
          <a:bodyPr anchor="b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Díky za pozornost!</a:t>
            </a:r>
          </a:p>
        </p:txBody>
      </p:sp>
      <p:cxnSp>
        <p:nvCxnSpPr>
          <p:cNvPr id="44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446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4D15E-7224-4A87-A7C1-8D79AF008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protokoly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F9626B-3A4E-4F17-A0DB-B138517F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555308"/>
            <a:ext cx="9489000" cy="3747384"/>
          </a:xfrm>
        </p:spPr>
        <p:txBody>
          <a:bodyPr/>
          <a:lstStyle/>
          <a:p>
            <a:r>
              <a:rPr lang="cs-CZ" dirty="0"/>
              <a:t>nepoužívejte Wikipedii </a:t>
            </a:r>
            <a:r>
              <a:rPr lang="cs-CZ" dirty="0">
                <a:sym typeface="Wingdings" panose="05000000000000000000" pitchFamily="2" charset="2"/>
              </a:rPr>
              <a:t>jako primární zdroj</a:t>
            </a:r>
          </a:p>
          <a:p>
            <a:r>
              <a:rPr lang="cs-CZ" dirty="0">
                <a:sym typeface="Wingdings" panose="05000000000000000000" pitchFamily="2" charset="2"/>
              </a:rPr>
              <a:t>nedáváme feedback na opravy před </a:t>
            </a:r>
            <a:r>
              <a:rPr lang="cs-CZ" dirty="0" err="1">
                <a:sym typeface="Wingdings" panose="05000000000000000000" pitchFamily="2" charset="2"/>
              </a:rPr>
              <a:t>deadlinem</a:t>
            </a:r>
            <a:r>
              <a:rPr lang="cs-CZ" dirty="0">
                <a:sym typeface="Wingdings" panose="05000000000000000000" pitchFamily="2" charset="2"/>
              </a:rPr>
              <a:t>, tzn. neposílejte nám je na mail!</a:t>
            </a:r>
          </a:p>
          <a:p>
            <a:r>
              <a:rPr lang="cs-CZ" dirty="0">
                <a:sym typeface="Wingdings" panose="05000000000000000000" pitchFamily="2" charset="2"/>
              </a:rPr>
              <a:t>dávejte pozor na rozsah (velikost písma, řádkování, délky odstavců)</a:t>
            </a:r>
          </a:p>
          <a:p>
            <a:r>
              <a:rPr lang="cs-CZ" dirty="0">
                <a:sym typeface="Wingdings" panose="05000000000000000000" pitchFamily="2" charset="2"/>
              </a:rPr>
              <a:t>citace v textu 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odděluje vaše myšlenky od myšlenek jiných</a:t>
            </a:r>
            <a:r>
              <a:rPr lang="cs-CZ" dirty="0">
                <a:sym typeface="Wingdings" panose="05000000000000000000" pitchFamily="2" charset="2"/>
              </a:rPr>
              <a:t>!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98926B2-68BC-4A44-AB9B-4F8930556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121" y="3532041"/>
            <a:ext cx="6889758" cy="31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79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4CD0F0-D220-A7D5-75F0-D5B56CDE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URBANIZACE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87710A-0403-FDA7-EBF9-3EA4E08F6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DISKUSE VE SKUPINKÁCH</a:t>
            </a:r>
          </a:p>
        </p:txBody>
      </p:sp>
    </p:spTree>
    <p:extLst>
      <p:ext uri="{BB962C8B-B14F-4D97-AF65-F5344CB8AC3E}">
        <p14:creationId xmlns:p14="http://schemas.microsoft.com/office/powerpoint/2010/main" val="23975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9DE679-DAEC-75BE-334F-243CD2A6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A23BD8-8688-FD86-8C06-9D165DBC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Existuje podle vás v prostředí ČR patrný rozdíl mezi městským a venkovským způsobem života?</a:t>
            </a:r>
          </a:p>
          <a:p>
            <a:pPr lvl="1"/>
            <a:r>
              <a:rPr lang="cs-CZ" dirty="0"/>
              <a:t>A jak vůbec tyto způsoby života definovat? </a:t>
            </a:r>
          </a:p>
          <a:p>
            <a:r>
              <a:rPr lang="cs-CZ" dirty="0"/>
              <a:t>Kde a v čem se stále tyto způsoby života nejvíce projevují?</a:t>
            </a:r>
          </a:p>
          <a:p>
            <a:r>
              <a:rPr lang="cs-CZ" dirty="0"/>
              <a:t>V jakých oblastech došlo k největšímu sblížení venkovského a městského života?</a:t>
            </a:r>
          </a:p>
          <a:p>
            <a:pPr lvl="1"/>
            <a:r>
              <a:rPr lang="cs-CZ" dirty="0"/>
              <a:t>Jaké faktory to ovlivňují?</a:t>
            </a:r>
          </a:p>
          <a:p>
            <a:r>
              <a:rPr lang="cs-CZ" dirty="0"/>
              <a:t>Je v ČR/SK stále nutné rozlišovat mezi městem a venkovem? Proč? </a:t>
            </a:r>
          </a:p>
          <a:p>
            <a:r>
              <a:rPr lang="cs-CZ" dirty="0"/>
              <a:t>Lze rozlišit jiné formy/podoby venkova/města? </a:t>
            </a:r>
          </a:p>
          <a:p>
            <a:r>
              <a:rPr lang="cs-CZ" dirty="0"/>
              <a:t>Jaké trendy podle vás aktuálně nejvíce podporují urbanizaci?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41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F57D2-5789-0FCD-4A23-C5EF5190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nyní k suburbanizaci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081CC-45A5-F0C7-35A7-3F47ADD2A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???</a:t>
            </a:r>
          </a:p>
          <a:p>
            <a:r>
              <a:rPr lang="cs-CZ" sz="2800" dirty="0"/>
              <a:t>pozitivní/negativní aspekty </a:t>
            </a:r>
            <a:r>
              <a:rPr lang="cs-CZ" sz="2800" dirty="0" err="1"/>
              <a:t>suburbanizace</a:t>
            </a:r>
            <a:endParaRPr lang="cs-CZ" sz="2800" dirty="0"/>
          </a:p>
          <a:p>
            <a:r>
              <a:rPr lang="cs-CZ" sz="2800" dirty="0"/>
              <a:t>jestliže byste byli starosty/</a:t>
            </a:r>
            <a:r>
              <a:rPr lang="cs-CZ" sz="2800" dirty="0" err="1"/>
              <a:t>tkami</a:t>
            </a:r>
            <a:r>
              <a:rPr lang="cs-CZ" sz="2800" dirty="0"/>
              <a:t>, podporovali byste proces </a:t>
            </a:r>
            <a:r>
              <a:rPr lang="cs-CZ" sz="2800" dirty="0" err="1"/>
              <a:t>suburbanizace</a:t>
            </a:r>
            <a:r>
              <a:rPr lang="cs-CZ" sz="2800" dirty="0"/>
              <a:t> ve vaší obci?</a:t>
            </a:r>
          </a:p>
        </p:txBody>
      </p:sp>
    </p:spTree>
    <p:extLst>
      <p:ext uri="{BB962C8B-B14F-4D97-AF65-F5344CB8AC3E}">
        <p14:creationId xmlns:p14="http://schemas.microsoft.com/office/powerpoint/2010/main" val="252365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5F135-02A8-D1A7-51DF-71774951D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 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919893-C60E-B1D8-B69E-3A7FECBF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 fontAlgn="base"/>
            <a:r>
              <a:rPr lang="cs-CZ" sz="2400" b="0" i="0" dirty="0">
                <a:solidFill>
                  <a:srgbClr val="000000"/>
                </a:solidFill>
                <a:effectLst/>
              </a:rPr>
              <a:t>Na základě dat z Databáze demografických údajů za obce ČR (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https://www.czso.cz/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csu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/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czso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/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databaze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-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demografickych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-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udaju</a:t>
            </a:r>
            <a:r>
              <a:rPr lang="cs-CZ" sz="2400" b="0" i="0" u="sng" strike="noStrike" dirty="0">
                <a:solidFill>
                  <a:srgbClr val="0000FF"/>
                </a:solidFill>
                <a:effectLst/>
                <a:hlinkClick r:id="rId2"/>
              </a:rPr>
              <a:t>-za-obce-</a:t>
            </a:r>
            <a:r>
              <a:rPr lang="cs-CZ" sz="2400" b="0" i="0" u="sng" strike="noStrike" dirty="0" err="1">
                <a:solidFill>
                  <a:srgbClr val="0000FF"/>
                </a:solidFill>
                <a:effectLst/>
                <a:hlinkClick r:id="rId2"/>
              </a:rPr>
              <a:t>cr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) v rámci libovolně vybraného okresu 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identifikujte 5 obcí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s nejvyšším relativním/absolutním přírůstkem obyvatel 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mezi roky 1995 a 2023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.  </a:t>
            </a:r>
            <a:endParaRPr lang="cs-CZ" sz="2800" b="0" i="0" dirty="0">
              <a:solidFill>
                <a:srgbClr val="000000"/>
              </a:solidFill>
              <a:effectLst/>
            </a:endParaRPr>
          </a:p>
          <a:p>
            <a:pPr lvl="1" fontAlgn="base">
              <a:buFont typeface="+mj-lt"/>
              <a:buAutoNum type="arabicPeriod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Je tento přírůstek sycen spíše přirozenou měnou či stěhováním? </a:t>
            </a:r>
          </a:p>
          <a:p>
            <a:pPr lvl="1" fontAlgn="base">
              <a:buFont typeface="+mj-lt"/>
              <a:buAutoNum type="arabicPeriod" startAt="2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Lze přírůstek alespoň částečně zdůvodnit jako důsledek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suburbanizačních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procesů? </a:t>
            </a:r>
          </a:p>
          <a:p>
            <a:pPr lvl="1" fontAlgn="base">
              <a:buFont typeface="+mj-lt"/>
              <a:buAutoNum type="arabicPeriod" startAt="3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Pokud ano, jaké město je nejpravděpodobnějším zdrojem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suburbánní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migrace? </a:t>
            </a:r>
          </a:p>
          <a:p>
            <a:pPr lvl="1" fontAlgn="base">
              <a:buFont typeface="+mj-lt"/>
              <a:buAutoNum type="arabicPeriod" startAt="4"/>
            </a:pPr>
            <a:r>
              <a:rPr lang="cs-CZ" sz="2000" b="0" i="0" dirty="0">
                <a:solidFill>
                  <a:srgbClr val="000000"/>
                </a:solidFill>
                <a:effectLst/>
              </a:rPr>
              <a:t>Lze při pohledu na letecký snímek identifikovat známky nové </a:t>
            </a:r>
            <a:r>
              <a:rPr lang="cs-CZ" sz="2000" b="0" i="0" dirty="0" err="1">
                <a:solidFill>
                  <a:srgbClr val="000000"/>
                </a:solidFill>
                <a:effectLst/>
              </a:rPr>
              <a:t>suburbánní</a:t>
            </a:r>
            <a:r>
              <a:rPr lang="cs-CZ" sz="2000" b="0" i="0" dirty="0">
                <a:solidFill>
                  <a:srgbClr val="000000"/>
                </a:solidFill>
                <a:effectLst/>
              </a:rPr>
              <a:t> zástavby?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98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64F3E-F006-B5DE-F370-D3499283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F05034-C72D-F228-26D5-7C70F19A4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690577"/>
            <a:ext cx="9489000" cy="415300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Vyberte si okres (nevybírejte městské okresy typu Brno-město, Plzeň-město apod.) </a:t>
            </a:r>
          </a:p>
          <a:p>
            <a:r>
              <a:rPr lang="cs-CZ" dirty="0"/>
              <a:t>Pomocí dat z ČSÚ (viz odkaz) vyhledáte 5 obcí s </a:t>
            </a:r>
            <a:r>
              <a:rPr lang="cs-CZ" b="1" dirty="0"/>
              <a:t>nejvyšším absolutním přírůstkem </a:t>
            </a:r>
            <a:r>
              <a:rPr lang="cs-CZ" dirty="0"/>
              <a:t>obyvatel (porovnáváte rok 2023 s rokem 1995) </a:t>
            </a:r>
            <a:r>
              <a:rPr lang="cs-CZ" dirty="0">
                <a:sym typeface="Wingdings" panose="05000000000000000000" pitchFamily="2" charset="2"/>
              </a:rPr>
              <a:t> tabulka 1</a:t>
            </a:r>
          </a:p>
          <a:p>
            <a:r>
              <a:rPr lang="cs-CZ" dirty="0"/>
              <a:t>Pomocí dat z ČSÚ (viz odkaz) vyhledáte 5 obcí s </a:t>
            </a:r>
            <a:r>
              <a:rPr lang="cs-CZ" b="1" dirty="0"/>
              <a:t>nejvyšším relativním přírůstkem </a:t>
            </a:r>
            <a:r>
              <a:rPr lang="cs-CZ" dirty="0"/>
              <a:t>obyvatel (porovnáváte rok 2023 s rokem 1995) </a:t>
            </a:r>
            <a:r>
              <a:rPr lang="cs-CZ" dirty="0">
                <a:sym typeface="Wingdings" panose="05000000000000000000" pitchFamily="2" charset="2"/>
              </a:rPr>
              <a:t> tabulka 2</a:t>
            </a:r>
            <a:endParaRPr lang="cs-CZ" dirty="0"/>
          </a:p>
          <a:p>
            <a:r>
              <a:rPr lang="cs-CZ" dirty="0"/>
              <a:t>Pro 5 obcí s </a:t>
            </a:r>
            <a:r>
              <a:rPr lang="cs-CZ" b="1" dirty="0"/>
              <a:t>nejvyšším relativním přírůstkem </a:t>
            </a:r>
            <a:r>
              <a:rPr lang="cs-CZ" dirty="0"/>
              <a:t>zjistíte přirozený přírůstek a migrační přírůstek po letech (1995, 1996, … 2023) </a:t>
            </a:r>
            <a:r>
              <a:rPr lang="cs-CZ" dirty="0">
                <a:sym typeface="Wingdings" panose="05000000000000000000" pitchFamily="2" charset="2"/>
              </a:rPr>
              <a:t> tabulka 3</a:t>
            </a:r>
          </a:p>
          <a:p>
            <a:r>
              <a:rPr lang="cs-CZ" dirty="0">
                <a:sym typeface="Wingdings" panose="05000000000000000000" pitchFamily="2" charset="2"/>
              </a:rPr>
              <a:t>S obcemi chybějícími/přebývajícími mezi roky 2023/1995 nepracujte</a:t>
            </a:r>
          </a:p>
          <a:p>
            <a:r>
              <a:rPr lang="cs-CZ" b="1" dirty="0">
                <a:sym typeface="Wingdings" panose="05000000000000000000" pitchFamily="2" charset="2"/>
              </a:rPr>
              <a:t>Okomentuje situaci ve vybraných obcích (půl strany) + odpovězte na předchozí otázky (půl strany)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6644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8384D7C-9F33-D0F3-147E-606A97A84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1013"/>
            <a:ext cx="12192000" cy="427597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DAACF09F-0030-3AFD-962C-3F0D00A92C9B}"/>
              </a:ext>
            </a:extLst>
          </p:cNvPr>
          <p:cNvSpPr/>
          <p:nvPr/>
        </p:nvSpPr>
        <p:spPr>
          <a:xfrm>
            <a:off x="4136065" y="1291014"/>
            <a:ext cx="861237" cy="388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3D44C3C-B3BE-2D93-3A74-1C094301F4A7}"/>
              </a:ext>
            </a:extLst>
          </p:cNvPr>
          <p:cNvSpPr/>
          <p:nvPr/>
        </p:nvSpPr>
        <p:spPr>
          <a:xfrm>
            <a:off x="7733413" y="1291014"/>
            <a:ext cx="1474382" cy="388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652FEA8-CC24-2F17-4FA9-DD9DFA5971B1}"/>
              </a:ext>
            </a:extLst>
          </p:cNvPr>
          <p:cNvSpPr txBox="1"/>
          <p:nvPr/>
        </p:nvSpPr>
        <p:spPr>
          <a:xfrm>
            <a:off x="3115339" y="425302"/>
            <a:ext cx="290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Tab. 1 a 2</a:t>
            </a:r>
          </a:p>
          <a:p>
            <a:pPr algn="ctr"/>
            <a:r>
              <a:rPr lang="cs-CZ" dirty="0"/>
              <a:t>data pro rok 2023 a 1995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31444EF-8D00-587B-70FC-F0975F9A197C}"/>
              </a:ext>
            </a:extLst>
          </p:cNvPr>
          <p:cNvSpPr txBox="1"/>
          <p:nvPr/>
        </p:nvSpPr>
        <p:spPr>
          <a:xfrm>
            <a:off x="7019260" y="425302"/>
            <a:ext cx="290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Tab. 3</a:t>
            </a:r>
          </a:p>
          <a:p>
            <a:pPr algn="ctr"/>
            <a:r>
              <a:rPr lang="cs-CZ" dirty="0"/>
              <a:t>roky 1995, 1996, … 2023</a:t>
            </a:r>
          </a:p>
        </p:txBody>
      </p:sp>
    </p:spTree>
    <p:extLst>
      <p:ext uri="{BB962C8B-B14F-4D97-AF65-F5344CB8AC3E}">
        <p14:creationId xmlns:p14="http://schemas.microsoft.com/office/powerpoint/2010/main" val="23522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FF949B42-7FAF-70CD-E8AD-346F0415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356648"/>
            <a:ext cx="7315200" cy="431482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E417BA53-24D4-E85C-9AC1-494E943CD71D}"/>
              </a:ext>
            </a:extLst>
          </p:cNvPr>
          <p:cNvSpPr txBox="1"/>
          <p:nvPr/>
        </p:nvSpPr>
        <p:spPr>
          <a:xfrm>
            <a:off x="329609" y="297712"/>
            <a:ext cx="4699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Tabulka 1 a 2</a:t>
            </a:r>
          </a:p>
        </p:txBody>
      </p:sp>
    </p:spTree>
    <p:extLst>
      <p:ext uri="{BB962C8B-B14F-4D97-AF65-F5344CB8AC3E}">
        <p14:creationId xmlns:p14="http://schemas.microsoft.com/office/powerpoint/2010/main" val="1410953982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fc98a97-29d2-444b-8c3e-011156c2de0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F98EDB134341428AC9BAF58057673A" ma:contentTypeVersion="13" ma:contentTypeDescription="Vytvoří nový dokument" ma:contentTypeScope="" ma:versionID="25964c0cbfcfb35ca800023182c8e831">
  <xsd:schema xmlns:xsd="http://www.w3.org/2001/XMLSchema" xmlns:xs="http://www.w3.org/2001/XMLSchema" xmlns:p="http://schemas.microsoft.com/office/2006/metadata/properties" xmlns:ns3="cfc98a97-29d2-444b-8c3e-011156c2de04" xmlns:ns4="4016f9b8-7f93-43d5-8882-338c4fc00976" targetNamespace="http://schemas.microsoft.com/office/2006/metadata/properties" ma:root="true" ma:fieldsID="cd2f112a0438bae2c99e20b50a29d8e8" ns3:_="" ns4:_="">
    <xsd:import namespace="cfc98a97-29d2-444b-8c3e-011156c2de04"/>
    <xsd:import namespace="4016f9b8-7f93-43d5-8882-338c4fc009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LengthInSecond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c98a97-29d2-444b-8c3e-011156c2de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6f9b8-7f93-43d5-8882-338c4fc009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5378B0-7044-4862-BE6A-0FE483F8EB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09F8DD-DA7D-4057-B276-9B968DCFF72E}">
  <ds:schemaRefs>
    <ds:schemaRef ds:uri="http://purl.org/dc/elements/1.1/"/>
    <ds:schemaRef ds:uri="http://schemas.microsoft.com/office/2006/metadata/properties"/>
    <ds:schemaRef ds:uri="cfc98a97-29d2-444b-8c3e-011156c2de04"/>
    <ds:schemaRef ds:uri="http://purl.org/dc/terms/"/>
    <ds:schemaRef ds:uri="4016f9b8-7f93-43d5-8882-338c4fc00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FD56EA5-14EB-4E27-BB5A-5C2ACA0AA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c98a97-29d2-444b-8c3e-011156c2de04"/>
    <ds:schemaRef ds:uri="4016f9b8-7f93-43d5-8882-338c4fc00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533</Words>
  <Application>Microsoft Office PowerPoint</Application>
  <PresentationFormat>Širokoúhlá obrazovka</PresentationFormat>
  <Paragraphs>57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Elephant</vt:lpstr>
      <vt:lpstr>Univers Condensed</vt:lpstr>
      <vt:lpstr>Wingdings</vt:lpstr>
      <vt:lpstr>MimeoVTI</vt:lpstr>
      <vt:lpstr>HUMÁNNÍ GEOGRAFIE</vt:lpstr>
      <vt:lpstr>Reakce na protokoly</vt:lpstr>
      <vt:lpstr>URBANIZACE</vt:lpstr>
      <vt:lpstr>POMOCNÉ OTÁZKY</vt:lpstr>
      <vt:lpstr>A nyní k suburbanizaci</vt:lpstr>
      <vt:lpstr>Zadání cvičení 5</vt:lpstr>
      <vt:lpstr>Postup</vt:lpstr>
      <vt:lpstr>Prezentace aplikace PowerPoint</vt:lpstr>
      <vt:lpstr>Prezentace aplikace PowerPoint</vt:lpstr>
      <vt:lpstr>Prezentace aplikace PowerPoint</vt:lpstr>
      <vt:lpstr>Zadání cvičení 5</vt:lpstr>
      <vt:lpstr>A poslední info…</vt:lpstr>
      <vt:lpstr>Díky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HUMÁNNÍ GEOGRAFIE</dc:title>
  <dc:creator>Michaela Kousalová</dc:creator>
  <cp:lastModifiedBy>Michaela Kousalová</cp:lastModifiedBy>
  <cp:revision>23</cp:revision>
  <dcterms:created xsi:type="dcterms:W3CDTF">2024-10-28T09:17:09Z</dcterms:created>
  <dcterms:modified xsi:type="dcterms:W3CDTF">2024-10-31T07:01:10Z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0x010100DEF98EDB134341428AC9BAF58057673A</vt:lpwstr>
  </property>
</Properties>
</file>