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4"/>
  </p:sldMasterIdLst>
  <p:notesMasterIdLst>
    <p:notesMasterId r:id="rId18"/>
  </p:notesMasterIdLst>
  <p:sldIdLst>
    <p:sldId id="256" r:id="rId5"/>
    <p:sldId id="268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1" r:id="rId15"/>
    <p:sldId id="269" r:id="rId16"/>
    <p:sldId id="26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A05D0-9F01-4567-864D-A294472E82C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7C460-CDC1-496F-A9FB-423DC3B76F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908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7C460-CDC1-496F-A9FB-423DC3B76FA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20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8E770-44AE-47D5-B4B1-71BEC9A9D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63960"/>
            <a:ext cx="9456049" cy="3594112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A91C7-81A9-46F3-B0F4-D9AB88085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667581"/>
            <a:ext cx="9456049" cy="1197387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648C8-9681-4994-B52A-1A8BC791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1248" y="6102693"/>
            <a:ext cx="2743200" cy="365125"/>
          </a:xfrm>
        </p:spPr>
        <p:txBody>
          <a:bodyPr/>
          <a:lstStyle/>
          <a:p>
            <a:fld id="{AE3425CA-4B9D-4420-BB9E-C250DB30E421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7F203-CB10-488B-82DC-9D0571A5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B2E9B-C8B7-4716-9D05-265A0424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EED8031-DD67-43C6-94A0-646636C95560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81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C3B3-C67F-4C48-A663-EF010429E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C4B3F-B3CB-4CF0-AEC8-1893A6A27E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46D005-2B71-4325-A646-A2278C3A2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4B861-3779-4E37-8DF0-E9EB3EA96210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56B01-AE16-42EF-B970-5CAF0C89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F9BE2-24F4-4F83-8E64-4307C979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01120-856A-4F01-B7C1-D87A1E5F8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874324" y="552782"/>
            <a:ext cx="2620891" cy="5294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62358-C84C-4947-B826-FF738422E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52782"/>
            <a:ext cx="6803155" cy="529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71139-AA1A-46DB-B793-17FB8E6E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38388-E864-4553-9937-AE9FC5E50CFC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E06F6-0FE2-40FB-BFEE-010C2229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A7B1B-13A1-41BA-B924-FD11450C1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0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2B9A-9384-46B2-8B4F-B9C2035C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13CF4-CD0B-4F3C-A1CE-1BA3EFDEE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659-17B0-4F70-8F1C-93BF4DB6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1E1E-C50D-4FD4-8B1E-ECD78340D9AB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B0750-AB4E-4FCF-9B52-BC954760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66B99-C716-4464-B695-623F4C5A9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233A-AD59-4FB1-A1CA-AABFAE040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9538428" cy="371441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56964-650B-4E87-9541-0E659DEC0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9" y="4672584"/>
            <a:ext cx="9538428" cy="1143802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1BB50-DF4A-47B5-A3AD-18712A3A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3AFB-9E54-459E-8C6D-0913AC3BA5D7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F59B3-D1B8-4A51-AD6E-868C5BF6F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CA779-6272-4A15-A566-20C4E9A6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0B86E8F-91EA-4626-BCA8-3B4973C7C9D6}"/>
              </a:ext>
            </a:extLst>
          </p:cNvPr>
          <p:cNvCxnSpPr>
            <a:cxnSpLocks/>
          </p:cNvCxnSpPr>
          <p:nvPr/>
        </p:nvCxnSpPr>
        <p:spPr>
          <a:xfrm>
            <a:off x="360154" y="4495800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82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52A00-5BBD-436C-BB6D-CE650FC46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3"/>
            <a:ext cx="9683871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B3E2E-F3C4-4CDD-9138-86AE7A1B5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1248" y="2108362"/>
            <a:ext cx="4507926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5CD01-B639-46B6-B53D-18FE1E39A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9171" y="2108362"/>
            <a:ext cx="4825948" cy="3721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E34C3-86AC-48F9-92A4-F17BFAF9E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44B6-0CA7-46BA-A00B-1E68E5C3ED0C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D6A29-C51F-4654-82AD-04056FA6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1EEB6-57E6-40E7-9702-1D5999B5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929C81A-4806-44FF-99D8-13A65B2D066F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08DDCF9-5353-4B5F-8565-8C27F795A4BF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07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D1A9-BF08-4C6D-805E-244B234E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7784"/>
            <a:ext cx="94395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0C1D8-0907-4FDB-BFAD-36E14AF98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114185"/>
            <a:ext cx="4438887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A4441-5FC3-4F86-8ADE-ED90424DB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1248" y="2900451"/>
            <a:ext cx="4438887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CEB34D-DB36-47E0-AE2C-FBEBA2720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95090" y="2114185"/>
            <a:ext cx="4485728" cy="693761"/>
          </a:xfrm>
        </p:spPr>
        <p:txBody>
          <a:bodyPr anchor="b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056219-D498-410D-8F2C-03045AE480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95090" y="2900451"/>
            <a:ext cx="4485730" cy="3028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DC9AD-F6B8-44D0-8169-84553C1F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F549-537C-41EC-B9CC-5B6A9AC2A6A7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9985ED-7382-4F00-845D-4F27841B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A2CC25-9EC7-4706-9BD4-5E20C4B3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DBC7D26-1B30-46B8-8221-09886FA3D030}"/>
              </a:ext>
            </a:extLst>
          </p:cNvPr>
          <p:cNvCxnSpPr>
            <a:cxnSpLocks/>
          </p:cNvCxnSpPr>
          <p:nvPr/>
        </p:nvCxnSpPr>
        <p:spPr>
          <a:xfrm>
            <a:off x="375523" y="2004012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186A75-E140-4995-A8BB-89B5ACE678D2}"/>
              </a:ext>
            </a:extLst>
          </p:cNvPr>
          <p:cNvCxnSpPr>
            <a:cxnSpLocks/>
          </p:cNvCxnSpPr>
          <p:nvPr/>
        </p:nvCxnSpPr>
        <p:spPr>
          <a:xfrm>
            <a:off x="5563342" y="2004012"/>
            <a:ext cx="0" cy="40486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93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1C2-B85F-435F-8DF3-C714A547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99FE38-24D5-4D5F-A92E-E4F8B23F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8D56-3D0E-48B8-8218-1F3A06A96C62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9DF69-BE29-4038-9744-17BFC57B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B9496F-64EC-46E7-97F0-BCB7E79F8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0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9F19E0-8FE3-45E8-A227-D74EEF1A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C309E-27D4-401F-A74A-DEA16C7B51DC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FB1926-56F3-40BC-A03F-62B96941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FE2B6-07A4-4AA0-9BCE-204E13DA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5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266A-CB24-44C5-B2E8-01142084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9283"/>
            <a:ext cx="4603963" cy="2572489"/>
          </a:xfrm>
        </p:spPr>
        <p:txBody>
          <a:bodyPr anchor="ctr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9DBD1-7133-47A5-A771-2CEA1853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796" y="549283"/>
            <a:ext cx="4455517" cy="53197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A729F-B24D-424E-B067-003B0601F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3296498"/>
            <a:ext cx="4603963" cy="2572489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A7323-5497-426C-9DD9-3CF69E88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2B81-2BC3-42D7-B67D-05C685AA80AD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FD7667-4D25-40AF-9D6D-FCB2C21E8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50918-EDF8-47A5-BEA8-AC9A7A15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6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5D2B-FAFB-4BC9-A917-610FDCD0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52782"/>
            <a:ext cx="4608576" cy="2569464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6A694-5302-42BE-8A7A-6007C10F8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25952" y="552783"/>
            <a:ext cx="4663440" cy="53082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4481C-81D6-4329-8203-70B3FCC3F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9" y="3300984"/>
            <a:ext cx="4608576" cy="2569464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D6C12-26C4-4DF7-B013-56D0849AC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8F2B-E487-4905-B553-FB649F2B6F23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2F307-FB97-40EC-8517-E6F351B3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1B397-305A-42B7-A763-829634B9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2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4BD48A-4D17-4225-AC4D-67B4C686C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782"/>
            <a:ext cx="9489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14A2B-77AF-4E51-B0C1-0D361EF81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2096199"/>
            <a:ext cx="9489000" cy="3747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9C2F5-57CA-4152-A766-8F877538F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1248" y="61026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EF7C3A7-D6F6-4D38-A7C3-B72967BB81A6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5FB5-D02B-4BB9-8B8B-D1A11CFE8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4260" y="242762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000" b="1" kern="1200" cap="all" spc="3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244FF-6F88-4090-A77F-499DF9AAE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5546" y="5878515"/>
            <a:ext cx="952229" cy="420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3200" b="1" kern="1200" cap="all" spc="3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586042B-6341-4E38-A80C-926D3BB8AA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94AEDE-F25F-43E6-A2C4-7FFF41074990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793C08-EF4C-422B-A728-6C717C47DF6F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825BC6-56A8-46DE-8037-A9A577624B0D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33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defTabSz="914400" rtl="0" eaLnBrk="1" latinLnBrk="0" hangingPunct="1">
        <a:lnSpc>
          <a:spcPct val="13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databaze-demografickych-udaju-za-obce-c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Black">
            <a:extLst>
              <a:ext uri="{FF2B5EF4-FFF2-40B4-BE49-F238E27FC236}">
                <a16:creationId xmlns:a16="http://schemas.microsoft.com/office/drawing/2014/main" id="{E99D7AAF-4170-4D21-AB6C-605F6F100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3" descr="Abstraktní genetický pojem">
            <a:extLst>
              <a:ext uri="{FF2B5EF4-FFF2-40B4-BE49-F238E27FC236}">
                <a16:creationId xmlns:a16="http://schemas.microsoft.com/office/drawing/2014/main" id="{9263ACF8-5BA7-EDAB-1418-A643DF6E120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24453" r="-1" b="19283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43" name="Main Frame">
            <a:extLst>
              <a:ext uri="{FF2B5EF4-FFF2-40B4-BE49-F238E27FC236}">
                <a16:creationId xmlns:a16="http://schemas.microsoft.com/office/drawing/2014/main" id="{9502469D-C562-48E3-ABA2-3CFA55C52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42AC47-4E31-C314-F5BC-F436CF203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7744" y="334926"/>
            <a:ext cx="9456049" cy="1815793"/>
          </a:xfrm>
        </p:spPr>
        <p:txBody>
          <a:bodyPr anchor="b"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HUMÁNNÍ GEOGRAFIE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0E5048-3CDF-A6BA-EED1-FDC3F67AF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744" y="5149868"/>
            <a:ext cx="9456049" cy="1027113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rgbClr val="FFFFFF"/>
                </a:solidFill>
              </a:rPr>
              <a:t>Cvičení 5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rgbClr val="FFFFFF"/>
                </a:solidFill>
              </a:rPr>
              <a:t>Mgr. Michaela Kousalová</a:t>
            </a:r>
          </a:p>
        </p:txBody>
      </p:sp>
      <p:cxnSp>
        <p:nvCxnSpPr>
          <p:cNvPr id="44" name="Main Horizontal Connector">
            <a:extLst>
              <a:ext uri="{FF2B5EF4-FFF2-40B4-BE49-F238E27FC236}">
                <a16:creationId xmlns:a16="http://schemas.microsoft.com/office/drawing/2014/main" id="{4D594499-F983-4364-8ABC-5BCDC2E90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Main Vertical Connector">
            <a:extLst>
              <a:ext uri="{FF2B5EF4-FFF2-40B4-BE49-F238E27FC236}">
                <a16:creationId xmlns:a16="http://schemas.microsoft.com/office/drawing/2014/main" id="{6D4C177C-581F-4CC8-A686-0B6D25DC6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1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50E393C-DD2E-F5E9-DF4C-58C9DDF220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39EE170-122F-06A9-14A3-A8E6EAE14547}"/>
              </a:ext>
            </a:extLst>
          </p:cNvPr>
          <p:cNvSpPr txBox="1"/>
          <p:nvPr/>
        </p:nvSpPr>
        <p:spPr>
          <a:xfrm>
            <a:off x="148855" y="175468"/>
            <a:ext cx="32748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Tabulka 3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2A3B221-0C56-442C-B0F3-2D9A6EA86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31" y="1225118"/>
            <a:ext cx="11156537" cy="421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DC4AE-8784-2290-265D-3CB5AF8FD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B7F781-6745-D88C-3F14-08AAA47DB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555308"/>
            <a:ext cx="9714302" cy="4259566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Cvičení bude obsahovat:</a:t>
            </a:r>
          </a:p>
          <a:p>
            <a:pPr lvl="1"/>
            <a:r>
              <a:rPr lang="cs-CZ" sz="2000" dirty="0"/>
              <a:t>zadání</a:t>
            </a:r>
          </a:p>
          <a:p>
            <a:pPr lvl="1"/>
            <a:r>
              <a:rPr lang="cs-CZ" sz="2000" dirty="0"/>
              <a:t>vypracování se </a:t>
            </a:r>
            <a:r>
              <a:rPr lang="cs-CZ" sz="2000" b="1" dirty="0"/>
              <a:t>třemi tabulkami </a:t>
            </a:r>
            <a:r>
              <a:rPr lang="cs-CZ" sz="2000" dirty="0"/>
              <a:t>+ obecnější komentář k datům (půl strany textu) </a:t>
            </a:r>
          </a:p>
          <a:p>
            <a:pPr lvl="2"/>
            <a:r>
              <a:rPr lang="cs-CZ" sz="1800" dirty="0"/>
              <a:t>všímejte si samotných obcí (z jakého důvodu je nejvyšší přírůstek právě v těchto obcích), ročních disparit (zejména v tabulce 3), bude-li se vyskytovat významný rozdíl mezi obcemi s absolutním/relativním přírůstkem, zamyslete se, proč tomu tak může být </a:t>
            </a:r>
          </a:p>
          <a:p>
            <a:pPr lvl="2"/>
            <a:r>
              <a:rPr lang="cs-CZ" sz="1800" dirty="0"/>
              <a:t>pokud bude sledovatelná </a:t>
            </a:r>
            <a:r>
              <a:rPr lang="cs-CZ" sz="1800" dirty="0" err="1"/>
              <a:t>suburbánní</a:t>
            </a:r>
            <a:r>
              <a:rPr lang="cs-CZ" sz="1800" dirty="0"/>
              <a:t> zástavba na ortofoto, </a:t>
            </a:r>
            <a:r>
              <a:rPr lang="cs-CZ" sz="1800" b="1" dirty="0"/>
              <a:t>doplnit snímkem </a:t>
            </a:r>
          </a:p>
          <a:p>
            <a:pPr lvl="1"/>
            <a:r>
              <a:rPr lang="cs-CZ" sz="2000" dirty="0"/>
              <a:t>závěr (půl strany textu), v němž budete </a:t>
            </a:r>
            <a:r>
              <a:rPr lang="cs-CZ" sz="2000" b="1" dirty="0"/>
              <a:t>odpovídat na otázky ze zadání </a:t>
            </a:r>
          </a:p>
          <a:p>
            <a:pPr lvl="1"/>
            <a:r>
              <a:rPr lang="cs-CZ" sz="2000" dirty="0"/>
              <a:t>zdroje</a:t>
            </a:r>
          </a:p>
          <a:p>
            <a:pPr lvl="1"/>
            <a:endParaRPr lang="cs-CZ" sz="2000" dirty="0"/>
          </a:p>
          <a:p>
            <a:pPr lvl="1"/>
            <a:r>
              <a:rPr lang="cs-CZ" sz="2000" dirty="0" err="1"/>
              <a:t>deadline</a:t>
            </a:r>
            <a:r>
              <a:rPr lang="cs-CZ" sz="2000" dirty="0"/>
              <a:t>: </a:t>
            </a:r>
            <a:r>
              <a:rPr lang="cs-CZ" sz="2000" b="1" dirty="0"/>
              <a:t>6. 11. v 23:59</a:t>
            </a:r>
          </a:p>
          <a:p>
            <a:pPr lvl="1"/>
            <a:r>
              <a:rPr lang="cs-CZ" sz="2000" dirty="0"/>
              <a:t>příští hodinu budou výsledky prezentovat tři z vás!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138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007EA7-8F96-4CD4-8E1E-B047DE18D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poslední </a:t>
            </a:r>
            <a:r>
              <a:rPr lang="cs-CZ" dirty="0" err="1"/>
              <a:t>info</a:t>
            </a:r>
            <a:r>
              <a:rPr lang="cs-CZ" dirty="0"/>
              <a:t>…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A9724BC-30E6-405E-B21D-78DD44B28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54" y="1579381"/>
            <a:ext cx="5511692" cy="413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6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Background Fill">
            <a:extLst>
              <a:ext uri="{FF2B5EF4-FFF2-40B4-BE49-F238E27FC236}">
                <a16:creationId xmlns:a16="http://schemas.microsoft.com/office/drawing/2014/main" id="{6DA65B90-7B06-4499-91BA-CDDD3613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Black">
            <a:extLst>
              <a:ext uri="{FF2B5EF4-FFF2-40B4-BE49-F238E27FC236}">
                <a16:creationId xmlns:a16="http://schemas.microsoft.com/office/drawing/2014/main" id="{E99D7AAF-4170-4D21-AB6C-605F6F100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3" descr="Abstraktní genetický pojem">
            <a:extLst>
              <a:ext uri="{FF2B5EF4-FFF2-40B4-BE49-F238E27FC236}">
                <a16:creationId xmlns:a16="http://schemas.microsoft.com/office/drawing/2014/main" id="{9263ACF8-5BA7-EDAB-1418-A643DF6E120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t="24453" r="-1" b="19283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43" name="Main Frame">
            <a:extLst>
              <a:ext uri="{FF2B5EF4-FFF2-40B4-BE49-F238E27FC236}">
                <a16:creationId xmlns:a16="http://schemas.microsoft.com/office/drawing/2014/main" id="{9502469D-C562-48E3-ABA2-3CFA55C52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42AC47-4E31-C314-F5BC-F436CF203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766" y="4064185"/>
            <a:ext cx="9456049" cy="1815793"/>
          </a:xfrm>
        </p:spPr>
        <p:txBody>
          <a:bodyPr anchor="b"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Díky za pozornost!</a:t>
            </a:r>
          </a:p>
        </p:txBody>
      </p:sp>
      <p:cxnSp>
        <p:nvCxnSpPr>
          <p:cNvPr id="44" name="Main Horizontal Connector">
            <a:extLst>
              <a:ext uri="{FF2B5EF4-FFF2-40B4-BE49-F238E27FC236}">
                <a16:creationId xmlns:a16="http://schemas.microsoft.com/office/drawing/2014/main" id="{4D594499-F983-4364-8ABC-5BCDC2E90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Main Vertical Connector">
            <a:extLst>
              <a:ext uri="{FF2B5EF4-FFF2-40B4-BE49-F238E27FC236}">
                <a16:creationId xmlns:a16="http://schemas.microsoft.com/office/drawing/2014/main" id="{6D4C177C-581F-4CC8-A686-0B6D25DC6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446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4D15E-7224-4A87-A7C1-8D79AF008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Reakce na protokoly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F9626B-3A4E-4F17-A0DB-B138517FD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555308"/>
            <a:ext cx="9489000" cy="3747384"/>
          </a:xfrm>
        </p:spPr>
        <p:txBody>
          <a:bodyPr/>
          <a:lstStyle/>
          <a:p>
            <a:r>
              <a:rPr lang="cs-CZ" dirty="0"/>
              <a:t>nepoužívejte Wikipedii </a:t>
            </a:r>
            <a:r>
              <a:rPr lang="cs-CZ" dirty="0">
                <a:sym typeface="Wingdings" panose="05000000000000000000" pitchFamily="2" charset="2"/>
              </a:rPr>
              <a:t>jako primární zdroj</a:t>
            </a:r>
          </a:p>
          <a:p>
            <a:r>
              <a:rPr lang="cs-CZ" dirty="0">
                <a:sym typeface="Wingdings" panose="05000000000000000000" pitchFamily="2" charset="2"/>
              </a:rPr>
              <a:t>nedáváme feedback na opravy před </a:t>
            </a:r>
            <a:r>
              <a:rPr lang="cs-CZ" dirty="0" err="1">
                <a:sym typeface="Wingdings" panose="05000000000000000000" pitchFamily="2" charset="2"/>
              </a:rPr>
              <a:t>deadlinem</a:t>
            </a:r>
            <a:r>
              <a:rPr lang="cs-CZ" dirty="0">
                <a:sym typeface="Wingdings" panose="05000000000000000000" pitchFamily="2" charset="2"/>
              </a:rPr>
              <a:t>, tzn. neposílejte nám je na mail!</a:t>
            </a:r>
          </a:p>
          <a:p>
            <a:r>
              <a:rPr lang="cs-CZ" dirty="0">
                <a:sym typeface="Wingdings" panose="05000000000000000000" pitchFamily="2" charset="2"/>
              </a:rPr>
              <a:t>dávejte pozor na rozsah (velikost písma, řádkování, délky odstavců)</a:t>
            </a:r>
          </a:p>
          <a:p>
            <a:r>
              <a:rPr lang="cs-CZ" dirty="0">
                <a:sym typeface="Wingdings" panose="05000000000000000000" pitchFamily="2" charset="2"/>
              </a:rPr>
              <a:t>citace v textu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odděluje vaše myšlenky od myšlenek jiných</a:t>
            </a:r>
            <a:r>
              <a:rPr lang="cs-CZ" dirty="0">
                <a:sym typeface="Wingdings" panose="05000000000000000000" pitchFamily="2" charset="2"/>
              </a:rPr>
              <a:t>!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98926B2-68BC-4A44-AB9B-4F8930556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121" y="3532041"/>
            <a:ext cx="6889758" cy="31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9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CD0F0-D220-A7D5-75F0-D5B56CDE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URBANIZACE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7710A-0403-FDA7-EBF9-3EA4E08F6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DISKUSE VE SKUPINKÁCH</a:t>
            </a:r>
          </a:p>
        </p:txBody>
      </p:sp>
    </p:spTree>
    <p:extLst>
      <p:ext uri="{BB962C8B-B14F-4D97-AF65-F5344CB8AC3E}">
        <p14:creationId xmlns:p14="http://schemas.microsoft.com/office/powerpoint/2010/main" val="23975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DE679-DAEC-75BE-334F-243CD2A6D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A23BD8-8688-FD86-8C06-9D165DBC6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Existuje podle vás v prostředí ČR patrný rozdíl mezi městským a venkovským způsobem života?</a:t>
            </a:r>
          </a:p>
          <a:p>
            <a:pPr lvl="1"/>
            <a:r>
              <a:rPr lang="cs-CZ" dirty="0"/>
              <a:t>A jak vůbec tyto způsoby života definovat? </a:t>
            </a:r>
          </a:p>
          <a:p>
            <a:r>
              <a:rPr lang="cs-CZ" dirty="0"/>
              <a:t>Kde a v čem se stále tyto způsoby života nejvíce projevují?</a:t>
            </a:r>
          </a:p>
          <a:p>
            <a:r>
              <a:rPr lang="cs-CZ" dirty="0"/>
              <a:t>V jakých oblastech došlo k největšímu sblížení venkovského a městského života?</a:t>
            </a:r>
          </a:p>
          <a:p>
            <a:pPr lvl="1"/>
            <a:r>
              <a:rPr lang="cs-CZ" dirty="0"/>
              <a:t>Jaké faktory to ovlivňují?</a:t>
            </a:r>
          </a:p>
          <a:p>
            <a:r>
              <a:rPr lang="cs-CZ" dirty="0"/>
              <a:t>Je v ČR/SK stále nutné rozlišovat mezi městem a venkovem? Proč? </a:t>
            </a:r>
          </a:p>
          <a:p>
            <a:r>
              <a:rPr lang="cs-CZ" dirty="0"/>
              <a:t>Lze rozlišit jiné formy/podoby venkova/města? </a:t>
            </a:r>
          </a:p>
          <a:p>
            <a:r>
              <a:rPr lang="cs-CZ" dirty="0"/>
              <a:t>Jaké trendy podle vás aktuálně nejvíce podporují urbanizaci?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41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F57D2-5789-0FCD-4A23-C5EF5190B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nyní k suburbanizaci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8081CC-45A5-F0C7-35A7-3F47ADD2A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???</a:t>
            </a:r>
          </a:p>
          <a:p>
            <a:r>
              <a:rPr lang="cs-CZ" sz="2800" dirty="0"/>
              <a:t>pozitivní/negativní aspekty </a:t>
            </a:r>
            <a:r>
              <a:rPr lang="cs-CZ" sz="2800" dirty="0" err="1"/>
              <a:t>suburbanizace</a:t>
            </a:r>
            <a:endParaRPr lang="cs-CZ" sz="2800" dirty="0"/>
          </a:p>
          <a:p>
            <a:r>
              <a:rPr lang="cs-CZ" sz="2800" dirty="0"/>
              <a:t>jestliže byste byli starosty/</a:t>
            </a:r>
            <a:r>
              <a:rPr lang="cs-CZ" sz="2800" dirty="0" err="1"/>
              <a:t>tkami</a:t>
            </a:r>
            <a:r>
              <a:rPr lang="cs-CZ" sz="2800" dirty="0"/>
              <a:t>, podporovali byste proces </a:t>
            </a:r>
            <a:r>
              <a:rPr lang="cs-CZ" sz="2800" dirty="0" err="1"/>
              <a:t>suburbanizace</a:t>
            </a:r>
            <a:r>
              <a:rPr lang="cs-CZ" sz="2800" dirty="0"/>
              <a:t> ve vaší obci?</a:t>
            </a:r>
          </a:p>
        </p:txBody>
      </p:sp>
    </p:spTree>
    <p:extLst>
      <p:ext uri="{BB962C8B-B14F-4D97-AF65-F5344CB8AC3E}">
        <p14:creationId xmlns:p14="http://schemas.microsoft.com/office/powerpoint/2010/main" val="252365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5F135-02A8-D1A7-51DF-71774951D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 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19893-C60E-B1D8-B69E-3A7FECBFA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fontAlgn="base"/>
            <a:r>
              <a:rPr lang="cs-CZ" sz="2400" b="0" i="0" dirty="0">
                <a:solidFill>
                  <a:srgbClr val="000000"/>
                </a:solidFill>
                <a:effectLst/>
              </a:rPr>
              <a:t>Na základě dat z Databáze demografických údajů za obce ČR (</a:t>
            </a:r>
            <a:r>
              <a:rPr lang="cs-CZ" sz="2400" b="0" i="0" u="sng" strike="noStrike" dirty="0">
                <a:solidFill>
                  <a:srgbClr val="0000FF"/>
                </a:solidFill>
                <a:effectLst/>
                <a:hlinkClick r:id="rId2"/>
              </a:rPr>
              <a:t>https://www.czso.cz/</a:t>
            </a:r>
            <a:r>
              <a:rPr lang="cs-CZ" sz="2400" b="0" i="0" u="sng" strike="noStrike" dirty="0" err="1">
                <a:solidFill>
                  <a:srgbClr val="0000FF"/>
                </a:solidFill>
                <a:effectLst/>
                <a:hlinkClick r:id="rId2"/>
              </a:rPr>
              <a:t>csu</a:t>
            </a:r>
            <a:r>
              <a:rPr lang="cs-CZ" sz="2400" b="0" i="0" u="sng" strike="noStrike" dirty="0">
                <a:solidFill>
                  <a:srgbClr val="0000FF"/>
                </a:solidFill>
                <a:effectLst/>
                <a:hlinkClick r:id="rId2"/>
              </a:rPr>
              <a:t>/</a:t>
            </a:r>
            <a:r>
              <a:rPr lang="cs-CZ" sz="2400" b="0" i="0" u="sng" strike="noStrike" dirty="0" err="1">
                <a:solidFill>
                  <a:srgbClr val="0000FF"/>
                </a:solidFill>
                <a:effectLst/>
                <a:hlinkClick r:id="rId2"/>
              </a:rPr>
              <a:t>czso</a:t>
            </a:r>
            <a:r>
              <a:rPr lang="cs-CZ" sz="2400" b="0" i="0" u="sng" strike="noStrike" dirty="0">
                <a:solidFill>
                  <a:srgbClr val="0000FF"/>
                </a:solidFill>
                <a:effectLst/>
                <a:hlinkClick r:id="rId2"/>
              </a:rPr>
              <a:t>/</a:t>
            </a:r>
            <a:r>
              <a:rPr lang="cs-CZ" sz="2400" b="0" i="0" u="sng" strike="noStrike" dirty="0" err="1">
                <a:solidFill>
                  <a:srgbClr val="0000FF"/>
                </a:solidFill>
                <a:effectLst/>
                <a:hlinkClick r:id="rId2"/>
              </a:rPr>
              <a:t>databaze</a:t>
            </a:r>
            <a:r>
              <a:rPr lang="cs-CZ" sz="2400" b="0" i="0" u="sng" strike="noStrike" dirty="0">
                <a:solidFill>
                  <a:srgbClr val="0000FF"/>
                </a:solidFill>
                <a:effectLst/>
                <a:hlinkClick r:id="rId2"/>
              </a:rPr>
              <a:t>-</a:t>
            </a:r>
            <a:r>
              <a:rPr lang="cs-CZ" sz="2400" b="0" i="0" u="sng" strike="noStrike" dirty="0" err="1">
                <a:solidFill>
                  <a:srgbClr val="0000FF"/>
                </a:solidFill>
                <a:effectLst/>
                <a:hlinkClick r:id="rId2"/>
              </a:rPr>
              <a:t>demografickych</a:t>
            </a:r>
            <a:r>
              <a:rPr lang="cs-CZ" sz="2400" b="0" i="0" u="sng" strike="noStrike" dirty="0">
                <a:solidFill>
                  <a:srgbClr val="0000FF"/>
                </a:solidFill>
                <a:effectLst/>
                <a:hlinkClick r:id="rId2"/>
              </a:rPr>
              <a:t>-</a:t>
            </a:r>
            <a:r>
              <a:rPr lang="cs-CZ" sz="2400" b="0" i="0" u="sng" strike="noStrike" dirty="0" err="1">
                <a:solidFill>
                  <a:srgbClr val="0000FF"/>
                </a:solidFill>
                <a:effectLst/>
                <a:hlinkClick r:id="rId2"/>
              </a:rPr>
              <a:t>udaju</a:t>
            </a:r>
            <a:r>
              <a:rPr lang="cs-CZ" sz="2400" b="0" i="0" u="sng" strike="noStrike" dirty="0">
                <a:solidFill>
                  <a:srgbClr val="0000FF"/>
                </a:solidFill>
                <a:effectLst/>
                <a:hlinkClick r:id="rId2"/>
              </a:rPr>
              <a:t>-za-obce-</a:t>
            </a:r>
            <a:r>
              <a:rPr lang="cs-CZ" sz="2400" b="0" i="0" u="sng" strike="noStrike" dirty="0" err="1">
                <a:solidFill>
                  <a:srgbClr val="0000FF"/>
                </a:solidFill>
                <a:effectLst/>
                <a:hlinkClick r:id="rId2"/>
              </a:rPr>
              <a:t>cr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) v rámci libovolně vybraného okresu 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identifikujte 5 obcí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s nejvyšším relativním/absolutním přírůstkem obyvatel </a:t>
            </a:r>
            <a:r>
              <a:rPr lang="cs-CZ" sz="2400" b="1" i="0" dirty="0">
                <a:solidFill>
                  <a:srgbClr val="000000"/>
                </a:solidFill>
                <a:effectLst/>
              </a:rPr>
              <a:t>mezi roky 1995 a 2023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.  </a:t>
            </a:r>
            <a:endParaRPr lang="cs-CZ" sz="2800" b="0" i="0" dirty="0">
              <a:solidFill>
                <a:srgbClr val="000000"/>
              </a:solidFill>
              <a:effectLst/>
            </a:endParaRPr>
          </a:p>
          <a:p>
            <a:pPr lvl="1" fontAlgn="base">
              <a:buFont typeface="+mj-lt"/>
              <a:buAutoNum type="arabicPeriod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Je tento přírůstek sycen spíše přirozenou měnou či stěhováním? </a:t>
            </a:r>
          </a:p>
          <a:p>
            <a:pPr lvl="1" fontAlgn="base">
              <a:buFont typeface="+mj-lt"/>
              <a:buAutoNum type="arabicPeriod" startAt="2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Lze přírůstek alespoň částečně zdůvodnit jako důsledek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suburbanizačních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procesů? </a:t>
            </a:r>
          </a:p>
          <a:p>
            <a:pPr lvl="1" fontAlgn="base">
              <a:buFont typeface="+mj-lt"/>
              <a:buAutoNum type="arabicPeriod" startAt="3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Pokud ano, jaké město je nejpravděpodobnějším zdrojem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suburbánní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migrace? </a:t>
            </a:r>
          </a:p>
          <a:p>
            <a:pPr lvl="1" fontAlgn="base">
              <a:buFont typeface="+mj-lt"/>
              <a:buAutoNum type="arabicPeriod" startAt="4"/>
            </a:pPr>
            <a:r>
              <a:rPr lang="cs-CZ" sz="2000" b="0" i="0" dirty="0">
                <a:solidFill>
                  <a:srgbClr val="000000"/>
                </a:solidFill>
                <a:effectLst/>
              </a:rPr>
              <a:t>Lze při pohledu na letecký snímek identifikovat známky nové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suburbánní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zástavby?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984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C64F3E-F006-B5DE-F370-D34992838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05034-C72D-F228-26D5-7C70F19A4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690577"/>
            <a:ext cx="9489000" cy="415300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Vyberte si okres (nevybírejte městské okresy typu Brno-město, Plzeň-město apod.) </a:t>
            </a:r>
          </a:p>
          <a:p>
            <a:r>
              <a:rPr lang="cs-CZ" dirty="0"/>
              <a:t>Pomocí dat z ČSÚ (viz odkaz) vyhledáte 5 obcí s </a:t>
            </a:r>
            <a:r>
              <a:rPr lang="cs-CZ" b="1" dirty="0"/>
              <a:t>nejvyšším absolutním přírůstkem </a:t>
            </a:r>
            <a:r>
              <a:rPr lang="cs-CZ" dirty="0"/>
              <a:t>obyvatel (porovnáváte rok 2023 s rokem 1995) </a:t>
            </a:r>
            <a:r>
              <a:rPr lang="cs-CZ" dirty="0">
                <a:sym typeface="Wingdings" panose="05000000000000000000" pitchFamily="2" charset="2"/>
              </a:rPr>
              <a:t> tabulka 1</a:t>
            </a:r>
          </a:p>
          <a:p>
            <a:r>
              <a:rPr lang="cs-CZ" dirty="0"/>
              <a:t>Pomocí dat z ČSÚ (viz odkaz) vyhledáte 5 obcí s </a:t>
            </a:r>
            <a:r>
              <a:rPr lang="cs-CZ" b="1" dirty="0"/>
              <a:t>nejvyšším relativním přírůstkem </a:t>
            </a:r>
            <a:r>
              <a:rPr lang="cs-CZ" dirty="0"/>
              <a:t>obyvatel (porovnáváte rok 2023 s rokem 1995) </a:t>
            </a:r>
            <a:r>
              <a:rPr lang="cs-CZ" dirty="0">
                <a:sym typeface="Wingdings" panose="05000000000000000000" pitchFamily="2" charset="2"/>
              </a:rPr>
              <a:t> tabulka 2</a:t>
            </a:r>
            <a:endParaRPr lang="cs-CZ" dirty="0"/>
          </a:p>
          <a:p>
            <a:r>
              <a:rPr lang="cs-CZ" dirty="0"/>
              <a:t>Pro 5 obcí s </a:t>
            </a:r>
            <a:r>
              <a:rPr lang="cs-CZ" b="1" dirty="0"/>
              <a:t>nejvyšším relativním přírůstkem </a:t>
            </a:r>
            <a:r>
              <a:rPr lang="cs-CZ" dirty="0"/>
              <a:t>zjistíte přirozený přírůstek a migrační přírůstek po letech (1995, 1996, … 2023) </a:t>
            </a:r>
            <a:r>
              <a:rPr lang="cs-CZ" dirty="0">
                <a:sym typeface="Wingdings" panose="05000000000000000000" pitchFamily="2" charset="2"/>
              </a:rPr>
              <a:t> tabulka 3</a:t>
            </a:r>
          </a:p>
          <a:p>
            <a:r>
              <a:rPr lang="cs-CZ" dirty="0">
                <a:sym typeface="Wingdings" panose="05000000000000000000" pitchFamily="2" charset="2"/>
              </a:rPr>
              <a:t>S obcemi chybějícími/přebývajícími mezi roky 2023/1995 nepracujte</a:t>
            </a:r>
          </a:p>
          <a:p>
            <a:r>
              <a:rPr lang="cs-CZ" b="1" dirty="0">
                <a:sym typeface="Wingdings" panose="05000000000000000000" pitchFamily="2" charset="2"/>
              </a:rPr>
              <a:t>Okomentuje situaci ve vybraných obcích (půl strany) + odpovězte na předchozí otázky (půl strany)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6644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8384D7C-9F33-D0F3-147E-606A97A84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1013"/>
            <a:ext cx="12192000" cy="4275971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DAACF09F-0030-3AFD-962C-3F0D00A92C9B}"/>
              </a:ext>
            </a:extLst>
          </p:cNvPr>
          <p:cNvSpPr/>
          <p:nvPr/>
        </p:nvSpPr>
        <p:spPr>
          <a:xfrm>
            <a:off x="4136065" y="1291014"/>
            <a:ext cx="861237" cy="3889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3D44C3C-B3BE-2D93-3A74-1C094301F4A7}"/>
              </a:ext>
            </a:extLst>
          </p:cNvPr>
          <p:cNvSpPr/>
          <p:nvPr/>
        </p:nvSpPr>
        <p:spPr>
          <a:xfrm>
            <a:off x="7733413" y="1291014"/>
            <a:ext cx="1474382" cy="3889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652FEA8-CC24-2F17-4FA9-DD9DFA5971B1}"/>
              </a:ext>
            </a:extLst>
          </p:cNvPr>
          <p:cNvSpPr txBox="1"/>
          <p:nvPr/>
        </p:nvSpPr>
        <p:spPr>
          <a:xfrm>
            <a:off x="3115339" y="425302"/>
            <a:ext cx="290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Tab. 1 a 2</a:t>
            </a:r>
          </a:p>
          <a:p>
            <a:pPr algn="ctr"/>
            <a:r>
              <a:rPr lang="cs-CZ" dirty="0"/>
              <a:t>data pro rok 2023 a 1995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31444EF-8D00-587B-70FC-F0975F9A197C}"/>
              </a:ext>
            </a:extLst>
          </p:cNvPr>
          <p:cNvSpPr txBox="1"/>
          <p:nvPr/>
        </p:nvSpPr>
        <p:spPr>
          <a:xfrm>
            <a:off x="7019260" y="425302"/>
            <a:ext cx="290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Tab. 3</a:t>
            </a:r>
          </a:p>
          <a:p>
            <a:pPr algn="ctr"/>
            <a:r>
              <a:rPr lang="cs-CZ" dirty="0"/>
              <a:t>roky 1995, 1996, … 2023</a:t>
            </a:r>
          </a:p>
        </p:txBody>
      </p:sp>
    </p:spTree>
    <p:extLst>
      <p:ext uri="{BB962C8B-B14F-4D97-AF65-F5344CB8AC3E}">
        <p14:creationId xmlns:p14="http://schemas.microsoft.com/office/powerpoint/2010/main" val="235226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F949B42-7FAF-70CD-E8AD-346F04158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356648"/>
            <a:ext cx="7315200" cy="431482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417BA53-24D4-E85C-9AC1-494E943CD71D}"/>
              </a:ext>
            </a:extLst>
          </p:cNvPr>
          <p:cNvSpPr txBox="1"/>
          <p:nvPr/>
        </p:nvSpPr>
        <p:spPr>
          <a:xfrm>
            <a:off x="329609" y="297712"/>
            <a:ext cx="4699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Tabulka 1 a 2</a:t>
            </a:r>
          </a:p>
        </p:txBody>
      </p:sp>
    </p:spTree>
    <p:extLst>
      <p:ext uri="{BB962C8B-B14F-4D97-AF65-F5344CB8AC3E}">
        <p14:creationId xmlns:p14="http://schemas.microsoft.com/office/powerpoint/2010/main" val="1410953982"/>
      </p:ext>
    </p:extLst>
  </p:cSld>
  <p:clrMapOvr>
    <a:masterClrMapping/>
  </p:clrMapOvr>
</p:sld>
</file>

<file path=ppt/theme/theme1.xml><?xml version="1.0" encoding="utf-8"?>
<a:theme xmlns:a="http://schemas.openxmlformats.org/drawingml/2006/main" name="MimeoVTI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ustom 3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meoVTI" id="{63E3BFD8-7F9C-46D1-A4F3-04054403C108}" vid="{C505C190-EE38-45FD-8294-6454536D04B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fc98a97-29d2-444b-8c3e-011156c2de0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F98EDB134341428AC9BAF58057673A" ma:contentTypeVersion="13" ma:contentTypeDescription="Vytvoří nový dokument" ma:contentTypeScope="" ma:versionID="25964c0cbfcfb35ca800023182c8e831">
  <xsd:schema xmlns:xsd="http://www.w3.org/2001/XMLSchema" xmlns:xs="http://www.w3.org/2001/XMLSchema" xmlns:p="http://schemas.microsoft.com/office/2006/metadata/properties" xmlns:ns3="cfc98a97-29d2-444b-8c3e-011156c2de04" xmlns:ns4="4016f9b8-7f93-43d5-8882-338c4fc00976" targetNamespace="http://schemas.microsoft.com/office/2006/metadata/properties" ma:root="true" ma:fieldsID="cd2f112a0438bae2c99e20b50a29d8e8" ns3:_="" ns4:_="">
    <xsd:import namespace="cfc98a97-29d2-444b-8c3e-011156c2de04"/>
    <xsd:import namespace="4016f9b8-7f93-43d5-8882-338c4fc009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98a97-29d2-444b-8c3e-011156c2d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16f9b8-7f93-43d5-8882-338c4fc009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5378B0-7044-4862-BE6A-0FE483F8EB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09F8DD-DA7D-4057-B276-9B968DCFF72E}">
  <ds:schemaRefs>
    <ds:schemaRef ds:uri="http://purl.org/dc/elements/1.1/"/>
    <ds:schemaRef ds:uri="http://schemas.microsoft.com/office/2006/metadata/properties"/>
    <ds:schemaRef ds:uri="cfc98a97-29d2-444b-8c3e-011156c2de04"/>
    <ds:schemaRef ds:uri="http://purl.org/dc/terms/"/>
    <ds:schemaRef ds:uri="4016f9b8-7f93-43d5-8882-338c4fc009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FD56EA5-14EB-4E27-BB5A-5C2ACA0AAA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c98a97-29d2-444b-8c3e-011156c2de04"/>
    <ds:schemaRef ds:uri="4016f9b8-7f93-43d5-8882-338c4fc009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533</Words>
  <Application>Microsoft Office PowerPoint</Application>
  <PresentationFormat>Širokoúhlá obrazovka</PresentationFormat>
  <Paragraphs>57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Elephant</vt:lpstr>
      <vt:lpstr>Univers Condensed</vt:lpstr>
      <vt:lpstr>Wingdings</vt:lpstr>
      <vt:lpstr>MimeoVTI</vt:lpstr>
      <vt:lpstr>HUMÁNNÍ GEOGRAFIE</vt:lpstr>
      <vt:lpstr>Reakce na protokoly</vt:lpstr>
      <vt:lpstr>URBANIZACE</vt:lpstr>
      <vt:lpstr>POMOCNÉ OTÁZKY</vt:lpstr>
      <vt:lpstr>A nyní k suburbanizaci</vt:lpstr>
      <vt:lpstr>Zadání cvičení 5</vt:lpstr>
      <vt:lpstr>Postup</vt:lpstr>
      <vt:lpstr>Prezentace aplikace PowerPoint</vt:lpstr>
      <vt:lpstr>Prezentace aplikace PowerPoint</vt:lpstr>
      <vt:lpstr>Prezentace aplikace PowerPoint</vt:lpstr>
      <vt:lpstr>Zadání cvičení 5</vt:lpstr>
      <vt:lpstr>A poslední info…</vt:lpstr>
      <vt:lpstr>Díky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HUMÁNNÍ GEOGRAFIE</dc:title>
  <dc:creator>Michaela Kousalová</dc:creator>
  <cp:lastModifiedBy>Michaela Kousalová</cp:lastModifiedBy>
  <cp:revision>23</cp:revision>
  <dcterms:created xsi:type="dcterms:W3CDTF">2024-10-28T09:17:09Z</dcterms:created>
  <dcterms:modified xsi:type="dcterms:W3CDTF">2024-10-31T07:01:10Z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0x010100DEF98EDB134341428AC9BAF58057673A</vt:lpwstr>
  </property>
</Properties>
</file>