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0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a:t>Kliknutím upravte štýl predlohy podnadpisu</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72394FDF-A86C-4740-88FA-B07FA4E4A244}" type="datetimeFigureOut">
              <a:rPr lang="en-GB" smtClean="0"/>
              <a:t>14/11/2024</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3C200A38-C080-4B04-831E-79F06B5EDCDF}" type="slidenum">
              <a:rPr lang="en-GB" smtClean="0"/>
              <a:t>‹#›</a:t>
            </a:fld>
            <a:endParaRPr lang="en-GB"/>
          </a:p>
        </p:txBody>
      </p:sp>
    </p:spTree>
    <p:extLst>
      <p:ext uri="{BB962C8B-B14F-4D97-AF65-F5344CB8AC3E}">
        <p14:creationId xmlns:p14="http://schemas.microsoft.com/office/powerpoint/2010/main" val="249788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72394FDF-A86C-4740-88FA-B07FA4E4A244}"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00A38-C080-4B04-831E-79F06B5EDCDF}" type="slidenum">
              <a:rPr lang="en-GB" smtClean="0"/>
              <a:t>‹#›</a:t>
            </a:fld>
            <a:endParaRPr lang="en-GB"/>
          </a:p>
        </p:txBody>
      </p:sp>
    </p:spTree>
    <p:extLst>
      <p:ext uri="{BB962C8B-B14F-4D97-AF65-F5344CB8AC3E}">
        <p14:creationId xmlns:p14="http://schemas.microsoft.com/office/powerpoint/2010/main" val="130483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72394FDF-A86C-4740-88FA-B07FA4E4A244}"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00A38-C080-4B04-831E-79F06B5EDCDF}" type="slidenum">
              <a:rPr lang="en-GB" smtClean="0"/>
              <a:t>‹#›</a:t>
            </a:fld>
            <a:endParaRPr lang="en-GB"/>
          </a:p>
        </p:txBody>
      </p:sp>
    </p:spTree>
    <p:extLst>
      <p:ext uri="{BB962C8B-B14F-4D97-AF65-F5344CB8AC3E}">
        <p14:creationId xmlns:p14="http://schemas.microsoft.com/office/powerpoint/2010/main" val="2754568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72394FDF-A86C-4740-88FA-B07FA4E4A244}"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00A38-C080-4B04-831E-79F06B5EDCDF}" type="slidenum">
              <a:rPr lang="en-GB" smtClean="0"/>
              <a:t>‹#›</a:t>
            </a:fld>
            <a:endParaRPr lang="en-GB"/>
          </a:p>
        </p:txBody>
      </p:sp>
    </p:spTree>
    <p:extLst>
      <p:ext uri="{BB962C8B-B14F-4D97-AF65-F5344CB8AC3E}">
        <p14:creationId xmlns:p14="http://schemas.microsoft.com/office/powerpoint/2010/main" val="1107273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sk-SK"/>
              <a:t>Kliknutím upravte štýl predlohy nadpisu</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p:txBody>
          <a:bodyPr/>
          <a:lstStyle/>
          <a:p>
            <a:fld id="{72394FDF-A86C-4740-88FA-B07FA4E4A244}" type="datetimeFigureOut">
              <a:rPr lang="en-GB" smtClean="0"/>
              <a:t>14/11/2024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200A38-C080-4B04-831E-79F06B5EDCDF}" type="slidenum">
              <a:rPr lang="en-GB" smtClean="0"/>
              <a:t>‹#›</a:t>
            </a:fld>
            <a:endParaRPr lang="en-GB"/>
          </a:p>
        </p:txBody>
      </p:sp>
    </p:spTree>
    <p:extLst>
      <p:ext uri="{BB962C8B-B14F-4D97-AF65-F5344CB8AC3E}">
        <p14:creationId xmlns:p14="http://schemas.microsoft.com/office/powerpoint/2010/main" val="342836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72394FDF-A86C-4740-88FA-B07FA4E4A244}" type="datetimeFigureOut">
              <a:rPr lang="en-GB" smtClean="0"/>
              <a:t>14/11/2024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200A38-C080-4B04-831E-79F06B5EDCDF}" type="slidenum">
              <a:rPr lang="en-GB" smtClean="0"/>
              <a:t>‹#›</a:t>
            </a:fld>
            <a:endParaRPr lang="en-GB"/>
          </a:p>
        </p:txBody>
      </p:sp>
    </p:spTree>
    <p:extLst>
      <p:ext uri="{BB962C8B-B14F-4D97-AF65-F5344CB8AC3E}">
        <p14:creationId xmlns:p14="http://schemas.microsoft.com/office/powerpoint/2010/main" val="1879523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72394FDF-A86C-4740-88FA-B07FA4E4A244}" type="datetimeFigureOut">
              <a:rPr lang="en-GB" smtClean="0"/>
              <a:t>14/11/2024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200A38-C080-4B04-831E-79F06B5EDCDF}" type="slidenum">
              <a:rPr lang="en-GB" smtClean="0"/>
              <a:t>‹#›</a:t>
            </a:fld>
            <a:endParaRPr lang="en-GB"/>
          </a:p>
        </p:txBody>
      </p:sp>
    </p:spTree>
    <p:extLst>
      <p:ext uri="{BB962C8B-B14F-4D97-AF65-F5344CB8AC3E}">
        <p14:creationId xmlns:p14="http://schemas.microsoft.com/office/powerpoint/2010/main" val="199692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72394FDF-A86C-4740-88FA-B07FA4E4A244}" type="datetimeFigureOut">
              <a:rPr lang="en-GB" smtClean="0"/>
              <a:t>14/11/2024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200A38-C080-4B04-831E-79F06B5EDCDF}" type="slidenum">
              <a:rPr lang="en-GB" smtClean="0"/>
              <a:t>‹#›</a:t>
            </a:fld>
            <a:endParaRPr lang="en-GB"/>
          </a:p>
        </p:txBody>
      </p:sp>
    </p:spTree>
    <p:extLst>
      <p:ext uri="{BB962C8B-B14F-4D97-AF65-F5344CB8AC3E}">
        <p14:creationId xmlns:p14="http://schemas.microsoft.com/office/powerpoint/2010/main" val="62941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94FDF-A86C-4740-88FA-B07FA4E4A244}" type="datetimeFigureOut">
              <a:rPr lang="en-GB" smtClean="0"/>
              <a:t>14/11/2024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200A38-C080-4B04-831E-79F06B5EDCDF}" type="slidenum">
              <a:rPr lang="en-GB" smtClean="0"/>
              <a:t>‹#›</a:t>
            </a:fld>
            <a:endParaRPr lang="en-GB"/>
          </a:p>
        </p:txBody>
      </p:sp>
    </p:spTree>
    <p:extLst>
      <p:ext uri="{BB962C8B-B14F-4D97-AF65-F5344CB8AC3E}">
        <p14:creationId xmlns:p14="http://schemas.microsoft.com/office/powerpoint/2010/main" val="156576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sk-SK"/>
              <a:t>Kliknutím upravte štýl predlohy nadpisu</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sk-SK"/>
              <a:t>Kliknite sem a upravte štýly predlohy textu</a:t>
            </a:r>
          </a:p>
        </p:txBody>
      </p:sp>
      <p:sp>
        <p:nvSpPr>
          <p:cNvPr id="5" name="Date Placeholder 4"/>
          <p:cNvSpPr>
            <a:spLocks noGrp="1"/>
          </p:cNvSpPr>
          <p:nvPr>
            <p:ph type="dt" sz="half" idx="10"/>
          </p:nvPr>
        </p:nvSpPr>
        <p:spPr/>
        <p:txBody>
          <a:bodyPr/>
          <a:lstStyle/>
          <a:p>
            <a:fld id="{72394FDF-A86C-4740-88FA-B07FA4E4A244}" type="datetimeFigureOut">
              <a:rPr lang="en-GB" smtClean="0"/>
              <a:t>14/11/2024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C200A38-C080-4B04-831E-79F06B5EDCDF}" type="slidenum">
              <a:rPr lang="en-GB" smtClean="0"/>
              <a:t>‹#›</a:t>
            </a:fld>
            <a:endParaRPr lang="en-GB"/>
          </a:p>
        </p:txBody>
      </p:sp>
    </p:spTree>
    <p:extLst>
      <p:ext uri="{BB962C8B-B14F-4D97-AF65-F5344CB8AC3E}">
        <p14:creationId xmlns:p14="http://schemas.microsoft.com/office/powerpoint/2010/main" val="168354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2394FDF-A86C-4740-88FA-B07FA4E4A244}" type="datetimeFigureOut">
              <a:rPr lang="en-GB" smtClean="0"/>
              <a:t>14/11/2024</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3C200A38-C080-4B04-831E-79F06B5EDCDF}" type="slidenum">
              <a:rPr lang="en-GB" smtClean="0"/>
              <a:t>‹#›</a:t>
            </a:fld>
            <a:endParaRPr lang="en-GB"/>
          </a:p>
        </p:txBody>
      </p:sp>
    </p:spTree>
    <p:extLst>
      <p:ext uri="{BB962C8B-B14F-4D97-AF65-F5344CB8AC3E}">
        <p14:creationId xmlns:p14="http://schemas.microsoft.com/office/powerpoint/2010/main" val="9812972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72394FDF-A86C-4740-88FA-B07FA4E4A244}" type="datetimeFigureOut">
              <a:rPr lang="en-GB" smtClean="0"/>
              <a:t>14/11/2024</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3C200A38-C080-4B04-831E-79F06B5EDCDF}" type="slidenum">
              <a:rPr lang="en-GB" smtClean="0"/>
              <a:t>‹#›</a:t>
            </a:fld>
            <a:endParaRPr lang="en-GB"/>
          </a:p>
        </p:txBody>
      </p:sp>
    </p:spTree>
    <p:extLst>
      <p:ext uri="{BB962C8B-B14F-4D97-AF65-F5344CB8AC3E}">
        <p14:creationId xmlns:p14="http://schemas.microsoft.com/office/powerpoint/2010/main" val="179973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rms.gle/14sGUFC59j1N4Huk9" TargetMode="External"/><Relationship Id="rId2" Type="http://schemas.openxmlformats.org/officeDocument/2006/relationships/hyperlink" Target="https://vdb.czso.cz/vdbvo2/faces/cs/index.jsf?page=statistik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B95619-7046-016F-D50B-60575536F0A8}"/>
              </a:ext>
            </a:extLst>
          </p:cNvPr>
          <p:cNvSpPr>
            <a:spLocks noGrp="1"/>
          </p:cNvSpPr>
          <p:nvPr>
            <p:ph type="ctrTitle"/>
          </p:nvPr>
        </p:nvSpPr>
        <p:spPr/>
        <p:txBody>
          <a:bodyPr/>
          <a:lstStyle/>
          <a:p>
            <a:r>
              <a:rPr lang="sk-SK" dirty="0"/>
              <a:t>CVIČENIE 7</a:t>
            </a:r>
            <a:endParaRPr lang="en-GB" dirty="0"/>
          </a:p>
        </p:txBody>
      </p:sp>
      <p:sp>
        <p:nvSpPr>
          <p:cNvPr id="3" name="Podnadpis 2">
            <a:extLst>
              <a:ext uri="{FF2B5EF4-FFF2-40B4-BE49-F238E27FC236}">
                <a16:creationId xmlns:a16="http://schemas.microsoft.com/office/drawing/2014/main" id="{E7D53452-C9BA-21D9-1E2E-1E635E83D56C}"/>
              </a:ext>
            </a:extLst>
          </p:cNvPr>
          <p:cNvSpPr>
            <a:spLocks noGrp="1"/>
          </p:cNvSpPr>
          <p:nvPr>
            <p:ph type="subTitle" idx="1"/>
          </p:nvPr>
        </p:nvSpPr>
        <p:spPr/>
        <p:txBody>
          <a:bodyPr/>
          <a:lstStyle/>
          <a:p>
            <a:r>
              <a:rPr lang="sk-SK" dirty="0"/>
              <a:t>Lucia Ester Hámorová, 484159</a:t>
            </a:r>
          </a:p>
          <a:p>
            <a:r>
              <a:rPr lang="sk-SK" dirty="0"/>
              <a:t>Brno, 2024</a:t>
            </a:r>
            <a:endParaRPr lang="en-GB" dirty="0"/>
          </a:p>
        </p:txBody>
      </p:sp>
    </p:spTree>
    <p:extLst>
      <p:ext uri="{BB962C8B-B14F-4D97-AF65-F5344CB8AC3E}">
        <p14:creationId xmlns:p14="http://schemas.microsoft.com/office/powerpoint/2010/main" val="2724226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0D1487C1-FDC6-684F-935B-27A6ADA2929E}"/>
              </a:ext>
            </a:extLst>
          </p:cNvPr>
          <p:cNvPicPr>
            <a:picLocks noChangeAspect="1"/>
          </p:cNvPicPr>
          <p:nvPr/>
        </p:nvPicPr>
        <p:blipFill>
          <a:blip r:embed="rId2"/>
          <a:stretch>
            <a:fillRect/>
          </a:stretch>
        </p:blipFill>
        <p:spPr>
          <a:xfrm>
            <a:off x="0" y="523251"/>
            <a:ext cx="12192000" cy="5811498"/>
          </a:xfrm>
          <a:prstGeom prst="rect">
            <a:avLst/>
          </a:prstGeom>
        </p:spPr>
      </p:pic>
      <p:sp>
        <p:nvSpPr>
          <p:cNvPr id="4" name="Ovál 3">
            <a:extLst>
              <a:ext uri="{FF2B5EF4-FFF2-40B4-BE49-F238E27FC236}">
                <a16:creationId xmlns:a16="http://schemas.microsoft.com/office/drawing/2014/main" id="{52546EF8-74CD-49E8-0D28-B1533375AF2B}"/>
              </a:ext>
            </a:extLst>
          </p:cNvPr>
          <p:cNvSpPr/>
          <p:nvPr/>
        </p:nvSpPr>
        <p:spPr>
          <a:xfrm>
            <a:off x="3569109" y="2514599"/>
            <a:ext cx="1317523" cy="31831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581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1A65C5-536E-0E07-2E8C-0BF0C72682E3}"/>
              </a:ext>
            </a:extLst>
          </p:cNvPr>
          <p:cNvSpPr>
            <a:spLocks noGrp="1"/>
          </p:cNvSpPr>
          <p:nvPr>
            <p:ph type="title"/>
          </p:nvPr>
        </p:nvSpPr>
        <p:spPr>
          <a:xfrm>
            <a:off x="838200" y="445805"/>
            <a:ext cx="10515600" cy="1325563"/>
          </a:xfrm>
        </p:spPr>
        <p:txBody>
          <a:bodyPr/>
          <a:lstStyle/>
          <a:p>
            <a:r>
              <a:rPr lang="sk-SK" dirty="0"/>
              <a:t>VEKOVÁ PYRAMÍDA</a:t>
            </a:r>
            <a:endParaRPr lang="en-GB" dirty="0"/>
          </a:p>
        </p:txBody>
      </p:sp>
      <p:sp>
        <p:nvSpPr>
          <p:cNvPr id="3" name="Zástupný objekt pre obsah 2">
            <a:extLst>
              <a:ext uri="{FF2B5EF4-FFF2-40B4-BE49-F238E27FC236}">
                <a16:creationId xmlns:a16="http://schemas.microsoft.com/office/drawing/2014/main" id="{6B8425C5-DA37-8348-883E-DB1280F7C8FF}"/>
              </a:ext>
            </a:extLst>
          </p:cNvPr>
          <p:cNvSpPr txBox="1">
            <a:spLocks/>
          </p:cNvSpPr>
          <p:nvPr/>
        </p:nvSpPr>
        <p:spPr>
          <a:xfrm>
            <a:off x="676656" y="2011680"/>
            <a:ext cx="10753725" cy="3766185"/>
          </a:xfrm>
          <a:prstGeom prst="rect">
            <a:avLst/>
          </a:prstGeom>
        </p:spPr>
        <p:txBody>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just">
              <a:buNone/>
            </a:pPr>
            <a:r>
              <a:rPr lang="sk-SK" sz="2800" dirty="0">
                <a:latin typeface="+mj-lt"/>
                <a:ea typeface="Times New Roman" panose="02020603050405020304" pitchFamily="18" charset="0"/>
                <a:cs typeface="Times New Roman" panose="02020603050405020304" pitchFamily="18" charset="0"/>
              </a:rPr>
              <a:t>Ukážem vám, ako na to.</a:t>
            </a:r>
          </a:p>
          <a:p>
            <a:pPr marL="0" indent="0" algn="just">
              <a:buNone/>
            </a:pPr>
            <a:r>
              <a:rPr lang="sk-SK" sz="2800" dirty="0">
                <a:latin typeface="+mj-lt"/>
                <a:cs typeface="Times New Roman" panose="02020603050405020304" pitchFamily="18" charset="0"/>
              </a:rPr>
              <a:t>Ak si doma nebudete vedieť rady, môžete pozrieť </a:t>
            </a:r>
            <a:r>
              <a:rPr lang="sk-SK" sz="2800" dirty="0">
                <a:latin typeface="+mj-lt"/>
              </a:rPr>
              <a:t>tutoriály na YouTube (je ich plno).</a:t>
            </a:r>
            <a:endParaRPr lang="en-GB" sz="2800" dirty="0">
              <a:latin typeface="+mj-lt"/>
            </a:endParaRPr>
          </a:p>
        </p:txBody>
      </p:sp>
    </p:spTree>
    <p:extLst>
      <p:ext uri="{BB962C8B-B14F-4D97-AF65-F5344CB8AC3E}">
        <p14:creationId xmlns:p14="http://schemas.microsoft.com/office/powerpoint/2010/main" val="1104731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DB427-D2B9-0932-B09C-6022AF6E33B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6CEF6E2-63C0-828B-D135-634E937F0676}"/>
              </a:ext>
            </a:extLst>
          </p:cNvPr>
          <p:cNvSpPr>
            <a:spLocks noGrp="1"/>
          </p:cNvSpPr>
          <p:nvPr>
            <p:ph type="title"/>
          </p:nvPr>
        </p:nvSpPr>
        <p:spPr/>
        <p:txBody>
          <a:bodyPr/>
          <a:lstStyle/>
          <a:p>
            <a:r>
              <a:rPr lang="sk-SK" dirty="0"/>
              <a:t>Cvičenie 7</a:t>
            </a:r>
            <a:endParaRPr lang="en-GB" dirty="0"/>
          </a:p>
        </p:txBody>
      </p:sp>
      <p:sp>
        <p:nvSpPr>
          <p:cNvPr id="3" name="Zástupný objekt pre obsah 2">
            <a:extLst>
              <a:ext uri="{FF2B5EF4-FFF2-40B4-BE49-F238E27FC236}">
                <a16:creationId xmlns:a16="http://schemas.microsoft.com/office/drawing/2014/main" id="{B7311035-9F83-9A76-2B50-51E3271D5687}"/>
              </a:ext>
            </a:extLst>
          </p:cNvPr>
          <p:cNvSpPr>
            <a:spLocks noGrp="1"/>
          </p:cNvSpPr>
          <p:nvPr>
            <p:ph idx="1"/>
          </p:nvPr>
        </p:nvSpPr>
        <p:spPr>
          <a:xfrm>
            <a:off x="676656" y="1657717"/>
            <a:ext cx="10753725" cy="3766185"/>
          </a:xfrm>
        </p:spPr>
        <p:txBody>
          <a:bodyPr>
            <a:noAutofit/>
          </a:bodyPr>
          <a:lstStyle/>
          <a:p>
            <a:pPr algn="just"/>
            <a:r>
              <a:rPr lang="cs-CZ" sz="2000" dirty="0">
                <a:effectLst/>
                <a:latin typeface="+mj-lt"/>
                <a:ea typeface="Times New Roman" panose="02020603050405020304" pitchFamily="18" charset="0"/>
                <a:cs typeface="Times New Roman" panose="02020603050405020304" pitchFamily="18" charset="0"/>
              </a:rPr>
              <a:t>V rámci libovolného kraje ČR si vyberte tři obce či města a u nich vytvořte graf věkové pyramidy. Výběr těchto tří obcí či měst dobře argumentujte, stejně jako odlišnosti věkových pyramid (tj. proč jste předpokládali odlišnost věkových pyramid? Naplnil se tento předpoklad? Jaké faktory na výslednou podobu mají vliv?) Může se jednat např. o zóny suburbanizace, periferní regiony, obce s velkými lůžkovými sociálními zařízeními pro seniory atd.</a:t>
            </a:r>
            <a:endParaRPr lang="sk-SK" sz="2000" dirty="0">
              <a:effectLst/>
              <a:latin typeface="+mj-lt"/>
              <a:ea typeface="Times New Roman" panose="02020603050405020304" pitchFamily="18" charset="0"/>
              <a:cs typeface="Times New Roman" panose="02020603050405020304" pitchFamily="18" charset="0"/>
            </a:endParaRPr>
          </a:p>
          <a:p>
            <a:pPr algn="just"/>
            <a:r>
              <a:rPr lang="sk-SK" sz="2600" b="1" dirty="0">
                <a:latin typeface="+mj-lt"/>
              </a:rPr>
              <a:t>Povinné výstupy:</a:t>
            </a:r>
          </a:p>
          <a:p>
            <a:pPr lvl="1" algn="just"/>
            <a:r>
              <a:rPr lang="sk-SK" sz="2000" b="1" dirty="0">
                <a:latin typeface="+mj-lt"/>
              </a:rPr>
              <a:t>3 grafy –</a:t>
            </a:r>
            <a:r>
              <a:rPr lang="sk-SK" sz="2000" dirty="0">
                <a:latin typeface="+mj-lt"/>
              </a:rPr>
              <a:t> vekové pyramídy za jednotlivé obce</a:t>
            </a:r>
          </a:p>
          <a:p>
            <a:pPr lvl="1" algn="just"/>
            <a:r>
              <a:rPr lang="sk-SK" sz="2000" b="1" dirty="0">
                <a:latin typeface="+mj-lt"/>
              </a:rPr>
              <a:t>záver </a:t>
            </a:r>
            <a:r>
              <a:rPr lang="sk-SK" sz="2000" dirty="0">
                <a:latin typeface="+mj-lt"/>
              </a:rPr>
              <a:t>– min 0,5 strany</a:t>
            </a:r>
          </a:p>
          <a:p>
            <a:pPr algn="just"/>
            <a:r>
              <a:rPr lang="sk-SK" sz="2600" dirty="0">
                <a:latin typeface="+mj-lt"/>
              </a:rPr>
              <a:t>Budúcu hodinu budú 3 z vás prezentovať svoje výstupy (nie je treba .</a:t>
            </a:r>
            <a:r>
              <a:rPr lang="sk-SK" sz="2600" dirty="0" err="1">
                <a:latin typeface="+mj-lt"/>
              </a:rPr>
              <a:t>ppt</a:t>
            </a:r>
            <a:r>
              <a:rPr lang="sk-SK" sz="2600" dirty="0">
                <a:latin typeface="+mj-lt"/>
              </a:rPr>
              <a:t>)</a:t>
            </a:r>
          </a:p>
          <a:p>
            <a:pPr algn="just"/>
            <a:r>
              <a:rPr lang="sk-SK" sz="2600" dirty="0">
                <a:latin typeface="+mj-lt"/>
              </a:rPr>
              <a:t>Odovzdať do </a:t>
            </a:r>
            <a:r>
              <a:rPr lang="sk-SK" sz="2600" b="1" dirty="0">
                <a:latin typeface="+mj-lt"/>
              </a:rPr>
              <a:t>STREDY 20. 11. 2024 23:59</a:t>
            </a:r>
            <a:endParaRPr lang="en-GB" sz="2600" dirty="0">
              <a:latin typeface="+mj-lt"/>
            </a:endParaRPr>
          </a:p>
        </p:txBody>
      </p:sp>
      <p:pic>
        <p:nvPicPr>
          <p:cNvPr id="5" name="Obrázok 4">
            <a:extLst>
              <a:ext uri="{FF2B5EF4-FFF2-40B4-BE49-F238E27FC236}">
                <a16:creationId xmlns:a16="http://schemas.microsoft.com/office/drawing/2014/main" id="{C09D066D-C858-3F7A-9DB0-35B4D02FB854}"/>
              </a:ext>
            </a:extLst>
          </p:cNvPr>
          <p:cNvPicPr>
            <a:picLocks noChangeAspect="1"/>
          </p:cNvPicPr>
          <p:nvPr/>
        </p:nvPicPr>
        <p:blipFill>
          <a:blip r:embed="rId2">
            <a:extLst>
              <a:ext uri="{28A0092B-C50C-407E-A947-70E740481C1C}">
                <a14:useLocalDpi xmlns:a14="http://schemas.microsoft.com/office/drawing/2010/main" val="0"/>
              </a:ext>
            </a:extLst>
          </a:blip>
          <a:srcRect b="12831"/>
          <a:stretch/>
        </p:blipFill>
        <p:spPr>
          <a:xfrm>
            <a:off x="6452418" y="4808425"/>
            <a:ext cx="2690629" cy="2345380"/>
          </a:xfrm>
          <a:prstGeom prst="rect">
            <a:avLst/>
          </a:prstGeom>
          <a:ln w="3175">
            <a:solidFill>
              <a:schemeClr val="accent1"/>
            </a:solidFill>
          </a:ln>
        </p:spPr>
      </p:pic>
    </p:spTree>
    <p:extLst>
      <p:ext uri="{BB962C8B-B14F-4D97-AF65-F5344CB8AC3E}">
        <p14:creationId xmlns:p14="http://schemas.microsoft.com/office/powerpoint/2010/main" val="341877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9D5680-34EA-06D5-9EB8-2C0894E99250}"/>
              </a:ext>
            </a:extLst>
          </p:cNvPr>
          <p:cNvSpPr>
            <a:spLocks noGrp="1"/>
          </p:cNvSpPr>
          <p:nvPr>
            <p:ph type="title"/>
          </p:nvPr>
        </p:nvSpPr>
        <p:spPr>
          <a:xfrm>
            <a:off x="709612" y="2599901"/>
            <a:ext cx="10772775" cy="1658198"/>
          </a:xfrm>
        </p:spPr>
        <p:txBody>
          <a:bodyPr/>
          <a:lstStyle/>
          <a:p>
            <a:pPr algn="ctr"/>
            <a:r>
              <a:rPr lang="sk-SK" dirty="0"/>
              <a:t>VĎAKA ZA POZORNOSŤ!</a:t>
            </a:r>
            <a:endParaRPr lang="en-GB" dirty="0"/>
          </a:p>
        </p:txBody>
      </p:sp>
    </p:spTree>
    <p:extLst>
      <p:ext uri="{BB962C8B-B14F-4D97-AF65-F5344CB8AC3E}">
        <p14:creationId xmlns:p14="http://schemas.microsoft.com/office/powerpoint/2010/main" val="55165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3186C4-0371-D636-38C7-B354C0DD12F6}"/>
              </a:ext>
            </a:extLst>
          </p:cNvPr>
          <p:cNvSpPr>
            <a:spLocks noGrp="1"/>
          </p:cNvSpPr>
          <p:nvPr>
            <p:ph type="title"/>
          </p:nvPr>
        </p:nvSpPr>
        <p:spPr/>
        <p:txBody>
          <a:bodyPr/>
          <a:lstStyle/>
          <a:p>
            <a:r>
              <a:rPr lang="sk-SK"/>
              <a:t>Cvičenie 3</a:t>
            </a:r>
            <a:endParaRPr lang="en-GB" dirty="0"/>
          </a:p>
        </p:txBody>
      </p:sp>
      <p:sp>
        <p:nvSpPr>
          <p:cNvPr id="3" name="Zástupný objekt pre obsah 2">
            <a:extLst>
              <a:ext uri="{FF2B5EF4-FFF2-40B4-BE49-F238E27FC236}">
                <a16:creationId xmlns:a16="http://schemas.microsoft.com/office/drawing/2014/main" id="{C6CF3B4C-3917-6B0A-3F39-C865A11E4056}"/>
              </a:ext>
            </a:extLst>
          </p:cNvPr>
          <p:cNvSpPr>
            <a:spLocks noGrp="1"/>
          </p:cNvSpPr>
          <p:nvPr>
            <p:ph idx="1"/>
          </p:nvPr>
        </p:nvSpPr>
        <p:spPr/>
        <p:txBody>
          <a:bodyPr/>
          <a:lstStyle/>
          <a:p>
            <a:endParaRPr lang="sk-SK" dirty="0"/>
          </a:p>
          <a:p>
            <a:endParaRPr lang="sk-SK" dirty="0"/>
          </a:p>
          <a:p>
            <a:endParaRPr lang="sk-SK" dirty="0"/>
          </a:p>
          <a:p>
            <a:pPr marL="0" indent="0" algn="ctr">
              <a:buNone/>
            </a:pPr>
            <a:r>
              <a:rPr lang="sk-SK" sz="3200" dirty="0"/>
              <a:t>Otázky</a:t>
            </a:r>
            <a:r>
              <a:rPr lang="sk-SK" dirty="0"/>
              <a:t>?</a:t>
            </a:r>
            <a:endParaRPr lang="en-GB" dirty="0"/>
          </a:p>
        </p:txBody>
      </p:sp>
    </p:spTree>
    <p:extLst>
      <p:ext uri="{BB962C8B-B14F-4D97-AF65-F5344CB8AC3E}">
        <p14:creationId xmlns:p14="http://schemas.microsoft.com/office/powerpoint/2010/main" val="2389745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2A972D-2127-2309-3A4A-CC7CDF20C1BC}"/>
              </a:ext>
            </a:extLst>
          </p:cNvPr>
          <p:cNvSpPr>
            <a:spLocks noGrp="1"/>
          </p:cNvSpPr>
          <p:nvPr>
            <p:ph type="title"/>
          </p:nvPr>
        </p:nvSpPr>
        <p:spPr/>
        <p:txBody>
          <a:bodyPr/>
          <a:lstStyle/>
          <a:p>
            <a:r>
              <a:rPr lang="sk-SK" dirty="0"/>
              <a:t>ČSÚ</a:t>
            </a:r>
            <a:endParaRPr lang="en-GB" dirty="0"/>
          </a:p>
        </p:txBody>
      </p:sp>
      <p:sp>
        <p:nvSpPr>
          <p:cNvPr id="3" name="Zástupný objekt pre obsah 2">
            <a:extLst>
              <a:ext uri="{FF2B5EF4-FFF2-40B4-BE49-F238E27FC236}">
                <a16:creationId xmlns:a16="http://schemas.microsoft.com/office/drawing/2014/main" id="{3DF208D0-B88E-242D-75C3-7E1AC31A516A}"/>
              </a:ext>
            </a:extLst>
          </p:cNvPr>
          <p:cNvSpPr>
            <a:spLocks noGrp="1"/>
          </p:cNvSpPr>
          <p:nvPr>
            <p:ph idx="1"/>
          </p:nvPr>
        </p:nvSpPr>
        <p:spPr/>
        <p:txBody>
          <a:bodyPr/>
          <a:lstStyle/>
          <a:p>
            <a:r>
              <a:rPr lang="sk-SK" dirty="0"/>
              <a:t>Dáta:</a:t>
            </a:r>
          </a:p>
          <a:p>
            <a:pPr marL="0" indent="0">
              <a:buNone/>
            </a:pPr>
            <a:r>
              <a:rPr lang="en-GB" dirty="0">
                <a:hlinkClick r:id="rId2"/>
              </a:rPr>
              <a:t>https://vdb.czso.cz/vdbvo2/faces/cs/index.jsf?page=statistiky</a:t>
            </a:r>
            <a:endParaRPr lang="sk-SK" dirty="0"/>
          </a:p>
          <a:p>
            <a:pPr marL="0" indent="0">
              <a:buNone/>
            </a:pPr>
            <a:endParaRPr lang="sk-SK" dirty="0"/>
          </a:p>
          <a:p>
            <a:pPr marL="0" indent="0">
              <a:buNone/>
            </a:pPr>
            <a:endParaRPr lang="sk-SK" dirty="0"/>
          </a:p>
          <a:p>
            <a:r>
              <a:rPr lang="sk-SK" dirty="0"/>
              <a:t>Formulár:</a:t>
            </a:r>
          </a:p>
          <a:p>
            <a:pPr marL="0" indent="0">
              <a:buNone/>
            </a:pPr>
            <a:r>
              <a:rPr lang="en-GB" dirty="0">
                <a:hlinkClick r:id="rId3"/>
              </a:rPr>
              <a:t>https://forms.gle/14sGUFC59j1N4Huk9</a:t>
            </a:r>
            <a:endParaRPr lang="sk-SK" dirty="0"/>
          </a:p>
          <a:p>
            <a:pPr marL="0" indent="0">
              <a:buNone/>
            </a:pPr>
            <a:endParaRPr lang="en-GB" dirty="0"/>
          </a:p>
        </p:txBody>
      </p:sp>
    </p:spTree>
    <p:extLst>
      <p:ext uri="{BB962C8B-B14F-4D97-AF65-F5344CB8AC3E}">
        <p14:creationId xmlns:p14="http://schemas.microsoft.com/office/powerpoint/2010/main" val="1904608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3BA11A-90A3-B0F6-7AF6-C1ABED7244D4}"/>
              </a:ext>
            </a:extLst>
          </p:cNvPr>
          <p:cNvSpPr>
            <a:spLocks noGrp="1"/>
          </p:cNvSpPr>
          <p:nvPr>
            <p:ph type="title"/>
          </p:nvPr>
        </p:nvSpPr>
        <p:spPr/>
        <p:txBody>
          <a:bodyPr/>
          <a:lstStyle/>
          <a:p>
            <a:r>
              <a:rPr lang="sk-SK" dirty="0"/>
              <a:t>Cvičenie 7</a:t>
            </a:r>
            <a:endParaRPr lang="en-GB" dirty="0"/>
          </a:p>
        </p:txBody>
      </p:sp>
      <p:sp>
        <p:nvSpPr>
          <p:cNvPr id="3" name="Zástupný objekt pre obsah 2">
            <a:extLst>
              <a:ext uri="{FF2B5EF4-FFF2-40B4-BE49-F238E27FC236}">
                <a16:creationId xmlns:a16="http://schemas.microsoft.com/office/drawing/2014/main" id="{89B46C44-2EDC-D610-3BBB-08D2644E9D9F}"/>
              </a:ext>
            </a:extLst>
          </p:cNvPr>
          <p:cNvSpPr>
            <a:spLocks noGrp="1"/>
          </p:cNvSpPr>
          <p:nvPr>
            <p:ph idx="1"/>
          </p:nvPr>
        </p:nvSpPr>
        <p:spPr/>
        <p:txBody>
          <a:bodyPr>
            <a:normAutofit/>
          </a:bodyPr>
          <a:lstStyle/>
          <a:p>
            <a:pPr algn="just"/>
            <a:r>
              <a:rPr lang="cs-CZ" sz="3200" dirty="0">
                <a:effectLst/>
                <a:latin typeface="+mj-lt"/>
                <a:ea typeface="Times New Roman" panose="02020603050405020304" pitchFamily="18" charset="0"/>
                <a:cs typeface="Times New Roman" panose="02020603050405020304" pitchFamily="18" charset="0"/>
              </a:rPr>
              <a:t>V rámci libovolného kraje ČR si vyberte tři obce či města a u nich vytvořte graf věkové pyramidy. Výběr těchto tří obcí či měst dobře argumentujte, stejně jako odlišnosti věkových pyramid (tj. proč jste předpokládali odlišnost věkových pyramid? Naplnil se tento předpoklad? Jaké faktory na výslednou podobu mají vliv?) Může se jednat např. o zóny suburbanizace, periferní regiony, obce s velkými lůžkovými sociálními zařízeními pro seniory atd.</a:t>
            </a:r>
            <a:endParaRPr lang="sk-SK" sz="3200" dirty="0">
              <a:effectLst/>
              <a:latin typeface="+mj-lt"/>
              <a:ea typeface="Times New Roman" panose="02020603050405020304" pitchFamily="18" charset="0"/>
              <a:cs typeface="Times New Roman" panose="02020603050405020304" pitchFamily="18" charset="0"/>
            </a:endParaRPr>
          </a:p>
          <a:p>
            <a:pPr algn="just"/>
            <a:endParaRPr lang="en-GB" sz="4000" dirty="0">
              <a:latin typeface="+mj-lt"/>
            </a:endParaRPr>
          </a:p>
        </p:txBody>
      </p:sp>
    </p:spTree>
    <p:extLst>
      <p:ext uri="{BB962C8B-B14F-4D97-AF65-F5344CB8AC3E}">
        <p14:creationId xmlns:p14="http://schemas.microsoft.com/office/powerpoint/2010/main" val="2805026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97AEB729-4550-FC1B-4ADF-32BB6EA7BF23}"/>
              </a:ext>
            </a:extLst>
          </p:cNvPr>
          <p:cNvPicPr>
            <a:picLocks noChangeAspect="1"/>
          </p:cNvPicPr>
          <p:nvPr/>
        </p:nvPicPr>
        <p:blipFill>
          <a:blip r:embed="rId2"/>
          <a:srcRect l="968" t="10322" b="5377"/>
          <a:stretch/>
        </p:blipFill>
        <p:spPr>
          <a:xfrm>
            <a:off x="0" y="0"/>
            <a:ext cx="7458989" cy="3571568"/>
          </a:xfrm>
          <a:prstGeom prst="rect">
            <a:avLst/>
          </a:prstGeom>
        </p:spPr>
      </p:pic>
      <p:pic>
        <p:nvPicPr>
          <p:cNvPr id="7" name="Obrázok 6">
            <a:extLst>
              <a:ext uri="{FF2B5EF4-FFF2-40B4-BE49-F238E27FC236}">
                <a16:creationId xmlns:a16="http://schemas.microsoft.com/office/drawing/2014/main" id="{C8E2C1F1-9FB5-C4FE-C81F-B35C06E3B2FE}"/>
              </a:ext>
            </a:extLst>
          </p:cNvPr>
          <p:cNvPicPr>
            <a:picLocks noChangeAspect="1"/>
          </p:cNvPicPr>
          <p:nvPr/>
        </p:nvPicPr>
        <p:blipFill>
          <a:blip r:embed="rId3"/>
          <a:stretch>
            <a:fillRect/>
          </a:stretch>
        </p:blipFill>
        <p:spPr>
          <a:xfrm>
            <a:off x="4306529" y="3059282"/>
            <a:ext cx="7885471" cy="3798718"/>
          </a:xfrm>
          <a:prstGeom prst="rect">
            <a:avLst/>
          </a:prstGeom>
        </p:spPr>
      </p:pic>
      <p:sp>
        <p:nvSpPr>
          <p:cNvPr id="8" name="Ovál 7">
            <a:extLst>
              <a:ext uri="{FF2B5EF4-FFF2-40B4-BE49-F238E27FC236}">
                <a16:creationId xmlns:a16="http://schemas.microsoft.com/office/drawing/2014/main" id="{7E3E8212-F886-F6C9-769C-8F430BE7298B}"/>
              </a:ext>
            </a:extLst>
          </p:cNvPr>
          <p:cNvSpPr/>
          <p:nvPr/>
        </p:nvSpPr>
        <p:spPr>
          <a:xfrm>
            <a:off x="5043948" y="1907458"/>
            <a:ext cx="1809136" cy="66859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ál 8">
            <a:extLst>
              <a:ext uri="{FF2B5EF4-FFF2-40B4-BE49-F238E27FC236}">
                <a16:creationId xmlns:a16="http://schemas.microsoft.com/office/drawing/2014/main" id="{9BDA5B61-CE6F-684E-CE8B-4072CF4E5153}"/>
              </a:ext>
            </a:extLst>
          </p:cNvPr>
          <p:cNvSpPr/>
          <p:nvPr/>
        </p:nvSpPr>
        <p:spPr>
          <a:xfrm>
            <a:off x="8160774" y="3972231"/>
            <a:ext cx="1106126" cy="112087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4428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A07E8B03-DD3C-3337-A7A8-7EE8C2C27E5A}"/>
              </a:ext>
            </a:extLst>
          </p:cNvPr>
          <p:cNvPicPr>
            <a:picLocks noChangeAspect="1"/>
          </p:cNvPicPr>
          <p:nvPr/>
        </p:nvPicPr>
        <p:blipFill>
          <a:blip r:embed="rId2"/>
          <a:stretch>
            <a:fillRect/>
          </a:stretch>
        </p:blipFill>
        <p:spPr>
          <a:xfrm>
            <a:off x="0" y="555625"/>
            <a:ext cx="12192000" cy="5746750"/>
          </a:xfrm>
          <a:prstGeom prst="rect">
            <a:avLst/>
          </a:prstGeom>
        </p:spPr>
      </p:pic>
      <p:sp>
        <p:nvSpPr>
          <p:cNvPr id="10" name="Ovál 9">
            <a:extLst>
              <a:ext uri="{FF2B5EF4-FFF2-40B4-BE49-F238E27FC236}">
                <a16:creationId xmlns:a16="http://schemas.microsoft.com/office/drawing/2014/main" id="{39BCDA6B-D849-38BD-118A-127936AC630A}"/>
              </a:ext>
            </a:extLst>
          </p:cNvPr>
          <p:cNvSpPr/>
          <p:nvPr/>
        </p:nvSpPr>
        <p:spPr>
          <a:xfrm>
            <a:off x="68826" y="2703871"/>
            <a:ext cx="1042219" cy="28513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ál 10">
            <a:extLst>
              <a:ext uri="{FF2B5EF4-FFF2-40B4-BE49-F238E27FC236}">
                <a16:creationId xmlns:a16="http://schemas.microsoft.com/office/drawing/2014/main" id="{5D900EE1-20EA-5EB0-E89C-8308D2AAAB5C}"/>
              </a:ext>
            </a:extLst>
          </p:cNvPr>
          <p:cNvSpPr/>
          <p:nvPr/>
        </p:nvSpPr>
        <p:spPr>
          <a:xfrm>
            <a:off x="385916" y="3429000"/>
            <a:ext cx="2256503" cy="285135"/>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ál 11">
            <a:extLst>
              <a:ext uri="{FF2B5EF4-FFF2-40B4-BE49-F238E27FC236}">
                <a16:creationId xmlns:a16="http://schemas.microsoft.com/office/drawing/2014/main" id="{1C958231-AC95-3797-A912-3E9BC6258853}"/>
              </a:ext>
            </a:extLst>
          </p:cNvPr>
          <p:cNvSpPr/>
          <p:nvPr/>
        </p:nvSpPr>
        <p:spPr>
          <a:xfrm>
            <a:off x="5732203" y="2582196"/>
            <a:ext cx="671051" cy="62312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3852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2258F0F6-C1A8-5BD2-D2FE-528A90BCEEA8}"/>
              </a:ext>
            </a:extLst>
          </p:cNvPr>
          <p:cNvPicPr>
            <a:picLocks noChangeAspect="1"/>
          </p:cNvPicPr>
          <p:nvPr/>
        </p:nvPicPr>
        <p:blipFill>
          <a:blip r:embed="rId2"/>
          <a:stretch>
            <a:fillRect/>
          </a:stretch>
        </p:blipFill>
        <p:spPr>
          <a:xfrm>
            <a:off x="0" y="517667"/>
            <a:ext cx="12192000" cy="5822665"/>
          </a:xfrm>
          <a:prstGeom prst="rect">
            <a:avLst/>
          </a:prstGeom>
        </p:spPr>
      </p:pic>
      <p:sp>
        <p:nvSpPr>
          <p:cNvPr id="4" name="Ovál 3">
            <a:extLst>
              <a:ext uri="{FF2B5EF4-FFF2-40B4-BE49-F238E27FC236}">
                <a16:creationId xmlns:a16="http://schemas.microsoft.com/office/drawing/2014/main" id="{6714A103-1DCA-372F-D09F-94B7C3C48DF0}"/>
              </a:ext>
            </a:extLst>
          </p:cNvPr>
          <p:cNvSpPr/>
          <p:nvPr/>
        </p:nvSpPr>
        <p:spPr>
          <a:xfrm>
            <a:off x="78658" y="3428999"/>
            <a:ext cx="619432" cy="31831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BlokTextu 4">
            <a:extLst>
              <a:ext uri="{FF2B5EF4-FFF2-40B4-BE49-F238E27FC236}">
                <a16:creationId xmlns:a16="http://schemas.microsoft.com/office/drawing/2014/main" id="{62AEA1A3-42F6-1C35-A848-1DE8B6A6C3B9}"/>
              </a:ext>
            </a:extLst>
          </p:cNvPr>
          <p:cNvSpPr txBox="1"/>
          <p:nvPr/>
        </p:nvSpPr>
        <p:spPr>
          <a:xfrm>
            <a:off x="5978014" y="6125496"/>
            <a:ext cx="6469626" cy="646331"/>
          </a:xfrm>
          <a:prstGeom prst="rect">
            <a:avLst/>
          </a:prstGeom>
          <a:noFill/>
        </p:spPr>
        <p:txBody>
          <a:bodyPr wrap="square" rtlCol="0">
            <a:spAutoFit/>
          </a:bodyPr>
          <a:lstStyle/>
          <a:p>
            <a:r>
              <a:rPr lang="sk-SK" sz="3600" b="1" dirty="0">
                <a:solidFill>
                  <a:srgbClr val="FF0000"/>
                </a:solidFill>
              </a:rPr>
              <a:t>VŠETKY 3 OBCE Z 1 KRAJA!!!</a:t>
            </a:r>
            <a:endParaRPr lang="en-GB" sz="3600" b="1" dirty="0">
              <a:solidFill>
                <a:srgbClr val="FF0000"/>
              </a:solidFill>
            </a:endParaRPr>
          </a:p>
        </p:txBody>
      </p:sp>
    </p:spTree>
    <p:extLst>
      <p:ext uri="{BB962C8B-B14F-4D97-AF65-F5344CB8AC3E}">
        <p14:creationId xmlns:p14="http://schemas.microsoft.com/office/powerpoint/2010/main" val="129483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B566DDA3-9D81-046D-77DB-9C3055FBE747}"/>
              </a:ext>
            </a:extLst>
          </p:cNvPr>
          <p:cNvPicPr>
            <a:picLocks noChangeAspect="1"/>
          </p:cNvPicPr>
          <p:nvPr/>
        </p:nvPicPr>
        <p:blipFill>
          <a:blip r:embed="rId2"/>
          <a:stretch>
            <a:fillRect/>
          </a:stretch>
        </p:blipFill>
        <p:spPr>
          <a:xfrm>
            <a:off x="0" y="534198"/>
            <a:ext cx="12192000" cy="5789604"/>
          </a:xfrm>
          <a:prstGeom prst="rect">
            <a:avLst/>
          </a:prstGeom>
        </p:spPr>
      </p:pic>
      <p:sp>
        <p:nvSpPr>
          <p:cNvPr id="4" name="Ovál 3">
            <a:extLst>
              <a:ext uri="{FF2B5EF4-FFF2-40B4-BE49-F238E27FC236}">
                <a16:creationId xmlns:a16="http://schemas.microsoft.com/office/drawing/2014/main" id="{BCA1164D-B6D2-CABC-3462-85495B221038}"/>
              </a:ext>
            </a:extLst>
          </p:cNvPr>
          <p:cNvSpPr/>
          <p:nvPr/>
        </p:nvSpPr>
        <p:spPr>
          <a:xfrm>
            <a:off x="78657" y="2524431"/>
            <a:ext cx="1317523" cy="31831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ál 4">
            <a:extLst>
              <a:ext uri="{FF2B5EF4-FFF2-40B4-BE49-F238E27FC236}">
                <a16:creationId xmlns:a16="http://schemas.microsoft.com/office/drawing/2014/main" id="{224E7DAB-688C-CC7B-2EE5-9E9067B747DA}"/>
              </a:ext>
            </a:extLst>
          </p:cNvPr>
          <p:cNvSpPr/>
          <p:nvPr/>
        </p:nvSpPr>
        <p:spPr>
          <a:xfrm>
            <a:off x="5700252" y="2635964"/>
            <a:ext cx="791496" cy="41357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5028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a:extLst>
              <a:ext uri="{FF2B5EF4-FFF2-40B4-BE49-F238E27FC236}">
                <a16:creationId xmlns:a16="http://schemas.microsoft.com/office/drawing/2014/main" id="{0D08212C-F4E8-811E-66F2-3504DBEDB01B}"/>
              </a:ext>
            </a:extLst>
          </p:cNvPr>
          <p:cNvPicPr>
            <a:picLocks noChangeAspect="1"/>
          </p:cNvPicPr>
          <p:nvPr/>
        </p:nvPicPr>
        <p:blipFill>
          <a:blip r:embed="rId2"/>
          <a:stretch>
            <a:fillRect/>
          </a:stretch>
        </p:blipFill>
        <p:spPr>
          <a:xfrm>
            <a:off x="0" y="907505"/>
            <a:ext cx="12192000" cy="5790244"/>
          </a:xfrm>
          <a:prstGeom prst="rect">
            <a:avLst/>
          </a:prstGeom>
        </p:spPr>
      </p:pic>
      <p:sp>
        <p:nvSpPr>
          <p:cNvPr id="4" name="BlokTextu 3">
            <a:extLst>
              <a:ext uri="{FF2B5EF4-FFF2-40B4-BE49-F238E27FC236}">
                <a16:creationId xmlns:a16="http://schemas.microsoft.com/office/drawing/2014/main" id="{C4999C8A-EFDF-DA4D-9A7D-7CBDD5772D94}"/>
              </a:ext>
            </a:extLst>
          </p:cNvPr>
          <p:cNvSpPr txBox="1"/>
          <p:nvPr/>
        </p:nvSpPr>
        <p:spPr>
          <a:xfrm>
            <a:off x="3746090" y="261174"/>
            <a:ext cx="7964131" cy="646331"/>
          </a:xfrm>
          <a:prstGeom prst="rect">
            <a:avLst/>
          </a:prstGeom>
          <a:noFill/>
        </p:spPr>
        <p:txBody>
          <a:bodyPr wrap="square" rtlCol="0">
            <a:spAutoFit/>
          </a:bodyPr>
          <a:lstStyle/>
          <a:p>
            <a:r>
              <a:rPr lang="sk-SK" sz="3600" b="1" dirty="0">
                <a:solidFill>
                  <a:srgbClr val="FF0000"/>
                </a:solidFill>
              </a:rPr>
              <a:t>NA TEJTO ZÁLOŽKE NEMUSÍTE NIČ ROBIŤ</a:t>
            </a:r>
            <a:endParaRPr lang="en-GB" sz="3600" b="1" dirty="0">
              <a:solidFill>
                <a:srgbClr val="FF0000"/>
              </a:solidFill>
            </a:endParaRPr>
          </a:p>
        </p:txBody>
      </p:sp>
    </p:spTree>
    <p:extLst>
      <p:ext uri="{BB962C8B-B14F-4D97-AF65-F5344CB8AC3E}">
        <p14:creationId xmlns:p14="http://schemas.microsoft.com/office/powerpoint/2010/main" val="4246783327"/>
      </p:ext>
    </p:extLst>
  </p:cSld>
  <p:clrMapOvr>
    <a:masterClrMapping/>
  </p:clrMapOvr>
</p:sld>
</file>

<file path=ppt/theme/theme1.xml><?xml version="1.0" encoding="utf-8"?>
<a:theme xmlns:a="http://schemas.openxmlformats.org/drawingml/2006/main" name="Metropola">
  <a:themeElements>
    <a:clrScheme name="Metropol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Metropola</Template>
  <TotalTime>54</TotalTime>
  <Words>291</Words>
  <Application>Microsoft Office PowerPoint</Application>
  <PresentationFormat>Širokouhlá</PresentationFormat>
  <Paragraphs>30</Paragraphs>
  <Slides>13</Slides>
  <Notes>0</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13</vt:i4>
      </vt:variant>
    </vt:vector>
  </HeadingPairs>
  <TitlesOfParts>
    <vt:vector size="16" baseType="lpstr">
      <vt:lpstr>Arial</vt:lpstr>
      <vt:lpstr>Calibri Light</vt:lpstr>
      <vt:lpstr>Metropola</vt:lpstr>
      <vt:lpstr>CVIČENIE 7</vt:lpstr>
      <vt:lpstr>Cvičenie 3</vt:lpstr>
      <vt:lpstr>ČSÚ</vt:lpstr>
      <vt:lpstr>Cvičenie 7</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VEKOVÁ PYRAMÍDA</vt:lpstr>
      <vt:lpstr>Cvičenie 7</vt:lpstr>
      <vt:lpstr>VĎAKA ZA POZORNOSŤ!</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Lucia Ester Hámorová</dc:creator>
  <cp:lastModifiedBy>Lucia Ester Hámorová</cp:lastModifiedBy>
  <cp:revision>12</cp:revision>
  <dcterms:created xsi:type="dcterms:W3CDTF">2024-11-13T10:27:34Z</dcterms:created>
  <dcterms:modified xsi:type="dcterms:W3CDTF">2024-11-14T07:18:22Z</dcterms:modified>
</cp:coreProperties>
</file>