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5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00BB-DE85-45BD-8286-2F3225C9286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092F-4582-4A28-BDC8-65EC553AB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5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6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32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21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82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7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092F-4582-4A28-BDC8-65EC553ABFB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5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820410"/>
          </a:xfrm>
          <a:custGeom>
            <a:avLst/>
            <a:gdLst/>
            <a:ahLst/>
            <a:cxnLst/>
            <a:rect l="l" t="t" r="r" b="b"/>
            <a:pathLst>
              <a:path w="9144000" h="5820410">
                <a:moveTo>
                  <a:pt x="9144000" y="0"/>
                </a:moveTo>
                <a:lnTo>
                  <a:pt x="0" y="0"/>
                </a:lnTo>
                <a:lnTo>
                  <a:pt x="0" y="4810506"/>
                </a:lnTo>
                <a:lnTo>
                  <a:pt x="0" y="5362956"/>
                </a:lnTo>
                <a:lnTo>
                  <a:pt x="0" y="5820156"/>
                </a:lnTo>
                <a:lnTo>
                  <a:pt x="1338580" y="5820156"/>
                </a:lnTo>
                <a:lnTo>
                  <a:pt x="1452905" y="5362956"/>
                </a:lnTo>
                <a:lnTo>
                  <a:pt x="9144000" y="5362956"/>
                </a:lnTo>
                <a:lnTo>
                  <a:pt x="9144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1671840"/>
            <a:ext cx="2251710" cy="1002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0616" y="1782571"/>
            <a:ext cx="792276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59067"/>
            <a:ext cx="9143999" cy="5989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3639"/>
            <a:ext cx="1371599" cy="59435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59067"/>
            <a:ext cx="9143999" cy="5989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63639"/>
            <a:ext cx="1371599" cy="5943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6294" y="162814"/>
            <a:ext cx="3155315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176" y="1547368"/>
            <a:ext cx="8359647" cy="2508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95270" y="6455985"/>
            <a:ext cx="3759834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1123" y="6463538"/>
            <a:ext cx="2305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cence.eru.cz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u.cz/zpristupnena-data" TargetMode="External"/><Relationship Id="rId2" Type="http://schemas.openxmlformats.org/officeDocument/2006/relationships/hyperlink" Target="https://licence.eru.cz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web-scraper-free-web-scra/jnhgnonknehpejjnehehllkliplmbmhn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ozhlas.cz/zpravy-domov/fotovoltaika-energetika-obnovitelne-zdroje_1912040600_jab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brno.cz/pages/rozvoj-fotovoltaiky-v-brne" TargetMode="External"/><Relationship Id="rId5" Type="http://schemas.openxmlformats.org/officeDocument/2006/relationships/hyperlink" Target="https://is.muni.cz/auth/el/sci/jaro2023/Z7894/um/cviceni/cv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cence.eru.cz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"/>
            <a:ext cx="9144000" cy="6856730"/>
            <a:chOff x="0" y="47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"/>
              <a:ext cx="9143999" cy="68567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7245" y="534924"/>
              <a:ext cx="7557134" cy="773430"/>
            </a:xfrm>
            <a:custGeom>
              <a:avLst/>
              <a:gdLst/>
              <a:ahLst/>
              <a:cxnLst/>
              <a:rect l="l" t="t" r="r" b="b"/>
              <a:pathLst>
                <a:path w="7557134" h="773430">
                  <a:moveTo>
                    <a:pt x="7556754" y="0"/>
                  </a:moveTo>
                  <a:lnTo>
                    <a:pt x="0" y="0"/>
                  </a:lnTo>
                  <a:lnTo>
                    <a:pt x="0" y="773429"/>
                  </a:lnTo>
                  <a:lnTo>
                    <a:pt x="7556754" y="773429"/>
                  </a:lnTo>
                  <a:lnTo>
                    <a:pt x="755675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1417" y="730504"/>
            <a:ext cx="68643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65" dirty="0">
                <a:solidFill>
                  <a:srgbClr val="F1F1F1"/>
                </a:solidFill>
              </a:rPr>
              <a:t>Z7894</a:t>
            </a:r>
            <a:r>
              <a:rPr sz="2200" spc="-150" dirty="0">
                <a:solidFill>
                  <a:srgbClr val="F1F1F1"/>
                </a:solidFill>
              </a:rPr>
              <a:t> </a:t>
            </a:r>
            <a:r>
              <a:rPr sz="2200" spc="75" dirty="0">
                <a:solidFill>
                  <a:srgbClr val="F1F1F1"/>
                </a:solidFill>
              </a:rPr>
              <a:t>Geoinformační</a:t>
            </a:r>
            <a:r>
              <a:rPr sz="2200" spc="-155" dirty="0">
                <a:solidFill>
                  <a:srgbClr val="F1F1F1"/>
                </a:solidFill>
              </a:rPr>
              <a:t> </a:t>
            </a:r>
            <a:r>
              <a:rPr sz="2200" spc="85" dirty="0">
                <a:solidFill>
                  <a:srgbClr val="F1F1F1"/>
                </a:solidFill>
              </a:rPr>
              <a:t>technologie</a:t>
            </a:r>
            <a:r>
              <a:rPr sz="2200" spc="-145" dirty="0">
                <a:solidFill>
                  <a:srgbClr val="F1F1F1"/>
                </a:solidFill>
              </a:rPr>
              <a:t> </a:t>
            </a:r>
            <a:r>
              <a:rPr sz="2200" spc="-25" dirty="0">
                <a:solidFill>
                  <a:srgbClr val="F1F1F1"/>
                </a:solidFill>
              </a:rPr>
              <a:t>v</a:t>
            </a:r>
            <a:r>
              <a:rPr sz="2200" spc="-140" dirty="0">
                <a:solidFill>
                  <a:srgbClr val="F1F1F1"/>
                </a:solidFill>
              </a:rPr>
              <a:t> </a:t>
            </a:r>
            <a:r>
              <a:rPr sz="2200" spc="55" dirty="0">
                <a:solidFill>
                  <a:srgbClr val="F1F1F1"/>
                </a:solidFill>
              </a:rPr>
              <a:t>sociální</a:t>
            </a:r>
            <a:r>
              <a:rPr sz="2200" spc="-160" dirty="0">
                <a:solidFill>
                  <a:srgbClr val="F1F1F1"/>
                </a:solidFill>
              </a:rPr>
              <a:t> </a:t>
            </a:r>
            <a:r>
              <a:rPr sz="2200" spc="65" dirty="0">
                <a:solidFill>
                  <a:srgbClr val="F1F1F1"/>
                </a:solidFill>
              </a:rPr>
              <a:t>geografii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0" y="5311902"/>
            <a:ext cx="1784350" cy="773430"/>
          </a:xfrm>
          <a:custGeom>
            <a:avLst/>
            <a:gdLst/>
            <a:ahLst/>
            <a:cxnLst/>
            <a:rect l="l" t="t" r="r" b="b"/>
            <a:pathLst>
              <a:path w="1784350" h="773429">
                <a:moveTo>
                  <a:pt x="1783842" y="0"/>
                </a:moveTo>
                <a:lnTo>
                  <a:pt x="0" y="0"/>
                </a:lnTo>
                <a:lnTo>
                  <a:pt x="0" y="773430"/>
                </a:lnTo>
                <a:lnTo>
                  <a:pt x="1783842" y="773430"/>
                </a:lnTo>
                <a:lnTo>
                  <a:pt x="178384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9315" y="5408167"/>
            <a:ext cx="1217930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ts val="1730"/>
              </a:lnSpc>
              <a:spcBef>
                <a:spcPts val="100"/>
              </a:spcBef>
            </a:pPr>
            <a:r>
              <a:rPr lang="cs-CZ" sz="1600" spc="55" dirty="0">
                <a:solidFill>
                  <a:srgbClr val="F1F1F1"/>
                </a:solidFill>
                <a:latin typeface="Tahoma"/>
                <a:cs typeface="Tahoma"/>
              </a:rPr>
              <a:t>4</a:t>
            </a:r>
            <a:r>
              <a:rPr sz="1600" spc="-70" dirty="0">
                <a:solidFill>
                  <a:srgbClr val="F1F1F1"/>
                </a:solidFill>
                <a:latin typeface="Tahoma"/>
                <a:cs typeface="Tahoma"/>
              </a:rPr>
              <a:t>.</a:t>
            </a:r>
            <a:r>
              <a:rPr sz="1600" spc="-15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1F1F1"/>
                </a:solidFill>
                <a:latin typeface="Tahoma"/>
                <a:cs typeface="Tahoma"/>
              </a:rPr>
              <a:t>cvič</a:t>
            </a:r>
            <a:r>
              <a:rPr sz="1600" spc="50" dirty="0">
                <a:solidFill>
                  <a:srgbClr val="F1F1F1"/>
                </a:solidFill>
                <a:latin typeface="Tahoma"/>
                <a:cs typeface="Tahoma"/>
              </a:rPr>
              <a:t>e</a:t>
            </a:r>
            <a:r>
              <a:rPr sz="1600" spc="40" dirty="0">
                <a:solidFill>
                  <a:srgbClr val="F1F1F1"/>
                </a:solidFill>
                <a:latin typeface="Tahoma"/>
                <a:cs typeface="Tahoma"/>
              </a:rPr>
              <a:t>n</a:t>
            </a:r>
            <a:r>
              <a:rPr sz="1600" spc="30" dirty="0">
                <a:solidFill>
                  <a:srgbClr val="F1F1F1"/>
                </a:solidFill>
                <a:latin typeface="Tahoma"/>
                <a:cs typeface="Tahoma"/>
              </a:rPr>
              <a:t>í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ts val="1730"/>
              </a:lnSpc>
            </a:pPr>
            <a:r>
              <a:rPr sz="1600" spc="10" dirty="0">
                <a:solidFill>
                  <a:srgbClr val="F1F1F1"/>
                </a:solidFill>
                <a:latin typeface="Tahoma"/>
                <a:cs typeface="Tahoma"/>
              </a:rPr>
              <a:t>21</a:t>
            </a:r>
            <a:r>
              <a:rPr sz="1600" spc="5" dirty="0">
                <a:solidFill>
                  <a:srgbClr val="F1F1F1"/>
                </a:solidFill>
                <a:latin typeface="Tahoma"/>
                <a:cs typeface="Tahoma"/>
              </a:rPr>
              <a:t>.</a:t>
            </a:r>
            <a:r>
              <a:rPr sz="1600" spc="-16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lang="cs-CZ" sz="1600" spc="-15" dirty="0">
                <a:solidFill>
                  <a:srgbClr val="F1F1F1"/>
                </a:solidFill>
                <a:latin typeface="Tahoma"/>
                <a:cs typeface="Tahoma"/>
              </a:rPr>
              <a:t>10</a:t>
            </a:r>
            <a:r>
              <a:rPr sz="1600" spc="-5" dirty="0">
                <a:solidFill>
                  <a:srgbClr val="F1F1F1"/>
                </a:solidFill>
                <a:latin typeface="Tahoma"/>
                <a:cs typeface="Tahoma"/>
              </a:rPr>
              <a:t>.</a:t>
            </a:r>
            <a:r>
              <a:rPr sz="1600" spc="-15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1F1F1"/>
                </a:solidFill>
                <a:latin typeface="Tahoma"/>
                <a:cs typeface="Tahoma"/>
              </a:rPr>
              <a:t>202</a:t>
            </a:r>
            <a:r>
              <a:rPr lang="cs-CZ" sz="1600" spc="50" dirty="0">
                <a:solidFill>
                  <a:srgbClr val="F1F1F1"/>
                </a:solidFill>
                <a:latin typeface="Tahoma"/>
                <a:cs typeface="Tahoma"/>
              </a:rPr>
              <a:t>4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85331"/>
            <a:ext cx="1783841" cy="772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40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06294" y="615187"/>
            <a:ext cx="1442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ýsled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86080" indent="-228600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386080" algn="l"/>
                <a:tab pos="386715" algn="l"/>
              </a:tabLst>
            </a:pPr>
            <a:r>
              <a:rPr spc="65" dirty="0"/>
              <a:t>Odevzdaný</a:t>
            </a:r>
            <a:r>
              <a:rPr spc="-110" dirty="0"/>
              <a:t> </a:t>
            </a:r>
            <a:r>
              <a:rPr spc="55" dirty="0"/>
              <a:t>dokument</a:t>
            </a:r>
            <a:r>
              <a:rPr spc="-105" dirty="0"/>
              <a:t> </a:t>
            </a:r>
            <a:r>
              <a:rPr spc="15" dirty="0"/>
              <a:t>(protokol)</a:t>
            </a:r>
            <a:r>
              <a:rPr spc="-110" dirty="0"/>
              <a:t> </a:t>
            </a:r>
            <a:r>
              <a:rPr spc="35" dirty="0"/>
              <a:t>se</a:t>
            </a:r>
            <a:r>
              <a:rPr spc="-105" dirty="0"/>
              <a:t> </a:t>
            </a:r>
            <a:r>
              <a:rPr spc="30" dirty="0"/>
              <a:t>všemi</a:t>
            </a:r>
            <a:r>
              <a:rPr spc="-114" dirty="0"/>
              <a:t> </a:t>
            </a:r>
            <a:r>
              <a:rPr spc="25" dirty="0"/>
              <a:t>náležitostmi</a:t>
            </a:r>
            <a:r>
              <a:rPr spc="-100" dirty="0"/>
              <a:t> </a:t>
            </a:r>
            <a:r>
              <a:rPr spc="-45" dirty="0"/>
              <a:t>(viz.</a:t>
            </a:r>
            <a:r>
              <a:rPr spc="-165" dirty="0"/>
              <a:t> </a:t>
            </a:r>
            <a:r>
              <a:rPr spc="35" dirty="0"/>
              <a:t>formální</a:t>
            </a:r>
            <a:r>
              <a:rPr spc="-105" dirty="0"/>
              <a:t> </a:t>
            </a:r>
            <a:r>
              <a:rPr spc="15" dirty="0"/>
              <a:t>splnění).</a:t>
            </a:r>
          </a:p>
          <a:p>
            <a:pPr marL="386080" indent="-2286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386080" algn="l"/>
                <a:tab pos="386715" algn="l"/>
              </a:tabLst>
            </a:pPr>
            <a:r>
              <a:rPr spc="65" dirty="0"/>
              <a:t>Kladen</a:t>
            </a:r>
            <a:r>
              <a:rPr spc="-114" dirty="0"/>
              <a:t> </a:t>
            </a:r>
            <a:r>
              <a:rPr spc="30" dirty="0"/>
              <a:t>důraz</a:t>
            </a:r>
            <a:r>
              <a:rPr spc="-85" dirty="0"/>
              <a:t> </a:t>
            </a:r>
            <a:r>
              <a:rPr spc="25" dirty="0"/>
              <a:t>na</a:t>
            </a:r>
            <a:r>
              <a:rPr spc="-100" dirty="0"/>
              <a:t> </a:t>
            </a:r>
            <a:r>
              <a:rPr b="1" spc="-40" dirty="0">
                <a:latin typeface="Tahoma"/>
                <a:cs typeface="Tahoma"/>
              </a:rPr>
              <a:t>průzkum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</a:t>
            </a:r>
            <a:r>
              <a:rPr b="1" spc="-8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analýzu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dat,</a:t>
            </a:r>
            <a:r>
              <a:rPr b="1" spc="-12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vizualizaci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výsledků</a:t>
            </a:r>
            <a:r>
              <a:rPr spc="-30" dirty="0"/>
              <a:t>.</a:t>
            </a:r>
          </a:p>
          <a:p>
            <a:pPr marL="386080" indent="-228600">
              <a:lnSpc>
                <a:spcPts val="2055"/>
              </a:lnSpc>
              <a:spcBef>
                <a:spcPts val="785"/>
              </a:spcBef>
              <a:buFont typeface="Arial MT"/>
              <a:buChar char="•"/>
              <a:tabLst>
                <a:tab pos="386080" algn="l"/>
                <a:tab pos="386715" algn="l"/>
              </a:tabLst>
            </a:pPr>
            <a:r>
              <a:rPr spc="30" dirty="0"/>
              <a:t>Lze</a:t>
            </a:r>
            <a:r>
              <a:rPr spc="-125" dirty="0"/>
              <a:t> </a:t>
            </a:r>
            <a:r>
              <a:rPr spc="35" dirty="0"/>
              <a:t>se</a:t>
            </a:r>
            <a:r>
              <a:rPr spc="-120" dirty="0"/>
              <a:t> </a:t>
            </a:r>
            <a:r>
              <a:rPr spc="25" dirty="0"/>
              <a:t>zaměřit</a:t>
            </a:r>
            <a:r>
              <a:rPr spc="-114" dirty="0"/>
              <a:t> </a:t>
            </a:r>
            <a:r>
              <a:rPr spc="25" dirty="0"/>
              <a:t>na</a:t>
            </a:r>
            <a:r>
              <a:rPr spc="-114" dirty="0"/>
              <a:t> </a:t>
            </a:r>
            <a:r>
              <a:rPr spc="15" dirty="0"/>
              <a:t>užší</a:t>
            </a:r>
            <a:r>
              <a:rPr spc="-105" dirty="0"/>
              <a:t> </a:t>
            </a:r>
            <a:r>
              <a:rPr spc="35" dirty="0"/>
              <a:t>téma</a:t>
            </a:r>
            <a:r>
              <a:rPr spc="-114" dirty="0"/>
              <a:t> </a:t>
            </a:r>
            <a:r>
              <a:rPr spc="-25" dirty="0"/>
              <a:t>(např.</a:t>
            </a:r>
            <a:r>
              <a:rPr spc="-175" dirty="0"/>
              <a:t> </a:t>
            </a:r>
            <a:r>
              <a:rPr spc="35" dirty="0"/>
              <a:t>udržitelná</a:t>
            </a:r>
            <a:r>
              <a:rPr spc="-100" dirty="0"/>
              <a:t> </a:t>
            </a:r>
            <a:r>
              <a:rPr spc="45" dirty="0"/>
              <a:t>energie,</a:t>
            </a:r>
            <a:r>
              <a:rPr spc="-190" dirty="0"/>
              <a:t> </a:t>
            </a:r>
            <a:r>
              <a:rPr spc="45" dirty="0"/>
              <a:t>energetická</a:t>
            </a:r>
          </a:p>
          <a:p>
            <a:pPr marL="386080">
              <a:lnSpc>
                <a:spcPts val="2055"/>
              </a:lnSpc>
            </a:pPr>
            <a:r>
              <a:rPr spc="50" dirty="0"/>
              <a:t>soběstačnost…)</a:t>
            </a:r>
          </a:p>
          <a:p>
            <a:pPr marL="386080" marR="12700" indent="-228600">
              <a:lnSpc>
                <a:spcPts val="1939"/>
              </a:lnSpc>
              <a:spcBef>
                <a:spcPts val="1035"/>
              </a:spcBef>
              <a:buFont typeface="Arial MT"/>
              <a:buChar char="•"/>
              <a:tabLst>
                <a:tab pos="386080" algn="l"/>
                <a:tab pos="386715" algn="l"/>
              </a:tabLst>
            </a:pPr>
            <a:r>
              <a:rPr spc="30" dirty="0"/>
              <a:t>Data</a:t>
            </a:r>
            <a:r>
              <a:rPr spc="-105" dirty="0"/>
              <a:t> </a:t>
            </a:r>
            <a:r>
              <a:rPr spc="10" dirty="0"/>
              <a:t>je</a:t>
            </a:r>
            <a:r>
              <a:rPr spc="-120" dirty="0"/>
              <a:t> </a:t>
            </a:r>
            <a:r>
              <a:rPr spc="70" dirty="0"/>
              <a:t>vhodné</a:t>
            </a:r>
            <a:r>
              <a:rPr spc="-114" dirty="0"/>
              <a:t> </a:t>
            </a:r>
            <a:r>
              <a:rPr spc="65" dirty="0"/>
              <a:t>doplnit</a:t>
            </a:r>
            <a:r>
              <a:rPr spc="-110" dirty="0"/>
              <a:t> </a:t>
            </a:r>
            <a:r>
              <a:rPr spc="-15" dirty="0"/>
              <a:t>např.:</a:t>
            </a:r>
            <a:r>
              <a:rPr spc="-120" dirty="0"/>
              <a:t> </a:t>
            </a:r>
            <a:r>
              <a:rPr spc="45" dirty="0"/>
              <a:t>další</a:t>
            </a:r>
            <a:r>
              <a:rPr spc="-110" dirty="0"/>
              <a:t> </a:t>
            </a:r>
            <a:r>
              <a:rPr spc="30" dirty="0"/>
              <a:t>data</a:t>
            </a:r>
            <a:r>
              <a:rPr spc="-105" dirty="0"/>
              <a:t> </a:t>
            </a:r>
            <a:r>
              <a:rPr spc="35" dirty="0"/>
              <a:t>ERU</a:t>
            </a:r>
            <a:r>
              <a:rPr spc="-120" dirty="0"/>
              <a:t> </a:t>
            </a:r>
            <a:r>
              <a:rPr spc="-20" dirty="0"/>
              <a:t>(např.</a:t>
            </a:r>
            <a:r>
              <a:rPr spc="-170" dirty="0"/>
              <a:t> </a:t>
            </a:r>
            <a:r>
              <a:rPr spc="25" dirty="0"/>
              <a:t>tabulky</a:t>
            </a:r>
            <a:r>
              <a:rPr spc="-114" dirty="0"/>
              <a:t> </a:t>
            </a:r>
            <a:r>
              <a:rPr spc="20" dirty="0"/>
              <a:t>spotřeby/výroby), </a:t>
            </a:r>
            <a:r>
              <a:rPr spc="-545" dirty="0"/>
              <a:t> </a:t>
            </a:r>
            <a:r>
              <a:rPr spc="40" dirty="0"/>
              <a:t>energetický </a:t>
            </a:r>
            <a:r>
              <a:rPr spc="55" dirty="0"/>
              <a:t>potenciál </a:t>
            </a:r>
            <a:r>
              <a:rPr spc="40" dirty="0"/>
              <a:t>území </a:t>
            </a:r>
            <a:r>
              <a:rPr dirty="0"/>
              <a:t>(solární, </a:t>
            </a:r>
            <a:r>
              <a:rPr spc="40" dirty="0"/>
              <a:t>informace </a:t>
            </a:r>
            <a:r>
              <a:rPr spc="120" dirty="0"/>
              <a:t>o </a:t>
            </a:r>
            <a:r>
              <a:rPr spc="60" dirty="0"/>
              <a:t>vodních </a:t>
            </a:r>
            <a:r>
              <a:rPr spc="50" dirty="0"/>
              <a:t>tocích </a:t>
            </a:r>
            <a:r>
              <a:rPr spc="15" dirty="0"/>
              <a:t>a </a:t>
            </a:r>
            <a:r>
              <a:rPr spc="120" dirty="0"/>
              <a:t>o </a:t>
            </a:r>
            <a:r>
              <a:rPr spc="125" dirty="0"/>
              <a:t> </a:t>
            </a:r>
            <a:r>
              <a:rPr spc="40" dirty="0"/>
              <a:t>převládajícím </a:t>
            </a:r>
            <a:r>
              <a:rPr spc="20" dirty="0"/>
              <a:t>větru…), hustota </a:t>
            </a:r>
            <a:r>
              <a:rPr spc="35" dirty="0"/>
              <a:t>zalidnění, blízkost </a:t>
            </a:r>
            <a:r>
              <a:rPr spc="25" dirty="0"/>
              <a:t>velkých </a:t>
            </a:r>
            <a:r>
              <a:rPr spc="60" dirty="0"/>
              <a:t>odběratelů </a:t>
            </a:r>
            <a:r>
              <a:rPr spc="65" dirty="0"/>
              <a:t> </a:t>
            </a:r>
            <a:r>
              <a:rPr spc="60" dirty="0"/>
              <a:t>el</a:t>
            </a:r>
            <a:r>
              <a:rPr spc="85" dirty="0"/>
              <a:t>e</a:t>
            </a:r>
            <a:r>
              <a:rPr spc="15" dirty="0"/>
              <a:t>k</a:t>
            </a:r>
            <a:r>
              <a:rPr spc="25" dirty="0"/>
              <a:t>trické</a:t>
            </a:r>
            <a:r>
              <a:rPr spc="-135" dirty="0"/>
              <a:t> </a:t>
            </a:r>
            <a:r>
              <a:rPr spc="55" dirty="0"/>
              <a:t>ene</a:t>
            </a:r>
            <a:r>
              <a:rPr spc="5" dirty="0"/>
              <a:t>r</a:t>
            </a:r>
            <a:r>
              <a:rPr spc="45" dirty="0"/>
              <a:t>gie,</a:t>
            </a:r>
            <a:r>
              <a:rPr spc="-190" dirty="0"/>
              <a:t> </a:t>
            </a:r>
            <a:r>
              <a:rPr spc="15" dirty="0"/>
              <a:t>klima,</a:t>
            </a:r>
            <a:r>
              <a:rPr spc="-185" dirty="0"/>
              <a:t> </a:t>
            </a:r>
            <a:r>
              <a:rPr spc="195" dirty="0"/>
              <a:t>OSM…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7463" y="4723638"/>
            <a:ext cx="559181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b="1" spc="-114" dirty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1800" b="1" spc="-100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800" b="1" spc="-35" dirty="0">
                <a:solidFill>
                  <a:srgbClr val="FF0000"/>
                </a:solidFill>
                <a:latin typeface="Tahoma"/>
                <a:cs typeface="Tahoma"/>
              </a:rPr>
              <a:t>eze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spc="-35" dirty="0">
                <a:solidFill>
                  <a:srgbClr val="FF0000"/>
                </a:solidFill>
                <a:latin typeface="Tahoma"/>
                <a:cs typeface="Tahoma"/>
              </a:rPr>
              <a:t>ace</a:t>
            </a:r>
            <a:r>
              <a:rPr sz="1800" b="1" spc="-6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cs-CZ" sz="1800" b="1" spc="15" dirty="0">
                <a:solidFill>
                  <a:srgbClr val="FF0000"/>
                </a:solidFill>
                <a:latin typeface="Tahoma"/>
                <a:cs typeface="Tahoma"/>
              </a:rPr>
              <a:t>18.11.2024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v</a:t>
            </a: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ča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se</a:t>
            </a:r>
            <a:r>
              <a:rPr sz="18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př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dn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á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š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spc="15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adlin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800" b="1" spc="-6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cs-CZ" sz="1800" b="1" spc="15" dirty="0">
                <a:solidFill>
                  <a:srgbClr val="FF0000"/>
                </a:solidFill>
                <a:latin typeface="Tahoma"/>
                <a:cs typeface="Tahoma"/>
              </a:rPr>
              <a:t>24.11.2024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40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06294" y="615187"/>
            <a:ext cx="2877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FFFFFF"/>
                </a:solidFill>
                <a:latin typeface="Tahoma"/>
                <a:cs typeface="Tahoma"/>
              </a:rPr>
              <a:t>Optimáln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28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ahoma"/>
                <a:cs typeface="Tahoma"/>
              </a:rPr>
              <a:t>post</a:t>
            </a:r>
            <a:r>
              <a:rPr sz="2800" spc="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229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3" y="1961922"/>
            <a:ext cx="8060055" cy="18665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80" dirty="0">
                <a:solidFill>
                  <a:srgbClr val="212121"/>
                </a:solidFill>
                <a:latin typeface="Tahoma"/>
                <a:cs typeface="Tahoma"/>
              </a:rPr>
              <a:t>web</a:t>
            </a:r>
            <a:r>
              <a:rPr sz="1800" spc="-1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212121"/>
                </a:solidFill>
                <a:latin typeface="Tahoma"/>
                <a:cs typeface="Tahoma"/>
              </a:rPr>
              <a:t>scraping</a:t>
            </a:r>
            <a:r>
              <a:rPr sz="1800" spc="-9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ahoma"/>
                <a:cs typeface="Tahoma"/>
              </a:rPr>
              <a:t>z</a:t>
            </a:r>
            <a:r>
              <a:rPr sz="1800" spc="-10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12121"/>
                </a:solidFill>
                <a:latin typeface="Tahoma"/>
                <a:cs typeface="Tahoma"/>
              </a:rPr>
              <a:t>ERU</a:t>
            </a:r>
            <a:r>
              <a:rPr sz="1800" spc="-1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12121"/>
                </a:solidFill>
                <a:latin typeface="Tahoma"/>
                <a:cs typeface="Tahoma"/>
              </a:rPr>
              <a:t>(</a:t>
            </a:r>
            <a:r>
              <a:rPr sz="18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tabulka</a:t>
            </a:r>
            <a:r>
              <a:rPr sz="18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udělených</a:t>
            </a:r>
            <a:r>
              <a:rPr sz="1800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licencí</a:t>
            </a:r>
            <a:r>
              <a:rPr sz="1800" u="sng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pro</a:t>
            </a:r>
            <a:r>
              <a:rPr sz="18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provoz</a:t>
            </a:r>
            <a:r>
              <a:rPr sz="1800" u="sng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elektrárny</a:t>
            </a:r>
            <a:r>
              <a:rPr sz="18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v</a:t>
            </a:r>
            <a:r>
              <a:rPr sz="18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ČR</a:t>
            </a:r>
            <a:r>
              <a:rPr sz="1800" spc="5" dirty="0">
                <a:solidFill>
                  <a:srgbClr val="212121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35" dirty="0" err="1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800" spc="45" dirty="0" err="1">
                <a:solidFill>
                  <a:srgbClr val="212121"/>
                </a:solidFill>
                <a:latin typeface="Tahoma"/>
                <a:cs typeface="Tahoma"/>
              </a:rPr>
              <a:t>ormalizace</a:t>
            </a:r>
            <a:r>
              <a:rPr sz="1800" spc="-114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Tahoma"/>
                <a:cs typeface="Tahoma"/>
              </a:rPr>
              <a:t>d</a:t>
            </a:r>
            <a:r>
              <a:rPr sz="1800" spc="60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800" spc="-10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12121"/>
                </a:solidFill>
                <a:latin typeface="Tahoma"/>
                <a:cs typeface="Tahoma"/>
              </a:rPr>
              <a:t>(sjednocení</a:t>
            </a:r>
            <a:r>
              <a:rPr sz="1800" spc="-114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ahoma"/>
                <a:cs typeface="Tahoma"/>
              </a:rPr>
              <a:t>č.</a:t>
            </a:r>
            <a:r>
              <a:rPr sz="1800" spc="-17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Tahoma"/>
                <a:cs typeface="Tahoma"/>
              </a:rPr>
              <a:t>pa</a:t>
            </a:r>
            <a:r>
              <a:rPr sz="1800" spc="5" dirty="0">
                <a:solidFill>
                  <a:srgbClr val="212121"/>
                </a:solidFill>
                <a:latin typeface="Tahoma"/>
                <a:cs typeface="Tahoma"/>
              </a:rPr>
              <a:t>rcely)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55" dirty="0">
                <a:solidFill>
                  <a:srgbClr val="212121"/>
                </a:solidFill>
                <a:latin typeface="Tahoma"/>
                <a:cs typeface="Tahoma"/>
              </a:rPr>
              <a:t>propojování</a:t>
            </a:r>
            <a:r>
              <a:rPr sz="1800" spc="-114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212121"/>
                </a:solidFill>
                <a:latin typeface="Tahoma"/>
                <a:cs typeface="Tahoma"/>
              </a:rPr>
              <a:t>přes</a:t>
            </a:r>
            <a:r>
              <a:rPr sz="1800" spc="-114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212121"/>
                </a:solidFill>
                <a:latin typeface="Tahoma"/>
                <a:cs typeface="Tahoma"/>
              </a:rPr>
              <a:t>data</a:t>
            </a:r>
            <a:r>
              <a:rPr sz="1800" spc="-10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12121"/>
                </a:solidFill>
                <a:latin typeface="Tahoma"/>
                <a:cs typeface="Tahoma"/>
              </a:rPr>
              <a:t>RÚIAN</a:t>
            </a:r>
            <a:r>
              <a:rPr sz="1800" spc="-1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Tahoma"/>
                <a:cs typeface="Tahoma"/>
              </a:rPr>
              <a:t>(přes</a:t>
            </a:r>
            <a:r>
              <a:rPr sz="1800" spc="-1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ahoma"/>
                <a:cs typeface="Tahoma"/>
              </a:rPr>
              <a:t>č.</a:t>
            </a:r>
            <a:r>
              <a:rPr sz="1800" spc="-17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12121"/>
                </a:solidFill>
                <a:latin typeface="Tahoma"/>
                <a:cs typeface="Tahoma"/>
              </a:rPr>
              <a:t>parcely)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70" dirty="0">
                <a:latin typeface="Tahoma"/>
                <a:cs typeface="Tahoma"/>
              </a:rPr>
              <a:t>e</a:t>
            </a:r>
            <a:r>
              <a:rPr sz="1800" spc="60" dirty="0">
                <a:latin typeface="Tahoma"/>
                <a:cs typeface="Tahoma"/>
              </a:rPr>
              <a:t>xplo</a:t>
            </a:r>
            <a:r>
              <a:rPr sz="1800" spc="15" dirty="0">
                <a:latin typeface="Tahoma"/>
                <a:cs typeface="Tahoma"/>
              </a:rPr>
              <a:t>r</a:t>
            </a:r>
            <a:r>
              <a:rPr sz="1800" spc="20" dirty="0">
                <a:latin typeface="Tahoma"/>
                <a:cs typeface="Tahoma"/>
              </a:rPr>
              <a:t>ace</a:t>
            </a:r>
            <a:r>
              <a:rPr sz="1800" spc="15" dirty="0">
                <a:latin typeface="Tahoma"/>
                <a:cs typeface="Tahoma"/>
              </a:rPr>
              <a:t>,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analýza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sy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15" dirty="0">
                <a:latin typeface="Tahoma"/>
                <a:cs typeface="Tahoma"/>
              </a:rPr>
              <a:t>téza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t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vizuali</a:t>
            </a:r>
            <a:r>
              <a:rPr sz="1800" spc="25" dirty="0">
                <a:latin typeface="Tahoma"/>
                <a:cs typeface="Tahoma"/>
              </a:rPr>
              <a:t>z</a:t>
            </a:r>
            <a:r>
              <a:rPr sz="1800" spc="50" dirty="0">
                <a:latin typeface="Tahoma"/>
                <a:cs typeface="Tahoma"/>
              </a:rPr>
              <a:t>ace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65" dirty="0">
                <a:latin typeface="Tahoma"/>
                <a:cs typeface="Tahoma"/>
              </a:rPr>
              <a:t>Dál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už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to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znáte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160" dirty="0">
                <a:latin typeface="Wingdings"/>
                <a:cs typeface="Wingdings"/>
              </a:rPr>
              <a:t></a:t>
            </a:r>
            <a:r>
              <a:rPr sz="1800" spc="160" dirty="0">
                <a:latin typeface="Tahoma"/>
                <a:cs typeface="Tahoma"/>
              </a:rPr>
              <a:t>…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40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6294" y="615187"/>
            <a:ext cx="1551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2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ERU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252" y="2904807"/>
            <a:ext cx="6627495" cy="104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https://licence.eru.cz/index.php 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https://www.eru.cz/zpristupnena-data</a:t>
            </a:r>
            <a:r>
              <a:rPr lang="cs-CZ" sz="2800" u="heavy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800" spc="6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99032"/>
            <a:ext cx="9126909" cy="22799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59067"/>
            <a:ext cx="9144000" cy="599440"/>
            <a:chOff x="0" y="6259067"/>
            <a:chExt cx="9144000" cy="599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067"/>
              <a:ext cx="9143999" cy="598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63639"/>
              <a:ext cx="1371599" cy="59435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40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6294" y="615187"/>
            <a:ext cx="24384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Nastaven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2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filtrů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91917" y="1631441"/>
            <a:ext cx="5317490" cy="298450"/>
          </a:xfrm>
          <a:custGeom>
            <a:avLst/>
            <a:gdLst/>
            <a:ahLst/>
            <a:cxnLst/>
            <a:rect l="l" t="t" r="r" b="b"/>
            <a:pathLst>
              <a:path w="5317490" h="298450">
                <a:moveTo>
                  <a:pt x="5317109" y="81534"/>
                </a:moveTo>
                <a:lnTo>
                  <a:pt x="5305933" y="81534"/>
                </a:lnTo>
                <a:lnTo>
                  <a:pt x="5197856" y="81534"/>
                </a:lnTo>
                <a:lnTo>
                  <a:pt x="5162816" y="81635"/>
                </a:lnTo>
                <a:lnTo>
                  <a:pt x="4988052" y="71501"/>
                </a:lnTo>
                <a:lnTo>
                  <a:pt x="4726559" y="71120"/>
                </a:lnTo>
                <a:lnTo>
                  <a:pt x="4618482" y="71120"/>
                </a:lnTo>
                <a:lnTo>
                  <a:pt x="4100715" y="72072"/>
                </a:lnTo>
                <a:lnTo>
                  <a:pt x="3969639" y="62484"/>
                </a:lnTo>
                <a:lnTo>
                  <a:pt x="3909949" y="53213"/>
                </a:lnTo>
                <a:lnTo>
                  <a:pt x="3745103" y="33655"/>
                </a:lnTo>
                <a:lnTo>
                  <a:pt x="3676777" y="30607"/>
                </a:lnTo>
                <a:lnTo>
                  <a:pt x="3576650" y="30607"/>
                </a:lnTo>
                <a:lnTo>
                  <a:pt x="3448939" y="27940"/>
                </a:lnTo>
                <a:lnTo>
                  <a:pt x="3357372" y="17526"/>
                </a:lnTo>
                <a:lnTo>
                  <a:pt x="3189986" y="1270"/>
                </a:lnTo>
                <a:lnTo>
                  <a:pt x="3098546" y="0"/>
                </a:lnTo>
                <a:lnTo>
                  <a:pt x="2990596" y="0"/>
                </a:lnTo>
                <a:lnTo>
                  <a:pt x="2952242" y="2286"/>
                </a:lnTo>
                <a:lnTo>
                  <a:pt x="2914015" y="6350"/>
                </a:lnTo>
                <a:lnTo>
                  <a:pt x="2848749" y="10541"/>
                </a:lnTo>
                <a:lnTo>
                  <a:pt x="2794508" y="10541"/>
                </a:lnTo>
                <a:lnTo>
                  <a:pt x="2794508" y="53594"/>
                </a:lnTo>
                <a:lnTo>
                  <a:pt x="2745105" y="53594"/>
                </a:lnTo>
                <a:lnTo>
                  <a:pt x="2698623" y="54229"/>
                </a:lnTo>
                <a:lnTo>
                  <a:pt x="2679954" y="55880"/>
                </a:lnTo>
                <a:lnTo>
                  <a:pt x="2654046" y="61468"/>
                </a:lnTo>
                <a:lnTo>
                  <a:pt x="2624201" y="70231"/>
                </a:lnTo>
                <a:lnTo>
                  <a:pt x="2616327" y="71882"/>
                </a:lnTo>
                <a:lnTo>
                  <a:pt x="2608326" y="73152"/>
                </a:lnTo>
                <a:lnTo>
                  <a:pt x="2600325" y="74041"/>
                </a:lnTo>
                <a:lnTo>
                  <a:pt x="2592324" y="74676"/>
                </a:lnTo>
                <a:lnTo>
                  <a:pt x="1508760" y="74676"/>
                </a:lnTo>
                <a:lnTo>
                  <a:pt x="1400683" y="74676"/>
                </a:lnTo>
                <a:lnTo>
                  <a:pt x="1379994" y="74917"/>
                </a:lnTo>
                <a:lnTo>
                  <a:pt x="1306703" y="74295"/>
                </a:lnTo>
                <a:lnTo>
                  <a:pt x="1044067" y="53975"/>
                </a:lnTo>
                <a:lnTo>
                  <a:pt x="411353" y="53848"/>
                </a:lnTo>
                <a:lnTo>
                  <a:pt x="375526" y="53213"/>
                </a:lnTo>
                <a:lnTo>
                  <a:pt x="315468" y="53213"/>
                </a:lnTo>
                <a:lnTo>
                  <a:pt x="207391" y="53213"/>
                </a:lnTo>
                <a:lnTo>
                  <a:pt x="185039" y="54991"/>
                </a:lnTo>
                <a:lnTo>
                  <a:pt x="162814" y="57785"/>
                </a:lnTo>
                <a:lnTo>
                  <a:pt x="77597" y="70358"/>
                </a:lnTo>
                <a:lnTo>
                  <a:pt x="38735" y="73406"/>
                </a:lnTo>
                <a:lnTo>
                  <a:pt x="0" y="74676"/>
                </a:lnTo>
                <a:lnTo>
                  <a:pt x="0" y="290703"/>
                </a:lnTo>
                <a:lnTo>
                  <a:pt x="107950" y="290703"/>
                </a:lnTo>
                <a:lnTo>
                  <a:pt x="146812" y="289433"/>
                </a:lnTo>
                <a:lnTo>
                  <a:pt x="185547" y="286385"/>
                </a:lnTo>
                <a:lnTo>
                  <a:pt x="270764" y="273812"/>
                </a:lnTo>
                <a:lnTo>
                  <a:pt x="293116" y="271018"/>
                </a:lnTo>
                <a:lnTo>
                  <a:pt x="307467" y="269887"/>
                </a:lnTo>
                <a:lnTo>
                  <a:pt x="303276" y="269875"/>
                </a:lnTo>
                <a:lnTo>
                  <a:pt x="307479" y="269875"/>
                </a:lnTo>
                <a:lnTo>
                  <a:pt x="315468" y="269240"/>
                </a:lnTo>
                <a:lnTo>
                  <a:pt x="307467" y="269887"/>
                </a:lnTo>
                <a:lnTo>
                  <a:pt x="935990" y="270002"/>
                </a:lnTo>
                <a:lnTo>
                  <a:pt x="1198753" y="290195"/>
                </a:lnTo>
                <a:lnTo>
                  <a:pt x="1334262" y="291465"/>
                </a:lnTo>
                <a:lnTo>
                  <a:pt x="1442212" y="291465"/>
                </a:lnTo>
                <a:lnTo>
                  <a:pt x="1508760" y="290703"/>
                </a:lnTo>
                <a:lnTo>
                  <a:pt x="2592324" y="290703"/>
                </a:lnTo>
                <a:lnTo>
                  <a:pt x="2700274" y="290703"/>
                </a:lnTo>
                <a:lnTo>
                  <a:pt x="2708275" y="290068"/>
                </a:lnTo>
                <a:lnTo>
                  <a:pt x="2716276" y="289179"/>
                </a:lnTo>
                <a:lnTo>
                  <a:pt x="2724277" y="287909"/>
                </a:lnTo>
                <a:lnTo>
                  <a:pt x="2732151" y="286258"/>
                </a:lnTo>
                <a:lnTo>
                  <a:pt x="2762123" y="277495"/>
                </a:lnTo>
                <a:lnTo>
                  <a:pt x="2788031" y="271907"/>
                </a:lnTo>
                <a:lnTo>
                  <a:pt x="2806573" y="270256"/>
                </a:lnTo>
                <a:lnTo>
                  <a:pt x="2834462" y="269875"/>
                </a:lnTo>
                <a:lnTo>
                  <a:pt x="2870327" y="269875"/>
                </a:lnTo>
                <a:lnTo>
                  <a:pt x="2870327" y="226822"/>
                </a:lnTo>
                <a:lnTo>
                  <a:pt x="2952877" y="226822"/>
                </a:lnTo>
                <a:lnTo>
                  <a:pt x="3022092" y="222377"/>
                </a:lnTo>
                <a:lnTo>
                  <a:pt x="3060192" y="218313"/>
                </a:lnTo>
                <a:lnTo>
                  <a:pt x="3078137" y="217246"/>
                </a:lnTo>
                <a:lnTo>
                  <a:pt x="3082036" y="217297"/>
                </a:lnTo>
                <a:lnTo>
                  <a:pt x="3249295" y="233553"/>
                </a:lnTo>
                <a:lnTo>
                  <a:pt x="3340989" y="243840"/>
                </a:lnTo>
                <a:lnTo>
                  <a:pt x="3505200" y="247396"/>
                </a:lnTo>
                <a:lnTo>
                  <a:pt x="3586645" y="247396"/>
                </a:lnTo>
                <a:lnTo>
                  <a:pt x="3637153" y="249555"/>
                </a:lnTo>
                <a:lnTo>
                  <a:pt x="3801999" y="269240"/>
                </a:lnTo>
                <a:lnTo>
                  <a:pt x="3861689" y="278384"/>
                </a:lnTo>
                <a:lnTo>
                  <a:pt x="3995420" y="288290"/>
                </a:lnTo>
                <a:lnTo>
                  <a:pt x="4103370" y="288290"/>
                </a:lnTo>
                <a:lnTo>
                  <a:pt x="4618482" y="287147"/>
                </a:lnTo>
                <a:lnTo>
                  <a:pt x="4689132" y="287223"/>
                </a:lnTo>
                <a:lnTo>
                  <a:pt x="4726559" y="287147"/>
                </a:lnTo>
                <a:lnTo>
                  <a:pt x="4879975" y="287401"/>
                </a:lnTo>
                <a:lnTo>
                  <a:pt x="5059680" y="297942"/>
                </a:lnTo>
                <a:lnTo>
                  <a:pt x="5167757" y="297942"/>
                </a:lnTo>
                <a:lnTo>
                  <a:pt x="5197856" y="297561"/>
                </a:lnTo>
                <a:lnTo>
                  <a:pt x="5305933" y="297561"/>
                </a:lnTo>
                <a:lnTo>
                  <a:pt x="5317109" y="297561"/>
                </a:lnTo>
                <a:lnTo>
                  <a:pt x="5317109" y="81534"/>
                </a:lnTo>
                <a:close/>
              </a:path>
            </a:pathLst>
          </a:custGeom>
          <a:solidFill>
            <a:srgbClr val="FFFB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1639" y="2630170"/>
            <a:ext cx="1731645" cy="265430"/>
          </a:xfrm>
          <a:custGeom>
            <a:avLst/>
            <a:gdLst/>
            <a:ahLst/>
            <a:cxnLst/>
            <a:rect l="l" t="t" r="r" b="b"/>
            <a:pathLst>
              <a:path w="1731645" h="265430">
                <a:moveTo>
                  <a:pt x="158720" y="24129"/>
                </a:moveTo>
                <a:lnTo>
                  <a:pt x="61468" y="24129"/>
                </a:lnTo>
                <a:lnTo>
                  <a:pt x="61468" y="240156"/>
                </a:lnTo>
                <a:lnTo>
                  <a:pt x="125984" y="240664"/>
                </a:lnTo>
                <a:lnTo>
                  <a:pt x="270510" y="248919"/>
                </a:lnTo>
                <a:lnTo>
                  <a:pt x="640080" y="265049"/>
                </a:lnTo>
                <a:lnTo>
                  <a:pt x="640080" y="240283"/>
                </a:lnTo>
                <a:lnTo>
                  <a:pt x="160400" y="240283"/>
                </a:lnTo>
                <a:lnTo>
                  <a:pt x="160400" y="24256"/>
                </a:lnTo>
                <a:lnTo>
                  <a:pt x="158720" y="24129"/>
                </a:lnTo>
                <a:close/>
              </a:path>
              <a:path w="1731645" h="265430">
                <a:moveTo>
                  <a:pt x="720335" y="47813"/>
                </a:moveTo>
                <a:lnTo>
                  <a:pt x="640080" y="49021"/>
                </a:lnTo>
                <a:lnTo>
                  <a:pt x="640080" y="265049"/>
                </a:lnTo>
                <a:lnTo>
                  <a:pt x="748030" y="265049"/>
                </a:lnTo>
                <a:lnTo>
                  <a:pt x="748030" y="49021"/>
                </a:lnTo>
                <a:lnTo>
                  <a:pt x="720335" y="47813"/>
                </a:lnTo>
                <a:close/>
              </a:path>
              <a:path w="1731645" h="265430">
                <a:moveTo>
                  <a:pt x="766572" y="47116"/>
                </a:moveTo>
                <a:lnTo>
                  <a:pt x="720335" y="47813"/>
                </a:lnTo>
                <a:lnTo>
                  <a:pt x="748030" y="49021"/>
                </a:lnTo>
                <a:lnTo>
                  <a:pt x="748030" y="265049"/>
                </a:lnTo>
                <a:lnTo>
                  <a:pt x="874522" y="263143"/>
                </a:lnTo>
                <a:lnTo>
                  <a:pt x="766572" y="263143"/>
                </a:lnTo>
                <a:lnTo>
                  <a:pt x="766572" y="47116"/>
                </a:lnTo>
                <a:close/>
              </a:path>
              <a:path w="1731645" h="265430">
                <a:moveTo>
                  <a:pt x="874522" y="47116"/>
                </a:moveTo>
                <a:lnTo>
                  <a:pt x="766572" y="47116"/>
                </a:lnTo>
                <a:lnTo>
                  <a:pt x="766572" y="263143"/>
                </a:lnTo>
                <a:lnTo>
                  <a:pt x="874522" y="263143"/>
                </a:lnTo>
                <a:lnTo>
                  <a:pt x="874522" y="47116"/>
                </a:lnTo>
                <a:close/>
              </a:path>
              <a:path w="1731645" h="265430">
                <a:moveTo>
                  <a:pt x="874522" y="47116"/>
                </a:moveTo>
                <a:lnTo>
                  <a:pt x="874522" y="263143"/>
                </a:lnTo>
                <a:lnTo>
                  <a:pt x="1611502" y="263143"/>
                </a:lnTo>
                <a:lnTo>
                  <a:pt x="1611502" y="47243"/>
                </a:lnTo>
                <a:lnTo>
                  <a:pt x="1719452" y="47243"/>
                </a:lnTo>
                <a:lnTo>
                  <a:pt x="874522" y="47116"/>
                </a:lnTo>
                <a:close/>
              </a:path>
              <a:path w="1731645" h="265430">
                <a:moveTo>
                  <a:pt x="1719452" y="47243"/>
                </a:moveTo>
                <a:lnTo>
                  <a:pt x="1611502" y="47243"/>
                </a:lnTo>
                <a:lnTo>
                  <a:pt x="1611502" y="263143"/>
                </a:lnTo>
                <a:lnTo>
                  <a:pt x="1719452" y="263143"/>
                </a:lnTo>
                <a:lnTo>
                  <a:pt x="1719452" y="47243"/>
                </a:lnTo>
                <a:close/>
              </a:path>
              <a:path w="1731645" h="265430">
                <a:moveTo>
                  <a:pt x="1731137" y="47243"/>
                </a:moveTo>
                <a:lnTo>
                  <a:pt x="1719452" y="47243"/>
                </a:lnTo>
                <a:lnTo>
                  <a:pt x="1719452" y="263143"/>
                </a:lnTo>
                <a:lnTo>
                  <a:pt x="1731137" y="263143"/>
                </a:lnTo>
                <a:lnTo>
                  <a:pt x="1731137" y="47243"/>
                </a:lnTo>
                <a:close/>
              </a:path>
              <a:path w="1731645" h="265430">
                <a:moveTo>
                  <a:pt x="108076" y="0"/>
                </a:moveTo>
                <a:lnTo>
                  <a:pt x="0" y="0"/>
                </a:lnTo>
                <a:lnTo>
                  <a:pt x="0" y="215900"/>
                </a:lnTo>
                <a:lnTo>
                  <a:pt x="1397" y="218566"/>
                </a:lnTo>
                <a:lnTo>
                  <a:pt x="2921" y="220979"/>
                </a:lnTo>
                <a:lnTo>
                  <a:pt x="4318" y="223392"/>
                </a:lnTo>
                <a:lnTo>
                  <a:pt x="52324" y="240283"/>
                </a:lnTo>
                <a:lnTo>
                  <a:pt x="52324" y="24256"/>
                </a:lnTo>
                <a:lnTo>
                  <a:pt x="61468" y="24129"/>
                </a:lnTo>
                <a:lnTo>
                  <a:pt x="158720" y="24129"/>
                </a:lnTo>
                <a:lnTo>
                  <a:pt x="131825" y="22097"/>
                </a:lnTo>
                <a:lnTo>
                  <a:pt x="127253" y="20827"/>
                </a:lnTo>
                <a:lnTo>
                  <a:pt x="110871" y="5079"/>
                </a:lnTo>
                <a:lnTo>
                  <a:pt x="108076" y="0"/>
                </a:lnTo>
                <a:close/>
              </a:path>
              <a:path w="1731645" h="265430">
                <a:moveTo>
                  <a:pt x="61468" y="24129"/>
                </a:moveTo>
                <a:lnTo>
                  <a:pt x="52324" y="24256"/>
                </a:lnTo>
                <a:lnTo>
                  <a:pt x="52324" y="240283"/>
                </a:lnTo>
                <a:lnTo>
                  <a:pt x="77596" y="240283"/>
                </a:lnTo>
                <a:lnTo>
                  <a:pt x="61468" y="240156"/>
                </a:lnTo>
                <a:lnTo>
                  <a:pt x="61468" y="24129"/>
                </a:lnTo>
                <a:close/>
              </a:path>
              <a:path w="1731645" h="265430">
                <a:moveTo>
                  <a:pt x="169545" y="24129"/>
                </a:moveTo>
                <a:lnTo>
                  <a:pt x="158720" y="24129"/>
                </a:lnTo>
                <a:lnTo>
                  <a:pt x="160400" y="24256"/>
                </a:lnTo>
                <a:lnTo>
                  <a:pt x="160400" y="240283"/>
                </a:lnTo>
                <a:lnTo>
                  <a:pt x="169545" y="240156"/>
                </a:lnTo>
                <a:lnTo>
                  <a:pt x="169545" y="24129"/>
                </a:lnTo>
                <a:close/>
              </a:path>
              <a:path w="1731645" h="265430">
                <a:moveTo>
                  <a:pt x="169545" y="24129"/>
                </a:moveTo>
                <a:lnTo>
                  <a:pt x="169545" y="240156"/>
                </a:lnTo>
                <a:lnTo>
                  <a:pt x="160400" y="240283"/>
                </a:lnTo>
                <a:lnTo>
                  <a:pt x="640080" y="240283"/>
                </a:lnTo>
                <a:lnTo>
                  <a:pt x="640080" y="49021"/>
                </a:lnTo>
                <a:lnTo>
                  <a:pt x="720335" y="47813"/>
                </a:lnTo>
                <a:lnTo>
                  <a:pt x="378460" y="32892"/>
                </a:lnTo>
                <a:lnTo>
                  <a:pt x="233934" y="24637"/>
                </a:lnTo>
                <a:lnTo>
                  <a:pt x="169545" y="24129"/>
                </a:lnTo>
                <a:close/>
              </a:path>
            </a:pathLst>
          </a:custGeom>
          <a:solidFill>
            <a:srgbClr val="FFFB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3277" y="4100576"/>
            <a:ext cx="7853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Pro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projekt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nás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1F2021"/>
                </a:solidFill>
                <a:latin typeface="Tahoma"/>
                <a:cs typeface="Tahoma"/>
              </a:rPr>
              <a:t>budou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1F2021"/>
                </a:solidFill>
                <a:latin typeface="Tahoma"/>
                <a:cs typeface="Tahoma"/>
              </a:rPr>
              <a:t>zajímat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výrobci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elektřiny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(předmět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2021"/>
                </a:solidFill>
                <a:latin typeface="Tahoma"/>
                <a:cs typeface="Tahoma"/>
              </a:rPr>
              <a:t>podnikání: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výroba </a:t>
            </a:r>
            <a:r>
              <a:rPr sz="1800" spc="-55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elektřiny)</a:t>
            </a:r>
            <a:r>
              <a:rPr sz="1800" spc="-13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s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2021"/>
                </a:solidFill>
                <a:latin typeface="Tahoma"/>
                <a:cs typeface="Tahoma"/>
              </a:rPr>
              <a:t>udělenou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licencí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1F2021"/>
                </a:solidFill>
                <a:latin typeface="Tahoma"/>
                <a:cs typeface="Tahoma"/>
              </a:rPr>
              <a:t>od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ERU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1F2021"/>
                </a:solidFill>
                <a:latin typeface="Tahoma"/>
                <a:cs typeface="Tahoma"/>
              </a:rPr>
              <a:t>(stav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žádosti: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2021"/>
                </a:solidFill>
                <a:latin typeface="Tahoma"/>
                <a:cs typeface="Tahoma"/>
              </a:rPr>
              <a:t>udělená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licence).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F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iltr</a:t>
            </a:r>
            <a:r>
              <a:rPr sz="1800" spc="-16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TEZ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2021"/>
                </a:solidFill>
                <a:latin typeface="Tahoma"/>
                <a:cs typeface="Tahoma"/>
              </a:rPr>
              <a:t>zapno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u</a:t>
            </a:r>
            <a:r>
              <a:rPr sz="1800" spc="-35" dirty="0">
                <a:solidFill>
                  <a:srgbClr val="1F2021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2021"/>
                </a:solidFill>
                <a:latin typeface="Tahoma"/>
                <a:cs typeface="Tahoma"/>
              </a:rPr>
              <a:t>p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800" spc="120" dirty="0">
                <a:solidFill>
                  <a:srgbClr val="1F2021"/>
                </a:solidFill>
                <a:latin typeface="Tahoma"/>
                <a:cs typeface="Tahoma"/>
              </a:rPr>
              <a:t>o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vyb</a:t>
            </a:r>
            <a:r>
              <a:rPr sz="1800" spc="-30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800" spc="5" dirty="0">
                <a:solidFill>
                  <a:srgbClr val="1F2021"/>
                </a:solidFill>
                <a:latin typeface="Tahoma"/>
                <a:cs typeface="Tahoma"/>
              </a:rPr>
              <a:t>an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ý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k</a:t>
            </a:r>
            <a:r>
              <a:rPr sz="1800" spc="-20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800" spc="-45" dirty="0">
                <a:solidFill>
                  <a:srgbClr val="1F2021"/>
                </a:solidFill>
                <a:latin typeface="Tahoma"/>
                <a:cs typeface="Tahoma"/>
              </a:rPr>
              <a:t>aj.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90080" y="2676270"/>
            <a:ext cx="819150" cy="140335"/>
            <a:chOff x="6490080" y="2676270"/>
            <a:chExt cx="819150" cy="140335"/>
          </a:xfrm>
        </p:grpSpPr>
        <p:sp>
          <p:nvSpPr>
            <p:cNvPr id="13" name="object 13"/>
            <p:cNvSpPr/>
            <p:nvPr/>
          </p:nvSpPr>
          <p:spPr>
            <a:xfrm>
              <a:off x="6496430" y="2682620"/>
              <a:ext cx="806450" cy="127635"/>
            </a:xfrm>
            <a:custGeom>
              <a:avLst/>
              <a:gdLst/>
              <a:ahLst/>
              <a:cxnLst/>
              <a:rect l="l" t="t" r="r" b="b"/>
              <a:pathLst>
                <a:path w="806450" h="127635">
                  <a:moveTo>
                    <a:pt x="806196" y="0"/>
                  </a:moveTo>
                  <a:lnTo>
                    <a:pt x="0" y="0"/>
                  </a:lnTo>
                  <a:lnTo>
                    <a:pt x="0" y="127253"/>
                  </a:lnTo>
                  <a:lnTo>
                    <a:pt x="806196" y="127253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6430" y="2682620"/>
              <a:ext cx="806450" cy="127635"/>
            </a:xfrm>
            <a:custGeom>
              <a:avLst/>
              <a:gdLst/>
              <a:ahLst/>
              <a:cxnLst/>
              <a:rect l="l" t="t" r="r" b="b"/>
              <a:pathLst>
                <a:path w="806450" h="127635">
                  <a:moveTo>
                    <a:pt x="0" y="127253"/>
                  </a:moveTo>
                  <a:lnTo>
                    <a:pt x="806196" y="127253"/>
                  </a:lnTo>
                  <a:lnTo>
                    <a:pt x="806196" y="0"/>
                  </a:lnTo>
                  <a:lnTo>
                    <a:pt x="0" y="0"/>
                  </a:lnTo>
                  <a:lnTo>
                    <a:pt x="0" y="12725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294" y="162814"/>
            <a:ext cx="31559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35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6294" y="615187"/>
            <a:ext cx="2649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aktic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2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áz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053" y="1846326"/>
            <a:ext cx="4839183" cy="6781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3419" y="1880361"/>
            <a:ext cx="7703184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4525" marR="508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1F2021"/>
                </a:solidFill>
                <a:latin typeface="Tahoma"/>
                <a:cs typeface="Tahoma"/>
              </a:rPr>
              <a:t>W</a:t>
            </a:r>
            <a:r>
              <a:rPr sz="1800" spc="114" dirty="0">
                <a:solidFill>
                  <a:srgbClr val="1F2021"/>
                </a:solidFill>
                <a:latin typeface="Tahoma"/>
                <a:cs typeface="Tahoma"/>
              </a:rPr>
              <a:t>eb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Sc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800" spc="60" dirty="0">
                <a:solidFill>
                  <a:srgbClr val="1F2021"/>
                </a:solidFill>
                <a:latin typeface="Tahoma"/>
                <a:cs typeface="Tahoma"/>
              </a:rPr>
              <a:t>ape</a:t>
            </a:r>
            <a:r>
              <a:rPr sz="1800" spc="45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s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GUI 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ve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vývojářském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režimu</a:t>
            </a:r>
            <a:r>
              <a:rPr sz="1800" spc="-12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2021"/>
                </a:solidFill>
                <a:latin typeface="Tahoma"/>
                <a:cs typeface="Tahoma"/>
              </a:rPr>
              <a:t>Chrome</a:t>
            </a:r>
            <a:endParaRPr sz="1800" dirty="0">
              <a:latin typeface="Tahoma"/>
              <a:cs typeface="Tahoma"/>
            </a:endParaRPr>
          </a:p>
          <a:p>
            <a:pPr marL="12700" marR="1146175">
              <a:lnSpc>
                <a:spcPct val="100000"/>
              </a:lnSpc>
              <a:spcBef>
                <a:spcPts val="1340"/>
              </a:spcBef>
            </a:pPr>
            <a:r>
              <a:rPr sz="18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https://chrome.google.com/webstore/detail/web-scraper-free- </a:t>
            </a:r>
            <a:r>
              <a:rPr sz="1800" spc="-55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18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web-scra/jnhgnonknehpejjnehehllkliplmbmhn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2601" y="4306061"/>
            <a:ext cx="623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Vytvoření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schémat,</a:t>
            </a:r>
            <a:r>
              <a:rPr sz="1800" spc="-17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resp.</a:t>
            </a:r>
            <a:r>
              <a:rPr sz="1800" spc="-17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jejich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import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zahájení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scrapování.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09"/>
                </a:lnTo>
                <a:lnTo>
                  <a:pt x="6616446" y="114680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294" y="162814"/>
            <a:ext cx="31559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</a:t>
            </a:r>
            <a:r>
              <a:rPr spc="120" dirty="0"/>
              <a:t>adán</a:t>
            </a:r>
            <a:r>
              <a:rPr spc="50" dirty="0"/>
              <a:t>í</a:t>
            </a:r>
            <a:r>
              <a:rPr spc="-235" dirty="0"/>
              <a:t> </a:t>
            </a:r>
            <a:r>
              <a:rPr spc="95" dirty="0"/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6294" y="615187"/>
            <a:ext cx="2298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Ú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125" dirty="0">
                <a:solidFill>
                  <a:srgbClr val="FFFFFF"/>
                </a:solidFill>
                <a:latin typeface="Tahoma"/>
                <a:cs typeface="Tahoma"/>
              </a:rPr>
              <a:t>ol</a:t>
            </a:r>
            <a:r>
              <a:rPr sz="28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8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příště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361" y="2970276"/>
            <a:ext cx="8685276" cy="20581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4218" y="1786635"/>
            <a:ext cx="818515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Všechny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skupiny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1F2021"/>
                </a:solidFill>
                <a:latin typeface="Tahoma"/>
                <a:cs typeface="Tahoma"/>
              </a:rPr>
              <a:t>budou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mít</a:t>
            </a:r>
            <a:r>
              <a:rPr sz="18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nascrapovaná</a:t>
            </a:r>
            <a:r>
              <a:rPr sz="1800" spc="-8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data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2021"/>
                </a:solidFill>
                <a:latin typeface="Tahoma"/>
                <a:cs typeface="Tahoma"/>
              </a:rPr>
              <a:t>pokud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2021"/>
                </a:solidFill>
                <a:latin typeface="Tahoma"/>
                <a:cs typeface="Tahoma"/>
              </a:rPr>
              <a:t>možno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normalizované </a:t>
            </a:r>
            <a:r>
              <a:rPr sz="1800" spc="-54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číslo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parcely.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1600" spc="30" dirty="0">
                <a:solidFill>
                  <a:srgbClr val="1F2021"/>
                </a:solidFill>
                <a:latin typeface="Tahoma"/>
                <a:cs typeface="Tahoma"/>
              </a:rPr>
              <a:t>Datová</a:t>
            </a:r>
            <a:r>
              <a:rPr sz="16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2021"/>
                </a:solidFill>
                <a:latin typeface="Tahoma"/>
                <a:cs typeface="Tahoma"/>
              </a:rPr>
              <a:t>struktura</a:t>
            </a:r>
            <a:r>
              <a:rPr sz="16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1F2021"/>
                </a:solidFill>
                <a:latin typeface="Tahoma"/>
                <a:cs typeface="Tahoma"/>
              </a:rPr>
              <a:t>dat</a:t>
            </a:r>
            <a:r>
              <a:rPr sz="1600" spc="-8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1F2021"/>
                </a:solidFill>
                <a:latin typeface="Tahoma"/>
                <a:cs typeface="Tahoma"/>
              </a:rPr>
              <a:t>o</a:t>
            </a:r>
            <a:r>
              <a:rPr sz="16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F2021"/>
                </a:solidFill>
                <a:latin typeface="Tahoma"/>
                <a:cs typeface="Tahoma"/>
              </a:rPr>
              <a:t>parcelách</a:t>
            </a:r>
            <a:r>
              <a:rPr sz="16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1F2021"/>
                </a:solidFill>
                <a:latin typeface="Tahoma"/>
                <a:cs typeface="Tahoma"/>
              </a:rPr>
              <a:t>z</a:t>
            </a:r>
            <a:r>
              <a:rPr sz="1600" spc="-8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1F2021"/>
                </a:solidFill>
                <a:latin typeface="Tahoma"/>
                <a:cs typeface="Tahoma"/>
              </a:rPr>
              <a:t>RÚIAN</a:t>
            </a:r>
            <a:r>
              <a:rPr sz="1600" spc="-8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2021"/>
                </a:solidFill>
                <a:latin typeface="Tahoma"/>
                <a:cs typeface="Tahoma"/>
              </a:rPr>
              <a:t>(atributy</a:t>
            </a:r>
            <a:r>
              <a:rPr sz="16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F2021"/>
                </a:solidFill>
                <a:latin typeface="Tahoma"/>
                <a:cs typeface="Tahoma"/>
              </a:rPr>
              <a:t>kmenovecislo</a:t>
            </a:r>
            <a:r>
              <a:rPr sz="16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6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F2021"/>
                </a:solidFill>
                <a:latin typeface="Tahoma"/>
                <a:cs typeface="Tahoma"/>
              </a:rPr>
              <a:t>pododdelenicisla)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836" y="5437632"/>
            <a:ext cx="751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2021"/>
                </a:solidFill>
                <a:latin typeface="Tahoma"/>
                <a:cs typeface="Tahoma"/>
              </a:rPr>
              <a:t>Dr.</a:t>
            </a:r>
            <a:r>
              <a:rPr sz="1800" spc="-17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2021"/>
                </a:solidFill>
                <a:latin typeface="Tahoma"/>
                <a:cs typeface="Tahoma"/>
              </a:rPr>
              <a:t>Herman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se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1F2021"/>
                </a:solidFill>
                <a:latin typeface="Tahoma"/>
                <a:cs typeface="Tahoma"/>
              </a:rPr>
              <a:t>bude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příští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2021"/>
                </a:solidFill>
                <a:latin typeface="Tahoma"/>
                <a:cs typeface="Tahoma"/>
              </a:rPr>
              <a:t>hodinu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věnovat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2021"/>
                </a:solidFill>
                <a:latin typeface="Tahoma"/>
                <a:cs typeface="Tahoma"/>
              </a:rPr>
              <a:t>propojením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dat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z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ERU</a:t>
            </a:r>
            <a:r>
              <a:rPr sz="1800" spc="-12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s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daty</a:t>
            </a:r>
            <a:r>
              <a:rPr sz="18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z </a:t>
            </a:r>
            <a:r>
              <a:rPr sz="1800" spc="-55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RÚIAN.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1189" y="2702814"/>
            <a:ext cx="1963547" cy="26035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1782571"/>
            <a:ext cx="1685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solidFill>
                  <a:srgbClr val="FFFFFF"/>
                </a:solidFill>
                <a:latin typeface="Tahoma"/>
                <a:cs typeface="Tahoma"/>
              </a:rPr>
              <a:t>Dotazy?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3664" y="6428485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888888"/>
                </a:solidFill>
                <a:latin typeface="Tahoma"/>
                <a:cs typeface="Tahoma"/>
              </a:rPr>
              <a:t>17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6785" y="5556503"/>
            <a:ext cx="2035810" cy="537210"/>
            <a:chOff x="1716785" y="5556503"/>
            <a:chExt cx="2035810" cy="5372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785" y="5579308"/>
              <a:ext cx="474725" cy="4367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789" y="5556503"/>
              <a:ext cx="331469" cy="525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6306" y="5557218"/>
              <a:ext cx="535781" cy="536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263639"/>
            <a:ext cx="1371599" cy="59435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94583" y="6450329"/>
            <a:ext cx="3759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888888"/>
                </a:solidFill>
                <a:latin typeface="Tahoma"/>
                <a:cs typeface="Tahoma"/>
              </a:rPr>
              <a:t>Z7894</a:t>
            </a:r>
            <a:r>
              <a:rPr sz="1200" spc="-6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888888"/>
                </a:solidFill>
                <a:latin typeface="Tahoma"/>
                <a:cs typeface="Tahoma"/>
              </a:rPr>
              <a:t>Geoi</a:t>
            </a:r>
            <a:r>
              <a:rPr sz="1200" spc="65" dirty="0">
                <a:solidFill>
                  <a:srgbClr val="888888"/>
                </a:solidFill>
                <a:latin typeface="Tahoma"/>
                <a:cs typeface="Tahoma"/>
              </a:rPr>
              <a:t>n</a:t>
            </a:r>
            <a:r>
              <a:rPr sz="1200" spc="25" dirty="0">
                <a:solidFill>
                  <a:srgbClr val="888888"/>
                </a:solidFill>
                <a:latin typeface="Tahoma"/>
                <a:cs typeface="Tahoma"/>
              </a:rPr>
              <a:t>formační</a:t>
            </a:r>
            <a:r>
              <a:rPr sz="1200" spc="-5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888888"/>
                </a:solidFill>
                <a:latin typeface="Tahoma"/>
                <a:cs typeface="Tahoma"/>
              </a:rPr>
              <a:t>t</a:t>
            </a:r>
            <a:r>
              <a:rPr sz="1200" spc="15" dirty="0">
                <a:solidFill>
                  <a:srgbClr val="888888"/>
                </a:solidFill>
                <a:latin typeface="Tahoma"/>
                <a:cs typeface="Tahoma"/>
              </a:rPr>
              <a:t>e</a:t>
            </a:r>
            <a:r>
              <a:rPr sz="1200" spc="50" dirty="0">
                <a:solidFill>
                  <a:srgbClr val="888888"/>
                </a:solidFill>
                <a:latin typeface="Tahoma"/>
                <a:cs typeface="Tahoma"/>
              </a:rPr>
              <a:t>chnolog</a:t>
            </a:r>
            <a:r>
              <a:rPr sz="1200" spc="40" dirty="0">
                <a:solidFill>
                  <a:srgbClr val="888888"/>
                </a:solidFill>
                <a:latin typeface="Tahoma"/>
                <a:cs typeface="Tahoma"/>
              </a:rPr>
              <a:t>ie</a:t>
            </a:r>
            <a:r>
              <a:rPr sz="1200" spc="-5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888888"/>
                </a:solidFill>
                <a:latin typeface="Tahoma"/>
                <a:cs typeface="Tahoma"/>
              </a:rPr>
              <a:t>v</a:t>
            </a:r>
            <a:r>
              <a:rPr sz="1200" spc="-7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888888"/>
                </a:solidFill>
                <a:latin typeface="Tahoma"/>
                <a:cs typeface="Tahoma"/>
              </a:rPr>
              <a:t>sociá</a:t>
            </a:r>
            <a:r>
              <a:rPr sz="1200" spc="25" dirty="0">
                <a:solidFill>
                  <a:srgbClr val="888888"/>
                </a:solidFill>
                <a:latin typeface="Tahoma"/>
                <a:cs typeface="Tahoma"/>
              </a:rPr>
              <a:t>lní</a:t>
            </a:r>
            <a:r>
              <a:rPr sz="1200" spc="-7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888888"/>
                </a:solidFill>
                <a:latin typeface="Tahoma"/>
                <a:cs typeface="Tahoma"/>
              </a:rPr>
              <a:t>g</a:t>
            </a:r>
            <a:r>
              <a:rPr sz="1200" spc="65" dirty="0">
                <a:solidFill>
                  <a:srgbClr val="888888"/>
                </a:solidFill>
                <a:latin typeface="Tahoma"/>
                <a:cs typeface="Tahoma"/>
              </a:rPr>
              <a:t>e</a:t>
            </a:r>
            <a:r>
              <a:rPr sz="1200" spc="85" dirty="0">
                <a:solidFill>
                  <a:srgbClr val="888888"/>
                </a:solidFill>
                <a:latin typeface="Tahoma"/>
                <a:cs typeface="Tahoma"/>
              </a:rPr>
              <a:t>o</a:t>
            </a:r>
            <a:r>
              <a:rPr sz="1200" spc="80" dirty="0">
                <a:solidFill>
                  <a:srgbClr val="888888"/>
                </a:solidFill>
                <a:latin typeface="Tahoma"/>
                <a:cs typeface="Tahoma"/>
              </a:rPr>
              <a:t>g</a:t>
            </a:r>
            <a:r>
              <a:rPr sz="1200" spc="-20" dirty="0">
                <a:solidFill>
                  <a:srgbClr val="888888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888888"/>
                </a:solidFill>
                <a:latin typeface="Tahoma"/>
                <a:cs typeface="Tahoma"/>
              </a:rPr>
              <a:t>afii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9273" y="5491988"/>
            <a:ext cx="36817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65" dirty="0">
                <a:solidFill>
                  <a:srgbClr val="7E7E7E"/>
                </a:solidFill>
                <a:latin typeface="Tahoma"/>
                <a:cs typeface="Tahoma"/>
              </a:rPr>
              <a:t>Děkuji</a:t>
            </a:r>
            <a:r>
              <a:rPr sz="3200" spc="-2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3200" spc="10" dirty="0">
                <a:solidFill>
                  <a:srgbClr val="7E7E7E"/>
                </a:solidFill>
                <a:latin typeface="Tahoma"/>
                <a:cs typeface="Tahoma"/>
              </a:rPr>
              <a:t>za</a:t>
            </a:r>
            <a:r>
              <a:rPr sz="3200" spc="-229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7E7E7E"/>
                </a:solidFill>
                <a:latin typeface="Tahoma"/>
                <a:cs typeface="Tahoma"/>
              </a:rPr>
              <a:t>pozornost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293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/>
              <a:t>Web</a:t>
            </a:r>
            <a:r>
              <a:rPr sz="2400" spc="-175" dirty="0"/>
              <a:t> </a:t>
            </a:r>
            <a:r>
              <a:rPr sz="2400" spc="45" dirty="0"/>
              <a:t>scraping:</a:t>
            </a:r>
            <a:r>
              <a:rPr sz="2400" spc="-170" dirty="0"/>
              <a:t> </a:t>
            </a:r>
            <a:r>
              <a:rPr sz="2400" spc="60" dirty="0"/>
              <a:t>teorie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0989" y="1106732"/>
            <a:ext cx="4549661" cy="49253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440" y="1473961"/>
            <a:ext cx="8148955" cy="37331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73025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35" dirty="0">
                <a:latin typeface="Tahoma"/>
                <a:cs typeface="Tahoma"/>
              </a:rPr>
              <a:t>Získávání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dat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z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webových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stránek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(ale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i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webových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aplikací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jejich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součástí)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 </a:t>
            </a:r>
            <a:r>
              <a:rPr sz="1800" spc="20" dirty="0">
                <a:latin typeface="Tahoma"/>
                <a:cs typeface="Tahoma"/>
              </a:rPr>
              <a:t>jejich </a:t>
            </a:r>
            <a:r>
              <a:rPr sz="1800" b="1" spc="-25" dirty="0">
                <a:latin typeface="Tahoma"/>
                <a:cs typeface="Tahoma"/>
              </a:rPr>
              <a:t>ukládání </a:t>
            </a:r>
            <a:r>
              <a:rPr sz="1800" b="1" spc="35" dirty="0">
                <a:latin typeface="Tahoma"/>
                <a:cs typeface="Tahoma"/>
              </a:rPr>
              <a:t>do </a:t>
            </a:r>
            <a:r>
              <a:rPr sz="1800" b="1" spc="-45" dirty="0">
                <a:latin typeface="Tahoma"/>
                <a:cs typeface="Tahoma"/>
              </a:rPr>
              <a:t>strojově </a:t>
            </a:r>
            <a:r>
              <a:rPr sz="1800" b="1" spc="-35" dirty="0">
                <a:latin typeface="Tahoma"/>
                <a:cs typeface="Tahoma"/>
              </a:rPr>
              <a:t>zpracovatelné </a:t>
            </a:r>
            <a:r>
              <a:rPr sz="1800" b="1" spc="25" dirty="0">
                <a:latin typeface="Tahoma"/>
                <a:cs typeface="Tahoma"/>
              </a:rPr>
              <a:t>podoby </a:t>
            </a:r>
            <a:r>
              <a:rPr sz="1800" spc="-20" dirty="0">
                <a:latin typeface="Tahoma"/>
                <a:cs typeface="Tahoma"/>
              </a:rPr>
              <a:t>(např. </a:t>
            </a:r>
            <a:r>
              <a:rPr sz="1800" spc="5" dirty="0">
                <a:latin typeface="Tahoma"/>
                <a:cs typeface="Tahoma"/>
              </a:rPr>
              <a:t>tabulky, 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samostatná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databáze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apod.).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30" dirty="0">
                <a:latin typeface="Tahoma"/>
                <a:cs typeface="Tahoma"/>
              </a:rPr>
              <a:t>Související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pojmy: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Extrakce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dat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automatizace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55" dirty="0">
                <a:latin typeface="Tahoma"/>
                <a:cs typeface="Tahoma"/>
              </a:rPr>
              <a:t>Sporná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je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otázka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(i)legality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web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scrapingu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265" dirty="0">
                <a:latin typeface="Tahoma"/>
                <a:cs typeface="Tahoma"/>
              </a:rPr>
              <a:t>–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někdy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jde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o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šedou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zónu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25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85" dirty="0" err="1">
                <a:latin typeface="Tahoma"/>
                <a:cs typeface="Tahoma"/>
              </a:rPr>
              <a:t>Možné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lang="cs-CZ" sz="1800" spc="30" dirty="0">
                <a:latin typeface="Tahoma"/>
                <a:cs typeface="Tahoma"/>
              </a:rPr>
              <a:t>použití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geografy:</a:t>
            </a:r>
            <a:endParaRPr sz="18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spc="35" dirty="0">
                <a:latin typeface="Tahoma"/>
                <a:cs typeface="Tahoma"/>
              </a:rPr>
              <a:t>kopírování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obsáhlých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tabulek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s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listingem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(např.</a:t>
            </a:r>
            <a:r>
              <a:rPr sz="1600" spc="-17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data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ČSÚ,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ERU…),</a:t>
            </a:r>
            <a:endParaRPr sz="16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spc="40" dirty="0">
                <a:latin typeface="Tahoma"/>
                <a:cs typeface="Tahoma"/>
              </a:rPr>
              <a:t>ukládání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webových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seznamů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120" dirty="0">
                <a:latin typeface="Tahoma"/>
                <a:cs typeface="Tahoma"/>
              </a:rPr>
              <a:t>do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tabulky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(např.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seznam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chystaných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akcí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v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Brně…),</a:t>
            </a:r>
            <a:endParaRPr sz="16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spc="30" dirty="0">
                <a:latin typeface="Tahoma"/>
                <a:cs typeface="Tahoma"/>
              </a:rPr>
              <a:t>automatické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načítání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údajů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(např.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„excelovský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sheet“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napojený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aktuální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teplotu),</a:t>
            </a:r>
            <a:endParaRPr sz="16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309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spc="65" dirty="0">
                <a:latin typeface="Tahoma"/>
                <a:cs typeface="Tahoma"/>
              </a:rPr>
              <a:t>periodické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ukládání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určitého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údaje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(např.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návštěvnost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bazénu),</a:t>
            </a:r>
            <a:endParaRPr sz="1600" dirty="0">
              <a:latin typeface="Tahoma"/>
              <a:cs typeface="Tahoma"/>
            </a:endParaRPr>
          </a:p>
          <a:p>
            <a:pPr marL="698500" lvl="1" indent="-2286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600" spc="290" dirty="0">
                <a:latin typeface="Tahoma"/>
                <a:cs typeface="Tahoma"/>
              </a:rPr>
              <a:t>…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1951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/>
              <a:t>W</a:t>
            </a:r>
            <a:r>
              <a:rPr sz="2400" spc="155" dirty="0"/>
              <a:t>eb</a:t>
            </a:r>
            <a:r>
              <a:rPr sz="2400" spc="-150" dirty="0"/>
              <a:t> </a:t>
            </a:r>
            <a:r>
              <a:rPr sz="2400" spc="30" dirty="0"/>
              <a:t>sc</a:t>
            </a:r>
            <a:r>
              <a:rPr sz="2400" spc="-10" dirty="0"/>
              <a:t>r</a:t>
            </a:r>
            <a:r>
              <a:rPr sz="2400" spc="95" dirty="0"/>
              <a:t>aping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9258" y="1187196"/>
            <a:ext cx="4717542" cy="34061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59067"/>
            <a:ext cx="9144000" cy="599440"/>
            <a:chOff x="0" y="6259067"/>
            <a:chExt cx="9144000" cy="5994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59067"/>
              <a:ext cx="9143999" cy="598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63639"/>
              <a:ext cx="1371599" cy="59435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6329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/>
              <a:t>T</a:t>
            </a:r>
            <a:r>
              <a:rPr sz="2400" spc="45" dirty="0"/>
              <a:t>ypy</a:t>
            </a:r>
            <a:r>
              <a:rPr sz="2400" spc="-150" dirty="0"/>
              <a:t> </a:t>
            </a:r>
            <a:r>
              <a:rPr sz="2400" spc="70" dirty="0"/>
              <a:t>zd</a:t>
            </a:r>
            <a:r>
              <a:rPr sz="2400" spc="10" dirty="0"/>
              <a:t>r</a:t>
            </a:r>
            <a:r>
              <a:rPr sz="2400" spc="45" dirty="0"/>
              <a:t>ojů</a:t>
            </a:r>
            <a:r>
              <a:rPr sz="2400" spc="-150" dirty="0"/>
              <a:t> </a:t>
            </a:r>
            <a:r>
              <a:rPr sz="2400" spc="150" dirty="0"/>
              <a:t>o</a:t>
            </a:r>
            <a:r>
              <a:rPr sz="2400" spc="55" dirty="0"/>
              <a:t>nlin</a:t>
            </a:r>
            <a:r>
              <a:rPr sz="2400" spc="80" dirty="0"/>
              <a:t>e</a:t>
            </a:r>
            <a:r>
              <a:rPr sz="2400" spc="-145" dirty="0"/>
              <a:t> </a:t>
            </a:r>
            <a:r>
              <a:rPr sz="2400" spc="110" dirty="0"/>
              <a:t>d</a:t>
            </a:r>
            <a:r>
              <a:rPr sz="2400" spc="80" dirty="0"/>
              <a:t>a</a:t>
            </a:r>
            <a:r>
              <a:rPr sz="2400" spc="-45" dirty="0"/>
              <a:t>t</a:t>
            </a:r>
            <a:r>
              <a:rPr sz="2400" spc="-150" dirty="0"/>
              <a:t> </a:t>
            </a:r>
            <a:r>
              <a:rPr sz="2400" spc="35" dirty="0"/>
              <a:t>na</a:t>
            </a:r>
            <a:r>
              <a:rPr sz="2400" spc="-140" dirty="0"/>
              <a:t> </a:t>
            </a:r>
            <a:r>
              <a:rPr sz="2400" spc="90" dirty="0"/>
              <a:t>web</a:t>
            </a:r>
            <a:r>
              <a:rPr sz="2400" spc="85" dirty="0"/>
              <a:t>u</a:t>
            </a:r>
            <a:r>
              <a:rPr sz="2400" spc="-155" dirty="0"/>
              <a:t> </a:t>
            </a:r>
            <a:r>
              <a:rPr sz="2400" spc="-20" dirty="0"/>
              <a:t>k</a:t>
            </a:r>
            <a:r>
              <a:rPr sz="2400" spc="105" dirty="0"/>
              <a:t>e</a:t>
            </a:r>
            <a:r>
              <a:rPr sz="2400" spc="-145" dirty="0"/>
              <a:t> </a:t>
            </a:r>
            <a:r>
              <a:rPr sz="2400" spc="30" dirty="0"/>
              <a:t>sc</a:t>
            </a:r>
            <a:r>
              <a:rPr sz="2400" spc="-5" dirty="0"/>
              <a:t>r</a:t>
            </a:r>
            <a:r>
              <a:rPr sz="2400" spc="70" dirty="0"/>
              <a:t>apov</a:t>
            </a:r>
            <a:r>
              <a:rPr sz="2400" spc="80" dirty="0"/>
              <a:t>á</a:t>
            </a:r>
            <a:r>
              <a:rPr sz="2400" spc="45" dirty="0"/>
              <a:t>ní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280165"/>
            <a:ext cx="3710939" cy="235510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6437" y="4616195"/>
            <a:ext cx="8254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1F2021"/>
                </a:solidFill>
                <a:latin typeface="Tahoma"/>
                <a:cs typeface="Tahoma"/>
              </a:rPr>
              <a:t>Web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scraping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se</a:t>
            </a:r>
            <a:r>
              <a:rPr sz="1800" spc="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nejčastěji </a:t>
            </a:r>
            <a:r>
              <a:rPr sz="1800" spc="40" dirty="0" err="1">
                <a:solidFill>
                  <a:srgbClr val="1F2021"/>
                </a:solidFill>
                <a:latin typeface="Tahoma"/>
                <a:cs typeface="Tahoma"/>
              </a:rPr>
              <a:t>považuje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lang="cs-CZ" sz="1800" spc="40" dirty="0">
                <a:solidFill>
                  <a:srgbClr val="1F2021"/>
                </a:solidFill>
                <a:latin typeface="Tahoma"/>
                <a:cs typeface="Tahoma"/>
              </a:rPr>
              <a:t>za </a:t>
            </a:r>
            <a:r>
              <a:rPr sz="1800" spc="35" dirty="0" err="1">
                <a:solidFill>
                  <a:srgbClr val="1F2021"/>
                </a:solidFill>
                <a:latin typeface="Tahoma"/>
                <a:cs typeface="Tahoma"/>
              </a:rPr>
              <a:t>odchytávání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elementů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html </a:t>
            </a:r>
            <a:r>
              <a:rPr sz="1800" spc="-15" dirty="0">
                <a:solidFill>
                  <a:srgbClr val="1F2021"/>
                </a:solidFill>
                <a:latin typeface="Tahoma"/>
                <a:cs typeface="Tahoma"/>
              </a:rPr>
              <a:t>(resp. </a:t>
            </a:r>
            <a:r>
              <a:rPr sz="1800" spc="-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2021"/>
                </a:solidFill>
                <a:latin typeface="Tahoma"/>
                <a:cs typeface="Tahoma"/>
              </a:rPr>
              <a:t>parsování</a:t>
            </a:r>
            <a:r>
              <a:rPr sz="1800" b="1" spc="-75" dirty="0">
                <a:solidFill>
                  <a:srgbClr val="1F2021"/>
                </a:solidFill>
                <a:latin typeface="Tahoma"/>
                <a:cs typeface="Tahoma"/>
              </a:rPr>
              <a:t> html</a:t>
            </a:r>
            <a:r>
              <a:rPr sz="1800" spc="-75" dirty="0">
                <a:solidFill>
                  <a:srgbClr val="1F2021"/>
                </a:solidFill>
                <a:latin typeface="Tahoma"/>
                <a:cs typeface="Tahoma"/>
              </a:rPr>
              <a:t>),</a:t>
            </a:r>
            <a:r>
              <a:rPr sz="1800" spc="-16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ale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2021"/>
                </a:solidFill>
                <a:latin typeface="Tahoma"/>
                <a:cs typeface="Tahoma"/>
              </a:rPr>
              <a:t>může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2021"/>
                </a:solidFill>
                <a:latin typeface="Tahoma"/>
                <a:cs typeface="Tahoma"/>
              </a:rPr>
              <a:t>jít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i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1F2021"/>
                </a:solidFill>
                <a:latin typeface="Tahoma"/>
                <a:cs typeface="Tahoma"/>
              </a:rPr>
              <a:t>o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2021"/>
                </a:solidFill>
                <a:latin typeface="Tahoma"/>
                <a:cs typeface="Tahoma"/>
              </a:rPr>
              <a:t>další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2021"/>
                </a:solidFill>
                <a:latin typeface="Tahoma"/>
                <a:cs typeface="Tahoma"/>
              </a:rPr>
              <a:t>formy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2021"/>
                </a:solidFill>
                <a:latin typeface="Tahoma"/>
                <a:cs typeface="Tahoma"/>
              </a:rPr>
              <a:t>spojené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Tahoma"/>
                <a:cs typeface="Tahoma"/>
              </a:rPr>
              <a:t>s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2021"/>
                </a:solidFill>
                <a:latin typeface="Tahoma"/>
                <a:cs typeface="Tahoma"/>
              </a:rPr>
              <a:t>reverzním</a:t>
            </a:r>
            <a:r>
              <a:rPr sz="1800" b="1" spc="-6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2021"/>
                </a:solidFill>
                <a:latin typeface="Tahoma"/>
                <a:cs typeface="Tahoma"/>
              </a:rPr>
              <a:t>inženýrstvím </a:t>
            </a:r>
            <a:r>
              <a:rPr sz="1800" b="1" spc="-51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aplikací</a:t>
            </a:r>
            <a:r>
              <a:rPr sz="1800" spc="-13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extrakcí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1F2021"/>
                </a:solidFill>
                <a:latin typeface="Tahoma"/>
                <a:cs typeface="Tahoma"/>
              </a:rPr>
              <a:t>dat.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594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Typy</a:t>
            </a:r>
            <a:r>
              <a:rPr sz="2400" spc="-130" dirty="0"/>
              <a:t> </a:t>
            </a:r>
            <a:r>
              <a:rPr sz="2400" spc="25" dirty="0"/>
              <a:t>(časoprostorových)</a:t>
            </a:r>
            <a:r>
              <a:rPr sz="2400" spc="-130" dirty="0"/>
              <a:t> </a:t>
            </a:r>
            <a:r>
              <a:rPr sz="2400" spc="60" dirty="0"/>
              <a:t>geografických</a:t>
            </a:r>
            <a:r>
              <a:rPr sz="2400" spc="-130" dirty="0"/>
              <a:t> </a:t>
            </a:r>
            <a:r>
              <a:rPr sz="2400" spc="50" dirty="0"/>
              <a:t>dat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100" y="1414127"/>
            <a:ext cx="1504950" cy="12013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9050" y="1770087"/>
            <a:ext cx="1504950" cy="8454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2450" y="1770087"/>
            <a:ext cx="1504950" cy="8517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7984" y="3084575"/>
            <a:ext cx="25019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15" dirty="0">
                <a:solidFill>
                  <a:srgbClr val="1F2021"/>
                </a:solidFill>
                <a:latin typeface="Tahoma"/>
                <a:cs typeface="Tahoma"/>
              </a:rPr>
              <a:t>aktuální</a:t>
            </a:r>
            <a:r>
              <a:rPr sz="14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1F2021"/>
                </a:solidFill>
                <a:latin typeface="Tahoma"/>
                <a:cs typeface="Tahoma"/>
              </a:rPr>
              <a:t>obsazenost</a:t>
            </a:r>
            <a:r>
              <a:rPr sz="14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1F2021"/>
                </a:solidFill>
                <a:latin typeface="Tahoma"/>
                <a:cs typeface="Tahoma"/>
              </a:rPr>
              <a:t>parkoviště</a:t>
            </a:r>
            <a:endParaRPr sz="1400">
              <a:latin typeface="Tahoma"/>
              <a:cs typeface="Tahoma"/>
            </a:endParaRPr>
          </a:p>
          <a:p>
            <a:pPr marL="12700" marR="727075" indent="1181735">
              <a:lnSpc>
                <a:spcPct val="100000"/>
              </a:lnSpc>
            </a:pPr>
            <a:r>
              <a:rPr sz="1400" spc="-10" dirty="0">
                <a:solidFill>
                  <a:srgbClr val="1F2021"/>
                </a:solidFill>
                <a:latin typeface="Tahoma"/>
                <a:cs typeface="Tahoma"/>
              </a:rPr>
              <a:t>vs </a:t>
            </a:r>
            <a:r>
              <a:rPr sz="1400" spc="-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1F2021"/>
                </a:solidFill>
                <a:latin typeface="Tahoma"/>
                <a:cs typeface="Tahoma"/>
              </a:rPr>
              <a:t>go</a:t>
            </a:r>
            <a:r>
              <a:rPr sz="1400" spc="85" dirty="0">
                <a:solidFill>
                  <a:srgbClr val="1F2021"/>
                </a:solidFill>
                <a:latin typeface="Tahoma"/>
                <a:cs typeface="Tahoma"/>
              </a:rPr>
              <a:t>o</a:t>
            </a:r>
            <a:r>
              <a:rPr sz="1400" spc="65" dirty="0">
                <a:solidFill>
                  <a:srgbClr val="1F2021"/>
                </a:solidFill>
                <a:latin typeface="Tahoma"/>
                <a:cs typeface="Tahoma"/>
              </a:rPr>
              <a:t>gle</a:t>
            </a:r>
            <a:r>
              <a:rPr sz="14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2021"/>
                </a:solidFill>
                <a:latin typeface="Tahoma"/>
                <a:cs typeface="Tahoma"/>
              </a:rPr>
              <a:t>popula</a:t>
            </a:r>
            <a:r>
              <a:rPr sz="1400" spc="-5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4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2021"/>
                </a:solidFill>
                <a:latin typeface="Tahoma"/>
                <a:cs typeface="Tahoma"/>
              </a:rPr>
              <a:t>times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8770" y="3138424"/>
            <a:ext cx="25660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solidFill>
                  <a:srgbClr val="1F2021"/>
                </a:solidFill>
                <a:latin typeface="Tahoma"/>
                <a:cs typeface="Tahoma"/>
              </a:rPr>
              <a:t>j</a:t>
            </a:r>
            <a:r>
              <a:rPr sz="1400" spc="10" dirty="0">
                <a:solidFill>
                  <a:srgbClr val="1F2021"/>
                </a:solidFill>
                <a:latin typeface="Tahoma"/>
                <a:cs typeface="Tahoma"/>
              </a:rPr>
              <a:t>iž</a:t>
            </a:r>
            <a:r>
              <a:rPr sz="14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2021"/>
                </a:solidFill>
                <a:latin typeface="Tahoma"/>
                <a:cs typeface="Tahoma"/>
              </a:rPr>
              <a:t>z</a:t>
            </a:r>
            <a:r>
              <a:rPr sz="1400" spc="-10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400" spc="10" dirty="0">
                <a:solidFill>
                  <a:srgbClr val="1F2021"/>
                </a:solidFill>
                <a:latin typeface="Tahoma"/>
                <a:cs typeface="Tahoma"/>
              </a:rPr>
              <a:t>zn</a:t>
            </a:r>
            <a:r>
              <a:rPr sz="1400" spc="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400" spc="40" dirty="0">
                <a:solidFill>
                  <a:srgbClr val="1F2021"/>
                </a:solidFill>
                <a:latin typeface="Tahoma"/>
                <a:cs typeface="Tahoma"/>
              </a:rPr>
              <a:t>men</a:t>
            </a:r>
            <a:r>
              <a:rPr sz="1400" spc="30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400" spc="25" dirty="0">
                <a:solidFill>
                  <a:srgbClr val="1F2021"/>
                </a:solidFill>
                <a:latin typeface="Tahoma"/>
                <a:cs typeface="Tahoma"/>
              </a:rPr>
              <a:t>n</a:t>
            </a:r>
            <a:r>
              <a:rPr sz="1400" spc="10" dirty="0">
                <a:solidFill>
                  <a:srgbClr val="1F2021"/>
                </a:solidFill>
                <a:latin typeface="Tahoma"/>
                <a:cs typeface="Tahoma"/>
              </a:rPr>
              <a:t>á</a:t>
            </a:r>
            <a:r>
              <a:rPr sz="1400" spc="-7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2021"/>
                </a:solidFill>
                <a:latin typeface="Tahoma"/>
                <a:cs typeface="Tahoma"/>
              </a:rPr>
              <a:t>mě</a:t>
            </a:r>
            <a:r>
              <a:rPr sz="1400" spc="-5" dirty="0">
                <a:solidFill>
                  <a:srgbClr val="1F2021"/>
                </a:solidFill>
                <a:latin typeface="Tahoma"/>
                <a:cs typeface="Tahoma"/>
              </a:rPr>
              <a:t>ř</a:t>
            </a:r>
            <a:r>
              <a:rPr sz="1400" spc="40" dirty="0">
                <a:solidFill>
                  <a:srgbClr val="1F2021"/>
                </a:solidFill>
                <a:latin typeface="Tahoma"/>
                <a:cs typeface="Tahoma"/>
              </a:rPr>
              <a:t>ení</a:t>
            </a:r>
            <a:r>
              <a:rPr sz="1400" spc="-8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1F2021"/>
                </a:solidFill>
                <a:latin typeface="Tahoma"/>
                <a:cs typeface="Tahoma"/>
              </a:rPr>
              <a:t>teploty</a:t>
            </a:r>
            <a:endParaRPr sz="1400">
              <a:latin typeface="Tahoma"/>
              <a:cs typeface="Tahoma"/>
            </a:endParaRPr>
          </a:p>
          <a:p>
            <a:pPr marL="1333500">
              <a:lnSpc>
                <a:spcPct val="100000"/>
              </a:lnSpc>
            </a:pPr>
            <a:r>
              <a:rPr sz="1400" spc="-10" dirty="0">
                <a:solidFill>
                  <a:srgbClr val="1F2021"/>
                </a:solidFill>
                <a:latin typeface="Tahoma"/>
                <a:cs typeface="Tahoma"/>
              </a:rPr>
              <a:t>vs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400" spc="15" dirty="0">
                <a:solidFill>
                  <a:srgbClr val="1F2021"/>
                </a:solidFill>
                <a:latin typeface="Tahoma"/>
                <a:cs typeface="Tahoma"/>
              </a:rPr>
              <a:t>ktuální</a:t>
            </a:r>
            <a:r>
              <a:rPr sz="1400" spc="-8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1F2021"/>
                </a:solidFill>
                <a:latin typeface="Tahoma"/>
                <a:cs typeface="Tahoma"/>
              </a:rPr>
              <a:t>teplot</a:t>
            </a:r>
            <a:r>
              <a:rPr sz="1400" spc="10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12700" marR="503555" indent="1320800">
              <a:lnSpc>
                <a:spcPct val="100000"/>
              </a:lnSpc>
            </a:pPr>
            <a:r>
              <a:rPr sz="1400" spc="-10" dirty="0">
                <a:solidFill>
                  <a:srgbClr val="1F2021"/>
                </a:solidFill>
                <a:latin typeface="Tahoma"/>
                <a:cs typeface="Tahoma"/>
              </a:rPr>
              <a:t>vs </a:t>
            </a:r>
            <a:r>
              <a:rPr sz="1400" spc="-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predikce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budoucí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teploty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7197" y="3084575"/>
            <a:ext cx="20828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25" dirty="0">
                <a:solidFill>
                  <a:srgbClr val="1F2021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1F2021"/>
                </a:solidFill>
                <a:latin typeface="Tahoma"/>
                <a:cs typeface="Tahoma"/>
              </a:rPr>
              <a:t>ávště</a:t>
            </a:r>
            <a:r>
              <a:rPr sz="1400" spc="25" dirty="0">
                <a:solidFill>
                  <a:srgbClr val="1F2021"/>
                </a:solidFill>
                <a:latin typeface="Tahoma"/>
                <a:cs typeface="Tahoma"/>
              </a:rPr>
              <a:t>vno</a:t>
            </a:r>
            <a:r>
              <a:rPr sz="1400" spc="10" dirty="0">
                <a:solidFill>
                  <a:srgbClr val="1F2021"/>
                </a:solidFill>
                <a:latin typeface="Tahoma"/>
                <a:cs typeface="Tahoma"/>
              </a:rPr>
              <a:t>s</a:t>
            </a:r>
            <a:r>
              <a:rPr sz="1400" spc="-30" dirty="0">
                <a:solidFill>
                  <a:srgbClr val="1F2021"/>
                </a:solidFill>
                <a:latin typeface="Tahoma"/>
                <a:cs typeface="Tahoma"/>
              </a:rPr>
              <a:t>t</a:t>
            </a:r>
            <a:r>
              <a:rPr sz="1400" spc="-7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F2021"/>
                </a:solidFill>
                <a:latin typeface="Tahoma"/>
                <a:cs typeface="Tahoma"/>
              </a:rPr>
              <a:t>v</a:t>
            </a:r>
            <a:r>
              <a:rPr sz="1400" spc="-9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2021"/>
                </a:solidFill>
                <a:latin typeface="Tahoma"/>
                <a:cs typeface="Tahoma"/>
              </a:rPr>
              <a:t>p</a:t>
            </a:r>
            <a:r>
              <a:rPr sz="1400" spc="15" dirty="0">
                <a:solidFill>
                  <a:srgbClr val="1F2021"/>
                </a:solidFill>
                <a:latin typeface="Tahoma"/>
                <a:cs typeface="Tahoma"/>
              </a:rPr>
              <a:t>r</a:t>
            </a:r>
            <a:r>
              <a:rPr sz="1400" spc="45" dirty="0">
                <a:solidFill>
                  <a:srgbClr val="1F2021"/>
                </a:solidFill>
                <a:latin typeface="Tahoma"/>
                <a:cs typeface="Tahoma"/>
              </a:rPr>
              <a:t>ocentech</a:t>
            </a:r>
            <a:endParaRPr sz="1400">
              <a:latin typeface="Tahoma"/>
              <a:cs typeface="Tahoma"/>
            </a:endParaRPr>
          </a:p>
          <a:p>
            <a:pPr marL="12700" marR="509905" indent="1181735">
              <a:lnSpc>
                <a:spcPct val="100000"/>
              </a:lnSpc>
            </a:pPr>
            <a:r>
              <a:rPr sz="1400" spc="-10" dirty="0">
                <a:solidFill>
                  <a:srgbClr val="1F2021"/>
                </a:solidFill>
                <a:latin typeface="Tahoma"/>
                <a:cs typeface="Tahoma"/>
              </a:rPr>
              <a:t>vs </a:t>
            </a:r>
            <a:r>
              <a:rPr sz="1400" spc="-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1F2021"/>
                </a:solidFill>
                <a:latin typeface="Tahoma"/>
                <a:cs typeface="Tahoma"/>
              </a:rPr>
              <a:t>návštěvnost</a:t>
            </a:r>
            <a:r>
              <a:rPr sz="1400" spc="-10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1F2021"/>
                </a:solidFill>
                <a:latin typeface="Tahoma"/>
                <a:cs typeface="Tahoma"/>
              </a:rPr>
              <a:t>přesná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277" y="4616195"/>
            <a:ext cx="8011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Některé</a:t>
            </a:r>
            <a:r>
              <a:rPr sz="1800" spc="-12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2021"/>
                </a:solidFill>
                <a:latin typeface="Tahoma"/>
                <a:cs typeface="Tahoma"/>
              </a:rPr>
              <a:t>scrapování</a:t>
            </a:r>
            <a:r>
              <a:rPr sz="1800" spc="-10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2021"/>
                </a:solidFill>
                <a:latin typeface="Tahoma"/>
                <a:cs typeface="Tahoma"/>
              </a:rPr>
              <a:t>je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nutné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2021"/>
                </a:solidFill>
                <a:latin typeface="Tahoma"/>
                <a:cs typeface="Tahoma"/>
              </a:rPr>
              <a:t>automatizovat</a:t>
            </a:r>
            <a:r>
              <a:rPr sz="1800" b="1" spc="-8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2021"/>
                </a:solidFill>
                <a:latin typeface="Tahoma"/>
                <a:cs typeface="Tahoma"/>
              </a:rPr>
              <a:t>(např.</a:t>
            </a:r>
            <a:r>
              <a:rPr sz="1800" spc="-17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2021"/>
                </a:solidFill>
                <a:latin typeface="Tahoma"/>
                <a:cs typeface="Tahoma"/>
              </a:rPr>
              <a:t>pokud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2021"/>
                </a:solidFill>
                <a:latin typeface="Tahoma"/>
                <a:cs typeface="Tahoma"/>
              </a:rPr>
              <a:t>chceme</a:t>
            </a:r>
            <a:r>
              <a:rPr sz="1800" spc="-12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1F2021"/>
                </a:solidFill>
                <a:latin typeface="Tahoma"/>
                <a:cs typeface="Tahoma"/>
              </a:rPr>
              <a:t>sbírat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F2021"/>
                </a:solidFill>
                <a:latin typeface="Tahoma"/>
                <a:cs typeface="Tahoma"/>
              </a:rPr>
              <a:t>údaj </a:t>
            </a:r>
            <a:r>
              <a:rPr sz="1800" spc="-55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1F2021"/>
                </a:solidFill>
                <a:latin typeface="Tahoma"/>
                <a:cs typeface="Tahoma"/>
              </a:rPr>
              <a:t>o</a:t>
            </a:r>
            <a:r>
              <a:rPr sz="1800" spc="-12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návštěvnosti</a:t>
            </a:r>
            <a:r>
              <a:rPr sz="1800" spc="-9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2021"/>
                </a:solidFill>
                <a:latin typeface="Tahoma"/>
                <a:cs typeface="Tahoma"/>
              </a:rPr>
              <a:t>v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2021"/>
                </a:solidFill>
                <a:latin typeface="Tahoma"/>
                <a:cs typeface="Tahoma"/>
              </a:rPr>
              <a:t>čase</a:t>
            </a:r>
            <a:r>
              <a:rPr sz="1800" spc="-125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1F2021"/>
                </a:solidFill>
                <a:latin typeface="Tahoma"/>
                <a:cs typeface="Tahoma"/>
              </a:rPr>
              <a:t>a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2021"/>
                </a:solidFill>
                <a:latin typeface="Tahoma"/>
                <a:cs typeface="Tahoma"/>
              </a:rPr>
              <a:t>sestavit</a:t>
            </a:r>
            <a:r>
              <a:rPr sz="1800" spc="-114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2021"/>
                </a:solidFill>
                <a:latin typeface="Tahoma"/>
                <a:cs typeface="Tahoma"/>
              </a:rPr>
              <a:t>časovou</a:t>
            </a:r>
            <a:r>
              <a:rPr sz="1800" spc="-110" dirty="0">
                <a:solidFill>
                  <a:srgbClr val="1F2021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Tahoma"/>
                <a:cs typeface="Tahoma"/>
              </a:rPr>
              <a:t>řadu).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4915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/>
              <a:t>T</a:t>
            </a:r>
            <a:r>
              <a:rPr sz="2400" spc="45" dirty="0"/>
              <a:t>ypy</a:t>
            </a:r>
            <a:r>
              <a:rPr sz="2400" spc="-150" dirty="0"/>
              <a:t> </a:t>
            </a:r>
            <a:r>
              <a:rPr sz="2400" spc="35" dirty="0"/>
              <a:t>čas</a:t>
            </a:r>
            <a:r>
              <a:rPr sz="2400" spc="130" dirty="0"/>
              <a:t>op</a:t>
            </a:r>
            <a:r>
              <a:rPr sz="2400" spc="40" dirty="0"/>
              <a:t>r</a:t>
            </a:r>
            <a:r>
              <a:rPr sz="2400" spc="55" dirty="0"/>
              <a:t>osto</a:t>
            </a:r>
            <a:r>
              <a:rPr sz="2400" spc="-5" dirty="0"/>
              <a:t>r</a:t>
            </a:r>
            <a:r>
              <a:rPr sz="2400" spc="50" dirty="0"/>
              <a:t>ových</a:t>
            </a:r>
            <a:r>
              <a:rPr sz="2400" spc="-165" dirty="0"/>
              <a:t> </a:t>
            </a:r>
            <a:r>
              <a:rPr sz="2400" spc="110" dirty="0"/>
              <a:t>d</a:t>
            </a:r>
            <a:r>
              <a:rPr sz="2400" spc="80" dirty="0"/>
              <a:t>a</a:t>
            </a:r>
            <a:r>
              <a:rPr sz="2400" spc="-45" dirty="0"/>
              <a:t>t</a:t>
            </a:r>
            <a:r>
              <a:rPr sz="2400" spc="-150" dirty="0"/>
              <a:t> </a:t>
            </a:r>
            <a:r>
              <a:rPr sz="2400" spc="-105" dirty="0"/>
              <a:t>-</a:t>
            </a:r>
            <a:r>
              <a:rPr sz="2400" spc="-160" dirty="0"/>
              <a:t> </a:t>
            </a:r>
            <a:r>
              <a:rPr sz="2400" spc="35" dirty="0"/>
              <a:t>u</a:t>
            </a:r>
            <a:r>
              <a:rPr sz="2400" spc="20" dirty="0"/>
              <a:t>k</a:t>
            </a:r>
            <a:r>
              <a:rPr sz="2400" spc="5" dirty="0"/>
              <a:t>ázk</a:t>
            </a:r>
            <a:r>
              <a:rPr sz="2400" spc="20" dirty="0"/>
              <a:t>a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473" y="1742273"/>
            <a:ext cx="4716018" cy="30811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941" y="1392936"/>
            <a:ext cx="2368295" cy="43456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201165"/>
            <a:ext cx="7432675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Základní</a:t>
            </a:r>
            <a:r>
              <a:rPr sz="2400" b="1" spc="-14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rozdělení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Tahoma"/>
                <a:cs typeface="Tahoma"/>
              </a:rPr>
              <a:t>Jednoduché</a:t>
            </a:r>
            <a:r>
              <a:rPr sz="1800" b="1" spc="-80" dirty="0">
                <a:latin typeface="Tahoma"/>
                <a:cs typeface="Tahoma"/>
              </a:rPr>
              <a:t> s </a:t>
            </a:r>
            <a:r>
              <a:rPr sz="1800" b="1" spc="-90" dirty="0">
                <a:latin typeface="Tahoma"/>
                <a:cs typeface="Tahoma"/>
              </a:rPr>
              <a:t>GUI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spc="-265" dirty="0">
                <a:latin typeface="Tahoma"/>
                <a:cs typeface="Tahoma"/>
              </a:rPr>
              <a:t>–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např.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Web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Scraper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plugin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webový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prohlížeč</a:t>
            </a:r>
            <a:endParaRPr sz="1800">
              <a:latin typeface="Tahoma"/>
              <a:cs typeface="Tahoma"/>
            </a:endParaRPr>
          </a:p>
          <a:p>
            <a:pPr marL="241300" marR="220979" indent="-2286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40" dirty="0">
                <a:latin typeface="Tahoma"/>
                <a:cs typeface="Tahoma"/>
              </a:rPr>
              <a:t>Složitější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pro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programovací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jazyky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spc="-265" dirty="0">
                <a:latin typeface="Tahoma"/>
                <a:cs typeface="Tahoma"/>
              </a:rPr>
              <a:t>–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např.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knihovny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python/R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(např.</a:t>
            </a:r>
            <a:r>
              <a:rPr sz="1800" spc="-17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rvest)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50" dirty="0">
                <a:latin typeface="Tahoma"/>
                <a:cs typeface="Tahoma"/>
              </a:rPr>
              <a:t>Vlas</a:t>
            </a:r>
            <a:r>
              <a:rPr sz="1800" b="1" spc="-35" dirty="0">
                <a:latin typeface="Tahoma"/>
                <a:cs typeface="Tahoma"/>
              </a:rPr>
              <a:t>t</a:t>
            </a:r>
            <a:r>
              <a:rPr sz="1800" b="1" spc="-45" dirty="0">
                <a:latin typeface="Tahoma"/>
                <a:cs typeface="Tahoma"/>
              </a:rPr>
              <a:t>n</a:t>
            </a:r>
            <a:r>
              <a:rPr sz="1800" b="1" spc="-20" dirty="0">
                <a:latin typeface="Tahoma"/>
                <a:cs typeface="Tahoma"/>
              </a:rPr>
              <a:t>í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s</a:t>
            </a:r>
            <a:r>
              <a:rPr sz="1800" b="1" spc="-45" dirty="0">
                <a:latin typeface="Tahoma"/>
                <a:cs typeface="Tahoma"/>
              </a:rPr>
              <a:t>k</a:t>
            </a:r>
            <a:r>
              <a:rPr sz="1800" b="1" spc="-70" dirty="0">
                <a:latin typeface="Tahoma"/>
                <a:cs typeface="Tahoma"/>
              </a:rPr>
              <a:t>ripty</a:t>
            </a:r>
            <a:r>
              <a:rPr sz="1800" b="1" spc="-80" dirty="0">
                <a:latin typeface="Tahoma"/>
                <a:cs typeface="Tahoma"/>
              </a:rPr>
              <a:t>/</a:t>
            </a:r>
            <a:r>
              <a:rPr sz="1800" b="1" spc="-20" dirty="0">
                <a:latin typeface="Tahoma"/>
                <a:cs typeface="Tahoma"/>
              </a:rPr>
              <a:t>p</a:t>
            </a:r>
            <a:r>
              <a:rPr sz="1800" b="1" spc="-40" dirty="0">
                <a:latin typeface="Tahoma"/>
                <a:cs typeface="Tahoma"/>
              </a:rPr>
              <a:t>r</a:t>
            </a:r>
            <a:r>
              <a:rPr sz="1800" b="1" dirty="0">
                <a:latin typeface="Tahoma"/>
                <a:cs typeface="Tahoma"/>
              </a:rPr>
              <a:t>og</a:t>
            </a:r>
            <a:r>
              <a:rPr sz="1800" b="1" spc="-30" dirty="0">
                <a:latin typeface="Tahoma"/>
                <a:cs typeface="Tahoma"/>
              </a:rPr>
              <a:t>r</a:t>
            </a:r>
            <a:r>
              <a:rPr sz="1800" b="1" spc="-45" dirty="0">
                <a:latin typeface="Tahoma"/>
                <a:cs typeface="Tahoma"/>
              </a:rPr>
              <a:t>amy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35" dirty="0">
                <a:latin typeface="Tahoma"/>
                <a:cs typeface="Tahoma"/>
              </a:rPr>
              <a:t>Komerční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cloudové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platformy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spc="-265" dirty="0">
                <a:latin typeface="Tahoma"/>
                <a:cs typeface="Tahoma"/>
              </a:rPr>
              <a:t>–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např.</a:t>
            </a:r>
            <a:r>
              <a:rPr sz="1800" spc="-1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Apify,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Octoparse,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Scrapestack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4534407"/>
            <a:ext cx="559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FF0000"/>
                </a:solidFill>
                <a:latin typeface="Tahoma"/>
                <a:cs typeface="Tahoma"/>
              </a:rPr>
              <a:t>J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aké</a:t>
            </a: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js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výhody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nevýhod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ahoma"/>
                <a:cs typeface="Tahoma"/>
              </a:rPr>
              <a:t>jedno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livých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Tahoma"/>
                <a:cs typeface="Tahoma"/>
              </a:rPr>
              <a:t>řeše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ní?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329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/>
              <a:t>Web</a:t>
            </a:r>
            <a:r>
              <a:rPr sz="2400" spc="-170" dirty="0"/>
              <a:t> </a:t>
            </a:r>
            <a:r>
              <a:rPr sz="2400" spc="45" dirty="0"/>
              <a:t>scraping:</a:t>
            </a:r>
            <a:r>
              <a:rPr sz="2400" spc="-170" dirty="0"/>
              <a:t> </a:t>
            </a:r>
            <a:r>
              <a:rPr sz="2400" spc="40" dirty="0"/>
              <a:t>Nástroje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136397"/>
            <a:ext cx="6616700" cy="1146810"/>
          </a:xfrm>
          <a:custGeom>
            <a:avLst/>
            <a:gdLst/>
            <a:ahLst/>
            <a:cxnLst/>
            <a:rect l="l" t="t" r="r" b="b"/>
            <a:pathLst>
              <a:path w="6616700" h="1146810">
                <a:moveTo>
                  <a:pt x="6616446" y="0"/>
                </a:moveTo>
                <a:lnTo>
                  <a:pt x="0" y="0"/>
                </a:lnTo>
                <a:lnTo>
                  <a:pt x="0" y="1146810"/>
                </a:lnTo>
                <a:lnTo>
                  <a:pt x="6616446" y="1146810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294" y="273304"/>
            <a:ext cx="5786120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50"/>
              </a:lnSpc>
              <a:spcBef>
                <a:spcPts val="95"/>
              </a:spcBef>
            </a:pPr>
            <a:r>
              <a:rPr sz="3200" spc="-70" dirty="0"/>
              <a:t>Pr</a:t>
            </a:r>
            <a:r>
              <a:rPr sz="3200" spc="45" dirty="0"/>
              <a:t>ojekt</a:t>
            </a:r>
            <a:r>
              <a:rPr sz="3200" spc="-200" dirty="0"/>
              <a:t> </a:t>
            </a:r>
            <a:r>
              <a:rPr sz="3200" spc="-10" dirty="0"/>
              <a:t>č.</a:t>
            </a:r>
            <a:r>
              <a:rPr sz="3200" spc="-290" dirty="0"/>
              <a:t> </a:t>
            </a:r>
            <a:r>
              <a:rPr sz="3200" spc="105" dirty="0"/>
              <a:t>2</a:t>
            </a:r>
            <a:r>
              <a:rPr sz="3200" spc="-190" dirty="0"/>
              <a:t> </a:t>
            </a:r>
            <a:r>
              <a:rPr sz="3200" spc="-470" dirty="0"/>
              <a:t>–</a:t>
            </a:r>
            <a:r>
              <a:rPr sz="3200" spc="-204" dirty="0"/>
              <a:t> </a:t>
            </a:r>
            <a:r>
              <a:rPr sz="3200" spc="80" dirty="0"/>
              <a:t>Příp</a:t>
            </a:r>
            <a:r>
              <a:rPr sz="3200" spc="25" dirty="0"/>
              <a:t>r</a:t>
            </a:r>
            <a:r>
              <a:rPr sz="3200" dirty="0"/>
              <a:t>av</a:t>
            </a:r>
            <a:r>
              <a:rPr sz="3200" spc="5" dirty="0"/>
              <a:t>a</a:t>
            </a:r>
            <a:r>
              <a:rPr sz="3200" spc="-180" dirty="0"/>
              <a:t> </a:t>
            </a:r>
            <a:r>
              <a:rPr sz="3200" spc="45" dirty="0"/>
              <a:t>na</a:t>
            </a:r>
            <a:r>
              <a:rPr sz="3200" spc="-190" dirty="0"/>
              <a:t> </a:t>
            </a:r>
            <a:r>
              <a:rPr sz="3200" spc="75" dirty="0"/>
              <a:t>zad</a:t>
            </a:r>
            <a:r>
              <a:rPr sz="3200" spc="85" dirty="0"/>
              <a:t>á</a:t>
            </a:r>
            <a:r>
              <a:rPr sz="3200" spc="65" dirty="0"/>
              <a:t>ní</a:t>
            </a:r>
            <a:endParaRPr sz="3200"/>
          </a:p>
          <a:p>
            <a:pPr marL="12700">
              <a:lnSpc>
                <a:spcPts val="2310"/>
              </a:lnSpc>
            </a:pPr>
            <a:r>
              <a:rPr sz="2000" spc="35" dirty="0"/>
              <a:t>Prostudování</a:t>
            </a:r>
            <a:r>
              <a:rPr sz="2000" spc="-114" dirty="0"/>
              <a:t> </a:t>
            </a:r>
            <a:r>
              <a:rPr sz="2000" spc="65" dirty="0"/>
              <a:t>nového</a:t>
            </a:r>
            <a:r>
              <a:rPr sz="2000" spc="-125" dirty="0"/>
              <a:t> </a:t>
            </a:r>
            <a:r>
              <a:rPr sz="2000" spc="20" dirty="0"/>
              <a:t>tématu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74" y="2648726"/>
            <a:ext cx="2951988" cy="28864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1557" y="2175846"/>
            <a:ext cx="2291760" cy="33802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33038" y="5619750"/>
            <a:ext cx="2106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https://is.muni.cz/auth/el/sci/jaro2023/ </a:t>
            </a:r>
            <a:r>
              <a:rPr sz="900" spc="1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9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Z7894/um/cviceni/cv_01/inspirace/Anal </a:t>
            </a:r>
            <a:r>
              <a:rPr sz="900" spc="-27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9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yticka-vychodiska-ISR-BMO-21-1.pdf </a:t>
            </a:r>
            <a:r>
              <a:rPr sz="900" spc="15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9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(kapitola</a:t>
            </a:r>
            <a:r>
              <a:rPr sz="9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9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5"/>
              </a:rPr>
              <a:t>7)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922" y="5657088"/>
            <a:ext cx="181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spc="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h</a:t>
            </a:r>
            <a:r>
              <a:rPr sz="900" u="sng" spc="-2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tt</a:t>
            </a:r>
            <a:r>
              <a:rPr sz="900" u="sng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ps:/</a:t>
            </a:r>
            <a:r>
              <a:rPr sz="900" u="sng" spc="-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/</a:t>
            </a:r>
            <a:r>
              <a:rPr sz="900" u="sng" spc="2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da</a:t>
            </a:r>
            <a:r>
              <a:rPr sz="900" u="sng" spc="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ta.brn</a:t>
            </a:r>
            <a:r>
              <a:rPr sz="900" u="sng" spc="2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o</a:t>
            </a:r>
            <a:r>
              <a:rPr sz="900" u="sng" spc="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.cz/pages</a:t>
            </a:r>
            <a:r>
              <a:rPr sz="900" u="sng" spc="-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/</a:t>
            </a:r>
            <a:r>
              <a:rPr sz="900" u="sng" spc="1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rozvo</a:t>
            </a:r>
            <a:r>
              <a:rPr sz="900" u="sng" spc="1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j</a:t>
            </a:r>
            <a:r>
              <a:rPr sz="900" u="sng" spc="-4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- </a:t>
            </a:r>
            <a:r>
              <a:rPr sz="900" spc="-35" dirty="0">
                <a:solidFill>
                  <a:srgbClr val="944F71"/>
                </a:solidFill>
                <a:latin typeface="Tahoma"/>
                <a:cs typeface="Tahoma"/>
              </a:rPr>
              <a:t> </a:t>
            </a:r>
            <a:r>
              <a:rPr sz="900" u="sng" spc="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ahoma"/>
                <a:cs typeface="Tahoma"/>
                <a:hlinkClick r:id="rId6"/>
              </a:rPr>
              <a:t>fotovoltaiky-v-brne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9538" y="3326129"/>
            <a:ext cx="2784348" cy="1556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53961" y="5090921"/>
            <a:ext cx="19583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https://www.irozhlas.cz/zpravy- </a:t>
            </a:r>
            <a:r>
              <a:rPr sz="900" spc="5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9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domov/fotovoltaika-energetika- </a:t>
            </a:r>
            <a:r>
              <a:rPr sz="900" spc="2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9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ob</a:t>
            </a:r>
            <a:r>
              <a:rPr sz="9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novi</a:t>
            </a:r>
            <a:r>
              <a:rPr sz="9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te</a:t>
            </a:r>
            <a:r>
              <a:rPr sz="9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ln</a:t>
            </a:r>
            <a:r>
              <a:rPr sz="900" u="sng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e</a:t>
            </a:r>
            <a:r>
              <a:rPr sz="9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-</a:t>
            </a:r>
            <a:r>
              <a:rPr sz="9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zdro</a:t>
            </a:r>
            <a:r>
              <a:rPr sz="9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je</a:t>
            </a:r>
            <a:r>
              <a:rPr sz="9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8"/>
              </a:rPr>
              <a:t>_1912040600_jab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931" y="1413002"/>
            <a:ext cx="8040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ahoma"/>
                <a:cs typeface="Tahoma"/>
              </a:rPr>
              <a:t>Úkol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na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cvičení: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Prostudujte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následující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datové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analýzy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(publikace)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týkající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35" dirty="0">
                <a:latin typeface="Tahoma"/>
                <a:cs typeface="Tahoma"/>
              </a:rPr>
              <a:t>energetiky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zamyslete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nad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možnými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tématy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zpracováním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6655" y="2068829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226058"/>
            <a:ext cx="7712075" cy="3599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latin typeface="Tahoma"/>
                <a:cs typeface="Tahoma"/>
              </a:rPr>
              <a:t>P</a:t>
            </a:r>
            <a:r>
              <a:rPr sz="2400" b="1" spc="-145" dirty="0">
                <a:latin typeface="Tahoma"/>
                <a:cs typeface="Tahoma"/>
              </a:rPr>
              <a:t>r</a:t>
            </a:r>
            <a:r>
              <a:rPr sz="2400" b="1" spc="-50" dirty="0">
                <a:latin typeface="Tahoma"/>
                <a:cs typeface="Tahoma"/>
              </a:rPr>
              <a:t>ojekt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č.</a:t>
            </a:r>
            <a:r>
              <a:rPr sz="2400" b="1" spc="-170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2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Tahoma"/>
              <a:cs typeface="Tahoma"/>
            </a:endParaRPr>
          </a:p>
          <a:p>
            <a:pPr marL="241300" indent="-228600">
              <a:lnSpc>
                <a:spcPts val="205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ahoma"/>
                <a:cs typeface="Tahoma"/>
              </a:rPr>
              <a:t>V</a:t>
            </a:r>
            <a:r>
              <a:rPr sz="1800" spc="-25" dirty="0">
                <a:latin typeface="Tahoma"/>
                <a:cs typeface="Tahoma"/>
              </a:rPr>
              <a:t>yt</a:t>
            </a:r>
            <a:r>
              <a:rPr sz="1800" spc="-35" dirty="0">
                <a:latin typeface="Tahoma"/>
                <a:cs typeface="Tahoma"/>
              </a:rPr>
              <a:t>v</a:t>
            </a:r>
            <a:r>
              <a:rPr sz="1800" spc="70" dirty="0">
                <a:latin typeface="Tahoma"/>
                <a:cs typeface="Tahoma"/>
              </a:rPr>
              <a:t>o</a:t>
            </a:r>
            <a:r>
              <a:rPr sz="1800" spc="20" dirty="0">
                <a:latin typeface="Tahoma"/>
                <a:cs typeface="Tahoma"/>
              </a:rPr>
              <a:t>ř</a:t>
            </a:r>
            <a:r>
              <a:rPr sz="1800" spc="25" dirty="0">
                <a:latin typeface="Tahoma"/>
                <a:cs typeface="Tahoma"/>
              </a:rPr>
              <a:t>te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analýz</a:t>
            </a:r>
            <a:r>
              <a:rPr sz="1800" spc="20" dirty="0">
                <a:latin typeface="Tahoma"/>
                <a:cs typeface="Tahoma"/>
              </a:rPr>
              <a:t>u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ene</a:t>
            </a:r>
            <a:r>
              <a:rPr sz="1800" b="1" spc="-50" dirty="0">
                <a:latin typeface="Tahoma"/>
                <a:cs typeface="Tahoma"/>
              </a:rPr>
              <a:t>r</a:t>
            </a:r>
            <a:r>
              <a:rPr sz="1800" b="1" spc="-20" dirty="0">
                <a:latin typeface="Tahoma"/>
                <a:cs typeface="Tahoma"/>
              </a:rPr>
              <a:t>getic</a:t>
            </a:r>
            <a:r>
              <a:rPr sz="1800" b="1" spc="-40" dirty="0">
                <a:latin typeface="Tahoma"/>
                <a:cs typeface="Tahoma"/>
              </a:rPr>
              <a:t>k</a:t>
            </a:r>
            <a:r>
              <a:rPr sz="1800" b="1" spc="-35" dirty="0">
                <a:latin typeface="Tahoma"/>
                <a:cs typeface="Tahoma"/>
              </a:rPr>
              <a:t>ých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zař</a:t>
            </a:r>
            <a:r>
              <a:rPr sz="1800" b="1" spc="-30" dirty="0">
                <a:latin typeface="Tahoma"/>
                <a:cs typeface="Tahoma"/>
              </a:rPr>
              <a:t>ízen</a:t>
            </a:r>
            <a:r>
              <a:rPr sz="1800" b="1" spc="-15" dirty="0">
                <a:latin typeface="Tahoma"/>
                <a:cs typeface="Tahoma"/>
              </a:rPr>
              <a:t>í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a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jejich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ene</a:t>
            </a:r>
            <a:r>
              <a:rPr sz="1800" b="1" spc="-55" dirty="0">
                <a:latin typeface="Tahoma"/>
                <a:cs typeface="Tahoma"/>
              </a:rPr>
              <a:t>r</a:t>
            </a:r>
            <a:r>
              <a:rPr sz="1800" b="1" spc="-20" dirty="0">
                <a:latin typeface="Tahoma"/>
                <a:cs typeface="Tahoma"/>
              </a:rPr>
              <a:t>getic</a:t>
            </a:r>
            <a:r>
              <a:rPr sz="1800" b="1" spc="-40" dirty="0">
                <a:latin typeface="Tahoma"/>
                <a:cs typeface="Tahoma"/>
              </a:rPr>
              <a:t>k</a:t>
            </a:r>
            <a:r>
              <a:rPr sz="1800" b="1" spc="-35" dirty="0">
                <a:latin typeface="Tahoma"/>
                <a:cs typeface="Tahoma"/>
              </a:rPr>
              <a:t>ých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údajů</a:t>
            </a:r>
            <a:endParaRPr sz="1800" dirty="0">
              <a:latin typeface="Tahoma"/>
              <a:cs typeface="Tahoma"/>
            </a:endParaRPr>
          </a:p>
          <a:p>
            <a:pPr marL="241300">
              <a:lnSpc>
                <a:spcPts val="2050"/>
              </a:lnSpc>
            </a:pPr>
            <a:r>
              <a:rPr sz="1800" spc="35" dirty="0">
                <a:latin typeface="Tahoma"/>
                <a:cs typeface="Tahoma"/>
              </a:rPr>
              <a:t>vyb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spc="5" dirty="0">
                <a:latin typeface="Tahoma"/>
                <a:cs typeface="Tahoma"/>
              </a:rPr>
              <a:t>an</a:t>
            </a:r>
            <a:r>
              <a:rPr sz="1800" spc="10" dirty="0">
                <a:latin typeface="Tahoma"/>
                <a:cs typeface="Tahoma"/>
              </a:rPr>
              <a:t>ý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k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45" dirty="0">
                <a:latin typeface="Tahoma"/>
                <a:cs typeface="Tahoma"/>
              </a:rPr>
              <a:t>aj.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ts val="2050"/>
              </a:lnSpc>
              <a:spcBef>
                <a:spcPts val="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Tahoma"/>
                <a:cs typeface="Tahoma"/>
              </a:rPr>
              <a:t>Využijte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tabulku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udělených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licencí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provoz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elektrárny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v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ČR</a:t>
            </a:r>
            <a:endParaRPr sz="1800" dirty="0">
              <a:latin typeface="Tahoma"/>
              <a:cs typeface="Tahoma"/>
            </a:endParaRPr>
          </a:p>
          <a:p>
            <a:pPr marL="241300">
              <a:lnSpc>
                <a:spcPts val="2050"/>
              </a:lnSpc>
            </a:pPr>
            <a:r>
              <a:rPr sz="18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(https://licence.eru.cz/index.php)</a:t>
            </a:r>
            <a:endParaRPr sz="1800" dirty="0">
              <a:latin typeface="Tahoma"/>
              <a:cs typeface="Tahoma"/>
            </a:endParaRPr>
          </a:p>
          <a:p>
            <a:pPr marL="241300" marR="5080" indent="-2286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30" dirty="0">
                <a:latin typeface="Tahoma"/>
                <a:cs typeface="Tahoma"/>
              </a:rPr>
              <a:t>Součástí </a:t>
            </a:r>
            <a:r>
              <a:rPr sz="1800" spc="70" dirty="0">
                <a:latin typeface="Tahoma"/>
                <a:cs typeface="Tahoma"/>
              </a:rPr>
              <a:t>odevzdaného </a:t>
            </a:r>
            <a:r>
              <a:rPr sz="1800" spc="55" dirty="0">
                <a:latin typeface="Tahoma"/>
                <a:cs typeface="Tahoma"/>
              </a:rPr>
              <a:t>dokumentu </a:t>
            </a:r>
            <a:r>
              <a:rPr sz="1800" spc="95" dirty="0">
                <a:latin typeface="Tahoma"/>
                <a:cs typeface="Tahoma"/>
              </a:rPr>
              <a:t>budou </a:t>
            </a:r>
            <a:r>
              <a:rPr sz="1800" spc="15" dirty="0">
                <a:latin typeface="Tahoma"/>
                <a:cs typeface="Tahoma"/>
              </a:rPr>
              <a:t>části </a:t>
            </a:r>
            <a:r>
              <a:rPr sz="1800" spc="20" dirty="0">
                <a:latin typeface="Tahoma"/>
                <a:cs typeface="Tahoma"/>
              </a:rPr>
              <a:t>zabývající </a:t>
            </a:r>
            <a:r>
              <a:rPr sz="1800" spc="35" dirty="0">
                <a:latin typeface="Tahoma"/>
                <a:cs typeface="Tahoma"/>
              </a:rPr>
              <a:t>se </a:t>
            </a:r>
            <a:r>
              <a:rPr sz="1800" b="1" spc="-25" dirty="0">
                <a:latin typeface="Tahoma"/>
                <a:cs typeface="Tahoma"/>
              </a:rPr>
              <a:t>explorací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(tj.</a:t>
            </a:r>
            <a:r>
              <a:rPr sz="1800" spc="-17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průzkumem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dat),</a:t>
            </a:r>
            <a:r>
              <a:rPr sz="1800" spc="-15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analýzou</a:t>
            </a:r>
            <a:r>
              <a:rPr sz="1800" spc="-35" dirty="0">
                <a:latin typeface="Tahoma"/>
                <a:cs typeface="Tahoma"/>
              </a:rPr>
              <a:t>,</a:t>
            </a:r>
            <a:r>
              <a:rPr sz="1800" spc="-17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syntézou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dat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(zejména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kartografickou)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vizualizací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výsledků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vývojový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diagram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(postup).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90" dirty="0">
                <a:latin typeface="Tahoma"/>
                <a:cs typeface="Tahoma"/>
              </a:rPr>
              <a:t>Aspoň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dva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výstupy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budou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mapové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ahoma"/>
                <a:cs typeface="Tahoma"/>
              </a:rPr>
              <a:t>Využít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lze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všech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relevantních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datových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zdrojů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i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softwarových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nástrojů.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7554" y="140970"/>
            <a:ext cx="6616700" cy="731520"/>
          </a:xfrm>
          <a:custGeom>
            <a:avLst/>
            <a:gdLst/>
            <a:ahLst/>
            <a:cxnLst/>
            <a:rect l="l" t="t" r="r" b="b"/>
            <a:pathLst>
              <a:path w="6616700" h="731519">
                <a:moveTo>
                  <a:pt x="6616446" y="0"/>
                </a:moveTo>
                <a:lnTo>
                  <a:pt x="0" y="0"/>
                </a:lnTo>
                <a:lnTo>
                  <a:pt x="0" y="731519"/>
                </a:lnTo>
                <a:lnTo>
                  <a:pt x="6616446" y="731519"/>
                </a:lnTo>
                <a:lnTo>
                  <a:pt x="661644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6294" y="263397"/>
            <a:ext cx="3129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Zadání</a:t>
            </a:r>
            <a:r>
              <a:rPr sz="2400" spc="-165" dirty="0"/>
              <a:t> </a:t>
            </a:r>
            <a:r>
              <a:rPr sz="2400" spc="35" dirty="0"/>
              <a:t>cvičení:</a:t>
            </a:r>
            <a:r>
              <a:rPr sz="2400" spc="-165" dirty="0"/>
              <a:t> </a:t>
            </a:r>
            <a:r>
              <a:rPr sz="2400" spc="10" dirty="0"/>
              <a:t>Projekt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35" dirty="0"/>
              <a:t>Z7894</a:t>
            </a:r>
            <a:r>
              <a:rPr spc="-65" dirty="0"/>
              <a:t> </a:t>
            </a:r>
            <a:r>
              <a:rPr spc="60" dirty="0"/>
              <a:t>Geoi</a:t>
            </a:r>
            <a:r>
              <a:rPr spc="65" dirty="0"/>
              <a:t>n</a:t>
            </a:r>
            <a:r>
              <a:rPr spc="25" dirty="0"/>
              <a:t>formační</a:t>
            </a:r>
            <a:r>
              <a:rPr spc="-55" dirty="0"/>
              <a:t> </a:t>
            </a:r>
            <a:r>
              <a:rPr spc="10" dirty="0"/>
              <a:t>t</a:t>
            </a:r>
            <a:r>
              <a:rPr spc="15" dirty="0"/>
              <a:t>e</a:t>
            </a:r>
            <a:r>
              <a:rPr spc="50" dirty="0"/>
              <a:t>chnolog</a:t>
            </a:r>
            <a:r>
              <a:rPr spc="40" dirty="0"/>
              <a:t>ie</a:t>
            </a:r>
            <a:r>
              <a:rPr spc="-55" dirty="0"/>
              <a:t> </a:t>
            </a:r>
            <a:r>
              <a:rPr spc="-15" dirty="0"/>
              <a:t>v</a:t>
            </a:r>
            <a:r>
              <a:rPr spc="-75" dirty="0"/>
              <a:t> </a:t>
            </a:r>
            <a:r>
              <a:rPr spc="30" dirty="0"/>
              <a:t>sociá</a:t>
            </a:r>
            <a:r>
              <a:rPr spc="25" dirty="0"/>
              <a:t>lní</a:t>
            </a:r>
            <a:r>
              <a:rPr spc="-75" dirty="0"/>
              <a:t> </a:t>
            </a:r>
            <a:r>
              <a:rPr spc="75" dirty="0"/>
              <a:t>g</a:t>
            </a:r>
            <a:r>
              <a:rPr spc="65" dirty="0"/>
              <a:t>e</a:t>
            </a:r>
            <a:r>
              <a:rPr spc="85" dirty="0"/>
              <a:t>o</a:t>
            </a:r>
            <a:r>
              <a:rPr spc="80" dirty="0"/>
              <a:t>g</a:t>
            </a:r>
            <a:r>
              <a:rPr spc="-20" dirty="0"/>
              <a:t>r</a:t>
            </a:r>
            <a:r>
              <a:rPr dirty="0"/>
              <a:t>afii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880</Words>
  <Application>Microsoft Office PowerPoint</Application>
  <PresentationFormat>Předvádění na obrazovce (4:3)</PresentationFormat>
  <Paragraphs>126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Tahoma</vt:lpstr>
      <vt:lpstr>Wingdings</vt:lpstr>
      <vt:lpstr>Office Theme</vt:lpstr>
      <vt:lpstr>Z7894 Geoinformační technologie v sociální geografii</vt:lpstr>
      <vt:lpstr>Web scraping: teorie</vt:lpstr>
      <vt:lpstr>Web scraping</vt:lpstr>
      <vt:lpstr>Typy zdrojů online dat na webu ke scrapování</vt:lpstr>
      <vt:lpstr>Typy (časoprostorových) geografických dat</vt:lpstr>
      <vt:lpstr>Typy časoprostorových dat - ukázka</vt:lpstr>
      <vt:lpstr>Web scraping: Nástroje</vt:lpstr>
      <vt:lpstr>Projekt č. 2 – Příprava na zadání Prostudování nového tématu</vt:lpstr>
      <vt:lpstr>Zadání cvičení: Projekt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LÍSKOVEC Radim</dc:creator>
  <cp:lastModifiedBy>Jan Mikoláš</cp:lastModifiedBy>
  <cp:revision>10</cp:revision>
  <dcterms:created xsi:type="dcterms:W3CDTF">2023-10-30T15:53:49Z</dcterms:created>
  <dcterms:modified xsi:type="dcterms:W3CDTF">2024-10-21T09:56:28Z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2023-10-30T00:00:00Z</vt:filetime>
  </property>
</Properties>
</file>