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7"/>
  </p:notesMasterIdLst>
  <p:handoutMasterIdLst>
    <p:handoutMasterId r:id="rId8"/>
  </p:handoutMasterIdLst>
  <p:sldIdLst>
    <p:sldId id="256" r:id="rId2"/>
    <p:sldId id="726" r:id="rId3"/>
    <p:sldId id="727" r:id="rId4"/>
    <p:sldId id="728" r:id="rId5"/>
    <p:sldId id="730" r:id="rId6"/>
  </p:sldIdLst>
  <p:sldSz cx="9144000" cy="6858000" type="screen4x3"/>
  <p:notesSz cx="9882188" cy="678497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FF00"/>
    <a:srgbClr val="FFFFFF"/>
    <a:srgbClr val="7C0060"/>
    <a:srgbClr val="0066FF"/>
    <a:srgbClr val="000066"/>
    <a:srgbClr val="FFFFCC"/>
    <a:srgbClr val="FFCC00"/>
    <a:srgbClr val="FF00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450" autoAdjust="0"/>
    <p:restoredTop sz="79567" autoAdjust="0"/>
  </p:normalViewPr>
  <p:slideViewPr>
    <p:cSldViewPr>
      <p:cViewPr varScale="1">
        <p:scale>
          <a:sx n="76" d="100"/>
          <a:sy n="76" d="100"/>
        </p:scale>
        <p:origin x="1190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259D4951-D3FC-1C75-2E4A-431B47FF537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82127" cy="338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1" tIns="47616" rIns="95231" bIns="47616" numCol="1" anchor="t" anchorCtr="0" compatLnSpc="1">
            <a:prstTxWarp prst="textNoShape">
              <a:avLst/>
            </a:prstTxWarp>
          </a:bodyPr>
          <a:lstStyle>
            <a:lvl1pPr defTabSz="952165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8B26B785-3854-9796-8D01-9C70E7B1898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7749" y="0"/>
            <a:ext cx="4282127" cy="338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1" tIns="47616" rIns="95231" bIns="47616" numCol="1" anchor="t" anchorCtr="0" compatLnSpc="1">
            <a:prstTxWarp prst="textNoShape">
              <a:avLst/>
            </a:prstTxWarp>
          </a:bodyPr>
          <a:lstStyle>
            <a:lvl1pPr algn="r" defTabSz="952165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6628" name="Rectangle 4">
            <a:extLst>
              <a:ext uri="{FF2B5EF4-FFF2-40B4-BE49-F238E27FC236}">
                <a16:creationId xmlns:a16="http://schemas.microsoft.com/office/drawing/2014/main" id="{67BE6369-C001-EB33-8CE4-FC8EF23BE4D9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44909"/>
            <a:ext cx="4282127" cy="338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1" tIns="47616" rIns="95231" bIns="47616" numCol="1" anchor="b" anchorCtr="0" compatLnSpc="1">
            <a:prstTxWarp prst="textNoShape">
              <a:avLst/>
            </a:prstTxWarp>
          </a:bodyPr>
          <a:lstStyle>
            <a:lvl1pPr defTabSz="952165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6629" name="Rectangle 5">
            <a:extLst>
              <a:ext uri="{FF2B5EF4-FFF2-40B4-BE49-F238E27FC236}">
                <a16:creationId xmlns:a16="http://schemas.microsoft.com/office/drawing/2014/main" id="{5F97F4BB-6300-1E50-B5F8-931CF8F54E59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7749" y="6444909"/>
            <a:ext cx="4282127" cy="338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1" tIns="47616" rIns="95231" bIns="47616" numCol="1" anchor="b" anchorCtr="0" compatLnSpc="1">
            <a:prstTxWarp prst="textNoShape">
              <a:avLst/>
            </a:prstTxWarp>
          </a:bodyPr>
          <a:lstStyle>
            <a:lvl1pPr algn="r" defTabSz="950913">
              <a:defRPr sz="1200">
                <a:latin typeface="Arial" panose="020B0604020202020204" pitchFamily="34" charset="0"/>
              </a:defRPr>
            </a:lvl1pPr>
          </a:lstStyle>
          <a:p>
            <a:fld id="{A55687FE-C161-40C2-B53C-F5241A24F22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8A9C765C-1ED1-C222-B025-F727C7A23BD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82127" cy="338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1" tIns="47616" rIns="95231" bIns="47616" numCol="1" anchor="t" anchorCtr="0" compatLnSpc="1">
            <a:prstTxWarp prst="textNoShape">
              <a:avLst/>
            </a:prstTxWarp>
          </a:bodyPr>
          <a:lstStyle>
            <a:lvl1pPr defTabSz="952165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E5D50C74-68EB-AB6E-6462-7069EA5C39F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597749" y="0"/>
            <a:ext cx="4282127" cy="338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1" tIns="47616" rIns="95231" bIns="47616" numCol="1" anchor="t" anchorCtr="0" compatLnSpc="1">
            <a:prstTxWarp prst="textNoShape">
              <a:avLst/>
            </a:prstTxWarp>
          </a:bodyPr>
          <a:lstStyle>
            <a:lvl1pPr algn="r" defTabSz="952165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9396" name="Rectangle 4">
            <a:extLst>
              <a:ext uri="{FF2B5EF4-FFF2-40B4-BE49-F238E27FC236}">
                <a16:creationId xmlns:a16="http://schemas.microsoft.com/office/drawing/2014/main" id="{E5148C52-ABC1-8516-A643-65FDDC53E81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850063" y="1041400"/>
            <a:ext cx="3394075" cy="25447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3" name="Rectangle 5">
            <a:extLst>
              <a:ext uri="{FF2B5EF4-FFF2-40B4-BE49-F238E27FC236}">
                <a16:creationId xmlns:a16="http://schemas.microsoft.com/office/drawing/2014/main" id="{404FC480-E7FE-9D71-742F-E968A5373F4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9607" y="3223000"/>
            <a:ext cx="7905289" cy="3052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1" tIns="47616" rIns="95231" bIns="476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58374" name="Rectangle 6">
            <a:extLst>
              <a:ext uri="{FF2B5EF4-FFF2-40B4-BE49-F238E27FC236}">
                <a16:creationId xmlns:a16="http://schemas.microsoft.com/office/drawing/2014/main" id="{30DDEA1E-F198-46E5-BE3A-E79F588D372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44909"/>
            <a:ext cx="4282127" cy="338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1" tIns="47616" rIns="95231" bIns="47616" numCol="1" anchor="b" anchorCtr="0" compatLnSpc="1">
            <a:prstTxWarp prst="textNoShape">
              <a:avLst/>
            </a:prstTxWarp>
          </a:bodyPr>
          <a:lstStyle>
            <a:lvl1pPr defTabSz="952165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8375" name="Rectangle 7">
            <a:extLst>
              <a:ext uri="{FF2B5EF4-FFF2-40B4-BE49-F238E27FC236}">
                <a16:creationId xmlns:a16="http://schemas.microsoft.com/office/drawing/2014/main" id="{09230EAF-FF68-B9CC-14B8-63CF56FFB5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7749" y="6444909"/>
            <a:ext cx="4282127" cy="338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1" tIns="47616" rIns="95231" bIns="47616" numCol="1" anchor="b" anchorCtr="0" compatLnSpc="1">
            <a:prstTxWarp prst="textNoShape">
              <a:avLst/>
            </a:prstTxWarp>
          </a:bodyPr>
          <a:lstStyle>
            <a:lvl1pPr algn="r" defTabSz="950913">
              <a:defRPr sz="1200">
                <a:latin typeface="Arial" panose="020B0604020202020204" pitchFamily="34" charset="0"/>
              </a:defRPr>
            </a:lvl1pPr>
          </a:lstStyle>
          <a:p>
            <a:fld id="{B63432D5-F3CA-4680-A8E6-4293168AF387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Zástupný symbol pro obrázek snímku 1">
            <a:extLst>
              <a:ext uri="{FF2B5EF4-FFF2-40B4-BE49-F238E27FC236}">
                <a16:creationId xmlns:a16="http://schemas.microsoft.com/office/drawing/2014/main" id="{910FB0E8-BCC1-88CE-F3CF-BE02C956AB0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Zástupný symbol pro poznámky 2">
            <a:extLst>
              <a:ext uri="{FF2B5EF4-FFF2-40B4-BE49-F238E27FC236}">
                <a16:creationId xmlns:a16="http://schemas.microsoft.com/office/drawing/2014/main" id="{A06BE0C7-817F-BF0B-8C8D-50405C2899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cs-CZ" dirty="0">
              <a:latin typeface="Arial" panose="020B0604020202020204" pitchFamily="34" charset="0"/>
            </a:endParaRPr>
          </a:p>
        </p:txBody>
      </p:sp>
      <p:sp>
        <p:nvSpPr>
          <p:cNvPr id="60420" name="Zástupný symbol pro číslo snímku 3">
            <a:extLst>
              <a:ext uri="{FF2B5EF4-FFF2-40B4-BE49-F238E27FC236}">
                <a16:creationId xmlns:a16="http://schemas.microsoft.com/office/drawing/2014/main" id="{EFEB1125-91A2-FFFD-45BF-D75303A9C44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950913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950913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950913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950913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BF10FFAB-7873-43FF-A2C3-067D9CABFC16}" type="slidenum">
              <a:rPr lang="cs-CZ" altLang="cs-CZ">
                <a:latin typeface="Arial" panose="020B0604020202020204" pitchFamily="34" charset="0"/>
              </a:rPr>
              <a:pPr eaLnBrk="1" hangingPunct="1"/>
              <a:t>1</a:t>
            </a:fld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Zástupný symbol pro obrázek snímku 1">
            <a:extLst>
              <a:ext uri="{FF2B5EF4-FFF2-40B4-BE49-F238E27FC236}">
                <a16:creationId xmlns:a16="http://schemas.microsoft.com/office/drawing/2014/main" id="{A2C09911-4A34-CCD5-FC0F-DB1C9BD1282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Zástupný symbol pro poznámky 2">
            <a:extLst>
              <a:ext uri="{FF2B5EF4-FFF2-40B4-BE49-F238E27FC236}">
                <a16:creationId xmlns:a16="http://schemas.microsoft.com/office/drawing/2014/main" id="{CF1AD739-C6AD-E805-82FC-60D3868897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dirty="0">
              <a:latin typeface="Arial" panose="020B0604020202020204" pitchFamily="34" charset="0"/>
            </a:endParaRPr>
          </a:p>
        </p:txBody>
      </p:sp>
      <p:sp>
        <p:nvSpPr>
          <p:cNvPr id="79876" name="Zástupný symbol pro číslo snímku 3">
            <a:extLst>
              <a:ext uri="{FF2B5EF4-FFF2-40B4-BE49-F238E27FC236}">
                <a16:creationId xmlns:a16="http://schemas.microsoft.com/office/drawing/2014/main" id="{42FF995C-628E-84A4-3D9B-6D81849399B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950913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950913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950913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950913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C3123705-9E24-46D6-9666-15D8A9F9C197}" type="slidenum">
              <a:rPr lang="cs-CZ" altLang="cs-CZ">
                <a:latin typeface="Arial" panose="020B0604020202020204" pitchFamily="34" charset="0"/>
              </a:rPr>
              <a:pPr eaLnBrk="1" hangingPunct="1"/>
              <a:t>2</a:t>
            </a:fld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00854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Zástupný symbol pro obrázek snímku 1">
            <a:extLst>
              <a:ext uri="{FF2B5EF4-FFF2-40B4-BE49-F238E27FC236}">
                <a16:creationId xmlns:a16="http://schemas.microsoft.com/office/drawing/2014/main" id="{A2C09911-4A34-CCD5-FC0F-DB1C9BD1282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Zástupný symbol pro poznámky 2">
            <a:extLst>
              <a:ext uri="{FF2B5EF4-FFF2-40B4-BE49-F238E27FC236}">
                <a16:creationId xmlns:a16="http://schemas.microsoft.com/office/drawing/2014/main" id="{CF1AD739-C6AD-E805-82FC-60D3868897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dirty="0">
              <a:latin typeface="Arial" panose="020B0604020202020204" pitchFamily="34" charset="0"/>
            </a:endParaRPr>
          </a:p>
        </p:txBody>
      </p:sp>
      <p:sp>
        <p:nvSpPr>
          <p:cNvPr id="79876" name="Zástupný symbol pro číslo snímku 3">
            <a:extLst>
              <a:ext uri="{FF2B5EF4-FFF2-40B4-BE49-F238E27FC236}">
                <a16:creationId xmlns:a16="http://schemas.microsoft.com/office/drawing/2014/main" id="{42FF995C-628E-84A4-3D9B-6D81849399B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950913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950913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950913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950913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C3123705-9E24-46D6-9666-15D8A9F9C197}" type="slidenum">
              <a:rPr lang="cs-CZ" altLang="cs-CZ">
                <a:latin typeface="Arial" panose="020B0604020202020204" pitchFamily="34" charset="0"/>
              </a:rPr>
              <a:pPr eaLnBrk="1" hangingPunct="1"/>
              <a:t>3</a:t>
            </a:fld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26204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Zástupný symbol pro obrázek snímku 1">
            <a:extLst>
              <a:ext uri="{FF2B5EF4-FFF2-40B4-BE49-F238E27FC236}">
                <a16:creationId xmlns:a16="http://schemas.microsoft.com/office/drawing/2014/main" id="{A2C09911-4A34-CCD5-FC0F-DB1C9BD1282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Zástupný symbol pro poznámky 2">
            <a:extLst>
              <a:ext uri="{FF2B5EF4-FFF2-40B4-BE49-F238E27FC236}">
                <a16:creationId xmlns:a16="http://schemas.microsoft.com/office/drawing/2014/main" id="{CF1AD739-C6AD-E805-82FC-60D3868897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dirty="0">
              <a:latin typeface="Arial" panose="020B0604020202020204" pitchFamily="34" charset="0"/>
            </a:endParaRPr>
          </a:p>
        </p:txBody>
      </p:sp>
      <p:sp>
        <p:nvSpPr>
          <p:cNvPr id="79876" name="Zástupný symbol pro číslo snímku 3">
            <a:extLst>
              <a:ext uri="{FF2B5EF4-FFF2-40B4-BE49-F238E27FC236}">
                <a16:creationId xmlns:a16="http://schemas.microsoft.com/office/drawing/2014/main" id="{42FF995C-628E-84A4-3D9B-6D81849399B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950913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950913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950913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950913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C3123705-9E24-46D6-9666-15D8A9F9C197}" type="slidenum">
              <a:rPr lang="cs-CZ" altLang="cs-CZ">
                <a:latin typeface="Arial" panose="020B0604020202020204" pitchFamily="34" charset="0"/>
              </a:rPr>
              <a:pPr eaLnBrk="1" hangingPunct="1"/>
              <a:t>4</a:t>
            </a:fld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41023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Zástupný symbol pro obrázek snímku 1">
            <a:extLst>
              <a:ext uri="{FF2B5EF4-FFF2-40B4-BE49-F238E27FC236}">
                <a16:creationId xmlns:a16="http://schemas.microsoft.com/office/drawing/2014/main" id="{A2C09911-4A34-CCD5-FC0F-DB1C9BD1282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Zástupný symbol pro poznámky 2">
            <a:extLst>
              <a:ext uri="{FF2B5EF4-FFF2-40B4-BE49-F238E27FC236}">
                <a16:creationId xmlns:a16="http://schemas.microsoft.com/office/drawing/2014/main" id="{CF1AD739-C6AD-E805-82FC-60D3868897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dirty="0">
              <a:latin typeface="Arial" panose="020B0604020202020204" pitchFamily="34" charset="0"/>
            </a:endParaRPr>
          </a:p>
        </p:txBody>
      </p:sp>
      <p:sp>
        <p:nvSpPr>
          <p:cNvPr id="79876" name="Zástupný symbol pro číslo snímku 3">
            <a:extLst>
              <a:ext uri="{FF2B5EF4-FFF2-40B4-BE49-F238E27FC236}">
                <a16:creationId xmlns:a16="http://schemas.microsoft.com/office/drawing/2014/main" id="{42FF995C-628E-84A4-3D9B-6D81849399B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950913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950913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950913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950913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C3123705-9E24-46D6-9666-15D8A9F9C197}" type="slidenum">
              <a:rPr lang="cs-CZ" altLang="cs-CZ">
                <a:latin typeface="Arial" panose="020B0604020202020204" pitchFamily="34" charset="0"/>
              </a:rPr>
              <a:pPr eaLnBrk="1" hangingPunct="1"/>
              <a:t>5</a:t>
            </a:fld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9464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2025274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6013" y="188913"/>
            <a:ext cx="7570787" cy="1084262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630641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>
            <a:extLst>
              <a:ext uri="{FF2B5EF4-FFF2-40B4-BE49-F238E27FC236}">
                <a16:creationId xmlns:a16="http://schemas.microsoft.com/office/drawing/2014/main" id="{A7575437-9D1E-8E4B-4A3F-238678A2B222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50825" y="6237288"/>
            <a:ext cx="11763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r>
              <a:rPr lang="cs-CZ" altLang="cs-CZ" b="1" dirty="0"/>
              <a:t>GIS4SG</a:t>
            </a:r>
            <a:endParaRPr lang="en-GB" altLang="cs-CZ" b="1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6013" y="188913"/>
            <a:ext cx="7570787" cy="1084262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510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3903663"/>
            <a:ext cx="4038600" cy="215265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40606581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C0152560-EF31-C0B4-B320-D54149AEE3C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50825" y="6237288"/>
            <a:ext cx="11763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r>
              <a:rPr lang="cs-CZ" altLang="cs-CZ" b="1" dirty="0"/>
              <a:t>GIS4SG</a:t>
            </a:r>
            <a:endParaRPr lang="en-GB" altLang="cs-CZ" b="1" dirty="0"/>
          </a:p>
        </p:txBody>
      </p:sp>
    </p:spTree>
    <p:extLst>
      <p:ext uri="{BB962C8B-B14F-4D97-AF65-F5344CB8AC3E}">
        <p14:creationId xmlns:p14="http://schemas.microsoft.com/office/powerpoint/2010/main" val="24846037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EDD03D4-BB56-1875-5F14-E29544A98F5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502CA9-3834-4D1C-9765-99261C07DC01}" type="datetimeFigureOut">
              <a:rPr lang="cs-CZ"/>
              <a:pPr>
                <a:defRPr/>
              </a:pPr>
              <a:t>06.11.2024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C42C573-7CB7-CCC3-C1B2-A2D795732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1EB1DB0-21C5-6BF1-20B3-251C36C3F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A3CBA4B5-C0AF-4DE3-9931-559828A8C26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11961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3B0D3979-56F3-C781-E6B7-12411F1A287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50825" y="6237288"/>
            <a:ext cx="11763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r>
              <a:rPr lang="cs-CZ" altLang="cs-CZ" b="1" dirty="0"/>
              <a:t>GIS4SG</a:t>
            </a:r>
            <a:endParaRPr lang="en-GB" altLang="cs-CZ" b="1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938857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91596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4141775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79156700-4155-069C-3FA6-33AC9622F23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50825" y="6237288"/>
            <a:ext cx="11763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r>
              <a:rPr lang="cs-CZ" altLang="cs-CZ" b="1" dirty="0"/>
              <a:t>GIS4SG</a:t>
            </a:r>
            <a:endParaRPr lang="en-GB" altLang="cs-CZ" b="1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</p:spTree>
    <p:extLst>
      <p:ext uri="{BB962C8B-B14F-4D97-AF65-F5344CB8AC3E}">
        <p14:creationId xmlns:p14="http://schemas.microsoft.com/office/powerpoint/2010/main" val="4072483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235596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315728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952157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88913"/>
            <a:ext cx="2057400" cy="58674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88913"/>
            <a:ext cx="6019800" cy="58674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998007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50" descr="ppt_sablona_pozadi">
            <a:extLst>
              <a:ext uri="{FF2B5EF4-FFF2-40B4-BE49-F238E27FC236}">
                <a16:creationId xmlns:a16="http://schemas.microsoft.com/office/drawing/2014/main" id="{176F5045-B1B3-9867-CCE3-30EBA50FA8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975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65" name="Rectangle 45">
            <a:extLst>
              <a:ext uri="{FF2B5EF4-FFF2-40B4-BE49-F238E27FC236}">
                <a16:creationId xmlns:a16="http://schemas.microsoft.com/office/drawing/2014/main" id="{E7142E8C-84C9-FFD2-1A0F-20891829C5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16013" y="188913"/>
            <a:ext cx="7570787" cy="1084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8" name="Rectangle 46">
            <a:extLst>
              <a:ext uri="{FF2B5EF4-FFF2-40B4-BE49-F238E27FC236}">
                <a16:creationId xmlns:a16="http://schemas.microsoft.com/office/drawing/2014/main" id="{4B1FB08E-D10A-0EA4-4BE4-130999E209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51" r:id="rId1"/>
    <p:sldLayoutId id="2147484259" r:id="rId2"/>
    <p:sldLayoutId id="2147484252" r:id="rId3"/>
    <p:sldLayoutId id="2147484253" r:id="rId4"/>
    <p:sldLayoutId id="2147484260" r:id="rId5"/>
    <p:sldLayoutId id="2147484254" r:id="rId6"/>
    <p:sldLayoutId id="2147484255" r:id="rId7"/>
    <p:sldLayoutId id="2147484256" r:id="rId8"/>
    <p:sldLayoutId id="2147484257" r:id="rId9"/>
    <p:sldLayoutId id="2147484258" r:id="rId10"/>
    <p:sldLayoutId id="2147484261" r:id="rId11"/>
    <p:sldLayoutId id="2147484262" r:id="rId12"/>
    <p:sldLayoutId id="2147484263" r:id="rId13"/>
  </p:sldLayoutIdLst>
  <p:txStyles>
    <p:titleStyle>
      <a:lvl1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2pPr>
      <a:lvl3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3pPr>
      <a:lvl4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4pPr>
      <a:lvl5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5pPr>
      <a:lvl6pPr marL="457200" algn="r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6pPr>
      <a:lvl7pPr marL="914400" algn="r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7pPr>
      <a:lvl8pPr marL="1371600" algn="r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8pPr>
      <a:lvl9pPr marL="1828800" algn="r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rgbClr val="00000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0000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0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i="1">
          <a:solidFill>
            <a:srgbClr val="000000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i="1">
          <a:solidFill>
            <a:srgbClr val="000000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i="1">
          <a:solidFill>
            <a:srgbClr val="000000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i="1">
          <a:solidFill>
            <a:srgbClr val="000000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i="1">
          <a:solidFill>
            <a:srgbClr val="000000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herman.lu@mail.muni.cz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spreadsheets/d/1vXIriKxbGdi6B9_5SNFNYRPQJMtONrVW6n5sRUsXOrA/edit?gid=1635292329#gid=1635292329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support.esri.com/en/technical-article/000018207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2" descr="ZnaÄka MUNI SCI - BarevnÃ© provedenÃ­">
            <a:extLst>
              <a:ext uri="{FF2B5EF4-FFF2-40B4-BE49-F238E27FC236}">
                <a16:creationId xmlns:a16="http://schemas.microsoft.com/office/drawing/2014/main" id="{95F9AEB7-7985-E398-4321-48916E17F0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5888" y="-19050"/>
            <a:ext cx="1408112" cy="108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4" name="Rectangle 2">
            <a:extLst>
              <a:ext uri="{FF2B5EF4-FFF2-40B4-BE49-F238E27FC236}">
                <a16:creationId xmlns:a16="http://schemas.microsoft.com/office/drawing/2014/main" id="{0D7878FE-9578-241C-7070-A38A4DEB465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548680"/>
            <a:ext cx="9144000" cy="4320480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b="0" dirty="0"/>
              <a:t>Projekt č. 2 – normalizace atributů a spojování s prostorovými daty</a:t>
            </a:r>
            <a:br>
              <a:rPr lang="cs-CZ" sz="3000" dirty="0"/>
            </a:br>
            <a:br>
              <a:rPr lang="cs-CZ" dirty="0"/>
            </a:br>
            <a:r>
              <a:rPr lang="cs-CZ" sz="2400" b="0" dirty="0"/>
              <a:t>podzim 2024</a:t>
            </a:r>
            <a:endParaRPr lang="en-GB" sz="2400" b="0" dirty="0">
              <a:effectLst/>
            </a:endParaRP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F53A11A7-2CE7-4BAB-93DD-BC41A6F3EBC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755650" y="5229200"/>
            <a:ext cx="7200900" cy="14398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Lukáš Herman, Jan Mikoláš</a:t>
            </a:r>
          </a:p>
          <a:p>
            <a:pPr eaLnBrk="1" hangingPunct="1">
              <a:lnSpc>
                <a:spcPct val="80000"/>
              </a:lnSpc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1600" dirty="0">
                <a:hlinkClick r:id="rId4"/>
              </a:rPr>
              <a:t>herman.lu@mail.muni.cz</a:t>
            </a:r>
            <a:r>
              <a:rPr lang="cs-CZ" altLang="cs-CZ" sz="1600" dirty="0"/>
              <a:t> </a:t>
            </a:r>
          </a:p>
          <a:p>
            <a:pPr eaLnBrk="1" hangingPunct="1">
              <a:lnSpc>
                <a:spcPct val="80000"/>
              </a:lnSpc>
            </a:pPr>
            <a:endParaRPr lang="en-US" altLang="cs-CZ"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BBA4F5-2BB1-1714-01AD-9FD548D2D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Stav zpracování?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D8D47F9-F495-D1C2-CED0-C63E54C2A9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600" y="1412875"/>
            <a:ext cx="5400600" cy="5068888"/>
          </a:xfrm>
        </p:spPr>
        <p:txBody>
          <a:bodyPr/>
          <a:lstStyle/>
          <a:p>
            <a:r>
              <a:rPr lang="cs-CZ" altLang="cs-CZ" sz="1400" b="0" dirty="0"/>
              <a:t>Trojka:</a:t>
            </a:r>
          </a:p>
          <a:p>
            <a:pPr lvl="1"/>
            <a:r>
              <a:rPr lang="cs-CZ" altLang="cs-CZ" sz="1400" dirty="0"/>
              <a:t>Web </a:t>
            </a:r>
            <a:r>
              <a:rPr lang="cs-CZ" altLang="cs-CZ" sz="1400" dirty="0" err="1"/>
              <a:t>scraping</a:t>
            </a:r>
            <a:r>
              <a:rPr lang="cs-CZ" altLang="cs-CZ" sz="1400" dirty="0"/>
              <a:t> </a:t>
            </a:r>
            <a:r>
              <a:rPr lang="cs-CZ" altLang="cs-CZ" sz="1400" b="0" dirty="0"/>
              <a:t>: hotovo</a:t>
            </a:r>
          </a:p>
          <a:p>
            <a:pPr lvl="1"/>
            <a:r>
              <a:rPr lang="cs-CZ" altLang="cs-CZ" sz="1400" b="0" dirty="0"/>
              <a:t>Explorace, Analýza, Syntéza:</a:t>
            </a:r>
          </a:p>
          <a:p>
            <a:pPr lvl="1"/>
            <a:r>
              <a:rPr lang="cs-CZ" altLang="cs-CZ" sz="1400" b="0" dirty="0"/>
              <a:t>Vizualizace:</a:t>
            </a:r>
          </a:p>
          <a:p>
            <a:r>
              <a:rPr lang="cs-CZ" altLang="cs-CZ" sz="1400" b="0" dirty="0" err="1"/>
              <a:t>Brats</a:t>
            </a:r>
            <a:r>
              <a:rPr lang="cs-CZ" altLang="cs-CZ" sz="1400" b="0" dirty="0"/>
              <a:t>:</a:t>
            </a:r>
          </a:p>
          <a:p>
            <a:pPr lvl="1"/>
            <a:r>
              <a:rPr lang="cs-CZ" altLang="cs-CZ" sz="1400" dirty="0"/>
              <a:t>Web </a:t>
            </a:r>
            <a:r>
              <a:rPr lang="cs-CZ" altLang="cs-CZ" sz="1400" dirty="0" err="1"/>
              <a:t>scraping</a:t>
            </a:r>
            <a:r>
              <a:rPr lang="cs-CZ" altLang="cs-CZ" sz="1400" dirty="0"/>
              <a:t> </a:t>
            </a:r>
            <a:r>
              <a:rPr lang="cs-CZ" altLang="cs-CZ" sz="1400" b="0" dirty="0"/>
              <a:t>: hotovo</a:t>
            </a:r>
          </a:p>
          <a:p>
            <a:pPr lvl="1"/>
            <a:r>
              <a:rPr lang="cs-CZ" altLang="cs-CZ" sz="1400" b="0" dirty="0"/>
              <a:t>Explorace, Analýza, Syntéza:</a:t>
            </a:r>
          </a:p>
          <a:p>
            <a:pPr lvl="1"/>
            <a:r>
              <a:rPr lang="cs-CZ" altLang="cs-CZ" sz="1400" b="0" dirty="0"/>
              <a:t>Vizualizace:</a:t>
            </a:r>
          </a:p>
          <a:p>
            <a:r>
              <a:rPr lang="cs-CZ" altLang="cs-CZ" sz="1400" b="0" dirty="0" err="1"/>
              <a:t>Geoparťáci</a:t>
            </a:r>
            <a:r>
              <a:rPr lang="cs-CZ" altLang="cs-CZ" sz="1400" b="0" dirty="0"/>
              <a:t>:</a:t>
            </a:r>
          </a:p>
          <a:p>
            <a:pPr lvl="1"/>
            <a:r>
              <a:rPr lang="cs-CZ" altLang="cs-CZ" sz="1400" dirty="0"/>
              <a:t>Web </a:t>
            </a:r>
            <a:r>
              <a:rPr lang="cs-CZ" altLang="cs-CZ" sz="1400" dirty="0" err="1"/>
              <a:t>scraping</a:t>
            </a:r>
            <a:r>
              <a:rPr lang="cs-CZ" altLang="cs-CZ" sz="1400" b="0" dirty="0"/>
              <a:t>: hotovo</a:t>
            </a:r>
          </a:p>
          <a:p>
            <a:pPr lvl="1"/>
            <a:r>
              <a:rPr lang="cs-CZ" altLang="cs-CZ" sz="1400" b="0" dirty="0"/>
              <a:t>Explorace, Analýza, Syntéza:</a:t>
            </a:r>
          </a:p>
          <a:p>
            <a:pPr lvl="1"/>
            <a:r>
              <a:rPr lang="cs-CZ" altLang="cs-CZ" sz="1400" b="0" dirty="0"/>
              <a:t>Vizualizace:</a:t>
            </a:r>
            <a:endParaRPr lang="cs-CZ" altLang="cs-CZ" sz="1400" dirty="0"/>
          </a:p>
          <a:p>
            <a:r>
              <a:rPr lang="cs-CZ" altLang="cs-CZ" sz="1400" b="0" dirty="0"/>
              <a:t>HP:</a:t>
            </a:r>
          </a:p>
          <a:p>
            <a:pPr lvl="1"/>
            <a:r>
              <a:rPr lang="cs-CZ" altLang="cs-CZ" sz="1400" dirty="0"/>
              <a:t>Web </a:t>
            </a:r>
            <a:r>
              <a:rPr lang="cs-CZ" altLang="cs-CZ" sz="1400" dirty="0" err="1"/>
              <a:t>scraping</a:t>
            </a:r>
            <a:r>
              <a:rPr lang="cs-CZ" altLang="cs-CZ" sz="1400" b="0" dirty="0"/>
              <a:t>: hotovo</a:t>
            </a:r>
          </a:p>
          <a:p>
            <a:pPr lvl="1"/>
            <a:r>
              <a:rPr lang="cs-CZ" altLang="cs-CZ" sz="1400" b="0" dirty="0"/>
              <a:t>Explorace, Analýza, Syntéza:</a:t>
            </a:r>
          </a:p>
          <a:p>
            <a:pPr lvl="1"/>
            <a:r>
              <a:rPr lang="cs-CZ" altLang="cs-CZ" sz="1400" b="0" dirty="0"/>
              <a:t>Vizualizace:</a:t>
            </a:r>
          </a:p>
          <a:p>
            <a:r>
              <a:rPr lang="cs-CZ" altLang="cs-CZ" sz="1400" b="0" dirty="0"/>
              <a:t>Křováci:</a:t>
            </a:r>
          </a:p>
          <a:p>
            <a:pPr lvl="1"/>
            <a:r>
              <a:rPr lang="cs-CZ" altLang="cs-CZ" sz="1400" dirty="0"/>
              <a:t>Web </a:t>
            </a:r>
            <a:r>
              <a:rPr lang="cs-CZ" altLang="cs-CZ" sz="1400" dirty="0" err="1"/>
              <a:t>scraping</a:t>
            </a:r>
            <a:r>
              <a:rPr lang="cs-CZ" altLang="cs-CZ" sz="1400" b="0" dirty="0"/>
              <a:t>: hotovo</a:t>
            </a:r>
          </a:p>
          <a:p>
            <a:pPr lvl="1"/>
            <a:r>
              <a:rPr lang="cs-CZ" altLang="cs-CZ" sz="1400" b="0" dirty="0"/>
              <a:t>Explorace, Analýza, Syntéza:</a:t>
            </a:r>
          </a:p>
          <a:p>
            <a:pPr lvl="1"/>
            <a:r>
              <a:rPr lang="cs-CZ" altLang="cs-CZ" sz="1400" b="0" dirty="0"/>
              <a:t>Vizualizace:</a:t>
            </a:r>
          </a:p>
          <a:p>
            <a:pPr marL="457200" lvl="1" indent="0">
              <a:buNone/>
            </a:pPr>
            <a:endParaRPr lang="cs-CZ" altLang="cs-CZ" sz="1600" b="0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0E52D3F5-DD18-CCBC-A4FD-4ABBFF5B9324}"/>
              </a:ext>
            </a:extLst>
          </p:cNvPr>
          <p:cNvSpPr txBox="1"/>
          <p:nvPr/>
        </p:nvSpPr>
        <p:spPr>
          <a:xfrm>
            <a:off x="5868144" y="5229200"/>
            <a:ext cx="323376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cs-CZ" altLang="cs-CZ" sz="1600" dirty="0"/>
          </a:p>
          <a:p>
            <a:r>
              <a:rPr lang="cs-CZ" altLang="cs-CZ" sz="1600" b="0" dirty="0">
                <a:hlinkClick r:id="rId3"/>
              </a:rPr>
              <a:t>https://docs.google.com/spreadsheets/d/1vXIriKxbGdi6B9_5SNFNYRPQJMtONrVW6n5sRUsXOrA/edit?gid=1635292329#gid=1635292329</a:t>
            </a:r>
            <a:r>
              <a:rPr lang="cs-CZ" altLang="cs-CZ" sz="1600" b="0" dirty="0"/>
              <a:t> </a:t>
            </a:r>
            <a:endParaRPr lang="cs-CZ" altLang="cs-CZ" sz="2000" b="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0574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BBA4F5-2BB1-1714-01AD-9FD548D2D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l-PL" dirty="0"/>
              <a:t>Normalizace nascrapovaných dat z ERU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D8D47F9-F495-D1C2-CED0-C63E54C2A9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600" y="1412875"/>
            <a:ext cx="7848550" cy="5068888"/>
          </a:xfrm>
        </p:spPr>
        <p:txBody>
          <a:bodyPr/>
          <a:lstStyle/>
          <a:p>
            <a:r>
              <a:rPr lang="cs-CZ" altLang="cs-CZ" sz="2000" b="0" dirty="0"/>
              <a:t>Pokud to ještě neudělali (minule jsem je na to upozornil) bude potřeba atribut vymezeni normalizovat/sjednotit, protože ho zapisovali na ERU ručně a udělali tam hodně chyb...</a:t>
            </a:r>
          </a:p>
          <a:p>
            <a:pPr lvl="1"/>
            <a:r>
              <a:rPr lang="cs-CZ" altLang="cs-CZ" sz="1800" b="0" dirty="0"/>
              <a:t>Např.: par. č. 3426, </a:t>
            </a:r>
            <a:r>
              <a:rPr lang="cs-CZ" altLang="cs-CZ" sz="1800" b="0" dirty="0" err="1"/>
              <a:t>parc</a:t>
            </a:r>
            <a:r>
              <a:rPr lang="cs-CZ" altLang="cs-CZ" sz="1800" b="0" dirty="0"/>
              <a:t>. č. 3426, </a:t>
            </a:r>
            <a:r>
              <a:rPr lang="cs-CZ" altLang="cs-CZ" sz="1800" b="0" dirty="0" err="1"/>
              <a:t>p.č</a:t>
            </a:r>
            <a:r>
              <a:rPr lang="cs-CZ" altLang="cs-CZ" sz="1800" b="0" dirty="0"/>
              <a:t>. 3426, St. 3426, </a:t>
            </a:r>
            <a:r>
              <a:rPr lang="cs-CZ" altLang="cs-CZ" sz="1800" b="0" dirty="0" err="1"/>
              <a:t>Parc.č</a:t>
            </a:r>
            <a:r>
              <a:rPr lang="cs-CZ" altLang="cs-CZ" sz="1800" b="0" dirty="0"/>
              <a:t>. 3426, par.č.3426, </a:t>
            </a:r>
            <a:r>
              <a:rPr lang="cs-CZ" altLang="cs-CZ" sz="1800" b="0" dirty="0" err="1"/>
              <a:t>parc.č</a:t>
            </a:r>
            <a:r>
              <a:rPr lang="cs-CZ" altLang="cs-CZ" sz="1800" b="0" dirty="0"/>
              <a:t>. 3426, č.p.3426, </a:t>
            </a:r>
            <a:r>
              <a:rPr lang="cs-CZ" altLang="cs-CZ" sz="1800" b="0" dirty="0" err="1"/>
              <a:t>Pč</a:t>
            </a:r>
            <a:r>
              <a:rPr lang="cs-CZ" altLang="cs-CZ" sz="1800" b="0" dirty="0"/>
              <a:t>. 3426, p. č. 3426, par.č.st....</a:t>
            </a:r>
          </a:p>
          <a:p>
            <a:r>
              <a:rPr lang="cs-CZ" altLang="cs-CZ" sz="2000" b="0" dirty="0"/>
              <a:t>Data nejlépe dostat do sloupců </a:t>
            </a:r>
            <a:r>
              <a:rPr lang="cs-CZ" altLang="cs-CZ" sz="2000" b="0" i="1" dirty="0"/>
              <a:t>[kmenové číslo] </a:t>
            </a:r>
            <a:r>
              <a:rPr lang="cs-CZ" altLang="cs-CZ" sz="2000" b="0" dirty="0"/>
              <a:t>a </a:t>
            </a:r>
            <a:r>
              <a:rPr lang="cs-CZ" altLang="cs-CZ" sz="2000" b="0" i="1" dirty="0"/>
              <a:t>[</a:t>
            </a:r>
            <a:r>
              <a:rPr lang="cs-CZ" altLang="cs-CZ" sz="2000" b="0" i="1" dirty="0" err="1"/>
              <a:t>poddělení</a:t>
            </a:r>
            <a:r>
              <a:rPr lang="cs-CZ" altLang="cs-CZ" sz="2000" b="0" i="1" dirty="0"/>
              <a:t> parcelního čísla]</a:t>
            </a:r>
            <a:r>
              <a:rPr lang="cs-CZ" altLang="cs-CZ" sz="2000" b="0" dirty="0"/>
              <a:t>. </a:t>
            </a:r>
          </a:p>
          <a:p>
            <a:r>
              <a:rPr lang="cs-CZ" altLang="cs-CZ" sz="2000" b="0" dirty="0"/>
              <a:t>Pokud elektrárna je na více parcelách, tak stačí </a:t>
            </a:r>
            <a:r>
              <a:rPr lang="cs-CZ" altLang="cs-CZ" sz="2000" dirty="0"/>
              <a:t>první číslo </a:t>
            </a:r>
            <a:r>
              <a:rPr lang="cs-CZ" altLang="cs-CZ" sz="2000" b="0" dirty="0"/>
              <a:t>parcely. Netřeba si komplikovat umístění kvůli pár metrům rozdílu...</a:t>
            </a:r>
          </a:p>
          <a:p>
            <a:r>
              <a:rPr lang="cs-CZ" altLang="cs-CZ" sz="2000" dirty="0"/>
              <a:t>Bude to ruční práce?</a:t>
            </a:r>
          </a:p>
          <a:p>
            <a:pPr lvl="1"/>
            <a:r>
              <a:rPr lang="cs-CZ" altLang="cs-CZ" sz="1800" b="0" dirty="0"/>
              <a:t>pokud budete používat Excel, tak je dobré použít nějakou funkci jako je "najít a nahradit", protože se ty zápisy opakují a postupně se dostat do bodu, kdy nebude třeba nic nahrazovat.</a:t>
            </a:r>
          </a:p>
        </p:txBody>
      </p:sp>
    </p:spTree>
    <p:extLst>
      <p:ext uri="{BB962C8B-B14F-4D97-AF65-F5344CB8AC3E}">
        <p14:creationId xmlns:p14="http://schemas.microsoft.com/office/powerpoint/2010/main" val="275134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BBA4F5-2BB1-1714-01AD-9FD548D2D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3200" dirty="0"/>
              <a:t>Data z RÚIAN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D8D47F9-F495-D1C2-CED0-C63E54C2A9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600" y="1412875"/>
            <a:ext cx="7848550" cy="5068888"/>
          </a:xfrm>
        </p:spPr>
        <p:txBody>
          <a:bodyPr/>
          <a:lstStyle/>
          <a:p>
            <a:r>
              <a:rPr lang="cs-CZ" altLang="cs-CZ" sz="2000" b="0" dirty="0"/>
              <a:t>Ve studijních materiálech je export definičních bodů parcel z </a:t>
            </a:r>
            <a:r>
              <a:rPr lang="cs-CZ" altLang="cs-CZ" sz="2000" b="0" dirty="0" err="1"/>
              <a:t>RÚIANu</a:t>
            </a:r>
            <a:r>
              <a:rPr lang="cs-CZ" altLang="cs-CZ" sz="2000" b="0" dirty="0"/>
              <a:t> v SHP pro vaše kraje.</a:t>
            </a:r>
          </a:p>
          <a:p>
            <a:r>
              <a:rPr lang="cs-CZ" altLang="cs-CZ" sz="2000" b="0" dirty="0"/>
              <a:t>V těchto datech jsou důležité sloupce s kmenovým číslem, </a:t>
            </a:r>
            <a:r>
              <a:rPr lang="cs-CZ" altLang="cs-CZ" sz="2000" b="0" dirty="0" err="1"/>
              <a:t>poddělení</a:t>
            </a:r>
            <a:r>
              <a:rPr lang="cs-CZ" altLang="cs-CZ" sz="2000" b="0"/>
              <a:t> parcelního čísla a kód katastru, </a:t>
            </a:r>
            <a:r>
              <a:rPr lang="cs-CZ" altLang="cs-CZ" sz="2000" b="0" dirty="0"/>
              <a:t>přes které je nutné data z ERU propojit/</a:t>
            </a:r>
            <a:r>
              <a:rPr lang="cs-CZ" altLang="cs-CZ" sz="2000" b="0" dirty="0" err="1"/>
              <a:t>joinout</a:t>
            </a:r>
            <a:r>
              <a:rPr lang="cs-CZ" altLang="cs-CZ" sz="2000" b="0" dirty="0"/>
              <a:t>.</a:t>
            </a:r>
          </a:p>
          <a:p>
            <a:endParaRPr lang="cs-CZ" altLang="cs-CZ" sz="2000" b="0" dirty="0"/>
          </a:p>
          <a:p>
            <a:endParaRPr lang="cs-CZ" altLang="cs-CZ" sz="2000" b="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BE04917-3091-1B69-CD98-E444E2CAAB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0128" y="3140969"/>
            <a:ext cx="7317030" cy="3650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2656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BBA4F5-2BB1-1714-01AD-9FD548D2D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3200" dirty="0"/>
              <a:t>Možná úprava dat před spojováním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D8D47F9-F495-D1C2-CED0-C63E54C2A9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600" y="1412875"/>
            <a:ext cx="7848550" cy="5068888"/>
          </a:xfrm>
        </p:spPr>
        <p:txBody>
          <a:bodyPr/>
          <a:lstStyle/>
          <a:p>
            <a:r>
              <a:rPr lang="cs-CZ" altLang="cs-CZ" sz="2000" b="0" dirty="0"/>
              <a:t>Může se hodit vytvoření souhrnného </a:t>
            </a:r>
            <a:r>
              <a:rPr lang="cs-CZ" altLang="cs-CZ" sz="2000" dirty="0"/>
              <a:t>identifikátoru </a:t>
            </a:r>
            <a:r>
              <a:rPr lang="cs-CZ" altLang="cs-CZ" sz="2000" b="0" dirty="0"/>
              <a:t>(kód katastrálního území + číslo parcely + </a:t>
            </a:r>
            <a:r>
              <a:rPr lang="cs-CZ" altLang="cs-CZ" sz="2000" b="0" dirty="0" err="1"/>
              <a:t>pooddělení</a:t>
            </a:r>
            <a:r>
              <a:rPr lang="cs-CZ" altLang="cs-CZ" sz="2000" b="0" dirty="0"/>
              <a:t>)</a:t>
            </a:r>
          </a:p>
          <a:p>
            <a:r>
              <a:rPr lang="cs-CZ" altLang="cs-CZ" sz="2000" b="0" dirty="0"/>
              <a:t>V Excelu pomocí funkce CONCAT – </a:t>
            </a:r>
            <a:r>
              <a:rPr lang="cs-CZ" altLang="cs-CZ" sz="2000" b="0" i="1" dirty="0"/>
              <a:t>viz níže</a:t>
            </a:r>
          </a:p>
          <a:p>
            <a:r>
              <a:rPr lang="cs-CZ" altLang="cs-CZ" sz="2000" b="0" dirty="0"/>
              <a:t>Návod pro vytvoření obdobného identifikátoru v </a:t>
            </a:r>
            <a:r>
              <a:rPr lang="cs-CZ" altLang="cs-CZ" sz="2000" b="0" dirty="0" err="1"/>
              <a:t>ArcGISu</a:t>
            </a:r>
            <a:r>
              <a:rPr lang="cs-CZ" altLang="cs-CZ" sz="2000" b="0" dirty="0"/>
              <a:t> Pro: </a:t>
            </a:r>
          </a:p>
          <a:p>
            <a:pPr lvl="1"/>
            <a:r>
              <a:rPr lang="cs-CZ" altLang="cs-CZ" sz="2000" b="0" dirty="0">
                <a:hlinkClick r:id="rId3"/>
              </a:rPr>
              <a:t>https://support.esri.com/en/technical-article/000018207</a:t>
            </a:r>
            <a:r>
              <a:rPr lang="cs-CZ" altLang="cs-CZ" sz="2000" b="0" dirty="0"/>
              <a:t>  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07D5B272-02C9-7AA5-0F1A-00DEF1C19A1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8662" t="16210" r="18888" b="46948"/>
          <a:stretch/>
        </p:blipFill>
        <p:spPr>
          <a:xfrm>
            <a:off x="147368" y="4097425"/>
            <a:ext cx="8849263" cy="2404691"/>
          </a:xfrm>
          <a:prstGeom prst="rect">
            <a:avLst/>
          </a:prstGeom>
        </p:spPr>
      </p:pic>
      <p:sp>
        <p:nvSpPr>
          <p:cNvPr id="6" name="Ovál 5">
            <a:extLst>
              <a:ext uri="{FF2B5EF4-FFF2-40B4-BE49-F238E27FC236}">
                <a16:creationId xmlns:a16="http://schemas.microsoft.com/office/drawing/2014/main" id="{946AF706-26BB-D350-BB86-82A3F6CFB6EB}"/>
              </a:ext>
            </a:extLst>
          </p:cNvPr>
          <p:cNvSpPr/>
          <p:nvPr/>
        </p:nvSpPr>
        <p:spPr>
          <a:xfrm>
            <a:off x="323850" y="3947319"/>
            <a:ext cx="2015902" cy="84983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7452207"/>
      </p:ext>
    </p:extLst>
  </p:cSld>
  <p:clrMapOvr>
    <a:masterClrMapping/>
  </p:clrMapOvr>
</p:sld>
</file>

<file path=ppt/theme/theme1.xml><?xml version="1.0" encoding="utf-8"?>
<a:theme xmlns:a="http://schemas.openxmlformats.org/drawingml/2006/main" name="LGC_sablona1">
  <a:themeElements>
    <a:clrScheme name="LGC_sablona1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LGC_sablona1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GC_sablona1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GC_sablona1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GC_sablona1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GC_sablona1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GC_sablona1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GC_sablona1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GC_sablona1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GC_sablona1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GC_sablona1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7255</TotalTime>
  <Words>408</Words>
  <Application>Microsoft Office PowerPoint</Application>
  <PresentationFormat>Předvádění na obrazovce (4:3)</PresentationFormat>
  <Paragraphs>47</Paragraphs>
  <Slides>5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8" baseType="lpstr">
      <vt:lpstr>Arial</vt:lpstr>
      <vt:lpstr>Verdana</vt:lpstr>
      <vt:lpstr>LGC_sablona1</vt:lpstr>
      <vt:lpstr>Projekt č. 2 – normalizace atributů a spojování s prostorovými daty  podzim 2024</vt:lpstr>
      <vt:lpstr>Stav zpracování? </vt:lpstr>
      <vt:lpstr>Normalizace nascrapovaných dat z ERU</vt:lpstr>
      <vt:lpstr>Data z RÚIAN</vt:lpstr>
      <vt:lpstr>Možná úprava dat před spojováním</vt:lpstr>
    </vt:vector>
  </TitlesOfParts>
  <Company>GU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Kuba</dc:creator>
  <cp:lastModifiedBy>Jan Mikoláš</cp:lastModifiedBy>
  <cp:revision>740</cp:revision>
  <dcterms:created xsi:type="dcterms:W3CDTF">2005-10-31T09:36:06Z</dcterms:created>
  <dcterms:modified xsi:type="dcterms:W3CDTF">2024-11-06T12:32:09Z</dcterms:modified>
</cp:coreProperties>
</file>