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Nunito" pitchFamily="2" charset="-18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F5EEF1-126F-4AA5-A957-FFC2FB5DDBF6}">
  <a:tblStyle styleId="{67F5EEF1-126F-4AA5-A957-FFC2FB5DDB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29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8e176402b2_0_1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8e176402b2_0_1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8e176402b2_0_1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8e176402b2_0_1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954379ae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954379ae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954379ae3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954379ae3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954379ae3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954379ae3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8e176402b2_0_1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8e176402b2_0_1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8e176402b2_0_1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8e176402b2_0_1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8e176402b2_0_1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8e176402b2_0_1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8e176402b2_0_1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8e176402b2_0_1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e176402b2_0_1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e176402b2_0_1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8e176402b2_0_1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8e176402b2_0_1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8e176402b2_0_1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8e176402b2_0_1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8e176402b2_0_1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8e176402b2_0_1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e176402b2_0_1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e176402b2_0_1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8e176402b2_0_1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8e176402b2_0_1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8e176402b2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8e176402b2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8e176402b2_0_1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8e176402b2_0_1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dg-data.cz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dg-data.cz/dat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db.czso.cz/vdbvo2/faces/cs/index.jsf?page=vystup-objekt&amp;z=T&amp;f=TABULKA&amp;skupId=2301&amp;katalog=30840&amp;pvo=ZEM03B&amp;pvo=ZEM03B&amp;evo=v362_!_ZEM03B-2023_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vo8MgQBUAq5M8qBU6cTStXe77Uz-QY0AYIY35ePDOM8/edit?usp=shari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unstats.un.org/sdgs/indicators/indicators-list/" TargetMode="External"/><Relationship Id="rId3" Type="http://schemas.openxmlformats.org/officeDocument/2006/relationships/hyperlink" Target="https://unstats.un.org/sdgs/dataportal" TargetMode="External"/><Relationship Id="rId7" Type="http://schemas.openxmlformats.org/officeDocument/2006/relationships/hyperlink" Target="https://www.sdg-data.cz/#cr203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mzp.cz/cz/ceska_republika_2030" TargetMode="External"/><Relationship Id="rId5" Type="http://schemas.openxmlformats.org/officeDocument/2006/relationships/hyperlink" Target="https://sustainabledevelopment.un.org/content/documents/733FutureWeWant.pdf" TargetMode="External"/><Relationship Id="rId4" Type="http://schemas.openxmlformats.org/officeDocument/2006/relationships/hyperlink" Target="https://documents-dds-ny.un.org/doc/UNDOC/GEN/N15/291/89/PDF/N1529189.pdf?OpenElemen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tats.un.org/sdgs/report/2023/progress-char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ashboards.sdgindex.org/ranking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tats.un.org/sdgs/dataportal/countryprofiles/YE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tats.un.org/sdgs/dataportal/analytics/CompareTrendsOneSeri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400" dirty="0">
                <a:solidFill>
                  <a:srgbClr val="009EDB"/>
                </a:solidFill>
                <a:latin typeface="Nunito"/>
                <a:ea typeface="Nunito"/>
                <a:cs typeface="Nunito"/>
                <a:sym typeface="Nunito"/>
              </a:rPr>
              <a:t>- Martina Žáčiková-</a:t>
            </a:r>
            <a:endParaRPr sz="1400" dirty="0">
              <a:solidFill>
                <a:srgbClr val="009EDB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400" dirty="0">
                <a:solidFill>
                  <a:srgbClr val="009EDB"/>
                </a:solidFill>
                <a:latin typeface="Nunito"/>
                <a:ea typeface="Nunito"/>
                <a:cs typeface="Nunito"/>
                <a:sym typeface="Nunito"/>
              </a:rPr>
              <a:t>-Z8105 Mapové zdroje-</a:t>
            </a:r>
            <a:endParaRPr sz="1400" dirty="0">
              <a:solidFill>
                <a:srgbClr val="009ED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438" y="1324975"/>
            <a:ext cx="8323135" cy="130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132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b="1">
                <a:solidFill>
                  <a:srgbClr val="009EDB"/>
                </a:solidFill>
                <a:latin typeface="Nunito"/>
                <a:ea typeface="Nunito"/>
                <a:cs typeface="Nunito"/>
                <a:sym typeface="Nunito"/>
              </a:rPr>
              <a:t>Kritika</a:t>
            </a:r>
            <a:endParaRPr b="1">
              <a:solidFill>
                <a:srgbClr val="009ED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331400" cy="13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sk">
                <a:latin typeface="Nunito"/>
                <a:ea typeface="Nunito"/>
                <a:cs typeface="Nunito"/>
                <a:sym typeface="Nunito"/>
              </a:rPr>
              <a:t>Arturo Escobar: </a:t>
            </a:r>
            <a:r>
              <a:rPr lang="sk" i="1">
                <a:latin typeface="Nunito"/>
                <a:ea typeface="Nunito"/>
                <a:cs typeface="Nunito"/>
                <a:sym typeface="Nunito"/>
              </a:rPr>
              <a:t>„Before </a:t>
            </a:r>
            <a:r>
              <a:rPr lang="sk" i="1" u="sng">
                <a:latin typeface="Nunito"/>
                <a:ea typeface="Nunito"/>
                <a:cs typeface="Nunito"/>
                <a:sym typeface="Nunito"/>
              </a:rPr>
              <a:t>development experts</a:t>
            </a:r>
            <a:r>
              <a:rPr lang="sk" i="1">
                <a:latin typeface="Nunito"/>
                <a:ea typeface="Nunito"/>
                <a:cs typeface="Nunito"/>
                <a:sym typeface="Nunito"/>
              </a:rPr>
              <a:t> came to Colombia, there was </a:t>
            </a:r>
            <a:r>
              <a:rPr lang="sk" i="1" u="sng">
                <a:latin typeface="Nunito"/>
                <a:ea typeface="Nunito"/>
                <a:cs typeface="Nunito"/>
                <a:sym typeface="Nunito"/>
              </a:rPr>
              <a:t>no such thing as poverty</a:t>
            </a:r>
            <a:r>
              <a:rPr lang="sk" i="1">
                <a:latin typeface="Nunito"/>
                <a:ea typeface="Nunito"/>
                <a:cs typeface="Nunito"/>
                <a:sym typeface="Nunito"/>
              </a:rPr>
              <a:t> and no need for development.“</a:t>
            </a:r>
            <a:endParaRPr i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0424" y="2571750"/>
            <a:ext cx="3700493" cy="244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075" y="2521725"/>
            <a:ext cx="3758650" cy="244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3825" y="445020"/>
            <a:ext cx="3333700" cy="170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22"/>
          <p:cNvCxnSpPr/>
          <p:nvPr/>
        </p:nvCxnSpPr>
        <p:spPr>
          <a:xfrm>
            <a:off x="228000" y="2442850"/>
            <a:ext cx="8688000" cy="1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dirty="0">
                <a:solidFill>
                  <a:srgbClr val="009EDB"/>
                </a:solidFill>
                <a:latin typeface="Nunito"/>
                <a:ea typeface="Nunito"/>
                <a:cs typeface="Nunito"/>
                <a:sym typeface="Nunito"/>
              </a:rPr>
              <a:t>Vize: Jaká má být Česká republika v roce 2030?</a:t>
            </a:r>
            <a:endParaRPr dirty="0">
              <a:solidFill>
                <a:srgbClr val="009ED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3" name="Google Shape;133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sk" dirty="0">
                <a:latin typeface="Nunito"/>
                <a:ea typeface="Nunito"/>
                <a:cs typeface="Nunito"/>
                <a:sym typeface="Nunito"/>
              </a:rPr>
              <a:t>Česká republika je v roce 2030 </a:t>
            </a:r>
            <a:r>
              <a:rPr lang="sk" b="1" u="sng" dirty="0">
                <a:latin typeface="Nunito"/>
                <a:ea typeface="Nunito"/>
                <a:cs typeface="Nunito"/>
                <a:sym typeface="Nunito"/>
              </a:rPr>
              <a:t>demokratickým, právním státem</a:t>
            </a:r>
            <a:r>
              <a:rPr lang="sk" dirty="0">
                <a:latin typeface="Nunito"/>
                <a:ea typeface="Nunito"/>
                <a:cs typeface="Nunito"/>
                <a:sym typeface="Nunito"/>
              </a:rPr>
              <a:t> založeným na respektu k občanským, politickým, hospodářským a sociálním právům svých obyvatel a </a:t>
            </a:r>
            <a:r>
              <a:rPr lang="sk" b="1" u="sng" dirty="0">
                <a:latin typeface="Nunito"/>
                <a:ea typeface="Nunito"/>
                <a:cs typeface="Nunito"/>
                <a:sym typeface="Nunito"/>
              </a:rPr>
              <a:t>rozvíjejícím svou kulturně danou identitu.</a:t>
            </a:r>
            <a:r>
              <a:rPr lang="sk" dirty="0">
                <a:latin typeface="Nunito"/>
                <a:ea typeface="Nunito"/>
                <a:cs typeface="Nunito"/>
                <a:sym typeface="Nunito"/>
              </a:rPr>
              <a:t> Zajišťuje vysokou </a:t>
            </a:r>
            <a:r>
              <a:rPr lang="sk" b="1" u="sng" dirty="0">
                <a:latin typeface="Nunito"/>
                <a:ea typeface="Nunito"/>
                <a:cs typeface="Nunito"/>
                <a:sym typeface="Nunito"/>
              </a:rPr>
              <a:t>kvalitu života populace</a:t>
            </a:r>
            <a:r>
              <a:rPr lang="sk" dirty="0">
                <a:latin typeface="Nunito"/>
                <a:ea typeface="Nunito"/>
                <a:cs typeface="Nunito"/>
                <a:sym typeface="Nunito"/>
              </a:rPr>
              <a:t> a současně respektuje přírodní a územní limity a </a:t>
            </a:r>
            <a:r>
              <a:rPr lang="sk" b="1" u="sng" dirty="0">
                <a:latin typeface="Nunito"/>
                <a:ea typeface="Nunito"/>
                <a:cs typeface="Nunito"/>
                <a:sym typeface="Nunito"/>
              </a:rPr>
              <a:t>chrání biologickou rozmanitost.</a:t>
            </a:r>
            <a:r>
              <a:rPr lang="sk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sk" i="1" dirty="0">
                <a:latin typeface="Nunito"/>
                <a:ea typeface="Nunito"/>
                <a:cs typeface="Nunito"/>
                <a:sym typeface="Nunito"/>
              </a:rPr>
              <a:t>Cíleně také napomáhá dosažení těchto hodnot jinde ve světě.</a:t>
            </a:r>
            <a:r>
              <a:rPr lang="sk" dirty="0">
                <a:latin typeface="Nunito"/>
                <a:ea typeface="Nunito"/>
                <a:cs typeface="Nunito"/>
                <a:sym typeface="Nunito"/>
              </a:rPr>
              <a:t> Udržitelný rozvoj České republiky je poměřován zvyšováním kvality života každého jednotlivce i společnosti jako celku. Naplňuje potřeby přítomných generací, aniž by ohrozil schopnost budoucích generací naplňovat ty své. Česká republika je </a:t>
            </a:r>
            <a:r>
              <a:rPr lang="sk" b="1" u="sng" dirty="0">
                <a:latin typeface="Nunito"/>
                <a:ea typeface="Nunito"/>
                <a:cs typeface="Nunito"/>
                <a:sym typeface="Nunito"/>
              </a:rPr>
              <a:t>soudržnou, aktivní a podnikavou společností rovných příležitostí a minimalizuje strukturální a sociální nerovnosti.</a:t>
            </a:r>
            <a:r>
              <a:rPr lang="sk" dirty="0">
                <a:latin typeface="Nunito"/>
                <a:ea typeface="Nunito"/>
                <a:cs typeface="Nunito"/>
                <a:sym typeface="Nunito"/>
              </a:rPr>
              <a:t> Společnost a struktury rozhodování jsou odolné a pružné, schopné včas rozpoznat možná vývojová rizika a </a:t>
            </a:r>
            <a:r>
              <a:rPr lang="sk" b="1" u="sng" dirty="0">
                <a:latin typeface="Nunito"/>
                <a:ea typeface="Nunito"/>
                <a:cs typeface="Nunito"/>
                <a:sym typeface="Nunito"/>
              </a:rPr>
              <a:t>racionálně reagovat</a:t>
            </a:r>
            <a:r>
              <a:rPr lang="sk" dirty="0">
                <a:latin typeface="Nunito"/>
                <a:ea typeface="Nunito"/>
                <a:cs typeface="Nunito"/>
                <a:sym typeface="Nunito"/>
              </a:rPr>
              <a:t> na neočekávané změny a měnící se dynamiku globálního vývoje. Odolnost společenských vazeb a struktur a věcné řešení problémů jsou </a:t>
            </a:r>
            <a:r>
              <a:rPr lang="sk" b="1" u="sng" dirty="0">
                <a:latin typeface="Nunito"/>
                <a:ea typeface="Nunito"/>
                <a:cs typeface="Nunito"/>
                <a:sym typeface="Nunito"/>
              </a:rPr>
              <a:t>posilovány diskusí a dohodou.</a:t>
            </a:r>
            <a:endParaRPr b="1" u="sng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F65CC5-32BA-4241-BF94-81017EFA79F5}"/>
              </a:ext>
            </a:extLst>
          </p:cNvPr>
          <p:cNvSpPr txBox="1"/>
          <p:nvPr/>
        </p:nvSpPr>
        <p:spPr>
          <a:xfrm>
            <a:off x="6705957" y="4698475"/>
            <a:ext cx="21263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>
                <a:solidFill>
                  <a:srgbClr val="009ED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https://www.sdg-data.cz/</a:t>
            </a:r>
            <a:r>
              <a:rPr lang="sk-SK" dirty="0">
                <a:solidFill>
                  <a:srgbClr val="009EDB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1"/>
          </p:nvPr>
        </p:nvSpPr>
        <p:spPr>
          <a:xfrm>
            <a:off x="311700" y="4806000"/>
            <a:ext cx="8520600" cy="3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sk" sz="10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https://www.sdg-data.cz/data</a:t>
            </a:r>
            <a:r>
              <a:rPr lang="sk" sz="1000">
                <a:latin typeface="Nunito"/>
                <a:ea typeface="Nunito"/>
                <a:cs typeface="Nunito"/>
                <a:sym typeface="Nunito"/>
              </a:rPr>
              <a:t> </a:t>
            </a:r>
            <a:endParaRPr sz="10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40" name="Google Shape;140;p25"/>
          <p:cNvPicPr preferRelativeResize="0"/>
          <p:nvPr/>
        </p:nvPicPr>
        <p:blipFill rotWithShape="1">
          <a:blip r:embed="rId4">
            <a:alphaModFix/>
          </a:blip>
          <a:srcRect t="16043"/>
          <a:stretch/>
        </p:blipFill>
        <p:spPr>
          <a:xfrm>
            <a:off x="135375" y="370325"/>
            <a:ext cx="8873249" cy="440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b="1">
                <a:solidFill>
                  <a:srgbClr val="009EDB"/>
                </a:solidFill>
                <a:latin typeface="Nunito"/>
                <a:ea typeface="Nunito"/>
                <a:cs typeface="Nunito"/>
                <a:sym typeface="Nunito"/>
              </a:rPr>
              <a:t>Zistite podiel ornej pôdy v ČR</a:t>
            </a:r>
            <a:endParaRPr b="1">
              <a:solidFill>
                <a:srgbClr val="009ED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1"/>
          </p:nvPr>
        </p:nvSpPr>
        <p:spPr>
          <a:xfrm>
            <a:off x="311700" y="4677600"/>
            <a:ext cx="8520600" cy="4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sk" sz="10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https://vdb.czso.cz/vdbvo2/faces/cs/index.jsf?page=vystup-objekt&amp;z=T&amp;f=TABULKA&amp;skupId=2301&amp;katalog=30840&amp;pvo=ZEM03B&amp;pvo=ZEM03B&amp;evo=v362_!_ZEM03B-2023_1</a:t>
            </a:r>
            <a:r>
              <a:rPr lang="sk" sz="1000">
                <a:latin typeface="Nunito"/>
                <a:ea typeface="Nunito"/>
                <a:cs typeface="Nunito"/>
                <a:sym typeface="Nunito"/>
              </a:rPr>
              <a:t> </a:t>
            </a:r>
            <a:endParaRPr sz="10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4088" y="0"/>
            <a:ext cx="6615834" cy="4677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b="1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Zadanie:</a:t>
            </a:r>
            <a:endParaRPr b="1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sk" dirty="0">
                <a:latin typeface="Nunito"/>
                <a:ea typeface="Nunito"/>
                <a:cs typeface="Nunito"/>
                <a:sym typeface="Nunito"/>
              </a:rPr>
              <a:t>na základe </a:t>
            </a:r>
            <a:r>
              <a:rPr lang="sk" u="sng" dirty="0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tabuľky</a:t>
            </a:r>
            <a:r>
              <a:rPr lang="sk" dirty="0">
                <a:latin typeface="Nunito"/>
                <a:ea typeface="Nunito"/>
                <a:cs typeface="Nunito"/>
                <a:sym typeface="Nunito"/>
              </a:rPr>
              <a:t> SDGs si vyberte jeden z cieľov.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sk" dirty="0">
                <a:latin typeface="Nunito"/>
                <a:ea typeface="Nunito"/>
                <a:cs typeface="Nunito"/>
                <a:sym typeface="Nunito"/>
              </a:rPr>
              <a:t>k príslušnému cieľu zistite indikátory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sk" dirty="0">
                <a:latin typeface="Nunito"/>
                <a:ea typeface="Nunito"/>
                <a:cs typeface="Nunito"/>
                <a:sym typeface="Nunito"/>
              </a:rPr>
              <a:t>vyberte 4 indikátory a nájdite k nim mapový zdroj: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○"/>
            </a:pPr>
            <a:r>
              <a:rPr lang="sk" dirty="0">
                <a:latin typeface="Nunito"/>
                <a:ea typeface="Nunito"/>
                <a:cs typeface="Nunito"/>
                <a:sym typeface="Nunito"/>
              </a:rPr>
              <a:t>jeden indikátor  = jeden mapový zdroj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■"/>
            </a:pPr>
            <a:r>
              <a:rPr lang="sk" dirty="0">
                <a:latin typeface="Nunito"/>
                <a:ea typeface="Nunito"/>
                <a:cs typeface="Nunito"/>
                <a:sym typeface="Nunito"/>
              </a:rPr>
              <a:t>1 svetový 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■"/>
            </a:pPr>
            <a:r>
              <a:rPr lang="sk" dirty="0">
                <a:latin typeface="Nunito"/>
                <a:ea typeface="Nunito"/>
                <a:cs typeface="Nunito"/>
                <a:sym typeface="Nunito"/>
              </a:rPr>
              <a:t>1 európsky (EÚ)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■"/>
            </a:pPr>
            <a:r>
              <a:rPr lang="sk" dirty="0">
                <a:latin typeface="Nunito"/>
                <a:ea typeface="Nunito"/>
                <a:cs typeface="Nunito"/>
                <a:sym typeface="Nunito"/>
              </a:rPr>
              <a:t>1 pre krajinu mimo EÚ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■"/>
            </a:pPr>
            <a:r>
              <a:rPr lang="sk" dirty="0">
                <a:latin typeface="Nunito"/>
                <a:ea typeface="Nunito"/>
                <a:cs typeface="Nunito"/>
                <a:sym typeface="Nunito"/>
              </a:rPr>
              <a:t>1 národný = 1 štát (pre </a:t>
            </a:r>
            <a:r>
              <a:rPr lang="sk" i="1" dirty="0">
                <a:latin typeface="Nunito"/>
                <a:ea typeface="Nunito"/>
                <a:cs typeface="Nunito"/>
                <a:sym typeface="Nunito"/>
              </a:rPr>
              <a:t>Life below water (SDG 14)</a:t>
            </a:r>
            <a:r>
              <a:rPr lang="sk" dirty="0">
                <a:latin typeface="Nunito"/>
                <a:ea typeface="Nunito"/>
                <a:cs typeface="Nunito"/>
                <a:sym typeface="Nunito"/>
              </a:rPr>
              <a:t> krajina čo má more/oceán)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sk" dirty="0">
                <a:latin typeface="Nunito"/>
                <a:ea typeface="Nunito"/>
                <a:cs typeface="Nunito"/>
                <a:sym typeface="Nunito"/>
              </a:rPr>
              <a:t>odovzdajte protokol, ktorý bude obsahovať: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○"/>
            </a:pPr>
            <a:r>
              <a:rPr lang="sk" dirty="0">
                <a:latin typeface="Nunito"/>
                <a:ea typeface="Nunito"/>
                <a:cs typeface="Nunito"/>
                <a:sym typeface="Nunito"/>
              </a:rPr>
              <a:t>popis cieľa (nie ctrl+c, ctrl+v)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○"/>
            </a:pPr>
            <a:r>
              <a:rPr lang="sk" dirty="0">
                <a:latin typeface="Nunito"/>
                <a:ea typeface="Nunito"/>
                <a:cs typeface="Nunito"/>
                <a:sym typeface="Nunito"/>
              </a:rPr>
              <a:t>popis vybraných indikátorov k nim zdroje (funkčné odkazy, screenshoty a ich popis)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sk" dirty="0">
                <a:latin typeface="Nunito"/>
                <a:ea typeface="Nunito"/>
                <a:cs typeface="Nunito"/>
                <a:sym typeface="Nunito"/>
              </a:rPr>
              <a:t>odovzdanie do: </a:t>
            </a:r>
            <a:r>
              <a:rPr lang="sk">
                <a:latin typeface="Nunito"/>
                <a:ea typeface="Nunito"/>
                <a:cs typeface="Nunito"/>
                <a:sym typeface="Nunito"/>
              </a:rPr>
              <a:t>št 28.11.2023 </a:t>
            </a:r>
            <a:r>
              <a:rPr lang="sk" dirty="0">
                <a:latin typeface="Nunito"/>
                <a:ea typeface="Nunito"/>
                <a:cs typeface="Nunito"/>
                <a:sym typeface="Nunito"/>
              </a:rPr>
              <a:t>(23:59)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graphicFrame>
        <p:nvGraphicFramePr>
          <p:cNvPr id="160" name="Google Shape;160;p28"/>
          <p:cNvGraphicFramePr/>
          <p:nvPr>
            <p:extLst>
              <p:ext uri="{D42A27DB-BD31-4B8C-83A1-F6EECF244321}">
                <p14:modId xmlns:p14="http://schemas.microsoft.com/office/powerpoint/2010/main" val="262383025"/>
              </p:ext>
            </p:extLst>
          </p:nvPr>
        </p:nvGraphicFramePr>
        <p:xfrm>
          <a:off x="1752600" y="334327"/>
          <a:ext cx="5638800" cy="4474845"/>
        </p:xfrm>
        <a:graphic>
          <a:graphicData uri="http://schemas.openxmlformats.org/drawingml/2006/table">
            <a:tbl>
              <a:tblPr>
                <a:noFill/>
                <a:tableStyleId>{67F5EEF1-126F-4AA5-A957-FFC2FB5DDBF6}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 b="1" dirty="0"/>
                        <a:t>Goal</a:t>
                      </a:r>
                      <a:endParaRPr sz="1000" b="1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 b="1"/>
                        <a:t>Študent 1</a:t>
                      </a:r>
                      <a:endParaRPr sz="1000" b="1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 b="1"/>
                        <a:t>Študent 2</a:t>
                      </a:r>
                      <a:endParaRPr sz="1000" b="1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No poverty (SDG 1)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Zero hunger (SDG 2)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 dirty="0"/>
                        <a:t>Good health and well-being (SDG 3)</a:t>
                      </a:r>
                      <a:endParaRPr sz="1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Quality education (SDG 4)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Gender equality (SDG 5)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Clean water and sanitation (SDG 6)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Affordable and clean energy (SDG 7)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Decent work and economic growth (SDG 8)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Industry, innovation and infrastructure (SDG 9)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Reduced inequalities (SDG 10)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Sustainable cities and communities (SDG 11)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Responsible consumption and production (SDG 12)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Climate action (SDG 13)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Life below water (SDG 14)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Life on land (SDG 15)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Peace, justice, and strong institutions (SDG 16)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Partnerships for the goals (SDG 17)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b="1">
                <a:solidFill>
                  <a:srgbClr val="009EDB"/>
                </a:solidFill>
                <a:latin typeface="Nunito"/>
                <a:ea typeface="Nunito"/>
                <a:cs typeface="Nunito"/>
                <a:sym typeface="Nunito"/>
              </a:rPr>
              <a:t>Useful links:</a:t>
            </a:r>
            <a:endParaRPr b="1">
              <a:solidFill>
                <a:srgbClr val="009ED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6" name="Google Shape;166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sk" u="sng" dirty="0">
                <a:solidFill>
                  <a:schemeClr val="hlink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  <a:hlinkClick r:id="rId3"/>
              </a:rPr>
              <a:t>https://unstats.un.org/sdgs/dataportal</a:t>
            </a:r>
            <a:r>
              <a:rPr lang="sk" dirty="0">
                <a:solidFill>
                  <a:srgbClr val="4D4D4D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 </a:t>
            </a:r>
            <a:endParaRPr dirty="0">
              <a:solidFill>
                <a:srgbClr val="4D4D4D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>
              <a:buFont typeface="Nunito"/>
              <a:buChar char="●"/>
            </a:pPr>
            <a:r>
              <a:rPr lang="sk" u="sng" dirty="0">
                <a:solidFill>
                  <a:schemeClr val="hlink"/>
                </a:solidFill>
                <a:highlight>
                  <a:srgbClr val="FFFFFF"/>
                </a:highlight>
                <a:latin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https://documents-dds-ny.un.org/doc/UNDOC/GEN/N15/291/89/PDF/N1529189.pdf?OpenElement</a:t>
            </a:r>
            <a:r>
              <a:rPr lang="sk" u="sng" dirty="0">
                <a:solidFill>
                  <a:schemeClr val="hlink"/>
                </a:solidFill>
                <a:highlight>
                  <a:srgbClr val="FFFFFF"/>
                </a:highlight>
                <a:latin typeface="Nunito"/>
                <a:sym typeface="Nunito"/>
              </a:rPr>
              <a:t> </a:t>
            </a:r>
            <a:endParaRPr u="sng" dirty="0">
              <a:solidFill>
                <a:schemeClr val="hlink"/>
              </a:solidFill>
              <a:highlight>
                <a:srgbClr val="FFFFFF"/>
              </a:highlight>
              <a:latin typeface="Nunito"/>
              <a:sym typeface="Nunito"/>
            </a:endParaRPr>
          </a:p>
          <a:p>
            <a:pPr>
              <a:buFont typeface="Nunito"/>
              <a:buChar char="●"/>
            </a:pPr>
            <a:r>
              <a:rPr lang="sk" u="sng" dirty="0">
                <a:solidFill>
                  <a:schemeClr val="hlink"/>
                </a:solidFill>
                <a:highlight>
                  <a:srgbClr val="FFFFFF"/>
                </a:highlight>
                <a:latin typeface="Nunito"/>
                <a:sym typeface="Nuni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https://sustainabledevelopment.un.org/content/documents/733FutureWeWant.pdf</a:t>
            </a:r>
            <a:r>
              <a:rPr lang="sk" u="sng" dirty="0">
                <a:solidFill>
                  <a:schemeClr val="hlink"/>
                </a:solidFill>
                <a:highlight>
                  <a:srgbClr val="FFFFFF"/>
                </a:highlight>
                <a:latin typeface="Nunito"/>
                <a:sym typeface="Nunito"/>
              </a:rPr>
              <a:t> </a:t>
            </a:r>
            <a:endParaRPr u="sng" dirty="0">
              <a:solidFill>
                <a:schemeClr val="hlink"/>
              </a:solidFill>
              <a:highlight>
                <a:srgbClr val="FFFFFF"/>
              </a:highlight>
              <a:latin typeface="Nunito"/>
              <a:sym typeface="Nunito"/>
            </a:endParaRPr>
          </a:p>
          <a:p>
            <a:pPr>
              <a:buFont typeface="Nunito"/>
              <a:buChar char="●"/>
            </a:pPr>
            <a:r>
              <a:rPr lang="sk" u="sng" dirty="0">
                <a:solidFill>
                  <a:schemeClr val="hlink"/>
                </a:solidFill>
                <a:highlight>
                  <a:srgbClr val="FFFFFF"/>
                </a:highlight>
                <a:latin typeface="Nuni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https://www.mzp.cz/cz/ceska_republika_2030</a:t>
            </a:r>
            <a:r>
              <a:rPr lang="sk" u="sng" dirty="0">
                <a:solidFill>
                  <a:schemeClr val="hlink"/>
                </a:solidFill>
                <a:highlight>
                  <a:srgbClr val="FFFFFF"/>
                </a:highlight>
                <a:latin typeface="Nunito"/>
              </a:rPr>
              <a:t> </a:t>
            </a:r>
            <a:endParaRPr u="sng" dirty="0">
              <a:solidFill>
                <a:schemeClr val="hlink"/>
              </a:solidFill>
              <a:highlight>
                <a:srgbClr val="FFFFFF"/>
              </a:highlight>
              <a:latin typeface="Nunito"/>
            </a:endParaRPr>
          </a:p>
          <a:p>
            <a:pPr>
              <a:buFont typeface="Nunito"/>
              <a:buChar char="●"/>
            </a:pPr>
            <a:r>
              <a:rPr lang="sk" u="sng" dirty="0">
                <a:solidFill>
                  <a:schemeClr val="hlink"/>
                </a:solidFill>
                <a:highlight>
                  <a:srgbClr val="FFFFFF"/>
                </a:highlight>
                <a:latin typeface="Nuni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https://www.sdg-data.cz/#cr2030</a:t>
            </a:r>
            <a:r>
              <a:rPr lang="sk" u="sng" dirty="0">
                <a:solidFill>
                  <a:schemeClr val="hlink"/>
                </a:solidFill>
                <a:highlight>
                  <a:srgbClr val="FFFFFF"/>
                </a:highlight>
                <a:latin typeface="Nunito"/>
              </a:rPr>
              <a:t> </a:t>
            </a:r>
          </a:p>
          <a:p>
            <a:pPr>
              <a:buFont typeface="Nunito"/>
              <a:buChar char="●"/>
            </a:pPr>
            <a:r>
              <a:rPr lang="sk-SK" u="sng" dirty="0">
                <a:solidFill>
                  <a:schemeClr val="hlink"/>
                </a:solidFill>
                <a:highlight>
                  <a:srgbClr val="FFFFFF"/>
                </a:highlight>
                <a:latin typeface="Nunito"/>
                <a:sym typeface="Nunito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https://unstats.un.org/sdgs/indicators/indicators-list/</a:t>
            </a:r>
            <a:r>
              <a:rPr lang="sk" u="sng" dirty="0">
                <a:solidFill>
                  <a:schemeClr val="hlink"/>
                </a:solidFill>
                <a:highlight>
                  <a:srgbClr val="FFFFFF"/>
                </a:highlight>
                <a:latin typeface="Nunito"/>
                <a:sym typeface="Nunito"/>
              </a:rPr>
              <a:t> </a:t>
            </a:r>
            <a:endParaRPr u="sng" dirty="0">
              <a:solidFill>
                <a:schemeClr val="hlink"/>
              </a:solidFill>
              <a:highlight>
                <a:srgbClr val="FFFFFF"/>
              </a:highlight>
              <a:latin typeface="Nunito"/>
              <a:sym typeface="Nun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>
            <a:spLocks noGrp="1"/>
          </p:cNvSpPr>
          <p:nvPr>
            <p:ph type="title"/>
          </p:nvPr>
        </p:nvSpPr>
        <p:spPr>
          <a:xfrm>
            <a:off x="311700" y="187902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b="1">
                <a:solidFill>
                  <a:srgbClr val="009EDB"/>
                </a:solidFill>
                <a:latin typeface="Nunito"/>
                <a:ea typeface="Nunito"/>
                <a:cs typeface="Nunito"/>
                <a:sym typeface="Nunito"/>
              </a:rPr>
              <a:t>Ďakujem za pozornosť</a:t>
            </a:r>
            <a:endParaRPr b="1">
              <a:solidFill>
                <a:srgbClr val="009ED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72" name="Google Shape;17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3521" y="4376875"/>
            <a:ext cx="3296949" cy="51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b="1">
                <a:solidFill>
                  <a:srgbClr val="009EDB"/>
                </a:solidFill>
                <a:latin typeface="Nunito"/>
                <a:ea typeface="Nunito"/>
                <a:cs typeface="Nunito"/>
                <a:sym typeface="Nunito"/>
              </a:rPr>
              <a:t>2030 Agenda pre udržateľný rozvoj</a:t>
            </a:r>
            <a:endParaRPr b="1">
              <a:solidFill>
                <a:srgbClr val="009ED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sk">
                <a:solidFill>
                  <a:srgbClr val="4D4D4D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členské štáty UN (2015)</a:t>
            </a:r>
            <a:endParaRPr>
              <a:solidFill>
                <a:srgbClr val="4D4D4D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sk">
                <a:solidFill>
                  <a:srgbClr val="4D4D4D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15-ročný plán</a:t>
            </a:r>
            <a:endParaRPr>
              <a:solidFill>
                <a:srgbClr val="4D4D4D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800"/>
              <a:buFont typeface="Nunito"/>
              <a:buChar char="●"/>
            </a:pPr>
            <a:r>
              <a:rPr lang="sk">
                <a:solidFill>
                  <a:srgbClr val="4D4D4D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3 piliere:</a:t>
            </a:r>
            <a:endParaRPr>
              <a:solidFill>
                <a:srgbClr val="4D4D4D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400"/>
              <a:buFont typeface="Nunito"/>
              <a:buChar char="○"/>
            </a:pPr>
            <a:r>
              <a:rPr lang="sk">
                <a:solidFill>
                  <a:srgbClr val="4D4D4D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ekonomický</a:t>
            </a:r>
            <a:endParaRPr>
              <a:solidFill>
                <a:srgbClr val="4D4D4D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400"/>
              <a:buFont typeface="Nunito"/>
              <a:buChar char="○"/>
            </a:pPr>
            <a:r>
              <a:rPr lang="sk">
                <a:solidFill>
                  <a:srgbClr val="4D4D4D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sociálny</a:t>
            </a:r>
            <a:endParaRPr>
              <a:solidFill>
                <a:srgbClr val="4D4D4D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400"/>
              <a:buFont typeface="Nunito"/>
              <a:buChar char="○"/>
            </a:pPr>
            <a:r>
              <a:rPr lang="sk">
                <a:solidFill>
                  <a:srgbClr val="4D4D4D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environmentálny</a:t>
            </a:r>
            <a:endParaRPr>
              <a:solidFill>
                <a:srgbClr val="4D4D4D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800"/>
              <a:buFont typeface="Nunito"/>
              <a:buChar char="●"/>
            </a:pPr>
            <a:r>
              <a:rPr lang="sk">
                <a:solidFill>
                  <a:srgbClr val="4D4D4D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2017 * globálny indikátorový rámec</a:t>
            </a:r>
            <a:endParaRPr>
              <a:solidFill>
                <a:srgbClr val="4D4D4D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800"/>
              <a:buFont typeface="Nunito"/>
              <a:buChar char="●"/>
            </a:pPr>
            <a:r>
              <a:rPr lang="sk">
                <a:solidFill>
                  <a:srgbClr val="4D4D4D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2019 v ČR zbieranie dát</a:t>
            </a:r>
            <a:endParaRPr>
              <a:solidFill>
                <a:srgbClr val="4D4D4D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1425" y="1152475"/>
            <a:ext cx="3840875" cy="38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b="1">
                <a:solidFill>
                  <a:srgbClr val="009EDB"/>
                </a:solidFill>
                <a:latin typeface="Nunito"/>
                <a:ea typeface="Nunito"/>
                <a:cs typeface="Nunito"/>
                <a:sym typeface="Nunito"/>
              </a:rPr>
              <a:t>Agenda 2030</a:t>
            </a:r>
            <a:endParaRPr b="1">
              <a:solidFill>
                <a:srgbClr val="009ED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9275" y="1152474"/>
            <a:ext cx="9143998" cy="353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4854900"/>
            <a:ext cx="8520600" cy="2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440"/>
              <a:buNone/>
            </a:pPr>
            <a:r>
              <a:rPr lang="sk" sz="102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https://unstats.un.org/sdgs/report/2023/progress-chart/</a:t>
            </a:r>
            <a:r>
              <a:rPr lang="sk" sz="1020">
                <a:latin typeface="Nunito"/>
                <a:ea typeface="Nunito"/>
                <a:cs typeface="Nunito"/>
                <a:sym typeface="Nunito"/>
              </a:rPr>
              <a:t> </a:t>
            </a:r>
            <a:endParaRPr sz="102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700" y="0"/>
            <a:ext cx="7486051" cy="492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 err="1">
                <a:solidFill>
                  <a:srgbClr val="009EDB"/>
                </a:solidFill>
                <a:latin typeface="Nunito"/>
                <a:ea typeface="Nunito"/>
                <a:cs typeface="Nunito"/>
                <a:sym typeface="Nunito"/>
              </a:rPr>
              <a:t>Sustainable</a:t>
            </a:r>
            <a:r>
              <a:rPr lang="sk-SK" b="1" dirty="0">
                <a:solidFill>
                  <a:srgbClr val="009EDB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sk-SK" b="1" dirty="0" err="1">
                <a:solidFill>
                  <a:srgbClr val="009EDB"/>
                </a:solidFill>
                <a:latin typeface="Nunito"/>
                <a:ea typeface="Nunito"/>
                <a:cs typeface="Nunito"/>
                <a:sym typeface="Nunito"/>
              </a:rPr>
              <a:t>Development</a:t>
            </a:r>
            <a:r>
              <a:rPr lang="sk-SK" b="1" dirty="0">
                <a:solidFill>
                  <a:srgbClr val="009EDB"/>
                </a:solidFill>
                <a:latin typeface="Nunito"/>
                <a:ea typeface="Nunito"/>
                <a:cs typeface="Nunito"/>
                <a:sym typeface="Nunito"/>
              </a:rPr>
              <a:t> Report 2024</a:t>
            </a: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6DC027-61D2-9965-078B-2FB23086E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277" y="1017725"/>
            <a:ext cx="6233446" cy="39662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D12C09-C9D8-8AEF-5F0E-3B0B81DB1FF8}"/>
              </a:ext>
            </a:extLst>
          </p:cNvPr>
          <p:cNvSpPr txBox="1"/>
          <p:nvPr/>
        </p:nvSpPr>
        <p:spPr>
          <a:xfrm>
            <a:off x="5675086" y="4768527"/>
            <a:ext cx="206828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800" dirty="0">
                <a:hlinkClick r:id="rId4"/>
              </a:rPr>
              <a:t>https://dashboards.sdgindex.org/rankings</a:t>
            </a:r>
            <a:r>
              <a:rPr lang="sk-SK" sz="800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b="1">
                <a:solidFill>
                  <a:srgbClr val="009EDB"/>
                </a:solidFill>
                <a:latin typeface="Nunito"/>
                <a:ea typeface="Nunito"/>
                <a:cs typeface="Nunito"/>
                <a:sym typeface="Nunito"/>
              </a:rPr>
              <a:t>Profil krajiny</a:t>
            </a:r>
            <a:endParaRPr b="1">
              <a:solidFill>
                <a:srgbClr val="009ED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4505175"/>
            <a:ext cx="8520600" cy="6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sk" sz="10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https://unstats.un.org/sdgs/dataportal/countryprofiles/YEM</a:t>
            </a:r>
            <a:r>
              <a:rPr lang="sk" sz="1000">
                <a:latin typeface="Nunito"/>
                <a:ea typeface="Nunito"/>
                <a:cs typeface="Nunito"/>
                <a:sym typeface="Nunito"/>
              </a:rPr>
              <a:t> </a:t>
            </a:r>
            <a:endParaRPr sz="10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16181"/>
            <a:ext cx="9144002" cy="3288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b="1">
                <a:solidFill>
                  <a:srgbClr val="009EDB"/>
                </a:solidFill>
                <a:latin typeface="Nunito"/>
                <a:ea typeface="Nunito"/>
                <a:cs typeface="Nunito"/>
                <a:sym typeface="Nunito"/>
              </a:rPr>
              <a:t>Analýzy dát</a:t>
            </a:r>
            <a:endParaRPr b="1">
              <a:solidFill>
                <a:srgbClr val="009ED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60975" y="4684325"/>
            <a:ext cx="8520600" cy="3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sk" sz="10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https://unstats.un.org/sdgs/dataportal/analytics/CompareTrendsOneSeries</a:t>
            </a:r>
            <a:r>
              <a:rPr lang="sk" sz="1000">
                <a:latin typeface="Nunito"/>
                <a:ea typeface="Nunito"/>
                <a:cs typeface="Nunito"/>
                <a:sym typeface="Nunito"/>
              </a:rPr>
              <a:t> </a:t>
            </a:r>
            <a:endParaRPr sz="10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3513" y="1170125"/>
            <a:ext cx="5436985" cy="336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b="1">
                <a:solidFill>
                  <a:srgbClr val="009EDB"/>
                </a:solidFill>
                <a:latin typeface="Nunito"/>
                <a:ea typeface="Nunito"/>
                <a:cs typeface="Nunito"/>
                <a:sym typeface="Nunito"/>
              </a:rPr>
              <a:t>Úloha:</a:t>
            </a:r>
            <a:endParaRPr b="1">
              <a:solidFill>
                <a:srgbClr val="009ED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sk" b="1" dirty="0">
                <a:solidFill>
                  <a:srgbClr val="009EDB"/>
                </a:solidFill>
                <a:latin typeface="Nunito"/>
                <a:ea typeface="Nunito"/>
                <a:cs typeface="Nunito"/>
                <a:sym typeface="Nunito"/>
              </a:rPr>
              <a:t>Zistite aký je </a:t>
            </a:r>
            <a:r>
              <a:rPr lang="sk" b="1" i="1" dirty="0">
                <a:solidFill>
                  <a:srgbClr val="009EDB"/>
                </a:solidFill>
                <a:latin typeface="Nunito"/>
                <a:ea typeface="Nunito"/>
                <a:cs typeface="Nunito"/>
                <a:sym typeface="Nunito"/>
              </a:rPr>
              <a:t>Cieľ Mesiaca (Goal of the Month)</a:t>
            </a:r>
            <a:endParaRPr b="1" i="1" dirty="0">
              <a:solidFill>
                <a:srgbClr val="009ED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5" name="Google Shape;105;p20"/>
          <p:cNvSpPr txBox="1"/>
          <p:nvPr/>
        </p:nvSpPr>
        <p:spPr>
          <a:xfrm>
            <a:off x="311700" y="2290124"/>
            <a:ext cx="3084643" cy="127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en-US" sz="1200" i="1" dirty="0">
                <a:latin typeface="Nunito" pitchFamily="2" charset="0"/>
              </a:rPr>
              <a:t>“Governments must build circular economies that address resource depletion and invest in modern waste-management </a:t>
            </a:r>
            <a:r>
              <a:rPr lang="en-US" sz="1200" i="1" dirty="0" err="1">
                <a:latin typeface="Nunito" pitchFamily="2" charset="0"/>
              </a:rPr>
              <a:t>programmes</a:t>
            </a:r>
            <a:r>
              <a:rPr lang="en-US" sz="1200" i="1" dirty="0">
                <a:latin typeface="Nunito" pitchFamily="2" charset="0"/>
              </a:rPr>
              <a:t> anchored in reuse, remanufacturing, and recovery.”</a:t>
            </a:r>
            <a:endParaRPr lang="sk-SK" sz="1200" i="1" dirty="0">
              <a:latin typeface="Nunito" pitchFamily="2" charset="0"/>
            </a:endParaRPr>
          </a:p>
          <a:p>
            <a:pPr lvl="0" algn="just"/>
            <a:r>
              <a:rPr lang="sk" sz="1200" i="1" dirty="0">
                <a:latin typeface="Nunito" pitchFamily="2" charset="0"/>
                <a:ea typeface="Nunito"/>
                <a:cs typeface="Nunito"/>
                <a:sym typeface="Nunito"/>
              </a:rPr>
              <a:t>– </a:t>
            </a:r>
            <a:r>
              <a:rPr lang="sk" sz="1200" i="1" dirty="0">
                <a:latin typeface="Nunito"/>
                <a:ea typeface="Nunito"/>
                <a:cs typeface="Nunito"/>
                <a:sym typeface="Nunito"/>
              </a:rPr>
              <a:t>UN Secretary-General António Guterres</a:t>
            </a:r>
            <a:endParaRPr sz="1200" i="1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DD22B3-C8E7-DE58-AF6D-995D0D5F4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282" y="1869210"/>
            <a:ext cx="5254018" cy="2121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b="1">
                <a:solidFill>
                  <a:srgbClr val="009EDB"/>
                </a:solidFill>
                <a:latin typeface="Nunito"/>
                <a:ea typeface="Nunito"/>
                <a:cs typeface="Nunito"/>
                <a:sym typeface="Nunito"/>
              </a:rPr>
              <a:t>Prevalencia podvýživy 2020–2022 priemer [%]</a:t>
            </a:r>
            <a:endParaRPr b="1">
              <a:solidFill>
                <a:srgbClr val="009ED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63" y="1017725"/>
            <a:ext cx="7382675" cy="40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742</Words>
  <Application>Microsoft Office PowerPoint</Application>
  <PresentationFormat>Předvádění na obrazovce (16:9)</PresentationFormat>
  <Paragraphs>73</Paragraphs>
  <Slides>18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Nunito</vt:lpstr>
      <vt:lpstr>Arial</vt:lpstr>
      <vt:lpstr>Simple Light</vt:lpstr>
      <vt:lpstr>Prezentace aplikace PowerPoint</vt:lpstr>
      <vt:lpstr>2030 Agenda pre udržateľný rozvoj</vt:lpstr>
      <vt:lpstr>Agenda 2030</vt:lpstr>
      <vt:lpstr>Prezentace aplikace PowerPoint</vt:lpstr>
      <vt:lpstr>Sustainable Development Report 2024</vt:lpstr>
      <vt:lpstr>Profil krajiny</vt:lpstr>
      <vt:lpstr>Analýzy dát</vt:lpstr>
      <vt:lpstr>Úloha:</vt:lpstr>
      <vt:lpstr>Prevalencia podvýživy 2020–2022 priemer [%]</vt:lpstr>
      <vt:lpstr>Kritika</vt:lpstr>
      <vt:lpstr>Prezentace aplikace PowerPoint</vt:lpstr>
      <vt:lpstr>Vize: Jaká má být Česká republika v roce 2030?</vt:lpstr>
      <vt:lpstr>Prezentace aplikace PowerPoint</vt:lpstr>
      <vt:lpstr>Zistite podiel ornej pôdy v ČR</vt:lpstr>
      <vt:lpstr>Zadanie:</vt:lpstr>
      <vt:lpstr>Prezentace aplikace PowerPoint</vt:lpstr>
      <vt:lpstr>Useful links: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Ucitel</cp:lastModifiedBy>
  <cp:revision>2</cp:revision>
  <dcterms:modified xsi:type="dcterms:W3CDTF">2024-11-13T10:45:29Z</dcterms:modified>
</cp:coreProperties>
</file>