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65" r:id="rId9"/>
    <p:sldId id="263" r:id="rId10"/>
    <p:sldId id="272" r:id="rId11"/>
    <p:sldId id="269" r:id="rId12"/>
    <p:sldId id="274" r:id="rId13"/>
    <p:sldId id="270" r:id="rId14"/>
    <p:sldId id="268" r:id="rId15"/>
    <p:sldId id="271" r:id="rId16"/>
    <p:sldId id="266" r:id="rId17"/>
    <p:sldId id="267" r:id="rId18"/>
    <p:sldId id="273" r:id="rId19"/>
    <p:sldId id="259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4072-2E14-EBC2-5D01-D085691A4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D0747-EDE8-1D98-80B9-E95E3694A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B2B99-5C62-10D9-F46E-EA5432A0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222-5023-446E-A4F9-B41F689F8B50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0C4C4-FBC0-C067-F83B-6C946382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AC87-CC11-3635-E91F-A9D40FD6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A2C5-EE96-4A8C-81F9-932E068C79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81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42B5-8977-272B-E378-8B359771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F9E24-1BE6-03FC-3488-DEB586928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F4FA6-D7D3-729F-80A3-F77904F1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222-5023-446E-A4F9-B41F689F8B50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C70F-A77A-A12E-E045-CFA29343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DE341-3CC7-270C-729D-14F2B73E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A2C5-EE96-4A8C-81F9-932E068C79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390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F8B8CC-2E40-C2FC-78F5-D7D35741F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80AB2-7185-1D02-F7FA-B9A9E5881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1BBA0-6D03-8CC4-821C-1F9398CC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222-5023-446E-A4F9-B41F689F8B50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361F4-BA32-7F17-43CE-BAEF42CB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A5328-FAFA-2BCB-E60B-66E8D161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A2C5-EE96-4A8C-81F9-932E068C79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826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C9B8-EC73-B1BB-2189-375CAB07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53B9-8A39-5C5D-9C81-9513EB7B7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9142F-ED8E-4947-E1B7-447E8CD1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222-5023-446E-A4F9-B41F689F8B50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D1A7-3E0F-912A-13FB-FA3F1C12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DDEBA-D3A3-8358-94C5-E0DB75F7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A2C5-EE96-4A8C-81F9-932E068C79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68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D1EE-55B4-527C-8155-51968B6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B2931-1672-FF34-3A6F-95FF6798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AE355-CA1B-83F4-3617-375911DD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222-5023-446E-A4F9-B41F689F8B50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6ED96-0533-DD33-86AC-1E861ACA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8D1-3237-F182-A420-E0D2F3AA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A2C5-EE96-4A8C-81F9-932E068C79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206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8598-0FB2-D4CE-D822-4C883F80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C8EEC-E18D-42A5-000C-511563861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F55E7-3219-4BB1-819E-B2D6DF393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83510-6E00-B65D-C17A-9890873A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222-5023-446E-A4F9-B41F689F8B50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39652-E64A-FAEC-ED50-2892A3D4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E3B1F-F5ED-9384-FE9E-CA166D84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A2C5-EE96-4A8C-81F9-932E068C79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885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94C2-8F33-66D6-F617-2BB49205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F0D7B-6437-0F51-8EB2-CFA68F007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E52BB-A9AA-3073-B8C8-974DD76B9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0D8BE-32BB-795A-7171-75689E1F4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0BD62-47C8-9762-646F-8349EAAB6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D36C8D-D3E0-1FC2-1715-EC1BEFFA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222-5023-446E-A4F9-B41F689F8B50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76101-3D7E-667E-FB4F-CD4D1CB1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B95213-B817-C535-EEB6-937D19C3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A2C5-EE96-4A8C-81F9-932E068C79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724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D7338-3739-F2D9-87FC-6EA928C4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527FE-704A-9603-BE2D-9BAB7A98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222-5023-446E-A4F9-B41F689F8B50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ADDA0-6AB9-93DA-C863-94C02754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CD603-FCCF-8D51-75AD-ED479751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A2C5-EE96-4A8C-81F9-932E068C79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343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656158-70AC-3D84-3A5B-FBB835D4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222-5023-446E-A4F9-B41F689F8B50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B8BFA-4A0E-6FBA-B916-59620B98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6B51F-533B-145D-9FDA-9C7A9FC3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A2C5-EE96-4A8C-81F9-932E068C79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26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24A8-0EAB-2C29-4DA0-A98E493B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E5DC2-8212-7C57-CE53-3F9173730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BE606-37AF-7DF3-89E8-7B3698D2B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02954-59AC-0C9A-375E-47296F2F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222-5023-446E-A4F9-B41F689F8B50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DF414-95AE-95F3-D0E5-D412CA83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3DE3E-AAA0-EDD5-D9BE-07210F36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A2C5-EE96-4A8C-81F9-932E068C79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799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1F34-AA8C-CD54-26AA-4F161E33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D89E-89B9-EAF1-82CF-29FE0679F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68C40-AAAF-6BD8-AF07-EF720A433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05C1C-2FED-DF25-A6A7-81E3B337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222-5023-446E-A4F9-B41F689F8B50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A71B2-C9CC-20B0-2D22-DC07BA95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CA39C-AC3C-16F1-B83D-86ED01D5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A2C5-EE96-4A8C-81F9-932E068C79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60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E94A38-648A-AB08-1E33-1592B02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2124E-977F-A1E7-4DC6-63F87DA8E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F4182-B9E0-A398-8459-2B5A61EAD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9E222-5023-446E-A4F9-B41F689F8B50}" type="datetimeFigureOut">
              <a:rPr lang="sk-SK" smtClean="0"/>
              <a:t>24. 9. 2024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20A15-1067-5C81-20D6-13533787A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47AB7-89AC-DB1A-4358-E983DC70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3A2C5-EE96-4A8C-81F9-932E068C79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226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agri.cz/public/portal/mze/farmar/LPIS" TargetMode="External"/><Relationship Id="rId2" Type="http://schemas.openxmlformats.org/officeDocument/2006/relationships/hyperlink" Target="https://eagri.cz/public/app/lpisext/lpis/verejny2/plpi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ata.nature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hub.copernicus.eu/dhus/#/home" TargetMode="External"/><Relationship Id="rId2" Type="http://schemas.openxmlformats.org/officeDocument/2006/relationships/hyperlink" Target="https://www.copernicus.eu/en/access-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home/en" TargetMode="External"/><Relationship Id="rId2" Type="http://schemas.openxmlformats.org/officeDocument/2006/relationships/hyperlink" Target="https://www.czso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ovis.cz/html/povis_web_content_static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dibavod.c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negeology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eology.cz/extranet/mapy/mapy-online/wm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bbbike.org/osm/bbbike/" TargetMode="External"/><Relationship Id="rId2" Type="http://schemas.openxmlformats.org/officeDocument/2006/relationships/hyperlink" Target="https://download.geofabrik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streetmap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2adfx-xEEy6UvGtMZqnmtBR18OIE25Ef0N9s-gFo6Gc/edit?usp=shar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ata.brno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eoportalpraha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zk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CDBC-7619-913A-459D-EC1326B7F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Z8105 Mapové zdroje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A49D7-4ACD-66ED-53D9-F768734B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53286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Martina Žáčiková</a:t>
            </a:r>
          </a:p>
        </p:txBody>
      </p:sp>
    </p:spTree>
    <p:extLst>
      <p:ext uri="{BB962C8B-B14F-4D97-AF65-F5344CB8AC3E}">
        <p14:creationId xmlns:p14="http://schemas.microsoft.com/office/powerpoint/2010/main" val="255413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DA67-AAF2-3E1D-B3DD-AD4A8FA0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6858-A961-AD52-C81B-B11390690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https://eagri.cz/public/app/lpisext/lpis/verejny2/plpis/</a:t>
            </a:r>
            <a:r>
              <a:rPr lang="sk-SK" dirty="0"/>
              <a:t> </a:t>
            </a:r>
          </a:p>
          <a:p>
            <a:r>
              <a:rPr lang="sk-SK" dirty="0">
                <a:hlinkClick r:id="rId3"/>
              </a:rPr>
              <a:t>https://eagri.cz/public/portal/mze/farmar/LPIS</a:t>
            </a:r>
            <a:r>
              <a:rPr lang="sk-SK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4DC59-0DF4-265A-3874-EE1612058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878" y="2839468"/>
            <a:ext cx="7846243" cy="365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2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EBF4-E1FA-497E-8001-5B5A219E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AOPK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3E17E-2616-6036-90B6-810F72C7E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https://data.nature.cz/</a:t>
            </a:r>
            <a:r>
              <a:rPr lang="sk-SK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88792-DA9B-A657-1782-5F6B52E2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30" y="1129654"/>
            <a:ext cx="6753519" cy="50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9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A919-8BAD-C5F2-C0B2-D25FB0EF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Copernicus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B80C8-A8A1-5ADF-1267-C931E656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https://www.copernicus.eu/en/access-data</a:t>
            </a:r>
            <a:r>
              <a:rPr lang="sk-SK" dirty="0"/>
              <a:t> </a:t>
            </a:r>
          </a:p>
          <a:p>
            <a:r>
              <a:rPr lang="sk-SK" dirty="0">
                <a:hlinkClick r:id="rId3"/>
              </a:rPr>
              <a:t>https://scihub.copernicus.eu/dhus/#/home</a:t>
            </a:r>
            <a:r>
              <a:rPr lang="sk-SK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73705-B58F-6A07-0EF0-37FB82ECA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732" y="3090964"/>
            <a:ext cx="7808535" cy="33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91C6-D663-0CB8-126F-8B2B2A61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ČSÚ, FAO, EUROSTAT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3AE64-6EB1-8211-35B2-78BD9ADC3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52654" cy="2449119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https://www.czso.cz/</a:t>
            </a:r>
            <a:r>
              <a:rPr lang="sk-SK" dirty="0">
                <a:solidFill>
                  <a:srgbClr val="0563C1"/>
                </a:solidFill>
              </a:rPr>
              <a:t> </a:t>
            </a:r>
          </a:p>
          <a:p>
            <a:r>
              <a:rPr lang="sk-SK" dirty="0">
                <a:solidFill>
                  <a:srgbClr val="0563C1"/>
                </a:solidFill>
                <a:hlinkClick r:id="rId3"/>
              </a:rPr>
              <a:t>https://www.fao.org/home/en</a:t>
            </a:r>
            <a:r>
              <a:rPr lang="sk-SK" dirty="0">
                <a:solidFill>
                  <a:srgbClr val="0563C1"/>
                </a:solidFill>
              </a:rPr>
              <a:t> </a:t>
            </a:r>
          </a:p>
          <a:p>
            <a:r>
              <a:rPr lang="sk-SK" dirty="0">
                <a:solidFill>
                  <a:srgbClr val="0563C1"/>
                </a:solidFill>
              </a:rPr>
              <a:t>https://ec.europa.eu/eurostat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9ECB7-E80E-48DC-536E-C202C85FBA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7"/>
          <a:stretch/>
        </p:blipFill>
        <p:spPr>
          <a:xfrm>
            <a:off x="5137608" y="1480008"/>
            <a:ext cx="6751371" cy="5256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EACEA7-404A-5BBA-F3C0-1DAD458AF187}"/>
              </a:ext>
            </a:extLst>
          </p:cNvPr>
          <p:cNvSpPr txBox="1"/>
          <p:nvPr/>
        </p:nvSpPr>
        <p:spPr>
          <a:xfrm>
            <a:off x="838200" y="4274744"/>
            <a:ext cx="3471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treba prácu s dátami</a:t>
            </a:r>
          </a:p>
        </p:txBody>
      </p:sp>
    </p:spTree>
    <p:extLst>
      <p:ext uri="{BB962C8B-B14F-4D97-AF65-F5344CB8AC3E}">
        <p14:creationId xmlns:p14="http://schemas.microsoft.com/office/powerpoint/2010/main" val="4024143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600DE-A40F-6D91-0B9C-B74F328D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POVIS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3645-02A8-FFA7-7527-F0CCA0135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http://www.povis.cz/html/povis_web_content_static.html</a:t>
            </a:r>
            <a:r>
              <a:rPr lang="sk-SK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4C01D-CD16-3DCB-DA6C-886B08417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156" y="2499927"/>
            <a:ext cx="7767687" cy="36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AF52-7CC6-A68B-0D05-9D85212A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DIBAVOD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9988B-A182-58FA-A1EC-85C7463E8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01443" cy="4351338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https://www.dibavod.cz/</a:t>
            </a:r>
            <a:r>
              <a:rPr lang="sk-SK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3AAC5-0D70-7226-B8C9-176136DE0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642" y="1190774"/>
            <a:ext cx="6926141" cy="54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6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FF50-2DF8-B183-C426-113CEA8A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OneGeology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D707B-D742-CE28-AE5A-C9103088D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https://onegeology.org/</a:t>
            </a:r>
            <a:r>
              <a:rPr lang="sk-SK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89741-E334-7BE3-FDC1-EC0DADA02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424" y="2435844"/>
            <a:ext cx="8341151" cy="4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30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7AC2-D67F-9C5C-6FC5-08A7D128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29D21-9076-0E06-8B95-65A38342A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5695" cy="4351338"/>
          </a:xfrm>
        </p:spPr>
        <p:txBody>
          <a:bodyPr/>
          <a:lstStyle/>
          <a:p>
            <a:r>
              <a:rPr lang="sk-SK" dirty="0">
                <a:hlinkClick r:id="rId2"/>
              </a:rPr>
              <a:t>http://www.geology.cz/extranet/mapy/mapy-online/wms#</a:t>
            </a:r>
            <a:r>
              <a:rPr lang="sk-SK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694CC-7222-A630-0F93-DD98762A3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291" y="1027906"/>
            <a:ext cx="5287113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20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A9A6-9950-328B-FC79-E378ECBA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F95CE-1836-B23D-8886-8EBC7A320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https://download.geofabrik.de/</a:t>
            </a:r>
            <a:r>
              <a:rPr lang="sk-SK" dirty="0"/>
              <a:t> </a:t>
            </a:r>
          </a:p>
          <a:p>
            <a:r>
              <a:rPr lang="sk-SK" dirty="0">
                <a:hlinkClick r:id="rId3"/>
              </a:rPr>
              <a:t>https://download.bbbike.org/osm/bbbike/</a:t>
            </a:r>
            <a:r>
              <a:rPr lang="sk-SK" dirty="0"/>
              <a:t> </a:t>
            </a:r>
          </a:p>
          <a:p>
            <a:r>
              <a:rPr lang="sk-SK" dirty="0">
                <a:hlinkClick r:id="rId4"/>
              </a:rPr>
              <a:t>https://www.openstreetmap.org/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769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CDBC-7619-913A-459D-EC1326B7F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A49D7-4ACD-66ED-53D9-F768734BEE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727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B5EB-BC60-5A5E-862B-552841C3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Informácie o cvičeniach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E9B3-9DF6-135C-B646-20573080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Účasť povinná</a:t>
            </a:r>
          </a:p>
          <a:p>
            <a:r>
              <a:rPr lang="sk-SK" dirty="0"/>
              <a:t>Povolená 1 neospravedlnená absencia (inak ospravedlnenka do </a:t>
            </a:r>
            <a:r>
              <a:rPr lang="sk-SK" dirty="0" err="1"/>
              <a:t>ISu</a:t>
            </a:r>
            <a:r>
              <a:rPr lang="sk-SK" dirty="0"/>
              <a:t>) </a:t>
            </a:r>
          </a:p>
          <a:p>
            <a:r>
              <a:rPr lang="sk-SK" dirty="0"/>
              <a:t>Náplň cvičení: </a:t>
            </a:r>
          </a:p>
          <a:p>
            <a:pPr lvl="1"/>
            <a:r>
              <a:rPr lang="sk-SK" dirty="0"/>
              <a:t>Doplnok k prednáškam </a:t>
            </a:r>
          </a:p>
          <a:p>
            <a:pPr lvl="1"/>
            <a:r>
              <a:rPr lang="sk-SK" dirty="0"/>
              <a:t>Prezentácie</a:t>
            </a:r>
          </a:p>
          <a:p>
            <a:pPr lvl="1"/>
            <a:r>
              <a:rPr lang="sk-SK" dirty="0"/>
              <a:t>Ďalšie cvičenia</a:t>
            </a:r>
          </a:p>
          <a:p>
            <a:r>
              <a:rPr lang="sk-SK" dirty="0"/>
              <a:t>Cvičenia max 25 bodov</a:t>
            </a:r>
          </a:p>
          <a:p>
            <a:pPr lvl="1"/>
            <a:r>
              <a:rPr lang="sk-SK" dirty="0"/>
              <a:t>Minimálne 60 % pre pripustenie ku skúške</a:t>
            </a:r>
          </a:p>
          <a:p>
            <a:r>
              <a:rPr lang="sk-SK" dirty="0"/>
              <a:t>Skúška je písomná</a:t>
            </a:r>
          </a:p>
        </p:txBody>
      </p:sp>
    </p:spTree>
    <p:extLst>
      <p:ext uri="{BB962C8B-B14F-4D97-AF65-F5344CB8AC3E}">
        <p14:creationId xmlns:p14="http://schemas.microsoft.com/office/powerpoint/2010/main" val="188328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242B8-F0EF-094B-D4BC-8A0D58B2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Semester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4E566A-0498-961C-4776-875D506FD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998372"/>
              </p:ext>
            </p:extLst>
          </p:nvPr>
        </p:nvGraphicFramePr>
        <p:xfrm>
          <a:off x="1771629" y="1690688"/>
          <a:ext cx="8648742" cy="3950208"/>
        </p:xfrm>
        <a:graphic>
          <a:graphicData uri="http://schemas.openxmlformats.org/drawingml/2006/table">
            <a:tbl>
              <a:tblPr/>
              <a:tblGrid>
                <a:gridCol w="1287015">
                  <a:extLst>
                    <a:ext uri="{9D8B030D-6E8A-4147-A177-3AD203B41FA5}">
                      <a16:colId xmlns:a16="http://schemas.microsoft.com/office/drawing/2014/main" val="1044913753"/>
                    </a:ext>
                  </a:extLst>
                </a:gridCol>
                <a:gridCol w="1287015">
                  <a:extLst>
                    <a:ext uri="{9D8B030D-6E8A-4147-A177-3AD203B41FA5}">
                      <a16:colId xmlns:a16="http://schemas.microsoft.com/office/drawing/2014/main" val="2652708934"/>
                    </a:ext>
                  </a:extLst>
                </a:gridCol>
                <a:gridCol w="4787697">
                  <a:extLst>
                    <a:ext uri="{9D8B030D-6E8A-4147-A177-3AD203B41FA5}">
                      <a16:colId xmlns:a16="http://schemas.microsoft.com/office/drawing/2014/main" val="3147979985"/>
                    </a:ext>
                  </a:extLst>
                </a:gridCol>
                <a:gridCol w="1287015">
                  <a:extLst>
                    <a:ext uri="{9D8B030D-6E8A-4147-A177-3AD203B41FA5}">
                      <a16:colId xmlns:a16="http://schemas.microsoft.com/office/drawing/2014/main" val="2439876294"/>
                    </a:ext>
                  </a:extLst>
                </a:gridCol>
              </a:tblGrid>
              <a:tr h="259008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500" b="1">
                          <a:effectLst/>
                        </a:rPr>
                        <a:t>týždeň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500" b="1">
                          <a:effectLst/>
                        </a:rPr>
                        <a:t>dátum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500" b="1" dirty="0">
                          <a:effectLst/>
                        </a:rPr>
                        <a:t>náplň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500" b="1">
                          <a:effectLst/>
                        </a:rPr>
                        <a:t>úloha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862923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1.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19.9.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-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n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87537"/>
                  </a:ext>
                </a:extLst>
              </a:tr>
              <a:tr h="295864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2.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26.9.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Úvodná hodina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a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438180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3.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3.10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wms, wfs, wcs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n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653662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4.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10.10.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prezentácie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n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636227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5.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17.10.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prezentácie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n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120848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6.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24.10.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prezentácie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n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924271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7.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31.10.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SDGs, Sendai framework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a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206475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8.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7.11.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prezentácie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n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253194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9.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14.11.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prezentácie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n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45635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10.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21.11.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prezentácie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n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012910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11.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28.11.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prezentácie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n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11029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12.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5.12.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mapovna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n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348505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13.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12.12.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prezentácie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>
                          <a:effectLst/>
                        </a:rPr>
                        <a:t>n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526558"/>
                  </a:ext>
                </a:extLst>
              </a:tr>
              <a:tr h="291748"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14.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19.12.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konzultácie/</a:t>
                      </a:r>
                      <a:r>
                        <a:rPr lang="sk-SK" sz="1500" dirty="0" err="1">
                          <a:effectLst/>
                        </a:rPr>
                        <a:t>predtermín</a:t>
                      </a:r>
                      <a:r>
                        <a:rPr lang="sk-SK" sz="1500" dirty="0">
                          <a:effectLst/>
                        </a:rPr>
                        <a:t>/prezentácie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500" dirty="0">
                          <a:effectLst/>
                        </a:rPr>
                        <a:t>n</a:t>
                      </a:r>
                    </a:p>
                  </a:txBody>
                  <a:tcPr marL="19426" marR="19426" marT="12950" marB="1295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430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5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E94-0CE7-478C-8137-8E350212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7881A-005C-2DBC-ABD5-73D957E3A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Spracovanie zdroja a mapový výstup + prezentácia</a:t>
            </a:r>
          </a:p>
          <a:p>
            <a:pPr lvl="1"/>
            <a:r>
              <a:rPr lang="sk-SK" dirty="0"/>
              <a:t>protokol 10 b</a:t>
            </a:r>
          </a:p>
          <a:p>
            <a:pPr lvl="1"/>
            <a:r>
              <a:rPr lang="sk-SK" dirty="0"/>
              <a:t>prezentácia 5 b</a:t>
            </a:r>
          </a:p>
          <a:p>
            <a:pPr lvl="1"/>
            <a:r>
              <a:rPr lang="sk-SK" dirty="0"/>
              <a:t>práca vo dvojiciach</a:t>
            </a:r>
          </a:p>
          <a:p>
            <a:pPr lvl="1"/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dirty="0" err="1"/>
              <a:t>SDGs</a:t>
            </a:r>
            <a:r>
              <a:rPr lang="sk-SK" dirty="0"/>
              <a:t> indikátory a k nim zdroje</a:t>
            </a:r>
          </a:p>
          <a:p>
            <a:pPr lvl="1"/>
            <a:r>
              <a:rPr lang="sk-SK" dirty="0"/>
              <a:t>protokol 10 b</a:t>
            </a:r>
          </a:p>
          <a:p>
            <a:pPr lvl="1"/>
            <a:r>
              <a:rPr lang="sk-SK" dirty="0"/>
              <a:t>samostatná práca</a:t>
            </a:r>
          </a:p>
          <a:p>
            <a:pPr lvl="1"/>
            <a:r>
              <a:rPr lang="sk-SK" dirty="0"/>
              <a:t>zadaný v polke (cca) semestra</a:t>
            </a:r>
          </a:p>
        </p:txBody>
      </p:sp>
    </p:spTree>
    <p:extLst>
      <p:ext uri="{BB962C8B-B14F-4D97-AF65-F5344CB8AC3E}">
        <p14:creationId xmlns:p14="http://schemas.microsoft.com/office/powerpoint/2010/main" val="229227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AD25-C25C-F53B-DF0F-D45E3D32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Zadanie 1. úlohy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C77A8-B166-F6AC-1FE9-F33F38B7B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602"/>
          </a:xfrm>
        </p:spPr>
        <p:txBody>
          <a:bodyPr>
            <a:normAutofit/>
          </a:bodyPr>
          <a:lstStyle/>
          <a:p>
            <a:r>
              <a:rPr lang="sk-SK" dirty="0"/>
              <a:t>Vyberte si mapový zdroj v </a:t>
            </a:r>
            <a:r>
              <a:rPr lang="sk-SK" dirty="0">
                <a:hlinkClick r:id="rId2"/>
              </a:rPr>
              <a:t>zdieľanej tabuľke</a:t>
            </a:r>
            <a:r>
              <a:rPr lang="sk-SK" dirty="0"/>
              <a:t> a vypracujte:</a:t>
            </a:r>
          </a:p>
          <a:p>
            <a:pPr lvl="1"/>
            <a:r>
              <a:rPr lang="sk-SK" dirty="0"/>
              <a:t>protokol</a:t>
            </a:r>
          </a:p>
          <a:p>
            <a:pPr lvl="2"/>
            <a:r>
              <a:rPr lang="sk-SK" dirty="0"/>
              <a:t>formálne náležitosti (zadanie, vypracovanie, záver, ...)</a:t>
            </a:r>
          </a:p>
          <a:p>
            <a:pPr lvl="2"/>
            <a:r>
              <a:rPr lang="sk-SK" dirty="0"/>
              <a:t>popis zdroja</a:t>
            </a:r>
          </a:p>
          <a:p>
            <a:pPr lvl="2"/>
            <a:r>
              <a:rPr lang="sk-SK" dirty="0"/>
              <a:t>popis práce so zdrojom (formát, dostupnosť, plusy, mínusy, ...)</a:t>
            </a:r>
          </a:p>
          <a:p>
            <a:pPr lvl="1"/>
            <a:r>
              <a:rPr lang="sk-SK" dirty="0"/>
              <a:t>mapový výstup</a:t>
            </a:r>
          </a:p>
          <a:p>
            <a:pPr lvl="2"/>
            <a:r>
              <a:rPr lang="sk-SK" dirty="0"/>
              <a:t>kreatívna práca so zdrojom</a:t>
            </a:r>
          </a:p>
          <a:p>
            <a:pPr lvl="1"/>
            <a:r>
              <a:rPr lang="sk-SK" dirty="0"/>
              <a:t>prezentáciu</a:t>
            </a:r>
          </a:p>
          <a:p>
            <a:pPr lvl="2"/>
            <a:r>
              <a:rPr lang="sk-SK" dirty="0"/>
              <a:t>10 - 15 minút</a:t>
            </a:r>
          </a:p>
          <a:p>
            <a:pPr lvl="2"/>
            <a:r>
              <a:rPr lang="sk-SK" dirty="0"/>
              <a:t>všeobecne o zdroji</a:t>
            </a:r>
          </a:p>
          <a:p>
            <a:pPr lvl="2"/>
            <a:r>
              <a:rPr lang="sk-SK" dirty="0"/>
              <a:t>praktické ukážky</a:t>
            </a:r>
          </a:p>
          <a:p>
            <a:pPr lvl="2"/>
            <a:r>
              <a:rPr lang="sk-SK" dirty="0"/>
              <a:t>pracovný postup pri tvorbe mapového výstupu + prezentácia mapového výstupu</a:t>
            </a:r>
          </a:p>
        </p:txBody>
      </p:sp>
    </p:spTree>
    <p:extLst>
      <p:ext uri="{BB962C8B-B14F-4D97-AF65-F5344CB8AC3E}">
        <p14:creationId xmlns:p14="http://schemas.microsoft.com/office/powerpoint/2010/main" val="389355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D58625-91D5-8C66-2AC4-1375443AC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662545"/>
              </p:ext>
            </p:extLst>
          </p:nvPr>
        </p:nvGraphicFramePr>
        <p:xfrm>
          <a:off x="1796473" y="88961"/>
          <a:ext cx="8599054" cy="6680077"/>
        </p:xfrm>
        <a:graphic>
          <a:graphicData uri="http://schemas.openxmlformats.org/drawingml/2006/table">
            <a:tbl>
              <a:tblPr/>
              <a:tblGrid>
                <a:gridCol w="4727429">
                  <a:extLst>
                    <a:ext uri="{9D8B030D-6E8A-4147-A177-3AD203B41FA5}">
                      <a16:colId xmlns:a16="http://schemas.microsoft.com/office/drawing/2014/main" val="4244676965"/>
                    </a:ext>
                  </a:extLst>
                </a:gridCol>
                <a:gridCol w="2157048">
                  <a:extLst>
                    <a:ext uri="{9D8B030D-6E8A-4147-A177-3AD203B41FA5}">
                      <a16:colId xmlns:a16="http://schemas.microsoft.com/office/drawing/2014/main" val="2051706840"/>
                    </a:ext>
                  </a:extLst>
                </a:gridCol>
                <a:gridCol w="1714577">
                  <a:extLst>
                    <a:ext uri="{9D8B030D-6E8A-4147-A177-3AD203B41FA5}">
                      <a16:colId xmlns:a16="http://schemas.microsoft.com/office/drawing/2014/main" val="2782890436"/>
                    </a:ext>
                  </a:extLst>
                </a:gridCol>
              </a:tblGrid>
              <a:tr h="435561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1" dirty="0">
                          <a:effectLst/>
                        </a:rPr>
                        <a:t>mapový zdroj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1" dirty="0">
                          <a:effectLst/>
                        </a:rPr>
                        <a:t>študenti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1" dirty="0">
                          <a:effectLst/>
                        </a:rPr>
                        <a:t>dátum prezentácie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316938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 err="1">
                          <a:effectLst/>
                        </a:rPr>
                        <a:t>data.Brno</a:t>
                      </a:r>
                      <a:endParaRPr lang="sk-SK" sz="1600" dirty="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10.10.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01130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>
                          <a:effectLst/>
                        </a:rPr>
                        <a:t>geoportál mesta Praha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10.10.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15578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>
                          <a:effectLst/>
                        </a:rPr>
                        <a:t>geoportál ľubovoľného českého mesta okrem Brna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 dirty="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10.10.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50407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>
                          <a:effectLst/>
                        </a:rPr>
                        <a:t>DATA50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17.10.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365437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>
                          <a:effectLst/>
                        </a:rPr>
                        <a:t>DATA250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17.10.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654580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>
                          <a:effectLst/>
                        </a:rPr>
                        <a:t>iné dáta ČÚZK (INSPIRE)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17.10.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80545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>
                          <a:effectLst/>
                        </a:rPr>
                        <a:t>ČÚZK výškopis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24.10.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648381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>
                          <a:effectLst/>
                        </a:rPr>
                        <a:t>ZABAGED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24.10.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35231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 err="1">
                          <a:effectLst/>
                        </a:rPr>
                        <a:t>Geonames</a:t>
                      </a:r>
                      <a:endParaRPr lang="sk-SK" sz="1600" dirty="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24.10.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088945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 err="1">
                          <a:effectLst/>
                        </a:rPr>
                        <a:t>Copernicus</a:t>
                      </a:r>
                      <a:endParaRPr lang="sk-SK" sz="1600" dirty="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31.10.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636101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>
                          <a:effectLst/>
                        </a:rPr>
                        <a:t>EUROSTAT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31.10.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34152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>
                          <a:effectLst/>
                        </a:rPr>
                        <a:t>ČSÚ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31.10.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52202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>
                          <a:effectLst/>
                        </a:rPr>
                        <a:t>LPIS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7.11.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628590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>
                          <a:effectLst/>
                        </a:rPr>
                        <a:t>AOPK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7.11.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360398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 err="1">
                          <a:effectLst/>
                        </a:rPr>
                        <a:t>OneGeology</a:t>
                      </a:r>
                      <a:r>
                        <a:rPr lang="sk-SK" sz="1600" dirty="0">
                          <a:effectLst/>
                        </a:rPr>
                        <a:t>, ČGS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7.11.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276115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>
                          <a:effectLst/>
                        </a:rPr>
                        <a:t>POVIS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14.11.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271053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>
                          <a:effectLst/>
                        </a:rPr>
                        <a:t>DIBAVOD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14.11.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00005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>
                          <a:effectLst/>
                        </a:rPr>
                        <a:t>HydroSHEDS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14.11.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01223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>
                          <a:effectLst/>
                        </a:rPr>
                        <a:t>Geodetický a kartografický ústav Bratislava - polohopis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21.11.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33534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>
                          <a:effectLst/>
                        </a:rPr>
                        <a:t>Geodetický a kartografický ústav Bratislava - výškopis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21.11.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69505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>
                          <a:effectLst/>
                        </a:rPr>
                        <a:t>Geodetický a kartografický ústav Bratislava - názvoslovie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21.11.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549259"/>
                  </a:ext>
                </a:extLst>
              </a:tr>
              <a:tr h="234973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 err="1">
                          <a:effectLst/>
                        </a:rPr>
                        <a:t>OpenStreetMap</a:t>
                      </a:r>
                      <a:endParaRPr lang="sk-SK" sz="1600" dirty="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28.11.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99327"/>
                  </a:ext>
                </a:extLst>
              </a:tr>
              <a:tr h="295412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>
                          <a:effectLst/>
                        </a:rPr>
                        <a:t>geoportál ľubovoľného zahraničného mesta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>
                          <a:effectLst/>
                        </a:rPr>
                        <a:t>28.11.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472883"/>
                  </a:ext>
                </a:extLst>
              </a:tr>
              <a:tr h="295412">
                <a:tc>
                  <a:txBody>
                    <a:bodyPr/>
                    <a:lstStyle/>
                    <a:p>
                      <a:pPr rtl="0" fontAlgn="b"/>
                      <a:r>
                        <a:rPr lang="sk-SK" sz="1600" dirty="0">
                          <a:effectLst/>
                        </a:rPr>
                        <a:t>geoportál ľubovoľnej zahraničnej krajiny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sk-SK" sz="1600" dirty="0">
                        <a:effectLst/>
                      </a:endParaRP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600" dirty="0">
                          <a:effectLst/>
                        </a:rPr>
                        <a:t>28.11.</a:t>
                      </a:r>
                    </a:p>
                  </a:txBody>
                  <a:tcPr marL="9860" marR="9860" marT="6573" marB="6573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40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71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DCB8-7098-FA22-F391-65413665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data.Brno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909A-087E-F176-5B9C-78D54492C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https://data.brno.cz/</a:t>
            </a:r>
            <a:r>
              <a:rPr lang="sk-SK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F9F63-1089-3ADC-148B-A1B503072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45" y="1825625"/>
            <a:ext cx="7277494" cy="443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6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C1B2-C84F-39EA-ADCC-09057D6A6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geoportál Prahy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4CF9E-B68E-9AC2-1ED2-97459080C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https://www.geoportalpraha.cz/</a:t>
            </a:r>
            <a:r>
              <a:rPr lang="sk-SK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4B506-68D2-4587-7A06-322E2829E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784" y="2798340"/>
            <a:ext cx="6698432" cy="35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3550-3431-F8A2-24E8-EA0CFE4C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ČÚZK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451C2-DD1F-1D39-2E80-144D53E4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https://www.cuzk.cz/</a:t>
            </a:r>
            <a:r>
              <a:rPr lang="sk-SK" dirty="0"/>
              <a:t> </a:t>
            </a:r>
          </a:p>
          <a:p>
            <a:r>
              <a:rPr lang="sk-SK" dirty="0"/>
              <a:t>ZABAGED Výškopis, Polohopis</a:t>
            </a:r>
          </a:p>
          <a:p>
            <a:r>
              <a:rPr lang="sk-SK" dirty="0"/>
              <a:t>DATA50, DATA250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7698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588</Words>
  <Application>Microsoft Office PowerPoint</Application>
  <PresentationFormat>Widescreen</PresentationFormat>
  <Paragraphs>186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Z8105 Mapové zdroje</vt:lpstr>
      <vt:lpstr>Informácie o cvičeniach</vt:lpstr>
      <vt:lpstr>Semester</vt:lpstr>
      <vt:lpstr>Úlohy</vt:lpstr>
      <vt:lpstr>Zadanie 1. úlohy</vt:lpstr>
      <vt:lpstr>PowerPoint Presentation</vt:lpstr>
      <vt:lpstr>data.Brno</vt:lpstr>
      <vt:lpstr>geoportál Prahy</vt:lpstr>
      <vt:lpstr>ČÚZK</vt:lpstr>
      <vt:lpstr>LPIS</vt:lpstr>
      <vt:lpstr>AOPK</vt:lpstr>
      <vt:lpstr>Copernicus</vt:lpstr>
      <vt:lpstr>ČSÚ, FAO, EUROSTAT</vt:lpstr>
      <vt:lpstr>POVIS</vt:lpstr>
      <vt:lpstr>DIBAVOD</vt:lpstr>
      <vt:lpstr>OneGeology</vt:lpstr>
      <vt:lpstr>ČGS</vt:lpstr>
      <vt:lpstr>OSM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Szórádová</dc:creator>
  <cp:lastModifiedBy>Martina Žáčiková</cp:lastModifiedBy>
  <cp:revision>22</cp:revision>
  <dcterms:created xsi:type="dcterms:W3CDTF">2023-09-24T12:53:55Z</dcterms:created>
  <dcterms:modified xsi:type="dcterms:W3CDTF">2024-09-24T19:57:59Z</dcterms:modified>
</cp:coreProperties>
</file>