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5" r:id="rId3"/>
    <p:sldId id="266" r:id="rId4"/>
    <p:sldId id="268" r:id="rId5"/>
    <p:sldId id="257" r:id="rId6"/>
    <p:sldId id="270" r:id="rId7"/>
    <p:sldId id="261" r:id="rId8"/>
    <p:sldId id="258" r:id="rId9"/>
    <p:sldId id="259" r:id="rId10"/>
    <p:sldId id="264" r:id="rId11"/>
    <p:sldId id="269" r:id="rId12"/>
    <p:sldId id="271" r:id="rId13"/>
    <p:sldId id="272" r:id="rId14"/>
    <p:sldId id="263" r:id="rId15"/>
    <p:sldId id="273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04" autoAdjust="0"/>
    <p:restoredTop sz="95768" autoAdjust="0"/>
  </p:normalViewPr>
  <p:slideViewPr>
    <p:cSldViewPr snapToGrid="0">
      <p:cViewPr varScale="1">
        <p:scale>
          <a:sx n="86" d="100"/>
          <a:sy n="86" d="100"/>
        </p:scale>
        <p:origin x="552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Analytická kartografie - podzim 2023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Analytická kartografie - podzim 2023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">
            <a:extLst>
              <a:ext uri="{FF2B5EF4-FFF2-40B4-BE49-F238E27FC236}">
                <a16:creationId xmlns:a16="http://schemas.microsoft.com/office/drawing/2014/main" id="{7A558590-3D19-6C48-A2E2-AA9685798C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Analytická kartografie - podzim 2023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0F2C13CE-A0CC-E748-B805-EB1352FB7D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Analytická kartografie - podzim 2023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A34264-82BA-334B-A52D-7C7E390753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Analytická kartografie - podzim 2023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2FAE87C-EBEA-6046-B188-17A3FDF54E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Analytická kartografie - podzim 2023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FF2AF076-03BF-A840-9AC6-67D6A53082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3" cy="3240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ogo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97000" y="2618763"/>
            <a:ext cx="5598000" cy="162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Analytická kartografie - podzim 2023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CFFDD51A-A9F8-FE4E-B3A4-730012EB1A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Analytická kartografie - podzim 2023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8CF8514-A699-7446-A004-D53B6C058A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Analytická kartografie - podzim 2023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56972E37-6C79-104E-9A2E-0A7D6AE76D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Analytická kartografie - podzim 2023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7BC10773-D561-EC40-B870-2EB7E6832C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Analytická kartografie - podzim 2023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2" name="Obrázek 1">
            <a:extLst>
              <a:ext uri="{FF2B5EF4-FFF2-40B4-BE49-F238E27FC236}">
                <a16:creationId xmlns:a16="http://schemas.microsoft.com/office/drawing/2014/main" id="{AAC051C2-3678-DC41-8EFB-F28692213E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Analytická kartografie - podzim 2023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0354C595-25A7-D342-992D-A47A315A96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Analytická kartografie - podzim 2023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8CCE2A48-C459-CA4C-978D-0CE03EA53F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Analytická kartografie - podzim 2023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8E44221-4107-1D4F-ACA7-8A5430625C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Analytická kartografie - podzim 2023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Analytická kartografie - podzim 2023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44822"/>
            <a:ext cx="11361600" cy="1171580"/>
          </a:xfrm>
        </p:spPr>
        <p:txBody>
          <a:bodyPr/>
          <a:lstStyle/>
          <a:p>
            <a:r>
              <a:rPr lang="cs-CZ" dirty="0"/>
              <a:t>Cvičení - </a:t>
            </a:r>
            <a:r>
              <a:rPr lang="cs-CZ" dirty="0" err="1"/>
              <a:t>Maplex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Analytická kartografie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C0374C6-B57F-4668-B3D6-81B972A88E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Analytická kartografie - podzim 2023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344D04-5E58-4351-A08D-672300C7F2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DF83BA7-1797-4D83-83D2-FCF6D9B06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Abbreviation</a:t>
            </a:r>
            <a:r>
              <a:rPr lang="cs-CZ" dirty="0"/>
              <a:t> </a:t>
            </a:r>
            <a:r>
              <a:rPr lang="cs-CZ" dirty="0" err="1"/>
              <a:t>dictionary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94821CC-0153-43CB-A938-FB20E8287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5689678" cy="4139998"/>
          </a:xfrm>
        </p:spPr>
        <p:txBody>
          <a:bodyPr/>
          <a:lstStyle/>
          <a:p>
            <a:r>
              <a:rPr lang="cs-CZ" sz="2000" dirty="0"/>
              <a:t>V rámci </a:t>
            </a:r>
            <a:r>
              <a:rPr lang="cs-CZ" sz="2000" dirty="0" err="1"/>
              <a:t>ArcGISu</a:t>
            </a:r>
            <a:r>
              <a:rPr lang="cs-CZ" sz="2000" dirty="0"/>
              <a:t> Pro je možné využít zkracování dlouhých popisů, aby se vešly do malých prostor. </a:t>
            </a:r>
          </a:p>
          <a:p>
            <a:r>
              <a:rPr lang="cs-CZ" sz="2000" dirty="0"/>
              <a:t>Když využijeme slovník zkratek, </a:t>
            </a:r>
            <a:r>
              <a:rPr lang="cs-CZ" sz="2000" dirty="0" err="1"/>
              <a:t>Maplex</a:t>
            </a:r>
            <a:r>
              <a:rPr lang="cs-CZ" sz="2000" dirty="0"/>
              <a:t> se nejprve pokusí umístit kompletní popis. </a:t>
            </a:r>
          </a:p>
          <a:p>
            <a:r>
              <a:rPr lang="cs-CZ" sz="2000" dirty="0"/>
              <a:t>Teprve pokud se nepodaří kompletní popis umístit, přejde ke zkrácení slov nalezených ve slovníku zkratek.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77A0C9F-B10A-45D1-B23D-B7CED42C86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5326" y="263742"/>
            <a:ext cx="5089774" cy="491400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B58F4E0-4E2E-407B-914E-674F70E26D1C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272499" y="3851058"/>
            <a:ext cx="3350895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664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3F2055F-4468-46CE-81C4-0AA59DFA8A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Analytická kartografie - podzim 2023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03B5B6-C9AE-4588-A5A9-EDDC5E1639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AC6E7F5-2F2E-4A0B-8E20-608C549D1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Python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47BCF12-56D3-4385-88A0-F5712911A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ArcPy pomocí </a:t>
            </a:r>
            <a:r>
              <a:rPr lang="cs-CZ" dirty="0" err="1"/>
              <a:t>CIM</a:t>
            </a:r>
            <a:r>
              <a:rPr lang="cs-CZ" dirty="0"/>
              <a:t> (arcpy.mp)</a:t>
            </a:r>
          </a:p>
          <a:p>
            <a:r>
              <a:rPr lang="cs-CZ" dirty="0" err="1"/>
              <a:t>CIM</a:t>
            </a:r>
            <a:r>
              <a:rPr lang="cs-CZ" dirty="0"/>
              <a:t> je kartografický informační model společnosti Esri</a:t>
            </a:r>
          </a:p>
          <a:p>
            <a:r>
              <a:rPr lang="cs-CZ" dirty="0"/>
              <a:t>Specifikace je reprezentována jako </a:t>
            </a:r>
            <a:r>
              <a:rPr lang="cs-CZ" dirty="0" err="1"/>
              <a:t>JSON</a:t>
            </a:r>
            <a:r>
              <a:rPr lang="cs-CZ" dirty="0"/>
              <a:t> a používá se pro mapy, rozvržení, vrstvy, symboly a styly v aplikacích a rozhraních API ArcGIS.</a:t>
            </a:r>
          </a:p>
        </p:txBody>
      </p:sp>
    </p:spTree>
    <p:extLst>
      <p:ext uri="{BB962C8B-B14F-4D97-AF65-F5344CB8AC3E}">
        <p14:creationId xmlns:p14="http://schemas.microsoft.com/office/powerpoint/2010/main" val="2665430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E12D650-FE00-4A56-B1E2-7B90E15699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Analytická kartografie - podzim 2023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1E3B2F-1812-4C84-933F-8C56663135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60CB985-7BF0-4A55-AF52-C79A3FF49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DF64489-356A-451A-96D9-3FC7A83DD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871AE10-5C18-4562-93BA-7D5F01BA4F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4484" y="612000"/>
            <a:ext cx="8052212" cy="54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298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92DC5B6-53B2-47A9-9238-4EE93CC3B6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Analytická kartografie - podzim 2023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D33AE5-D19D-44AB-A394-3F2F7F1B64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C31965B-0157-48AF-9962-1887EC0FF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3F4DE8A-AAE0-4D2A-A66A-0E4F2B7E2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C7C1CF0-9CB9-4D8E-A912-577419C6D2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3512" y="555872"/>
            <a:ext cx="9267825" cy="539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719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006BEA3-9744-4900-AB26-8396383BA7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Analytická kartografie - podzim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1D6968D-68E7-437D-A700-492A99B978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60290C8-C549-434F-B6C5-076453E71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941B33A-BB25-468B-B321-3712D3BF2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Pro jeden mapový list ZTM10 (data ve studijních materiálech) proveďte umístění popisů v mapě pomocí </a:t>
            </a:r>
            <a:r>
              <a:rPr lang="cs-CZ" dirty="0" err="1"/>
              <a:t>Maplexu</a:t>
            </a:r>
            <a:r>
              <a:rPr lang="cs-CZ" dirty="0"/>
              <a:t> (pro vybrané prvky viz další </a:t>
            </a:r>
            <a:r>
              <a:rPr lang="cs-CZ" dirty="0" err="1"/>
              <a:t>slide</a:t>
            </a:r>
            <a:r>
              <a:rPr lang="cs-CZ" dirty="0"/>
              <a:t>). Popište jednoduše v protokolu jaké nastavení jste využili a výsledek srovnejte se ZTM10. Ve studijních materiálech máte dostupný katalog a styl, který prvkům přiřaďte (pomocí funkce  </a:t>
            </a:r>
            <a:r>
              <a:rPr lang="en-US" dirty="0"/>
              <a:t>Match Layer Symbology To A Style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8869338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E2EE8E0-5254-43AC-B88E-18622F2AC1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Analytická kartografie - podzim 2023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A03A31-5375-41C7-A4C7-C2D3D05BB8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675984C-5F15-4E8D-A567-EE2611D87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479394"/>
            <a:ext cx="10753200" cy="5352606"/>
          </a:xfrm>
        </p:spPr>
        <p:txBody>
          <a:bodyPr/>
          <a:lstStyle/>
          <a:p>
            <a:r>
              <a:rPr lang="cs-CZ" dirty="0"/>
              <a:t>Popisky vytvořte pro: </a:t>
            </a:r>
          </a:p>
          <a:p>
            <a:pPr lvl="1"/>
            <a:r>
              <a:rPr lang="cs-CZ" dirty="0"/>
              <a:t>Komunikace – viz katalog DATA ZTM 10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B841610-5F49-4365-9CF8-42CF3017F69A}"/>
              </a:ext>
            </a:extLst>
          </p:cNvPr>
          <p:cNvCxnSpPr>
            <a:cxnSpLocks/>
            <a:stCxn id="14" idx="0"/>
          </p:cNvCxnSpPr>
          <p:nvPr/>
        </p:nvCxnSpPr>
        <p:spPr bwMode="auto">
          <a:xfrm flipV="1">
            <a:off x="4376347" y="3609642"/>
            <a:ext cx="3266440" cy="1012466"/>
          </a:xfrm>
          <a:prstGeom prst="straightConnector1">
            <a:avLst/>
          </a:prstGeom>
          <a:ln>
            <a:headEnd type="none" w="med" len="med"/>
            <a:tailEnd type="triangle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C02F95E-C1F2-46BC-9903-3FBEB31ADD1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0342427" y="3720761"/>
            <a:ext cx="603740" cy="887045"/>
          </a:xfrm>
          <a:prstGeom prst="straightConnector1">
            <a:avLst/>
          </a:prstGeom>
          <a:ln>
            <a:headEnd type="none" w="med" len="med"/>
            <a:tailEnd type="triangle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58B5F30-0927-4E26-897C-1D77C6C9B73D}"/>
              </a:ext>
            </a:extLst>
          </p:cNvPr>
          <p:cNvCxnSpPr>
            <a:cxnSpLocks/>
          </p:cNvCxnSpPr>
          <p:nvPr/>
        </p:nvCxnSpPr>
        <p:spPr bwMode="auto">
          <a:xfrm flipV="1">
            <a:off x="7901126" y="3609643"/>
            <a:ext cx="1393794" cy="1050729"/>
          </a:xfrm>
          <a:prstGeom prst="straightConnector1">
            <a:avLst/>
          </a:prstGeom>
          <a:ln>
            <a:headEnd type="none" w="med" len="med"/>
            <a:tailEnd type="triangle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11E027D-B528-4F85-A8DC-984DCA73846E}"/>
              </a:ext>
            </a:extLst>
          </p:cNvPr>
          <p:cNvSpPr txBox="1"/>
          <p:nvPr/>
        </p:nvSpPr>
        <p:spPr>
          <a:xfrm>
            <a:off x="3088740" y="4622108"/>
            <a:ext cx="25752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600" dirty="0">
                <a:latin typeface="+mn-lt"/>
              </a:rPr>
              <a:t>vrstva, pro kterou budou vytvořeny popisy – </a:t>
            </a:r>
            <a:r>
              <a:rPr lang="cs-CZ" sz="1600" dirty="0" err="1">
                <a:latin typeface="+mn-lt"/>
              </a:rPr>
              <a:t>z_komstanice_b</a:t>
            </a:r>
            <a:endParaRPr lang="cs-CZ" sz="1600" dirty="0"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A2348B3-7187-4E27-99F1-0EA668B9A9A4}"/>
              </a:ext>
            </a:extLst>
          </p:cNvPr>
          <p:cNvSpPr txBox="1"/>
          <p:nvPr/>
        </p:nvSpPr>
        <p:spPr>
          <a:xfrm>
            <a:off x="6096000" y="4783505"/>
            <a:ext cx="27908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+mn-lt"/>
              </a:rPr>
              <a:t>vyfiltrovat pouze tento kód </a:t>
            </a:r>
            <a:r>
              <a:rPr lang="cs-CZ" sz="1600" dirty="0" err="1">
                <a:latin typeface="+mn-lt"/>
              </a:rPr>
              <a:t>zabagedu</a:t>
            </a:r>
            <a:r>
              <a:rPr lang="cs-CZ" sz="1600" dirty="0">
                <a:latin typeface="+mn-lt"/>
              </a:rPr>
              <a:t> pomocí SQL (zdroj = 'AQ126‘)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B5BB06-F8B9-464B-B1C0-D800F31394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503" y="2075524"/>
            <a:ext cx="9895642" cy="136233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502A876-DE4C-4E94-9025-F3AB388771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14" y="2039442"/>
            <a:ext cx="11143420" cy="153411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B2060C1-8C24-4E56-BD78-4E10503CD9E2}"/>
              </a:ext>
            </a:extLst>
          </p:cNvPr>
          <p:cNvSpPr txBox="1"/>
          <p:nvPr/>
        </p:nvSpPr>
        <p:spPr>
          <a:xfrm>
            <a:off x="9553259" y="4635127"/>
            <a:ext cx="27908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+mn-lt"/>
              </a:rPr>
              <a:t>vyfiltrovat tento typ pomocí SQL (typ = 'stanice‘)</a:t>
            </a:r>
          </a:p>
          <a:p>
            <a:endParaRPr lang="cs-CZ" sz="1600" dirty="0">
              <a:latin typeface="+mn-lt"/>
            </a:endParaRPr>
          </a:p>
          <a:p>
            <a:r>
              <a:rPr lang="cs-CZ" sz="1600" dirty="0">
                <a:latin typeface="+mn-lt"/>
              </a:rPr>
              <a:t>ve sloupci </a:t>
            </a:r>
            <a:r>
              <a:rPr lang="cs-CZ" sz="1600" dirty="0" err="1">
                <a:latin typeface="+mn-lt"/>
              </a:rPr>
              <a:t>nazevstanice</a:t>
            </a:r>
            <a:r>
              <a:rPr lang="cs-CZ" sz="1600" dirty="0">
                <a:latin typeface="+mn-lt"/>
              </a:rPr>
              <a:t> je název, který použijete pro popisek</a:t>
            </a:r>
          </a:p>
        </p:txBody>
      </p:sp>
    </p:spTree>
    <p:extLst>
      <p:ext uri="{BB962C8B-B14F-4D97-AF65-F5344CB8AC3E}">
        <p14:creationId xmlns:p14="http://schemas.microsoft.com/office/powerpoint/2010/main" val="1636993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E88E599-7613-4E7A-B013-C4A29E9764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Analytická kartografie - podzim 2023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D109F5-7079-4E98-AC3E-C2019A7CE0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3AB8143-FF89-47FD-835E-D930CF4A0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Maplex</a:t>
            </a:r>
            <a:r>
              <a:rPr lang="cs-CZ" dirty="0"/>
              <a:t> Label </a:t>
            </a:r>
            <a:r>
              <a:rPr lang="cs-CZ" dirty="0" err="1"/>
              <a:t>Engine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9FC3A1F-9E22-4918-B291-D7D5AAE7A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Hlavní rozdíly oproti Standard Label </a:t>
            </a:r>
            <a:r>
              <a:rPr lang="cs-CZ" dirty="0" err="1"/>
              <a:t>engine</a:t>
            </a:r>
            <a:r>
              <a:rPr lang="cs-CZ" dirty="0"/>
              <a:t> jsou především ve větších možnostech nastavení váhy prvků, priority a řešení kolizí. </a:t>
            </a:r>
          </a:p>
          <a:p>
            <a:r>
              <a:rPr lang="cs-CZ" dirty="0"/>
              <a:t>Dále je rozšířena možnost pro umístění popisku vůči poloze prvku. Je také přidána </a:t>
            </a:r>
            <a:r>
              <a:rPr lang="cs-CZ" dirty="0" err="1"/>
              <a:t>Fitting</a:t>
            </a:r>
            <a:r>
              <a:rPr lang="cs-CZ" dirty="0"/>
              <a:t> </a:t>
            </a:r>
            <a:r>
              <a:rPr lang="cs-CZ" dirty="0" err="1"/>
              <a:t>strategy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45FDD27-89A7-4241-9735-775B39C7B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7301" y="3327642"/>
            <a:ext cx="4953000" cy="334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968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AD0F37E-9AD4-49D3-9DC4-564E2A0280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Analytická kartografie - podzim 2023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F0CBA31-CB9B-4703-9388-270F07A9D1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47230DF-2E8D-408A-B315-D023EFBF7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Label </a:t>
            </a:r>
            <a:r>
              <a:rPr lang="cs-CZ" dirty="0" err="1"/>
              <a:t>Class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207D0C7-374C-45E8-8DF3-E27A2810F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4722920"/>
            <a:ext cx="10753200" cy="1109080"/>
          </a:xfrm>
        </p:spPr>
        <p:txBody>
          <a:bodyPr/>
          <a:lstStyle/>
          <a:p>
            <a:r>
              <a:rPr lang="cs-CZ" sz="2000" dirty="0"/>
              <a:t>Například pro vrstvu silnic můžete použít jinou velikost textu k označení typů silnic na základě slupce klasifikujícího silnice podle jejich třídy.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82435EC-B630-4FE5-B26B-149D43F09B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0" y="1696332"/>
            <a:ext cx="3233054" cy="288911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DA0C0DE-0B96-490A-A5CC-61CA4395DD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255" y="1692002"/>
            <a:ext cx="3483872" cy="17018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AFBD6CE-3364-48D3-9BF4-E96E67B055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0390" y="1692002"/>
            <a:ext cx="3942550" cy="218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429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3E16D81-10A8-43AA-9E59-48340DBAE4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Analytická kartografie - podzim 2023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728140A-3257-4802-8B0B-B289E4947A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FB35F12-FD10-4D5A-9503-04BAD0636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Symbol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2FE42CE-5BC6-4DC4-821E-B615114A5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5094874" cy="4139998"/>
          </a:xfrm>
        </p:spPr>
        <p:txBody>
          <a:bodyPr/>
          <a:lstStyle/>
          <a:p>
            <a:r>
              <a:rPr lang="cs-CZ" sz="2400" dirty="0"/>
              <a:t>Nastavení pomocí karty Symbol, případně pomocí Text </a:t>
            </a:r>
            <a:r>
              <a:rPr lang="cs-CZ" sz="2400" dirty="0" err="1"/>
              <a:t>formatting</a:t>
            </a:r>
            <a:r>
              <a:rPr lang="cs-CZ" sz="2400" dirty="0"/>
              <a:t> </a:t>
            </a:r>
            <a:r>
              <a:rPr lang="cs-CZ" sz="2400" dirty="0" err="1"/>
              <a:t>tags</a:t>
            </a:r>
            <a:endParaRPr lang="cs-CZ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3F05F1-1D35-4780-A7C2-52A0544B92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6202" y="129426"/>
            <a:ext cx="1390650" cy="20002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A7153C5-450D-4615-A0BA-415B360E42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7431" y="3226281"/>
            <a:ext cx="3531266" cy="300408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416817B-5DA4-42CB-AEB0-52F933C10D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67176" y="129426"/>
            <a:ext cx="4350402" cy="559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194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2FD2E7F-A8FB-4F75-86D7-365D5A3BB5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Analytická kartografie - podzim 2023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A6670A-BDA5-4934-B58E-5633287FFB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2BF27DC-7C2E-48E4-99BE-1D710A49C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1124" y="5748636"/>
            <a:ext cx="9604730" cy="451576"/>
          </a:xfrm>
        </p:spPr>
        <p:txBody>
          <a:bodyPr/>
          <a:lstStyle/>
          <a:p>
            <a:r>
              <a:rPr lang="cs-CZ" sz="2400" dirty="0"/>
              <a:t>point 			 	 line			 polygon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6E5589D-2030-4930-A5A6-79DC7B02F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BF473D2-595E-4602-A4EC-C714910093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0" y="1368944"/>
            <a:ext cx="3367924" cy="41554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2EC8B70-3B93-4F65-AA4C-A4AF7DE211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5180" y="1371744"/>
            <a:ext cx="3727268" cy="420668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A440C87-8552-4FD4-9039-AE7E2B5C82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9704" y="1391872"/>
            <a:ext cx="3322296" cy="4109624"/>
          </a:xfrm>
          <a:prstGeom prst="rect">
            <a:avLst/>
          </a:prstGeom>
        </p:spPr>
      </p:pic>
      <p:sp>
        <p:nvSpPr>
          <p:cNvPr id="9" name="Title 3">
            <a:extLst>
              <a:ext uri="{FF2B5EF4-FFF2-40B4-BE49-F238E27FC236}">
                <a16:creationId xmlns:a16="http://schemas.microsoft.com/office/drawing/2014/main" id="{411962E9-2951-445A-8BDF-DFA54440CF8A}"/>
              </a:ext>
            </a:extLst>
          </p:cNvPr>
          <p:cNvSpPr txBox="1">
            <a:spLocks/>
          </p:cNvSpPr>
          <p:nvPr/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/>
              <a:t>Position</a:t>
            </a:r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3819605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7B4EB8B-A44E-4139-BAB7-20CCAF2702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Analytická kartografie - podzim 2023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440297-4763-4F98-A532-1B47EDDBB2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A6D75E9-FC1E-4A11-A952-284B79581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5C2D951-B4B1-4ACB-856A-5A1EB4A1A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68B6E30-96F7-4D27-9A60-8DEB00DD09A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311422" y="517276"/>
            <a:ext cx="7569155" cy="5620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1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82EFB6C-E473-44CC-BA0A-B2CDD34CF5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Analytická kartografie - podzim 2023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DC143D-79F7-4136-B691-8AA54070A5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C7B9708-1CDB-4786-B3A7-DFE907492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Fitting</a:t>
            </a:r>
            <a:r>
              <a:rPr lang="cs-CZ" dirty="0"/>
              <a:t> </a:t>
            </a:r>
            <a:r>
              <a:rPr lang="cs-CZ" dirty="0" err="1"/>
              <a:t>strategy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9B00B70-D579-464F-9AC2-712928995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7617" y="1464539"/>
            <a:ext cx="7424983" cy="1964461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FD58DF4-A406-4DEA-9254-6AE97FC125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3575" b="22465"/>
          <a:stretch/>
        </p:blipFill>
        <p:spPr>
          <a:xfrm>
            <a:off x="1624322" y="1372426"/>
            <a:ext cx="2809875" cy="1964461"/>
          </a:xfrm>
          <a:prstGeom prst="rect">
            <a:avLst/>
          </a:prstGeom>
        </p:spPr>
      </p:pic>
      <p:sp>
        <p:nvSpPr>
          <p:cNvPr id="7" name="Title 3">
            <a:extLst>
              <a:ext uri="{FF2B5EF4-FFF2-40B4-BE49-F238E27FC236}">
                <a16:creationId xmlns:a16="http://schemas.microsoft.com/office/drawing/2014/main" id="{58FD52B3-9F93-4F0E-A105-1E1F08D99BD3}"/>
              </a:ext>
            </a:extLst>
          </p:cNvPr>
          <p:cNvSpPr txBox="1">
            <a:spLocks/>
          </p:cNvSpPr>
          <p:nvPr/>
        </p:nvSpPr>
        <p:spPr>
          <a:xfrm>
            <a:off x="719400" y="3599212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/>
              <a:t>Conflict resolution</a:t>
            </a:r>
            <a:endParaRPr lang="cs-CZ" kern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8249302-0B19-4CE6-B240-2211832517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4322" y="4149357"/>
            <a:ext cx="2809875" cy="1838325"/>
          </a:xfrm>
          <a:prstGeom prst="rect">
            <a:avLst/>
          </a:prstGeom>
        </p:spPr>
      </p:pic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ADFA2746-ED72-43C1-B9FD-26A397DFF6A0}"/>
              </a:ext>
            </a:extLst>
          </p:cNvPr>
          <p:cNvSpPr txBox="1">
            <a:spLocks/>
          </p:cNvSpPr>
          <p:nvPr/>
        </p:nvSpPr>
        <p:spPr>
          <a:xfrm>
            <a:off x="4047617" y="4263539"/>
            <a:ext cx="7424983" cy="196446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3669634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F0E2D75-D50B-4DFD-B9E2-A17D4A8367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Analytická kartografie - podzim 2023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DF1290-777D-4675-AD3D-C0152D3CA3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42C801A-3836-4C84-BFB4-B1D043198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Weights</a:t>
            </a:r>
            <a:br>
              <a:rPr lang="cs-CZ" dirty="0"/>
            </a:b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AEF1D45-BB25-4E3A-A7D2-DEC1C498E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5947130" cy="4139998"/>
          </a:xfrm>
        </p:spPr>
        <p:txBody>
          <a:bodyPr/>
          <a:lstStyle/>
          <a:p>
            <a:r>
              <a:rPr lang="cs-CZ" sz="2000" dirty="0"/>
              <a:t>Funkce </a:t>
            </a:r>
            <a:r>
              <a:rPr lang="cs-CZ" sz="2000" dirty="0" err="1"/>
              <a:t>Feature</a:t>
            </a:r>
            <a:r>
              <a:rPr lang="cs-CZ" sz="2000" dirty="0"/>
              <a:t> </a:t>
            </a:r>
            <a:r>
              <a:rPr lang="cs-CZ" sz="2000" dirty="0" err="1"/>
              <a:t>weight</a:t>
            </a:r>
            <a:r>
              <a:rPr lang="cs-CZ" sz="2000" dirty="0"/>
              <a:t> umožňuje nastavovat váhy jak pro bodové, liniové a plošné vrstvy, tak i pro samotné popisy. </a:t>
            </a:r>
          </a:p>
          <a:p>
            <a:r>
              <a:rPr lang="cs-CZ" sz="2000" dirty="0"/>
              <a:t>Váhy vrstev jsou seřazeny na stupnici od 1 do 1000, kdy váha vrstvy 0 znamená, že s vrstvou by se mělo zacházet jako s dostupným prostorem, zatímco váha vrstvy 1000 znamená, že je považována za překážku a neměla by být překryta popisy.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67255-8EBF-412F-92EC-915D27F643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3724" y="1009678"/>
            <a:ext cx="5223006" cy="5020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459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3326C57-94F7-4236-BEC4-E3C764B286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07593" y="6246000"/>
            <a:ext cx="7920000" cy="252000"/>
          </a:xfrm>
        </p:spPr>
        <p:txBody>
          <a:bodyPr/>
          <a:lstStyle/>
          <a:p>
            <a:r>
              <a:rPr lang="cs-CZ"/>
              <a:t>Analytická kartografie - podzim 2023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B5A28C8-847B-4F7B-804D-4B7A5F4F79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0246FA3-893D-4EAD-AA96-DFC4A29A1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Priorities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4F1093F-7DBE-4AA8-844E-F652D35F6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5538757" cy="4139998"/>
          </a:xfrm>
        </p:spPr>
        <p:txBody>
          <a:bodyPr/>
          <a:lstStyle/>
          <a:p>
            <a:r>
              <a:rPr lang="cs-CZ" sz="2000" dirty="0"/>
              <a:t>Kromě nastavování vah umožňuje </a:t>
            </a:r>
            <a:r>
              <a:rPr lang="cs-CZ" sz="2000" dirty="0" err="1"/>
              <a:t>Maplex</a:t>
            </a:r>
            <a:r>
              <a:rPr lang="cs-CZ" sz="2000" dirty="0"/>
              <a:t> nastavit také priority umisťování popisů (Priority </a:t>
            </a:r>
            <a:r>
              <a:rPr lang="cs-CZ" sz="2000" dirty="0" err="1"/>
              <a:t>ranking</a:t>
            </a:r>
            <a:r>
              <a:rPr lang="cs-CZ" sz="2000" dirty="0"/>
              <a:t>). Tato priorita určuje pořadí, ve kterém budou popisy na mapu umisťovány.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D8667A1-DBE9-4147-9104-4FCC9978E9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5045" y="612000"/>
            <a:ext cx="5325458" cy="54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66326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rezentace-16-9-cz-v11.potx" id="{A1E069AA-5EB2-4FA2-9367-6D040ACEC8D2}" vid="{BC2189E0-F5C8-4AB2-8946-E3011F185C7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muni-prezentace-16-9-cz-v11</Template>
  <TotalTime>1664</TotalTime>
  <Words>500</Words>
  <Application>Microsoft Office PowerPoint</Application>
  <PresentationFormat>Widescreen</PresentationFormat>
  <Paragraphs>65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Cvičení - Maplex</vt:lpstr>
      <vt:lpstr>Maplex Label Engine</vt:lpstr>
      <vt:lpstr>Label Class</vt:lpstr>
      <vt:lpstr>Symbol</vt:lpstr>
      <vt:lpstr>point       line    polygon</vt:lpstr>
      <vt:lpstr>PowerPoint Presentation</vt:lpstr>
      <vt:lpstr>Fitting strategy</vt:lpstr>
      <vt:lpstr>Weights </vt:lpstr>
      <vt:lpstr>Priorities</vt:lpstr>
      <vt:lpstr>Abbreviation dictionary</vt:lpstr>
      <vt:lpstr>Python</vt:lpstr>
      <vt:lpstr>PowerPoint Presentation</vt:lpstr>
      <vt:lpstr>PowerPoint Presentation</vt:lpstr>
      <vt:lpstr>Cvičení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 1</dc:title>
  <dc:creator>RYGLOVÁ Aneta</dc:creator>
  <cp:lastModifiedBy>RYGLOVÁ Aneta</cp:lastModifiedBy>
  <cp:revision>63</cp:revision>
  <cp:lastPrinted>1601-01-01T00:00:00Z</cp:lastPrinted>
  <dcterms:created xsi:type="dcterms:W3CDTF">2022-09-13T19:49:24Z</dcterms:created>
  <dcterms:modified xsi:type="dcterms:W3CDTF">2023-12-06T13:17:48Z</dcterms:modified>
</cp:coreProperties>
</file>