
<file path=[Content_Types].xml><?xml version="1.0" encoding="utf-8"?>
<Types xmlns="http://schemas.openxmlformats.org/package/2006/content-types"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2" r:id="rId3"/>
    <p:sldId id="305" r:id="rId4"/>
    <p:sldId id="277" r:id="rId5"/>
    <p:sldId id="257" r:id="rId6"/>
    <p:sldId id="258" r:id="rId7"/>
    <p:sldId id="260" r:id="rId8"/>
    <p:sldId id="261" r:id="rId9"/>
    <p:sldId id="279" r:id="rId10"/>
    <p:sldId id="262" r:id="rId11"/>
    <p:sldId id="263" r:id="rId12"/>
    <p:sldId id="264" r:id="rId13"/>
    <p:sldId id="306" r:id="rId14"/>
    <p:sldId id="265" r:id="rId15"/>
    <p:sldId id="280" r:id="rId16"/>
    <p:sldId id="266" r:id="rId17"/>
    <p:sldId id="281" r:id="rId18"/>
    <p:sldId id="307" r:id="rId19"/>
    <p:sldId id="267" r:id="rId20"/>
    <p:sldId id="268" r:id="rId21"/>
    <p:sldId id="269" r:id="rId22"/>
    <p:sldId id="270" r:id="rId23"/>
    <p:sldId id="308" r:id="rId24"/>
    <p:sldId id="271" r:id="rId25"/>
    <p:sldId id="272" r:id="rId26"/>
    <p:sldId id="273" r:id="rId27"/>
    <p:sldId id="278" r:id="rId28"/>
    <p:sldId id="274" r:id="rId29"/>
    <p:sldId id="275" r:id="rId30"/>
    <p:sldId id="291" r:id="rId31"/>
    <p:sldId id="292" r:id="rId32"/>
    <p:sldId id="276" r:id="rId33"/>
  </p:sldIdLst>
  <p:sldSz cx="4610100" cy="3460750"/>
  <p:notesSz cx="4610100" cy="34607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2" d="100"/>
          <a:sy n="202" d="100"/>
        </p:scale>
        <p:origin x="2010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3:29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0 24575,'13'173'0,"-16"-138"0,-1 0 0,-2 0 0,-2 0 0,-1-1 0,-15 37 0,1 1 0,19-62 0,0 0 0,-1-1 0,-11 18 0,-6 11 0,-1 4 0,-6 17 0,16-30 0,0 0 0,-30 46 0,26-46 0,6-8 0,1 0 0,1 0 0,-8 28 0,8-20 0,-56 227 0,55-187 0,-3 94 0,6-50 0,6-95 0,-29 424 0,23-290 0,-2 110 0,11-201 0,1 0 0,16 78 0,-1-54 0,12 173 0,-5 27 0,1 44 0,-21-161 0,34 209 0,-28-292 0,-1-5 0,3-1 0,43 145 0,-39-163 0,-13-42 0,1-1 0,15 34 0,-17-45 0,12 25 0,1 0 0,1-2 0,41 53 0,72 64 0,-129-145 0,274 306 0,-236-256 0,117 140 0,-107-136 0,-36-39 0,1 0 0,0-2 0,1 0 0,28 22 0,39 32 0,-18-22-1365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3:3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1 24575,'1'3'0,"0"-1"0,0 1 0,1-1 0,-1 1 0,1-1 0,0 1 0,-1-1 0,1 0 0,0 0 0,1 0 0,-1 0 0,0 0 0,4 2 0,5 5 0,15 18 0,-2-6 0,-2 2 0,-1 0 0,0 2 0,-2 0 0,20 35 0,-31-44 0,0-2 0,0 1 0,0-1 0,20 23 0,-27-36 0,-1-1 0,0 0 0,1 1 0,-1-1 0,1 1 0,-1-1 0,0 0 0,1 1 0,-1-1 0,0 1 0,1-1 0,-1 1 0,0-1 0,0 1 0,0-1 0,1 1 0,-1-1 0,0 1 0,0-1 0,0 1 0,0 0 0,0-1 0,0 1 0,0-1 0,0 1 0,0-1 0,0 1 0,0-1 0,-1 1 0,1-1 0,0 1 0,-1 0 0,-17 7 0,-34-6 0,45-2 0,-422 25 0,402-20-1365,17-2-5461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3:43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423 121 24575,'-19'1'0,"0"0"0,0 1 0,0 1 0,0 0 0,0 2 0,1 0 0,0 1 0,0 1 0,0 0 0,1 2 0,0 0 0,1 1 0,0 0 0,-17 15 0,26-16 0,0 0 0,1 0 0,0 0 0,0 1 0,1 0 0,-5 13 0,-14 24 0,16-35 0,0 1 0,0 1 0,1-1 0,0 1 0,2 1 0,0-1 0,0 1 0,1 0 0,1 0 0,0 0 0,0 28 0,2-28 0,1 0 0,1 1 0,0-1 0,1 0 0,1-1 0,0 1 0,1 0 0,1-1 0,0 0 0,1 0 0,1 0 0,0-1 0,0 0 0,1 0 0,1-1 0,0 0 0,1-1 0,0 0 0,15 13 0,10 3 0,0-1 0,2-2 0,0-2 0,2-1 0,1-1 0,0-3 0,1-1 0,0-2 0,2-2 0,-1-2 0,75 8 0,-13-4 0,-43-4 0,101 2 0,75-12 0,809-11 0,-453-32 0,-439 31 0,217 9 0,-179 5 0,500-2 0,-646-2 0,55-10 0,6 0 0,-77 10 0,0-1 0,54-13 0,-75 14 0,0-1 0,0 0 0,-1-1 0,1 1 0,-1-2 0,0 1 0,-1-1 0,1 0 0,-1-1 0,0 0 0,0 0 0,0 0 0,8-12 0,-3 0 0,-1 1 0,-1-2 0,-1 1 0,0-2 0,-2 1 0,0-1 0,-1 0 0,6-37 0,-8 18 0,-1 0 0,-2 1 0,-7-72 0,4 96 0,0 0 0,-1 0 0,0 1 0,-1 0 0,-1-1 0,0 1 0,-1 1 0,0-1 0,-1 1 0,-1 0 0,-11-14 0,4 9 0,-1 0 0,0 2 0,-1 0 0,0 1 0,-1 0 0,-26-14 0,9 7 0,-2 2 0,0 1 0,-1 2 0,-1 2 0,0 1 0,-1 2 0,0 2 0,-1 1 0,0 3 0,0 1 0,-42 1 0,-306-10 0,18 0 0,44 1 0,38 10 0,-207 4 0,257 11 0,-66 14 0,132-15 0,-79 2 0,240-14 0,-360 10 0,10-4 0,200-9 0,149 3-1365,2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4:39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4:21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1824 318 24575,'-2'-7'0,"-1"1"0,0 0 0,0 0 0,-1 0 0,1 0 0,-1 1 0,0-1 0,-7-6 0,7 7 0,-8-8 0,-1 0 0,0 1 0,-1 0 0,0 1 0,0 1 0,-1 0 0,-1 1 0,0 0 0,-31-11 0,-10 1 0,-95-19 0,59 16 0,12 5 0,0 3 0,-124-6 0,-168 17 0,201 4 0,150 0 0,0 2 0,0 0 0,0 2 0,0 0 0,1 1 0,0 1 0,0 1 0,1 1 0,0 1 0,-33 22 0,34-17 0,1 0 0,1 1 0,1 1 0,-22 30 0,35-44 0,1 1 0,-1 0 0,1 0 0,0 0 0,1 0 0,-1 0 0,1 0 0,0 1 0,0-1 0,0 0 0,0 1 0,1-1 0,0 1 0,0-1 0,0 0 0,0 1 0,1-1 0,0 1 0,0-1 0,2 7 0,-1-4 0,1-1 0,0 1 0,0 0 0,1-1 0,0 0 0,0 1 0,0-2 0,1 1 0,0 0 0,0-1 0,8 6 0,14 9 0,0-1 0,1-1 0,1-1 0,0-2 0,56 20 0,-5-5 0,-41-14 0,1-1 0,0-3 0,65 13 0,113 1 0,277-2 0,-465-25 0,-1-1 0,1-1 0,-1-2 0,1-1 0,50-17 0,-41 7 0,48-15 0,-77 27-80,0 0 0,0 0-1,0-1 1,-1 0 0,0 0-1,0-1 1,0-1 0,-1 1-1,1-1 1,-2-1 0,1 1 0,-1-1-1,0-1 1,-1 1 0,0-1-1,9-18 1,-13 19-6746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4:23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24575,'166'12'0,"615"-9"0,-418-4 0,-25 14 0,-147 1 0,-159-13 0,54 11 0,-54-7 0,57 3 0,-7-9-1365,-70 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4:24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24575,'1336'-20'0,"-1015"13"0,-278 6 0,261 3 0,-159 19-1365,-124-18-5461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4:48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0 24575,'13'167'0,"-16"-132"0,-1-1 0,-2-1 0,-2 1 0,-1-1 0,-15 36 0,1 1 0,19-61 0,0 1 0,-1-1 0,-11 16 0,-6 13 0,-1 2 0,-6 17 0,16-28 0,0-1 0,-30 44 0,26-44 0,6-8 0,1 1 0,1-1 0,-8 28 0,8-20 0,-56 220 0,55-182 0,-3 92 0,6-48 0,6-92 0,-29 409 0,23-280 0,-2 107 0,11-194 0,1-1 0,16 75 0,-1-51 0,12 166 0,-5 27 0,1 43 0,-21-157 0,34 204 0,-28-284 0,-1-5 0,3 0 0,43 140 0,-39-158 0,-13-41 0,1 0 0,15 32 0,-17-43 0,12 24 0,1 0 0,1-2 0,41 52 0,72 61 0,-129-141 0,274 298 0,-236-249 0,117 136 0,-107-131 0,-36-39 0,1 0 0,0-1 0,1 0 0,28 20 0,39 32 0,-18-21-1365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2:44:48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1 24575,'1'2'0,"0"1"0,0 0 0,1-1 0,-1 0 0,1 1 0,0-1 0,-1 0 0,1 0 0,0 1 0,1-2 0,-1 1 0,0 0 0,4 2 0,5 5 0,15 16 0,-2-4 0,-2 1 0,-1 1 0,0 0 0,-2 2 0,20 33 0,-31-43 0,0 0 0,0-2 0,0 1 0,20 23 0,-27-37 0,-1 0 0,0 1 0,1-1 0,-1 0 0,1 1 0,-1-1 0,0 0 0,1 1 0,-1-1 0,0 1 0,1-1 0,-1 1 0,0-1 0,0 1 0,0-1 0,1 1 0,-1-1 0,0 1 0,0-1 0,0 1 0,0-1 0,0 1 0,0-1 0,0 1 0,0 0 0,0-1 0,0 1 0,0-1 0,-1 1 0,1-1 0,0 1 0,-1 0 0,-17 6 0,-34-5 0,45-2 0,-422 25 0,402-20-1365,17-3-5461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23652" y="3251427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60483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67319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23652" y="3251427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60483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20351" y="32641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31451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07651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78619" y="3251427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802418" y="325777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78619" y="328952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699"/>
                </a:moveTo>
                <a:lnTo>
                  <a:pt x="50800" y="12699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9586" y="325142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28190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5541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51427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35976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071952" y="3346500"/>
            <a:ext cx="1536065" cy="109855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1535976" y="0"/>
                </a:moveTo>
                <a:lnTo>
                  <a:pt x="0" y="0"/>
                </a:lnTo>
                <a:lnTo>
                  <a:pt x="0" y="109550"/>
                </a:lnTo>
                <a:lnTo>
                  <a:pt x="1535976" y="109550"/>
                </a:lnTo>
                <a:lnTo>
                  <a:pt x="1535976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6817" y="958066"/>
            <a:ext cx="1896465" cy="509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292" y="991702"/>
            <a:ext cx="4101515" cy="1247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551" y="3322038"/>
            <a:ext cx="431165" cy="13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8.png"/><Relationship Id="rId7" Type="http://schemas.openxmlformats.org/officeDocument/2006/relationships/image" Target="../media/image14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60.png"/><Relationship Id="rId5" Type="http://schemas.openxmlformats.org/officeDocument/2006/relationships/image" Target="../media/image13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40.png"/><Relationship Id="rId3" Type="http://schemas.openxmlformats.org/officeDocument/2006/relationships/image" Target="../media/image21.png"/><Relationship Id="rId7" Type="http://schemas.openxmlformats.org/officeDocument/2006/relationships/image" Target="../media/image210.png"/><Relationship Id="rId12" Type="http://schemas.openxmlformats.org/officeDocument/2006/relationships/customXml" Target="../ink/ink9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11" Type="http://schemas.openxmlformats.org/officeDocument/2006/relationships/image" Target="../media/image130.png"/><Relationship Id="rId5" Type="http://schemas.openxmlformats.org/officeDocument/2006/relationships/image" Target="../media/image2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snippets/css/a-guide-to-flexbox/" TargetMode="External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hyperlink" Target="https://www.vzhurudolu.cz/prirucka/css-flexbo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s-tricks.com/snippets/css/complete-guide-grid/" TargetMode="External"/><Relationship Id="rId5" Type="http://schemas.openxmlformats.org/officeDocument/2006/relationships/hyperlink" Target="https://www.w3schools.com/css/css_grid.asp" TargetMode="External"/><Relationship Id="rId4" Type="http://schemas.openxmlformats.org/officeDocument/2006/relationships/hyperlink" Target="https://developer.mozilla.org/en-US/docs/Web/CSS/CSS_Grid_Layout/Auto-placement_in_CSS_Grid_Layou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snippets/css/complete-guide-grid/" TargetMode="External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hyperlink" Target="https://www.vzhurudolu.cz/prirucka/css-gri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FilipLeitner/4601ead7caa681e99656efbf20a498f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s://developer.mozilla.org/en-US/docs/Glossary/CSS_pixel#%3A~%3Atext%3DThe%20CSS%20pixel%E2%80%94denoted%20in%2Cotherwise%20as%20small%20as%20possible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hyperlink" Target="https://www.w3schools.com/css/css_rwd_viewport.as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United_States_presidential_elec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United_States_presidential_electio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" Target="slide29.xml"/><Relationship Id="rId7" Type="http://schemas.openxmlformats.org/officeDocument/2006/relationships/slide" Target="slide24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smashingmagazine.com/2016/05/fluid-typography/" TargetMode="External"/><Relationship Id="rId7" Type="http://schemas.openxmlformats.org/officeDocument/2006/relationships/hyperlink" Target="https://fontpair.c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nts.google.com/" TargetMode="External"/><Relationship Id="rId5" Type="http://schemas.openxmlformats.org/officeDocument/2006/relationships/hyperlink" Target="https://www.gridlover.net/try" TargetMode="External"/><Relationship Id="rId10" Type="http://schemas.openxmlformats.org/officeDocument/2006/relationships/slide" Target="slide1.xml"/><Relationship Id="rId4" Type="http://schemas.openxmlformats.org/officeDocument/2006/relationships/hyperlink" Target="https://www.vzhurudolu.cz/prirucka/reseni-elasticka-typografie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FilipLeitner/4bce35fc752d0771328e451d78b7a9eb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FilipLeitner/72730c79c11f19bd4c8dd9b96dd2dc3b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451242@mail.muni.cz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shortcuts/keyboard-shortcuts-windows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filipleitner/pen/JjgYRMa?editors=11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pc="-40" dirty="0"/>
              <a:t>CSS</a:t>
            </a:r>
            <a:r>
              <a:rPr spc="105" dirty="0"/>
              <a:t> </a:t>
            </a:r>
            <a:r>
              <a:rPr spc="-25" dirty="0"/>
              <a:t>layout,</a:t>
            </a:r>
            <a:r>
              <a:rPr spc="105" dirty="0"/>
              <a:t> </a:t>
            </a:r>
            <a:r>
              <a:rPr spc="-25" dirty="0"/>
              <a:t>typografie</a:t>
            </a: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sz="1100" b="0" spc="-25" dirty="0">
                <a:latin typeface="Tahoma"/>
                <a:cs typeface="Tahoma"/>
              </a:rPr>
              <a:t>Cvičení</a:t>
            </a:r>
            <a:r>
              <a:rPr sz="1100" b="0" spc="-30" dirty="0">
                <a:latin typeface="Tahoma"/>
                <a:cs typeface="Tahoma"/>
              </a:rPr>
              <a:t> </a:t>
            </a:r>
            <a:r>
              <a:rPr sz="1100" b="0" spc="-55" dirty="0">
                <a:latin typeface="Tahoma"/>
                <a:cs typeface="Tahoma"/>
              </a:rPr>
              <a:t>2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6110" y="1728252"/>
            <a:ext cx="1715770" cy="7836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b="1" spc="60" dirty="0">
                <a:latin typeface="Arial"/>
                <a:cs typeface="Arial"/>
              </a:rPr>
              <a:t>W</a:t>
            </a:r>
            <a:r>
              <a:rPr sz="1100" b="1" spc="-55" dirty="0">
                <a:latin typeface="Arial"/>
                <a:cs typeface="Arial"/>
              </a:rPr>
              <a:t>e</a:t>
            </a:r>
            <a:r>
              <a:rPr sz="1100" b="1" spc="-30" dirty="0">
                <a:latin typeface="Arial"/>
                <a:cs typeface="Arial"/>
              </a:rPr>
              <a:t>b</a:t>
            </a:r>
            <a:r>
              <a:rPr sz="1100" b="1" spc="-60" dirty="0">
                <a:latin typeface="Arial"/>
                <a:cs typeface="Arial"/>
              </a:rPr>
              <a:t>ová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k</a:t>
            </a:r>
            <a:r>
              <a:rPr sz="1100" b="1" spc="-75" dirty="0">
                <a:latin typeface="Arial"/>
                <a:cs typeface="Arial"/>
              </a:rPr>
              <a:t>a</a:t>
            </a:r>
            <a:r>
              <a:rPr sz="1100" b="1" spc="-30" dirty="0">
                <a:latin typeface="Arial"/>
                <a:cs typeface="Arial"/>
              </a:rPr>
              <a:t>rtografie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–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úv</a:t>
            </a:r>
            <a:r>
              <a:rPr sz="1100" b="1" spc="-40" dirty="0">
                <a:latin typeface="Arial"/>
                <a:cs typeface="Arial"/>
              </a:rPr>
              <a:t>o</a:t>
            </a:r>
            <a:r>
              <a:rPr sz="1100" b="1" spc="-60" dirty="0">
                <a:latin typeface="Arial"/>
                <a:cs typeface="Arial"/>
              </a:rPr>
              <a:t>d</a:t>
            </a:r>
            <a:endParaRPr sz="1100" dirty="0">
              <a:latin typeface="Arial"/>
              <a:cs typeface="Arial"/>
            </a:endParaRPr>
          </a:p>
          <a:p>
            <a:pPr marL="479425" marR="471805" algn="ctr">
              <a:lnSpc>
                <a:spcPts val="2470"/>
              </a:lnSpc>
              <a:spcBef>
                <a:spcPts val="80"/>
              </a:spcBef>
            </a:pPr>
            <a:r>
              <a:rPr sz="1100" spc="-15" dirty="0" err="1">
                <a:latin typeface="Tahoma"/>
                <a:cs typeface="Tahoma"/>
              </a:rPr>
              <a:t>Podzim</a:t>
            </a:r>
            <a:r>
              <a:rPr sz="1100" spc="-7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202</a:t>
            </a:r>
            <a:r>
              <a:rPr lang="sk-SK" sz="1100" spc="-55" dirty="0">
                <a:latin typeface="Tahoma"/>
                <a:cs typeface="Tahoma"/>
              </a:rPr>
              <a:t>3</a:t>
            </a:r>
            <a:r>
              <a:rPr sz="1100" spc="-55" dirty="0">
                <a:latin typeface="Tahoma"/>
                <a:cs typeface="Tahoma"/>
              </a:rPr>
              <a:t>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Filip</a:t>
            </a:r>
            <a:r>
              <a:rPr sz="1100" spc="-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Leitner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535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cap="small" spc="85" dirty="0">
                <a:latin typeface="Georgia"/>
                <a:cs typeface="Georgia"/>
              </a:rPr>
              <a:t>fl</a:t>
            </a:r>
            <a:r>
              <a:rPr b="0" cap="small" spc="70" dirty="0">
                <a:latin typeface="Georgia"/>
                <a:cs typeface="Georgia"/>
              </a:rPr>
              <a:t>o</a:t>
            </a:r>
            <a:r>
              <a:rPr b="0" cap="small" spc="40" dirty="0">
                <a:latin typeface="Georgia"/>
                <a:cs typeface="Georgia"/>
              </a:rPr>
              <a:t>a</a:t>
            </a:r>
            <a:r>
              <a:rPr b="0" cap="small" spc="165" dirty="0">
                <a:latin typeface="Georgia"/>
                <a:cs typeface="Georgia"/>
              </a:rPr>
              <a:t>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43279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959763"/>
            <a:ext cx="313309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Tahoma"/>
                <a:cs typeface="Tahoma"/>
              </a:rPr>
              <a:t>používá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plovoucí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elementy:</a:t>
            </a:r>
            <a:r>
              <a:rPr sz="1100" spc="13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obrázky,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poznámky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72" y="1255814"/>
            <a:ext cx="4048760" cy="65913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R="2546350" algn="ctr">
              <a:lnSpc>
                <a:spcPct val="100000"/>
              </a:lnSpc>
              <a:spcBef>
                <a:spcPts val="409"/>
              </a:spcBef>
            </a:pPr>
            <a:r>
              <a:rPr sz="1100" b="1" spc="114" dirty="0">
                <a:solidFill>
                  <a:srgbClr val="007F00"/>
                </a:solidFill>
                <a:latin typeface="Calibri"/>
                <a:cs typeface="Calibri"/>
              </a:rPr>
              <a:t>img</a:t>
            </a:r>
            <a:r>
              <a:rPr sz="1100" spc="114" dirty="0">
                <a:latin typeface="SimSun"/>
                <a:cs typeface="SimSun"/>
              </a:rPr>
              <a:t>.</a:t>
            </a:r>
            <a:r>
              <a:rPr sz="1100" b="1" spc="114" dirty="0">
                <a:solidFill>
                  <a:srgbClr val="0000FF"/>
                </a:solidFill>
                <a:latin typeface="Calibri"/>
                <a:cs typeface="Calibri"/>
              </a:rPr>
              <a:t>right-float</a:t>
            </a:r>
            <a:r>
              <a:rPr sz="1100" b="1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latin typeface="SimSun"/>
                <a:cs typeface="SimSun"/>
              </a:rPr>
              <a:t>{</a:t>
            </a:r>
            <a:endParaRPr sz="1100">
              <a:latin typeface="SimSun"/>
              <a:cs typeface="SimSun"/>
            </a:endParaRPr>
          </a:p>
          <a:p>
            <a:pPr marR="2546350" algn="ctr">
              <a:lnSpc>
                <a:spcPct val="100000"/>
              </a:lnSpc>
              <a:spcBef>
                <a:spcPts val="35"/>
              </a:spcBef>
            </a:pPr>
            <a:r>
              <a:rPr sz="1100" b="1" spc="125" dirty="0">
                <a:solidFill>
                  <a:srgbClr val="007F00"/>
                </a:solidFill>
                <a:latin typeface="Calibri"/>
                <a:cs typeface="Calibri"/>
              </a:rPr>
              <a:t>float</a:t>
            </a:r>
            <a:r>
              <a:rPr sz="1100" spc="125" dirty="0">
                <a:latin typeface="SimSun"/>
                <a:cs typeface="SimSun"/>
              </a:rPr>
              <a:t>:</a:t>
            </a:r>
            <a:r>
              <a:rPr sz="1100" spc="-35" dirty="0">
                <a:latin typeface="SimSun"/>
                <a:cs typeface="SimSun"/>
              </a:rPr>
              <a:t> </a:t>
            </a:r>
            <a:r>
              <a:rPr sz="1100" b="1" spc="120" dirty="0">
                <a:solidFill>
                  <a:srgbClr val="007F00"/>
                </a:solidFill>
                <a:latin typeface="Calibri"/>
                <a:cs typeface="Calibri"/>
              </a:rPr>
              <a:t>right</a:t>
            </a:r>
            <a:r>
              <a:rPr sz="1100" spc="120" dirty="0">
                <a:latin typeface="SimSun"/>
                <a:cs typeface="SimSun"/>
              </a:rPr>
              <a:t>;</a:t>
            </a:r>
            <a:endParaRPr sz="1100">
              <a:latin typeface="SimSun"/>
              <a:cs typeface="SimSun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20" dirty="0">
                <a:latin typeface="SimSun"/>
                <a:cs typeface="SimSun"/>
              </a:rPr>
              <a:t>}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099576"/>
            <a:ext cx="65201" cy="652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2932" y="2016060"/>
            <a:ext cx="3790950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35" dirty="0">
                <a:latin typeface="Tahoma"/>
                <a:cs typeface="Tahoma"/>
              </a:rPr>
              <a:t>opět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nevhodné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rozložení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stránky,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hodí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např.</a:t>
            </a:r>
            <a:r>
              <a:rPr sz="1100" spc="14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doplňující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informace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k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textu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8897"/>
            <a:ext cx="4608195" cy="207645"/>
            <a:chOff x="0" y="3248897"/>
            <a:chExt cx="4608195" cy="207645"/>
          </a:xfrm>
        </p:grpSpPr>
        <p:sp>
          <p:nvSpPr>
            <p:cNvPr id="3" name="object 3"/>
            <p:cNvSpPr/>
            <p:nvPr/>
          </p:nvSpPr>
          <p:spPr>
            <a:xfrm>
              <a:off x="3620351" y="32641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1451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7651" y="3276828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12700" y="0"/>
                  </a:moveTo>
                  <a:lnTo>
                    <a:pt x="50800" y="0"/>
                  </a:lnTo>
                </a:path>
                <a:path w="50800" h="25400">
                  <a:moveTo>
                    <a:pt x="0" y="12700"/>
                  </a:moveTo>
                  <a:lnTo>
                    <a:pt x="381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1319" y="3264128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38100" h="12700">
                  <a:moveTo>
                    <a:pt x="0" y="0"/>
                  </a:moveTo>
                  <a:lnTo>
                    <a:pt x="38100" y="0"/>
                  </a:lnTo>
                </a:path>
                <a:path w="38100" h="12700">
                  <a:moveTo>
                    <a:pt x="0" y="12700"/>
                  </a:moveTo>
                  <a:lnTo>
                    <a:pt x="38100" y="127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2418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8619" y="32895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699"/>
                  </a:moveTo>
                  <a:lnTo>
                    <a:pt x="50800" y="12699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9586" y="3264128"/>
              <a:ext cx="50800" cy="38100"/>
            </a:xfrm>
            <a:custGeom>
              <a:avLst/>
              <a:gdLst/>
              <a:ahLst/>
              <a:cxnLst/>
              <a:rect l="l" t="t" r="r" b="b"/>
              <a:pathLst>
                <a:path w="50800" h="38100">
                  <a:moveTo>
                    <a:pt x="12700" y="0"/>
                  </a:moveTo>
                  <a:lnTo>
                    <a:pt x="50800" y="0"/>
                  </a:lnTo>
                </a:path>
                <a:path w="50800" h="38100">
                  <a:moveTo>
                    <a:pt x="12700" y="12700"/>
                  </a:moveTo>
                  <a:lnTo>
                    <a:pt x="50800" y="12700"/>
                  </a:lnTo>
                </a:path>
                <a:path w="50800" h="38100">
                  <a:moveTo>
                    <a:pt x="0" y="25400"/>
                  </a:moveTo>
                  <a:lnTo>
                    <a:pt x="38100" y="25400"/>
                  </a:lnTo>
                </a:path>
                <a:path w="50800" h="38100">
                  <a:moveTo>
                    <a:pt x="12700" y="38100"/>
                  </a:moveTo>
                  <a:lnTo>
                    <a:pt x="50800" y="381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1033" y="3281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3969" y="32554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9112" y="3251428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300" y="72654"/>
            <a:ext cx="169798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20" dirty="0">
                <a:solidFill>
                  <a:srgbClr val="3333B2"/>
                </a:solidFill>
                <a:latin typeface="Georgia"/>
                <a:cs typeface="Georgia"/>
              </a:rPr>
              <a:t>M</a:t>
            </a:r>
            <a:r>
              <a:rPr sz="1400" cap="small" spc="110" dirty="0">
                <a:solidFill>
                  <a:srgbClr val="3333B2"/>
                </a:solidFill>
                <a:latin typeface="Georgia"/>
                <a:cs typeface="Georgia"/>
              </a:rPr>
              <a:t>a</a:t>
            </a:r>
            <a:r>
              <a:rPr sz="1400" cap="small" spc="80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50" dirty="0">
                <a:solidFill>
                  <a:srgbClr val="3333B2"/>
                </a:solidFill>
                <a:latin typeface="Georgia"/>
                <a:cs typeface="Georgia"/>
              </a:rPr>
              <a:t>gin</a:t>
            </a:r>
            <a:r>
              <a:rPr sz="140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140" dirty="0">
                <a:solidFill>
                  <a:srgbClr val="3333B2"/>
                </a:solidFill>
                <a:latin typeface="Georgia"/>
                <a:cs typeface="Georgia"/>
              </a:rPr>
              <a:t>a</a:t>
            </a:r>
            <a:r>
              <a:rPr sz="140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cap="small" spc="265" dirty="0">
                <a:solidFill>
                  <a:srgbClr val="3333B2"/>
                </a:solidFill>
                <a:latin typeface="Georgia"/>
                <a:cs typeface="Georgia"/>
              </a:rPr>
              <a:t>p</a:t>
            </a:r>
            <a:r>
              <a:rPr sz="1400" cap="small" spc="70" dirty="0">
                <a:solidFill>
                  <a:srgbClr val="3333B2"/>
                </a:solidFill>
                <a:latin typeface="Georgia"/>
                <a:cs typeface="Georgia"/>
              </a:rPr>
              <a:t>adding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6" y="749327"/>
            <a:ext cx="3675538" cy="193874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69798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120" dirty="0">
                <a:latin typeface="Georgia"/>
                <a:cs typeface="Georgia"/>
              </a:rPr>
              <a:t>M</a:t>
            </a:r>
            <a:r>
              <a:rPr b="0" cap="small" spc="110" dirty="0">
                <a:latin typeface="Georgia"/>
                <a:cs typeface="Georgia"/>
              </a:rPr>
              <a:t>a</a:t>
            </a:r>
            <a:r>
              <a:rPr b="0" cap="small" spc="80" dirty="0">
                <a:latin typeface="Georgia"/>
                <a:cs typeface="Georgia"/>
              </a:rPr>
              <a:t>r</a:t>
            </a:r>
            <a:r>
              <a:rPr b="0" cap="small" spc="50" dirty="0">
                <a:latin typeface="Georgia"/>
                <a:cs typeface="Georgia"/>
              </a:rPr>
              <a:t>gin</a:t>
            </a:r>
            <a:r>
              <a:rPr b="0" dirty="0">
                <a:latin typeface="Georgia"/>
                <a:cs typeface="Georgia"/>
              </a:rPr>
              <a:t>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cap="small" spc="140" dirty="0">
                <a:latin typeface="Georgia"/>
                <a:cs typeface="Georgia"/>
              </a:rPr>
              <a:t>a</a:t>
            </a:r>
            <a:r>
              <a:rPr b="0" dirty="0">
                <a:latin typeface="Georgia"/>
                <a:cs typeface="Georgia"/>
              </a:rPr>
              <a:t>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cap="small" spc="265" dirty="0">
                <a:latin typeface="Georgia"/>
                <a:cs typeface="Georgia"/>
              </a:rPr>
              <a:t>p</a:t>
            </a:r>
            <a:r>
              <a:rPr b="0" cap="small" spc="70" dirty="0">
                <a:latin typeface="Georgia"/>
                <a:cs typeface="Georgia"/>
              </a:rPr>
              <a:t>adding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863" y="494022"/>
            <a:ext cx="2801488" cy="13582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79" y="1958975"/>
            <a:ext cx="4326255" cy="105410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28905">
              <a:lnSpc>
                <a:spcPts val="1200"/>
              </a:lnSpc>
              <a:spcBef>
                <a:spcPts val="395"/>
              </a:spcBef>
            </a:pPr>
            <a:r>
              <a:rPr sz="1000" spc="55" dirty="0">
                <a:latin typeface="SimSun"/>
                <a:cs typeface="SimSun"/>
              </a:rPr>
              <a:t>.</a:t>
            </a:r>
            <a:r>
              <a:rPr sz="1000" b="1" spc="55" dirty="0">
                <a:solidFill>
                  <a:srgbClr val="0000FF"/>
                </a:solidFill>
                <a:latin typeface="Calibri"/>
                <a:cs typeface="Calibri"/>
              </a:rPr>
              <a:t>content</a:t>
            </a:r>
            <a:r>
              <a:rPr sz="1000" b="1" spc="2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latin typeface="SimSun"/>
                <a:cs typeface="SimSun"/>
              </a:rPr>
              <a:t>{</a:t>
            </a:r>
            <a:endParaRPr sz="1000" dirty="0">
              <a:latin typeface="SimSun"/>
              <a:cs typeface="SimSun"/>
            </a:endParaRPr>
          </a:p>
          <a:p>
            <a:pPr marL="261620" marR="601980">
              <a:lnSpc>
                <a:spcPts val="1200"/>
              </a:lnSpc>
              <a:spcBef>
                <a:spcPts val="40"/>
              </a:spcBef>
            </a:pPr>
            <a:r>
              <a:rPr sz="1000" b="1" spc="30" dirty="0">
                <a:solidFill>
                  <a:srgbClr val="007F00"/>
                </a:solidFill>
                <a:latin typeface="Calibri"/>
                <a:cs typeface="Calibri"/>
              </a:rPr>
              <a:t>margin</a:t>
            </a:r>
            <a:r>
              <a:rPr sz="1000" spc="30" dirty="0">
                <a:latin typeface="SimSun"/>
                <a:cs typeface="SimSun"/>
              </a:rPr>
              <a:t>:</a:t>
            </a:r>
            <a:r>
              <a:rPr sz="1000" spc="25" dirty="0">
                <a:latin typeface="SimSun"/>
                <a:cs typeface="SimSun"/>
              </a:rPr>
              <a:t> </a:t>
            </a:r>
            <a:r>
              <a:rPr sz="1000" spc="20" dirty="0">
                <a:solidFill>
                  <a:srgbClr val="666666"/>
                </a:solidFill>
                <a:latin typeface="SimSun"/>
                <a:cs typeface="SimSun"/>
              </a:rPr>
              <a:t>10</a:t>
            </a:r>
            <a:r>
              <a:rPr sz="1000" b="1" spc="20" dirty="0">
                <a:solidFill>
                  <a:srgbClr val="AF003F"/>
                </a:solidFill>
                <a:latin typeface="Calibri"/>
                <a:cs typeface="Calibri"/>
              </a:rPr>
              <a:t>px</a:t>
            </a:r>
            <a:r>
              <a:rPr sz="1000" b="1" spc="60" dirty="0">
                <a:solidFill>
                  <a:srgbClr val="AF003F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666666"/>
                </a:solidFill>
                <a:latin typeface="SimSun"/>
                <a:cs typeface="SimSun"/>
              </a:rPr>
              <a:t>10</a:t>
            </a:r>
            <a:r>
              <a:rPr sz="1000" b="1" spc="20" dirty="0">
                <a:solidFill>
                  <a:srgbClr val="AF003F"/>
                </a:solidFill>
                <a:latin typeface="Calibri"/>
                <a:cs typeface="Calibri"/>
              </a:rPr>
              <a:t>px</a:t>
            </a:r>
            <a:r>
              <a:rPr sz="1000" b="1" spc="60" dirty="0">
                <a:solidFill>
                  <a:srgbClr val="AF003F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666666"/>
                </a:solidFill>
                <a:latin typeface="SimSun"/>
                <a:cs typeface="SimSun"/>
              </a:rPr>
              <a:t>10</a:t>
            </a:r>
            <a:r>
              <a:rPr sz="1000" b="1" spc="20" dirty="0">
                <a:solidFill>
                  <a:srgbClr val="AF003F"/>
                </a:solidFill>
                <a:latin typeface="Calibri"/>
                <a:cs typeface="Calibri"/>
              </a:rPr>
              <a:t>px</a:t>
            </a:r>
            <a:r>
              <a:rPr sz="1000" b="1" spc="60" dirty="0">
                <a:solidFill>
                  <a:srgbClr val="AF003F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666666"/>
                </a:solidFill>
                <a:latin typeface="SimSun"/>
                <a:cs typeface="SimSun"/>
              </a:rPr>
              <a:t>10</a:t>
            </a:r>
            <a:r>
              <a:rPr sz="1000" b="1" spc="20" dirty="0">
                <a:solidFill>
                  <a:srgbClr val="AF003F"/>
                </a:solidFill>
                <a:latin typeface="Calibri"/>
                <a:cs typeface="Calibri"/>
              </a:rPr>
              <a:t>px</a:t>
            </a:r>
            <a:r>
              <a:rPr sz="1000" b="1" spc="60" dirty="0">
                <a:solidFill>
                  <a:srgbClr val="AF003F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666666"/>
                </a:solidFill>
                <a:latin typeface="SimSun"/>
                <a:cs typeface="SimSun"/>
              </a:rPr>
              <a:t>//</a:t>
            </a:r>
            <a:r>
              <a:rPr sz="1000" b="1" spc="35" dirty="0">
                <a:solidFill>
                  <a:srgbClr val="007F00"/>
                </a:solidFill>
                <a:latin typeface="Calibri"/>
                <a:cs typeface="Calibri"/>
              </a:rPr>
              <a:t>top</a:t>
            </a:r>
            <a:r>
              <a:rPr sz="1000" b="1" spc="45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000" b="1" spc="130" dirty="0">
                <a:solidFill>
                  <a:srgbClr val="007F00"/>
                </a:solidFill>
                <a:latin typeface="Calibri"/>
                <a:cs typeface="Calibri"/>
              </a:rPr>
              <a:t>right</a:t>
            </a:r>
            <a:r>
              <a:rPr sz="1000" b="1" spc="30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7F00"/>
                </a:solidFill>
                <a:latin typeface="Calibri"/>
                <a:cs typeface="Calibri"/>
              </a:rPr>
              <a:t>bottom</a:t>
            </a:r>
            <a:r>
              <a:rPr sz="1000" b="1" spc="8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000" b="1" spc="140" dirty="0">
                <a:solidFill>
                  <a:srgbClr val="007F00"/>
                </a:solidFill>
                <a:latin typeface="Calibri"/>
                <a:cs typeface="Calibri"/>
              </a:rPr>
              <a:t>left</a:t>
            </a:r>
            <a:r>
              <a:rPr sz="1000" spc="140" dirty="0">
                <a:latin typeface="SimSun"/>
                <a:cs typeface="SimSun"/>
              </a:rPr>
              <a:t>; </a:t>
            </a:r>
            <a:r>
              <a:rPr sz="1000" spc="-484" dirty="0">
                <a:latin typeface="SimSun"/>
                <a:cs typeface="SimSun"/>
              </a:rPr>
              <a:t> </a:t>
            </a:r>
            <a:r>
              <a:rPr sz="1000" b="1" spc="30" dirty="0">
                <a:solidFill>
                  <a:srgbClr val="007F00"/>
                </a:solidFill>
                <a:latin typeface="Calibri"/>
                <a:cs typeface="Calibri"/>
              </a:rPr>
              <a:t>margin</a:t>
            </a:r>
            <a:r>
              <a:rPr sz="1000" spc="30" dirty="0">
                <a:latin typeface="SimSun"/>
                <a:cs typeface="SimSun"/>
              </a:rPr>
              <a:t>:</a:t>
            </a:r>
            <a:r>
              <a:rPr sz="1000" spc="15" dirty="0">
                <a:latin typeface="SimSun"/>
                <a:cs typeface="SimSun"/>
              </a:rPr>
              <a:t> </a:t>
            </a:r>
            <a:r>
              <a:rPr sz="1000" b="1" spc="15" dirty="0">
                <a:solidFill>
                  <a:srgbClr val="007F00"/>
                </a:solidFill>
                <a:latin typeface="Calibri"/>
                <a:cs typeface="Calibri"/>
              </a:rPr>
              <a:t>top</a:t>
            </a:r>
            <a:r>
              <a:rPr sz="1000" spc="15" dirty="0">
                <a:solidFill>
                  <a:srgbClr val="666666"/>
                </a:solidFill>
                <a:latin typeface="SimSun"/>
                <a:cs typeface="SimSun"/>
              </a:rPr>
              <a:t>-</a:t>
            </a:r>
            <a:r>
              <a:rPr sz="1000" b="1" spc="15" dirty="0">
                <a:solidFill>
                  <a:srgbClr val="007F00"/>
                </a:solidFill>
                <a:latin typeface="Calibri"/>
                <a:cs typeface="Calibri"/>
              </a:rPr>
              <a:t>bottom</a:t>
            </a:r>
            <a:r>
              <a:rPr sz="1000" b="1" spc="6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000" b="1" spc="125" dirty="0">
                <a:solidFill>
                  <a:srgbClr val="007F00"/>
                </a:solidFill>
                <a:latin typeface="Calibri"/>
                <a:cs typeface="Calibri"/>
              </a:rPr>
              <a:t>right</a:t>
            </a:r>
            <a:r>
              <a:rPr sz="1000" spc="125" dirty="0">
                <a:solidFill>
                  <a:srgbClr val="666666"/>
                </a:solidFill>
                <a:latin typeface="SimSun"/>
                <a:cs typeface="SimSun"/>
              </a:rPr>
              <a:t>-</a:t>
            </a:r>
            <a:r>
              <a:rPr sz="1000" b="1" spc="125" dirty="0">
                <a:solidFill>
                  <a:srgbClr val="007F00"/>
                </a:solidFill>
                <a:latin typeface="Calibri"/>
                <a:cs typeface="Calibri"/>
              </a:rPr>
              <a:t>left</a:t>
            </a:r>
            <a:r>
              <a:rPr sz="1000" spc="125" dirty="0">
                <a:latin typeface="SimSun"/>
                <a:cs typeface="SimSun"/>
              </a:rPr>
              <a:t>;</a:t>
            </a:r>
            <a:endParaRPr sz="1000" dirty="0">
              <a:latin typeface="SimSun"/>
              <a:cs typeface="SimSun"/>
            </a:endParaRPr>
          </a:p>
          <a:p>
            <a:pPr marL="261620">
              <a:lnSpc>
                <a:spcPts val="1150"/>
              </a:lnSpc>
            </a:pPr>
            <a:r>
              <a:rPr sz="1000" b="1" spc="30" dirty="0">
                <a:solidFill>
                  <a:srgbClr val="007F00"/>
                </a:solidFill>
                <a:latin typeface="Calibri"/>
                <a:cs typeface="Calibri"/>
              </a:rPr>
              <a:t>margin</a:t>
            </a:r>
            <a:r>
              <a:rPr sz="1000" spc="30" dirty="0">
                <a:latin typeface="SimSun"/>
                <a:cs typeface="SimSun"/>
              </a:rPr>
              <a:t>:</a:t>
            </a:r>
            <a:r>
              <a:rPr sz="1000" spc="-15" dirty="0">
                <a:latin typeface="SimSun"/>
                <a:cs typeface="SimSun"/>
              </a:rPr>
              <a:t> </a:t>
            </a:r>
            <a:r>
              <a:rPr sz="1000" b="1" spc="190" dirty="0">
                <a:solidFill>
                  <a:srgbClr val="007F00"/>
                </a:solidFill>
                <a:latin typeface="Calibri"/>
                <a:cs typeface="Calibri"/>
              </a:rPr>
              <a:t>all</a:t>
            </a:r>
            <a:endParaRPr sz="1000" dirty="0">
              <a:latin typeface="Calibri"/>
              <a:cs typeface="Calibri"/>
            </a:endParaRPr>
          </a:p>
          <a:p>
            <a:pPr marL="261620">
              <a:lnSpc>
                <a:spcPts val="1195"/>
              </a:lnSpc>
            </a:pPr>
            <a:r>
              <a:rPr sz="1000" b="1" spc="30" dirty="0">
                <a:solidFill>
                  <a:srgbClr val="007F00"/>
                </a:solidFill>
                <a:latin typeface="Calibri"/>
                <a:cs typeface="Calibri"/>
              </a:rPr>
              <a:t>margin-bottom</a:t>
            </a:r>
            <a:r>
              <a:rPr sz="1000" spc="30" dirty="0">
                <a:solidFill>
                  <a:srgbClr val="666666"/>
                </a:solidFill>
                <a:latin typeface="SimSun"/>
                <a:cs typeface="SimSun"/>
              </a:rPr>
              <a:t>:</a:t>
            </a:r>
            <a:r>
              <a:rPr sz="1000" dirty="0">
                <a:solidFill>
                  <a:srgbClr val="666666"/>
                </a:solidFill>
                <a:latin typeface="SimSun"/>
                <a:cs typeface="SimSun"/>
              </a:rPr>
              <a:t> </a:t>
            </a:r>
            <a:r>
              <a:rPr sz="1000" spc="20" dirty="0">
                <a:solidFill>
                  <a:srgbClr val="666666"/>
                </a:solidFill>
                <a:latin typeface="SimSun"/>
                <a:cs typeface="SimSun"/>
              </a:rPr>
              <a:t>10</a:t>
            </a:r>
            <a:r>
              <a:rPr sz="1000" b="1" spc="20" dirty="0">
                <a:solidFill>
                  <a:srgbClr val="AF003F"/>
                </a:solidFill>
                <a:latin typeface="Calibri"/>
                <a:cs typeface="Calibri"/>
              </a:rPr>
              <a:t>px</a:t>
            </a:r>
            <a:r>
              <a:rPr sz="1000" spc="20" dirty="0">
                <a:latin typeface="SimSun"/>
                <a:cs typeface="SimSun"/>
              </a:rPr>
              <a:t>;</a:t>
            </a:r>
            <a:endParaRPr sz="1000" dirty="0">
              <a:latin typeface="SimSun"/>
              <a:cs typeface="SimSun"/>
            </a:endParaRPr>
          </a:p>
          <a:p>
            <a:pPr marL="128905">
              <a:lnSpc>
                <a:spcPts val="1200"/>
              </a:lnSpc>
            </a:pPr>
            <a:r>
              <a:rPr sz="1000" spc="20" dirty="0">
                <a:latin typeface="SimSun"/>
                <a:cs typeface="SimSun"/>
              </a:rPr>
              <a:t>}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0FE36B8-206A-00DD-A1D4-BB6311967FBA}"/>
              </a:ext>
            </a:extLst>
          </p:cNvPr>
          <p:cNvSpPr txBox="1"/>
          <p:nvPr/>
        </p:nvSpPr>
        <p:spPr>
          <a:xfrm>
            <a:off x="116642" y="3014261"/>
            <a:ext cx="43679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/>
              <a:t>https://codepen.io/filipleitner/pen/yLmYaVg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972E8-7486-C782-E3CF-070784FC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EEA7CC-10CA-B148-6182-C534AF000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470DE89-025D-6CFF-EEAD-03167B2F3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5412"/>
            <a:ext cx="2492329" cy="101408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381E76B-5D1D-A909-5811-D0D5C5E25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1" y="991510"/>
            <a:ext cx="2447688" cy="123412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ACA0411-6D31-C55B-D64A-DA1EB79CC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87" y="2211460"/>
            <a:ext cx="2457091" cy="11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7918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180" dirty="0">
                <a:latin typeface="Georgia"/>
                <a:cs typeface="Georgia"/>
              </a:rPr>
              <a:t>F</a:t>
            </a:r>
            <a:r>
              <a:rPr b="0" cap="small" spc="85" dirty="0">
                <a:latin typeface="Georgia"/>
                <a:cs typeface="Georgia"/>
              </a:rPr>
              <a:t>lexb</a:t>
            </a:r>
            <a:r>
              <a:rPr b="0" cap="small" spc="65" dirty="0">
                <a:latin typeface="Georgia"/>
                <a:cs typeface="Georgia"/>
              </a:rPr>
              <a:t>o</a:t>
            </a:r>
            <a:r>
              <a:rPr b="0" cap="small" spc="95" dirty="0">
                <a:latin typeface="Georgia"/>
                <a:cs typeface="Georgia"/>
              </a:rPr>
              <a:t>x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595757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448342"/>
            <a:ext cx="3662679" cy="6330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00" spc="-35" dirty="0">
                <a:latin typeface="Tahoma"/>
                <a:cs typeface="Tahoma"/>
              </a:rPr>
              <a:t>první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15" dirty="0">
                <a:latin typeface="Tahoma"/>
                <a:cs typeface="Tahoma"/>
              </a:rPr>
              <a:t>„moderní“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varianta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sz="1000" spc="-45" dirty="0">
                <a:latin typeface="Tahoma"/>
                <a:cs typeface="Tahoma"/>
              </a:rPr>
              <a:t>vhodné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zejména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pro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sadu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stejných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prvků: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obrázky,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položky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40" dirty="0">
                <a:latin typeface="Tahoma"/>
                <a:cs typeface="Tahoma"/>
              </a:rPr>
              <a:t>navigace, </a:t>
            </a:r>
            <a:r>
              <a:rPr sz="1000" spc="-300" dirty="0">
                <a:latin typeface="Tahoma"/>
                <a:cs typeface="Tahoma"/>
              </a:rPr>
              <a:t> </a:t>
            </a:r>
            <a:r>
              <a:rPr sz="1000" spc="-35" dirty="0">
                <a:latin typeface="Tahoma"/>
                <a:cs typeface="Tahoma"/>
              </a:rPr>
              <a:t>záložky,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45" dirty="0">
                <a:latin typeface="Tahoma"/>
                <a:cs typeface="Tahoma"/>
              </a:rPr>
              <a:t>karty,</a:t>
            </a:r>
            <a:r>
              <a:rPr sz="1000" spc="15" dirty="0">
                <a:latin typeface="Tahoma"/>
                <a:cs typeface="Tahoma"/>
              </a:rPr>
              <a:t> </a:t>
            </a:r>
            <a:r>
              <a:rPr sz="1000" spc="-30" dirty="0">
                <a:latin typeface="Tahoma"/>
                <a:cs typeface="Tahoma"/>
              </a:rPr>
              <a:t>apod.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823506"/>
            <a:ext cx="65201" cy="652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8172" y="1185405"/>
            <a:ext cx="4048760" cy="166116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28905">
              <a:lnSpc>
                <a:spcPts val="1200"/>
              </a:lnSpc>
              <a:spcBef>
                <a:spcPts val="395"/>
              </a:spcBef>
            </a:pPr>
            <a:r>
              <a:rPr sz="1000" spc="75" dirty="0">
                <a:latin typeface="SimSun"/>
                <a:cs typeface="SimSun"/>
              </a:rPr>
              <a:t>.</a:t>
            </a:r>
            <a:r>
              <a:rPr sz="1000" b="1" spc="75" dirty="0">
                <a:solidFill>
                  <a:srgbClr val="0000FF"/>
                </a:solidFill>
                <a:latin typeface="Calibri"/>
                <a:cs typeface="Calibri"/>
              </a:rPr>
              <a:t>container</a:t>
            </a:r>
            <a:r>
              <a:rPr sz="1000" b="1" spc="2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latin typeface="SimSun"/>
                <a:cs typeface="SimSun"/>
              </a:rPr>
              <a:t>{</a:t>
            </a:r>
            <a:endParaRPr sz="1000" dirty="0">
              <a:latin typeface="SimSun"/>
              <a:cs typeface="SimSun"/>
            </a:endParaRPr>
          </a:p>
          <a:p>
            <a:pPr marL="261620">
              <a:lnSpc>
                <a:spcPts val="1195"/>
              </a:lnSpc>
            </a:pPr>
            <a:r>
              <a:rPr sz="1000" b="1" spc="90" dirty="0">
                <a:solidFill>
                  <a:srgbClr val="007F00"/>
                </a:solidFill>
                <a:latin typeface="Calibri"/>
                <a:cs typeface="Calibri"/>
              </a:rPr>
              <a:t>display</a:t>
            </a:r>
            <a:r>
              <a:rPr sz="1000" spc="90" dirty="0">
                <a:latin typeface="SimSun"/>
                <a:cs typeface="SimSun"/>
              </a:rPr>
              <a:t>:</a:t>
            </a:r>
            <a:r>
              <a:rPr sz="1000" spc="-15" dirty="0">
                <a:latin typeface="SimSun"/>
                <a:cs typeface="SimSun"/>
              </a:rPr>
              <a:t> </a:t>
            </a:r>
            <a:r>
              <a:rPr sz="1000" b="1" spc="114" dirty="0">
                <a:solidFill>
                  <a:srgbClr val="007F00"/>
                </a:solidFill>
                <a:latin typeface="Calibri"/>
                <a:cs typeface="Calibri"/>
              </a:rPr>
              <a:t>flex</a:t>
            </a:r>
            <a:r>
              <a:rPr sz="1000" spc="114" dirty="0">
                <a:latin typeface="SimSun"/>
                <a:cs typeface="SimSun"/>
              </a:rPr>
              <a:t>;</a:t>
            </a:r>
            <a:endParaRPr sz="1000" dirty="0">
              <a:latin typeface="SimSun"/>
              <a:cs typeface="SimSun"/>
            </a:endParaRPr>
          </a:p>
          <a:p>
            <a:pPr marL="261620" marR="2184400">
              <a:lnSpc>
                <a:spcPts val="1200"/>
              </a:lnSpc>
              <a:spcBef>
                <a:spcPts val="40"/>
              </a:spcBef>
            </a:pPr>
            <a:r>
              <a:rPr sz="1000" b="1" spc="114" dirty="0">
                <a:solidFill>
                  <a:srgbClr val="007F00"/>
                </a:solidFill>
                <a:latin typeface="Calibri"/>
                <a:cs typeface="Calibri"/>
              </a:rPr>
              <a:t>flex-direction</a:t>
            </a:r>
            <a:r>
              <a:rPr sz="1000" spc="114" dirty="0">
                <a:latin typeface="SimSun"/>
                <a:cs typeface="SimSun"/>
              </a:rPr>
              <a:t>: </a:t>
            </a:r>
            <a:r>
              <a:rPr sz="1000" b="1" spc="10" dirty="0">
                <a:solidFill>
                  <a:srgbClr val="007F00"/>
                </a:solidFill>
                <a:latin typeface="Calibri"/>
                <a:cs typeface="Calibri"/>
              </a:rPr>
              <a:t>column</a:t>
            </a:r>
            <a:r>
              <a:rPr sz="1000" spc="10" dirty="0">
                <a:latin typeface="SimSun"/>
                <a:cs typeface="SimSun"/>
              </a:rPr>
              <a:t>; </a:t>
            </a:r>
            <a:r>
              <a:rPr sz="1000" spc="-484" dirty="0">
                <a:latin typeface="SimSun"/>
                <a:cs typeface="SimSun"/>
              </a:rPr>
              <a:t> </a:t>
            </a:r>
            <a:r>
              <a:rPr sz="1000" b="1" spc="110" dirty="0">
                <a:solidFill>
                  <a:srgbClr val="007F00"/>
                </a:solidFill>
                <a:latin typeface="Calibri"/>
                <a:cs typeface="Calibri"/>
              </a:rPr>
              <a:t>justify-content</a:t>
            </a:r>
            <a:r>
              <a:rPr sz="1000" spc="110" dirty="0">
                <a:latin typeface="SimSun"/>
                <a:cs typeface="SimSun"/>
              </a:rPr>
              <a:t>:</a:t>
            </a:r>
            <a:r>
              <a:rPr sz="1000" spc="-70" dirty="0">
                <a:latin typeface="SimSun"/>
                <a:cs typeface="SimSun"/>
              </a:rPr>
              <a:t> </a:t>
            </a:r>
            <a:r>
              <a:rPr sz="1000" b="1" spc="70" dirty="0">
                <a:solidFill>
                  <a:srgbClr val="007F00"/>
                </a:solidFill>
                <a:latin typeface="Calibri"/>
                <a:cs typeface="Calibri"/>
              </a:rPr>
              <a:t>center</a:t>
            </a:r>
            <a:r>
              <a:rPr sz="1000" spc="70" dirty="0">
                <a:latin typeface="SimSun"/>
                <a:cs typeface="SimSun"/>
              </a:rPr>
              <a:t>;</a:t>
            </a:r>
            <a:endParaRPr sz="1000" dirty="0">
              <a:latin typeface="SimSun"/>
              <a:cs typeface="SimSun"/>
            </a:endParaRPr>
          </a:p>
          <a:p>
            <a:pPr marL="128905">
              <a:lnSpc>
                <a:spcPts val="1150"/>
              </a:lnSpc>
            </a:pPr>
            <a:r>
              <a:rPr sz="1000" spc="20" dirty="0">
                <a:latin typeface="SimSun"/>
                <a:cs typeface="SimSun"/>
              </a:rPr>
              <a:t>}</a:t>
            </a:r>
            <a:endParaRPr sz="1000" dirty="0">
              <a:latin typeface="SimSun"/>
              <a:cs typeface="SimSun"/>
            </a:endParaRPr>
          </a:p>
          <a:p>
            <a:pPr marL="128905">
              <a:lnSpc>
                <a:spcPts val="1195"/>
              </a:lnSpc>
            </a:pPr>
            <a:r>
              <a:rPr sz="1000" spc="40" dirty="0">
                <a:latin typeface="SimSun"/>
                <a:cs typeface="SimSun"/>
              </a:rPr>
              <a:t>.</a:t>
            </a:r>
            <a:r>
              <a:rPr sz="1000" b="1" spc="40" dirty="0">
                <a:solidFill>
                  <a:srgbClr val="0000FF"/>
                </a:solidFill>
                <a:latin typeface="Calibri"/>
                <a:cs typeface="Calibri"/>
              </a:rPr>
              <a:t>item</a:t>
            </a:r>
            <a:r>
              <a:rPr sz="1000" b="1" spc="2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latin typeface="SimSun"/>
                <a:cs typeface="SimSun"/>
              </a:rPr>
              <a:t>{</a:t>
            </a:r>
            <a:endParaRPr sz="1000" dirty="0">
              <a:latin typeface="SimSun"/>
              <a:cs typeface="SimSun"/>
            </a:endParaRPr>
          </a:p>
          <a:p>
            <a:pPr marL="261620">
              <a:lnSpc>
                <a:spcPts val="1195"/>
              </a:lnSpc>
            </a:pPr>
            <a:r>
              <a:rPr sz="1000" b="1" spc="75" dirty="0">
                <a:solidFill>
                  <a:srgbClr val="007F00"/>
                </a:solidFill>
                <a:latin typeface="Calibri"/>
                <a:cs typeface="Calibri"/>
              </a:rPr>
              <a:t>flex-grow</a:t>
            </a:r>
            <a:r>
              <a:rPr sz="1000" spc="75" dirty="0">
                <a:latin typeface="SimSun"/>
                <a:cs typeface="SimSun"/>
              </a:rPr>
              <a:t>:</a:t>
            </a:r>
            <a:r>
              <a:rPr sz="1000" spc="-15" dirty="0">
                <a:latin typeface="SimSun"/>
                <a:cs typeface="SimSun"/>
              </a:rPr>
              <a:t> </a:t>
            </a:r>
            <a:r>
              <a:rPr sz="1000" spc="20" dirty="0">
                <a:solidFill>
                  <a:srgbClr val="666666"/>
                </a:solidFill>
                <a:latin typeface="SimSun"/>
                <a:cs typeface="SimSun"/>
              </a:rPr>
              <a:t>0</a:t>
            </a:r>
            <a:r>
              <a:rPr sz="1000" spc="20" dirty="0">
                <a:latin typeface="SimSun"/>
                <a:cs typeface="SimSun"/>
              </a:rPr>
              <a:t>;</a:t>
            </a:r>
            <a:endParaRPr sz="1000" dirty="0">
              <a:latin typeface="SimSun"/>
              <a:cs typeface="SimSun"/>
            </a:endParaRPr>
          </a:p>
          <a:p>
            <a:pPr marL="261620">
              <a:lnSpc>
                <a:spcPts val="1195"/>
              </a:lnSpc>
            </a:pPr>
            <a:r>
              <a:rPr sz="1000" b="1" spc="114" dirty="0">
                <a:solidFill>
                  <a:srgbClr val="007F00"/>
                </a:solidFill>
                <a:latin typeface="Calibri"/>
                <a:cs typeface="Calibri"/>
              </a:rPr>
              <a:t>flex-shrink</a:t>
            </a:r>
            <a:r>
              <a:rPr sz="1000" spc="114" dirty="0">
                <a:latin typeface="SimSun"/>
                <a:cs typeface="SimSun"/>
              </a:rPr>
              <a:t>:</a:t>
            </a:r>
            <a:r>
              <a:rPr sz="1000" spc="-30" dirty="0">
                <a:latin typeface="SimSun"/>
                <a:cs typeface="SimSun"/>
              </a:rPr>
              <a:t> </a:t>
            </a:r>
            <a:r>
              <a:rPr sz="1000" spc="20" dirty="0">
                <a:solidFill>
                  <a:srgbClr val="666666"/>
                </a:solidFill>
                <a:latin typeface="SimSun"/>
                <a:cs typeface="SimSun"/>
              </a:rPr>
              <a:t>0</a:t>
            </a:r>
            <a:r>
              <a:rPr sz="1000" spc="20" dirty="0">
                <a:latin typeface="SimSun"/>
                <a:cs typeface="SimSun"/>
              </a:rPr>
              <a:t>;</a:t>
            </a:r>
            <a:endParaRPr sz="1000" dirty="0">
              <a:latin typeface="SimSun"/>
              <a:cs typeface="SimSun"/>
            </a:endParaRPr>
          </a:p>
          <a:p>
            <a:pPr marL="261620">
              <a:lnSpc>
                <a:spcPts val="1195"/>
              </a:lnSpc>
            </a:pPr>
            <a:r>
              <a:rPr sz="1000" b="1" spc="120" dirty="0">
                <a:solidFill>
                  <a:srgbClr val="007F00"/>
                </a:solidFill>
                <a:latin typeface="Calibri"/>
                <a:cs typeface="Calibri"/>
              </a:rPr>
              <a:t>flex-basis</a:t>
            </a:r>
            <a:r>
              <a:rPr sz="1000" spc="120" dirty="0">
                <a:latin typeface="SimSun"/>
                <a:cs typeface="SimSun"/>
              </a:rPr>
              <a:t>:</a:t>
            </a:r>
            <a:r>
              <a:rPr sz="1000" spc="-25" dirty="0">
                <a:latin typeface="SimSun"/>
                <a:cs typeface="SimSun"/>
              </a:rPr>
              <a:t> </a:t>
            </a:r>
            <a:r>
              <a:rPr sz="1000" b="1" spc="40" dirty="0">
                <a:solidFill>
                  <a:srgbClr val="007F00"/>
                </a:solidFill>
                <a:latin typeface="Calibri"/>
                <a:cs typeface="Calibri"/>
              </a:rPr>
              <a:t>auto</a:t>
            </a:r>
            <a:r>
              <a:rPr sz="1000" spc="40" dirty="0">
                <a:latin typeface="SimSun"/>
                <a:cs typeface="SimSun"/>
              </a:rPr>
              <a:t>;</a:t>
            </a:r>
            <a:endParaRPr sz="1000" dirty="0">
              <a:latin typeface="SimSun"/>
              <a:cs typeface="SimSun"/>
            </a:endParaRPr>
          </a:p>
          <a:p>
            <a:pPr marL="128905">
              <a:lnSpc>
                <a:spcPts val="1200"/>
              </a:lnSpc>
            </a:pPr>
            <a:r>
              <a:rPr sz="1000" spc="20" dirty="0">
                <a:latin typeface="SimSun"/>
                <a:cs typeface="SimSun"/>
              </a:rPr>
              <a:t>}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, štvorec, text, dizajn&#10;&#10;Automaticky generovaný popis">
            <a:extLst>
              <a:ext uri="{FF2B5EF4-FFF2-40B4-BE49-F238E27FC236}">
                <a16:creationId xmlns:a16="http://schemas.microsoft.com/office/drawing/2014/main" id="{12E2C8CA-2280-D4DA-37F6-61B48738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90"/>
            <a:ext cx="4610100" cy="198810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787BDF9-DD5F-45CD-E305-C9A0195A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" y="0"/>
            <a:ext cx="4610100" cy="505909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68F22C92-AAC9-C466-7BF5-BF7C12292CE1}"/>
              </a:ext>
            </a:extLst>
          </p:cNvPr>
          <p:cNvSpPr txBox="1"/>
          <p:nvPr/>
        </p:nvSpPr>
        <p:spPr>
          <a:xfrm>
            <a:off x="95250" y="2503375"/>
            <a:ext cx="4419600" cy="871392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28905">
              <a:lnSpc>
                <a:spcPts val="1200"/>
              </a:lnSpc>
              <a:spcBef>
                <a:spcPts val="395"/>
              </a:spcBef>
            </a:pPr>
            <a:r>
              <a:rPr lang="sk-SK" sz="1000" b="1" dirty="0">
                <a:latin typeface="SimSun"/>
                <a:cs typeface="SimSun"/>
              </a:rPr>
              <a:t>&lt;</a:t>
            </a:r>
            <a:r>
              <a:rPr lang="sk-SK" sz="1000" b="1" dirty="0" err="1">
                <a:solidFill>
                  <a:srgbClr val="00B050"/>
                </a:solidFill>
                <a:latin typeface="SimSun"/>
                <a:cs typeface="SimSun"/>
              </a:rPr>
              <a:t>section</a:t>
            </a:r>
            <a:r>
              <a:rPr lang="sk-SK" sz="1000" b="1" dirty="0">
                <a:latin typeface="SimSun"/>
                <a:cs typeface="SimSun"/>
              </a:rPr>
              <a:t> </a:t>
            </a:r>
            <a:r>
              <a:rPr lang="sk-SK" sz="1000" b="1" dirty="0">
                <a:solidFill>
                  <a:srgbClr val="0070C0"/>
                </a:solidFill>
                <a:latin typeface="SimSun"/>
                <a:cs typeface="SimSun"/>
              </a:rPr>
              <a:t>id</a:t>
            </a:r>
            <a:r>
              <a:rPr lang="sk-SK" sz="1000" b="1" dirty="0">
                <a:latin typeface="SimSun"/>
                <a:cs typeface="SimSun"/>
              </a:rPr>
              <a:t>=</a:t>
            </a:r>
            <a:r>
              <a:rPr lang="sk-SK" sz="1000" b="1" dirty="0" err="1">
                <a:latin typeface="SimSun"/>
                <a:cs typeface="SimSun"/>
              </a:rPr>
              <a:t>container</a:t>
            </a:r>
            <a:r>
              <a:rPr lang="sk-SK" sz="1000" b="1" dirty="0">
                <a:latin typeface="SimSun"/>
                <a:cs typeface="SimSun"/>
              </a:rPr>
              <a:t>&gt;</a:t>
            </a:r>
            <a:br>
              <a:rPr lang="sk-SK" sz="1000" b="1" dirty="0">
                <a:latin typeface="SimSun"/>
                <a:cs typeface="SimSun"/>
              </a:rPr>
            </a:br>
            <a:r>
              <a:rPr lang="sk-SK" sz="1000" b="1" dirty="0">
                <a:latin typeface="SimSun"/>
                <a:cs typeface="SimSun"/>
              </a:rPr>
              <a:t>   &lt;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&gt;1&lt;/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</a:t>
            </a:r>
            <a:br>
              <a:rPr lang="sk-SK" sz="1000" b="1" dirty="0">
                <a:latin typeface="SimSun"/>
                <a:cs typeface="SimSun"/>
              </a:rPr>
            </a:br>
            <a:r>
              <a:rPr lang="sk-SK" sz="1000" b="1" dirty="0">
                <a:latin typeface="SimSun"/>
                <a:cs typeface="SimSun"/>
              </a:rPr>
              <a:t>   ...</a:t>
            </a:r>
          </a:p>
          <a:p>
            <a:pPr marL="128905">
              <a:lnSpc>
                <a:spcPts val="1200"/>
              </a:lnSpc>
              <a:spcBef>
                <a:spcPts val="395"/>
              </a:spcBef>
            </a:pPr>
            <a:r>
              <a:rPr lang="sk-SK" sz="1000" b="1" dirty="0">
                <a:latin typeface="SimSun"/>
                <a:cs typeface="SimSun"/>
              </a:rPr>
              <a:t>   &lt;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&gt;4&lt;/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    </a:t>
            </a:r>
            <a:br>
              <a:rPr lang="sk-SK" sz="1000" b="1" dirty="0">
                <a:latin typeface="SimSun"/>
                <a:cs typeface="SimSun"/>
              </a:rPr>
            </a:br>
            <a:r>
              <a:rPr lang="sk-SK" sz="1000" b="1" dirty="0">
                <a:latin typeface="SimSun"/>
                <a:cs typeface="SimSun"/>
              </a:rPr>
              <a:t>&lt;/</a:t>
            </a:r>
            <a:r>
              <a:rPr lang="sk-SK" sz="1000" b="1" dirty="0" err="1">
                <a:solidFill>
                  <a:srgbClr val="00B050"/>
                </a:solidFill>
                <a:latin typeface="SimSun"/>
                <a:cs typeface="SimSun"/>
              </a:rPr>
              <a:t>section</a:t>
            </a:r>
            <a:r>
              <a:rPr lang="sk-SK" sz="1000" b="1" dirty="0">
                <a:latin typeface="SimSun"/>
                <a:cs typeface="SimSun"/>
              </a:rPr>
              <a:t>&gt;</a:t>
            </a:r>
            <a:endParaRPr sz="1000" b="1" dirty="0">
              <a:latin typeface="SimSun"/>
              <a:cs typeface="SimSun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729A499-5FD7-3D0A-E0AC-BDAA9BD55287}"/>
              </a:ext>
            </a:extLst>
          </p:cNvPr>
          <p:cNvGrpSpPr/>
          <p:nvPr/>
        </p:nvGrpSpPr>
        <p:grpSpPr>
          <a:xfrm>
            <a:off x="13029" y="383697"/>
            <a:ext cx="546840" cy="2225160"/>
            <a:chOff x="13029" y="383697"/>
            <a:chExt cx="546840" cy="22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Písanie rukou 11">
                  <a:extLst>
                    <a:ext uri="{FF2B5EF4-FFF2-40B4-BE49-F238E27FC236}">
                      <a16:creationId xmlns:a16="http://schemas.microsoft.com/office/drawing/2014/main" id="{8B38DDD1-6516-D27F-05FC-FB7F4BFD125F}"/>
                    </a:ext>
                  </a:extLst>
                </p14:cNvPr>
                <p14:cNvContentPartPr/>
                <p14:nvPr/>
              </p14:nvContentPartPr>
              <p14:xfrm>
                <a:off x="13029" y="383697"/>
                <a:ext cx="470880" cy="2161080"/>
              </p14:xfrm>
            </p:contentPart>
          </mc:Choice>
          <mc:Fallback xmlns="">
            <p:pic>
              <p:nvPicPr>
                <p:cNvPr id="12" name="Písanie rukou 11">
                  <a:extLst>
                    <a:ext uri="{FF2B5EF4-FFF2-40B4-BE49-F238E27FC236}">
                      <a16:creationId xmlns:a16="http://schemas.microsoft.com/office/drawing/2014/main" id="{8B38DDD1-6516-D27F-05FC-FB7F4BFD12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29" y="374697"/>
                  <a:ext cx="488520" cy="21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Písanie rukou 12">
                  <a:extLst>
                    <a:ext uri="{FF2B5EF4-FFF2-40B4-BE49-F238E27FC236}">
                      <a16:creationId xmlns:a16="http://schemas.microsoft.com/office/drawing/2014/main" id="{CFDA3AE4-F5D2-31DA-5CEA-9990743FBFAE}"/>
                    </a:ext>
                  </a:extLst>
                </p14:cNvPr>
                <p14:cNvContentPartPr/>
                <p14:nvPr/>
              </p14:nvContentPartPr>
              <p14:xfrm>
                <a:off x="363309" y="2463417"/>
                <a:ext cx="196560" cy="145440"/>
              </p14:xfrm>
            </p:contentPart>
          </mc:Choice>
          <mc:Fallback xmlns="">
            <p:pic>
              <p:nvPicPr>
                <p:cNvPr id="13" name="Písanie rukou 12">
                  <a:extLst>
                    <a:ext uri="{FF2B5EF4-FFF2-40B4-BE49-F238E27FC236}">
                      <a16:creationId xmlns:a16="http://schemas.microsoft.com/office/drawing/2014/main" id="{CFDA3AE4-F5D2-31DA-5CEA-9990743FBF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4309" y="2454777"/>
                  <a:ext cx="21420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Písanie rukou 15">
                <a:extLst>
                  <a:ext uri="{FF2B5EF4-FFF2-40B4-BE49-F238E27FC236}">
                    <a16:creationId xmlns:a16="http://schemas.microsoft.com/office/drawing/2014/main" id="{41A9ACEC-7097-7D09-E127-CB12A136682C}"/>
                  </a:ext>
                </a:extLst>
              </p14:cNvPr>
              <p14:cNvContentPartPr/>
              <p14:nvPr/>
            </p14:nvContentPartPr>
            <p14:xfrm>
              <a:off x="32469" y="74817"/>
              <a:ext cx="1760040" cy="394560"/>
            </p14:xfrm>
          </p:contentPart>
        </mc:Choice>
        <mc:Fallback xmlns="">
          <p:pic>
            <p:nvPicPr>
              <p:cNvPr id="16" name="Písanie rukou 15">
                <a:extLst>
                  <a:ext uri="{FF2B5EF4-FFF2-40B4-BE49-F238E27FC236}">
                    <a16:creationId xmlns:a16="http://schemas.microsoft.com/office/drawing/2014/main" id="{41A9ACEC-7097-7D09-E127-CB12A13668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69" y="66177"/>
                <a:ext cx="1777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Písanie rukou 16">
                <a:extLst>
                  <a:ext uri="{FF2B5EF4-FFF2-40B4-BE49-F238E27FC236}">
                    <a16:creationId xmlns:a16="http://schemas.microsoft.com/office/drawing/2014/main" id="{0EB0AC1E-C5B5-82CA-03C3-3205BEE6E955}"/>
                  </a:ext>
                </a:extLst>
              </p14:cNvPr>
              <p14:cNvContentPartPr/>
              <p14:nvPr/>
            </p14:nvContentPartPr>
            <p14:xfrm>
              <a:off x="189429" y="629937"/>
              <a:ext cx="360" cy="360"/>
            </p14:xfrm>
          </p:contentPart>
        </mc:Choice>
        <mc:Fallback xmlns="">
          <p:pic>
            <p:nvPicPr>
              <p:cNvPr id="17" name="Písanie rukou 16">
                <a:extLst>
                  <a:ext uri="{FF2B5EF4-FFF2-40B4-BE49-F238E27FC236}">
                    <a16:creationId xmlns:a16="http://schemas.microsoft.com/office/drawing/2014/main" id="{0EB0AC1E-C5B5-82CA-03C3-3205BEE6E9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429" y="6209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86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8897"/>
            <a:ext cx="4608195" cy="207645"/>
            <a:chOff x="0" y="3248897"/>
            <a:chExt cx="4608195" cy="207645"/>
          </a:xfrm>
        </p:grpSpPr>
        <p:sp>
          <p:nvSpPr>
            <p:cNvPr id="3" name="object 3"/>
            <p:cNvSpPr/>
            <p:nvPr/>
          </p:nvSpPr>
          <p:spPr>
            <a:xfrm>
              <a:off x="4451033" y="3281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3969" y="32554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9112" y="3251428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5300" y="72654"/>
            <a:ext cx="7918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80" dirty="0">
                <a:solidFill>
                  <a:srgbClr val="3333B2"/>
                </a:solidFill>
                <a:latin typeface="Georgia"/>
                <a:cs typeface="Georgia"/>
              </a:rPr>
              <a:t>F</a:t>
            </a:r>
            <a:r>
              <a:rPr sz="1400" cap="small" spc="85" dirty="0">
                <a:solidFill>
                  <a:srgbClr val="3333B2"/>
                </a:solidFill>
                <a:latin typeface="Georgia"/>
                <a:cs typeface="Georgia"/>
              </a:rPr>
              <a:t>lexb</a:t>
            </a:r>
            <a:r>
              <a:rPr sz="1400" cap="small" spc="65" dirty="0">
                <a:solidFill>
                  <a:srgbClr val="3333B2"/>
                </a:solidFill>
                <a:latin typeface="Georgia"/>
                <a:cs typeface="Georgia"/>
              </a:rPr>
              <a:t>o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x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44" y="386147"/>
            <a:ext cx="4287635" cy="2651133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>
            <a:extLst>
              <a:ext uri="{FF2B5EF4-FFF2-40B4-BE49-F238E27FC236}">
                <a16:creationId xmlns:a16="http://schemas.microsoft.com/office/drawing/2014/main" id="{68F22C92-AAC9-C466-7BF5-BF7C12292CE1}"/>
              </a:ext>
            </a:extLst>
          </p:cNvPr>
          <p:cNvSpPr txBox="1"/>
          <p:nvPr/>
        </p:nvSpPr>
        <p:spPr>
          <a:xfrm>
            <a:off x="95250" y="2416175"/>
            <a:ext cx="4419600" cy="871392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28905">
              <a:lnSpc>
                <a:spcPts val="1200"/>
              </a:lnSpc>
              <a:spcBef>
                <a:spcPts val="395"/>
              </a:spcBef>
            </a:pPr>
            <a:r>
              <a:rPr lang="sk-SK" sz="1000" b="1" dirty="0">
                <a:latin typeface="SimSun"/>
                <a:cs typeface="SimSun"/>
              </a:rPr>
              <a:t>&lt;</a:t>
            </a:r>
            <a:r>
              <a:rPr lang="sk-SK" sz="1000" b="1" dirty="0" err="1">
                <a:solidFill>
                  <a:srgbClr val="00B050"/>
                </a:solidFill>
                <a:latin typeface="SimSun"/>
                <a:cs typeface="SimSun"/>
              </a:rPr>
              <a:t>section</a:t>
            </a:r>
            <a:r>
              <a:rPr lang="sk-SK" sz="1000" b="1" dirty="0">
                <a:latin typeface="SimSun"/>
                <a:cs typeface="SimSun"/>
              </a:rPr>
              <a:t> </a:t>
            </a:r>
            <a:r>
              <a:rPr lang="sk-SK" sz="1000" b="1" dirty="0">
                <a:solidFill>
                  <a:srgbClr val="0070C0"/>
                </a:solidFill>
                <a:latin typeface="SimSun"/>
                <a:cs typeface="SimSun"/>
              </a:rPr>
              <a:t>id</a:t>
            </a:r>
            <a:r>
              <a:rPr lang="sk-SK" sz="1000" b="1" dirty="0">
                <a:latin typeface="SimSun"/>
                <a:cs typeface="SimSun"/>
              </a:rPr>
              <a:t>=</a:t>
            </a:r>
            <a:r>
              <a:rPr lang="sk-SK" sz="1000" b="1" dirty="0" err="1">
                <a:latin typeface="SimSun"/>
                <a:cs typeface="SimSun"/>
              </a:rPr>
              <a:t>container</a:t>
            </a:r>
            <a:r>
              <a:rPr lang="sk-SK" sz="1000" b="1" dirty="0">
                <a:latin typeface="SimSun"/>
                <a:cs typeface="SimSun"/>
              </a:rPr>
              <a:t>&gt;</a:t>
            </a:r>
            <a:br>
              <a:rPr lang="sk-SK" sz="1000" b="1" dirty="0">
                <a:latin typeface="SimSun"/>
                <a:cs typeface="SimSun"/>
              </a:rPr>
            </a:br>
            <a:r>
              <a:rPr lang="sk-SK" sz="1000" b="1" dirty="0">
                <a:latin typeface="SimSun"/>
                <a:cs typeface="SimSun"/>
              </a:rPr>
              <a:t>   &lt;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&gt;1&lt;/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</a:t>
            </a:r>
            <a:br>
              <a:rPr lang="sk-SK" sz="1000" b="1" dirty="0">
                <a:latin typeface="SimSun"/>
                <a:cs typeface="SimSun"/>
              </a:rPr>
            </a:br>
            <a:r>
              <a:rPr lang="sk-SK" sz="1000" b="1" dirty="0">
                <a:latin typeface="SimSun"/>
                <a:cs typeface="SimSun"/>
              </a:rPr>
              <a:t>   ...</a:t>
            </a:r>
          </a:p>
          <a:p>
            <a:pPr marL="128905">
              <a:lnSpc>
                <a:spcPts val="1200"/>
              </a:lnSpc>
              <a:spcBef>
                <a:spcPts val="395"/>
              </a:spcBef>
            </a:pPr>
            <a:r>
              <a:rPr lang="sk-SK" sz="1000" b="1" dirty="0">
                <a:latin typeface="SimSun"/>
                <a:cs typeface="SimSun"/>
              </a:rPr>
              <a:t>   &lt;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&gt;4&lt;/</a:t>
            </a:r>
            <a:r>
              <a:rPr lang="sk-SK" sz="1000" b="1" dirty="0">
                <a:solidFill>
                  <a:srgbClr val="00B050"/>
                </a:solidFill>
                <a:latin typeface="SimSun"/>
                <a:cs typeface="SimSun"/>
              </a:rPr>
              <a:t>div</a:t>
            </a:r>
            <a:r>
              <a:rPr lang="sk-SK" sz="1000" b="1" dirty="0">
                <a:latin typeface="SimSun"/>
                <a:cs typeface="SimSun"/>
              </a:rPr>
              <a:t>&gt;    </a:t>
            </a:r>
            <a:br>
              <a:rPr lang="sk-SK" sz="1000" b="1" dirty="0">
                <a:latin typeface="SimSun"/>
                <a:cs typeface="SimSun"/>
              </a:rPr>
            </a:br>
            <a:r>
              <a:rPr lang="sk-SK" sz="1000" b="1" dirty="0">
                <a:latin typeface="SimSun"/>
                <a:cs typeface="SimSun"/>
              </a:rPr>
              <a:t>&lt;/</a:t>
            </a:r>
            <a:r>
              <a:rPr lang="sk-SK" sz="1000" b="1" dirty="0" err="1">
                <a:solidFill>
                  <a:srgbClr val="00B050"/>
                </a:solidFill>
                <a:latin typeface="SimSun"/>
                <a:cs typeface="SimSun"/>
              </a:rPr>
              <a:t>section</a:t>
            </a:r>
            <a:r>
              <a:rPr lang="sk-SK" sz="1000" b="1" dirty="0">
                <a:latin typeface="SimSun"/>
                <a:cs typeface="SimSun"/>
              </a:rPr>
              <a:t>&gt;</a:t>
            </a:r>
            <a:endParaRPr sz="1000" b="1" dirty="0">
              <a:latin typeface="SimSun"/>
              <a:cs typeface="SimSun"/>
            </a:endParaRPr>
          </a:p>
        </p:txBody>
      </p:sp>
      <p:pic>
        <p:nvPicPr>
          <p:cNvPr id="3" name="Obrázok 2" descr="Obrázok, na ktorom je text, snímka obrazovky, štvorec, písmo&#10;&#10;Automaticky generovaný popis">
            <a:extLst>
              <a:ext uri="{FF2B5EF4-FFF2-40B4-BE49-F238E27FC236}">
                <a16:creationId xmlns:a16="http://schemas.microsoft.com/office/drawing/2014/main" id="{9A11CE8D-6CB6-9D7A-E15A-3CACBD621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375"/>
            <a:ext cx="4610100" cy="103151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5F1CCDA-B36F-44EA-C4D0-9EDCFF8AE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55"/>
            <a:ext cx="4610100" cy="415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Písanie rukou 14">
                <a:extLst>
                  <a:ext uri="{FF2B5EF4-FFF2-40B4-BE49-F238E27FC236}">
                    <a16:creationId xmlns:a16="http://schemas.microsoft.com/office/drawing/2014/main" id="{01FAE42B-DA36-2940-1EE6-B6DBF6CA6266}"/>
                  </a:ext>
                </a:extLst>
              </p14:cNvPr>
              <p14:cNvContentPartPr/>
              <p14:nvPr/>
            </p14:nvContentPartPr>
            <p14:xfrm>
              <a:off x="82509" y="141417"/>
              <a:ext cx="656640" cy="232920"/>
            </p14:xfrm>
          </p:contentPart>
        </mc:Choice>
        <mc:Fallback xmlns="">
          <p:pic>
            <p:nvPicPr>
              <p:cNvPr id="15" name="Písanie rukou 14">
                <a:extLst>
                  <a:ext uri="{FF2B5EF4-FFF2-40B4-BE49-F238E27FC236}">
                    <a16:creationId xmlns:a16="http://schemas.microsoft.com/office/drawing/2014/main" id="{01FAE42B-DA36-2940-1EE6-B6DBF6CA6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69" y="132777"/>
                <a:ext cx="67428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65BC213-FF52-E91D-48ED-A1AD77636393}"/>
              </a:ext>
            </a:extLst>
          </p:cNvPr>
          <p:cNvGrpSpPr/>
          <p:nvPr/>
        </p:nvGrpSpPr>
        <p:grpSpPr>
          <a:xfrm>
            <a:off x="2913549" y="326817"/>
            <a:ext cx="819720" cy="81000"/>
            <a:chOff x="2913549" y="326817"/>
            <a:chExt cx="81972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Písanie rukou 15">
                  <a:extLst>
                    <a:ext uri="{FF2B5EF4-FFF2-40B4-BE49-F238E27FC236}">
                      <a16:creationId xmlns:a16="http://schemas.microsoft.com/office/drawing/2014/main" id="{2A9F5AD9-4846-CB00-0926-6831F636EE7C}"/>
                    </a:ext>
                  </a:extLst>
                </p14:cNvPr>
                <p14:cNvContentPartPr/>
                <p14:nvPr/>
              </p14:nvContentPartPr>
              <p14:xfrm>
                <a:off x="2913549" y="326817"/>
                <a:ext cx="782280" cy="24480"/>
              </p14:xfrm>
            </p:contentPart>
          </mc:Choice>
          <mc:Fallback xmlns="">
            <p:pic>
              <p:nvPicPr>
                <p:cNvPr id="16" name="Písanie rukou 15">
                  <a:extLst>
                    <a:ext uri="{FF2B5EF4-FFF2-40B4-BE49-F238E27FC236}">
                      <a16:creationId xmlns:a16="http://schemas.microsoft.com/office/drawing/2014/main" id="{2A9F5AD9-4846-CB00-0926-6831F636EE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04909" y="317817"/>
                  <a:ext cx="799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Písanie rukou 16">
                  <a:extLst>
                    <a:ext uri="{FF2B5EF4-FFF2-40B4-BE49-F238E27FC236}">
                      <a16:creationId xmlns:a16="http://schemas.microsoft.com/office/drawing/2014/main" id="{8D44571B-37AB-D672-C5F0-9322147D3996}"/>
                    </a:ext>
                  </a:extLst>
                </p14:cNvPr>
                <p14:cNvContentPartPr/>
                <p14:nvPr/>
              </p14:nvContentPartPr>
              <p14:xfrm>
                <a:off x="2951709" y="397377"/>
                <a:ext cx="781560" cy="10440"/>
              </p14:xfrm>
            </p:contentPart>
          </mc:Choice>
          <mc:Fallback xmlns="">
            <p:pic>
              <p:nvPicPr>
                <p:cNvPr id="17" name="Písanie rukou 16">
                  <a:extLst>
                    <a:ext uri="{FF2B5EF4-FFF2-40B4-BE49-F238E27FC236}">
                      <a16:creationId xmlns:a16="http://schemas.microsoft.com/office/drawing/2014/main" id="{8D44571B-37AB-D672-C5F0-9322147D39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42709" y="388377"/>
                  <a:ext cx="799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7B82418-781C-81D6-B01E-B50EB2B34D2B}"/>
              </a:ext>
            </a:extLst>
          </p:cNvPr>
          <p:cNvGrpSpPr/>
          <p:nvPr/>
        </p:nvGrpSpPr>
        <p:grpSpPr>
          <a:xfrm>
            <a:off x="9476" y="326817"/>
            <a:ext cx="546840" cy="2154930"/>
            <a:chOff x="13029" y="383697"/>
            <a:chExt cx="546840" cy="22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Písanie rukou 19">
                  <a:extLst>
                    <a:ext uri="{FF2B5EF4-FFF2-40B4-BE49-F238E27FC236}">
                      <a16:creationId xmlns:a16="http://schemas.microsoft.com/office/drawing/2014/main" id="{F2308B09-FD22-1738-DAC7-6BCA63BFF5AE}"/>
                    </a:ext>
                  </a:extLst>
                </p14:cNvPr>
                <p14:cNvContentPartPr/>
                <p14:nvPr/>
              </p14:nvContentPartPr>
              <p14:xfrm>
                <a:off x="13029" y="383697"/>
                <a:ext cx="470880" cy="2161080"/>
              </p14:xfrm>
            </p:contentPart>
          </mc:Choice>
          <mc:Fallback xmlns="">
            <p:pic>
              <p:nvPicPr>
                <p:cNvPr id="20" name="Písanie rukou 19">
                  <a:extLst>
                    <a:ext uri="{FF2B5EF4-FFF2-40B4-BE49-F238E27FC236}">
                      <a16:creationId xmlns:a16="http://schemas.microsoft.com/office/drawing/2014/main" id="{F2308B09-FD22-1738-DAC7-6BCA63BFF5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29" y="374403"/>
                  <a:ext cx="488520" cy="217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Písanie rukou 20">
                  <a:extLst>
                    <a:ext uri="{FF2B5EF4-FFF2-40B4-BE49-F238E27FC236}">
                      <a16:creationId xmlns:a16="http://schemas.microsoft.com/office/drawing/2014/main" id="{60E8CBBE-437C-D0AA-88F8-83B72A0AB5A3}"/>
                    </a:ext>
                  </a:extLst>
                </p14:cNvPr>
                <p14:cNvContentPartPr/>
                <p14:nvPr/>
              </p14:nvContentPartPr>
              <p14:xfrm>
                <a:off x="363309" y="2463417"/>
                <a:ext cx="196560" cy="145440"/>
              </p14:xfrm>
            </p:contentPart>
          </mc:Choice>
          <mc:Fallback xmlns="">
            <p:pic>
              <p:nvPicPr>
                <p:cNvPr id="21" name="Písanie rukou 20">
                  <a:extLst>
                    <a:ext uri="{FF2B5EF4-FFF2-40B4-BE49-F238E27FC236}">
                      <a16:creationId xmlns:a16="http://schemas.microsoft.com/office/drawing/2014/main" id="{60E8CBBE-437C-D0AA-88F8-83B72A0AB5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4309" y="2454513"/>
                  <a:ext cx="214200" cy="1636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419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nímka obrazovky, štvorec, text, dizajn&#10;&#10;Automaticky generovaný popis">
            <a:extLst>
              <a:ext uri="{FF2B5EF4-FFF2-40B4-BE49-F238E27FC236}">
                <a16:creationId xmlns:a16="http://schemas.microsoft.com/office/drawing/2014/main" id="{F5A4F985-0EFF-A5F7-0B97-BBC359D1E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07"/>
            <a:ext cx="4610100" cy="16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2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00" y="72654"/>
            <a:ext cx="7918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80" dirty="0">
                <a:solidFill>
                  <a:srgbClr val="3333B2"/>
                </a:solidFill>
                <a:latin typeface="Georgia"/>
                <a:cs typeface="Georgia"/>
              </a:rPr>
              <a:t>F</a:t>
            </a:r>
            <a:r>
              <a:rPr sz="1400" cap="small" spc="85" dirty="0">
                <a:solidFill>
                  <a:srgbClr val="3333B2"/>
                </a:solidFill>
                <a:latin typeface="Georgia"/>
                <a:cs typeface="Georgia"/>
              </a:rPr>
              <a:t>lexb</a:t>
            </a:r>
            <a:r>
              <a:rPr sz="1400" cap="small" spc="65" dirty="0">
                <a:solidFill>
                  <a:srgbClr val="3333B2"/>
                </a:solidFill>
                <a:latin typeface="Georgia"/>
                <a:cs typeface="Georgia"/>
              </a:rPr>
              <a:t>o</a:t>
            </a:r>
            <a:r>
              <a:rPr sz="1400" cap="small" spc="95" dirty="0">
                <a:solidFill>
                  <a:srgbClr val="3333B2"/>
                </a:solidFill>
                <a:latin typeface="Georgia"/>
                <a:cs typeface="Georgia"/>
              </a:rPr>
              <a:t>x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366596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932" y="1239314"/>
            <a:ext cx="1739900" cy="65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99"/>
              </a:lnSpc>
              <a:spcBef>
                <a:spcPts val="100"/>
              </a:spcBef>
            </a:pPr>
            <a:r>
              <a:rPr sz="1100" b="0" spc="6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A</a:t>
            </a:r>
            <a:r>
              <a:rPr sz="1100" b="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b="0" spc="-3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Complete</a:t>
            </a:r>
            <a:r>
              <a:rPr sz="1100" b="0" spc="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b="0" spc="-4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Guide</a:t>
            </a:r>
            <a:r>
              <a:rPr sz="1100" b="0" spc="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b="0" spc="-1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to</a:t>
            </a:r>
            <a:r>
              <a:rPr sz="1100" b="0" spc="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b="0" spc="-3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Flexbox </a:t>
            </a:r>
            <a:r>
              <a:rPr sz="1100" b="0" spc="-32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00" b="0" spc="-3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Průvodce</a:t>
            </a:r>
            <a:r>
              <a:rPr sz="1100" b="0" spc="1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b="0" spc="-5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všemi</a:t>
            </a:r>
            <a:r>
              <a:rPr sz="1100" b="0" spc="1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b="0" spc="-3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vlastnostmi </a:t>
            </a:r>
            <a:r>
              <a:rPr sz="1100" b="0" spc="-3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00" b="0" spc="-35" dirty="0">
                <a:solidFill>
                  <a:srgbClr val="000000"/>
                </a:solidFill>
                <a:latin typeface="Tahoma"/>
                <a:cs typeface="Tahoma"/>
              </a:rPr>
              <a:t>Youtube.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576628"/>
            <a:ext cx="65201" cy="652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786661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0B2E8A3A-263F-8956-01CC-3CAACC07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401"/>
            <a:ext cx="4610100" cy="253594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940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135" dirty="0">
                <a:latin typeface="Georgia"/>
                <a:cs typeface="Georgia"/>
              </a:rPr>
              <a:t>CSS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spc="204" dirty="0">
                <a:latin typeface="Georgia"/>
                <a:cs typeface="Georgia"/>
              </a:rPr>
              <a:t>G</a:t>
            </a:r>
            <a:r>
              <a:rPr b="0" cap="small" spc="55" dirty="0">
                <a:latin typeface="Georgia"/>
                <a:cs typeface="Georgia"/>
              </a:rPr>
              <a:t>rid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890435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806918"/>
            <a:ext cx="288734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45" dirty="0">
                <a:latin typeface="Tahoma"/>
                <a:cs typeface="Tahoma"/>
              </a:rPr>
              <a:t>komplexní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systém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rozmístění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prvků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mřížky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72" y="1102969"/>
            <a:ext cx="4048760" cy="83121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spc="80" dirty="0">
                <a:latin typeface="SimSun"/>
                <a:cs typeface="SimSun"/>
              </a:rPr>
              <a:t>.</a:t>
            </a:r>
            <a:r>
              <a:rPr sz="1100" b="1" spc="80" dirty="0">
                <a:solidFill>
                  <a:srgbClr val="0000FF"/>
                </a:solidFill>
                <a:latin typeface="Calibri"/>
                <a:cs typeface="Calibri"/>
              </a:rPr>
              <a:t>container</a:t>
            </a:r>
            <a:r>
              <a:rPr sz="1100" b="1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latin typeface="SimSun"/>
                <a:cs typeface="SimSun"/>
              </a:rPr>
              <a:t>{</a:t>
            </a:r>
            <a:endParaRPr sz="1100">
              <a:latin typeface="SimSun"/>
              <a:cs typeface="SimSun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b="1" spc="100" dirty="0">
                <a:solidFill>
                  <a:srgbClr val="007F00"/>
                </a:solidFill>
                <a:latin typeface="Calibri"/>
                <a:cs typeface="Calibri"/>
              </a:rPr>
              <a:t>display</a:t>
            </a:r>
            <a:r>
              <a:rPr sz="1100" spc="100" dirty="0">
                <a:latin typeface="SimSun"/>
                <a:cs typeface="SimSun"/>
              </a:rPr>
              <a:t>:</a:t>
            </a:r>
            <a:r>
              <a:rPr sz="1100" spc="-30" dirty="0">
                <a:latin typeface="SimSun"/>
                <a:cs typeface="SimSun"/>
              </a:rPr>
              <a:t> </a:t>
            </a:r>
            <a:r>
              <a:rPr sz="1100" b="1" spc="105" dirty="0">
                <a:solidFill>
                  <a:srgbClr val="007F00"/>
                </a:solidFill>
                <a:latin typeface="Calibri"/>
                <a:cs typeface="Calibri"/>
              </a:rPr>
              <a:t>grid</a:t>
            </a:r>
            <a:r>
              <a:rPr sz="1100" spc="105" dirty="0">
                <a:latin typeface="SimSun"/>
                <a:cs typeface="SimSun"/>
              </a:rPr>
              <a:t>;</a:t>
            </a:r>
            <a:endParaRPr sz="1100">
              <a:latin typeface="SimSun"/>
              <a:cs typeface="SimSun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b="1" spc="70" dirty="0">
                <a:solidFill>
                  <a:srgbClr val="007F00"/>
                </a:solidFill>
                <a:latin typeface="Calibri"/>
                <a:cs typeface="Calibri"/>
              </a:rPr>
              <a:t>grid-template-columns</a:t>
            </a:r>
            <a:r>
              <a:rPr sz="1100" spc="70" dirty="0">
                <a:latin typeface="SimSun"/>
                <a:cs typeface="SimSun"/>
              </a:rPr>
              <a:t>:</a:t>
            </a:r>
            <a:r>
              <a:rPr sz="1100" spc="10" dirty="0">
                <a:latin typeface="SimSun"/>
                <a:cs typeface="SimSun"/>
              </a:rPr>
              <a:t> </a:t>
            </a:r>
            <a:r>
              <a:rPr sz="1100" b="1" spc="45" dirty="0">
                <a:solidFill>
                  <a:srgbClr val="007F00"/>
                </a:solidFill>
                <a:latin typeface="Calibri"/>
                <a:cs typeface="Calibri"/>
              </a:rPr>
              <a:t>auto</a:t>
            </a:r>
            <a:r>
              <a:rPr sz="1100" b="1" spc="32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100" b="1" spc="45" dirty="0">
                <a:solidFill>
                  <a:srgbClr val="007F00"/>
                </a:solidFill>
                <a:latin typeface="Calibri"/>
                <a:cs typeface="Calibri"/>
              </a:rPr>
              <a:t>auto</a:t>
            </a:r>
            <a:r>
              <a:rPr sz="1100" b="1" spc="315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100" b="1" spc="40" dirty="0">
                <a:solidFill>
                  <a:srgbClr val="007F00"/>
                </a:solidFill>
                <a:latin typeface="Calibri"/>
                <a:cs typeface="Calibri"/>
              </a:rPr>
              <a:t>auto</a:t>
            </a:r>
            <a:r>
              <a:rPr sz="1100" spc="40" dirty="0">
                <a:latin typeface="SimSun"/>
                <a:cs typeface="SimSun"/>
              </a:rPr>
              <a:t>;</a:t>
            </a:r>
            <a:endParaRPr sz="1100">
              <a:latin typeface="SimSun"/>
              <a:cs typeface="SimSun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20" dirty="0">
                <a:latin typeface="SimSun"/>
                <a:cs typeface="SimSun"/>
              </a:rPr>
              <a:t>}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118804"/>
            <a:ext cx="65201" cy="652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2932" y="2035288"/>
            <a:ext cx="3949065" cy="574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45" dirty="0">
                <a:latin typeface="Tahoma"/>
                <a:cs typeface="Tahoma"/>
              </a:rPr>
              <a:t>prvky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uvnitř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20" dirty="0">
                <a:latin typeface="SimSun"/>
                <a:cs typeface="SimSun"/>
              </a:rPr>
              <a:t>.container</a:t>
            </a:r>
            <a:r>
              <a:rPr sz="1100" spc="-180" dirty="0">
                <a:latin typeface="SimSun"/>
                <a:cs typeface="SimSun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rozmístí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pravidelně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třech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sloupců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stejnou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šířkou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-40" dirty="0">
                <a:latin typeface="Tahoma"/>
                <a:cs typeface="Tahoma"/>
              </a:rPr>
              <a:t>řádků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bude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mřížka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obsahovat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kolik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bude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třeba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500909"/>
            <a:ext cx="65201" cy="6520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8940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135" dirty="0">
                <a:latin typeface="Georgia"/>
                <a:cs typeface="Georgia"/>
              </a:rPr>
              <a:t>CSS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spc="204" dirty="0">
                <a:latin typeface="Georgia"/>
                <a:cs typeface="Georgia"/>
              </a:rPr>
              <a:t>G</a:t>
            </a:r>
            <a:r>
              <a:rPr b="0" cap="small" spc="55" dirty="0">
                <a:latin typeface="Georgia"/>
                <a:cs typeface="Georgia"/>
              </a:rPr>
              <a:t>rid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09472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925968"/>
            <a:ext cx="3662679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35" dirty="0">
                <a:latin typeface="Tahoma"/>
                <a:cs typeface="Tahoma"/>
              </a:rPr>
              <a:t>pokud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bude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mřížce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pět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prvků,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poslední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buňka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druhého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řádku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zůstane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prázdná: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589" y="1339094"/>
            <a:ext cx="2573908" cy="5016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2932" y="1927430"/>
            <a:ext cx="3804285" cy="47370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235"/>
              </a:spcBef>
            </a:pPr>
            <a:r>
              <a:rPr sz="500" spc="-10" dirty="0">
                <a:latin typeface="Trebuchet MS"/>
                <a:cs typeface="Trebuchet MS"/>
              </a:rPr>
              <a:t>Zdroj:</a:t>
            </a:r>
            <a:r>
              <a:rPr sz="500" spc="45" dirty="0">
                <a:latin typeface="Trebuchet MS"/>
                <a:cs typeface="Trebuchet MS"/>
              </a:rPr>
              <a:t> </a:t>
            </a:r>
            <a:r>
              <a:rPr sz="500" spc="15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https://developer.mozilla.org/en-US/docs/Web/CSS/CSS_Grid_Layout/Auto-placement_in_CSS_Grid_Layout</a:t>
            </a:r>
            <a:endParaRPr sz="500">
              <a:latin typeface="SimSun"/>
              <a:cs typeface="SimSun"/>
            </a:endParaRPr>
          </a:p>
          <a:p>
            <a:pPr marL="12700">
              <a:lnSpc>
                <a:spcPts val="1310"/>
              </a:lnSpc>
              <a:spcBef>
                <a:spcPts val="295"/>
              </a:spcBef>
            </a:pPr>
            <a:r>
              <a:rPr sz="1100" spc="-40" dirty="0">
                <a:latin typeface="Tahoma"/>
                <a:cs typeface="Tahoma"/>
              </a:rPr>
              <a:t>více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viz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000" spc="20" dirty="0">
                <a:solidFill>
                  <a:srgbClr val="00008A"/>
                </a:solidFill>
                <a:latin typeface="SimSun"/>
                <a:cs typeface="SimSun"/>
                <a:hlinkClick r:id="rId5"/>
              </a:rPr>
              <a:t>https://www.w3schools.com/css/css_grid.asp</a:t>
            </a:r>
            <a:r>
              <a:rPr sz="1000" spc="-155" dirty="0">
                <a:solidFill>
                  <a:srgbClr val="00008A"/>
                </a:solidFill>
                <a:latin typeface="SimSun"/>
                <a:cs typeface="SimSun"/>
                <a:hlinkClick r:id="rId5"/>
              </a:rPr>
              <a:t> </a:t>
            </a:r>
            <a:r>
              <a:rPr sz="1000" spc="-50" dirty="0">
                <a:latin typeface="Tahoma"/>
                <a:cs typeface="Tahoma"/>
              </a:rPr>
              <a:t>a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0"/>
              </a:lnSpc>
            </a:pPr>
            <a:r>
              <a:rPr sz="1000" spc="25" dirty="0">
                <a:solidFill>
                  <a:srgbClr val="00008A"/>
                </a:solidFill>
                <a:latin typeface="SimSun"/>
                <a:cs typeface="SimSun"/>
                <a:hlinkClick r:id="rId6"/>
              </a:rPr>
              <a:t>https://css-tricks.com/snippets/css/complete-guide-grid/</a:t>
            </a:r>
            <a:endParaRPr sz="100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2143074"/>
            <a:ext cx="65201" cy="652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47632"/>
            <a:ext cx="4608195" cy="208915"/>
            <a:chOff x="0" y="3247632"/>
            <a:chExt cx="4608195" cy="208915"/>
          </a:xfrm>
        </p:grpSpPr>
        <p:sp>
          <p:nvSpPr>
            <p:cNvPr id="3" name="object 3"/>
            <p:cNvSpPr/>
            <p:nvPr/>
          </p:nvSpPr>
          <p:spPr>
            <a:xfrm>
              <a:off x="3620351" y="326412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1451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7651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78619" y="3251427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2418" y="3257778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8619" y="3289528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699"/>
                  </a:moveTo>
                  <a:lnTo>
                    <a:pt x="50800" y="12699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9586" y="32514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12700"/>
                  </a:moveTo>
                  <a:lnTo>
                    <a:pt x="50800" y="1270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1033" y="328190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3969" y="325541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9112" y="3251427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300" y="72654"/>
            <a:ext cx="8940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35" dirty="0">
                <a:solidFill>
                  <a:srgbClr val="3333B2"/>
                </a:solidFill>
                <a:latin typeface="Georgia"/>
                <a:cs typeface="Georgia"/>
              </a:rPr>
              <a:t>CSS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204" dirty="0">
                <a:solidFill>
                  <a:srgbClr val="3333B2"/>
                </a:solidFill>
                <a:latin typeface="Georgia"/>
                <a:cs typeface="Georgia"/>
              </a:rPr>
              <a:t>G</a:t>
            </a:r>
            <a:r>
              <a:rPr sz="1400" cap="small" spc="55" dirty="0">
                <a:solidFill>
                  <a:srgbClr val="3333B2"/>
                </a:solidFill>
                <a:latin typeface="Georgia"/>
                <a:cs typeface="Georgia"/>
              </a:rPr>
              <a:t>rid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366596"/>
            <a:ext cx="65201" cy="652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02932" y="1239314"/>
            <a:ext cx="2780030" cy="6559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6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A</a:t>
            </a:r>
            <a:r>
              <a:rPr sz="110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spc="-3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Complete</a:t>
            </a:r>
            <a:r>
              <a:rPr sz="1100" spc="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spc="-4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Guide</a:t>
            </a:r>
            <a:r>
              <a:rPr sz="1100" spc="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spc="-1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to</a:t>
            </a:r>
            <a:r>
              <a:rPr sz="1100" spc="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spc="-2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Grid</a:t>
            </a: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25299"/>
              </a:lnSpc>
            </a:pPr>
            <a:r>
              <a:rPr sz="1100" spc="-2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Kompletní</a:t>
            </a:r>
            <a:r>
              <a:rPr sz="1100" spc="1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spc="-3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příručka</a:t>
            </a:r>
            <a:r>
              <a:rPr sz="1100" spc="2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spc="-6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všech</a:t>
            </a:r>
            <a:r>
              <a:rPr sz="1100" spc="1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spc="-3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vlastností</a:t>
            </a:r>
            <a:r>
              <a:rPr sz="1100" spc="2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spc="-3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(s</a:t>
            </a:r>
            <a:r>
              <a:rPr sz="1100" spc="2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spc="-3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příklady) </a:t>
            </a:r>
            <a:r>
              <a:rPr sz="1100" spc="-33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Youtube.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576628"/>
            <a:ext cx="65201" cy="652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786661"/>
            <a:ext cx="65201" cy="65201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79E38FC-ADE9-7220-5112-BDB5A041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75"/>
            <a:ext cx="2978759" cy="249237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C1AA13D-8643-FE2B-455B-38C08DA7CBA6}"/>
              </a:ext>
            </a:extLst>
          </p:cNvPr>
          <p:cNvSpPr txBox="1"/>
          <p:nvPr/>
        </p:nvSpPr>
        <p:spPr>
          <a:xfrm>
            <a:off x="3016760" y="711666"/>
            <a:ext cx="167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: flex;</a:t>
            </a:r>
          </a:p>
          <a:p>
            <a:r>
              <a:rPr lang="en-US" sz="12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: flex;</a:t>
            </a:r>
          </a:p>
          <a:p>
            <a:r>
              <a:rPr lang="en-US" sz="12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flex-direction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: column;</a:t>
            </a:r>
          </a:p>
          <a:p>
            <a:r>
              <a:rPr lang="en-US" sz="12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justify-content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: space-around;</a:t>
            </a:r>
          </a:p>
          <a:p>
            <a:r>
              <a:rPr lang="en-US" sz="1200" b="0" dirty="0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align-items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: center;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4C7EB9E-C569-4592-D81E-FC713DD94622}"/>
              </a:ext>
            </a:extLst>
          </p:cNvPr>
          <p:cNvSpPr txBox="1"/>
          <p:nvPr/>
        </p:nvSpPr>
        <p:spPr>
          <a:xfrm>
            <a:off x="84730" y="3101975"/>
            <a:ext cx="4440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hlinkClick r:id="rId3"/>
              </a:rPr>
              <a:t>https://gist.github.com/FilipLeitner/4601ead7caa681e99656efbf20a498f0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272187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9074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85" dirty="0">
                <a:latin typeface="Georgia"/>
                <a:cs typeface="Georgia"/>
              </a:rPr>
              <a:t>J</a:t>
            </a:r>
            <a:r>
              <a:rPr b="0" cap="small" spc="110" dirty="0">
                <a:latin typeface="Georgia"/>
                <a:cs typeface="Georgia"/>
              </a:rPr>
              <a:t>ednotky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103807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976513"/>
            <a:ext cx="2867025" cy="148309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spc="20" dirty="0">
                <a:latin typeface="SimSun"/>
                <a:cs typeface="SimSun"/>
              </a:rPr>
              <a:t>px</a:t>
            </a:r>
            <a:r>
              <a:rPr sz="1100" spc="-190" dirty="0">
                <a:latin typeface="SimSun"/>
                <a:cs typeface="SimSun"/>
              </a:rPr>
              <a:t> </a:t>
            </a:r>
            <a:r>
              <a:rPr sz="1100" spc="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CSS</a:t>
            </a:r>
            <a:r>
              <a:rPr sz="1100" spc="1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spc="-3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pixel</a:t>
            </a:r>
            <a:r>
              <a:rPr sz="1100" spc="-7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spc="-55" dirty="0">
                <a:latin typeface="Tahoma"/>
                <a:cs typeface="Tahoma"/>
              </a:rPr>
              <a:t>–</a:t>
            </a:r>
            <a:r>
              <a:rPr sz="1100" spc="-7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více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viz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o</a:t>
            </a:r>
            <a:r>
              <a:rPr sz="1100" spc="-30" dirty="0">
                <a:latin typeface="Tahoma"/>
                <a:cs typeface="Tahoma"/>
              </a:rPr>
              <a:t>dkaz!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spc="20" dirty="0">
                <a:latin typeface="SimSun"/>
                <a:cs typeface="SimSun"/>
              </a:rPr>
              <a:t>%</a:t>
            </a:r>
            <a:r>
              <a:rPr sz="1100" spc="-190" dirty="0">
                <a:latin typeface="SimSun"/>
                <a:cs typeface="SimSun"/>
              </a:rPr>
              <a:t> </a:t>
            </a:r>
            <a:r>
              <a:rPr sz="1100" spc="-75" dirty="0">
                <a:latin typeface="Tahoma"/>
                <a:cs typeface="Tahoma"/>
              </a:rPr>
              <a:t>p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25" dirty="0">
                <a:latin typeface="Tahoma"/>
                <a:cs typeface="Tahoma"/>
              </a:rPr>
              <a:t>o</a:t>
            </a:r>
            <a:r>
              <a:rPr sz="1100" spc="-40" dirty="0">
                <a:latin typeface="Tahoma"/>
                <a:cs typeface="Tahoma"/>
              </a:rPr>
              <a:t>centa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z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r</a:t>
            </a:r>
            <a:r>
              <a:rPr sz="1100" spc="-20" dirty="0">
                <a:latin typeface="Tahoma"/>
                <a:cs typeface="Tahoma"/>
              </a:rPr>
              <a:t>o</a:t>
            </a:r>
            <a:r>
              <a:rPr sz="1100" spc="-35" dirty="0">
                <a:latin typeface="Tahoma"/>
                <a:cs typeface="Tahoma"/>
              </a:rPr>
              <a:t>dičovs</a:t>
            </a:r>
            <a:r>
              <a:rPr sz="1100" spc="-70" dirty="0">
                <a:latin typeface="Tahoma"/>
                <a:cs typeface="Tahoma"/>
              </a:rPr>
              <a:t>kého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elementu</a:t>
            </a:r>
            <a:endParaRPr sz="1100" dirty="0">
              <a:latin typeface="Tahoma"/>
              <a:cs typeface="Tahoma"/>
            </a:endParaRPr>
          </a:p>
          <a:p>
            <a:pPr marL="12700" marR="5080">
              <a:lnSpc>
                <a:spcPct val="125299"/>
              </a:lnSpc>
            </a:pPr>
            <a:r>
              <a:rPr sz="1100" spc="20" dirty="0">
                <a:latin typeface="SimSun"/>
                <a:cs typeface="SimSun"/>
              </a:rPr>
              <a:t>rem</a:t>
            </a:r>
            <a:r>
              <a:rPr sz="1100" spc="-190" dirty="0">
                <a:latin typeface="SimSun"/>
                <a:cs typeface="SimSun"/>
              </a:rPr>
              <a:t> </a:t>
            </a:r>
            <a:r>
              <a:rPr sz="1100" spc="-50" dirty="0">
                <a:latin typeface="Tahoma"/>
                <a:cs typeface="Tahoma"/>
              </a:rPr>
              <a:t>poměr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vůči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velikosti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písma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elementu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30" dirty="0">
                <a:latin typeface="SimSun"/>
                <a:cs typeface="SimSun"/>
              </a:rPr>
              <a:t>&lt;</a:t>
            </a:r>
            <a:r>
              <a:rPr sz="1100" b="1" spc="30" dirty="0">
                <a:solidFill>
                  <a:srgbClr val="007F00"/>
                </a:solidFill>
                <a:latin typeface="Calibri"/>
                <a:cs typeface="Calibri"/>
              </a:rPr>
              <a:t>html</a:t>
            </a:r>
            <a:r>
              <a:rPr sz="1100" spc="30" dirty="0">
                <a:latin typeface="SimSun"/>
                <a:cs typeface="SimSun"/>
              </a:rPr>
              <a:t>&gt; </a:t>
            </a:r>
            <a:r>
              <a:rPr sz="1100" spc="-535" dirty="0">
                <a:latin typeface="SimSun"/>
                <a:cs typeface="SimSun"/>
              </a:rPr>
              <a:t> </a:t>
            </a:r>
            <a:r>
              <a:rPr sz="1100" spc="20" dirty="0">
                <a:latin typeface="SimSun"/>
                <a:cs typeface="SimSun"/>
              </a:rPr>
              <a:t>em</a:t>
            </a:r>
            <a:r>
              <a:rPr sz="1100" spc="-190" dirty="0">
                <a:latin typeface="SimSun"/>
                <a:cs typeface="SimSun"/>
              </a:rPr>
              <a:t> </a:t>
            </a:r>
            <a:r>
              <a:rPr sz="1100" spc="-50" dirty="0">
                <a:latin typeface="Tahoma"/>
                <a:cs typeface="Tahoma"/>
              </a:rPr>
              <a:t>poměr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vůči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velikosti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písma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tohoto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elementu </a:t>
            </a:r>
            <a:r>
              <a:rPr sz="1100" spc="-50" dirty="0">
                <a:latin typeface="Tahoma"/>
                <a:cs typeface="Tahoma"/>
              </a:rPr>
              <a:t> </a:t>
            </a:r>
            <a:r>
              <a:rPr sz="1100" spc="20" dirty="0">
                <a:latin typeface="SimSun"/>
                <a:cs typeface="SimSun"/>
              </a:rPr>
              <a:t>vw</a:t>
            </a:r>
            <a:r>
              <a:rPr sz="1100" spc="-190" dirty="0">
                <a:latin typeface="SimSun"/>
                <a:cs typeface="SimSun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60" dirty="0">
                <a:latin typeface="Tahoma"/>
                <a:cs typeface="Tahoma"/>
              </a:rPr>
              <a:t>oměr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vůči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70" dirty="0">
                <a:latin typeface="Tahoma"/>
                <a:cs typeface="Tahoma"/>
              </a:rPr>
              <a:t>%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šířky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view</a:t>
            </a:r>
            <a:r>
              <a:rPr sz="1100" spc="-2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p</a:t>
            </a:r>
            <a:r>
              <a:rPr sz="1100" spc="-8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o</a:t>
            </a:r>
            <a:r>
              <a:rPr sz="1100" spc="-2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rtu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spc="20" dirty="0">
                <a:latin typeface="SimSun"/>
                <a:cs typeface="SimSun"/>
              </a:rPr>
              <a:t>vh</a:t>
            </a:r>
            <a:r>
              <a:rPr sz="1100" spc="-190" dirty="0">
                <a:latin typeface="SimSun"/>
                <a:cs typeface="SimSun"/>
              </a:rPr>
              <a:t> </a:t>
            </a:r>
            <a:r>
              <a:rPr sz="1100" spc="-20" dirty="0">
                <a:latin typeface="Tahoma"/>
                <a:cs typeface="Tahoma"/>
              </a:rPr>
              <a:t>p</a:t>
            </a:r>
            <a:r>
              <a:rPr sz="1100" spc="-60" dirty="0">
                <a:latin typeface="Tahoma"/>
                <a:cs typeface="Tahoma"/>
              </a:rPr>
              <a:t>oměr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vůči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1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70" dirty="0">
                <a:latin typeface="Tahoma"/>
                <a:cs typeface="Tahoma"/>
              </a:rPr>
              <a:t>%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 err="1">
                <a:latin typeface="Tahoma"/>
                <a:cs typeface="Tahoma"/>
              </a:rPr>
              <a:t>výšky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 err="1">
                <a:latin typeface="Tahoma"/>
                <a:cs typeface="Tahoma"/>
              </a:rPr>
              <a:t>view</a:t>
            </a:r>
            <a:r>
              <a:rPr sz="1100" spc="-25" dirty="0" err="1">
                <a:latin typeface="Tahoma"/>
                <a:cs typeface="Tahoma"/>
              </a:rPr>
              <a:t>p</a:t>
            </a:r>
            <a:r>
              <a:rPr sz="1100" spc="-85" dirty="0" err="1">
                <a:latin typeface="Tahoma"/>
                <a:cs typeface="Tahoma"/>
              </a:rPr>
              <a:t>o</a:t>
            </a:r>
            <a:r>
              <a:rPr sz="1100" spc="-20" dirty="0" err="1">
                <a:latin typeface="Tahoma"/>
                <a:cs typeface="Tahoma"/>
              </a:rPr>
              <a:t>rtu</a:t>
            </a:r>
            <a:endParaRPr lang="sk-SK" sz="1100" spc="-2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lang="sk-SK" sz="1100" spc="-20" dirty="0">
                <a:latin typeface="Tahoma"/>
                <a:cs typeface="Tahoma"/>
              </a:rPr>
              <a:t>...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313840"/>
            <a:ext cx="65201" cy="652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1523872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1165" y="1733905"/>
            <a:ext cx="65201" cy="652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943938"/>
            <a:ext cx="65201" cy="652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165" y="2153970"/>
            <a:ext cx="65201" cy="6520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E85612F1-19B9-487F-B8A0-CB9D23C6689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2365432"/>
            <a:ext cx="65201" cy="6520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02932" y="3084079"/>
            <a:ext cx="4189729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25" dirty="0">
                <a:latin typeface="Tahoma"/>
                <a:cs typeface="Tahoma"/>
              </a:rPr>
              <a:t>ostatní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jednotky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5" dirty="0">
                <a:latin typeface="Tahoma"/>
                <a:cs typeface="Tahoma"/>
              </a:rPr>
              <a:t>ne</a:t>
            </a:r>
            <a:r>
              <a:rPr sz="1100" spc="-35" dirty="0">
                <a:latin typeface="Tahoma"/>
                <a:cs typeface="Tahoma"/>
              </a:rPr>
              <a:t>p</a:t>
            </a:r>
            <a:r>
              <a:rPr sz="1100" spc="-45" dirty="0">
                <a:latin typeface="Tahoma"/>
                <a:cs typeface="Tahoma"/>
              </a:rPr>
              <a:t>oužíváme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p</a:t>
            </a:r>
            <a:r>
              <a:rPr sz="1100" spc="-40" dirty="0">
                <a:latin typeface="Tahoma"/>
                <a:cs typeface="Tahoma"/>
              </a:rPr>
              <a:t>okud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to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 err="1">
                <a:latin typeface="Tahoma"/>
                <a:cs typeface="Tahoma"/>
              </a:rPr>
              <a:t>není</a:t>
            </a:r>
            <a:r>
              <a:rPr lang="sk-SK" sz="1100" spc="-50" dirty="0">
                <a:latin typeface="Tahoma"/>
                <a:cs typeface="Tahoma"/>
              </a:rPr>
              <a:t> </a:t>
            </a:r>
            <a:r>
              <a:rPr lang="sk-SK" sz="1100" spc="-15" dirty="0">
                <a:latin typeface="Tahoma"/>
                <a:cs typeface="Tahoma"/>
              </a:rPr>
              <a:t>nutné</a:t>
            </a:r>
            <a:endParaRPr sz="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3995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229" dirty="0">
                <a:latin typeface="Georgia"/>
                <a:cs typeface="Georgia"/>
              </a:rPr>
              <a:t>V</a:t>
            </a:r>
            <a:r>
              <a:rPr b="0" cap="small" spc="70" dirty="0">
                <a:latin typeface="Georgia"/>
                <a:cs typeface="Georgia"/>
              </a:rPr>
              <a:t>eli</a:t>
            </a:r>
            <a:r>
              <a:rPr b="0" cap="small" spc="55" dirty="0">
                <a:latin typeface="Georgia"/>
                <a:cs typeface="Georgia"/>
              </a:rPr>
              <a:t>k</a:t>
            </a:r>
            <a:r>
              <a:rPr b="0" cap="small" spc="100" dirty="0">
                <a:latin typeface="Georgia"/>
                <a:cs typeface="Georgia"/>
              </a:rPr>
              <a:t>ost</a:t>
            </a:r>
            <a:r>
              <a:rPr b="0" dirty="0">
                <a:latin typeface="Georgia"/>
                <a:cs typeface="Georgia"/>
              </a:rPr>
              <a:t>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cap="small" spc="125" dirty="0">
                <a:latin typeface="Georgia"/>
                <a:cs typeface="Georgia"/>
              </a:rPr>
              <a:t>p</a:t>
            </a:r>
            <a:r>
              <a:rPr b="0" spc="20" dirty="0">
                <a:latin typeface="Georgia"/>
                <a:cs typeface="Georgia"/>
              </a:rPr>
              <a:t>í</a:t>
            </a:r>
            <a:r>
              <a:rPr b="0" cap="small" spc="75" dirty="0">
                <a:latin typeface="Georgia"/>
                <a:cs typeface="Georgia"/>
              </a:rPr>
              <a:t>sma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426135"/>
            <a:ext cx="65201" cy="6520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02932" y="342619"/>
            <a:ext cx="3839210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spc="-30" dirty="0">
                <a:latin typeface="Tahoma"/>
                <a:cs typeface="Tahoma"/>
              </a:rPr>
              <a:t>základní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velikost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písma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dokumentu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určujeme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relativně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k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výchozí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velikosti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písma,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tj.</a:t>
            </a:r>
            <a:r>
              <a:rPr sz="1100" spc="1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pomocí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procent: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8172" y="799160"/>
            <a:ext cx="4048760" cy="65913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b="1" spc="35" dirty="0">
                <a:solidFill>
                  <a:srgbClr val="007F00"/>
                </a:solidFill>
                <a:latin typeface="Calibri"/>
                <a:cs typeface="Calibri"/>
              </a:rPr>
              <a:t>html</a:t>
            </a:r>
            <a:r>
              <a:rPr sz="1100" b="1" spc="270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latin typeface="SimSun"/>
                <a:cs typeface="SimSun"/>
              </a:rPr>
              <a:t>{</a:t>
            </a:r>
            <a:endParaRPr sz="1100">
              <a:latin typeface="SimSun"/>
              <a:cs typeface="SimSun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b="1" spc="120" dirty="0">
                <a:solidFill>
                  <a:srgbClr val="007F00"/>
                </a:solidFill>
                <a:latin typeface="Calibri"/>
                <a:cs typeface="Calibri"/>
              </a:rPr>
              <a:t>font-size</a:t>
            </a:r>
            <a:r>
              <a:rPr sz="1100" spc="120" dirty="0">
                <a:latin typeface="SimSun"/>
                <a:cs typeface="SimSun"/>
              </a:rPr>
              <a:t>:</a:t>
            </a:r>
            <a:r>
              <a:rPr sz="1100" spc="-20" dirty="0">
                <a:latin typeface="SimSun"/>
                <a:cs typeface="SimSun"/>
              </a:rPr>
              <a:t> </a:t>
            </a:r>
            <a:r>
              <a:rPr sz="1100" spc="-30" dirty="0">
                <a:solidFill>
                  <a:srgbClr val="666666"/>
                </a:solidFill>
                <a:latin typeface="SimSun"/>
                <a:cs typeface="SimSun"/>
              </a:rPr>
              <a:t>120</a:t>
            </a:r>
            <a:r>
              <a:rPr sz="1100" b="1" spc="-30" dirty="0">
                <a:solidFill>
                  <a:srgbClr val="AF003F"/>
                </a:solidFill>
                <a:latin typeface="Calibri"/>
                <a:cs typeface="Calibri"/>
              </a:rPr>
              <a:t>%</a:t>
            </a:r>
            <a:r>
              <a:rPr sz="1100" spc="-30" dirty="0">
                <a:latin typeface="SimSun"/>
                <a:cs typeface="SimSun"/>
              </a:rPr>
              <a:t>;</a:t>
            </a:r>
            <a:endParaRPr sz="1100">
              <a:latin typeface="SimSun"/>
              <a:cs typeface="SimSun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20" dirty="0">
                <a:latin typeface="SimSun"/>
                <a:cs typeface="SimSun"/>
              </a:rPr>
              <a:t>}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625549"/>
            <a:ext cx="65201" cy="6520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02932" y="1542032"/>
            <a:ext cx="34810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Tahoma"/>
                <a:cs typeface="Tahoma"/>
              </a:rPr>
              <a:t>další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deklarace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zakládáme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této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velikosti,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používáme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" dirty="0">
                <a:latin typeface="SimSun"/>
                <a:cs typeface="SimSun"/>
              </a:rPr>
              <a:t>rem</a:t>
            </a:r>
            <a:r>
              <a:rPr sz="1100" spc="-5" dirty="0"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172" y="1824990"/>
            <a:ext cx="4048760" cy="1175385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spc="45" dirty="0">
                <a:latin typeface="SimSun"/>
                <a:cs typeface="SimSun"/>
              </a:rPr>
              <a:t>.</a:t>
            </a:r>
            <a:r>
              <a:rPr sz="1100" b="1" spc="45" dirty="0">
                <a:solidFill>
                  <a:srgbClr val="0000FF"/>
                </a:solidFill>
                <a:latin typeface="Calibri"/>
                <a:cs typeface="Calibri"/>
              </a:rPr>
              <a:t>heading</a:t>
            </a:r>
            <a:r>
              <a:rPr sz="1100" b="1" spc="2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latin typeface="SimSun"/>
                <a:cs typeface="SimSun"/>
              </a:rPr>
              <a:t>{</a:t>
            </a:r>
            <a:endParaRPr sz="1100">
              <a:latin typeface="SimSun"/>
              <a:cs typeface="SimSun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b="1" spc="120" dirty="0">
                <a:solidFill>
                  <a:srgbClr val="007F00"/>
                </a:solidFill>
                <a:latin typeface="Calibri"/>
                <a:cs typeface="Calibri"/>
              </a:rPr>
              <a:t>font-size</a:t>
            </a:r>
            <a:r>
              <a:rPr sz="1100" spc="120" dirty="0">
                <a:latin typeface="SimSun"/>
                <a:cs typeface="SimSun"/>
              </a:rPr>
              <a:t>:</a:t>
            </a:r>
            <a:r>
              <a:rPr sz="1100" spc="15" dirty="0">
                <a:latin typeface="SimSun"/>
                <a:cs typeface="SimSun"/>
              </a:rPr>
              <a:t> </a:t>
            </a:r>
            <a:r>
              <a:rPr sz="1100" spc="-20" dirty="0">
                <a:solidFill>
                  <a:srgbClr val="666666"/>
                </a:solidFill>
                <a:latin typeface="SimSun"/>
                <a:cs typeface="SimSun"/>
              </a:rPr>
              <a:t>2</a:t>
            </a:r>
            <a:r>
              <a:rPr sz="1100" b="1" spc="-20" dirty="0">
                <a:solidFill>
                  <a:srgbClr val="AF003F"/>
                </a:solidFill>
                <a:latin typeface="Calibri"/>
                <a:cs typeface="Calibri"/>
              </a:rPr>
              <a:t>rem</a:t>
            </a:r>
            <a:r>
              <a:rPr sz="1100" spc="-20" dirty="0">
                <a:latin typeface="SimSun"/>
                <a:cs typeface="SimSun"/>
              </a:rPr>
              <a:t>;</a:t>
            </a:r>
            <a:r>
              <a:rPr sz="1100" spc="15" dirty="0">
                <a:latin typeface="SimSun"/>
                <a:cs typeface="SimSun"/>
              </a:rPr>
              <a:t> </a:t>
            </a:r>
            <a:r>
              <a:rPr sz="1100" i="1" spc="55" dirty="0">
                <a:solidFill>
                  <a:srgbClr val="3F7F7F"/>
                </a:solidFill>
                <a:latin typeface="Georgia"/>
                <a:cs typeface="Georgia"/>
              </a:rPr>
              <a:t>/*</a:t>
            </a:r>
            <a:r>
              <a:rPr sz="1100" i="1" spc="300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spc="-10" dirty="0">
                <a:solidFill>
                  <a:srgbClr val="3F7F7F"/>
                </a:solidFill>
                <a:latin typeface="Georgia"/>
                <a:cs typeface="Georgia"/>
              </a:rPr>
              <a:t>2x</a:t>
            </a:r>
            <a:r>
              <a:rPr sz="1100" i="1" spc="50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spc="105" dirty="0">
                <a:solidFill>
                  <a:srgbClr val="3F7F7F"/>
                </a:solidFill>
                <a:latin typeface="Georgia"/>
                <a:cs typeface="Georgia"/>
              </a:rPr>
              <a:t>font-size</a:t>
            </a:r>
            <a:r>
              <a:rPr sz="1100" i="1" spc="300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dirty="0">
                <a:solidFill>
                  <a:srgbClr val="3F7F7F"/>
                </a:solidFill>
                <a:latin typeface="Georgia"/>
                <a:cs typeface="Georgia"/>
              </a:rPr>
              <a:t>html</a:t>
            </a:r>
            <a:r>
              <a:rPr sz="1100" i="1" spc="300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spc="55" dirty="0">
                <a:solidFill>
                  <a:srgbClr val="3F7F7F"/>
                </a:solidFill>
                <a:latin typeface="Georgia"/>
                <a:cs typeface="Georgia"/>
              </a:rPr>
              <a:t>*/</a:t>
            </a:r>
            <a:endParaRPr sz="1100">
              <a:latin typeface="Georgia"/>
              <a:cs typeface="Georgia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20" dirty="0">
                <a:latin typeface="SimSun"/>
                <a:cs typeface="SimSun"/>
              </a:rPr>
              <a:t>}</a:t>
            </a:r>
            <a:endParaRPr sz="1100">
              <a:latin typeface="SimSun"/>
              <a:cs typeface="SimSun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b="1" spc="20" dirty="0">
                <a:solidFill>
                  <a:srgbClr val="007F00"/>
                </a:solidFill>
                <a:latin typeface="Calibri"/>
                <a:cs typeface="Calibri"/>
              </a:rPr>
              <a:t>nav</a:t>
            </a:r>
            <a:r>
              <a:rPr sz="1100" b="1" spc="265" dirty="0">
                <a:solidFill>
                  <a:srgbClr val="007F00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latin typeface="SimSun"/>
                <a:cs typeface="SimSun"/>
              </a:rPr>
              <a:t>{</a:t>
            </a:r>
            <a:endParaRPr sz="1100">
              <a:latin typeface="SimSun"/>
              <a:cs typeface="SimSun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b="1" spc="120" dirty="0">
                <a:solidFill>
                  <a:srgbClr val="007F00"/>
                </a:solidFill>
                <a:latin typeface="Calibri"/>
                <a:cs typeface="Calibri"/>
              </a:rPr>
              <a:t>font-size</a:t>
            </a:r>
            <a:r>
              <a:rPr sz="1100" spc="120" dirty="0">
                <a:latin typeface="SimSun"/>
                <a:cs typeface="SimSun"/>
              </a:rPr>
              <a:t>:</a:t>
            </a:r>
            <a:r>
              <a:rPr sz="1100" spc="10" dirty="0">
                <a:latin typeface="SimSun"/>
                <a:cs typeface="SimSun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SimSun"/>
                <a:cs typeface="SimSun"/>
              </a:rPr>
              <a:t>1.3</a:t>
            </a:r>
            <a:r>
              <a:rPr sz="1100" b="1" spc="-5" dirty="0">
                <a:solidFill>
                  <a:srgbClr val="AF003F"/>
                </a:solidFill>
                <a:latin typeface="Calibri"/>
                <a:cs typeface="Calibri"/>
              </a:rPr>
              <a:t>rem</a:t>
            </a:r>
            <a:r>
              <a:rPr sz="1100" spc="-5" dirty="0">
                <a:latin typeface="SimSun"/>
                <a:cs typeface="SimSun"/>
              </a:rPr>
              <a:t>;</a:t>
            </a:r>
            <a:r>
              <a:rPr sz="1100" spc="15" dirty="0">
                <a:latin typeface="SimSun"/>
                <a:cs typeface="SimSun"/>
              </a:rPr>
              <a:t> </a:t>
            </a:r>
            <a:r>
              <a:rPr sz="1100" i="1" spc="55" dirty="0">
                <a:solidFill>
                  <a:srgbClr val="3F7F7F"/>
                </a:solidFill>
                <a:latin typeface="Georgia"/>
                <a:cs typeface="Georgia"/>
              </a:rPr>
              <a:t>/*</a:t>
            </a:r>
            <a:r>
              <a:rPr sz="1100" i="1" spc="295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spc="90" dirty="0">
                <a:solidFill>
                  <a:srgbClr val="3F7F7F"/>
                </a:solidFill>
                <a:latin typeface="Georgia"/>
                <a:cs typeface="Georgia"/>
              </a:rPr>
              <a:t>1.3x</a:t>
            </a:r>
            <a:r>
              <a:rPr sz="1100" i="1" spc="300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spc="105" dirty="0">
                <a:solidFill>
                  <a:srgbClr val="3F7F7F"/>
                </a:solidFill>
                <a:latin typeface="Georgia"/>
                <a:cs typeface="Georgia"/>
              </a:rPr>
              <a:t>font-size</a:t>
            </a:r>
            <a:r>
              <a:rPr sz="1100" i="1" spc="300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dirty="0">
                <a:solidFill>
                  <a:srgbClr val="3F7F7F"/>
                </a:solidFill>
                <a:latin typeface="Georgia"/>
                <a:cs typeface="Georgia"/>
              </a:rPr>
              <a:t>html</a:t>
            </a:r>
            <a:r>
              <a:rPr sz="1100" i="1" spc="40" dirty="0">
                <a:solidFill>
                  <a:srgbClr val="3F7F7F"/>
                </a:solidFill>
                <a:latin typeface="Georgia"/>
                <a:cs typeface="Georgia"/>
              </a:rPr>
              <a:t> </a:t>
            </a:r>
            <a:r>
              <a:rPr sz="1100" i="1" spc="55" dirty="0">
                <a:solidFill>
                  <a:srgbClr val="3F7F7F"/>
                </a:solidFill>
                <a:latin typeface="Georgia"/>
                <a:cs typeface="Georgia"/>
              </a:rPr>
              <a:t>*/</a:t>
            </a:r>
            <a:endParaRPr sz="1100">
              <a:latin typeface="Georgia"/>
              <a:cs typeface="Georgia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20" dirty="0">
                <a:latin typeface="SimSun"/>
                <a:cs typeface="SimSun"/>
              </a:rPr>
              <a:t>}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3167595"/>
            <a:ext cx="65201" cy="6520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3346500"/>
            <a:ext cx="4608195" cy="109855"/>
            <a:chOff x="0" y="3346500"/>
            <a:chExt cx="4608195" cy="109855"/>
          </a:xfrm>
        </p:grpSpPr>
        <p:sp>
          <p:nvSpPr>
            <p:cNvPr id="27" name="object 27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402932" y="2401302"/>
            <a:ext cx="4189729" cy="8566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50825">
              <a:lnSpc>
                <a:spcPct val="102600"/>
              </a:lnSpc>
              <a:spcBef>
                <a:spcPts val="55"/>
              </a:spcBef>
            </a:pPr>
            <a:r>
              <a:rPr sz="1100" spc="-45" dirty="0">
                <a:latin typeface="Tahoma"/>
                <a:cs typeface="Tahoma"/>
              </a:rPr>
              <a:t>používáme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20" dirty="0">
                <a:latin typeface="SimSun"/>
                <a:cs typeface="SimSun"/>
              </a:rPr>
              <a:t>max-width</a:t>
            </a:r>
            <a:r>
              <a:rPr sz="1100" spc="-180" dirty="0">
                <a:latin typeface="SimSun"/>
                <a:cs typeface="SimSun"/>
              </a:rPr>
              <a:t> </a:t>
            </a:r>
            <a:r>
              <a:rPr sz="1100" spc="-30" dirty="0">
                <a:latin typeface="Tahoma"/>
                <a:cs typeface="Tahoma"/>
              </a:rPr>
              <a:t>místo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10" dirty="0">
                <a:latin typeface="SimSun"/>
                <a:cs typeface="SimSun"/>
              </a:rPr>
              <a:t>width</a:t>
            </a:r>
            <a:r>
              <a:rPr sz="1100" spc="10" dirty="0">
                <a:latin typeface="Tahoma"/>
                <a:cs typeface="Tahoma"/>
              </a:rPr>
              <a:t>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jinak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by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text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mohl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vyhrazenou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oblast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přetéct</a:t>
            </a:r>
            <a:endParaRPr sz="1100" dirty="0">
              <a:latin typeface="Tahoma"/>
              <a:cs typeface="Tahoma"/>
            </a:endParaRPr>
          </a:p>
          <a:p>
            <a:pPr marL="12700" marR="854710">
              <a:lnSpc>
                <a:spcPct val="102600"/>
              </a:lnSpc>
              <a:spcBef>
                <a:spcPts val="300"/>
              </a:spcBef>
            </a:pPr>
            <a:r>
              <a:rPr sz="1100" spc="-45" dirty="0">
                <a:latin typeface="Tahoma"/>
                <a:cs typeface="Tahoma"/>
              </a:rPr>
              <a:t>stanovení</a:t>
            </a:r>
            <a:r>
              <a:rPr sz="1100" spc="80" dirty="0">
                <a:latin typeface="Tahoma"/>
                <a:cs typeface="Tahoma"/>
              </a:rPr>
              <a:t> </a:t>
            </a:r>
            <a:r>
              <a:rPr sz="1100" spc="20" dirty="0">
                <a:latin typeface="SimSun"/>
                <a:cs typeface="SimSun"/>
              </a:rPr>
              <a:t>margin</a:t>
            </a:r>
            <a:r>
              <a:rPr sz="1100" spc="-185" dirty="0">
                <a:latin typeface="SimSun"/>
                <a:cs typeface="SimSun"/>
              </a:rPr>
              <a:t> </a:t>
            </a:r>
            <a:r>
              <a:rPr sz="1100" spc="-20" dirty="0">
                <a:latin typeface="Tahoma"/>
                <a:cs typeface="Tahoma"/>
              </a:rPr>
              <a:t>right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a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left:</a:t>
            </a:r>
            <a:r>
              <a:rPr sz="1100" spc="15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auto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vystředí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vůči </a:t>
            </a:r>
            <a:r>
              <a:rPr sz="1100" spc="-3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rodičovskému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elementu</a:t>
            </a:r>
            <a:endParaRPr sz="1100" dirty="0">
              <a:latin typeface="Tahoma"/>
              <a:cs typeface="Tahoma"/>
            </a:endParaRPr>
          </a:p>
          <a:p>
            <a:pPr marL="2629535">
              <a:lnSpc>
                <a:spcPct val="100000"/>
              </a:lnSpc>
              <a:spcBef>
                <a:spcPts val="390"/>
              </a:spcBef>
            </a:pPr>
            <a:endParaRPr sz="4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1385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cap="small" spc="254" dirty="0">
                <a:latin typeface="Georgia"/>
                <a:cs typeface="Georgia"/>
              </a:rPr>
              <a:t>š</a:t>
            </a:r>
            <a:r>
              <a:rPr b="0" spc="20" dirty="0">
                <a:latin typeface="Georgia"/>
                <a:cs typeface="Georgia"/>
              </a:rPr>
              <a:t>í</a:t>
            </a:r>
            <a:r>
              <a:rPr b="0" cap="small" spc="125" dirty="0">
                <a:latin typeface="Georgia"/>
                <a:cs typeface="Georgia"/>
              </a:rPr>
              <a:t>řka</a:t>
            </a:r>
            <a:r>
              <a:rPr b="0" spc="125" dirty="0">
                <a:latin typeface="Georgia"/>
                <a:cs typeface="Georgia"/>
              </a:rPr>
              <a:t>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cap="small" spc="110" dirty="0">
                <a:latin typeface="Georgia"/>
                <a:cs typeface="Georgia"/>
              </a:rPr>
              <a:t>textu</a:t>
            </a: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531710"/>
            <a:ext cx="65201" cy="6520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02932" y="448194"/>
            <a:ext cx="3992879" cy="7461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sz="1100" spc="-40" dirty="0">
                <a:latin typeface="Tahoma"/>
                <a:cs typeface="Tahoma"/>
              </a:rPr>
              <a:t>řádky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zhruba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nad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75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znaků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špatně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čtou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15" dirty="0">
                <a:latin typeface="Tahoma"/>
                <a:cs typeface="Tahoma"/>
              </a:rPr>
              <a:t>(viz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rozdíl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mezi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mobilní</a:t>
            </a:r>
            <a:r>
              <a:rPr sz="1100" spc="15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 </a:t>
            </a:r>
            <a:r>
              <a:rPr sz="1100" spc="-55" dirty="0">
                <a:latin typeface="Tahoma"/>
                <a:cs typeface="Tahoma"/>
              </a:rPr>
              <a:t>a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klasickou</a:t>
            </a:r>
            <a:r>
              <a:rPr sz="1100" spc="10" dirty="0">
                <a:solidFill>
                  <a:srgbClr val="00008A"/>
                </a:solidFill>
                <a:latin typeface="Tahoma"/>
                <a:cs typeface="Tahoma"/>
                <a:hlinkClick r:id="rId4"/>
              </a:rPr>
              <a:t> </a:t>
            </a:r>
            <a:r>
              <a:rPr sz="1100" spc="-10" dirty="0">
                <a:latin typeface="Tahoma"/>
                <a:cs typeface="Tahoma"/>
              </a:rPr>
              <a:t>Wikipedií)</a:t>
            </a:r>
            <a:endParaRPr sz="1100">
              <a:latin typeface="Tahoma"/>
              <a:cs typeface="Tahoma"/>
            </a:endParaRPr>
          </a:p>
          <a:p>
            <a:pPr marL="12700" marR="138430">
              <a:lnSpc>
                <a:spcPct val="102600"/>
              </a:lnSpc>
              <a:spcBef>
                <a:spcPts val="300"/>
              </a:spcBef>
            </a:pPr>
            <a:r>
              <a:rPr sz="1100" spc="-35" dirty="0">
                <a:latin typeface="Tahoma"/>
                <a:cs typeface="Tahoma"/>
              </a:rPr>
              <a:t>měli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bychom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tedy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šířku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sloupce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textu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vhodně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omezit,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nejlépe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opět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pomocí</a:t>
            </a:r>
            <a:r>
              <a:rPr sz="1100" spc="70" dirty="0">
                <a:latin typeface="Tahoma"/>
                <a:cs typeface="Tahoma"/>
              </a:rPr>
              <a:t> </a:t>
            </a:r>
            <a:r>
              <a:rPr sz="1100" spc="20" dirty="0">
                <a:latin typeface="SimSun"/>
                <a:cs typeface="SimSun"/>
              </a:rPr>
              <a:t>rem/em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913815"/>
            <a:ext cx="65201" cy="6520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18172" y="1296911"/>
            <a:ext cx="4048760" cy="100330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409"/>
              </a:spcBef>
            </a:pPr>
            <a:r>
              <a:rPr sz="1100" spc="95" dirty="0">
                <a:latin typeface="SimSun"/>
                <a:cs typeface="SimSun"/>
              </a:rPr>
              <a:t>.</a:t>
            </a:r>
            <a:r>
              <a:rPr sz="1100" b="1" spc="95" dirty="0">
                <a:solidFill>
                  <a:srgbClr val="0000FF"/>
                </a:solidFill>
                <a:latin typeface="Calibri"/>
                <a:cs typeface="Calibri"/>
              </a:rPr>
              <a:t>text</a:t>
            </a:r>
            <a:r>
              <a:rPr sz="1100" b="1" spc="2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latin typeface="SimSun"/>
                <a:cs typeface="SimSun"/>
              </a:rPr>
              <a:t>{</a:t>
            </a:r>
            <a:endParaRPr sz="1100">
              <a:latin typeface="SimSun"/>
              <a:cs typeface="SimSun"/>
            </a:endParaRPr>
          </a:p>
          <a:p>
            <a:pPr marL="274320" marR="2384425">
              <a:lnSpc>
                <a:spcPct val="102600"/>
              </a:lnSpc>
            </a:pPr>
            <a:r>
              <a:rPr sz="1100" b="1" spc="20" dirty="0">
                <a:solidFill>
                  <a:srgbClr val="007F00"/>
                </a:solidFill>
                <a:latin typeface="Calibri"/>
                <a:cs typeface="Calibri"/>
              </a:rPr>
              <a:t>max-width</a:t>
            </a:r>
            <a:r>
              <a:rPr sz="1100" spc="20" dirty="0">
                <a:latin typeface="SimSun"/>
                <a:cs typeface="SimSun"/>
              </a:rPr>
              <a:t>: </a:t>
            </a:r>
            <a:r>
              <a:rPr sz="1100" spc="-10" dirty="0">
                <a:solidFill>
                  <a:srgbClr val="666666"/>
                </a:solidFill>
                <a:latin typeface="SimSun"/>
                <a:cs typeface="SimSun"/>
              </a:rPr>
              <a:t>40</a:t>
            </a:r>
            <a:r>
              <a:rPr sz="1100" b="1" spc="-10" dirty="0">
                <a:solidFill>
                  <a:srgbClr val="AF003F"/>
                </a:solidFill>
                <a:latin typeface="Calibri"/>
                <a:cs typeface="Calibri"/>
              </a:rPr>
              <a:t>rem</a:t>
            </a:r>
            <a:r>
              <a:rPr sz="1100" spc="-10" dirty="0">
                <a:latin typeface="SimSun"/>
                <a:cs typeface="SimSun"/>
              </a:rPr>
              <a:t>; </a:t>
            </a:r>
            <a:r>
              <a:rPr sz="1100" spc="-5" dirty="0">
                <a:latin typeface="SimSun"/>
                <a:cs typeface="SimSun"/>
              </a:rPr>
              <a:t> </a:t>
            </a:r>
            <a:r>
              <a:rPr sz="1100" b="1" spc="90" dirty="0">
                <a:solidFill>
                  <a:srgbClr val="007F00"/>
                </a:solidFill>
                <a:latin typeface="Calibri"/>
                <a:cs typeface="Calibri"/>
              </a:rPr>
              <a:t>margin-right</a:t>
            </a:r>
            <a:r>
              <a:rPr sz="1100" spc="90" dirty="0">
                <a:latin typeface="SimSun"/>
                <a:cs typeface="SimSun"/>
              </a:rPr>
              <a:t>:</a:t>
            </a:r>
            <a:r>
              <a:rPr sz="1100" spc="-50" dirty="0">
                <a:latin typeface="SimSun"/>
                <a:cs typeface="SimSun"/>
              </a:rPr>
              <a:t> </a:t>
            </a:r>
            <a:r>
              <a:rPr sz="1100" b="1" spc="40" dirty="0">
                <a:solidFill>
                  <a:srgbClr val="007F00"/>
                </a:solidFill>
                <a:latin typeface="Calibri"/>
                <a:cs typeface="Calibri"/>
              </a:rPr>
              <a:t>auto</a:t>
            </a:r>
            <a:r>
              <a:rPr sz="1100" spc="40" dirty="0">
                <a:latin typeface="SimSun"/>
                <a:cs typeface="SimSun"/>
              </a:rPr>
              <a:t>; </a:t>
            </a:r>
            <a:r>
              <a:rPr sz="1100" spc="-540" dirty="0">
                <a:latin typeface="SimSun"/>
                <a:cs typeface="SimSun"/>
              </a:rPr>
              <a:t> </a:t>
            </a:r>
            <a:r>
              <a:rPr sz="1100" b="1" spc="100" dirty="0">
                <a:solidFill>
                  <a:srgbClr val="007F00"/>
                </a:solidFill>
                <a:latin typeface="Calibri"/>
                <a:cs typeface="Calibri"/>
              </a:rPr>
              <a:t>margin-left</a:t>
            </a:r>
            <a:r>
              <a:rPr sz="1100" spc="100" dirty="0">
                <a:latin typeface="SimSun"/>
                <a:cs typeface="SimSun"/>
              </a:rPr>
              <a:t>:</a:t>
            </a:r>
            <a:r>
              <a:rPr sz="1100" spc="-15" dirty="0">
                <a:latin typeface="SimSun"/>
                <a:cs typeface="SimSun"/>
              </a:rPr>
              <a:t> </a:t>
            </a:r>
            <a:r>
              <a:rPr sz="1100" b="1" spc="40" dirty="0">
                <a:solidFill>
                  <a:srgbClr val="007F00"/>
                </a:solidFill>
                <a:latin typeface="Calibri"/>
                <a:cs typeface="Calibri"/>
              </a:rPr>
              <a:t>auto</a:t>
            </a:r>
            <a:r>
              <a:rPr sz="1100" spc="40" dirty="0">
                <a:latin typeface="SimSun"/>
                <a:cs typeface="SimSun"/>
              </a:rPr>
              <a:t>;</a:t>
            </a:r>
            <a:endParaRPr sz="1100">
              <a:latin typeface="SimSun"/>
              <a:cs typeface="SimSun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20" dirty="0">
                <a:latin typeface="SimSun"/>
                <a:cs typeface="SimSun"/>
              </a:rPr>
              <a:t>}</a:t>
            </a:r>
            <a:endParaRPr sz="1100">
              <a:latin typeface="SimSun"/>
              <a:cs typeface="SimSu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2484818"/>
            <a:ext cx="65201" cy="6520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165" y="2866923"/>
            <a:ext cx="65201" cy="6520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3346500"/>
            <a:ext cx="4608195" cy="109855"/>
            <a:chOff x="0" y="3346500"/>
            <a:chExt cx="4608195" cy="109855"/>
          </a:xfrm>
        </p:grpSpPr>
        <p:sp>
          <p:nvSpPr>
            <p:cNvPr id="27" name="object 27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1AC3872-863A-2A38-DD47-81A674EC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432863"/>
            <a:ext cx="4610100" cy="25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133" y="326174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9516" y="325777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56648" y="3176513"/>
            <a:ext cx="1081405" cy="1631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60"/>
              </a:spcBef>
            </a:pPr>
            <a:r>
              <a:rPr sz="400" spc="-30" dirty="0">
                <a:latin typeface="Trebuchet MS"/>
                <a:cs typeface="Trebuchet MS"/>
                <a:hlinkClick r:id="rId2" action="ppaction://hlinksldjump"/>
              </a:rPr>
              <a:t>.</a:t>
            </a:r>
            <a:r>
              <a:rPr sz="400" spc="105" dirty="0">
                <a:latin typeface="Trebuchet MS"/>
                <a:cs typeface="Trebuchet MS"/>
              </a:rPr>
              <a:t>   </a:t>
            </a:r>
            <a:r>
              <a:rPr sz="400" spc="-30" dirty="0">
                <a:latin typeface="Trebuchet MS"/>
                <a:cs typeface="Trebuchet MS"/>
                <a:hlinkClick r:id="rId3" action="ppaction://hlinksldjump"/>
              </a:rPr>
              <a:t>.</a:t>
            </a:r>
            <a:r>
              <a:rPr sz="400" spc="110" dirty="0">
                <a:latin typeface="Trebuchet MS"/>
                <a:cs typeface="Trebuchet MS"/>
                <a:hlinkClick r:id="rId3" action="ppaction://hlinksldjump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3" action="ppaction://hlinksldjump"/>
              </a:rPr>
              <a:t>.</a:t>
            </a:r>
            <a:r>
              <a:rPr sz="400" spc="130" dirty="0">
                <a:latin typeface="Trebuchet MS"/>
                <a:cs typeface="Trebuchet MS"/>
              </a:rPr>
              <a:t> </a:t>
            </a:r>
            <a:r>
              <a:rPr sz="400" spc="13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4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</a:rPr>
              <a:t> </a:t>
            </a:r>
            <a:r>
              <a:rPr sz="400" spc="6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4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</a:rPr>
              <a:t> </a:t>
            </a:r>
            <a:r>
              <a:rPr sz="400" spc="6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3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  <a:hlinkClick r:id="rId3" action="ppaction://hlinksldjump"/>
              </a:rPr>
              <a:t> </a:t>
            </a:r>
            <a:r>
              <a:rPr sz="400" spc="65" dirty="0">
                <a:latin typeface="Trebuchet MS"/>
                <a:cs typeface="Trebuchet MS"/>
                <a:hlinkClick r:id="rId3" action="ppaction://hlinksldjump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3" action="ppaction://hlinksldjump"/>
              </a:rPr>
              <a:t>.</a:t>
            </a:r>
            <a:r>
              <a:rPr sz="400" spc="130" dirty="0">
                <a:latin typeface="Trebuchet MS"/>
                <a:cs typeface="Trebuchet MS"/>
              </a:rPr>
              <a:t> </a:t>
            </a:r>
            <a:r>
              <a:rPr sz="400" spc="13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4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</a:rPr>
              <a:t> </a:t>
            </a:r>
            <a:r>
              <a:rPr sz="400" spc="6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</a:rPr>
              <a:t> </a:t>
            </a:r>
            <a:r>
              <a:rPr sz="400" spc="6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  <a:hlinkClick r:id="rId5" action="ppaction://hlinksldjump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r>
              <a:rPr sz="400" spc="130" dirty="0">
                <a:latin typeface="Trebuchet MS"/>
                <a:cs typeface="Trebuchet MS"/>
              </a:rPr>
              <a:t> </a:t>
            </a:r>
            <a:r>
              <a:rPr sz="400" spc="13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6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</a:rPr>
              <a:t> </a:t>
            </a:r>
            <a:r>
              <a:rPr sz="400" spc="6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</a:rPr>
              <a:t> </a:t>
            </a:r>
            <a:r>
              <a:rPr sz="400" spc="6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r>
              <a:rPr sz="400" spc="60" dirty="0"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sz="400" spc="65" dirty="0">
                <a:latin typeface="Trebuchet MS"/>
                <a:cs typeface="Trebuchet MS"/>
                <a:hlinkClick r:id="rId5" action="ppaction://hlinksldjump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endParaRPr sz="400">
              <a:latin typeface="Trebuchet MS"/>
              <a:cs typeface="Trebuchet MS"/>
            </a:endParaRPr>
          </a:p>
          <a:p>
            <a:pPr marR="55244" algn="r">
              <a:lnSpc>
                <a:spcPct val="100000"/>
              </a:lnSpc>
              <a:spcBef>
                <a:spcPts val="215"/>
              </a:spcBef>
            </a:pPr>
            <a:r>
              <a:rPr sz="400" spc="-30" dirty="0">
                <a:latin typeface="Trebuchet MS"/>
                <a:cs typeface="Trebuchet MS"/>
                <a:hlinkClick r:id="rId2" action="ppaction://hlinksldjump"/>
              </a:rPr>
              <a:t>.</a:t>
            </a:r>
            <a:r>
              <a:rPr sz="400" spc="114" dirty="0">
                <a:latin typeface="Trebuchet MS"/>
                <a:cs typeface="Trebuchet MS"/>
                <a:hlinkClick r:id="rId2" action="ppaction://hlinksldjump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2" action="ppaction://hlinksldjump"/>
              </a:rPr>
              <a:t>.</a:t>
            </a:r>
            <a:r>
              <a:rPr sz="400" spc="105" dirty="0">
                <a:latin typeface="Trebuchet MS"/>
                <a:cs typeface="Trebuchet MS"/>
              </a:rPr>
              <a:t>   </a:t>
            </a:r>
            <a:r>
              <a:rPr sz="400" spc="-30" dirty="0">
                <a:latin typeface="Trebuchet MS"/>
                <a:cs typeface="Trebuchet MS"/>
                <a:hlinkClick r:id="rId3" action="ppaction://hlinksldjump"/>
              </a:rPr>
              <a:t>.</a:t>
            </a:r>
            <a:r>
              <a:rPr sz="400" spc="85" dirty="0">
                <a:latin typeface="Trebuchet MS"/>
                <a:cs typeface="Trebuchet MS"/>
              </a:rPr>
              <a:t>   </a:t>
            </a:r>
            <a:r>
              <a:rPr sz="400" spc="-30" dirty="0">
                <a:latin typeface="Trebuchet MS"/>
                <a:cs typeface="Trebuchet MS"/>
                <a:hlinkClick r:id="rId2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  <a:hlinkClick r:id="rId2" action="ppaction://hlinksldjump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2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</a:rPr>
              <a:t> </a:t>
            </a:r>
            <a:r>
              <a:rPr sz="400" spc="70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4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4" action="ppaction://hlinksldjump"/>
              </a:rPr>
              <a:t>.</a:t>
            </a:r>
            <a:r>
              <a:rPr sz="400" spc="130" dirty="0">
                <a:latin typeface="Trebuchet MS"/>
                <a:cs typeface="Trebuchet MS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2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  <a:hlinkClick r:id="rId2" action="ppaction://hlinksldjump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2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4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r>
              <a:rPr sz="400" spc="130" dirty="0">
                <a:latin typeface="Trebuchet MS"/>
                <a:cs typeface="Trebuchet MS"/>
              </a:rPr>
              <a:t> </a:t>
            </a:r>
            <a:r>
              <a:rPr sz="400" spc="135" dirty="0">
                <a:latin typeface="Trebuchet MS"/>
                <a:cs typeface="Trebuchet MS"/>
              </a:rPr>
              <a:t> </a:t>
            </a:r>
            <a:r>
              <a:rPr sz="400" spc="-30" dirty="0">
                <a:latin typeface="Trebuchet MS"/>
                <a:cs typeface="Trebuchet MS"/>
                <a:hlinkClick r:id="rId7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  <a:hlinkClick r:id="rId7" action="ppaction://hlinksldjump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7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6" action="ppaction://hlinksldjump"/>
              </a:rPr>
              <a:t>.</a:t>
            </a:r>
            <a:r>
              <a:rPr sz="400" spc="65" dirty="0">
                <a:latin typeface="Trebuchet MS"/>
                <a:cs typeface="Trebuchet MS"/>
              </a:rPr>
              <a:t>  </a:t>
            </a:r>
            <a:r>
              <a:rPr sz="400" spc="-30" dirty="0">
                <a:latin typeface="Trebuchet MS"/>
                <a:cs typeface="Trebuchet MS"/>
                <a:hlinkClick r:id="rId5" action="ppaction://hlinksldjump"/>
              </a:rPr>
              <a:t>.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300" y="72654"/>
            <a:ext cx="92201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190" dirty="0">
                <a:solidFill>
                  <a:srgbClr val="3333B2"/>
                </a:solidFill>
                <a:latin typeface="Georgia"/>
                <a:cs typeface="Georgia"/>
              </a:rPr>
              <a:t>K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ontrast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352824"/>
            <a:ext cx="4608195" cy="3103245"/>
            <a:chOff x="0" y="352824"/>
            <a:chExt cx="4608195" cy="310324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626" y="352824"/>
              <a:ext cx="3464749" cy="305080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4986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95" dirty="0">
                <a:latin typeface="Georgia"/>
                <a:cs typeface="Georgia"/>
              </a:rPr>
              <a:t>D</a:t>
            </a:r>
            <a:r>
              <a:rPr b="0" cap="small" spc="105" dirty="0">
                <a:latin typeface="Georgia"/>
                <a:cs typeface="Georgia"/>
              </a:rPr>
              <a:t>al</a:t>
            </a:r>
            <a:r>
              <a:rPr b="0" spc="35" dirty="0">
                <a:latin typeface="Georgia"/>
                <a:cs typeface="Georgia"/>
              </a:rPr>
              <a:t>ší</a:t>
            </a:r>
            <a:r>
              <a:rPr b="0" dirty="0">
                <a:latin typeface="Georgia"/>
                <a:cs typeface="Georgia"/>
              </a:rPr>
              <a:t>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cap="small" spc="110" dirty="0">
                <a:latin typeface="Georgia"/>
                <a:cs typeface="Georgia"/>
              </a:rPr>
              <a:t>m</a:t>
            </a:r>
            <a:r>
              <a:rPr b="0" cap="small" spc="-15" dirty="0">
                <a:latin typeface="Georgia"/>
                <a:cs typeface="Georgia"/>
              </a:rPr>
              <a:t>a</a:t>
            </a:r>
            <a:r>
              <a:rPr b="0" cap="small" spc="90" dirty="0">
                <a:latin typeface="Georgia"/>
                <a:cs typeface="Georgia"/>
              </a:rPr>
              <a:t>teriá</a:t>
            </a:r>
            <a:r>
              <a:rPr b="0" cap="small" spc="-10" dirty="0">
                <a:latin typeface="Georgia"/>
                <a:cs typeface="Georgia"/>
              </a:rPr>
              <a:t>l</a:t>
            </a:r>
            <a:r>
              <a:rPr b="0" cap="small" spc="200" dirty="0">
                <a:latin typeface="Georgia"/>
                <a:cs typeface="Georgia"/>
              </a:rPr>
              <a:t>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037247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978403"/>
            <a:ext cx="3745229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25" dirty="0">
                <a:latin typeface="Tahoma"/>
                <a:cs typeface="Tahoma"/>
              </a:rPr>
              <a:t>pružná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typografie: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https://www.smashingmagazine.com/2016/05/fluid</a:t>
            </a:r>
            <a:r>
              <a:rPr sz="900" spc="65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-</a:t>
            </a:r>
            <a:r>
              <a:rPr sz="900" spc="20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typography/</a:t>
            </a:r>
            <a:r>
              <a:rPr sz="900" spc="-145" dirty="0">
                <a:solidFill>
                  <a:srgbClr val="00008A"/>
                </a:solidFill>
                <a:latin typeface="SimSun"/>
                <a:cs typeface="SimSun"/>
                <a:hlinkClick r:id="rId3"/>
              </a:rPr>
              <a:t> </a:t>
            </a:r>
            <a:r>
              <a:rPr sz="900" spc="-30" dirty="0">
                <a:latin typeface="Tahoma"/>
                <a:cs typeface="Tahoma"/>
              </a:rPr>
              <a:t>a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20" dirty="0">
                <a:solidFill>
                  <a:srgbClr val="00008A"/>
                </a:solidFill>
                <a:latin typeface="SimSun"/>
                <a:cs typeface="SimSun"/>
                <a:hlinkClick r:id="rId4"/>
              </a:rPr>
              <a:t>https://www.vzhurudolu.cz/prirucka/reseni-elasticka-typografie</a:t>
            </a:r>
            <a:endParaRPr sz="9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900" spc="-10" dirty="0">
                <a:latin typeface="Tahoma"/>
                <a:cs typeface="Tahoma"/>
              </a:rPr>
              <a:t>interaktivní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nástroj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pro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nastavení</a:t>
            </a:r>
            <a:r>
              <a:rPr sz="900" spc="3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CSS</a:t>
            </a:r>
            <a:r>
              <a:rPr sz="900" spc="3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deklarací: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20" dirty="0">
                <a:solidFill>
                  <a:srgbClr val="00008A"/>
                </a:solidFill>
                <a:latin typeface="SimSun"/>
                <a:cs typeface="SimSun"/>
                <a:hlinkClick r:id="rId5"/>
              </a:rPr>
              <a:t>https://www.gridlover.net/try</a:t>
            </a:r>
            <a:endParaRPr sz="900">
              <a:latin typeface="SimSun"/>
              <a:cs typeface="SimSun"/>
            </a:endParaRPr>
          </a:p>
          <a:p>
            <a:pPr marL="12700" marR="1504315">
              <a:lnSpc>
                <a:spcPct val="138400"/>
              </a:lnSpc>
            </a:pPr>
            <a:r>
              <a:rPr sz="900" spc="20" dirty="0">
                <a:latin typeface="SimSun"/>
                <a:cs typeface="SimSun"/>
              </a:rPr>
              <a:t>jednotky.pdf</a:t>
            </a:r>
            <a:r>
              <a:rPr sz="900" spc="-145" dirty="0">
                <a:latin typeface="SimSun"/>
                <a:cs typeface="SimSun"/>
              </a:rPr>
              <a:t> </a:t>
            </a:r>
            <a:r>
              <a:rPr sz="900" spc="-45" dirty="0">
                <a:latin typeface="Tahoma"/>
                <a:cs typeface="Tahoma"/>
              </a:rPr>
              <a:t>ve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studij</a:t>
            </a:r>
            <a:r>
              <a:rPr sz="900" spc="-15" dirty="0">
                <a:latin typeface="Tahoma"/>
                <a:cs typeface="Tahoma"/>
              </a:rPr>
              <a:t>ních</a:t>
            </a:r>
            <a:r>
              <a:rPr sz="900" spc="2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materiálech  fonty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zdarma:</a:t>
            </a:r>
            <a:r>
              <a:rPr sz="900" spc="95" dirty="0"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0008A"/>
                </a:solidFill>
                <a:latin typeface="SimSun"/>
                <a:cs typeface="SimSun"/>
                <a:hlinkClick r:id="rId6"/>
              </a:rPr>
              <a:t>https://fonts.google.com/ </a:t>
            </a:r>
            <a:r>
              <a:rPr sz="900" spc="-434" dirty="0">
                <a:solidFill>
                  <a:srgbClr val="00008A"/>
                </a:solidFill>
                <a:latin typeface="SimSun"/>
                <a:cs typeface="SimSun"/>
              </a:rPr>
              <a:t> </a:t>
            </a:r>
            <a:r>
              <a:rPr sz="900" spc="-30" dirty="0">
                <a:latin typeface="Tahoma"/>
                <a:cs typeface="Tahoma"/>
              </a:rPr>
              <a:t>vhodné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páry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fontů:</a:t>
            </a:r>
            <a:r>
              <a:rPr sz="900" spc="105" dirty="0">
                <a:latin typeface="Tahoma"/>
                <a:cs typeface="Tahoma"/>
              </a:rPr>
              <a:t> </a:t>
            </a:r>
            <a:r>
              <a:rPr sz="900" spc="20" dirty="0">
                <a:solidFill>
                  <a:srgbClr val="00008A"/>
                </a:solidFill>
                <a:latin typeface="SimSun"/>
                <a:cs typeface="SimSun"/>
                <a:hlinkClick r:id="rId7"/>
              </a:rPr>
              <a:t>https://fontpair.co/</a:t>
            </a:r>
            <a:endParaRPr sz="90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65" y="1505381"/>
            <a:ext cx="65201" cy="652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834349"/>
            <a:ext cx="65201" cy="652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1165" y="2024138"/>
            <a:ext cx="65201" cy="652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1165" y="2213927"/>
            <a:ext cx="65201" cy="6520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E50C7-942D-19C0-88C9-C7C83860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3A354D-801C-CEFE-B880-BCAEA9A8AC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69FF8D4-DCE1-3430-338F-B2A6F486189B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C4E3E1-731E-36FC-87B5-2010F08D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6375"/>
            <a:ext cx="4610100" cy="135819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5E10B2F-46D9-957F-567B-A5870034B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3183"/>
            <a:ext cx="4610100" cy="13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9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FBF518-21F6-CF9D-0D2F-BCA39E70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196975"/>
            <a:ext cx="4079240" cy="1015663"/>
          </a:xfrm>
        </p:spPr>
        <p:txBody>
          <a:bodyPr/>
          <a:lstStyle/>
          <a:p>
            <a:pPr algn="ctr"/>
            <a:r>
              <a:rPr lang="sk-SK" sz="6600" dirty="0">
                <a:hlinkClick r:id="rId2"/>
              </a:rPr>
              <a:t>FLEX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2250146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FBF518-21F6-CF9D-0D2F-BCA39E70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196975"/>
            <a:ext cx="4079240" cy="1015663"/>
          </a:xfrm>
        </p:spPr>
        <p:txBody>
          <a:bodyPr/>
          <a:lstStyle/>
          <a:p>
            <a:pPr algn="ctr"/>
            <a:r>
              <a:rPr lang="sk-SK" sz="6600" dirty="0">
                <a:hlinkClick r:id="rId2"/>
              </a:rPr>
              <a:t>GRID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49818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329" y="627302"/>
            <a:ext cx="111379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0" spc="-70" dirty="0">
                <a:solidFill>
                  <a:srgbClr val="000000"/>
                </a:solidFill>
                <a:latin typeface="Tahoma"/>
                <a:cs typeface="Tahoma"/>
              </a:rPr>
              <a:t>Ptejte</a:t>
            </a:r>
            <a:r>
              <a:rPr sz="2450" b="0"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50" b="0" spc="-229" dirty="0">
                <a:solidFill>
                  <a:srgbClr val="000000"/>
                </a:solidFill>
                <a:latin typeface="Tahoma"/>
                <a:cs typeface="Tahoma"/>
              </a:rPr>
              <a:t>se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977" y="1114169"/>
            <a:ext cx="1711960" cy="100014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23570" marR="614680" indent="-1270" algn="just">
              <a:lnSpc>
                <a:spcPct val="102600"/>
              </a:lnSpc>
              <a:spcBef>
                <a:spcPts val="55"/>
              </a:spcBef>
            </a:pPr>
            <a:r>
              <a:rPr sz="1100" spc="-30" dirty="0">
                <a:latin typeface="Tahoma"/>
                <a:cs typeface="Tahoma"/>
              </a:rPr>
              <a:t>kdy</a:t>
            </a:r>
            <a:r>
              <a:rPr sz="1100" spc="-65" dirty="0">
                <a:latin typeface="Tahoma"/>
                <a:cs typeface="Tahoma"/>
              </a:rPr>
              <a:t>k</a:t>
            </a:r>
            <a:r>
              <a:rPr sz="1100" spc="-20" dirty="0">
                <a:latin typeface="Tahoma"/>
                <a:cs typeface="Tahoma"/>
              </a:rPr>
              <a:t>oliv  </a:t>
            </a:r>
            <a:r>
              <a:rPr sz="1100" spc="-45" dirty="0">
                <a:latin typeface="Tahoma"/>
                <a:cs typeface="Tahoma"/>
              </a:rPr>
              <a:t>kde</a:t>
            </a:r>
            <a:r>
              <a:rPr sz="1100" spc="-80" dirty="0">
                <a:latin typeface="Tahoma"/>
                <a:cs typeface="Tahoma"/>
              </a:rPr>
              <a:t>k</a:t>
            </a:r>
            <a:r>
              <a:rPr sz="1100" spc="-20" dirty="0">
                <a:latin typeface="Tahoma"/>
                <a:cs typeface="Tahoma"/>
              </a:rPr>
              <a:t>oliv  </a:t>
            </a:r>
            <a:r>
              <a:rPr sz="1100" spc="-30" dirty="0">
                <a:latin typeface="Tahoma"/>
                <a:cs typeface="Tahoma"/>
              </a:rPr>
              <a:t>jakkoliv</a:t>
            </a:r>
            <a:endParaRPr sz="11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b="1" spc="-80" dirty="0">
                <a:latin typeface="Arial"/>
                <a:cs typeface="Arial"/>
              </a:rPr>
              <a:t>co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nejdřív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265" dirty="0">
                <a:latin typeface="Arial"/>
                <a:cs typeface="Arial"/>
              </a:rPr>
              <a:t>…</a:t>
            </a:r>
            <a:endParaRPr sz="1100" dirty="0">
              <a:latin typeface="Arial"/>
              <a:cs typeface="Arial"/>
            </a:endParaRPr>
          </a:p>
          <a:p>
            <a:pPr marL="12700" marR="5080" algn="ctr">
              <a:lnSpc>
                <a:spcPct val="102699"/>
              </a:lnSpc>
              <a:spcBef>
                <a:spcPts val="1090"/>
              </a:spcBef>
            </a:pPr>
            <a:r>
              <a:rPr sz="1100" spc="-45" dirty="0">
                <a:latin typeface="Tahoma"/>
                <a:cs typeface="Tahoma"/>
              </a:rPr>
              <a:t>e-mail:</a:t>
            </a:r>
            <a:r>
              <a:rPr sz="1100" spc="55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  <a:hlinkClick r:id="rId3"/>
              </a:rPr>
              <a:t>451242@mail.muni.cz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66E9A-6B29-C444-8CDC-F9CACEDB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84083"/>
            <a:ext cx="1896465" cy="215444"/>
          </a:xfrm>
        </p:spPr>
        <p:txBody>
          <a:bodyPr/>
          <a:lstStyle/>
          <a:p>
            <a:r>
              <a:rPr lang="sk-SK" dirty="0" err="1"/>
              <a:t>Autoformat</a:t>
            </a:r>
            <a:r>
              <a:rPr lang="sk-SK" dirty="0"/>
              <a:t> on </a:t>
            </a:r>
            <a:r>
              <a:rPr lang="sk-SK" dirty="0" err="1"/>
              <a:t>save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5EF43A-0FED-DA83-E73D-B469ED7A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" y="324714"/>
            <a:ext cx="4101515" cy="338554"/>
          </a:xfrm>
        </p:spPr>
        <p:txBody>
          <a:bodyPr/>
          <a:lstStyle/>
          <a:p>
            <a:r>
              <a:rPr lang="sk-SK" dirty="0"/>
              <a:t>https://blog.yogeshchavan.dev/automatically-format-code-on-file-save-in-visual-studio-code-using-prettier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BACEB1B-5022-44A6-F26C-019AB81C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66" y="688455"/>
            <a:ext cx="3886200" cy="118063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C6D77B5-BE78-A74F-DEDF-91FF046A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090"/>
            <a:ext cx="4610100" cy="13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9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5722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180" dirty="0">
                <a:latin typeface="Georgia"/>
                <a:cs typeface="Georgia"/>
              </a:rPr>
              <a:t>VSC</a:t>
            </a:r>
            <a:r>
              <a:rPr b="0" cap="small" spc="80" dirty="0">
                <a:latin typeface="Georgia"/>
                <a:cs typeface="Georgia"/>
              </a:rPr>
              <a:t>ode</a:t>
            </a:r>
            <a:r>
              <a:rPr b="0" spc="80" dirty="0">
                <a:latin typeface="Georgia"/>
                <a:cs typeface="Georgia"/>
              </a:rPr>
              <a:t>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cap="small" spc="100" dirty="0">
                <a:latin typeface="Georgia"/>
                <a:cs typeface="Georgia"/>
              </a:rPr>
              <a:t>skr</a:t>
            </a:r>
            <a:r>
              <a:rPr b="0" cap="small" spc="10" dirty="0">
                <a:latin typeface="Georgia"/>
                <a:cs typeface="Georgia"/>
              </a:rPr>
              <a:t>a</a:t>
            </a:r>
            <a:r>
              <a:rPr b="0" cap="small" spc="170" dirty="0">
                <a:latin typeface="Georgia"/>
                <a:cs typeface="Georgia"/>
              </a:rPr>
              <a:t>tky</a:t>
            </a: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44" y="350282"/>
            <a:ext cx="3464749" cy="264490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4615" y="3042062"/>
            <a:ext cx="3893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00008A"/>
                </a:solidFill>
                <a:latin typeface="Tahoma"/>
                <a:cs typeface="Tahoma"/>
                <a:hlinkClick r:id="rId3"/>
              </a:rPr>
              <a:t>https://code.visualstudio.com/shortcuts/keyboard-shortcuts-windows.pdf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3346500"/>
            <a:ext cx="4608195" cy="109855"/>
            <a:chOff x="0" y="3346500"/>
            <a:chExt cx="4608195" cy="109855"/>
          </a:xfrm>
        </p:grpSpPr>
        <p:sp>
          <p:nvSpPr>
            <p:cNvPr id="25" name="object 25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95300" y="72654"/>
            <a:ext cx="14535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90" dirty="0">
                <a:solidFill>
                  <a:srgbClr val="3333B2"/>
                </a:solidFill>
                <a:latin typeface="Georgia"/>
                <a:cs typeface="Georgia"/>
              </a:rPr>
              <a:t>S</a:t>
            </a:r>
            <a:r>
              <a:rPr sz="1400" cap="small" spc="120" dirty="0">
                <a:solidFill>
                  <a:srgbClr val="3333B2"/>
                </a:solidFill>
                <a:latin typeface="Georgia"/>
                <a:cs typeface="Georgia"/>
              </a:rPr>
              <a:t>t</a:t>
            </a:r>
            <a:r>
              <a:rPr sz="1400" cap="small" spc="100" dirty="0">
                <a:solidFill>
                  <a:srgbClr val="3333B2"/>
                </a:solidFill>
                <a:latin typeface="Georgia"/>
                <a:cs typeface="Georgia"/>
              </a:rPr>
              <a:t>r</a:t>
            </a:r>
            <a:r>
              <a:rPr sz="1400" cap="small" spc="105" dirty="0">
                <a:solidFill>
                  <a:srgbClr val="3333B2"/>
                </a:solidFill>
                <a:latin typeface="Georgia"/>
                <a:cs typeface="Georgia"/>
              </a:rPr>
              <a:t>uktura</a:t>
            </a:r>
            <a:r>
              <a:rPr sz="1400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1400" spc="135" dirty="0">
                <a:solidFill>
                  <a:srgbClr val="3333B2"/>
                </a:solidFill>
                <a:latin typeface="Georgia"/>
                <a:cs typeface="Georgia"/>
              </a:rPr>
              <a:t>CSS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805" y="1250914"/>
            <a:ext cx="3440393" cy="68807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0" y="3346500"/>
            <a:ext cx="4608195" cy="109855"/>
            <a:chOff x="0" y="3346500"/>
            <a:chExt cx="4608195" cy="109855"/>
          </a:xfrm>
        </p:grpSpPr>
        <p:sp>
          <p:nvSpPr>
            <p:cNvPr id="19" name="object 19"/>
            <p:cNvSpPr/>
            <p:nvPr/>
          </p:nvSpPr>
          <p:spPr>
            <a:xfrm>
              <a:off x="0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5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5976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1952" y="3346500"/>
              <a:ext cx="1536065" cy="109855"/>
            </a:xfrm>
            <a:custGeom>
              <a:avLst/>
              <a:gdLst/>
              <a:ahLst/>
              <a:cxnLst/>
              <a:rect l="l" t="t" r="r" b="b"/>
              <a:pathLst>
                <a:path w="1536064" h="109854">
                  <a:moveTo>
                    <a:pt x="1535976" y="0"/>
                  </a:moveTo>
                  <a:lnTo>
                    <a:pt x="0" y="0"/>
                  </a:lnTo>
                  <a:lnTo>
                    <a:pt x="0" y="109550"/>
                  </a:lnTo>
                  <a:lnTo>
                    <a:pt x="1535976" y="109550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2654"/>
            <a:ext cx="14198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cap="small" spc="225" dirty="0">
                <a:latin typeface="Georgia"/>
                <a:cs typeface="Georgia"/>
              </a:rPr>
              <a:t>p</a:t>
            </a:r>
            <a:r>
              <a:rPr b="0" cap="small" spc="220" dirty="0">
                <a:latin typeface="Georgia"/>
                <a:cs typeface="Georgia"/>
              </a:rPr>
              <a:t>r</a:t>
            </a:r>
            <a:r>
              <a:rPr b="0" cap="small" spc="95" dirty="0">
                <a:latin typeface="Georgia"/>
                <a:cs typeface="Georgia"/>
              </a:rPr>
              <a:t>ocvi</a:t>
            </a:r>
            <a:r>
              <a:rPr b="0" spc="210" dirty="0">
                <a:latin typeface="Georgia"/>
                <a:cs typeface="Georgia"/>
              </a:rPr>
              <a:t>č</a:t>
            </a:r>
            <a:r>
              <a:rPr b="0" cap="small" spc="55" dirty="0">
                <a:latin typeface="Georgia"/>
                <a:cs typeface="Georgia"/>
              </a:rPr>
              <a:t>o</a:t>
            </a:r>
            <a:r>
              <a:rPr b="0" cap="small" spc="15" dirty="0">
                <a:latin typeface="Georgia"/>
                <a:cs typeface="Georgia"/>
              </a:rPr>
              <a:t>v</a:t>
            </a:r>
            <a:r>
              <a:rPr b="0" cap="small" spc="85" dirty="0">
                <a:latin typeface="Georgia"/>
                <a:cs typeface="Georgia"/>
              </a:rPr>
              <a:t>án</a:t>
            </a:r>
            <a:r>
              <a:rPr b="0" spc="20" dirty="0">
                <a:latin typeface="Georgia"/>
                <a:cs typeface="Georgia"/>
              </a:rPr>
              <a:t>í</a:t>
            </a:r>
            <a:r>
              <a:rPr b="0" dirty="0">
                <a:latin typeface="Georgia"/>
                <a:cs typeface="Georgia"/>
              </a:rPr>
              <a:t> </a:t>
            </a:r>
            <a:r>
              <a:rPr b="0" spc="-1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165" y="1182420"/>
            <a:ext cx="65201" cy="652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564525"/>
            <a:ext cx="65201" cy="652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165" y="1774558"/>
            <a:ext cx="65201" cy="652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65" y="1984590"/>
            <a:ext cx="65201" cy="65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5844" y="830522"/>
            <a:ext cx="4206875" cy="124264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00" spc="-50" dirty="0">
                <a:latin typeface="Lucida Sans Unicode"/>
                <a:cs typeface="Lucida Sans Unicode"/>
              </a:rPr>
              <a:t>GODMODE:</a:t>
            </a:r>
            <a:endParaRPr sz="1200" dirty="0">
              <a:latin typeface="Lucida Sans Unicode"/>
              <a:cs typeface="Lucida Sans Unicode"/>
            </a:endParaRPr>
          </a:p>
          <a:p>
            <a:pPr marL="289560">
              <a:lnSpc>
                <a:spcPct val="100000"/>
              </a:lnSpc>
              <a:spcBef>
                <a:spcPts val="330"/>
              </a:spcBef>
            </a:pPr>
            <a:r>
              <a:rPr sz="1100" spc="-50" dirty="0" err="1">
                <a:latin typeface="Tahoma"/>
                <a:cs typeface="Tahoma"/>
              </a:rPr>
              <a:t>případně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vyberte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jen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část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textu,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kterou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vložíte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0" dirty="0">
                <a:latin typeface="Tahoma"/>
                <a:cs typeface="Tahoma"/>
              </a:rPr>
              <a:t>do</a:t>
            </a:r>
            <a:r>
              <a:rPr sz="1100" spc="2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25" dirty="0">
                <a:latin typeface="SimSun"/>
                <a:cs typeface="SimSun"/>
              </a:rPr>
              <a:t>&lt;</a:t>
            </a:r>
            <a:r>
              <a:rPr sz="1100" b="1" spc="25" dirty="0">
                <a:solidFill>
                  <a:srgbClr val="007F00"/>
                </a:solidFill>
                <a:latin typeface="Calibri"/>
                <a:cs typeface="Calibri"/>
              </a:rPr>
              <a:t>span</a:t>
            </a:r>
            <a:r>
              <a:rPr sz="1100" spc="25" dirty="0">
                <a:latin typeface="SimSun"/>
                <a:cs typeface="SimSun"/>
              </a:rPr>
              <a:t>&gt;</a:t>
            </a:r>
            <a:endParaRPr sz="1100" dirty="0">
              <a:latin typeface="SimSun"/>
              <a:cs typeface="SimSun"/>
            </a:endParaRPr>
          </a:p>
          <a:p>
            <a:pPr marL="289560">
              <a:lnSpc>
                <a:spcPct val="100000"/>
              </a:lnSpc>
              <a:spcBef>
                <a:spcPts val="335"/>
              </a:spcBef>
            </a:pPr>
            <a:r>
              <a:rPr sz="1100" spc="-55" dirty="0">
                <a:latin typeface="Tahoma"/>
                <a:cs typeface="Tahoma"/>
              </a:rPr>
              <a:t>vybranému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elementu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přiřaďte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class</a:t>
            </a:r>
            <a:r>
              <a:rPr sz="1100" i="1" spc="80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SimSun"/>
                <a:cs typeface="SimSun"/>
              </a:rPr>
              <a:t>spoiler</a:t>
            </a:r>
            <a:endParaRPr sz="1100" dirty="0">
              <a:latin typeface="SimSun"/>
              <a:cs typeface="SimSun"/>
            </a:endParaRPr>
          </a:p>
          <a:p>
            <a:pPr marL="289560" marR="15875">
              <a:lnSpc>
                <a:spcPct val="125299"/>
              </a:lnSpc>
            </a:pPr>
            <a:r>
              <a:rPr sz="1100" spc="-30" dirty="0">
                <a:latin typeface="Tahoma"/>
                <a:cs typeface="Tahoma"/>
              </a:rPr>
              <a:t>pomocí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CSS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upravte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0" dirty="0">
                <a:latin typeface="Tahoma"/>
                <a:cs typeface="Tahoma"/>
              </a:rPr>
              <a:t>vzhled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tak,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aby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nebyl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v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textu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čitelný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upravte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5" dirty="0">
                <a:latin typeface="Tahoma"/>
                <a:cs typeface="Tahoma"/>
              </a:rPr>
              <a:t>CSS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0" dirty="0">
                <a:latin typeface="Tahoma"/>
                <a:cs typeface="Tahoma"/>
              </a:rPr>
              <a:t>tak,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aby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text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25" dirty="0">
                <a:latin typeface="Tahoma"/>
                <a:cs typeface="Tahoma"/>
              </a:rPr>
              <a:t>odkryl,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když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něj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najedete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45" dirty="0">
                <a:latin typeface="Tahoma"/>
                <a:cs typeface="Tahoma"/>
              </a:rPr>
              <a:t>myší</a:t>
            </a:r>
            <a:endParaRPr sz="1100" dirty="0">
              <a:latin typeface="Tahoma"/>
              <a:cs typeface="Tahoma"/>
            </a:endParaRPr>
          </a:p>
          <a:p>
            <a:pPr marL="289560">
              <a:lnSpc>
                <a:spcPct val="100000"/>
              </a:lnSpc>
              <a:spcBef>
                <a:spcPts val="335"/>
              </a:spcBef>
            </a:pPr>
            <a:r>
              <a:rPr sz="800" spc="-15" dirty="0">
                <a:latin typeface="Trebuchet MS"/>
                <a:cs typeface="Trebuchet MS"/>
              </a:rPr>
              <a:t>vygooglete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si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a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použijte</a:t>
            </a:r>
            <a:r>
              <a:rPr sz="800" spc="45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selektory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SimSun"/>
                <a:cs typeface="SimSun"/>
              </a:rPr>
              <a:t>:not</a:t>
            </a:r>
            <a:r>
              <a:rPr sz="800" spc="-120" dirty="0">
                <a:latin typeface="SimSun"/>
                <a:cs typeface="SimSun"/>
              </a:rPr>
              <a:t> </a:t>
            </a:r>
            <a:r>
              <a:rPr sz="800" spc="-15" dirty="0">
                <a:latin typeface="Trebuchet MS"/>
                <a:cs typeface="Trebuchet MS"/>
              </a:rPr>
              <a:t>a</a:t>
            </a:r>
            <a:r>
              <a:rPr sz="800" spc="40" dirty="0">
                <a:latin typeface="Trebuchet MS"/>
                <a:cs typeface="Trebuchet MS"/>
              </a:rPr>
              <a:t> </a:t>
            </a:r>
            <a:r>
              <a:rPr sz="800" spc="20" dirty="0">
                <a:latin typeface="SimSun"/>
                <a:cs typeface="SimSun"/>
              </a:rPr>
              <a:t>:hover</a:t>
            </a:r>
            <a:endParaRPr sz="800" dirty="0">
              <a:latin typeface="SimSun"/>
              <a:cs typeface="SimSun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" y="310296"/>
            <a:ext cx="77216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cap="small" spc="70" dirty="0">
                <a:latin typeface="Georgia"/>
                <a:cs typeface="Georgia"/>
              </a:rPr>
              <a:t>position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3" y="1136841"/>
            <a:ext cx="65201" cy="652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1010" y="1053325"/>
            <a:ext cx="242062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50" dirty="0">
                <a:latin typeface="Tahoma"/>
                <a:cs typeface="Tahoma"/>
              </a:rPr>
              <a:t>pro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rozmístění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elementů</a:t>
            </a:r>
            <a:r>
              <a:rPr sz="1100" spc="20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je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55" dirty="0">
                <a:latin typeface="Tahoma"/>
                <a:cs typeface="Tahoma"/>
              </a:rPr>
              <a:t>možné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použít: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250" y="1349375"/>
            <a:ext cx="4048760" cy="1003300"/>
          </a:xfrm>
          <a:prstGeom prst="rect">
            <a:avLst/>
          </a:prstGeom>
          <a:solidFill>
            <a:srgbClr val="F2F2F2"/>
          </a:solidFill>
          <a:ln w="5060">
            <a:solidFill>
              <a:srgbClr val="BFBFBF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274320" marR="2384425" indent="-146050">
              <a:lnSpc>
                <a:spcPct val="102600"/>
              </a:lnSpc>
              <a:spcBef>
                <a:spcPts val="375"/>
              </a:spcBef>
            </a:pPr>
            <a:r>
              <a:rPr sz="1100" b="1" spc="60" dirty="0">
                <a:solidFill>
                  <a:srgbClr val="007F00"/>
                </a:solidFill>
                <a:latin typeface="Calibri"/>
                <a:cs typeface="Calibri"/>
              </a:rPr>
              <a:t>div</a:t>
            </a:r>
            <a:r>
              <a:rPr sz="1100" spc="60" dirty="0">
                <a:latin typeface="SimSun"/>
                <a:cs typeface="SimSun"/>
              </a:rPr>
              <a:t>#</a:t>
            </a:r>
            <a:r>
              <a:rPr sz="1100" b="1" spc="60" dirty="0">
                <a:solidFill>
                  <a:srgbClr val="0000FF"/>
                </a:solidFill>
                <a:latin typeface="Calibri"/>
                <a:cs typeface="Calibri"/>
              </a:rPr>
              <a:t>heading</a:t>
            </a:r>
            <a:r>
              <a:rPr sz="1100" b="1" spc="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latin typeface="SimSun"/>
                <a:cs typeface="SimSun"/>
              </a:rPr>
              <a:t>{ </a:t>
            </a:r>
            <a:r>
              <a:rPr sz="1100" spc="25" dirty="0">
                <a:latin typeface="SimSun"/>
                <a:cs typeface="SimSun"/>
              </a:rPr>
              <a:t> </a:t>
            </a:r>
            <a:r>
              <a:rPr sz="1100" b="1" spc="95" dirty="0">
                <a:solidFill>
                  <a:srgbClr val="007F00"/>
                </a:solidFill>
                <a:latin typeface="Calibri"/>
                <a:cs typeface="Calibri"/>
              </a:rPr>
              <a:t>position</a:t>
            </a:r>
            <a:r>
              <a:rPr sz="1100" spc="95" dirty="0">
                <a:latin typeface="SimSun"/>
                <a:cs typeface="SimSun"/>
              </a:rPr>
              <a:t>:</a:t>
            </a:r>
            <a:r>
              <a:rPr sz="1100" spc="-40" dirty="0">
                <a:latin typeface="SimSun"/>
                <a:cs typeface="SimSun"/>
              </a:rPr>
              <a:t> </a:t>
            </a:r>
            <a:r>
              <a:rPr sz="1100" b="1" spc="70" dirty="0">
                <a:solidFill>
                  <a:srgbClr val="007F00"/>
                </a:solidFill>
                <a:latin typeface="Calibri"/>
                <a:cs typeface="Calibri"/>
              </a:rPr>
              <a:t>absolute</a:t>
            </a:r>
            <a:r>
              <a:rPr sz="1100" spc="70" dirty="0">
                <a:latin typeface="SimSun"/>
                <a:cs typeface="SimSun"/>
              </a:rPr>
              <a:t>; </a:t>
            </a:r>
            <a:r>
              <a:rPr sz="1100" spc="-540" dirty="0">
                <a:latin typeface="SimSun"/>
                <a:cs typeface="SimSun"/>
              </a:rPr>
              <a:t> </a:t>
            </a:r>
            <a:r>
              <a:rPr sz="1100" b="1" spc="40" dirty="0">
                <a:solidFill>
                  <a:srgbClr val="007F00"/>
                </a:solidFill>
                <a:latin typeface="Calibri"/>
                <a:cs typeface="Calibri"/>
              </a:rPr>
              <a:t>top</a:t>
            </a:r>
            <a:r>
              <a:rPr sz="1100" spc="40" dirty="0">
                <a:latin typeface="SimSun"/>
                <a:cs typeface="SimSun"/>
              </a:rPr>
              <a:t>:</a:t>
            </a:r>
            <a:r>
              <a:rPr sz="1100" spc="10" dirty="0">
                <a:latin typeface="SimSun"/>
                <a:cs typeface="SimSun"/>
              </a:rPr>
              <a:t> </a:t>
            </a:r>
            <a:r>
              <a:rPr sz="1100" spc="20" dirty="0">
                <a:solidFill>
                  <a:srgbClr val="666666"/>
                </a:solidFill>
                <a:latin typeface="SimSun"/>
                <a:cs typeface="SimSun"/>
              </a:rPr>
              <a:t>15</a:t>
            </a:r>
            <a:r>
              <a:rPr sz="1100" b="1" spc="20" dirty="0">
                <a:solidFill>
                  <a:srgbClr val="AF003F"/>
                </a:solidFill>
                <a:latin typeface="Calibri"/>
                <a:cs typeface="Calibri"/>
              </a:rPr>
              <a:t>px</a:t>
            </a:r>
            <a:r>
              <a:rPr sz="1100" spc="20" dirty="0">
                <a:latin typeface="SimSun"/>
                <a:cs typeface="SimSun"/>
              </a:rPr>
              <a:t>;</a:t>
            </a:r>
            <a:endParaRPr sz="1100" dirty="0">
              <a:latin typeface="SimSun"/>
              <a:cs typeface="SimSun"/>
            </a:endParaRPr>
          </a:p>
          <a:p>
            <a:pPr marL="274320">
              <a:lnSpc>
                <a:spcPct val="100000"/>
              </a:lnSpc>
              <a:spcBef>
                <a:spcPts val="35"/>
              </a:spcBef>
            </a:pPr>
            <a:r>
              <a:rPr sz="1100" b="1" spc="150" dirty="0">
                <a:solidFill>
                  <a:srgbClr val="007F00"/>
                </a:solidFill>
                <a:latin typeface="Calibri"/>
                <a:cs typeface="Calibri"/>
              </a:rPr>
              <a:t>left</a:t>
            </a:r>
            <a:r>
              <a:rPr sz="1100" spc="150" dirty="0">
                <a:latin typeface="SimSun"/>
                <a:cs typeface="SimSun"/>
              </a:rPr>
              <a:t>:</a:t>
            </a:r>
            <a:r>
              <a:rPr sz="1100" spc="-25" dirty="0">
                <a:latin typeface="SimSun"/>
                <a:cs typeface="SimSun"/>
              </a:rPr>
              <a:t> </a:t>
            </a:r>
            <a:r>
              <a:rPr sz="1100" spc="20" dirty="0">
                <a:solidFill>
                  <a:srgbClr val="666666"/>
                </a:solidFill>
                <a:latin typeface="SimSun"/>
                <a:cs typeface="SimSun"/>
              </a:rPr>
              <a:t>300</a:t>
            </a:r>
            <a:r>
              <a:rPr sz="1100" b="1" spc="20" dirty="0">
                <a:solidFill>
                  <a:srgbClr val="AF003F"/>
                </a:solidFill>
                <a:latin typeface="Calibri"/>
                <a:cs typeface="Calibri"/>
              </a:rPr>
              <a:t>px</a:t>
            </a:r>
            <a:r>
              <a:rPr sz="1100" spc="20" dirty="0">
                <a:latin typeface="SimSun"/>
                <a:cs typeface="SimSun"/>
              </a:rPr>
              <a:t>;</a:t>
            </a:r>
            <a:endParaRPr sz="1100" dirty="0">
              <a:latin typeface="SimSun"/>
              <a:cs typeface="SimSun"/>
            </a:endParaRPr>
          </a:p>
          <a:p>
            <a:pPr marL="128905">
              <a:lnSpc>
                <a:spcPct val="100000"/>
              </a:lnSpc>
              <a:spcBef>
                <a:spcPts val="35"/>
              </a:spcBef>
            </a:pPr>
            <a:r>
              <a:rPr sz="1100" spc="20" dirty="0">
                <a:latin typeface="SimSun"/>
                <a:cs typeface="SimSun"/>
              </a:rPr>
              <a:t>}</a:t>
            </a:r>
            <a:endParaRPr sz="1100" dirty="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3" y="2537283"/>
            <a:ext cx="65201" cy="6520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1010" y="2453766"/>
            <a:ext cx="247396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35" dirty="0">
                <a:latin typeface="Tahoma"/>
                <a:cs typeface="Tahoma"/>
              </a:rPr>
              <a:t>rozložení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stránky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je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60" dirty="0">
                <a:latin typeface="Tahoma"/>
                <a:cs typeface="Tahoma"/>
              </a:rPr>
              <a:t>nepružné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→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35" dirty="0">
                <a:latin typeface="Tahoma"/>
                <a:cs typeface="Tahoma"/>
              </a:rPr>
              <a:t>rozbije</a:t>
            </a:r>
            <a:r>
              <a:rPr sz="1100" spc="15" dirty="0">
                <a:latin typeface="Tahoma"/>
                <a:cs typeface="Tahoma"/>
              </a:rPr>
              <a:t> </a:t>
            </a:r>
            <a:r>
              <a:rPr sz="1100" spc="-85" dirty="0">
                <a:latin typeface="Tahoma"/>
                <a:cs typeface="Tahoma"/>
              </a:rPr>
              <a:t>se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Filip</a:t>
            </a:r>
            <a:r>
              <a:rPr spc="-30" dirty="0"/>
              <a:t> </a:t>
            </a:r>
            <a:r>
              <a:rPr spc="-15" dirty="0"/>
              <a:t>Leitner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1901" y="3323557"/>
            <a:ext cx="804545" cy="1346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CSS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layout,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typografie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20A095F4-8909-C8A2-5604-D290B3AA86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43" y="827372"/>
            <a:ext cx="65201" cy="65201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6770A933-2773-D465-A73A-6FB14E3E989C}"/>
              </a:ext>
            </a:extLst>
          </p:cNvPr>
          <p:cNvSpPr txBox="1"/>
          <p:nvPr/>
        </p:nvSpPr>
        <p:spPr>
          <a:xfrm>
            <a:off x="461010" y="743856"/>
            <a:ext cx="242062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sk-SK" sz="1100" dirty="0" err="1">
                <a:latin typeface="Tahoma"/>
                <a:cs typeface="Tahoma"/>
              </a:rPr>
              <a:t>Absolute</a:t>
            </a:r>
            <a:r>
              <a:rPr lang="sk-SK" sz="1100" dirty="0">
                <a:latin typeface="Tahoma"/>
                <a:cs typeface="Tahoma"/>
              </a:rPr>
              <a:t>/</a:t>
            </a:r>
            <a:r>
              <a:rPr lang="sk-SK" sz="1100" dirty="0" err="1">
                <a:latin typeface="Tahoma"/>
                <a:cs typeface="Tahoma"/>
              </a:rPr>
              <a:t>Relative</a:t>
            </a:r>
            <a:r>
              <a:rPr lang="sk-SK" sz="1100" dirty="0">
                <a:latin typeface="Tahoma"/>
                <a:cs typeface="Tahoma"/>
              </a:rPr>
              <a:t> , </a:t>
            </a:r>
            <a:r>
              <a:rPr lang="sk-SK" sz="1100" dirty="0" err="1">
                <a:latin typeface="Tahoma"/>
                <a:cs typeface="Tahoma"/>
              </a:rPr>
              <a:t>fixed</a:t>
            </a:r>
            <a:r>
              <a:rPr lang="sk-SK" sz="1100" dirty="0">
                <a:latin typeface="Tahoma"/>
                <a:cs typeface="Tahoma"/>
              </a:rPr>
              <a:t>, </a:t>
            </a:r>
            <a:r>
              <a:rPr lang="sk-SK" sz="1100" dirty="0" err="1">
                <a:latin typeface="Tahoma"/>
                <a:cs typeface="Tahoma"/>
              </a:rPr>
              <a:t>static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974E696-C518-06A0-7546-5B56182A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71776"/>
            <a:ext cx="3752850" cy="279478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F8E5B32-842A-CE0E-6049-7589956FFB03}"/>
              </a:ext>
            </a:extLst>
          </p:cNvPr>
          <p:cNvSpPr txBox="1"/>
          <p:nvPr/>
        </p:nvSpPr>
        <p:spPr>
          <a:xfrm>
            <a:off x="933450" y="-98425"/>
            <a:ext cx="266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Absolute</a:t>
            </a:r>
            <a:r>
              <a:rPr lang="sk-SK" dirty="0"/>
              <a:t> + </a:t>
            </a:r>
            <a:r>
              <a:rPr lang="sk-SK" dirty="0" err="1"/>
              <a:t>Relative</a:t>
            </a:r>
            <a:r>
              <a:rPr lang="sk-SK" dirty="0"/>
              <a:t> / </a:t>
            </a:r>
            <a:r>
              <a:rPr lang="sk-SK" dirty="0" err="1"/>
              <a:t>Fixed</a:t>
            </a:r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85CB26C-7B92-9BB5-2D0E-A1F14FD384D2}"/>
              </a:ext>
            </a:extLst>
          </p:cNvPr>
          <p:cNvSpPr txBox="1"/>
          <p:nvPr/>
        </p:nvSpPr>
        <p:spPr>
          <a:xfrm>
            <a:off x="-18457" y="2966557"/>
            <a:ext cx="46285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hlinkClick r:id="rId3"/>
              </a:rPr>
              <a:t>https://codepen.io/filipleitner/pen/JjgYRMa?editors=1100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8197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955</Words>
  <Application>Microsoft Office PowerPoint</Application>
  <PresentationFormat>Vlastná</PresentationFormat>
  <Paragraphs>158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41" baseType="lpstr">
      <vt:lpstr>SimSun</vt:lpstr>
      <vt:lpstr>Arial</vt:lpstr>
      <vt:lpstr>Calibri</vt:lpstr>
      <vt:lpstr>Consolas</vt:lpstr>
      <vt:lpstr>Georgia</vt:lpstr>
      <vt:lpstr>Lucida Sans Unicode</vt:lpstr>
      <vt:lpstr>Tahoma</vt:lpstr>
      <vt:lpstr>Trebuchet MS</vt:lpstr>
      <vt:lpstr>Office Theme</vt:lpstr>
      <vt:lpstr>CSS layout, typografie Cvičení 2</vt:lpstr>
      <vt:lpstr>Prezentácia programu PowerPoint</vt:lpstr>
      <vt:lpstr>Prezentácia programu PowerPoint</vt:lpstr>
      <vt:lpstr>Autoformat on save</vt:lpstr>
      <vt:lpstr>VSCode  skratky</vt:lpstr>
      <vt:lpstr>Prezentácia programu PowerPoint</vt:lpstr>
      <vt:lpstr>procvičování  4</vt:lpstr>
      <vt:lpstr>position</vt:lpstr>
      <vt:lpstr>Prezentácia programu PowerPoint</vt:lpstr>
      <vt:lpstr>float</vt:lpstr>
      <vt:lpstr>Prezentácia programu PowerPoint</vt:lpstr>
      <vt:lpstr>Margin  a  padding</vt:lpstr>
      <vt:lpstr>Prezentácia programu PowerPoint</vt:lpstr>
      <vt:lpstr>Flexbox</vt:lpstr>
      <vt:lpstr>Prezentácia programu PowerPoint</vt:lpstr>
      <vt:lpstr>Prezentácia programu PowerPoint</vt:lpstr>
      <vt:lpstr>Prezentácia programu PowerPoint</vt:lpstr>
      <vt:lpstr>Prezentácia programu PowerPoint</vt:lpstr>
      <vt:lpstr>A Complete Guide to Flexbox  Průvodce všemi vlastnostmi  Youtube.</vt:lpstr>
      <vt:lpstr>CSS  Grid</vt:lpstr>
      <vt:lpstr>CSS  Grid</vt:lpstr>
      <vt:lpstr>Prezentácia programu PowerPoint</vt:lpstr>
      <vt:lpstr>Prezentácia programu PowerPoint</vt:lpstr>
      <vt:lpstr>Jednotky</vt:lpstr>
      <vt:lpstr>Velikost  písma</vt:lpstr>
      <vt:lpstr>šířka  textu</vt:lpstr>
      <vt:lpstr>Prezentácia programu PowerPoint</vt:lpstr>
      <vt:lpstr>Prezentácia programu PowerPoint</vt:lpstr>
      <vt:lpstr>Další  materiály</vt:lpstr>
      <vt:lpstr>Prezentácia programu PowerPoint</vt:lpstr>
      <vt:lpstr>Prezentácia programu PowerPoint</vt:lpstr>
      <vt:lpstr>Ptejte 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layout, typografie Cvičení 2</dc:title>
  <dc:creator>Filip Leitner</dc:creator>
  <cp:lastModifiedBy>Filip Leitner</cp:lastModifiedBy>
  <cp:revision>12</cp:revision>
  <dcterms:created xsi:type="dcterms:W3CDTF">2023-09-30T17:41:12Z</dcterms:created>
  <dcterms:modified xsi:type="dcterms:W3CDTF">2024-10-03T07:17:26Z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2022-09-20T00:00:00Z</vt:filetime>
  </property>
</Properties>
</file>