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95" r:id="rId3"/>
    <p:sldId id="296" r:id="rId4"/>
    <p:sldId id="257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84" r:id="rId16"/>
    <p:sldId id="285" r:id="rId17"/>
    <p:sldId id="280" r:id="rId18"/>
    <p:sldId id="287" r:id="rId19"/>
    <p:sldId id="289" r:id="rId20"/>
    <p:sldId id="288" r:id="rId21"/>
    <p:sldId id="293" r:id="rId22"/>
    <p:sldId id="286" r:id="rId23"/>
    <p:sldId id="268" r:id="rId24"/>
    <p:sldId id="269" r:id="rId25"/>
    <p:sldId id="270" r:id="rId26"/>
    <p:sldId id="271" r:id="rId27"/>
    <p:sldId id="272" r:id="rId28"/>
    <p:sldId id="282" r:id="rId29"/>
    <p:sldId id="283" r:id="rId30"/>
    <p:sldId id="273" r:id="rId31"/>
    <p:sldId id="274" r:id="rId32"/>
    <p:sldId id="294" r:id="rId33"/>
    <p:sldId id="275" r:id="rId34"/>
    <p:sldId id="276" r:id="rId35"/>
    <p:sldId id="277" r:id="rId36"/>
  </p:sldIdLst>
  <p:sldSz cx="4610100" cy="3460750"/>
  <p:notesSz cx="4610100" cy="34607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C3C"/>
    <a:srgbClr val="C74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9709" autoAdjust="0"/>
  </p:normalViewPr>
  <p:slideViewPr>
    <p:cSldViewPr>
      <p:cViewPr varScale="1">
        <p:scale>
          <a:sx n="191" d="100"/>
          <a:sy n="191" d="100"/>
        </p:scale>
        <p:origin x="23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AB8C-40E7-4580-94B3-8B59F68B75F3}" type="datetimeFigureOut">
              <a:rPr lang="sk-SK" smtClean="0"/>
              <a:t>10. 10. 2024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80B5-F570-45FB-ABD5-E004EF60FC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34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1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14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PIXEL nie je nemenný.</a:t>
            </a:r>
            <a:br>
              <a:rPr lang="sk-SK" dirty="0"/>
            </a:br>
            <a:r>
              <a:rPr lang="sk-SK" dirty="0"/>
              <a:t>PPI na monitore (nie na obrázku) </a:t>
            </a:r>
            <a:r>
              <a:rPr lang="sk-SK" dirty="0" err="1"/>
              <a:t>ovplvní</a:t>
            </a:r>
            <a:r>
              <a:rPr lang="sk-SK" dirty="0"/>
              <a:t> veľkosť.</a:t>
            </a:r>
            <a:br>
              <a:rPr lang="sk-SK" dirty="0"/>
            </a:br>
            <a:r>
              <a:rPr lang="sk-SK" dirty="0" err="1"/>
              <a:t>Telefon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 Billboard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73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0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3652" y="3251427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60483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20351" y="32641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31451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07651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78619" y="3251427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02418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78619" y="328952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9586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28190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5541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51427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932" y="653158"/>
            <a:ext cx="1461135" cy="44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932" y="1073223"/>
            <a:ext cx="4079240" cy="166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hurudolu.cz/prirucka/css3-media-quer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essor.io/" TargetMode="External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psg.io/" TargetMode="External"/><Relationship Id="rId4" Type="http://schemas.openxmlformats.org/officeDocument/2006/relationships/hyperlink" Target="https://www.jotform.com/blog/everything-you-need-to-know-about-image-compressio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FilipLeitner/4dc11616568d9cb0b911173c0a715ce7" TargetMode="External"/><Relationship Id="rId2" Type="http://schemas.openxmlformats.org/officeDocument/2006/relationships/hyperlink" Target="https://gist.github.com/FilipLeitner/24d6c088f04b358229a554cff17e75ac" TargetMode="Externa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" TargetMode="External"/><Relationship Id="rId7" Type="http://schemas.openxmlformats.org/officeDocument/2006/relationships/slide" Target="slide1.xml"/><Relationship Id="rId2" Type="http://schemas.openxmlformats.org/officeDocument/2006/relationships/hyperlink" Target="https://mediu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bost.ocks.org/mik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451242@mail.muni.cz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Media/Formats/Image_typ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urner.github.io/road-orientation-ma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asondavies.com/maps/transi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712" y="956364"/>
            <a:ext cx="1381125" cy="5092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400" b="1" spc="-20" dirty="0">
                <a:solidFill>
                  <a:srgbClr val="3333B2"/>
                </a:solidFill>
                <a:latin typeface="Arial"/>
                <a:cs typeface="Arial"/>
              </a:rPr>
              <a:t>Grafika</a:t>
            </a:r>
            <a:r>
              <a:rPr sz="1400" b="1" spc="9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3333B2"/>
                </a:solidFill>
                <a:latin typeface="Arial"/>
                <a:cs typeface="Arial"/>
              </a:rPr>
              <a:t>na</a:t>
            </a:r>
            <a:r>
              <a:rPr sz="1400" b="1" spc="9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3333B2"/>
                </a:solidFill>
                <a:latin typeface="Arial"/>
                <a:cs typeface="Arial"/>
              </a:rPr>
              <a:t>webu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pc="-25" dirty="0">
                <a:solidFill>
                  <a:srgbClr val="3333B2"/>
                </a:solidFill>
              </a:rPr>
              <a:t>Cvičení</a:t>
            </a:r>
            <a:r>
              <a:rPr spc="-30" dirty="0">
                <a:solidFill>
                  <a:srgbClr val="3333B2"/>
                </a:solidFill>
              </a:rPr>
              <a:t> </a:t>
            </a:r>
            <a:r>
              <a:rPr spc="-55" dirty="0">
                <a:solidFill>
                  <a:srgbClr val="3333B2"/>
                </a:solidFill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6110" y="1728075"/>
            <a:ext cx="1715770" cy="783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b="1" spc="60" dirty="0">
                <a:latin typeface="Arial"/>
                <a:cs typeface="Arial"/>
              </a:rPr>
              <a:t>W</a:t>
            </a:r>
            <a:r>
              <a:rPr sz="1100" b="1" spc="-55" dirty="0">
                <a:latin typeface="Arial"/>
                <a:cs typeface="Arial"/>
              </a:rPr>
              <a:t>e</a:t>
            </a:r>
            <a:r>
              <a:rPr sz="1100" b="1" spc="-30" dirty="0">
                <a:latin typeface="Arial"/>
                <a:cs typeface="Arial"/>
              </a:rPr>
              <a:t>b</a:t>
            </a:r>
            <a:r>
              <a:rPr sz="1100" b="1" spc="-60" dirty="0">
                <a:latin typeface="Arial"/>
                <a:cs typeface="Arial"/>
              </a:rPr>
              <a:t>ová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k</a:t>
            </a:r>
            <a:r>
              <a:rPr sz="1100" b="1" spc="-75" dirty="0">
                <a:latin typeface="Arial"/>
                <a:cs typeface="Arial"/>
              </a:rPr>
              <a:t>a</a:t>
            </a:r>
            <a:r>
              <a:rPr sz="1100" b="1" spc="-30" dirty="0">
                <a:latin typeface="Arial"/>
                <a:cs typeface="Arial"/>
              </a:rPr>
              <a:t>rtografie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–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úv</a:t>
            </a:r>
            <a:r>
              <a:rPr sz="1100" b="1" spc="-40" dirty="0">
                <a:latin typeface="Arial"/>
                <a:cs typeface="Arial"/>
              </a:rPr>
              <a:t>o</a:t>
            </a:r>
            <a:r>
              <a:rPr sz="1100" b="1" spc="-60" dirty="0"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  <a:p>
            <a:pPr marL="479425" marR="471805" algn="ctr">
              <a:lnSpc>
                <a:spcPts val="2470"/>
              </a:lnSpc>
              <a:spcBef>
                <a:spcPts val="80"/>
              </a:spcBef>
            </a:pPr>
            <a:r>
              <a:rPr sz="1100" spc="-15" dirty="0" err="1">
                <a:latin typeface="Tahoma"/>
                <a:cs typeface="Tahoma"/>
              </a:rPr>
              <a:t>Podzim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202</a:t>
            </a:r>
            <a:r>
              <a:rPr lang="sk-SK" sz="1100" spc="-55" dirty="0">
                <a:latin typeface="Tahoma"/>
                <a:cs typeface="Tahoma"/>
              </a:rPr>
              <a:t>4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Filip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Leitner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300" y="72654"/>
            <a:ext cx="46418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70" dirty="0">
                <a:solidFill>
                  <a:srgbClr val="3333B2"/>
                </a:solidFill>
                <a:latin typeface="Georgia"/>
                <a:cs typeface="Georgia"/>
              </a:rPr>
              <a:t>PNG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1730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932" y="890013"/>
            <a:ext cx="157289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pc="-30" dirty="0"/>
              <a:t>Portable</a:t>
            </a:r>
            <a:r>
              <a:rPr dirty="0"/>
              <a:t> </a:t>
            </a:r>
            <a:r>
              <a:rPr spc="-45" dirty="0"/>
              <a:t>Network</a:t>
            </a:r>
            <a:r>
              <a:rPr spc="5" dirty="0"/>
              <a:t> </a:t>
            </a:r>
            <a:r>
              <a:rPr spc="-35" dirty="0"/>
              <a:t>Graphics </a:t>
            </a:r>
            <a:r>
              <a:rPr spc="-330" dirty="0"/>
              <a:t> </a:t>
            </a:r>
            <a:r>
              <a:rPr spc="-20" dirty="0"/>
              <a:t>16.7M</a:t>
            </a:r>
            <a:r>
              <a:rPr dirty="0"/>
              <a:t> </a:t>
            </a:r>
            <a:r>
              <a:rPr spc="-55" dirty="0"/>
              <a:t>barevných</a:t>
            </a:r>
            <a:r>
              <a:rPr spc="5" dirty="0"/>
              <a:t> </a:t>
            </a:r>
            <a:r>
              <a:rPr spc="-30" dirty="0"/>
              <a:t>odstínů </a:t>
            </a:r>
            <a:r>
              <a:rPr spc="-25" dirty="0"/>
              <a:t> </a:t>
            </a:r>
            <a:r>
              <a:rPr spc="-45" dirty="0"/>
              <a:t>podporuje</a:t>
            </a:r>
            <a:r>
              <a:rPr spc="5" dirty="0"/>
              <a:t> </a:t>
            </a:r>
            <a:r>
              <a:rPr spc="-45" dirty="0"/>
              <a:t>průhlednost </a:t>
            </a:r>
            <a:r>
              <a:rPr spc="-40" dirty="0"/>
              <a:t> přípona</a:t>
            </a:r>
            <a:r>
              <a:rPr spc="10" dirty="0"/>
              <a:t> </a:t>
            </a:r>
            <a:r>
              <a:rPr spc="-50" dirty="0"/>
              <a:t>.png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22734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37373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647406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57438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2932" y="1730144"/>
            <a:ext cx="3855720" cy="655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50" dirty="0">
                <a:latin typeface="Tahoma"/>
                <a:cs typeface="Tahoma"/>
              </a:rPr>
              <a:t>world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file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(.pnw,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.pgw)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b="1" spc="-25" dirty="0">
                <a:latin typeface="Arial"/>
                <a:cs typeface="Arial"/>
              </a:rPr>
              <a:t>bezztrátová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spc="-65" dirty="0">
                <a:latin typeface="Tahoma"/>
                <a:cs typeface="Tahoma"/>
              </a:rPr>
              <a:t>komprese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45" dirty="0">
                <a:latin typeface="Tahoma"/>
                <a:cs typeface="Tahoma"/>
              </a:rPr>
              <a:t>vhodný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formát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grafiku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(mapy!)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vysoce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kontrastní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fotografie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2067471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2277503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8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706" y="615997"/>
            <a:ext cx="1743075" cy="1657350"/>
            <a:chOff x="296706" y="615997"/>
            <a:chExt cx="1743075" cy="165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06" y="615997"/>
              <a:ext cx="1742455" cy="1651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710" y="621055"/>
              <a:ext cx="1743075" cy="1649730"/>
            </a:xfrm>
            <a:custGeom>
              <a:avLst/>
              <a:gdLst/>
              <a:ahLst/>
              <a:cxnLst/>
              <a:rect l="l" t="t" r="r" b="b"/>
              <a:pathLst>
                <a:path w="1743075" h="1649730">
                  <a:moveTo>
                    <a:pt x="1739925" y="1646758"/>
                  </a:moveTo>
                  <a:lnTo>
                    <a:pt x="1739925" y="0"/>
                  </a:lnTo>
                </a:path>
                <a:path w="1743075" h="1649730">
                  <a:moveTo>
                    <a:pt x="0" y="1649285"/>
                  </a:moveTo>
                  <a:lnTo>
                    <a:pt x="1742452" y="164928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52268" y="625421"/>
            <a:ext cx="1959610" cy="1647825"/>
            <a:chOff x="2352268" y="625421"/>
            <a:chExt cx="1959610" cy="1647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268" y="625421"/>
              <a:ext cx="1959025" cy="16432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2268" y="630478"/>
              <a:ext cx="1959610" cy="1640205"/>
            </a:xfrm>
            <a:custGeom>
              <a:avLst/>
              <a:gdLst/>
              <a:ahLst/>
              <a:cxnLst/>
              <a:rect l="l" t="t" r="r" b="b"/>
              <a:pathLst>
                <a:path w="1959610" h="1640205">
                  <a:moveTo>
                    <a:pt x="1956498" y="1637334"/>
                  </a:moveTo>
                  <a:lnTo>
                    <a:pt x="1956498" y="0"/>
                  </a:lnTo>
                </a:path>
                <a:path w="1959610" h="1640205">
                  <a:moveTo>
                    <a:pt x="0" y="1639862"/>
                  </a:moveTo>
                  <a:lnTo>
                    <a:pt x="1959025" y="163986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55368" y="2427184"/>
            <a:ext cx="897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Tahoma"/>
                <a:cs typeface="Tahoma"/>
              </a:rPr>
              <a:t>Velikost </a:t>
            </a:r>
            <a:r>
              <a:rPr sz="1100" spc="-55" dirty="0">
                <a:latin typeface="Tahoma"/>
                <a:cs typeface="Tahoma"/>
              </a:rPr>
              <a:t>13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KB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3" name="object 1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6" name="object 1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20" name="object 2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5" name="object 2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">
            <a:extLst>
              <a:ext uri="{FF2B5EF4-FFF2-40B4-BE49-F238E27FC236}">
                <a16:creationId xmlns:a16="http://schemas.microsoft.com/office/drawing/2014/main" id="{3978C189-7565-404A-8817-E870E5283055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314D2EAB-0F50-44D1-A181-06A2CE1EDD59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A01372D0-029D-4B86-AB6E-3FF6487F0AEE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D8FC5B34-58A0-4041-BBAE-57016A45207E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5">
            <a:extLst>
              <a:ext uri="{FF2B5EF4-FFF2-40B4-BE49-F238E27FC236}">
                <a16:creationId xmlns:a16="http://schemas.microsoft.com/office/drawing/2014/main" id="{C857703A-6341-4C27-B626-2DC81C1B69FC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380586BB-22C3-4746-976E-9FD76F36A48A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54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60" dirty="0">
                <a:solidFill>
                  <a:srgbClr val="3333B2"/>
                </a:solidFill>
                <a:latin typeface="Georgia"/>
                <a:cs typeface="Georgia"/>
              </a:rPr>
              <a:t>JPEG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1730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932" y="890013"/>
            <a:ext cx="2439035" cy="149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340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Tahoma"/>
                <a:cs typeface="Tahoma"/>
              </a:rPr>
              <a:t>Joint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Photographic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Experts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Group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16.7M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barevných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odstínů 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Arial"/>
                <a:cs typeface="Arial"/>
              </a:rPr>
              <a:t>ne</a:t>
            </a:r>
            <a:r>
              <a:rPr sz="1100" spc="-45" dirty="0">
                <a:latin typeface="Tahoma"/>
                <a:cs typeface="Tahoma"/>
              </a:rPr>
              <a:t>podporuje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průhlednost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75" dirty="0">
                <a:latin typeface="Tahoma"/>
                <a:cs typeface="Tahoma"/>
              </a:rPr>
              <a:t>p</a:t>
            </a:r>
            <a:r>
              <a:rPr sz="1100" spc="-15" dirty="0">
                <a:latin typeface="Tahoma"/>
                <a:cs typeface="Tahoma"/>
              </a:rPr>
              <a:t>ří</a:t>
            </a:r>
            <a:r>
              <a:rPr sz="1100" spc="-5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ona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.jpg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(.j</a:t>
            </a:r>
            <a:r>
              <a:rPr sz="1100" spc="-5" dirty="0">
                <a:latin typeface="Tahoma"/>
                <a:cs typeface="Tahoma"/>
              </a:rPr>
              <a:t>p</a:t>
            </a:r>
            <a:r>
              <a:rPr sz="1100" spc="-65" dirty="0">
                <a:latin typeface="Tahoma"/>
                <a:cs typeface="Tahoma"/>
              </a:rPr>
              <a:t>eg,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.jif,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110" dirty="0">
                <a:latin typeface="Tahoma"/>
                <a:cs typeface="Tahoma"/>
              </a:rPr>
              <a:t>…)</a:t>
            </a:r>
            <a:endParaRPr sz="1100" dirty="0">
              <a:latin typeface="Tahoma"/>
              <a:cs typeface="Tahoma"/>
            </a:endParaRPr>
          </a:p>
          <a:p>
            <a:pPr marL="12700" marR="5080">
              <a:lnSpc>
                <a:spcPct val="125299"/>
              </a:lnSpc>
            </a:pPr>
            <a:r>
              <a:rPr sz="1100" b="1" spc="-20" dirty="0">
                <a:latin typeface="Arial"/>
                <a:cs typeface="Arial"/>
              </a:rPr>
              <a:t>ztrátová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(ale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efektivnější)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komprese 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u="sng" spc="-45" dirty="0">
                <a:latin typeface="Tahoma"/>
                <a:cs typeface="Tahoma"/>
              </a:rPr>
              <a:t>vhodný</a:t>
            </a:r>
            <a:r>
              <a:rPr sz="1100" u="sng" spc="5" dirty="0">
                <a:latin typeface="Tahoma"/>
                <a:cs typeface="Tahoma"/>
              </a:rPr>
              <a:t> </a:t>
            </a:r>
            <a:r>
              <a:rPr sz="1100" u="sng" spc="-35" dirty="0">
                <a:latin typeface="Tahoma"/>
                <a:cs typeface="Tahoma"/>
              </a:rPr>
              <a:t>formát</a:t>
            </a:r>
            <a:r>
              <a:rPr sz="1100" u="sng" spc="10" dirty="0">
                <a:latin typeface="Tahoma"/>
                <a:cs typeface="Tahoma"/>
              </a:rPr>
              <a:t> </a:t>
            </a:r>
            <a:r>
              <a:rPr sz="1100" u="sng" spc="-50" dirty="0">
                <a:latin typeface="Tahoma"/>
                <a:cs typeface="Tahoma"/>
              </a:rPr>
              <a:t>pro</a:t>
            </a:r>
            <a:r>
              <a:rPr sz="1100" u="sng" spc="10" dirty="0">
                <a:latin typeface="Tahoma"/>
                <a:cs typeface="Tahoma"/>
              </a:rPr>
              <a:t> </a:t>
            </a:r>
            <a:r>
              <a:rPr sz="1100" b="1" u="sng" spc="-30" dirty="0">
                <a:latin typeface="Arial"/>
                <a:cs typeface="Arial"/>
              </a:rPr>
              <a:t>fotografie</a:t>
            </a:r>
            <a:r>
              <a:rPr sz="1100" b="1" u="sng" spc="45" dirty="0">
                <a:latin typeface="Arial"/>
                <a:cs typeface="Arial"/>
              </a:rPr>
              <a:t> </a:t>
            </a:r>
            <a:r>
              <a:rPr sz="1100" u="sng" spc="-50" dirty="0">
                <a:latin typeface="Tahoma"/>
                <a:cs typeface="Tahoma"/>
              </a:rPr>
              <a:t>(ne</a:t>
            </a:r>
            <a:r>
              <a:rPr sz="1100" u="sng" spc="10" dirty="0">
                <a:latin typeface="Tahoma"/>
                <a:cs typeface="Tahoma"/>
              </a:rPr>
              <a:t> </a:t>
            </a:r>
            <a:r>
              <a:rPr sz="1100" u="sng" spc="-45" dirty="0">
                <a:latin typeface="Tahoma"/>
                <a:cs typeface="Tahoma"/>
              </a:rPr>
              <a:t>mapy!) </a:t>
            </a:r>
            <a:r>
              <a:rPr sz="1100" u="sng" spc="-33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EXIF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metadata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fotografie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(souřadnice!)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22734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37373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647406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57438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2067471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2277503"/>
            <a:ext cx="65201" cy="6520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54298" y="3333729"/>
            <a:ext cx="10991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10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706" y="608403"/>
            <a:ext cx="1743075" cy="1657350"/>
            <a:chOff x="296706" y="608403"/>
            <a:chExt cx="1743075" cy="165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06" y="608403"/>
              <a:ext cx="1742455" cy="1651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710" y="613460"/>
              <a:ext cx="1743075" cy="1649730"/>
            </a:xfrm>
            <a:custGeom>
              <a:avLst/>
              <a:gdLst/>
              <a:ahLst/>
              <a:cxnLst/>
              <a:rect l="l" t="t" r="r" b="b"/>
              <a:pathLst>
                <a:path w="1743075" h="1649730">
                  <a:moveTo>
                    <a:pt x="1739925" y="1646758"/>
                  </a:moveTo>
                  <a:lnTo>
                    <a:pt x="1739925" y="0"/>
                  </a:lnTo>
                </a:path>
                <a:path w="1743075" h="1649730">
                  <a:moveTo>
                    <a:pt x="0" y="1649285"/>
                  </a:moveTo>
                  <a:lnTo>
                    <a:pt x="1742452" y="164928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52268" y="605177"/>
            <a:ext cx="1960880" cy="1660525"/>
            <a:chOff x="2352268" y="605177"/>
            <a:chExt cx="1960880" cy="16605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268" y="605177"/>
              <a:ext cx="1960456" cy="16561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2268" y="610235"/>
              <a:ext cx="1959610" cy="1652905"/>
            </a:xfrm>
            <a:custGeom>
              <a:avLst/>
              <a:gdLst/>
              <a:ahLst/>
              <a:cxnLst/>
              <a:rect l="l" t="t" r="r" b="b"/>
              <a:pathLst>
                <a:path w="1959610" h="1652905">
                  <a:moveTo>
                    <a:pt x="1956498" y="1649984"/>
                  </a:moveTo>
                  <a:lnTo>
                    <a:pt x="1956498" y="0"/>
                  </a:lnTo>
                </a:path>
                <a:path w="1959610" h="1652905">
                  <a:moveTo>
                    <a:pt x="0" y="1652511"/>
                  </a:moveTo>
                  <a:lnTo>
                    <a:pt x="1959025" y="165251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8496" y="2419590"/>
            <a:ext cx="18510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Tahoma"/>
                <a:cs typeface="Tahoma"/>
              </a:rPr>
              <a:t>V</a:t>
            </a:r>
            <a:r>
              <a:rPr sz="1100" spc="-20" dirty="0">
                <a:latin typeface="Tahoma"/>
                <a:cs typeface="Tahoma"/>
              </a:rPr>
              <a:t>eli</a:t>
            </a:r>
            <a:r>
              <a:rPr sz="1100" spc="-70" dirty="0">
                <a:latin typeface="Tahoma"/>
                <a:cs typeface="Tahoma"/>
              </a:rPr>
              <a:t>k</a:t>
            </a:r>
            <a:r>
              <a:rPr sz="1100" spc="-35" dirty="0">
                <a:latin typeface="Tahoma"/>
                <a:cs typeface="Tahoma"/>
              </a:rPr>
              <a:t>ost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13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KB,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</a:t>
            </a:r>
            <a:r>
              <a:rPr sz="1100" spc="-55" dirty="0">
                <a:latin typeface="Tahoma"/>
                <a:cs typeface="Tahoma"/>
              </a:rPr>
              <a:t>om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rese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35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%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3" name="object 1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6" name="object 1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20" name="object 2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5" name="object 2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">
            <a:extLst>
              <a:ext uri="{FF2B5EF4-FFF2-40B4-BE49-F238E27FC236}">
                <a16:creationId xmlns:a16="http://schemas.microsoft.com/office/drawing/2014/main" id="{BD0A02F8-900E-47C3-95FB-B1D4BF213279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173F3374-FDB2-470C-A7ED-62F0F176C226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ABD59C94-76D4-41F1-8D81-082C0481FF75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1E6CA0B1-B380-4AEC-BFA2-45BB9B509C0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5">
            <a:extLst>
              <a:ext uri="{FF2B5EF4-FFF2-40B4-BE49-F238E27FC236}">
                <a16:creationId xmlns:a16="http://schemas.microsoft.com/office/drawing/2014/main" id="{315CD419-7718-427E-876B-E4A0045CC60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AAC1D803-1033-46EA-8AC9-4B192FBDA37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2654"/>
            <a:ext cx="3848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40" dirty="0">
                <a:solidFill>
                  <a:srgbClr val="3333B2"/>
                </a:solidFill>
                <a:latin typeface="Georgia"/>
                <a:cs typeface="Georgia"/>
              </a:rPr>
              <a:t>GIF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187767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2932" y="1104251"/>
            <a:ext cx="1701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5" dirty="0"/>
              <a:t>Graphics</a:t>
            </a:r>
            <a:r>
              <a:rPr spc="-10" dirty="0"/>
              <a:t> </a:t>
            </a:r>
            <a:r>
              <a:rPr spc="-55" dirty="0"/>
              <a:t>Interchange</a:t>
            </a:r>
            <a:r>
              <a:rPr spc="-10" dirty="0"/>
              <a:t> </a:t>
            </a:r>
            <a:r>
              <a:rPr spc="-30" dirty="0"/>
              <a:t>Format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397800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2932" y="1270505"/>
            <a:ext cx="292290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685">
              <a:lnSpc>
                <a:spcPct val="125299"/>
              </a:lnSpc>
              <a:spcBef>
                <a:spcPts val="100"/>
              </a:spcBef>
            </a:pPr>
            <a:r>
              <a:rPr sz="1100" spc="-55" dirty="0">
                <a:latin typeface="Tahoma"/>
                <a:cs typeface="Tahoma"/>
              </a:rPr>
              <a:t>256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barevných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odstínů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z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24-bit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RGB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palety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podporuje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průhlednost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40" dirty="0">
                <a:latin typeface="Tahoma"/>
                <a:cs typeface="Tahoma"/>
              </a:rPr>
              <a:t>přípona</a:t>
            </a:r>
            <a:r>
              <a:rPr sz="1100" spc="-25" dirty="0">
                <a:latin typeface="Tahoma"/>
                <a:cs typeface="Tahoma"/>
              </a:rPr>
              <a:t> .gif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45" dirty="0">
                <a:latin typeface="Tahoma"/>
                <a:cs typeface="Tahoma"/>
              </a:rPr>
              <a:t>vhodný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formát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loga,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jednolité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plochy,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animace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607832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17865"/>
            <a:ext cx="65201" cy="652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027897"/>
            <a:ext cx="65201" cy="652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DEE0D07A-B408-4F48-A684-C5F49B43580A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E5D44BCC-93F0-41DA-9E45-03926D53724C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202B65E-D9CF-402F-BC9D-6B551BB63F0A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E3AD441-B89B-478B-B526-83654D8C0421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06784B-14D1-4553-9817-1977D375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214" y="511175"/>
            <a:ext cx="4079240" cy="2816156"/>
          </a:xfrm>
        </p:spPr>
        <p:txBody>
          <a:bodyPr/>
          <a:lstStyle/>
          <a:p>
            <a:r>
              <a:rPr lang="sk-SK" dirty="0"/>
              <a:t>DPI/PPI – </a:t>
            </a:r>
            <a:r>
              <a:rPr lang="sk-SK" dirty="0" err="1"/>
              <a:t>Dots</a:t>
            </a:r>
            <a:r>
              <a:rPr lang="sk-SK" dirty="0"/>
              <a:t> per </a:t>
            </a:r>
            <a:r>
              <a:rPr lang="sk-SK" dirty="0" err="1"/>
              <a:t>inch</a:t>
            </a:r>
            <a:r>
              <a:rPr lang="sk-SK" dirty="0"/>
              <a:t>, Pixel per </a:t>
            </a:r>
            <a:r>
              <a:rPr lang="sk-SK" dirty="0" err="1"/>
              <a:t>inch</a:t>
            </a:r>
            <a:endParaRPr lang="sk-SK" dirty="0"/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Dots have space in between them, and pixels don’t.</a:t>
            </a: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k-SK" dirty="0">
                <a:solidFill>
                  <a:srgbClr val="747474"/>
                </a:solidFill>
                <a:latin typeface="Open Sans" panose="020B0606030504020204" pitchFamily="34" charset="0"/>
              </a:rPr>
              <a:t>DPI/PPI sú inštrukcie pre tlač. Ovplyvnia aký veľký bude obrázok po vytlačení. Pri prezeraní  na webe rozhodujú vlastnosti monitora (a počet </a:t>
            </a:r>
            <a:r>
              <a:rPr lang="sk-SK" dirty="0" err="1">
                <a:solidFill>
                  <a:srgbClr val="747474"/>
                </a:solidFill>
                <a:latin typeface="Open Sans" panose="020B0606030504020204" pitchFamily="34" charset="0"/>
              </a:rPr>
              <a:t>počet</a:t>
            </a:r>
            <a:r>
              <a:rPr lang="sk-SK" dirty="0">
                <a:solidFill>
                  <a:srgbClr val="747474"/>
                </a:solidFill>
                <a:latin typeface="Open Sans" panose="020B0606030504020204" pitchFamily="34" charset="0"/>
              </a:rPr>
              <a:t> pixelov)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PPI </a:t>
            </a:r>
            <a:r>
              <a:rPr lang="sk-SK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veľkosť súboru neovplyvní</a:t>
            </a: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sk-SK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Kompresia </a:t>
            </a: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.</a:t>
            </a:r>
            <a:endParaRPr lang="sk-SK" b="0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k-SK" sz="700" dirty="0">
                <a:solidFill>
                  <a:srgbClr val="747474"/>
                </a:solidFill>
                <a:latin typeface="Open Sans" panose="020B0606030504020204" pitchFamily="34" charset="0"/>
              </a:rPr>
              <a:t>https://www.photografica.com.au/image-size-resolution-and-resizing-images-for-the-web/</a:t>
            </a: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2C5FA4-49D2-4E17-8C3B-62981AAD7BB1}"/>
              </a:ext>
            </a:extLst>
          </p:cNvPr>
          <p:cNvSpPr txBox="1">
            <a:spLocks/>
          </p:cNvSpPr>
          <p:nvPr/>
        </p:nvSpPr>
        <p:spPr>
          <a:xfrm>
            <a:off x="149528" y="203421"/>
            <a:ext cx="2514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sk-SK" sz="1400" kern="0" spc="160" dirty="0">
                <a:solidFill>
                  <a:srgbClr val="3333B2"/>
                </a:solidFill>
                <a:latin typeface="Georgia"/>
              </a:rPr>
              <a:t>Rozlíšenie DPI/PPI -&gt;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6D3A3B2-AAF0-4B11-85A7-F506BDCC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044575"/>
            <a:ext cx="2514600" cy="105788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4B171F-8B83-411A-A1A1-8994C5F6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76" y="12803"/>
            <a:ext cx="2216336" cy="498372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A40006B3-17CC-4136-9A29-A75EFAC63D62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26EF6ECC-D314-4EF3-8128-C9EF83E63F2D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05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CD60B-38CA-4579-AD3C-2D5B77C2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32C1D-5638-4025-BA1C-4B831BB74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1970A7-83CF-4C9C-BC8C-1B439C36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" y="-4293"/>
            <a:ext cx="4610100" cy="173466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41B586D-D8C7-4069-90FA-FE6210857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" y="1542334"/>
            <a:ext cx="4610100" cy="1924266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5CE41AF2-A3F0-46B1-8148-C54C89D7EC1C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5A7C5F38-F82B-47D1-8796-E17A80D326F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37AAC4F-E58C-4381-9B86-7CBD38C19DE0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784D71B-2206-4E07-9106-30523133DCFC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9D8DD59F-B267-4144-BCC8-303C91AF10CC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396ECE0-09CE-47EB-BD33-AF12F515A705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68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80C8B-0EB4-4DF6-92E7-48B33EBF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06375"/>
            <a:ext cx="3657600" cy="215444"/>
          </a:xfrm>
        </p:spPr>
        <p:txBody>
          <a:bodyPr/>
          <a:lstStyle/>
          <a:p>
            <a:r>
              <a:rPr lang="sk-SK" sz="1400" spc="160" dirty="0">
                <a:solidFill>
                  <a:srgbClr val="3333B2"/>
                </a:solidFill>
                <a:latin typeface="Georgia"/>
              </a:rPr>
              <a:t>Rozlíšenie-Veľkosť</a:t>
            </a:r>
            <a:r>
              <a:rPr lang="sk-SK" dirty="0"/>
              <a:t> </a:t>
            </a:r>
            <a:r>
              <a:rPr lang="sk-SK" sz="1400" spc="160" dirty="0">
                <a:solidFill>
                  <a:srgbClr val="3333B2"/>
                </a:solidFill>
                <a:latin typeface="Georgia"/>
              </a:rPr>
              <a:t>(v pixeloch!)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F72AD5-BF88-4FCF-9DFF-2D7B882D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637262"/>
            <a:ext cx="4419600" cy="430887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050" b="0" dirty="0" err="1">
                <a:effectLst/>
                <a:latin typeface="Consolas" panose="020B0609020204030204" pitchFamily="49" charset="0"/>
              </a:rPr>
              <a:t>One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of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biggest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difficulties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web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designers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over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last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decade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or so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was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always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what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size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images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should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be</a:t>
            </a:r>
            <a:endParaRPr lang="sk-SK" sz="1050" b="1" u="sng" dirty="0">
              <a:effectLst/>
              <a:latin typeface="Consolas" panose="020B0609020204030204" pitchFamily="49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050" b="0" dirty="0">
              <a:effectLst/>
              <a:latin typeface="Consolas" panose="020B0609020204030204" pitchFamily="49" charset="0"/>
            </a:endParaRPr>
          </a:p>
          <a:p>
            <a:pPr algn="l"/>
            <a:endParaRPr lang="sk-SK" sz="1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B9B8AE8-6AC2-48EF-A0D8-165C420D86BC}"/>
              </a:ext>
            </a:extLst>
          </p:cNvPr>
          <p:cNvSpPr txBox="1"/>
          <p:nvPr/>
        </p:nvSpPr>
        <p:spPr>
          <a:xfrm>
            <a:off x="171450" y="1207661"/>
            <a:ext cx="44386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0" dirty="0" err="1">
                <a:effectLst/>
                <a:latin typeface="Consolas" panose="020B0609020204030204" pitchFamily="49" charset="0"/>
              </a:rPr>
              <a:t>There’s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no point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putting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 5000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px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wide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image in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awebpage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if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90% of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population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are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using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screenswith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  maximum 2048px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resolution</a:t>
            </a:r>
            <a:endParaRPr lang="sk-SK" sz="1200" b="0" dirty="0">
              <a:effectLst/>
              <a:latin typeface="Consolas" panose="020B0609020204030204" pitchFamily="49" charset="0"/>
            </a:endParaRPr>
          </a:p>
          <a:p>
            <a:r>
              <a:rPr lang="sk-SK" sz="1100" dirty="0">
                <a:latin typeface="Consolas" panose="020B0609020204030204" pitchFamily="49" charset="0"/>
              </a:rPr>
              <a:t> </a:t>
            </a:r>
            <a:r>
              <a:rPr lang="sk-SK" sz="1100" b="0" dirty="0">
                <a:effectLst/>
                <a:latin typeface="Consolas" panose="020B0609020204030204" pitchFamily="49" charset="0"/>
              </a:rPr>
              <a:t>Veľkosti obrazoviek </a:t>
            </a:r>
            <a:r>
              <a:rPr lang="sk-SK" sz="11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https://www.w3schools.com/browsers/browsers_display.asp</a:t>
            </a:r>
          </a:p>
          <a:p>
            <a:endParaRPr lang="sk-SK" sz="11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endParaRPr lang="sk-SK" sz="11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11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https://mdn.github.io/learning-area/html/multimedia-and-embedding/responsive-images/not-responsive.html</a:t>
            </a:r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dirty="0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53410488-B70D-4457-924E-DA6EC481A35B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28D02CC8-F4DA-4E4F-984C-7FB0337F5CB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ACDB099F-0362-4637-AA4A-3181C3D3ED38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498DFF7-2B9C-4F81-8D54-72ED2FF52CD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57C17BEC-8839-4263-A325-6BEE16FE93A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89042CD-DA76-41CF-9438-2A44AA261E6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13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4233D-6392-4BD7-B775-543BB9BD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8" y="618026"/>
            <a:ext cx="4069712" cy="430887"/>
          </a:xfrm>
        </p:spPr>
        <p:txBody>
          <a:bodyPr/>
          <a:lstStyle/>
          <a:p>
            <a:r>
              <a:rPr lang="sk-SK" sz="1400" dirty="0">
                <a:solidFill>
                  <a:srgbClr val="FF0000"/>
                </a:solidFill>
              </a:rPr>
              <a:t>Na akej obrazovke bude moja stránka zobrazená??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8696D8-215C-44D5-B93F-A8BA6D38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28" y="901204"/>
            <a:ext cx="4287460" cy="10156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0" dirty="0">
                <a:effectLst/>
                <a:latin typeface="Consolas" panose="020B0609020204030204" pitchFamily="49" charset="0"/>
              </a:rPr>
              <a:t>veľký obrázok zbytočný pre malé obrazovky (sťahovanie, stačí menší), malý obrázok zlý pre veľké obrazovky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>
                <a:latin typeface="Consolas" panose="020B0609020204030204" pitchFamily="49" charset="0"/>
              </a:rPr>
              <a:t>Na malej obrazovke nevidím detail, na veľkej príliš detailné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b="0" dirty="0">
              <a:effectLst/>
              <a:latin typeface="Consolas" panose="020B0609020204030204" pitchFamily="49" charset="0"/>
            </a:endParaRP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F109D51-2861-46F4-90E9-105C47529467}"/>
              </a:ext>
            </a:extLst>
          </p:cNvPr>
          <p:cNvSpPr txBox="1"/>
          <p:nvPr/>
        </p:nvSpPr>
        <p:spPr>
          <a:xfrm>
            <a:off x="22806" y="174943"/>
            <a:ext cx="397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spc="160" dirty="0">
                <a:solidFill>
                  <a:srgbClr val="3333B2"/>
                </a:solidFill>
                <a:latin typeface="Georgia"/>
              </a:rPr>
              <a:t>VEĽKOSŤ</a:t>
            </a:r>
            <a:r>
              <a:rPr lang="sk-SK" dirty="0"/>
              <a:t> </a:t>
            </a:r>
            <a:r>
              <a:rPr lang="sk-SK" sz="1800" spc="160" dirty="0">
                <a:solidFill>
                  <a:srgbClr val="3333B2"/>
                </a:solidFill>
                <a:latin typeface="Georgia"/>
              </a:rPr>
              <a:t>(v pixeloch!)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42A242A-09CC-4A1A-BD18-20B7DF87B8A8}"/>
              </a:ext>
            </a:extLst>
          </p:cNvPr>
          <p:cNvSpPr txBox="1"/>
          <p:nvPr/>
        </p:nvSpPr>
        <p:spPr>
          <a:xfrm>
            <a:off x="79024" y="1730375"/>
            <a:ext cx="4452052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ART DIRECTION 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- </a:t>
            </a:r>
            <a:r>
              <a:rPr lang="sk-SK" sz="1050" b="0" u="sng" dirty="0">
                <a:effectLst/>
                <a:latin typeface="Consolas" panose="020B0609020204030204" pitchFamily="49" charset="0"/>
              </a:rPr>
              <a:t>akú </a:t>
            </a:r>
            <a:r>
              <a:rPr lang="sk-SK" sz="1050" b="0" u="sng" dirty="0" err="1">
                <a:effectLst/>
                <a:latin typeface="Consolas" panose="020B0609020204030204" pitchFamily="49" charset="0"/>
              </a:rPr>
              <a:t>ča</a:t>
            </a:r>
            <a:r>
              <a:rPr lang="en-US" sz="1050" b="0" u="sng" dirty="0">
                <a:effectLst/>
                <a:latin typeface="Consolas" panose="020B0609020204030204" pitchFamily="49" charset="0"/>
              </a:rPr>
              <a:t>s</a:t>
            </a:r>
            <a:r>
              <a:rPr lang="sk-SK" sz="1050" b="0" u="sng" dirty="0">
                <a:effectLst/>
                <a:latin typeface="Consolas" panose="020B0609020204030204" pitchFamily="49" charset="0"/>
              </a:rPr>
              <a:t>ť obrázku sa rozhodnete zobraziť</a:t>
            </a:r>
            <a:r>
              <a:rPr lang="en-US" sz="1050" b="0" u="sng" dirty="0"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sz="1050" b="0" dirty="0">
                <a:effectLst/>
                <a:latin typeface="Consolas" panose="020B0609020204030204" pitchFamily="49" charset="0"/>
              </a:rPr>
              <a:t>Whenever you need to make changes to content or aspect ratio of an image based on the size of the image in the Page</a:t>
            </a:r>
            <a:endParaRPr lang="sk-SK" sz="1050" b="0" dirty="0">
              <a:effectLst/>
              <a:latin typeface="Consolas" panose="020B0609020204030204" pitchFamily="49" charset="0"/>
            </a:endParaRPr>
          </a:p>
          <a:p>
            <a:endParaRPr lang="en-US" sz="1050" b="0" dirty="0">
              <a:effectLst/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RESOLUTION SWITICH 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-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A</a:t>
            </a:r>
            <a:r>
              <a:rPr lang="en-US" sz="1050" b="0" dirty="0" err="1">
                <a:effectLst/>
                <a:latin typeface="Consolas" panose="020B0609020204030204" pitchFamily="49" charset="0"/>
              </a:rPr>
              <a:t>ny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 scenario where you all you want to do is provide different sizes of an image and you’re not making any modifications to the content or aspect ratio of the image.</a:t>
            </a:r>
            <a:endParaRPr lang="sk-SK" sz="1050" dirty="0"/>
          </a:p>
          <a:p>
            <a:endParaRPr lang="sk-SK" sz="1050" dirty="0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C6717A91-B63C-45E3-876A-7EDEAE75CBBB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60BFDF2-7489-4957-BF4C-267710A19FD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2DC4AB2-EF07-4BBA-945B-DC0FE994DCA3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9A53B9B-5715-4EF6-9E1D-0FE5A64E2A3F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AD6368F8-B17C-4CF6-B392-B166AB2BB4C1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FABA188-0240-4C1A-9950-FEA38E1D8226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87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E577E-331F-48FA-9B53-4032512E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845977-72AB-4337-A3EC-FBC176B4C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1C7228D-AEE3-492F-BDE3-F3C6DD59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742"/>
            <a:ext cx="4610100" cy="2641266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43A7C398-73C0-4030-8A3C-90B45474D8C6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EACD741-DCE7-431E-9A1B-6ED2294A7017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05768EF-5D16-4E90-89A0-A975948C6BB4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FF7F482-85F2-4444-9ED6-C1AD1FCE53F6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5">
            <a:extLst>
              <a:ext uri="{FF2B5EF4-FFF2-40B4-BE49-F238E27FC236}">
                <a16:creationId xmlns:a16="http://schemas.microsoft.com/office/drawing/2014/main" id="{3DB9C258-7D9F-42E0-91A8-53CD0A451FEE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A73691E-6431-4159-98F2-20D482FB5A2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9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350F9-85BB-125E-CD19-CB629BE2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1" y="174413"/>
            <a:ext cx="5334000" cy="846386"/>
          </a:xfrm>
        </p:spPr>
        <p:txBody>
          <a:bodyPr/>
          <a:lstStyle/>
          <a:p>
            <a:r>
              <a:rPr lang="sk-SK" dirty="0">
                <a:solidFill>
                  <a:schemeClr val="accent1"/>
                </a:solidFill>
                <a:latin typeface="Consolas" panose="020B0609020204030204" pitchFamily="49" charset="0"/>
              </a:rPr>
              <a:t>     [typ média]  </a:t>
            </a:r>
            <a:r>
              <a:rPr lang="sk-SK" dirty="0">
                <a:solidFill>
                  <a:srgbClr val="92D050"/>
                </a:solidFill>
                <a:latin typeface="Consolas" panose="020B0609020204030204" pitchFamily="49" charset="0"/>
              </a:rPr>
              <a:t>[...podmienka...]</a:t>
            </a:r>
            <a:r>
              <a:rPr lang="sk-SK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sk-SK" dirty="0">
                <a:solidFill>
                  <a:srgbClr val="92D050"/>
                </a:solidFill>
                <a:latin typeface="Consolas" panose="020B0609020204030204" pitchFamily="49" charset="0"/>
              </a:rPr>
              <a:t>[.....podmienka.....]</a:t>
            </a:r>
            <a:r>
              <a:rPr lang="sk-SK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br>
              <a:rPr lang="sk-SK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@media</a:t>
            </a:r>
            <a:r>
              <a:rPr lang="sk-SK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sk-SK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screen</a:t>
            </a:r>
            <a:br>
              <a:rPr lang="sk-SK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@media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screen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max-width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800px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sk-SK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@media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screen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min-width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840px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max-width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1270px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C4843B-DF26-6F22-80C6-F992D41FB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AA9D4CE-0DAB-2A99-62BF-C83FC550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386"/>
            <a:ext cx="4610100" cy="214981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A244C87-AB3D-C07C-51A6-F726D0217A0E}"/>
              </a:ext>
            </a:extLst>
          </p:cNvPr>
          <p:cNvSpPr txBox="1"/>
          <p:nvPr/>
        </p:nvSpPr>
        <p:spPr>
          <a:xfrm>
            <a:off x="20610" y="3127000"/>
            <a:ext cx="457043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sz="1400" dirty="0">
                <a:hlinkClick r:id="rId3"/>
              </a:rPr>
              <a:t>https://www.vzhurudolu.cz/prirucka/css3-media-queries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18564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85BEC-1AE3-44CE-89BD-AEA1BC40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B0262-833D-4CC5-B117-28F5893F9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9CC7EB0-C923-4B43-99A1-1735CD3C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58775"/>
            <a:ext cx="4100301" cy="27432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CD93857-0373-4A32-907F-C9066B486A92}"/>
              </a:ext>
            </a:extLst>
          </p:cNvPr>
          <p:cNvSpPr txBox="1"/>
          <p:nvPr/>
        </p:nvSpPr>
        <p:spPr>
          <a:xfrm>
            <a:off x="-53799" y="35609"/>
            <a:ext cx="4658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1B1B1B"/>
                </a:solidFill>
                <a:latin typeface="arial" panose="020B0604020202020204" pitchFamily="34" charset="0"/>
              </a:rPr>
              <a:t>C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ropped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version of the image which displays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sk-SK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important details of the image</a:t>
            </a:r>
            <a:endParaRPr lang="sk-SK" sz="1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34D90ED-DFAC-4E44-A65A-635D84912197}"/>
              </a:ext>
            </a:extLst>
          </p:cNvPr>
          <p:cNvSpPr txBox="1"/>
          <p:nvPr/>
        </p:nvSpPr>
        <p:spPr>
          <a:xfrm>
            <a:off x="0" y="3087882"/>
            <a:ext cx="26484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/>
              <a:t>https://cloudfour.com/thinks/responsive-images-101-definitions/#artdirection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2628E58-002B-4DFE-A09D-4936C8D96151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19087283-E76A-48BB-84E1-D3B66792C6A6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582271D-2151-4DC3-811C-453544E1E782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5E5D383-A112-47F0-ACF0-FDB844643318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58FD9DE8-508B-4637-8417-D0999F6500A4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CCE2DF18-12AB-4C1B-9724-6AC9D303AFC1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68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D0C4F-C377-3AF8-5AB1-AF81C659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E8C5FB-3954-652F-E157-598468D42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B55417E-7189-0EF6-0079-44201357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74"/>
            <a:ext cx="4610100" cy="30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C747BCD-4028-4451-8C93-30D1D280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21819"/>
            <a:ext cx="2912125" cy="196310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AFC32BB-3655-4FA7-A7A3-1726053C822D}"/>
              </a:ext>
            </a:extLst>
          </p:cNvPr>
          <p:cNvSpPr txBox="1">
            <a:spLocks/>
          </p:cNvSpPr>
          <p:nvPr/>
        </p:nvSpPr>
        <p:spPr>
          <a:xfrm>
            <a:off x="247650" y="206375"/>
            <a:ext cx="2514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sk-SK" sz="1400" kern="0" spc="160" dirty="0">
                <a:solidFill>
                  <a:srgbClr val="3333B2"/>
                </a:solidFill>
                <a:latin typeface="Georgia"/>
              </a:rPr>
              <a:t>KOMPRESIA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9B3D128-17BC-4693-BEAE-6151238F93C3}"/>
              </a:ext>
            </a:extLst>
          </p:cNvPr>
          <p:cNvSpPr txBox="1"/>
          <p:nvPr/>
        </p:nvSpPr>
        <p:spPr>
          <a:xfrm>
            <a:off x="933451" y="2223224"/>
            <a:ext cx="320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/>
              <a:t>https://www.photo.gallery/blog/image-size-quality-photo-gallery-websites/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CBB1DE7-4F20-4827-96DB-80C04F3B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3279"/>
            <a:ext cx="4610100" cy="1023794"/>
          </a:xfrm>
          <a:prstGeom prst="rect">
            <a:avLst/>
          </a:prstGeom>
        </p:spPr>
      </p:pic>
      <p:grpSp>
        <p:nvGrpSpPr>
          <p:cNvPr id="8" name="object 2">
            <a:extLst>
              <a:ext uri="{FF2B5EF4-FFF2-40B4-BE49-F238E27FC236}">
                <a16:creationId xmlns:a16="http://schemas.microsoft.com/office/drawing/2014/main" id="{D020A985-319F-4084-B080-133F7E1ECC3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46FC67A-08C1-47DC-B67C-B8B2C1168DB2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0B400B3C-74B1-48BE-81C9-208FFD289744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F8E025A-CB3A-4E36-84A0-CE64D43831AD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322C1927-C9EC-435B-9CA0-A6D773F5D616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662BE89B-AA5C-4E85-9D0A-7236927B4BDE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70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72654"/>
            <a:ext cx="4610100" cy="232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sk-SK" sz="1400" cap="small" spc="16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165" dirty="0" err="1">
                <a:solidFill>
                  <a:srgbClr val="3333B2"/>
                </a:solidFill>
                <a:latin typeface="Georgia"/>
                <a:cs typeface="Georgia"/>
              </a:rPr>
              <a:t>vekto</a:t>
            </a:r>
            <a:r>
              <a:rPr sz="1400" cap="small" spc="140" dirty="0" err="1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55" dirty="0" err="1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110" dirty="0" err="1">
                <a:solidFill>
                  <a:srgbClr val="3333B2"/>
                </a:solidFill>
                <a:latin typeface="Georgia"/>
                <a:cs typeface="Georgia"/>
              </a:rPr>
              <a:t>vé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orm</a:t>
            </a:r>
            <a:r>
              <a:rPr sz="1400" cap="small" spc="-20" dirty="0">
                <a:solidFill>
                  <a:srgbClr val="3333B2"/>
                </a:solidFill>
                <a:latin typeface="Georgia"/>
                <a:cs typeface="Georgia"/>
              </a:rPr>
              <a:t>á</a:t>
            </a:r>
            <a:r>
              <a:rPr sz="1400" cap="small" spc="185" dirty="0">
                <a:solidFill>
                  <a:srgbClr val="3333B2"/>
                </a:solidFill>
                <a:latin typeface="Georgia"/>
                <a:cs typeface="Georgia"/>
              </a:rPr>
              <a:t>ty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200505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932" y="1073223"/>
            <a:ext cx="3959225" cy="10382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35" dirty="0">
                <a:latin typeface="Arial"/>
                <a:cs typeface="Arial"/>
              </a:rPr>
              <a:t>SVG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10" dirty="0" err="1">
                <a:latin typeface="Tahoma"/>
                <a:cs typeface="Tahoma"/>
              </a:rPr>
              <a:t>GeoJSON</a:t>
            </a:r>
            <a:r>
              <a:rPr sz="1100" spc="-10" dirty="0">
                <a:latin typeface="Tahoma"/>
                <a:cs typeface="Tahoma"/>
              </a:rPr>
              <a:t>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T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p</a:t>
            </a:r>
            <a:r>
              <a:rPr sz="1100" spc="5" dirty="0">
                <a:latin typeface="Tahoma"/>
                <a:cs typeface="Tahoma"/>
              </a:rPr>
              <a:t>oJSON,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GML,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KML,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WKT,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Sha</a:t>
            </a:r>
            <a:r>
              <a:rPr sz="1100" spc="-1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efile,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220" dirty="0">
                <a:latin typeface="Tahoma"/>
                <a:cs typeface="Tahoma"/>
              </a:rPr>
              <a:t>…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25" dirty="0" err="1">
                <a:latin typeface="Tahoma"/>
                <a:cs typeface="Tahoma"/>
              </a:rPr>
              <a:t>Základním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 err="1">
                <a:latin typeface="Tahoma"/>
                <a:cs typeface="Tahoma"/>
              </a:rPr>
              <a:t>prvkem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 err="1">
                <a:latin typeface="Tahoma"/>
                <a:cs typeface="Tahoma"/>
              </a:rPr>
              <a:t>jsou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65" dirty="0" err="1">
                <a:latin typeface="Arial"/>
                <a:cs typeface="Arial"/>
              </a:rPr>
              <a:t>souřadnice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definičních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bodů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jejich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vztahy</a:t>
            </a:r>
            <a:endParaRPr sz="1100" dirty="0">
              <a:latin typeface="Tahoma"/>
              <a:cs typeface="Tahoma"/>
            </a:endParaRPr>
          </a:p>
          <a:p>
            <a:pPr marL="12700" marR="22479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Vykreslení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obrazovce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zajišťuje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samotné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zařízení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výpočetně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(může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být)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náročnější,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vždy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je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výsledek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ostrý.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10538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620570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830603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2654"/>
            <a:ext cx="4349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3333B2"/>
                </a:solidFill>
                <a:latin typeface="Georgia"/>
                <a:cs typeface="Georgia"/>
              </a:rPr>
              <a:t>S</a:t>
            </a:r>
            <a:r>
              <a:rPr sz="1400" cap="small" spc="385" dirty="0">
                <a:solidFill>
                  <a:srgbClr val="3333B2"/>
                </a:solidFill>
                <a:latin typeface="Georgia"/>
                <a:cs typeface="Georgia"/>
              </a:rPr>
              <a:t>v</a:t>
            </a:r>
            <a:r>
              <a:rPr sz="1400" spc="204" dirty="0">
                <a:solidFill>
                  <a:srgbClr val="3333B2"/>
                </a:solidFill>
                <a:latin typeface="Georgia"/>
                <a:cs typeface="Georgia"/>
              </a:rPr>
              <a:t>G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780453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pc="-35" dirty="0"/>
              <a:t>Scalable</a:t>
            </a:r>
            <a:r>
              <a:rPr spc="-5" dirty="0"/>
              <a:t> </a:t>
            </a:r>
            <a:r>
              <a:rPr spc="-30" dirty="0"/>
              <a:t>Vector</a:t>
            </a:r>
            <a:r>
              <a:rPr spc="-5" dirty="0"/>
              <a:t> </a:t>
            </a:r>
            <a:r>
              <a:rPr spc="-35" dirty="0"/>
              <a:t>Graphics </a:t>
            </a:r>
            <a:r>
              <a:rPr spc="-330" dirty="0"/>
              <a:t> </a:t>
            </a:r>
            <a:r>
              <a:rPr spc="-40" dirty="0"/>
              <a:t>založeno</a:t>
            </a:r>
            <a:r>
              <a:rPr spc="5" dirty="0"/>
              <a:t> </a:t>
            </a:r>
            <a:r>
              <a:rPr spc="-55" dirty="0"/>
              <a:t>na</a:t>
            </a:r>
            <a:r>
              <a:rPr spc="5" dirty="0"/>
              <a:t> </a:t>
            </a:r>
            <a:r>
              <a:rPr spc="80" dirty="0"/>
              <a:t>XML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990472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200505"/>
            <a:ext cx="65201" cy="6520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02932" y="1073223"/>
            <a:ext cx="4492918" cy="166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184">
              <a:lnSpc>
                <a:spcPct val="125299"/>
              </a:lnSpc>
              <a:spcBef>
                <a:spcPts val="100"/>
              </a:spcBef>
            </a:pPr>
            <a:r>
              <a:rPr spc="-40" dirty="0"/>
              <a:t>přípona</a:t>
            </a:r>
            <a:r>
              <a:rPr spc="15" dirty="0"/>
              <a:t> </a:t>
            </a:r>
            <a:r>
              <a:rPr spc="-50" dirty="0"/>
              <a:t>.svg,</a:t>
            </a:r>
            <a:r>
              <a:rPr spc="20" dirty="0"/>
              <a:t> </a:t>
            </a:r>
            <a:r>
              <a:rPr b="1" spc="-50" dirty="0"/>
              <a:t>dá</a:t>
            </a:r>
            <a:r>
              <a:rPr b="1" spc="20" dirty="0"/>
              <a:t> </a:t>
            </a:r>
            <a:r>
              <a:rPr b="1" spc="-85" dirty="0"/>
              <a:t>se</a:t>
            </a:r>
            <a:r>
              <a:rPr b="1" spc="15" dirty="0"/>
              <a:t> </a:t>
            </a:r>
            <a:r>
              <a:rPr b="1" spc="-50" dirty="0"/>
              <a:t>ale</a:t>
            </a:r>
            <a:r>
              <a:rPr b="1" spc="20" dirty="0"/>
              <a:t> </a:t>
            </a:r>
            <a:r>
              <a:rPr b="1" spc="-15" dirty="0"/>
              <a:t>vložit</a:t>
            </a:r>
            <a:r>
              <a:rPr b="1" spc="20" dirty="0"/>
              <a:t> </a:t>
            </a:r>
            <a:r>
              <a:rPr b="1" spc="5" dirty="0"/>
              <a:t>i</a:t>
            </a:r>
            <a:r>
              <a:rPr b="1" spc="20" dirty="0"/>
              <a:t> </a:t>
            </a:r>
            <a:r>
              <a:rPr b="1" spc="-40" dirty="0"/>
              <a:t>přímo</a:t>
            </a:r>
            <a:r>
              <a:rPr b="1" spc="15" dirty="0"/>
              <a:t> </a:t>
            </a:r>
            <a:r>
              <a:rPr b="1" spc="-50" dirty="0"/>
              <a:t>do</a:t>
            </a:r>
            <a:r>
              <a:rPr b="1" spc="20" dirty="0"/>
              <a:t> </a:t>
            </a:r>
            <a:r>
              <a:rPr b="1" spc="-45" dirty="0"/>
              <a:t>kódu</a:t>
            </a:r>
            <a:r>
              <a:rPr b="1" spc="20" dirty="0"/>
              <a:t> </a:t>
            </a:r>
            <a:r>
              <a:rPr b="1" spc="-70" dirty="0"/>
              <a:t>webové</a:t>
            </a:r>
            <a:r>
              <a:rPr b="1" spc="20" dirty="0"/>
              <a:t> </a:t>
            </a:r>
            <a:r>
              <a:rPr b="1" spc="-35" dirty="0"/>
              <a:t>stránky</a:t>
            </a:r>
            <a:r>
              <a:rPr spc="-35" dirty="0"/>
              <a:t>! </a:t>
            </a:r>
            <a:r>
              <a:rPr spc="-330" dirty="0"/>
              <a:t> </a:t>
            </a:r>
            <a:endParaRPr lang="sk-SK" spc="-330" dirty="0"/>
          </a:p>
          <a:p>
            <a:pPr marL="12700" marR="464184">
              <a:lnSpc>
                <a:spcPct val="125299"/>
              </a:lnSpc>
              <a:spcBef>
                <a:spcPts val="100"/>
              </a:spcBef>
            </a:pPr>
            <a:r>
              <a:rPr spc="-45" dirty="0" err="1"/>
              <a:t>strojově</a:t>
            </a:r>
            <a:r>
              <a:rPr spc="10" dirty="0"/>
              <a:t> </a:t>
            </a:r>
            <a:r>
              <a:rPr spc="-25" dirty="0"/>
              <a:t>čitelný</a:t>
            </a:r>
            <a:r>
              <a:rPr spc="15" dirty="0"/>
              <a:t> </a:t>
            </a:r>
            <a:r>
              <a:rPr spc="-35" dirty="0"/>
              <a:t>textový</a:t>
            </a:r>
            <a:r>
              <a:rPr spc="15" dirty="0"/>
              <a:t> </a:t>
            </a:r>
            <a:r>
              <a:rPr spc="-30" dirty="0"/>
              <a:t>grafický</a:t>
            </a:r>
            <a:r>
              <a:rPr spc="15" dirty="0"/>
              <a:t> </a:t>
            </a:r>
            <a:r>
              <a:rPr spc="-35" dirty="0"/>
              <a:t>formát</a:t>
            </a:r>
          </a:p>
          <a:p>
            <a:pPr marL="12700" marR="1515745">
              <a:lnSpc>
                <a:spcPct val="125299"/>
              </a:lnSpc>
            </a:pPr>
            <a:r>
              <a:rPr spc="-35" dirty="0"/>
              <a:t>Běžně</a:t>
            </a:r>
            <a:r>
              <a:rPr dirty="0"/>
              <a:t> </a:t>
            </a:r>
            <a:r>
              <a:rPr b="1" spc="-65" dirty="0">
                <a:latin typeface="Arial"/>
                <a:cs typeface="Arial"/>
              </a:rPr>
              <a:t>menší</a:t>
            </a:r>
            <a:r>
              <a:rPr b="1" spc="80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velikost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spc="-50" dirty="0"/>
              <a:t>souboru</a:t>
            </a:r>
            <a:r>
              <a:rPr spc="5" dirty="0"/>
              <a:t> </a:t>
            </a:r>
            <a:r>
              <a:rPr spc="-30" dirty="0"/>
              <a:t>oproti</a:t>
            </a:r>
            <a:r>
              <a:rPr dirty="0"/>
              <a:t> </a:t>
            </a:r>
            <a:r>
              <a:rPr spc="-35" dirty="0"/>
              <a:t>rastru </a:t>
            </a:r>
            <a:r>
              <a:rPr spc="-325" dirty="0"/>
              <a:t> </a:t>
            </a:r>
            <a:r>
              <a:rPr spc="-10" dirty="0"/>
              <a:t>Dá</a:t>
            </a:r>
            <a:r>
              <a:rPr spc="10" dirty="0"/>
              <a:t> </a:t>
            </a:r>
            <a:r>
              <a:rPr spc="-85" dirty="0"/>
              <a:t>se</a:t>
            </a:r>
            <a:r>
              <a:rPr spc="15" dirty="0"/>
              <a:t> </a:t>
            </a:r>
            <a:r>
              <a:rPr spc="-35" dirty="0"/>
              <a:t>animovat!</a:t>
            </a:r>
          </a:p>
          <a:p>
            <a:pPr marL="12700" marR="5080">
              <a:lnSpc>
                <a:spcPct val="125299"/>
              </a:lnSpc>
            </a:pPr>
            <a:r>
              <a:rPr spc="70" dirty="0"/>
              <a:t>V</a:t>
            </a:r>
            <a:r>
              <a:rPr spc="-5" dirty="0"/>
              <a:t> </a:t>
            </a:r>
            <a:r>
              <a:rPr spc="5" dirty="0"/>
              <a:t>SVG</a:t>
            </a:r>
            <a:r>
              <a:rPr spc="-5" dirty="0"/>
              <a:t> </a:t>
            </a:r>
            <a:r>
              <a:rPr spc="-60" dirty="0"/>
              <a:t>je</a:t>
            </a:r>
            <a:r>
              <a:rPr spc="-5" dirty="0"/>
              <a:t> </a:t>
            </a:r>
            <a:r>
              <a:rPr spc="-55" dirty="0"/>
              <a:t>možné</a:t>
            </a:r>
            <a:r>
              <a:rPr dirty="0"/>
              <a:t> </a:t>
            </a:r>
            <a:r>
              <a:rPr spc="-40" dirty="0"/>
              <a:t>uchovávat</a:t>
            </a:r>
            <a:r>
              <a:rPr dirty="0"/>
              <a:t> </a:t>
            </a:r>
            <a:r>
              <a:rPr spc="-25" dirty="0"/>
              <a:t>atributy</a:t>
            </a:r>
            <a:r>
              <a:rPr spc="-10" dirty="0"/>
              <a:t> </a:t>
            </a:r>
            <a:r>
              <a:rPr spc="-45" dirty="0"/>
              <a:t>prvků</a:t>
            </a:r>
            <a:r>
              <a:rPr spc="-5" dirty="0"/>
              <a:t> </a:t>
            </a:r>
            <a:r>
              <a:rPr spc="-55" dirty="0"/>
              <a:t>a</a:t>
            </a:r>
            <a:r>
              <a:rPr dirty="0"/>
              <a:t> </a:t>
            </a:r>
            <a:r>
              <a:rPr spc="-70" dirty="0"/>
              <a:t>ve</a:t>
            </a:r>
            <a:r>
              <a:rPr spc="-5" dirty="0"/>
              <a:t> </a:t>
            </a:r>
            <a:r>
              <a:rPr spc="-70" dirty="0"/>
              <a:t>webové</a:t>
            </a:r>
            <a:r>
              <a:rPr dirty="0"/>
              <a:t> </a:t>
            </a:r>
            <a:r>
              <a:rPr spc="-45" dirty="0"/>
              <a:t>stránce</a:t>
            </a:r>
            <a:r>
              <a:rPr spc="-5" dirty="0"/>
              <a:t> </a:t>
            </a:r>
            <a:r>
              <a:rPr spc="-60" dirty="0"/>
              <a:t>je</a:t>
            </a:r>
            <a:r>
              <a:rPr dirty="0"/>
              <a:t> </a:t>
            </a:r>
            <a:r>
              <a:rPr spc="-20" dirty="0"/>
              <a:t>číst. </a:t>
            </a:r>
            <a:endParaRPr lang="sk-SK" spc="-20" dirty="0"/>
          </a:p>
          <a:p>
            <a:pPr marL="12700" marR="5080">
              <a:lnSpc>
                <a:spcPct val="125299"/>
              </a:lnSpc>
            </a:pPr>
            <a:r>
              <a:rPr spc="-330" dirty="0"/>
              <a:t> </a:t>
            </a:r>
            <a:r>
              <a:rPr spc="-25" dirty="0"/>
              <a:t>Lze</a:t>
            </a:r>
            <a:r>
              <a:rPr spc="10" dirty="0"/>
              <a:t> </a:t>
            </a:r>
            <a:r>
              <a:rPr spc="-30" dirty="0"/>
              <a:t>aplikovat</a:t>
            </a:r>
            <a:r>
              <a:rPr spc="15" dirty="0"/>
              <a:t> </a:t>
            </a:r>
            <a:r>
              <a:rPr spc="-35" dirty="0"/>
              <a:t>styly</a:t>
            </a:r>
            <a:r>
              <a:rPr spc="15" dirty="0"/>
              <a:t> </a:t>
            </a:r>
            <a:r>
              <a:rPr spc="-30" dirty="0"/>
              <a:t>pomocí</a:t>
            </a:r>
            <a:r>
              <a:rPr spc="15" dirty="0"/>
              <a:t> </a:t>
            </a:r>
            <a:r>
              <a:rPr dirty="0"/>
              <a:t>CSS!</a:t>
            </a:r>
          </a:p>
          <a:p>
            <a:pPr marL="12700" marR="201930">
              <a:lnSpc>
                <a:spcPct val="102600"/>
              </a:lnSpc>
              <a:spcBef>
                <a:spcPts val="300"/>
              </a:spcBef>
            </a:pPr>
            <a:r>
              <a:rPr spc="-25" dirty="0"/>
              <a:t>Často</a:t>
            </a:r>
            <a:r>
              <a:rPr spc="15" dirty="0"/>
              <a:t> </a:t>
            </a:r>
            <a:r>
              <a:rPr spc="-85" dirty="0"/>
              <a:t>se</a:t>
            </a:r>
            <a:r>
              <a:rPr spc="20" dirty="0"/>
              <a:t> </a:t>
            </a:r>
            <a:r>
              <a:rPr spc="-35" dirty="0"/>
              <a:t>používá</a:t>
            </a:r>
            <a:r>
              <a:rPr spc="15" dirty="0"/>
              <a:t> </a:t>
            </a:r>
            <a:r>
              <a:rPr spc="-50" dirty="0"/>
              <a:t>pro</a:t>
            </a:r>
            <a:r>
              <a:rPr spc="20" dirty="0"/>
              <a:t> </a:t>
            </a:r>
            <a:r>
              <a:rPr spc="-45" dirty="0"/>
              <a:t>kreslení</a:t>
            </a:r>
            <a:r>
              <a:rPr spc="15" dirty="0"/>
              <a:t> </a:t>
            </a:r>
            <a:r>
              <a:rPr spc="-35" dirty="0"/>
              <a:t>grafiky</a:t>
            </a:r>
            <a:r>
              <a:rPr spc="20" dirty="0"/>
              <a:t> </a:t>
            </a:r>
            <a:r>
              <a:rPr spc="-55" dirty="0"/>
              <a:t>a</a:t>
            </a:r>
            <a:r>
              <a:rPr spc="20" dirty="0"/>
              <a:t> </a:t>
            </a:r>
            <a:r>
              <a:rPr spc="-50" dirty="0"/>
              <a:t>následný</a:t>
            </a:r>
            <a:r>
              <a:rPr spc="15" dirty="0"/>
              <a:t> </a:t>
            </a:r>
            <a:r>
              <a:rPr spc="-40" dirty="0"/>
              <a:t>export</a:t>
            </a:r>
            <a:r>
              <a:rPr spc="20" dirty="0"/>
              <a:t> </a:t>
            </a:r>
            <a:r>
              <a:rPr spc="-50" dirty="0"/>
              <a:t>do</a:t>
            </a:r>
            <a:r>
              <a:rPr spc="15" dirty="0"/>
              <a:t> </a:t>
            </a:r>
            <a:r>
              <a:rPr spc="-35" dirty="0"/>
              <a:t>rastrů</a:t>
            </a:r>
            <a:r>
              <a:rPr spc="20" dirty="0"/>
              <a:t> </a:t>
            </a:r>
            <a:r>
              <a:rPr spc="-45" dirty="0"/>
              <a:t>v </a:t>
            </a:r>
            <a:r>
              <a:rPr spc="-330" dirty="0"/>
              <a:t> </a:t>
            </a:r>
            <a:r>
              <a:rPr spc="-50" dirty="0"/>
              <a:t>různém</a:t>
            </a:r>
            <a:r>
              <a:rPr spc="10" dirty="0"/>
              <a:t> </a:t>
            </a:r>
            <a:r>
              <a:rPr spc="-35" dirty="0"/>
              <a:t>rozlišení</a:t>
            </a:r>
            <a:r>
              <a:rPr spc="15" dirty="0"/>
              <a:t> </a:t>
            </a:r>
            <a:r>
              <a:rPr spc="-45" dirty="0"/>
              <a:t>(ikony,</a:t>
            </a:r>
            <a:r>
              <a:rPr spc="15" dirty="0"/>
              <a:t> </a:t>
            </a:r>
            <a:r>
              <a:rPr spc="-40" dirty="0"/>
              <a:t>loga,</a:t>
            </a:r>
            <a:r>
              <a:rPr spc="15" dirty="0"/>
              <a:t> </a:t>
            </a:r>
            <a:r>
              <a:rPr spc="-30" dirty="0"/>
              <a:t>apod.).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410538"/>
            <a:ext cx="65201" cy="652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620570"/>
            <a:ext cx="65201" cy="652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830603"/>
            <a:ext cx="65201" cy="652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2040636"/>
            <a:ext cx="65201" cy="652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250668"/>
            <a:ext cx="65201" cy="652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460701"/>
            <a:ext cx="65201" cy="6520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333" y="349568"/>
            <a:ext cx="1750695" cy="1657985"/>
            <a:chOff x="294333" y="349568"/>
            <a:chExt cx="1750695" cy="1657985"/>
          </a:xfrm>
        </p:grpSpPr>
        <p:sp>
          <p:nvSpPr>
            <p:cNvPr id="3" name="object 3"/>
            <p:cNvSpPr/>
            <p:nvPr/>
          </p:nvSpPr>
          <p:spPr>
            <a:xfrm>
              <a:off x="296710" y="353606"/>
              <a:ext cx="1743075" cy="1648460"/>
            </a:xfrm>
            <a:custGeom>
              <a:avLst/>
              <a:gdLst/>
              <a:ahLst/>
              <a:cxnLst/>
              <a:rect l="l" t="t" r="r" b="b"/>
              <a:pathLst>
                <a:path w="1743075" h="1648460">
                  <a:moveTo>
                    <a:pt x="0" y="0"/>
                  </a:moveTo>
                  <a:lnTo>
                    <a:pt x="1742452" y="0"/>
                  </a:lnTo>
                </a:path>
                <a:path w="1743075" h="1648460">
                  <a:moveTo>
                    <a:pt x="2527" y="1648358"/>
                  </a:moveTo>
                  <a:lnTo>
                    <a:pt x="2527" y="254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5130" y="356132"/>
              <a:ext cx="264160" cy="1282700"/>
            </a:xfrm>
            <a:custGeom>
              <a:avLst/>
              <a:gdLst/>
              <a:ahLst/>
              <a:cxnLst/>
              <a:rect l="l" t="t" r="r" b="b"/>
              <a:pathLst>
                <a:path w="264159" h="1282700">
                  <a:moveTo>
                    <a:pt x="58813" y="0"/>
                  </a:moveTo>
                  <a:lnTo>
                    <a:pt x="0" y="308686"/>
                  </a:lnTo>
                  <a:lnTo>
                    <a:pt x="32460" y="588558"/>
                  </a:lnTo>
                  <a:lnTo>
                    <a:pt x="141965" y="840043"/>
                  </a:lnTo>
                  <a:lnTo>
                    <a:pt x="263665" y="1140201"/>
                  </a:lnTo>
                  <a:lnTo>
                    <a:pt x="223087" y="1282182"/>
                  </a:lnTo>
                </a:path>
              </a:pathLst>
            </a:custGeom>
            <a:ln w="13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218" y="1638315"/>
              <a:ext cx="1186180" cy="353060"/>
            </a:xfrm>
            <a:custGeom>
              <a:avLst/>
              <a:gdLst/>
              <a:ahLst/>
              <a:cxnLst/>
              <a:rect l="l" t="t" r="r" b="b"/>
              <a:pathLst>
                <a:path w="1186180" h="353060">
                  <a:moveTo>
                    <a:pt x="0" y="0"/>
                  </a:moveTo>
                  <a:lnTo>
                    <a:pt x="194712" y="20270"/>
                  </a:lnTo>
                  <a:lnTo>
                    <a:pt x="425911" y="97334"/>
                  </a:lnTo>
                  <a:lnTo>
                    <a:pt x="571934" y="255527"/>
                  </a:lnTo>
                  <a:lnTo>
                    <a:pt x="851822" y="352883"/>
                  </a:lnTo>
                  <a:lnTo>
                    <a:pt x="1185876" y="271755"/>
                  </a:lnTo>
                </a:path>
              </a:pathLst>
            </a:custGeom>
            <a:ln w="2071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591" y="875737"/>
              <a:ext cx="920750" cy="69215"/>
            </a:xfrm>
            <a:custGeom>
              <a:avLst/>
              <a:gdLst/>
              <a:ahLst/>
              <a:cxnLst/>
              <a:rect l="l" t="t" r="r" b="b"/>
              <a:pathLst>
                <a:path w="920750" h="69215">
                  <a:moveTo>
                    <a:pt x="0" y="68953"/>
                  </a:moveTo>
                  <a:lnTo>
                    <a:pt x="292041" y="20286"/>
                  </a:lnTo>
                  <a:lnTo>
                    <a:pt x="547584" y="28397"/>
                  </a:lnTo>
                  <a:lnTo>
                    <a:pt x="920754" y="0"/>
                  </a:lnTo>
                </a:path>
              </a:pathLst>
            </a:custGeom>
            <a:ln w="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8345" y="356550"/>
              <a:ext cx="455930" cy="1290320"/>
            </a:xfrm>
            <a:custGeom>
              <a:avLst/>
              <a:gdLst/>
              <a:ahLst/>
              <a:cxnLst/>
              <a:rect l="l" t="t" r="r" b="b"/>
              <a:pathLst>
                <a:path w="455930" h="1290320">
                  <a:moveTo>
                    <a:pt x="0" y="519187"/>
                  </a:moveTo>
                  <a:lnTo>
                    <a:pt x="198759" y="413720"/>
                  </a:lnTo>
                  <a:lnTo>
                    <a:pt x="413736" y="194685"/>
                  </a:lnTo>
                  <a:lnTo>
                    <a:pt x="425905" y="0"/>
                  </a:lnTo>
                </a:path>
                <a:path w="455930" h="1290320">
                  <a:moveTo>
                    <a:pt x="0" y="519187"/>
                  </a:moveTo>
                  <a:lnTo>
                    <a:pt x="56778" y="924807"/>
                  </a:lnTo>
                  <a:lnTo>
                    <a:pt x="186590" y="1224965"/>
                  </a:lnTo>
                  <a:lnTo>
                    <a:pt x="455748" y="1289860"/>
                  </a:lnTo>
                </a:path>
              </a:pathLst>
            </a:custGeom>
            <a:ln w="13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691" y="1478098"/>
              <a:ext cx="543560" cy="160655"/>
            </a:xfrm>
            <a:custGeom>
              <a:avLst/>
              <a:gdLst/>
              <a:ahLst/>
              <a:cxnLst/>
              <a:rect l="l" t="t" r="r" b="b"/>
              <a:pathLst>
                <a:path w="543560" h="160655">
                  <a:moveTo>
                    <a:pt x="543526" y="160216"/>
                  </a:moveTo>
                  <a:lnTo>
                    <a:pt x="0" y="0"/>
                  </a:lnTo>
                </a:path>
              </a:pathLst>
            </a:custGeom>
            <a:ln w="2071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4947" y="952197"/>
              <a:ext cx="545465" cy="281305"/>
            </a:xfrm>
            <a:custGeom>
              <a:avLst/>
              <a:gdLst/>
              <a:ahLst/>
              <a:cxnLst/>
              <a:rect l="l" t="t" r="r" b="b"/>
              <a:pathLst>
                <a:path w="545465" h="281305">
                  <a:moveTo>
                    <a:pt x="94630" y="281081"/>
                  </a:moveTo>
                  <a:lnTo>
                    <a:pt x="54476" y="180695"/>
                  </a:lnTo>
                  <a:lnTo>
                    <a:pt x="0" y="37290"/>
                  </a:lnTo>
                  <a:lnTo>
                    <a:pt x="499040" y="0"/>
                  </a:lnTo>
                  <a:lnTo>
                    <a:pt x="544950" y="109000"/>
                  </a:lnTo>
                  <a:lnTo>
                    <a:pt x="415867" y="120463"/>
                  </a:lnTo>
                  <a:lnTo>
                    <a:pt x="461777" y="238062"/>
                  </a:lnTo>
                  <a:lnTo>
                    <a:pt x="94630" y="281081"/>
                  </a:lnTo>
                  <a:close/>
                </a:path>
              </a:pathLst>
            </a:custGeom>
            <a:solidFill>
              <a:srgbClr val="FF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947" y="952197"/>
              <a:ext cx="545465" cy="281305"/>
            </a:xfrm>
            <a:custGeom>
              <a:avLst/>
              <a:gdLst/>
              <a:ahLst/>
              <a:cxnLst/>
              <a:rect l="l" t="t" r="r" b="b"/>
              <a:pathLst>
                <a:path w="545465" h="281305">
                  <a:moveTo>
                    <a:pt x="0" y="37290"/>
                  </a:moveTo>
                  <a:lnTo>
                    <a:pt x="54476" y="180695"/>
                  </a:lnTo>
                  <a:lnTo>
                    <a:pt x="94630" y="281081"/>
                  </a:lnTo>
                  <a:lnTo>
                    <a:pt x="266733" y="261004"/>
                  </a:lnTo>
                  <a:lnTo>
                    <a:pt x="461777" y="238062"/>
                  </a:lnTo>
                  <a:lnTo>
                    <a:pt x="415867" y="120463"/>
                  </a:lnTo>
                  <a:lnTo>
                    <a:pt x="544950" y="109000"/>
                  </a:lnTo>
                  <a:lnTo>
                    <a:pt x="499040" y="0"/>
                  </a:lnTo>
                  <a:lnTo>
                    <a:pt x="0" y="37290"/>
                  </a:lnTo>
                  <a:close/>
                </a:path>
              </a:pathLst>
            </a:custGeom>
            <a:ln w="4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710" y="356146"/>
              <a:ext cx="1743075" cy="1648460"/>
            </a:xfrm>
            <a:custGeom>
              <a:avLst/>
              <a:gdLst/>
              <a:ahLst/>
              <a:cxnLst/>
              <a:rect l="l" t="t" r="r" b="b"/>
              <a:pathLst>
                <a:path w="1743075" h="1648460">
                  <a:moveTo>
                    <a:pt x="1739925" y="1645818"/>
                  </a:moveTo>
                  <a:lnTo>
                    <a:pt x="1739925" y="0"/>
                  </a:lnTo>
                </a:path>
                <a:path w="1743075" h="1648460">
                  <a:moveTo>
                    <a:pt x="0" y="1648345"/>
                  </a:moveTo>
                  <a:lnTo>
                    <a:pt x="1742452" y="164834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352268" y="335248"/>
            <a:ext cx="1977389" cy="1701800"/>
            <a:chOff x="2352268" y="335248"/>
            <a:chExt cx="1977389" cy="1701800"/>
          </a:xfrm>
        </p:grpSpPr>
        <p:sp>
          <p:nvSpPr>
            <p:cNvPr id="13" name="object 13"/>
            <p:cNvSpPr/>
            <p:nvPr/>
          </p:nvSpPr>
          <p:spPr>
            <a:xfrm>
              <a:off x="2352268" y="367563"/>
              <a:ext cx="1959610" cy="1634489"/>
            </a:xfrm>
            <a:custGeom>
              <a:avLst/>
              <a:gdLst/>
              <a:ahLst/>
              <a:cxnLst/>
              <a:rect l="l" t="t" r="r" b="b"/>
              <a:pathLst>
                <a:path w="1959610" h="1634489">
                  <a:moveTo>
                    <a:pt x="0" y="0"/>
                  </a:moveTo>
                  <a:lnTo>
                    <a:pt x="1959025" y="0"/>
                  </a:lnTo>
                </a:path>
                <a:path w="1959610" h="1634489">
                  <a:moveTo>
                    <a:pt x="2539" y="1634401"/>
                  </a:moveTo>
                  <a:lnTo>
                    <a:pt x="2539" y="252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7445" y="370100"/>
              <a:ext cx="529590" cy="1631950"/>
            </a:xfrm>
            <a:custGeom>
              <a:avLst/>
              <a:gdLst/>
              <a:ahLst/>
              <a:cxnLst/>
              <a:rect l="l" t="t" r="r" b="b"/>
              <a:pathLst>
                <a:path w="529589" h="1631950">
                  <a:moveTo>
                    <a:pt x="0" y="0"/>
                  </a:moveTo>
                  <a:lnTo>
                    <a:pt x="65710" y="566543"/>
                  </a:lnTo>
                  <a:lnTo>
                    <a:pt x="529583" y="1631865"/>
                  </a:lnTo>
                </a:path>
              </a:pathLst>
            </a:custGeom>
            <a:ln w="697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3155" y="678233"/>
              <a:ext cx="1623695" cy="258445"/>
            </a:xfrm>
            <a:custGeom>
              <a:avLst/>
              <a:gdLst/>
              <a:ahLst/>
              <a:cxnLst/>
              <a:rect l="l" t="t" r="r" b="b"/>
              <a:pathLst>
                <a:path w="1623695" h="258444">
                  <a:moveTo>
                    <a:pt x="0" y="258409"/>
                  </a:moveTo>
                  <a:lnTo>
                    <a:pt x="1550658" y="0"/>
                  </a:lnTo>
                  <a:lnTo>
                    <a:pt x="1623247" y="2304"/>
                  </a:lnTo>
                </a:path>
              </a:pathLst>
            </a:custGeom>
            <a:ln w="45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0089" y="1091832"/>
              <a:ext cx="1106805" cy="910590"/>
            </a:xfrm>
            <a:custGeom>
              <a:avLst/>
              <a:gdLst/>
              <a:ahLst/>
              <a:cxnLst/>
              <a:rect l="l" t="t" r="r" b="b"/>
              <a:pathLst>
                <a:path w="1106804" h="910589">
                  <a:moveTo>
                    <a:pt x="1106314" y="910134"/>
                  </a:moveTo>
                  <a:lnTo>
                    <a:pt x="315663" y="910134"/>
                  </a:lnTo>
                  <a:lnTo>
                    <a:pt x="289254" y="844110"/>
                  </a:lnTo>
                  <a:lnTo>
                    <a:pt x="0" y="82667"/>
                  </a:lnTo>
                  <a:lnTo>
                    <a:pt x="1106314" y="0"/>
                  </a:lnTo>
                  <a:lnTo>
                    <a:pt x="1106314" y="910134"/>
                  </a:lnTo>
                  <a:close/>
                </a:path>
              </a:pathLst>
            </a:custGeom>
            <a:solidFill>
              <a:srgbClr val="FF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089" y="1091832"/>
              <a:ext cx="1106805" cy="910590"/>
            </a:xfrm>
            <a:custGeom>
              <a:avLst/>
              <a:gdLst/>
              <a:ahLst/>
              <a:cxnLst/>
              <a:rect l="l" t="t" r="r" b="b"/>
              <a:pathLst>
                <a:path w="1106804" h="910589">
                  <a:moveTo>
                    <a:pt x="0" y="82667"/>
                  </a:moveTo>
                  <a:lnTo>
                    <a:pt x="289254" y="844110"/>
                  </a:lnTo>
                  <a:lnTo>
                    <a:pt x="315663" y="910134"/>
                  </a:lnTo>
                  <a:lnTo>
                    <a:pt x="1106314" y="910134"/>
                  </a:lnTo>
                  <a:lnTo>
                    <a:pt x="1106314" y="0"/>
                  </a:lnTo>
                  <a:lnTo>
                    <a:pt x="0" y="82667"/>
                  </a:lnTo>
                </a:path>
              </a:pathLst>
            </a:custGeom>
            <a:ln w="21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2268" y="370090"/>
              <a:ext cx="1959610" cy="1634489"/>
            </a:xfrm>
            <a:custGeom>
              <a:avLst/>
              <a:gdLst/>
              <a:ahLst/>
              <a:cxnLst/>
              <a:rect l="l" t="t" r="r" b="b"/>
              <a:pathLst>
                <a:path w="1959610" h="1634489">
                  <a:moveTo>
                    <a:pt x="1956498" y="1631873"/>
                  </a:moveTo>
                  <a:lnTo>
                    <a:pt x="1956498" y="0"/>
                  </a:lnTo>
                </a:path>
                <a:path w="1959610" h="1634489">
                  <a:moveTo>
                    <a:pt x="0" y="1634401"/>
                  </a:moveTo>
                  <a:lnTo>
                    <a:pt x="1959025" y="163440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23" name="object 2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26" name="object 2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30" name="object 3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35" name="object 3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31013" y="2161335"/>
            <a:ext cx="4521835" cy="8294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68910" algn="ctr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Tahoma"/>
                <a:cs typeface="Tahoma"/>
              </a:rPr>
              <a:t>Velikost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4,4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KB</a:t>
            </a:r>
            <a:endParaRPr sz="1100" dirty="0">
              <a:latin typeface="Tahoma"/>
              <a:cs typeface="Tahoma"/>
            </a:endParaRPr>
          </a:p>
          <a:p>
            <a:pPr marL="25400" marR="193040" algn="ctr">
              <a:lnSpc>
                <a:spcPct val="102600"/>
              </a:lnSpc>
              <a:spcBef>
                <a:spcPts val="1090"/>
              </a:spcBef>
            </a:pPr>
            <a:r>
              <a:rPr sz="1100" spc="-5" dirty="0">
                <a:latin typeface="Tahoma"/>
                <a:cs typeface="Tahoma"/>
              </a:rPr>
              <a:t>Příklad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jednoduché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interaktivní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mapky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využívající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SVG,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CSS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JavaScript: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lang="sk-SK" sz="1100" spc="20" dirty="0">
                <a:solidFill>
                  <a:srgbClr val="00008A"/>
                </a:solidFill>
                <a:latin typeface="SimSun"/>
                <a:cs typeface="SimSun"/>
              </a:rPr>
              <a:t>https://bl.ocks.org/SLeitgeb/raw/9dcc1b0729a3e93387cfa147d51b4262/</a:t>
            </a:r>
            <a:r>
              <a:rPr sz="1100" spc="-50" dirty="0">
                <a:latin typeface="Tahoma"/>
                <a:cs typeface="Tahoma"/>
                <a:hlinkClick r:id="rId2" action="ppaction://hlinksldjump"/>
              </a:rPr>
              <a:t> </a:t>
            </a:r>
            <a:endParaRPr sz="1650" baseline="35353" dirty="0">
              <a:latin typeface="Tahoma"/>
              <a:cs typeface="Tahoma"/>
            </a:endParaRPr>
          </a:p>
        </p:txBody>
      </p:sp>
      <p:grpSp>
        <p:nvGrpSpPr>
          <p:cNvPr id="39" name="object 2">
            <a:extLst>
              <a:ext uri="{FF2B5EF4-FFF2-40B4-BE49-F238E27FC236}">
                <a16:creationId xmlns:a16="http://schemas.microsoft.com/office/drawing/2014/main" id="{504E8EB2-31BA-4016-A6A3-8EA953675C6D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40" name="object 3">
              <a:extLst>
                <a:ext uri="{FF2B5EF4-FFF2-40B4-BE49-F238E27FC236}">
                  <a16:creationId xmlns:a16="http://schemas.microsoft.com/office/drawing/2014/main" id="{359FB875-E21B-4291-A6C0-70CC8A80569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1D47E414-684B-435C-A8B9-212D278873BB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ACAAA3DD-D66A-4405-BF6B-85EF9997C2AE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>
            <a:extLst>
              <a:ext uri="{FF2B5EF4-FFF2-40B4-BE49-F238E27FC236}">
                <a16:creationId xmlns:a16="http://schemas.microsoft.com/office/drawing/2014/main" id="{AD52D2AE-00E5-4399-B758-B7561F1D183A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9370C4D1-9234-4CEF-821B-4135FA8F2BB1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71289"/>
            <a:ext cx="4610100" cy="232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sk-SK" sz="1400" spc="21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210" dirty="0" err="1">
                <a:solidFill>
                  <a:srgbClr val="3333B2"/>
                </a:solidFill>
                <a:latin typeface="Georgia"/>
                <a:cs typeface="Georgia"/>
              </a:rPr>
              <a:t>P</a:t>
            </a:r>
            <a:r>
              <a:rPr sz="1400" cap="small" spc="70" dirty="0" err="1">
                <a:solidFill>
                  <a:srgbClr val="3333B2"/>
                </a:solidFill>
                <a:latin typeface="Georgia"/>
                <a:cs typeface="Georgia"/>
              </a:rPr>
              <a:t>ou</a:t>
            </a:r>
            <a:r>
              <a:rPr sz="1400" spc="95" dirty="0" err="1">
                <a:solidFill>
                  <a:srgbClr val="3333B2"/>
                </a:solidFill>
                <a:latin typeface="Georgia"/>
                <a:cs typeface="Georgia"/>
              </a:rPr>
              <a:t>ž</a:t>
            </a:r>
            <a:r>
              <a:rPr sz="1400" cap="small" spc="85" dirty="0" err="1">
                <a:solidFill>
                  <a:srgbClr val="3333B2"/>
                </a:solidFill>
                <a:latin typeface="Georgia"/>
                <a:cs typeface="Georgia"/>
              </a:rPr>
              <a:t>it</a:t>
            </a:r>
            <a:r>
              <a:rPr sz="1400" spc="20" dirty="0" err="1">
                <a:solidFill>
                  <a:srgbClr val="3333B2"/>
                </a:solidFill>
                <a:latin typeface="Georgia"/>
                <a:cs typeface="Georgia"/>
              </a:rPr>
              <a:t>í</a:t>
            </a:r>
            <a:r>
              <a:rPr sz="1400" spc="2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obrázků</a:t>
            </a:r>
            <a:endParaRPr sz="1400" dirty="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541" y="1116707"/>
            <a:ext cx="4331335" cy="1109980"/>
            <a:chOff x="138541" y="1116707"/>
            <a:chExt cx="4331335" cy="1109980"/>
          </a:xfrm>
        </p:grpSpPr>
        <p:sp>
          <p:nvSpPr>
            <p:cNvPr id="8" name="object 8"/>
            <p:cNvSpPr/>
            <p:nvPr/>
          </p:nvSpPr>
          <p:spPr>
            <a:xfrm>
              <a:off x="141071" y="1116711"/>
              <a:ext cx="4323715" cy="1104900"/>
            </a:xfrm>
            <a:custGeom>
              <a:avLst/>
              <a:gdLst/>
              <a:ahLst/>
              <a:cxnLst/>
              <a:rect l="l" t="t" r="r" b="b"/>
              <a:pathLst>
                <a:path w="4323715" h="1104900">
                  <a:moveTo>
                    <a:pt x="0" y="1104303"/>
                  </a:moveTo>
                  <a:lnTo>
                    <a:pt x="0" y="0"/>
                  </a:lnTo>
                </a:path>
                <a:path w="4323715" h="1104900">
                  <a:moveTo>
                    <a:pt x="2540" y="2527"/>
                  </a:moveTo>
                  <a:lnTo>
                    <a:pt x="4323321" y="252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611" y="1121765"/>
              <a:ext cx="4321175" cy="1099820"/>
            </a:xfrm>
            <a:custGeom>
              <a:avLst/>
              <a:gdLst/>
              <a:ahLst/>
              <a:cxnLst/>
              <a:rect l="l" t="t" r="r" b="b"/>
              <a:pathLst>
                <a:path w="4321175" h="1099820">
                  <a:moveTo>
                    <a:pt x="4320794" y="0"/>
                  </a:moveTo>
                  <a:lnTo>
                    <a:pt x="0" y="0"/>
                  </a:lnTo>
                  <a:lnTo>
                    <a:pt x="0" y="1099248"/>
                  </a:lnTo>
                  <a:lnTo>
                    <a:pt x="4320794" y="1099248"/>
                  </a:lnTo>
                  <a:lnTo>
                    <a:pt x="432079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544" y="1116711"/>
              <a:ext cx="4331335" cy="1107440"/>
            </a:xfrm>
            <a:custGeom>
              <a:avLst/>
              <a:gdLst/>
              <a:ahLst/>
              <a:cxnLst/>
              <a:rect l="l" t="t" r="r" b="b"/>
              <a:pathLst>
                <a:path w="4331335" h="1107439">
                  <a:moveTo>
                    <a:pt x="0" y="1106830"/>
                  </a:moveTo>
                  <a:lnTo>
                    <a:pt x="4330915" y="1106830"/>
                  </a:lnTo>
                </a:path>
                <a:path w="4331335" h="1107439">
                  <a:moveTo>
                    <a:pt x="4328375" y="1104303"/>
                  </a:moveTo>
                  <a:lnTo>
                    <a:pt x="4328375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129" y="1160816"/>
            <a:ext cx="3768090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955"/>
              </a:lnSpc>
              <a:spcBef>
                <a:spcPts val="9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2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VLOŽENÍ</a:t>
            </a:r>
            <a:r>
              <a:rPr sz="800" i="1" spc="6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3F7F7F"/>
                </a:solidFill>
                <a:latin typeface="Cambria"/>
                <a:cs typeface="Cambria"/>
              </a:rPr>
              <a:t>SVG</a:t>
            </a:r>
            <a:r>
              <a:rPr sz="800" i="1" spc="22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>
              <a:lnSpc>
                <a:spcPts val="955"/>
              </a:lnSpc>
            </a:pPr>
            <a:r>
              <a:rPr sz="800" spc="20" dirty="0">
                <a:latin typeface="Georgia"/>
                <a:cs typeface="Georgia"/>
              </a:rPr>
              <a:t>&lt;</a:t>
            </a:r>
            <a:r>
              <a:rPr sz="800" b="1" spc="20" dirty="0">
                <a:solidFill>
                  <a:srgbClr val="007F00"/>
                </a:solidFill>
                <a:latin typeface="Cambria"/>
                <a:cs typeface="Cambria"/>
              </a:rPr>
              <a:t>object </a:t>
            </a:r>
            <a:r>
              <a:rPr sz="800" b="1" spc="5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85" dirty="0">
                <a:solidFill>
                  <a:srgbClr val="7C8E28"/>
                </a:solidFill>
                <a:latin typeface="Georgia"/>
                <a:cs typeface="Georgia"/>
              </a:rPr>
              <a:t>id</a:t>
            </a:r>
            <a:r>
              <a:rPr sz="800" spc="8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85" dirty="0">
                <a:solidFill>
                  <a:srgbClr val="BA2121"/>
                </a:solidFill>
                <a:latin typeface="Georgia"/>
                <a:cs typeface="Georgia"/>
              </a:rPr>
              <a:t>"districts"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7C8E28"/>
                </a:solidFill>
                <a:latin typeface="Georgia"/>
                <a:cs typeface="Georgia"/>
              </a:rPr>
              <a:t>type</a:t>
            </a:r>
            <a:r>
              <a:rPr sz="800" spc="1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"image/svg+xml" 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data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"kraje.svg"</a:t>
            </a:r>
            <a:r>
              <a:rPr sz="800" spc="35" dirty="0">
                <a:latin typeface="Georgia"/>
                <a:cs typeface="Georgia"/>
              </a:rPr>
              <a:t>&gt;&lt;/</a:t>
            </a:r>
            <a:r>
              <a:rPr sz="800" b="1" spc="35" dirty="0">
                <a:solidFill>
                  <a:srgbClr val="007F00"/>
                </a:solidFill>
                <a:latin typeface="Cambria"/>
                <a:cs typeface="Cambria"/>
              </a:rPr>
              <a:t>object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>
              <a:lnSpc>
                <a:spcPts val="955"/>
              </a:lnSpc>
              <a:spcBef>
                <a:spcPts val="935"/>
              </a:spcBef>
            </a:pPr>
            <a:r>
              <a:rPr sz="800" spc="-15" dirty="0">
                <a:latin typeface="Georgia"/>
                <a:cs typeface="Georgia"/>
              </a:rPr>
              <a:t>&lt;</a:t>
            </a:r>
            <a:r>
              <a:rPr sz="800" b="1" spc="-15" dirty="0">
                <a:solidFill>
                  <a:srgbClr val="007F00"/>
                </a:solidFill>
                <a:latin typeface="Cambria"/>
                <a:cs typeface="Cambria"/>
              </a:rPr>
              <a:t>svg</a:t>
            </a:r>
            <a:r>
              <a:rPr sz="800" b="1" spc="8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7C8E28"/>
                </a:solidFill>
                <a:latin typeface="Georgia"/>
                <a:cs typeface="Georgia"/>
              </a:rPr>
              <a:t>height</a:t>
            </a:r>
            <a:r>
              <a:rPr sz="800" spc="3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"210"</a:t>
            </a:r>
            <a:r>
              <a:rPr sz="800" spc="21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-5" dirty="0">
                <a:solidFill>
                  <a:srgbClr val="7C8E28"/>
                </a:solidFill>
                <a:latin typeface="Georgia"/>
                <a:cs typeface="Georgia"/>
              </a:rPr>
              <a:t>width</a:t>
            </a:r>
            <a:r>
              <a:rPr sz="800" spc="-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Georgia"/>
                <a:cs typeface="Georgia"/>
              </a:rPr>
              <a:t>"500"</a:t>
            </a:r>
            <a:r>
              <a:rPr sz="800" spc="-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107314">
              <a:lnSpc>
                <a:spcPts val="944"/>
              </a:lnSpc>
            </a:pPr>
            <a:r>
              <a:rPr sz="800" spc="-20" dirty="0">
                <a:latin typeface="Georgia"/>
                <a:cs typeface="Georgia"/>
              </a:rPr>
              <a:t>&lt;</a:t>
            </a:r>
            <a:r>
              <a:rPr sz="800" b="1" spc="-20" dirty="0">
                <a:solidFill>
                  <a:srgbClr val="007F00"/>
                </a:solidFill>
                <a:latin typeface="Cambria"/>
                <a:cs typeface="Cambria"/>
              </a:rPr>
              <a:t>polygon</a:t>
            </a:r>
            <a:r>
              <a:rPr sz="800" b="1" spc="10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points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"200,10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250,190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160,210"</a:t>
            </a:r>
            <a:endParaRPr sz="800" dirty="0">
              <a:latin typeface="Georgia"/>
              <a:cs typeface="Georgia"/>
            </a:endParaRPr>
          </a:p>
          <a:p>
            <a:pPr marL="107314" marR="683260" indent="121920">
              <a:lnSpc>
                <a:spcPts val="950"/>
              </a:lnSpc>
              <a:spcBef>
                <a:spcPts val="30"/>
              </a:spcBef>
            </a:pPr>
            <a:r>
              <a:rPr sz="600" i="1" spc="10" dirty="0">
                <a:latin typeface="Calibri"/>
                <a:cs typeface="Calibri"/>
              </a:rPr>
              <a:t>‹</a:t>
            </a:r>
            <a:r>
              <a:rPr sz="600" i="1" spc="10" dirty="0">
                <a:latin typeface="Times New Roman"/>
                <a:cs typeface="Times New Roman"/>
              </a:rPr>
              <a:t>→    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7C8E28"/>
                </a:solidFill>
                <a:latin typeface="Georgia"/>
                <a:cs typeface="Georgia"/>
              </a:rPr>
              <a:t>style</a:t>
            </a:r>
            <a:r>
              <a:rPr sz="800" spc="7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75" dirty="0">
                <a:solidFill>
                  <a:srgbClr val="BA2121"/>
                </a:solidFill>
                <a:latin typeface="Georgia"/>
                <a:cs typeface="Georgia"/>
              </a:rPr>
              <a:t>"fill:lime;stroke:purple;stroke-width:1"</a:t>
            </a:r>
            <a:r>
              <a:rPr sz="800" spc="21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-25" dirty="0">
                <a:latin typeface="Georgia"/>
                <a:cs typeface="Georgia"/>
              </a:rPr>
              <a:t>/&gt; </a:t>
            </a:r>
            <a:r>
              <a:rPr sz="800" spc="-175" dirty="0">
                <a:latin typeface="Georgia"/>
                <a:cs typeface="Georgia"/>
              </a:rPr>
              <a:t> </a:t>
            </a:r>
            <a:r>
              <a:rPr sz="800" spc="65" dirty="0">
                <a:latin typeface="Georgia"/>
                <a:cs typeface="Georgia"/>
              </a:rPr>
              <a:t>Sorry,</a:t>
            </a:r>
            <a:r>
              <a:rPr sz="800" spc="225" dirty="0">
                <a:latin typeface="Georgia"/>
                <a:cs typeface="Georgia"/>
              </a:rPr>
              <a:t> </a:t>
            </a:r>
            <a:r>
              <a:rPr sz="800" spc="20" dirty="0">
                <a:latin typeface="Georgia"/>
                <a:cs typeface="Georgia"/>
              </a:rPr>
              <a:t>your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15" dirty="0">
                <a:latin typeface="Georgia"/>
                <a:cs typeface="Georgia"/>
              </a:rPr>
              <a:t>browser</a:t>
            </a:r>
            <a:r>
              <a:rPr sz="800" spc="25" dirty="0">
                <a:latin typeface="Georgia"/>
                <a:cs typeface="Georgia"/>
              </a:rPr>
              <a:t> </a:t>
            </a:r>
            <a:r>
              <a:rPr sz="800" spc="15" dirty="0">
                <a:latin typeface="Georgia"/>
                <a:cs typeface="Georgia"/>
              </a:rPr>
              <a:t>does</a:t>
            </a:r>
            <a:r>
              <a:rPr sz="800" spc="25" dirty="0">
                <a:latin typeface="Georgia"/>
                <a:cs typeface="Georgia"/>
              </a:rPr>
              <a:t> not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25" dirty="0">
                <a:latin typeface="Georgia"/>
                <a:cs typeface="Georgia"/>
              </a:rPr>
              <a:t>support</a:t>
            </a:r>
            <a:r>
              <a:rPr sz="800" spc="225" dirty="0">
                <a:latin typeface="Georgia"/>
                <a:cs typeface="Georgia"/>
              </a:rPr>
              <a:t> </a:t>
            </a:r>
            <a:r>
              <a:rPr sz="800" spc="80" dirty="0">
                <a:latin typeface="Georgia"/>
                <a:cs typeface="Georgia"/>
              </a:rPr>
              <a:t>inline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-25" dirty="0">
                <a:latin typeface="Georgia"/>
                <a:cs typeface="Georgia"/>
              </a:rPr>
              <a:t>SVG.</a:t>
            </a:r>
            <a:endParaRPr sz="800" dirty="0">
              <a:latin typeface="Georgia"/>
              <a:cs typeface="Georgia"/>
            </a:endParaRPr>
          </a:p>
          <a:p>
            <a:pPr>
              <a:lnSpc>
                <a:spcPts val="915"/>
              </a:lnSpc>
            </a:pPr>
            <a:r>
              <a:rPr sz="800" spc="-15" dirty="0">
                <a:latin typeface="Georgia"/>
                <a:cs typeface="Georgia"/>
              </a:rPr>
              <a:t>&lt;/</a:t>
            </a:r>
            <a:r>
              <a:rPr sz="800" b="1" spc="-15" dirty="0">
                <a:solidFill>
                  <a:srgbClr val="007F00"/>
                </a:solidFill>
                <a:latin typeface="Cambria"/>
                <a:cs typeface="Cambria"/>
              </a:rPr>
              <a:t>svg</a:t>
            </a:r>
            <a:r>
              <a:rPr sz="800" spc="-1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6" name="object 6"/>
            <p:cNvSpPr/>
            <p:nvPr/>
          </p:nvSpPr>
          <p:spPr>
            <a:xfrm>
              <a:off x="3323652" y="3251427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0483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0351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7651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8619" y="32514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8619" y="32895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0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9586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700"/>
                  </a:moveTo>
                  <a:lnTo>
                    <a:pt x="50800" y="1270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9112" y="3251427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8194" y="770664"/>
            <a:ext cx="4342548" cy="418128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VLOŽENÍ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45" dirty="0">
                <a:solidFill>
                  <a:srgbClr val="3F7F7F"/>
                </a:solidFill>
                <a:latin typeface="Cambria"/>
                <a:cs typeface="Cambria"/>
              </a:rPr>
              <a:t>RASTROVÉ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GRAFIKY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 marL="128905">
              <a:lnSpc>
                <a:spcPts val="944"/>
              </a:lnSpc>
            </a:pPr>
            <a:r>
              <a:rPr sz="800" spc="-55" dirty="0">
                <a:latin typeface="Georgia"/>
                <a:cs typeface="Georgia"/>
              </a:rPr>
              <a:t>&lt;</a:t>
            </a:r>
            <a:r>
              <a:rPr sz="800" b="1" spc="-55" dirty="0">
                <a:solidFill>
                  <a:srgbClr val="007F00"/>
                </a:solidFill>
                <a:latin typeface="Cambria"/>
                <a:cs typeface="Cambria"/>
              </a:rPr>
              <a:t>img</a:t>
            </a:r>
            <a:r>
              <a:rPr sz="800" b="1" spc="14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40" dirty="0">
                <a:solidFill>
                  <a:srgbClr val="7C8E28"/>
                </a:solidFill>
                <a:latin typeface="Georgia"/>
                <a:cs typeface="Georgia"/>
              </a:rPr>
              <a:t>src</a:t>
            </a:r>
            <a:r>
              <a:rPr sz="800" spc="4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40" dirty="0">
                <a:solidFill>
                  <a:srgbClr val="BA2121"/>
                </a:solidFill>
                <a:latin typeface="Georgia"/>
                <a:cs typeface="Georgia"/>
              </a:rPr>
              <a:t>"kitten_100x100.jpg"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7C8E28"/>
                </a:solidFill>
                <a:latin typeface="Georgia"/>
                <a:cs typeface="Georgia"/>
              </a:rPr>
              <a:t>width</a:t>
            </a:r>
            <a:r>
              <a:rPr sz="800" spc="1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"100"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height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"100"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alt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"Kočka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v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košíku</a:t>
            </a:r>
            <a:endParaRPr sz="800" dirty="0">
              <a:latin typeface="Georgia"/>
              <a:cs typeface="Georgia"/>
            </a:endParaRPr>
          </a:p>
          <a:p>
            <a:pPr marL="250825">
              <a:lnSpc>
                <a:spcPts val="955"/>
              </a:lnSpc>
            </a:pPr>
            <a:r>
              <a:rPr sz="600" i="1" spc="10" dirty="0">
                <a:latin typeface="Calibri"/>
                <a:cs typeface="Calibri"/>
              </a:rPr>
              <a:t>‹</a:t>
            </a:r>
            <a:r>
              <a:rPr sz="600" i="1" spc="10" dirty="0">
                <a:latin typeface="Times New Roman"/>
                <a:cs typeface="Times New Roman"/>
              </a:rPr>
              <a:t>→    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BA2121"/>
                </a:solidFill>
                <a:latin typeface="Georgia"/>
                <a:cs typeface="Georgia"/>
              </a:rPr>
              <a:t>na</a:t>
            </a:r>
            <a:r>
              <a:rPr sz="800" spc="18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70" dirty="0">
                <a:solidFill>
                  <a:srgbClr val="BA2121"/>
                </a:solidFill>
                <a:latin typeface="Georgia"/>
                <a:cs typeface="Georgia"/>
              </a:rPr>
              <a:t>pletení."</a:t>
            </a:r>
            <a:r>
              <a:rPr sz="800" spc="7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544878"/>
            <a:ext cx="65201" cy="652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02932" y="1461998"/>
            <a:ext cx="4067810" cy="113588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Microsoft Sans Serif"/>
                <a:cs typeface="Microsoft Sans Serif"/>
              </a:rPr>
              <a:t>Ukládejte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obrázky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skutečně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v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takovém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rozlišení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v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jakém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se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mají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zobrazovat.</a:t>
            </a:r>
            <a:endParaRPr sz="1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29700"/>
              </a:lnSpc>
            </a:pPr>
            <a:r>
              <a:rPr sz="1000" spc="-15" dirty="0">
                <a:latin typeface="Microsoft Sans Serif"/>
                <a:cs typeface="Microsoft Sans Serif"/>
              </a:rPr>
              <a:t>Nicméně,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drobné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odchylky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v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zobrazené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velikosti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se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tolerují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(řádově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ale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jednotky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procent!). </a:t>
            </a:r>
            <a:r>
              <a:rPr sz="1000" spc="-200" dirty="0">
                <a:latin typeface="Microsoft Sans Serif"/>
                <a:cs typeface="Microsoft Sans Serif"/>
              </a:rPr>
              <a:t> </a:t>
            </a:r>
            <a:endParaRPr lang="sk-SK" sz="1000" spc="-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29700"/>
              </a:lnSpc>
            </a:pPr>
            <a:r>
              <a:rPr sz="1000" spc="-10" dirty="0" err="1">
                <a:latin typeface="Microsoft Sans Serif"/>
                <a:cs typeface="Microsoft Sans Serif"/>
              </a:rPr>
              <a:t>Dobrá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praxe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je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napsat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rozlišení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souboru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přímo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do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jeho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názvu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(kitten_100x100.jpg)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94504"/>
            <a:ext cx="65201" cy="652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33" y="2301411"/>
            <a:ext cx="65201" cy="6520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88935-3E63-488F-ADB1-E905F3D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956"/>
            <a:ext cx="46101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sk-SK" sz="1800" spc="210" dirty="0">
                <a:solidFill>
                  <a:srgbClr val="3333B2"/>
                </a:solidFill>
                <a:latin typeface="Georgia"/>
              </a:rPr>
              <a:t>Ako na </a:t>
            </a:r>
            <a:r>
              <a:rPr lang="sk-SK" sz="1800" spc="210" dirty="0" err="1">
                <a:solidFill>
                  <a:srgbClr val="3333B2"/>
                </a:solidFill>
                <a:latin typeface="Georgia"/>
              </a:rPr>
              <a:t>responzívne</a:t>
            </a:r>
            <a:r>
              <a:rPr lang="sk-SK" sz="1800" spc="210" dirty="0">
                <a:solidFill>
                  <a:srgbClr val="3333B2"/>
                </a:solidFill>
                <a:latin typeface="Georgia"/>
              </a:rPr>
              <a:t> obrázky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00A564-F492-4E4D-A132-C710ADBD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739775"/>
            <a:ext cx="4267200" cy="292387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sk-SK" dirty="0"/>
              <a:t>Definovať </a:t>
            </a:r>
            <a:r>
              <a:rPr lang="sk-SK" dirty="0" err="1">
                <a:solidFill>
                  <a:schemeClr val="accent1"/>
                </a:solidFill>
              </a:rPr>
              <a:t>width</a:t>
            </a:r>
            <a:r>
              <a:rPr lang="sk-SK" dirty="0"/>
              <a:t> a </a:t>
            </a:r>
            <a:r>
              <a:rPr lang="sk-SK" dirty="0" err="1">
                <a:solidFill>
                  <a:schemeClr val="accent1"/>
                </a:solidFill>
              </a:rPr>
              <a:t>height</a:t>
            </a:r>
            <a:r>
              <a:rPr lang="sk-SK" dirty="0"/>
              <a:t> atribúty HTML elementu* </a:t>
            </a:r>
          </a:p>
          <a:p>
            <a:pPr marL="628650" lvl="1" indent="-171450">
              <a:buFontTx/>
              <a:buChar char="-"/>
            </a:pPr>
            <a:r>
              <a:rPr lang="sk-SK" sz="1200" dirty="0" err="1"/>
              <a:t>Cumulative</a:t>
            </a:r>
            <a:r>
              <a:rPr lang="sk-SK" sz="1200" dirty="0"/>
              <a:t> </a:t>
            </a:r>
            <a:r>
              <a:rPr lang="sk-SK" sz="1200" dirty="0" err="1"/>
              <a:t>layout</a:t>
            </a:r>
            <a:r>
              <a:rPr lang="sk-SK" sz="1200" dirty="0"/>
              <a:t> </a:t>
            </a:r>
            <a:r>
              <a:rPr lang="sk-SK" sz="1200" dirty="0" err="1"/>
              <a:t>shift</a:t>
            </a:r>
            <a:endParaRPr lang="sk-SK" sz="1200" dirty="0"/>
          </a:p>
          <a:p>
            <a:pPr marL="628650" lvl="1" indent="-171450">
              <a:buFontTx/>
              <a:buChar char="-"/>
            </a:pPr>
            <a:r>
              <a:rPr lang="sk-SK" sz="1200" dirty="0"/>
              <a:t>ASPECT RATIO</a:t>
            </a:r>
          </a:p>
          <a:p>
            <a:pPr marL="628650" lvl="1" indent="-171450">
              <a:buFontTx/>
              <a:buChar char="-"/>
            </a:pPr>
            <a:r>
              <a:rPr lang="sk-SK" sz="1200" dirty="0"/>
              <a:t>Správna verzia obrázku</a:t>
            </a:r>
          </a:p>
          <a:p>
            <a:r>
              <a:rPr lang="sk-SK" dirty="0"/>
              <a:t>- Pridať </a:t>
            </a:r>
            <a:r>
              <a:rPr lang="sk-SK" dirty="0" err="1"/>
              <a:t>css</a:t>
            </a:r>
            <a:r>
              <a:rPr lang="sk-SK" dirty="0"/>
              <a:t> deklarácie	</a:t>
            </a:r>
          </a:p>
          <a:p>
            <a:pPr marL="171450" indent="-171450">
              <a:buFontTx/>
              <a:buChar char="-"/>
            </a:pPr>
            <a:endParaRPr lang="sk-SK" dirty="0"/>
          </a:p>
          <a:p>
            <a:pPr marL="628650" lvl="1" indent="-171450">
              <a:buFontTx/>
              <a:buChar char="-"/>
            </a:pP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@media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queries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2A2F8A9-38C6-47B6-8C5A-AB030907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30" y="1417987"/>
            <a:ext cx="1282554" cy="6920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3403F7E-9FE6-43D0-881C-AD4EF1F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44" y="2161908"/>
            <a:ext cx="1430327" cy="790887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C31659B3-720B-43A2-82AB-3A7CD0F348F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D1DC297-A747-4A3F-8A3F-2DD3A9221829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9729031-2F11-495F-9E01-3303DC51081A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1742731-9742-49B6-A778-AA52D60FCAC2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227E0643-EC52-4E31-B0F0-E79CD069850E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BA177DA4-1B09-4D20-8557-E20C2F7AAB14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04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4893C86-CB10-4EF8-9DA1-312F5F7E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9" y="61543"/>
            <a:ext cx="46101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sk-SK" sz="1800" spc="210" dirty="0">
                <a:solidFill>
                  <a:srgbClr val="3333B2"/>
                </a:solidFill>
                <a:latin typeface="Georgia"/>
              </a:rPr>
              <a:t>Ako na </a:t>
            </a:r>
            <a:r>
              <a:rPr lang="sk-SK" sz="1800" spc="210" dirty="0" err="1">
                <a:solidFill>
                  <a:srgbClr val="3333B2"/>
                </a:solidFill>
                <a:latin typeface="Georgia"/>
              </a:rPr>
              <a:t>responzívne</a:t>
            </a:r>
            <a:r>
              <a:rPr lang="sk-SK" sz="1800" spc="210" dirty="0">
                <a:solidFill>
                  <a:srgbClr val="3333B2"/>
                </a:solidFill>
                <a:latin typeface="Georgia"/>
              </a:rPr>
              <a:t> obrázky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D4953D90-9AD1-4616-A149-245BDF0F0AFA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75C74E1C-2187-421D-8291-23BF6B8B58EC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27BB797-6A41-4B81-AF99-DA53476128EB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C496970-65CD-4806-B906-DA4BCE60A700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CA6117A2-DFD1-4BDC-AA19-B0369B4AAD31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FC3BD016-C45C-4E25-BB91-EAD35DEA060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F7F7C8E-51AA-4D81-490B-7947E0D8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57820"/>
            <a:ext cx="3714387" cy="2943154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F45B7D-3BAE-436C-B7F1-D93E70772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276986"/>
            <a:ext cx="3048000" cy="123111"/>
          </a:xfrm>
        </p:spPr>
        <p:txBody>
          <a:bodyPr/>
          <a:lstStyle/>
          <a:p>
            <a:r>
              <a:rPr lang="sk-SK" sz="800" dirty="0"/>
              <a:t>https://jakearchibald.com/2015/anatomy-of-responsive-images/</a:t>
            </a:r>
          </a:p>
        </p:txBody>
      </p:sp>
    </p:spTree>
    <p:extLst>
      <p:ext uri="{BB962C8B-B14F-4D97-AF65-F5344CB8AC3E}">
        <p14:creationId xmlns:p14="http://schemas.microsoft.com/office/powerpoint/2010/main" val="103803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FD791-DC75-BF56-57EC-1A2B1CD9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108830-4D55-613A-411F-BEB53FDC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829"/>
            <a:ext cx="4610100" cy="2617939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73AC7A5-1F29-DF92-5E20-CBDB80F58319}"/>
              </a:ext>
            </a:extLst>
          </p:cNvPr>
          <p:cNvSpPr txBox="1">
            <a:spLocks/>
          </p:cNvSpPr>
          <p:nvPr/>
        </p:nvSpPr>
        <p:spPr>
          <a:xfrm>
            <a:off x="127928" y="130175"/>
            <a:ext cx="4435815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C74EE6"/>
                </a:solidFill>
                <a:effectLst/>
                <a:latin typeface="Consolas" panose="020B0609020204030204" pitchFamily="49" charset="0"/>
              </a:rPr>
              <a:t>.post 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rgbClr val="EB3C3C"/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EB3C3C"/>
                </a:solidFill>
                <a:effectLst/>
                <a:latin typeface="Consolas" panose="020B0609020204030204" pitchFamily="49" charset="0"/>
              </a:rPr>
              <a:t>-type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inline-size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sk-SK" altLang="sk-SK" dirty="0">
                <a:solidFill>
                  <a:srgbClr val="1B1B1B"/>
                </a:solidFill>
                <a:latin typeface="Consolas" panose="020B0609020204030204" pitchFamily="49" charset="0"/>
              </a:rPr>
              <a:t>        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rgbClr val="EB3C3C"/>
                </a:solidFill>
                <a:effectLst/>
                <a:latin typeface="Consolas" panose="020B0609020204030204" pitchFamily="49" charset="0"/>
              </a:rPr>
              <a:t>container-name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sidebar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Consolas" panose="020B0609020204030204" pitchFamily="49" charset="0"/>
              </a:rPr>
              <a:t>; }</a:t>
            </a:r>
            <a:r>
              <a:rPr kumimoji="0" lang="sk-SK" altLang="sk-SK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sk-SK" kern="0" dirty="0">
                <a:solidFill>
                  <a:schemeClr val="accent1"/>
                </a:solidFill>
                <a:latin typeface="Consolas" panose="020B0609020204030204" pitchFamily="49" charset="0"/>
              </a:rPr>
              <a:t>     </a:t>
            </a:r>
            <a:br>
              <a:rPr lang="sk-SK" kern="0" dirty="0">
                <a:solidFill>
                  <a:srgbClr val="AF00DB"/>
                </a:solidFill>
                <a:latin typeface="Consolas" panose="020B0609020204030204" pitchFamily="49" charset="0"/>
              </a:rPr>
            </a:br>
            <a:r>
              <a:rPr lang="en-US" kern="0" dirty="0">
                <a:solidFill>
                  <a:srgbClr val="AF00DB"/>
                </a:solidFill>
                <a:latin typeface="Consolas" panose="020B0609020204030204" pitchFamily="49" charset="0"/>
              </a:rPr>
              <a:t>@</a:t>
            </a:r>
            <a:r>
              <a:rPr lang="sk-SK" kern="0" dirty="0" err="1">
                <a:solidFill>
                  <a:srgbClr val="AF00DB"/>
                </a:solidFill>
                <a:latin typeface="Consolas" panose="020B0609020204030204" pitchFamily="49" charset="0"/>
              </a:rPr>
              <a:t>container</a:t>
            </a:r>
            <a:r>
              <a:rPr lang="sk-SK" kern="0" dirty="0">
                <a:solidFill>
                  <a:srgbClr val="AF00DB"/>
                </a:solidFill>
                <a:latin typeface="Consolas" panose="020B0609020204030204" pitchFamily="49" charset="0"/>
              </a:rPr>
              <a:t> 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var(--font-code)"/>
              </a:rPr>
              <a:t>sidebar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var(--font-code)"/>
              </a:rPr>
              <a:t> (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EB3C3C"/>
                </a:solidFill>
                <a:effectLst/>
                <a:latin typeface="var(--font-code)"/>
              </a:rPr>
              <a:t>min-</a:t>
            </a:r>
            <a:r>
              <a:rPr kumimoji="0" lang="sk-SK" altLang="sk-SK" sz="1100" b="0" i="0" u="none" strike="noStrike" cap="none" normalizeH="0" baseline="0" dirty="0" err="1">
                <a:ln>
                  <a:noFill/>
                </a:ln>
                <a:solidFill>
                  <a:srgbClr val="EB3C3C"/>
                </a:solidFill>
                <a:effectLst/>
                <a:latin typeface="var(--font-code)"/>
              </a:rPr>
              <a:t>width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var(--font-code)"/>
              </a:rPr>
              <a:t>: 700px)</a:t>
            </a:r>
            <a:br>
              <a:rPr lang="sk-SK" kern="0" dirty="0">
                <a:solidFill>
                  <a:srgbClr val="AF00DB"/>
                </a:solidFill>
                <a:latin typeface="Consolas" panose="020B0609020204030204" pitchFamily="49" charset="0"/>
              </a:rPr>
            </a:br>
            <a:br>
              <a:rPr lang="en-US" kern="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endParaRPr lang="en-US" kern="0" dirty="0">
              <a:solidFill>
                <a:srgbClr val="3B3B3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31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43" y="769137"/>
            <a:ext cx="4432935" cy="200025"/>
          </a:xfrm>
          <a:custGeom>
            <a:avLst/>
            <a:gdLst/>
            <a:ahLst/>
            <a:cxnLst/>
            <a:rect l="l" t="t" r="r" b="b"/>
            <a:pathLst>
              <a:path w="4432935" h="200025">
                <a:moveTo>
                  <a:pt x="438176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9751"/>
                </a:lnTo>
                <a:lnTo>
                  <a:pt x="4432567" y="199751"/>
                </a:lnTo>
                <a:lnTo>
                  <a:pt x="4432567" y="50800"/>
                </a:lnTo>
                <a:lnTo>
                  <a:pt x="4428558" y="31075"/>
                </a:lnTo>
                <a:lnTo>
                  <a:pt x="4417644" y="14922"/>
                </a:lnTo>
                <a:lnTo>
                  <a:pt x="4401491" y="4008"/>
                </a:lnTo>
                <a:lnTo>
                  <a:pt x="4381766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544" y="737396"/>
            <a:ext cx="920750" cy="2222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200" spc="-10" dirty="0">
                <a:solidFill>
                  <a:srgbClr val="3333B2"/>
                </a:solidFill>
                <a:latin typeface="Tahoma"/>
                <a:cs typeface="Tahoma"/>
              </a:rPr>
              <a:t>Pro</a:t>
            </a:r>
            <a:r>
              <a:rPr sz="1200" spc="-4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3333B2"/>
                </a:solidFill>
                <a:latin typeface="Tahoma"/>
                <a:cs typeface="Tahoma"/>
              </a:rPr>
              <a:t>zajímavost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30" y="1061107"/>
            <a:ext cx="4356735" cy="264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sz="800" spc="-10" dirty="0">
                <a:latin typeface="Microsoft Sans Serif"/>
                <a:cs typeface="Microsoft Sans Serif"/>
              </a:rPr>
              <a:t>Existuje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element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picture,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kterým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možné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podle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velikosti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obrazovky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měnit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zobrazený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obrázek.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30" dirty="0">
                <a:latin typeface="Microsoft Sans Serif"/>
                <a:cs typeface="Microsoft Sans Serif"/>
              </a:rPr>
              <a:t>V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praxi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-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používá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pro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zobrazení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různě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ořízlých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obrázků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různých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 err="1">
                <a:latin typeface="Microsoft Sans Serif"/>
                <a:cs typeface="Microsoft Sans Serif"/>
              </a:rPr>
              <a:t>obrazovkách</a:t>
            </a:r>
            <a:r>
              <a:rPr sz="800" spc="-15" dirty="0">
                <a:latin typeface="Microsoft Sans Serif"/>
                <a:cs typeface="Microsoft Sans Serif"/>
              </a:rPr>
              <a:t>.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71" y="1473822"/>
            <a:ext cx="4326255" cy="86423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50" dirty="0">
                <a:solidFill>
                  <a:srgbClr val="3F7F7F"/>
                </a:solidFill>
                <a:latin typeface="Cambria"/>
                <a:cs typeface="Cambria"/>
              </a:rPr>
              <a:t>(ELEMENT</a:t>
            </a:r>
            <a:r>
              <a:rPr sz="800" i="1" spc="114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3F7F7F"/>
                </a:solidFill>
                <a:latin typeface="Cambria"/>
                <a:cs typeface="Cambria"/>
              </a:rPr>
              <a:t>PICTURE)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 marL="128905">
              <a:lnSpc>
                <a:spcPts val="944"/>
              </a:lnSpc>
            </a:pPr>
            <a:r>
              <a:rPr sz="800" spc="5" dirty="0">
                <a:latin typeface="Georgia"/>
                <a:cs typeface="Georgia"/>
              </a:rPr>
              <a:t>&lt;</a:t>
            </a:r>
            <a:r>
              <a:rPr sz="800" b="1" spc="5" dirty="0">
                <a:solidFill>
                  <a:srgbClr val="007F00"/>
                </a:solidFill>
                <a:latin typeface="Cambria"/>
                <a:cs typeface="Cambria"/>
              </a:rPr>
              <a:t>picture</a:t>
            </a:r>
            <a:r>
              <a:rPr sz="800" spc="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10" dirty="0">
                <a:latin typeface="Georgia"/>
                <a:cs typeface="Georgia"/>
              </a:rPr>
              <a:t>&lt;</a:t>
            </a:r>
            <a:r>
              <a:rPr sz="800" b="1" spc="-10" dirty="0">
                <a:solidFill>
                  <a:srgbClr val="007F00"/>
                </a:solidFill>
                <a:latin typeface="Cambria"/>
                <a:cs typeface="Cambria"/>
              </a:rPr>
              <a:t>source</a:t>
            </a:r>
            <a:r>
              <a:rPr sz="800" b="1" spc="24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15" dirty="0">
                <a:solidFill>
                  <a:srgbClr val="7C8E28"/>
                </a:solidFill>
                <a:latin typeface="Georgia"/>
                <a:cs typeface="Georgia"/>
              </a:rPr>
              <a:t>media</a:t>
            </a:r>
            <a:r>
              <a:rPr sz="800" spc="1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"(min-width: 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650px)" </a:t>
            </a:r>
            <a:r>
              <a:rPr sz="800" spc="2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srcset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"img_pink_flowers.jpg"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10" dirty="0">
                <a:latin typeface="Georgia"/>
                <a:cs typeface="Georgia"/>
              </a:rPr>
              <a:t>&lt;</a:t>
            </a:r>
            <a:r>
              <a:rPr sz="800" b="1" spc="-10" dirty="0">
                <a:solidFill>
                  <a:srgbClr val="007F00"/>
                </a:solidFill>
                <a:latin typeface="Cambria"/>
                <a:cs typeface="Cambria"/>
              </a:rPr>
              <a:t>source</a:t>
            </a:r>
            <a:r>
              <a:rPr sz="800" b="1" spc="24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15" dirty="0">
                <a:solidFill>
                  <a:srgbClr val="7C8E28"/>
                </a:solidFill>
                <a:latin typeface="Georgia"/>
                <a:cs typeface="Georgia"/>
              </a:rPr>
              <a:t>media</a:t>
            </a:r>
            <a:r>
              <a:rPr sz="800" spc="1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"(min-width:  </a:t>
            </a:r>
            <a:r>
              <a:rPr sz="800" spc="20" dirty="0">
                <a:solidFill>
                  <a:srgbClr val="BA2121"/>
                </a:solidFill>
                <a:latin typeface="Georgia"/>
                <a:cs typeface="Georgia"/>
              </a:rPr>
              <a:t>465px)"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srcset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"img_white_flower.jpg"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55" dirty="0">
                <a:latin typeface="Georgia"/>
                <a:cs typeface="Georgia"/>
              </a:rPr>
              <a:t>&lt;</a:t>
            </a:r>
            <a:r>
              <a:rPr sz="800" b="1" spc="-55" dirty="0">
                <a:solidFill>
                  <a:srgbClr val="007F00"/>
                </a:solidFill>
                <a:latin typeface="Cambria"/>
                <a:cs typeface="Cambria"/>
              </a:rPr>
              <a:t>img</a:t>
            </a:r>
            <a:r>
              <a:rPr sz="800" b="1" spc="16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7C8E28"/>
                </a:solidFill>
                <a:latin typeface="Georgia"/>
                <a:cs typeface="Georgia"/>
              </a:rPr>
              <a:t>src</a:t>
            </a:r>
            <a:r>
              <a:rPr sz="800" spc="3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"img_orange_flowers.jpg"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45" dirty="0">
                <a:solidFill>
                  <a:srgbClr val="7C8E28"/>
                </a:solidFill>
                <a:latin typeface="Georgia"/>
                <a:cs typeface="Georgia"/>
              </a:rPr>
              <a:t>alt</a:t>
            </a:r>
            <a:r>
              <a:rPr sz="800" spc="4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45" dirty="0">
                <a:solidFill>
                  <a:srgbClr val="BA2121"/>
                </a:solidFill>
                <a:latin typeface="Georgia"/>
                <a:cs typeface="Georgia"/>
              </a:rPr>
              <a:t>"Flowers"</a:t>
            </a:r>
            <a:r>
              <a:rPr sz="800" spc="254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50" dirty="0">
                <a:solidFill>
                  <a:srgbClr val="7C8E28"/>
                </a:solidFill>
                <a:latin typeface="Georgia"/>
                <a:cs typeface="Georgia"/>
              </a:rPr>
              <a:t>style</a:t>
            </a:r>
            <a:r>
              <a:rPr sz="800" spc="5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50" dirty="0">
                <a:solidFill>
                  <a:srgbClr val="BA2121"/>
                </a:solidFill>
                <a:latin typeface="Georgia"/>
                <a:cs typeface="Georgia"/>
              </a:rPr>
              <a:t>"width:auto;"</a:t>
            </a:r>
            <a:r>
              <a:rPr sz="800" spc="5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128905">
              <a:lnSpc>
                <a:spcPts val="955"/>
              </a:lnSpc>
            </a:pPr>
            <a:r>
              <a:rPr sz="800" spc="10" dirty="0">
                <a:latin typeface="Georgia"/>
                <a:cs typeface="Georgia"/>
              </a:rPr>
              <a:t>&lt;/</a:t>
            </a:r>
            <a:r>
              <a:rPr sz="800" b="1" spc="10" dirty="0">
                <a:solidFill>
                  <a:srgbClr val="007F00"/>
                </a:solidFill>
                <a:latin typeface="Cambria"/>
                <a:cs typeface="Cambria"/>
              </a:rPr>
              <a:t>picture</a:t>
            </a:r>
            <a:r>
              <a:rPr sz="800" spc="1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4" name="object 14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7" name="object 17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756673" y="3392627"/>
            <a:ext cx="203200" cy="48260"/>
            <a:chOff x="3756673" y="3392627"/>
            <a:chExt cx="203200" cy="48260"/>
          </a:xfrm>
        </p:grpSpPr>
        <p:sp>
          <p:nvSpPr>
            <p:cNvPr id="21" name="object 21"/>
            <p:cNvSpPr/>
            <p:nvPr/>
          </p:nvSpPr>
          <p:spPr>
            <a:xfrm>
              <a:off x="3845573" y="341167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6673" y="3392627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6" name="object 26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">
            <a:extLst>
              <a:ext uri="{FF2B5EF4-FFF2-40B4-BE49-F238E27FC236}">
                <a16:creationId xmlns:a16="http://schemas.microsoft.com/office/drawing/2014/main" id="{C886437C-1ED9-4D17-8033-0BE0121873F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2D0BB19B-BEBD-4C6A-A833-60A60633028D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341A1FF1-DAA0-43A4-873D-4D050DB215C0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C7174217-5546-414A-A836-02CA84AFBB5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5">
            <a:extLst>
              <a:ext uri="{FF2B5EF4-FFF2-40B4-BE49-F238E27FC236}">
                <a16:creationId xmlns:a16="http://schemas.microsoft.com/office/drawing/2014/main" id="{13676334-AA60-408E-800E-203B624BBD3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1ABE9514-1D7D-4B70-83C4-C4559823C7C3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7756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3333B2"/>
                </a:solidFill>
                <a:latin typeface="Georgia"/>
                <a:cs typeface="Georgia"/>
              </a:rPr>
              <a:t>N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ást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oje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68451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932" y="941156"/>
            <a:ext cx="3933825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1795">
              <a:lnSpc>
                <a:spcPct val="125299"/>
              </a:lnSpc>
              <a:spcBef>
                <a:spcPts val="100"/>
              </a:spcBef>
            </a:pPr>
            <a:r>
              <a:rPr sz="1100" spc="-55" dirty="0">
                <a:latin typeface="Tahoma"/>
                <a:cs typeface="Tahoma"/>
              </a:rPr>
              <a:t>Inkscape,</a:t>
            </a:r>
            <a:r>
              <a:rPr sz="1100" spc="20" dirty="0">
                <a:latin typeface="Tahoma"/>
                <a:cs typeface="Tahoma"/>
              </a:rPr>
              <a:t> GIMP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i="1" spc="105" dirty="0">
                <a:latin typeface="Times New Roman"/>
                <a:cs typeface="Times New Roman"/>
              </a:rPr>
              <a:t>×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ahoma"/>
                <a:cs typeface="Tahoma"/>
              </a:rPr>
              <a:t>Adobe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Photoshop,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Illustrator,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Corel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Draw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</a:t>
            </a:r>
            <a:r>
              <a:rPr sz="1100" spc="-55" dirty="0">
                <a:latin typeface="Tahoma"/>
                <a:cs typeface="Tahoma"/>
              </a:rPr>
              <a:t>om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rese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80" dirty="0">
                <a:latin typeface="Tahoma"/>
                <a:cs typeface="Tahoma"/>
              </a:rPr>
              <a:t>b</a:t>
            </a:r>
            <a:r>
              <a:rPr sz="1100" spc="-35" dirty="0">
                <a:latin typeface="Tahoma"/>
                <a:cs typeface="Tahoma"/>
              </a:rPr>
              <a:t>rázků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https://compressor.io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https://www.jotform.com/blog/</a:t>
            </a:r>
            <a:endParaRPr sz="11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everything-you-need-to-know-about-image-compression/</a:t>
            </a:r>
            <a:endParaRPr sz="11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40" dirty="0">
                <a:latin typeface="Tahoma"/>
                <a:cs typeface="Tahoma"/>
              </a:rPr>
              <a:t>kódy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EPSG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(pro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různé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souřadnicové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systémy):</a:t>
            </a:r>
            <a:r>
              <a:rPr sz="1100" spc="150" dirty="0"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5"/>
              </a:rPr>
              <a:t>https://epsg.io/</a:t>
            </a:r>
            <a:endParaRPr sz="1100" dirty="0">
              <a:latin typeface="SimSun"/>
              <a:cs typeface="SimSun"/>
            </a:endParaRPr>
          </a:p>
          <a:p>
            <a:pPr marL="12700" marR="57785">
              <a:lnSpc>
                <a:spcPts val="1350"/>
              </a:lnSpc>
              <a:spcBef>
                <a:spcPts val="50"/>
              </a:spcBef>
            </a:pPr>
            <a:r>
              <a:rPr sz="800" spc="-10" dirty="0">
                <a:latin typeface="Microsoft Sans Serif"/>
                <a:cs typeface="Microsoft Sans Serif"/>
              </a:rPr>
              <a:t>např.</a:t>
            </a:r>
            <a:r>
              <a:rPr sz="800" spc="16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S-JTSK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má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EPSG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kód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5514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45" dirty="0">
                <a:latin typeface="Microsoft Sans Serif"/>
                <a:cs typeface="Microsoft Sans Serif"/>
              </a:rPr>
              <a:t>→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45" dirty="0">
                <a:solidFill>
                  <a:srgbClr val="00008A"/>
                </a:solidFill>
                <a:latin typeface="Georgia"/>
                <a:cs typeface="Georgia"/>
              </a:rPr>
              <a:t>epsg.io/5514</a:t>
            </a:r>
            <a:r>
              <a:rPr sz="800" spc="45" dirty="0">
                <a:latin typeface="Microsoft Sans Serif"/>
                <a:cs typeface="Microsoft Sans Serif"/>
              </a:rPr>
              <a:t>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pokud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nevíte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kód,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stránce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vyhledávání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278483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488516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870621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8B0D53-9CCC-B2BB-55D8-7211201F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50" y="1073223"/>
            <a:ext cx="3929722" cy="169277"/>
          </a:xfrm>
        </p:spPr>
        <p:txBody>
          <a:bodyPr/>
          <a:lstStyle/>
          <a:p>
            <a:r>
              <a:rPr lang="sk-SK" dirty="0">
                <a:hlinkClick r:id="rId2"/>
              </a:rPr>
              <a:t>srcsetsizes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ADBA499-51D4-9219-8C24-F1F9013CC8CA}"/>
              </a:ext>
            </a:extLst>
          </p:cNvPr>
          <p:cNvSpPr txBox="1"/>
          <p:nvPr/>
        </p:nvSpPr>
        <p:spPr>
          <a:xfrm>
            <a:off x="476250" y="1356307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Responzívny obrážťok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Výbuch: 14 bodov 8">
            <a:extLst>
              <a:ext uri="{FF2B5EF4-FFF2-40B4-BE49-F238E27FC236}">
                <a16:creationId xmlns:a16="http://schemas.microsoft.com/office/drawing/2014/main" id="{F6893DE8-5907-2E82-6BC5-3893689A4121}"/>
              </a:ext>
            </a:extLst>
          </p:cNvPr>
          <p:cNvSpPr/>
          <p:nvPr/>
        </p:nvSpPr>
        <p:spPr>
          <a:xfrm>
            <a:off x="419484" y="2002165"/>
            <a:ext cx="778217" cy="68580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C1046661-08C5-FA37-D439-6BBF23E5812E}"/>
              </a:ext>
            </a:extLst>
          </p:cNvPr>
          <p:cNvSpPr/>
          <p:nvPr/>
        </p:nvSpPr>
        <p:spPr>
          <a:xfrm>
            <a:off x="146883" y="77027"/>
            <a:ext cx="385913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Kód z hodiny</a:t>
            </a:r>
            <a:endParaRPr lang="sk-SK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Hviezda: 5-cípa 7">
            <a:extLst>
              <a:ext uri="{FF2B5EF4-FFF2-40B4-BE49-F238E27FC236}">
                <a16:creationId xmlns:a16="http://schemas.microsoft.com/office/drawing/2014/main" id="{2C330A10-13D6-753D-876C-F70AE46FA66D}"/>
              </a:ext>
            </a:extLst>
          </p:cNvPr>
          <p:cNvSpPr/>
          <p:nvPr/>
        </p:nvSpPr>
        <p:spPr>
          <a:xfrm>
            <a:off x="3790950" y="730816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91254F97-2336-EA21-CA09-FEFF7FE59139}"/>
                  </a:ext>
                </a:extLst>
              </p:cNvPr>
              <p:cNvSpPr txBox="1"/>
              <p:nvPr/>
            </p:nvSpPr>
            <p:spPr>
              <a:xfrm>
                <a:off x="2056775" y="1306975"/>
                <a:ext cx="2485946" cy="1769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-BR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sk-SK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91254F97-2336-EA21-CA09-FEFF7FE5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75" y="1306975"/>
                <a:ext cx="2485946" cy="17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lačidlo akcie: Zvuk 16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DA5C18D1-4EB1-1A89-78CA-AD7FDE9DA421}"/>
              </a:ext>
            </a:extLst>
          </p:cNvPr>
          <p:cNvSpPr/>
          <p:nvPr/>
        </p:nvSpPr>
        <p:spPr>
          <a:xfrm>
            <a:off x="1771650" y="2416175"/>
            <a:ext cx="381000" cy="261610"/>
          </a:xfrm>
          <a:prstGeom prst="actionButtonSoun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222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495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5" dirty="0">
                <a:solidFill>
                  <a:srgbClr val="3333B2"/>
                </a:solidFill>
                <a:latin typeface="Georgia"/>
                <a:cs typeface="Georgia"/>
              </a:rPr>
              <a:t>Ú</a:t>
            </a:r>
            <a:r>
              <a:rPr sz="1400" cap="small" spc="110" dirty="0">
                <a:solidFill>
                  <a:srgbClr val="3333B2"/>
                </a:solidFill>
                <a:latin typeface="Georgia"/>
                <a:cs typeface="Georgia"/>
              </a:rPr>
              <a:t>k</a:t>
            </a:r>
            <a:r>
              <a:rPr sz="1400" cap="small" spc="80" dirty="0">
                <a:solidFill>
                  <a:srgbClr val="3333B2"/>
                </a:solidFill>
                <a:latin typeface="Georgia"/>
                <a:cs typeface="Georgia"/>
              </a:rPr>
              <a:t>ol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714654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7532" y="631138"/>
            <a:ext cx="4232568" cy="26259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63220">
              <a:lnSpc>
                <a:spcPct val="102600"/>
              </a:lnSpc>
              <a:spcBef>
                <a:spcPts val="55"/>
              </a:spcBef>
            </a:pPr>
            <a:r>
              <a:rPr sz="1100" spc="-50" dirty="0">
                <a:latin typeface="Tahoma"/>
                <a:cs typeface="Tahoma"/>
              </a:rPr>
              <a:t>dokončete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základní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strukturu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stránky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(pokud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možno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už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žádné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Lorem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Ipsum,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apod.)</a:t>
            </a:r>
            <a:endParaRPr sz="11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100" b="1" spc="-45" dirty="0" err="1">
                <a:latin typeface="Arial"/>
                <a:cs typeface="Arial"/>
              </a:rPr>
              <a:t>validní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spc="70" dirty="0">
                <a:latin typeface="Tahoma"/>
                <a:cs typeface="Tahoma"/>
              </a:rPr>
              <a:t>HTML</a:t>
            </a:r>
            <a:r>
              <a:rPr lang="sk-SK" sz="1100" spc="70" dirty="0">
                <a:latin typeface="Tahoma"/>
                <a:cs typeface="Tahoma"/>
              </a:rPr>
              <a:t>, </a:t>
            </a: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lang="sk-SK" sz="1100" spc="70" dirty="0" err="1">
                <a:latin typeface="Tahoma"/>
                <a:cs typeface="Tahoma"/>
              </a:rPr>
              <a:t>flex</a:t>
            </a:r>
            <a:r>
              <a:rPr lang="sk-SK" sz="1100" spc="70" dirty="0">
                <a:latin typeface="Tahoma"/>
                <a:cs typeface="Tahoma"/>
              </a:rPr>
              <a:t>/</a:t>
            </a:r>
            <a:r>
              <a:rPr lang="sk-SK" sz="1100" spc="70" dirty="0" err="1">
                <a:latin typeface="Tahoma"/>
                <a:cs typeface="Tahoma"/>
              </a:rPr>
              <a:t>grid</a:t>
            </a:r>
            <a:r>
              <a:rPr lang="sk-SK" sz="1100" spc="70" dirty="0">
                <a:latin typeface="Tahoma"/>
                <a:cs typeface="Tahoma"/>
              </a:rPr>
              <a:t> </a:t>
            </a:r>
            <a:r>
              <a:rPr lang="sk-SK" sz="1100" spc="70" dirty="0" err="1">
                <a:latin typeface="Tahoma"/>
                <a:cs typeface="Tahoma"/>
              </a:rPr>
              <a:t>layout</a:t>
            </a:r>
            <a:endParaRPr sz="1100" dirty="0">
              <a:latin typeface="Tahoma"/>
              <a:cs typeface="Tahoma"/>
            </a:endParaRPr>
          </a:p>
          <a:p>
            <a:pPr marL="38100" marR="363220">
              <a:lnSpc>
                <a:spcPts val="1200"/>
              </a:lnSpc>
              <a:spcBef>
                <a:spcPts val="315"/>
              </a:spcBef>
            </a:pPr>
            <a:r>
              <a:rPr sz="1100" b="1" spc="-45" dirty="0">
                <a:latin typeface="Arial"/>
                <a:cs typeface="Arial"/>
              </a:rPr>
              <a:t>stránku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doplňte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o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obrázky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které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budou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vhodně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upravené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použití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webu</a:t>
            </a:r>
            <a:endParaRPr sz="1100" dirty="0">
              <a:latin typeface="Tahoma"/>
              <a:cs typeface="Tahoma"/>
            </a:endParaRPr>
          </a:p>
          <a:p>
            <a:pPr marL="177800">
              <a:lnSpc>
                <a:spcPts val="1200"/>
              </a:lnSpc>
              <a:spcBef>
                <a:spcPts val="150"/>
              </a:spcBef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09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ahoma"/>
                <a:cs typeface="Tahoma"/>
              </a:rPr>
              <a:t>komprese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95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7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alespoň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b="1" spc="5" dirty="0">
                <a:latin typeface="Arial"/>
                <a:cs typeface="Arial"/>
              </a:rPr>
              <a:t>tři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rastrové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spc="-35" dirty="0" err="1">
                <a:latin typeface="Tahoma"/>
                <a:cs typeface="Tahoma"/>
              </a:rPr>
              <a:t>obrázky</a:t>
            </a:r>
            <a:r>
              <a:rPr lang="sk-SK" sz="1000" spc="-35" dirty="0">
                <a:latin typeface="Tahoma"/>
                <a:cs typeface="Tahoma"/>
              </a:rPr>
              <a:t> (minimálne jeden pomocou </a:t>
            </a:r>
            <a:r>
              <a:rPr lang="sk-SK" sz="1000" spc="-35" dirty="0" err="1">
                <a:latin typeface="Tahoma"/>
                <a:cs typeface="Tahoma"/>
              </a:rPr>
              <a:t>srcset</a:t>
            </a:r>
            <a:r>
              <a:rPr lang="sk-SK" sz="1000" spc="-35" dirty="0">
                <a:latin typeface="Tahoma"/>
                <a:cs typeface="Tahoma"/>
              </a:rPr>
              <a:t>/</a:t>
            </a:r>
            <a:r>
              <a:rPr lang="sk-SK" sz="1000" spc="-35" dirty="0" err="1">
                <a:latin typeface="Tahoma"/>
                <a:cs typeface="Tahoma"/>
              </a:rPr>
              <a:t>sizes</a:t>
            </a:r>
            <a:r>
              <a:rPr lang="sk-SK" sz="1000" spc="-35" dirty="0">
                <a:latin typeface="Tahoma"/>
                <a:cs typeface="Tahoma"/>
              </a:rPr>
              <a:t>) 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95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7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alespoň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Arial"/>
                <a:cs typeface="Arial"/>
              </a:rPr>
              <a:t>jeden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vektorový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obrázek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70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60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nakreslete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vlastní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vektorový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obrázek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(logo?)</a:t>
            </a:r>
            <a:endParaRPr sz="1000" dirty="0">
              <a:latin typeface="Tahoma"/>
              <a:cs typeface="Tahoma"/>
            </a:endParaRPr>
          </a:p>
          <a:p>
            <a:pPr marL="314960" marR="30480">
              <a:lnSpc>
                <a:spcPts val="950"/>
              </a:lnSpc>
              <a:spcBef>
                <a:spcPts val="10"/>
              </a:spcBef>
            </a:pPr>
            <a:r>
              <a:rPr sz="800" spc="-15" dirty="0">
                <a:latin typeface="Microsoft Sans Serif"/>
                <a:cs typeface="Microsoft Sans Serif"/>
              </a:rPr>
              <a:t>nemusíte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nutně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webu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použít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jako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vektor,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stačí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např.</a:t>
            </a:r>
            <a:r>
              <a:rPr sz="800" spc="1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GIF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00" dirty="0">
                <a:latin typeface="Microsoft Sans Serif"/>
                <a:cs typeface="Microsoft Sans Serif"/>
              </a:rPr>
              <a:t>/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PNG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5" dirty="0">
                <a:latin typeface="Microsoft Sans Serif"/>
                <a:cs typeface="Microsoft Sans Serif"/>
              </a:rPr>
              <a:t>(v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0" dirty="0">
                <a:latin typeface="Microsoft Sans Serif"/>
                <a:cs typeface="Microsoft Sans Serif"/>
              </a:rPr>
              <a:t>tom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případě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odevzdejte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také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.svg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soubor)</a:t>
            </a:r>
            <a:endParaRPr sz="800" dirty="0">
              <a:latin typeface="Microsoft Sans Serif"/>
              <a:cs typeface="Microsoft Sans Serif"/>
            </a:endParaRPr>
          </a:p>
          <a:p>
            <a:pPr marL="38100" marR="1852930">
              <a:lnSpc>
                <a:spcPct val="125299"/>
              </a:lnSpc>
              <a:spcBef>
                <a:spcPts val="30"/>
              </a:spcBef>
            </a:pP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devzdat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lang="sk-SK" sz="1100" spc="-45" dirty="0">
                <a:latin typeface="Tahoma"/>
                <a:cs typeface="Tahoma"/>
              </a:rPr>
              <a:t>20.10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lang="sk-SK" sz="1100" spc="-65" dirty="0" err="1">
                <a:latin typeface="Tahoma"/>
                <a:cs typeface="Tahoma"/>
              </a:rPr>
              <a:t>včetne</a:t>
            </a:r>
            <a:r>
              <a:rPr lang="sk-SK" sz="1100" spc="-6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(max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10</a:t>
            </a:r>
            <a:r>
              <a:rPr sz="1100" spc="-25" dirty="0">
                <a:latin typeface="Tahoma"/>
                <a:cs typeface="Tahoma"/>
              </a:rPr>
              <a:t>b.)  </a:t>
            </a:r>
            <a:r>
              <a:rPr sz="1100" spc="-40" dirty="0">
                <a:latin typeface="Tahoma"/>
                <a:cs typeface="Tahoma"/>
              </a:rPr>
              <a:t>odevzdávat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archivu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(web.zip)</a:t>
            </a:r>
            <a:endParaRPr lang="sk-SK" sz="1100" spc="-35" dirty="0">
              <a:latin typeface="Tahoma"/>
              <a:cs typeface="Tahoma"/>
            </a:endParaRPr>
          </a:p>
          <a:p>
            <a:pPr marL="38100" marR="1852930">
              <a:lnSpc>
                <a:spcPct val="125299"/>
              </a:lnSpc>
              <a:spcBef>
                <a:spcPts val="30"/>
              </a:spcBef>
            </a:pPr>
            <a:endParaRPr sz="11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096759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286548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925" y="1499218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731465"/>
            <a:ext cx="65201" cy="652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6" name="object 12">
            <a:extLst>
              <a:ext uri="{FF2B5EF4-FFF2-40B4-BE49-F238E27FC236}">
                <a16:creationId xmlns:a16="http://schemas.microsoft.com/office/drawing/2014/main" id="{79D9A7F1-FD8C-538A-571E-DBD93777886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4" y="2930897"/>
            <a:ext cx="65201" cy="652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356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85" dirty="0">
                <a:solidFill>
                  <a:srgbClr val="3333B2"/>
                </a:solidFill>
                <a:latin typeface="Georgia"/>
                <a:cs typeface="Georgia"/>
              </a:rPr>
              <a:t>J</a:t>
            </a:r>
            <a:r>
              <a:rPr sz="1400" cap="small" spc="145" dirty="0">
                <a:solidFill>
                  <a:srgbClr val="3333B2"/>
                </a:solidFill>
                <a:latin typeface="Georgia"/>
                <a:cs typeface="Georgia"/>
              </a:rPr>
              <a:t>ak</a:t>
            </a:r>
            <a:r>
              <a:rPr sz="1400" spc="14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35" dirty="0">
                <a:solidFill>
                  <a:srgbClr val="3333B2"/>
                </a:solidFill>
                <a:latin typeface="Georgia"/>
                <a:cs typeface="Georgia"/>
              </a:rPr>
              <a:t>d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ál</a:t>
            </a:r>
            <a:r>
              <a:rPr sz="1400" spc="80" dirty="0">
                <a:solidFill>
                  <a:srgbClr val="3333B2"/>
                </a:solidFill>
                <a:latin typeface="Georgia"/>
                <a:cs typeface="Georgia"/>
              </a:rPr>
              <a:t>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932" y="1041973"/>
            <a:ext cx="3627754" cy="10179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80"/>
              </a:spcBef>
            </a:pPr>
            <a:r>
              <a:rPr sz="2450" spc="-100" dirty="0">
                <a:latin typeface="Tahoma"/>
                <a:cs typeface="Tahoma"/>
              </a:rPr>
              <a:t>Přečtěte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05" dirty="0">
                <a:latin typeface="Tahoma"/>
                <a:cs typeface="Tahoma"/>
              </a:rPr>
              <a:t>si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85" dirty="0">
                <a:latin typeface="Tahoma"/>
                <a:cs typeface="Tahoma"/>
              </a:rPr>
              <a:t>víc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70" dirty="0">
                <a:latin typeface="Tahoma"/>
                <a:cs typeface="Tahoma"/>
              </a:rPr>
              <a:t>a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14" dirty="0">
                <a:latin typeface="Tahoma"/>
                <a:cs typeface="Tahoma"/>
              </a:rPr>
              <a:t>procvičujte</a:t>
            </a: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2"/>
              </a:rPr>
              <a:t>https://medium.com/</a:t>
            </a:r>
            <a:endParaRPr sz="1100">
              <a:latin typeface="SimSun"/>
              <a:cs typeface="SimSun"/>
            </a:endParaRPr>
          </a:p>
          <a:p>
            <a:pPr marL="12700" marR="1642745">
              <a:lnSpc>
                <a:spcPct val="125299"/>
              </a:lnSpc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https://css-tricks.com/ </a:t>
            </a:r>
            <a:r>
              <a:rPr sz="1100" spc="25" dirty="0">
                <a:solidFill>
                  <a:srgbClr val="00008A"/>
                </a:solidFill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https://bost.ocks.org/mike/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531150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741182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951215"/>
            <a:ext cx="65201" cy="6520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329" y="627302"/>
            <a:ext cx="11137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70" dirty="0"/>
              <a:t>Ptejte</a:t>
            </a:r>
            <a:r>
              <a:rPr sz="2450" spc="-65" dirty="0"/>
              <a:t> </a:t>
            </a:r>
            <a:r>
              <a:rPr sz="2450" spc="-229" dirty="0"/>
              <a:t>se</a:t>
            </a:r>
            <a:endParaRPr sz="2450"/>
          </a:p>
        </p:txBody>
      </p:sp>
      <p:sp>
        <p:nvSpPr>
          <p:cNvPr id="9" name="object 9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5707" y="1114169"/>
            <a:ext cx="1677035" cy="117448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05790" marR="596900" indent="-1270" algn="just">
              <a:lnSpc>
                <a:spcPct val="102600"/>
              </a:lnSpc>
              <a:spcBef>
                <a:spcPts val="55"/>
              </a:spcBef>
            </a:pPr>
            <a:r>
              <a:rPr sz="1100" spc="-30" dirty="0">
                <a:latin typeface="Tahoma"/>
                <a:cs typeface="Tahoma"/>
              </a:rPr>
              <a:t>kdy</a:t>
            </a:r>
            <a:r>
              <a:rPr sz="1100" spc="-65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45" dirty="0">
                <a:latin typeface="Tahoma"/>
                <a:cs typeface="Tahoma"/>
              </a:rPr>
              <a:t>kde</a:t>
            </a:r>
            <a:r>
              <a:rPr sz="1100" spc="-80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30" dirty="0">
                <a:latin typeface="Tahoma"/>
                <a:cs typeface="Tahoma"/>
              </a:rPr>
              <a:t>jakkoliv</a:t>
            </a:r>
            <a:endParaRPr sz="11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b="1" spc="-80" dirty="0">
                <a:latin typeface="Arial"/>
                <a:cs typeface="Arial"/>
              </a:rPr>
              <a:t>co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nejdřív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265" dirty="0"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  <a:p>
            <a:pPr marL="12065" marR="5080" algn="ctr">
              <a:lnSpc>
                <a:spcPct val="102699"/>
              </a:lnSpc>
              <a:spcBef>
                <a:spcPts val="1090"/>
              </a:spcBef>
            </a:pPr>
            <a:r>
              <a:rPr sz="1100" spc="-45" dirty="0">
                <a:latin typeface="Tahoma"/>
                <a:cs typeface="Tahoma"/>
              </a:rPr>
              <a:t>e-mail:</a:t>
            </a:r>
            <a:r>
              <a:rPr sz="1100" spc="85" dirty="0">
                <a:latin typeface="Tahoma"/>
                <a:cs typeface="Tahoma"/>
              </a:rPr>
              <a:t> </a:t>
            </a:r>
            <a:r>
              <a:rPr lang="sk-SK" sz="1100" spc="5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451242@mail.muni.cz</a:t>
            </a:r>
            <a:endParaRPr lang="sk-SK" sz="1100" spc="50" dirty="0">
              <a:solidFill>
                <a:srgbClr val="00008A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8547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10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P</a:t>
            </a:r>
            <a:r>
              <a:rPr sz="1400" cap="small" spc="55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r</a:t>
            </a:r>
            <a:r>
              <a:rPr sz="1400" cap="small" spc="90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o</a:t>
            </a:r>
            <a:r>
              <a:rPr sz="1400" spc="145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č?</a:t>
            </a:r>
            <a:endParaRPr sz="1400" dirty="0">
              <a:latin typeface="Georgia Pro" panose="020B0604020202020204" pitchFamily="18" charset="0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997127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932" y="913611"/>
            <a:ext cx="4207168" cy="148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Tahoma"/>
                <a:cs typeface="Tahoma"/>
              </a:rPr>
              <a:t>Pomocí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grafiky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vykomunikujete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mnoho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informací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jednoduše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45" dirty="0">
                <a:latin typeface="Arial"/>
                <a:cs typeface="Arial"/>
              </a:rPr>
              <a:t>srozumitelně</a:t>
            </a:r>
            <a:r>
              <a:rPr sz="1100" spc="-45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55" dirty="0">
                <a:latin typeface="Tahoma"/>
                <a:cs typeface="Tahoma"/>
              </a:rPr>
              <a:t>Weby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jsou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Arial"/>
                <a:cs typeface="Arial"/>
              </a:rPr>
              <a:t>interaktivní!</a:t>
            </a:r>
            <a:r>
              <a:rPr sz="1100" b="1" spc="165" dirty="0">
                <a:latin typeface="Arial"/>
                <a:cs typeface="Arial"/>
              </a:rPr>
              <a:t> </a:t>
            </a:r>
            <a:r>
              <a:rPr sz="1100" spc="20" dirty="0">
                <a:latin typeface="Tahoma"/>
                <a:cs typeface="Tahoma"/>
              </a:rPr>
              <a:t>Viz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příklady.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800" spc="-20" dirty="0">
                <a:latin typeface="Microsoft Sans Serif"/>
                <a:cs typeface="Microsoft Sans Serif"/>
              </a:rPr>
              <a:t>S</a:t>
            </a:r>
            <a:r>
              <a:rPr sz="800" spc="-45" dirty="0">
                <a:latin typeface="Microsoft Sans Serif"/>
                <a:cs typeface="Microsoft Sans Serif"/>
              </a:rPr>
              <a:t>V</a:t>
            </a:r>
            <a:r>
              <a:rPr sz="800" spc="-25" dirty="0">
                <a:latin typeface="Microsoft Sans Serif"/>
                <a:cs typeface="Microsoft Sans Serif"/>
              </a:rPr>
              <a:t>G,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5" dirty="0">
                <a:latin typeface="Microsoft Sans Serif"/>
                <a:cs typeface="Microsoft Sans Serif"/>
              </a:rPr>
              <a:t>CSS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transf</a:t>
            </a:r>
            <a:r>
              <a:rPr sz="800" spc="-25" dirty="0">
                <a:latin typeface="Microsoft Sans Serif"/>
                <a:cs typeface="Microsoft Sans Serif"/>
              </a:rPr>
              <a:t>o</a:t>
            </a:r>
            <a:r>
              <a:rPr sz="800" spc="-15" dirty="0">
                <a:latin typeface="Microsoft Sans Serif"/>
                <a:cs typeface="Microsoft Sans Serif"/>
              </a:rPr>
              <a:t>rmace,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D3.js,</a:t>
            </a:r>
            <a:r>
              <a:rPr sz="800" spc="-85" dirty="0">
                <a:latin typeface="Microsoft Sans Serif"/>
                <a:cs typeface="Microsoft Sans Serif"/>
              </a:rPr>
              <a:t> </a:t>
            </a:r>
            <a:r>
              <a:rPr sz="800" spc="80" dirty="0">
                <a:latin typeface="Microsoft Sans Serif"/>
                <a:cs typeface="Microsoft Sans Serif"/>
              </a:rPr>
              <a:t>…</a:t>
            </a:r>
            <a:endParaRPr sz="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sz="1100" spc="-20" dirty="0">
                <a:latin typeface="Tahoma"/>
                <a:cs typeface="Tahoma"/>
              </a:rPr>
              <a:t>Je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důležité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používat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Arial"/>
                <a:cs typeface="Arial"/>
              </a:rPr>
              <a:t>různé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účely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spc="-60" dirty="0">
                <a:latin typeface="Tahoma"/>
                <a:cs typeface="Tahoma"/>
              </a:rPr>
              <a:t>správné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formáty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web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lépe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vypadat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rychleji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 err="1">
                <a:latin typeface="Tahoma"/>
                <a:cs typeface="Tahoma"/>
              </a:rPr>
              <a:t>načítat</a:t>
            </a:r>
            <a:r>
              <a:rPr sz="1100" spc="-20" dirty="0">
                <a:latin typeface="Tahoma"/>
                <a:cs typeface="Tahoma"/>
              </a:rPr>
              <a:t>.</a:t>
            </a:r>
            <a:endParaRPr lang="sk-SK" sz="1100" spc="-20" dirty="0">
              <a:latin typeface="Tahoma"/>
              <a:cs typeface="Tahoma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lang="sk-SK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  <a:hlinkClick r:id="rId3"/>
              </a:rPr>
              <a:t>https://developer.mozilla.org/en-US/docs/Web/Media/Formats/Image_types</a:t>
            </a:r>
            <a:endParaRPr lang="sk-SK" sz="9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sz="800" spc="-10" dirty="0" err="1">
                <a:latin typeface="Microsoft Sans Serif"/>
                <a:cs typeface="Microsoft Sans Serif"/>
              </a:rPr>
              <a:t>Rozdíly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ve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velikosti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správně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špatně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připravené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grafiky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mohou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být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opravdu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 err="1">
                <a:latin typeface="Microsoft Sans Serif"/>
                <a:cs typeface="Microsoft Sans Serif"/>
              </a:rPr>
              <a:t>markantní</a:t>
            </a:r>
            <a:r>
              <a:rPr sz="800" dirty="0">
                <a:latin typeface="Microsoft Sans Serif"/>
                <a:cs typeface="Microsoft Sans Serif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379232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761337"/>
            <a:ext cx="65201" cy="6520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2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187" y="262406"/>
            <a:ext cx="3031631" cy="26531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665" y="2936353"/>
            <a:ext cx="3456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https://mourner.github.io/road-orientation-map/</a:t>
            </a:r>
            <a:endParaRPr sz="1100" dirty="0">
              <a:latin typeface="SimSun"/>
              <a:cs typeface="SimSun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037" y="211540"/>
            <a:ext cx="3908425" cy="2778125"/>
            <a:chOff x="350037" y="211540"/>
            <a:chExt cx="3908425" cy="27781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37" y="211540"/>
              <a:ext cx="3907916" cy="2772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0037" y="216611"/>
              <a:ext cx="3908425" cy="2770505"/>
            </a:xfrm>
            <a:custGeom>
              <a:avLst/>
              <a:gdLst/>
              <a:ahLst/>
              <a:cxnLst/>
              <a:rect l="l" t="t" r="r" b="b"/>
              <a:pathLst>
                <a:path w="3908425" h="2770505">
                  <a:moveTo>
                    <a:pt x="3905389" y="2767876"/>
                  </a:moveTo>
                  <a:lnTo>
                    <a:pt x="3905389" y="0"/>
                  </a:lnTo>
                </a:path>
                <a:path w="3908425" h="2770505">
                  <a:moveTo>
                    <a:pt x="0" y="2770416"/>
                  </a:moveTo>
                  <a:lnTo>
                    <a:pt x="3907916" y="277041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1095" y="3003110"/>
            <a:ext cx="39236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https://www.jasondavies.com/maps/transition/</a:t>
            </a:r>
            <a:endParaRPr sz="1650" baseline="35353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7481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6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ast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55" dirty="0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110" dirty="0">
                <a:solidFill>
                  <a:srgbClr val="3333B2"/>
                </a:solidFill>
                <a:latin typeface="Georgia"/>
                <a:cs typeface="Georgia"/>
              </a:rPr>
              <a:t>vé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orm</a:t>
            </a:r>
            <a:r>
              <a:rPr sz="1400" cap="small" spc="-20" dirty="0">
                <a:solidFill>
                  <a:srgbClr val="3333B2"/>
                </a:solidFill>
                <a:latin typeface="Georgia"/>
                <a:cs typeface="Georgia"/>
              </a:rPr>
              <a:t>á</a:t>
            </a:r>
            <a:r>
              <a:rPr sz="1400" cap="small" spc="185" dirty="0">
                <a:solidFill>
                  <a:srgbClr val="3333B2"/>
                </a:solidFill>
                <a:latin typeface="Georgia"/>
                <a:cs typeface="Georgia"/>
              </a:rPr>
              <a:t>ty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02365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124" y="1896364"/>
            <a:ext cx="4015740" cy="8280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20" dirty="0">
                <a:latin typeface="Tahoma"/>
                <a:cs typeface="Tahoma"/>
              </a:rPr>
              <a:t>PNG,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GIF,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JPEG,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TIFF,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220" dirty="0">
                <a:latin typeface="Tahoma"/>
                <a:cs typeface="Tahoma"/>
              </a:rPr>
              <a:t>…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25" dirty="0">
                <a:latin typeface="Tahoma"/>
                <a:cs typeface="Tahoma"/>
              </a:rPr>
              <a:t>Základním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prvkem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jsou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Arial"/>
                <a:cs typeface="Arial"/>
              </a:rPr>
              <a:t>obrazové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body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Arial"/>
                <a:cs typeface="Arial"/>
              </a:rPr>
              <a:t>rozlišení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obrázku.</a:t>
            </a:r>
            <a:endParaRPr sz="1100" dirty="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295"/>
              </a:spcBef>
            </a:pPr>
            <a:r>
              <a:rPr sz="1100" spc="-45" dirty="0">
                <a:latin typeface="Tahoma"/>
                <a:cs typeface="Tahoma"/>
              </a:rPr>
              <a:t>Různé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obrazovky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mají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různou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hustotu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obrazových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bodů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jeden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z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největších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problémů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rastrové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grafiky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webu.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23369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443723"/>
            <a:ext cx="65201" cy="6520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6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BA10348-8EF2-4ECA-835F-3B55A9AD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915" y="106717"/>
            <a:ext cx="1613677" cy="165234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104" y="310923"/>
            <a:ext cx="3897802" cy="27356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19" name="object 19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">
            <a:extLst>
              <a:ext uri="{FF2B5EF4-FFF2-40B4-BE49-F238E27FC236}">
                <a16:creationId xmlns:a16="http://schemas.microsoft.com/office/drawing/2014/main" id="{DB7D80E0-EE77-4CAF-9D95-E6BDBD2A41B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1F6C2112-E55C-439B-A44A-BA7E380509B2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DF8FCFEB-FE84-413A-801D-4C2734BA5938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AFFB26F2-083A-4748-9337-045E5278D537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C1C4F791-ECD5-4D50-99CF-2E6C35019346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D6F1EBA8-9306-4444-A96C-62754573D298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26B1C-61E3-412C-8C0C-9BC90D5D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96975"/>
            <a:ext cx="3853522" cy="98488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k-SK" sz="1600" dirty="0"/>
              <a:t>Správny formát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>
                <a:solidFill>
                  <a:schemeClr val="bg1">
                    <a:lumMod val="75000"/>
                  </a:schemeClr>
                </a:solidFill>
              </a:rPr>
              <a:t>Rozlíšenie – DPI,PPI ?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/>
              <a:t>Rozlíšenie (Veľkosť)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/>
              <a:t>Kompresia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1C6C57F-00CF-4FB9-85F3-2FC8CA868F78}"/>
              </a:ext>
            </a:extLst>
          </p:cNvPr>
          <p:cNvSpPr txBox="1">
            <a:spLocks/>
          </p:cNvSpPr>
          <p:nvPr/>
        </p:nvSpPr>
        <p:spPr>
          <a:xfrm>
            <a:off x="628650" y="434975"/>
            <a:ext cx="312415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sk-SK" sz="1800" kern="0" spc="210" dirty="0">
                <a:solidFill>
                  <a:srgbClr val="3333B2"/>
                </a:solidFill>
                <a:latin typeface="Georgia"/>
                <a:cs typeface="Georgia"/>
              </a:rPr>
              <a:t>Ako správne pripraviť rastrový obrázok </a:t>
            </a:r>
            <a:endParaRPr lang="sk-SK" sz="1800" kern="0" dirty="0">
              <a:latin typeface="Georgia"/>
              <a:cs typeface="Georgia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2E0B5451-32E7-42B5-A513-16D59E30EFD8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B135B4D2-A5C3-4F45-AB32-BE9930932DDF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547C812D-AD7D-4EFD-AB81-14C24D217DF7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A40FC54-11B2-4636-93A8-6B8D8809CF89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1A18A7FE-C9AB-4495-A1A1-EBA19C4CF9B9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F4C970F-D7B5-4CF9-959B-3AC075C1FABC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73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1549</Words>
  <Application>Microsoft Office PowerPoint</Application>
  <PresentationFormat>Vlastná</PresentationFormat>
  <Paragraphs>225</Paragraphs>
  <Slides>35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14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50" baseType="lpstr">
      <vt:lpstr>SimSun</vt:lpstr>
      <vt:lpstr>Arial</vt:lpstr>
      <vt:lpstr>Arial</vt:lpstr>
      <vt:lpstr>Calibri</vt:lpstr>
      <vt:lpstr>Cambria</vt:lpstr>
      <vt:lpstr>Cambria Math</vt:lpstr>
      <vt:lpstr>Consolas</vt:lpstr>
      <vt:lpstr>Georgia</vt:lpstr>
      <vt:lpstr>Georgia Pro</vt:lpstr>
      <vt:lpstr>Microsoft Sans Serif</vt:lpstr>
      <vt:lpstr>Open Sans</vt:lpstr>
      <vt:lpstr>Tahoma</vt:lpstr>
      <vt:lpstr>Times New Roman</vt:lpstr>
      <vt:lpstr>var(--font-code)</vt:lpstr>
      <vt:lpstr>Office Theme</vt:lpstr>
      <vt:lpstr>Grafika na webu Cvičení 3</vt:lpstr>
      <vt:lpstr>     [typ média]  [...podmienka...]  [.....podmienka.....]    @media screen @media screen and (max-width: 800px) @media screen and (min-width: 840px) and (max-width: 1270px) </vt:lpstr>
      <vt:lpstr>Prezentácia programu PowerPoint</vt:lpstr>
      <vt:lpstr>Proč?</vt:lpstr>
      <vt:lpstr>Prezentácia programu PowerPoint</vt:lpstr>
      <vt:lpstr>Prezentácia programu PowerPoint</vt:lpstr>
      <vt:lpstr>Rastrové  formáty</vt:lpstr>
      <vt:lpstr>Prezentácia programu PowerPoint</vt:lpstr>
      <vt:lpstr>Prezentácia programu PowerPoint</vt:lpstr>
      <vt:lpstr>Portable Network Graphics  16.7M barevných odstínů  podporuje průhlednost  přípona .png</vt:lpstr>
      <vt:lpstr>Prezentácia programu PowerPoint</vt:lpstr>
      <vt:lpstr>JPEG</vt:lpstr>
      <vt:lpstr>Prezentácia programu PowerPoint</vt:lpstr>
      <vt:lpstr>Graphics Interchange Format</vt:lpstr>
      <vt:lpstr>Prezentácia programu PowerPoint</vt:lpstr>
      <vt:lpstr>Prezentácia programu PowerPoint</vt:lpstr>
      <vt:lpstr>Rozlíšenie-Veľkosť (v pixeloch!)</vt:lpstr>
      <vt:lpstr>Na akej obrazovke bude moja stránka zobrazená??</vt:lpstr>
      <vt:lpstr>Prezentácia programu PowerPoint</vt:lpstr>
      <vt:lpstr>Prezentácia programu PowerPoint</vt:lpstr>
      <vt:lpstr>Prezentácia programu PowerPoint</vt:lpstr>
      <vt:lpstr>Prezentácia programu PowerPoint</vt:lpstr>
      <vt:lpstr> vektorové  formáty</vt:lpstr>
      <vt:lpstr>Scalable Vector Graphics  založeno na XML</vt:lpstr>
      <vt:lpstr>Prezentácia programu PowerPoint</vt:lpstr>
      <vt:lpstr> Použití  obrázků</vt:lpstr>
      <vt:lpstr>Prezentácia programu PowerPoint</vt:lpstr>
      <vt:lpstr>Ako na responzívne obrázky</vt:lpstr>
      <vt:lpstr>Ako na responzívne obrázky</vt:lpstr>
      <vt:lpstr>Prezentácia programu PowerPoint</vt:lpstr>
      <vt:lpstr>Nástroje</vt:lpstr>
      <vt:lpstr>Prezentácia programu PowerPoint</vt:lpstr>
      <vt:lpstr>Úkol</vt:lpstr>
      <vt:lpstr>Jak  dál?</vt:lpstr>
      <vt:lpstr>Ptejte 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webu Cvičení 3</dc:title>
  <dc:creator>Filip Leitner</dc:creator>
  <cp:lastModifiedBy>Filip Leitner</cp:lastModifiedBy>
  <cp:revision>42</cp:revision>
  <dcterms:created xsi:type="dcterms:W3CDTF">2021-10-03T07:25:33Z</dcterms:created>
  <dcterms:modified xsi:type="dcterms:W3CDTF">2024-10-10T06:17:29Z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2021-10-02T00:00:00Z</vt:filetime>
  </property>
</Properties>
</file>