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97" r:id="rId7"/>
    <p:sldId id="261" r:id="rId8"/>
    <p:sldId id="262" r:id="rId9"/>
    <p:sldId id="298" r:id="rId10"/>
    <p:sldId id="265" r:id="rId11"/>
    <p:sldId id="266" r:id="rId12"/>
    <p:sldId id="267" r:id="rId13"/>
    <p:sldId id="268" r:id="rId14"/>
    <p:sldId id="290" r:id="rId15"/>
    <p:sldId id="263" r:id="rId16"/>
    <p:sldId id="264" r:id="rId17"/>
    <p:sldId id="270" r:id="rId18"/>
    <p:sldId id="296" r:id="rId19"/>
    <p:sldId id="292" r:id="rId20"/>
    <p:sldId id="293" r:id="rId21"/>
    <p:sldId id="272" r:id="rId22"/>
    <p:sldId id="273" r:id="rId23"/>
    <p:sldId id="274" r:id="rId24"/>
    <p:sldId id="275" r:id="rId25"/>
    <p:sldId id="276" r:id="rId26"/>
    <p:sldId id="294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</p:sldIdLst>
  <p:sldSz cx="4610100" cy="3460750"/>
  <p:notesSz cx="4610100" cy="346075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ilip Leitner" initials="FL" lastIdx="1" clrIdx="0">
    <p:extLst>
      <p:ext uri="{19B8F6BF-5375-455C-9EA6-DF929625EA0E}">
        <p15:presenceInfo xmlns:p15="http://schemas.microsoft.com/office/powerpoint/2012/main" userId="a65d411fb1fca96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02" d="100"/>
          <a:sy n="202" d="100"/>
        </p:scale>
        <p:origin x="2010" y="15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45757" y="1072832"/>
            <a:ext cx="3918585" cy="72675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691515" y="1938020"/>
            <a:ext cx="3227070" cy="8651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bg1"/>
                </a:solidFill>
                <a:latin typeface="Microsoft Sans Serif"/>
                <a:cs typeface="Microsoft Sans Serif"/>
              </a:defRPr>
            </a:lvl1pPr>
          </a:lstStyle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10" dirty="0"/>
              <a:t>Šimon</a:t>
            </a:r>
            <a:r>
              <a:rPr spc="5" dirty="0"/>
              <a:t> </a:t>
            </a:r>
            <a:r>
              <a:rPr spc="-10" dirty="0"/>
              <a:t>Leitgeb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SimSun"/>
                <a:cs typeface="SimSu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SimSun"/>
                <a:cs typeface="SimSu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bg1"/>
                </a:solidFill>
                <a:latin typeface="Microsoft Sans Serif"/>
                <a:cs typeface="Microsoft Sans Serif"/>
              </a:defRPr>
            </a:lvl1pPr>
          </a:lstStyle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10" dirty="0"/>
              <a:t>Šimon</a:t>
            </a:r>
            <a:r>
              <a:rPr spc="5" dirty="0"/>
              <a:t> </a:t>
            </a:r>
            <a:r>
              <a:rPr spc="-10" dirty="0"/>
              <a:t>Leitgeb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SimSun"/>
                <a:cs typeface="SimSu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30505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374201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bg1"/>
                </a:solidFill>
                <a:latin typeface="Microsoft Sans Serif"/>
                <a:cs typeface="Microsoft Sans Serif"/>
              </a:defRPr>
            </a:lvl1pPr>
          </a:lstStyle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10" dirty="0"/>
              <a:t>Šimon</a:t>
            </a:r>
            <a:r>
              <a:rPr spc="5" dirty="0"/>
              <a:t> </a:t>
            </a:r>
            <a:r>
              <a:rPr spc="-10" dirty="0"/>
              <a:t>Leitgeb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10/17/2024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tx1"/>
                </a:solidFill>
                <a:latin typeface="SimSun"/>
                <a:cs typeface="SimSu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bg1"/>
                </a:solidFill>
                <a:latin typeface="Microsoft Sans Serif"/>
                <a:cs typeface="Microsoft Sans Serif"/>
              </a:defRPr>
            </a:lvl1pPr>
          </a:lstStyle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10" dirty="0"/>
              <a:t>Šimon</a:t>
            </a:r>
            <a:r>
              <a:rPr spc="5" dirty="0"/>
              <a:t> </a:t>
            </a:r>
            <a:r>
              <a:rPr spc="-10" dirty="0"/>
              <a:t>Leitgeb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10/17/2024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bg1"/>
                </a:solidFill>
                <a:latin typeface="Microsoft Sans Serif"/>
                <a:cs typeface="Microsoft Sans Serif"/>
              </a:defRPr>
            </a:lvl1pPr>
          </a:lstStyle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10" dirty="0"/>
              <a:t>Šimon</a:t>
            </a:r>
            <a:r>
              <a:rPr spc="5" dirty="0"/>
              <a:t> </a:t>
            </a:r>
            <a:r>
              <a:rPr spc="-10" dirty="0"/>
              <a:t>Leitgeb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10/17/2024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069133" y="3249091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80" h="30479">
                <a:moveTo>
                  <a:pt x="0" y="30366"/>
                </a:moveTo>
                <a:lnTo>
                  <a:pt x="43019" y="30366"/>
                </a:lnTo>
                <a:lnTo>
                  <a:pt x="43019" y="0"/>
                </a:lnTo>
                <a:lnTo>
                  <a:pt x="0" y="0"/>
                </a:lnTo>
                <a:lnTo>
                  <a:pt x="0" y="30366"/>
                </a:lnTo>
                <a:close/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2989516" y="3245129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3167319" y="3245129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0" y="0"/>
                </a:moveTo>
                <a:lnTo>
                  <a:pt x="0" y="38100"/>
                </a:lnTo>
                <a:lnTo>
                  <a:pt x="25400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3323652" y="3238778"/>
            <a:ext cx="64135" cy="50800"/>
          </a:xfrm>
          <a:custGeom>
            <a:avLst/>
            <a:gdLst/>
            <a:ahLst/>
            <a:cxnLst/>
            <a:rect l="l" t="t" r="r" b="b"/>
            <a:pathLst>
              <a:path w="64135" h="50800">
                <a:moveTo>
                  <a:pt x="0" y="50800"/>
                </a:moveTo>
                <a:lnTo>
                  <a:pt x="43019" y="50800"/>
                </a:lnTo>
                <a:lnTo>
                  <a:pt x="43019" y="20434"/>
                </a:lnTo>
                <a:lnTo>
                  <a:pt x="0" y="20434"/>
                </a:lnTo>
                <a:lnTo>
                  <a:pt x="0" y="50800"/>
                </a:lnTo>
                <a:close/>
              </a:path>
              <a:path w="64135" h="50800">
                <a:moveTo>
                  <a:pt x="10491" y="20320"/>
                </a:moveTo>
                <a:lnTo>
                  <a:pt x="10491" y="10160"/>
                </a:lnTo>
                <a:lnTo>
                  <a:pt x="53672" y="10160"/>
                </a:lnTo>
                <a:lnTo>
                  <a:pt x="53672" y="40640"/>
                </a:lnTo>
                <a:lnTo>
                  <a:pt x="43512" y="40640"/>
                </a:lnTo>
              </a:path>
              <a:path w="64135" h="50800">
                <a:moveTo>
                  <a:pt x="20652" y="10160"/>
                </a:moveTo>
                <a:lnTo>
                  <a:pt x="20652" y="0"/>
                </a:lnTo>
                <a:lnTo>
                  <a:pt x="63832" y="0"/>
                </a:lnTo>
                <a:lnTo>
                  <a:pt x="63832" y="30480"/>
                </a:lnTo>
                <a:lnTo>
                  <a:pt x="53672" y="30480"/>
                </a:lnTo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3260483" y="3245128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3620351" y="3251478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3531451" y="3245128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3607651" y="3238778"/>
            <a:ext cx="50800" cy="50800"/>
          </a:xfrm>
          <a:custGeom>
            <a:avLst/>
            <a:gdLst/>
            <a:ahLst/>
            <a:cxnLst/>
            <a:rect l="l" t="t" r="r" b="b"/>
            <a:pathLst>
              <a:path w="50800" h="50800">
                <a:moveTo>
                  <a:pt x="0" y="0"/>
                </a:moveTo>
                <a:lnTo>
                  <a:pt x="38100" y="0"/>
                </a:lnTo>
              </a:path>
              <a:path w="50800" h="50800">
                <a:moveTo>
                  <a:pt x="12700" y="25400"/>
                </a:moveTo>
                <a:lnTo>
                  <a:pt x="50800" y="25400"/>
                </a:lnTo>
              </a:path>
              <a:path w="50800" h="50800">
                <a:moveTo>
                  <a:pt x="0" y="38100"/>
                </a:moveTo>
                <a:lnTo>
                  <a:pt x="38100" y="38100"/>
                </a:lnTo>
              </a:path>
              <a:path w="50800" h="50800">
                <a:moveTo>
                  <a:pt x="12700" y="50800"/>
                </a:moveTo>
                <a:lnTo>
                  <a:pt x="50800" y="50800"/>
                </a:lnTo>
              </a:path>
            </a:pathLst>
          </a:custGeom>
          <a:ln w="7591">
            <a:solidFill>
              <a:srgbClr val="D6D6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3878619" y="3238778"/>
            <a:ext cx="50800" cy="25400"/>
          </a:xfrm>
          <a:custGeom>
            <a:avLst/>
            <a:gdLst/>
            <a:ahLst/>
            <a:cxnLst/>
            <a:rect l="l" t="t" r="r" b="b"/>
            <a:pathLst>
              <a:path w="50800" h="25400">
                <a:moveTo>
                  <a:pt x="0" y="0"/>
                </a:moveTo>
                <a:lnTo>
                  <a:pt x="38100" y="0"/>
                </a:lnTo>
              </a:path>
              <a:path w="50800" h="25400">
                <a:moveTo>
                  <a:pt x="12700" y="12700"/>
                </a:moveTo>
                <a:lnTo>
                  <a:pt x="50800" y="12700"/>
                </a:lnTo>
              </a:path>
              <a:path w="50800" h="25400">
                <a:moveTo>
                  <a:pt x="12700" y="25400"/>
                </a:moveTo>
                <a:lnTo>
                  <a:pt x="50800" y="2540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3802418" y="3245128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3878619" y="3276879"/>
            <a:ext cx="50800" cy="12700"/>
          </a:xfrm>
          <a:custGeom>
            <a:avLst/>
            <a:gdLst/>
            <a:ahLst/>
            <a:cxnLst/>
            <a:rect l="l" t="t" r="r" b="b"/>
            <a:pathLst>
              <a:path w="50800" h="12700">
                <a:moveTo>
                  <a:pt x="0" y="0"/>
                </a:moveTo>
                <a:lnTo>
                  <a:pt x="38100" y="0"/>
                </a:lnTo>
              </a:path>
              <a:path w="50800" h="12700">
                <a:moveTo>
                  <a:pt x="12700" y="12700"/>
                </a:moveTo>
                <a:lnTo>
                  <a:pt x="50800" y="12700"/>
                </a:lnTo>
              </a:path>
            </a:pathLst>
          </a:custGeom>
          <a:ln w="7591">
            <a:solidFill>
              <a:srgbClr val="D6D6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4149586" y="3238778"/>
            <a:ext cx="50800" cy="50800"/>
          </a:xfrm>
          <a:custGeom>
            <a:avLst/>
            <a:gdLst/>
            <a:ahLst/>
            <a:cxnLst/>
            <a:rect l="l" t="t" r="r" b="b"/>
            <a:pathLst>
              <a:path w="50800" h="50800">
                <a:moveTo>
                  <a:pt x="0" y="0"/>
                </a:moveTo>
                <a:lnTo>
                  <a:pt x="38100" y="0"/>
                </a:lnTo>
              </a:path>
              <a:path w="50800" h="50800">
                <a:moveTo>
                  <a:pt x="12700" y="12700"/>
                </a:moveTo>
                <a:lnTo>
                  <a:pt x="50800" y="12700"/>
                </a:lnTo>
              </a:path>
              <a:path w="50800" h="50800">
                <a:moveTo>
                  <a:pt x="12700" y="25400"/>
                </a:moveTo>
                <a:lnTo>
                  <a:pt x="50800" y="25400"/>
                </a:lnTo>
              </a:path>
              <a:path w="50800" h="50800">
                <a:moveTo>
                  <a:pt x="0" y="38100"/>
                </a:moveTo>
                <a:lnTo>
                  <a:pt x="38100" y="38100"/>
                </a:lnTo>
              </a:path>
              <a:path w="50800" h="50800">
                <a:moveTo>
                  <a:pt x="12700" y="50800"/>
                </a:moveTo>
                <a:lnTo>
                  <a:pt x="50800" y="5080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4451033" y="3269259"/>
            <a:ext cx="20320" cy="20320"/>
          </a:xfrm>
          <a:custGeom>
            <a:avLst/>
            <a:gdLst/>
            <a:ahLst/>
            <a:cxnLst/>
            <a:rect l="l" t="t" r="r" b="b"/>
            <a:pathLst>
              <a:path w="20320" h="20320">
                <a:moveTo>
                  <a:pt x="0" y="0"/>
                </a:moveTo>
                <a:lnTo>
                  <a:pt x="20320" y="2032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g object 29"/>
          <p:cNvSpPr/>
          <p:nvPr/>
        </p:nvSpPr>
        <p:spPr>
          <a:xfrm>
            <a:off x="4423969" y="3242764"/>
            <a:ext cx="30480" cy="30480"/>
          </a:xfrm>
          <a:custGeom>
            <a:avLst/>
            <a:gdLst/>
            <a:ahLst/>
            <a:cxnLst/>
            <a:rect l="l" t="t" r="r" b="b"/>
            <a:pathLst>
              <a:path w="30479" h="30479">
                <a:moveTo>
                  <a:pt x="30366" y="15183"/>
                </a:moveTo>
                <a:lnTo>
                  <a:pt x="30366" y="6797"/>
                </a:lnTo>
                <a:lnTo>
                  <a:pt x="23568" y="0"/>
                </a:lnTo>
                <a:lnTo>
                  <a:pt x="15183" y="0"/>
                </a:lnTo>
                <a:lnTo>
                  <a:pt x="6797" y="0"/>
                </a:lnTo>
                <a:lnTo>
                  <a:pt x="0" y="6797"/>
                </a:lnTo>
                <a:lnTo>
                  <a:pt x="0" y="15183"/>
                </a:lnTo>
                <a:lnTo>
                  <a:pt x="0" y="23568"/>
                </a:lnTo>
                <a:lnTo>
                  <a:pt x="6797" y="30366"/>
                </a:lnTo>
                <a:lnTo>
                  <a:pt x="15183" y="30366"/>
                </a:lnTo>
                <a:lnTo>
                  <a:pt x="23568" y="30366"/>
                </a:lnTo>
                <a:lnTo>
                  <a:pt x="30366" y="23568"/>
                </a:lnTo>
                <a:lnTo>
                  <a:pt x="30366" y="15183"/>
                </a:lnTo>
                <a:close/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g object 30"/>
          <p:cNvSpPr/>
          <p:nvPr/>
        </p:nvSpPr>
        <p:spPr>
          <a:xfrm>
            <a:off x="4329112" y="3238778"/>
            <a:ext cx="233679" cy="50800"/>
          </a:xfrm>
          <a:custGeom>
            <a:avLst/>
            <a:gdLst/>
            <a:ahLst/>
            <a:cxnLst/>
            <a:rect l="l" t="t" r="r" b="b"/>
            <a:pathLst>
              <a:path w="233679" h="50800">
                <a:moveTo>
                  <a:pt x="40640" y="50800"/>
                </a:moveTo>
                <a:lnTo>
                  <a:pt x="50400" y="48796"/>
                </a:lnTo>
                <a:lnTo>
                  <a:pt x="58488" y="43339"/>
                </a:lnTo>
                <a:lnTo>
                  <a:pt x="64002" y="35262"/>
                </a:lnTo>
                <a:lnTo>
                  <a:pt x="66040" y="25400"/>
                </a:lnTo>
                <a:lnTo>
                  <a:pt x="64036" y="15537"/>
                </a:lnTo>
                <a:lnTo>
                  <a:pt x="58579" y="7461"/>
                </a:lnTo>
                <a:lnTo>
                  <a:pt x="50502" y="2004"/>
                </a:lnTo>
                <a:lnTo>
                  <a:pt x="40640" y="0"/>
                </a:lnTo>
                <a:lnTo>
                  <a:pt x="30778" y="2004"/>
                </a:lnTo>
                <a:lnTo>
                  <a:pt x="22701" y="7461"/>
                </a:lnTo>
                <a:lnTo>
                  <a:pt x="17244" y="15537"/>
                </a:lnTo>
                <a:lnTo>
                  <a:pt x="15240" y="25400"/>
                </a:lnTo>
              </a:path>
              <a:path w="233679" h="50800">
                <a:moveTo>
                  <a:pt x="30480" y="17780"/>
                </a:moveTo>
                <a:lnTo>
                  <a:pt x="15240" y="30480"/>
                </a:lnTo>
                <a:lnTo>
                  <a:pt x="0" y="17780"/>
                </a:lnTo>
              </a:path>
              <a:path w="233679" h="50800">
                <a:moveTo>
                  <a:pt x="193042" y="50800"/>
                </a:moveTo>
                <a:lnTo>
                  <a:pt x="183179" y="48796"/>
                </a:lnTo>
                <a:lnTo>
                  <a:pt x="175103" y="43339"/>
                </a:lnTo>
                <a:lnTo>
                  <a:pt x="169646" y="35262"/>
                </a:lnTo>
                <a:lnTo>
                  <a:pt x="167642" y="25400"/>
                </a:lnTo>
                <a:lnTo>
                  <a:pt x="169646" y="15537"/>
                </a:lnTo>
                <a:lnTo>
                  <a:pt x="175103" y="7461"/>
                </a:lnTo>
                <a:lnTo>
                  <a:pt x="183179" y="2004"/>
                </a:lnTo>
                <a:lnTo>
                  <a:pt x="193042" y="0"/>
                </a:lnTo>
                <a:lnTo>
                  <a:pt x="202904" y="2004"/>
                </a:lnTo>
                <a:lnTo>
                  <a:pt x="210981" y="7461"/>
                </a:lnTo>
                <a:lnTo>
                  <a:pt x="216438" y="15537"/>
                </a:lnTo>
                <a:lnTo>
                  <a:pt x="218442" y="25400"/>
                </a:lnTo>
              </a:path>
              <a:path w="233679" h="50800">
                <a:moveTo>
                  <a:pt x="233682" y="17780"/>
                </a:moveTo>
                <a:lnTo>
                  <a:pt x="218442" y="30480"/>
                </a:lnTo>
                <a:lnTo>
                  <a:pt x="203202" y="17780"/>
                </a:lnTo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g object 31"/>
          <p:cNvSpPr/>
          <p:nvPr/>
        </p:nvSpPr>
        <p:spPr>
          <a:xfrm>
            <a:off x="0" y="3333864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2303995" y="0"/>
                </a:moveTo>
                <a:lnTo>
                  <a:pt x="0" y="0"/>
                </a:lnTo>
                <a:lnTo>
                  <a:pt x="0" y="122186"/>
                </a:lnTo>
                <a:lnTo>
                  <a:pt x="2303995" y="122186"/>
                </a:lnTo>
                <a:lnTo>
                  <a:pt x="23039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g object 32"/>
          <p:cNvSpPr/>
          <p:nvPr/>
        </p:nvSpPr>
        <p:spPr>
          <a:xfrm>
            <a:off x="2303995" y="3333864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2303995" y="0"/>
                </a:moveTo>
                <a:lnTo>
                  <a:pt x="0" y="0"/>
                </a:lnTo>
                <a:lnTo>
                  <a:pt x="0" y="122186"/>
                </a:lnTo>
                <a:lnTo>
                  <a:pt x="2303995" y="122186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bg object 33"/>
          <p:cNvSpPr/>
          <p:nvPr/>
        </p:nvSpPr>
        <p:spPr>
          <a:xfrm>
            <a:off x="0" y="50"/>
            <a:ext cx="2304415" cy="554990"/>
          </a:xfrm>
          <a:custGeom>
            <a:avLst/>
            <a:gdLst/>
            <a:ahLst/>
            <a:cxnLst/>
            <a:rect l="l" t="t" r="r" b="b"/>
            <a:pathLst>
              <a:path w="2304415" h="554990">
                <a:moveTo>
                  <a:pt x="2303995" y="0"/>
                </a:moveTo>
                <a:lnTo>
                  <a:pt x="0" y="0"/>
                </a:lnTo>
                <a:lnTo>
                  <a:pt x="0" y="554469"/>
                </a:lnTo>
                <a:lnTo>
                  <a:pt x="2303995" y="554469"/>
                </a:lnTo>
                <a:lnTo>
                  <a:pt x="23039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8891" y="626638"/>
            <a:ext cx="1221105" cy="1625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00" b="0" i="0">
                <a:solidFill>
                  <a:schemeClr val="tx1"/>
                </a:solidFill>
                <a:latin typeface="SimSun"/>
                <a:cs typeface="SimSu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78891" y="765817"/>
            <a:ext cx="2955290" cy="18326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00" b="0" i="0">
                <a:solidFill>
                  <a:schemeClr val="tx1"/>
                </a:solidFill>
                <a:latin typeface="SimSun"/>
                <a:cs typeface="SimSu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700479" y="3317822"/>
            <a:ext cx="508635" cy="1371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" b="0" i="0">
                <a:solidFill>
                  <a:schemeClr val="bg1"/>
                </a:solidFill>
                <a:latin typeface="Microsoft Sans Serif"/>
                <a:cs typeface="Microsoft Sans Serif"/>
              </a:defRPr>
            </a:lvl1pPr>
          </a:lstStyle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pc="-10" dirty="0"/>
              <a:t>Šimon</a:t>
            </a:r>
            <a:r>
              <a:rPr spc="5" dirty="0"/>
              <a:t> </a:t>
            </a:r>
            <a:r>
              <a:rPr spc="-10" dirty="0"/>
              <a:t>Leitgeb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30505" y="3218497"/>
            <a:ext cx="1060323" cy="1730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3319272" y="3218497"/>
            <a:ext cx="1060323" cy="1730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8.png"/><Relationship Id="rId5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5" Type="http://schemas.openxmlformats.org/officeDocument/2006/relationships/slide" Target="slide1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slide" Target="slide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stackoverflow.com/questions/7615214/in-javascript-why-is-0-equal-to-false-but-when-tested-by-if-it-is-not-fals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slide" Target="slide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slide" Target="slide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javascript.info/operators#exponentiation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slide" Target="slide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slide" Target="slide39.xml"/><Relationship Id="rId3" Type="http://schemas.openxmlformats.org/officeDocument/2006/relationships/slide" Target="slide27.xml"/><Relationship Id="rId7" Type="http://schemas.openxmlformats.org/officeDocument/2006/relationships/slide" Target="slide32.xml"/><Relationship Id="rId2" Type="http://schemas.openxmlformats.org/officeDocument/2006/relationships/slide" Target="slide24.xml"/><Relationship Id="rId1" Type="http://schemas.openxmlformats.org/officeDocument/2006/relationships/slideLayout" Target="../slideLayouts/slideLayout5.xml"/><Relationship Id="rId6" Type="http://schemas.openxmlformats.org/officeDocument/2006/relationships/slide" Target="slide31.xml"/><Relationship Id="rId11" Type="http://schemas.openxmlformats.org/officeDocument/2006/relationships/image" Target="../media/image1.png"/><Relationship Id="rId5" Type="http://schemas.openxmlformats.org/officeDocument/2006/relationships/slide" Target="slide22.xml"/><Relationship Id="rId10" Type="http://schemas.openxmlformats.org/officeDocument/2006/relationships/slide" Target="slide1.xml"/><Relationship Id="rId4" Type="http://schemas.openxmlformats.org/officeDocument/2006/relationships/slide" Target="slide25.xml"/><Relationship Id="rId9" Type="http://schemas.openxmlformats.org/officeDocument/2006/relationships/slide" Target="slide2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slide" Target="slide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png"/><Relationship Id="rId5" Type="http://schemas.openxmlformats.org/officeDocument/2006/relationships/image" Target="../media/image6.png"/><Relationship Id="rId4" Type="http://schemas.openxmlformats.org/officeDocument/2006/relationships/image" Target="../media/image8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slide" Target="slide1.xml"/><Relationship Id="rId5" Type="http://schemas.openxmlformats.org/officeDocument/2006/relationships/image" Target="../media/image2.png"/><Relationship Id="rId4" Type="http://schemas.openxmlformats.org/officeDocument/2006/relationships/image" Target="../media/image7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slide" Target="slide1.xml"/><Relationship Id="rId5" Type="http://schemas.openxmlformats.org/officeDocument/2006/relationships/image" Target="../media/image4.png"/><Relationship Id="rId4" Type="http://schemas.openxmlformats.org/officeDocument/2006/relationships/image" Target="../media/image7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slide" Target="slide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png"/><Relationship Id="rId5" Type="http://schemas.openxmlformats.org/officeDocument/2006/relationships/image" Target="../media/image8.png"/><Relationship Id="rId4" Type="http://schemas.openxmlformats.org/officeDocument/2006/relationships/image" Target="../media/image14.png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hyperlink" Target="https://javascript.info/" TargetMode="External"/><Relationship Id="rId7" Type="http://schemas.openxmlformats.org/officeDocument/2006/relationships/hyperlink" Target="https://bost.ocks.org/mike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medium.com/" TargetMode="External"/><Relationship Id="rId5" Type="http://schemas.openxmlformats.org/officeDocument/2006/relationships/hyperlink" Target="https://github.com/getify/You-Dont-Know-JS" TargetMode="External"/><Relationship Id="rId10" Type="http://schemas.openxmlformats.org/officeDocument/2006/relationships/image" Target="../media/image2.png"/><Relationship Id="rId4" Type="http://schemas.openxmlformats.org/officeDocument/2006/relationships/hyperlink" Target="https://exercism.io/tracks/javascript" TargetMode="External"/><Relationship Id="rId9" Type="http://schemas.openxmlformats.org/officeDocument/2006/relationships/image" Target="../media/image7.png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slide" Target="slide1.xml"/><Relationship Id="rId5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hyperlink" Target="https://hackernoon.com/in-simple-terms-css-vs-javascript-abc9d709399d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hackernoon.com/" TargetMode="External"/><Relationship Id="rId5" Type="http://schemas.openxmlformats.org/officeDocument/2006/relationships/slide" Target="slide1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4" Type="http://schemas.openxmlformats.org/officeDocument/2006/relationships/slide" Target="slid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Relationship Id="rId5" Type="http://schemas.openxmlformats.org/officeDocument/2006/relationships/hyperlink" Target="https://javascript.info/script-async-defer" TargetMode="Externa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gist.github.com/FilipLeitner/0997ab95467f701a1e5972cb05730554" TargetMode="Externa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59994" y="966952"/>
            <a:ext cx="3888104" cy="552450"/>
          </a:xfrm>
          <a:prstGeom prst="rect">
            <a:avLst/>
          </a:prstGeom>
          <a:solidFill>
            <a:srgbClr val="3333B2"/>
          </a:solidFill>
        </p:spPr>
        <p:txBody>
          <a:bodyPr vert="horz" wrap="square" lIns="0" tIns="5397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425"/>
              </a:spcBef>
            </a:pPr>
            <a:r>
              <a:rPr sz="1400" b="1" spc="-25" dirty="0">
                <a:solidFill>
                  <a:srgbClr val="FFFFFF"/>
                </a:solidFill>
                <a:latin typeface="Arial"/>
                <a:cs typeface="Arial"/>
              </a:rPr>
              <a:t>JavaScript</a:t>
            </a:r>
            <a:endParaRPr sz="14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330"/>
              </a:spcBef>
            </a:pPr>
            <a:r>
              <a:rPr sz="1100" spc="-25" dirty="0">
                <a:solidFill>
                  <a:srgbClr val="FFFFFF"/>
                </a:solidFill>
                <a:latin typeface="Tahoma"/>
                <a:cs typeface="Tahoma"/>
              </a:rPr>
              <a:t>Cvičení</a:t>
            </a:r>
            <a:r>
              <a:rPr sz="1100" spc="-30" dirty="0">
                <a:solidFill>
                  <a:srgbClr val="FFFFFF"/>
                </a:solidFill>
                <a:latin typeface="Tahoma"/>
                <a:cs typeface="Tahoma"/>
              </a:rPr>
              <a:t> </a:t>
            </a:r>
            <a:r>
              <a:rPr sz="1100" spc="-55" dirty="0">
                <a:solidFill>
                  <a:srgbClr val="FFFFFF"/>
                </a:solidFill>
                <a:latin typeface="Tahoma"/>
                <a:cs typeface="Tahoma"/>
              </a:rPr>
              <a:t>4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46110" y="1717838"/>
            <a:ext cx="1715770" cy="84137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0"/>
              </a:spcBef>
            </a:pPr>
            <a:r>
              <a:rPr sz="1100" b="1" spc="60" dirty="0">
                <a:latin typeface="Arial"/>
                <a:cs typeface="Arial"/>
              </a:rPr>
              <a:t>W</a:t>
            </a:r>
            <a:r>
              <a:rPr sz="1100" b="1" spc="-55" dirty="0">
                <a:latin typeface="Arial"/>
                <a:cs typeface="Arial"/>
              </a:rPr>
              <a:t>e</a:t>
            </a:r>
            <a:r>
              <a:rPr sz="1100" b="1" spc="-30" dirty="0">
                <a:latin typeface="Arial"/>
                <a:cs typeface="Arial"/>
              </a:rPr>
              <a:t>b</a:t>
            </a:r>
            <a:r>
              <a:rPr sz="1100" b="1" spc="-60" dirty="0">
                <a:latin typeface="Arial"/>
                <a:cs typeface="Arial"/>
              </a:rPr>
              <a:t>ová</a:t>
            </a:r>
            <a:r>
              <a:rPr sz="1100" b="1" spc="90" dirty="0">
                <a:latin typeface="Arial"/>
                <a:cs typeface="Arial"/>
              </a:rPr>
              <a:t> </a:t>
            </a:r>
            <a:r>
              <a:rPr sz="1100" b="1" spc="-40" dirty="0">
                <a:latin typeface="Arial"/>
                <a:cs typeface="Arial"/>
              </a:rPr>
              <a:t>k</a:t>
            </a:r>
            <a:r>
              <a:rPr sz="1100" b="1" spc="-75" dirty="0">
                <a:latin typeface="Arial"/>
                <a:cs typeface="Arial"/>
              </a:rPr>
              <a:t>a</a:t>
            </a:r>
            <a:r>
              <a:rPr sz="1100" b="1" spc="-30" dirty="0">
                <a:latin typeface="Arial"/>
                <a:cs typeface="Arial"/>
              </a:rPr>
              <a:t>rtografie</a:t>
            </a:r>
            <a:r>
              <a:rPr sz="1100" b="1" spc="-35" dirty="0">
                <a:latin typeface="Arial"/>
                <a:cs typeface="Arial"/>
              </a:rPr>
              <a:t> </a:t>
            </a:r>
            <a:r>
              <a:rPr sz="1100" b="1" spc="-15" dirty="0">
                <a:latin typeface="Arial"/>
                <a:cs typeface="Arial"/>
              </a:rPr>
              <a:t>–</a:t>
            </a:r>
            <a:r>
              <a:rPr sz="1100" b="1" spc="-35" dirty="0">
                <a:latin typeface="Arial"/>
                <a:cs typeface="Arial"/>
              </a:rPr>
              <a:t> </a:t>
            </a:r>
            <a:r>
              <a:rPr sz="1100" b="1" spc="-65" dirty="0">
                <a:latin typeface="Arial"/>
                <a:cs typeface="Arial"/>
              </a:rPr>
              <a:t>úv</a:t>
            </a:r>
            <a:r>
              <a:rPr sz="1100" b="1" spc="-40" dirty="0">
                <a:latin typeface="Arial"/>
                <a:cs typeface="Arial"/>
              </a:rPr>
              <a:t>o</a:t>
            </a:r>
            <a:r>
              <a:rPr sz="1100" b="1" spc="-60" dirty="0">
                <a:latin typeface="Arial"/>
                <a:cs typeface="Arial"/>
              </a:rPr>
              <a:t>d</a:t>
            </a:r>
            <a:endParaRPr sz="1100" dirty="0">
              <a:latin typeface="Arial"/>
              <a:cs typeface="Arial"/>
            </a:endParaRPr>
          </a:p>
          <a:p>
            <a:pPr marL="442595" marR="434975" algn="ctr">
              <a:lnSpc>
                <a:spcPts val="2670"/>
              </a:lnSpc>
            </a:pPr>
            <a:r>
              <a:rPr sz="1100" spc="-15" dirty="0" err="1">
                <a:latin typeface="Tahoma"/>
                <a:cs typeface="Tahoma"/>
              </a:rPr>
              <a:t>Podzim</a:t>
            </a:r>
            <a:r>
              <a:rPr sz="1100" spc="-15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202</a:t>
            </a:r>
            <a:r>
              <a:rPr lang="sk-SK" sz="1100" spc="-55" dirty="0">
                <a:latin typeface="Tahoma"/>
                <a:cs typeface="Tahoma"/>
              </a:rPr>
              <a:t>4</a:t>
            </a:r>
            <a:r>
              <a:rPr sz="1100" spc="-55">
                <a:latin typeface="Tahoma"/>
                <a:cs typeface="Tahoma"/>
              </a:rPr>
              <a:t> </a:t>
            </a:r>
            <a:r>
              <a:rPr sz="1100" spc="-50">
                <a:latin typeface="Tahoma"/>
                <a:cs typeface="Tahoma"/>
              </a:rPr>
              <a:t> </a:t>
            </a:r>
            <a:r>
              <a:rPr lang="sk-SK" sz="1100" spc="-35" dirty="0">
                <a:latin typeface="Tahoma"/>
                <a:cs typeface="Tahoma"/>
              </a:rPr>
              <a:t>Filip Leitner</a:t>
            </a:r>
            <a:endParaRPr sz="1100" dirty="0">
              <a:latin typeface="Tahoma"/>
              <a:cs typeface="Tahoma"/>
            </a:endParaRPr>
          </a:p>
        </p:txBody>
      </p:sp>
    </p:spTree>
  </p:cSld>
  <p:clrMapOvr>
    <a:masterClrMapping/>
  </p:clrMapOvr>
  <p:transition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50"/>
            <a:ext cx="2304415" cy="554990"/>
          </a:xfrm>
          <a:custGeom>
            <a:avLst/>
            <a:gdLst/>
            <a:ahLst/>
            <a:cxnLst/>
            <a:rect l="l" t="t" r="r" b="b"/>
            <a:pathLst>
              <a:path w="2304415" h="554990">
                <a:moveTo>
                  <a:pt x="2303995" y="0"/>
                </a:moveTo>
                <a:lnTo>
                  <a:pt x="0" y="0"/>
                </a:lnTo>
                <a:lnTo>
                  <a:pt x="0" y="554469"/>
                </a:lnTo>
                <a:lnTo>
                  <a:pt x="2303995" y="554469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551991"/>
            <a:ext cx="4607940" cy="30878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54698" y="549475"/>
            <a:ext cx="221043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140" dirty="0">
                <a:solidFill>
                  <a:srgbClr val="FFFFFF"/>
                </a:solidFill>
                <a:latin typeface="Georgia"/>
                <a:cs typeface="Georgia"/>
              </a:rPr>
              <a:t>D</a:t>
            </a:r>
            <a:r>
              <a:rPr sz="1400" cap="small" spc="110" dirty="0">
                <a:solidFill>
                  <a:srgbClr val="FFFFFF"/>
                </a:solidFill>
                <a:latin typeface="Georgia"/>
                <a:cs typeface="Georgia"/>
              </a:rPr>
              <a:t>eklar</a:t>
            </a:r>
            <a:r>
              <a:rPr sz="1400" cap="small" spc="75" dirty="0">
                <a:solidFill>
                  <a:srgbClr val="FFFFFF"/>
                </a:solidFill>
                <a:latin typeface="Georgia"/>
                <a:cs typeface="Georgia"/>
              </a:rPr>
              <a:t>a</a:t>
            </a:r>
            <a:r>
              <a:rPr sz="1400" cap="small" spc="110" dirty="0">
                <a:solidFill>
                  <a:srgbClr val="FFFFFF"/>
                </a:solidFill>
                <a:latin typeface="Georgia"/>
                <a:cs typeface="Georgia"/>
              </a:rPr>
              <a:t>ce</a:t>
            </a:r>
            <a:r>
              <a:rPr sz="140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spc="-13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cap="small" spc="100" dirty="0">
                <a:solidFill>
                  <a:srgbClr val="FFFFFF"/>
                </a:solidFill>
                <a:latin typeface="Georgia"/>
                <a:cs typeface="Georgia"/>
              </a:rPr>
              <a:t>p</a:t>
            </a:r>
            <a:r>
              <a:rPr sz="1400" cap="small" spc="80" dirty="0">
                <a:solidFill>
                  <a:srgbClr val="FFFFFF"/>
                </a:solidFill>
                <a:latin typeface="Georgia"/>
                <a:cs typeface="Georgia"/>
              </a:rPr>
              <a:t>r</a:t>
            </a:r>
            <a:r>
              <a:rPr sz="1400" cap="small" spc="75" dirty="0">
                <a:solidFill>
                  <a:srgbClr val="FFFFFF"/>
                </a:solidFill>
                <a:latin typeface="Georgia"/>
                <a:cs typeface="Georgia"/>
              </a:rPr>
              <a:t>oměnných</a:t>
            </a:r>
            <a:endParaRPr sz="1400">
              <a:latin typeface="Georgia"/>
              <a:cs typeface="Georgia"/>
            </a:endParaRPr>
          </a:p>
        </p:txBody>
      </p:sp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2615" y="1077468"/>
            <a:ext cx="65201" cy="65201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92378" y="1254620"/>
            <a:ext cx="52527" cy="52527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92378" y="1672158"/>
            <a:ext cx="52527" cy="52527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02615" y="2111375"/>
            <a:ext cx="65201" cy="65201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02615" y="2335590"/>
            <a:ext cx="65201" cy="65201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502615" y="2502725"/>
            <a:ext cx="65201" cy="65201"/>
          </a:xfrm>
          <a:prstGeom prst="rect">
            <a:avLst/>
          </a:prstGeom>
        </p:spPr>
      </p:pic>
      <p:pic>
        <p:nvPicPr>
          <p:cNvPr id="13" name="object 13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92378" y="2737497"/>
            <a:ext cx="52527" cy="52527"/>
          </a:xfrm>
          <a:prstGeom prst="rect">
            <a:avLst/>
          </a:prstGeom>
        </p:spPr>
      </p:pic>
      <p:pic>
        <p:nvPicPr>
          <p:cNvPr id="14" name="object 14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92378" y="2889326"/>
            <a:ext cx="52527" cy="52527"/>
          </a:xfrm>
          <a:prstGeom prst="rect">
            <a:avLst/>
          </a:prstGeom>
        </p:spPr>
      </p:pic>
      <p:pic>
        <p:nvPicPr>
          <p:cNvPr id="15" name="object 1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92378" y="3041154"/>
            <a:ext cx="52527" cy="52527"/>
          </a:xfrm>
          <a:prstGeom prst="rect">
            <a:avLst/>
          </a:prstGeom>
        </p:spPr>
      </p:pic>
      <p:sp>
        <p:nvSpPr>
          <p:cNvPr id="16" name="object 16"/>
          <p:cNvSpPr txBox="1"/>
          <p:nvPr/>
        </p:nvSpPr>
        <p:spPr>
          <a:xfrm>
            <a:off x="624395" y="966095"/>
            <a:ext cx="3604260" cy="2168525"/>
          </a:xfrm>
          <a:prstGeom prst="rect">
            <a:avLst/>
          </a:prstGeom>
        </p:spPr>
        <p:txBody>
          <a:bodyPr vert="horz" wrap="square" lIns="0" tIns="393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10"/>
              </a:spcBef>
            </a:pPr>
            <a:r>
              <a:rPr sz="1100" spc="-25" dirty="0">
                <a:latin typeface="Tahoma"/>
                <a:cs typeface="Tahoma"/>
              </a:rPr>
              <a:t>klíčová</a:t>
            </a:r>
            <a:r>
              <a:rPr sz="1100" spc="5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slova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b="1" spc="-10" dirty="0">
                <a:latin typeface="Arial"/>
                <a:cs typeface="Arial"/>
              </a:rPr>
              <a:t>let</a:t>
            </a:r>
            <a:r>
              <a:rPr sz="1100" spc="-10" dirty="0">
                <a:latin typeface="Tahoma"/>
                <a:cs typeface="Tahoma"/>
              </a:rPr>
              <a:t>,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b="1" spc="-60" dirty="0">
                <a:latin typeface="Arial"/>
                <a:cs typeface="Arial"/>
              </a:rPr>
              <a:t>const</a:t>
            </a:r>
            <a:r>
              <a:rPr sz="1100" b="1" spc="50" dirty="0">
                <a:latin typeface="Arial"/>
                <a:cs typeface="Arial"/>
              </a:rPr>
              <a:t> </a:t>
            </a:r>
            <a:r>
              <a:rPr sz="1100" spc="-35" dirty="0">
                <a:latin typeface="Tahoma"/>
                <a:cs typeface="Tahoma"/>
              </a:rPr>
              <a:t>(dříve</a:t>
            </a:r>
            <a:r>
              <a:rPr sz="1100" spc="5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var)</a:t>
            </a:r>
            <a:endParaRPr sz="1100" dirty="0">
              <a:latin typeface="Tahoma"/>
              <a:cs typeface="Tahoma"/>
            </a:endParaRPr>
          </a:p>
          <a:p>
            <a:pPr marL="289560" marR="102235">
              <a:lnSpc>
                <a:spcPct val="101499"/>
              </a:lnSpc>
              <a:spcBef>
                <a:spcPts val="160"/>
              </a:spcBef>
            </a:pPr>
            <a:r>
              <a:rPr sz="900" b="1" spc="-45" dirty="0">
                <a:latin typeface="Arial"/>
                <a:cs typeface="Arial"/>
              </a:rPr>
              <a:t>const</a:t>
            </a:r>
            <a:r>
              <a:rPr sz="900" b="1" spc="55" dirty="0">
                <a:latin typeface="Arial"/>
                <a:cs typeface="Arial"/>
              </a:rPr>
              <a:t> </a:t>
            </a:r>
            <a:r>
              <a:rPr sz="900" spc="-35" dirty="0">
                <a:latin typeface="Microsoft Sans Serif"/>
                <a:cs typeface="Microsoft Sans Serif"/>
              </a:rPr>
              <a:t>používáme</a:t>
            </a:r>
            <a:r>
              <a:rPr sz="900" spc="70" dirty="0">
                <a:latin typeface="Microsoft Sans Serif"/>
                <a:cs typeface="Microsoft Sans Serif"/>
              </a:rPr>
              <a:t> </a:t>
            </a:r>
            <a:r>
              <a:rPr sz="900" spc="-20" dirty="0">
                <a:latin typeface="Microsoft Sans Serif"/>
                <a:cs typeface="Microsoft Sans Serif"/>
              </a:rPr>
              <a:t>pokud</a:t>
            </a:r>
            <a:r>
              <a:rPr sz="900" spc="70" dirty="0">
                <a:latin typeface="Microsoft Sans Serif"/>
                <a:cs typeface="Microsoft Sans Serif"/>
              </a:rPr>
              <a:t> </a:t>
            </a:r>
            <a:r>
              <a:rPr sz="900" spc="-35" dirty="0">
                <a:latin typeface="Microsoft Sans Serif"/>
                <a:cs typeface="Microsoft Sans Serif"/>
              </a:rPr>
              <a:t>předpokládáme,</a:t>
            </a:r>
            <a:r>
              <a:rPr sz="900" spc="70" dirty="0">
                <a:latin typeface="Microsoft Sans Serif"/>
                <a:cs typeface="Microsoft Sans Serif"/>
              </a:rPr>
              <a:t> </a:t>
            </a:r>
            <a:r>
              <a:rPr sz="900" spc="-70" dirty="0">
                <a:latin typeface="Microsoft Sans Serif"/>
                <a:cs typeface="Microsoft Sans Serif"/>
              </a:rPr>
              <a:t>že</a:t>
            </a:r>
            <a:r>
              <a:rPr sz="900" spc="70" dirty="0">
                <a:latin typeface="Microsoft Sans Serif"/>
                <a:cs typeface="Microsoft Sans Serif"/>
              </a:rPr>
              <a:t> </a:t>
            </a:r>
            <a:r>
              <a:rPr sz="900" spc="-95" dirty="0">
                <a:latin typeface="Microsoft Sans Serif"/>
                <a:cs typeface="Microsoft Sans Serif"/>
              </a:rPr>
              <a:t>se</a:t>
            </a:r>
            <a:r>
              <a:rPr sz="900" spc="-70" dirty="0">
                <a:latin typeface="Microsoft Sans Serif"/>
                <a:cs typeface="Microsoft Sans Serif"/>
              </a:rPr>
              <a:t> </a:t>
            </a:r>
            <a:r>
              <a:rPr sz="900" spc="-15" dirty="0">
                <a:latin typeface="Microsoft Sans Serif"/>
                <a:cs typeface="Microsoft Sans Serif"/>
              </a:rPr>
              <a:t>hodnota</a:t>
            </a:r>
            <a:r>
              <a:rPr sz="900" spc="65" dirty="0">
                <a:latin typeface="Microsoft Sans Serif"/>
                <a:cs typeface="Microsoft Sans Serif"/>
              </a:rPr>
              <a:t> </a:t>
            </a:r>
            <a:r>
              <a:rPr sz="900" spc="-20" dirty="0">
                <a:latin typeface="Microsoft Sans Serif"/>
                <a:cs typeface="Microsoft Sans Serif"/>
              </a:rPr>
              <a:t>konstanty </a:t>
            </a:r>
            <a:r>
              <a:rPr sz="900" spc="-225" dirty="0">
                <a:latin typeface="Microsoft Sans Serif"/>
                <a:cs typeface="Microsoft Sans Serif"/>
              </a:rPr>
              <a:t> </a:t>
            </a:r>
            <a:r>
              <a:rPr sz="900" spc="-50" dirty="0">
                <a:latin typeface="Microsoft Sans Serif"/>
                <a:cs typeface="Microsoft Sans Serif"/>
              </a:rPr>
              <a:t>nebude</a:t>
            </a:r>
            <a:r>
              <a:rPr sz="900" spc="-45" dirty="0">
                <a:latin typeface="Microsoft Sans Serif"/>
                <a:cs typeface="Microsoft Sans Serif"/>
              </a:rPr>
              <a:t> </a:t>
            </a:r>
            <a:r>
              <a:rPr sz="900" spc="-5" dirty="0">
                <a:latin typeface="Microsoft Sans Serif"/>
                <a:cs typeface="Microsoft Sans Serif"/>
              </a:rPr>
              <a:t>měnit, </a:t>
            </a:r>
            <a:r>
              <a:rPr sz="700" spc="-50" dirty="0">
                <a:latin typeface="Microsoft Sans Serif"/>
                <a:cs typeface="Microsoft Sans Serif"/>
              </a:rPr>
              <a:t>konvence</a:t>
            </a:r>
            <a:r>
              <a:rPr sz="700" spc="-45" dirty="0">
                <a:latin typeface="Microsoft Sans Serif"/>
                <a:cs typeface="Microsoft Sans Serif"/>
              </a:rPr>
              <a:t> </a:t>
            </a:r>
            <a:r>
              <a:rPr sz="700" spc="-30" dirty="0">
                <a:latin typeface="Microsoft Sans Serif"/>
                <a:cs typeface="Microsoft Sans Serif"/>
              </a:rPr>
              <a:t>je</a:t>
            </a:r>
            <a:r>
              <a:rPr sz="700" spc="-25" dirty="0">
                <a:latin typeface="Microsoft Sans Serif"/>
                <a:cs typeface="Microsoft Sans Serif"/>
              </a:rPr>
              <a:t> psát </a:t>
            </a:r>
            <a:r>
              <a:rPr sz="700" spc="-40" dirty="0">
                <a:latin typeface="Microsoft Sans Serif"/>
                <a:cs typeface="Microsoft Sans Serif"/>
              </a:rPr>
              <a:t>názvy</a:t>
            </a:r>
            <a:r>
              <a:rPr sz="700" spc="-35" dirty="0">
                <a:latin typeface="Microsoft Sans Serif"/>
                <a:cs typeface="Microsoft Sans Serif"/>
              </a:rPr>
              <a:t> </a:t>
            </a:r>
            <a:r>
              <a:rPr sz="700" spc="-15" dirty="0">
                <a:latin typeface="Microsoft Sans Serif"/>
                <a:cs typeface="Microsoft Sans Serif"/>
              </a:rPr>
              <a:t>konstant </a:t>
            </a:r>
            <a:r>
              <a:rPr sz="700" spc="-20" dirty="0">
                <a:latin typeface="Microsoft Sans Serif"/>
                <a:cs typeface="Microsoft Sans Serif"/>
              </a:rPr>
              <a:t>velkými </a:t>
            </a:r>
            <a:r>
              <a:rPr sz="700" spc="-40" dirty="0">
                <a:latin typeface="Microsoft Sans Serif"/>
                <a:cs typeface="Microsoft Sans Serif"/>
              </a:rPr>
              <a:t>písmeny </a:t>
            </a:r>
            <a:r>
              <a:rPr sz="700" spc="-35" dirty="0">
                <a:latin typeface="Microsoft Sans Serif"/>
                <a:cs typeface="Microsoft Sans Serif"/>
              </a:rPr>
              <a:t> </a:t>
            </a:r>
            <a:r>
              <a:rPr sz="700" spc="5" dirty="0">
                <a:latin typeface="Microsoft Sans Serif"/>
                <a:cs typeface="Microsoft Sans Serif"/>
              </a:rPr>
              <a:t>(SPEED_OF_LIGHT,</a:t>
            </a:r>
            <a:r>
              <a:rPr sz="700" spc="60" dirty="0">
                <a:latin typeface="Microsoft Sans Serif"/>
                <a:cs typeface="Microsoft Sans Serif"/>
              </a:rPr>
              <a:t> </a:t>
            </a:r>
            <a:r>
              <a:rPr sz="700" spc="-10" dirty="0">
                <a:latin typeface="Microsoft Sans Serif"/>
                <a:cs typeface="Microsoft Sans Serif"/>
              </a:rPr>
              <a:t>USER_ID,</a:t>
            </a:r>
            <a:r>
              <a:rPr sz="700" spc="60" dirty="0">
                <a:latin typeface="Microsoft Sans Serif"/>
                <a:cs typeface="Microsoft Sans Serif"/>
              </a:rPr>
              <a:t> </a:t>
            </a:r>
            <a:r>
              <a:rPr sz="700" spc="-30" dirty="0">
                <a:latin typeface="Microsoft Sans Serif"/>
                <a:cs typeface="Microsoft Sans Serif"/>
              </a:rPr>
              <a:t>GENDER,</a:t>
            </a:r>
            <a:r>
              <a:rPr sz="700" spc="65" dirty="0">
                <a:latin typeface="Microsoft Sans Serif"/>
                <a:cs typeface="Microsoft Sans Serif"/>
              </a:rPr>
              <a:t> </a:t>
            </a:r>
            <a:r>
              <a:rPr sz="700" spc="15" dirty="0">
                <a:latin typeface="Microsoft Sans Serif"/>
                <a:cs typeface="Microsoft Sans Serif"/>
              </a:rPr>
              <a:t>BLOOD_TYPE)</a:t>
            </a:r>
            <a:endParaRPr sz="700" dirty="0">
              <a:latin typeface="Microsoft Sans Serif"/>
              <a:cs typeface="Microsoft Sans Serif"/>
            </a:endParaRPr>
          </a:p>
          <a:p>
            <a:pPr marL="289560" marR="5080">
              <a:lnSpc>
                <a:spcPct val="101499"/>
              </a:lnSpc>
            </a:pPr>
            <a:r>
              <a:rPr sz="900" b="1" spc="-5" dirty="0">
                <a:latin typeface="Arial"/>
                <a:cs typeface="Arial"/>
              </a:rPr>
              <a:t>let </a:t>
            </a:r>
            <a:r>
              <a:rPr sz="900" spc="-35" dirty="0">
                <a:latin typeface="Microsoft Sans Serif"/>
                <a:cs typeface="Microsoft Sans Serif"/>
              </a:rPr>
              <a:t>používáme</a:t>
            </a:r>
            <a:r>
              <a:rPr sz="900" spc="-30" dirty="0">
                <a:latin typeface="Microsoft Sans Serif"/>
                <a:cs typeface="Microsoft Sans Serif"/>
              </a:rPr>
              <a:t> </a:t>
            </a:r>
            <a:r>
              <a:rPr sz="900" spc="-20" dirty="0">
                <a:latin typeface="Microsoft Sans Serif"/>
                <a:cs typeface="Microsoft Sans Serif"/>
              </a:rPr>
              <a:t>pokud</a:t>
            </a:r>
            <a:r>
              <a:rPr sz="900" spc="-15" dirty="0">
                <a:latin typeface="Microsoft Sans Serif"/>
                <a:cs typeface="Microsoft Sans Serif"/>
              </a:rPr>
              <a:t> </a:t>
            </a:r>
            <a:r>
              <a:rPr sz="900" spc="-25" dirty="0">
                <a:latin typeface="Microsoft Sans Serif"/>
                <a:cs typeface="Microsoft Sans Serif"/>
              </a:rPr>
              <a:t>víme,</a:t>
            </a:r>
            <a:r>
              <a:rPr sz="900" spc="-20" dirty="0">
                <a:latin typeface="Microsoft Sans Serif"/>
                <a:cs typeface="Microsoft Sans Serif"/>
              </a:rPr>
              <a:t> </a:t>
            </a:r>
            <a:r>
              <a:rPr sz="900" spc="-70" dirty="0">
                <a:latin typeface="Microsoft Sans Serif"/>
                <a:cs typeface="Microsoft Sans Serif"/>
              </a:rPr>
              <a:t>že</a:t>
            </a:r>
            <a:r>
              <a:rPr sz="900" spc="-65" dirty="0">
                <a:latin typeface="Microsoft Sans Serif"/>
                <a:cs typeface="Microsoft Sans Serif"/>
              </a:rPr>
              <a:t> </a:t>
            </a:r>
            <a:r>
              <a:rPr sz="900" spc="-95" dirty="0">
                <a:latin typeface="Microsoft Sans Serif"/>
                <a:cs typeface="Microsoft Sans Serif"/>
              </a:rPr>
              <a:t>se</a:t>
            </a:r>
            <a:r>
              <a:rPr sz="900" spc="-90" dirty="0">
                <a:latin typeface="Microsoft Sans Serif"/>
                <a:cs typeface="Microsoft Sans Serif"/>
              </a:rPr>
              <a:t> </a:t>
            </a:r>
            <a:r>
              <a:rPr sz="900" spc="-15" dirty="0">
                <a:latin typeface="Microsoft Sans Serif"/>
                <a:cs typeface="Microsoft Sans Serif"/>
              </a:rPr>
              <a:t>hodnota </a:t>
            </a:r>
            <a:r>
              <a:rPr sz="900" spc="-45" dirty="0">
                <a:latin typeface="Microsoft Sans Serif"/>
                <a:cs typeface="Microsoft Sans Serif"/>
              </a:rPr>
              <a:t>proměnné</a:t>
            </a:r>
            <a:r>
              <a:rPr sz="900" spc="-40" dirty="0">
                <a:latin typeface="Microsoft Sans Serif"/>
                <a:cs typeface="Microsoft Sans Serif"/>
              </a:rPr>
              <a:t> </a:t>
            </a:r>
            <a:r>
              <a:rPr sz="900" spc="-10" dirty="0">
                <a:latin typeface="Microsoft Sans Serif"/>
                <a:cs typeface="Microsoft Sans Serif"/>
              </a:rPr>
              <a:t>měnit </a:t>
            </a:r>
            <a:r>
              <a:rPr sz="900" spc="-35" dirty="0">
                <a:latin typeface="Microsoft Sans Serif"/>
                <a:cs typeface="Microsoft Sans Serif"/>
              </a:rPr>
              <a:t>bude, </a:t>
            </a:r>
            <a:r>
              <a:rPr sz="900" spc="-30" dirty="0">
                <a:latin typeface="Microsoft Sans Serif"/>
                <a:cs typeface="Microsoft Sans Serif"/>
              </a:rPr>
              <a:t> </a:t>
            </a:r>
            <a:r>
              <a:rPr sz="900" u="sng" spc="-20" dirty="0">
                <a:latin typeface="Microsoft Sans Serif"/>
                <a:cs typeface="Microsoft Sans Serif"/>
              </a:rPr>
              <a:t>doporučuji </a:t>
            </a:r>
            <a:r>
              <a:rPr sz="900" u="sng" spc="-40" dirty="0">
                <a:latin typeface="Microsoft Sans Serif"/>
                <a:cs typeface="Microsoft Sans Serif"/>
              </a:rPr>
              <a:t>názvy</a:t>
            </a:r>
            <a:r>
              <a:rPr sz="900" u="sng" spc="-35" dirty="0">
                <a:latin typeface="Microsoft Sans Serif"/>
                <a:cs typeface="Microsoft Sans Serif"/>
              </a:rPr>
              <a:t> </a:t>
            </a:r>
            <a:r>
              <a:rPr sz="900" u="sng" spc="-30" dirty="0">
                <a:latin typeface="Microsoft Sans Serif"/>
                <a:cs typeface="Microsoft Sans Serif"/>
              </a:rPr>
              <a:t>zapisovat</a:t>
            </a:r>
            <a:r>
              <a:rPr sz="900" u="sng" spc="-25" dirty="0">
                <a:latin typeface="Microsoft Sans Serif"/>
                <a:cs typeface="Microsoft Sans Serif"/>
              </a:rPr>
              <a:t> v </a:t>
            </a:r>
            <a:r>
              <a:rPr sz="900" u="sng" spc="-60" dirty="0">
                <a:latin typeface="Microsoft Sans Serif"/>
                <a:cs typeface="Microsoft Sans Serif"/>
              </a:rPr>
              <a:t>camelCase</a:t>
            </a:r>
            <a:r>
              <a:rPr sz="900" u="sng" spc="-55" dirty="0">
                <a:latin typeface="Microsoft Sans Serif"/>
                <a:cs typeface="Microsoft Sans Serif"/>
              </a:rPr>
              <a:t> </a:t>
            </a:r>
            <a:r>
              <a:rPr sz="900" spc="-15" dirty="0">
                <a:latin typeface="Microsoft Sans Serif"/>
                <a:cs typeface="Microsoft Sans Serif"/>
              </a:rPr>
              <a:t>(userActivities, </a:t>
            </a:r>
            <a:r>
              <a:rPr sz="900" spc="-40" dirty="0">
                <a:latin typeface="Microsoft Sans Serif"/>
                <a:cs typeface="Microsoft Sans Serif"/>
              </a:rPr>
              <a:t>name,</a:t>
            </a:r>
            <a:r>
              <a:rPr sz="900" spc="-35" dirty="0">
                <a:latin typeface="Microsoft Sans Serif"/>
                <a:cs typeface="Microsoft Sans Serif"/>
              </a:rPr>
              <a:t> age) </a:t>
            </a:r>
            <a:r>
              <a:rPr sz="900" spc="-225" dirty="0">
                <a:latin typeface="Microsoft Sans Serif"/>
                <a:cs typeface="Microsoft Sans Serif"/>
              </a:rPr>
              <a:t> </a:t>
            </a:r>
            <a:r>
              <a:rPr sz="900" spc="-40" dirty="0">
                <a:latin typeface="Microsoft Sans Serif"/>
                <a:cs typeface="Microsoft Sans Serif"/>
              </a:rPr>
              <a:t>nebo</a:t>
            </a:r>
            <a:r>
              <a:rPr sz="900" spc="65" dirty="0">
                <a:latin typeface="Microsoft Sans Serif"/>
                <a:cs typeface="Microsoft Sans Serif"/>
              </a:rPr>
              <a:t> </a:t>
            </a:r>
            <a:r>
              <a:rPr sz="900" spc="-100" dirty="0">
                <a:latin typeface="Microsoft Sans Serif"/>
                <a:cs typeface="Microsoft Sans Serif"/>
              </a:rPr>
              <a:t>s</a:t>
            </a:r>
            <a:r>
              <a:rPr sz="900" spc="-70" dirty="0">
                <a:latin typeface="Microsoft Sans Serif"/>
                <a:cs typeface="Microsoft Sans Serif"/>
              </a:rPr>
              <a:t> </a:t>
            </a:r>
            <a:r>
              <a:rPr sz="900" spc="5" dirty="0">
                <a:latin typeface="Microsoft Sans Serif"/>
                <a:cs typeface="Microsoft Sans Serif"/>
              </a:rPr>
              <a:t>podtržítky</a:t>
            </a:r>
            <a:r>
              <a:rPr sz="900" spc="65" dirty="0">
                <a:latin typeface="Microsoft Sans Serif"/>
                <a:cs typeface="Microsoft Sans Serif"/>
              </a:rPr>
              <a:t> </a:t>
            </a:r>
            <a:r>
              <a:rPr sz="900" spc="-10" dirty="0">
                <a:latin typeface="Microsoft Sans Serif"/>
                <a:cs typeface="Microsoft Sans Serif"/>
              </a:rPr>
              <a:t>(user_activities,</a:t>
            </a:r>
            <a:r>
              <a:rPr sz="900" spc="65" dirty="0">
                <a:latin typeface="Microsoft Sans Serif"/>
                <a:cs typeface="Microsoft Sans Serif"/>
              </a:rPr>
              <a:t> </a:t>
            </a:r>
            <a:r>
              <a:rPr sz="900" spc="-40" dirty="0">
                <a:latin typeface="Microsoft Sans Serif"/>
                <a:cs typeface="Microsoft Sans Serif"/>
              </a:rPr>
              <a:t>name,</a:t>
            </a:r>
            <a:r>
              <a:rPr sz="900" spc="65" dirty="0">
                <a:latin typeface="Microsoft Sans Serif"/>
                <a:cs typeface="Microsoft Sans Serif"/>
              </a:rPr>
              <a:t> </a:t>
            </a:r>
            <a:r>
              <a:rPr sz="900" spc="-35" dirty="0">
                <a:latin typeface="Microsoft Sans Serif"/>
                <a:cs typeface="Microsoft Sans Serif"/>
              </a:rPr>
              <a:t>age)</a:t>
            </a:r>
            <a:endParaRPr sz="900" dirty="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sz="1100" b="1" spc="-50" dirty="0">
                <a:latin typeface="Arial"/>
                <a:cs typeface="Arial"/>
              </a:rPr>
              <a:t>rozlišují</a:t>
            </a:r>
            <a:r>
              <a:rPr sz="1100" b="1" spc="95" dirty="0">
                <a:latin typeface="Arial"/>
                <a:cs typeface="Arial"/>
              </a:rPr>
              <a:t> </a:t>
            </a:r>
            <a:r>
              <a:rPr sz="1100" spc="-85" dirty="0">
                <a:latin typeface="Tahoma"/>
                <a:cs typeface="Tahoma"/>
              </a:rPr>
              <a:t>se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velká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a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malá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písmena</a:t>
            </a:r>
            <a:endParaRPr sz="1100" dirty="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sz="1100" b="1" spc="-50" dirty="0">
                <a:latin typeface="Arial"/>
                <a:cs typeface="Arial"/>
              </a:rPr>
              <a:t>nepoužívá</a:t>
            </a:r>
            <a:r>
              <a:rPr sz="1100" b="1" spc="65" dirty="0">
                <a:latin typeface="Arial"/>
                <a:cs typeface="Arial"/>
              </a:rPr>
              <a:t> </a:t>
            </a:r>
            <a:r>
              <a:rPr sz="1100" b="1" spc="-105" dirty="0">
                <a:latin typeface="Arial"/>
                <a:cs typeface="Arial"/>
              </a:rPr>
              <a:t>se</a:t>
            </a:r>
            <a:r>
              <a:rPr sz="1100" b="1" spc="70" dirty="0">
                <a:latin typeface="Arial"/>
                <a:cs typeface="Arial"/>
              </a:rPr>
              <a:t> </a:t>
            </a:r>
            <a:r>
              <a:rPr sz="1100" b="1" spc="-25" dirty="0">
                <a:latin typeface="Arial"/>
                <a:cs typeface="Arial"/>
              </a:rPr>
              <a:t>diakritika</a:t>
            </a:r>
            <a:endParaRPr sz="1100" dirty="0">
              <a:latin typeface="Arial"/>
              <a:cs typeface="Arial"/>
            </a:endParaRPr>
          </a:p>
          <a:p>
            <a:pPr marL="289560" marR="1700530" indent="-277495">
              <a:lnSpc>
                <a:spcPct val="106400"/>
              </a:lnSpc>
              <a:spcBef>
                <a:spcPts val="90"/>
              </a:spcBef>
            </a:pPr>
            <a:r>
              <a:rPr sz="1100" spc="-45" dirty="0">
                <a:latin typeface="Tahoma"/>
                <a:cs typeface="Tahoma"/>
              </a:rPr>
              <a:t>názvy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proměnných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60" dirty="0">
                <a:latin typeface="Tahoma"/>
                <a:cs typeface="Tahoma"/>
              </a:rPr>
              <a:t>mohou: </a:t>
            </a:r>
            <a:r>
              <a:rPr sz="1100" spc="-55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začínat</a:t>
            </a:r>
            <a:r>
              <a:rPr sz="1000" spc="10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písmenem,</a:t>
            </a:r>
            <a:r>
              <a:rPr sz="1000" spc="10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$,</a:t>
            </a:r>
            <a:r>
              <a:rPr sz="1000" spc="10" dirty="0">
                <a:latin typeface="Tahoma"/>
                <a:cs typeface="Tahoma"/>
              </a:rPr>
              <a:t> </a:t>
            </a:r>
            <a:r>
              <a:rPr sz="1000" spc="114" dirty="0">
                <a:latin typeface="Tahoma"/>
                <a:cs typeface="Tahoma"/>
              </a:rPr>
              <a:t>_ </a:t>
            </a:r>
            <a:r>
              <a:rPr sz="1000" spc="120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obsahovat</a:t>
            </a:r>
            <a:r>
              <a:rPr sz="1000" spc="5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písmena,</a:t>
            </a:r>
            <a:r>
              <a:rPr sz="1000" spc="5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čísla,</a:t>
            </a:r>
            <a:r>
              <a:rPr sz="1000" spc="5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$,</a:t>
            </a:r>
            <a:r>
              <a:rPr sz="1000" spc="10" dirty="0">
                <a:latin typeface="Tahoma"/>
                <a:cs typeface="Tahoma"/>
              </a:rPr>
              <a:t> </a:t>
            </a:r>
            <a:r>
              <a:rPr sz="1000" spc="114" dirty="0">
                <a:latin typeface="Tahoma"/>
                <a:cs typeface="Tahoma"/>
              </a:rPr>
              <a:t>_</a:t>
            </a:r>
            <a:endParaRPr sz="1000" dirty="0">
              <a:latin typeface="Tahoma"/>
              <a:cs typeface="Tahoma"/>
            </a:endParaRPr>
          </a:p>
          <a:p>
            <a:pPr marL="289560">
              <a:lnSpc>
                <a:spcPts val="1195"/>
              </a:lnSpc>
            </a:pPr>
            <a:r>
              <a:rPr sz="1000" spc="20" dirty="0">
                <a:latin typeface="SimSun"/>
                <a:cs typeface="SimSun"/>
              </a:rPr>
              <a:t>^[a-zA-Z_$][a-zA-Z0-9_$]*$</a:t>
            </a:r>
            <a:endParaRPr sz="1000" dirty="0">
              <a:latin typeface="SimSun"/>
              <a:cs typeface="SimSun"/>
            </a:endParaRPr>
          </a:p>
        </p:txBody>
      </p:sp>
    </p:spTree>
  </p:cSld>
  <p:clrMapOvr>
    <a:masterClrMapping/>
  </p:clrMapOvr>
  <p:transition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62534" y="974128"/>
            <a:ext cx="3883025" cy="1116965"/>
          </a:xfrm>
          <a:prstGeom prst="rect">
            <a:avLst/>
          </a:prstGeom>
          <a:solidFill>
            <a:srgbClr val="F2F2F2"/>
          </a:solidFill>
          <a:ln w="5060">
            <a:solidFill>
              <a:srgbClr val="BFBFBF"/>
            </a:solidFill>
          </a:ln>
        </p:spPr>
        <p:txBody>
          <a:bodyPr vert="horz" wrap="square" lIns="0" tIns="52069" rIns="0" bIns="0" rtlCol="0">
            <a:spAutoFit/>
          </a:bodyPr>
          <a:lstStyle/>
          <a:p>
            <a:pPr marL="128905" marR="2550160">
              <a:lnSpc>
                <a:spcPct val="101499"/>
              </a:lnSpc>
              <a:spcBef>
                <a:spcPts val="409"/>
              </a:spcBef>
            </a:pPr>
            <a:r>
              <a:rPr sz="900" b="1" spc="150" dirty="0">
                <a:solidFill>
                  <a:srgbClr val="007F00"/>
                </a:solidFill>
                <a:latin typeface="Times New Roman"/>
                <a:cs typeface="Times New Roman"/>
              </a:rPr>
              <a:t>let</a:t>
            </a:r>
            <a:r>
              <a:rPr sz="900" b="1" spc="225" dirty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z="900" spc="20" dirty="0">
                <a:latin typeface="SimSun"/>
                <a:cs typeface="SimSun"/>
              </a:rPr>
              <a:t>name</a:t>
            </a:r>
            <a:r>
              <a:rPr sz="900" spc="5" dirty="0">
                <a:latin typeface="SimSun"/>
                <a:cs typeface="SimSun"/>
              </a:rPr>
              <a:t> </a:t>
            </a:r>
            <a:r>
              <a:rPr sz="900" spc="20" dirty="0">
                <a:solidFill>
                  <a:srgbClr val="666666"/>
                </a:solidFill>
                <a:latin typeface="SimSun"/>
                <a:cs typeface="SimSun"/>
              </a:rPr>
              <a:t>=</a:t>
            </a:r>
            <a:r>
              <a:rPr sz="900" spc="5" dirty="0">
                <a:solidFill>
                  <a:srgbClr val="666666"/>
                </a:solidFill>
                <a:latin typeface="SimSun"/>
                <a:cs typeface="SimSun"/>
              </a:rPr>
              <a:t> </a:t>
            </a:r>
            <a:r>
              <a:rPr sz="900" spc="20" dirty="0">
                <a:solidFill>
                  <a:srgbClr val="BA2121"/>
                </a:solidFill>
                <a:latin typeface="SimSun"/>
                <a:cs typeface="SimSun"/>
              </a:rPr>
              <a:t>"John"</a:t>
            </a:r>
            <a:r>
              <a:rPr sz="900" spc="20" dirty="0">
                <a:latin typeface="SimSun"/>
                <a:cs typeface="SimSun"/>
              </a:rPr>
              <a:t>; </a:t>
            </a:r>
            <a:r>
              <a:rPr sz="900" spc="25" dirty="0">
                <a:latin typeface="SimSun"/>
                <a:cs typeface="SimSun"/>
              </a:rPr>
              <a:t> </a:t>
            </a:r>
            <a:r>
              <a:rPr sz="900" b="1" spc="150" dirty="0">
                <a:solidFill>
                  <a:srgbClr val="007F00"/>
                </a:solidFill>
                <a:latin typeface="Times New Roman"/>
                <a:cs typeface="Times New Roman"/>
              </a:rPr>
              <a:t>let</a:t>
            </a:r>
            <a:r>
              <a:rPr sz="900" b="1" spc="215" dirty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z="900" spc="20" dirty="0">
                <a:latin typeface="SimSun"/>
                <a:cs typeface="SimSun"/>
              </a:rPr>
              <a:t>surname</a:t>
            </a:r>
            <a:r>
              <a:rPr sz="900" spc="-5" dirty="0">
                <a:latin typeface="SimSun"/>
                <a:cs typeface="SimSun"/>
              </a:rPr>
              <a:t> </a:t>
            </a:r>
            <a:r>
              <a:rPr sz="900" spc="20" dirty="0">
                <a:solidFill>
                  <a:srgbClr val="666666"/>
                </a:solidFill>
                <a:latin typeface="SimSun"/>
                <a:cs typeface="SimSun"/>
              </a:rPr>
              <a:t>=</a:t>
            </a:r>
            <a:r>
              <a:rPr sz="900" spc="-5" dirty="0">
                <a:solidFill>
                  <a:srgbClr val="666666"/>
                </a:solidFill>
                <a:latin typeface="SimSun"/>
                <a:cs typeface="SimSun"/>
              </a:rPr>
              <a:t> </a:t>
            </a:r>
            <a:r>
              <a:rPr sz="900" spc="20" dirty="0">
                <a:solidFill>
                  <a:srgbClr val="BA2121"/>
                </a:solidFill>
                <a:latin typeface="SimSun"/>
                <a:cs typeface="SimSun"/>
              </a:rPr>
              <a:t>"Doe"</a:t>
            </a:r>
            <a:r>
              <a:rPr sz="900" spc="20" dirty="0">
                <a:latin typeface="SimSun"/>
                <a:cs typeface="SimSun"/>
              </a:rPr>
              <a:t>; </a:t>
            </a:r>
            <a:r>
              <a:rPr sz="900" spc="-434" dirty="0">
                <a:latin typeface="SimSun"/>
                <a:cs typeface="SimSun"/>
              </a:rPr>
              <a:t> </a:t>
            </a:r>
            <a:r>
              <a:rPr sz="900" b="1" spc="150" dirty="0">
                <a:solidFill>
                  <a:srgbClr val="007F00"/>
                </a:solidFill>
                <a:latin typeface="Times New Roman"/>
                <a:cs typeface="Times New Roman"/>
              </a:rPr>
              <a:t>let</a:t>
            </a:r>
            <a:r>
              <a:rPr sz="900" b="1" spc="235" dirty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z="900" spc="20" dirty="0">
                <a:latin typeface="SimSun"/>
                <a:cs typeface="SimSun"/>
              </a:rPr>
              <a:t>age</a:t>
            </a:r>
            <a:r>
              <a:rPr sz="900" spc="10" dirty="0">
                <a:latin typeface="SimSun"/>
                <a:cs typeface="SimSun"/>
              </a:rPr>
              <a:t> </a:t>
            </a:r>
            <a:r>
              <a:rPr sz="900" spc="20" dirty="0">
                <a:solidFill>
                  <a:srgbClr val="666666"/>
                </a:solidFill>
                <a:latin typeface="SimSun"/>
                <a:cs typeface="SimSun"/>
              </a:rPr>
              <a:t>=</a:t>
            </a:r>
            <a:r>
              <a:rPr sz="900" spc="15" dirty="0">
                <a:solidFill>
                  <a:srgbClr val="666666"/>
                </a:solidFill>
                <a:latin typeface="SimSun"/>
                <a:cs typeface="SimSun"/>
              </a:rPr>
              <a:t> </a:t>
            </a:r>
            <a:r>
              <a:rPr sz="900" spc="20" dirty="0">
                <a:solidFill>
                  <a:srgbClr val="666666"/>
                </a:solidFill>
                <a:latin typeface="SimSun"/>
                <a:cs typeface="SimSun"/>
              </a:rPr>
              <a:t>28</a:t>
            </a:r>
            <a:r>
              <a:rPr sz="900" spc="20" dirty="0">
                <a:latin typeface="SimSun"/>
                <a:cs typeface="SimSun"/>
              </a:rPr>
              <a:t>;</a:t>
            </a:r>
            <a:endParaRPr sz="900">
              <a:latin typeface="SimSun"/>
              <a:cs typeface="SimSun"/>
            </a:endParaRPr>
          </a:p>
          <a:p>
            <a:pPr marL="128905">
              <a:lnSpc>
                <a:spcPct val="100000"/>
              </a:lnSpc>
              <a:spcBef>
                <a:spcPts val="15"/>
              </a:spcBef>
            </a:pPr>
            <a:r>
              <a:rPr sz="900" b="1" spc="150" dirty="0">
                <a:solidFill>
                  <a:srgbClr val="007F00"/>
                </a:solidFill>
                <a:latin typeface="Times New Roman"/>
                <a:cs typeface="Times New Roman"/>
              </a:rPr>
              <a:t>let</a:t>
            </a:r>
            <a:r>
              <a:rPr sz="900" b="1" spc="235" dirty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z="900" spc="20" dirty="0">
                <a:latin typeface="SimSun"/>
                <a:cs typeface="SimSun"/>
              </a:rPr>
              <a:t>hobbies</a:t>
            </a:r>
            <a:r>
              <a:rPr sz="900" spc="10" dirty="0">
                <a:latin typeface="SimSun"/>
                <a:cs typeface="SimSun"/>
              </a:rPr>
              <a:t> </a:t>
            </a:r>
            <a:r>
              <a:rPr sz="900" spc="20" dirty="0">
                <a:solidFill>
                  <a:srgbClr val="666666"/>
                </a:solidFill>
                <a:latin typeface="SimSun"/>
                <a:cs typeface="SimSun"/>
              </a:rPr>
              <a:t>=</a:t>
            </a:r>
            <a:r>
              <a:rPr sz="900" spc="10" dirty="0">
                <a:solidFill>
                  <a:srgbClr val="666666"/>
                </a:solidFill>
                <a:latin typeface="SimSun"/>
                <a:cs typeface="SimSun"/>
              </a:rPr>
              <a:t> </a:t>
            </a:r>
            <a:r>
              <a:rPr sz="900" spc="20" dirty="0">
                <a:latin typeface="SimSun"/>
                <a:cs typeface="SimSun"/>
              </a:rPr>
              <a:t>[</a:t>
            </a:r>
            <a:r>
              <a:rPr sz="900" spc="20" dirty="0">
                <a:solidFill>
                  <a:srgbClr val="BA2121"/>
                </a:solidFill>
                <a:latin typeface="SimSun"/>
                <a:cs typeface="SimSun"/>
              </a:rPr>
              <a:t>"TV</a:t>
            </a:r>
            <a:r>
              <a:rPr sz="900" spc="5" dirty="0">
                <a:solidFill>
                  <a:srgbClr val="BA2121"/>
                </a:solidFill>
                <a:latin typeface="SimSun"/>
                <a:cs typeface="SimSun"/>
              </a:rPr>
              <a:t> </a:t>
            </a:r>
            <a:r>
              <a:rPr sz="900" spc="20" dirty="0">
                <a:solidFill>
                  <a:srgbClr val="BA2121"/>
                </a:solidFill>
                <a:latin typeface="SimSun"/>
                <a:cs typeface="SimSun"/>
              </a:rPr>
              <a:t>shows"</a:t>
            </a:r>
            <a:r>
              <a:rPr sz="900" spc="20" dirty="0">
                <a:latin typeface="SimSun"/>
                <a:cs typeface="SimSun"/>
              </a:rPr>
              <a:t>,</a:t>
            </a:r>
            <a:r>
              <a:rPr sz="900" spc="15" dirty="0">
                <a:latin typeface="SimSun"/>
                <a:cs typeface="SimSun"/>
              </a:rPr>
              <a:t> </a:t>
            </a:r>
            <a:r>
              <a:rPr sz="900" spc="20" dirty="0">
                <a:solidFill>
                  <a:srgbClr val="BA2121"/>
                </a:solidFill>
                <a:latin typeface="SimSun"/>
                <a:cs typeface="SimSun"/>
              </a:rPr>
              <a:t>"getting</a:t>
            </a:r>
            <a:r>
              <a:rPr sz="900" spc="10" dirty="0">
                <a:solidFill>
                  <a:srgbClr val="BA2121"/>
                </a:solidFill>
                <a:latin typeface="SimSun"/>
                <a:cs typeface="SimSun"/>
              </a:rPr>
              <a:t> </a:t>
            </a:r>
            <a:r>
              <a:rPr sz="900" spc="20" dirty="0">
                <a:solidFill>
                  <a:srgbClr val="BA2121"/>
                </a:solidFill>
                <a:latin typeface="SimSun"/>
                <a:cs typeface="SimSun"/>
              </a:rPr>
              <a:t>murdered"</a:t>
            </a:r>
            <a:r>
              <a:rPr sz="900" spc="20" dirty="0">
                <a:latin typeface="SimSun"/>
                <a:cs typeface="SimSun"/>
              </a:rPr>
              <a:t>];</a:t>
            </a:r>
            <a:endParaRPr sz="900">
              <a:latin typeface="SimSun"/>
              <a:cs typeface="SimSun"/>
            </a:endParaRPr>
          </a:p>
          <a:p>
            <a:pPr marL="128905" marR="2430780">
              <a:lnSpc>
                <a:spcPct val="101499"/>
              </a:lnSpc>
            </a:pPr>
            <a:r>
              <a:rPr sz="900" b="1" spc="150" dirty="0">
                <a:solidFill>
                  <a:srgbClr val="007F00"/>
                </a:solidFill>
                <a:latin typeface="Times New Roman"/>
                <a:cs typeface="Times New Roman"/>
              </a:rPr>
              <a:t>let</a:t>
            </a:r>
            <a:r>
              <a:rPr sz="900" b="1" spc="229" dirty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z="900" spc="20" dirty="0">
                <a:latin typeface="SimSun"/>
                <a:cs typeface="SimSun"/>
              </a:rPr>
              <a:t>married</a:t>
            </a:r>
            <a:r>
              <a:rPr sz="900" spc="10" dirty="0">
                <a:latin typeface="SimSun"/>
                <a:cs typeface="SimSun"/>
              </a:rPr>
              <a:t> </a:t>
            </a:r>
            <a:r>
              <a:rPr sz="900" spc="20" dirty="0">
                <a:solidFill>
                  <a:srgbClr val="666666"/>
                </a:solidFill>
                <a:latin typeface="SimSun"/>
                <a:cs typeface="SimSun"/>
              </a:rPr>
              <a:t>=</a:t>
            </a:r>
            <a:r>
              <a:rPr sz="900" spc="10" dirty="0">
                <a:solidFill>
                  <a:srgbClr val="666666"/>
                </a:solidFill>
                <a:latin typeface="SimSun"/>
                <a:cs typeface="SimSun"/>
              </a:rPr>
              <a:t> </a:t>
            </a:r>
            <a:r>
              <a:rPr sz="900" b="1" spc="100" dirty="0">
                <a:solidFill>
                  <a:srgbClr val="007F00"/>
                </a:solidFill>
                <a:latin typeface="Times New Roman"/>
                <a:cs typeface="Times New Roman"/>
              </a:rPr>
              <a:t>false</a:t>
            </a:r>
            <a:r>
              <a:rPr sz="900" spc="100" dirty="0">
                <a:latin typeface="SimSun"/>
                <a:cs typeface="SimSun"/>
              </a:rPr>
              <a:t>; </a:t>
            </a:r>
            <a:r>
              <a:rPr sz="900" spc="105" dirty="0">
                <a:latin typeface="SimSun"/>
                <a:cs typeface="SimSun"/>
              </a:rPr>
              <a:t> </a:t>
            </a:r>
            <a:r>
              <a:rPr sz="900" b="1" spc="70" dirty="0">
                <a:solidFill>
                  <a:srgbClr val="007F00"/>
                </a:solidFill>
                <a:latin typeface="Times New Roman"/>
                <a:cs typeface="Times New Roman"/>
              </a:rPr>
              <a:t>const</a:t>
            </a:r>
            <a:r>
              <a:rPr sz="900" b="1" spc="215" dirty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z="900" spc="20" dirty="0">
                <a:latin typeface="SimSun"/>
                <a:cs typeface="SimSun"/>
              </a:rPr>
              <a:t>GENDER</a:t>
            </a:r>
            <a:r>
              <a:rPr sz="900" spc="-10" dirty="0">
                <a:latin typeface="SimSun"/>
                <a:cs typeface="SimSun"/>
              </a:rPr>
              <a:t> </a:t>
            </a:r>
            <a:r>
              <a:rPr sz="900" spc="20" dirty="0">
                <a:solidFill>
                  <a:srgbClr val="666666"/>
                </a:solidFill>
                <a:latin typeface="SimSun"/>
                <a:cs typeface="SimSun"/>
              </a:rPr>
              <a:t>=</a:t>
            </a:r>
            <a:r>
              <a:rPr sz="900" spc="-5" dirty="0">
                <a:solidFill>
                  <a:srgbClr val="666666"/>
                </a:solidFill>
                <a:latin typeface="SimSun"/>
                <a:cs typeface="SimSun"/>
              </a:rPr>
              <a:t> </a:t>
            </a:r>
            <a:r>
              <a:rPr sz="900" spc="20" dirty="0">
                <a:solidFill>
                  <a:srgbClr val="BA2121"/>
                </a:solidFill>
                <a:latin typeface="SimSun"/>
                <a:cs typeface="SimSun"/>
              </a:rPr>
              <a:t>"male"</a:t>
            </a:r>
            <a:r>
              <a:rPr sz="900" spc="20" dirty="0">
                <a:latin typeface="SimSun"/>
                <a:cs typeface="SimSun"/>
              </a:rPr>
              <a:t>;</a:t>
            </a:r>
            <a:endParaRPr sz="900">
              <a:latin typeface="SimSun"/>
              <a:cs typeface="SimSun"/>
            </a:endParaRPr>
          </a:p>
          <a:p>
            <a:pPr marL="128905">
              <a:lnSpc>
                <a:spcPct val="100000"/>
              </a:lnSpc>
              <a:spcBef>
                <a:spcPts val="20"/>
              </a:spcBef>
            </a:pPr>
            <a:r>
              <a:rPr sz="900" b="1" spc="150" dirty="0">
                <a:solidFill>
                  <a:srgbClr val="007F00"/>
                </a:solidFill>
                <a:latin typeface="Times New Roman"/>
                <a:cs typeface="Times New Roman"/>
              </a:rPr>
              <a:t>let</a:t>
            </a:r>
            <a:r>
              <a:rPr sz="900" b="1" spc="225" dirty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z="900" spc="20" dirty="0">
                <a:latin typeface="SimSun"/>
                <a:cs typeface="SimSun"/>
              </a:rPr>
              <a:t>causeOfDeath</a:t>
            </a:r>
            <a:r>
              <a:rPr sz="900" dirty="0">
                <a:latin typeface="SimSun"/>
                <a:cs typeface="SimSun"/>
              </a:rPr>
              <a:t> </a:t>
            </a:r>
            <a:r>
              <a:rPr sz="900" spc="20" dirty="0">
                <a:solidFill>
                  <a:srgbClr val="666666"/>
                </a:solidFill>
                <a:latin typeface="SimSun"/>
                <a:cs typeface="SimSun"/>
              </a:rPr>
              <a:t>=</a:t>
            </a:r>
            <a:r>
              <a:rPr sz="900" dirty="0">
                <a:solidFill>
                  <a:srgbClr val="666666"/>
                </a:solidFill>
                <a:latin typeface="SimSun"/>
                <a:cs typeface="SimSun"/>
              </a:rPr>
              <a:t> </a:t>
            </a:r>
            <a:r>
              <a:rPr sz="900" b="1" spc="40" dirty="0">
                <a:solidFill>
                  <a:srgbClr val="007F00"/>
                </a:solidFill>
                <a:latin typeface="Times New Roman"/>
                <a:cs typeface="Times New Roman"/>
              </a:rPr>
              <a:t>undefined</a:t>
            </a:r>
            <a:r>
              <a:rPr sz="900" spc="40" dirty="0">
                <a:latin typeface="SimSun"/>
                <a:cs typeface="SimSun"/>
              </a:rPr>
              <a:t>;</a:t>
            </a:r>
            <a:endParaRPr sz="900">
              <a:latin typeface="SimSun"/>
              <a:cs typeface="SimSun"/>
            </a:endParaRPr>
          </a:p>
        </p:txBody>
      </p:sp>
    </p:spTree>
  </p:cSld>
  <p:clrMapOvr>
    <a:masterClrMapping/>
  </p:clrMapOvr>
  <p:transition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1"/>
          <p:cNvSpPr/>
          <p:nvPr/>
        </p:nvSpPr>
        <p:spPr>
          <a:xfrm>
            <a:off x="0" y="50"/>
            <a:ext cx="2304415" cy="554990"/>
          </a:xfrm>
          <a:custGeom>
            <a:avLst/>
            <a:gdLst/>
            <a:ahLst/>
            <a:cxnLst/>
            <a:rect l="l" t="t" r="r" b="b"/>
            <a:pathLst>
              <a:path w="2304415" h="554990">
                <a:moveTo>
                  <a:pt x="2303995" y="0"/>
                </a:moveTo>
                <a:lnTo>
                  <a:pt x="0" y="0"/>
                </a:lnTo>
                <a:lnTo>
                  <a:pt x="0" y="554469"/>
                </a:lnTo>
                <a:lnTo>
                  <a:pt x="2303995" y="554469"/>
                </a:lnTo>
                <a:lnTo>
                  <a:pt x="23039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303995" y="50"/>
            <a:ext cx="2304415" cy="554990"/>
          </a:xfrm>
          <a:custGeom>
            <a:avLst/>
            <a:gdLst/>
            <a:ahLst/>
            <a:cxnLst/>
            <a:rect l="l" t="t" r="r" b="b"/>
            <a:pathLst>
              <a:path w="2304415" h="554990">
                <a:moveTo>
                  <a:pt x="2303995" y="0"/>
                </a:moveTo>
                <a:lnTo>
                  <a:pt x="0" y="0"/>
                </a:lnTo>
                <a:lnTo>
                  <a:pt x="0" y="554469"/>
                </a:lnTo>
                <a:lnTo>
                  <a:pt x="2303995" y="554469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5" name="object 2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551991"/>
            <a:ext cx="4607940" cy="308789"/>
          </a:xfrm>
          <a:prstGeom prst="rect">
            <a:avLst/>
          </a:prstGeom>
        </p:spPr>
      </p:pic>
      <p:sp>
        <p:nvSpPr>
          <p:cNvPr id="26" name="object 26"/>
          <p:cNvSpPr txBox="1"/>
          <p:nvPr/>
        </p:nvSpPr>
        <p:spPr>
          <a:xfrm>
            <a:off x="154698" y="549475"/>
            <a:ext cx="120523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95" dirty="0">
                <a:solidFill>
                  <a:srgbClr val="FFFFFF"/>
                </a:solidFill>
                <a:latin typeface="Georgia"/>
                <a:cs typeface="Georgia"/>
              </a:rPr>
              <a:t>D</a:t>
            </a:r>
            <a:r>
              <a:rPr sz="1400" cap="small" spc="40" dirty="0">
                <a:solidFill>
                  <a:srgbClr val="FFFFFF"/>
                </a:solidFill>
                <a:latin typeface="Georgia"/>
                <a:cs typeface="Georgia"/>
              </a:rPr>
              <a:t>a</a:t>
            </a:r>
            <a:r>
              <a:rPr sz="1400" cap="small" spc="114" dirty="0">
                <a:solidFill>
                  <a:srgbClr val="FFFFFF"/>
                </a:solidFill>
                <a:latin typeface="Georgia"/>
                <a:cs typeface="Georgia"/>
              </a:rPr>
              <a:t>t</a:t>
            </a:r>
            <a:r>
              <a:rPr sz="1400" cap="small" spc="105" dirty="0">
                <a:solidFill>
                  <a:srgbClr val="FFFFFF"/>
                </a:solidFill>
                <a:latin typeface="Georgia"/>
                <a:cs typeface="Georgia"/>
              </a:rPr>
              <a:t>o</a:t>
            </a:r>
            <a:r>
              <a:rPr sz="1400" cap="small" spc="110" dirty="0">
                <a:solidFill>
                  <a:srgbClr val="FFFFFF"/>
                </a:solidFill>
                <a:latin typeface="Georgia"/>
                <a:cs typeface="Georgia"/>
              </a:rPr>
              <a:t>vé</a:t>
            </a:r>
            <a:r>
              <a:rPr sz="140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spc="-13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cap="small" spc="175" dirty="0">
                <a:solidFill>
                  <a:srgbClr val="FFFFFF"/>
                </a:solidFill>
                <a:latin typeface="Georgia"/>
                <a:cs typeface="Georgia"/>
              </a:rPr>
              <a:t>typy</a:t>
            </a:r>
            <a:endParaRPr sz="1400">
              <a:latin typeface="Georgia"/>
              <a:cs typeface="Georgia"/>
            </a:endParaRPr>
          </a:p>
        </p:txBody>
      </p:sp>
      <p:pic>
        <p:nvPicPr>
          <p:cNvPr id="27" name="object 2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30670" y="1249129"/>
            <a:ext cx="65201" cy="65201"/>
          </a:xfrm>
          <a:prstGeom prst="rect">
            <a:avLst/>
          </a:prstGeom>
        </p:spPr>
      </p:pic>
      <p:sp>
        <p:nvSpPr>
          <p:cNvPr id="28" name="object 28"/>
          <p:cNvSpPr txBox="1"/>
          <p:nvPr/>
        </p:nvSpPr>
        <p:spPr>
          <a:xfrm>
            <a:off x="552450" y="1121834"/>
            <a:ext cx="1981200" cy="2075567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sz="1100" b="1" spc="-65" dirty="0">
                <a:latin typeface="Arial"/>
                <a:cs typeface="Arial"/>
              </a:rPr>
              <a:t>čísla</a:t>
            </a:r>
            <a:endParaRPr sz="1100" dirty="0">
              <a:latin typeface="Arial"/>
              <a:cs typeface="Arial"/>
            </a:endParaRPr>
          </a:p>
          <a:p>
            <a:pPr marL="12700" marR="5080">
              <a:lnSpc>
                <a:spcPct val="125299"/>
              </a:lnSpc>
            </a:pPr>
            <a:r>
              <a:rPr sz="1100" b="1" spc="-60" dirty="0">
                <a:latin typeface="Arial"/>
                <a:cs typeface="Arial"/>
              </a:rPr>
              <a:t>strings</a:t>
            </a:r>
            <a:r>
              <a:rPr sz="1100" b="1" spc="-35" dirty="0">
                <a:latin typeface="Arial"/>
                <a:cs typeface="Arial"/>
              </a:rPr>
              <a:t> </a:t>
            </a:r>
            <a:r>
              <a:rPr sz="1100" spc="-40" dirty="0">
                <a:latin typeface="Tahoma"/>
                <a:cs typeface="Tahoma"/>
              </a:rPr>
              <a:t>-</a:t>
            </a:r>
            <a:r>
              <a:rPr sz="1100" spc="-75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textové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řetězce  </a:t>
            </a:r>
            <a:r>
              <a:rPr sz="1100" b="1" spc="-30" dirty="0">
                <a:latin typeface="Arial"/>
                <a:cs typeface="Arial"/>
              </a:rPr>
              <a:t>b</a:t>
            </a:r>
            <a:r>
              <a:rPr sz="1100" b="1" spc="-45" dirty="0">
                <a:latin typeface="Arial"/>
                <a:cs typeface="Arial"/>
              </a:rPr>
              <a:t>o</a:t>
            </a:r>
            <a:r>
              <a:rPr sz="1100" b="1" spc="-70" dirty="0">
                <a:latin typeface="Arial"/>
                <a:cs typeface="Arial"/>
              </a:rPr>
              <a:t>oleans</a:t>
            </a:r>
            <a:r>
              <a:rPr sz="1100" b="1" spc="-35" dirty="0">
                <a:latin typeface="Arial"/>
                <a:cs typeface="Arial"/>
              </a:rPr>
              <a:t> </a:t>
            </a:r>
            <a:r>
              <a:rPr sz="1100" spc="-40" dirty="0">
                <a:latin typeface="Tahoma"/>
                <a:cs typeface="Tahoma"/>
              </a:rPr>
              <a:t>-</a:t>
            </a:r>
            <a:r>
              <a:rPr sz="1100" spc="-75" dirty="0">
                <a:latin typeface="Tahoma"/>
                <a:cs typeface="Tahoma"/>
              </a:rPr>
              <a:t> p</a:t>
            </a:r>
            <a:r>
              <a:rPr sz="1100" spc="-35" dirty="0">
                <a:latin typeface="Tahoma"/>
                <a:cs typeface="Tahoma"/>
              </a:rPr>
              <a:t>ravdivostní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55" dirty="0" err="1">
                <a:latin typeface="Tahoma"/>
                <a:cs typeface="Tahoma"/>
              </a:rPr>
              <a:t>h</a:t>
            </a:r>
            <a:r>
              <a:rPr sz="1100" spc="-20" dirty="0" err="1">
                <a:latin typeface="Tahoma"/>
                <a:cs typeface="Tahoma"/>
              </a:rPr>
              <a:t>o</a:t>
            </a:r>
            <a:r>
              <a:rPr sz="1100" spc="-35" dirty="0" err="1">
                <a:latin typeface="Tahoma"/>
                <a:cs typeface="Tahoma"/>
              </a:rPr>
              <a:t>dno</a:t>
            </a:r>
            <a:r>
              <a:rPr sz="1100" spc="-55" dirty="0" err="1">
                <a:latin typeface="Tahoma"/>
                <a:cs typeface="Tahoma"/>
              </a:rPr>
              <a:t>t</a:t>
            </a:r>
            <a:r>
              <a:rPr sz="1100" spc="-35" dirty="0" err="1">
                <a:latin typeface="Tahoma"/>
                <a:cs typeface="Tahoma"/>
              </a:rPr>
              <a:t>y</a:t>
            </a:r>
            <a:r>
              <a:rPr sz="1100" spc="-35" dirty="0">
                <a:latin typeface="Tahoma"/>
                <a:cs typeface="Tahoma"/>
              </a:rPr>
              <a:t>  </a:t>
            </a:r>
            <a:r>
              <a:rPr lang="sk-SK" sz="1100" b="1" spc="-35" dirty="0">
                <a:latin typeface="Arial"/>
                <a:cs typeface="Arial"/>
              </a:rPr>
              <a:t>Objekty</a:t>
            </a:r>
          </a:p>
          <a:p>
            <a:pPr marL="12700" marR="5080">
              <a:lnSpc>
                <a:spcPct val="125299"/>
              </a:lnSpc>
            </a:pPr>
            <a:r>
              <a:rPr lang="sk-SK" sz="1100" spc="-25" dirty="0" err="1">
                <a:latin typeface="Tahoma"/>
                <a:cs typeface="Tahoma"/>
              </a:rPr>
              <a:t>null</a:t>
            </a:r>
            <a:endParaRPr lang="sk-SK" sz="1100" spc="-25" dirty="0">
              <a:latin typeface="Tahoma"/>
              <a:cs typeface="Tahoma"/>
            </a:endParaRPr>
          </a:p>
          <a:p>
            <a:pPr marL="12700" marR="5080">
              <a:lnSpc>
                <a:spcPct val="125299"/>
              </a:lnSpc>
            </a:pPr>
            <a:r>
              <a:rPr lang="sk-SK" sz="1100" spc="-50" dirty="0" err="1">
                <a:latin typeface="Tahoma"/>
                <a:cs typeface="Tahoma"/>
              </a:rPr>
              <a:t>undefined</a:t>
            </a:r>
            <a:endParaRPr sz="1100" dirty="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34"/>
              </a:spcBef>
            </a:pPr>
            <a:r>
              <a:rPr lang="sk-SK" sz="1100" spc="-65" dirty="0" err="1">
                <a:latin typeface="Arial"/>
                <a:cs typeface="Arial"/>
              </a:rPr>
              <a:t>seznamy</a:t>
            </a:r>
            <a:r>
              <a:rPr lang="sk-SK" sz="1100" b="1" spc="50" dirty="0">
                <a:latin typeface="Arial"/>
                <a:cs typeface="Arial"/>
              </a:rPr>
              <a:t> </a:t>
            </a:r>
            <a:r>
              <a:rPr lang="sk-SK" sz="1100" spc="-40" dirty="0">
                <a:latin typeface="Tahoma"/>
                <a:cs typeface="Tahoma"/>
              </a:rPr>
              <a:t>(</a:t>
            </a:r>
            <a:r>
              <a:rPr lang="sk-SK" sz="1100" spc="-40" dirty="0" err="1">
                <a:latin typeface="Tahoma"/>
                <a:cs typeface="Tahoma"/>
              </a:rPr>
              <a:t>array</a:t>
            </a:r>
            <a:r>
              <a:rPr lang="sk-SK" sz="1100" spc="-40" dirty="0">
                <a:latin typeface="Tahoma"/>
                <a:cs typeface="Tahoma"/>
              </a:rPr>
              <a:t>)</a:t>
            </a:r>
          </a:p>
          <a:p>
            <a:pPr marL="12700">
              <a:lnSpc>
                <a:spcPct val="100000"/>
              </a:lnSpc>
              <a:spcBef>
                <a:spcPts val="334"/>
              </a:spcBef>
            </a:pPr>
            <a:r>
              <a:rPr lang="sk-SK" sz="1100" spc="-40" dirty="0" err="1">
                <a:latin typeface="Tahoma"/>
                <a:cs typeface="Tahoma"/>
              </a:rPr>
              <a:t>funkce</a:t>
            </a:r>
            <a:endParaRPr lang="sk-SK" sz="1100" spc="-40" dirty="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34"/>
              </a:spcBef>
            </a:pPr>
            <a:r>
              <a:rPr lang="sk-SK" sz="1100" spc="-40" dirty="0" err="1">
                <a:latin typeface="Tahoma"/>
                <a:cs typeface="Tahoma"/>
              </a:rPr>
              <a:t>Date</a:t>
            </a:r>
            <a:r>
              <a:rPr lang="sk-SK" sz="1100" spc="-40" dirty="0">
                <a:latin typeface="Tahoma"/>
                <a:cs typeface="Tahoma"/>
              </a:rPr>
              <a:t> (Dátum), </a:t>
            </a:r>
            <a:r>
              <a:rPr lang="sk-SK" sz="1100" spc="-40" dirty="0" err="1">
                <a:latin typeface="Tahoma"/>
                <a:cs typeface="Tahoma"/>
              </a:rPr>
              <a:t>RegEx</a:t>
            </a:r>
            <a:r>
              <a:rPr lang="sk-SK" sz="1100" spc="-40" dirty="0">
                <a:latin typeface="Tahoma"/>
                <a:cs typeface="Tahoma"/>
              </a:rPr>
              <a:t>, </a:t>
            </a:r>
            <a:r>
              <a:rPr lang="sk-SK" sz="1100" spc="-40" dirty="0" err="1">
                <a:latin typeface="Tahoma"/>
                <a:cs typeface="Tahoma"/>
              </a:rPr>
              <a:t>Error</a:t>
            </a:r>
            <a:r>
              <a:rPr lang="sk-SK" sz="1100" spc="-40" dirty="0">
                <a:latin typeface="Arial"/>
                <a:cs typeface="Arial"/>
              </a:rPr>
              <a:t>... ...</a:t>
            </a:r>
            <a:r>
              <a:rPr lang="sk-SK" sz="1100" spc="-40" dirty="0" err="1">
                <a:latin typeface="Arial"/>
                <a:cs typeface="Arial"/>
              </a:rPr>
              <a:t>Map</a:t>
            </a:r>
            <a:r>
              <a:rPr lang="sk-SK" sz="1100" spc="-40" dirty="0">
                <a:latin typeface="Arial"/>
                <a:cs typeface="Arial"/>
              </a:rPr>
              <a:t> , Set </a:t>
            </a:r>
            <a:endParaRPr lang="sk-SK" sz="1100" spc="-40" dirty="0">
              <a:latin typeface="Tahoma"/>
              <a:cs typeface="Tahoma"/>
            </a:endParaRPr>
          </a:p>
        </p:txBody>
      </p:sp>
      <p:pic>
        <p:nvPicPr>
          <p:cNvPr id="29" name="object 2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30670" y="1459161"/>
            <a:ext cx="65201" cy="65201"/>
          </a:xfrm>
          <a:prstGeom prst="rect">
            <a:avLst/>
          </a:prstGeom>
        </p:spPr>
      </p:pic>
      <p:pic>
        <p:nvPicPr>
          <p:cNvPr id="30" name="object 30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30670" y="1669194"/>
            <a:ext cx="65201" cy="65201"/>
          </a:xfrm>
          <a:prstGeom prst="rect">
            <a:avLst/>
          </a:prstGeom>
        </p:spPr>
      </p:pic>
      <p:pic>
        <p:nvPicPr>
          <p:cNvPr id="31" name="object 31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30670" y="1879226"/>
            <a:ext cx="65201" cy="65201"/>
          </a:xfrm>
          <a:prstGeom prst="rect">
            <a:avLst/>
          </a:prstGeom>
        </p:spPr>
      </p:pic>
      <p:pic>
        <p:nvPicPr>
          <p:cNvPr id="32" name="object 3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30670" y="2089259"/>
            <a:ext cx="65201" cy="65201"/>
          </a:xfrm>
          <a:prstGeom prst="rect">
            <a:avLst/>
          </a:prstGeom>
        </p:spPr>
      </p:pic>
      <p:pic>
        <p:nvPicPr>
          <p:cNvPr id="33" name="object 33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30670" y="2299292"/>
            <a:ext cx="65201" cy="65201"/>
          </a:xfrm>
          <a:prstGeom prst="rect">
            <a:avLst/>
          </a:prstGeom>
        </p:spPr>
      </p:pic>
      <p:sp>
        <p:nvSpPr>
          <p:cNvPr id="34" name="object 34"/>
          <p:cNvSpPr/>
          <p:nvPr/>
        </p:nvSpPr>
        <p:spPr>
          <a:xfrm>
            <a:off x="0" y="3333864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2303995" y="0"/>
                </a:moveTo>
                <a:lnTo>
                  <a:pt x="0" y="0"/>
                </a:lnTo>
                <a:lnTo>
                  <a:pt x="0" y="122186"/>
                </a:lnTo>
                <a:lnTo>
                  <a:pt x="2303995" y="122186"/>
                </a:lnTo>
                <a:lnTo>
                  <a:pt x="23039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2303995" y="3333864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2303995" y="0"/>
                </a:moveTo>
                <a:lnTo>
                  <a:pt x="0" y="0"/>
                </a:lnTo>
                <a:lnTo>
                  <a:pt x="0" y="122186"/>
                </a:lnTo>
                <a:lnTo>
                  <a:pt x="2303995" y="122186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" name="object 33">
            <a:extLst>
              <a:ext uri="{FF2B5EF4-FFF2-40B4-BE49-F238E27FC236}">
                <a16:creationId xmlns:a16="http://schemas.microsoft.com/office/drawing/2014/main" id="{2614BAE1-6B4B-A99D-0B26-3D7D3AC14862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30670" y="2492733"/>
            <a:ext cx="65201" cy="65201"/>
          </a:xfrm>
          <a:prstGeom prst="rect">
            <a:avLst/>
          </a:prstGeom>
        </p:spPr>
      </p:pic>
      <p:cxnSp>
        <p:nvCxnSpPr>
          <p:cNvPr id="4" name="Rovná spojnica 3">
            <a:extLst>
              <a:ext uri="{FF2B5EF4-FFF2-40B4-BE49-F238E27FC236}">
                <a16:creationId xmlns:a16="http://schemas.microsoft.com/office/drawing/2014/main" id="{C6B28434-6ABF-804F-48C7-22DC6A4E3D7A}"/>
              </a:ext>
            </a:extLst>
          </p:cNvPr>
          <p:cNvCxnSpPr/>
          <p:nvPr/>
        </p:nvCxnSpPr>
        <p:spPr>
          <a:xfrm>
            <a:off x="270408" y="2442421"/>
            <a:ext cx="3733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object 33">
            <a:extLst>
              <a:ext uri="{FF2B5EF4-FFF2-40B4-BE49-F238E27FC236}">
                <a16:creationId xmlns:a16="http://schemas.microsoft.com/office/drawing/2014/main" id="{DE30A9D6-3B0F-A935-09F3-DAECF4B605D4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30670" y="2682279"/>
            <a:ext cx="65201" cy="65201"/>
          </a:xfrm>
          <a:prstGeom prst="rect">
            <a:avLst/>
          </a:prstGeom>
        </p:spPr>
      </p:pic>
      <p:pic>
        <p:nvPicPr>
          <p:cNvPr id="6" name="object 33">
            <a:extLst>
              <a:ext uri="{FF2B5EF4-FFF2-40B4-BE49-F238E27FC236}">
                <a16:creationId xmlns:a16="http://schemas.microsoft.com/office/drawing/2014/main" id="{9EBA94D0-10A4-462C-BA30-801B00986AA8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33223" y="2905468"/>
            <a:ext cx="65201" cy="65201"/>
          </a:xfrm>
          <a:prstGeom prst="rect">
            <a:avLst/>
          </a:prstGeom>
        </p:spPr>
      </p:pic>
      <p:sp>
        <p:nvSpPr>
          <p:cNvPr id="7" name="BlokTextu 6">
            <a:extLst>
              <a:ext uri="{FF2B5EF4-FFF2-40B4-BE49-F238E27FC236}">
                <a16:creationId xmlns:a16="http://schemas.microsoft.com/office/drawing/2014/main" id="{EC830A48-B4EE-315E-9983-B745CFCD9DED}"/>
              </a:ext>
            </a:extLst>
          </p:cNvPr>
          <p:cNvSpPr txBox="1"/>
          <p:nvPr/>
        </p:nvSpPr>
        <p:spPr>
          <a:xfrm>
            <a:off x="2766505" y="1528021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solidFill>
                  <a:schemeClr val="accent1"/>
                </a:solidFill>
              </a:rPr>
              <a:t>primitíva</a:t>
            </a:r>
          </a:p>
        </p:txBody>
      </p:sp>
      <p:sp>
        <p:nvSpPr>
          <p:cNvPr id="8" name="BlokTextu 7">
            <a:extLst>
              <a:ext uri="{FF2B5EF4-FFF2-40B4-BE49-F238E27FC236}">
                <a16:creationId xmlns:a16="http://schemas.microsoft.com/office/drawing/2014/main" id="{1A24E999-A803-82E9-F326-1C254911D713}"/>
              </a:ext>
            </a:extLst>
          </p:cNvPr>
          <p:cNvSpPr txBox="1"/>
          <p:nvPr/>
        </p:nvSpPr>
        <p:spPr>
          <a:xfrm>
            <a:off x="2842705" y="2589615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>
                <a:solidFill>
                  <a:schemeClr val="accent1"/>
                </a:solidFill>
              </a:rPr>
              <a:t>objekty</a:t>
            </a:r>
          </a:p>
        </p:txBody>
      </p:sp>
    </p:spTree>
  </p:cSld>
  <p:clrMapOvr>
    <a:masterClrMapping/>
  </p:clrMapOvr>
  <p:transition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359994" y="130175"/>
            <a:ext cx="3888104" cy="3124199"/>
            <a:chOff x="359994" y="581898"/>
            <a:chExt cx="3888104" cy="2096770"/>
          </a:xfrm>
        </p:grpSpPr>
        <p:sp>
          <p:nvSpPr>
            <p:cNvPr id="3" name="object 3"/>
            <p:cNvSpPr/>
            <p:nvPr/>
          </p:nvSpPr>
          <p:spPr>
            <a:xfrm>
              <a:off x="362534" y="581901"/>
              <a:ext cx="3880485" cy="2091689"/>
            </a:xfrm>
            <a:custGeom>
              <a:avLst/>
              <a:gdLst/>
              <a:ahLst/>
              <a:cxnLst/>
              <a:rect l="l" t="t" r="r" b="b"/>
              <a:pathLst>
                <a:path w="3880485" h="2091689">
                  <a:moveTo>
                    <a:pt x="0" y="2091207"/>
                  </a:moveTo>
                  <a:lnTo>
                    <a:pt x="0" y="0"/>
                  </a:lnTo>
                </a:path>
                <a:path w="3880485" h="2091689">
                  <a:moveTo>
                    <a:pt x="2527" y="2527"/>
                  </a:moveTo>
                  <a:lnTo>
                    <a:pt x="3880408" y="2527"/>
                  </a:lnTo>
                </a:path>
              </a:pathLst>
            </a:custGeom>
            <a:ln w="5060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365061" y="586955"/>
              <a:ext cx="3877945" cy="2086610"/>
            </a:xfrm>
            <a:custGeom>
              <a:avLst/>
              <a:gdLst/>
              <a:ahLst/>
              <a:cxnLst/>
              <a:rect l="l" t="t" r="r" b="b"/>
              <a:pathLst>
                <a:path w="3877945" h="2086610">
                  <a:moveTo>
                    <a:pt x="3877881" y="0"/>
                  </a:moveTo>
                  <a:lnTo>
                    <a:pt x="0" y="0"/>
                  </a:lnTo>
                  <a:lnTo>
                    <a:pt x="0" y="2086152"/>
                  </a:lnTo>
                  <a:lnTo>
                    <a:pt x="3877881" y="2086152"/>
                  </a:lnTo>
                  <a:lnTo>
                    <a:pt x="3877881" y="0"/>
                  </a:lnTo>
                  <a:close/>
                </a:path>
              </a:pathLst>
            </a:custGeom>
            <a:solidFill>
              <a:srgbClr val="F2F2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59994" y="581901"/>
              <a:ext cx="3888104" cy="2094230"/>
            </a:xfrm>
            <a:custGeom>
              <a:avLst/>
              <a:gdLst/>
              <a:ahLst/>
              <a:cxnLst/>
              <a:rect l="l" t="t" r="r" b="b"/>
              <a:pathLst>
                <a:path w="3888104" h="2094230">
                  <a:moveTo>
                    <a:pt x="0" y="2093747"/>
                  </a:moveTo>
                  <a:lnTo>
                    <a:pt x="3888003" y="2093747"/>
                  </a:lnTo>
                </a:path>
                <a:path w="3888104" h="2094230">
                  <a:moveTo>
                    <a:pt x="3885476" y="2091207"/>
                  </a:moveTo>
                  <a:lnTo>
                    <a:pt x="3885476" y="0"/>
                  </a:lnTo>
                </a:path>
              </a:pathLst>
            </a:custGeom>
            <a:ln w="5060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478890" y="241739"/>
            <a:ext cx="1221105" cy="16255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1" spc="150" dirty="0">
                <a:solidFill>
                  <a:srgbClr val="007F00"/>
                </a:solidFill>
                <a:latin typeface="Times New Roman"/>
                <a:cs typeface="Times New Roman"/>
              </a:rPr>
              <a:t>let</a:t>
            </a:r>
            <a:r>
              <a:rPr b="1" spc="220" dirty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pc="20" dirty="0"/>
              <a:t>speedLimit</a:t>
            </a:r>
            <a:r>
              <a:rPr dirty="0"/>
              <a:t> </a:t>
            </a:r>
            <a:r>
              <a:rPr spc="20" dirty="0">
                <a:solidFill>
                  <a:srgbClr val="666666"/>
                </a:solidFill>
              </a:rPr>
              <a:t>=</a:t>
            </a:r>
            <a:r>
              <a:rPr spc="-5" dirty="0">
                <a:solidFill>
                  <a:srgbClr val="666666"/>
                </a:solidFill>
              </a:rPr>
              <a:t> </a:t>
            </a:r>
            <a:r>
              <a:rPr spc="15" dirty="0">
                <a:solidFill>
                  <a:srgbClr val="666666"/>
                </a:solidFill>
              </a:rPr>
              <a:t>90</a:t>
            </a:r>
            <a:r>
              <a:rPr spc="15" dirty="0"/>
              <a:t>;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body" idx="1"/>
          </p:nvPr>
        </p:nvSpPr>
        <p:spPr>
          <a:xfrm>
            <a:off x="478890" y="508327"/>
            <a:ext cx="3654959" cy="267868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sk-SK" b="1" spc="150" dirty="0">
                <a:solidFill>
                  <a:srgbClr val="007F00"/>
                </a:solidFill>
                <a:latin typeface="Times New Roman"/>
                <a:cs typeface="Times New Roman"/>
              </a:rPr>
              <a:t>let </a:t>
            </a:r>
            <a:r>
              <a:rPr lang="sk-SK" spc="20" dirty="0" err="1"/>
              <a:t>array</a:t>
            </a:r>
            <a:r>
              <a:rPr lang="sk-SK" spc="20" dirty="0"/>
              <a:t> = [1,2,3,4,5,6];</a:t>
            </a: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sk-SK" spc="20" dirty="0" err="1"/>
              <a:t>array</a:t>
            </a:r>
            <a:r>
              <a:rPr lang="sk-SK" spc="20" dirty="0"/>
              <a:t>[1] + </a:t>
            </a:r>
            <a:r>
              <a:rPr lang="sk-SK" spc="20" dirty="0" err="1"/>
              <a:t>array</a:t>
            </a:r>
            <a:r>
              <a:rPr lang="sk-SK" spc="20" dirty="0"/>
              <a:t>[2] = 5 </a:t>
            </a:r>
            <a:r>
              <a:rPr lang="sk-SK" i="1" spc="55" dirty="0">
                <a:solidFill>
                  <a:srgbClr val="3F7F7F"/>
                </a:solidFill>
                <a:latin typeface="Cambria"/>
              </a:rPr>
              <a:t>// index začína od 0</a:t>
            </a:r>
          </a:p>
          <a:p>
            <a:pPr marL="12700" algn="l">
              <a:spcBef>
                <a:spcPts val="95"/>
              </a:spcBef>
            </a:pPr>
            <a:r>
              <a:rPr b="1" spc="150" dirty="0">
                <a:solidFill>
                  <a:srgbClr val="007F00"/>
                </a:solidFill>
                <a:latin typeface="Times New Roman"/>
                <a:cs typeface="Times New Roman"/>
              </a:rPr>
              <a:t>let</a:t>
            </a:r>
            <a:r>
              <a:rPr b="1" spc="229" dirty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pc="20" dirty="0"/>
              <a:t>[lat,</a:t>
            </a:r>
            <a:r>
              <a:rPr spc="10" dirty="0"/>
              <a:t> </a:t>
            </a:r>
            <a:r>
              <a:rPr spc="20" dirty="0"/>
              <a:t>lon]</a:t>
            </a:r>
            <a:r>
              <a:rPr spc="5" dirty="0"/>
              <a:t> </a:t>
            </a:r>
            <a:r>
              <a:rPr spc="20" dirty="0">
                <a:solidFill>
                  <a:srgbClr val="666666"/>
                </a:solidFill>
              </a:rPr>
              <a:t>=</a:t>
            </a:r>
            <a:r>
              <a:rPr spc="10" dirty="0">
                <a:solidFill>
                  <a:srgbClr val="666666"/>
                </a:solidFill>
              </a:rPr>
              <a:t> </a:t>
            </a:r>
            <a:r>
              <a:rPr spc="20" dirty="0"/>
              <a:t>[</a:t>
            </a:r>
            <a:r>
              <a:rPr spc="20" dirty="0">
                <a:solidFill>
                  <a:srgbClr val="666666"/>
                </a:solidFill>
              </a:rPr>
              <a:t>49.23</a:t>
            </a:r>
            <a:r>
              <a:rPr spc="20" dirty="0"/>
              <a:t>,</a:t>
            </a:r>
            <a:r>
              <a:rPr spc="5" dirty="0"/>
              <a:t> </a:t>
            </a:r>
            <a:r>
              <a:rPr spc="20" dirty="0">
                <a:solidFill>
                  <a:srgbClr val="666666"/>
                </a:solidFill>
              </a:rPr>
              <a:t>16.4</a:t>
            </a:r>
            <a:r>
              <a:rPr spc="20" dirty="0"/>
              <a:t>];</a:t>
            </a:r>
            <a:r>
              <a:rPr lang="sk-SK" spc="20" dirty="0"/>
              <a:t> </a:t>
            </a:r>
            <a:r>
              <a:rPr lang="sk-SK" i="1" spc="55" dirty="0">
                <a:solidFill>
                  <a:srgbClr val="3F7F7F"/>
                </a:solidFill>
                <a:latin typeface="Cambria"/>
              </a:rPr>
              <a:t>// </a:t>
            </a:r>
            <a:r>
              <a:rPr lang="sk-SK" i="1" spc="55" dirty="0" err="1">
                <a:solidFill>
                  <a:srgbClr val="3F7F7F"/>
                </a:solidFill>
                <a:latin typeface="Cambria"/>
              </a:rPr>
              <a:t>Destructuring</a:t>
            </a:r>
            <a:r>
              <a:rPr lang="sk-SK" i="1" spc="55" dirty="0">
                <a:solidFill>
                  <a:srgbClr val="3F7F7F"/>
                </a:solidFill>
                <a:latin typeface="Cambria"/>
              </a:rPr>
              <a:t> </a:t>
            </a:r>
            <a:r>
              <a:rPr lang="sk-SK" i="1" spc="55" dirty="0" err="1">
                <a:solidFill>
                  <a:srgbClr val="3F7F7F"/>
                </a:solidFill>
                <a:latin typeface="Cambria"/>
              </a:rPr>
              <a:t>assignment</a:t>
            </a:r>
            <a:endParaRPr lang="sk-SK" i="1" spc="55" dirty="0">
              <a:solidFill>
                <a:srgbClr val="3F7F7F"/>
              </a:solidFill>
              <a:latin typeface="Cambria"/>
            </a:endParaRPr>
          </a:p>
          <a:p>
            <a:pPr marL="12700" algn="l">
              <a:spcBef>
                <a:spcPts val="95"/>
              </a:spcBef>
            </a:pPr>
            <a:endParaRPr i="1" spc="55" dirty="0">
              <a:solidFill>
                <a:srgbClr val="3F7F7F"/>
              </a:solidFill>
              <a:latin typeface="Cambria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b="1" spc="150" dirty="0">
                <a:solidFill>
                  <a:srgbClr val="007F00"/>
                </a:solidFill>
                <a:latin typeface="Times New Roman"/>
                <a:cs typeface="Times New Roman"/>
              </a:rPr>
              <a:t>let</a:t>
            </a:r>
            <a:r>
              <a:rPr b="1" spc="220" dirty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pc="20" dirty="0"/>
              <a:t>message</a:t>
            </a:r>
            <a:r>
              <a:rPr dirty="0"/>
              <a:t> </a:t>
            </a:r>
            <a:r>
              <a:rPr spc="20" dirty="0">
                <a:solidFill>
                  <a:srgbClr val="666666"/>
                </a:solidFill>
              </a:rPr>
              <a:t>=</a:t>
            </a:r>
            <a:r>
              <a:rPr dirty="0">
                <a:solidFill>
                  <a:srgbClr val="666666"/>
                </a:solidFill>
              </a:rPr>
              <a:t> </a:t>
            </a:r>
            <a:r>
              <a:rPr spc="20" dirty="0">
                <a:solidFill>
                  <a:srgbClr val="BA2121"/>
                </a:solidFill>
              </a:rPr>
              <a:t>"Welcome"</a:t>
            </a:r>
            <a:r>
              <a:rPr spc="20" dirty="0"/>
              <a:t>;</a:t>
            </a: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b="1" spc="150" dirty="0">
                <a:solidFill>
                  <a:srgbClr val="007F00"/>
                </a:solidFill>
                <a:latin typeface="Times New Roman"/>
                <a:cs typeface="Times New Roman"/>
              </a:rPr>
              <a:t>let</a:t>
            </a:r>
            <a:r>
              <a:rPr b="1" spc="235" dirty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pc="20" dirty="0"/>
              <a:t>warning</a:t>
            </a:r>
            <a:r>
              <a:rPr spc="15" dirty="0"/>
              <a:t> </a:t>
            </a:r>
            <a:r>
              <a:rPr spc="20" dirty="0">
                <a:solidFill>
                  <a:srgbClr val="666666"/>
                </a:solidFill>
              </a:rPr>
              <a:t>=</a:t>
            </a:r>
            <a:r>
              <a:rPr spc="15" dirty="0">
                <a:solidFill>
                  <a:srgbClr val="666666"/>
                </a:solidFill>
              </a:rPr>
              <a:t> </a:t>
            </a:r>
            <a:r>
              <a:rPr spc="20" dirty="0">
                <a:solidFill>
                  <a:srgbClr val="BA2121"/>
                </a:solidFill>
              </a:rPr>
              <a:t>"The</a:t>
            </a:r>
            <a:r>
              <a:rPr spc="10" dirty="0">
                <a:solidFill>
                  <a:srgbClr val="BA2121"/>
                </a:solidFill>
              </a:rPr>
              <a:t> </a:t>
            </a:r>
            <a:r>
              <a:rPr spc="20" dirty="0">
                <a:solidFill>
                  <a:srgbClr val="BA2121"/>
                </a:solidFill>
              </a:rPr>
              <a:t>speed</a:t>
            </a:r>
            <a:r>
              <a:rPr spc="15" dirty="0">
                <a:solidFill>
                  <a:srgbClr val="BA2121"/>
                </a:solidFill>
              </a:rPr>
              <a:t> </a:t>
            </a:r>
            <a:r>
              <a:rPr spc="20" dirty="0">
                <a:solidFill>
                  <a:srgbClr val="BA2121"/>
                </a:solidFill>
              </a:rPr>
              <a:t>limit</a:t>
            </a:r>
            <a:r>
              <a:rPr spc="15" dirty="0">
                <a:solidFill>
                  <a:srgbClr val="BA2121"/>
                </a:solidFill>
              </a:rPr>
              <a:t> </a:t>
            </a:r>
            <a:r>
              <a:rPr spc="20" dirty="0">
                <a:solidFill>
                  <a:srgbClr val="BA2121"/>
                </a:solidFill>
              </a:rPr>
              <a:t>is</a:t>
            </a:r>
            <a:r>
              <a:rPr spc="10" dirty="0">
                <a:solidFill>
                  <a:srgbClr val="BA2121"/>
                </a:solidFill>
              </a:rPr>
              <a:t> </a:t>
            </a:r>
            <a:r>
              <a:rPr spc="20" dirty="0">
                <a:solidFill>
                  <a:srgbClr val="BA2121"/>
                </a:solidFill>
              </a:rPr>
              <a:t>"</a:t>
            </a:r>
            <a:r>
              <a:rPr spc="15" dirty="0">
                <a:solidFill>
                  <a:srgbClr val="BA2121"/>
                </a:solidFill>
              </a:rPr>
              <a:t> </a:t>
            </a:r>
            <a:r>
              <a:rPr spc="20" dirty="0">
                <a:solidFill>
                  <a:srgbClr val="666666"/>
                </a:solidFill>
              </a:rPr>
              <a:t>+</a:t>
            </a:r>
            <a:r>
              <a:rPr spc="15" dirty="0">
                <a:solidFill>
                  <a:srgbClr val="666666"/>
                </a:solidFill>
              </a:rPr>
              <a:t> </a:t>
            </a:r>
            <a:r>
              <a:rPr spc="20" dirty="0" err="1"/>
              <a:t>speedLimit</a:t>
            </a:r>
            <a:r>
              <a:rPr spc="20" dirty="0"/>
              <a:t>;</a:t>
            </a:r>
            <a:endParaRPr lang="sk-SK" spc="20" dirty="0"/>
          </a:p>
          <a:p>
            <a:pPr marL="12700">
              <a:spcBef>
                <a:spcPts val="15"/>
              </a:spcBef>
            </a:pPr>
            <a:r>
              <a:rPr lang="en-US" b="1" spc="70" dirty="0" err="1">
                <a:solidFill>
                  <a:srgbClr val="007F00"/>
                </a:solidFill>
                <a:latin typeface="Times New Roman"/>
                <a:cs typeface="Times New Roman"/>
              </a:rPr>
              <a:t>typeof</a:t>
            </a:r>
            <a:r>
              <a:rPr lang="en-US" b="1" spc="235" dirty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lang="en-US" spc="20" dirty="0"/>
              <a:t>warning</a:t>
            </a:r>
            <a:r>
              <a:rPr lang="en-US" spc="10" dirty="0"/>
              <a:t> </a:t>
            </a:r>
            <a:r>
              <a:rPr lang="en-US" spc="20" dirty="0">
                <a:solidFill>
                  <a:srgbClr val="666666"/>
                </a:solidFill>
              </a:rPr>
              <a:t>===</a:t>
            </a:r>
            <a:r>
              <a:rPr lang="en-US" spc="10" dirty="0">
                <a:solidFill>
                  <a:srgbClr val="666666"/>
                </a:solidFill>
              </a:rPr>
              <a:t> </a:t>
            </a:r>
            <a:r>
              <a:rPr lang="en-US" spc="20" dirty="0">
                <a:solidFill>
                  <a:srgbClr val="BA2121"/>
                </a:solidFill>
              </a:rPr>
              <a:t>"string"</a:t>
            </a:r>
            <a:r>
              <a:rPr lang="en-US" spc="20" dirty="0"/>
              <a:t>;</a:t>
            </a:r>
            <a:r>
              <a:rPr lang="en-US" spc="15" dirty="0"/>
              <a:t> </a:t>
            </a:r>
            <a:r>
              <a:rPr lang="en-US" i="1" spc="50" dirty="0">
                <a:solidFill>
                  <a:srgbClr val="3F7F7F"/>
                </a:solidFill>
                <a:latin typeface="Cambria"/>
                <a:cs typeface="Cambria"/>
              </a:rPr>
              <a:t>//</a:t>
            </a:r>
            <a:r>
              <a:rPr lang="en-US" i="1" spc="260" dirty="0">
                <a:solidFill>
                  <a:srgbClr val="3F7F7F"/>
                </a:solidFill>
                <a:latin typeface="Cambria"/>
                <a:cs typeface="Cambria"/>
              </a:rPr>
              <a:t> </a:t>
            </a:r>
            <a:r>
              <a:rPr lang="en-US" i="1" spc="75" dirty="0">
                <a:solidFill>
                  <a:srgbClr val="3F7F7F"/>
                </a:solidFill>
                <a:latin typeface="Cambria"/>
                <a:cs typeface="Cambria"/>
              </a:rPr>
              <a:t>returns</a:t>
            </a:r>
            <a:r>
              <a:rPr lang="en-US" i="1" spc="254" dirty="0">
                <a:solidFill>
                  <a:srgbClr val="3F7F7F"/>
                </a:solidFill>
                <a:latin typeface="Cambria"/>
                <a:cs typeface="Cambria"/>
              </a:rPr>
              <a:t> </a:t>
            </a:r>
            <a:r>
              <a:rPr lang="en-US" i="1" spc="75" dirty="0">
                <a:solidFill>
                  <a:srgbClr val="3F7F7F"/>
                </a:solidFill>
                <a:latin typeface="Cambria"/>
                <a:cs typeface="Cambria"/>
              </a:rPr>
              <a:t>true</a:t>
            </a:r>
            <a:endParaRPr lang="sk-SK" i="1" spc="75" dirty="0">
              <a:solidFill>
                <a:srgbClr val="3F7F7F"/>
              </a:solidFill>
              <a:latin typeface="Cambria"/>
              <a:cs typeface="Cambria"/>
            </a:endParaRPr>
          </a:p>
          <a:p>
            <a:pPr marL="12700">
              <a:spcBef>
                <a:spcPts val="15"/>
              </a:spcBef>
            </a:pPr>
            <a:endParaRPr spc="20" dirty="0"/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b="1" spc="150" dirty="0">
                <a:solidFill>
                  <a:srgbClr val="007F00"/>
                </a:solidFill>
                <a:latin typeface="Times New Roman"/>
                <a:cs typeface="Times New Roman"/>
              </a:rPr>
              <a:t>let</a:t>
            </a:r>
            <a:r>
              <a:rPr b="1" spc="229" dirty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pc="20" dirty="0"/>
              <a:t>warn</a:t>
            </a:r>
            <a:r>
              <a:rPr spc="10" dirty="0"/>
              <a:t> </a:t>
            </a:r>
            <a:r>
              <a:rPr spc="20" dirty="0">
                <a:solidFill>
                  <a:srgbClr val="666666"/>
                </a:solidFill>
              </a:rPr>
              <a:t>=</a:t>
            </a:r>
            <a:r>
              <a:rPr spc="10" dirty="0">
                <a:solidFill>
                  <a:srgbClr val="666666"/>
                </a:solidFill>
              </a:rPr>
              <a:t> </a:t>
            </a:r>
            <a:r>
              <a:rPr spc="20" dirty="0"/>
              <a:t>currentSpeed</a:t>
            </a:r>
            <a:r>
              <a:rPr spc="5" dirty="0"/>
              <a:t> </a:t>
            </a:r>
            <a:r>
              <a:rPr spc="20" dirty="0">
                <a:solidFill>
                  <a:srgbClr val="666666"/>
                </a:solidFill>
              </a:rPr>
              <a:t>&gt;</a:t>
            </a:r>
            <a:r>
              <a:rPr spc="10" dirty="0">
                <a:solidFill>
                  <a:srgbClr val="666666"/>
                </a:solidFill>
              </a:rPr>
              <a:t> </a:t>
            </a:r>
            <a:r>
              <a:rPr spc="20" dirty="0" err="1"/>
              <a:t>speedLimit</a:t>
            </a:r>
            <a:r>
              <a:rPr spc="20" dirty="0"/>
              <a:t>;</a:t>
            </a:r>
            <a:r>
              <a:rPr lang="sk-SK" spc="20" dirty="0"/>
              <a:t> </a:t>
            </a:r>
            <a:r>
              <a:rPr lang="sk-SK" i="1" spc="55" dirty="0">
                <a:solidFill>
                  <a:srgbClr val="3F7F7F"/>
                </a:solidFill>
                <a:latin typeface="Cambria"/>
              </a:rPr>
              <a:t>//boolean</a:t>
            </a:r>
            <a:endParaRPr i="1" spc="55" dirty="0">
              <a:solidFill>
                <a:srgbClr val="3F7F7F"/>
              </a:solidFill>
              <a:latin typeface="Cambria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b="1" spc="150" dirty="0">
                <a:solidFill>
                  <a:srgbClr val="007F00"/>
                </a:solidFill>
                <a:latin typeface="Times New Roman"/>
                <a:cs typeface="Times New Roman"/>
              </a:rPr>
              <a:t>let</a:t>
            </a:r>
            <a:r>
              <a:rPr b="1" spc="220" dirty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pc="20" dirty="0"/>
              <a:t>carModel</a:t>
            </a:r>
            <a:r>
              <a:rPr dirty="0"/>
              <a:t> </a:t>
            </a:r>
            <a:r>
              <a:rPr spc="20" dirty="0">
                <a:solidFill>
                  <a:srgbClr val="666666"/>
                </a:solidFill>
              </a:rPr>
              <a:t>=</a:t>
            </a:r>
            <a:r>
              <a:rPr dirty="0">
                <a:solidFill>
                  <a:srgbClr val="666666"/>
                </a:solidFill>
              </a:rPr>
              <a:t> </a:t>
            </a:r>
            <a:r>
              <a:rPr b="1" spc="80" dirty="0">
                <a:solidFill>
                  <a:srgbClr val="007F00"/>
                </a:solidFill>
                <a:latin typeface="Times New Roman"/>
                <a:cs typeface="Times New Roman"/>
              </a:rPr>
              <a:t>null</a:t>
            </a:r>
            <a:r>
              <a:rPr spc="80" dirty="0"/>
              <a:t>;</a:t>
            </a: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b="1" spc="150" dirty="0">
                <a:solidFill>
                  <a:srgbClr val="007F00"/>
                </a:solidFill>
                <a:latin typeface="Times New Roman"/>
                <a:cs typeface="Times New Roman"/>
              </a:rPr>
              <a:t>let</a:t>
            </a:r>
            <a:r>
              <a:rPr b="1" spc="229" dirty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pc="20" dirty="0"/>
              <a:t>activity</a:t>
            </a:r>
            <a:r>
              <a:rPr spc="10" dirty="0"/>
              <a:t> </a:t>
            </a:r>
            <a:r>
              <a:rPr spc="20" dirty="0">
                <a:solidFill>
                  <a:srgbClr val="666666"/>
                </a:solidFill>
              </a:rPr>
              <a:t>=</a:t>
            </a:r>
            <a:r>
              <a:rPr spc="5" dirty="0">
                <a:solidFill>
                  <a:srgbClr val="666666"/>
                </a:solidFill>
              </a:rPr>
              <a:t> </a:t>
            </a:r>
            <a:r>
              <a:rPr spc="20" dirty="0"/>
              <a:t>{</a:t>
            </a:r>
            <a:r>
              <a:rPr spc="10" dirty="0"/>
              <a:t> </a:t>
            </a:r>
            <a:r>
              <a:rPr i="1" spc="50" dirty="0">
                <a:solidFill>
                  <a:srgbClr val="3F7F7F"/>
                </a:solidFill>
                <a:latin typeface="Cambria"/>
                <a:cs typeface="Cambria"/>
              </a:rPr>
              <a:t>//</a:t>
            </a:r>
            <a:r>
              <a:rPr i="1" spc="254" dirty="0">
                <a:solidFill>
                  <a:srgbClr val="3F7F7F"/>
                </a:solidFill>
                <a:latin typeface="Cambria"/>
                <a:cs typeface="Cambria"/>
              </a:rPr>
              <a:t> </a:t>
            </a:r>
            <a:r>
              <a:rPr i="1" spc="90" dirty="0">
                <a:solidFill>
                  <a:srgbClr val="3F7F7F"/>
                </a:solidFill>
                <a:latin typeface="Cambria"/>
                <a:cs typeface="Cambria"/>
              </a:rPr>
              <a:t>object</a:t>
            </a:r>
          </a:p>
          <a:p>
            <a:pPr marL="132080">
              <a:lnSpc>
                <a:spcPct val="100000"/>
              </a:lnSpc>
              <a:spcBef>
                <a:spcPts val="15"/>
              </a:spcBef>
            </a:pPr>
            <a:r>
              <a:rPr spc="20" dirty="0"/>
              <a:t>type</a:t>
            </a:r>
            <a:r>
              <a:rPr spc="20" dirty="0">
                <a:solidFill>
                  <a:srgbClr val="666666"/>
                </a:solidFill>
              </a:rPr>
              <a:t>:</a:t>
            </a:r>
            <a:r>
              <a:rPr spc="-40" dirty="0">
                <a:solidFill>
                  <a:srgbClr val="666666"/>
                </a:solidFill>
              </a:rPr>
              <a:t> </a:t>
            </a:r>
            <a:r>
              <a:rPr spc="20" dirty="0">
                <a:solidFill>
                  <a:srgbClr val="BA2121"/>
                </a:solidFill>
              </a:rPr>
              <a:t>"run"</a:t>
            </a:r>
            <a:r>
              <a:rPr spc="20" dirty="0"/>
              <a:t>,</a:t>
            </a:r>
          </a:p>
          <a:p>
            <a:pPr marL="132080" marR="1260475">
              <a:lnSpc>
                <a:spcPct val="101499"/>
              </a:lnSpc>
            </a:pPr>
            <a:r>
              <a:rPr spc="20" dirty="0"/>
              <a:t>distance</a:t>
            </a:r>
            <a:r>
              <a:rPr spc="20" dirty="0">
                <a:solidFill>
                  <a:srgbClr val="666666"/>
                </a:solidFill>
              </a:rPr>
              <a:t>: 5632</a:t>
            </a:r>
            <a:r>
              <a:rPr spc="20" dirty="0"/>
              <a:t>, </a:t>
            </a:r>
            <a:r>
              <a:rPr i="1" spc="50" dirty="0">
                <a:solidFill>
                  <a:srgbClr val="3F7F7F"/>
                </a:solidFill>
                <a:latin typeface="Cambria"/>
                <a:cs typeface="Cambria"/>
              </a:rPr>
              <a:t>//</a:t>
            </a:r>
            <a:r>
              <a:rPr i="1" spc="55" dirty="0">
                <a:solidFill>
                  <a:srgbClr val="3F7F7F"/>
                </a:solidFill>
                <a:latin typeface="Cambria"/>
                <a:cs typeface="Cambria"/>
              </a:rPr>
              <a:t> </a:t>
            </a:r>
            <a:r>
              <a:rPr i="1" spc="40" dirty="0">
                <a:solidFill>
                  <a:srgbClr val="3F7F7F"/>
                </a:solidFill>
                <a:latin typeface="Cambria"/>
                <a:cs typeface="Cambria"/>
              </a:rPr>
              <a:t>meters </a:t>
            </a:r>
            <a:r>
              <a:rPr i="1" spc="45" dirty="0">
                <a:solidFill>
                  <a:srgbClr val="3F7F7F"/>
                </a:solidFill>
                <a:latin typeface="Cambria"/>
                <a:cs typeface="Cambria"/>
              </a:rPr>
              <a:t> </a:t>
            </a:r>
            <a:endParaRPr lang="sk-SK" i="1" spc="45" dirty="0">
              <a:solidFill>
                <a:srgbClr val="3F7F7F"/>
              </a:solidFill>
              <a:latin typeface="Cambria"/>
              <a:cs typeface="Cambria"/>
            </a:endParaRPr>
          </a:p>
          <a:p>
            <a:pPr marL="132080" marR="1260475">
              <a:lnSpc>
                <a:spcPct val="101499"/>
              </a:lnSpc>
            </a:pPr>
            <a:r>
              <a:rPr spc="20" dirty="0"/>
              <a:t>duration</a:t>
            </a:r>
            <a:r>
              <a:rPr spc="20" dirty="0">
                <a:solidFill>
                  <a:srgbClr val="666666"/>
                </a:solidFill>
              </a:rPr>
              <a:t>:</a:t>
            </a:r>
            <a:r>
              <a:rPr spc="-5" dirty="0">
                <a:solidFill>
                  <a:srgbClr val="666666"/>
                </a:solidFill>
              </a:rPr>
              <a:t> </a:t>
            </a:r>
            <a:r>
              <a:rPr spc="20" dirty="0">
                <a:solidFill>
                  <a:srgbClr val="666666"/>
                </a:solidFill>
              </a:rPr>
              <a:t>1412</a:t>
            </a:r>
            <a:r>
              <a:rPr spc="20" dirty="0"/>
              <a:t>,</a:t>
            </a:r>
            <a:r>
              <a:rPr spc="-5" dirty="0"/>
              <a:t> </a:t>
            </a:r>
            <a:r>
              <a:rPr i="1" spc="50" dirty="0">
                <a:solidFill>
                  <a:srgbClr val="3F7F7F"/>
                </a:solidFill>
                <a:latin typeface="Cambria"/>
                <a:cs typeface="Cambria"/>
              </a:rPr>
              <a:t>//</a:t>
            </a:r>
            <a:r>
              <a:rPr i="1" spc="245" dirty="0">
                <a:solidFill>
                  <a:srgbClr val="3F7F7F"/>
                </a:solidFill>
                <a:latin typeface="Cambria"/>
                <a:cs typeface="Cambria"/>
              </a:rPr>
              <a:t> </a:t>
            </a:r>
            <a:r>
              <a:rPr i="1" spc="55" dirty="0">
                <a:solidFill>
                  <a:srgbClr val="3F7F7F"/>
                </a:solidFill>
                <a:latin typeface="Cambria"/>
                <a:cs typeface="Cambria"/>
              </a:rPr>
              <a:t>seconds </a:t>
            </a:r>
            <a:r>
              <a:rPr i="1" spc="-185" dirty="0">
                <a:solidFill>
                  <a:srgbClr val="3F7F7F"/>
                </a:solidFill>
                <a:latin typeface="Cambria"/>
                <a:cs typeface="Cambria"/>
              </a:rPr>
              <a:t> </a:t>
            </a:r>
            <a:endParaRPr lang="sk-SK" i="1" spc="-185" dirty="0">
              <a:solidFill>
                <a:srgbClr val="3F7F7F"/>
              </a:solidFill>
              <a:latin typeface="Cambria"/>
              <a:cs typeface="Cambria"/>
            </a:endParaRPr>
          </a:p>
          <a:p>
            <a:pPr marL="132080" marR="1260475">
              <a:lnSpc>
                <a:spcPct val="101499"/>
              </a:lnSpc>
            </a:pPr>
            <a:r>
              <a:rPr spc="20" dirty="0"/>
              <a:t>elevation</a:t>
            </a:r>
            <a:r>
              <a:rPr spc="20" dirty="0">
                <a:solidFill>
                  <a:srgbClr val="666666"/>
                </a:solidFill>
              </a:rPr>
              <a:t>:</a:t>
            </a:r>
            <a:r>
              <a:rPr spc="5" dirty="0">
                <a:solidFill>
                  <a:srgbClr val="666666"/>
                </a:solidFill>
              </a:rPr>
              <a:t> </a:t>
            </a:r>
            <a:r>
              <a:rPr spc="20" dirty="0">
                <a:solidFill>
                  <a:srgbClr val="666666"/>
                </a:solidFill>
              </a:rPr>
              <a:t>273</a:t>
            </a:r>
            <a:r>
              <a:rPr spc="5" dirty="0">
                <a:solidFill>
                  <a:srgbClr val="666666"/>
                </a:solidFill>
              </a:rPr>
              <a:t> </a:t>
            </a:r>
            <a:r>
              <a:rPr i="1" spc="50" dirty="0">
                <a:solidFill>
                  <a:srgbClr val="3F7F7F"/>
                </a:solidFill>
                <a:latin typeface="Cambria"/>
                <a:cs typeface="Cambria"/>
              </a:rPr>
              <a:t>//</a:t>
            </a:r>
            <a:r>
              <a:rPr i="1" spc="254" dirty="0">
                <a:solidFill>
                  <a:srgbClr val="3F7F7F"/>
                </a:solidFill>
                <a:latin typeface="Cambria"/>
                <a:cs typeface="Cambria"/>
              </a:rPr>
              <a:t> </a:t>
            </a:r>
            <a:r>
              <a:rPr i="1" spc="40" dirty="0">
                <a:solidFill>
                  <a:srgbClr val="3F7F7F"/>
                </a:solidFill>
                <a:latin typeface="Cambria"/>
                <a:cs typeface="Cambria"/>
              </a:rPr>
              <a:t>meters</a:t>
            </a: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pc="20" dirty="0"/>
              <a:t>}</a:t>
            </a:r>
            <a:endParaRPr lang="sk-SK" spc="20" dirty="0"/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lang="sk-SK" spc="20" dirty="0" err="1"/>
              <a:t>activity.distance</a:t>
            </a:r>
            <a:r>
              <a:rPr lang="sk-SK" spc="20" dirty="0"/>
              <a:t> </a:t>
            </a:r>
            <a:r>
              <a:rPr lang="sk-SK" i="1" spc="55" dirty="0">
                <a:solidFill>
                  <a:srgbClr val="3F7F7F"/>
                </a:solidFill>
                <a:latin typeface="Cambria"/>
              </a:rPr>
              <a:t>//5632</a:t>
            </a: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lang="sk-SK" spc="20" dirty="0" err="1"/>
              <a:t>activity</a:t>
            </a:r>
            <a:r>
              <a:rPr lang="sk-SK" spc="20" dirty="0"/>
              <a:t>["</a:t>
            </a:r>
            <a:r>
              <a:rPr lang="sk-SK" spc="20" dirty="0" err="1"/>
              <a:t>elevation</a:t>
            </a:r>
            <a:r>
              <a:rPr lang="sk-SK" spc="20" dirty="0"/>
              <a:t>"] </a:t>
            </a:r>
            <a:r>
              <a:rPr lang="sk-SK" i="1" spc="55" dirty="0">
                <a:solidFill>
                  <a:srgbClr val="3F7F7F"/>
                </a:solidFill>
                <a:latin typeface="Cambria"/>
              </a:rPr>
              <a:t>//1412</a:t>
            </a:r>
            <a:endParaRPr i="1" spc="55" dirty="0">
              <a:solidFill>
                <a:srgbClr val="3F7F7F"/>
              </a:solidFill>
              <a:latin typeface="Cambria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850" dirty="0"/>
          </a:p>
        </p:txBody>
      </p:sp>
    </p:spTree>
  </p:cSld>
  <p:clrMapOvr>
    <a:masterClrMapping/>
  </p:clrMapOvr>
  <p:transition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ok 2">
            <a:extLst>
              <a:ext uri="{FF2B5EF4-FFF2-40B4-BE49-F238E27FC236}">
                <a16:creationId xmlns:a16="http://schemas.microsoft.com/office/drawing/2014/main" id="{490E5511-7E15-458A-9EE6-23FE0B2972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4610100" cy="3269821"/>
          </a:xfrm>
          <a:prstGeom prst="rect">
            <a:avLst/>
          </a:prstGeom>
        </p:spPr>
      </p:pic>
      <p:sp>
        <p:nvSpPr>
          <p:cNvPr id="2" name="BlokTextu 1">
            <a:extLst>
              <a:ext uri="{FF2B5EF4-FFF2-40B4-BE49-F238E27FC236}">
                <a16:creationId xmlns:a16="http://schemas.microsoft.com/office/drawing/2014/main" id="{43CF5BB7-F383-CD9D-AB77-1ECB607D0D92}"/>
              </a:ext>
            </a:extLst>
          </p:cNvPr>
          <p:cNvSpPr txBox="1"/>
          <p:nvPr/>
        </p:nvSpPr>
        <p:spPr>
          <a:xfrm>
            <a:off x="2838450" y="587375"/>
            <a:ext cx="10668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900" dirty="0" err="1"/>
              <a:t>let,const</a:t>
            </a:r>
            <a:endParaRPr lang="sk-SK" sz="900" dirty="0"/>
          </a:p>
        </p:txBody>
      </p:sp>
    </p:spTree>
    <p:extLst>
      <p:ext uri="{BB962C8B-B14F-4D97-AF65-F5344CB8AC3E}">
        <p14:creationId xmlns:p14="http://schemas.microsoft.com/office/powerpoint/2010/main" val="28760439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4607940" cy="283527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54698" y="0"/>
            <a:ext cx="171640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85" dirty="0">
                <a:solidFill>
                  <a:srgbClr val="FFFFFF"/>
                </a:solidFill>
                <a:latin typeface="Georgia"/>
                <a:cs typeface="Georgia"/>
              </a:rPr>
              <a:t>J</a:t>
            </a:r>
            <a:r>
              <a:rPr sz="1400" cap="small" spc="145" dirty="0">
                <a:solidFill>
                  <a:srgbClr val="FFFFFF"/>
                </a:solidFill>
                <a:latin typeface="Georgia"/>
                <a:cs typeface="Georgia"/>
              </a:rPr>
              <a:t>ak</a:t>
            </a:r>
            <a:r>
              <a:rPr sz="1400" spc="14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spc="-13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cap="small" spc="85" dirty="0">
                <a:solidFill>
                  <a:srgbClr val="FFFFFF"/>
                </a:solidFill>
                <a:latin typeface="Georgia"/>
                <a:cs typeface="Georgia"/>
              </a:rPr>
              <a:t>na</a:t>
            </a:r>
            <a:r>
              <a:rPr sz="140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spc="-13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spc="85" dirty="0">
                <a:solidFill>
                  <a:srgbClr val="FFFFFF"/>
                </a:solidFill>
                <a:latin typeface="Georgia"/>
                <a:cs typeface="Georgia"/>
              </a:rPr>
              <a:t>J</a:t>
            </a:r>
            <a:r>
              <a:rPr sz="1400" cap="small" spc="10" dirty="0">
                <a:solidFill>
                  <a:srgbClr val="FFFFFF"/>
                </a:solidFill>
                <a:latin typeface="Georgia"/>
                <a:cs typeface="Georgia"/>
              </a:rPr>
              <a:t>a</a:t>
            </a:r>
            <a:r>
              <a:rPr sz="1400" cap="small" spc="15" dirty="0">
                <a:solidFill>
                  <a:srgbClr val="FFFFFF"/>
                </a:solidFill>
                <a:latin typeface="Georgia"/>
                <a:cs typeface="Georgia"/>
              </a:rPr>
              <a:t>v</a:t>
            </a:r>
            <a:r>
              <a:rPr sz="1400" cap="small" spc="140" dirty="0">
                <a:solidFill>
                  <a:srgbClr val="FFFFFF"/>
                </a:solidFill>
                <a:latin typeface="Georgia"/>
                <a:cs typeface="Georgia"/>
              </a:rPr>
              <a:t>a</a:t>
            </a:r>
            <a:r>
              <a:rPr sz="1400" spc="90" dirty="0">
                <a:solidFill>
                  <a:srgbClr val="FFFFFF"/>
                </a:solidFill>
                <a:latin typeface="Georgia"/>
                <a:cs typeface="Georgia"/>
              </a:rPr>
              <a:t>S</a:t>
            </a:r>
            <a:r>
              <a:rPr sz="1400" cap="small" spc="105" dirty="0">
                <a:solidFill>
                  <a:srgbClr val="FFFFFF"/>
                </a:solidFill>
                <a:latin typeface="Georgia"/>
                <a:cs typeface="Georgia"/>
              </a:rPr>
              <a:t>cript</a:t>
            </a:r>
            <a:endParaRPr sz="1400">
              <a:latin typeface="Georgia"/>
              <a:cs typeface="Georgia"/>
            </a:endParaRPr>
          </a:p>
        </p:txBody>
      </p:sp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65813" y="437638"/>
            <a:ext cx="114103" cy="114103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490016" y="425429"/>
            <a:ext cx="6604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20" dirty="0">
                <a:solidFill>
                  <a:srgbClr val="FFFFFF"/>
                </a:solidFill>
                <a:latin typeface="Microsoft Sans Serif"/>
                <a:cs typeface="Microsoft Sans Serif"/>
              </a:rPr>
              <a:t>1</a:t>
            </a:r>
            <a:endParaRPr sz="600">
              <a:latin typeface="Microsoft Sans Serif"/>
              <a:cs typeface="Microsoft Sans Serif"/>
            </a:endParaRPr>
          </a:p>
        </p:txBody>
      </p:sp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65813" y="715968"/>
            <a:ext cx="114103" cy="114103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490016" y="703775"/>
            <a:ext cx="6604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20" dirty="0">
                <a:solidFill>
                  <a:srgbClr val="FFFFFF"/>
                </a:solidFill>
                <a:latin typeface="Microsoft Sans Serif"/>
                <a:cs typeface="Microsoft Sans Serif"/>
              </a:rPr>
              <a:t>2</a:t>
            </a:r>
            <a:endParaRPr sz="600">
              <a:latin typeface="Microsoft Sans Serif"/>
              <a:cs typeface="Microsoft Sans Serif"/>
            </a:endParaRPr>
          </a:p>
        </p:txBody>
      </p:sp>
      <p:pic>
        <p:nvPicPr>
          <p:cNvPr id="8" name="object 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65813" y="994333"/>
            <a:ext cx="114103" cy="114103"/>
          </a:xfrm>
          <a:prstGeom prst="rect">
            <a:avLst/>
          </a:prstGeom>
        </p:spPr>
      </p:pic>
      <p:sp>
        <p:nvSpPr>
          <p:cNvPr id="9" name="object 9"/>
          <p:cNvSpPr txBox="1"/>
          <p:nvPr/>
        </p:nvSpPr>
        <p:spPr>
          <a:xfrm>
            <a:off x="464616" y="409967"/>
            <a:ext cx="3817620" cy="7035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72085">
              <a:lnSpc>
                <a:spcPts val="955"/>
              </a:lnSpc>
              <a:spcBef>
                <a:spcPts val="95"/>
              </a:spcBef>
            </a:pPr>
            <a:r>
              <a:rPr sz="800" spc="30" dirty="0">
                <a:latin typeface="Microsoft Sans Serif"/>
                <a:cs typeface="Microsoft Sans Serif"/>
              </a:rPr>
              <a:t>V</a:t>
            </a:r>
            <a:r>
              <a:rPr sz="800" spc="70" dirty="0">
                <a:latin typeface="Microsoft Sans Serif"/>
                <a:cs typeface="Microsoft Sans Serif"/>
              </a:rPr>
              <a:t> </a:t>
            </a:r>
            <a:r>
              <a:rPr sz="800" spc="-30" dirty="0">
                <a:latin typeface="Microsoft Sans Serif"/>
                <a:cs typeface="Microsoft Sans Serif"/>
              </a:rPr>
              <a:t>nové</a:t>
            </a:r>
            <a:r>
              <a:rPr sz="800" spc="70" dirty="0">
                <a:latin typeface="Microsoft Sans Serif"/>
                <a:cs typeface="Microsoft Sans Serif"/>
              </a:rPr>
              <a:t> </a:t>
            </a:r>
            <a:r>
              <a:rPr sz="800" spc="-35" dirty="0">
                <a:latin typeface="Microsoft Sans Serif"/>
                <a:cs typeface="Microsoft Sans Serif"/>
              </a:rPr>
              <a:t>složce</a:t>
            </a:r>
            <a:r>
              <a:rPr sz="800" spc="70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(např.</a:t>
            </a:r>
            <a:r>
              <a:rPr sz="800" spc="170" dirty="0">
                <a:latin typeface="Microsoft Sans Serif"/>
                <a:cs typeface="Microsoft Sans Serif"/>
              </a:rPr>
              <a:t> </a:t>
            </a:r>
            <a:r>
              <a:rPr sz="800" spc="25" dirty="0">
                <a:latin typeface="SimSun"/>
                <a:cs typeface="SimSun"/>
              </a:rPr>
              <a:t>ukol-01</a:t>
            </a:r>
            <a:r>
              <a:rPr sz="800" spc="25" dirty="0">
                <a:latin typeface="Microsoft Sans Serif"/>
                <a:cs typeface="Microsoft Sans Serif"/>
              </a:rPr>
              <a:t>)</a:t>
            </a:r>
            <a:r>
              <a:rPr sz="800" spc="70" dirty="0">
                <a:latin typeface="Microsoft Sans Serif"/>
                <a:cs typeface="Microsoft Sans Serif"/>
              </a:rPr>
              <a:t> </a:t>
            </a:r>
            <a:r>
              <a:rPr sz="800" spc="5" dirty="0">
                <a:latin typeface="Microsoft Sans Serif"/>
                <a:cs typeface="Microsoft Sans Serif"/>
              </a:rPr>
              <a:t>vytvořte</a:t>
            </a:r>
            <a:r>
              <a:rPr sz="800" spc="70" dirty="0">
                <a:latin typeface="Microsoft Sans Serif"/>
                <a:cs typeface="Microsoft Sans Serif"/>
              </a:rPr>
              <a:t> </a:t>
            </a:r>
            <a:r>
              <a:rPr sz="800" spc="-20" dirty="0">
                <a:latin typeface="Microsoft Sans Serif"/>
                <a:cs typeface="Microsoft Sans Serif"/>
              </a:rPr>
              <a:t>soubory</a:t>
            </a:r>
            <a:r>
              <a:rPr sz="800" spc="70" dirty="0">
                <a:latin typeface="Microsoft Sans Serif"/>
                <a:cs typeface="Microsoft Sans Serif"/>
              </a:rPr>
              <a:t> </a:t>
            </a:r>
            <a:r>
              <a:rPr sz="800" spc="20" dirty="0">
                <a:latin typeface="SimSun"/>
                <a:cs typeface="SimSun"/>
              </a:rPr>
              <a:t>index.html,</a:t>
            </a:r>
            <a:r>
              <a:rPr sz="800" spc="25" dirty="0">
                <a:latin typeface="SimSun"/>
                <a:cs typeface="SimSun"/>
              </a:rPr>
              <a:t> </a:t>
            </a:r>
            <a:r>
              <a:rPr sz="800" spc="20" dirty="0">
                <a:latin typeface="SimSun"/>
                <a:cs typeface="SimSun"/>
              </a:rPr>
              <a:t>script.js</a:t>
            </a:r>
            <a:endParaRPr sz="800" dirty="0">
              <a:latin typeface="SimSun"/>
              <a:cs typeface="SimSun"/>
            </a:endParaRPr>
          </a:p>
          <a:p>
            <a:pPr marL="172085">
              <a:lnSpc>
                <a:spcPts val="955"/>
              </a:lnSpc>
            </a:pPr>
            <a:r>
              <a:rPr sz="800" spc="5" dirty="0">
                <a:latin typeface="Microsoft Sans Serif"/>
                <a:cs typeface="Microsoft Sans Serif"/>
              </a:rPr>
              <a:t>(index.html</a:t>
            </a:r>
            <a:r>
              <a:rPr sz="800" spc="70" dirty="0">
                <a:latin typeface="Microsoft Sans Serif"/>
                <a:cs typeface="Microsoft Sans Serif"/>
              </a:rPr>
              <a:t> </a:t>
            </a:r>
            <a:r>
              <a:rPr sz="800" spc="-15" dirty="0">
                <a:latin typeface="Microsoft Sans Serif"/>
                <a:cs typeface="Microsoft Sans Serif"/>
              </a:rPr>
              <a:t>můžete</a:t>
            </a:r>
            <a:r>
              <a:rPr sz="800" spc="75" dirty="0">
                <a:latin typeface="Microsoft Sans Serif"/>
                <a:cs typeface="Microsoft Sans Serif"/>
              </a:rPr>
              <a:t> </a:t>
            </a:r>
            <a:r>
              <a:rPr sz="800" spc="-5" dirty="0">
                <a:latin typeface="Microsoft Sans Serif"/>
                <a:cs typeface="Microsoft Sans Serif"/>
              </a:rPr>
              <a:t>zkopírovat</a:t>
            </a:r>
            <a:r>
              <a:rPr sz="800" spc="75" dirty="0">
                <a:latin typeface="Microsoft Sans Serif"/>
                <a:cs typeface="Microsoft Sans Serif"/>
              </a:rPr>
              <a:t> </a:t>
            </a:r>
            <a:r>
              <a:rPr sz="800" spc="-35" dirty="0">
                <a:latin typeface="Microsoft Sans Serif"/>
                <a:cs typeface="Microsoft Sans Serif"/>
              </a:rPr>
              <a:t>z</a:t>
            </a:r>
            <a:r>
              <a:rPr sz="800" spc="75" dirty="0">
                <a:latin typeface="Microsoft Sans Serif"/>
                <a:cs typeface="Microsoft Sans Serif"/>
              </a:rPr>
              <a:t> </a:t>
            </a:r>
            <a:r>
              <a:rPr sz="800" spc="-10" dirty="0">
                <a:latin typeface="Microsoft Sans Serif"/>
                <a:cs typeface="Microsoft Sans Serif"/>
              </a:rPr>
              <a:t>jiného</a:t>
            </a:r>
            <a:r>
              <a:rPr sz="800" spc="75" dirty="0">
                <a:latin typeface="Microsoft Sans Serif"/>
                <a:cs typeface="Microsoft Sans Serif"/>
              </a:rPr>
              <a:t> </a:t>
            </a:r>
            <a:r>
              <a:rPr sz="800" spc="-5" dirty="0">
                <a:latin typeface="Microsoft Sans Serif"/>
                <a:cs typeface="Microsoft Sans Serif"/>
              </a:rPr>
              <a:t>příkladu</a:t>
            </a:r>
            <a:r>
              <a:rPr sz="800" spc="75" dirty="0">
                <a:latin typeface="Microsoft Sans Serif"/>
                <a:cs typeface="Microsoft Sans Serif"/>
              </a:rPr>
              <a:t> </a:t>
            </a:r>
            <a:r>
              <a:rPr sz="800" spc="200" dirty="0">
                <a:latin typeface="Microsoft Sans Serif"/>
                <a:cs typeface="Microsoft Sans Serif"/>
              </a:rPr>
              <a:t>/</a:t>
            </a:r>
            <a:r>
              <a:rPr sz="800" spc="70" dirty="0">
                <a:latin typeface="Microsoft Sans Serif"/>
                <a:cs typeface="Microsoft Sans Serif"/>
              </a:rPr>
              <a:t> </a:t>
            </a:r>
            <a:r>
              <a:rPr sz="800" spc="-40" dirty="0">
                <a:latin typeface="Microsoft Sans Serif"/>
                <a:cs typeface="Microsoft Sans Serif"/>
              </a:rPr>
              <a:t>svého</a:t>
            </a:r>
            <a:r>
              <a:rPr sz="800" spc="75" dirty="0">
                <a:latin typeface="Microsoft Sans Serif"/>
                <a:cs typeface="Microsoft Sans Serif"/>
              </a:rPr>
              <a:t> </a:t>
            </a:r>
            <a:r>
              <a:rPr sz="800" spc="-10" dirty="0">
                <a:latin typeface="Microsoft Sans Serif"/>
                <a:cs typeface="Microsoft Sans Serif"/>
              </a:rPr>
              <a:t>webu).</a:t>
            </a:r>
            <a:endParaRPr sz="800" dirty="0">
              <a:latin typeface="Microsoft Sans Serif"/>
              <a:cs typeface="Microsoft Sans Serif"/>
            </a:endParaRPr>
          </a:p>
          <a:p>
            <a:pPr marL="172085">
              <a:lnSpc>
                <a:spcPts val="955"/>
              </a:lnSpc>
              <a:spcBef>
                <a:spcPts val="285"/>
              </a:spcBef>
            </a:pPr>
            <a:r>
              <a:rPr sz="800" spc="30" dirty="0">
                <a:latin typeface="Microsoft Sans Serif"/>
                <a:cs typeface="Microsoft Sans Serif"/>
              </a:rPr>
              <a:t>V</a:t>
            </a:r>
            <a:r>
              <a:rPr sz="800" spc="65" dirty="0">
                <a:latin typeface="Microsoft Sans Serif"/>
                <a:cs typeface="Microsoft Sans Serif"/>
              </a:rPr>
              <a:t> </a:t>
            </a:r>
            <a:r>
              <a:rPr sz="800" spc="20" dirty="0">
                <a:latin typeface="SimSun"/>
                <a:cs typeface="SimSun"/>
              </a:rPr>
              <a:t>index.html</a:t>
            </a:r>
            <a:r>
              <a:rPr sz="800" spc="-114" dirty="0">
                <a:latin typeface="SimSun"/>
                <a:cs typeface="SimSun"/>
              </a:rPr>
              <a:t> </a:t>
            </a:r>
            <a:r>
              <a:rPr sz="800" spc="5" dirty="0">
                <a:latin typeface="Microsoft Sans Serif"/>
                <a:cs typeface="Microsoft Sans Serif"/>
              </a:rPr>
              <a:t>připojte</a:t>
            </a:r>
            <a:r>
              <a:rPr sz="800" spc="75" dirty="0">
                <a:latin typeface="Microsoft Sans Serif"/>
                <a:cs typeface="Microsoft Sans Serif"/>
              </a:rPr>
              <a:t> </a:t>
            </a:r>
            <a:r>
              <a:rPr sz="800" spc="20" dirty="0">
                <a:latin typeface="SimSun"/>
                <a:cs typeface="SimSun"/>
              </a:rPr>
              <a:t>script.js</a:t>
            </a:r>
            <a:r>
              <a:rPr sz="800" spc="-114" dirty="0">
                <a:latin typeface="SimSun"/>
                <a:cs typeface="SimSun"/>
              </a:rPr>
              <a:t> </a:t>
            </a:r>
            <a:r>
              <a:rPr sz="800" spc="-5" dirty="0">
                <a:latin typeface="Microsoft Sans Serif"/>
                <a:cs typeface="Microsoft Sans Serif"/>
              </a:rPr>
              <a:t>pomocí</a:t>
            </a:r>
            <a:r>
              <a:rPr sz="800" spc="114" dirty="0">
                <a:latin typeface="Microsoft Sans Serif"/>
                <a:cs typeface="Microsoft Sans Serif"/>
              </a:rPr>
              <a:t> </a:t>
            </a:r>
            <a:r>
              <a:rPr sz="800" b="1" spc="-20" dirty="0">
                <a:latin typeface="Arial"/>
                <a:cs typeface="Arial"/>
              </a:rPr>
              <a:t>relativní</a:t>
            </a:r>
            <a:r>
              <a:rPr sz="800" b="1" spc="75" dirty="0">
                <a:latin typeface="Arial"/>
                <a:cs typeface="Arial"/>
              </a:rPr>
              <a:t> </a:t>
            </a:r>
            <a:r>
              <a:rPr sz="800" b="1" spc="-45" dirty="0">
                <a:latin typeface="Arial"/>
                <a:cs typeface="Arial"/>
              </a:rPr>
              <a:t>cesty</a:t>
            </a:r>
            <a:r>
              <a:rPr sz="800" b="1" spc="60" dirty="0">
                <a:latin typeface="Arial"/>
                <a:cs typeface="Arial"/>
              </a:rPr>
              <a:t> </a:t>
            </a:r>
            <a:r>
              <a:rPr sz="800" spc="10" dirty="0">
                <a:latin typeface="Microsoft Sans Serif"/>
                <a:cs typeface="Microsoft Sans Serif"/>
              </a:rPr>
              <a:t>k</a:t>
            </a:r>
            <a:r>
              <a:rPr sz="800" spc="70" dirty="0">
                <a:latin typeface="Microsoft Sans Serif"/>
                <a:cs typeface="Microsoft Sans Serif"/>
              </a:rPr>
              <a:t> </a:t>
            </a:r>
            <a:r>
              <a:rPr sz="800" spc="-15" dirty="0">
                <a:latin typeface="Microsoft Sans Serif"/>
                <a:cs typeface="Microsoft Sans Serif"/>
              </a:rPr>
              <a:t>souboru:</a:t>
            </a:r>
            <a:endParaRPr sz="800" dirty="0">
              <a:latin typeface="Microsoft Sans Serif"/>
              <a:cs typeface="Microsoft Sans Serif"/>
            </a:endParaRPr>
          </a:p>
          <a:p>
            <a:pPr marL="172085">
              <a:lnSpc>
                <a:spcPts val="955"/>
              </a:lnSpc>
            </a:pPr>
            <a:r>
              <a:rPr sz="800" spc="80" dirty="0">
                <a:latin typeface="SimSun"/>
                <a:cs typeface="SimSun"/>
              </a:rPr>
              <a:t>&lt;</a:t>
            </a:r>
            <a:r>
              <a:rPr sz="800" b="1" spc="80" dirty="0">
                <a:solidFill>
                  <a:srgbClr val="007F00"/>
                </a:solidFill>
                <a:latin typeface="Times New Roman"/>
                <a:cs typeface="Times New Roman"/>
              </a:rPr>
              <a:t>script</a:t>
            </a:r>
            <a:r>
              <a:rPr sz="800" b="1" spc="240" dirty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z="800" spc="35" dirty="0">
                <a:solidFill>
                  <a:srgbClr val="7C8E28"/>
                </a:solidFill>
                <a:latin typeface="SimSun"/>
                <a:cs typeface="SimSun"/>
              </a:rPr>
              <a:t>src</a:t>
            </a:r>
            <a:r>
              <a:rPr sz="800" spc="35" dirty="0">
                <a:solidFill>
                  <a:srgbClr val="666666"/>
                </a:solidFill>
                <a:latin typeface="SimSun"/>
                <a:cs typeface="SimSun"/>
              </a:rPr>
              <a:t>=</a:t>
            </a:r>
            <a:r>
              <a:rPr sz="800" spc="35" dirty="0">
                <a:solidFill>
                  <a:srgbClr val="BA2121"/>
                </a:solidFill>
                <a:latin typeface="SimSun"/>
                <a:cs typeface="SimSun"/>
              </a:rPr>
              <a:t>"script.js"</a:t>
            </a:r>
            <a:r>
              <a:rPr sz="800" spc="35" dirty="0">
                <a:latin typeface="SimSun"/>
                <a:cs typeface="SimSun"/>
              </a:rPr>
              <a:t>&gt;&lt;/</a:t>
            </a:r>
            <a:r>
              <a:rPr sz="800" b="1" spc="35" dirty="0">
                <a:solidFill>
                  <a:srgbClr val="007F00"/>
                </a:solidFill>
                <a:latin typeface="Times New Roman"/>
                <a:cs typeface="Times New Roman"/>
              </a:rPr>
              <a:t>script</a:t>
            </a:r>
            <a:r>
              <a:rPr sz="800" spc="35" dirty="0">
                <a:latin typeface="SimSun"/>
                <a:cs typeface="SimSun"/>
              </a:rPr>
              <a:t>&gt;</a:t>
            </a:r>
            <a:endParaRPr sz="800" dirty="0">
              <a:latin typeface="SimSun"/>
              <a:cs typeface="SimSun"/>
            </a:endParaRPr>
          </a:p>
          <a:p>
            <a:pPr marL="38100">
              <a:lnSpc>
                <a:spcPct val="100000"/>
              </a:lnSpc>
              <a:spcBef>
                <a:spcPts val="285"/>
              </a:spcBef>
            </a:pPr>
            <a:r>
              <a:rPr sz="900" spc="-30" baseline="9259" dirty="0">
                <a:solidFill>
                  <a:srgbClr val="FFFFFF"/>
                </a:solidFill>
                <a:latin typeface="Microsoft Sans Serif"/>
                <a:cs typeface="Microsoft Sans Serif"/>
              </a:rPr>
              <a:t>3</a:t>
            </a:r>
            <a:r>
              <a:rPr sz="900" spc="315" baseline="9259" dirty="0">
                <a:solidFill>
                  <a:srgbClr val="FFFFFF"/>
                </a:solidFill>
                <a:latin typeface="Microsoft Sans Serif"/>
                <a:cs typeface="Microsoft Sans Serif"/>
              </a:rPr>
              <a:t>  </a:t>
            </a:r>
            <a:r>
              <a:rPr sz="800" spc="20" dirty="0">
                <a:latin typeface="SimSun"/>
                <a:cs typeface="SimSun"/>
              </a:rPr>
              <a:t>script.js</a:t>
            </a:r>
            <a:r>
              <a:rPr sz="800" spc="-114" dirty="0">
                <a:latin typeface="SimSun"/>
                <a:cs typeface="SimSun"/>
              </a:rPr>
              <a:t> </a:t>
            </a:r>
            <a:r>
              <a:rPr sz="800" spc="-25" dirty="0">
                <a:latin typeface="Microsoft Sans Serif"/>
                <a:cs typeface="Microsoft Sans Serif"/>
              </a:rPr>
              <a:t>začněte</a:t>
            </a:r>
            <a:r>
              <a:rPr sz="800" spc="70" dirty="0">
                <a:latin typeface="Microsoft Sans Serif"/>
                <a:cs typeface="Microsoft Sans Serif"/>
              </a:rPr>
              <a:t> </a:t>
            </a:r>
            <a:r>
              <a:rPr sz="800" spc="-20" dirty="0">
                <a:latin typeface="Microsoft Sans Serif"/>
                <a:cs typeface="Microsoft Sans Serif"/>
              </a:rPr>
              <a:t>výrazem</a:t>
            </a:r>
            <a:r>
              <a:rPr sz="800" spc="70" dirty="0">
                <a:latin typeface="Microsoft Sans Serif"/>
                <a:cs typeface="Microsoft Sans Serif"/>
              </a:rPr>
              <a:t> </a:t>
            </a:r>
            <a:r>
              <a:rPr sz="800" spc="20" dirty="0">
                <a:solidFill>
                  <a:srgbClr val="BA2121"/>
                </a:solidFill>
                <a:latin typeface="SimSun"/>
                <a:cs typeface="SimSun"/>
              </a:rPr>
              <a:t>"use</a:t>
            </a:r>
            <a:r>
              <a:rPr sz="800" spc="25" dirty="0">
                <a:solidFill>
                  <a:srgbClr val="BA2121"/>
                </a:solidFill>
                <a:latin typeface="SimSun"/>
                <a:cs typeface="SimSun"/>
              </a:rPr>
              <a:t> </a:t>
            </a:r>
            <a:r>
              <a:rPr sz="800" spc="20" dirty="0">
                <a:solidFill>
                  <a:srgbClr val="BA2121"/>
                </a:solidFill>
                <a:latin typeface="SimSun"/>
                <a:cs typeface="SimSun"/>
              </a:rPr>
              <a:t>strict"</a:t>
            </a:r>
            <a:r>
              <a:rPr sz="800" spc="20" dirty="0">
                <a:latin typeface="SimSun"/>
                <a:cs typeface="SimSun"/>
              </a:rPr>
              <a:t>;</a:t>
            </a:r>
            <a:r>
              <a:rPr sz="800" spc="-114" dirty="0">
                <a:latin typeface="SimSun"/>
                <a:cs typeface="SimSun"/>
              </a:rPr>
              <a:t> </a:t>
            </a:r>
            <a:r>
              <a:rPr sz="800" spc="-40" dirty="0">
                <a:latin typeface="Microsoft Sans Serif"/>
                <a:cs typeface="Microsoft Sans Serif"/>
              </a:rPr>
              <a:t>a</a:t>
            </a:r>
            <a:r>
              <a:rPr sz="800" spc="70" dirty="0">
                <a:latin typeface="Microsoft Sans Serif"/>
                <a:cs typeface="Microsoft Sans Serif"/>
              </a:rPr>
              <a:t> </a:t>
            </a:r>
            <a:r>
              <a:rPr sz="800" spc="-15" dirty="0">
                <a:latin typeface="Microsoft Sans Serif"/>
                <a:cs typeface="Microsoft Sans Serif"/>
              </a:rPr>
              <a:t>zkuste</a:t>
            </a:r>
            <a:r>
              <a:rPr sz="800" spc="75" dirty="0">
                <a:latin typeface="Microsoft Sans Serif"/>
                <a:cs typeface="Microsoft Sans Serif"/>
              </a:rPr>
              <a:t> </a:t>
            </a:r>
            <a:r>
              <a:rPr sz="800" spc="-10" dirty="0">
                <a:latin typeface="Microsoft Sans Serif"/>
                <a:cs typeface="Microsoft Sans Serif"/>
              </a:rPr>
              <a:t>cokoliv</a:t>
            </a:r>
            <a:r>
              <a:rPr sz="800" spc="70" dirty="0">
                <a:latin typeface="Microsoft Sans Serif"/>
                <a:cs typeface="Microsoft Sans Serif"/>
              </a:rPr>
              <a:t> </a:t>
            </a:r>
            <a:r>
              <a:rPr sz="800" spc="-10" dirty="0">
                <a:latin typeface="Microsoft Sans Serif"/>
                <a:cs typeface="Microsoft Sans Serif"/>
              </a:rPr>
              <a:t>vypsat</a:t>
            </a:r>
            <a:r>
              <a:rPr sz="800" spc="70" dirty="0">
                <a:latin typeface="Microsoft Sans Serif"/>
                <a:cs typeface="Microsoft Sans Serif"/>
              </a:rPr>
              <a:t> </a:t>
            </a:r>
            <a:r>
              <a:rPr sz="800" spc="-15" dirty="0">
                <a:latin typeface="Microsoft Sans Serif"/>
                <a:cs typeface="Microsoft Sans Serif"/>
              </a:rPr>
              <a:t>do</a:t>
            </a:r>
            <a:r>
              <a:rPr sz="800" spc="70" dirty="0">
                <a:latin typeface="Microsoft Sans Serif"/>
                <a:cs typeface="Microsoft Sans Serif"/>
              </a:rPr>
              <a:t> </a:t>
            </a:r>
            <a:r>
              <a:rPr sz="800" spc="-20" dirty="0">
                <a:latin typeface="Microsoft Sans Serif"/>
                <a:cs typeface="Microsoft Sans Serif"/>
              </a:rPr>
              <a:t>konzole:</a:t>
            </a:r>
            <a:endParaRPr sz="800" dirty="0">
              <a:latin typeface="Microsoft Sans Serif"/>
              <a:cs typeface="Microsoft Sans Serif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39622" y="1219974"/>
            <a:ext cx="3606165" cy="383540"/>
          </a:xfrm>
          <a:prstGeom prst="rect">
            <a:avLst/>
          </a:prstGeom>
          <a:solidFill>
            <a:srgbClr val="F2F2F2"/>
          </a:solidFill>
          <a:ln w="5060">
            <a:solidFill>
              <a:srgbClr val="BFBFBF"/>
            </a:solidFill>
          </a:ln>
        </p:spPr>
        <p:txBody>
          <a:bodyPr vert="horz" wrap="square" lIns="0" tIns="59054" rIns="0" bIns="0" rtlCol="0">
            <a:spAutoFit/>
          </a:bodyPr>
          <a:lstStyle/>
          <a:p>
            <a:pPr marL="128905" marR="1964055">
              <a:lnSpc>
                <a:spcPts val="950"/>
              </a:lnSpc>
              <a:spcBef>
                <a:spcPts val="464"/>
              </a:spcBef>
            </a:pPr>
            <a:r>
              <a:rPr sz="800" spc="20" dirty="0">
                <a:solidFill>
                  <a:srgbClr val="BA2121"/>
                </a:solidFill>
                <a:latin typeface="SimSun"/>
                <a:cs typeface="SimSun"/>
              </a:rPr>
              <a:t>"use strict"</a:t>
            </a:r>
            <a:r>
              <a:rPr sz="800" spc="20" dirty="0">
                <a:latin typeface="SimSun"/>
                <a:cs typeface="SimSun"/>
              </a:rPr>
              <a:t>; </a:t>
            </a:r>
            <a:r>
              <a:rPr sz="800" spc="25" dirty="0">
                <a:latin typeface="SimSun"/>
                <a:cs typeface="SimSun"/>
              </a:rPr>
              <a:t> </a:t>
            </a:r>
            <a:r>
              <a:rPr sz="800" spc="5" dirty="0">
                <a:latin typeface="SimSun"/>
                <a:cs typeface="SimSun"/>
              </a:rPr>
              <a:t>console.log(</a:t>
            </a:r>
            <a:r>
              <a:rPr sz="800" spc="5" dirty="0">
                <a:solidFill>
                  <a:srgbClr val="BA2121"/>
                </a:solidFill>
                <a:latin typeface="SimSun"/>
                <a:cs typeface="SimSun"/>
              </a:rPr>
              <a:t>"¯\\_(°_o)_/¯"</a:t>
            </a:r>
            <a:r>
              <a:rPr sz="800" spc="5" dirty="0">
                <a:latin typeface="SimSun"/>
                <a:cs typeface="SimSun"/>
              </a:rPr>
              <a:t>);</a:t>
            </a:r>
            <a:endParaRPr sz="800" dirty="0">
              <a:latin typeface="SimSun"/>
              <a:cs typeface="SimSun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465813" y="1758000"/>
            <a:ext cx="114300" cy="272415"/>
            <a:chOff x="465813" y="1758000"/>
            <a:chExt cx="114300" cy="272415"/>
          </a:xfrm>
        </p:grpSpPr>
        <p:pic>
          <p:nvPicPr>
            <p:cNvPr id="12" name="object 12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65813" y="1758000"/>
              <a:ext cx="114103" cy="114103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65813" y="1916172"/>
              <a:ext cx="114103" cy="114103"/>
            </a:xfrm>
            <a:prstGeom prst="rect">
              <a:avLst/>
            </a:prstGeom>
          </p:spPr>
        </p:pic>
      </p:grpSp>
      <p:sp>
        <p:nvSpPr>
          <p:cNvPr id="14" name="object 14"/>
          <p:cNvSpPr txBox="1"/>
          <p:nvPr/>
        </p:nvSpPr>
        <p:spPr>
          <a:xfrm>
            <a:off x="490016" y="1745010"/>
            <a:ext cx="66040" cy="274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20" dirty="0">
                <a:solidFill>
                  <a:srgbClr val="FFFFFF"/>
                </a:solidFill>
                <a:latin typeface="Microsoft Sans Serif"/>
                <a:cs typeface="Microsoft Sans Serif"/>
              </a:rPr>
              <a:t>4</a:t>
            </a:r>
            <a:endParaRPr sz="60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520"/>
              </a:spcBef>
            </a:pPr>
            <a:r>
              <a:rPr sz="600" spc="-20" dirty="0">
                <a:solidFill>
                  <a:srgbClr val="FFFFFF"/>
                </a:solidFill>
                <a:latin typeface="Microsoft Sans Serif"/>
                <a:cs typeface="Microsoft Sans Serif"/>
              </a:rPr>
              <a:t>5</a:t>
            </a:r>
            <a:endParaRPr sz="600">
              <a:latin typeface="Microsoft Sans Serif"/>
              <a:cs typeface="Microsoft Sans Serif"/>
            </a:endParaRPr>
          </a:p>
        </p:txBody>
      </p:sp>
      <p:pic>
        <p:nvPicPr>
          <p:cNvPr id="15" name="object 1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65813" y="2194502"/>
            <a:ext cx="114103" cy="114103"/>
          </a:xfrm>
          <a:prstGeom prst="rect">
            <a:avLst/>
          </a:prstGeom>
        </p:spPr>
      </p:pic>
      <p:sp>
        <p:nvSpPr>
          <p:cNvPr id="16" name="object 16"/>
          <p:cNvSpPr txBox="1"/>
          <p:nvPr/>
        </p:nvSpPr>
        <p:spPr>
          <a:xfrm>
            <a:off x="490016" y="2181522"/>
            <a:ext cx="6604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20" dirty="0">
                <a:solidFill>
                  <a:srgbClr val="FFFFFF"/>
                </a:solidFill>
                <a:latin typeface="Microsoft Sans Serif"/>
                <a:cs typeface="Microsoft Sans Serif"/>
              </a:rPr>
              <a:t>6</a:t>
            </a:r>
            <a:endParaRPr sz="600">
              <a:latin typeface="Microsoft Sans Serif"/>
              <a:cs typeface="Microsoft Sans Serif"/>
            </a:endParaRPr>
          </a:p>
        </p:txBody>
      </p:sp>
      <p:pic>
        <p:nvPicPr>
          <p:cNvPr id="17" name="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65813" y="2504506"/>
            <a:ext cx="114103" cy="114103"/>
          </a:xfrm>
          <a:prstGeom prst="rect">
            <a:avLst/>
          </a:prstGeom>
        </p:spPr>
      </p:pic>
      <p:sp>
        <p:nvSpPr>
          <p:cNvPr id="18" name="object 18"/>
          <p:cNvSpPr txBox="1"/>
          <p:nvPr/>
        </p:nvSpPr>
        <p:spPr>
          <a:xfrm>
            <a:off x="490016" y="2491135"/>
            <a:ext cx="6604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spc="-20" dirty="0">
                <a:solidFill>
                  <a:srgbClr val="FFFFFF"/>
                </a:solidFill>
                <a:latin typeface="Microsoft Sans Serif"/>
                <a:cs typeface="Microsoft Sans Serif"/>
              </a:rPr>
              <a:t>7</a:t>
            </a:r>
            <a:endParaRPr sz="600">
              <a:latin typeface="Microsoft Sans Serif"/>
              <a:cs typeface="Microsoft Sans Serif"/>
            </a:endParaRPr>
          </a:p>
        </p:txBody>
      </p:sp>
      <p:pic>
        <p:nvPicPr>
          <p:cNvPr id="19" name="object 1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92378" y="2681211"/>
            <a:ext cx="52527" cy="52527"/>
          </a:xfrm>
          <a:prstGeom prst="rect">
            <a:avLst/>
          </a:prstGeom>
        </p:spPr>
      </p:pic>
      <p:pic>
        <p:nvPicPr>
          <p:cNvPr id="20" name="object 20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92378" y="2801404"/>
            <a:ext cx="52527" cy="52527"/>
          </a:xfrm>
          <a:prstGeom prst="rect">
            <a:avLst/>
          </a:prstGeom>
        </p:spPr>
      </p:pic>
      <p:pic>
        <p:nvPicPr>
          <p:cNvPr id="21" name="object 21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92378" y="2921609"/>
            <a:ext cx="52527" cy="52527"/>
          </a:xfrm>
          <a:prstGeom prst="rect">
            <a:avLst/>
          </a:prstGeom>
        </p:spPr>
      </p:pic>
      <p:pic>
        <p:nvPicPr>
          <p:cNvPr id="22" name="object 22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92378" y="3041802"/>
            <a:ext cx="52527" cy="52527"/>
          </a:xfrm>
          <a:prstGeom prst="rect">
            <a:avLst/>
          </a:prstGeom>
        </p:spPr>
      </p:pic>
      <p:sp>
        <p:nvSpPr>
          <p:cNvPr id="42" name="object 42"/>
          <p:cNvSpPr txBox="1"/>
          <p:nvPr/>
        </p:nvSpPr>
        <p:spPr>
          <a:xfrm>
            <a:off x="598995" y="1693634"/>
            <a:ext cx="4041140" cy="1593450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85"/>
              </a:spcBef>
            </a:pPr>
            <a:r>
              <a:rPr sz="800" spc="-5" dirty="0">
                <a:latin typeface="Microsoft Sans Serif"/>
                <a:cs typeface="Microsoft Sans Serif"/>
              </a:rPr>
              <a:t>Otevřete</a:t>
            </a:r>
            <a:r>
              <a:rPr sz="800" spc="70" dirty="0">
                <a:latin typeface="Microsoft Sans Serif"/>
                <a:cs typeface="Microsoft Sans Serif"/>
              </a:rPr>
              <a:t> </a:t>
            </a:r>
            <a:r>
              <a:rPr sz="800" spc="20" dirty="0">
                <a:latin typeface="SimSun"/>
                <a:cs typeface="SimSun"/>
              </a:rPr>
              <a:t>index.html</a:t>
            </a:r>
            <a:r>
              <a:rPr sz="800" spc="-114" dirty="0">
                <a:latin typeface="SimSun"/>
                <a:cs typeface="SimSun"/>
              </a:rPr>
              <a:t> </a:t>
            </a:r>
            <a:r>
              <a:rPr sz="800" spc="-10" dirty="0">
                <a:latin typeface="Microsoft Sans Serif"/>
                <a:cs typeface="Microsoft Sans Serif"/>
              </a:rPr>
              <a:t>v</a:t>
            </a:r>
            <a:r>
              <a:rPr sz="800" spc="70" dirty="0">
                <a:latin typeface="Microsoft Sans Serif"/>
                <a:cs typeface="Microsoft Sans Serif"/>
              </a:rPr>
              <a:t> </a:t>
            </a:r>
            <a:r>
              <a:rPr sz="800" spc="-15" dirty="0">
                <a:latin typeface="Microsoft Sans Serif"/>
                <a:cs typeface="Microsoft Sans Serif"/>
              </a:rPr>
              <a:t>prohlížeči</a:t>
            </a:r>
            <a:r>
              <a:rPr sz="800" spc="70" dirty="0">
                <a:latin typeface="Microsoft Sans Serif"/>
                <a:cs typeface="Microsoft Sans Serif"/>
              </a:rPr>
              <a:t> </a:t>
            </a:r>
            <a:r>
              <a:rPr sz="800" spc="-10" dirty="0">
                <a:latin typeface="Microsoft Sans Serif"/>
                <a:cs typeface="Microsoft Sans Serif"/>
              </a:rPr>
              <a:t>dvouklikem</a:t>
            </a:r>
            <a:r>
              <a:rPr sz="800" spc="70" dirty="0">
                <a:latin typeface="Microsoft Sans Serif"/>
                <a:cs typeface="Microsoft Sans Serif"/>
              </a:rPr>
              <a:t> </a:t>
            </a:r>
            <a:r>
              <a:rPr sz="800" spc="-25" dirty="0">
                <a:latin typeface="Microsoft Sans Serif"/>
                <a:cs typeface="Microsoft Sans Serif"/>
              </a:rPr>
              <a:t>na</a:t>
            </a:r>
            <a:r>
              <a:rPr sz="800" spc="70" dirty="0">
                <a:latin typeface="Microsoft Sans Serif"/>
                <a:cs typeface="Microsoft Sans Serif"/>
              </a:rPr>
              <a:t> </a:t>
            </a:r>
            <a:r>
              <a:rPr sz="800" spc="-20" dirty="0">
                <a:latin typeface="Microsoft Sans Serif"/>
                <a:cs typeface="Microsoft Sans Serif"/>
              </a:rPr>
              <a:t>soubor</a:t>
            </a:r>
            <a:r>
              <a:rPr sz="800" spc="70" dirty="0">
                <a:latin typeface="Microsoft Sans Serif"/>
                <a:cs typeface="Microsoft Sans Serif"/>
              </a:rPr>
              <a:t> </a:t>
            </a:r>
            <a:r>
              <a:rPr sz="800" spc="-40" dirty="0">
                <a:latin typeface="Microsoft Sans Serif"/>
                <a:cs typeface="Microsoft Sans Serif"/>
              </a:rPr>
              <a:t>ve</a:t>
            </a:r>
            <a:r>
              <a:rPr sz="800" spc="70" dirty="0">
                <a:latin typeface="Microsoft Sans Serif"/>
                <a:cs typeface="Microsoft Sans Serif"/>
              </a:rPr>
              <a:t> </a:t>
            </a:r>
            <a:r>
              <a:rPr sz="800" spc="-20" dirty="0">
                <a:latin typeface="Microsoft Sans Serif"/>
                <a:cs typeface="Microsoft Sans Serif"/>
              </a:rPr>
              <a:t>správci</a:t>
            </a:r>
            <a:r>
              <a:rPr sz="800" spc="70" dirty="0">
                <a:latin typeface="Microsoft Sans Serif"/>
                <a:cs typeface="Microsoft Sans Serif"/>
              </a:rPr>
              <a:t> </a:t>
            </a:r>
            <a:r>
              <a:rPr sz="800" spc="-15" dirty="0">
                <a:latin typeface="Microsoft Sans Serif"/>
                <a:cs typeface="Microsoft Sans Serif"/>
              </a:rPr>
              <a:t>souborů.</a:t>
            </a:r>
            <a:endParaRPr sz="800" dirty="0">
              <a:latin typeface="Microsoft Sans Serif"/>
              <a:cs typeface="Microsoft Sans Serif"/>
            </a:endParaRPr>
          </a:p>
          <a:p>
            <a:pPr marL="38100" marR="483234">
              <a:lnSpc>
                <a:spcPts val="950"/>
              </a:lnSpc>
              <a:spcBef>
                <a:spcPts val="325"/>
              </a:spcBef>
            </a:pPr>
            <a:r>
              <a:rPr sz="800" spc="-5" dirty="0">
                <a:latin typeface="Microsoft Sans Serif"/>
                <a:cs typeface="Microsoft Sans Serif"/>
              </a:rPr>
              <a:t>Otevřete</a:t>
            </a:r>
            <a:r>
              <a:rPr sz="800" spc="65" dirty="0">
                <a:latin typeface="Microsoft Sans Serif"/>
                <a:cs typeface="Microsoft Sans Serif"/>
              </a:rPr>
              <a:t> </a:t>
            </a:r>
            <a:r>
              <a:rPr sz="800" spc="-25" dirty="0">
                <a:latin typeface="Microsoft Sans Serif"/>
                <a:cs typeface="Microsoft Sans Serif"/>
              </a:rPr>
              <a:t>vývojářské</a:t>
            </a:r>
            <a:r>
              <a:rPr sz="800" spc="70" dirty="0">
                <a:latin typeface="Microsoft Sans Serif"/>
                <a:cs typeface="Microsoft Sans Serif"/>
              </a:rPr>
              <a:t> </a:t>
            </a:r>
            <a:r>
              <a:rPr sz="800" spc="-10" dirty="0">
                <a:latin typeface="Microsoft Sans Serif"/>
                <a:cs typeface="Microsoft Sans Serif"/>
              </a:rPr>
              <a:t>nástroje</a:t>
            </a:r>
            <a:r>
              <a:rPr sz="800" spc="-15" dirty="0">
                <a:latin typeface="Microsoft Sans Serif"/>
                <a:cs typeface="Microsoft Sans Serif"/>
              </a:rPr>
              <a:t> </a:t>
            </a:r>
            <a:r>
              <a:rPr sz="800" spc="185" dirty="0">
                <a:latin typeface="Microsoft Sans Serif"/>
                <a:cs typeface="Microsoft Sans Serif"/>
              </a:rPr>
              <a:t>–</a:t>
            </a:r>
            <a:r>
              <a:rPr sz="800" spc="-10" dirty="0">
                <a:latin typeface="Microsoft Sans Serif"/>
                <a:cs typeface="Microsoft Sans Serif"/>
              </a:rPr>
              <a:t> </a:t>
            </a:r>
            <a:r>
              <a:rPr sz="800" spc="-20" dirty="0">
                <a:latin typeface="Microsoft Sans Serif"/>
                <a:cs typeface="Microsoft Sans Serif"/>
              </a:rPr>
              <a:t>F12</a:t>
            </a:r>
            <a:r>
              <a:rPr sz="800" spc="65" dirty="0">
                <a:latin typeface="Microsoft Sans Serif"/>
                <a:cs typeface="Microsoft Sans Serif"/>
              </a:rPr>
              <a:t> </a:t>
            </a:r>
            <a:r>
              <a:rPr sz="800" spc="-10" dirty="0">
                <a:latin typeface="Microsoft Sans Serif"/>
                <a:cs typeface="Microsoft Sans Serif"/>
              </a:rPr>
              <a:t>v</a:t>
            </a:r>
            <a:r>
              <a:rPr sz="800" spc="70" dirty="0">
                <a:latin typeface="Microsoft Sans Serif"/>
                <a:cs typeface="Microsoft Sans Serif"/>
              </a:rPr>
              <a:t> </a:t>
            </a:r>
            <a:r>
              <a:rPr sz="800" spc="-20" dirty="0">
                <a:latin typeface="Microsoft Sans Serif"/>
                <a:cs typeface="Microsoft Sans Serif"/>
              </a:rPr>
              <a:t>Chrome</a:t>
            </a:r>
            <a:r>
              <a:rPr sz="800" spc="70" dirty="0">
                <a:latin typeface="Microsoft Sans Serif"/>
                <a:cs typeface="Microsoft Sans Serif"/>
              </a:rPr>
              <a:t> </a:t>
            </a:r>
            <a:r>
              <a:rPr sz="800" spc="-40" dirty="0">
                <a:latin typeface="Microsoft Sans Serif"/>
                <a:cs typeface="Microsoft Sans Serif"/>
              </a:rPr>
              <a:t>a</a:t>
            </a:r>
            <a:r>
              <a:rPr sz="800" spc="75" dirty="0">
                <a:latin typeface="Microsoft Sans Serif"/>
                <a:cs typeface="Microsoft Sans Serif"/>
              </a:rPr>
              <a:t> </a:t>
            </a:r>
            <a:r>
              <a:rPr sz="800" spc="-5" dirty="0">
                <a:latin typeface="Microsoft Sans Serif"/>
                <a:cs typeface="Microsoft Sans Serif"/>
              </a:rPr>
              <a:t>Firefoxu,</a:t>
            </a:r>
            <a:r>
              <a:rPr sz="800" spc="65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Option-Command-I</a:t>
            </a:r>
            <a:r>
              <a:rPr sz="800" spc="70" dirty="0">
                <a:latin typeface="Microsoft Sans Serif"/>
                <a:cs typeface="Microsoft Sans Serif"/>
              </a:rPr>
              <a:t> </a:t>
            </a:r>
            <a:r>
              <a:rPr sz="800" spc="-10" dirty="0">
                <a:latin typeface="Microsoft Sans Serif"/>
                <a:cs typeface="Microsoft Sans Serif"/>
              </a:rPr>
              <a:t>v </a:t>
            </a:r>
            <a:r>
              <a:rPr sz="800" spc="-200" dirty="0">
                <a:latin typeface="Microsoft Sans Serif"/>
                <a:cs typeface="Microsoft Sans Serif"/>
              </a:rPr>
              <a:t> </a:t>
            </a:r>
            <a:r>
              <a:rPr sz="800" spc="-15" dirty="0">
                <a:latin typeface="Microsoft Sans Serif"/>
                <a:cs typeface="Microsoft Sans Serif"/>
              </a:rPr>
              <a:t>Safari</a:t>
            </a:r>
            <a:r>
              <a:rPr sz="800" spc="60" dirty="0">
                <a:latin typeface="Microsoft Sans Serif"/>
                <a:cs typeface="Microsoft Sans Serif"/>
              </a:rPr>
              <a:t> </a:t>
            </a:r>
            <a:r>
              <a:rPr sz="800" spc="-5" dirty="0">
                <a:latin typeface="Microsoft Sans Serif"/>
                <a:cs typeface="Microsoft Sans Serif"/>
              </a:rPr>
              <a:t>(možná</a:t>
            </a:r>
            <a:r>
              <a:rPr sz="800" spc="65" dirty="0">
                <a:latin typeface="Microsoft Sans Serif"/>
                <a:cs typeface="Microsoft Sans Serif"/>
              </a:rPr>
              <a:t> </a:t>
            </a:r>
            <a:r>
              <a:rPr sz="800" spc="-25" dirty="0">
                <a:latin typeface="Microsoft Sans Serif"/>
                <a:cs typeface="Microsoft Sans Serif"/>
              </a:rPr>
              <a:t>bude</a:t>
            </a:r>
            <a:r>
              <a:rPr sz="800" spc="65" dirty="0">
                <a:latin typeface="Microsoft Sans Serif"/>
                <a:cs typeface="Microsoft Sans Serif"/>
              </a:rPr>
              <a:t> </a:t>
            </a:r>
            <a:r>
              <a:rPr sz="800" spc="-5" dirty="0">
                <a:latin typeface="Microsoft Sans Serif"/>
                <a:cs typeface="Microsoft Sans Serif"/>
              </a:rPr>
              <a:t>potřeba</a:t>
            </a:r>
            <a:r>
              <a:rPr sz="800" spc="65" dirty="0">
                <a:latin typeface="Microsoft Sans Serif"/>
                <a:cs typeface="Microsoft Sans Serif"/>
              </a:rPr>
              <a:t> </a:t>
            </a:r>
            <a:r>
              <a:rPr sz="800" spc="10" dirty="0">
                <a:latin typeface="Microsoft Sans Serif"/>
                <a:cs typeface="Microsoft Sans Serif"/>
              </a:rPr>
              <a:t>povolit</a:t>
            </a:r>
            <a:r>
              <a:rPr sz="800" spc="65" dirty="0">
                <a:latin typeface="Microsoft Sans Serif"/>
                <a:cs typeface="Microsoft Sans Serif"/>
              </a:rPr>
              <a:t> </a:t>
            </a:r>
            <a:r>
              <a:rPr sz="800" spc="-10" dirty="0">
                <a:latin typeface="Microsoft Sans Serif"/>
                <a:cs typeface="Microsoft Sans Serif"/>
              </a:rPr>
              <a:t>v</a:t>
            </a:r>
            <a:r>
              <a:rPr sz="800" spc="65" dirty="0">
                <a:latin typeface="Microsoft Sans Serif"/>
                <a:cs typeface="Microsoft Sans Serif"/>
              </a:rPr>
              <a:t> </a:t>
            </a:r>
            <a:r>
              <a:rPr sz="800" spc="-10" dirty="0">
                <a:latin typeface="Microsoft Sans Serif"/>
                <a:cs typeface="Microsoft Sans Serif"/>
              </a:rPr>
              <a:t>nastavení).</a:t>
            </a:r>
            <a:endParaRPr sz="800" dirty="0">
              <a:latin typeface="Microsoft Sans Serif"/>
              <a:cs typeface="Microsoft Sans Serif"/>
            </a:endParaRPr>
          </a:p>
          <a:p>
            <a:pPr marL="38100">
              <a:lnSpc>
                <a:spcPts val="955"/>
              </a:lnSpc>
              <a:spcBef>
                <a:spcPts val="250"/>
              </a:spcBef>
            </a:pPr>
            <a:r>
              <a:rPr sz="800" spc="-35" dirty="0">
                <a:latin typeface="Microsoft Sans Serif"/>
                <a:cs typeface="Microsoft Sans Serif"/>
              </a:rPr>
              <a:t>Ve</a:t>
            </a:r>
            <a:r>
              <a:rPr sz="800" spc="75" dirty="0">
                <a:latin typeface="Microsoft Sans Serif"/>
                <a:cs typeface="Microsoft Sans Serif"/>
              </a:rPr>
              <a:t> </a:t>
            </a:r>
            <a:r>
              <a:rPr sz="800" spc="-15" dirty="0">
                <a:latin typeface="Microsoft Sans Serif"/>
                <a:cs typeface="Microsoft Sans Serif"/>
              </a:rPr>
              <a:t>vývojařských</a:t>
            </a:r>
            <a:r>
              <a:rPr sz="800" spc="75" dirty="0">
                <a:latin typeface="Microsoft Sans Serif"/>
                <a:cs typeface="Microsoft Sans Serif"/>
              </a:rPr>
              <a:t> </a:t>
            </a:r>
            <a:r>
              <a:rPr sz="800" spc="-5" dirty="0">
                <a:latin typeface="Microsoft Sans Serif"/>
                <a:cs typeface="Microsoft Sans Serif"/>
              </a:rPr>
              <a:t>nástrojích</a:t>
            </a:r>
            <a:r>
              <a:rPr sz="800" spc="75" dirty="0">
                <a:latin typeface="Microsoft Sans Serif"/>
                <a:cs typeface="Microsoft Sans Serif"/>
              </a:rPr>
              <a:t> </a:t>
            </a:r>
            <a:r>
              <a:rPr sz="800" spc="-10" dirty="0">
                <a:latin typeface="Microsoft Sans Serif"/>
                <a:cs typeface="Microsoft Sans Serif"/>
              </a:rPr>
              <a:t>otevřete</a:t>
            </a:r>
            <a:r>
              <a:rPr sz="800" spc="75" dirty="0">
                <a:latin typeface="Microsoft Sans Serif"/>
                <a:cs typeface="Microsoft Sans Serif"/>
              </a:rPr>
              <a:t> </a:t>
            </a:r>
            <a:r>
              <a:rPr sz="800" spc="5" dirty="0">
                <a:latin typeface="Microsoft Sans Serif"/>
                <a:cs typeface="Microsoft Sans Serif"/>
              </a:rPr>
              <a:t>kartu</a:t>
            </a:r>
            <a:r>
              <a:rPr sz="800" spc="80" dirty="0">
                <a:latin typeface="Microsoft Sans Serif"/>
                <a:cs typeface="Microsoft Sans Serif"/>
              </a:rPr>
              <a:t> </a:t>
            </a:r>
            <a:r>
              <a:rPr sz="800" spc="20" dirty="0">
                <a:latin typeface="SimSun"/>
                <a:cs typeface="SimSun"/>
              </a:rPr>
              <a:t>Console</a:t>
            </a:r>
            <a:r>
              <a:rPr sz="800" spc="-110" dirty="0">
                <a:latin typeface="SimSun"/>
                <a:cs typeface="SimSun"/>
              </a:rPr>
              <a:t> </a:t>
            </a:r>
            <a:r>
              <a:rPr sz="800" spc="-40" dirty="0">
                <a:latin typeface="Microsoft Sans Serif"/>
                <a:cs typeface="Microsoft Sans Serif"/>
              </a:rPr>
              <a:t>a</a:t>
            </a:r>
            <a:r>
              <a:rPr sz="800" spc="75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uvidíte</a:t>
            </a:r>
            <a:r>
              <a:rPr sz="800" spc="75" dirty="0">
                <a:latin typeface="Microsoft Sans Serif"/>
                <a:cs typeface="Microsoft Sans Serif"/>
              </a:rPr>
              <a:t> </a:t>
            </a:r>
            <a:r>
              <a:rPr sz="800" spc="-5" dirty="0">
                <a:latin typeface="Microsoft Sans Serif"/>
                <a:cs typeface="Microsoft Sans Serif"/>
              </a:rPr>
              <a:t>výstup</a:t>
            </a:r>
            <a:r>
              <a:rPr sz="800" spc="80" dirty="0">
                <a:latin typeface="Microsoft Sans Serif"/>
                <a:cs typeface="Microsoft Sans Serif"/>
              </a:rPr>
              <a:t> </a:t>
            </a:r>
            <a:r>
              <a:rPr sz="800" spc="-25" dirty="0">
                <a:latin typeface="Microsoft Sans Serif"/>
                <a:cs typeface="Microsoft Sans Serif"/>
              </a:rPr>
              <a:t>vašich</a:t>
            </a:r>
            <a:endParaRPr sz="800" dirty="0">
              <a:latin typeface="Microsoft Sans Serif"/>
              <a:cs typeface="Microsoft Sans Serif"/>
            </a:endParaRPr>
          </a:p>
          <a:p>
            <a:pPr marL="38100">
              <a:lnSpc>
                <a:spcPts val="955"/>
              </a:lnSpc>
            </a:pPr>
            <a:r>
              <a:rPr sz="800" spc="20" dirty="0">
                <a:latin typeface="SimSun"/>
                <a:cs typeface="SimSun"/>
              </a:rPr>
              <a:t>console.log();</a:t>
            </a:r>
            <a:r>
              <a:rPr sz="800" spc="-120" dirty="0">
                <a:latin typeface="SimSun"/>
                <a:cs typeface="SimSun"/>
              </a:rPr>
              <a:t> </a:t>
            </a:r>
            <a:r>
              <a:rPr sz="800" spc="-35" dirty="0">
                <a:latin typeface="Microsoft Sans Serif"/>
                <a:cs typeface="Microsoft Sans Serif"/>
              </a:rPr>
              <a:t>p</a:t>
            </a:r>
            <a:r>
              <a:rPr sz="800" spc="-5" dirty="0">
                <a:latin typeface="Microsoft Sans Serif"/>
                <a:cs typeface="Microsoft Sans Serif"/>
              </a:rPr>
              <a:t>říkazů.</a:t>
            </a:r>
            <a:endParaRPr sz="800" dirty="0">
              <a:latin typeface="Microsoft Sans Serif"/>
              <a:cs typeface="Microsoft Sans Serif"/>
            </a:endParaRPr>
          </a:p>
          <a:p>
            <a:pPr marL="38100">
              <a:lnSpc>
                <a:spcPct val="100000"/>
              </a:lnSpc>
              <a:spcBef>
                <a:spcPts val="535"/>
              </a:spcBef>
            </a:pPr>
            <a:r>
              <a:rPr sz="800" dirty="0">
                <a:latin typeface="Microsoft Sans Serif"/>
                <a:cs typeface="Microsoft Sans Serif"/>
              </a:rPr>
              <a:t>Pro</a:t>
            </a:r>
            <a:r>
              <a:rPr sz="800" spc="50" dirty="0">
                <a:latin typeface="Microsoft Sans Serif"/>
                <a:cs typeface="Microsoft Sans Serif"/>
              </a:rPr>
              <a:t> </a:t>
            </a:r>
            <a:r>
              <a:rPr sz="800" spc="-25" dirty="0">
                <a:latin typeface="Microsoft Sans Serif"/>
                <a:cs typeface="Microsoft Sans Serif"/>
              </a:rPr>
              <a:t>změny</a:t>
            </a:r>
            <a:r>
              <a:rPr sz="800" spc="50" dirty="0">
                <a:latin typeface="Microsoft Sans Serif"/>
                <a:cs typeface="Microsoft Sans Serif"/>
              </a:rPr>
              <a:t> </a:t>
            </a:r>
            <a:r>
              <a:rPr sz="800" spc="-40" dirty="0">
                <a:latin typeface="Microsoft Sans Serif"/>
                <a:cs typeface="Microsoft Sans Serif"/>
              </a:rPr>
              <a:t>ve</a:t>
            </a:r>
            <a:r>
              <a:rPr sz="800" spc="50" dirty="0">
                <a:latin typeface="Microsoft Sans Serif"/>
                <a:cs typeface="Microsoft Sans Serif"/>
              </a:rPr>
              <a:t> </a:t>
            </a:r>
            <a:r>
              <a:rPr sz="800" spc="5" dirty="0">
                <a:latin typeface="Microsoft Sans Serif"/>
                <a:cs typeface="Microsoft Sans Serif"/>
              </a:rPr>
              <a:t>skriptu:</a:t>
            </a:r>
            <a:endParaRPr sz="800" dirty="0">
              <a:latin typeface="Microsoft Sans Serif"/>
              <a:cs typeface="Microsoft Sans Serif"/>
            </a:endParaRPr>
          </a:p>
          <a:p>
            <a:pPr marL="314960" marR="2486660">
              <a:lnSpc>
                <a:spcPts val="950"/>
              </a:lnSpc>
              <a:spcBef>
                <a:spcPts val="225"/>
              </a:spcBef>
            </a:pPr>
            <a:r>
              <a:rPr sz="800" spc="-10" dirty="0">
                <a:latin typeface="Microsoft Sans Serif"/>
                <a:cs typeface="Microsoft Sans Serif"/>
              </a:rPr>
              <a:t>Upravte</a:t>
            </a:r>
            <a:r>
              <a:rPr sz="800" spc="50" dirty="0">
                <a:latin typeface="Microsoft Sans Serif"/>
                <a:cs typeface="Microsoft Sans Serif"/>
              </a:rPr>
              <a:t> </a:t>
            </a:r>
            <a:r>
              <a:rPr sz="800" spc="-10" dirty="0">
                <a:latin typeface="Microsoft Sans Serif"/>
                <a:cs typeface="Microsoft Sans Serif"/>
              </a:rPr>
              <a:t>kód</a:t>
            </a:r>
            <a:r>
              <a:rPr sz="800" spc="55" dirty="0">
                <a:latin typeface="Microsoft Sans Serif"/>
                <a:cs typeface="Microsoft Sans Serif"/>
              </a:rPr>
              <a:t> </a:t>
            </a:r>
            <a:r>
              <a:rPr sz="800" spc="-40" dirty="0">
                <a:latin typeface="Microsoft Sans Serif"/>
                <a:cs typeface="Microsoft Sans Serif"/>
              </a:rPr>
              <a:t>ve</a:t>
            </a:r>
            <a:r>
              <a:rPr sz="800" spc="60" dirty="0">
                <a:latin typeface="Microsoft Sans Serif"/>
                <a:cs typeface="Microsoft Sans Serif"/>
              </a:rPr>
              <a:t> </a:t>
            </a:r>
            <a:r>
              <a:rPr sz="800" spc="20" dirty="0">
                <a:latin typeface="SimSun"/>
                <a:cs typeface="SimSun"/>
              </a:rPr>
              <a:t>script.js</a:t>
            </a:r>
            <a:r>
              <a:rPr sz="800" spc="20" dirty="0">
                <a:latin typeface="Microsoft Sans Serif"/>
                <a:cs typeface="Microsoft Sans Serif"/>
              </a:rPr>
              <a:t>. </a:t>
            </a:r>
            <a:r>
              <a:rPr sz="800" spc="-200" dirty="0">
                <a:latin typeface="Microsoft Sans Serif"/>
                <a:cs typeface="Microsoft Sans Serif"/>
              </a:rPr>
              <a:t> </a:t>
            </a:r>
            <a:r>
              <a:rPr sz="800" spc="-5" dirty="0">
                <a:latin typeface="Microsoft Sans Serif"/>
                <a:cs typeface="Microsoft Sans Serif"/>
              </a:rPr>
              <a:t>Uložte</a:t>
            </a:r>
            <a:r>
              <a:rPr sz="800" spc="55" dirty="0">
                <a:latin typeface="Microsoft Sans Serif"/>
                <a:cs typeface="Microsoft Sans Serif"/>
              </a:rPr>
              <a:t> </a:t>
            </a:r>
            <a:r>
              <a:rPr sz="800" spc="20" dirty="0">
                <a:latin typeface="SimSun"/>
                <a:cs typeface="SimSun"/>
              </a:rPr>
              <a:t>script.js</a:t>
            </a:r>
            <a:r>
              <a:rPr sz="800" spc="20" dirty="0">
                <a:latin typeface="Microsoft Sans Serif"/>
                <a:cs typeface="Microsoft Sans Serif"/>
              </a:rPr>
              <a:t>.</a:t>
            </a:r>
            <a:endParaRPr sz="800" dirty="0">
              <a:latin typeface="Microsoft Sans Serif"/>
              <a:cs typeface="Microsoft Sans Serif"/>
            </a:endParaRPr>
          </a:p>
          <a:p>
            <a:pPr marL="314960">
              <a:lnSpc>
                <a:spcPts val="905"/>
              </a:lnSpc>
            </a:pPr>
            <a:r>
              <a:rPr sz="800" spc="-15" dirty="0">
                <a:latin typeface="Microsoft Sans Serif"/>
                <a:cs typeface="Microsoft Sans Serif"/>
              </a:rPr>
              <a:t>Přepněte</a:t>
            </a:r>
            <a:r>
              <a:rPr sz="800" spc="50" dirty="0">
                <a:latin typeface="Microsoft Sans Serif"/>
                <a:cs typeface="Microsoft Sans Serif"/>
              </a:rPr>
              <a:t> </a:t>
            </a:r>
            <a:r>
              <a:rPr sz="800" spc="-75" dirty="0">
                <a:latin typeface="Microsoft Sans Serif"/>
                <a:cs typeface="Microsoft Sans Serif"/>
              </a:rPr>
              <a:t>se</a:t>
            </a:r>
            <a:r>
              <a:rPr sz="800" spc="55" dirty="0">
                <a:latin typeface="Microsoft Sans Serif"/>
                <a:cs typeface="Microsoft Sans Serif"/>
              </a:rPr>
              <a:t> </a:t>
            </a:r>
            <a:r>
              <a:rPr sz="800" spc="-15" dirty="0">
                <a:latin typeface="Microsoft Sans Serif"/>
                <a:cs typeface="Microsoft Sans Serif"/>
              </a:rPr>
              <a:t>do</a:t>
            </a:r>
            <a:r>
              <a:rPr sz="800" spc="55" dirty="0">
                <a:latin typeface="Microsoft Sans Serif"/>
                <a:cs typeface="Microsoft Sans Serif"/>
              </a:rPr>
              <a:t> </a:t>
            </a:r>
            <a:r>
              <a:rPr sz="800" spc="-20" dirty="0">
                <a:latin typeface="Microsoft Sans Serif"/>
                <a:cs typeface="Microsoft Sans Serif"/>
              </a:rPr>
              <a:t>prohlížeče.</a:t>
            </a:r>
            <a:endParaRPr sz="800" dirty="0">
              <a:latin typeface="Microsoft Sans Serif"/>
              <a:cs typeface="Microsoft Sans Serif"/>
            </a:endParaRPr>
          </a:p>
          <a:p>
            <a:pPr marL="314960" marR="596265">
              <a:lnSpc>
                <a:spcPts val="950"/>
              </a:lnSpc>
              <a:spcBef>
                <a:spcPts val="35"/>
              </a:spcBef>
            </a:pPr>
            <a:r>
              <a:rPr sz="800" spc="-20" dirty="0">
                <a:latin typeface="Microsoft Sans Serif"/>
                <a:cs typeface="Microsoft Sans Serif"/>
              </a:rPr>
              <a:t>Klávesou</a:t>
            </a:r>
            <a:r>
              <a:rPr sz="800" spc="70" dirty="0">
                <a:latin typeface="Microsoft Sans Serif"/>
                <a:cs typeface="Microsoft Sans Serif"/>
              </a:rPr>
              <a:t> </a:t>
            </a:r>
            <a:r>
              <a:rPr sz="800" spc="-15" dirty="0">
                <a:latin typeface="Microsoft Sans Serif"/>
                <a:cs typeface="Microsoft Sans Serif"/>
              </a:rPr>
              <a:t>F5</a:t>
            </a:r>
            <a:r>
              <a:rPr sz="800" spc="70" dirty="0">
                <a:latin typeface="Microsoft Sans Serif"/>
                <a:cs typeface="Microsoft Sans Serif"/>
              </a:rPr>
              <a:t> </a:t>
            </a:r>
            <a:r>
              <a:rPr sz="800" spc="-10" dirty="0">
                <a:latin typeface="Microsoft Sans Serif"/>
                <a:cs typeface="Microsoft Sans Serif"/>
              </a:rPr>
              <a:t>obnovte</a:t>
            </a:r>
            <a:r>
              <a:rPr sz="800" spc="70" dirty="0">
                <a:latin typeface="Microsoft Sans Serif"/>
                <a:cs typeface="Microsoft Sans Serif"/>
              </a:rPr>
              <a:t> </a:t>
            </a:r>
            <a:r>
              <a:rPr sz="800" spc="-5" dirty="0">
                <a:latin typeface="Microsoft Sans Serif"/>
                <a:cs typeface="Microsoft Sans Serif"/>
              </a:rPr>
              <a:t>stránku</a:t>
            </a:r>
            <a:r>
              <a:rPr sz="800" spc="70" dirty="0">
                <a:latin typeface="Microsoft Sans Serif"/>
                <a:cs typeface="Microsoft Sans Serif"/>
              </a:rPr>
              <a:t> </a:t>
            </a:r>
            <a:r>
              <a:rPr sz="800" spc="-5" dirty="0">
                <a:latin typeface="Microsoft Sans Serif"/>
                <a:cs typeface="Microsoft Sans Serif"/>
              </a:rPr>
              <a:t>(není</a:t>
            </a:r>
            <a:r>
              <a:rPr sz="800" spc="70" dirty="0">
                <a:latin typeface="Microsoft Sans Serif"/>
                <a:cs typeface="Microsoft Sans Serif"/>
              </a:rPr>
              <a:t> </a:t>
            </a:r>
            <a:r>
              <a:rPr sz="800" spc="-5" dirty="0">
                <a:latin typeface="Microsoft Sans Serif"/>
                <a:cs typeface="Microsoft Sans Serif"/>
              </a:rPr>
              <a:t>potřeba</a:t>
            </a:r>
            <a:r>
              <a:rPr sz="800" spc="70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zavírat</a:t>
            </a:r>
            <a:r>
              <a:rPr sz="800" spc="70" dirty="0">
                <a:latin typeface="Microsoft Sans Serif"/>
                <a:cs typeface="Microsoft Sans Serif"/>
              </a:rPr>
              <a:t> </a:t>
            </a:r>
            <a:r>
              <a:rPr sz="800" spc="-15" dirty="0">
                <a:latin typeface="Microsoft Sans Serif"/>
                <a:cs typeface="Microsoft Sans Serif"/>
              </a:rPr>
              <a:t>záložku</a:t>
            </a:r>
            <a:r>
              <a:rPr sz="800" spc="70" dirty="0">
                <a:latin typeface="Microsoft Sans Serif"/>
                <a:cs typeface="Microsoft Sans Serif"/>
              </a:rPr>
              <a:t> </a:t>
            </a:r>
            <a:r>
              <a:rPr sz="800" spc="-40" dirty="0">
                <a:latin typeface="Microsoft Sans Serif"/>
                <a:cs typeface="Microsoft Sans Serif"/>
              </a:rPr>
              <a:t>a</a:t>
            </a:r>
            <a:r>
              <a:rPr sz="800" spc="70" dirty="0">
                <a:latin typeface="Microsoft Sans Serif"/>
                <a:cs typeface="Microsoft Sans Serif"/>
              </a:rPr>
              <a:t> </a:t>
            </a:r>
            <a:r>
              <a:rPr sz="800" spc="5" dirty="0">
                <a:latin typeface="Microsoft Sans Serif"/>
                <a:cs typeface="Microsoft Sans Serif"/>
              </a:rPr>
              <a:t>otevírat </a:t>
            </a:r>
            <a:r>
              <a:rPr sz="800" spc="-195" dirty="0">
                <a:latin typeface="Microsoft Sans Serif"/>
                <a:cs typeface="Microsoft Sans Serif"/>
              </a:rPr>
              <a:t> </a:t>
            </a:r>
            <a:r>
              <a:rPr sz="800" spc="-20" dirty="0">
                <a:latin typeface="Microsoft Sans Serif"/>
                <a:cs typeface="Microsoft Sans Serif"/>
              </a:rPr>
              <a:t>znovu</a:t>
            </a:r>
            <a:r>
              <a:rPr sz="800" spc="60" dirty="0">
                <a:latin typeface="Microsoft Sans Serif"/>
                <a:cs typeface="Microsoft Sans Serif"/>
              </a:rPr>
              <a:t> </a:t>
            </a:r>
            <a:r>
              <a:rPr sz="800" spc="25" dirty="0">
                <a:latin typeface="SimSun"/>
                <a:cs typeface="SimSun"/>
              </a:rPr>
              <a:t>index.html</a:t>
            </a:r>
            <a:r>
              <a:rPr sz="800" spc="25" dirty="0">
                <a:latin typeface="Microsoft Sans Serif"/>
                <a:cs typeface="Microsoft Sans Serif"/>
              </a:rPr>
              <a:t>)</a:t>
            </a:r>
            <a:endParaRPr sz="800" dirty="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  <p:transition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50"/>
            <a:ext cx="2304415" cy="554990"/>
          </a:xfrm>
          <a:custGeom>
            <a:avLst/>
            <a:gdLst/>
            <a:ahLst/>
            <a:cxnLst/>
            <a:rect l="l" t="t" r="r" b="b"/>
            <a:pathLst>
              <a:path w="2304415" h="554990">
                <a:moveTo>
                  <a:pt x="2303995" y="0"/>
                </a:moveTo>
                <a:lnTo>
                  <a:pt x="0" y="0"/>
                </a:lnTo>
                <a:lnTo>
                  <a:pt x="0" y="554469"/>
                </a:lnTo>
                <a:lnTo>
                  <a:pt x="2303995" y="554469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551991"/>
            <a:ext cx="4607940" cy="30878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54698" y="549475"/>
            <a:ext cx="1036319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cap="small" spc="165" dirty="0">
                <a:solidFill>
                  <a:srgbClr val="FFFFFF"/>
                </a:solidFill>
                <a:latin typeface="Georgia"/>
                <a:cs typeface="Georgia"/>
              </a:rPr>
              <a:t>webse</a:t>
            </a:r>
            <a:r>
              <a:rPr sz="1400" cap="small" spc="-40" dirty="0">
                <a:solidFill>
                  <a:srgbClr val="FFFFFF"/>
                </a:solidFill>
                <a:latin typeface="Georgia"/>
                <a:cs typeface="Georgia"/>
              </a:rPr>
              <a:t>r</a:t>
            </a:r>
            <a:r>
              <a:rPr sz="1400" cap="small" spc="105" dirty="0">
                <a:solidFill>
                  <a:srgbClr val="FFFFFF"/>
                </a:solidFill>
                <a:latin typeface="Georgia"/>
                <a:cs typeface="Georgia"/>
              </a:rPr>
              <a:t>ver</a:t>
            </a:r>
            <a:endParaRPr sz="1400">
              <a:latin typeface="Georgia"/>
              <a:cs typeface="Georgia"/>
            </a:endParaRPr>
          </a:p>
        </p:txBody>
      </p:sp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2615" y="1335773"/>
            <a:ext cx="65201" cy="65201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704850" y="1228978"/>
            <a:ext cx="2622550" cy="2004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5299"/>
              </a:lnSpc>
              <a:spcBef>
                <a:spcPts val="100"/>
              </a:spcBef>
            </a:pPr>
            <a:r>
              <a:rPr sz="1100" spc="-55" dirty="0">
                <a:latin typeface="Tahoma"/>
                <a:cs typeface="Tahoma"/>
              </a:rPr>
              <a:t>pro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60" dirty="0">
                <a:latin typeface="Tahoma"/>
                <a:cs typeface="Tahoma"/>
              </a:rPr>
              <a:t>webový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vývoj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85" dirty="0">
                <a:latin typeface="Tahoma"/>
                <a:cs typeface="Tahoma"/>
              </a:rPr>
              <a:t>se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30" dirty="0">
                <a:latin typeface="Tahoma"/>
                <a:cs typeface="Tahoma"/>
              </a:rPr>
              <a:t>hodí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25" dirty="0" err="1">
                <a:latin typeface="Tahoma"/>
                <a:cs typeface="Tahoma"/>
              </a:rPr>
              <a:t>používat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70" dirty="0">
                <a:latin typeface="Tahoma"/>
                <a:cs typeface="Tahoma"/>
              </a:rPr>
              <a:t>webserver</a:t>
            </a:r>
            <a:endParaRPr sz="1100" dirty="0">
              <a:latin typeface="Tahoma"/>
              <a:cs typeface="Tahom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458701" y="2336859"/>
            <a:ext cx="2136103" cy="221855"/>
          </a:xfrm>
          <a:prstGeom prst="rect">
            <a:avLst/>
          </a:prstGeom>
          <a:solidFill>
            <a:srgbClr val="F2F2F2"/>
          </a:solidFill>
          <a:ln w="5060">
            <a:solidFill>
              <a:srgbClr val="BFBFBF"/>
            </a:solidFill>
          </a:ln>
        </p:spPr>
        <p:txBody>
          <a:bodyPr vert="horz" wrap="square" lIns="0" tIns="52069" rIns="0" bIns="0" rtlCol="0">
            <a:spAutoFit/>
          </a:bodyPr>
          <a:lstStyle/>
          <a:p>
            <a:pPr marL="128905">
              <a:lnSpc>
                <a:spcPct val="100000"/>
              </a:lnSpc>
              <a:spcBef>
                <a:spcPts val="409"/>
              </a:spcBef>
            </a:pPr>
            <a:r>
              <a:rPr sz="1100" spc="20" dirty="0">
                <a:latin typeface="SimSun"/>
                <a:cs typeface="SimSun"/>
              </a:rPr>
              <a:t>python</a:t>
            </a:r>
            <a:r>
              <a:rPr sz="1100" spc="5" dirty="0">
                <a:latin typeface="SimSun"/>
                <a:cs typeface="SimSun"/>
              </a:rPr>
              <a:t> </a:t>
            </a:r>
            <a:r>
              <a:rPr sz="1100" spc="20" dirty="0">
                <a:latin typeface="SimSun"/>
                <a:cs typeface="SimSun"/>
              </a:rPr>
              <a:t>-m</a:t>
            </a:r>
            <a:r>
              <a:rPr sz="1100" spc="10" dirty="0">
                <a:latin typeface="SimSun"/>
                <a:cs typeface="SimSun"/>
              </a:rPr>
              <a:t> </a:t>
            </a:r>
            <a:r>
              <a:rPr sz="1100" spc="20" dirty="0">
                <a:latin typeface="SimSun"/>
                <a:cs typeface="SimSun"/>
              </a:rPr>
              <a:t>http.server</a:t>
            </a:r>
            <a:r>
              <a:rPr sz="1100" spc="10" dirty="0">
                <a:latin typeface="SimSun"/>
                <a:cs typeface="SimSun"/>
              </a:rPr>
              <a:t> </a:t>
            </a:r>
            <a:r>
              <a:rPr sz="1100" spc="20" dirty="0">
                <a:solidFill>
                  <a:srgbClr val="666666"/>
                </a:solidFill>
                <a:latin typeface="SimSun"/>
                <a:cs typeface="SimSun"/>
              </a:rPr>
              <a:t>8000</a:t>
            </a:r>
            <a:endParaRPr sz="1100" dirty="0">
              <a:latin typeface="SimSun"/>
              <a:cs typeface="SimSun"/>
            </a:endParaRPr>
          </a:p>
        </p:txBody>
      </p:sp>
      <p:pic>
        <p:nvPicPr>
          <p:cNvPr id="11" name="object 11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98209" y="1609547"/>
            <a:ext cx="65201" cy="65201"/>
          </a:xfrm>
          <a:prstGeom prst="rect">
            <a:avLst/>
          </a:prstGeom>
        </p:spPr>
      </p:pic>
      <p:sp>
        <p:nvSpPr>
          <p:cNvPr id="12" name="object 12"/>
          <p:cNvSpPr txBox="1"/>
          <p:nvPr/>
        </p:nvSpPr>
        <p:spPr>
          <a:xfrm>
            <a:off x="686700" y="1521984"/>
            <a:ext cx="3675749" cy="19960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5299"/>
              </a:lnSpc>
              <a:spcBef>
                <a:spcPts val="100"/>
              </a:spcBef>
            </a:pPr>
            <a:r>
              <a:rPr sz="1100" b="1" u="sng" spc="30" dirty="0">
                <a:solidFill>
                  <a:srgbClr val="00B050"/>
                </a:solidFill>
                <a:latin typeface="Tahoma"/>
                <a:cs typeface="Tahoma"/>
              </a:rPr>
              <a:t>VS</a:t>
            </a:r>
            <a:r>
              <a:rPr sz="1100" b="1" u="sng" spc="5" dirty="0">
                <a:solidFill>
                  <a:srgbClr val="00B050"/>
                </a:solidFill>
                <a:latin typeface="Tahoma"/>
                <a:cs typeface="Tahoma"/>
              </a:rPr>
              <a:t> </a:t>
            </a:r>
            <a:r>
              <a:rPr sz="1100" b="1" u="sng" spc="-35" dirty="0">
                <a:solidFill>
                  <a:srgbClr val="00B050"/>
                </a:solidFill>
                <a:latin typeface="Tahoma"/>
                <a:cs typeface="Tahoma"/>
              </a:rPr>
              <a:t>Code</a:t>
            </a:r>
            <a:r>
              <a:rPr sz="1100" b="1" u="sng" spc="10" dirty="0">
                <a:solidFill>
                  <a:srgbClr val="00B050"/>
                </a:solidFill>
                <a:latin typeface="Tahoma"/>
                <a:cs typeface="Tahoma"/>
              </a:rPr>
              <a:t> </a:t>
            </a:r>
            <a:r>
              <a:rPr sz="1100" b="1" u="sng" spc="-35" dirty="0">
                <a:solidFill>
                  <a:srgbClr val="00B050"/>
                </a:solidFill>
                <a:latin typeface="Tahoma"/>
                <a:cs typeface="Tahoma"/>
              </a:rPr>
              <a:t>rozšíření</a:t>
            </a:r>
            <a:r>
              <a:rPr sz="1100" b="1" u="sng" spc="10" dirty="0">
                <a:solidFill>
                  <a:srgbClr val="00B050"/>
                </a:solidFill>
                <a:latin typeface="Tahoma"/>
                <a:cs typeface="Tahoma"/>
              </a:rPr>
              <a:t> </a:t>
            </a:r>
            <a:r>
              <a:rPr sz="1100" b="1" u="sng" spc="-25" dirty="0">
                <a:solidFill>
                  <a:srgbClr val="00B050"/>
                </a:solidFill>
                <a:latin typeface="Tahoma"/>
                <a:cs typeface="Tahoma"/>
              </a:rPr>
              <a:t>Live</a:t>
            </a:r>
            <a:r>
              <a:rPr sz="1100" b="1" u="sng" spc="10" dirty="0">
                <a:solidFill>
                  <a:srgbClr val="00B050"/>
                </a:solidFill>
                <a:latin typeface="Tahoma"/>
                <a:cs typeface="Tahoma"/>
              </a:rPr>
              <a:t> </a:t>
            </a:r>
            <a:r>
              <a:rPr sz="1100" b="1" u="sng" spc="-50" dirty="0">
                <a:solidFill>
                  <a:srgbClr val="00B050"/>
                </a:solidFill>
                <a:latin typeface="Tahoma"/>
                <a:cs typeface="Tahoma"/>
              </a:rPr>
              <a:t>Server</a:t>
            </a:r>
            <a:r>
              <a:rPr sz="1100" b="1" u="sng" spc="10" dirty="0">
                <a:solidFill>
                  <a:srgbClr val="00B050"/>
                </a:solidFill>
                <a:latin typeface="Tahoma"/>
                <a:cs typeface="Tahoma"/>
              </a:rPr>
              <a:t> </a:t>
            </a:r>
            <a:r>
              <a:rPr sz="1100" b="1" u="sng" spc="20" dirty="0">
                <a:solidFill>
                  <a:srgbClr val="00B050"/>
                </a:solidFill>
                <a:latin typeface="Tahoma"/>
                <a:cs typeface="Tahoma"/>
              </a:rPr>
              <a:t>(</a:t>
            </a:r>
            <a:r>
              <a:rPr sz="1100" b="1" u="sng" spc="20" dirty="0" err="1">
                <a:solidFill>
                  <a:srgbClr val="00B050"/>
                </a:solidFill>
                <a:latin typeface="SimSun"/>
                <a:cs typeface="SimSun"/>
              </a:rPr>
              <a:t>ritwickdey.liveserver</a:t>
            </a:r>
            <a:r>
              <a:rPr sz="1100" b="1" u="sng" spc="20" dirty="0">
                <a:solidFill>
                  <a:srgbClr val="00B050"/>
                </a:solidFill>
                <a:latin typeface="Tahoma"/>
                <a:cs typeface="Tahoma"/>
              </a:rPr>
              <a:t>)</a:t>
            </a:r>
            <a:endParaRPr sz="1100" b="1" u="sng" dirty="0">
              <a:solidFill>
                <a:srgbClr val="00B050"/>
              </a:solidFill>
              <a:latin typeface="SimSun"/>
              <a:cs typeface="SimSun"/>
            </a:endParaRPr>
          </a:p>
        </p:txBody>
      </p:sp>
      <p:pic>
        <p:nvPicPr>
          <p:cNvPr id="13" name="object 13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81388" y="2166420"/>
            <a:ext cx="65201" cy="65201"/>
          </a:xfrm>
          <a:prstGeom prst="rect">
            <a:avLst/>
          </a:prstGeom>
        </p:spPr>
      </p:pic>
      <p:sp>
        <p:nvSpPr>
          <p:cNvPr id="16" name="object 16"/>
          <p:cNvSpPr txBox="1"/>
          <p:nvPr/>
        </p:nvSpPr>
        <p:spPr>
          <a:xfrm>
            <a:off x="2399296" y="3319340"/>
            <a:ext cx="387350" cy="134620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5"/>
              </a:spcBef>
            </a:pPr>
            <a:r>
              <a:rPr sz="600" b="1" spc="-20" dirty="0">
                <a:solidFill>
                  <a:srgbClr val="FFFFFF"/>
                </a:solidFill>
                <a:latin typeface="Arial"/>
                <a:cs typeface="Arial"/>
                <a:hlinkClick r:id="rId5" action="ppaction://hlinksldjump"/>
              </a:rPr>
              <a:t>JavaScript</a:t>
            </a:r>
            <a:endParaRPr sz="600">
              <a:latin typeface="Arial"/>
              <a:cs typeface="Arial"/>
            </a:endParaRPr>
          </a:p>
        </p:txBody>
      </p:sp>
      <p:sp>
        <p:nvSpPr>
          <p:cNvPr id="17" name="object 8">
            <a:extLst>
              <a:ext uri="{FF2B5EF4-FFF2-40B4-BE49-F238E27FC236}">
                <a16:creationId xmlns:a16="http://schemas.microsoft.com/office/drawing/2014/main" id="{D3A181C3-D9AD-4EBB-AD85-DA8FE8580C43}"/>
              </a:ext>
            </a:extLst>
          </p:cNvPr>
          <p:cNvSpPr txBox="1"/>
          <p:nvPr/>
        </p:nvSpPr>
        <p:spPr>
          <a:xfrm>
            <a:off x="689055" y="1797615"/>
            <a:ext cx="2622550" cy="2004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5299"/>
              </a:lnSpc>
              <a:spcBef>
                <a:spcPts val="100"/>
              </a:spcBef>
            </a:pPr>
            <a:r>
              <a:rPr lang="sk-SK" sz="1100" spc="-55" dirty="0">
                <a:latin typeface="Tahoma"/>
                <a:cs typeface="Tahoma"/>
              </a:rPr>
              <a:t>Prípadne: </a:t>
            </a:r>
            <a:endParaRPr sz="1100" dirty="0">
              <a:latin typeface="Tahoma"/>
              <a:cs typeface="Tahoma"/>
            </a:endParaRPr>
          </a:p>
        </p:txBody>
      </p:sp>
      <p:sp>
        <p:nvSpPr>
          <p:cNvPr id="18" name="object 12">
            <a:extLst>
              <a:ext uri="{FF2B5EF4-FFF2-40B4-BE49-F238E27FC236}">
                <a16:creationId xmlns:a16="http://schemas.microsoft.com/office/drawing/2014/main" id="{7C005C75-A8DB-408C-B404-C65BF7D1BC98}"/>
              </a:ext>
            </a:extLst>
          </p:cNvPr>
          <p:cNvSpPr txBox="1"/>
          <p:nvPr/>
        </p:nvSpPr>
        <p:spPr>
          <a:xfrm>
            <a:off x="930947" y="2065367"/>
            <a:ext cx="3675749" cy="2021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5299"/>
              </a:lnSpc>
              <a:spcBef>
                <a:spcPts val="100"/>
              </a:spcBef>
            </a:pPr>
            <a:r>
              <a:rPr lang="sk-SK" sz="1100" spc="-55" dirty="0">
                <a:latin typeface="Tahoma"/>
                <a:cs typeface="Tahoma"/>
              </a:rPr>
              <a:t>NPM knižnica http-server</a:t>
            </a:r>
            <a:endParaRPr sz="1100" spc="-55" dirty="0">
              <a:latin typeface="Tahoma"/>
              <a:cs typeface="Tahoma"/>
            </a:endParaRPr>
          </a:p>
        </p:txBody>
      </p:sp>
      <p:pic>
        <p:nvPicPr>
          <p:cNvPr id="19" name="object 11">
            <a:extLst>
              <a:ext uri="{FF2B5EF4-FFF2-40B4-BE49-F238E27FC236}">
                <a16:creationId xmlns:a16="http://schemas.microsoft.com/office/drawing/2014/main" id="{8ACAA568-506A-44FB-9738-1A146EBC9083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4853" y="1879644"/>
            <a:ext cx="65201" cy="65201"/>
          </a:xfrm>
          <a:prstGeom prst="rect">
            <a:avLst/>
          </a:prstGeom>
        </p:spPr>
      </p:pic>
      <p:pic>
        <p:nvPicPr>
          <p:cNvPr id="20" name="object 13">
            <a:extLst>
              <a:ext uri="{FF2B5EF4-FFF2-40B4-BE49-F238E27FC236}">
                <a16:creationId xmlns:a16="http://schemas.microsoft.com/office/drawing/2014/main" id="{76E9051C-1253-4DB5-A3BC-FDEF5E521F39}"/>
              </a:ext>
            </a:extLst>
          </p:cNvPr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81388" y="2461120"/>
            <a:ext cx="65201" cy="65201"/>
          </a:xfrm>
          <a:prstGeom prst="rect">
            <a:avLst/>
          </a:prstGeom>
        </p:spPr>
      </p:pic>
      <p:sp>
        <p:nvSpPr>
          <p:cNvPr id="15" name="object 12">
            <a:extLst>
              <a:ext uri="{FF2B5EF4-FFF2-40B4-BE49-F238E27FC236}">
                <a16:creationId xmlns:a16="http://schemas.microsoft.com/office/drawing/2014/main" id="{2BFFB18F-BAC5-532E-07D6-2A66D19FFF0F}"/>
              </a:ext>
            </a:extLst>
          </p:cNvPr>
          <p:cNvSpPr txBox="1"/>
          <p:nvPr/>
        </p:nvSpPr>
        <p:spPr>
          <a:xfrm>
            <a:off x="932198" y="2363502"/>
            <a:ext cx="1526503" cy="2021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5299"/>
              </a:lnSpc>
              <a:spcBef>
                <a:spcPts val="100"/>
              </a:spcBef>
            </a:pPr>
            <a:r>
              <a:rPr lang="sk-SK" sz="1100" spc="-55" dirty="0" err="1">
                <a:latin typeface="Tahoma"/>
                <a:cs typeface="Tahoma"/>
              </a:rPr>
              <a:t>pip</a:t>
            </a:r>
            <a:r>
              <a:rPr lang="sk-SK" sz="1100" spc="-55" dirty="0">
                <a:latin typeface="Tahoma"/>
                <a:cs typeface="Tahoma"/>
              </a:rPr>
              <a:t> knižnica http-server</a:t>
            </a:r>
            <a:endParaRPr sz="1100" spc="-55" dirty="0">
              <a:latin typeface="Tahoma"/>
              <a:cs typeface="Tahoma"/>
            </a:endParaRPr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6E43C503-7914-DC89-BACE-CFEC4794816D}"/>
              </a:ext>
            </a:extLst>
          </p:cNvPr>
          <p:cNvSpPr txBox="1"/>
          <p:nvPr/>
        </p:nvSpPr>
        <p:spPr>
          <a:xfrm>
            <a:off x="2458700" y="2060984"/>
            <a:ext cx="2136103" cy="221855"/>
          </a:xfrm>
          <a:prstGeom prst="rect">
            <a:avLst/>
          </a:prstGeom>
          <a:solidFill>
            <a:srgbClr val="F2F2F2"/>
          </a:solidFill>
          <a:ln w="5060">
            <a:solidFill>
              <a:srgbClr val="BFBFBF"/>
            </a:solidFill>
          </a:ln>
        </p:spPr>
        <p:txBody>
          <a:bodyPr vert="horz" wrap="square" lIns="0" tIns="52069" rIns="0" bIns="0" rtlCol="0">
            <a:spAutoFit/>
          </a:bodyPr>
          <a:lstStyle/>
          <a:p>
            <a:pPr marL="128905">
              <a:lnSpc>
                <a:spcPct val="100000"/>
              </a:lnSpc>
              <a:spcBef>
                <a:spcPts val="409"/>
              </a:spcBef>
            </a:pPr>
            <a:r>
              <a:rPr sz="1100" spc="20" dirty="0">
                <a:latin typeface="SimSun"/>
                <a:cs typeface="SimSun"/>
              </a:rPr>
              <a:t>http</a:t>
            </a:r>
            <a:r>
              <a:rPr lang="sk-SK" sz="1100" spc="20" dirty="0">
                <a:latin typeface="SimSun"/>
                <a:cs typeface="SimSun"/>
              </a:rPr>
              <a:t>-</a:t>
            </a:r>
            <a:r>
              <a:rPr sz="1100" spc="20" dirty="0">
                <a:latin typeface="SimSun"/>
                <a:cs typeface="SimSun"/>
              </a:rPr>
              <a:t>server</a:t>
            </a:r>
            <a:r>
              <a:rPr sz="1100" spc="10" dirty="0">
                <a:latin typeface="SimSun"/>
                <a:cs typeface="SimSun"/>
              </a:rPr>
              <a:t> </a:t>
            </a:r>
            <a:r>
              <a:rPr lang="sk-SK" sz="1100" spc="10" dirty="0">
                <a:latin typeface="SimSun"/>
                <a:cs typeface="SimSun"/>
              </a:rPr>
              <a:t>–p </a:t>
            </a:r>
            <a:r>
              <a:rPr sz="1100" spc="20" dirty="0">
                <a:solidFill>
                  <a:srgbClr val="666666"/>
                </a:solidFill>
                <a:latin typeface="SimSun"/>
                <a:cs typeface="SimSun"/>
              </a:rPr>
              <a:t>8000</a:t>
            </a:r>
            <a:endParaRPr sz="1100" dirty="0">
              <a:latin typeface="SimSun"/>
              <a:cs typeface="SimSun"/>
            </a:endParaRPr>
          </a:p>
        </p:txBody>
      </p:sp>
    </p:spTree>
  </p:cSld>
  <p:clrMapOvr>
    <a:masterClrMapping/>
  </p:clrMapOvr>
  <p:transition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50"/>
            <a:ext cx="2304415" cy="554990"/>
          </a:xfrm>
          <a:custGeom>
            <a:avLst/>
            <a:gdLst/>
            <a:ahLst/>
            <a:cxnLst/>
            <a:rect l="l" t="t" r="r" b="b"/>
            <a:pathLst>
              <a:path w="2304415" h="554990">
                <a:moveTo>
                  <a:pt x="2303995" y="0"/>
                </a:moveTo>
                <a:lnTo>
                  <a:pt x="0" y="0"/>
                </a:lnTo>
                <a:lnTo>
                  <a:pt x="0" y="554469"/>
                </a:lnTo>
                <a:lnTo>
                  <a:pt x="2303995" y="554469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551991"/>
            <a:ext cx="4607940" cy="30878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54698" y="549475"/>
            <a:ext cx="102489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165" dirty="0">
                <a:solidFill>
                  <a:srgbClr val="FFFFFF"/>
                </a:solidFill>
                <a:latin typeface="Georgia"/>
                <a:cs typeface="Georgia"/>
              </a:rPr>
              <a:t>O</a:t>
            </a:r>
            <a:r>
              <a:rPr sz="1400" cap="small" spc="110" dirty="0">
                <a:solidFill>
                  <a:srgbClr val="FFFFFF"/>
                </a:solidFill>
                <a:latin typeface="Georgia"/>
                <a:cs typeface="Georgia"/>
              </a:rPr>
              <a:t>per</a:t>
            </a:r>
            <a:r>
              <a:rPr sz="1400" cap="small" spc="10" dirty="0">
                <a:solidFill>
                  <a:srgbClr val="FFFFFF"/>
                </a:solidFill>
                <a:latin typeface="Georgia"/>
                <a:cs typeface="Georgia"/>
              </a:rPr>
              <a:t>á</a:t>
            </a:r>
            <a:r>
              <a:rPr sz="1400" cap="small" spc="114" dirty="0">
                <a:solidFill>
                  <a:srgbClr val="FFFFFF"/>
                </a:solidFill>
                <a:latin typeface="Georgia"/>
                <a:cs typeface="Georgia"/>
              </a:rPr>
              <a:t>to</a:t>
            </a:r>
            <a:r>
              <a:rPr sz="1400" cap="small" spc="20" dirty="0">
                <a:solidFill>
                  <a:srgbClr val="FFFFFF"/>
                </a:solidFill>
                <a:latin typeface="Georgia"/>
                <a:cs typeface="Georgia"/>
              </a:rPr>
              <a:t>r</a:t>
            </a:r>
            <a:r>
              <a:rPr sz="1400" cap="small" spc="200" dirty="0">
                <a:solidFill>
                  <a:srgbClr val="FFFFFF"/>
                </a:solidFill>
                <a:latin typeface="Georgia"/>
                <a:cs typeface="Georgia"/>
              </a:rPr>
              <a:t>y</a:t>
            </a:r>
            <a:endParaRPr sz="1400">
              <a:latin typeface="Georgia"/>
              <a:cs typeface="Georgia"/>
            </a:endParaRPr>
          </a:p>
        </p:txBody>
      </p:sp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2615" y="1097965"/>
            <a:ext cx="65201" cy="65201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02615" y="1287741"/>
            <a:ext cx="65201" cy="65201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92378" y="1477556"/>
            <a:ext cx="52527" cy="52527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92378" y="1781225"/>
            <a:ext cx="52527" cy="52527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2615" y="2565654"/>
            <a:ext cx="65201" cy="65201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92378" y="2755468"/>
            <a:ext cx="52527" cy="52527"/>
          </a:xfrm>
          <a:prstGeom prst="rect">
            <a:avLst/>
          </a:prstGeom>
        </p:spPr>
      </p:pic>
      <p:pic>
        <p:nvPicPr>
          <p:cNvPr id="13" name="object 13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92378" y="2907296"/>
            <a:ext cx="52527" cy="52527"/>
          </a:xfrm>
          <a:prstGeom prst="rect">
            <a:avLst/>
          </a:prstGeom>
        </p:spPr>
      </p:pic>
      <p:pic>
        <p:nvPicPr>
          <p:cNvPr id="14" name="object 14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92378" y="3059125"/>
            <a:ext cx="52527" cy="52527"/>
          </a:xfrm>
          <a:prstGeom prst="rect">
            <a:avLst/>
          </a:prstGeom>
        </p:spPr>
      </p:pic>
      <p:sp>
        <p:nvSpPr>
          <p:cNvPr id="15" name="object 15"/>
          <p:cNvSpPr txBox="1"/>
          <p:nvPr/>
        </p:nvSpPr>
        <p:spPr>
          <a:xfrm>
            <a:off x="624395" y="990915"/>
            <a:ext cx="3547110" cy="263187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43890">
              <a:lnSpc>
                <a:spcPct val="113199"/>
              </a:lnSpc>
              <a:spcBef>
                <a:spcPts val="100"/>
              </a:spcBef>
            </a:pPr>
            <a:r>
              <a:rPr sz="1100" spc="-40" dirty="0">
                <a:latin typeface="Tahoma"/>
                <a:cs typeface="Tahoma"/>
              </a:rPr>
              <a:t>standardní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aritmetické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operace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5" dirty="0">
                <a:latin typeface="Tahoma"/>
                <a:cs typeface="Tahoma"/>
              </a:rPr>
              <a:t>(+,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-,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*,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45" dirty="0">
                <a:latin typeface="Tahoma"/>
                <a:cs typeface="Tahoma"/>
              </a:rPr>
              <a:t>/,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85" dirty="0">
                <a:latin typeface="Tahoma"/>
                <a:cs typeface="Tahoma"/>
              </a:rPr>
              <a:t>%) </a:t>
            </a:r>
            <a:r>
              <a:rPr sz="1100" spc="-80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provnávání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hodnot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5" dirty="0">
                <a:latin typeface="Tahoma"/>
                <a:cs typeface="Tahoma"/>
              </a:rPr>
              <a:t>(&gt;,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20" dirty="0">
                <a:latin typeface="Tahoma"/>
                <a:cs typeface="Tahoma"/>
              </a:rPr>
              <a:t>&gt;=,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5" dirty="0">
                <a:latin typeface="Tahoma"/>
                <a:cs typeface="Tahoma"/>
              </a:rPr>
              <a:t>&lt;,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20" dirty="0">
                <a:latin typeface="Tahoma"/>
                <a:cs typeface="Tahoma"/>
              </a:rPr>
              <a:t>&lt;=,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25" dirty="0">
                <a:latin typeface="Tahoma"/>
                <a:cs typeface="Tahoma"/>
              </a:rPr>
              <a:t>===,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20" dirty="0">
                <a:latin typeface="Tahoma"/>
                <a:cs typeface="Tahoma"/>
              </a:rPr>
              <a:t>!==)</a:t>
            </a:r>
            <a:endParaRPr sz="1100" dirty="0">
              <a:latin typeface="Tahoma"/>
              <a:cs typeface="Tahoma"/>
            </a:endParaRPr>
          </a:p>
          <a:p>
            <a:pPr marL="289560">
              <a:lnSpc>
                <a:spcPct val="100000"/>
              </a:lnSpc>
              <a:spcBef>
                <a:spcPts val="175"/>
              </a:spcBef>
            </a:pPr>
            <a:r>
              <a:rPr sz="1000" b="1" spc="-30" dirty="0">
                <a:latin typeface="Arial"/>
                <a:cs typeface="Arial"/>
              </a:rPr>
              <a:t>používejte</a:t>
            </a:r>
            <a:r>
              <a:rPr sz="1000" b="1" spc="35" dirty="0">
                <a:latin typeface="Arial"/>
                <a:cs typeface="Arial"/>
              </a:rPr>
              <a:t> </a:t>
            </a:r>
            <a:r>
              <a:rPr sz="1000" spc="45" dirty="0">
                <a:latin typeface="Tahoma"/>
                <a:cs typeface="Tahoma"/>
              </a:rPr>
              <a:t>===</a:t>
            </a:r>
            <a:r>
              <a:rPr sz="1000" spc="5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a</a:t>
            </a:r>
            <a:r>
              <a:rPr sz="1000" dirty="0">
                <a:latin typeface="Tahoma"/>
                <a:cs typeface="Tahoma"/>
              </a:rPr>
              <a:t> </a:t>
            </a:r>
            <a:r>
              <a:rPr sz="1000" spc="25" dirty="0">
                <a:latin typeface="Tahoma"/>
                <a:cs typeface="Tahoma"/>
              </a:rPr>
              <a:t>!==</a:t>
            </a:r>
            <a:endParaRPr sz="1000" dirty="0">
              <a:latin typeface="Tahoma"/>
              <a:cs typeface="Tahoma"/>
            </a:endParaRPr>
          </a:p>
          <a:p>
            <a:pPr marL="289560">
              <a:lnSpc>
                <a:spcPct val="100000"/>
              </a:lnSpc>
              <a:spcBef>
                <a:spcPts val="195"/>
              </a:spcBef>
            </a:pPr>
            <a:r>
              <a:rPr sz="800" spc="-20" dirty="0">
                <a:latin typeface="Microsoft Sans Serif"/>
                <a:cs typeface="Microsoft Sans Serif"/>
              </a:rPr>
              <a:t>porovnává</a:t>
            </a:r>
            <a:r>
              <a:rPr sz="800" spc="60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hodnoty</a:t>
            </a:r>
            <a:r>
              <a:rPr sz="800" spc="60" dirty="0">
                <a:latin typeface="Microsoft Sans Serif"/>
                <a:cs typeface="Microsoft Sans Serif"/>
              </a:rPr>
              <a:t> </a:t>
            </a:r>
            <a:r>
              <a:rPr sz="800" spc="-10" dirty="0">
                <a:latin typeface="Microsoft Sans Serif"/>
                <a:cs typeface="Microsoft Sans Serif"/>
              </a:rPr>
              <a:t>stejných</a:t>
            </a:r>
            <a:r>
              <a:rPr sz="800" spc="65" dirty="0">
                <a:latin typeface="Microsoft Sans Serif"/>
                <a:cs typeface="Microsoft Sans Serif"/>
              </a:rPr>
              <a:t> </a:t>
            </a:r>
            <a:r>
              <a:rPr sz="800" spc="-5" dirty="0">
                <a:latin typeface="Microsoft Sans Serif"/>
                <a:cs typeface="Microsoft Sans Serif"/>
              </a:rPr>
              <a:t>datových</a:t>
            </a:r>
            <a:r>
              <a:rPr sz="800" spc="65" dirty="0">
                <a:latin typeface="Microsoft Sans Serif"/>
                <a:cs typeface="Microsoft Sans Serif"/>
              </a:rPr>
              <a:t> </a:t>
            </a:r>
            <a:r>
              <a:rPr sz="800" spc="5" dirty="0">
                <a:latin typeface="Microsoft Sans Serif"/>
                <a:cs typeface="Microsoft Sans Serif"/>
              </a:rPr>
              <a:t>typů</a:t>
            </a:r>
            <a:endParaRPr sz="800" dirty="0">
              <a:latin typeface="Microsoft Sans Serif"/>
              <a:cs typeface="Microsoft Sans Serif"/>
            </a:endParaRPr>
          </a:p>
          <a:p>
            <a:pPr marL="289560">
              <a:lnSpc>
                <a:spcPct val="100000"/>
              </a:lnSpc>
              <a:spcBef>
                <a:spcPts val="35"/>
              </a:spcBef>
            </a:pPr>
            <a:r>
              <a:rPr sz="1000" b="1" spc="-35" dirty="0">
                <a:latin typeface="Arial"/>
                <a:cs typeface="Arial"/>
              </a:rPr>
              <a:t>nepoužívejte</a:t>
            </a:r>
            <a:r>
              <a:rPr sz="1000" b="1" spc="60" dirty="0">
                <a:latin typeface="Arial"/>
                <a:cs typeface="Arial"/>
              </a:rPr>
              <a:t> </a:t>
            </a:r>
            <a:r>
              <a:rPr sz="1000" spc="20" dirty="0">
                <a:latin typeface="Tahoma"/>
                <a:cs typeface="Tahoma"/>
              </a:rPr>
              <a:t>==, </a:t>
            </a:r>
            <a:r>
              <a:rPr sz="1000" spc="15" dirty="0">
                <a:latin typeface="Tahoma"/>
                <a:cs typeface="Tahoma"/>
              </a:rPr>
              <a:t>!=</a:t>
            </a:r>
            <a:r>
              <a:rPr sz="1000" spc="20" dirty="0">
                <a:latin typeface="Tahoma"/>
                <a:cs typeface="Tahoma"/>
              </a:rPr>
              <a:t> </a:t>
            </a:r>
            <a:r>
              <a:rPr sz="1000" spc="-25" dirty="0">
                <a:latin typeface="Tahoma"/>
                <a:cs typeface="Tahoma"/>
              </a:rPr>
              <a:t>(pokud</a:t>
            </a:r>
            <a:r>
              <a:rPr sz="1000" spc="20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nevíte</a:t>
            </a:r>
            <a:r>
              <a:rPr sz="1000" spc="20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co</a:t>
            </a:r>
            <a:r>
              <a:rPr sz="1000" spc="20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děláte)</a:t>
            </a:r>
            <a:endParaRPr sz="1000" dirty="0">
              <a:latin typeface="Tahoma"/>
              <a:cs typeface="Tahoma"/>
            </a:endParaRPr>
          </a:p>
          <a:p>
            <a:pPr marL="289560" marR="5080">
              <a:lnSpc>
                <a:spcPts val="1200"/>
              </a:lnSpc>
              <a:spcBef>
                <a:spcPts val="35"/>
              </a:spcBef>
            </a:pPr>
            <a:r>
              <a:rPr sz="800" spc="20" dirty="0">
                <a:solidFill>
                  <a:srgbClr val="BA2121"/>
                </a:solidFill>
                <a:latin typeface="SimSun"/>
                <a:cs typeface="SimSun"/>
              </a:rPr>
              <a:t>"0"</a:t>
            </a:r>
            <a:r>
              <a:rPr sz="800" spc="25" dirty="0">
                <a:solidFill>
                  <a:srgbClr val="BA2121"/>
                </a:solidFill>
                <a:latin typeface="SimSun"/>
                <a:cs typeface="SimSun"/>
              </a:rPr>
              <a:t> </a:t>
            </a:r>
            <a:r>
              <a:rPr sz="800" spc="20" dirty="0">
                <a:solidFill>
                  <a:srgbClr val="666666"/>
                </a:solidFill>
                <a:latin typeface="SimSun"/>
                <a:cs typeface="SimSun"/>
              </a:rPr>
              <a:t>==</a:t>
            </a:r>
            <a:r>
              <a:rPr sz="800" spc="25" dirty="0">
                <a:solidFill>
                  <a:srgbClr val="666666"/>
                </a:solidFill>
                <a:latin typeface="SimSun"/>
                <a:cs typeface="SimSun"/>
              </a:rPr>
              <a:t> </a:t>
            </a:r>
            <a:r>
              <a:rPr sz="800" spc="20" dirty="0">
                <a:solidFill>
                  <a:srgbClr val="666666"/>
                </a:solidFill>
                <a:latin typeface="SimSun"/>
                <a:cs typeface="SimSun"/>
              </a:rPr>
              <a:t>0</a:t>
            </a:r>
            <a:r>
              <a:rPr sz="800" spc="-114" dirty="0">
                <a:solidFill>
                  <a:srgbClr val="666666"/>
                </a:solidFill>
                <a:latin typeface="SimSun"/>
                <a:cs typeface="SimSun"/>
              </a:rPr>
              <a:t> </a:t>
            </a:r>
            <a:r>
              <a:rPr sz="800" i="1" spc="45" dirty="0">
                <a:latin typeface="Times New Roman"/>
                <a:cs typeface="Times New Roman"/>
              </a:rPr>
              <a:t>→</a:t>
            </a:r>
            <a:r>
              <a:rPr sz="800" i="1" spc="85" dirty="0">
                <a:latin typeface="Times New Roman"/>
                <a:cs typeface="Times New Roman"/>
              </a:rPr>
              <a:t> </a:t>
            </a:r>
            <a:r>
              <a:rPr sz="800" spc="15" dirty="0">
                <a:latin typeface="Microsoft Sans Serif"/>
                <a:cs typeface="Microsoft Sans Serif"/>
              </a:rPr>
              <a:t>vrátí</a:t>
            </a:r>
            <a:r>
              <a:rPr sz="800" spc="70" dirty="0">
                <a:latin typeface="Microsoft Sans Serif"/>
                <a:cs typeface="Microsoft Sans Serif"/>
              </a:rPr>
              <a:t> </a:t>
            </a:r>
            <a:r>
              <a:rPr sz="800" spc="5" dirty="0">
                <a:latin typeface="Microsoft Sans Serif"/>
                <a:cs typeface="Microsoft Sans Serif"/>
              </a:rPr>
              <a:t>true,</a:t>
            </a:r>
            <a:r>
              <a:rPr sz="800" spc="70" dirty="0">
                <a:latin typeface="Microsoft Sans Serif"/>
                <a:cs typeface="Microsoft Sans Serif"/>
              </a:rPr>
              <a:t> </a:t>
            </a:r>
            <a:r>
              <a:rPr sz="800" spc="-20" dirty="0">
                <a:latin typeface="Microsoft Sans Serif"/>
                <a:cs typeface="Microsoft Sans Serif"/>
              </a:rPr>
              <a:t>často</a:t>
            </a:r>
            <a:r>
              <a:rPr sz="800" spc="70" dirty="0">
                <a:latin typeface="Microsoft Sans Serif"/>
                <a:cs typeface="Microsoft Sans Serif"/>
              </a:rPr>
              <a:t> </a:t>
            </a:r>
            <a:r>
              <a:rPr sz="800" spc="-20" dirty="0">
                <a:latin typeface="Microsoft Sans Serif"/>
                <a:cs typeface="Microsoft Sans Serif"/>
              </a:rPr>
              <a:t>má</a:t>
            </a:r>
            <a:r>
              <a:rPr sz="800" spc="70" dirty="0">
                <a:latin typeface="Microsoft Sans Serif"/>
                <a:cs typeface="Microsoft Sans Serif"/>
              </a:rPr>
              <a:t> </a:t>
            </a:r>
            <a:r>
              <a:rPr sz="800" spc="-30" dirty="0">
                <a:latin typeface="Microsoft Sans Serif"/>
                <a:cs typeface="Microsoft Sans Serif"/>
              </a:rPr>
              <a:t>ale</a:t>
            </a:r>
            <a:r>
              <a:rPr sz="800" spc="70" dirty="0">
                <a:latin typeface="Microsoft Sans Serif"/>
                <a:cs typeface="Microsoft Sans Serif"/>
              </a:rPr>
              <a:t> </a:t>
            </a:r>
            <a:r>
              <a:rPr sz="800" spc="-20" dirty="0">
                <a:solidFill>
                  <a:srgbClr val="00008A"/>
                </a:solidFill>
                <a:latin typeface="Microsoft Sans Serif"/>
                <a:cs typeface="Microsoft Sans Serif"/>
                <a:hlinkClick r:id="rId6"/>
              </a:rPr>
              <a:t>nepředvídatelné</a:t>
            </a:r>
            <a:r>
              <a:rPr sz="800" spc="70" dirty="0">
                <a:solidFill>
                  <a:srgbClr val="00008A"/>
                </a:solidFill>
                <a:latin typeface="Microsoft Sans Serif"/>
                <a:cs typeface="Microsoft Sans Serif"/>
                <a:hlinkClick r:id="rId6"/>
              </a:rPr>
              <a:t> </a:t>
            </a:r>
            <a:r>
              <a:rPr sz="800" spc="-10" dirty="0">
                <a:solidFill>
                  <a:srgbClr val="00008A"/>
                </a:solidFill>
                <a:latin typeface="Microsoft Sans Serif"/>
                <a:cs typeface="Microsoft Sans Serif"/>
                <a:hlinkClick r:id="rId6"/>
              </a:rPr>
              <a:t>chování</a:t>
            </a:r>
            <a:r>
              <a:rPr sz="800" spc="-10" dirty="0">
                <a:latin typeface="Microsoft Sans Serif"/>
                <a:cs typeface="Microsoft Sans Serif"/>
              </a:rPr>
              <a:t>,</a:t>
            </a:r>
            <a:r>
              <a:rPr sz="800" spc="70" dirty="0">
                <a:latin typeface="Microsoft Sans Serif"/>
                <a:cs typeface="Microsoft Sans Serif"/>
              </a:rPr>
              <a:t> </a:t>
            </a:r>
            <a:r>
              <a:rPr sz="800" spc="5" dirty="0">
                <a:latin typeface="Microsoft Sans Serif"/>
                <a:cs typeface="Microsoft Sans Serif"/>
              </a:rPr>
              <a:t>proto</a:t>
            </a:r>
            <a:r>
              <a:rPr sz="800" spc="70" dirty="0">
                <a:latin typeface="Microsoft Sans Serif"/>
                <a:cs typeface="Microsoft Sans Serif"/>
              </a:rPr>
              <a:t> </a:t>
            </a:r>
            <a:r>
              <a:rPr sz="800" spc="-15" dirty="0">
                <a:latin typeface="Microsoft Sans Serif"/>
                <a:cs typeface="Microsoft Sans Serif"/>
              </a:rPr>
              <a:t>pro </a:t>
            </a:r>
            <a:r>
              <a:rPr sz="800" spc="-200" dirty="0">
                <a:latin typeface="Microsoft Sans Serif"/>
                <a:cs typeface="Microsoft Sans Serif"/>
              </a:rPr>
              <a:t> </a:t>
            </a:r>
            <a:r>
              <a:rPr sz="800" spc="-10" dirty="0">
                <a:latin typeface="Microsoft Sans Serif"/>
                <a:cs typeface="Microsoft Sans Serif"/>
              </a:rPr>
              <a:t>porovnání</a:t>
            </a:r>
            <a:r>
              <a:rPr sz="800" spc="-5" dirty="0">
                <a:latin typeface="Microsoft Sans Serif"/>
                <a:cs typeface="Microsoft Sans Serif"/>
              </a:rPr>
              <a:t> </a:t>
            </a:r>
            <a:r>
              <a:rPr sz="800" spc="5" dirty="0">
                <a:latin typeface="Microsoft Sans Serif"/>
                <a:cs typeface="Microsoft Sans Serif"/>
              </a:rPr>
              <a:t>hodnot </a:t>
            </a:r>
            <a:r>
              <a:rPr sz="800" spc="-20" dirty="0">
                <a:latin typeface="Microsoft Sans Serif"/>
                <a:cs typeface="Microsoft Sans Serif"/>
              </a:rPr>
              <a:t>používáme</a:t>
            </a:r>
            <a:r>
              <a:rPr sz="800" spc="-15" dirty="0">
                <a:latin typeface="Microsoft Sans Serif"/>
                <a:cs typeface="Microsoft Sans Serif"/>
              </a:rPr>
              <a:t> </a:t>
            </a:r>
            <a:r>
              <a:rPr sz="800" spc="-5" dirty="0">
                <a:latin typeface="Microsoft Sans Serif"/>
                <a:cs typeface="Microsoft Sans Serif"/>
              </a:rPr>
              <a:t>první</a:t>
            </a:r>
            <a:r>
              <a:rPr sz="800" dirty="0">
                <a:latin typeface="Microsoft Sans Serif"/>
                <a:cs typeface="Microsoft Sans Serif"/>
              </a:rPr>
              <a:t> variantu</a:t>
            </a:r>
            <a:r>
              <a:rPr sz="800" spc="5" dirty="0">
                <a:latin typeface="Microsoft Sans Serif"/>
                <a:cs typeface="Microsoft Sans Serif"/>
              </a:rPr>
              <a:t> </a:t>
            </a:r>
            <a:r>
              <a:rPr sz="800" spc="-40" dirty="0">
                <a:latin typeface="Microsoft Sans Serif"/>
                <a:cs typeface="Microsoft Sans Serif"/>
              </a:rPr>
              <a:t>a</a:t>
            </a:r>
            <a:r>
              <a:rPr sz="800" spc="-35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hodnoty</a:t>
            </a:r>
            <a:r>
              <a:rPr sz="800" spc="210" dirty="0">
                <a:latin typeface="Microsoft Sans Serif"/>
                <a:cs typeface="Microsoft Sans Serif"/>
              </a:rPr>
              <a:t> </a:t>
            </a:r>
            <a:r>
              <a:rPr sz="800" spc="-15" dirty="0">
                <a:latin typeface="Microsoft Sans Serif"/>
                <a:cs typeface="Microsoft Sans Serif"/>
              </a:rPr>
              <a:t>případně </a:t>
            </a:r>
            <a:r>
              <a:rPr sz="800" spc="-10" dirty="0">
                <a:latin typeface="Microsoft Sans Serif"/>
                <a:cs typeface="Microsoft Sans Serif"/>
              </a:rPr>
              <a:t> </a:t>
            </a:r>
            <a:r>
              <a:rPr sz="800" spc="-35" dirty="0">
                <a:latin typeface="Microsoft Sans Serif"/>
                <a:cs typeface="Microsoft Sans Serif"/>
              </a:rPr>
              <a:t>převedeme</a:t>
            </a:r>
            <a:r>
              <a:rPr sz="800" spc="65" dirty="0">
                <a:latin typeface="Microsoft Sans Serif"/>
                <a:cs typeface="Microsoft Sans Serif"/>
              </a:rPr>
              <a:t> </a:t>
            </a:r>
            <a:r>
              <a:rPr sz="800" spc="-15" dirty="0">
                <a:latin typeface="Microsoft Sans Serif"/>
                <a:cs typeface="Microsoft Sans Serif"/>
              </a:rPr>
              <a:t>do</a:t>
            </a:r>
            <a:r>
              <a:rPr sz="800" spc="65" dirty="0">
                <a:latin typeface="Microsoft Sans Serif"/>
                <a:cs typeface="Microsoft Sans Serif"/>
              </a:rPr>
              <a:t> </a:t>
            </a:r>
            <a:r>
              <a:rPr sz="800" spc="-20" dirty="0">
                <a:latin typeface="Microsoft Sans Serif"/>
                <a:cs typeface="Microsoft Sans Serif"/>
              </a:rPr>
              <a:t>stejného</a:t>
            </a:r>
            <a:r>
              <a:rPr sz="800" spc="65" dirty="0">
                <a:latin typeface="Microsoft Sans Serif"/>
                <a:cs typeface="Microsoft Sans Serif"/>
              </a:rPr>
              <a:t> </a:t>
            </a:r>
            <a:r>
              <a:rPr sz="800" spc="-15" dirty="0">
                <a:latin typeface="Microsoft Sans Serif"/>
                <a:cs typeface="Microsoft Sans Serif"/>
              </a:rPr>
              <a:t>datového</a:t>
            </a:r>
            <a:r>
              <a:rPr sz="800" spc="65" dirty="0">
                <a:latin typeface="Microsoft Sans Serif"/>
                <a:cs typeface="Microsoft Sans Serif"/>
              </a:rPr>
              <a:t> </a:t>
            </a:r>
            <a:r>
              <a:rPr sz="800" spc="5" dirty="0">
                <a:latin typeface="Microsoft Sans Serif"/>
                <a:cs typeface="Microsoft Sans Serif"/>
              </a:rPr>
              <a:t>typu</a:t>
            </a:r>
            <a:r>
              <a:rPr sz="800" spc="65" dirty="0">
                <a:latin typeface="Microsoft Sans Serif"/>
                <a:cs typeface="Microsoft Sans Serif"/>
              </a:rPr>
              <a:t> </a:t>
            </a:r>
            <a:r>
              <a:rPr sz="800" spc="-5" dirty="0">
                <a:latin typeface="Microsoft Sans Serif"/>
                <a:cs typeface="Microsoft Sans Serif"/>
              </a:rPr>
              <a:t>pomocí</a:t>
            </a:r>
            <a:endParaRPr sz="800" dirty="0">
              <a:latin typeface="Microsoft Sans Serif"/>
              <a:cs typeface="Microsoft Sans Serif"/>
            </a:endParaRPr>
          </a:p>
          <a:p>
            <a:pPr marL="289560">
              <a:lnSpc>
                <a:spcPct val="100000"/>
              </a:lnSpc>
              <a:spcBef>
                <a:spcPts val="150"/>
              </a:spcBef>
            </a:pPr>
            <a:r>
              <a:rPr sz="800" spc="20" dirty="0">
                <a:solidFill>
                  <a:srgbClr val="007F00"/>
                </a:solidFill>
                <a:latin typeface="SimSun"/>
                <a:cs typeface="SimSun"/>
              </a:rPr>
              <a:t>parseInt</a:t>
            </a:r>
            <a:r>
              <a:rPr sz="800" spc="20" dirty="0">
                <a:latin typeface="SimSun"/>
                <a:cs typeface="SimSun"/>
              </a:rPr>
              <a:t>(); </a:t>
            </a:r>
            <a:r>
              <a:rPr sz="800" spc="20" dirty="0">
                <a:solidFill>
                  <a:srgbClr val="007F00"/>
                </a:solidFill>
                <a:latin typeface="SimSun"/>
                <a:cs typeface="SimSun"/>
              </a:rPr>
              <a:t>parseFloat</a:t>
            </a:r>
            <a:r>
              <a:rPr sz="800" spc="20" dirty="0">
                <a:latin typeface="SimSun"/>
                <a:cs typeface="SimSun"/>
              </a:rPr>
              <a:t>(); </a:t>
            </a:r>
            <a:r>
              <a:rPr sz="800" spc="20" dirty="0">
                <a:solidFill>
                  <a:srgbClr val="007F00"/>
                </a:solidFill>
                <a:latin typeface="SimSun"/>
                <a:cs typeface="SimSun"/>
              </a:rPr>
              <a:t>String</a:t>
            </a:r>
            <a:r>
              <a:rPr sz="800" spc="20" dirty="0">
                <a:latin typeface="SimSun"/>
                <a:cs typeface="SimSun"/>
              </a:rPr>
              <a:t>();</a:t>
            </a:r>
            <a:endParaRPr sz="800" dirty="0">
              <a:latin typeface="SimSun"/>
              <a:cs typeface="SimSun"/>
            </a:endParaRPr>
          </a:p>
          <a:p>
            <a:pPr marL="12700">
              <a:lnSpc>
                <a:spcPct val="100000"/>
              </a:lnSpc>
              <a:spcBef>
                <a:spcPts val="234"/>
              </a:spcBef>
            </a:pPr>
            <a:r>
              <a:rPr sz="1100" spc="-40" dirty="0">
                <a:latin typeface="Tahoma"/>
                <a:cs typeface="Tahoma"/>
              </a:rPr>
              <a:t>logické</a:t>
            </a:r>
            <a:r>
              <a:rPr sz="1100" spc="-5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operátory</a:t>
            </a:r>
            <a:endParaRPr sz="1100" dirty="0">
              <a:latin typeface="Tahoma"/>
              <a:cs typeface="Tahoma"/>
            </a:endParaRPr>
          </a:p>
          <a:p>
            <a:pPr marL="289560">
              <a:lnSpc>
                <a:spcPts val="1200"/>
              </a:lnSpc>
              <a:spcBef>
                <a:spcPts val="170"/>
              </a:spcBef>
            </a:pPr>
            <a:r>
              <a:rPr sz="1000" spc="20" dirty="0">
                <a:solidFill>
                  <a:srgbClr val="666666"/>
                </a:solidFill>
                <a:latin typeface="SimSun"/>
                <a:cs typeface="SimSun"/>
              </a:rPr>
              <a:t>&amp;&amp;</a:t>
            </a:r>
            <a:r>
              <a:rPr sz="1000" spc="-170" dirty="0">
                <a:solidFill>
                  <a:srgbClr val="666666"/>
                </a:solidFill>
                <a:latin typeface="SimSun"/>
                <a:cs typeface="SimSun"/>
              </a:rPr>
              <a:t> </a:t>
            </a:r>
            <a:r>
              <a:rPr sz="1000" spc="45" dirty="0">
                <a:latin typeface="Tahoma"/>
                <a:cs typeface="Tahoma"/>
              </a:rPr>
              <a:t>AND</a:t>
            </a:r>
            <a:endParaRPr sz="1000" dirty="0">
              <a:latin typeface="Tahoma"/>
              <a:cs typeface="Tahoma"/>
            </a:endParaRPr>
          </a:p>
          <a:p>
            <a:pPr marL="289560">
              <a:lnSpc>
                <a:spcPts val="1195"/>
              </a:lnSpc>
            </a:pPr>
            <a:r>
              <a:rPr sz="1000" spc="20" dirty="0">
                <a:solidFill>
                  <a:srgbClr val="666666"/>
                </a:solidFill>
                <a:latin typeface="SimSun"/>
                <a:cs typeface="SimSun"/>
              </a:rPr>
              <a:t>||</a:t>
            </a:r>
            <a:r>
              <a:rPr sz="1000" spc="-170" dirty="0">
                <a:solidFill>
                  <a:srgbClr val="666666"/>
                </a:solidFill>
                <a:latin typeface="SimSun"/>
                <a:cs typeface="SimSun"/>
              </a:rPr>
              <a:t> </a:t>
            </a:r>
            <a:r>
              <a:rPr sz="1000" spc="20" dirty="0">
                <a:latin typeface="Tahoma"/>
                <a:cs typeface="Tahoma"/>
              </a:rPr>
              <a:t>OR</a:t>
            </a:r>
            <a:endParaRPr sz="1000" dirty="0">
              <a:latin typeface="Tahoma"/>
              <a:cs typeface="Tahoma"/>
            </a:endParaRPr>
          </a:p>
          <a:p>
            <a:pPr marL="289560">
              <a:lnSpc>
                <a:spcPts val="1200"/>
              </a:lnSpc>
            </a:pPr>
            <a:r>
              <a:rPr sz="1000" spc="20" dirty="0">
                <a:solidFill>
                  <a:srgbClr val="666666"/>
                </a:solidFill>
                <a:latin typeface="SimSun"/>
                <a:cs typeface="SimSun"/>
              </a:rPr>
              <a:t>!</a:t>
            </a:r>
            <a:r>
              <a:rPr sz="1000" spc="-170" dirty="0">
                <a:solidFill>
                  <a:srgbClr val="666666"/>
                </a:solidFill>
                <a:latin typeface="SimSun"/>
                <a:cs typeface="SimSun"/>
              </a:rPr>
              <a:t> </a:t>
            </a:r>
            <a:r>
              <a:rPr sz="1000" spc="50" dirty="0">
                <a:latin typeface="Tahoma"/>
                <a:cs typeface="Tahoma"/>
              </a:rPr>
              <a:t>NO</a:t>
            </a:r>
            <a:r>
              <a:rPr lang="sk-SK" sz="1000" spc="50" dirty="0">
                <a:latin typeface="Tahoma"/>
                <a:cs typeface="Tahoma"/>
              </a:rPr>
              <a:t>T</a:t>
            </a:r>
          </a:p>
          <a:p>
            <a:pPr marL="289560">
              <a:lnSpc>
                <a:spcPts val="1200"/>
              </a:lnSpc>
            </a:pPr>
            <a:r>
              <a:rPr lang="sk-SK" sz="1000" spc="50" dirty="0">
                <a:latin typeface="Tahoma"/>
                <a:cs typeface="Tahoma"/>
              </a:rPr>
              <a:t> </a:t>
            </a:r>
          </a:p>
          <a:p>
            <a:pPr marL="289560">
              <a:lnSpc>
                <a:spcPts val="1200"/>
              </a:lnSpc>
            </a:pPr>
            <a:endParaRPr lang="sk-SK" sz="1000" spc="50" dirty="0">
              <a:latin typeface="Tahoma"/>
              <a:cs typeface="Tahoma"/>
            </a:endParaRPr>
          </a:p>
          <a:p>
            <a:pPr marL="289560">
              <a:lnSpc>
                <a:spcPts val="1200"/>
              </a:lnSpc>
            </a:pPr>
            <a:endParaRPr sz="1000" dirty="0">
              <a:latin typeface="Tahoma"/>
              <a:cs typeface="Tahom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399296" y="3319340"/>
            <a:ext cx="387350" cy="134620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5"/>
              </a:spcBef>
            </a:pPr>
            <a:r>
              <a:rPr sz="600" b="1" spc="-20" dirty="0">
                <a:solidFill>
                  <a:srgbClr val="FFFFFF"/>
                </a:solidFill>
                <a:latin typeface="Arial"/>
                <a:cs typeface="Arial"/>
                <a:hlinkClick r:id="rId7" action="ppaction://hlinksldjump"/>
              </a:rPr>
              <a:t>JavaScript</a:t>
            </a:r>
            <a:endParaRPr sz="600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ject 19"/>
          <p:cNvSpPr/>
          <p:nvPr/>
        </p:nvSpPr>
        <p:spPr>
          <a:xfrm>
            <a:off x="0" y="50"/>
            <a:ext cx="2304415" cy="554990"/>
          </a:xfrm>
          <a:custGeom>
            <a:avLst/>
            <a:gdLst/>
            <a:ahLst/>
            <a:cxnLst/>
            <a:rect l="l" t="t" r="r" b="b"/>
            <a:pathLst>
              <a:path w="2304415" h="554990">
                <a:moveTo>
                  <a:pt x="2303995" y="0"/>
                </a:moveTo>
                <a:lnTo>
                  <a:pt x="0" y="0"/>
                </a:lnTo>
                <a:lnTo>
                  <a:pt x="0" y="554469"/>
                </a:lnTo>
                <a:lnTo>
                  <a:pt x="2303995" y="554469"/>
                </a:lnTo>
                <a:lnTo>
                  <a:pt x="23039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303995" y="50"/>
            <a:ext cx="2304415" cy="554990"/>
          </a:xfrm>
          <a:custGeom>
            <a:avLst/>
            <a:gdLst/>
            <a:ahLst/>
            <a:cxnLst/>
            <a:rect l="l" t="t" r="r" b="b"/>
            <a:pathLst>
              <a:path w="2304415" h="554990">
                <a:moveTo>
                  <a:pt x="2303995" y="0"/>
                </a:moveTo>
                <a:lnTo>
                  <a:pt x="0" y="0"/>
                </a:lnTo>
                <a:lnTo>
                  <a:pt x="0" y="554469"/>
                </a:lnTo>
                <a:lnTo>
                  <a:pt x="2303995" y="554469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3" name="object 2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551991"/>
            <a:ext cx="4607940" cy="308789"/>
          </a:xfrm>
          <a:prstGeom prst="rect">
            <a:avLst/>
          </a:prstGeom>
        </p:spPr>
      </p:pic>
      <p:sp>
        <p:nvSpPr>
          <p:cNvPr id="24" name="object 24"/>
          <p:cNvSpPr txBox="1"/>
          <p:nvPr/>
        </p:nvSpPr>
        <p:spPr>
          <a:xfrm>
            <a:off x="154698" y="549475"/>
            <a:ext cx="102489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85" dirty="0">
                <a:solidFill>
                  <a:srgbClr val="FFFFFF"/>
                </a:solidFill>
                <a:latin typeface="Georgia"/>
                <a:cs typeface="Georgia"/>
              </a:rPr>
              <a:t>J</a:t>
            </a:r>
            <a:r>
              <a:rPr sz="1400" cap="small" spc="10" dirty="0">
                <a:solidFill>
                  <a:srgbClr val="FFFFFF"/>
                </a:solidFill>
                <a:latin typeface="Georgia"/>
                <a:cs typeface="Georgia"/>
              </a:rPr>
              <a:t>a</a:t>
            </a:r>
            <a:r>
              <a:rPr sz="1400" cap="small" spc="15" dirty="0">
                <a:solidFill>
                  <a:srgbClr val="FFFFFF"/>
                </a:solidFill>
                <a:latin typeface="Georgia"/>
                <a:cs typeface="Georgia"/>
              </a:rPr>
              <a:t>v</a:t>
            </a:r>
            <a:r>
              <a:rPr sz="1400" cap="small" spc="140" dirty="0">
                <a:solidFill>
                  <a:srgbClr val="FFFFFF"/>
                </a:solidFill>
                <a:latin typeface="Georgia"/>
                <a:cs typeface="Georgia"/>
              </a:rPr>
              <a:t>a</a:t>
            </a:r>
            <a:r>
              <a:rPr sz="1400" spc="90" dirty="0">
                <a:solidFill>
                  <a:srgbClr val="FFFFFF"/>
                </a:solidFill>
                <a:latin typeface="Georgia"/>
                <a:cs typeface="Georgia"/>
              </a:rPr>
              <a:t>S</a:t>
            </a:r>
            <a:r>
              <a:rPr sz="1400" cap="small" spc="105" dirty="0">
                <a:solidFill>
                  <a:srgbClr val="FFFFFF"/>
                </a:solidFill>
                <a:latin typeface="Georgia"/>
                <a:cs typeface="Georgia"/>
              </a:rPr>
              <a:t>cript</a:t>
            </a:r>
            <a:endParaRPr sz="1400">
              <a:latin typeface="Georgia"/>
              <a:cs typeface="Georgia"/>
            </a:endParaRPr>
          </a:p>
        </p:txBody>
      </p:sp>
      <p:pic>
        <p:nvPicPr>
          <p:cNvPr id="25" name="object 2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60664" y="1273148"/>
            <a:ext cx="65201" cy="65201"/>
          </a:xfrm>
          <a:prstGeom prst="rect">
            <a:avLst/>
          </a:prstGeom>
        </p:spPr>
      </p:pic>
      <p:sp>
        <p:nvSpPr>
          <p:cNvPr id="35" name="object 35"/>
          <p:cNvSpPr/>
          <p:nvPr/>
        </p:nvSpPr>
        <p:spPr>
          <a:xfrm>
            <a:off x="0" y="3333864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2303995" y="0"/>
                </a:moveTo>
                <a:lnTo>
                  <a:pt x="0" y="0"/>
                </a:lnTo>
                <a:lnTo>
                  <a:pt x="0" y="122186"/>
                </a:lnTo>
                <a:lnTo>
                  <a:pt x="2303995" y="122186"/>
                </a:lnTo>
                <a:lnTo>
                  <a:pt x="23039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2303995" y="3333864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2303995" y="0"/>
                </a:moveTo>
                <a:lnTo>
                  <a:pt x="0" y="0"/>
                </a:lnTo>
                <a:lnTo>
                  <a:pt x="0" y="122186"/>
                </a:lnTo>
                <a:lnTo>
                  <a:pt x="2303995" y="122186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BlokTextu 4">
            <a:extLst>
              <a:ext uri="{FF2B5EF4-FFF2-40B4-BE49-F238E27FC236}">
                <a16:creationId xmlns:a16="http://schemas.microsoft.com/office/drawing/2014/main" id="{844DF23D-05C3-E63A-D44E-4A03B9587E7E}"/>
              </a:ext>
            </a:extLst>
          </p:cNvPr>
          <p:cNvSpPr txBox="1"/>
          <p:nvPr/>
        </p:nvSpPr>
        <p:spPr>
          <a:xfrm>
            <a:off x="525865" y="1132305"/>
            <a:ext cx="3362423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k-SK" sz="1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https://www.freecodecamp.org/news/content/images/2019/07/best-js-meme-to-date-2.png</a:t>
            </a:r>
          </a:p>
        </p:txBody>
      </p:sp>
      <p:pic>
        <p:nvPicPr>
          <p:cNvPr id="4" name="object 26">
            <a:extLst>
              <a:ext uri="{FF2B5EF4-FFF2-40B4-BE49-F238E27FC236}">
                <a16:creationId xmlns:a16="http://schemas.microsoft.com/office/drawing/2014/main" id="{431C5837-1B28-B39E-B305-2116B83CB22F}"/>
              </a:ext>
            </a:extLst>
          </p:cNvPr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29177" y="1986737"/>
            <a:ext cx="65201" cy="65201"/>
          </a:xfrm>
          <a:prstGeom prst="rect">
            <a:avLst/>
          </a:prstGeom>
        </p:spPr>
      </p:pic>
      <p:sp>
        <p:nvSpPr>
          <p:cNvPr id="6" name="object 31">
            <a:extLst>
              <a:ext uri="{FF2B5EF4-FFF2-40B4-BE49-F238E27FC236}">
                <a16:creationId xmlns:a16="http://schemas.microsoft.com/office/drawing/2014/main" id="{48A034A8-FEDA-6EAB-1F4D-7CE0EC033B22}"/>
              </a:ext>
            </a:extLst>
          </p:cNvPr>
          <p:cNvSpPr txBox="1"/>
          <p:nvPr/>
        </p:nvSpPr>
        <p:spPr>
          <a:xfrm>
            <a:off x="626306" y="1891916"/>
            <a:ext cx="3522345" cy="361637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r>
              <a:rPr lang="sk-SK" sz="11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https://dev.to/damxipo/javascript-versus-memes-explaining-various-funny-memes-2o8c</a:t>
            </a:r>
          </a:p>
        </p:txBody>
      </p:sp>
    </p:spTree>
    <p:extLst>
      <p:ext uri="{BB962C8B-B14F-4D97-AF65-F5344CB8AC3E}">
        <p14:creationId xmlns:p14="http://schemas.microsoft.com/office/powerpoint/2010/main" val="571650415"/>
      </p:ext>
    </p:extLst>
  </p:cSld>
  <p:clrMapOvr>
    <a:masterClrMapping/>
  </p:clrMapOvr>
  <p:transition>
    <p:cut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50"/>
            <a:ext cx="2304415" cy="554990"/>
          </a:xfrm>
          <a:custGeom>
            <a:avLst/>
            <a:gdLst/>
            <a:ahLst/>
            <a:cxnLst/>
            <a:rect l="l" t="t" r="r" b="b"/>
            <a:pathLst>
              <a:path w="2304415" h="554990">
                <a:moveTo>
                  <a:pt x="2303995" y="0"/>
                </a:moveTo>
                <a:lnTo>
                  <a:pt x="0" y="0"/>
                </a:lnTo>
                <a:lnTo>
                  <a:pt x="0" y="554469"/>
                </a:lnTo>
                <a:lnTo>
                  <a:pt x="2303995" y="554469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551991"/>
            <a:ext cx="4607940" cy="30878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54698" y="549475"/>
            <a:ext cx="102489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165" dirty="0">
                <a:solidFill>
                  <a:srgbClr val="FFFFFF"/>
                </a:solidFill>
                <a:latin typeface="Georgia"/>
                <a:cs typeface="Georgia"/>
              </a:rPr>
              <a:t>O</a:t>
            </a:r>
            <a:r>
              <a:rPr sz="1400" cap="small" spc="110" dirty="0">
                <a:solidFill>
                  <a:srgbClr val="FFFFFF"/>
                </a:solidFill>
                <a:latin typeface="Georgia"/>
                <a:cs typeface="Georgia"/>
              </a:rPr>
              <a:t>per</a:t>
            </a:r>
            <a:r>
              <a:rPr sz="1400" cap="small" spc="10" dirty="0">
                <a:solidFill>
                  <a:srgbClr val="FFFFFF"/>
                </a:solidFill>
                <a:latin typeface="Georgia"/>
                <a:cs typeface="Georgia"/>
              </a:rPr>
              <a:t>á</a:t>
            </a:r>
            <a:r>
              <a:rPr sz="1400" cap="small" spc="114" dirty="0">
                <a:solidFill>
                  <a:srgbClr val="FFFFFF"/>
                </a:solidFill>
                <a:latin typeface="Georgia"/>
                <a:cs typeface="Georgia"/>
              </a:rPr>
              <a:t>to</a:t>
            </a:r>
            <a:r>
              <a:rPr sz="1400" cap="small" spc="20" dirty="0">
                <a:solidFill>
                  <a:srgbClr val="FFFFFF"/>
                </a:solidFill>
                <a:latin typeface="Georgia"/>
                <a:cs typeface="Georgia"/>
              </a:rPr>
              <a:t>r</a:t>
            </a:r>
            <a:r>
              <a:rPr sz="1400" cap="small" spc="200" dirty="0">
                <a:solidFill>
                  <a:srgbClr val="FFFFFF"/>
                </a:solidFill>
                <a:latin typeface="Georgia"/>
                <a:cs typeface="Georgia"/>
              </a:rPr>
              <a:t>y</a:t>
            </a:r>
            <a:endParaRPr sz="1400">
              <a:latin typeface="Georgia"/>
              <a:cs typeface="Georgia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399296" y="3319340"/>
            <a:ext cx="387350" cy="134620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5"/>
              </a:spcBef>
            </a:pPr>
            <a:r>
              <a:rPr sz="600" b="1" spc="-20" dirty="0">
                <a:solidFill>
                  <a:srgbClr val="FFFFFF"/>
                </a:solidFill>
                <a:latin typeface="Arial"/>
                <a:cs typeface="Arial"/>
                <a:hlinkClick r:id="rId3" action="ppaction://hlinksldjump"/>
              </a:rPr>
              <a:t>JavaScript</a:t>
            </a:r>
            <a:endParaRPr sz="600">
              <a:latin typeface="Arial"/>
              <a:cs typeface="Arial"/>
            </a:endParaRPr>
          </a:p>
        </p:txBody>
      </p:sp>
      <p:sp>
        <p:nvSpPr>
          <p:cNvPr id="17" name="object 2">
            <a:extLst>
              <a:ext uri="{FF2B5EF4-FFF2-40B4-BE49-F238E27FC236}">
                <a16:creationId xmlns:a16="http://schemas.microsoft.com/office/drawing/2014/main" id="{746E2702-7609-4BD3-82AA-56AB1310BC68}"/>
              </a:ext>
            </a:extLst>
          </p:cNvPr>
          <p:cNvSpPr txBox="1"/>
          <p:nvPr/>
        </p:nvSpPr>
        <p:spPr>
          <a:xfrm>
            <a:off x="154698" y="1501775"/>
            <a:ext cx="4283952" cy="826636"/>
          </a:xfrm>
          <a:prstGeom prst="rect">
            <a:avLst/>
          </a:prstGeom>
          <a:solidFill>
            <a:srgbClr val="F2F2F2"/>
          </a:solidFill>
          <a:ln w="5060">
            <a:solidFill>
              <a:srgbClr val="BFBFBF"/>
            </a:solidFill>
          </a:ln>
        </p:spPr>
        <p:txBody>
          <a:bodyPr vert="horz" wrap="square" lIns="0" tIns="52069" rIns="0" bIns="0" rtlCol="0">
            <a:spAutoFit/>
          </a:bodyPr>
          <a:lstStyle/>
          <a:p>
            <a:pPr marL="128905" marR="1175385">
              <a:lnSpc>
                <a:spcPct val="101499"/>
              </a:lnSpc>
              <a:spcBef>
                <a:spcPts val="409"/>
              </a:spcBef>
            </a:pPr>
            <a:r>
              <a:rPr sz="1000" b="1" spc="150" dirty="0">
                <a:solidFill>
                  <a:srgbClr val="007F00"/>
                </a:solidFill>
                <a:latin typeface="Times New Roman"/>
                <a:cs typeface="Times New Roman"/>
              </a:rPr>
              <a:t>let</a:t>
            </a:r>
            <a:r>
              <a:rPr sz="1000" b="1" spc="235" dirty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z="1000" spc="20" dirty="0">
                <a:latin typeface="SimSun"/>
                <a:cs typeface="SimSun"/>
              </a:rPr>
              <a:t>speedKmph</a:t>
            </a:r>
            <a:r>
              <a:rPr sz="1000" spc="10" dirty="0">
                <a:latin typeface="SimSun"/>
                <a:cs typeface="SimSun"/>
              </a:rPr>
              <a:t> </a:t>
            </a:r>
            <a:r>
              <a:rPr sz="1000" spc="20" dirty="0">
                <a:solidFill>
                  <a:srgbClr val="666666"/>
                </a:solidFill>
                <a:latin typeface="SimSun"/>
                <a:cs typeface="SimSun"/>
              </a:rPr>
              <a:t>=</a:t>
            </a:r>
            <a:r>
              <a:rPr sz="1000" spc="10" dirty="0">
                <a:solidFill>
                  <a:srgbClr val="666666"/>
                </a:solidFill>
                <a:latin typeface="SimSun"/>
                <a:cs typeface="SimSun"/>
              </a:rPr>
              <a:t> </a:t>
            </a:r>
            <a:r>
              <a:rPr sz="1000" spc="20" dirty="0">
                <a:latin typeface="SimSun"/>
                <a:cs typeface="SimSun"/>
              </a:rPr>
              <a:t>distanceM</a:t>
            </a:r>
            <a:r>
              <a:rPr sz="1000" spc="10" dirty="0">
                <a:latin typeface="SimSun"/>
                <a:cs typeface="SimSun"/>
              </a:rPr>
              <a:t> </a:t>
            </a:r>
            <a:r>
              <a:rPr sz="1000" spc="20" dirty="0">
                <a:solidFill>
                  <a:srgbClr val="666666"/>
                </a:solidFill>
                <a:latin typeface="SimSun"/>
                <a:cs typeface="SimSun"/>
              </a:rPr>
              <a:t>/</a:t>
            </a:r>
            <a:r>
              <a:rPr sz="1000" spc="15" dirty="0">
                <a:solidFill>
                  <a:srgbClr val="666666"/>
                </a:solidFill>
                <a:latin typeface="SimSun"/>
                <a:cs typeface="SimSun"/>
              </a:rPr>
              <a:t> </a:t>
            </a:r>
            <a:r>
              <a:rPr sz="1000" spc="20" dirty="0" err="1">
                <a:latin typeface="SimSun"/>
                <a:cs typeface="SimSun"/>
              </a:rPr>
              <a:t>durationS</a:t>
            </a:r>
            <a:r>
              <a:rPr sz="1000" spc="10" dirty="0">
                <a:latin typeface="SimSun"/>
                <a:cs typeface="SimSun"/>
              </a:rPr>
              <a:t> </a:t>
            </a:r>
            <a:r>
              <a:rPr sz="1000" spc="20" dirty="0">
                <a:solidFill>
                  <a:srgbClr val="666666"/>
                </a:solidFill>
                <a:latin typeface="SimSun"/>
                <a:cs typeface="SimSun"/>
              </a:rPr>
              <a:t>/</a:t>
            </a:r>
            <a:r>
              <a:rPr lang="sk-SK" sz="1000" spc="20" dirty="0">
                <a:solidFill>
                  <a:srgbClr val="666666"/>
                </a:solidFill>
                <a:latin typeface="SimSun"/>
                <a:cs typeface="SimSun"/>
              </a:rPr>
              <a:t>/</a:t>
            </a:r>
            <a:r>
              <a:rPr sz="1000" spc="10" dirty="0">
                <a:solidFill>
                  <a:srgbClr val="666666"/>
                </a:solidFill>
                <a:latin typeface="SimSun"/>
                <a:cs typeface="SimSun"/>
              </a:rPr>
              <a:t> </a:t>
            </a:r>
            <a:r>
              <a:rPr sz="1000" spc="20" dirty="0">
                <a:solidFill>
                  <a:srgbClr val="666666"/>
                </a:solidFill>
                <a:latin typeface="SimSun"/>
                <a:cs typeface="SimSun"/>
              </a:rPr>
              <a:t>3.6 </a:t>
            </a:r>
            <a:r>
              <a:rPr sz="1000" spc="-434" dirty="0">
                <a:solidFill>
                  <a:srgbClr val="666666"/>
                </a:solidFill>
                <a:latin typeface="SimSun"/>
                <a:cs typeface="SimSun"/>
              </a:rPr>
              <a:t> </a:t>
            </a:r>
            <a:r>
              <a:rPr sz="1000" b="1" spc="150" dirty="0">
                <a:solidFill>
                  <a:srgbClr val="007F00"/>
                </a:solidFill>
                <a:latin typeface="Times New Roman"/>
                <a:cs typeface="Times New Roman"/>
              </a:rPr>
              <a:t>let</a:t>
            </a:r>
            <a:r>
              <a:rPr sz="1000" b="1" spc="240" dirty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z="1000" spc="20" dirty="0">
                <a:latin typeface="SimSun"/>
                <a:cs typeface="SimSun"/>
              </a:rPr>
              <a:t>isEven</a:t>
            </a:r>
            <a:r>
              <a:rPr sz="1000" spc="15" dirty="0">
                <a:latin typeface="SimSun"/>
                <a:cs typeface="SimSun"/>
              </a:rPr>
              <a:t> </a:t>
            </a:r>
            <a:r>
              <a:rPr sz="1000" spc="20" dirty="0">
                <a:solidFill>
                  <a:srgbClr val="666666"/>
                </a:solidFill>
                <a:latin typeface="SimSun"/>
                <a:cs typeface="SimSun"/>
              </a:rPr>
              <a:t>= 90</a:t>
            </a:r>
            <a:r>
              <a:rPr sz="1000" spc="15" dirty="0">
                <a:solidFill>
                  <a:srgbClr val="666666"/>
                </a:solidFill>
                <a:latin typeface="SimSun"/>
                <a:cs typeface="SimSun"/>
              </a:rPr>
              <a:t> </a:t>
            </a:r>
            <a:r>
              <a:rPr sz="1000" spc="20" dirty="0">
                <a:solidFill>
                  <a:srgbClr val="666666"/>
                </a:solidFill>
                <a:latin typeface="SimSun"/>
                <a:cs typeface="SimSun"/>
              </a:rPr>
              <a:t>%</a:t>
            </a:r>
            <a:r>
              <a:rPr sz="1000" spc="15" dirty="0">
                <a:solidFill>
                  <a:srgbClr val="666666"/>
                </a:solidFill>
                <a:latin typeface="SimSun"/>
                <a:cs typeface="SimSun"/>
              </a:rPr>
              <a:t> </a:t>
            </a:r>
            <a:r>
              <a:rPr sz="1000" spc="20" dirty="0">
                <a:solidFill>
                  <a:srgbClr val="666666"/>
                </a:solidFill>
                <a:latin typeface="SimSun"/>
                <a:cs typeface="SimSun"/>
              </a:rPr>
              <a:t>2 ===</a:t>
            </a:r>
            <a:r>
              <a:rPr sz="1000" spc="15" dirty="0">
                <a:solidFill>
                  <a:srgbClr val="666666"/>
                </a:solidFill>
                <a:latin typeface="SimSun"/>
                <a:cs typeface="SimSun"/>
              </a:rPr>
              <a:t> </a:t>
            </a:r>
            <a:r>
              <a:rPr sz="1000" spc="20" dirty="0">
                <a:solidFill>
                  <a:srgbClr val="666666"/>
                </a:solidFill>
                <a:latin typeface="SimSun"/>
                <a:cs typeface="SimSun"/>
              </a:rPr>
              <a:t>0</a:t>
            </a:r>
            <a:r>
              <a:rPr sz="1000" spc="20" dirty="0">
                <a:latin typeface="SimSun"/>
                <a:cs typeface="SimSun"/>
              </a:rPr>
              <a:t>; </a:t>
            </a:r>
            <a:r>
              <a:rPr lang="sk-SK" sz="1000" spc="20" dirty="0">
                <a:latin typeface="SimSun"/>
                <a:cs typeface="SimSun"/>
              </a:rPr>
              <a:t>//</a:t>
            </a:r>
            <a:r>
              <a:rPr lang="sk-SK" sz="1000" spc="20" dirty="0" err="1">
                <a:latin typeface="SimSun"/>
                <a:cs typeface="SimSun"/>
              </a:rPr>
              <a:t>true</a:t>
            </a:r>
            <a:r>
              <a:rPr sz="1000" spc="25" dirty="0">
                <a:latin typeface="SimSun"/>
                <a:cs typeface="SimSun"/>
              </a:rPr>
              <a:t> </a:t>
            </a:r>
            <a:r>
              <a:rPr sz="1000" spc="20" dirty="0">
                <a:latin typeface="SimSun"/>
                <a:cs typeface="SimSun"/>
              </a:rPr>
              <a:t>console.log(activity.type</a:t>
            </a:r>
            <a:r>
              <a:rPr sz="1000" spc="5" dirty="0">
                <a:latin typeface="SimSun"/>
                <a:cs typeface="SimSun"/>
              </a:rPr>
              <a:t> </a:t>
            </a:r>
            <a:r>
              <a:rPr sz="1000" spc="20" dirty="0">
                <a:solidFill>
                  <a:srgbClr val="666666"/>
                </a:solidFill>
                <a:latin typeface="SimSun"/>
                <a:cs typeface="SimSun"/>
              </a:rPr>
              <a:t>!==</a:t>
            </a:r>
            <a:r>
              <a:rPr sz="1000" spc="10" dirty="0">
                <a:solidFill>
                  <a:srgbClr val="666666"/>
                </a:solidFill>
                <a:latin typeface="SimSun"/>
                <a:cs typeface="SimSun"/>
              </a:rPr>
              <a:t> </a:t>
            </a:r>
            <a:r>
              <a:rPr sz="1000" spc="20" dirty="0">
                <a:solidFill>
                  <a:srgbClr val="BA2121"/>
                </a:solidFill>
                <a:latin typeface="SimSun"/>
                <a:cs typeface="SimSun"/>
              </a:rPr>
              <a:t>"bike"</a:t>
            </a:r>
            <a:r>
              <a:rPr sz="1000" spc="20" dirty="0">
                <a:latin typeface="SimSun"/>
                <a:cs typeface="SimSun"/>
              </a:rPr>
              <a:t>);</a:t>
            </a:r>
            <a:endParaRPr sz="1000" dirty="0">
              <a:latin typeface="SimSun"/>
              <a:cs typeface="SimSun"/>
            </a:endParaRPr>
          </a:p>
          <a:p>
            <a:pPr marL="128905">
              <a:lnSpc>
                <a:spcPct val="100000"/>
              </a:lnSpc>
              <a:spcBef>
                <a:spcPts val="15"/>
              </a:spcBef>
            </a:pPr>
            <a:r>
              <a:rPr sz="1000" b="1" spc="150" dirty="0">
                <a:solidFill>
                  <a:srgbClr val="007F00"/>
                </a:solidFill>
                <a:latin typeface="Times New Roman"/>
                <a:cs typeface="Times New Roman"/>
              </a:rPr>
              <a:t>let</a:t>
            </a:r>
            <a:r>
              <a:rPr sz="1000" b="1" spc="235" dirty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z="1000" spc="20" dirty="0">
                <a:latin typeface="SimSun"/>
                <a:cs typeface="SimSun"/>
              </a:rPr>
              <a:t>msg</a:t>
            </a:r>
            <a:r>
              <a:rPr sz="1000" spc="10" dirty="0">
                <a:latin typeface="SimSun"/>
                <a:cs typeface="SimSun"/>
              </a:rPr>
              <a:t> </a:t>
            </a:r>
            <a:r>
              <a:rPr sz="1000" spc="20" dirty="0">
                <a:solidFill>
                  <a:srgbClr val="666666"/>
                </a:solidFill>
                <a:latin typeface="SimSun"/>
                <a:cs typeface="SimSun"/>
              </a:rPr>
              <a:t>=</a:t>
            </a:r>
            <a:r>
              <a:rPr sz="1000" spc="15" dirty="0">
                <a:solidFill>
                  <a:srgbClr val="666666"/>
                </a:solidFill>
                <a:latin typeface="SimSun"/>
                <a:cs typeface="SimSun"/>
              </a:rPr>
              <a:t> </a:t>
            </a:r>
            <a:r>
              <a:rPr sz="1000" spc="20" dirty="0">
                <a:solidFill>
                  <a:srgbClr val="BA2121"/>
                </a:solidFill>
                <a:latin typeface="SimSun"/>
                <a:cs typeface="SimSun"/>
              </a:rPr>
              <a:t>"Your</a:t>
            </a:r>
            <a:r>
              <a:rPr sz="1000" spc="10" dirty="0">
                <a:solidFill>
                  <a:srgbClr val="BA2121"/>
                </a:solidFill>
                <a:latin typeface="SimSun"/>
                <a:cs typeface="SimSun"/>
              </a:rPr>
              <a:t> </a:t>
            </a:r>
            <a:r>
              <a:rPr sz="1000" spc="20" dirty="0">
                <a:solidFill>
                  <a:srgbClr val="BA2121"/>
                </a:solidFill>
                <a:latin typeface="SimSun"/>
                <a:cs typeface="SimSun"/>
              </a:rPr>
              <a:t>speed</a:t>
            </a:r>
            <a:r>
              <a:rPr sz="1000" spc="15" dirty="0">
                <a:solidFill>
                  <a:srgbClr val="BA2121"/>
                </a:solidFill>
                <a:latin typeface="SimSun"/>
                <a:cs typeface="SimSun"/>
              </a:rPr>
              <a:t> </a:t>
            </a:r>
            <a:r>
              <a:rPr sz="1000" spc="20" dirty="0">
                <a:solidFill>
                  <a:srgbClr val="BA2121"/>
                </a:solidFill>
                <a:latin typeface="SimSun"/>
                <a:cs typeface="SimSun"/>
              </a:rPr>
              <a:t>is</a:t>
            </a:r>
            <a:r>
              <a:rPr sz="1000" spc="10" dirty="0">
                <a:solidFill>
                  <a:srgbClr val="BA2121"/>
                </a:solidFill>
                <a:latin typeface="SimSun"/>
                <a:cs typeface="SimSun"/>
              </a:rPr>
              <a:t> </a:t>
            </a:r>
            <a:r>
              <a:rPr sz="1000" spc="20" dirty="0">
                <a:solidFill>
                  <a:srgbClr val="BA2121"/>
                </a:solidFill>
                <a:latin typeface="SimSun"/>
                <a:cs typeface="SimSun"/>
              </a:rPr>
              <a:t>"</a:t>
            </a:r>
            <a:r>
              <a:rPr sz="1000" spc="15" dirty="0">
                <a:solidFill>
                  <a:srgbClr val="BA2121"/>
                </a:solidFill>
                <a:latin typeface="SimSun"/>
                <a:cs typeface="SimSun"/>
              </a:rPr>
              <a:t> </a:t>
            </a:r>
            <a:r>
              <a:rPr sz="1000" spc="20" dirty="0">
                <a:solidFill>
                  <a:srgbClr val="666666"/>
                </a:solidFill>
                <a:latin typeface="SimSun"/>
                <a:cs typeface="SimSun"/>
              </a:rPr>
              <a:t>+</a:t>
            </a:r>
            <a:r>
              <a:rPr sz="1000" spc="10" dirty="0">
                <a:solidFill>
                  <a:srgbClr val="666666"/>
                </a:solidFill>
                <a:latin typeface="SimSun"/>
                <a:cs typeface="SimSun"/>
              </a:rPr>
              <a:t> </a:t>
            </a:r>
            <a:r>
              <a:rPr sz="1000" spc="20" dirty="0" err="1">
                <a:latin typeface="SimSun"/>
                <a:cs typeface="SimSun"/>
              </a:rPr>
              <a:t>speedKmph</a:t>
            </a:r>
            <a:r>
              <a:rPr sz="1000" spc="20" dirty="0">
                <a:latin typeface="SimSun"/>
                <a:cs typeface="SimSun"/>
              </a:rPr>
              <a:t>;</a:t>
            </a:r>
            <a:endParaRPr lang="sk-SK" sz="1000" spc="20" dirty="0">
              <a:latin typeface="SimSun"/>
              <a:cs typeface="SimSun"/>
            </a:endParaRPr>
          </a:p>
          <a:p>
            <a:pPr marL="128905">
              <a:spcBef>
                <a:spcPts val="15"/>
              </a:spcBef>
            </a:pPr>
            <a:r>
              <a:rPr lang="en-US" sz="1000" b="1" spc="150" dirty="0">
                <a:solidFill>
                  <a:srgbClr val="007F00"/>
                </a:solidFill>
                <a:latin typeface="Times New Roman"/>
                <a:cs typeface="Times New Roman"/>
              </a:rPr>
              <a:t>let</a:t>
            </a:r>
            <a:r>
              <a:rPr lang="en-US" sz="1000" b="1" spc="235" dirty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lang="en-US" sz="1000" spc="20" dirty="0">
                <a:latin typeface="SimSun"/>
                <a:cs typeface="SimSun"/>
              </a:rPr>
              <a:t>m</a:t>
            </a:r>
            <a:r>
              <a:rPr lang="sk-SK" sz="1000" spc="20" dirty="0">
                <a:latin typeface="SimSun"/>
                <a:cs typeface="SimSun"/>
              </a:rPr>
              <a:t>e</a:t>
            </a:r>
            <a:r>
              <a:rPr lang="en-US" sz="1000" spc="20" dirty="0">
                <a:latin typeface="SimSun"/>
                <a:cs typeface="SimSun"/>
              </a:rPr>
              <a:t>s</a:t>
            </a:r>
            <a:r>
              <a:rPr lang="sk-SK" sz="1000" spc="20" dirty="0" err="1">
                <a:latin typeface="SimSun"/>
                <a:cs typeface="SimSun"/>
              </a:rPr>
              <a:t>sage</a:t>
            </a:r>
            <a:r>
              <a:rPr lang="en-US" sz="1000" spc="10" dirty="0">
                <a:latin typeface="SimSun"/>
                <a:cs typeface="SimSun"/>
              </a:rPr>
              <a:t> </a:t>
            </a:r>
            <a:r>
              <a:rPr lang="en-US" sz="1000" spc="20" dirty="0">
                <a:solidFill>
                  <a:srgbClr val="666666"/>
                </a:solidFill>
                <a:latin typeface="SimSun"/>
                <a:cs typeface="SimSun"/>
              </a:rPr>
              <a:t>=</a:t>
            </a:r>
            <a:r>
              <a:rPr lang="en-US" sz="1000" spc="15" dirty="0">
                <a:solidFill>
                  <a:srgbClr val="666666"/>
                </a:solidFill>
                <a:latin typeface="SimSun"/>
                <a:cs typeface="SimSun"/>
              </a:rPr>
              <a:t> </a:t>
            </a:r>
            <a:r>
              <a:rPr lang="sk-SK" sz="1000" spc="20" dirty="0">
                <a:solidFill>
                  <a:srgbClr val="BA2121"/>
                </a:solidFill>
                <a:latin typeface="SimSun"/>
                <a:cs typeface="SimSun"/>
              </a:rPr>
              <a:t>`</a:t>
            </a:r>
            <a:r>
              <a:rPr lang="sk-SK" sz="1000" spc="20" dirty="0" err="1">
                <a:solidFill>
                  <a:srgbClr val="BA2121"/>
                </a:solidFill>
                <a:latin typeface="SimSun"/>
                <a:cs typeface="SimSun"/>
              </a:rPr>
              <a:t>Your</a:t>
            </a:r>
            <a:r>
              <a:rPr lang="sk-SK" sz="1000" spc="20" dirty="0">
                <a:solidFill>
                  <a:srgbClr val="BA2121"/>
                </a:solidFill>
                <a:latin typeface="SimSun"/>
                <a:cs typeface="SimSun"/>
              </a:rPr>
              <a:t> </a:t>
            </a:r>
            <a:r>
              <a:rPr lang="sk-SK" sz="1000" spc="20" dirty="0" err="1">
                <a:solidFill>
                  <a:srgbClr val="BA2121"/>
                </a:solidFill>
                <a:latin typeface="SimSun"/>
                <a:cs typeface="SimSun"/>
              </a:rPr>
              <a:t>speed</a:t>
            </a:r>
            <a:r>
              <a:rPr lang="sk-SK" sz="1000" spc="20" dirty="0">
                <a:solidFill>
                  <a:srgbClr val="BA2121"/>
                </a:solidFill>
                <a:latin typeface="SimSun"/>
                <a:cs typeface="SimSun"/>
              </a:rPr>
              <a:t> </a:t>
            </a:r>
            <a:r>
              <a:rPr lang="sk-SK" sz="1000" spc="20" dirty="0" err="1">
                <a:solidFill>
                  <a:srgbClr val="BA2121"/>
                </a:solidFill>
                <a:latin typeface="SimSun"/>
                <a:cs typeface="SimSun"/>
              </a:rPr>
              <a:t>is</a:t>
            </a:r>
            <a:r>
              <a:rPr lang="sk-SK" sz="1000" spc="20" dirty="0">
                <a:solidFill>
                  <a:srgbClr val="BA2121"/>
                </a:solidFill>
                <a:latin typeface="SimSun"/>
                <a:cs typeface="SimSun"/>
              </a:rPr>
              <a:t> ${</a:t>
            </a:r>
            <a:r>
              <a:rPr lang="sk-SK" sz="1000" spc="20" dirty="0" err="1">
                <a:solidFill>
                  <a:srgbClr val="BA2121"/>
                </a:solidFill>
                <a:latin typeface="SimSun"/>
                <a:cs typeface="SimSun"/>
              </a:rPr>
              <a:t>speedKmph</a:t>
            </a:r>
            <a:r>
              <a:rPr lang="sk-SK" sz="1000" spc="20" dirty="0">
                <a:solidFill>
                  <a:srgbClr val="BA2121"/>
                </a:solidFill>
                <a:latin typeface="SimSun"/>
                <a:cs typeface="SimSun"/>
              </a:rPr>
              <a:t>}`</a:t>
            </a:r>
            <a:r>
              <a:rPr lang="en-US" sz="1000" spc="20" dirty="0">
                <a:latin typeface="SimSun"/>
                <a:cs typeface="SimSun"/>
              </a:rPr>
              <a:t>;</a:t>
            </a:r>
            <a:r>
              <a:rPr lang="sk-SK" sz="1000" spc="20" dirty="0">
                <a:latin typeface="SimSun"/>
                <a:cs typeface="SimSun"/>
              </a:rPr>
              <a:t> //</a:t>
            </a:r>
            <a:r>
              <a:rPr lang="sk-SK" sz="1000" spc="20" dirty="0" err="1">
                <a:latin typeface="SimSun"/>
                <a:cs typeface="SimSun"/>
              </a:rPr>
              <a:t>Template</a:t>
            </a:r>
            <a:r>
              <a:rPr lang="sk-SK" sz="1000" spc="20" dirty="0">
                <a:latin typeface="SimSun"/>
                <a:cs typeface="SimSun"/>
              </a:rPr>
              <a:t> </a:t>
            </a:r>
            <a:r>
              <a:rPr lang="sk-SK" sz="1000" spc="20" dirty="0" err="1">
                <a:latin typeface="SimSun"/>
                <a:cs typeface="SimSun"/>
              </a:rPr>
              <a:t>literal</a:t>
            </a:r>
            <a:r>
              <a:rPr lang="sk-SK" sz="1000" spc="20" dirty="0">
                <a:latin typeface="SimSun"/>
                <a:cs typeface="SimSun"/>
              </a:rPr>
              <a:t> </a:t>
            </a:r>
            <a:endParaRPr sz="1000" dirty="0">
              <a:latin typeface="SimSun"/>
              <a:cs typeface="SimSun"/>
            </a:endParaRPr>
          </a:p>
        </p:txBody>
      </p:sp>
    </p:spTree>
    <p:extLst>
      <p:ext uri="{BB962C8B-B14F-4D97-AF65-F5344CB8AC3E}">
        <p14:creationId xmlns:p14="http://schemas.microsoft.com/office/powerpoint/2010/main" val="146902181"/>
      </p:ext>
    </p:extLst>
  </p:cSld>
  <p:clrMapOvr>
    <a:masterClrMapping/>
  </p:clrMapOvr>
  <p:transition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ject 19"/>
          <p:cNvSpPr/>
          <p:nvPr/>
        </p:nvSpPr>
        <p:spPr>
          <a:xfrm>
            <a:off x="0" y="50"/>
            <a:ext cx="2304415" cy="554990"/>
          </a:xfrm>
          <a:custGeom>
            <a:avLst/>
            <a:gdLst/>
            <a:ahLst/>
            <a:cxnLst/>
            <a:rect l="l" t="t" r="r" b="b"/>
            <a:pathLst>
              <a:path w="2304415" h="554990">
                <a:moveTo>
                  <a:pt x="2303995" y="0"/>
                </a:moveTo>
                <a:lnTo>
                  <a:pt x="0" y="0"/>
                </a:lnTo>
                <a:lnTo>
                  <a:pt x="0" y="554469"/>
                </a:lnTo>
                <a:lnTo>
                  <a:pt x="2303995" y="554469"/>
                </a:lnTo>
                <a:lnTo>
                  <a:pt x="23039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303995" y="50"/>
            <a:ext cx="2304415" cy="554990"/>
          </a:xfrm>
          <a:custGeom>
            <a:avLst/>
            <a:gdLst/>
            <a:ahLst/>
            <a:cxnLst/>
            <a:rect l="l" t="t" r="r" b="b"/>
            <a:pathLst>
              <a:path w="2304415" h="554990">
                <a:moveTo>
                  <a:pt x="2303995" y="0"/>
                </a:moveTo>
                <a:lnTo>
                  <a:pt x="0" y="0"/>
                </a:lnTo>
                <a:lnTo>
                  <a:pt x="0" y="554469"/>
                </a:lnTo>
                <a:lnTo>
                  <a:pt x="2303995" y="554469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3" name="object 2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551991"/>
            <a:ext cx="4607940" cy="308789"/>
          </a:xfrm>
          <a:prstGeom prst="rect">
            <a:avLst/>
          </a:prstGeom>
        </p:spPr>
      </p:pic>
      <p:sp>
        <p:nvSpPr>
          <p:cNvPr id="24" name="object 24"/>
          <p:cNvSpPr txBox="1"/>
          <p:nvPr/>
        </p:nvSpPr>
        <p:spPr>
          <a:xfrm>
            <a:off x="154698" y="549475"/>
            <a:ext cx="102489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85" dirty="0">
                <a:solidFill>
                  <a:srgbClr val="FFFFFF"/>
                </a:solidFill>
                <a:latin typeface="Georgia"/>
                <a:cs typeface="Georgia"/>
              </a:rPr>
              <a:t>J</a:t>
            </a:r>
            <a:r>
              <a:rPr sz="1400" cap="small" spc="10" dirty="0">
                <a:solidFill>
                  <a:srgbClr val="FFFFFF"/>
                </a:solidFill>
                <a:latin typeface="Georgia"/>
                <a:cs typeface="Georgia"/>
              </a:rPr>
              <a:t>a</a:t>
            </a:r>
            <a:r>
              <a:rPr sz="1400" cap="small" spc="15" dirty="0">
                <a:solidFill>
                  <a:srgbClr val="FFFFFF"/>
                </a:solidFill>
                <a:latin typeface="Georgia"/>
                <a:cs typeface="Georgia"/>
              </a:rPr>
              <a:t>v</a:t>
            </a:r>
            <a:r>
              <a:rPr sz="1400" cap="small" spc="140" dirty="0">
                <a:solidFill>
                  <a:srgbClr val="FFFFFF"/>
                </a:solidFill>
                <a:latin typeface="Georgia"/>
                <a:cs typeface="Georgia"/>
              </a:rPr>
              <a:t>a</a:t>
            </a:r>
            <a:r>
              <a:rPr sz="1400" spc="90" dirty="0">
                <a:solidFill>
                  <a:srgbClr val="FFFFFF"/>
                </a:solidFill>
                <a:latin typeface="Georgia"/>
                <a:cs typeface="Georgia"/>
              </a:rPr>
              <a:t>S</a:t>
            </a:r>
            <a:r>
              <a:rPr sz="1400" cap="small" spc="105" dirty="0">
                <a:solidFill>
                  <a:srgbClr val="FFFFFF"/>
                </a:solidFill>
                <a:latin typeface="Georgia"/>
                <a:cs typeface="Georgia"/>
              </a:rPr>
              <a:t>cript</a:t>
            </a:r>
            <a:endParaRPr sz="1400">
              <a:latin typeface="Georgia"/>
              <a:cs typeface="Georgia"/>
            </a:endParaRPr>
          </a:p>
        </p:txBody>
      </p:sp>
      <p:pic>
        <p:nvPicPr>
          <p:cNvPr id="25" name="object 2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2615" y="1191501"/>
            <a:ext cx="65201" cy="65201"/>
          </a:xfrm>
          <a:prstGeom prst="rect">
            <a:avLst/>
          </a:prstGeom>
        </p:spPr>
      </p:pic>
      <p:pic>
        <p:nvPicPr>
          <p:cNvPr id="26" name="object 2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2615" y="1401534"/>
            <a:ext cx="65201" cy="65201"/>
          </a:xfrm>
          <a:prstGeom prst="rect">
            <a:avLst/>
          </a:prstGeom>
        </p:spPr>
      </p:pic>
      <p:pic>
        <p:nvPicPr>
          <p:cNvPr id="27" name="object 2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02615" y="1591322"/>
            <a:ext cx="65201" cy="65201"/>
          </a:xfrm>
          <a:prstGeom prst="rect">
            <a:avLst/>
          </a:prstGeom>
        </p:spPr>
      </p:pic>
      <p:pic>
        <p:nvPicPr>
          <p:cNvPr id="28" name="object 28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92378" y="1781137"/>
            <a:ext cx="52527" cy="52527"/>
          </a:xfrm>
          <a:prstGeom prst="rect">
            <a:avLst/>
          </a:prstGeom>
        </p:spPr>
      </p:pic>
      <p:pic>
        <p:nvPicPr>
          <p:cNvPr id="29" name="object 29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92378" y="1932965"/>
            <a:ext cx="52527" cy="52527"/>
          </a:xfrm>
          <a:prstGeom prst="rect">
            <a:avLst/>
          </a:prstGeom>
        </p:spPr>
      </p:pic>
      <p:pic>
        <p:nvPicPr>
          <p:cNvPr id="30" name="object 30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92378" y="2084793"/>
            <a:ext cx="52527" cy="52527"/>
          </a:xfrm>
          <a:prstGeom prst="rect">
            <a:avLst/>
          </a:prstGeom>
        </p:spPr>
      </p:pic>
      <p:sp>
        <p:nvSpPr>
          <p:cNvPr id="31" name="object 31"/>
          <p:cNvSpPr txBox="1"/>
          <p:nvPr/>
        </p:nvSpPr>
        <p:spPr>
          <a:xfrm>
            <a:off x="624395" y="1064207"/>
            <a:ext cx="3522345" cy="1917448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 marR="574675" algn="just">
              <a:lnSpc>
                <a:spcPct val="119200"/>
              </a:lnSpc>
              <a:spcBef>
                <a:spcPts val="180"/>
              </a:spcBef>
            </a:pPr>
            <a:r>
              <a:rPr sz="1100" spc="-50" dirty="0">
                <a:latin typeface="Tahoma"/>
                <a:cs typeface="Tahoma"/>
              </a:rPr>
              <a:t>umožňuje </a:t>
            </a:r>
            <a:r>
              <a:rPr sz="1100" spc="-40" dirty="0">
                <a:latin typeface="Tahoma"/>
                <a:cs typeface="Tahoma"/>
              </a:rPr>
              <a:t>tvorbu </a:t>
            </a:r>
            <a:r>
              <a:rPr sz="1100" b="1" spc="-55" dirty="0">
                <a:latin typeface="Arial"/>
                <a:cs typeface="Arial"/>
              </a:rPr>
              <a:t>dynamických </a:t>
            </a:r>
            <a:r>
              <a:rPr sz="1100" spc="-55" dirty="0">
                <a:latin typeface="Tahoma"/>
                <a:cs typeface="Tahoma"/>
              </a:rPr>
              <a:t>webových </a:t>
            </a:r>
            <a:r>
              <a:rPr sz="1100" spc="-45" dirty="0" err="1">
                <a:latin typeface="Tahoma"/>
                <a:cs typeface="Tahoma"/>
              </a:rPr>
              <a:t>stránek</a:t>
            </a:r>
            <a:r>
              <a:rPr sz="1100" spc="-45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 </a:t>
            </a:r>
            <a:r>
              <a:rPr sz="1100" spc="-40" dirty="0" err="1">
                <a:latin typeface="Arial"/>
                <a:cs typeface="Arial"/>
              </a:rPr>
              <a:t>objektově</a:t>
            </a:r>
            <a:r>
              <a:rPr lang="sk-SK" sz="1100" b="1" spc="-40" dirty="0">
                <a:latin typeface="Arial"/>
                <a:cs typeface="Arial"/>
              </a:rPr>
              <a:t> </a:t>
            </a:r>
            <a:r>
              <a:rPr sz="1100" spc="-45" dirty="0" err="1">
                <a:latin typeface="Tahoma"/>
                <a:cs typeface="Tahoma"/>
              </a:rPr>
              <a:t>orientovaný</a:t>
            </a:r>
            <a:r>
              <a:rPr sz="1100" spc="-45" dirty="0">
                <a:latin typeface="Tahoma"/>
                <a:cs typeface="Tahoma"/>
              </a:rPr>
              <a:t> programovací </a:t>
            </a:r>
            <a:r>
              <a:rPr sz="1100" spc="-30" dirty="0">
                <a:latin typeface="Tahoma"/>
                <a:cs typeface="Tahoma"/>
              </a:rPr>
              <a:t>jazyk </a:t>
            </a:r>
            <a:r>
              <a:rPr sz="1100" spc="25" dirty="0">
                <a:latin typeface="Tahoma"/>
                <a:cs typeface="Tahoma"/>
              </a:rPr>
              <a:t>(OOP) </a:t>
            </a:r>
            <a:r>
              <a:rPr sz="1100" spc="-330" dirty="0">
                <a:latin typeface="Tahoma"/>
                <a:cs typeface="Tahoma"/>
              </a:rPr>
              <a:t> </a:t>
            </a:r>
            <a:r>
              <a:rPr sz="1100" b="1" spc="-50" dirty="0">
                <a:latin typeface="Arial"/>
                <a:cs typeface="Arial"/>
              </a:rPr>
              <a:t>stand</a:t>
            </a:r>
            <a:r>
              <a:rPr sz="1100" b="1" spc="-85" dirty="0">
                <a:latin typeface="Arial"/>
                <a:cs typeface="Arial"/>
              </a:rPr>
              <a:t>a</a:t>
            </a:r>
            <a:r>
              <a:rPr sz="1100" b="1" spc="-45" dirty="0">
                <a:latin typeface="Arial"/>
                <a:cs typeface="Arial"/>
              </a:rPr>
              <a:t>rdizace</a:t>
            </a:r>
            <a:r>
              <a:rPr sz="1100" b="1" spc="-35" dirty="0">
                <a:latin typeface="Arial"/>
                <a:cs typeface="Arial"/>
              </a:rPr>
              <a:t> </a:t>
            </a:r>
            <a:r>
              <a:rPr sz="1100" spc="-40" dirty="0">
                <a:latin typeface="Tahoma"/>
                <a:cs typeface="Tahoma"/>
              </a:rPr>
              <a:t>-</a:t>
            </a:r>
            <a:r>
              <a:rPr sz="1100" spc="-75" dirty="0">
                <a:latin typeface="Tahoma"/>
                <a:cs typeface="Tahoma"/>
              </a:rPr>
              <a:t> </a:t>
            </a:r>
            <a:r>
              <a:rPr sz="1100" spc="15" dirty="0">
                <a:latin typeface="Tahoma"/>
                <a:cs typeface="Tahoma"/>
              </a:rPr>
              <a:t>ECMAScript</a:t>
            </a:r>
            <a:endParaRPr sz="1100" dirty="0">
              <a:latin typeface="Tahoma"/>
              <a:cs typeface="Tahoma"/>
            </a:endParaRPr>
          </a:p>
          <a:p>
            <a:pPr marL="289560" algn="just">
              <a:lnSpc>
                <a:spcPts val="1200"/>
              </a:lnSpc>
              <a:spcBef>
                <a:spcPts val="175"/>
              </a:spcBef>
            </a:pPr>
            <a:r>
              <a:rPr sz="1000" spc="-60" dirty="0">
                <a:latin typeface="Tahoma"/>
                <a:cs typeface="Tahoma"/>
              </a:rPr>
              <a:t>budeme</a:t>
            </a:r>
            <a:r>
              <a:rPr sz="1000" spc="10" dirty="0">
                <a:latin typeface="Tahoma"/>
                <a:cs typeface="Tahoma"/>
              </a:rPr>
              <a:t> </a:t>
            </a:r>
            <a:r>
              <a:rPr sz="1000" spc="-75" dirty="0">
                <a:latin typeface="Tahoma"/>
                <a:cs typeface="Tahoma"/>
              </a:rPr>
              <a:t>se</a:t>
            </a:r>
            <a:r>
              <a:rPr sz="1000" spc="10" dirty="0">
                <a:latin typeface="Tahoma"/>
                <a:cs typeface="Tahoma"/>
              </a:rPr>
              <a:t> </a:t>
            </a:r>
            <a:r>
              <a:rPr sz="1000" spc="-10" dirty="0">
                <a:latin typeface="Tahoma"/>
                <a:cs typeface="Tahoma"/>
              </a:rPr>
              <a:t>učit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spc="-20" dirty="0">
                <a:latin typeface="Tahoma"/>
                <a:cs typeface="Tahoma"/>
              </a:rPr>
              <a:t>aktuální</a:t>
            </a:r>
            <a:r>
              <a:rPr sz="1000" spc="10" dirty="0">
                <a:latin typeface="Tahoma"/>
                <a:cs typeface="Tahoma"/>
              </a:rPr>
              <a:t> </a:t>
            </a:r>
            <a:r>
              <a:rPr sz="1000" spc="-15" dirty="0">
                <a:latin typeface="Tahoma"/>
                <a:cs typeface="Tahoma"/>
              </a:rPr>
              <a:t>JavaScript</a:t>
            </a:r>
            <a:endParaRPr sz="1000" dirty="0">
              <a:latin typeface="Tahoma"/>
              <a:cs typeface="Tahoma"/>
            </a:endParaRPr>
          </a:p>
          <a:p>
            <a:pPr marL="289560" marR="371475" algn="just">
              <a:lnSpc>
                <a:spcPts val="1200"/>
              </a:lnSpc>
              <a:spcBef>
                <a:spcPts val="40"/>
              </a:spcBef>
            </a:pPr>
            <a:r>
              <a:rPr lang="sk-SK" sz="1000" spc="-25" dirty="0">
                <a:latin typeface="Tahoma"/>
                <a:cs typeface="Tahoma"/>
              </a:rPr>
              <a:t>po novom podľa roku ES2021,22</a:t>
            </a:r>
            <a:r>
              <a:rPr sz="1000" spc="-150" dirty="0">
                <a:latin typeface="Tahoma"/>
                <a:cs typeface="Tahoma"/>
              </a:rPr>
              <a:t> </a:t>
            </a:r>
            <a:r>
              <a:rPr lang="sk-SK" sz="1000" spc="-150" dirty="0">
                <a:latin typeface="Tahoma"/>
                <a:cs typeface="Tahoma"/>
              </a:rPr>
              <a:t>.23</a:t>
            </a:r>
            <a:r>
              <a:rPr sz="1000" spc="-114" dirty="0">
                <a:latin typeface="Tahoma"/>
                <a:cs typeface="Tahoma"/>
              </a:rPr>
              <a:t>…  </a:t>
            </a:r>
            <a:endParaRPr lang="sk-SK" sz="1000" spc="-114" dirty="0">
              <a:latin typeface="Tahoma"/>
              <a:cs typeface="Tahoma"/>
            </a:endParaRPr>
          </a:p>
          <a:p>
            <a:pPr marL="289560" marR="371475" algn="just">
              <a:lnSpc>
                <a:spcPts val="1200"/>
              </a:lnSpc>
              <a:spcBef>
                <a:spcPts val="40"/>
              </a:spcBef>
            </a:pPr>
            <a:r>
              <a:rPr sz="1000" spc="-10" dirty="0" err="1">
                <a:latin typeface="Tahoma"/>
                <a:cs typeface="Tahoma"/>
              </a:rPr>
              <a:t>ES.Next</a:t>
            </a:r>
            <a:endParaRPr sz="1000" dirty="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09"/>
              </a:spcBef>
            </a:pPr>
            <a:r>
              <a:rPr sz="1100" spc="-35" dirty="0">
                <a:latin typeface="Tahoma"/>
                <a:cs typeface="Tahoma"/>
              </a:rPr>
              <a:t>lze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20" dirty="0">
                <a:latin typeface="Tahoma"/>
                <a:cs typeface="Tahoma"/>
              </a:rPr>
              <a:t>použít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30" dirty="0">
                <a:latin typeface="Tahoma"/>
                <a:cs typeface="Tahoma"/>
              </a:rPr>
              <a:t>jak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55" dirty="0" err="1">
                <a:latin typeface="Tahoma"/>
                <a:cs typeface="Tahoma"/>
              </a:rPr>
              <a:t>na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b="1" spc="-35" dirty="0" err="1">
                <a:latin typeface="Arial"/>
                <a:cs typeface="Arial"/>
              </a:rPr>
              <a:t>klientovi</a:t>
            </a:r>
            <a:r>
              <a:rPr lang="sk-SK" sz="1100" b="1" spc="-35" dirty="0">
                <a:latin typeface="Arial"/>
                <a:cs typeface="Arial"/>
              </a:rPr>
              <a:t>,</a:t>
            </a:r>
            <a:r>
              <a:rPr sz="1100" b="1" spc="60" dirty="0">
                <a:latin typeface="Arial"/>
                <a:cs typeface="Arial"/>
              </a:rPr>
              <a:t> </a:t>
            </a:r>
            <a:r>
              <a:rPr sz="1100" spc="-15" dirty="0" err="1">
                <a:latin typeface="Tahoma"/>
                <a:cs typeface="Tahoma"/>
              </a:rPr>
              <a:t>tak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55" dirty="0" err="1">
                <a:latin typeface="Tahoma"/>
                <a:cs typeface="Tahoma"/>
              </a:rPr>
              <a:t>na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60" dirty="0" err="1">
                <a:latin typeface="Tahoma"/>
                <a:cs typeface="Tahoma"/>
              </a:rPr>
              <a:t>serveru</a:t>
            </a:r>
            <a:r>
              <a:rPr lang="sk-SK" sz="1100" spc="-60" dirty="0">
                <a:latin typeface="Tahoma"/>
                <a:cs typeface="Tahoma"/>
              </a:rPr>
              <a:t> (</a:t>
            </a:r>
            <a:r>
              <a:rPr lang="sk-SK" sz="1100" spc="-60" dirty="0" err="1">
                <a:latin typeface="Tahoma"/>
                <a:cs typeface="Tahoma"/>
              </a:rPr>
              <a:t>NodeJS</a:t>
            </a:r>
            <a:r>
              <a:rPr lang="sk-SK" sz="1100" spc="-60" dirty="0">
                <a:latin typeface="Tahoma"/>
                <a:cs typeface="Tahoma"/>
              </a:rPr>
              <a:t>)</a:t>
            </a:r>
            <a:endParaRPr sz="1100" dirty="0">
              <a:latin typeface="Tahoma"/>
              <a:cs typeface="Tahoma"/>
            </a:endParaRPr>
          </a:p>
          <a:p>
            <a:pPr marL="12700" marR="5080">
              <a:lnSpc>
                <a:spcPct val="102600"/>
              </a:lnSpc>
              <a:spcBef>
                <a:spcPts val="295"/>
              </a:spcBef>
            </a:pPr>
            <a:r>
              <a:rPr sz="1100" b="1" i="1" spc="-55" dirty="0">
                <a:latin typeface="Arial"/>
                <a:cs typeface="Arial"/>
              </a:rPr>
              <a:t>loosely</a:t>
            </a:r>
            <a:r>
              <a:rPr sz="1100" b="1" i="1" spc="55" dirty="0">
                <a:latin typeface="Arial"/>
                <a:cs typeface="Arial"/>
              </a:rPr>
              <a:t> </a:t>
            </a:r>
            <a:r>
              <a:rPr sz="1100" b="1" i="1" spc="-40" dirty="0">
                <a:latin typeface="Arial"/>
                <a:cs typeface="Arial"/>
              </a:rPr>
              <a:t>typed</a:t>
            </a:r>
            <a:r>
              <a:rPr sz="1100" b="1" i="1" spc="-35" dirty="0">
                <a:latin typeface="Arial"/>
                <a:cs typeface="Arial"/>
              </a:rPr>
              <a:t> </a:t>
            </a:r>
            <a:r>
              <a:rPr sz="1100" spc="-40" dirty="0">
                <a:latin typeface="Tahoma"/>
                <a:cs typeface="Tahoma"/>
              </a:rPr>
              <a:t>-</a:t>
            </a:r>
            <a:r>
              <a:rPr sz="1100" spc="-70" dirty="0">
                <a:latin typeface="Tahoma"/>
                <a:cs typeface="Tahoma"/>
              </a:rPr>
              <a:t> </a:t>
            </a:r>
            <a:r>
              <a:rPr sz="1100" spc="-65" dirty="0">
                <a:latin typeface="Tahoma"/>
                <a:cs typeface="Tahoma"/>
              </a:rPr>
              <a:t>proměnné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nemají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25" dirty="0">
                <a:latin typeface="Tahoma"/>
                <a:cs typeface="Tahoma"/>
              </a:rPr>
              <a:t>striktně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daný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datový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typ,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60" dirty="0">
                <a:latin typeface="Tahoma"/>
                <a:cs typeface="Tahoma"/>
              </a:rPr>
              <a:t>je </a:t>
            </a:r>
            <a:r>
              <a:rPr sz="1100" spc="-330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možné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jejich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typ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měnit</a:t>
            </a:r>
            <a:endParaRPr sz="1100" dirty="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sz="1100" spc="-20" dirty="0">
                <a:latin typeface="Tahoma"/>
                <a:cs typeface="Tahoma"/>
              </a:rPr>
              <a:t>JavaScript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i="1" spc="-80" dirty="0">
                <a:latin typeface="Arial"/>
                <a:cs typeface="Arial"/>
              </a:rPr>
              <a:t>nemá</a:t>
            </a:r>
            <a:r>
              <a:rPr sz="1100" i="1" spc="55" dirty="0">
                <a:latin typeface="Arial"/>
                <a:cs typeface="Arial"/>
              </a:rPr>
              <a:t> </a:t>
            </a:r>
            <a:r>
              <a:rPr sz="1100" i="1" spc="-35" dirty="0">
                <a:latin typeface="Arial"/>
                <a:cs typeface="Arial"/>
              </a:rPr>
              <a:t>nic</a:t>
            </a:r>
            <a:r>
              <a:rPr sz="1100" i="1" spc="55" dirty="0">
                <a:latin typeface="Arial"/>
                <a:cs typeface="Arial"/>
              </a:rPr>
              <a:t> </a:t>
            </a:r>
            <a:r>
              <a:rPr sz="1100" i="1" spc="-70" dirty="0">
                <a:latin typeface="Arial"/>
                <a:cs typeface="Arial"/>
              </a:rPr>
              <a:t>společného</a:t>
            </a:r>
            <a:r>
              <a:rPr sz="1100" i="1" spc="50" dirty="0">
                <a:latin typeface="Arial"/>
                <a:cs typeface="Arial"/>
              </a:rPr>
              <a:t> </a:t>
            </a:r>
            <a:r>
              <a:rPr sz="1100" spc="-75" dirty="0">
                <a:latin typeface="Tahoma"/>
                <a:cs typeface="Tahoma"/>
              </a:rPr>
              <a:t>s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30" dirty="0">
                <a:latin typeface="Tahoma"/>
                <a:cs typeface="Tahoma"/>
              </a:rPr>
              <a:t>Javou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:-)</a:t>
            </a:r>
            <a:endParaRPr sz="1100" dirty="0">
              <a:latin typeface="Tahoma"/>
              <a:cs typeface="Tahoma"/>
            </a:endParaRPr>
          </a:p>
        </p:txBody>
      </p:sp>
      <p:pic>
        <p:nvPicPr>
          <p:cNvPr id="32" name="object 3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2615" y="2282151"/>
            <a:ext cx="65201" cy="65201"/>
          </a:xfrm>
          <a:prstGeom prst="rect">
            <a:avLst/>
          </a:prstGeom>
        </p:spPr>
      </p:pic>
      <p:pic>
        <p:nvPicPr>
          <p:cNvPr id="33" name="object 3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2615" y="2492184"/>
            <a:ext cx="65201" cy="65201"/>
          </a:xfrm>
          <a:prstGeom prst="rect">
            <a:avLst/>
          </a:prstGeom>
        </p:spPr>
      </p:pic>
      <p:pic>
        <p:nvPicPr>
          <p:cNvPr id="34" name="object 3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02615" y="2874289"/>
            <a:ext cx="65201" cy="65201"/>
          </a:xfrm>
          <a:prstGeom prst="rect">
            <a:avLst/>
          </a:prstGeom>
        </p:spPr>
      </p:pic>
      <p:sp>
        <p:nvSpPr>
          <p:cNvPr id="35" name="object 35"/>
          <p:cNvSpPr/>
          <p:nvPr/>
        </p:nvSpPr>
        <p:spPr>
          <a:xfrm>
            <a:off x="0" y="3333864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2303995" y="0"/>
                </a:moveTo>
                <a:lnTo>
                  <a:pt x="0" y="0"/>
                </a:lnTo>
                <a:lnTo>
                  <a:pt x="0" y="122186"/>
                </a:lnTo>
                <a:lnTo>
                  <a:pt x="2303995" y="122186"/>
                </a:lnTo>
                <a:lnTo>
                  <a:pt x="23039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2303995" y="3333864"/>
            <a:ext cx="2304415" cy="122555"/>
          </a:xfrm>
          <a:custGeom>
            <a:avLst/>
            <a:gdLst/>
            <a:ahLst/>
            <a:cxnLst/>
            <a:rect l="l" t="t" r="r" b="b"/>
            <a:pathLst>
              <a:path w="2304415" h="122554">
                <a:moveTo>
                  <a:pt x="2303995" y="0"/>
                </a:moveTo>
                <a:lnTo>
                  <a:pt x="0" y="0"/>
                </a:lnTo>
                <a:lnTo>
                  <a:pt x="0" y="122186"/>
                </a:lnTo>
                <a:lnTo>
                  <a:pt x="2303995" y="122186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 txBox="1"/>
          <p:nvPr/>
        </p:nvSpPr>
        <p:spPr>
          <a:xfrm>
            <a:off x="2399296" y="3329513"/>
            <a:ext cx="38735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b="1" spc="-20" dirty="0">
                <a:solidFill>
                  <a:srgbClr val="FFFFFF"/>
                </a:solidFill>
                <a:latin typeface="Arial"/>
                <a:cs typeface="Arial"/>
                <a:hlinkClick r:id="rId6" action="ppaction://hlinksldjump"/>
              </a:rPr>
              <a:t>JavaScript</a:t>
            </a:r>
            <a:endParaRPr sz="600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50"/>
            <a:ext cx="2304415" cy="554990"/>
          </a:xfrm>
          <a:custGeom>
            <a:avLst/>
            <a:gdLst/>
            <a:ahLst/>
            <a:cxnLst/>
            <a:rect l="l" t="t" r="r" b="b"/>
            <a:pathLst>
              <a:path w="2304415" h="554990">
                <a:moveTo>
                  <a:pt x="2303995" y="0"/>
                </a:moveTo>
                <a:lnTo>
                  <a:pt x="0" y="0"/>
                </a:lnTo>
                <a:lnTo>
                  <a:pt x="0" y="554469"/>
                </a:lnTo>
                <a:lnTo>
                  <a:pt x="2303995" y="554469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551991"/>
            <a:ext cx="4607940" cy="30878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54698" y="549475"/>
            <a:ext cx="102489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165" dirty="0">
                <a:solidFill>
                  <a:srgbClr val="FFFFFF"/>
                </a:solidFill>
                <a:latin typeface="Georgia"/>
                <a:cs typeface="Georgia"/>
              </a:rPr>
              <a:t>O</a:t>
            </a:r>
            <a:r>
              <a:rPr sz="1400" cap="small" spc="110" dirty="0">
                <a:solidFill>
                  <a:srgbClr val="FFFFFF"/>
                </a:solidFill>
                <a:latin typeface="Georgia"/>
                <a:cs typeface="Georgia"/>
              </a:rPr>
              <a:t>per</a:t>
            </a:r>
            <a:r>
              <a:rPr sz="1400" cap="small" spc="10" dirty="0">
                <a:solidFill>
                  <a:srgbClr val="FFFFFF"/>
                </a:solidFill>
                <a:latin typeface="Georgia"/>
                <a:cs typeface="Georgia"/>
              </a:rPr>
              <a:t>á</a:t>
            </a:r>
            <a:r>
              <a:rPr sz="1400" cap="small" spc="114" dirty="0">
                <a:solidFill>
                  <a:srgbClr val="FFFFFF"/>
                </a:solidFill>
                <a:latin typeface="Georgia"/>
                <a:cs typeface="Georgia"/>
              </a:rPr>
              <a:t>to</a:t>
            </a:r>
            <a:r>
              <a:rPr sz="1400" cap="small" spc="20" dirty="0">
                <a:solidFill>
                  <a:srgbClr val="FFFFFF"/>
                </a:solidFill>
                <a:latin typeface="Georgia"/>
                <a:cs typeface="Georgia"/>
              </a:rPr>
              <a:t>r</a:t>
            </a:r>
            <a:r>
              <a:rPr sz="1400" cap="small" spc="200" dirty="0">
                <a:solidFill>
                  <a:srgbClr val="FFFFFF"/>
                </a:solidFill>
                <a:latin typeface="Georgia"/>
                <a:cs typeface="Georgia"/>
              </a:rPr>
              <a:t>y</a:t>
            </a:r>
            <a:endParaRPr sz="1400">
              <a:latin typeface="Georgia"/>
              <a:cs typeface="Georgia"/>
            </a:endParaRPr>
          </a:p>
        </p:txBody>
      </p:sp>
      <p:sp>
        <p:nvSpPr>
          <p:cNvPr id="9" name="BlokTextu 8">
            <a:extLst>
              <a:ext uri="{FF2B5EF4-FFF2-40B4-BE49-F238E27FC236}">
                <a16:creationId xmlns:a16="http://schemas.microsoft.com/office/drawing/2014/main" id="{10C6ED5D-7F1D-4C7B-AA1E-88403F761E59}"/>
              </a:ext>
            </a:extLst>
          </p:cNvPr>
          <p:cNvSpPr txBox="1"/>
          <p:nvPr/>
        </p:nvSpPr>
        <p:spPr>
          <a:xfrm>
            <a:off x="323850" y="860780"/>
            <a:ext cx="3977371" cy="24622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1100" spc="-40" dirty="0">
                <a:latin typeface="Tahoma"/>
                <a:cs typeface="Tahoma"/>
              </a:rPr>
              <a:t>...ďalšie operátory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k-SK" sz="1100" b="1" i="0" dirty="0" err="1">
                <a:solidFill>
                  <a:srgbClr val="1B1B1B"/>
                </a:solidFill>
                <a:effectLst/>
                <a:latin typeface="zillaslab"/>
              </a:rPr>
              <a:t>Addition</a:t>
            </a:r>
            <a:r>
              <a:rPr lang="sk-SK" sz="1100" b="1" i="0" dirty="0">
                <a:solidFill>
                  <a:srgbClr val="1B1B1B"/>
                </a:solidFill>
                <a:effectLst/>
                <a:latin typeface="zillaslab"/>
              </a:rPr>
              <a:t> </a:t>
            </a:r>
            <a:r>
              <a:rPr lang="sk-SK" sz="1100" b="1" i="0" dirty="0" err="1">
                <a:solidFill>
                  <a:srgbClr val="1B1B1B"/>
                </a:solidFill>
                <a:effectLst/>
                <a:latin typeface="zillaslab"/>
              </a:rPr>
              <a:t>assignment</a:t>
            </a:r>
            <a:r>
              <a:rPr lang="sk-SK" sz="1100" b="1" i="0" dirty="0">
                <a:solidFill>
                  <a:srgbClr val="1B1B1B"/>
                </a:solidFill>
                <a:effectLst/>
                <a:latin typeface="zillaslab"/>
              </a:rPr>
              <a:t> (+=)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sk-SK" sz="1100" b="1" i="0" dirty="0">
              <a:solidFill>
                <a:srgbClr val="1B1B1B"/>
              </a:solidFill>
              <a:effectLst/>
              <a:latin typeface="zillaslab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sk-SK" sz="1100" b="1" i="0" dirty="0">
              <a:solidFill>
                <a:srgbClr val="1B1B1B"/>
              </a:solidFill>
              <a:effectLst/>
              <a:latin typeface="zillaslab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sk-SK" sz="1100" b="1" i="0" dirty="0">
              <a:solidFill>
                <a:srgbClr val="1B1B1B"/>
              </a:solidFill>
              <a:effectLst/>
              <a:latin typeface="zillaslab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k-SK" sz="1100" b="1" i="0" dirty="0" err="1">
                <a:solidFill>
                  <a:srgbClr val="1B1B1B"/>
                </a:solidFill>
                <a:effectLst/>
                <a:latin typeface="zillaslab"/>
              </a:rPr>
              <a:t>Nullish</a:t>
            </a:r>
            <a:r>
              <a:rPr lang="sk-SK" sz="1100" b="1" i="0" dirty="0">
                <a:solidFill>
                  <a:srgbClr val="1B1B1B"/>
                </a:solidFill>
                <a:effectLst/>
                <a:latin typeface="zillaslab"/>
              </a:rPr>
              <a:t> </a:t>
            </a:r>
            <a:r>
              <a:rPr lang="sk-SK" sz="1100" b="1" i="0" dirty="0" err="1">
                <a:solidFill>
                  <a:srgbClr val="1B1B1B"/>
                </a:solidFill>
                <a:effectLst/>
                <a:latin typeface="zillaslab"/>
              </a:rPr>
              <a:t>coalescing</a:t>
            </a:r>
            <a:r>
              <a:rPr lang="sk-SK" sz="1100" b="1" i="0" dirty="0">
                <a:solidFill>
                  <a:srgbClr val="1B1B1B"/>
                </a:solidFill>
                <a:effectLst/>
                <a:latin typeface="zillaslab"/>
              </a:rPr>
              <a:t> </a:t>
            </a:r>
            <a:r>
              <a:rPr lang="sk-SK" sz="1100" b="1" i="0" dirty="0" err="1">
                <a:solidFill>
                  <a:srgbClr val="1B1B1B"/>
                </a:solidFill>
                <a:effectLst/>
                <a:latin typeface="zillaslab"/>
              </a:rPr>
              <a:t>operator</a:t>
            </a:r>
            <a:r>
              <a:rPr lang="sk-SK" sz="1100" b="1" i="0" dirty="0">
                <a:solidFill>
                  <a:srgbClr val="1B1B1B"/>
                </a:solidFill>
                <a:effectLst/>
                <a:latin typeface="zillaslab"/>
              </a:rPr>
              <a:t> (??)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sk-SK" sz="1100" b="1" i="0" dirty="0">
              <a:solidFill>
                <a:srgbClr val="1B1B1B"/>
              </a:solidFill>
              <a:effectLst/>
              <a:latin typeface="zillaslab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sk-SK" sz="1100" b="1" dirty="0">
              <a:solidFill>
                <a:srgbClr val="1B1B1B"/>
              </a:solidFill>
              <a:latin typeface="zillaslab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sk-SK" sz="1100" b="1" i="0" dirty="0">
              <a:solidFill>
                <a:srgbClr val="1B1B1B"/>
              </a:solidFill>
              <a:effectLst/>
              <a:latin typeface="zillaslab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k-SK" sz="1100" b="1" i="0" dirty="0">
                <a:solidFill>
                  <a:srgbClr val="1B1B1B"/>
                </a:solidFill>
                <a:effectLst/>
                <a:latin typeface="zillaslab"/>
              </a:rPr>
              <a:t>... </a:t>
            </a:r>
            <a:r>
              <a:rPr lang="sk-SK" sz="800" b="1" i="0" dirty="0">
                <a:solidFill>
                  <a:schemeClr val="accent1"/>
                </a:solidFill>
                <a:effectLst/>
                <a:latin typeface="zillaslab"/>
              </a:rPr>
              <a:t>https://developer.mozilla.org/en-US/docs/Web/JavaScript/Reference/Operators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k-SK" sz="1100" b="1" i="0" dirty="0" err="1">
                <a:solidFill>
                  <a:srgbClr val="1B1B1B"/>
                </a:solidFill>
                <a:effectLst/>
                <a:latin typeface="zillaslab"/>
              </a:rPr>
              <a:t>Logical</a:t>
            </a:r>
            <a:r>
              <a:rPr lang="sk-SK" sz="1100" b="1" i="0" dirty="0">
                <a:solidFill>
                  <a:srgbClr val="1B1B1B"/>
                </a:solidFill>
                <a:effectLst/>
                <a:latin typeface="zillaslab"/>
              </a:rPr>
              <a:t> </a:t>
            </a:r>
            <a:r>
              <a:rPr lang="sk-SK" sz="1100" b="1" i="0" dirty="0" err="1">
                <a:solidFill>
                  <a:srgbClr val="1B1B1B"/>
                </a:solidFill>
                <a:effectLst/>
                <a:latin typeface="zillaslab"/>
              </a:rPr>
              <a:t>nullish</a:t>
            </a:r>
            <a:r>
              <a:rPr lang="sk-SK" sz="1100" b="1" i="0" dirty="0">
                <a:solidFill>
                  <a:srgbClr val="1B1B1B"/>
                </a:solidFill>
                <a:effectLst/>
                <a:latin typeface="zillaslab"/>
              </a:rPr>
              <a:t> </a:t>
            </a:r>
            <a:r>
              <a:rPr lang="sk-SK" sz="1100" b="1" i="0" dirty="0" err="1">
                <a:solidFill>
                  <a:srgbClr val="1B1B1B"/>
                </a:solidFill>
                <a:effectLst/>
                <a:latin typeface="zillaslab"/>
              </a:rPr>
              <a:t>assignment</a:t>
            </a:r>
            <a:r>
              <a:rPr lang="sk-SK" sz="1100" b="1" i="0" dirty="0">
                <a:solidFill>
                  <a:srgbClr val="1B1B1B"/>
                </a:solidFill>
                <a:effectLst/>
                <a:latin typeface="zillaslab"/>
              </a:rPr>
              <a:t> (??=)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k-SK" sz="1100" b="1" i="0" dirty="0" err="1">
                <a:solidFill>
                  <a:schemeClr val="bg1">
                    <a:lumMod val="65000"/>
                  </a:schemeClr>
                </a:solidFill>
                <a:effectLst/>
                <a:latin typeface="zillaslab"/>
              </a:rPr>
              <a:t>Logical</a:t>
            </a:r>
            <a:r>
              <a:rPr lang="sk-SK" sz="1100" b="1" i="0" dirty="0">
                <a:solidFill>
                  <a:schemeClr val="bg1">
                    <a:lumMod val="65000"/>
                  </a:schemeClr>
                </a:solidFill>
                <a:effectLst/>
                <a:latin typeface="zillaslab"/>
              </a:rPr>
              <a:t> AND </a:t>
            </a:r>
            <a:r>
              <a:rPr lang="sk-SK" sz="1100" b="1" i="0" dirty="0" err="1">
                <a:solidFill>
                  <a:schemeClr val="bg1">
                    <a:lumMod val="65000"/>
                  </a:schemeClr>
                </a:solidFill>
                <a:effectLst/>
                <a:latin typeface="zillaslab"/>
              </a:rPr>
              <a:t>assignment</a:t>
            </a:r>
            <a:r>
              <a:rPr lang="sk-SK" sz="1100" b="1" i="0" dirty="0">
                <a:solidFill>
                  <a:schemeClr val="bg1">
                    <a:lumMod val="65000"/>
                  </a:schemeClr>
                </a:solidFill>
                <a:effectLst/>
                <a:latin typeface="zillaslab"/>
              </a:rPr>
              <a:t> (&amp;&amp;=)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sk-SK" sz="1100" dirty="0">
              <a:latin typeface="Tahoma"/>
              <a:cs typeface="Tahoma"/>
            </a:endParaRPr>
          </a:p>
          <a:p>
            <a:endParaRPr lang="sk-SK" sz="1100" dirty="0"/>
          </a:p>
        </p:txBody>
      </p:sp>
      <p:sp>
        <p:nvSpPr>
          <p:cNvPr id="10" name="object 2">
            <a:extLst>
              <a:ext uri="{FF2B5EF4-FFF2-40B4-BE49-F238E27FC236}">
                <a16:creationId xmlns:a16="http://schemas.microsoft.com/office/drawing/2014/main" id="{702E473C-6D45-4483-8A48-5C5AA223CF56}"/>
              </a:ext>
            </a:extLst>
          </p:cNvPr>
          <p:cNvSpPr txBox="1"/>
          <p:nvPr/>
        </p:nvSpPr>
        <p:spPr>
          <a:xfrm>
            <a:off x="781050" y="1241780"/>
            <a:ext cx="3352800" cy="480580"/>
          </a:xfrm>
          <a:prstGeom prst="rect">
            <a:avLst/>
          </a:prstGeom>
          <a:solidFill>
            <a:srgbClr val="F2F2F2"/>
          </a:solidFill>
          <a:ln w="5060">
            <a:solidFill>
              <a:srgbClr val="BFBFBF"/>
            </a:solidFill>
          </a:ln>
        </p:spPr>
        <p:txBody>
          <a:bodyPr vert="horz" wrap="square" lIns="0" tIns="52069" rIns="0" bIns="0" rtlCol="0">
            <a:spAutoFit/>
          </a:bodyPr>
          <a:lstStyle/>
          <a:p>
            <a:pPr marL="128905" marR="1175385">
              <a:lnSpc>
                <a:spcPct val="101499"/>
              </a:lnSpc>
              <a:spcBef>
                <a:spcPts val="409"/>
              </a:spcBef>
            </a:pPr>
            <a:r>
              <a:rPr lang="en-US" sz="700" b="1" spc="150" dirty="0">
                <a:solidFill>
                  <a:srgbClr val="007F00"/>
                </a:solidFill>
                <a:latin typeface="Times New Roman"/>
                <a:cs typeface="Times New Roman"/>
              </a:rPr>
              <a:t>let </a:t>
            </a:r>
            <a:r>
              <a:rPr lang="en-US" sz="700" b="1" spc="150" dirty="0">
                <a:latin typeface="Times New Roman"/>
                <a:cs typeface="Times New Roman"/>
              </a:rPr>
              <a:t>a = 2;</a:t>
            </a:r>
            <a:br>
              <a:rPr lang="sk-SK" sz="700" b="1" spc="150" dirty="0">
                <a:latin typeface="Times New Roman"/>
                <a:cs typeface="Times New Roman"/>
              </a:rPr>
            </a:br>
            <a:r>
              <a:rPr lang="en-US" sz="700" b="1" spc="150" dirty="0">
                <a:solidFill>
                  <a:srgbClr val="007F00"/>
                </a:solidFill>
                <a:latin typeface="Times New Roman"/>
                <a:cs typeface="Times New Roman"/>
              </a:rPr>
              <a:t>let </a:t>
            </a:r>
            <a:r>
              <a:rPr lang="en-US" sz="700" b="1" spc="150" dirty="0">
                <a:latin typeface="Times New Roman"/>
                <a:cs typeface="Times New Roman"/>
              </a:rPr>
              <a:t>b = 'hello‘;</a:t>
            </a:r>
            <a:br>
              <a:rPr lang="sk-SK" sz="700" b="1" spc="150" dirty="0">
                <a:solidFill>
                  <a:srgbClr val="007F00"/>
                </a:solidFill>
                <a:latin typeface="Times New Roman"/>
                <a:cs typeface="Times New Roman"/>
              </a:rPr>
            </a:br>
            <a:r>
              <a:rPr lang="en-US" sz="700" b="1" spc="150" dirty="0">
                <a:latin typeface="Times New Roman"/>
                <a:cs typeface="Times New Roman"/>
              </a:rPr>
              <a:t>console.log(a += 3); </a:t>
            </a:r>
            <a:r>
              <a:rPr lang="en-US" sz="700" b="1" spc="150" dirty="0">
                <a:solidFill>
                  <a:srgbClr val="007F00"/>
                </a:solidFill>
                <a:latin typeface="Times New Roman"/>
                <a:cs typeface="Times New Roman"/>
              </a:rPr>
              <a:t>// addition</a:t>
            </a:r>
            <a:br>
              <a:rPr lang="sk-SK" sz="700" b="1" spc="150" dirty="0">
                <a:solidFill>
                  <a:srgbClr val="007F00"/>
                </a:solidFill>
                <a:latin typeface="Times New Roman"/>
                <a:cs typeface="Times New Roman"/>
              </a:rPr>
            </a:br>
            <a:r>
              <a:rPr lang="en-US" sz="700" b="1" spc="150" dirty="0">
                <a:solidFill>
                  <a:srgbClr val="007F00"/>
                </a:solidFill>
                <a:latin typeface="Times New Roman"/>
                <a:cs typeface="Times New Roman"/>
              </a:rPr>
              <a:t>// expected output: 5</a:t>
            </a:r>
            <a:endParaRPr sz="700" dirty="0">
              <a:latin typeface="SimSun"/>
              <a:cs typeface="SimSun"/>
            </a:endParaRPr>
          </a:p>
        </p:txBody>
      </p:sp>
      <p:sp>
        <p:nvSpPr>
          <p:cNvPr id="11" name="object 2">
            <a:extLst>
              <a:ext uri="{FF2B5EF4-FFF2-40B4-BE49-F238E27FC236}">
                <a16:creationId xmlns:a16="http://schemas.microsoft.com/office/drawing/2014/main" id="{D68E3EF3-F741-42AF-928D-1E04301550CC}"/>
              </a:ext>
            </a:extLst>
          </p:cNvPr>
          <p:cNvSpPr txBox="1"/>
          <p:nvPr/>
        </p:nvSpPr>
        <p:spPr>
          <a:xfrm>
            <a:off x="792442" y="1923828"/>
            <a:ext cx="3352800" cy="371767"/>
          </a:xfrm>
          <a:prstGeom prst="rect">
            <a:avLst/>
          </a:prstGeom>
          <a:solidFill>
            <a:srgbClr val="F2F2F2"/>
          </a:solidFill>
          <a:ln w="5060">
            <a:solidFill>
              <a:srgbClr val="BFBFBF"/>
            </a:solidFill>
          </a:ln>
        </p:spPr>
        <p:txBody>
          <a:bodyPr vert="horz" wrap="square" lIns="0" tIns="52069" rIns="0" bIns="0" rtlCol="0">
            <a:spAutoFit/>
          </a:bodyPr>
          <a:lstStyle/>
          <a:p>
            <a:pPr marL="128905" marR="1175385">
              <a:lnSpc>
                <a:spcPct val="101499"/>
              </a:lnSpc>
              <a:spcBef>
                <a:spcPts val="409"/>
              </a:spcBef>
            </a:pPr>
            <a:r>
              <a:rPr lang="en-US" sz="700" b="1" spc="150" dirty="0">
                <a:solidFill>
                  <a:srgbClr val="007F00"/>
                </a:solidFill>
                <a:latin typeface="Times New Roman"/>
                <a:cs typeface="Times New Roman"/>
              </a:rPr>
              <a:t>let </a:t>
            </a:r>
            <a:r>
              <a:rPr lang="sk-SK" sz="700" b="1" spc="150" dirty="0" err="1">
                <a:latin typeface="Times New Roman"/>
                <a:cs typeface="Times New Roman"/>
              </a:rPr>
              <a:t>foo</a:t>
            </a:r>
            <a:r>
              <a:rPr lang="en-US" sz="700" b="1" spc="150" dirty="0">
                <a:latin typeface="Times New Roman"/>
                <a:cs typeface="Times New Roman"/>
              </a:rPr>
              <a:t> = null ?? </a:t>
            </a:r>
            <a:r>
              <a:rPr lang="en-US" sz="700" b="1" spc="150" dirty="0">
                <a:solidFill>
                  <a:srgbClr val="007F00"/>
                </a:solidFill>
                <a:latin typeface="Times New Roman"/>
                <a:cs typeface="Times New Roman"/>
              </a:rPr>
              <a:t>'default string‘;</a:t>
            </a:r>
            <a:br>
              <a:rPr lang="sk-SK" sz="700" b="1" spc="150" dirty="0">
                <a:latin typeface="Times New Roman"/>
                <a:cs typeface="Times New Roman"/>
              </a:rPr>
            </a:br>
            <a:r>
              <a:rPr lang="sk-SK" sz="700" b="1" spc="150" dirty="0">
                <a:latin typeface="Times New Roman"/>
                <a:cs typeface="Times New Roman"/>
              </a:rPr>
              <a:t>console.log(</a:t>
            </a:r>
            <a:r>
              <a:rPr lang="sk-SK" sz="700" b="1" spc="150" dirty="0" err="1">
                <a:latin typeface="Times New Roman"/>
                <a:cs typeface="Times New Roman"/>
              </a:rPr>
              <a:t>foo</a:t>
            </a:r>
            <a:r>
              <a:rPr lang="sk-SK" sz="700" b="1" spc="150" dirty="0">
                <a:latin typeface="Times New Roman"/>
                <a:cs typeface="Times New Roman"/>
              </a:rPr>
              <a:t>)</a:t>
            </a:r>
            <a:br>
              <a:rPr lang="sk-SK" sz="700" b="1" spc="150" dirty="0">
                <a:solidFill>
                  <a:srgbClr val="007F00"/>
                </a:solidFill>
                <a:latin typeface="Times New Roman"/>
                <a:cs typeface="Times New Roman"/>
              </a:rPr>
            </a:br>
            <a:r>
              <a:rPr lang="en-US" sz="700" b="1" spc="150" dirty="0">
                <a:solidFill>
                  <a:srgbClr val="007F00"/>
                </a:solidFill>
                <a:latin typeface="Times New Roman"/>
                <a:cs typeface="Times New Roman"/>
              </a:rPr>
              <a:t>// expected output: </a:t>
            </a:r>
            <a:r>
              <a:rPr lang="sk-SK" sz="700" b="1" spc="150" dirty="0">
                <a:solidFill>
                  <a:srgbClr val="007F00"/>
                </a:solidFill>
                <a:latin typeface="Times New Roman"/>
                <a:cs typeface="Times New Roman"/>
              </a:rPr>
              <a:t>‘default </a:t>
            </a:r>
            <a:r>
              <a:rPr lang="sk-SK" sz="700" b="1" spc="150" dirty="0" err="1">
                <a:solidFill>
                  <a:srgbClr val="007F00"/>
                </a:solidFill>
                <a:latin typeface="Times New Roman"/>
                <a:cs typeface="Times New Roman"/>
              </a:rPr>
              <a:t>string</a:t>
            </a:r>
            <a:r>
              <a:rPr lang="sk-SK" sz="700" b="1" spc="150" dirty="0">
                <a:solidFill>
                  <a:srgbClr val="007F00"/>
                </a:solidFill>
                <a:latin typeface="Times New Roman"/>
                <a:cs typeface="Times New Roman"/>
              </a:rPr>
              <a:t>‘</a:t>
            </a:r>
            <a:endParaRPr sz="700" dirty="0">
              <a:latin typeface="SimSun"/>
              <a:cs typeface="SimSun"/>
            </a:endParaRPr>
          </a:p>
        </p:txBody>
      </p:sp>
    </p:spTree>
    <p:extLst>
      <p:ext uri="{BB962C8B-B14F-4D97-AF65-F5344CB8AC3E}">
        <p14:creationId xmlns:p14="http://schemas.microsoft.com/office/powerpoint/2010/main" val="2326100623"/>
      </p:ext>
    </p:extLst>
  </p:cSld>
  <p:clrMapOvr>
    <a:masterClrMapping/>
  </p:clrMapOvr>
  <p:transition>
    <p:cut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50"/>
            <a:ext cx="2304415" cy="554990"/>
          </a:xfrm>
          <a:custGeom>
            <a:avLst/>
            <a:gdLst/>
            <a:ahLst/>
            <a:cxnLst/>
            <a:rect l="l" t="t" r="r" b="b"/>
            <a:pathLst>
              <a:path w="2304415" h="554990">
                <a:moveTo>
                  <a:pt x="2303995" y="0"/>
                </a:moveTo>
                <a:lnTo>
                  <a:pt x="0" y="0"/>
                </a:lnTo>
                <a:lnTo>
                  <a:pt x="0" y="554469"/>
                </a:lnTo>
                <a:lnTo>
                  <a:pt x="2303995" y="554469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551991"/>
            <a:ext cx="4607940" cy="30878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54698" y="549475"/>
            <a:ext cx="141986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210" dirty="0">
                <a:solidFill>
                  <a:srgbClr val="FFFFFF"/>
                </a:solidFill>
                <a:latin typeface="Georgia"/>
                <a:cs typeface="Georgia"/>
              </a:rPr>
              <a:t>P</a:t>
            </a:r>
            <a:r>
              <a:rPr sz="1400" cap="small" spc="55" dirty="0">
                <a:solidFill>
                  <a:srgbClr val="FFFFFF"/>
                </a:solidFill>
                <a:latin typeface="Georgia"/>
                <a:cs typeface="Georgia"/>
              </a:rPr>
              <a:t>r</a:t>
            </a:r>
            <a:r>
              <a:rPr sz="1400" cap="small" spc="95" dirty="0">
                <a:solidFill>
                  <a:srgbClr val="FFFFFF"/>
                </a:solidFill>
                <a:latin typeface="Georgia"/>
                <a:cs typeface="Georgia"/>
              </a:rPr>
              <a:t>ocvi</a:t>
            </a:r>
            <a:r>
              <a:rPr sz="1400" spc="210" dirty="0">
                <a:solidFill>
                  <a:srgbClr val="FFFFFF"/>
                </a:solidFill>
                <a:latin typeface="Georgia"/>
                <a:cs typeface="Georgia"/>
              </a:rPr>
              <a:t>č</a:t>
            </a:r>
            <a:r>
              <a:rPr sz="1400" cap="small" spc="55" dirty="0">
                <a:solidFill>
                  <a:srgbClr val="FFFFFF"/>
                </a:solidFill>
                <a:latin typeface="Georgia"/>
                <a:cs typeface="Georgia"/>
              </a:rPr>
              <a:t>o</a:t>
            </a:r>
            <a:r>
              <a:rPr sz="1400" cap="small" spc="15" dirty="0">
                <a:solidFill>
                  <a:srgbClr val="FFFFFF"/>
                </a:solidFill>
                <a:latin typeface="Georgia"/>
                <a:cs typeface="Georgia"/>
              </a:rPr>
              <a:t>v</a:t>
            </a:r>
            <a:r>
              <a:rPr sz="1400" cap="small" spc="85" dirty="0">
                <a:solidFill>
                  <a:srgbClr val="FFFFFF"/>
                </a:solidFill>
                <a:latin typeface="Georgia"/>
                <a:cs typeface="Georgia"/>
              </a:rPr>
              <a:t>án</a:t>
            </a:r>
            <a:r>
              <a:rPr sz="1400" spc="20" dirty="0">
                <a:solidFill>
                  <a:srgbClr val="FFFFFF"/>
                </a:solidFill>
                <a:latin typeface="Georgia"/>
                <a:cs typeface="Georgia"/>
              </a:rPr>
              <a:t>í</a:t>
            </a:r>
            <a:r>
              <a:rPr sz="140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spc="-13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spc="10" dirty="0">
                <a:solidFill>
                  <a:srgbClr val="FFFFFF"/>
                </a:solidFill>
                <a:latin typeface="Georgia"/>
                <a:cs typeface="Georgia"/>
              </a:rPr>
              <a:t>2</a:t>
            </a:r>
            <a:endParaRPr sz="1400">
              <a:latin typeface="Georgia"/>
              <a:cs typeface="Georgia"/>
            </a:endParaRPr>
          </a:p>
        </p:txBody>
      </p:sp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2615" y="1245997"/>
            <a:ext cx="65201" cy="65201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02615" y="1435785"/>
            <a:ext cx="65201" cy="65201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92378" y="1625600"/>
            <a:ext cx="52527" cy="52527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92378" y="1777428"/>
            <a:ext cx="52527" cy="52527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92378" y="1929257"/>
            <a:ext cx="52527" cy="52527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92378" y="2232914"/>
            <a:ext cx="52527" cy="52527"/>
          </a:xfrm>
          <a:prstGeom prst="rect">
            <a:avLst/>
          </a:prstGeom>
        </p:spPr>
      </p:pic>
      <p:sp>
        <p:nvSpPr>
          <p:cNvPr id="13" name="object 13"/>
          <p:cNvSpPr txBox="1"/>
          <p:nvPr/>
        </p:nvSpPr>
        <p:spPr>
          <a:xfrm>
            <a:off x="624395" y="1138946"/>
            <a:ext cx="3491229" cy="1187450"/>
          </a:xfrm>
          <a:prstGeom prst="rect">
            <a:avLst/>
          </a:prstGeom>
        </p:spPr>
        <p:txBody>
          <a:bodyPr vert="horz" wrap="square" lIns="0" tIns="349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75"/>
              </a:spcBef>
            </a:pPr>
            <a:r>
              <a:rPr sz="1100" spc="-30" dirty="0">
                <a:latin typeface="Tahoma"/>
                <a:cs typeface="Tahoma"/>
              </a:rPr>
              <a:t>Vypište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do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konzole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obsah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kruhu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o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průměru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který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si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25" dirty="0">
                <a:latin typeface="Tahoma"/>
                <a:cs typeface="Tahoma"/>
              </a:rPr>
              <a:t>zvolíte.</a:t>
            </a:r>
            <a:endParaRPr sz="1100" dirty="0">
              <a:latin typeface="Tahoma"/>
              <a:cs typeface="Tahoma"/>
            </a:endParaRPr>
          </a:p>
          <a:p>
            <a:pPr marL="289560" marR="2842260" indent="-277495">
              <a:lnSpc>
                <a:spcPct val="106400"/>
              </a:lnSpc>
              <a:spcBef>
                <a:spcPts val="90"/>
              </a:spcBef>
            </a:pPr>
            <a:r>
              <a:rPr sz="1100" b="1" spc="-5" dirty="0">
                <a:latin typeface="Arial"/>
                <a:cs typeface="Arial"/>
              </a:rPr>
              <a:t>P</a:t>
            </a:r>
            <a:r>
              <a:rPr sz="1100" b="1" spc="-30" dirty="0">
                <a:latin typeface="Arial"/>
                <a:cs typeface="Arial"/>
              </a:rPr>
              <a:t>oužijete:  </a:t>
            </a:r>
            <a:r>
              <a:rPr sz="1000" spc="20" dirty="0">
                <a:latin typeface="SimSun"/>
                <a:cs typeface="SimSun"/>
              </a:rPr>
              <a:t>let </a:t>
            </a:r>
            <a:r>
              <a:rPr sz="1000" spc="25" dirty="0">
                <a:latin typeface="SimSun"/>
                <a:cs typeface="SimSun"/>
              </a:rPr>
              <a:t> </a:t>
            </a:r>
            <a:r>
              <a:rPr sz="1000" spc="20" dirty="0">
                <a:latin typeface="SimSun"/>
                <a:cs typeface="SimSun"/>
              </a:rPr>
              <a:t>const</a:t>
            </a:r>
            <a:endParaRPr sz="1000" dirty="0">
              <a:latin typeface="SimSun"/>
              <a:cs typeface="SimSun"/>
            </a:endParaRPr>
          </a:p>
          <a:p>
            <a:pPr marL="289560" marR="5080">
              <a:lnSpc>
                <a:spcPts val="1200"/>
              </a:lnSpc>
              <a:spcBef>
                <a:spcPts val="35"/>
              </a:spcBef>
            </a:pPr>
            <a:r>
              <a:rPr sz="1000" spc="-30" dirty="0">
                <a:latin typeface="Tahoma"/>
                <a:cs typeface="Tahoma"/>
              </a:rPr>
              <a:t>aritmetické</a:t>
            </a:r>
            <a:r>
              <a:rPr sz="1000" spc="10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operace</a:t>
            </a:r>
            <a:r>
              <a:rPr sz="1000" spc="20" dirty="0">
                <a:latin typeface="Tahoma"/>
                <a:cs typeface="Tahoma"/>
              </a:rPr>
              <a:t> </a:t>
            </a:r>
            <a:r>
              <a:rPr sz="1000" spc="-5" dirty="0">
                <a:latin typeface="SimSun"/>
                <a:cs typeface="SimSun"/>
              </a:rPr>
              <a:t>*</a:t>
            </a:r>
            <a:r>
              <a:rPr sz="1000" spc="-5" dirty="0">
                <a:latin typeface="Tahoma"/>
                <a:cs typeface="Tahoma"/>
              </a:rPr>
              <a:t>, </a:t>
            </a:r>
            <a:r>
              <a:rPr sz="1000" dirty="0">
                <a:latin typeface="Tahoma"/>
                <a:cs typeface="Tahoma"/>
              </a:rPr>
              <a:t> </a:t>
            </a:r>
            <a:r>
              <a:rPr sz="1000" spc="20" dirty="0">
                <a:solidFill>
                  <a:srgbClr val="00008A"/>
                </a:solidFill>
                <a:latin typeface="SimSun"/>
                <a:cs typeface="SimSun"/>
                <a:hlinkClick r:id="rId6"/>
              </a:rPr>
              <a:t>https://javascript.info/operators#exponentiation </a:t>
            </a:r>
            <a:r>
              <a:rPr sz="1000" spc="-484" dirty="0">
                <a:solidFill>
                  <a:srgbClr val="00008A"/>
                </a:solidFill>
                <a:latin typeface="SimSun"/>
                <a:cs typeface="SimSun"/>
              </a:rPr>
              <a:t> </a:t>
            </a:r>
            <a:r>
              <a:rPr sz="1000" spc="20" dirty="0">
                <a:latin typeface="SimSun"/>
                <a:cs typeface="SimSun"/>
              </a:rPr>
              <a:t>console.log();</a:t>
            </a:r>
            <a:endParaRPr sz="1000" dirty="0">
              <a:latin typeface="SimSun"/>
              <a:cs typeface="SimSu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399296" y="3319340"/>
            <a:ext cx="387350" cy="134620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5"/>
              </a:spcBef>
            </a:pPr>
            <a:r>
              <a:rPr sz="600" b="1" spc="-20" dirty="0">
                <a:solidFill>
                  <a:srgbClr val="FFFFFF"/>
                </a:solidFill>
                <a:latin typeface="Arial"/>
                <a:cs typeface="Arial"/>
                <a:hlinkClick r:id="rId7" action="ppaction://hlinksldjump"/>
              </a:rPr>
              <a:t>JavaScript</a:t>
            </a:r>
            <a:endParaRPr sz="6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62534" y="2471305"/>
            <a:ext cx="3883025" cy="383540"/>
          </a:xfrm>
          <a:prstGeom prst="rect">
            <a:avLst/>
          </a:prstGeom>
          <a:solidFill>
            <a:srgbClr val="F2F2F2"/>
          </a:solidFill>
          <a:ln w="5060">
            <a:solidFill>
              <a:srgbClr val="BFBFBF"/>
            </a:solidFill>
          </a:ln>
        </p:spPr>
        <p:txBody>
          <a:bodyPr vert="horz" wrap="square" lIns="0" tIns="53975" rIns="0" bIns="0" rtlCol="0">
            <a:spAutoFit/>
          </a:bodyPr>
          <a:lstStyle/>
          <a:p>
            <a:pPr marL="128905">
              <a:lnSpc>
                <a:spcPts val="955"/>
              </a:lnSpc>
              <a:spcBef>
                <a:spcPts val="425"/>
              </a:spcBef>
            </a:pPr>
            <a:r>
              <a:rPr sz="800" b="1" spc="60" dirty="0">
                <a:solidFill>
                  <a:srgbClr val="007F00"/>
                </a:solidFill>
                <a:latin typeface="Times New Roman"/>
                <a:cs typeface="Times New Roman"/>
              </a:rPr>
              <a:t>const</a:t>
            </a:r>
            <a:r>
              <a:rPr sz="800" b="1" spc="220" dirty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z="800" spc="20" dirty="0">
                <a:latin typeface="SimSun"/>
                <a:cs typeface="SimSun"/>
              </a:rPr>
              <a:t>PI </a:t>
            </a:r>
            <a:r>
              <a:rPr sz="800" spc="20" dirty="0">
                <a:solidFill>
                  <a:srgbClr val="666666"/>
                </a:solidFill>
                <a:latin typeface="SimSun"/>
                <a:cs typeface="SimSun"/>
              </a:rPr>
              <a:t>= 3.14</a:t>
            </a:r>
            <a:r>
              <a:rPr sz="800" spc="20" dirty="0">
                <a:latin typeface="SimSun"/>
                <a:cs typeface="SimSun"/>
              </a:rPr>
              <a:t>; </a:t>
            </a:r>
            <a:r>
              <a:rPr sz="800" i="1" spc="45" dirty="0">
                <a:solidFill>
                  <a:srgbClr val="3F7F7F"/>
                </a:solidFill>
                <a:latin typeface="Cambria"/>
                <a:cs typeface="Cambria"/>
              </a:rPr>
              <a:t>//</a:t>
            </a:r>
            <a:r>
              <a:rPr sz="800" i="1" spc="245" dirty="0">
                <a:solidFill>
                  <a:srgbClr val="3F7F7F"/>
                </a:solidFill>
                <a:latin typeface="Cambria"/>
                <a:cs typeface="Cambria"/>
              </a:rPr>
              <a:t> </a:t>
            </a:r>
            <a:r>
              <a:rPr sz="800" i="1" spc="10" dirty="0">
                <a:solidFill>
                  <a:srgbClr val="3F7F7F"/>
                </a:solidFill>
                <a:latin typeface="Cambria"/>
                <a:cs typeface="Cambria"/>
              </a:rPr>
              <a:t>nebo </a:t>
            </a:r>
            <a:r>
              <a:rPr sz="800" i="1" spc="55" dirty="0">
                <a:solidFill>
                  <a:srgbClr val="3F7F7F"/>
                </a:solidFill>
                <a:latin typeface="Cambria"/>
                <a:cs typeface="Cambria"/>
              </a:rPr>
              <a:t> </a:t>
            </a:r>
            <a:r>
              <a:rPr sz="800" i="1" spc="50" dirty="0">
                <a:solidFill>
                  <a:srgbClr val="3F7F7F"/>
                </a:solidFill>
                <a:latin typeface="Cambria"/>
                <a:cs typeface="Cambria"/>
              </a:rPr>
              <a:t>také</a:t>
            </a:r>
            <a:r>
              <a:rPr sz="800" i="1" spc="240" dirty="0">
                <a:solidFill>
                  <a:srgbClr val="3F7F7F"/>
                </a:solidFill>
                <a:latin typeface="Cambria"/>
                <a:cs typeface="Cambria"/>
              </a:rPr>
              <a:t> </a:t>
            </a:r>
            <a:r>
              <a:rPr sz="800" i="1" spc="40" dirty="0">
                <a:solidFill>
                  <a:srgbClr val="3F7F7F"/>
                </a:solidFill>
                <a:latin typeface="Cambria"/>
                <a:cs typeface="Cambria"/>
              </a:rPr>
              <a:t>Math.PI</a:t>
            </a:r>
            <a:endParaRPr sz="800" dirty="0">
              <a:latin typeface="Cambria"/>
              <a:cs typeface="Cambria"/>
            </a:endParaRPr>
          </a:p>
          <a:p>
            <a:pPr marL="128905">
              <a:lnSpc>
                <a:spcPts val="955"/>
              </a:lnSpc>
            </a:pPr>
            <a:r>
              <a:rPr sz="800" b="1" spc="135" dirty="0">
                <a:solidFill>
                  <a:srgbClr val="007F00"/>
                </a:solidFill>
                <a:latin typeface="Times New Roman"/>
                <a:cs typeface="Times New Roman"/>
              </a:rPr>
              <a:t>let</a:t>
            </a:r>
            <a:r>
              <a:rPr sz="800" b="1" spc="200" dirty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z="800" spc="20" dirty="0">
                <a:latin typeface="SimSun"/>
                <a:cs typeface="SimSun"/>
              </a:rPr>
              <a:t>diameter</a:t>
            </a:r>
            <a:r>
              <a:rPr sz="800" spc="5" dirty="0">
                <a:latin typeface="SimSun"/>
                <a:cs typeface="SimSun"/>
              </a:rPr>
              <a:t> </a:t>
            </a:r>
            <a:r>
              <a:rPr sz="800" spc="20" dirty="0">
                <a:solidFill>
                  <a:srgbClr val="666666"/>
                </a:solidFill>
                <a:latin typeface="SimSun"/>
                <a:cs typeface="SimSun"/>
              </a:rPr>
              <a:t>=</a:t>
            </a:r>
            <a:r>
              <a:rPr sz="800" spc="5" dirty="0">
                <a:solidFill>
                  <a:srgbClr val="666666"/>
                </a:solidFill>
                <a:latin typeface="SimSun"/>
                <a:cs typeface="SimSun"/>
              </a:rPr>
              <a:t> </a:t>
            </a:r>
            <a:r>
              <a:rPr sz="800" spc="-180" dirty="0">
                <a:latin typeface="SimSun"/>
                <a:cs typeface="SimSun"/>
              </a:rPr>
              <a:t>…;</a:t>
            </a:r>
            <a:endParaRPr sz="800" dirty="0">
              <a:latin typeface="SimSun"/>
              <a:cs typeface="SimSun"/>
            </a:endParaRPr>
          </a:p>
        </p:txBody>
      </p:sp>
    </p:spTree>
  </p:cSld>
  <p:clrMapOvr>
    <a:masterClrMapping/>
  </p:clrMapOvr>
  <p:transition>
    <p:cut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50"/>
            <a:ext cx="2304415" cy="554990"/>
          </a:xfrm>
          <a:custGeom>
            <a:avLst/>
            <a:gdLst/>
            <a:ahLst/>
            <a:cxnLst/>
            <a:rect l="l" t="t" r="r" b="b"/>
            <a:pathLst>
              <a:path w="2304415" h="554990">
                <a:moveTo>
                  <a:pt x="2303995" y="0"/>
                </a:moveTo>
                <a:lnTo>
                  <a:pt x="0" y="0"/>
                </a:lnTo>
                <a:lnTo>
                  <a:pt x="0" y="554469"/>
                </a:lnTo>
                <a:lnTo>
                  <a:pt x="2303995" y="554469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551991"/>
            <a:ext cx="4607940" cy="30878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54698" y="549475"/>
            <a:ext cx="92075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210" dirty="0">
                <a:solidFill>
                  <a:srgbClr val="FFFFFF"/>
                </a:solidFill>
                <a:latin typeface="Georgia"/>
                <a:cs typeface="Georgia"/>
              </a:rPr>
              <a:t>P</a:t>
            </a:r>
            <a:r>
              <a:rPr sz="1400" cap="small" spc="70" dirty="0">
                <a:solidFill>
                  <a:srgbClr val="FFFFFF"/>
                </a:solidFill>
                <a:latin typeface="Georgia"/>
                <a:cs typeface="Georgia"/>
              </a:rPr>
              <a:t>odm</a:t>
            </a:r>
            <a:r>
              <a:rPr sz="1400" spc="20" dirty="0">
                <a:solidFill>
                  <a:srgbClr val="FFFFFF"/>
                </a:solidFill>
                <a:latin typeface="Georgia"/>
                <a:cs typeface="Georgia"/>
              </a:rPr>
              <a:t>í</a:t>
            </a:r>
            <a:r>
              <a:rPr sz="1400" cap="small" spc="125" dirty="0">
                <a:solidFill>
                  <a:srgbClr val="FFFFFF"/>
                </a:solidFill>
                <a:latin typeface="Georgia"/>
                <a:cs typeface="Georgia"/>
              </a:rPr>
              <a:t>nky</a:t>
            </a:r>
            <a:endParaRPr sz="1400">
              <a:latin typeface="Georgia"/>
              <a:cs typeface="Georgia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323850" y="1229820"/>
            <a:ext cx="3888104" cy="1678939"/>
            <a:chOff x="359994" y="1201823"/>
            <a:chExt cx="3888104" cy="1678939"/>
          </a:xfrm>
        </p:grpSpPr>
        <p:sp>
          <p:nvSpPr>
            <p:cNvPr id="8" name="object 8"/>
            <p:cNvSpPr/>
            <p:nvPr/>
          </p:nvSpPr>
          <p:spPr>
            <a:xfrm>
              <a:off x="362534" y="1201826"/>
              <a:ext cx="3880485" cy="1673860"/>
            </a:xfrm>
            <a:custGeom>
              <a:avLst/>
              <a:gdLst/>
              <a:ahLst/>
              <a:cxnLst/>
              <a:rect l="l" t="t" r="r" b="b"/>
              <a:pathLst>
                <a:path w="3880485" h="1673860">
                  <a:moveTo>
                    <a:pt x="0" y="1673682"/>
                  </a:moveTo>
                  <a:lnTo>
                    <a:pt x="0" y="0"/>
                  </a:lnTo>
                </a:path>
                <a:path w="3880485" h="1673860">
                  <a:moveTo>
                    <a:pt x="2527" y="2527"/>
                  </a:moveTo>
                  <a:lnTo>
                    <a:pt x="3880408" y="2527"/>
                  </a:lnTo>
                </a:path>
              </a:pathLst>
            </a:custGeom>
            <a:ln w="5060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365061" y="1206893"/>
              <a:ext cx="3877945" cy="1668780"/>
            </a:xfrm>
            <a:custGeom>
              <a:avLst/>
              <a:gdLst/>
              <a:ahLst/>
              <a:cxnLst/>
              <a:rect l="l" t="t" r="r" b="b"/>
              <a:pathLst>
                <a:path w="3877945" h="1668780">
                  <a:moveTo>
                    <a:pt x="3877881" y="0"/>
                  </a:moveTo>
                  <a:lnTo>
                    <a:pt x="0" y="0"/>
                  </a:lnTo>
                  <a:lnTo>
                    <a:pt x="0" y="1668614"/>
                  </a:lnTo>
                  <a:lnTo>
                    <a:pt x="3877881" y="1668614"/>
                  </a:lnTo>
                  <a:lnTo>
                    <a:pt x="3877881" y="0"/>
                  </a:lnTo>
                  <a:close/>
                </a:path>
              </a:pathLst>
            </a:custGeom>
            <a:solidFill>
              <a:srgbClr val="F2F2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59994" y="1201826"/>
              <a:ext cx="3888104" cy="1676400"/>
            </a:xfrm>
            <a:custGeom>
              <a:avLst/>
              <a:gdLst/>
              <a:ahLst/>
              <a:cxnLst/>
              <a:rect l="l" t="t" r="r" b="b"/>
              <a:pathLst>
                <a:path w="3888104" h="1676400">
                  <a:moveTo>
                    <a:pt x="0" y="1676209"/>
                  </a:moveTo>
                  <a:lnTo>
                    <a:pt x="3888003" y="1676209"/>
                  </a:lnTo>
                </a:path>
                <a:path w="3888104" h="1676400">
                  <a:moveTo>
                    <a:pt x="3885476" y="1673682"/>
                  </a:moveTo>
                  <a:lnTo>
                    <a:pt x="3885476" y="0"/>
                  </a:lnTo>
                </a:path>
              </a:pathLst>
            </a:custGeom>
            <a:ln w="5060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490219" y="1345891"/>
            <a:ext cx="3552825" cy="139717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900" b="1" spc="70" dirty="0">
                <a:solidFill>
                  <a:srgbClr val="007F00"/>
                </a:solidFill>
                <a:latin typeface="Times New Roman"/>
                <a:cs typeface="Times New Roman"/>
              </a:rPr>
              <a:t>const</a:t>
            </a:r>
            <a:r>
              <a:rPr sz="900" b="1" spc="220" dirty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z="900" spc="20" dirty="0">
                <a:latin typeface="SimSun"/>
                <a:cs typeface="SimSun"/>
              </a:rPr>
              <a:t>BIRTH_YEAR</a:t>
            </a:r>
            <a:r>
              <a:rPr sz="900" spc="-5" dirty="0">
                <a:latin typeface="SimSun"/>
                <a:cs typeface="SimSun"/>
              </a:rPr>
              <a:t> </a:t>
            </a:r>
            <a:r>
              <a:rPr sz="900" spc="20" dirty="0">
                <a:solidFill>
                  <a:srgbClr val="666666"/>
                </a:solidFill>
                <a:latin typeface="SimSun"/>
                <a:cs typeface="SimSun"/>
              </a:rPr>
              <a:t>=</a:t>
            </a:r>
            <a:r>
              <a:rPr sz="900" dirty="0">
                <a:solidFill>
                  <a:srgbClr val="666666"/>
                </a:solidFill>
                <a:latin typeface="SimSun"/>
                <a:cs typeface="SimSun"/>
              </a:rPr>
              <a:t> </a:t>
            </a:r>
            <a:r>
              <a:rPr sz="900" spc="20" dirty="0">
                <a:solidFill>
                  <a:srgbClr val="666666"/>
                </a:solidFill>
                <a:latin typeface="SimSun"/>
                <a:cs typeface="SimSun"/>
              </a:rPr>
              <a:t>1992</a:t>
            </a:r>
            <a:r>
              <a:rPr sz="900" spc="20" dirty="0">
                <a:latin typeface="SimSun"/>
                <a:cs typeface="SimSun"/>
              </a:rPr>
              <a:t>;</a:t>
            </a:r>
            <a:endParaRPr sz="900" dirty="0">
              <a:latin typeface="SimSun"/>
              <a:cs typeface="SimSun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900" b="1" spc="70" dirty="0">
                <a:solidFill>
                  <a:srgbClr val="007F00"/>
                </a:solidFill>
                <a:latin typeface="Times New Roman"/>
                <a:cs typeface="Times New Roman"/>
              </a:rPr>
              <a:t>const</a:t>
            </a:r>
            <a:r>
              <a:rPr sz="900" b="1" spc="229" dirty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z="900" spc="20" dirty="0">
                <a:latin typeface="SimSun"/>
                <a:cs typeface="SimSun"/>
              </a:rPr>
              <a:t>YEAR</a:t>
            </a:r>
            <a:r>
              <a:rPr sz="900" spc="5" dirty="0">
                <a:latin typeface="SimSun"/>
                <a:cs typeface="SimSun"/>
              </a:rPr>
              <a:t> </a:t>
            </a:r>
            <a:r>
              <a:rPr sz="900" spc="20" dirty="0">
                <a:solidFill>
                  <a:srgbClr val="666666"/>
                </a:solidFill>
                <a:latin typeface="SimSun"/>
                <a:cs typeface="SimSun"/>
              </a:rPr>
              <a:t>=</a:t>
            </a:r>
            <a:r>
              <a:rPr sz="900" spc="5" dirty="0">
                <a:solidFill>
                  <a:srgbClr val="666666"/>
                </a:solidFill>
                <a:latin typeface="SimSun"/>
                <a:cs typeface="SimSun"/>
              </a:rPr>
              <a:t> </a:t>
            </a:r>
            <a:r>
              <a:rPr sz="900" b="1" spc="-50" dirty="0">
                <a:solidFill>
                  <a:srgbClr val="007F00"/>
                </a:solidFill>
                <a:latin typeface="Times New Roman"/>
                <a:cs typeface="Times New Roman"/>
              </a:rPr>
              <a:t>new</a:t>
            </a:r>
            <a:r>
              <a:rPr sz="900" b="1" spc="60" dirty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z="900" spc="20" dirty="0">
                <a:solidFill>
                  <a:srgbClr val="007F00"/>
                </a:solidFill>
                <a:latin typeface="SimSun"/>
                <a:cs typeface="SimSun"/>
              </a:rPr>
              <a:t>Date</a:t>
            </a:r>
            <a:r>
              <a:rPr sz="900" spc="20" dirty="0">
                <a:latin typeface="SimSun"/>
                <a:cs typeface="SimSun"/>
              </a:rPr>
              <a:t>().getFullYear();</a:t>
            </a:r>
            <a:endParaRPr sz="900" dirty="0">
              <a:latin typeface="SimSun"/>
              <a:cs typeface="SimSun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900" b="1" spc="195" dirty="0">
                <a:solidFill>
                  <a:srgbClr val="007F00"/>
                </a:solidFill>
                <a:latin typeface="Times New Roman"/>
                <a:cs typeface="Times New Roman"/>
              </a:rPr>
              <a:t>if</a:t>
            </a:r>
            <a:r>
              <a:rPr sz="900" b="1" spc="229" dirty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z="900" spc="20" dirty="0">
                <a:latin typeface="SimSun"/>
                <a:cs typeface="SimSun"/>
              </a:rPr>
              <a:t>(YEAR</a:t>
            </a:r>
            <a:r>
              <a:rPr sz="900" spc="10" dirty="0">
                <a:latin typeface="SimSun"/>
                <a:cs typeface="SimSun"/>
              </a:rPr>
              <a:t> </a:t>
            </a:r>
            <a:r>
              <a:rPr sz="900" spc="20" dirty="0">
                <a:solidFill>
                  <a:srgbClr val="666666"/>
                </a:solidFill>
                <a:latin typeface="SimSun"/>
                <a:cs typeface="SimSun"/>
              </a:rPr>
              <a:t>-</a:t>
            </a:r>
            <a:r>
              <a:rPr sz="900" spc="5" dirty="0">
                <a:solidFill>
                  <a:srgbClr val="666666"/>
                </a:solidFill>
                <a:latin typeface="SimSun"/>
                <a:cs typeface="SimSun"/>
              </a:rPr>
              <a:t> </a:t>
            </a:r>
            <a:r>
              <a:rPr sz="900" spc="20" dirty="0">
                <a:latin typeface="SimSun"/>
                <a:cs typeface="SimSun"/>
              </a:rPr>
              <a:t>BIRTH_YEAR</a:t>
            </a:r>
            <a:r>
              <a:rPr sz="900" spc="10" dirty="0">
                <a:latin typeface="SimSun"/>
                <a:cs typeface="SimSun"/>
              </a:rPr>
              <a:t> </a:t>
            </a:r>
            <a:r>
              <a:rPr sz="900" spc="20" dirty="0">
                <a:solidFill>
                  <a:srgbClr val="666666"/>
                </a:solidFill>
                <a:latin typeface="SimSun"/>
                <a:cs typeface="SimSun"/>
              </a:rPr>
              <a:t>&gt;=</a:t>
            </a:r>
            <a:r>
              <a:rPr sz="900" spc="5" dirty="0">
                <a:solidFill>
                  <a:srgbClr val="666666"/>
                </a:solidFill>
                <a:latin typeface="SimSun"/>
                <a:cs typeface="SimSun"/>
              </a:rPr>
              <a:t> </a:t>
            </a:r>
            <a:r>
              <a:rPr sz="900" spc="20" dirty="0">
                <a:solidFill>
                  <a:srgbClr val="666666"/>
                </a:solidFill>
                <a:latin typeface="SimSun"/>
                <a:cs typeface="SimSun"/>
              </a:rPr>
              <a:t>18</a:t>
            </a:r>
            <a:r>
              <a:rPr sz="900" spc="20" dirty="0">
                <a:latin typeface="SimSun"/>
                <a:cs typeface="SimSun"/>
              </a:rPr>
              <a:t>)</a:t>
            </a:r>
            <a:r>
              <a:rPr sz="900" spc="10" dirty="0">
                <a:latin typeface="SimSun"/>
                <a:cs typeface="SimSun"/>
              </a:rPr>
              <a:t> </a:t>
            </a:r>
            <a:r>
              <a:rPr sz="900" spc="20" dirty="0">
                <a:latin typeface="SimSun"/>
                <a:cs typeface="SimSun"/>
              </a:rPr>
              <a:t>{</a:t>
            </a:r>
            <a:endParaRPr sz="900" dirty="0">
              <a:latin typeface="SimSun"/>
              <a:cs typeface="SimSun"/>
            </a:endParaRPr>
          </a:p>
          <a:p>
            <a:pPr marL="132080">
              <a:lnSpc>
                <a:spcPct val="100000"/>
              </a:lnSpc>
              <a:spcBef>
                <a:spcPts val="20"/>
              </a:spcBef>
            </a:pPr>
            <a:r>
              <a:rPr sz="900" spc="20" dirty="0">
                <a:latin typeface="SimSun"/>
                <a:cs typeface="SimSun"/>
              </a:rPr>
              <a:t>console.log(</a:t>
            </a:r>
            <a:r>
              <a:rPr sz="900" spc="20" dirty="0">
                <a:solidFill>
                  <a:srgbClr val="BA2121"/>
                </a:solidFill>
                <a:latin typeface="SimSun"/>
                <a:cs typeface="SimSun"/>
              </a:rPr>
              <a:t>"The</a:t>
            </a:r>
            <a:r>
              <a:rPr sz="900" spc="10" dirty="0">
                <a:solidFill>
                  <a:srgbClr val="BA2121"/>
                </a:solidFill>
                <a:latin typeface="SimSun"/>
                <a:cs typeface="SimSun"/>
              </a:rPr>
              <a:t> </a:t>
            </a:r>
            <a:r>
              <a:rPr sz="900" spc="20" dirty="0">
                <a:solidFill>
                  <a:srgbClr val="BA2121"/>
                </a:solidFill>
                <a:latin typeface="SimSun"/>
                <a:cs typeface="SimSun"/>
              </a:rPr>
              <a:t>user</a:t>
            </a:r>
            <a:r>
              <a:rPr sz="900" spc="10" dirty="0">
                <a:solidFill>
                  <a:srgbClr val="BA2121"/>
                </a:solidFill>
                <a:latin typeface="SimSun"/>
                <a:cs typeface="SimSun"/>
              </a:rPr>
              <a:t> </a:t>
            </a:r>
            <a:r>
              <a:rPr sz="900" spc="20" dirty="0">
                <a:solidFill>
                  <a:srgbClr val="BA2121"/>
                </a:solidFill>
                <a:latin typeface="SimSun"/>
                <a:cs typeface="SimSun"/>
              </a:rPr>
              <a:t>is</a:t>
            </a:r>
            <a:r>
              <a:rPr sz="900" spc="10" dirty="0">
                <a:solidFill>
                  <a:srgbClr val="BA2121"/>
                </a:solidFill>
                <a:latin typeface="SimSun"/>
                <a:cs typeface="SimSun"/>
              </a:rPr>
              <a:t> </a:t>
            </a:r>
            <a:r>
              <a:rPr sz="900" spc="20" dirty="0">
                <a:solidFill>
                  <a:srgbClr val="BA2121"/>
                </a:solidFill>
                <a:latin typeface="SimSun"/>
                <a:cs typeface="SimSun"/>
              </a:rPr>
              <a:t>eligible</a:t>
            </a:r>
            <a:r>
              <a:rPr sz="900" spc="15" dirty="0">
                <a:solidFill>
                  <a:srgbClr val="BA2121"/>
                </a:solidFill>
                <a:latin typeface="SimSun"/>
                <a:cs typeface="SimSun"/>
              </a:rPr>
              <a:t> </a:t>
            </a:r>
            <a:r>
              <a:rPr sz="900" spc="20" dirty="0">
                <a:solidFill>
                  <a:srgbClr val="BA2121"/>
                </a:solidFill>
                <a:latin typeface="SimSun"/>
                <a:cs typeface="SimSun"/>
              </a:rPr>
              <a:t>to</a:t>
            </a:r>
            <a:r>
              <a:rPr sz="900" spc="10" dirty="0">
                <a:solidFill>
                  <a:srgbClr val="BA2121"/>
                </a:solidFill>
                <a:latin typeface="SimSun"/>
                <a:cs typeface="SimSun"/>
              </a:rPr>
              <a:t> </a:t>
            </a:r>
            <a:r>
              <a:rPr sz="900" spc="20" dirty="0">
                <a:solidFill>
                  <a:srgbClr val="BA2121"/>
                </a:solidFill>
                <a:latin typeface="SimSun"/>
                <a:cs typeface="SimSun"/>
              </a:rPr>
              <a:t>drive</a:t>
            </a:r>
            <a:r>
              <a:rPr sz="900" spc="10" dirty="0">
                <a:solidFill>
                  <a:srgbClr val="BA2121"/>
                </a:solidFill>
                <a:latin typeface="SimSun"/>
                <a:cs typeface="SimSun"/>
              </a:rPr>
              <a:t> </a:t>
            </a:r>
            <a:r>
              <a:rPr sz="900" spc="20" dirty="0">
                <a:solidFill>
                  <a:srgbClr val="BA2121"/>
                </a:solidFill>
                <a:latin typeface="SimSun"/>
                <a:cs typeface="SimSun"/>
              </a:rPr>
              <a:t>a</a:t>
            </a:r>
            <a:r>
              <a:rPr sz="900" spc="10" dirty="0">
                <a:solidFill>
                  <a:srgbClr val="BA2121"/>
                </a:solidFill>
                <a:latin typeface="SimSun"/>
                <a:cs typeface="SimSun"/>
              </a:rPr>
              <a:t> </a:t>
            </a:r>
            <a:r>
              <a:rPr sz="900" spc="20" dirty="0">
                <a:solidFill>
                  <a:srgbClr val="BA2121"/>
                </a:solidFill>
                <a:latin typeface="SimSun"/>
                <a:cs typeface="SimSun"/>
              </a:rPr>
              <a:t>car."</a:t>
            </a:r>
            <a:r>
              <a:rPr sz="900" spc="20" dirty="0">
                <a:latin typeface="SimSun"/>
                <a:cs typeface="SimSun"/>
              </a:rPr>
              <a:t>);</a:t>
            </a:r>
            <a:endParaRPr sz="900" dirty="0">
              <a:latin typeface="SimSun"/>
              <a:cs typeface="SimSun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900" spc="20" dirty="0">
                <a:latin typeface="SimSun"/>
                <a:cs typeface="SimSun"/>
              </a:rPr>
              <a:t>}</a:t>
            </a:r>
            <a:r>
              <a:rPr sz="900" spc="-20" dirty="0">
                <a:latin typeface="SimSun"/>
                <a:cs typeface="SimSun"/>
              </a:rPr>
              <a:t> </a:t>
            </a:r>
            <a:r>
              <a:rPr sz="900" b="1" spc="120" dirty="0">
                <a:solidFill>
                  <a:srgbClr val="007F00"/>
                </a:solidFill>
                <a:latin typeface="Times New Roman"/>
                <a:cs typeface="Times New Roman"/>
              </a:rPr>
              <a:t>else</a:t>
            </a:r>
            <a:r>
              <a:rPr sz="900" b="1" spc="210" dirty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z="900" spc="20" dirty="0">
                <a:latin typeface="SimSun"/>
                <a:cs typeface="SimSun"/>
              </a:rPr>
              <a:t>{</a:t>
            </a:r>
            <a:endParaRPr sz="900" dirty="0">
              <a:latin typeface="SimSun"/>
              <a:cs typeface="SimSun"/>
            </a:endParaRPr>
          </a:p>
          <a:p>
            <a:pPr marL="132080">
              <a:lnSpc>
                <a:spcPct val="100000"/>
              </a:lnSpc>
              <a:spcBef>
                <a:spcPts val="15"/>
              </a:spcBef>
            </a:pPr>
            <a:r>
              <a:rPr sz="900" spc="20" dirty="0">
                <a:latin typeface="SimSun"/>
                <a:cs typeface="SimSun"/>
              </a:rPr>
              <a:t>alert(</a:t>
            </a:r>
            <a:r>
              <a:rPr sz="900" spc="20" dirty="0">
                <a:solidFill>
                  <a:srgbClr val="BA2121"/>
                </a:solidFill>
                <a:latin typeface="SimSun"/>
                <a:cs typeface="SimSun"/>
              </a:rPr>
              <a:t>"You</a:t>
            </a:r>
            <a:r>
              <a:rPr sz="900" spc="5" dirty="0">
                <a:solidFill>
                  <a:srgbClr val="BA2121"/>
                </a:solidFill>
                <a:latin typeface="SimSun"/>
                <a:cs typeface="SimSun"/>
              </a:rPr>
              <a:t> </a:t>
            </a:r>
            <a:r>
              <a:rPr sz="900" spc="20" dirty="0">
                <a:solidFill>
                  <a:srgbClr val="BA2121"/>
                </a:solidFill>
                <a:latin typeface="SimSun"/>
                <a:cs typeface="SimSun"/>
              </a:rPr>
              <a:t>cannot</a:t>
            </a:r>
            <a:r>
              <a:rPr sz="900" spc="5" dirty="0">
                <a:solidFill>
                  <a:srgbClr val="BA2121"/>
                </a:solidFill>
                <a:latin typeface="SimSun"/>
                <a:cs typeface="SimSun"/>
              </a:rPr>
              <a:t> </a:t>
            </a:r>
            <a:r>
              <a:rPr sz="900" spc="20" dirty="0">
                <a:solidFill>
                  <a:srgbClr val="BA2121"/>
                </a:solidFill>
                <a:latin typeface="SimSun"/>
                <a:cs typeface="SimSun"/>
              </a:rPr>
              <a:t>get</a:t>
            </a:r>
            <a:r>
              <a:rPr sz="900" spc="10" dirty="0">
                <a:solidFill>
                  <a:srgbClr val="BA2121"/>
                </a:solidFill>
                <a:latin typeface="SimSun"/>
                <a:cs typeface="SimSun"/>
              </a:rPr>
              <a:t> </a:t>
            </a:r>
            <a:r>
              <a:rPr sz="900" spc="20" dirty="0">
                <a:solidFill>
                  <a:srgbClr val="BA2121"/>
                </a:solidFill>
                <a:latin typeface="SimSun"/>
                <a:cs typeface="SimSun"/>
              </a:rPr>
              <a:t>a</a:t>
            </a:r>
            <a:r>
              <a:rPr sz="900" spc="5" dirty="0">
                <a:solidFill>
                  <a:srgbClr val="BA2121"/>
                </a:solidFill>
                <a:latin typeface="SimSun"/>
                <a:cs typeface="SimSun"/>
              </a:rPr>
              <a:t> </a:t>
            </a:r>
            <a:r>
              <a:rPr sz="900" spc="20" dirty="0">
                <a:solidFill>
                  <a:srgbClr val="BA2121"/>
                </a:solidFill>
                <a:latin typeface="SimSun"/>
                <a:cs typeface="SimSun"/>
              </a:rPr>
              <a:t>driver's</a:t>
            </a:r>
            <a:r>
              <a:rPr sz="900" spc="10" dirty="0">
                <a:solidFill>
                  <a:srgbClr val="BA2121"/>
                </a:solidFill>
                <a:latin typeface="SimSun"/>
                <a:cs typeface="SimSun"/>
              </a:rPr>
              <a:t> </a:t>
            </a:r>
            <a:r>
              <a:rPr sz="900" spc="20" dirty="0">
                <a:solidFill>
                  <a:srgbClr val="BA2121"/>
                </a:solidFill>
                <a:latin typeface="SimSun"/>
                <a:cs typeface="SimSun"/>
              </a:rPr>
              <a:t>license."</a:t>
            </a:r>
            <a:r>
              <a:rPr sz="900" spc="20" dirty="0">
                <a:latin typeface="SimSun"/>
                <a:cs typeface="SimSun"/>
              </a:rPr>
              <a:t>);</a:t>
            </a:r>
            <a:endParaRPr sz="900" dirty="0">
              <a:latin typeface="SimSun"/>
              <a:cs typeface="SimSun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900" spc="20" dirty="0">
                <a:latin typeface="SimSun"/>
                <a:cs typeface="SimSun"/>
              </a:rPr>
              <a:t>}</a:t>
            </a:r>
            <a:endParaRPr sz="900" dirty="0">
              <a:latin typeface="SimSun"/>
              <a:cs typeface="SimSu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900" i="1" spc="50" dirty="0">
                <a:solidFill>
                  <a:srgbClr val="3F7F7F"/>
                </a:solidFill>
                <a:latin typeface="Cambria"/>
                <a:cs typeface="Cambria"/>
              </a:rPr>
              <a:t>//</a:t>
            </a:r>
            <a:r>
              <a:rPr sz="900" i="1" spc="265" dirty="0">
                <a:solidFill>
                  <a:srgbClr val="3F7F7F"/>
                </a:solidFill>
                <a:latin typeface="Cambria"/>
                <a:cs typeface="Cambria"/>
              </a:rPr>
              <a:t> </a:t>
            </a:r>
            <a:r>
              <a:rPr sz="900" i="1" spc="15" dirty="0">
                <a:solidFill>
                  <a:srgbClr val="3F7F7F"/>
                </a:solidFill>
                <a:latin typeface="Cambria"/>
                <a:cs typeface="Cambria"/>
              </a:rPr>
              <a:t>nebo </a:t>
            </a:r>
            <a:r>
              <a:rPr sz="900" i="1" spc="55" dirty="0">
                <a:solidFill>
                  <a:srgbClr val="3F7F7F"/>
                </a:solidFill>
                <a:latin typeface="Cambria"/>
                <a:cs typeface="Cambria"/>
              </a:rPr>
              <a:t> </a:t>
            </a:r>
            <a:r>
              <a:rPr sz="900" i="1" spc="10" dirty="0">
                <a:solidFill>
                  <a:srgbClr val="3F7F7F"/>
                </a:solidFill>
                <a:latin typeface="Cambria"/>
                <a:cs typeface="Cambria"/>
              </a:rPr>
              <a:t>pomocí </a:t>
            </a:r>
            <a:r>
              <a:rPr sz="900" i="1" spc="60" dirty="0">
                <a:solidFill>
                  <a:srgbClr val="3F7F7F"/>
                </a:solidFill>
                <a:latin typeface="Cambria"/>
                <a:cs typeface="Cambria"/>
              </a:rPr>
              <a:t> ternárního</a:t>
            </a:r>
            <a:r>
              <a:rPr sz="900" i="1" spc="270" dirty="0">
                <a:solidFill>
                  <a:srgbClr val="3F7F7F"/>
                </a:solidFill>
                <a:latin typeface="Cambria"/>
                <a:cs typeface="Cambria"/>
              </a:rPr>
              <a:t> </a:t>
            </a:r>
            <a:r>
              <a:rPr sz="900" i="1" spc="65" dirty="0">
                <a:solidFill>
                  <a:srgbClr val="3F7F7F"/>
                </a:solidFill>
                <a:latin typeface="Cambria"/>
                <a:cs typeface="Cambria"/>
              </a:rPr>
              <a:t>operátoru:</a:t>
            </a:r>
            <a:endParaRPr sz="900" dirty="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900" b="1" spc="70" dirty="0">
                <a:solidFill>
                  <a:srgbClr val="007F00"/>
                </a:solidFill>
                <a:latin typeface="Times New Roman"/>
                <a:cs typeface="Times New Roman"/>
              </a:rPr>
              <a:t>const</a:t>
            </a:r>
            <a:r>
              <a:rPr sz="900" b="1" spc="235" dirty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z="900" spc="20" dirty="0">
                <a:latin typeface="SimSun"/>
                <a:cs typeface="SimSun"/>
              </a:rPr>
              <a:t>msg</a:t>
            </a:r>
            <a:r>
              <a:rPr sz="900" spc="15" dirty="0">
                <a:latin typeface="SimSun"/>
                <a:cs typeface="SimSun"/>
              </a:rPr>
              <a:t> </a:t>
            </a:r>
            <a:r>
              <a:rPr sz="900" spc="20" dirty="0">
                <a:solidFill>
                  <a:srgbClr val="666666"/>
                </a:solidFill>
                <a:latin typeface="SimSun"/>
                <a:cs typeface="SimSun"/>
              </a:rPr>
              <a:t>=</a:t>
            </a:r>
            <a:r>
              <a:rPr sz="900" spc="15" dirty="0">
                <a:solidFill>
                  <a:srgbClr val="666666"/>
                </a:solidFill>
                <a:latin typeface="SimSun"/>
                <a:cs typeface="SimSun"/>
              </a:rPr>
              <a:t> </a:t>
            </a:r>
            <a:r>
              <a:rPr sz="900" spc="20" dirty="0">
                <a:latin typeface="SimSun"/>
                <a:cs typeface="SimSun"/>
              </a:rPr>
              <a:t>YEAR</a:t>
            </a:r>
            <a:r>
              <a:rPr sz="900" spc="15" dirty="0">
                <a:latin typeface="SimSun"/>
                <a:cs typeface="SimSun"/>
              </a:rPr>
              <a:t> </a:t>
            </a:r>
            <a:r>
              <a:rPr sz="900" spc="20" dirty="0">
                <a:solidFill>
                  <a:srgbClr val="666666"/>
                </a:solidFill>
                <a:latin typeface="SimSun"/>
                <a:cs typeface="SimSun"/>
              </a:rPr>
              <a:t>-</a:t>
            </a:r>
            <a:r>
              <a:rPr sz="900" spc="15" dirty="0">
                <a:solidFill>
                  <a:srgbClr val="666666"/>
                </a:solidFill>
                <a:latin typeface="SimSun"/>
                <a:cs typeface="SimSun"/>
              </a:rPr>
              <a:t> </a:t>
            </a:r>
            <a:r>
              <a:rPr sz="900" spc="20" dirty="0">
                <a:latin typeface="SimSun"/>
                <a:cs typeface="SimSun"/>
              </a:rPr>
              <a:t>BIRTH_YEAR</a:t>
            </a:r>
            <a:r>
              <a:rPr sz="900" spc="15" dirty="0">
                <a:latin typeface="SimSun"/>
                <a:cs typeface="SimSun"/>
              </a:rPr>
              <a:t> </a:t>
            </a:r>
            <a:r>
              <a:rPr sz="900" spc="20" dirty="0">
                <a:solidFill>
                  <a:srgbClr val="666666"/>
                </a:solidFill>
                <a:latin typeface="SimSun"/>
                <a:cs typeface="SimSun"/>
              </a:rPr>
              <a:t>&gt;=</a:t>
            </a:r>
            <a:r>
              <a:rPr sz="900" spc="15" dirty="0">
                <a:solidFill>
                  <a:srgbClr val="666666"/>
                </a:solidFill>
                <a:latin typeface="SimSun"/>
                <a:cs typeface="SimSun"/>
              </a:rPr>
              <a:t> </a:t>
            </a:r>
            <a:r>
              <a:rPr sz="900" spc="20" dirty="0">
                <a:solidFill>
                  <a:srgbClr val="666666"/>
                </a:solidFill>
                <a:latin typeface="SimSun"/>
                <a:cs typeface="SimSun"/>
              </a:rPr>
              <a:t>18</a:t>
            </a:r>
            <a:r>
              <a:rPr sz="900" spc="15" dirty="0">
                <a:solidFill>
                  <a:srgbClr val="666666"/>
                </a:solidFill>
                <a:latin typeface="SimSun"/>
                <a:cs typeface="SimSun"/>
              </a:rPr>
              <a:t> </a:t>
            </a:r>
            <a:r>
              <a:rPr sz="900" spc="20" dirty="0">
                <a:solidFill>
                  <a:srgbClr val="666666"/>
                </a:solidFill>
                <a:latin typeface="SimSun"/>
                <a:cs typeface="SimSun"/>
              </a:rPr>
              <a:t>?</a:t>
            </a:r>
            <a:r>
              <a:rPr sz="900" spc="15" dirty="0">
                <a:solidFill>
                  <a:srgbClr val="666666"/>
                </a:solidFill>
                <a:latin typeface="SimSun"/>
                <a:cs typeface="SimSun"/>
              </a:rPr>
              <a:t> </a:t>
            </a:r>
            <a:r>
              <a:rPr sz="900" spc="20" dirty="0">
                <a:solidFill>
                  <a:srgbClr val="BA2121"/>
                </a:solidFill>
                <a:latin typeface="SimSun"/>
                <a:cs typeface="SimSun"/>
              </a:rPr>
              <a:t>"User</a:t>
            </a:r>
            <a:r>
              <a:rPr sz="900" spc="10" dirty="0">
                <a:solidFill>
                  <a:srgbClr val="BA2121"/>
                </a:solidFill>
                <a:latin typeface="SimSun"/>
                <a:cs typeface="SimSun"/>
              </a:rPr>
              <a:t> </a:t>
            </a:r>
            <a:r>
              <a:rPr sz="900" spc="20" dirty="0">
                <a:solidFill>
                  <a:srgbClr val="BA2121"/>
                </a:solidFill>
                <a:latin typeface="SimSun"/>
                <a:cs typeface="SimSun"/>
              </a:rPr>
              <a:t>not</a:t>
            </a:r>
            <a:r>
              <a:rPr sz="900" spc="15" dirty="0">
                <a:solidFill>
                  <a:srgbClr val="BA2121"/>
                </a:solidFill>
                <a:latin typeface="SimSun"/>
                <a:cs typeface="SimSun"/>
              </a:rPr>
              <a:t> </a:t>
            </a:r>
            <a:r>
              <a:rPr sz="900" spc="20" dirty="0">
                <a:solidFill>
                  <a:srgbClr val="BA2121"/>
                </a:solidFill>
                <a:latin typeface="SimSun"/>
                <a:cs typeface="SimSun"/>
              </a:rPr>
              <a:t>old</a:t>
            </a:r>
            <a:r>
              <a:rPr sz="900" spc="15" dirty="0">
                <a:solidFill>
                  <a:srgbClr val="BA2121"/>
                </a:solidFill>
                <a:latin typeface="SimSun"/>
                <a:cs typeface="SimSun"/>
              </a:rPr>
              <a:t> </a:t>
            </a:r>
            <a:r>
              <a:rPr sz="900" spc="20" dirty="0">
                <a:solidFill>
                  <a:srgbClr val="BA2121"/>
                </a:solidFill>
                <a:latin typeface="SimSun"/>
                <a:cs typeface="SimSun"/>
              </a:rPr>
              <a:t>enough"</a:t>
            </a:r>
            <a:endParaRPr sz="900" dirty="0">
              <a:latin typeface="SimSun"/>
              <a:cs typeface="SimSun"/>
            </a:endParaRPr>
          </a:p>
          <a:p>
            <a:pPr marL="251460">
              <a:lnSpc>
                <a:spcPct val="100000"/>
              </a:lnSpc>
              <a:spcBef>
                <a:spcPts val="15"/>
              </a:spcBef>
            </a:pPr>
            <a:r>
              <a:rPr sz="900" spc="20" dirty="0">
                <a:solidFill>
                  <a:srgbClr val="666666"/>
                </a:solidFill>
                <a:latin typeface="SimSun"/>
                <a:cs typeface="SimSun"/>
              </a:rPr>
              <a:t>:</a:t>
            </a:r>
            <a:r>
              <a:rPr sz="900" spc="-5" dirty="0">
                <a:solidFill>
                  <a:srgbClr val="666666"/>
                </a:solidFill>
                <a:latin typeface="SimSun"/>
                <a:cs typeface="SimSun"/>
              </a:rPr>
              <a:t> </a:t>
            </a:r>
            <a:r>
              <a:rPr sz="900" spc="20" dirty="0">
                <a:solidFill>
                  <a:srgbClr val="BA2121"/>
                </a:solidFill>
                <a:latin typeface="SimSun"/>
                <a:cs typeface="SimSun"/>
              </a:rPr>
              <a:t>"User</a:t>
            </a:r>
            <a:r>
              <a:rPr sz="900" spc="-10" dirty="0">
                <a:solidFill>
                  <a:srgbClr val="BA2121"/>
                </a:solidFill>
                <a:latin typeface="SimSun"/>
                <a:cs typeface="SimSun"/>
              </a:rPr>
              <a:t> </a:t>
            </a:r>
            <a:r>
              <a:rPr sz="900" spc="20" dirty="0">
                <a:solidFill>
                  <a:srgbClr val="BA2121"/>
                </a:solidFill>
                <a:latin typeface="SimSun"/>
                <a:cs typeface="SimSun"/>
              </a:rPr>
              <a:t>old</a:t>
            </a:r>
            <a:r>
              <a:rPr sz="900" spc="-5" dirty="0">
                <a:solidFill>
                  <a:srgbClr val="BA2121"/>
                </a:solidFill>
                <a:latin typeface="SimSun"/>
                <a:cs typeface="SimSun"/>
              </a:rPr>
              <a:t> </a:t>
            </a:r>
            <a:r>
              <a:rPr sz="900" spc="20" dirty="0">
                <a:solidFill>
                  <a:srgbClr val="BA2121"/>
                </a:solidFill>
                <a:latin typeface="SimSun"/>
                <a:cs typeface="SimSun"/>
              </a:rPr>
              <a:t>enough"</a:t>
            </a:r>
            <a:r>
              <a:rPr sz="900" spc="20" dirty="0">
                <a:latin typeface="SimSun"/>
                <a:cs typeface="SimSun"/>
              </a:rPr>
              <a:t>;</a:t>
            </a:r>
            <a:endParaRPr sz="900" dirty="0">
              <a:latin typeface="SimSun"/>
              <a:cs typeface="SimSun"/>
            </a:endParaRPr>
          </a:p>
        </p:txBody>
      </p:sp>
    </p:spTree>
  </p:cSld>
  <p:clrMapOvr>
    <a:masterClrMapping/>
  </p:clrMapOvr>
  <p:transition>
    <p:cut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50"/>
            <a:ext cx="2304415" cy="554990"/>
          </a:xfrm>
          <a:custGeom>
            <a:avLst/>
            <a:gdLst/>
            <a:ahLst/>
            <a:cxnLst/>
            <a:rect l="l" t="t" r="r" b="b"/>
            <a:pathLst>
              <a:path w="2304415" h="554990">
                <a:moveTo>
                  <a:pt x="2303995" y="0"/>
                </a:moveTo>
                <a:lnTo>
                  <a:pt x="0" y="0"/>
                </a:lnTo>
                <a:lnTo>
                  <a:pt x="0" y="554469"/>
                </a:lnTo>
                <a:lnTo>
                  <a:pt x="2303995" y="554469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551991"/>
            <a:ext cx="4607940" cy="30878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54698" y="549475"/>
            <a:ext cx="141986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210" dirty="0">
                <a:solidFill>
                  <a:srgbClr val="FFFFFF"/>
                </a:solidFill>
                <a:latin typeface="Georgia"/>
                <a:cs typeface="Georgia"/>
              </a:rPr>
              <a:t>P</a:t>
            </a:r>
            <a:r>
              <a:rPr sz="1400" cap="small" spc="55" dirty="0">
                <a:solidFill>
                  <a:srgbClr val="FFFFFF"/>
                </a:solidFill>
                <a:latin typeface="Georgia"/>
                <a:cs typeface="Georgia"/>
              </a:rPr>
              <a:t>r</a:t>
            </a:r>
            <a:r>
              <a:rPr sz="1400" cap="small" spc="95" dirty="0">
                <a:solidFill>
                  <a:srgbClr val="FFFFFF"/>
                </a:solidFill>
                <a:latin typeface="Georgia"/>
                <a:cs typeface="Georgia"/>
              </a:rPr>
              <a:t>ocvi</a:t>
            </a:r>
            <a:r>
              <a:rPr sz="1400" spc="210" dirty="0">
                <a:solidFill>
                  <a:srgbClr val="FFFFFF"/>
                </a:solidFill>
                <a:latin typeface="Georgia"/>
                <a:cs typeface="Georgia"/>
              </a:rPr>
              <a:t>č</a:t>
            </a:r>
            <a:r>
              <a:rPr sz="1400" cap="small" spc="55" dirty="0">
                <a:solidFill>
                  <a:srgbClr val="FFFFFF"/>
                </a:solidFill>
                <a:latin typeface="Georgia"/>
                <a:cs typeface="Georgia"/>
              </a:rPr>
              <a:t>o</a:t>
            </a:r>
            <a:r>
              <a:rPr sz="1400" cap="small" spc="15" dirty="0">
                <a:solidFill>
                  <a:srgbClr val="FFFFFF"/>
                </a:solidFill>
                <a:latin typeface="Georgia"/>
                <a:cs typeface="Georgia"/>
              </a:rPr>
              <a:t>v</a:t>
            </a:r>
            <a:r>
              <a:rPr sz="1400" cap="small" spc="85" dirty="0">
                <a:solidFill>
                  <a:srgbClr val="FFFFFF"/>
                </a:solidFill>
                <a:latin typeface="Georgia"/>
                <a:cs typeface="Georgia"/>
              </a:rPr>
              <a:t>án</a:t>
            </a:r>
            <a:r>
              <a:rPr sz="1400" spc="20" dirty="0">
                <a:solidFill>
                  <a:srgbClr val="FFFFFF"/>
                </a:solidFill>
                <a:latin typeface="Georgia"/>
                <a:cs typeface="Georgia"/>
              </a:rPr>
              <a:t>í</a:t>
            </a:r>
            <a:r>
              <a:rPr sz="140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spc="-13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spc="20" dirty="0">
                <a:solidFill>
                  <a:srgbClr val="FFFFFF"/>
                </a:solidFill>
                <a:latin typeface="Georgia"/>
                <a:cs typeface="Georgia"/>
              </a:rPr>
              <a:t>3</a:t>
            </a:r>
            <a:endParaRPr sz="1400">
              <a:latin typeface="Georgia"/>
              <a:cs typeface="Georgia"/>
            </a:endParaRPr>
          </a:p>
        </p:txBody>
      </p:sp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2615" y="1276515"/>
            <a:ext cx="65201" cy="65201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02615" y="1486547"/>
            <a:ext cx="65201" cy="65201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2615" y="1848408"/>
            <a:ext cx="65201" cy="65201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92378" y="2038223"/>
            <a:ext cx="52527" cy="52527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92378" y="2190051"/>
            <a:ext cx="52527" cy="52527"/>
          </a:xfrm>
          <a:prstGeom prst="rect">
            <a:avLst/>
          </a:prstGeom>
        </p:spPr>
      </p:pic>
      <p:sp>
        <p:nvSpPr>
          <p:cNvPr id="12" name="object 12"/>
          <p:cNvSpPr txBox="1"/>
          <p:nvPr/>
        </p:nvSpPr>
        <p:spPr>
          <a:xfrm>
            <a:off x="624395" y="1149220"/>
            <a:ext cx="3598545" cy="1134110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sz="1100" b="1" spc="-30" dirty="0">
                <a:latin typeface="Arial"/>
                <a:cs typeface="Arial"/>
              </a:rPr>
              <a:t>Pokračujte</a:t>
            </a:r>
            <a:r>
              <a:rPr sz="1100" b="1" spc="45" dirty="0">
                <a:latin typeface="Arial"/>
                <a:cs typeface="Arial"/>
              </a:rPr>
              <a:t> </a:t>
            </a:r>
            <a:r>
              <a:rPr sz="1100" spc="-45" dirty="0">
                <a:latin typeface="Tahoma"/>
                <a:cs typeface="Tahoma"/>
              </a:rPr>
              <a:t>v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kódu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15" dirty="0">
                <a:latin typeface="Tahoma"/>
                <a:cs typeface="Tahoma"/>
              </a:rPr>
              <a:t>z</a:t>
            </a:r>
            <a:r>
              <a:rPr sz="1100" spc="5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procvičování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2</a:t>
            </a:r>
            <a:endParaRPr sz="1100" dirty="0">
              <a:latin typeface="Tahoma"/>
              <a:cs typeface="Tahoma"/>
            </a:endParaRPr>
          </a:p>
          <a:p>
            <a:pPr marL="12700" marR="5080">
              <a:lnSpc>
                <a:spcPct val="102600"/>
              </a:lnSpc>
              <a:spcBef>
                <a:spcPts val="300"/>
              </a:spcBef>
            </a:pPr>
            <a:r>
              <a:rPr sz="1100" spc="-20" dirty="0">
                <a:latin typeface="Tahoma"/>
                <a:cs typeface="Tahoma"/>
              </a:rPr>
              <a:t>Pomocí</a:t>
            </a:r>
            <a:r>
              <a:rPr sz="1100" spc="75" dirty="0">
                <a:latin typeface="Tahoma"/>
                <a:cs typeface="Tahoma"/>
              </a:rPr>
              <a:t> </a:t>
            </a:r>
            <a:r>
              <a:rPr sz="1100" b="1" spc="-45" dirty="0">
                <a:latin typeface="Arial"/>
                <a:cs typeface="Arial"/>
              </a:rPr>
              <a:t>podmínky</a:t>
            </a:r>
            <a:r>
              <a:rPr sz="1100" b="1" spc="55" dirty="0">
                <a:latin typeface="Arial"/>
                <a:cs typeface="Arial"/>
              </a:rPr>
              <a:t> </a:t>
            </a:r>
            <a:r>
              <a:rPr sz="1100" b="1" spc="235" dirty="0">
                <a:solidFill>
                  <a:srgbClr val="007F00"/>
                </a:solidFill>
                <a:latin typeface="Times New Roman"/>
                <a:cs typeface="Times New Roman"/>
              </a:rPr>
              <a:t>if</a:t>
            </a:r>
            <a:r>
              <a:rPr sz="1100" b="1" spc="295" dirty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z="1100" spc="20" dirty="0">
                <a:latin typeface="SimSun"/>
                <a:cs typeface="SimSun"/>
              </a:rPr>
              <a:t>() {}</a:t>
            </a:r>
            <a:r>
              <a:rPr sz="1100" spc="-190" dirty="0">
                <a:latin typeface="SimSun"/>
                <a:cs typeface="SimSun"/>
              </a:rPr>
              <a:t> </a:t>
            </a:r>
            <a:r>
              <a:rPr sz="1100" spc="-40" dirty="0">
                <a:latin typeface="Tahoma"/>
                <a:cs typeface="Tahoma"/>
              </a:rPr>
              <a:t>vypište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do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konzole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zprávu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25" dirty="0">
                <a:latin typeface="Tahoma"/>
                <a:cs typeface="Tahoma"/>
              </a:rPr>
              <a:t>jestli </a:t>
            </a:r>
            <a:r>
              <a:rPr sz="1100" spc="-330" dirty="0">
                <a:latin typeface="Tahoma"/>
                <a:cs typeface="Tahoma"/>
              </a:rPr>
              <a:t> </a:t>
            </a:r>
            <a:r>
              <a:rPr sz="1100" spc="-60" dirty="0">
                <a:latin typeface="Tahoma"/>
                <a:cs typeface="Tahoma"/>
              </a:rPr>
              <a:t>je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obsah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kruhu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větší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nebo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menší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než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30.</a:t>
            </a:r>
            <a:endParaRPr sz="1100" dirty="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75"/>
              </a:spcBef>
            </a:pPr>
            <a:r>
              <a:rPr sz="1100" b="1" spc="-30" dirty="0">
                <a:latin typeface="Arial"/>
                <a:cs typeface="Arial"/>
              </a:rPr>
              <a:t>Použijete:</a:t>
            </a:r>
            <a:endParaRPr sz="1100" dirty="0">
              <a:latin typeface="Arial"/>
              <a:cs typeface="Arial"/>
            </a:endParaRPr>
          </a:p>
          <a:p>
            <a:pPr marL="289560">
              <a:lnSpc>
                <a:spcPts val="1200"/>
              </a:lnSpc>
              <a:spcBef>
                <a:spcPts val="175"/>
              </a:spcBef>
            </a:pPr>
            <a:r>
              <a:rPr sz="1000" spc="-30" dirty="0">
                <a:latin typeface="Tahoma"/>
                <a:cs typeface="Tahoma"/>
              </a:rPr>
              <a:t>podmínku</a:t>
            </a:r>
            <a:r>
              <a:rPr sz="1000" spc="5" dirty="0">
                <a:latin typeface="Tahoma"/>
                <a:cs typeface="Tahoma"/>
              </a:rPr>
              <a:t> </a:t>
            </a:r>
            <a:r>
              <a:rPr sz="1000" spc="20" dirty="0">
                <a:latin typeface="SimSun"/>
                <a:cs typeface="SimSun"/>
              </a:rPr>
              <a:t>if,</a:t>
            </a:r>
            <a:r>
              <a:rPr sz="1000" dirty="0">
                <a:latin typeface="SimSun"/>
                <a:cs typeface="SimSun"/>
              </a:rPr>
              <a:t> </a:t>
            </a:r>
            <a:r>
              <a:rPr sz="1000" spc="20" dirty="0">
                <a:latin typeface="SimSun"/>
                <a:cs typeface="SimSun"/>
              </a:rPr>
              <a:t>else</a:t>
            </a:r>
            <a:endParaRPr sz="1000" dirty="0">
              <a:latin typeface="SimSun"/>
              <a:cs typeface="SimSun"/>
            </a:endParaRPr>
          </a:p>
          <a:p>
            <a:pPr marL="289560">
              <a:lnSpc>
                <a:spcPts val="1200"/>
              </a:lnSpc>
            </a:pPr>
            <a:r>
              <a:rPr sz="1000" spc="-35" dirty="0">
                <a:latin typeface="Tahoma"/>
                <a:cs typeface="Tahoma"/>
              </a:rPr>
              <a:t>logické</a:t>
            </a:r>
            <a:r>
              <a:rPr sz="1000" spc="10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oprátory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spc="20" dirty="0">
                <a:latin typeface="SimSun"/>
                <a:cs typeface="SimSun"/>
              </a:rPr>
              <a:t>&lt;,</a:t>
            </a:r>
            <a:r>
              <a:rPr sz="1000" spc="15" dirty="0">
                <a:latin typeface="SimSun"/>
                <a:cs typeface="SimSun"/>
              </a:rPr>
              <a:t> </a:t>
            </a:r>
            <a:r>
              <a:rPr sz="1000" spc="20" dirty="0">
                <a:latin typeface="SimSun"/>
                <a:cs typeface="SimSun"/>
              </a:rPr>
              <a:t>&gt;,</a:t>
            </a:r>
            <a:r>
              <a:rPr sz="1000" spc="15" dirty="0">
                <a:latin typeface="SimSun"/>
                <a:cs typeface="SimSun"/>
              </a:rPr>
              <a:t> </a:t>
            </a:r>
            <a:r>
              <a:rPr sz="1000" spc="20" dirty="0">
                <a:latin typeface="SimSun"/>
                <a:cs typeface="SimSun"/>
              </a:rPr>
              <a:t>&lt;=,</a:t>
            </a:r>
            <a:r>
              <a:rPr sz="1000" spc="15" dirty="0">
                <a:latin typeface="SimSun"/>
                <a:cs typeface="SimSun"/>
              </a:rPr>
              <a:t> </a:t>
            </a:r>
            <a:r>
              <a:rPr sz="1000" spc="20" dirty="0">
                <a:latin typeface="SimSun"/>
                <a:cs typeface="SimSun"/>
              </a:rPr>
              <a:t>&gt;=</a:t>
            </a:r>
            <a:endParaRPr sz="1000" dirty="0">
              <a:latin typeface="SimSun"/>
              <a:cs typeface="SimSu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399296" y="3319340"/>
            <a:ext cx="387350" cy="134620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5"/>
              </a:spcBef>
            </a:pPr>
            <a:r>
              <a:rPr sz="600" b="1" spc="-20" dirty="0">
                <a:solidFill>
                  <a:srgbClr val="FFFFFF"/>
                </a:solidFill>
                <a:latin typeface="Arial"/>
                <a:cs typeface="Arial"/>
                <a:hlinkClick r:id="rId6" action="ppaction://hlinksldjump"/>
              </a:rPr>
              <a:t>JavaScript</a:t>
            </a:r>
            <a:endParaRPr sz="6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62534" y="2425534"/>
            <a:ext cx="3883025" cy="383540"/>
          </a:xfrm>
          <a:prstGeom prst="rect">
            <a:avLst/>
          </a:prstGeom>
          <a:solidFill>
            <a:srgbClr val="F2F2F2"/>
          </a:solidFill>
          <a:ln w="5060">
            <a:solidFill>
              <a:srgbClr val="BFBFBF"/>
            </a:solidFill>
          </a:ln>
        </p:spPr>
        <p:txBody>
          <a:bodyPr vert="horz" wrap="square" lIns="0" tIns="53975" rIns="0" bIns="0" rtlCol="0">
            <a:spAutoFit/>
          </a:bodyPr>
          <a:lstStyle/>
          <a:p>
            <a:pPr marL="128905">
              <a:lnSpc>
                <a:spcPts val="955"/>
              </a:lnSpc>
              <a:spcBef>
                <a:spcPts val="425"/>
              </a:spcBef>
            </a:pPr>
            <a:r>
              <a:rPr sz="800" i="1" spc="45" dirty="0">
                <a:solidFill>
                  <a:srgbClr val="3F7F7F"/>
                </a:solidFill>
                <a:latin typeface="Cambria"/>
                <a:cs typeface="Cambria"/>
              </a:rPr>
              <a:t>//</a:t>
            </a:r>
            <a:r>
              <a:rPr sz="800" i="1" spc="240" dirty="0">
                <a:solidFill>
                  <a:srgbClr val="3F7F7F"/>
                </a:solidFill>
                <a:latin typeface="Cambria"/>
                <a:cs typeface="Cambria"/>
              </a:rPr>
              <a:t> </a:t>
            </a:r>
            <a:r>
              <a:rPr sz="800" i="1" spc="75" dirty="0">
                <a:solidFill>
                  <a:srgbClr val="3F7F7F"/>
                </a:solidFill>
                <a:latin typeface="Cambria"/>
                <a:cs typeface="Cambria"/>
              </a:rPr>
              <a:t>vypíše</a:t>
            </a:r>
            <a:r>
              <a:rPr sz="800" i="1" spc="240" dirty="0">
                <a:solidFill>
                  <a:srgbClr val="3F7F7F"/>
                </a:solidFill>
                <a:latin typeface="Cambria"/>
                <a:cs typeface="Cambria"/>
              </a:rPr>
              <a:t> </a:t>
            </a:r>
            <a:r>
              <a:rPr sz="800" i="1" spc="-254" dirty="0">
                <a:solidFill>
                  <a:srgbClr val="3F7F7F"/>
                </a:solidFill>
                <a:latin typeface="Cambria"/>
                <a:cs typeface="Cambria"/>
              </a:rPr>
              <a:t>→</a:t>
            </a:r>
            <a:r>
              <a:rPr sz="800" i="1" spc="240" dirty="0">
                <a:solidFill>
                  <a:srgbClr val="3F7F7F"/>
                </a:solidFill>
                <a:latin typeface="Cambria"/>
                <a:cs typeface="Cambria"/>
              </a:rPr>
              <a:t> </a:t>
            </a:r>
            <a:r>
              <a:rPr sz="800" i="1" spc="20" dirty="0">
                <a:solidFill>
                  <a:srgbClr val="3F7F7F"/>
                </a:solidFill>
                <a:latin typeface="Cambria"/>
                <a:cs typeface="Cambria"/>
              </a:rPr>
              <a:t>"Obsah </a:t>
            </a:r>
            <a:r>
              <a:rPr sz="800" i="1" spc="45" dirty="0">
                <a:solidFill>
                  <a:srgbClr val="3F7F7F"/>
                </a:solidFill>
                <a:latin typeface="Cambria"/>
                <a:cs typeface="Cambria"/>
              </a:rPr>
              <a:t> </a:t>
            </a:r>
            <a:r>
              <a:rPr sz="800" i="1" spc="15" dirty="0">
                <a:solidFill>
                  <a:srgbClr val="3F7F7F"/>
                </a:solidFill>
                <a:latin typeface="Cambria"/>
                <a:cs typeface="Cambria"/>
              </a:rPr>
              <a:t>kruhu </a:t>
            </a:r>
            <a:r>
              <a:rPr sz="800" i="1" spc="50" dirty="0">
                <a:solidFill>
                  <a:srgbClr val="3F7F7F"/>
                </a:solidFill>
                <a:latin typeface="Cambria"/>
                <a:cs typeface="Cambria"/>
              </a:rPr>
              <a:t> </a:t>
            </a:r>
            <a:r>
              <a:rPr sz="800" i="1" spc="125" dirty="0">
                <a:solidFill>
                  <a:srgbClr val="3F7F7F"/>
                </a:solidFill>
                <a:latin typeface="Cambria"/>
                <a:cs typeface="Cambria"/>
              </a:rPr>
              <a:t>je</a:t>
            </a:r>
            <a:r>
              <a:rPr sz="800" i="1" spc="240" dirty="0">
                <a:solidFill>
                  <a:srgbClr val="3F7F7F"/>
                </a:solidFill>
                <a:latin typeface="Cambria"/>
                <a:cs typeface="Cambria"/>
              </a:rPr>
              <a:t> </a:t>
            </a:r>
            <a:r>
              <a:rPr sz="800" i="1" spc="110" dirty="0">
                <a:solidFill>
                  <a:srgbClr val="3F7F7F"/>
                </a:solidFill>
                <a:latin typeface="Cambria"/>
                <a:cs typeface="Cambria"/>
              </a:rPr>
              <a:t>větší</a:t>
            </a:r>
            <a:r>
              <a:rPr sz="800" i="1" spc="240" dirty="0">
                <a:solidFill>
                  <a:srgbClr val="3F7F7F"/>
                </a:solidFill>
                <a:latin typeface="Cambria"/>
                <a:cs typeface="Cambria"/>
              </a:rPr>
              <a:t> </a:t>
            </a:r>
            <a:r>
              <a:rPr sz="800" i="1" spc="30" dirty="0">
                <a:solidFill>
                  <a:srgbClr val="3F7F7F"/>
                </a:solidFill>
                <a:latin typeface="Cambria"/>
                <a:cs typeface="Cambria"/>
              </a:rPr>
              <a:t>než </a:t>
            </a:r>
            <a:r>
              <a:rPr sz="800" i="1" spc="35" dirty="0">
                <a:solidFill>
                  <a:srgbClr val="3F7F7F"/>
                </a:solidFill>
                <a:latin typeface="Cambria"/>
                <a:cs typeface="Cambria"/>
              </a:rPr>
              <a:t> </a:t>
            </a:r>
            <a:r>
              <a:rPr sz="800" i="1" spc="85" dirty="0">
                <a:solidFill>
                  <a:srgbClr val="3F7F7F"/>
                </a:solidFill>
                <a:latin typeface="Cambria"/>
                <a:cs typeface="Cambria"/>
              </a:rPr>
              <a:t>30."</a:t>
            </a:r>
            <a:endParaRPr sz="800">
              <a:latin typeface="Cambria"/>
              <a:cs typeface="Cambria"/>
            </a:endParaRPr>
          </a:p>
          <a:p>
            <a:pPr marL="128905">
              <a:lnSpc>
                <a:spcPts val="955"/>
              </a:lnSpc>
            </a:pPr>
            <a:r>
              <a:rPr sz="800" i="1" spc="45" dirty="0">
                <a:solidFill>
                  <a:srgbClr val="3F7F7F"/>
                </a:solidFill>
                <a:latin typeface="Cambria"/>
                <a:cs typeface="Cambria"/>
              </a:rPr>
              <a:t>//</a:t>
            </a:r>
            <a:r>
              <a:rPr sz="800" i="1" spc="240" dirty="0">
                <a:solidFill>
                  <a:srgbClr val="3F7F7F"/>
                </a:solidFill>
                <a:latin typeface="Cambria"/>
                <a:cs typeface="Cambria"/>
              </a:rPr>
              <a:t> </a:t>
            </a:r>
            <a:r>
              <a:rPr sz="800" i="1" spc="10" dirty="0">
                <a:solidFill>
                  <a:srgbClr val="3F7F7F"/>
                </a:solidFill>
                <a:latin typeface="Cambria"/>
                <a:cs typeface="Cambria"/>
              </a:rPr>
              <a:t>nebo </a:t>
            </a:r>
            <a:r>
              <a:rPr sz="800" i="1" spc="55" dirty="0">
                <a:solidFill>
                  <a:srgbClr val="3F7F7F"/>
                </a:solidFill>
                <a:latin typeface="Cambria"/>
                <a:cs typeface="Cambria"/>
              </a:rPr>
              <a:t> </a:t>
            </a:r>
            <a:r>
              <a:rPr sz="800" i="1" spc="-254" dirty="0">
                <a:solidFill>
                  <a:srgbClr val="3F7F7F"/>
                </a:solidFill>
                <a:latin typeface="Cambria"/>
                <a:cs typeface="Cambria"/>
              </a:rPr>
              <a:t>→</a:t>
            </a:r>
            <a:r>
              <a:rPr sz="800" i="1" spc="240" dirty="0">
                <a:solidFill>
                  <a:srgbClr val="3F7F7F"/>
                </a:solidFill>
                <a:latin typeface="Cambria"/>
                <a:cs typeface="Cambria"/>
              </a:rPr>
              <a:t> </a:t>
            </a:r>
            <a:r>
              <a:rPr sz="800" i="1" spc="20" dirty="0">
                <a:solidFill>
                  <a:srgbClr val="3F7F7F"/>
                </a:solidFill>
                <a:latin typeface="Cambria"/>
                <a:cs typeface="Cambria"/>
              </a:rPr>
              <a:t>"Obsah </a:t>
            </a:r>
            <a:r>
              <a:rPr sz="800" i="1" spc="45" dirty="0">
                <a:solidFill>
                  <a:srgbClr val="3F7F7F"/>
                </a:solidFill>
                <a:latin typeface="Cambria"/>
                <a:cs typeface="Cambria"/>
              </a:rPr>
              <a:t> </a:t>
            </a:r>
            <a:r>
              <a:rPr sz="800" i="1" spc="15" dirty="0">
                <a:solidFill>
                  <a:srgbClr val="3F7F7F"/>
                </a:solidFill>
                <a:latin typeface="Cambria"/>
                <a:cs typeface="Cambria"/>
              </a:rPr>
              <a:t>kruhu </a:t>
            </a:r>
            <a:r>
              <a:rPr sz="800" i="1" spc="50" dirty="0">
                <a:solidFill>
                  <a:srgbClr val="3F7F7F"/>
                </a:solidFill>
                <a:latin typeface="Cambria"/>
                <a:cs typeface="Cambria"/>
              </a:rPr>
              <a:t> </a:t>
            </a:r>
            <a:r>
              <a:rPr sz="800" i="1" spc="125" dirty="0">
                <a:solidFill>
                  <a:srgbClr val="3F7F7F"/>
                </a:solidFill>
                <a:latin typeface="Cambria"/>
                <a:cs typeface="Cambria"/>
              </a:rPr>
              <a:t>je</a:t>
            </a:r>
            <a:r>
              <a:rPr sz="800" i="1" spc="240" dirty="0">
                <a:solidFill>
                  <a:srgbClr val="3F7F7F"/>
                </a:solidFill>
                <a:latin typeface="Cambria"/>
                <a:cs typeface="Cambria"/>
              </a:rPr>
              <a:t> </a:t>
            </a:r>
            <a:r>
              <a:rPr sz="800" i="1" spc="25" dirty="0">
                <a:solidFill>
                  <a:srgbClr val="3F7F7F"/>
                </a:solidFill>
                <a:latin typeface="Cambria"/>
                <a:cs typeface="Cambria"/>
              </a:rPr>
              <a:t>menší </a:t>
            </a:r>
            <a:r>
              <a:rPr sz="800" i="1" spc="40" dirty="0">
                <a:solidFill>
                  <a:srgbClr val="3F7F7F"/>
                </a:solidFill>
                <a:latin typeface="Cambria"/>
                <a:cs typeface="Cambria"/>
              </a:rPr>
              <a:t> </a:t>
            </a:r>
            <a:r>
              <a:rPr sz="800" i="1" spc="30" dirty="0">
                <a:solidFill>
                  <a:srgbClr val="3F7F7F"/>
                </a:solidFill>
                <a:latin typeface="Cambria"/>
                <a:cs typeface="Cambria"/>
              </a:rPr>
              <a:t>než </a:t>
            </a:r>
            <a:r>
              <a:rPr sz="800" i="1" spc="35" dirty="0">
                <a:solidFill>
                  <a:srgbClr val="3F7F7F"/>
                </a:solidFill>
                <a:latin typeface="Cambria"/>
                <a:cs typeface="Cambria"/>
              </a:rPr>
              <a:t> </a:t>
            </a:r>
            <a:r>
              <a:rPr sz="800" i="1" spc="85" dirty="0">
                <a:solidFill>
                  <a:srgbClr val="3F7F7F"/>
                </a:solidFill>
                <a:latin typeface="Cambria"/>
                <a:cs typeface="Cambria"/>
              </a:rPr>
              <a:t>30."</a:t>
            </a:r>
            <a:endParaRPr sz="800">
              <a:latin typeface="Cambria"/>
              <a:cs typeface="Cambria"/>
            </a:endParaRPr>
          </a:p>
        </p:txBody>
      </p:sp>
    </p:spTree>
  </p:cSld>
  <p:clrMapOvr>
    <a:masterClrMapping/>
  </p:clrMapOvr>
  <p:transition>
    <p:cut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50"/>
            <a:ext cx="2304415" cy="554990"/>
          </a:xfrm>
          <a:custGeom>
            <a:avLst/>
            <a:gdLst/>
            <a:ahLst/>
            <a:cxnLst/>
            <a:rect l="l" t="t" r="r" b="b"/>
            <a:pathLst>
              <a:path w="2304415" h="554990">
                <a:moveTo>
                  <a:pt x="2303995" y="0"/>
                </a:moveTo>
                <a:lnTo>
                  <a:pt x="0" y="0"/>
                </a:lnTo>
                <a:lnTo>
                  <a:pt x="0" y="554469"/>
                </a:lnTo>
                <a:lnTo>
                  <a:pt x="2303995" y="554469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551991"/>
            <a:ext cx="4607940" cy="30878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54698" y="549475"/>
            <a:ext cx="67119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90" dirty="0">
                <a:solidFill>
                  <a:srgbClr val="FFFFFF"/>
                </a:solidFill>
                <a:latin typeface="Georgia"/>
                <a:cs typeface="Georgia"/>
              </a:rPr>
              <a:t>S</a:t>
            </a:r>
            <a:r>
              <a:rPr sz="1400" cap="small" spc="80" dirty="0">
                <a:solidFill>
                  <a:srgbClr val="FFFFFF"/>
                </a:solidFill>
                <a:latin typeface="Georgia"/>
                <a:cs typeface="Georgia"/>
              </a:rPr>
              <a:t>witch</a:t>
            </a:r>
            <a:endParaRPr sz="1400">
              <a:latin typeface="Georgia"/>
              <a:cs typeface="Georgi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399296" y="3319340"/>
            <a:ext cx="387350" cy="134620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5"/>
              </a:spcBef>
            </a:pPr>
            <a:r>
              <a:rPr sz="600" b="1" spc="-20" dirty="0">
                <a:solidFill>
                  <a:srgbClr val="FFFFFF"/>
                </a:solidFill>
                <a:latin typeface="Arial"/>
                <a:cs typeface="Arial"/>
                <a:hlinkClick r:id="rId3" action="ppaction://hlinksldjump"/>
              </a:rPr>
              <a:t>JavaScript</a:t>
            </a:r>
            <a:endParaRPr sz="6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62534" y="1093012"/>
            <a:ext cx="3883025" cy="1952625"/>
          </a:xfrm>
          <a:prstGeom prst="rect">
            <a:avLst/>
          </a:prstGeom>
          <a:solidFill>
            <a:srgbClr val="F2F2F2"/>
          </a:solidFill>
          <a:ln w="5060">
            <a:solidFill>
              <a:srgbClr val="BFBFBF"/>
            </a:solidFill>
          </a:ln>
        </p:spPr>
        <p:txBody>
          <a:bodyPr vert="horz" wrap="square" lIns="0" tIns="52069" rIns="0" bIns="0" rtlCol="0">
            <a:spAutoFit/>
          </a:bodyPr>
          <a:lstStyle/>
          <a:p>
            <a:pPr marL="248285" marR="2729865" indent="-120014">
              <a:lnSpc>
                <a:spcPct val="101499"/>
              </a:lnSpc>
              <a:spcBef>
                <a:spcPts val="409"/>
              </a:spcBef>
            </a:pPr>
            <a:r>
              <a:rPr sz="900" b="1" spc="150" dirty="0">
                <a:solidFill>
                  <a:srgbClr val="007F00"/>
                </a:solidFill>
                <a:latin typeface="Times New Roman"/>
                <a:cs typeface="Times New Roman"/>
              </a:rPr>
              <a:t>let</a:t>
            </a:r>
            <a:r>
              <a:rPr sz="900" b="1" spc="215" dirty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z="900" spc="20" dirty="0">
                <a:latin typeface="SimSun"/>
                <a:cs typeface="SimSun"/>
              </a:rPr>
              <a:t>running</a:t>
            </a:r>
            <a:r>
              <a:rPr sz="900" spc="-5" dirty="0">
                <a:latin typeface="SimSun"/>
                <a:cs typeface="SimSun"/>
              </a:rPr>
              <a:t> </a:t>
            </a:r>
            <a:r>
              <a:rPr sz="900" spc="20" dirty="0">
                <a:solidFill>
                  <a:srgbClr val="666666"/>
                </a:solidFill>
                <a:latin typeface="SimSun"/>
                <a:cs typeface="SimSun"/>
              </a:rPr>
              <a:t>=</a:t>
            </a:r>
            <a:r>
              <a:rPr sz="900" spc="-5" dirty="0">
                <a:solidFill>
                  <a:srgbClr val="666666"/>
                </a:solidFill>
                <a:latin typeface="SimSun"/>
                <a:cs typeface="SimSun"/>
              </a:rPr>
              <a:t> </a:t>
            </a:r>
            <a:r>
              <a:rPr sz="900" spc="20" dirty="0">
                <a:latin typeface="SimSun"/>
                <a:cs typeface="SimSun"/>
              </a:rPr>
              <a:t>[], </a:t>
            </a:r>
            <a:r>
              <a:rPr sz="900" spc="-434" dirty="0">
                <a:latin typeface="SimSun"/>
                <a:cs typeface="SimSun"/>
              </a:rPr>
              <a:t> </a:t>
            </a:r>
            <a:r>
              <a:rPr sz="900" spc="20" dirty="0">
                <a:latin typeface="SimSun"/>
                <a:cs typeface="SimSun"/>
              </a:rPr>
              <a:t>cycling </a:t>
            </a:r>
            <a:r>
              <a:rPr sz="900" spc="20" dirty="0">
                <a:solidFill>
                  <a:srgbClr val="666666"/>
                </a:solidFill>
                <a:latin typeface="SimSun"/>
                <a:cs typeface="SimSun"/>
              </a:rPr>
              <a:t>= </a:t>
            </a:r>
            <a:r>
              <a:rPr sz="900" spc="20" dirty="0">
                <a:latin typeface="SimSun"/>
                <a:cs typeface="SimSun"/>
              </a:rPr>
              <a:t>[], </a:t>
            </a:r>
            <a:r>
              <a:rPr sz="900" spc="25" dirty="0">
                <a:latin typeface="SimSun"/>
                <a:cs typeface="SimSun"/>
              </a:rPr>
              <a:t> </a:t>
            </a:r>
            <a:r>
              <a:rPr sz="900" spc="20" dirty="0">
                <a:latin typeface="SimSun"/>
                <a:cs typeface="SimSun"/>
              </a:rPr>
              <a:t>others</a:t>
            </a:r>
            <a:r>
              <a:rPr sz="900" dirty="0">
                <a:latin typeface="SimSun"/>
                <a:cs typeface="SimSun"/>
              </a:rPr>
              <a:t> </a:t>
            </a:r>
            <a:r>
              <a:rPr sz="900" spc="20" dirty="0">
                <a:solidFill>
                  <a:srgbClr val="666666"/>
                </a:solidFill>
                <a:latin typeface="SimSun"/>
                <a:cs typeface="SimSun"/>
              </a:rPr>
              <a:t>=</a:t>
            </a:r>
            <a:r>
              <a:rPr sz="900" dirty="0">
                <a:solidFill>
                  <a:srgbClr val="666666"/>
                </a:solidFill>
                <a:latin typeface="SimSun"/>
                <a:cs typeface="SimSun"/>
              </a:rPr>
              <a:t> </a:t>
            </a:r>
            <a:r>
              <a:rPr sz="900" spc="20" dirty="0">
                <a:latin typeface="SimSun"/>
                <a:cs typeface="SimSun"/>
              </a:rPr>
              <a:t>[];</a:t>
            </a:r>
            <a:endParaRPr sz="900" dirty="0">
              <a:latin typeface="SimSun"/>
              <a:cs typeface="SimSun"/>
            </a:endParaRPr>
          </a:p>
          <a:p>
            <a:pPr marL="128905">
              <a:lnSpc>
                <a:spcPct val="100000"/>
              </a:lnSpc>
              <a:spcBef>
                <a:spcPts val="15"/>
              </a:spcBef>
            </a:pPr>
            <a:r>
              <a:rPr sz="900" b="1" spc="30" dirty="0">
                <a:solidFill>
                  <a:srgbClr val="007F00"/>
                </a:solidFill>
                <a:latin typeface="Times New Roman"/>
                <a:cs typeface="Times New Roman"/>
              </a:rPr>
              <a:t>switch</a:t>
            </a:r>
            <a:r>
              <a:rPr sz="900" spc="30" dirty="0">
                <a:latin typeface="SimSun"/>
                <a:cs typeface="SimSun"/>
              </a:rPr>
              <a:t>(activity.type)</a:t>
            </a:r>
            <a:r>
              <a:rPr sz="900" spc="-15" dirty="0">
                <a:latin typeface="SimSun"/>
                <a:cs typeface="SimSun"/>
              </a:rPr>
              <a:t> </a:t>
            </a:r>
            <a:r>
              <a:rPr sz="900" spc="20" dirty="0">
                <a:latin typeface="SimSun"/>
                <a:cs typeface="SimSun"/>
              </a:rPr>
              <a:t>{</a:t>
            </a:r>
            <a:endParaRPr sz="900" dirty="0">
              <a:latin typeface="SimSun"/>
              <a:cs typeface="SimSun"/>
            </a:endParaRPr>
          </a:p>
          <a:p>
            <a:pPr marL="367665" marR="2131695" indent="-120014">
              <a:lnSpc>
                <a:spcPct val="101499"/>
              </a:lnSpc>
            </a:pPr>
            <a:r>
              <a:rPr sz="900" b="1" spc="70" dirty="0">
                <a:solidFill>
                  <a:srgbClr val="007F00"/>
                </a:solidFill>
                <a:latin typeface="Times New Roman"/>
                <a:cs typeface="Times New Roman"/>
              </a:rPr>
              <a:t>case</a:t>
            </a:r>
            <a:r>
              <a:rPr sz="900" b="1" spc="75" dirty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z="900" spc="20" dirty="0">
                <a:solidFill>
                  <a:srgbClr val="BA2121"/>
                </a:solidFill>
                <a:latin typeface="SimSun"/>
                <a:cs typeface="SimSun"/>
              </a:rPr>
              <a:t>"run"</a:t>
            </a:r>
            <a:r>
              <a:rPr sz="900" spc="20" dirty="0">
                <a:solidFill>
                  <a:srgbClr val="666666"/>
                </a:solidFill>
                <a:latin typeface="SimSun"/>
                <a:cs typeface="SimSun"/>
              </a:rPr>
              <a:t>: </a:t>
            </a:r>
            <a:r>
              <a:rPr sz="900" spc="25" dirty="0">
                <a:solidFill>
                  <a:srgbClr val="666666"/>
                </a:solidFill>
                <a:latin typeface="SimSun"/>
                <a:cs typeface="SimSun"/>
              </a:rPr>
              <a:t> </a:t>
            </a:r>
            <a:r>
              <a:rPr sz="900" spc="20" dirty="0">
                <a:latin typeface="SimSun"/>
                <a:cs typeface="SimSun"/>
              </a:rPr>
              <a:t>running.push(activity);  </a:t>
            </a:r>
            <a:r>
              <a:rPr sz="900" b="1" spc="20" dirty="0">
                <a:solidFill>
                  <a:srgbClr val="007F00"/>
                </a:solidFill>
                <a:latin typeface="Times New Roman"/>
                <a:cs typeface="Times New Roman"/>
              </a:rPr>
              <a:t>break</a:t>
            </a:r>
            <a:r>
              <a:rPr sz="900" spc="20" dirty="0">
                <a:latin typeface="SimSun"/>
                <a:cs typeface="SimSun"/>
              </a:rPr>
              <a:t>;</a:t>
            </a:r>
            <a:endParaRPr sz="900" dirty="0">
              <a:latin typeface="SimSun"/>
              <a:cs typeface="SimSun"/>
            </a:endParaRPr>
          </a:p>
          <a:p>
            <a:pPr marL="367665" marR="2131695" indent="-120014">
              <a:lnSpc>
                <a:spcPct val="101499"/>
              </a:lnSpc>
            </a:pPr>
            <a:r>
              <a:rPr sz="900" b="1" spc="70" dirty="0">
                <a:solidFill>
                  <a:srgbClr val="007F00"/>
                </a:solidFill>
                <a:latin typeface="Times New Roman"/>
                <a:cs typeface="Times New Roman"/>
              </a:rPr>
              <a:t>case</a:t>
            </a:r>
            <a:r>
              <a:rPr sz="900" b="1" spc="75" dirty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z="900" spc="20" dirty="0">
                <a:solidFill>
                  <a:srgbClr val="BA2121"/>
                </a:solidFill>
                <a:latin typeface="SimSun"/>
                <a:cs typeface="SimSun"/>
              </a:rPr>
              <a:t>"bike"</a:t>
            </a:r>
            <a:r>
              <a:rPr sz="900" spc="20" dirty="0">
                <a:solidFill>
                  <a:srgbClr val="666666"/>
                </a:solidFill>
                <a:latin typeface="SimSun"/>
                <a:cs typeface="SimSun"/>
              </a:rPr>
              <a:t>: </a:t>
            </a:r>
            <a:r>
              <a:rPr sz="900" spc="25" dirty="0">
                <a:solidFill>
                  <a:srgbClr val="666666"/>
                </a:solidFill>
                <a:latin typeface="SimSun"/>
                <a:cs typeface="SimSun"/>
              </a:rPr>
              <a:t> </a:t>
            </a:r>
            <a:r>
              <a:rPr sz="900" spc="20" dirty="0">
                <a:latin typeface="SimSun"/>
                <a:cs typeface="SimSun"/>
              </a:rPr>
              <a:t>cycling.push(activity);  </a:t>
            </a:r>
            <a:r>
              <a:rPr sz="900" b="1" spc="20" dirty="0">
                <a:solidFill>
                  <a:srgbClr val="007F00"/>
                </a:solidFill>
                <a:latin typeface="Times New Roman"/>
                <a:cs typeface="Times New Roman"/>
              </a:rPr>
              <a:t>break</a:t>
            </a:r>
            <a:r>
              <a:rPr sz="900" spc="20" dirty="0">
                <a:latin typeface="SimSun"/>
                <a:cs typeface="SimSun"/>
              </a:rPr>
              <a:t>;</a:t>
            </a:r>
            <a:endParaRPr sz="900" dirty="0">
              <a:latin typeface="SimSun"/>
              <a:cs typeface="SimSun"/>
            </a:endParaRPr>
          </a:p>
          <a:p>
            <a:pPr marL="367665" marR="2191385" indent="-120014">
              <a:lnSpc>
                <a:spcPct val="101499"/>
              </a:lnSpc>
            </a:pPr>
            <a:r>
              <a:rPr sz="900" b="1" spc="75" dirty="0">
                <a:solidFill>
                  <a:srgbClr val="007F00"/>
                </a:solidFill>
                <a:latin typeface="Times New Roman"/>
                <a:cs typeface="Times New Roman"/>
              </a:rPr>
              <a:t>default</a:t>
            </a:r>
            <a:r>
              <a:rPr sz="900" spc="75" dirty="0">
                <a:solidFill>
                  <a:srgbClr val="666666"/>
                </a:solidFill>
                <a:latin typeface="SimSun"/>
                <a:cs typeface="SimSun"/>
              </a:rPr>
              <a:t>: </a:t>
            </a:r>
            <a:r>
              <a:rPr sz="900" spc="80" dirty="0">
                <a:solidFill>
                  <a:srgbClr val="666666"/>
                </a:solidFill>
                <a:latin typeface="SimSun"/>
                <a:cs typeface="SimSun"/>
              </a:rPr>
              <a:t> </a:t>
            </a:r>
            <a:r>
              <a:rPr sz="900" spc="20" dirty="0">
                <a:latin typeface="SimSun"/>
                <a:cs typeface="SimSun"/>
              </a:rPr>
              <a:t>others.push(activity);</a:t>
            </a:r>
            <a:endParaRPr sz="900" dirty="0">
              <a:latin typeface="SimSun"/>
              <a:cs typeface="SimSun"/>
            </a:endParaRPr>
          </a:p>
          <a:p>
            <a:pPr marL="128905">
              <a:lnSpc>
                <a:spcPct val="100000"/>
              </a:lnSpc>
              <a:spcBef>
                <a:spcPts val="15"/>
              </a:spcBef>
            </a:pPr>
            <a:r>
              <a:rPr sz="900" spc="20" dirty="0">
                <a:latin typeface="SimSun"/>
                <a:cs typeface="SimSun"/>
              </a:rPr>
              <a:t>}</a:t>
            </a:r>
            <a:endParaRPr sz="900" dirty="0">
              <a:latin typeface="SimSun"/>
              <a:cs typeface="SimSun"/>
            </a:endParaRPr>
          </a:p>
        </p:txBody>
      </p:sp>
    </p:spTree>
  </p:cSld>
  <p:clrMapOvr>
    <a:masterClrMapping/>
  </p:clrMapOvr>
  <p:transition>
    <p:cut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956648" y="3163864"/>
            <a:ext cx="1212850" cy="16319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algn="r">
              <a:lnSpc>
                <a:spcPct val="100000"/>
              </a:lnSpc>
              <a:spcBef>
                <a:spcPts val="60"/>
              </a:spcBef>
            </a:pPr>
            <a:r>
              <a:rPr sz="400" spc="5" dirty="0">
                <a:latin typeface="Microsoft Sans Serif"/>
                <a:cs typeface="Microsoft Sans Serif"/>
                <a:hlinkClick r:id="rId2" action="ppaction://hlinksldjump"/>
              </a:rPr>
              <a:t>.</a:t>
            </a:r>
            <a:r>
              <a:rPr sz="400" spc="5" dirty="0">
                <a:latin typeface="Microsoft Sans Serif"/>
                <a:cs typeface="Microsoft Sans Serif"/>
              </a:rPr>
              <a:t>     </a:t>
            </a:r>
            <a:r>
              <a:rPr sz="400" spc="15" dirty="0">
                <a:latin typeface="Microsoft Sans Serif"/>
                <a:cs typeface="Microsoft Sans Serif"/>
              </a:rPr>
              <a:t> </a:t>
            </a:r>
            <a:r>
              <a:rPr sz="400" spc="5" dirty="0">
                <a:latin typeface="Microsoft Sans Serif"/>
                <a:cs typeface="Microsoft Sans Serif"/>
                <a:hlinkClick r:id="rId3" action="ppaction://hlinksldjump"/>
              </a:rPr>
              <a:t>.   </a:t>
            </a:r>
            <a:r>
              <a:rPr sz="400" spc="35" dirty="0">
                <a:latin typeface="Microsoft Sans Serif"/>
                <a:cs typeface="Microsoft Sans Serif"/>
                <a:hlinkClick r:id="rId3" action="ppaction://hlinksldjump"/>
              </a:rPr>
              <a:t> </a:t>
            </a:r>
            <a:r>
              <a:rPr sz="400" spc="5" dirty="0">
                <a:latin typeface="Microsoft Sans Serif"/>
                <a:cs typeface="Microsoft Sans Serif"/>
                <a:hlinkClick r:id="rId3" action="ppaction://hlinksldjump"/>
              </a:rPr>
              <a:t>.</a:t>
            </a:r>
            <a:r>
              <a:rPr sz="400" spc="5" dirty="0">
                <a:latin typeface="Microsoft Sans Serif"/>
                <a:cs typeface="Microsoft Sans Serif"/>
              </a:rPr>
              <a:t>   </a:t>
            </a:r>
            <a:r>
              <a:rPr sz="400" spc="85" dirty="0">
                <a:latin typeface="Microsoft Sans Serif"/>
                <a:cs typeface="Microsoft Sans Serif"/>
              </a:rPr>
              <a:t> </a:t>
            </a:r>
            <a:r>
              <a:rPr sz="400" spc="5" dirty="0">
                <a:latin typeface="Microsoft Sans Serif"/>
                <a:cs typeface="Microsoft Sans Serif"/>
                <a:hlinkClick r:id="rId4" action="ppaction://hlinksldjump"/>
              </a:rPr>
              <a:t>.</a:t>
            </a:r>
            <a:r>
              <a:rPr sz="400" spc="5" dirty="0">
                <a:latin typeface="Microsoft Sans Serif"/>
                <a:cs typeface="Microsoft Sans Serif"/>
              </a:rPr>
              <a:t>  </a:t>
            </a:r>
            <a:r>
              <a:rPr sz="400" spc="50" dirty="0">
                <a:latin typeface="Microsoft Sans Serif"/>
                <a:cs typeface="Microsoft Sans Serif"/>
              </a:rPr>
              <a:t> </a:t>
            </a:r>
            <a:r>
              <a:rPr sz="400" spc="5" dirty="0">
                <a:latin typeface="Microsoft Sans Serif"/>
                <a:cs typeface="Microsoft Sans Serif"/>
                <a:hlinkClick r:id="rId4" action="ppaction://hlinksldjump"/>
              </a:rPr>
              <a:t>.</a:t>
            </a:r>
            <a:r>
              <a:rPr sz="400" spc="5" dirty="0">
                <a:latin typeface="Microsoft Sans Serif"/>
                <a:cs typeface="Microsoft Sans Serif"/>
              </a:rPr>
              <a:t>  </a:t>
            </a:r>
            <a:r>
              <a:rPr sz="400" spc="55" dirty="0">
                <a:latin typeface="Microsoft Sans Serif"/>
                <a:cs typeface="Microsoft Sans Serif"/>
              </a:rPr>
              <a:t> </a:t>
            </a:r>
            <a:r>
              <a:rPr sz="400" spc="5" dirty="0">
                <a:latin typeface="Microsoft Sans Serif"/>
                <a:cs typeface="Microsoft Sans Serif"/>
                <a:hlinkClick r:id="rId3" action="ppaction://hlinksldjump"/>
              </a:rPr>
              <a:t>.  </a:t>
            </a:r>
            <a:r>
              <a:rPr sz="400" spc="55" dirty="0">
                <a:latin typeface="Microsoft Sans Serif"/>
                <a:cs typeface="Microsoft Sans Serif"/>
                <a:hlinkClick r:id="rId3" action="ppaction://hlinksldjump"/>
              </a:rPr>
              <a:t> </a:t>
            </a:r>
            <a:r>
              <a:rPr sz="400" spc="5" dirty="0">
                <a:latin typeface="Microsoft Sans Serif"/>
                <a:cs typeface="Microsoft Sans Serif"/>
                <a:hlinkClick r:id="rId3" action="ppaction://hlinksldjump"/>
              </a:rPr>
              <a:t>.</a:t>
            </a:r>
            <a:r>
              <a:rPr sz="400" spc="5" dirty="0">
                <a:latin typeface="Microsoft Sans Serif"/>
                <a:cs typeface="Microsoft Sans Serif"/>
              </a:rPr>
              <a:t>   </a:t>
            </a:r>
            <a:r>
              <a:rPr sz="400" spc="80" dirty="0">
                <a:latin typeface="Microsoft Sans Serif"/>
                <a:cs typeface="Microsoft Sans Serif"/>
              </a:rPr>
              <a:t> </a:t>
            </a:r>
            <a:r>
              <a:rPr sz="400" spc="5" dirty="0">
                <a:latin typeface="Microsoft Sans Serif"/>
                <a:cs typeface="Microsoft Sans Serif"/>
                <a:hlinkClick r:id="rId4" action="ppaction://hlinksldjump"/>
              </a:rPr>
              <a:t>.</a:t>
            </a:r>
            <a:r>
              <a:rPr sz="400" spc="5" dirty="0">
                <a:latin typeface="Microsoft Sans Serif"/>
                <a:cs typeface="Microsoft Sans Serif"/>
              </a:rPr>
              <a:t>  </a:t>
            </a:r>
            <a:r>
              <a:rPr sz="400" spc="55" dirty="0">
                <a:latin typeface="Microsoft Sans Serif"/>
                <a:cs typeface="Microsoft Sans Serif"/>
              </a:rPr>
              <a:t> </a:t>
            </a:r>
            <a:r>
              <a:rPr sz="400" spc="5" dirty="0">
                <a:latin typeface="Microsoft Sans Serif"/>
                <a:cs typeface="Microsoft Sans Serif"/>
                <a:hlinkClick r:id="rId4" action="ppaction://hlinksldjump"/>
              </a:rPr>
              <a:t>.</a:t>
            </a:r>
            <a:r>
              <a:rPr sz="400" spc="5" dirty="0">
                <a:latin typeface="Microsoft Sans Serif"/>
                <a:cs typeface="Microsoft Sans Serif"/>
              </a:rPr>
              <a:t>  </a:t>
            </a:r>
            <a:r>
              <a:rPr sz="400" spc="50" dirty="0">
                <a:latin typeface="Microsoft Sans Serif"/>
                <a:cs typeface="Microsoft Sans Serif"/>
              </a:rPr>
              <a:t> </a:t>
            </a:r>
            <a:r>
              <a:rPr sz="400" spc="5" dirty="0">
                <a:latin typeface="Microsoft Sans Serif"/>
                <a:cs typeface="Microsoft Sans Serif"/>
                <a:hlinkClick r:id="rId3" action="ppaction://hlinksldjump"/>
              </a:rPr>
              <a:t>.  </a:t>
            </a:r>
            <a:r>
              <a:rPr sz="400" spc="55" dirty="0">
                <a:latin typeface="Microsoft Sans Serif"/>
                <a:cs typeface="Microsoft Sans Serif"/>
                <a:hlinkClick r:id="rId3" action="ppaction://hlinksldjump"/>
              </a:rPr>
              <a:t> </a:t>
            </a:r>
            <a:r>
              <a:rPr sz="400" spc="5" dirty="0">
                <a:latin typeface="Microsoft Sans Serif"/>
                <a:cs typeface="Microsoft Sans Serif"/>
                <a:hlinkClick r:id="rId3" action="ppaction://hlinksldjump"/>
              </a:rPr>
              <a:t>.</a:t>
            </a:r>
            <a:r>
              <a:rPr sz="400" spc="5" dirty="0">
                <a:latin typeface="Microsoft Sans Serif"/>
                <a:cs typeface="Microsoft Sans Serif"/>
              </a:rPr>
              <a:t>   </a:t>
            </a:r>
            <a:r>
              <a:rPr sz="400" spc="80" dirty="0">
                <a:latin typeface="Microsoft Sans Serif"/>
                <a:cs typeface="Microsoft Sans Serif"/>
              </a:rPr>
              <a:t> </a:t>
            </a:r>
            <a:r>
              <a:rPr sz="400" spc="5" dirty="0">
                <a:latin typeface="Microsoft Sans Serif"/>
                <a:cs typeface="Microsoft Sans Serif"/>
                <a:hlinkClick r:id="rId5" action="ppaction://hlinksldjump"/>
              </a:rPr>
              <a:t>.</a:t>
            </a:r>
            <a:r>
              <a:rPr sz="400" spc="5" dirty="0">
                <a:latin typeface="Microsoft Sans Serif"/>
                <a:cs typeface="Microsoft Sans Serif"/>
              </a:rPr>
              <a:t>  </a:t>
            </a:r>
            <a:r>
              <a:rPr sz="400" spc="55" dirty="0">
                <a:latin typeface="Microsoft Sans Serif"/>
                <a:cs typeface="Microsoft Sans Serif"/>
              </a:rPr>
              <a:t> </a:t>
            </a:r>
            <a:r>
              <a:rPr sz="400" spc="5" dirty="0">
                <a:latin typeface="Microsoft Sans Serif"/>
                <a:cs typeface="Microsoft Sans Serif"/>
                <a:hlinkClick r:id="rId6" action="ppaction://hlinksldjump"/>
              </a:rPr>
              <a:t>.</a:t>
            </a:r>
            <a:r>
              <a:rPr sz="400" spc="5" dirty="0">
                <a:latin typeface="Microsoft Sans Serif"/>
                <a:cs typeface="Microsoft Sans Serif"/>
              </a:rPr>
              <a:t>  </a:t>
            </a:r>
            <a:r>
              <a:rPr sz="400" spc="50" dirty="0">
                <a:latin typeface="Microsoft Sans Serif"/>
                <a:cs typeface="Microsoft Sans Serif"/>
              </a:rPr>
              <a:t> </a:t>
            </a:r>
            <a:r>
              <a:rPr sz="400" spc="5" dirty="0">
                <a:latin typeface="Microsoft Sans Serif"/>
                <a:cs typeface="Microsoft Sans Serif"/>
                <a:hlinkClick r:id="rId7" action="ppaction://hlinksldjump"/>
              </a:rPr>
              <a:t>.  </a:t>
            </a:r>
            <a:r>
              <a:rPr sz="400" spc="55" dirty="0">
                <a:latin typeface="Microsoft Sans Serif"/>
                <a:cs typeface="Microsoft Sans Serif"/>
                <a:hlinkClick r:id="rId7" action="ppaction://hlinksldjump"/>
              </a:rPr>
              <a:t> </a:t>
            </a:r>
            <a:r>
              <a:rPr sz="400" spc="5" dirty="0">
                <a:latin typeface="Microsoft Sans Serif"/>
                <a:cs typeface="Microsoft Sans Serif"/>
                <a:hlinkClick r:id="rId7" action="ppaction://hlinksldjump"/>
              </a:rPr>
              <a:t>.</a:t>
            </a:r>
            <a:r>
              <a:rPr sz="400" spc="5" dirty="0">
                <a:latin typeface="Microsoft Sans Serif"/>
                <a:cs typeface="Microsoft Sans Serif"/>
              </a:rPr>
              <a:t>       </a:t>
            </a:r>
            <a:r>
              <a:rPr sz="400" spc="30" dirty="0">
                <a:latin typeface="Microsoft Sans Serif"/>
                <a:cs typeface="Microsoft Sans Serif"/>
              </a:rPr>
              <a:t> </a:t>
            </a:r>
            <a:r>
              <a:rPr sz="400" spc="5" dirty="0">
                <a:latin typeface="Microsoft Sans Serif"/>
                <a:cs typeface="Microsoft Sans Serif"/>
                <a:hlinkClick r:id="rId8" action="ppaction://hlinksldjump"/>
              </a:rPr>
              <a:t>.</a:t>
            </a:r>
            <a:endParaRPr sz="400">
              <a:latin typeface="Microsoft Sans Serif"/>
              <a:cs typeface="Microsoft Sans Serif"/>
            </a:endParaRPr>
          </a:p>
          <a:p>
            <a:pPr algn="r">
              <a:lnSpc>
                <a:spcPct val="100000"/>
              </a:lnSpc>
              <a:spcBef>
                <a:spcPts val="215"/>
              </a:spcBef>
            </a:pPr>
            <a:r>
              <a:rPr sz="400" spc="5" dirty="0">
                <a:latin typeface="Microsoft Sans Serif"/>
                <a:cs typeface="Microsoft Sans Serif"/>
                <a:hlinkClick r:id="rId2" action="ppaction://hlinksldjump"/>
              </a:rPr>
              <a:t>.    </a:t>
            </a:r>
            <a:r>
              <a:rPr sz="400" spc="-55" dirty="0">
                <a:latin typeface="Microsoft Sans Serif"/>
                <a:cs typeface="Microsoft Sans Serif"/>
                <a:hlinkClick r:id="rId2" action="ppaction://hlinksldjump"/>
              </a:rPr>
              <a:t> </a:t>
            </a:r>
            <a:r>
              <a:rPr sz="400" spc="5" dirty="0">
                <a:latin typeface="Microsoft Sans Serif"/>
                <a:cs typeface="Microsoft Sans Serif"/>
                <a:hlinkClick r:id="rId2" action="ppaction://hlinksldjump"/>
              </a:rPr>
              <a:t>.</a:t>
            </a:r>
            <a:r>
              <a:rPr sz="400" dirty="0">
                <a:latin typeface="Microsoft Sans Serif"/>
                <a:cs typeface="Microsoft Sans Serif"/>
              </a:rPr>
              <a:t>     </a:t>
            </a:r>
            <a:r>
              <a:rPr sz="400" spc="40" dirty="0">
                <a:latin typeface="Microsoft Sans Serif"/>
                <a:cs typeface="Microsoft Sans Serif"/>
              </a:rPr>
              <a:t> </a:t>
            </a:r>
            <a:r>
              <a:rPr sz="400" spc="5" dirty="0">
                <a:latin typeface="Microsoft Sans Serif"/>
                <a:cs typeface="Microsoft Sans Serif"/>
                <a:hlinkClick r:id="rId3" action="ppaction://hlinksldjump"/>
              </a:rPr>
              <a:t>.</a:t>
            </a:r>
            <a:r>
              <a:rPr sz="400" dirty="0">
                <a:latin typeface="Microsoft Sans Serif"/>
                <a:cs typeface="Microsoft Sans Serif"/>
              </a:rPr>
              <a:t>     </a:t>
            </a:r>
            <a:r>
              <a:rPr sz="400" spc="-20" dirty="0">
                <a:latin typeface="Microsoft Sans Serif"/>
                <a:cs typeface="Microsoft Sans Serif"/>
              </a:rPr>
              <a:t> </a:t>
            </a:r>
            <a:r>
              <a:rPr sz="400" spc="5" dirty="0">
                <a:latin typeface="Microsoft Sans Serif"/>
                <a:cs typeface="Microsoft Sans Serif"/>
                <a:hlinkClick r:id="rId2" action="ppaction://hlinksldjump"/>
              </a:rPr>
              <a:t>.</a:t>
            </a:r>
            <a:r>
              <a:rPr sz="400" dirty="0">
                <a:latin typeface="Microsoft Sans Serif"/>
                <a:cs typeface="Microsoft Sans Serif"/>
                <a:hlinkClick r:id="rId2" action="ppaction://hlinksldjump"/>
              </a:rPr>
              <a:t>   </a:t>
            </a:r>
            <a:r>
              <a:rPr sz="400" spc="-45" dirty="0">
                <a:latin typeface="Microsoft Sans Serif"/>
                <a:cs typeface="Microsoft Sans Serif"/>
                <a:hlinkClick r:id="rId2" action="ppaction://hlinksldjump"/>
              </a:rPr>
              <a:t> </a:t>
            </a:r>
            <a:r>
              <a:rPr sz="400" spc="5" dirty="0">
                <a:latin typeface="Microsoft Sans Serif"/>
                <a:cs typeface="Microsoft Sans Serif"/>
                <a:hlinkClick r:id="rId2" action="ppaction://hlinksldjump"/>
              </a:rPr>
              <a:t>.</a:t>
            </a:r>
            <a:r>
              <a:rPr sz="400" dirty="0">
                <a:latin typeface="Microsoft Sans Serif"/>
                <a:cs typeface="Microsoft Sans Serif"/>
              </a:rPr>
              <a:t>   </a:t>
            </a:r>
            <a:r>
              <a:rPr sz="400" spc="-45" dirty="0">
                <a:latin typeface="Microsoft Sans Serif"/>
                <a:cs typeface="Microsoft Sans Serif"/>
              </a:rPr>
              <a:t> </a:t>
            </a:r>
            <a:r>
              <a:rPr sz="400" spc="5" dirty="0">
                <a:latin typeface="Microsoft Sans Serif"/>
                <a:cs typeface="Microsoft Sans Serif"/>
                <a:hlinkClick r:id="rId4" action="ppaction://hlinksldjump"/>
              </a:rPr>
              <a:t>.</a:t>
            </a:r>
            <a:r>
              <a:rPr sz="400" dirty="0">
                <a:latin typeface="Microsoft Sans Serif"/>
                <a:cs typeface="Microsoft Sans Serif"/>
              </a:rPr>
              <a:t>   </a:t>
            </a:r>
            <a:r>
              <a:rPr sz="400" spc="-45" dirty="0">
                <a:latin typeface="Microsoft Sans Serif"/>
                <a:cs typeface="Microsoft Sans Serif"/>
              </a:rPr>
              <a:t> </a:t>
            </a:r>
            <a:r>
              <a:rPr sz="400" spc="5" dirty="0">
                <a:latin typeface="Microsoft Sans Serif"/>
                <a:cs typeface="Microsoft Sans Serif"/>
                <a:hlinkClick r:id="rId4" action="ppaction://hlinksldjump"/>
              </a:rPr>
              <a:t>.</a:t>
            </a:r>
            <a:r>
              <a:rPr sz="400" dirty="0">
                <a:latin typeface="Microsoft Sans Serif"/>
                <a:cs typeface="Microsoft Sans Serif"/>
              </a:rPr>
              <a:t>    </a:t>
            </a:r>
            <a:r>
              <a:rPr sz="400" spc="-10" dirty="0">
                <a:latin typeface="Microsoft Sans Serif"/>
                <a:cs typeface="Microsoft Sans Serif"/>
              </a:rPr>
              <a:t> </a:t>
            </a:r>
            <a:r>
              <a:rPr sz="400" spc="5" dirty="0">
                <a:latin typeface="Microsoft Sans Serif"/>
                <a:cs typeface="Microsoft Sans Serif"/>
                <a:hlinkClick r:id="rId2" action="ppaction://hlinksldjump"/>
              </a:rPr>
              <a:t>.</a:t>
            </a:r>
            <a:r>
              <a:rPr sz="400" dirty="0">
                <a:latin typeface="Microsoft Sans Serif"/>
                <a:cs typeface="Microsoft Sans Serif"/>
                <a:hlinkClick r:id="rId2" action="ppaction://hlinksldjump"/>
              </a:rPr>
              <a:t>   </a:t>
            </a:r>
            <a:r>
              <a:rPr sz="400" spc="-45" dirty="0">
                <a:latin typeface="Microsoft Sans Serif"/>
                <a:cs typeface="Microsoft Sans Serif"/>
                <a:hlinkClick r:id="rId2" action="ppaction://hlinksldjump"/>
              </a:rPr>
              <a:t> </a:t>
            </a:r>
            <a:r>
              <a:rPr sz="400" spc="5" dirty="0">
                <a:latin typeface="Microsoft Sans Serif"/>
                <a:cs typeface="Microsoft Sans Serif"/>
                <a:hlinkClick r:id="rId2" action="ppaction://hlinksldjump"/>
              </a:rPr>
              <a:t>.</a:t>
            </a:r>
            <a:r>
              <a:rPr sz="400" dirty="0">
                <a:latin typeface="Microsoft Sans Serif"/>
                <a:cs typeface="Microsoft Sans Serif"/>
              </a:rPr>
              <a:t>   </a:t>
            </a:r>
            <a:r>
              <a:rPr sz="400" spc="-45" dirty="0">
                <a:latin typeface="Microsoft Sans Serif"/>
                <a:cs typeface="Microsoft Sans Serif"/>
              </a:rPr>
              <a:t> </a:t>
            </a:r>
            <a:r>
              <a:rPr sz="400" spc="5" dirty="0">
                <a:latin typeface="Microsoft Sans Serif"/>
                <a:cs typeface="Microsoft Sans Serif"/>
                <a:hlinkClick r:id="rId4" action="ppaction://hlinksldjump"/>
              </a:rPr>
              <a:t>.</a:t>
            </a:r>
            <a:r>
              <a:rPr sz="400" dirty="0">
                <a:latin typeface="Microsoft Sans Serif"/>
                <a:cs typeface="Microsoft Sans Serif"/>
              </a:rPr>
              <a:t>   </a:t>
            </a:r>
            <a:r>
              <a:rPr sz="400" spc="-45" dirty="0">
                <a:latin typeface="Microsoft Sans Serif"/>
                <a:cs typeface="Microsoft Sans Serif"/>
              </a:rPr>
              <a:t> </a:t>
            </a:r>
            <a:r>
              <a:rPr sz="400" spc="5" dirty="0">
                <a:latin typeface="Microsoft Sans Serif"/>
                <a:cs typeface="Microsoft Sans Serif"/>
                <a:hlinkClick r:id="rId4" action="ppaction://hlinksldjump"/>
              </a:rPr>
              <a:t>.</a:t>
            </a:r>
            <a:r>
              <a:rPr sz="400" dirty="0">
                <a:latin typeface="Microsoft Sans Serif"/>
                <a:cs typeface="Microsoft Sans Serif"/>
              </a:rPr>
              <a:t>    </a:t>
            </a:r>
            <a:r>
              <a:rPr sz="400" spc="-10" dirty="0">
                <a:latin typeface="Microsoft Sans Serif"/>
                <a:cs typeface="Microsoft Sans Serif"/>
              </a:rPr>
              <a:t> </a:t>
            </a:r>
            <a:r>
              <a:rPr sz="400" spc="5" dirty="0">
                <a:latin typeface="Microsoft Sans Serif"/>
                <a:cs typeface="Microsoft Sans Serif"/>
                <a:hlinkClick r:id="rId9" action="ppaction://hlinksldjump"/>
              </a:rPr>
              <a:t>.</a:t>
            </a:r>
            <a:r>
              <a:rPr sz="400" dirty="0">
                <a:latin typeface="Microsoft Sans Serif"/>
                <a:cs typeface="Microsoft Sans Serif"/>
                <a:hlinkClick r:id="rId9" action="ppaction://hlinksldjump"/>
              </a:rPr>
              <a:t>   </a:t>
            </a:r>
            <a:r>
              <a:rPr sz="400" spc="-45" dirty="0">
                <a:latin typeface="Microsoft Sans Serif"/>
                <a:cs typeface="Microsoft Sans Serif"/>
                <a:hlinkClick r:id="rId9" action="ppaction://hlinksldjump"/>
              </a:rPr>
              <a:t> </a:t>
            </a:r>
            <a:r>
              <a:rPr sz="400" spc="5" dirty="0">
                <a:latin typeface="Microsoft Sans Serif"/>
                <a:cs typeface="Microsoft Sans Serif"/>
                <a:hlinkClick r:id="rId9" action="ppaction://hlinksldjump"/>
              </a:rPr>
              <a:t>.</a:t>
            </a:r>
            <a:r>
              <a:rPr sz="400" dirty="0">
                <a:latin typeface="Microsoft Sans Serif"/>
                <a:cs typeface="Microsoft Sans Serif"/>
              </a:rPr>
              <a:t>   </a:t>
            </a:r>
            <a:r>
              <a:rPr sz="400" spc="-45" dirty="0">
                <a:latin typeface="Microsoft Sans Serif"/>
                <a:cs typeface="Microsoft Sans Serif"/>
              </a:rPr>
              <a:t> </a:t>
            </a:r>
            <a:r>
              <a:rPr sz="400" spc="5" dirty="0">
                <a:latin typeface="Microsoft Sans Serif"/>
                <a:cs typeface="Microsoft Sans Serif"/>
                <a:hlinkClick r:id="rId5" action="ppaction://hlinksldjump"/>
              </a:rPr>
              <a:t>.</a:t>
            </a:r>
            <a:r>
              <a:rPr sz="400" dirty="0">
                <a:latin typeface="Microsoft Sans Serif"/>
                <a:cs typeface="Microsoft Sans Serif"/>
              </a:rPr>
              <a:t>   </a:t>
            </a:r>
            <a:r>
              <a:rPr sz="400" spc="-45" dirty="0">
                <a:latin typeface="Microsoft Sans Serif"/>
                <a:cs typeface="Microsoft Sans Serif"/>
              </a:rPr>
              <a:t> </a:t>
            </a:r>
            <a:r>
              <a:rPr sz="400" spc="5" dirty="0">
                <a:latin typeface="Microsoft Sans Serif"/>
                <a:cs typeface="Microsoft Sans Serif"/>
                <a:hlinkClick r:id="rId6" action="ppaction://hlinksldjump"/>
              </a:rPr>
              <a:t>.</a:t>
            </a:r>
            <a:r>
              <a:rPr sz="400" dirty="0">
                <a:latin typeface="Microsoft Sans Serif"/>
                <a:cs typeface="Microsoft Sans Serif"/>
              </a:rPr>
              <a:t>    </a:t>
            </a:r>
            <a:r>
              <a:rPr sz="400" spc="-10" dirty="0">
                <a:latin typeface="Microsoft Sans Serif"/>
                <a:cs typeface="Microsoft Sans Serif"/>
              </a:rPr>
              <a:t> </a:t>
            </a:r>
            <a:r>
              <a:rPr sz="400" spc="5" dirty="0">
                <a:latin typeface="Microsoft Sans Serif"/>
                <a:cs typeface="Microsoft Sans Serif"/>
                <a:hlinkClick r:id="rId10" action="ppaction://hlinksldjump"/>
              </a:rPr>
              <a:t>.</a:t>
            </a:r>
            <a:r>
              <a:rPr sz="400" dirty="0">
                <a:latin typeface="Microsoft Sans Serif"/>
                <a:cs typeface="Microsoft Sans Serif"/>
                <a:hlinkClick r:id="rId10" action="ppaction://hlinksldjump"/>
              </a:rPr>
              <a:t>      </a:t>
            </a:r>
            <a:r>
              <a:rPr sz="400" spc="35" dirty="0">
                <a:latin typeface="Microsoft Sans Serif"/>
                <a:cs typeface="Microsoft Sans Serif"/>
                <a:hlinkClick r:id="rId10" action="ppaction://hlinksldjump"/>
              </a:rPr>
              <a:t> </a:t>
            </a:r>
            <a:r>
              <a:rPr sz="400" spc="5" dirty="0">
                <a:latin typeface="Microsoft Sans Serif"/>
                <a:cs typeface="Microsoft Sans Serif"/>
                <a:hlinkClick r:id="rId10" action="ppaction://hlinksldjump"/>
              </a:rPr>
              <a:t>.</a:t>
            </a:r>
            <a:endParaRPr sz="400">
              <a:latin typeface="Microsoft Sans Serif"/>
              <a:cs typeface="Microsoft Sans Serif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0" y="50"/>
            <a:ext cx="2304415" cy="554990"/>
          </a:xfrm>
          <a:custGeom>
            <a:avLst/>
            <a:gdLst/>
            <a:ahLst/>
            <a:cxnLst/>
            <a:rect l="l" t="t" r="r" b="b"/>
            <a:pathLst>
              <a:path w="2304415" h="554990">
                <a:moveTo>
                  <a:pt x="2303995" y="0"/>
                </a:moveTo>
                <a:lnTo>
                  <a:pt x="0" y="0"/>
                </a:lnTo>
                <a:lnTo>
                  <a:pt x="0" y="554469"/>
                </a:lnTo>
                <a:lnTo>
                  <a:pt x="2303995" y="554469"/>
                </a:lnTo>
                <a:lnTo>
                  <a:pt x="23039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303995" y="50"/>
            <a:ext cx="2304415" cy="554990"/>
          </a:xfrm>
          <a:custGeom>
            <a:avLst/>
            <a:gdLst/>
            <a:ahLst/>
            <a:cxnLst/>
            <a:rect l="l" t="t" r="r" b="b"/>
            <a:pathLst>
              <a:path w="2304415" h="554990">
                <a:moveTo>
                  <a:pt x="2303995" y="0"/>
                </a:moveTo>
                <a:lnTo>
                  <a:pt x="0" y="0"/>
                </a:lnTo>
                <a:lnTo>
                  <a:pt x="0" y="554469"/>
                </a:lnTo>
                <a:lnTo>
                  <a:pt x="2303995" y="554469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2" name="object 12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0" y="551991"/>
            <a:ext cx="4607940" cy="308789"/>
          </a:xfrm>
          <a:prstGeom prst="rect">
            <a:avLst/>
          </a:prstGeom>
        </p:spPr>
      </p:pic>
      <p:sp>
        <p:nvSpPr>
          <p:cNvPr id="13" name="object 13"/>
          <p:cNvSpPr txBox="1"/>
          <p:nvPr/>
        </p:nvSpPr>
        <p:spPr>
          <a:xfrm>
            <a:off x="154698" y="549475"/>
            <a:ext cx="72009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90" dirty="0">
                <a:solidFill>
                  <a:srgbClr val="FFFFFF"/>
                </a:solidFill>
                <a:latin typeface="Georgia"/>
                <a:cs typeface="Georgia"/>
              </a:rPr>
              <a:t>S</a:t>
            </a:r>
            <a:r>
              <a:rPr sz="1400" cap="small" spc="125" dirty="0">
                <a:solidFill>
                  <a:srgbClr val="FFFFFF"/>
                </a:solidFill>
                <a:latin typeface="Georgia"/>
                <a:cs typeface="Georgia"/>
              </a:rPr>
              <a:t>my</a:t>
            </a:r>
            <a:r>
              <a:rPr sz="1400" spc="210" dirty="0">
                <a:solidFill>
                  <a:srgbClr val="FFFFFF"/>
                </a:solidFill>
                <a:latin typeface="Georgia"/>
                <a:cs typeface="Georgia"/>
              </a:rPr>
              <a:t>č</a:t>
            </a:r>
            <a:r>
              <a:rPr sz="1400" cap="small" spc="175" dirty="0">
                <a:solidFill>
                  <a:srgbClr val="FFFFFF"/>
                </a:solidFill>
                <a:latin typeface="Georgia"/>
                <a:cs typeface="Georgia"/>
              </a:rPr>
              <a:t>ky</a:t>
            </a:r>
            <a:endParaRPr sz="1400">
              <a:latin typeface="Georgia"/>
              <a:cs typeface="Georgia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359994" y="918171"/>
            <a:ext cx="3888104" cy="2511425"/>
            <a:chOff x="359994" y="918171"/>
            <a:chExt cx="3888104" cy="2511425"/>
          </a:xfrm>
        </p:grpSpPr>
        <p:sp>
          <p:nvSpPr>
            <p:cNvPr id="15" name="object 15"/>
            <p:cNvSpPr/>
            <p:nvPr/>
          </p:nvSpPr>
          <p:spPr>
            <a:xfrm>
              <a:off x="362534" y="920711"/>
              <a:ext cx="0" cy="2413635"/>
            </a:xfrm>
            <a:custGeom>
              <a:avLst/>
              <a:gdLst/>
              <a:ahLst/>
              <a:cxnLst/>
              <a:rect l="l" t="t" r="r" b="b"/>
              <a:pathLst>
                <a:path h="2413635">
                  <a:moveTo>
                    <a:pt x="0" y="0"/>
                  </a:moveTo>
                  <a:lnTo>
                    <a:pt x="0" y="2413152"/>
                  </a:lnTo>
                </a:path>
              </a:pathLst>
            </a:custGeom>
            <a:ln w="5060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365061" y="923251"/>
              <a:ext cx="3877945" cy="0"/>
            </a:xfrm>
            <a:custGeom>
              <a:avLst/>
              <a:gdLst/>
              <a:ahLst/>
              <a:cxnLst/>
              <a:rect l="l" t="t" r="r" b="b"/>
              <a:pathLst>
                <a:path w="3877945">
                  <a:moveTo>
                    <a:pt x="0" y="0"/>
                  </a:moveTo>
                  <a:lnTo>
                    <a:pt x="3877881" y="0"/>
                  </a:lnTo>
                </a:path>
              </a:pathLst>
            </a:custGeom>
            <a:ln w="5060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65048" y="925779"/>
              <a:ext cx="3877945" cy="2503805"/>
            </a:xfrm>
            <a:custGeom>
              <a:avLst/>
              <a:gdLst/>
              <a:ahLst/>
              <a:cxnLst/>
              <a:rect l="l" t="t" r="r" b="b"/>
              <a:pathLst>
                <a:path w="3877945" h="2503804">
                  <a:moveTo>
                    <a:pt x="3877894" y="0"/>
                  </a:moveTo>
                  <a:lnTo>
                    <a:pt x="0" y="0"/>
                  </a:lnTo>
                  <a:lnTo>
                    <a:pt x="0" y="2408085"/>
                  </a:lnTo>
                  <a:lnTo>
                    <a:pt x="0" y="2503690"/>
                  </a:lnTo>
                  <a:lnTo>
                    <a:pt x="1938947" y="2503690"/>
                  </a:lnTo>
                  <a:lnTo>
                    <a:pt x="1938947" y="2408085"/>
                  </a:lnTo>
                  <a:lnTo>
                    <a:pt x="3877894" y="2408085"/>
                  </a:lnTo>
                  <a:lnTo>
                    <a:pt x="3877894" y="0"/>
                  </a:lnTo>
                  <a:close/>
                </a:path>
              </a:pathLst>
            </a:custGeom>
            <a:solidFill>
              <a:srgbClr val="F2F2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4245470" y="920711"/>
              <a:ext cx="0" cy="2413635"/>
            </a:xfrm>
            <a:custGeom>
              <a:avLst/>
              <a:gdLst/>
              <a:ahLst/>
              <a:cxnLst/>
              <a:rect l="l" t="t" r="r" b="b"/>
              <a:pathLst>
                <a:path h="2413635">
                  <a:moveTo>
                    <a:pt x="0" y="0"/>
                  </a:moveTo>
                  <a:lnTo>
                    <a:pt x="0" y="2413152"/>
                  </a:lnTo>
                </a:path>
              </a:pathLst>
            </a:custGeom>
            <a:ln w="5060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440602" y="944359"/>
            <a:ext cx="3014980" cy="23534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900" b="1" spc="70" dirty="0">
                <a:solidFill>
                  <a:srgbClr val="007F00"/>
                </a:solidFill>
                <a:latin typeface="Times New Roman"/>
                <a:cs typeface="Times New Roman"/>
              </a:rPr>
              <a:t>const</a:t>
            </a:r>
            <a:r>
              <a:rPr sz="900" b="1" spc="229" dirty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z="900" spc="20" dirty="0">
                <a:latin typeface="SimSun"/>
                <a:cs typeface="SimSun"/>
              </a:rPr>
              <a:t>LETTERS</a:t>
            </a:r>
            <a:r>
              <a:rPr sz="900" spc="10" dirty="0">
                <a:latin typeface="SimSun"/>
                <a:cs typeface="SimSun"/>
              </a:rPr>
              <a:t> </a:t>
            </a:r>
            <a:r>
              <a:rPr sz="900" spc="20" dirty="0">
                <a:solidFill>
                  <a:srgbClr val="666666"/>
                </a:solidFill>
                <a:latin typeface="SimSun"/>
                <a:cs typeface="SimSun"/>
              </a:rPr>
              <a:t>=</a:t>
            </a:r>
            <a:r>
              <a:rPr sz="900" spc="10" dirty="0">
                <a:solidFill>
                  <a:srgbClr val="666666"/>
                </a:solidFill>
                <a:latin typeface="SimSun"/>
                <a:cs typeface="SimSun"/>
              </a:rPr>
              <a:t> </a:t>
            </a:r>
            <a:r>
              <a:rPr sz="900" spc="20" dirty="0">
                <a:latin typeface="SimSun"/>
                <a:cs typeface="SimSun"/>
              </a:rPr>
              <a:t>[</a:t>
            </a:r>
            <a:r>
              <a:rPr sz="900" spc="20" dirty="0">
                <a:solidFill>
                  <a:srgbClr val="BA2121"/>
                </a:solidFill>
                <a:latin typeface="SimSun"/>
                <a:cs typeface="SimSun"/>
              </a:rPr>
              <a:t>'A'</a:t>
            </a:r>
            <a:r>
              <a:rPr sz="900" spc="20" dirty="0">
                <a:latin typeface="SimSun"/>
                <a:cs typeface="SimSun"/>
              </a:rPr>
              <a:t>,</a:t>
            </a:r>
            <a:r>
              <a:rPr sz="900" spc="5" dirty="0">
                <a:latin typeface="SimSun"/>
                <a:cs typeface="SimSun"/>
              </a:rPr>
              <a:t> </a:t>
            </a:r>
            <a:r>
              <a:rPr sz="900" spc="20" dirty="0">
                <a:solidFill>
                  <a:srgbClr val="BA2121"/>
                </a:solidFill>
                <a:latin typeface="SimSun"/>
                <a:cs typeface="SimSun"/>
              </a:rPr>
              <a:t>'B'</a:t>
            </a:r>
            <a:r>
              <a:rPr sz="900" spc="20" dirty="0">
                <a:latin typeface="SimSun"/>
                <a:cs typeface="SimSun"/>
              </a:rPr>
              <a:t>,</a:t>
            </a:r>
            <a:r>
              <a:rPr sz="900" spc="10" dirty="0">
                <a:latin typeface="SimSun"/>
                <a:cs typeface="SimSun"/>
              </a:rPr>
              <a:t> </a:t>
            </a:r>
            <a:r>
              <a:rPr sz="900" spc="20" dirty="0">
                <a:solidFill>
                  <a:srgbClr val="BA2121"/>
                </a:solidFill>
                <a:latin typeface="SimSun"/>
                <a:cs typeface="SimSun"/>
              </a:rPr>
              <a:t>'C'</a:t>
            </a:r>
            <a:r>
              <a:rPr sz="900" spc="20" dirty="0">
                <a:latin typeface="SimSun"/>
                <a:cs typeface="SimSun"/>
              </a:rPr>
              <a:t>,</a:t>
            </a:r>
            <a:r>
              <a:rPr sz="900" spc="10" dirty="0">
                <a:latin typeface="SimSun"/>
                <a:cs typeface="SimSun"/>
              </a:rPr>
              <a:t> </a:t>
            </a:r>
            <a:r>
              <a:rPr sz="900" spc="20" dirty="0">
                <a:solidFill>
                  <a:srgbClr val="BA2121"/>
                </a:solidFill>
                <a:latin typeface="SimSun"/>
                <a:cs typeface="SimSun"/>
              </a:rPr>
              <a:t>'D'</a:t>
            </a:r>
            <a:r>
              <a:rPr sz="900" spc="20" dirty="0">
                <a:latin typeface="SimSun"/>
                <a:cs typeface="SimSun"/>
              </a:rPr>
              <a:t>];</a:t>
            </a:r>
            <a:endParaRPr sz="900" dirty="0">
              <a:latin typeface="SimSun"/>
              <a:cs typeface="SimSun"/>
            </a:endParaRPr>
          </a:p>
          <a:p>
            <a:pPr marL="132080" marR="303530" indent="-120014">
              <a:lnSpc>
                <a:spcPct val="101499"/>
              </a:lnSpc>
            </a:pPr>
            <a:r>
              <a:rPr sz="900" b="1" spc="85" dirty="0">
                <a:solidFill>
                  <a:srgbClr val="007F00"/>
                </a:solidFill>
                <a:latin typeface="Times New Roman"/>
                <a:cs typeface="Times New Roman"/>
              </a:rPr>
              <a:t>for</a:t>
            </a:r>
            <a:r>
              <a:rPr sz="900" b="1" spc="235" dirty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z="900" spc="120" dirty="0">
                <a:latin typeface="SimSun"/>
                <a:cs typeface="SimSun"/>
              </a:rPr>
              <a:t>(</a:t>
            </a:r>
            <a:r>
              <a:rPr sz="900" b="1" spc="120" dirty="0">
                <a:solidFill>
                  <a:srgbClr val="007F00"/>
                </a:solidFill>
                <a:latin typeface="Times New Roman"/>
                <a:cs typeface="Times New Roman"/>
              </a:rPr>
              <a:t>let</a:t>
            </a:r>
            <a:r>
              <a:rPr sz="900" b="1" spc="240" dirty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z="900" spc="20" dirty="0" err="1">
                <a:latin typeface="SimSun"/>
                <a:cs typeface="SimSun"/>
              </a:rPr>
              <a:t>i</a:t>
            </a:r>
            <a:r>
              <a:rPr sz="900" spc="15" dirty="0">
                <a:latin typeface="SimSun"/>
                <a:cs typeface="SimSun"/>
              </a:rPr>
              <a:t> </a:t>
            </a:r>
            <a:r>
              <a:rPr sz="900" spc="20" dirty="0">
                <a:solidFill>
                  <a:srgbClr val="666666"/>
                </a:solidFill>
                <a:latin typeface="SimSun"/>
                <a:cs typeface="SimSun"/>
              </a:rPr>
              <a:t>=</a:t>
            </a:r>
            <a:r>
              <a:rPr lang="sk-SK" sz="900" spc="15" dirty="0">
                <a:solidFill>
                  <a:srgbClr val="666666"/>
                </a:solidFill>
                <a:latin typeface="SimSun"/>
                <a:cs typeface="SimSun"/>
              </a:rPr>
              <a:t>0</a:t>
            </a:r>
            <a:r>
              <a:rPr sz="900" spc="20" dirty="0">
                <a:latin typeface="SimSun"/>
                <a:cs typeface="SimSun"/>
              </a:rPr>
              <a:t>;</a:t>
            </a:r>
            <a:r>
              <a:rPr sz="900" spc="5" dirty="0">
                <a:latin typeface="SimSun"/>
                <a:cs typeface="SimSun"/>
              </a:rPr>
              <a:t> </a:t>
            </a:r>
            <a:r>
              <a:rPr sz="900" spc="20" dirty="0">
                <a:latin typeface="SimSun"/>
                <a:cs typeface="SimSun"/>
              </a:rPr>
              <a:t>i</a:t>
            </a:r>
            <a:r>
              <a:rPr sz="900" spc="15" dirty="0">
                <a:latin typeface="SimSun"/>
                <a:cs typeface="SimSun"/>
              </a:rPr>
              <a:t> </a:t>
            </a:r>
            <a:r>
              <a:rPr sz="900" spc="20" dirty="0">
                <a:solidFill>
                  <a:srgbClr val="666666"/>
                </a:solidFill>
                <a:latin typeface="SimSun"/>
                <a:cs typeface="SimSun"/>
              </a:rPr>
              <a:t>&lt;</a:t>
            </a:r>
            <a:r>
              <a:rPr sz="900" spc="15" dirty="0">
                <a:solidFill>
                  <a:srgbClr val="666666"/>
                </a:solidFill>
                <a:latin typeface="SimSun"/>
                <a:cs typeface="SimSun"/>
              </a:rPr>
              <a:t> </a:t>
            </a:r>
            <a:r>
              <a:rPr sz="900" spc="20" dirty="0">
                <a:latin typeface="SimSun"/>
                <a:cs typeface="SimSun"/>
              </a:rPr>
              <a:t>LETTERS.length;</a:t>
            </a:r>
            <a:r>
              <a:rPr sz="900" spc="10" dirty="0">
                <a:latin typeface="SimSun"/>
                <a:cs typeface="SimSun"/>
              </a:rPr>
              <a:t> </a:t>
            </a:r>
            <a:r>
              <a:rPr sz="900" spc="20" dirty="0">
                <a:latin typeface="SimSun"/>
                <a:cs typeface="SimSun"/>
              </a:rPr>
              <a:t>i</a:t>
            </a:r>
            <a:r>
              <a:rPr sz="900" spc="10" dirty="0">
                <a:latin typeface="SimSun"/>
                <a:cs typeface="SimSun"/>
              </a:rPr>
              <a:t> </a:t>
            </a:r>
            <a:r>
              <a:rPr sz="900" spc="20" dirty="0">
                <a:solidFill>
                  <a:srgbClr val="666666"/>
                </a:solidFill>
                <a:latin typeface="SimSun"/>
                <a:cs typeface="SimSun"/>
              </a:rPr>
              <a:t>+=</a:t>
            </a:r>
            <a:r>
              <a:rPr sz="900" spc="15" dirty="0">
                <a:solidFill>
                  <a:srgbClr val="666666"/>
                </a:solidFill>
                <a:latin typeface="SimSun"/>
                <a:cs typeface="SimSun"/>
              </a:rPr>
              <a:t> </a:t>
            </a:r>
            <a:r>
              <a:rPr sz="900" spc="20" dirty="0">
                <a:solidFill>
                  <a:srgbClr val="666666"/>
                </a:solidFill>
                <a:latin typeface="SimSun"/>
                <a:cs typeface="SimSun"/>
              </a:rPr>
              <a:t>1</a:t>
            </a:r>
            <a:r>
              <a:rPr sz="900" spc="20" dirty="0">
                <a:latin typeface="SimSun"/>
                <a:cs typeface="SimSun"/>
              </a:rPr>
              <a:t>)</a:t>
            </a:r>
            <a:r>
              <a:rPr sz="900" spc="15" dirty="0">
                <a:latin typeface="SimSun"/>
                <a:cs typeface="SimSun"/>
              </a:rPr>
              <a:t> </a:t>
            </a:r>
            <a:r>
              <a:rPr sz="900" spc="20" dirty="0">
                <a:latin typeface="SimSun"/>
                <a:cs typeface="SimSun"/>
              </a:rPr>
              <a:t>{ </a:t>
            </a:r>
            <a:r>
              <a:rPr sz="900" spc="-434" dirty="0">
                <a:latin typeface="SimSun"/>
                <a:cs typeface="SimSun"/>
              </a:rPr>
              <a:t> </a:t>
            </a:r>
            <a:r>
              <a:rPr sz="900" spc="20" dirty="0">
                <a:latin typeface="SimSun"/>
                <a:cs typeface="SimSun"/>
              </a:rPr>
              <a:t>console.log(i,</a:t>
            </a:r>
            <a:r>
              <a:rPr sz="900" spc="10" dirty="0">
                <a:latin typeface="SimSun"/>
                <a:cs typeface="SimSun"/>
              </a:rPr>
              <a:t> </a:t>
            </a:r>
            <a:r>
              <a:rPr sz="900" spc="20" dirty="0">
                <a:solidFill>
                  <a:srgbClr val="BA2121"/>
                </a:solidFill>
                <a:latin typeface="SimSun"/>
                <a:cs typeface="SimSun"/>
              </a:rPr>
              <a:t>':'</a:t>
            </a:r>
            <a:r>
              <a:rPr sz="900" spc="20" dirty="0">
                <a:latin typeface="SimSun"/>
                <a:cs typeface="SimSun"/>
              </a:rPr>
              <a:t>,</a:t>
            </a:r>
            <a:r>
              <a:rPr sz="900" spc="10" dirty="0">
                <a:latin typeface="SimSun"/>
                <a:cs typeface="SimSun"/>
              </a:rPr>
              <a:t> </a:t>
            </a:r>
            <a:r>
              <a:rPr sz="900" spc="20" dirty="0">
                <a:latin typeface="SimSun"/>
                <a:cs typeface="SimSun"/>
              </a:rPr>
              <a:t>LETTERS[i]);</a:t>
            </a:r>
            <a:endParaRPr sz="900" dirty="0">
              <a:latin typeface="SimSun"/>
              <a:cs typeface="SimSun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900" spc="20" dirty="0">
                <a:latin typeface="SimSun"/>
                <a:cs typeface="SimSun"/>
              </a:rPr>
              <a:t>}</a:t>
            </a:r>
            <a:endParaRPr sz="900" dirty="0">
              <a:latin typeface="SimSun"/>
              <a:cs typeface="SimSu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850" dirty="0">
              <a:latin typeface="SimSun"/>
              <a:cs typeface="SimSu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900" b="1" spc="150" dirty="0">
                <a:solidFill>
                  <a:srgbClr val="007F00"/>
                </a:solidFill>
                <a:latin typeface="Times New Roman"/>
                <a:cs typeface="Times New Roman"/>
              </a:rPr>
              <a:t>let</a:t>
            </a:r>
            <a:r>
              <a:rPr sz="900" b="1" spc="220" dirty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z="900" spc="20" dirty="0">
                <a:latin typeface="SimSun"/>
                <a:cs typeface="SimSun"/>
              </a:rPr>
              <a:t>i</a:t>
            </a:r>
            <a:r>
              <a:rPr sz="900" spc="-5" dirty="0">
                <a:latin typeface="SimSun"/>
                <a:cs typeface="SimSun"/>
              </a:rPr>
              <a:t> </a:t>
            </a:r>
            <a:r>
              <a:rPr sz="900" spc="20" dirty="0">
                <a:solidFill>
                  <a:srgbClr val="666666"/>
                </a:solidFill>
                <a:latin typeface="SimSun"/>
                <a:cs typeface="SimSun"/>
              </a:rPr>
              <a:t>=</a:t>
            </a:r>
            <a:r>
              <a:rPr sz="900" dirty="0">
                <a:solidFill>
                  <a:srgbClr val="666666"/>
                </a:solidFill>
                <a:latin typeface="SimSun"/>
                <a:cs typeface="SimSun"/>
              </a:rPr>
              <a:t> </a:t>
            </a:r>
            <a:r>
              <a:rPr sz="900" spc="20" dirty="0">
                <a:solidFill>
                  <a:srgbClr val="666666"/>
                </a:solidFill>
                <a:latin typeface="SimSun"/>
                <a:cs typeface="SimSun"/>
              </a:rPr>
              <a:t>0</a:t>
            </a:r>
            <a:r>
              <a:rPr sz="900" spc="20" dirty="0">
                <a:latin typeface="SimSun"/>
                <a:cs typeface="SimSun"/>
              </a:rPr>
              <a:t>;</a:t>
            </a:r>
            <a:endParaRPr sz="900" dirty="0">
              <a:latin typeface="SimSun"/>
              <a:cs typeface="SimSun"/>
            </a:endParaRPr>
          </a:p>
          <a:p>
            <a:pPr marL="132080" marR="961390" indent="-120014">
              <a:lnSpc>
                <a:spcPct val="101499"/>
              </a:lnSpc>
            </a:pPr>
            <a:r>
              <a:rPr sz="900" b="1" spc="60" dirty="0">
                <a:solidFill>
                  <a:srgbClr val="007F00"/>
                </a:solidFill>
                <a:latin typeface="Times New Roman"/>
                <a:cs typeface="Times New Roman"/>
              </a:rPr>
              <a:t>while</a:t>
            </a:r>
            <a:r>
              <a:rPr sz="900" b="1" spc="65" dirty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z="900" spc="20" dirty="0">
                <a:latin typeface="SimSun"/>
                <a:cs typeface="SimSun"/>
              </a:rPr>
              <a:t>(i </a:t>
            </a:r>
            <a:r>
              <a:rPr sz="900" spc="20" dirty="0">
                <a:solidFill>
                  <a:srgbClr val="666666"/>
                </a:solidFill>
                <a:latin typeface="SimSun"/>
                <a:cs typeface="SimSun"/>
              </a:rPr>
              <a:t>&lt; </a:t>
            </a:r>
            <a:r>
              <a:rPr sz="900" spc="20" dirty="0">
                <a:latin typeface="SimSun"/>
                <a:cs typeface="SimSun"/>
              </a:rPr>
              <a:t>LETTERS.length) { </a:t>
            </a:r>
            <a:r>
              <a:rPr sz="900" spc="25" dirty="0">
                <a:latin typeface="SimSun"/>
                <a:cs typeface="SimSun"/>
              </a:rPr>
              <a:t> </a:t>
            </a:r>
            <a:r>
              <a:rPr sz="900" spc="20" dirty="0">
                <a:latin typeface="SimSun"/>
                <a:cs typeface="SimSun"/>
              </a:rPr>
              <a:t>console.log(i,</a:t>
            </a:r>
            <a:r>
              <a:rPr sz="900" spc="-20" dirty="0">
                <a:latin typeface="SimSun"/>
                <a:cs typeface="SimSun"/>
              </a:rPr>
              <a:t> </a:t>
            </a:r>
            <a:r>
              <a:rPr sz="900" spc="20" dirty="0">
                <a:solidFill>
                  <a:srgbClr val="BA2121"/>
                </a:solidFill>
                <a:latin typeface="SimSun"/>
                <a:cs typeface="SimSun"/>
              </a:rPr>
              <a:t>':'</a:t>
            </a:r>
            <a:r>
              <a:rPr sz="900" spc="20" dirty="0">
                <a:latin typeface="SimSun"/>
                <a:cs typeface="SimSun"/>
              </a:rPr>
              <a:t>,</a:t>
            </a:r>
            <a:r>
              <a:rPr sz="900" spc="-25" dirty="0">
                <a:latin typeface="SimSun"/>
                <a:cs typeface="SimSun"/>
              </a:rPr>
              <a:t> </a:t>
            </a:r>
            <a:r>
              <a:rPr sz="900" spc="20" dirty="0">
                <a:latin typeface="SimSun"/>
                <a:cs typeface="SimSun"/>
              </a:rPr>
              <a:t>LETTERS[i]); </a:t>
            </a:r>
            <a:r>
              <a:rPr sz="900" spc="-434" dirty="0">
                <a:latin typeface="SimSun"/>
                <a:cs typeface="SimSun"/>
              </a:rPr>
              <a:t> </a:t>
            </a:r>
            <a:r>
              <a:rPr sz="900" spc="20" dirty="0">
                <a:latin typeface="SimSun"/>
                <a:cs typeface="SimSun"/>
              </a:rPr>
              <a:t>i</a:t>
            </a:r>
            <a:r>
              <a:rPr sz="900" spc="10" dirty="0">
                <a:latin typeface="SimSun"/>
                <a:cs typeface="SimSun"/>
              </a:rPr>
              <a:t> </a:t>
            </a:r>
            <a:r>
              <a:rPr sz="900" spc="20" dirty="0">
                <a:solidFill>
                  <a:srgbClr val="666666"/>
                </a:solidFill>
                <a:latin typeface="SimSun"/>
                <a:cs typeface="SimSun"/>
              </a:rPr>
              <a:t>+=</a:t>
            </a:r>
            <a:r>
              <a:rPr sz="900" spc="15" dirty="0">
                <a:solidFill>
                  <a:srgbClr val="666666"/>
                </a:solidFill>
                <a:latin typeface="SimSun"/>
                <a:cs typeface="SimSun"/>
              </a:rPr>
              <a:t> </a:t>
            </a:r>
            <a:r>
              <a:rPr sz="900" spc="20" dirty="0">
                <a:solidFill>
                  <a:srgbClr val="666666"/>
                </a:solidFill>
                <a:latin typeface="SimSun"/>
                <a:cs typeface="SimSun"/>
              </a:rPr>
              <a:t>1</a:t>
            </a:r>
            <a:r>
              <a:rPr sz="900" spc="20" dirty="0">
                <a:latin typeface="SimSun"/>
                <a:cs typeface="SimSun"/>
              </a:rPr>
              <a:t>;</a:t>
            </a:r>
            <a:r>
              <a:rPr sz="900" spc="15" dirty="0">
                <a:latin typeface="SimSun"/>
                <a:cs typeface="SimSun"/>
              </a:rPr>
              <a:t> </a:t>
            </a:r>
            <a:r>
              <a:rPr sz="900" i="1" spc="50" dirty="0">
                <a:solidFill>
                  <a:srgbClr val="3F7F7F"/>
                </a:solidFill>
                <a:latin typeface="Cambria"/>
                <a:cs typeface="Cambria"/>
              </a:rPr>
              <a:t>//</a:t>
            </a:r>
            <a:r>
              <a:rPr sz="900" i="1" spc="265" dirty="0">
                <a:solidFill>
                  <a:srgbClr val="3F7F7F"/>
                </a:solidFill>
                <a:latin typeface="Cambria"/>
                <a:cs typeface="Cambria"/>
              </a:rPr>
              <a:t> </a:t>
            </a:r>
            <a:r>
              <a:rPr sz="900" i="1" spc="15" dirty="0">
                <a:solidFill>
                  <a:srgbClr val="3F7F7F"/>
                </a:solidFill>
                <a:latin typeface="Cambria"/>
                <a:cs typeface="Cambria"/>
              </a:rPr>
              <a:t>nebo</a:t>
            </a:r>
            <a:r>
              <a:rPr sz="900" i="1" spc="55" dirty="0">
                <a:solidFill>
                  <a:srgbClr val="3F7F7F"/>
                </a:solidFill>
                <a:latin typeface="Cambria"/>
                <a:cs typeface="Cambria"/>
              </a:rPr>
              <a:t> </a:t>
            </a:r>
            <a:r>
              <a:rPr sz="900" i="1" spc="60" dirty="0">
                <a:solidFill>
                  <a:srgbClr val="3F7F7F"/>
                </a:solidFill>
                <a:latin typeface="Cambria"/>
                <a:cs typeface="Cambria"/>
              </a:rPr>
              <a:t>také</a:t>
            </a:r>
            <a:r>
              <a:rPr sz="900" i="1" spc="260" dirty="0">
                <a:solidFill>
                  <a:srgbClr val="3F7F7F"/>
                </a:solidFill>
                <a:latin typeface="Cambria"/>
                <a:cs typeface="Cambria"/>
              </a:rPr>
              <a:t> </a:t>
            </a:r>
            <a:r>
              <a:rPr sz="900" i="1" spc="110" dirty="0">
                <a:solidFill>
                  <a:srgbClr val="3F7F7F"/>
                </a:solidFill>
                <a:latin typeface="Cambria"/>
                <a:cs typeface="Cambria"/>
              </a:rPr>
              <a:t>i++;</a:t>
            </a:r>
            <a:endParaRPr sz="900" dirty="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900" spc="20" dirty="0">
                <a:latin typeface="SimSun"/>
                <a:cs typeface="SimSun"/>
              </a:rPr>
              <a:t>}</a:t>
            </a:r>
            <a:endParaRPr sz="900" dirty="0">
              <a:latin typeface="SimSun"/>
              <a:cs typeface="SimSu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850" dirty="0">
              <a:latin typeface="SimSun"/>
              <a:cs typeface="SimSun"/>
            </a:endParaRPr>
          </a:p>
          <a:p>
            <a:pPr marL="12700">
              <a:lnSpc>
                <a:spcPct val="100000"/>
              </a:lnSpc>
            </a:pPr>
            <a:r>
              <a:rPr sz="900" i="1" spc="50" dirty="0">
                <a:solidFill>
                  <a:srgbClr val="3F7F7F"/>
                </a:solidFill>
                <a:latin typeface="Cambria"/>
                <a:cs typeface="Cambria"/>
              </a:rPr>
              <a:t>//</a:t>
            </a:r>
            <a:r>
              <a:rPr sz="900" i="1" spc="250" dirty="0">
                <a:solidFill>
                  <a:srgbClr val="3F7F7F"/>
                </a:solidFill>
                <a:latin typeface="Cambria"/>
                <a:cs typeface="Cambria"/>
              </a:rPr>
              <a:t> </a:t>
            </a:r>
            <a:r>
              <a:rPr sz="900" i="1" spc="15" dirty="0">
                <a:solidFill>
                  <a:srgbClr val="3F7F7F"/>
                </a:solidFill>
                <a:latin typeface="Cambria"/>
                <a:cs typeface="Cambria"/>
              </a:rPr>
              <a:t>nebo </a:t>
            </a:r>
            <a:r>
              <a:rPr sz="900" i="1" spc="35" dirty="0">
                <a:solidFill>
                  <a:srgbClr val="3F7F7F"/>
                </a:solidFill>
                <a:latin typeface="Cambria"/>
                <a:cs typeface="Cambria"/>
              </a:rPr>
              <a:t> </a:t>
            </a:r>
            <a:r>
              <a:rPr sz="900" i="1" spc="15" dirty="0">
                <a:solidFill>
                  <a:srgbClr val="3F7F7F"/>
                </a:solidFill>
                <a:latin typeface="Cambria"/>
                <a:cs typeface="Cambria"/>
              </a:rPr>
              <a:t>druhá </a:t>
            </a:r>
            <a:r>
              <a:rPr sz="900" i="1" spc="40" dirty="0">
                <a:solidFill>
                  <a:srgbClr val="3F7F7F"/>
                </a:solidFill>
                <a:latin typeface="Cambria"/>
                <a:cs typeface="Cambria"/>
              </a:rPr>
              <a:t> </a:t>
            </a:r>
            <a:r>
              <a:rPr sz="900" i="1" spc="65" dirty="0">
                <a:solidFill>
                  <a:srgbClr val="3F7F7F"/>
                </a:solidFill>
                <a:latin typeface="Cambria"/>
                <a:cs typeface="Cambria"/>
              </a:rPr>
              <a:t>varianta</a:t>
            </a:r>
            <a:r>
              <a:rPr sz="900" i="1" spc="250" dirty="0">
                <a:solidFill>
                  <a:srgbClr val="3F7F7F"/>
                </a:solidFill>
                <a:latin typeface="Cambria"/>
                <a:cs typeface="Cambria"/>
              </a:rPr>
              <a:t> </a:t>
            </a:r>
            <a:r>
              <a:rPr sz="900" i="1" spc="140" dirty="0">
                <a:solidFill>
                  <a:srgbClr val="3F7F7F"/>
                </a:solidFill>
                <a:latin typeface="Cambria"/>
                <a:cs typeface="Cambria"/>
              </a:rPr>
              <a:t>for:</a:t>
            </a:r>
            <a:endParaRPr sz="900" dirty="0">
              <a:latin typeface="Cambria"/>
              <a:cs typeface="Cambria"/>
            </a:endParaRPr>
          </a:p>
          <a:p>
            <a:pPr marL="132080" marR="721995" indent="-120014">
              <a:lnSpc>
                <a:spcPct val="101499"/>
              </a:lnSpc>
            </a:pPr>
            <a:r>
              <a:rPr sz="900" b="1" spc="85" dirty="0">
                <a:solidFill>
                  <a:srgbClr val="007F00"/>
                </a:solidFill>
                <a:latin typeface="Times New Roman"/>
                <a:cs typeface="Times New Roman"/>
              </a:rPr>
              <a:t>for</a:t>
            </a:r>
            <a:r>
              <a:rPr sz="900" b="1" spc="90" dirty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z="900" spc="60" dirty="0">
                <a:latin typeface="SimSun"/>
                <a:cs typeface="SimSun"/>
              </a:rPr>
              <a:t>(</a:t>
            </a:r>
            <a:r>
              <a:rPr sz="900" b="1" spc="60" dirty="0">
                <a:solidFill>
                  <a:srgbClr val="007F00"/>
                </a:solidFill>
                <a:latin typeface="Times New Roman"/>
                <a:cs typeface="Times New Roman"/>
              </a:rPr>
              <a:t>const</a:t>
            </a:r>
            <a:r>
              <a:rPr sz="900" b="1" spc="65" dirty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lang="sk-SK" sz="900" spc="20" dirty="0">
                <a:latin typeface="SimSun"/>
                <a:cs typeface="SimSun"/>
              </a:rPr>
              <a:t>LETTER</a:t>
            </a:r>
            <a:r>
              <a:rPr sz="900" spc="20" dirty="0">
                <a:latin typeface="SimSun"/>
                <a:cs typeface="SimSun"/>
              </a:rPr>
              <a:t> </a:t>
            </a:r>
            <a:r>
              <a:rPr sz="900" b="1" spc="95" dirty="0">
                <a:solidFill>
                  <a:srgbClr val="007F00"/>
                </a:solidFill>
                <a:latin typeface="Times New Roman"/>
                <a:cs typeface="Times New Roman"/>
              </a:rPr>
              <a:t>of</a:t>
            </a:r>
            <a:r>
              <a:rPr sz="900" b="1" spc="100" dirty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lang="sk-SK" sz="900" spc="20" dirty="0">
                <a:latin typeface="SimSun"/>
                <a:cs typeface="SimSun"/>
              </a:rPr>
              <a:t>LETTERS</a:t>
            </a:r>
            <a:r>
              <a:rPr sz="900" spc="20" dirty="0">
                <a:latin typeface="SimSun"/>
                <a:cs typeface="SimSun"/>
              </a:rPr>
              <a:t>) { </a:t>
            </a:r>
            <a:r>
              <a:rPr sz="900" spc="25" dirty="0">
                <a:latin typeface="SimSun"/>
                <a:cs typeface="SimSun"/>
              </a:rPr>
              <a:t> </a:t>
            </a:r>
            <a:r>
              <a:rPr sz="900" spc="20" dirty="0">
                <a:latin typeface="SimSun"/>
                <a:cs typeface="SimSun"/>
              </a:rPr>
              <a:t>console.log(calculateArea(POLYGON));</a:t>
            </a:r>
            <a:endParaRPr sz="900" dirty="0">
              <a:latin typeface="SimSun"/>
              <a:cs typeface="SimSun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900" spc="20" dirty="0">
                <a:latin typeface="SimSun"/>
                <a:cs typeface="SimSun"/>
              </a:rPr>
              <a:t>}</a:t>
            </a:r>
            <a:endParaRPr sz="900" dirty="0">
              <a:latin typeface="SimSun"/>
              <a:cs typeface="SimSu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850" dirty="0">
              <a:latin typeface="SimSun"/>
              <a:cs typeface="SimSun"/>
            </a:endParaRPr>
          </a:p>
          <a:p>
            <a:pPr marL="12700">
              <a:lnSpc>
                <a:spcPct val="100000"/>
              </a:lnSpc>
            </a:pPr>
            <a:r>
              <a:rPr sz="900" i="1" spc="50" dirty="0">
                <a:solidFill>
                  <a:srgbClr val="3F7F7F"/>
                </a:solidFill>
                <a:latin typeface="Cambria"/>
                <a:cs typeface="Cambria"/>
              </a:rPr>
              <a:t>//</a:t>
            </a:r>
            <a:r>
              <a:rPr sz="900" i="1" spc="260" dirty="0">
                <a:solidFill>
                  <a:srgbClr val="3F7F7F"/>
                </a:solidFill>
                <a:latin typeface="Cambria"/>
                <a:cs typeface="Cambria"/>
              </a:rPr>
              <a:t> </a:t>
            </a:r>
            <a:r>
              <a:rPr sz="900" i="1" spc="70" dirty="0">
                <a:solidFill>
                  <a:srgbClr val="3F7F7F"/>
                </a:solidFill>
                <a:latin typeface="Cambria"/>
                <a:cs typeface="Cambria"/>
              </a:rPr>
              <a:t>dále</a:t>
            </a:r>
            <a:r>
              <a:rPr sz="900" i="1" spc="265" dirty="0">
                <a:solidFill>
                  <a:srgbClr val="3F7F7F"/>
                </a:solidFill>
                <a:latin typeface="Cambria"/>
                <a:cs typeface="Cambria"/>
              </a:rPr>
              <a:t> </a:t>
            </a:r>
            <a:r>
              <a:rPr sz="900" i="1" spc="60" dirty="0">
                <a:solidFill>
                  <a:srgbClr val="3F7F7F"/>
                </a:solidFill>
                <a:latin typeface="Cambria"/>
                <a:cs typeface="Cambria"/>
              </a:rPr>
              <a:t>také</a:t>
            </a:r>
            <a:r>
              <a:rPr sz="900" i="1" spc="265" dirty="0">
                <a:solidFill>
                  <a:srgbClr val="3F7F7F"/>
                </a:solidFill>
                <a:latin typeface="Cambria"/>
                <a:cs typeface="Cambria"/>
              </a:rPr>
              <a:t> </a:t>
            </a:r>
            <a:r>
              <a:rPr sz="900" i="1" spc="160" dirty="0">
                <a:solidFill>
                  <a:srgbClr val="3F7F7F"/>
                </a:solidFill>
                <a:latin typeface="Cambria"/>
                <a:cs typeface="Cambria"/>
              </a:rPr>
              <a:t>for..in</a:t>
            </a:r>
            <a:r>
              <a:rPr sz="900" i="1" spc="265" dirty="0">
                <a:solidFill>
                  <a:srgbClr val="3F7F7F"/>
                </a:solidFill>
                <a:latin typeface="Cambria"/>
                <a:cs typeface="Cambria"/>
              </a:rPr>
              <a:t> </a:t>
            </a:r>
            <a:r>
              <a:rPr sz="900" i="1" spc="-5" dirty="0">
                <a:solidFill>
                  <a:srgbClr val="3F7F7F"/>
                </a:solidFill>
                <a:latin typeface="Cambria"/>
                <a:cs typeface="Cambria"/>
              </a:rPr>
              <a:t>a</a:t>
            </a:r>
            <a:r>
              <a:rPr sz="900" i="1" spc="260" dirty="0">
                <a:solidFill>
                  <a:srgbClr val="3F7F7F"/>
                </a:solidFill>
                <a:latin typeface="Cambria"/>
                <a:cs typeface="Cambria"/>
              </a:rPr>
              <a:t> </a:t>
            </a:r>
            <a:r>
              <a:rPr sz="900" i="1" spc="90" dirty="0">
                <a:solidFill>
                  <a:srgbClr val="3F7F7F"/>
                </a:solidFill>
                <a:latin typeface="Cambria"/>
                <a:cs typeface="Cambria"/>
              </a:rPr>
              <a:t>.forEach()</a:t>
            </a:r>
            <a:r>
              <a:rPr sz="900" i="1" spc="265" dirty="0">
                <a:solidFill>
                  <a:srgbClr val="3F7F7F"/>
                </a:solidFill>
                <a:latin typeface="Cambria"/>
                <a:cs typeface="Cambria"/>
              </a:rPr>
              <a:t> </a:t>
            </a:r>
            <a:r>
              <a:rPr sz="900" i="1" spc="-285" dirty="0">
                <a:solidFill>
                  <a:srgbClr val="3F7F7F"/>
                </a:solidFill>
                <a:latin typeface="Cambria"/>
                <a:cs typeface="Cambria"/>
              </a:rPr>
              <a:t>→</a:t>
            </a:r>
            <a:r>
              <a:rPr sz="900" i="1" spc="265" dirty="0">
                <a:solidFill>
                  <a:srgbClr val="3F7F7F"/>
                </a:solidFill>
                <a:latin typeface="Cambria"/>
                <a:cs typeface="Cambria"/>
              </a:rPr>
              <a:t> </a:t>
            </a:r>
            <a:r>
              <a:rPr sz="900" i="1" spc="75" dirty="0">
                <a:solidFill>
                  <a:srgbClr val="3F7F7F"/>
                </a:solidFill>
                <a:latin typeface="Cambria"/>
                <a:cs typeface="Cambria"/>
              </a:rPr>
              <a:t>vyzko</a:t>
            </a:r>
            <a:r>
              <a:rPr sz="900" i="1" spc="75" dirty="0">
                <a:solidFill>
                  <a:srgbClr val="3F7F7F"/>
                </a:solidFill>
                <a:latin typeface="Cambria"/>
                <a:cs typeface="Cambria"/>
                <a:hlinkClick r:id="rId2" action="ppaction://hlinksldjump"/>
              </a:rPr>
              <a:t>ušejte</a:t>
            </a:r>
            <a:r>
              <a:rPr sz="900" i="1" spc="265" dirty="0">
                <a:solidFill>
                  <a:srgbClr val="3F7F7F"/>
                </a:solidFill>
                <a:latin typeface="Cambria"/>
                <a:cs typeface="Cambria"/>
              </a:rPr>
              <a:t> </a:t>
            </a:r>
            <a:r>
              <a:rPr sz="900" i="1" spc="185" dirty="0">
                <a:solidFill>
                  <a:srgbClr val="3F7F7F"/>
                </a:solidFill>
                <a:latin typeface="Cambria"/>
                <a:cs typeface="Cambria"/>
                <a:hlinkClick r:id="rId4" action="ppaction://hlinksldjump"/>
              </a:rPr>
              <a:t>:)</a:t>
            </a:r>
            <a:endParaRPr sz="900" dirty="0">
              <a:latin typeface="Cambria"/>
              <a:cs typeface="Cambria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0" y="3333864"/>
            <a:ext cx="4608195" cy="122555"/>
            <a:chOff x="0" y="3333864"/>
            <a:chExt cx="4608195" cy="122555"/>
          </a:xfrm>
        </p:grpSpPr>
        <p:sp>
          <p:nvSpPr>
            <p:cNvPr id="21" name="object 21"/>
            <p:cNvSpPr/>
            <p:nvPr/>
          </p:nvSpPr>
          <p:spPr>
            <a:xfrm>
              <a:off x="0" y="3333864"/>
              <a:ext cx="2304415" cy="122555"/>
            </a:xfrm>
            <a:custGeom>
              <a:avLst/>
              <a:gdLst/>
              <a:ahLst/>
              <a:cxnLst/>
              <a:rect l="l" t="t" r="r" b="b"/>
              <a:pathLst>
                <a:path w="2304415" h="122554">
                  <a:moveTo>
                    <a:pt x="2303995" y="0"/>
                  </a:moveTo>
                  <a:lnTo>
                    <a:pt x="0" y="0"/>
                  </a:lnTo>
                  <a:lnTo>
                    <a:pt x="0" y="122186"/>
                  </a:lnTo>
                  <a:lnTo>
                    <a:pt x="2303995" y="122186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2303995" y="3333864"/>
              <a:ext cx="2304415" cy="122555"/>
            </a:xfrm>
            <a:custGeom>
              <a:avLst/>
              <a:gdLst/>
              <a:ahLst/>
              <a:cxnLst/>
              <a:rect l="l" t="t" r="r" b="b"/>
              <a:pathLst>
                <a:path w="2304415" h="122554">
                  <a:moveTo>
                    <a:pt x="2303995" y="0"/>
                  </a:moveTo>
                  <a:lnTo>
                    <a:pt x="0" y="0"/>
                  </a:lnTo>
                  <a:lnTo>
                    <a:pt x="0" y="122186"/>
                  </a:lnTo>
                  <a:lnTo>
                    <a:pt x="2303995" y="122186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  <p:transition>
    <p:cut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/>
          <p:nvPr/>
        </p:nvSpPr>
        <p:spPr>
          <a:xfrm>
            <a:off x="0" y="50"/>
            <a:ext cx="2304415" cy="554990"/>
          </a:xfrm>
          <a:custGeom>
            <a:avLst/>
            <a:gdLst/>
            <a:ahLst/>
            <a:cxnLst/>
            <a:rect l="l" t="t" r="r" b="b"/>
            <a:pathLst>
              <a:path w="2304415" h="554990">
                <a:moveTo>
                  <a:pt x="2303995" y="0"/>
                </a:moveTo>
                <a:lnTo>
                  <a:pt x="0" y="0"/>
                </a:lnTo>
                <a:lnTo>
                  <a:pt x="0" y="554469"/>
                </a:lnTo>
                <a:lnTo>
                  <a:pt x="2303995" y="554469"/>
                </a:lnTo>
                <a:lnTo>
                  <a:pt x="23039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0" name="object 10"/>
          <p:cNvSpPr/>
          <p:nvPr/>
        </p:nvSpPr>
        <p:spPr>
          <a:xfrm>
            <a:off x="2303995" y="50"/>
            <a:ext cx="2304415" cy="554990"/>
          </a:xfrm>
          <a:custGeom>
            <a:avLst/>
            <a:gdLst/>
            <a:ahLst/>
            <a:cxnLst/>
            <a:rect l="l" t="t" r="r" b="b"/>
            <a:pathLst>
              <a:path w="2304415" h="554990">
                <a:moveTo>
                  <a:pt x="2303995" y="0"/>
                </a:moveTo>
                <a:lnTo>
                  <a:pt x="0" y="0"/>
                </a:lnTo>
                <a:lnTo>
                  <a:pt x="0" y="554469"/>
                </a:lnTo>
                <a:lnTo>
                  <a:pt x="2303995" y="554469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2" name="object 1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551991"/>
            <a:ext cx="4607940" cy="308789"/>
          </a:xfrm>
          <a:prstGeom prst="rect">
            <a:avLst/>
          </a:prstGeom>
        </p:spPr>
      </p:pic>
      <p:sp>
        <p:nvSpPr>
          <p:cNvPr id="13" name="object 13"/>
          <p:cNvSpPr txBox="1"/>
          <p:nvPr/>
        </p:nvSpPr>
        <p:spPr>
          <a:xfrm>
            <a:off x="154698" y="549475"/>
            <a:ext cx="72009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90" dirty="0">
                <a:solidFill>
                  <a:srgbClr val="FFFFFF"/>
                </a:solidFill>
                <a:latin typeface="Georgia"/>
                <a:cs typeface="Georgia"/>
              </a:rPr>
              <a:t>S</a:t>
            </a:r>
            <a:r>
              <a:rPr sz="1400" cap="small" spc="125" dirty="0">
                <a:solidFill>
                  <a:srgbClr val="FFFFFF"/>
                </a:solidFill>
                <a:latin typeface="Georgia"/>
                <a:cs typeface="Georgia"/>
              </a:rPr>
              <a:t>my</a:t>
            </a:r>
            <a:r>
              <a:rPr sz="1400" spc="210" dirty="0">
                <a:solidFill>
                  <a:srgbClr val="FFFFFF"/>
                </a:solidFill>
                <a:latin typeface="Georgia"/>
                <a:cs typeface="Georgia"/>
              </a:rPr>
              <a:t>č</a:t>
            </a:r>
            <a:r>
              <a:rPr sz="1400" cap="small" spc="175" dirty="0">
                <a:solidFill>
                  <a:srgbClr val="FFFFFF"/>
                </a:solidFill>
                <a:latin typeface="Georgia"/>
                <a:cs typeface="Georgia"/>
              </a:rPr>
              <a:t>ky</a:t>
            </a:r>
            <a:endParaRPr sz="1400">
              <a:latin typeface="Georgia"/>
              <a:cs typeface="Georgia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293572" y="813712"/>
            <a:ext cx="3888104" cy="2511425"/>
            <a:chOff x="359994" y="918171"/>
            <a:chExt cx="3888104" cy="2511425"/>
          </a:xfrm>
        </p:grpSpPr>
        <p:sp>
          <p:nvSpPr>
            <p:cNvPr id="15" name="object 15"/>
            <p:cNvSpPr/>
            <p:nvPr/>
          </p:nvSpPr>
          <p:spPr>
            <a:xfrm>
              <a:off x="362534" y="920711"/>
              <a:ext cx="0" cy="2413635"/>
            </a:xfrm>
            <a:custGeom>
              <a:avLst/>
              <a:gdLst/>
              <a:ahLst/>
              <a:cxnLst/>
              <a:rect l="l" t="t" r="r" b="b"/>
              <a:pathLst>
                <a:path h="2413635">
                  <a:moveTo>
                    <a:pt x="0" y="0"/>
                  </a:moveTo>
                  <a:lnTo>
                    <a:pt x="0" y="2413152"/>
                  </a:lnTo>
                </a:path>
              </a:pathLst>
            </a:custGeom>
            <a:ln w="5060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365061" y="923251"/>
              <a:ext cx="3877945" cy="0"/>
            </a:xfrm>
            <a:custGeom>
              <a:avLst/>
              <a:gdLst/>
              <a:ahLst/>
              <a:cxnLst/>
              <a:rect l="l" t="t" r="r" b="b"/>
              <a:pathLst>
                <a:path w="3877945">
                  <a:moveTo>
                    <a:pt x="0" y="0"/>
                  </a:moveTo>
                  <a:lnTo>
                    <a:pt x="3877881" y="0"/>
                  </a:lnTo>
                </a:path>
              </a:pathLst>
            </a:custGeom>
            <a:ln w="5060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65048" y="925779"/>
              <a:ext cx="3877945" cy="2503805"/>
            </a:xfrm>
            <a:custGeom>
              <a:avLst/>
              <a:gdLst/>
              <a:ahLst/>
              <a:cxnLst/>
              <a:rect l="l" t="t" r="r" b="b"/>
              <a:pathLst>
                <a:path w="3877945" h="2503804">
                  <a:moveTo>
                    <a:pt x="3877894" y="0"/>
                  </a:moveTo>
                  <a:lnTo>
                    <a:pt x="0" y="0"/>
                  </a:lnTo>
                  <a:lnTo>
                    <a:pt x="0" y="2408085"/>
                  </a:lnTo>
                  <a:lnTo>
                    <a:pt x="0" y="2503690"/>
                  </a:lnTo>
                  <a:lnTo>
                    <a:pt x="1938947" y="2503690"/>
                  </a:lnTo>
                  <a:lnTo>
                    <a:pt x="1938947" y="2408085"/>
                  </a:lnTo>
                  <a:lnTo>
                    <a:pt x="3877894" y="2408085"/>
                  </a:lnTo>
                  <a:lnTo>
                    <a:pt x="3877894" y="0"/>
                  </a:lnTo>
                  <a:close/>
                </a:path>
              </a:pathLst>
            </a:custGeom>
            <a:solidFill>
              <a:srgbClr val="F2F2F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4245470" y="920711"/>
              <a:ext cx="0" cy="2413635"/>
            </a:xfrm>
            <a:custGeom>
              <a:avLst/>
              <a:gdLst/>
              <a:ahLst/>
              <a:cxnLst/>
              <a:rect l="l" t="t" r="r" b="b"/>
              <a:pathLst>
                <a:path h="2413635">
                  <a:moveTo>
                    <a:pt x="0" y="0"/>
                  </a:moveTo>
                  <a:lnTo>
                    <a:pt x="0" y="2413152"/>
                  </a:lnTo>
                </a:path>
              </a:pathLst>
            </a:custGeom>
            <a:ln w="5060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428424" y="874673"/>
            <a:ext cx="3476826" cy="224869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sk-SK" sz="900" b="1" spc="70" dirty="0" err="1">
                <a:solidFill>
                  <a:srgbClr val="007F00"/>
                </a:solidFill>
                <a:latin typeface="Times New Roman"/>
                <a:cs typeface="Times New Roman"/>
              </a:rPr>
              <a:t>const</a:t>
            </a:r>
            <a:r>
              <a:rPr lang="sk-SK" sz="900" b="1" spc="229" dirty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lang="sk-SK" sz="900" spc="20" dirty="0">
                <a:latin typeface="SimSun"/>
                <a:cs typeface="SimSun"/>
              </a:rPr>
              <a:t>LETTERS</a:t>
            </a:r>
            <a:r>
              <a:rPr lang="sk-SK" sz="900" spc="10" dirty="0">
                <a:latin typeface="SimSun"/>
                <a:cs typeface="SimSun"/>
              </a:rPr>
              <a:t> </a:t>
            </a:r>
            <a:r>
              <a:rPr lang="sk-SK" sz="900" spc="20" dirty="0">
                <a:solidFill>
                  <a:srgbClr val="666666"/>
                </a:solidFill>
                <a:latin typeface="SimSun"/>
                <a:cs typeface="SimSun"/>
              </a:rPr>
              <a:t>=</a:t>
            </a:r>
            <a:r>
              <a:rPr lang="sk-SK" sz="900" spc="10" dirty="0">
                <a:solidFill>
                  <a:srgbClr val="666666"/>
                </a:solidFill>
                <a:latin typeface="SimSun"/>
                <a:cs typeface="SimSun"/>
              </a:rPr>
              <a:t> </a:t>
            </a:r>
            <a:r>
              <a:rPr lang="sk-SK" sz="900" spc="20" dirty="0">
                <a:latin typeface="SimSun"/>
                <a:cs typeface="SimSun"/>
              </a:rPr>
              <a:t>[</a:t>
            </a:r>
            <a:r>
              <a:rPr lang="sk-SK" sz="900" spc="20" dirty="0">
                <a:solidFill>
                  <a:srgbClr val="BA2121"/>
                </a:solidFill>
                <a:latin typeface="SimSun"/>
                <a:cs typeface="SimSun"/>
              </a:rPr>
              <a:t>'A'</a:t>
            </a:r>
            <a:r>
              <a:rPr lang="sk-SK" sz="900" spc="20" dirty="0">
                <a:latin typeface="SimSun"/>
                <a:cs typeface="SimSun"/>
              </a:rPr>
              <a:t>,</a:t>
            </a:r>
            <a:r>
              <a:rPr lang="sk-SK" sz="900" spc="5" dirty="0">
                <a:latin typeface="SimSun"/>
                <a:cs typeface="SimSun"/>
              </a:rPr>
              <a:t> </a:t>
            </a:r>
            <a:r>
              <a:rPr lang="sk-SK" sz="900" spc="20" dirty="0">
                <a:solidFill>
                  <a:srgbClr val="BA2121"/>
                </a:solidFill>
                <a:latin typeface="SimSun"/>
                <a:cs typeface="SimSun"/>
              </a:rPr>
              <a:t>'B'</a:t>
            </a:r>
            <a:r>
              <a:rPr lang="sk-SK" sz="900" spc="20" dirty="0">
                <a:latin typeface="SimSun"/>
                <a:cs typeface="SimSun"/>
              </a:rPr>
              <a:t>,</a:t>
            </a:r>
            <a:r>
              <a:rPr lang="sk-SK" sz="900" spc="10" dirty="0">
                <a:latin typeface="SimSun"/>
                <a:cs typeface="SimSun"/>
              </a:rPr>
              <a:t> </a:t>
            </a:r>
            <a:r>
              <a:rPr lang="sk-SK" sz="900" spc="20" dirty="0">
                <a:solidFill>
                  <a:srgbClr val="BA2121"/>
                </a:solidFill>
                <a:latin typeface="SimSun"/>
                <a:cs typeface="SimSun"/>
              </a:rPr>
              <a:t>'C'</a:t>
            </a:r>
            <a:r>
              <a:rPr lang="sk-SK" sz="900" spc="20" dirty="0">
                <a:latin typeface="SimSun"/>
                <a:cs typeface="SimSun"/>
              </a:rPr>
              <a:t>,</a:t>
            </a:r>
            <a:r>
              <a:rPr lang="sk-SK" sz="900" spc="10" dirty="0">
                <a:latin typeface="SimSun"/>
                <a:cs typeface="SimSun"/>
              </a:rPr>
              <a:t> </a:t>
            </a:r>
            <a:r>
              <a:rPr lang="sk-SK" sz="900" spc="20" dirty="0">
                <a:solidFill>
                  <a:srgbClr val="BA2121"/>
                </a:solidFill>
                <a:latin typeface="SimSun"/>
                <a:cs typeface="SimSun"/>
              </a:rPr>
              <a:t>'D‘</a:t>
            </a:r>
            <a:r>
              <a:rPr lang="sk-SK" sz="900" spc="20" dirty="0">
                <a:latin typeface="SimSun"/>
                <a:cs typeface="SimSun"/>
              </a:rPr>
              <a:t>];</a:t>
            </a: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endParaRPr lang="sk-SK" sz="900" spc="20" dirty="0">
              <a:latin typeface="SimSun"/>
              <a:cs typeface="SimSu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sk-SK" sz="900" b="1" spc="70" dirty="0" err="1">
                <a:solidFill>
                  <a:srgbClr val="007F00"/>
                </a:solidFill>
                <a:latin typeface="Times New Roman"/>
                <a:cs typeface="Times New Roman"/>
              </a:rPr>
              <a:t>for</a:t>
            </a:r>
            <a:r>
              <a:rPr lang="sk-SK" sz="900" spc="20" dirty="0">
                <a:latin typeface="SimSun"/>
                <a:cs typeface="SimSun"/>
              </a:rPr>
              <a:t> (</a:t>
            </a:r>
            <a:r>
              <a:rPr lang="sk-SK" sz="900" spc="20" dirty="0" err="1">
                <a:latin typeface="SimSun"/>
                <a:cs typeface="SimSun"/>
              </a:rPr>
              <a:t>const</a:t>
            </a:r>
            <a:r>
              <a:rPr lang="sk-SK" sz="900" spc="20" dirty="0">
                <a:latin typeface="SimSun"/>
                <a:cs typeface="SimSun"/>
              </a:rPr>
              <a:t> </a:t>
            </a:r>
            <a:r>
              <a:rPr lang="sk-SK" sz="900" spc="20" dirty="0" err="1">
                <a:latin typeface="SimSun"/>
                <a:cs typeface="SimSun"/>
              </a:rPr>
              <a:t>letter</a:t>
            </a:r>
            <a:r>
              <a:rPr lang="sk-SK" sz="900" spc="20" dirty="0">
                <a:latin typeface="SimSun"/>
                <a:cs typeface="SimSun"/>
              </a:rPr>
              <a:t> in LETTERS){</a:t>
            </a: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sk-SK" sz="900" spc="20" dirty="0">
                <a:latin typeface="SimSun"/>
                <a:cs typeface="SimSun"/>
              </a:rPr>
              <a:t>   console.log(</a:t>
            </a:r>
            <a:r>
              <a:rPr lang="sk-SK" sz="900" spc="20" dirty="0" err="1">
                <a:latin typeface="SimSun"/>
                <a:cs typeface="SimSun"/>
              </a:rPr>
              <a:t>letter</a:t>
            </a:r>
            <a:r>
              <a:rPr lang="sk-SK" sz="900" spc="20" dirty="0">
                <a:latin typeface="SimSun"/>
                <a:cs typeface="SimSun"/>
              </a:rPr>
              <a:t>) // </a:t>
            </a:r>
            <a:r>
              <a:rPr lang="sk-SK" sz="900" spc="20" dirty="0">
                <a:solidFill>
                  <a:srgbClr val="BA2121"/>
                </a:solidFill>
                <a:latin typeface="SimSun"/>
                <a:cs typeface="SimSun"/>
              </a:rPr>
              <a:t>„0“;“1“</a:t>
            </a:r>
            <a:r>
              <a:rPr lang="sk-SK" sz="900" spc="20" dirty="0">
                <a:latin typeface="SimSun"/>
                <a:cs typeface="SimSun"/>
              </a:rPr>
              <a:t> </a:t>
            </a:r>
            <a:r>
              <a:rPr lang="sk-SK" sz="900" spc="20" dirty="0">
                <a:solidFill>
                  <a:srgbClr val="BA2121"/>
                </a:solidFill>
                <a:latin typeface="SimSun"/>
              </a:rPr>
              <a:t>;“2“; „3“</a:t>
            </a: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sk-SK" sz="900" spc="20" dirty="0">
                <a:solidFill>
                  <a:srgbClr val="BA2121"/>
                </a:solidFill>
                <a:latin typeface="SimSun"/>
              </a:rPr>
              <a:t>   </a:t>
            </a:r>
            <a:r>
              <a:rPr lang="sk-SK" sz="900" spc="20" dirty="0">
                <a:latin typeface="SimSun"/>
              </a:rPr>
              <a:t>console.log(LETTERS[</a:t>
            </a:r>
            <a:r>
              <a:rPr lang="sk-SK" sz="900" spc="20" dirty="0" err="1">
                <a:latin typeface="SimSun"/>
              </a:rPr>
              <a:t>letter</a:t>
            </a:r>
            <a:r>
              <a:rPr lang="sk-SK" sz="900" spc="20" dirty="0">
                <a:latin typeface="SimSun"/>
              </a:rPr>
              <a:t>]) </a:t>
            </a:r>
            <a:r>
              <a:rPr lang="sk-SK" sz="900" spc="20" dirty="0">
                <a:solidFill>
                  <a:srgbClr val="BA2121"/>
                </a:solidFill>
                <a:latin typeface="SimSun"/>
              </a:rPr>
              <a:t>// „A“ ...</a:t>
            </a: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sk-SK" sz="900" spc="20" dirty="0">
                <a:latin typeface="SimSun"/>
                <a:cs typeface="SimSun"/>
              </a:rPr>
              <a:t>}</a:t>
            </a: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endParaRPr lang="sk-SK" sz="900" spc="20" dirty="0">
              <a:latin typeface="SimSun"/>
              <a:cs typeface="SimSun"/>
            </a:endParaRP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sk-SK" sz="900" b="1" spc="70" dirty="0" err="1">
                <a:solidFill>
                  <a:srgbClr val="007F00"/>
                </a:solidFill>
                <a:latin typeface="Times New Roman"/>
                <a:cs typeface="Times New Roman"/>
              </a:rPr>
              <a:t>for</a:t>
            </a:r>
            <a:r>
              <a:rPr lang="sk-SK" sz="900" spc="20" dirty="0">
                <a:latin typeface="SimSun"/>
                <a:cs typeface="SimSun"/>
              </a:rPr>
              <a:t> (</a:t>
            </a:r>
            <a:r>
              <a:rPr lang="sk-SK" sz="900" spc="20" dirty="0" err="1">
                <a:latin typeface="SimSun"/>
                <a:cs typeface="SimSun"/>
              </a:rPr>
              <a:t>const</a:t>
            </a:r>
            <a:r>
              <a:rPr lang="sk-SK" sz="900" spc="20" dirty="0">
                <a:latin typeface="SimSun"/>
                <a:cs typeface="SimSun"/>
              </a:rPr>
              <a:t> </a:t>
            </a:r>
            <a:r>
              <a:rPr lang="sk-SK" sz="900" spc="20" dirty="0" err="1">
                <a:latin typeface="SimSun"/>
                <a:cs typeface="SimSun"/>
              </a:rPr>
              <a:t>letter</a:t>
            </a:r>
            <a:r>
              <a:rPr lang="sk-SK" sz="900" spc="20" dirty="0">
                <a:latin typeface="SimSun"/>
                <a:cs typeface="SimSun"/>
              </a:rPr>
              <a:t> of LETTERS){</a:t>
            </a: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sk-SK" sz="900" spc="20" dirty="0">
                <a:latin typeface="SimSun"/>
                <a:cs typeface="SimSun"/>
              </a:rPr>
              <a:t>   console.log(</a:t>
            </a:r>
            <a:r>
              <a:rPr lang="sk-SK" sz="900" spc="20" dirty="0" err="1">
                <a:latin typeface="SimSun"/>
                <a:cs typeface="SimSun"/>
              </a:rPr>
              <a:t>letter</a:t>
            </a:r>
            <a:r>
              <a:rPr lang="sk-SK" sz="900" spc="20" dirty="0">
                <a:latin typeface="SimSun"/>
                <a:cs typeface="SimSun"/>
              </a:rPr>
              <a:t>) </a:t>
            </a:r>
            <a:r>
              <a:rPr lang="sk-SK" sz="900" spc="20" dirty="0">
                <a:solidFill>
                  <a:srgbClr val="BA2121"/>
                </a:solidFill>
                <a:latin typeface="SimSun"/>
              </a:rPr>
              <a:t>// „A“ ...</a:t>
            </a: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sk-SK" sz="900" spc="20" dirty="0">
                <a:latin typeface="SimSun"/>
                <a:cs typeface="SimSun"/>
              </a:rPr>
              <a:t>}</a:t>
            </a: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sk-SK" sz="900" b="1" spc="70" dirty="0">
                <a:solidFill>
                  <a:srgbClr val="007F00"/>
                </a:solidFill>
                <a:latin typeface="Times New Roman"/>
                <a:cs typeface="Times New Roman"/>
              </a:rPr>
              <a:t>//Aj s INDEXOM</a:t>
            </a: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sk-SK" sz="900" b="1" spc="70" dirty="0" err="1">
                <a:solidFill>
                  <a:srgbClr val="007F00"/>
                </a:solidFill>
                <a:latin typeface="Times New Roman"/>
                <a:cs typeface="Times New Roman"/>
              </a:rPr>
              <a:t>for</a:t>
            </a:r>
            <a:r>
              <a:rPr lang="sk-SK" sz="900" spc="20" dirty="0">
                <a:latin typeface="SimSun"/>
                <a:cs typeface="SimSun"/>
              </a:rPr>
              <a:t> ([</a:t>
            </a:r>
            <a:r>
              <a:rPr lang="sk-SK" sz="900" spc="20" dirty="0" err="1">
                <a:latin typeface="SimSun"/>
                <a:cs typeface="SimSun"/>
              </a:rPr>
              <a:t>index,letter</a:t>
            </a:r>
            <a:r>
              <a:rPr lang="sk-SK" sz="900" spc="20" dirty="0">
                <a:latin typeface="SimSun"/>
                <a:cs typeface="SimSun"/>
              </a:rPr>
              <a:t>] of </a:t>
            </a:r>
            <a:r>
              <a:rPr lang="sk-SK" sz="900" spc="20" dirty="0" err="1">
                <a:latin typeface="SimSun"/>
                <a:cs typeface="SimSun"/>
              </a:rPr>
              <a:t>LETTERS.entries</a:t>
            </a:r>
            <a:r>
              <a:rPr lang="sk-SK" sz="900" spc="20" dirty="0">
                <a:latin typeface="SimSun"/>
                <a:cs typeface="SimSun"/>
              </a:rPr>
              <a:t>()){</a:t>
            </a: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sk-SK" sz="900" spc="20" dirty="0">
                <a:latin typeface="SimSun"/>
                <a:cs typeface="SimSun"/>
              </a:rPr>
              <a:t>   console.log(</a:t>
            </a:r>
            <a:r>
              <a:rPr lang="sk-SK" sz="900" spc="20" dirty="0" err="1">
                <a:latin typeface="SimSun"/>
                <a:cs typeface="SimSun"/>
              </a:rPr>
              <a:t>index,letter</a:t>
            </a:r>
            <a:r>
              <a:rPr lang="sk-SK" sz="900" spc="20" dirty="0">
                <a:latin typeface="SimSun"/>
                <a:cs typeface="SimSun"/>
              </a:rPr>
              <a:t>) </a:t>
            </a:r>
            <a:r>
              <a:rPr lang="sk-SK" sz="900" spc="20" dirty="0">
                <a:solidFill>
                  <a:srgbClr val="BA2121"/>
                </a:solidFill>
                <a:latin typeface="SimSun"/>
              </a:rPr>
              <a:t>// „0, A“ ...</a:t>
            </a:r>
          </a:p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sk-SK" sz="900" spc="20" dirty="0">
                <a:latin typeface="SimSun"/>
                <a:cs typeface="SimSun"/>
              </a:rPr>
              <a:t>}</a:t>
            </a: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lang="sk-SK" sz="850" dirty="0">
              <a:latin typeface="SimSun"/>
              <a:cs typeface="SimSun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0" y="3333864"/>
            <a:ext cx="4608195" cy="122555"/>
            <a:chOff x="0" y="3333864"/>
            <a:chExt cx="4608195" cy="122555"/>
          </a:xfrm>
        </p:grpSpPr>
        <p:sp>
          <p:nvSpPr>
            <p:cNvPr id="21" name="object 21"/>
            <p:cNvSpPr/>
            <p:nvPr/>
          </p:nvSpPr>
          <p:spPr>
            <a:xfrm>
              <a:off x="0" y="3333864"/>
              <a:ext cx="2304415" cy="122555"/>
            </a:xfrm>
            <a:custGeom>
              <a:avLst/>
              <a:gdLst/>
              <a:ahLst/>
              <a:cxnLst/>
              <a:rect l="l" t="t" r="r" b="b"/>
              <a:pathLst>
                <a:path w="2304415" h="122554">
                  <a:moveTo>
                    <a:pt x="2303995" y="0"/>
                  </a:moveTo>
                  <a:lnTo>
                    <a:pt x="0" y="0"/>
                  </a:lnTo>
                  <a:lnTo>
                    <a:pt x="0" y="122186"/>
                  </a:lnTo>
                  <a:lnTo>
                    <a:pt x="2303995" y="122186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2303995" y="3333864"/>
              <a:ext cx="2304415" cy="122555"/>
            </a:xfrm>
            <a:custGeom>
              <a:avLst/>
              <a:gdLst/>
              <a:ahLst/>
              <a:cxnLst/>
              <a:rect l="l" t="t" r="r" b="b"/>
              <a:pathLst>
                <a:path w="2304415" h="122554">
                  <a:moveTo>
                    <a:pt x="2303995" y="0"/>
                  </a:moveTo>
                  <a:lnTo>
                    <a:pt x="0" y="0"/>
                  </a:lnTo>
                  <a:lnTo>
                    <a:pt x="0" y="122186"/>
                  </a:lnTo>
                  <a:lnTo>
                    <a:pt x="2303995" y="122186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482640050"/>
      </p:ext>
    </p:extLst>
  </p:cSld>
  <p:clrMapOvr>
    <a:masterClrMapping/>
  </p:clrMapOvr>
  <p:transition>
    <p:cut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object 5"/>
          <p:cNvGrpSpPr/>
          <p:nvPr/>
        </p:nvGrpSpPr>
        <p:grpSpPr>
          <a:xfrm>
            <a:off x="0" y="3236248"/>
            <a:ext cx="4608195" cy="220345"/>
            <a:chOff x="0" y="3236248"/>
            <a:chExt cx="4608195" cy="220345"/>
          </a:xfrm>
        </p:grpSpPr>
        <p:sp>
          <p:nvSpPr>
            <p:cNvPr id="6" name="object 6"/>
            <p:cNvSpPr/>
            <p:nvPr/>
          </p:nvSpPr>
          <p:spPr>
            <a:xfrm>
              <a:off x="3323652" y="3238778"/>
              <a:ext cx="64135" cy="50800"/>
            </a:xfrm>
            <a:custGeom>
              <a:avLst/>
              <a:gdLst/>
              <a:ahLst/>
              <a:cxnLst/>
              <a:rect l="l" t="t" r="r" b="b"/>
              <a:pathLst>
                <a:path w="64135" h="50800">
                  <a:moveTo>
                    <a:pt x="0" y="50800"/>
                  </a:moveTo>
                  <a:lnTo>
                    <a:pt x="43019" y="50800"/>
                  </a:lnTo>
                  <a:lnTo>
                    <a:pt x="43019" y="20434"/>
                  </a:lnTo>
                  <a:lnTo>
                    <a:pt x="0" y="20434"/>
                  </a:lnTo>
                  <a:lnTo>
                    <a:pt x="0" y="50800"/>
                  </a:lnTo>
                  <a:close/>
                </a:path>
                <a:path w="64135" h="50800">
                  <a:moveTo>
                    <a:pt x="10491" y="20320"/>
                  </a:moveTo>
                  <a:lnTo>
                    <a:pt x="10491" y="10160"/>
                  </a:lnTo>
                  <a:lnTo>
                    <a:pt x="53672" y="10160"/>
                  </a:lnTo>
                  <a:lnTo>
                    <a:pt x="53672" y="40640"/>
                  </a:lnTo>
                  <a:lnTo>
                    <a:pt x="43512" y="40640"/>
                  </a:lnTo>
                </a:path>
                <a:path w="64135" h="50800">
                  <a:moveTo>
                    <a:pt x="20652" y="10160"/>
                  </a:moveTo>
                  <a:lnTo>
                    <a:pt x="20652" y="0"/>
                  </a:lnTo>
                  <a:lnTo>
                    <a:pt x="63832" y="0"/>
                  </a:lnTo>
                  <a:lnTo>
                    <a:pt x="63832" y="30480"/>
                  </a:lnTo>
                  <a:lnTo>
                    <a:pt x="53672" y="30480"/>
                  </a:lnTo>
                </a:path>
              </a:pathLst>
            </a:custGeom>
            <a:ln w="5060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260483" y="3245129"/>
              <a:ext cx="203200" cy="38100"/>
            </a:xfrm>
            <a:custGeom>
              <a:avLst/>
              <a:gdLst/>
              <a:ahLst/>
              <a:cxnLst/>
              <a:rect l="l" t="t" r="r" b="b"/>
              <a:pathLst>
                <a:path w="203200" h="38100">
                  <a:moveTo>
                    <a:pt x="25400" y="0"/>
                  </a:moveTo>
                  <a:lnTo>
                    <a:pt x="0" y="19050"/>
                  </a:lnTo>
                  <a:lnTo>
                    <a:pt x="25400" y="38100"/>
                  </a:lnTo>
                  <a:lnTo>
                    <a:pt x="25400" y="0"/>
                  </a:lnTo>
                  <a:close/>
                </a:path>
                <a:path w="203200" h="38100">
                  <a:moveTo>
                    <a:pt x="177802" y="0"/>
                  </a:moveTo>
                  <a:lnTo>
                    <a:pt x="177802" y="38100"/>
                  </a:lnTo>
                  <a:lnTo>
                    <a:pt x="203202" y="19050"/>
                  </a:lnTo>
                  <a:lnTo>
                    <a:pt x="177802" y="0"/>
                  </a:lnTo>
                  <a:close/>
                </a:path>
              </a:pathLst>
            </a:custGeom>
            <a:solidFill>
              <a:srgbClr val="D6D6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620351" y="3251479"/>
              <a:ext cx="38100" cy="0"/>
            </a:xfrm>
            <a:custGeom>
              <a:avLst/>
              <a:gdLst/>
              <a:ahLst/>
              <a:cxnLst/>
              <a:rect l="l" t="t" r="r" b="b"/>
              <a:pathLst>
                <a:path w="38100">
                  <a:moveTo>
                    <a:pt x="0" y="0"/>
                  </a:moveTo>
                  <a:lnTo>
                    <a:pt x="38100" y="0"/>
                  </a:lnTo>
                </a:path>
              </a:pathLst>
            </a:custGeom>
            <a:ln w="7591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3531451" y="3245129"/>
              <a:ext cx="203200" cy="38100"/>
            </a:xfrm>
            <a:custGeom>
              <a:avLst/>
              <a:gdLst/>
              <a:ahLst/>
              <a:cxnLst/>
              <a:rect l="l" t="t" r="r" b="b"/>
              <a:pathLst>
                <a:path w="203200" h="38100">
                  <a:moveTo>
                    <a:pt x="25400" y="0"/>
                  </a:moveTo>
                  <a:lnTo>
                    <a:pt x="0" y="19050"/>
                  </a:lnTo>
                  <a:lnTo>
                    <a:pt x="25400" y="38100"/>
                  </a:lnTo>
                  <a:lnTo>
                    <a:pt x="25400" y="0"/>
                  </a:lnTo>
                  <a:close/>
                </a:path>
                <a:path w="203200" h="38100">
                  <a:moveTo>
                    <a:pt x="177802" y="0"/>
                  </a:moveTo>
                  <a:lnTo>
                    <a:pt x="177802" y="38100"/>
                  </a:lnTo>
                  <a:lnTo>
                    <a:pt x="203202" y="19050"/>
                  </a:lnTo>
                  <a:lnTo>
                    <a:pt x="177802" y="0"/>
                  </a:lnTo>
                  <a:close/>
                </a:path>
              </a:pathLst>
            </a:custGeom>
            <a:solidFill>
              <a:srgbClr val="D6D6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607651" y="3264179"/>
              <a:ext cx="50800" cy="25400"/>
            </a:xfrm>
            <a:custGeom>
              <a:avLst/>
              <a:gdLst/>
              <a:ahLst/>
              <a:cxnLst/>
              <a:rect l="l" t="t" r="r" b="b"/>
              <a:pathLst>
                <a:path w="50800" h="25400">
                  <a:moveTo>
                    <a:pt x="12700" y="0"/>
                  </a:moveTo>
                  <a:lnTo>
                    <a:pt x="50800" y="0"/>
                  </a:lnTo>
                </a:path>
                <a:path w="50800" h="25400">
                  <a:moveTo>
                    <a:pt x="0" y="12700"/>
                  </a:moveTo>
                  <a:lnTo>
                    <a:pt x="38100" y="12700"/>
                  </a:lnTo>
                </a:path>
                <a:path w="50800" h="25400">
                  <a:moveTo>
                    <a:pt x="12700" y="25400"/>
                  </a:moveTo>
                  <a:lnTo>
                    <a:pt x="50800" y="25400"/>
                  </a:lnTo>
                </a:path>
              </a:pathLst>
            </a:custGeom>
            <a:ln w="7591">
              <a:solidFill>
                <a:srgbClr val="D6D6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3891319" y="3251479"/>
              <a:ext cx="38100" cy="12700"/>
            </a:xfrm>
            <a:custGeom>
              <a:avLst/>
              <a:gdLst/>
              <a:ahLst/>
              <a:cxnLst/>
              <a:rect l="l" t="t" r="r" b="b"/>
              <a:pathLst>
                <a:path w="38100" h="12700">
                  <a:moveTo>
                    <a:pt x="0" y="0"/>
                  </a:moveTo>
                  <a:lnTo>
                    <a:pt x="38100" y="0"/>
                  </a:lnTo>
                </a:path>
                <a:path w="38100" h="12700">
                  <a:moveTo>
                    <a:pt x="0" y="12700"/>
                  </a:moveTo>
                  <a:lnTo>
                    <a:pt x="38100" y="12700"/>
                  </a:lnTo>
                </a:path>
              </a:pathLst>
            </a:custGeom>
            <a:ln w="7591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3802418" y="3245129"/>
              <a:ext cx="203200" cy="38100"/>
            </a:xfrm>
            <a:custGeom>
              <a:avLst/>
              <a:gdLst/>
              <a:ahLst/>
              <a:cxnLst/>
              <a:rect l="l" t="t" r="r" b="b"/>
              <a:pathLst>
                <a:path w="203200" h="38100">
                  <a:moveTo>
                    <a:pt x="25400" y="0"/>
                  </a:moveTo>
                  <a:lnTo>
                    <a:pt x="0" y="19050"/>
                  </a:lnTo>
                  <a:lnTo>
                    <a:pt x="25400" y="38100"/>
                  </a:lnTo>
                  <a:lnTo>
                    <a:pt x="25400" y="0"/>
                  </a:lnTo>
                  <a:close/>
                </a:path>
                <a:path w="203200" h="38100">
                  <a:moveTo>
                    <a:pt x="177802" y="0"/>
                  </a:moveTo>
                  <a:lnTo>
                    <a:pt x="177802" y="38100"/>
                  </a:lnTo>
                  <a:lnTo>
                    <a:pt x="203202" y="19050"/>
                  </a:lnTo>
                  <a:lnTo>
                    <a:pt x="177802" y="0"/>
                  </a:lnTo>
                  <a:close/>
                </a:path>
              </a:pathLst>
            </a:custGeom>
            <a:solidFill>
              <a:srgbClr val="D6D6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3878619" y="3276879"/>
              <a:ext cx="50800" cy="12700"/>
            </a:xfrm>
            <a:custGeom>
              <a:avLst/>
              <a:gdLst/>
              <a:ahLst/>
              <a:cxnLst/>
              <a:rect l="l" t="t" r="r" b="b"/>
              <a:pathLst>
                <a:path w="50800" h="12700">
                  <a:moveTo>
                    <a:pt x="0" y="0"/>
                  </a:moveTo>
                  <a:lnTo>
                    <a:pt x="38100" y="0"/>
                  </a:lnTo>
                </a:path>
                <a:path w="50800" h="12700">
                  <a:moveTo>
                    <a:pt x="12700" y="12700"/>
                  </a:moveTo>
                  <a:lnTo>
                    <a:pt x="50800" y="12700"/>
                  </a:lnTo>
                </a:path>
              </a:pathLst>
            </a:custGeom>
            <a:ln w="7591">
              <a:solidFill>
                <a:srgbClr val="D6D6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4149586" y="3251479"/>
              <a:ext cx="50800" cy="38100"/>
            </a:xfrm>
            <a:custGeom>
              <a:avLst/>
              <a:gdLst/>
              <a:ahLst/>
              <a:cxnLst/>
              <a:rect l="l" t="t" r="r" b="b"/>
              <a:pathLst>
                <a:path w="50800" h="38100">
                  <a:moveTo>
                    <a:pt x="12700" y="0"/>
                  </a:moveTo>
                  <a:lnTo>
                    <a:pt x="50800" y="0"/>
                  </a:lnTo>
                </a:path>
                <a:path w="50800" h="38100">
                  <a:moveTo>
                    <a:pt x="12700" y="12700"/>
                  </a:moveTo>
                  <a:lnTo>
                    <a:pt x="50800" y="12700"/>
                  </a:lnTo>
                </a:path>
                <a:path w="50800" h="38100">
                  <a:moveTo>
                    <a:pt x="0" y="25400"/>
                  </a:moveTo>
                  <a:lnTo>
                    <a:pt x="38100" y="25400"/>
                  </a:lnTo>
                </a:path>
                <a:path w="50800" h="38100">
                  <a:moveTo>
                    <a:pt x="12700" y="38100"/>
                  </a:moveTo>
                  <a:lnTo>
                    <a:pt x="50800" y="38100"/>
                  </a:lnTo>
                </a:path>
              </a:pathLst>
            </a:custGeom>
            <a:ln w="7591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4451033" y="3269259"/>
              <a:ext cx="20320" cy="20320"/>
            </a:xfrm>
            <a:custGeom>
              <a:avLst/>
              <a:gdLst/>
              <a:ahLst/>
              <a:cxnLst/>
              <a:rect l="l" t="t" r="r" b="b"/>
              <a:pathLst>
                <a:path w="20320" h="20320">
                  <a:moveTo>
                    <a:pt x="0" y="0"/>
                  </a:moveTo>
                  <a:lnTo>
                    <a:pt x="20320" y="20320"/>
                  </a:lnTo>
                </a:path>
              </a:pathLst>
            </a:custGeom>
            <a:ln w="7591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4423969" y="3242764"/>
              <a:ext cx="30480" cy="30480"/>
            </a:xfrm>
            <a:custGeom>
              <a:avLst/>
              <a:gdLst/>
              <a:ahLst/>
              <a:cxnLst/>
              <a:rect l="l" t="t" r="r" b="b"/>
              <a:pathLst>
                <a:path w="30479" h="30479">
                  <a:moveTo>
                    <a:pt x="30366" y="15183"/>
                  </a:moveTo>
                  <a:lnTo>
                    <a:pt x="30366" y="6797"/>
                  </a:lnTo>
                  <a:lnTo>
                    <a:pt x="23568" y="0"/>
                  </a:lnTo>
                  <a:lnTo>
                    <a:pt x="15183" y="0"/>
                  </a:lnTo>
                  <a:lnTo>
                    <a:pt x="6797" y="0"/>
                  </a:lnTo>
                  <a:lnTo>
                    <a:pt x="0" y="6797"/>
                  </a:lnTo>
                  <a:lnTo>
                    <a:pt x="0" y="15183"/>
                  </a:lnTo>
                  <a:lnTo>
                    <a:pt x="0" y="23568"/>
                  </a:lnTo>
                  <a:lnTo>
                    <a:pt x="6797" y="30366"/>
                  </a:lnTo>
                  <a:lnTo>
                    <a:pt x="15183" y="30366"/>
                  </a:lnTo>
                  <a:lnTo>
                    <a:pt x="23568" y="30366"/>
                  </a:lnTo>
                  <a:lnTo>
                    <a:pt x="30366" y="23568"/>
                  </a:lnTo>
                  <a:lnTo>
                    <a:pt x="30366" y="15183"/>
                  </a:lnTo>
                  <a:close/>
                </a:path>
              </a:pathLst>
            </a:custGeom>
            <a:ln w="5060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4329112" y="3238778"/>
              <a:ext cx="233679" cy="50800"/>
            </a:xfrm>
            <a:custGeom>
              <a:avLst/>
              <a:gdLst/>
              <a:ahLst/>
              <a:cxnLst/>
              <a:rect l="l" t="t" r="r" b="b"/>
              <a:pathLst>
                <a:path w="233679" h="50800">
                  <a:moveTo>
                    <a:pt x="40640" y="50800"/>
                  </a:moveTo>
                  <a:lnTo>
                    <a:pt x="50400" y="48796"/>
                  </a:lnTo>
                  <a:lnTo>
                    <a:pt x="58488" y="43339"/>
                  </a:lnTo>
                  <a:lnTo>
                    <a:pt x="64002" y="35262"/>
                  </a:lnTo>
                  <a:lnTo>
                    <a:pt x="66040" y="25400"/>
                  </a:lnTo>
                  <a:lnTo>
                    <a:pt x="64036" y="15537"/>
                  </a:lnTo>
                  <a:lnTo>
                    <a:pt x="58579" y="7461"/>
                  </a:lnTo>
                  <a:lnTo>
                    <a:pt x="50502" y="2004"/>
                  </a:lnTo>
                  <a:lnTo>
                    <a:pt x="40640" y="0"/>
                  </a:lnTo>
                  <a:lnTo>
                    <a:pt x="30778" y="2004"/>
                  </a:lnTo>
                  <a:lnTo>
                    <a:pt x="22701" y="7461"/>
                  </a:lnTo>
                  <a:lnTo>
                    <a:pt x="17244" y="15537"/>
                  </a:lnTo>
                  <a:lnTo>
                    <a:pt x="15240" y="25400"/>
                  </a:lnTo>
                </a:path>
                <a:path w="233679" h="50800">
                  <a:moveTo>
                    <a:pt x="30480" y="17780"/>
                  </a:moveTo>
                  <a:lnTo>
                    <a:pt x="15240" y="30480"/>
                  </a:lnTo>
                  <a:lnTo>
                    <a:pt x="0" y="17780"/>
                  </a:lnTo>
                </a:path>
                <a:path w="233679" h="50800">
                  <a:moveTo>
                    <a:pt x="193042" y="50800"/>
                  </a:moveTo>
                  <a:lnTo>
                    <a:pt x="183179" y="48796"/>
                  </a:lnTo>
                  <a:lnTo>
                    <a:pt x="175103" y="43339"/>
                  </a:lnTo>
                  <a:lnTo>
                    <a:pt x="169646" y="35262"/>
                  </a:lnTo>
                  <a:lnTo>
                    <a:pt x="167642" y="25400"/>
                  </a:lnTo>
                  <a:lnTo>
                    <a:pt x="169646" y="15537"/>
                  </a:lnTo>
                  <a:lnTo>
                    <a:pt x="175103" y="7461"/>
                  </a:lnTo>
                  <a:lnTo>
                    <a:pt x="183179" y="2004"/>
                  </a:lnTo>
                  <a:lnTo>
                    <a:pt x="193042" y="0"/>
                  </a:lnTo>
                  <a:lnTo>
                    <a:pt x="202904" y="2004"/>
                  </a:lnTo>
                  <a:lnTo>
                    <a:pt x="210981" y="7461"/>
                  </a:lnTo>
                  <a:lnTo>
                    <a:pt x="216438" y="15537"/>
                  </a:lnTo>
                  <a:lnTo>
                    <a:pt x="218442" y="25400"/>
                  </a:lnTo>
                </a:path>
                <a:path w="233679" h="50800">
                  <a:moveTo>
                    <a:pt x="233682" y="17780"/>
                  </a:moveTo>
                  <a:lnTo>
                    <a:pt x="218442" y="30480"/>
                  </a:lnTo>
                  <a:lnTo>
                    <a:pt x="203202" y="17780"/>
                  </a:lnTo>
                </a:path>
              </a:pathLst>
            </a:custGeom>
            <a:ln w="5060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0" y="3333864"/>
              <a:ext cx="2304415" cy="122555"/>
            </a:xfrm>
            <a:custGeom>
              <a:avLst/>
              <a:gdLst/>
              <a:ahLst/>
              <a:cxnLst/>
              <a:rect l="l" t="t" r="r" b="b"/>
              <a:pathLst>
                <a:path w="2304415" h="122554">
                  <a:moveTo>
                    <a:pt x="2303995" y="0"/>
                  </a:moveTo>
                  <a:lnTo>
                    <a:pt x="0" y="0"/>
                  </a:lnTo>
                  <a:lnTo>
                    <a:pt x="0" y="122186"/>
                  </a:lnTo>
                  <a:lnTo>
                    <a:pt x="2303995" y="122186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2303995" y="3333864"/>
              <a:ext cx="2304415" cy="122555"/>
            </a:xfrm>
            <a:custGeom>
              <a:avLst/>
              <a:gdLst/>
              <a:ahLst/>
              <a:cxnLst/>
              <a:rect l="l" t="t" r="r" b="b"/>
              <a:pathLst>
                <a:path w="2304415" h="122554">
                  <a:moveTo>
                    <a:pt x="2303995" y="0"/>
                  </a:moveTo>
                  <a:lnTo>
                    <a:pt x="0" y="0"/>
                  </a:lnTo>
                  <a:lnTo>
                    <a:pt x="0" y="122186"/>
                  </a:lnTo>
                  <a:lnTo>
                    <a:pt x="2303995" y="122186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/>
          <p:nvPr/>
        </p:nvSpPr>
        <p:spPr>
          <a:xfrm>
            <a:off x="0" y="50"/>
            <a:ext cx="2304415" cy="554990"/>
          </a:xfrm>
          <a:custGeom>
            <a:avLst/>
            <a:gdLst/>
            <a:ahLst/>
            <a:cxnLst/>
            <a:rect l="l" t="t" r="r" b="b"/>
            <a:pathLst>
              <a:path w="2304415" h="554990">
                <a:moveTo>
                  <a:pt x="2303995" y="0"/>
                </a:moveTo>
                <a:lnTo>
                  <a:pt x="0" y="0"/>
                </a:lnTo>
                <a:lnTo>
                  <a:pt x="0" y="554469"/>
                </a:lnTo>
                <a:lnTo>
                  <a:pt x="2303995" y="554469"/>
                </a:lnTo>
                <a:lnTo>
                  <a:pt x="23039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303995" y="50"/>
            <a:ext cx="2304415" cy="554990"/>
          </a:xfrm>
          <a:custGeom>
            <a:avLst/>
            <a:gdLst/>
            <a:ahLst/>
            <a:cxnLst/>
            <a:rect l="l" t="t" r="r" b="b"/>
            <a:pathLst>
              <a:path w="2304415" h="554990">
                <a:moveTo>
                  <a:pt x="2303995" y="0"/>
                </a:moveTo>
                <a:lnTo>
                  <a:pt x="0" y="0"/>
                </a:lnTo>
                <a:lnTo>
                  <a:pt x="0" y="554469"/>
                </a:lnTo>
                <a:lnTo>
                  <a:pt x="2303995" y="554469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4" name="object 2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551991"/>
            <a:ext cx="4607940" cy="308789"/>
          </a:xfrm>
          <a:prstGeom prst="rect">
            <a:avLst/>
          </a:prstGeom>
        </p:spPr>
      </p:pic>
      <p:sp>
        <p:nvSpPr>
          <p:cNvPr id="25" name="object 25"/>
          <p:cNvSpPr txBox="1"/>
          <p:nvPr/>
        </p:nvSpPr>
        <p:spPr>
          <a:xfrm>
            <a:off x="154698" y="549475"/>
            <a:ext cx="70040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180" dirty="0">
                <a:solidFill>
                  <a:srgbClr val="FFFFFF"/>
                </a:solidFill>
                <a:latin typeface="Georgia"/>
                <a:cs typeface="Georgia"/>
              </a:rPr>
              <a:t>F</a:t>
            </a:r>
            <a:r>
              <a:rPr sz="1400" cap="small" spc="75" dirty="0">
                <a:solidFill>
                  <a:srgbClr val="FFFFFF"/>
                </a:solidFill>
                <a:latin typeface="Georgia"/>
                <a:cs typeface="Georgia"/>
              </a:rPr>
              <a:t>un</a:t>
            </a:r>
            <a:r>
              <a:rPr sz="1400" cap="small" spc="35" dirty="0">
                <a:solidFill>
                  <a:srgbClr val="FFFFFF"/>
                </a:solidFill>
                <a:latin typeface="Georgia"/>
                <a:cs typeface="Georgia"/>
              </a:rPr>
              <a:t>k</a:t>
            </a:r>
            <a:r>
              <a:rPr sz="1400" cap="small" spc="110" dirty="0">
                <a:solidFill>
                  <a:srgbClr val="FFFFFF"/>
                </a:solidFill>
                <a:latin typeface="Georgia"/>
                <a:cs typeface="Georgia"/>
              </a:rPr>
              <a:t>ce</a:t>
            </a:r>
            <a:endParaRPr sz="1400">
              <a:latin typeface="Georgia"/>
              <a:cs typeface="Georgi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91961" y="971755"/>
            <a:ext cx="3883025" cy="1994391"/>
          </a:xfrm>
          <a:prstGeom prst="rect">
            <a:avLst/>
          </a:prstGeom>
          <a:solidFill>
            <a:srgbClr val="F2F2F2"/>
          </a:solidFill>
          <a:ln w="5060">
            <a:solidFill>
              <a:srgbClr val="BFBFBF"/>
            </a:solidFill>
          </a:ln>
        </p:spPr>
        <p:txBody>
          <a:bodyPr vert="horz" wrap="square" lIns="0" tIns="52069" rIns="0" bIns="0" rtlCol="0">
            <a:spAutoFit/>
          </a:bodyPr>
          <a:lstStyle/>
          <a:p>
            <a:pPr marL="248285" marR="2251075" indent="-120014">
              <a:lnSpc>
                <a:spcPct val="101499"/>
              </a:lnSpc>
              <a:spcBef>
                <a:spcPts val="409"/>
              </a:spcBef>
            </a:pPr>
            <a:r>
              <a:rPr sz="900" b="1" spc="70" dirty="0">
                <a:solidFill>
                  <a:srgbClr val="007F00"/>
                </a:solidFill>
                <a:latin typeface="Times New Roman"/>
                <a:cs typeface="Times New Roman"/>
              </a:rPr>
              <a:t>function</a:t>
            </a:r>
            <a:r>
              <a:rPr sz="900" b="1" spc="75" dirty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z="900" spc="20" dirty="0">
                <a:latin typeface="SimSun"/>
                <a:cs typeface="SimSun"/>
              </a:rPr>
              <a:t>welcome() { </a:t>
            </a:r>
            <a:r>
              <a:rPr sz="900" spc="25" dirty="0">
                <a:latin typeface="SimSun"/>
                <a:cs typeface="SimSun"/>
              </a:rPr>
              <a:t> </a:t>
            </a:r>
            <a:r>
              <a:rPr sz="900" spc="20" dirty="0">
                <a:latin typeface="SimSun"/>
                <a:cs typeface="SimSun"/>
              </a:rPr>
              <a:t>alert(</a:t>
            </a:r>
            <a:r>
              <a:rPr sz="900" spc="20" dirty="0">
                <a:solidFill>
                  <a:srgbClr val="BA2121"/>
                </a:solidFill>
                <a:latin typeface="SimSun"/>
                <a:cs typeface="SimSun"/>
              </a:rPr>
              <a:t>"Welcome</a:t>
            </a:r>
            <a:r>
              <a:rPr sz="900" spc="-65" dirty="0">
                <a:solidFill>
                  <a:srgbClr val="BA2121"/>
                </a:solidFill>
                <a:latin typeface="SimSun"/>
                <a:cs typeface="SimSun"/>
              </a:rPr>
              <a:t> </a:t>
            </a:r>
            <a:r>
              <a:rPr sz="900" spc="20" dirty="0">
                <a:solidFill>
                  <a:srgbClr val="BA2121"/>
                </a:solidFill>
                <a:latin typeface="SimSun"/>
                <a:cs typeface="SimSun"/>
              </a:rPr>
              <a:t>user!"</a:t>
            </a:r>
            <a:r>
              <a:rPr sz="900" spc="20" dirty="0">
                <a:latin typeface="SimSun"/>
                <a:cs typeface="SimSun"/>
              </a:rPr>
              <a:t>);</a:t>
            </a:r>
            <a:endParaRPr sz="900" dirty="0">
              <a:latin typeface="SimSun"/>
              <a:cs typeface="SimSun"/>
            </a:endParaRPr>
          </a:p>
          <a:p>
            <a:pPr marL="128905">
              <a:lnSpc>
                <a:spcPct val="100000"/>
              </a:lnSpc>
              <a:spcBef>
                <a:spcPts val="15"/>
              </a:spcBef>
            </a:pPr>
            <a:r>
              <a:rPr sz="900" spc="20" dirty="0">
                <a:latin typeface="SimSun"/>
                <a:cs typeface="SimSun"/>
              </a:rPr>
              <a:t>}</a:t>
            </a:r>
            <a:endParaRPr sz="900" dirty="0">
              <a:latin typeface="SimSun"/>
              <a:cs typeface="SimSun"/>
            </a:endParaRPr>
          </a:p>
          <a:p>
            <a:pPr marL="128905">
              <a:lnSpc>
                <a:spcPct val="100000"/>
              </a:lnSpc>
            </a:pPr>
            <a:r>
              <a:rPr sz="900" spc="20" dirty="0">
                <a:latin typeface="SimSun"/>
                <a:cs typeface="SimSun"/>
              </a:rPr>
              <a:t>welcome();</a:t>
            </a:r>
            <a:endParaRPr lang="sk-SK" sz="900" spc="20" dirty="0">
              <a:latin typeface="SimSun"/>
              <a:cs typeface="SimSun"/>
            </a:endParaRPr>
          </a:p>
          <a:p>
            <a:pPr marL="128905"/>
            <a:endParaRPr lang="sk-SK" sz="900" b="1" spc="70" dirty="0">
              <a:solidFill>
                <a:srgbClr val="007F00"/>
              </a:solidFill>
              <a:latin typeface="Times New Roman"/>
              <a:cs typeface="Times New Roman"/>
            </a:endParaRPr>
          </a:p>
          <a:p>
            <a:pPr marL="128905">
              <a:lnSpc>
                <a:spcPct val="100000"/>
              </a:lnSpc>
            </a:pPr>
            <a:r>
              <a:rPr lang="sk-SK" sz="900" b="1" spc="70" dirty="0" err="1">
                <a:solidFill>
                  <a:srgbClr val="007F00"/>
                </a:solidFill>
                <a:latin typeface="Times New Roman"/>
                <a:cs typeface="Times New Roman"/>
              </a:rPr>
              <a:t>const</a:t>
            </a:r>
            <a:r>
              <a:rPr lang="sk-SK" sz="900" spc="20" dirty="0">
                <a:latin typeface="SimSun"/>
                <a:cs typeface="SimSun"/>
              </a:rPr>
              <a:t> </a:t>
            </a:r>
            <a:r>
              <a:rPr lang="sk-SK" sz="900" spc="20" dirty="0" err="1">
                <a:latin typeface="SimSun"/>
                <a:cs typeface="SimSun"/>
              </a:rPr>
              <a:t>welcome</a:t>
            </a:r>
            <a:r>
              <a:rPr lang="sk-SK" sz="900" spc="20" dirty="0">
                <a:latin typeface="SimSun"/>
                <a:cs typeface="SimSun"/>
              </a:rPr>
              <a:t> = </a:t>
            </a:r>
            <a:r>
              <a:rPr lang="sk-SK" sz="900" spc="20" dirty="0" err="1">
                <a:latin typeface="SimSun"/>
                <a:cs typeface="SimSun"/>
              </a:rPr>
              <a:t>function</a:t>
            </a:r>
            <a:r>
              <a:rPr lang="sk-SK" sz="900" spc="20" dirty="0">
                <a:latin typeface="SimSun"/>
                <a:cs typeface="SimSun"/>
              </a:rPr>
              <a:t> (){</a:t>
            </a:r>
          </a:p>
          <a:p>
            <a:pPr marL="128905"/>
            <a:r>
              <a:rPr lang="sk-SK" sz="900" spc="20" dirty="0">
                <a:latin typeface="SimSun"/>
                <a:cs typeface="SimSun"/>
              </a:rPr>
              <a:t>   </a:t>
            </a:r>
            <a:r>
              <a:rPr lang="sk-SK" sz="900" spc="20" dirty="0" err="1">
                <a:latin typeface="SimSun"/>
                <a:cs typeface="SimSun"/>
              </a:rPr>
              <a:t>alert</a:t>
            </a:r>
            <a:r>
              <a:rPr lang="sk-SK" sz="900" spc="20" dirty="0">
                <a:latin typeface="SimSun"/>
                <a:cs typeface="SimSun"/>
              </a:rPr>
              <a:t>(</a:t>
            </a:r>
            <a:r>
              <a:rPr lang="sk-SK" sz="900" spc="20" dirty="0">
                <a:solidFill>
                  <a:srgbClr val="BA2121"/>
                </a:solidFill>
                <a:latin typeface="SimSun"/>
                <a:cs typeface="SimSun"/>
              </a:rPr>
              <a:t>"</a:t>
            </a:r>
            <a:r>
              <a:rPr lang="sk-SK" sz="900" spc="20" dirty="0" err="1">
                <a:solidFill>
                  <a:srgbClr val="BA2121"/>
                </a:solidFill>
                <a:latin typeface="SimSun"/>
                <a:cs typeface="SimSun"/>
              </a:rPr>
              <a:t>Welcome</a:t>
            </a:r>
            <a:r>
              <a:rPr lang="sk-SK" sz="900" spc="-65" dirty="0">
                <a:solidFill>
                  <a:srgbClr val="BA2121"/>
                </a:solidFill>
                <a:latin typeface="SimSun"/>
                <a:cs typeface="SimSun"/>
              </a:rPr>
              <a:t> </a:t>
            </a:r>
            <a:r>
              <a:rPr lang="sk-SK" sz="900" spc="20" dirty="0">
                <a:solidFill>
                  <a:srgbClr val="BA2121"/>
                </a:solidFill>
                <a:latin typeface="SimSun"/>
                <a:cs typeface="SimSun"/>
              </a:rPr>
              <a:t>user!"</a:t>
            </a:r>
            <a:r>
              <a:rPr lang="sk-SK" sz="900" spc="20" dirty="0">
                <a:latin typeface="SimSun"/>
                <a:cs typeface="SimSun"/>
              </a:rPr>
              <a:t>);</a:t>
            </a:r>
          </a:p>
          <a:p>
            <a:pPr marL="128905">
              <a:lnSpc>
                <a:spcPct val="100000"/>
              </a:lnSpc>
            </a:pPr>
            <a:r>
              <a:rPr lang="sk-SK" sz="900" spc="20" dirty="0">
                <a:latin typeface="SimSun"/>
                <a:cs typeface="SimSun"/>
              </a:rPr>
              <a:t>}</a:t>
            </a:r>
          </a:p>
          <a:p>
            <a:pPr marL="128905">
              <a:lnSpc>
                <a:spcPct val="100000"/>
              </a:lnSpc>
            </a:pPr>
            <a:endParaRPr lang="sk-SK" sz="900" b="1" spc="70" dirty="0">
              <a:solidFill>
                <a:srgbClr val="007F00"/>
              </a:solidFill>
              <a:latin typeface="Times New Roman"/>
              <a:cs typeface="Times New Roman"/>
            </a:endParaRPr>
          </a:p>
          <a:p>
            <a:pPr marL="128905">
              <a:lnSpc>
                <a:spcPct val="100000"/>
              </a:lnSpc>
            </a:pPr>
            <a:endParaRPr lang="sk-SK" sz="900" b="1" spc="70" dirty="0">
              <a:solidFill>
                <a:srgbClr val="007F00"/>
              </a:solidFill>
              <a:latin typeface="Times New Roman"/>
              <a:cs typeface="Times New Roman"/>
            </a:endParaRPr>
          </a:p>
          <a:p>
            <a:pPr marL="128905">
              <a:lnSpc>
                <a:spcPct val="100000"/>
              </a:lnSpc>
            </a:pPr>
            <a:r>
              <a:rPr lang="sk-SK" sz="900" b="1" spc="70" dirty="0" err="1">
                <a:solidFill>
                  <a:srgbClr val="007F00"/>
                </a:solidFill>
                <a:latin typeface="Times New Roman"/>
                <a:cs typeface="Times New Roman"/>
              </a:rPr>
              <a:t>const</a:t>
            </a:r>
            <a:r>
              <a:rPr lang="sk-SK" sz="900" spc="20" dirty="0">
                <a:latin typeface="SimSun"/>
                <a:cs typeface="SimSun"/>
              </a:rPr>
              <a:t> </a:t>
            </a:r>
            <a:r>
              <a:rPr lang="sk-SK" sz="900" spc="20" dirty="0" err="1">
                <a:latin typeface="SimSun"/>
                <a:cs typeface="SimSun"/>
              </a:rPr>
              <a:t>welcome</a:t>
            </a:r>
            <a:r>
              <a:rPr lang="sk-SK" sz="900" spc="20" dirty="0">
                <a:latin typeface="SimSun"/>
                <a:cs typeface="SimSun"/>
              </a:rPr>
              <a:t> = ()=&gt; {</a:t>
            </a:r>
          </a:p>
          <a:p>
            <a:pPr marL="128905">
              <a:lnSpc>
                <a:spcPct val="100000"/>
              </a:lnSpc>
            </a:pPr>
            <a:r>
              <a:rPr lang="sk-SK" sz="900" spc="20" dirty="0">
                <a:latin typeface="SimSun"/>
                <a:cs typeface="SimSun"/>
              </a:rPr>
              <a:t>  </a:t>
            </a:r>
            <a:r>
              <a:rPr lang="sk-SK" sz="900" spc="20" dirty="0" err="1">
                <a:latin typeface="SimSun"/>
                <a:cs typeface="SimSun"/>
              </a:rPr>
              <a:t>alert</a:t>
            </a:r>
            <a:r>
              <a:rPr lang="sk-SK" sz="900" spc="20" dirty="0">
                <a:latin typeface="SimSun"/>
                <a:cs typeface="SimSun"/>
              </a:rPr>
              <a:t>(</a:t>
            </a:r>
            <a:r>
              <a:rPr lang="sk-SK" sz="900" spc="20" dirty="0">
                <a:solidFill>
                  <a:srgbClr val="BA2121"/>
                </a:solidFill>
                <a:latin typeface="SimSun"/>
                <a:cs typeface="SimSun"/>
              </a:rPr>
              <a:t>"</a:t>
            </a:r>
            <a:r>
              <a:rPr lang="sk-SK" sz="900" spc="20" dirty="0" err="1">
                <a:solidFill>
                  <a:srgbClr val="BA2121"/>
                </a:solidFill>
                <a:latin typeface="SimSun"/>
                <a:cs typeface="SimSun"/>
              </a:rPr>
              <a:t>Welcome</a:t>
            </a:r>
            <a:r>
              <a:rPr lang="sk-SK" sz="900" spc="-65" dirty="0">
                <a:solidFill>
                  <a:srgbClr val="BA2121"/>
                </a:solidFill>
                <a:latin typeface="SimSun"/>
                <a:cs typeface="SimSun"/>
              </a:rPr>
              <a:t> </a:t>
            </a:r>
            <a:r>
              <a:rPr lang="sk-SK" sz="900" spc="20" dirty="0">
                <a:solidFill>
                  <a:srgbClr val="BA2121"/>
                </a:solidFill>
                <a:latin typeface="SimSun"/>
                <a:cs typeface="SimSun"/>
              </a:rPr>
              <a:t>user!"</a:t>
            </a:r>
            <a:r>
              <a:rPr lang="sk-SK" sz="900" spc="20" dirty="0">
                <a:latin typeface="SimSun"/>
                <a:cs typeface="SimSun"/>
              </a:rPr>
              <a:t>);</a:t>
            </a:r>
          </a:p>
          <a:p>
            <a:pPr marL="128905">
              <a:lnSpc>
                <a:spcPct val="100000"/>
              </a:lnSpc>
            </a:pPr>
            <a:r>
              <a:rPr lang="sk-SK" sz="900" spc="20" dirty="0">
                <a:latin typeface="SimSun"/>
                <a:cs typeface="SimSun"/>
              </a:rPr>
              <a:t>}</a:t>
            </a:r>
          </a:p>
          <a:p>
            <a:pPr marL="128905">
              <a:lnSpc>
                <a:spcPct val="100000"/>
              </a:lnSpc>
            </a:pPr>
            <a:endParaRPr lang="sk-SK" sz="900" spc="20" dirty="0">
              <a:latin typeface="SimSun"/>
              <a:cs typeface="SimSun"/>
            </a:endParaRPr>
          </a:p>
        </p:txBody>
      </p:sp>
      <p:cxnSp>
        <p:nvCxnSpPr>
          <p:cNvPr id="3" name="Rovná spojnica 2">
            <a:extLst>
              <a:ext uri="{FF2B5EF4-FFF2-40B4-BE49-F238E27FC236}">
                <a16:creationId xmlns:a16="http://schemas.microsoft.com/office/drawing/2014/main" id="{5E693802-961F-FE9E-2D72-9500B4D243A0}"/>
              </a:ext>
            </a:extLst>
          </p:cNvPr>
          <p:cNvCxnSpPr/>
          <p:nvPr/>
        </p:nvCxnSpPr>
        <p:spPr>
          <a:xfrm>
            <a:off x="400050" y="1577975"/>
            <a:ext cx="3657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Rovná spojnica 3">
            <a:extLst>
              <a:ext uri="{FF2B5EF4-FFF2-40B4-BE49-F238E27FC236}">
                <a16:creationId xmlns:a16="http://schemas.microsoft.com/office/drawing/2014/main" id="{724CC548-4A77-8BE6-332C-309D7F0F4C14}"/>
              </a:ext>
            </a:extLst>
          </p:cNvPr>
          <p:cNvCxnSpPr/>
          <p:nvPr/>
        </p:nvCxnSpPr>
        <p:spPr>
          <a:xfrm>
            <a:off x="400050" y="2263775"/>
            <a:ext cx="3657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cut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object 5"/>
          <p:cNvGrpSpPr/>
          <p:nvPr/>
        </p:nvGrpSpPr>
        <p:grpSpPr>
          <a:xfrm>
            <a:off x="0" y="3236248"/>
            <a:ext cx="4608195" cy="220345"/>
            <a:chOff x="0" y="3236248"/>
            <a:chExt cx="4608195" cy="220345"/>
          </a:xfrm>
        </p:grpSpPr>
        <p:sp>
          <p:nvSpPr>
            <p:cNvPr id="6" name="object 6"/>
            <p:cNvSpPr/>
            <p:nvPr/>
          </p:nvSpPr>
          <p:spPr>
            <a:xfrm>
              <a:off x="3323652" y="3238778"/>
              <a:ext cx="64135" cy="50800"/>
            </a:xfrm>
            <a:custGeom>
              <a:avLst/>
              <a:gdLst/>
              <a:ahLst/>
              <a:cxnLst/>
              <a:rect l="l" t="t" r="r" b="b"/>
              <a:pathLst>
                <a:path w="64135" h="50800">
                  <a:moveTo>
                    <a:pt x="0" y="50800"/>
                  </a:moveTo>
                  <a:lnTo>
                    <a:pt x="43019" y="50800"/>
                  </a:lnTo>
                  <a:lnTo>
                    <a:pt x="43019" y="20434"/>
                  </a:lnTo>
                  <a:lnTo>
                    <a:pt x="0" y="20434"/>
                  </a:lnTo>
                  <a:lnTo>
                    <a:pt x="0" y="50800"/>
                  </a:lnTo>
                  <a:close/>
                </a:path>
                <a:path w="64135" h="50800">
                  <a:moveTo>
                    <a:pt x="10491" y="20320"/>
                  </a:moveTo>
                  <a:lnTo>
                    <a:pt x="10491" y="10160"/>
                  </a:lnTo>
                  <a:lnTo>
                    <a:pt x="53672" y="10160"/>
                  </a:lnTo>
                  <a:lnTo>
                    <a:pt x="53672" y="40640"/>
                  </a:lnTo>
                  <a:lnTo>
                    <a:pt x="43512" y="40640"/>
                  </a:lnTo>
                </a:path>
                <a:path w="64135" h="50800">
                  <a:moveTo>
                    <a:pt x="20652" y="10160"/>
                  </a:moveTo>
                  <a:lnTo>
                    <a:pt x="20652" y="0"/>
                  </a:lnTo>
                  <a:lnTo>
                    <a:pt x="63832" y="0"/>
                  </a:lnTo>
                  <a:lnTo>
                    <a:pt x="63832" y="30480"/>
                  </a:lnTo>
                  <a:lnTo>
                    <a:pt x="53672" y="30480"/>
                  </a:lnTo>
                </a:path>
              </a:pathLst>
            </a:custGeom>
            <a:ln w="5060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260483" y="3245129"/>
              <a:ext cx="203200" cy="38100"/>
            </a:xfrm>
            <a:custGeom>
              <a:avLst/>
              <a:gdLst/>
              <a:ahLst/>
              <a:cxnLst/>
              <a:rect l="l" t="t" r="r" b="b"/>
              <a:pathLst>
                <a:path w="203200" h="38100">
                  <a:moveTo>
                    <a:pt x="25400" y="0"/>
                  </a:moveTo>
                  <a:lnTo>
                    <a:pt x="0" y="19050"/>
                  </a:lnTo>
                  <a:lnTo>
                    <a:pt x="25400" y="38100"/>
                  </a:lnTo>
                  <a:lnTo>
                    <a:pt x="25400" y="0"/>
                  </a:lnTo>
                  <a:close/>
                </a:path>
                <a:path w="203200" h="38100">
                  <a:moveTo>
                    <a:pt x="177802" y="0"/>
                  </a:moveTo>
                  <a:lnTo>
                    <a:pt x="177802" y="38100"/>
                  </a:lnTo>
                  <a:lnTo>
                    <a:pt x="203202" y="19050"/>
                  </a:lnTo>
                  <a:lnTo>
                    <a:pt x="177802" y="0"/>
                  </a:lnTo>
                  <a:close/>
                </a:path>
              </a:pathLst>
            </a:custGeom>
            <a:solidFill>
              <a:srgbClr val="D6D6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620351" y="3251479"/>
              <a:ext cx="38100" cy="0"/>
            </a:xfrm>
            <a:custGeom>
              <a:avLst/>
              <a:gdLst/>
              <a:ahLst/>
              <a:cxnLst/>
              <a:rect l="l" t="t" r="r" b="b"/>
              <a:pathLst>
                <a:path w="38100">
                  <a:moveTo>
                    <a:pt x="0" y="0"/>
                  </a:moveTo>
                  <a:lnTo>
                    <a:pt x="38100" y="0"/>
                  </a:lnTo>
                </a:path>
              </a:pathLst>
            </a:custGeom>
            <a:ln w="7591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3531451" y="3245129"/>
              <a:ext cx="203200" cy="38100"/>
            </a:xfrm>
            <a:custGeom>
              <a:avLst/>
              <a:gdLst/>
              <a:ahLst/>
              <a:cxnLst/>
              <a:rect l="l" t="t" r="r" b="b"/>
              <a:pathLst>
                <a:path w="203200" h="38100">
                  <a:moveTo>
                    <a:pt x="25400" y="0"/>
                  </a:moveTo>
                  <a:lnTo>
                    <a:pt x="0" y="19050"/>
                  </a:lnTo>
                  <a:lnTo>
                    <a:pt x="25400" y="38100"/>
                  </a:lnTo>
                  <a:lnTo>
                    <a:pt x="25400" y="0"/>
                  </a:lnTo>
                  <a:close/>
                </a:path>
                <a:path w="203200" h="38100">
                  <a:moveTo>
                    <a:pt x="177802" y="0"/>
                  </a:moveTo>
                  <a:lnTo>
                    <a:pt x="177802" y="38100"/>
                  </a:lnTo>
                  <a:lnTo>
                    <a:pt x="203202" y="19050"/>
                  </a:lnTo>
                  <a:lnTo>
                    <a:pt x="177802" y="0"/>
                  </a:lnTo>
                  <a:close/>
                </a:path>
              </a:pathLst>
            </a:custGeom>
            <a:solidFill>
              <a:srgbClr val="D6D6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607651" y="3264179"/>
              <a:ext cx="50800" cy="25400"/>
            </a:xfrm>
            <a:custGeom>
              <a:avLst/>
              <a:gdLst/>
              <a:ahLst/>
              <a:cxnLst/>
              <a:rect l="l" t="t" r="r" b="b"/>
              <a:pathLst>
                <a:path w="50800" h="25400">
                  <a:moveTo>
                    <a:pt x="12700" y="0"/>
                  </a:moveTo>
                  <a:lnTo>
                    <a:pt x="50800" y="0"/>
                  </a:lnTo>
                </a:path>
                <a:path w="50800" h="25400">
                  <a:moveTo>
                    <a:pt x="0" y="12700"/>
                  </a:moveTo>
                  <a:lnTo>
                    <a:pt x="38100" y="12700"/>
                  </a:lnTo>
                </a:path>
                <a:path w="50800" h="25400">
                  <a:moveTo>
                    <a:pt x="12700" y="25400"/>
                  </a:moveTo>
                  <a:lnTo>
                    <a:pt x="50800" y="25400"/>
                  </a:lnTo>
                </a:path>
              </a:pathLst>
            </a:custGeom>
            <a:ln w="7591">
              <a:solidFill>
                <a:srgbClr val="D6D6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3891319" y="3251479"/>
              <a:ext cx="38100" cy="12700"/>
            </a:xfrm>
            <a:custGeom>
              <a:avLst/>
              <a:gdLst/>
              <a:ahLst/>
              <a:cxnLst/>
              <a:rect l="l" t="t" r="r" b="b"/>
              <a:pathLst>
                <a:path w="38100" h="12700">
                  <a:moveTo>
                    <a:pt x="0" y="0"/>
                  </a:moveTo>
                  <a:lnTo>
                    <a:pt x="38100" y="0"/>
                  </a:lnTo>
                </a:path>
                <a:path w="38100" h="12700">
                  <a:moveTo>
                    <a:pt x="0" y="12700"/>
                  </a:moveTo>
                  <a:lnTo>
                    <a:pt x="38100" y="12700"/>
                  </a:lnTo>
                </a:path>
              </a:pathLst>
            </a:custGeom>
            <a:ln w="7591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3802418" y="3245129"/>
              <a:ext cx="203200" cy="38100"/>
            </a:xfrm>
            <a:custGeom>
              <a:avLst/>
              <a:gdLst/>
              <a:ahLst/>
              <a:cxnLst/>
              <a:rect l="l" t="t" r="r" b="b"/>
              <a:pathLst>
                <a:path w="203200" h="38100">
                  <a:moveTo>
                    <a:pt x="25400" y="0"/>
                  </a:moveTo>
                  <a:lnTo>
                    <a:pt x="0" y="19050"/>
                  </a:lnTo>
                  <a:lnTo>
                    <a:pt x="25400" y="38100"/>
                  </a:lnTo>
                  <a:lnTo>
                    <a:pt x="25400" y="0"/>
                  </a:lnTo>
                  <a:close/>
                </a:path>
                <a:path w="203200" h="38100">
                  <a:moveTo>
                    <a:pt x="177802" y="0"/>
                  </a:moveTo>
                  <a:lnTo>
                    <a:pt x="177802" y="38100"/>
                  </a:lnTo>
                  <a:lnTo>
                    <a:pt x="203202" y="19050"/>
                  </a:lnTo>
                  <a:lnTo>
                    <a:pt x="177802" y="0"/>
                  </a:lnTo>
                  <a:close/>
                </a:path>
              </a:pathLst>
            </a:custGeom>
            <a:solidFill>
              <a:srgbClr val="D6D6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3878619" y="3276879"/>
              <a:ext cx="50800" cy="12700"/>
            </a:xfrm>
            <a:custGeom>
              <a:avLst/>
              <a:gdLst/>
              <a:ahLst/>
              <a:cxnLst/>
              <a:rect l="l" t="t" r="r" b="b"/>
              <a:pathLst>
                <a:path w="50800" h="12700">
                  <a:moveTo>
                    <a:pt x="0" y="0"/>
                  </a:moveTo>
                  <a:lnTo>
                    <a:pt x="38100" y="0"/>
                  </a:lnTo>
                </a:path>
                <a:path w="50800" h="12700">
                  <a:moveTo>
                    <a:pt x="12700" y="12700"/>
                  </a:moveTo>
                  <a:lnTo>
                    <a:pt x="50800" y="12700"/>
                  </a:lnTo>
                </a:path>
              </a:pathLst>
            </a:custGeom>
            <a:ln w="7591">
              <a:solidFill>
                <a:srgbClr val="D6D6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4149586" y="3251479"/>
              <a:ext cx="50800" cy="38100"/>
            </a:xfrm>
            <a:custGeom>
              <a:avLst/>
              <a:gdLst/>
              <a:ahLst/>
              <a:cxnLst/>
              <a:rect l="l" t="t" r="r" b="b"/>
              <a:pathLst>
                <a:path w="50800" h="38100">
                  <a:moveTo>
                    <a:pt x="12700" y="0"/>
                  </a:moveTo>
                  <a:lnTo>
                    <a:pt x="50800" y="0"/>
                  </a:lnTo>
                </a:path>
                <a:path w="50800" h="38100">
                  <a:moveTo>
                    <a:pt x="12700" y="12700"/>
                  </a:moveTo>
                  <a:lnTo>
                    <a:pt x="50800" y="12700"/>
                  </a:lnTo>
                </a:path>
                <a:path w="50800" h="38100">
                  <a:moveTo>
                    <a:pt x="0" y="25400"/>
                  </a:moveTo>
                  <a:lnTo>
                    <a:pt x="38100" y="25400"/>
                  </a:lnTo>
                </a:path>
                <a:path w="50800" h="38100">
                  <a:moveTo>
                    <a:pt x="12700" y="38100"/>
                  </a:moveTo>
                  <a:lnTo>
                    <a:pt x="50800" y="38100"/>
                  </a:lnTo>
                </a:path>
              </a:pathLst>
            </a:custGeom>
            <a:ln w="7591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4451033" y="3269259"/>
              <a:ext cx="20320" cy="20320"/>
            </a:xfrm>
            <a:custGeom>
              <a:avLst/>
              <a:gdLst/>
              <a:ahLst/>
              <a:cxnLst/>
              <a:rect l="l" t="t" r="r" b="b"/>
              <a:pathLst>
                <a:path w="20320" h="20320">
                  <a:moveTo>
                    <a:pt x="0" y="0"/>
                  </a:moveTo>
                  <a:lnTo>
                    <a:pt x="20320" y="20320"/>
                  </a:lnTo>
                </a:path>
              </a:pathLst>
            </a:custGeom>
            <a:ln w="7591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4423969" y="3242764"/>
              <a:ext cx="30480" cy="30480"/>
            </a:xfrm>
            <a:custGeom>
              <a:avLst/>
              <a:gdLst/>
              <a:ahLst/>
              <a:cxnLst/>
              <a:rect l="l" t="t" r="r" b="b"/>
              <a:pathLst>
                <a:path w="30479" h="30479">
                  <a:moveTo>
                    <a:pt x="30366" y="15183"/>
                  </a:moveTo>
                  <a:lnTo>
                    <a:pt x="30366" y="6797"/>
                  </a:lnTo>
                  <a:lnTo>
                    <a:pt x="23568" y="0"/>
                  </a:lnTo>
                  <a:lnTo>
                    <a:pt x="15183" y="0"/>
                  </a:lnTo>
                  <a:lnTo>
                    <a:pt x="6797" y="0"/>
                  </a:lnTo>
                  <a:lnTo>
                    <a:pt x="0" y="6797"/>
                  </a:lnTo>
                  <a:lnTo>
                    <a:pt x="0" y="15183"/>
                  </a:lnTo>
                  <a:lnTo>
                    <a:pt x="0" y="23568"/>
                  </a:lnTo>
                  <a:lnTo>
                    <a:pt x="6797" y="30366"/>
                  </a:lnTo>
                  <a:lnTo>
                    <a:pt x="15183" y="30366"/>
                  </a:lnTo>
                  <a:lnTo>
                    <a:pt x="23568" y="30366"/>
                  </a:lnTo>
                  <a:lnTo>
                    <a:pt x="30366" y="23568"/>
                  </a:lnTo>
                  <a:lnTo>
                    <a:pt x="30366" y="15183"/>
                  </a:lnTo>
                  <a:close/>
                </a:path>
              </a:pathLst>
            </a:custGeom>
            <a:ln w="5060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4329112" y="3238778"/>
              <a:ext cx="233679" cy="50800"/>
            </a:xfrm>
            <a:custGeom>
              <a:avLst/>
              <a:gdLst/>
              <a:ahLst/>
              <a:cxnLst/>
              <a:rect l="l" t="t" r="r" b="b"/>
              <a:pathLst>
                <a:path w="233679" h="50800">
                  <a:moveTo>
                    <a:pt x="40640" y="50800"/>
                  </a:moveTo>
                  <a:lnTo>
                    <a:pt x="50400" y="48796"/>
                  </a:lnTo>
                  <a:lnTo>
                    <a:pt x="58488" y="43339"/>
                  </a:lnTo>
                  <a:lnTo>
                    <a:pt x="64002" y="35262"/>
                  </a:lnTo>
                  <a:lnTo>
                    <a:pt x="66040" y="25400"/>
                  </a:lnTo>
                  <a:lnTo>
                    <a:pt x="64036" y="15537"/>
                  </a:lnTo>
                  <a:lnTo>
                    <a:pt x="58579" y="7461"/>
                  </a:lnTo>
                  <a:lnTo>
                    <a:pt x="50502" y="2004"/>
                  </a:lnTo>
                  <a:lnTo>
                    <a:pt x="40640" y="0"/>
                  </a:lnTo>
                  <a:lnTo>
                    <a:pt x="30778" y="2004"/>
                  </a:lnTo>
                  <a:lnTo>
                    <a:pt x="22701" y="7461"/>
                  </a:lnTo>
                  <a:lnTo>
                    <a:pt x="17244" y="15537"/>
                  </a:lnTo>
                  <a:lnTo>
                    <a:pt x="15240" y="25400"/>
                  </a:lnTo>
                </a:path>
                <a:path w="233679" h="50800">
                  <a:moveTo>
                    <a:pt x="30480" y="17780"/>
                  </a:moveTo>
                  <a:lnTo>
                    <a:pt x="15240" y="30480"/>
                  </a:lnTo>
                  <a:lnTo>
                    <a:pt x="0" y="17780"/>
                  </a:lnTo>
                </a:path>
                <a:path w="233679" h="50800">
                  <a:moveTo>
                    <a:pt x="193042" y="50800"/>
                  </a:moveTo>
                  <a:lnTo>
                    <a:pt x="183179" y="48796"/>
                  </a:lnTo>
                  <a:lnTo>
                    <a:pt x="175103" y="43339"/>
                  </a:lnTo>
                  <a:lnTo>
                    <a:pt x="169646" y="35262"/>
                  </a:lnTo>
                  <a:lnTo>
                    <a:pt x="167642" y="25400"/>
                  </a:lnTo>
                  <a:lnTo>
                    <a:pt x="169646" y="15537"/>
                  </a:lnTo>
                  <a:lnTo>
                    <a:pt x="175103" y="7461"/>
                  </a:lnTo>
                  <a:lnTo>
                    <a:pt x="183179" y="2004"/>
                  </a:lnTo>
                  <a:lnTo>
                    <a:pt x="193042" y="0"/>
                  </a:lnTo>
                  <a:lnTo>
                    <a:pt x="202904" y="2004"/>
                  </a:lnTo>
                  <a:lnTo>
                    <a:pt x="210981" y="7461"/>
                  </a:lnTo>
                  <a:lnTo>
                    <a:pt x="216438" y="15537"/>
                  </a:lnTo>
                  <a:lnTo>
                    <a:pt x="218442" y="25400"/>
                  </a:lnTo>
                </a:path>
                <a:path w="233679" h="50800">
                  <a:moveTo>
                    <a:pt x="233682" y="17780"/>
                  </a:moveTo>
                  <a:lnTo>
                    <a:pt x="218442" y="30480"/>
                  </a:lnTo>
                  <a:lnTo>
                    <a:pt x="203202" y="17780"/>
                  </a:lnTo>
                </a:path>
              </a:pathLst>
            </a:custGeom>
            <a:ln w="5060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0" y="3333864"/>
              <a:ext cx="2304415" cy="122555"/>
            </a:xfrm>
            <a:custGeom>
              <a:avLst/>
              <a:gdLst/>
              <a:ahLst/>
              <a:cxnLst/>
              <a:rect l="l" t="t" r="r" b="b"/>
              <a:pathLst>
                <a:path w="2304415" h="122554">
                  <a:moveTo>
                    <a:pt x="2303995" y="0"/>
                  </a:moveTo>
                  <a:lnTo>
                    <a:pt x="0" y="0"/>
                  </a:lnTo>
                  <a:lnTo>
                    <a:pt x="0" y="122186"/>
                  </a:lnTo>
                  <a:lnTo>
                    <a:pt x="2303995" y="122186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2303995" y="3333864"/>
              <a:ext cx="2304415" cy="122555"/>
            </a:xfrm>
            <a:custGeom>
              <a:avLst/>
              <a:gdLst/>
              <a:ahLst/>
              <a:cxnLst/>
              <a:rect l="l" t="t" r="r" b="b"/>
              <a:pathLst>
                <a:path w="2304415" h="122554">
                  <a:moveTo>
                    <a:pt x="2303995" y="0"/>
                  </a:moveTo>
                  <a:lnTo>
                    <a:pt x="0" y="0"/>
                  </a:lnTo>
                  <a:lnTo>
                    <a:pt x="0" y="122186"/>
                  </a:lnTo>
                  <a:lnTo>
                    <a:pt x="2303995" y="122186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/>
          <p:nvPr/>
        </p:nvSpPr>
        <p:spPr>
          <a:xfrm>
            <a:off x="0" y="50"/>
            <a:ext cx="2304415" cy="554990"/>
          </a:xfrm>
          <a:custGeom>
            <a:avLst/>
            <a:gdLst/>
            <a:ahLst/>
            <a:cxnLst/>
            <a:rect l="l" t="t" r="r" b="b"/>
            <a:pathLst>
              <a:path w="2304415" h="554990">
                <a:moveTo>
                  <a:pt x="2303995" y="0"/>
                </a:moveTo>
                <a:lnTo>
                  <a:pt x="0" y="0"/>
                </a:lnTo>
                <a:lnTo>
                  <a:pt x="0" y="554469"/>
                </a:lnTo>
                <a:lnTo>
                  <a:pt x="2303995" y="554469"/>
                </a:lnTo>
                <a:lnTo>
                  <a:pt x="23039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303995" y="50"/>
            <a:ext cx="2304415" cy="554990"/>
          </a:xfrm>
          <a:custGeom>
            <a:avLst/>
            <a:gdLst/>
            <a:ahLst/>
            <a:cxnLst/>
            <a:rect l="l" t="t" r="r" b="b"/>
            <a:pathLst>
              <a:path w="2304415" h="554990">
                <a:moveTo>
                  <a:pt x="2303995" y="0"/>
                </a:moveTo>
                <a:lnTo>
                  <a:pt x="0" y="0"/>
                </a:lnTo>
                <a:lnTo>
                  <a:pt x="0" y="554469"/>
                </a:lnTo>
                <a:lnTo>
                  <a:pt x="2303995" y="554469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4" name="object 2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551992"/>
            <a:ext cx="4607940" cy="50609"/>
          </a:xfrm>
          <a:prstGeom prst="rect">
            <a:avLst/>
          </a:prstGeom>
        </p:spPr>
      </p:pic>
      <p:sp>
        <p:nvSpPr>
          <p:cNvPr id="25" name="object 25"/>
          <p:cNvSpPr txBox="1"/>
          <p:nvPr/>
        </p:nvSpPr>
        <p:spPr>
          <a:xfrm>
            <a:off x="362534" y="1307033"/>
            <a:ext cx="3883025" cy="878701"/>
          </a:xfrm>
          <a:prstGeom prst="rect">
            <a:avLst/>
          </a:prstGeom>
          <a:solidFill>
            <a:srgbClr val="F2F2F2"/>
          </a:solidFill>
          <a:ln w="5060">
            <a:solidFill>
              <a:srgbClr val="BFBFBF"/>
            </a:solidFill>
          </a:ln>
        </p:spPr>
        <p:txBody>
          <a:bodyPr vert="horz" wrap="square" lIns="0" tIns="52069" rIns="0" bIns="0" rtlCol="0">
            <a:spAutoFit/>
          </a:bodyPr>
          <a:lstStyle/>
          <a:p>
            <a:pPr marL="248285" marR="1713230" indent="-120014">
              <a:lnSpc>
                <a:spcPct val="101499"/>
              </a:lnSpc>
              <a:spcBef>
                <a:spcPts val="409"/>
              </a:spcBef>
            </a:pPr>
            <a:r>
              <a:rPr sz="900" b="1" spc="70" dirty="0">
                <a:solidFill>
                  <a:srgbClr val="007F00"/>
                </a:solidFill>
                <a:latin typeface="Times New Roman"/>
                <a:cs typeface="Times New Roman"/>
              </a:rPr>
              <a:t>function</a:t>
            </a:r>
            <a:r>
              <a:rPr sz="900" b="1" spc="75" dirty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z="900" spc="20" dirty="0">
                <a:latin typeface="SimSun"/>
                <a:cs typeface="SimSun"/>
              </a:rPr>
              <a:t>welcome(name) { </a:t>
            </a:r>
            <a:r>
              <a:rPr sz="900" spc="25" dirty="0">
                <a:latin typeface="SimSun"/>
                <a:cs typeface="SimSun"/>
              </a:rPr>
              <a:t> </a:t>
            </a:r>
            <a:r>
              <a:rPr sz="900" spc="20" dirty="0">
                <a:latin typeface="SimSun"/>
                <a:cs typeface="SimSun"/>
              </a:rPr>
              <a:t>alert(</a:t>
            </a:r>
            <a:r>
              <a:rPr sz="900" spc="20" dirty="0">
                <a:solidFill>
                  <a:srgbClr val="BA2121"/>
                </a:solidFill>
                <a:latin typeface="SimSun"/>
                <a:cs typeface="SimSun"/>
              </a:rPr>
              <a:t>"Welcome,</a:t>
            </a:r>
            <a:r>
              <a:rPr sz="900" dirty="0">
                <a:solidFill>
                  <a:srgbClr val="BA2121"/>
                </a:solidFill>
                <a:latin typeface="SimSun"/>
                <a:cs typeface="SimSun"/>
              </a:rPr>
              <a:t> </a:t>
            </a:r>
            <a:r>
              <a:rPr sz="900" spc="20" dirty="0">
                <a:solidFill>
                  <a:srgbClr val="BA2121"/>
                </a:solidFill>
                <a:latin typeface="SimSun"/>
                <a:cs typeface="SimSun"/>
              </a:rPr>
              <a:t>"</a:t>
            </a:r>
            <a:r>
              <a:rPr sz="900" spc="5" dirty="0">
                <a:solidFill>
                  <a:srgbClr val="BA2121"/>
                </a:solidFill>
                <a:latin typeface="SimSun"/>
                <a:cs typeface="SimSun"/>
              </a:rPr>
              <a:t> </a:t>
            </a:r>
            <a:r>
              <a:rPr sz="900" spc="20" dirty="0">
                <a:solidFill>
                  <a:srgbClr val="666666"/>
                </a:solidFill>
                <a:latin typeface="SimSun"/>
                <a:cs typeface="SimSun"/>
              </a:rPr>
              <a:t>+</a:t>
            </a:r>
            <a:r>
              <a:rPr sz="900" spc="5" dirty="0">
                <a:solidFill>
                  <a:srgbClr val="666666"/>
                </a:solidFill>
                <a:latin typeface="SimSun"/>
                <a:cs typeface="SimSun"/>
              </a:rPr>
              <a:t> </a:t>
            </a:r>
            <a:r>
              <a:rPr sz="900" spc="20" dirty="0">
                <a:latin typeface="SimSun"/>
                <a:cs typeface="SimSun"/>
              </a:rPr>
              <a:t>name</a:t>
            </a:r>
            <a:r>
              <a:rPr sz="900" spc="5" dirty="0">
                <a:latin typeface="SimSun"/>
                <a:cs typeface="SimSun"/>
              </a:rPr>
              <a:t> </a:t>
            </a:r>
            <a:r>
              <a:rPr sz="900" spc="20" dirty="0">
                <a:solidFill>
                  <a:srgbClr val="666666"/>
                </a:solidFill>
                <a:latin typeface="SimSun"/>
                <a:cs typeface="SimSun"/>
              </a:rPr>
              <a:t>+</a:t>
            </a:r>
            <a:r>
              <a:rPr sz="900" spc="5" dirty="0">
                <a:solidFill>
                  <a:srgbClr val="666666"/>
                </a:solidFill>
                <a:latin typeface="SimSun"/>
                <a:cs typeface="SimSun"/>
              </a:rPr>
              <a:t> </a:t>
            </a:r>
            <a:r>
              <a:rPr sz="900" spc="20" dirty="0">
                <a:solidFill>
                  <a:srgbClr val="BA2121"/>
                </a:solidFill>
                <a:latin typeface="SimSun"/>
                <a:cs typeface="SimSun"/>
              </a:rPr>
              <a:t>"!"</a:t>
            </a:r>
            <a:r>
              <a:rPr sz="900" spc="20" dirty="0">
                <a:latin typeface="SimSun"/>
                <a:cs typeface="SimSun"/>
              </a:rPr>
              <a:t>);</a:t>
            </a:r>
            <a:endParaRPr sz="900" dirty="0">
              <a:latin typeface="SimSun"/>
              <a:cs typeface="SimSun"/>
            </a:endParaRPr>
          </a:p>
          <a:p>
            <a:pPr marL="128905">
              <a:lnSpc>
                <a:spcPct val="100000"/>
              </a:lnSpc>
              <a:spcBef>
                <a:spcPts val="15"/>
              </a:spcBef>
            </a:pPr>
            <a:r>
              <a:rPr sz="900" spc="20" dirty="0">
                <a:latin typeface="SimSun"/>
                <a:cs typeface="SimSun"/>
              </a:rPr>
              <a:t>}</a:t>
            </a:r>
            <a:endParaRPr sz="900" dirty="0">
              <a:latin typeface="SimSun"/>
              <a:cs typeface="SimSu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850" dirty="0">
              <a:latin typeface="SimSun"/>
              <a:cs typeface="SimSun"/>
            </a:endParaRPr>
          </a:p>
          <a:p>
            <a:pPr marL="128905">
              <a:lnSpc>
                <a:spcPct val="100000"/>
              </a:lnSpc>
            </a:pPr>
            <a:r>
              <a:rPr lang="sk-SK" sz="900" spc="20" dirty="0" err="1">
                <a:latin typeface="SimSun"/>
                <a:cs typeface="SimSun"/>
              </a:rPr>
              <a:t>cosnt</a:t>
            </a:r>
            <a:r>
              <a:rPr lang="sk-SK" sz="900" spc="20" dirty="0">
                <a:latin typeface="SimSun"/>
                <a:cs typeface="SimSun"/>
              </a:rPr>
              <a:t> a = </a:t>
            </a:r>
            <a:r>
              <a:rPr sz="900" spc="20" dirty="0">
                <a:latin typeface="SimSun"/>
                <a:cs typeface="SimSun"/>
              </a:rPr>
              <a:t>welcome(</a:t>
            </a:r>
            <a:r>
              <a:rPr sz="900" spc="20" dirty="0">
                <a:solidFill>
                  <a:srgbClr val="BA2121"/>
                </a:solidFill>
                <a:latin typeface="SimSun"/>
                <a:cs typeface="SimSun"/>
              </a:rPr>
              <a:t>"Jane"</a:t>
            </a:r>
            <a:r>
              <a:rPr sz="900" spc="20" dirty="0">
                <a:latin typeface="SimSun"/>
                <a:cs typeface="SimSun"/>
              </a:rPr>
              <a:t>);</a:t>
            </a:r>
            <a:r>
              <a:rPr lang="sk-SK" sz="900" spc="20" dirty="0">
                <a:latin typeface="SimSun"/>
                <a:cs typeface="SimSun"/>
              </a:rPr>
              <a:t> //</a:t>
            </a:r>
            <a:r>
              <a:rPr lang="sk-SK" sz="900" spc="20" dirty="0" err="1">
                <a:latin typeface="SimSun"/>
                <a:cs typeface="SimSun"/>
              </a:rPr>
              <a:t>undefined</a:t>
            </a:r>
            <a:endParaRPr sz="900" dirty="0">
              <a:latin typeface="SimSun"/>
              <a:cs typeface="SimSun"/>
            </a:endParaRPr>
          </a:p>
          <a:p>
            <a:pPr marL="128905">
              <a:lnSpc>
                <a:spcPct val="100000"/>
              </a:lnSpc>
              <a:spcBef>
                <a:spcPts val="15"/>
              </a:spcBef>
            </a:pPr>
            <a:r>
              <a:rPr sz="900" spc="20" dirty="0">
                <a:latin typeface="SimSun"/>
                <a:cs typeface="SimSun"/>
              </a:rPr>
              <a:t>welcome(</a:t>
            </a:r>
            <a:r>
              <a:rPr sz="900" spc="20" dirty="0">
                <a:solidFill>
                  <a:srgbClr val="BA2121"/>
                </a:solidFill>
                <a:latin typeface="SimSun"/>
                <a:cs typeface="SimSun"/>
              </a:rPr>
              <a:t>"John"</a:t>
            </a:r>
            <a:r>
              <a:rPr sz="900" spc="20" dirty="0">
                <a:latin typeface="SimSun"/>
                <a:cs typeface="SimSun"/>
              </a:rPr>
              <a:t>);</a:t>
            </a:r>
            <a:endParaRPr sz="900" dirty="0">
              <a:latin typeface="SimSun"/>
              <a:cs typeface="SimSun"/>
            </a:endParaRPr>
          </a:p>
        </p:txBody>
      </p:sp>
    </p:spTree>
  </p:cSld>
  <p:clrMapOvr>
    <a:masterClrMapping/>
  </p:clrMapOvr>
  <p:transition>
    <p:cut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object 5"/>
          <p:cNvGrpSpPr/>
          <p:nvPr/>
        </p:nvGrpSpPr>
        <p:grpSpPr>
          <a:xfrm>
            <a:off x="0" y="3236248"/>
            <a:ext cx="4608195" cy="220345"/>
            <a:chOff x="0" y="3236248"/>
            <a:chExt cx="4608195" cy="220345"/>
          </a:xfrm>
        </p:grpSpPr>
        <p:sp>
          <p:nvSpPr>
            <p:cNvPr id="6" name="object 6"/>
            <p:cNvSpPr/>
            <p:nvPr/>
          </p:nvSpPr>
          <p:spPr>
            <a:xfrm>
              <a:off x="3323652" y="3238778"/>
              <a:ext cx="64135" cy="50800"/>
            </a:xfrm>
            <a:custGeom>
              <a:avLst/>
              <a:gdLst/>
              <a:ahLst/>
              <a:cxnLst/>
              <a:rect l="l" t="t" r="r" b="b"/>
              <a:pathLst>
                <a:path w="64135" h="50800">
                  <a:moveTo>
                    <a:pt x="0" y="50800"/>
                  </a:moveTo>
                  <a:lnTo>
                    <a:pt x="43019" y="50800"/>
                  </a:lnTo>
                  <a:lnTo>
                    <a:pt x="43019" y="20434"/>
                  </a:lnTo>
                  <a:lnTo>
                    <a:pt x="0" y="20434"/>
                  </a:lnTo>
                  <a:lnTo>
                    <a:pt x="0" y="50800"/>
                  </a:lnTo>
                  <a:close/>
                </a:path>
                <a:path w="64135" h="50800">
                  <a:moveTo>
                    <a:pt x="10491" y="20320"/>
                  </a:moveTo>
                  <a:lnTo>
                    <a:pt x="10491" y="10160"/>
                  </a:lnTo>
                  <a:lnTo>
                    <a:pt x="53672" y="10160"/>
                  </a:lnTo>
                  <a:lnTo>
                    <a:pt x="53672" y="40640"/>
                  </a:lnTo>
                  <a:lnTo>
                    <a:pt x="43512" y="40640"/>
                  </a:lnTo>
                </a:path>
                <a:path w="64135" h="50800">
                  <a:moveTo>
                    <a:pt x="20652" y="10160"/>
                  </a:moveTo>
                  <a:lnTo>
                    <a:pt x="20652" y="0"/>
                  </a:lnTo>
                  <a:lnTo>
                    <a:pt x="63832" y="0"/>
                  </a:lnTo>
                  <a:lnTo>
                    <a:pt x="63832" y="30480"/>
                  </a:lnTo>
                  <a:lnTo>
                    <a:pt x="53672" y="30480"/>
                  </a:lnTo>
                </a:path>
              </a:pathLst>
            </a:custGeom>
            <a:ln w="5060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260483" y="3245129"/>
              <a:ext cx="203200" cy="38100"/>
            </a:xfrm>
            <a:custGeom>
              <a:avLst/>
              <a:gdLst/>
              <a:ahLst/>
              <a:cxnLst/>
              <a:rect l="l" t="t" r="r" b="b"/>
              <a:pathLst>
                <a:path w="203200" h="38100">
                  <a:moveTo>
                    <a:pt x="25400" y="0"/>
                  </a:moveTo>
                  <a:lnTo>
                    <a:pt x="0" y="19050"/>
                  </a:lnTo>
                  <a:lnTo>
                    <a:pt x="25400" y="38100"/>
                  </a:lnTo>
                  <a:lnTo>
                    <a:pt x="25400" y="0"/>
                  </a:lnTo>
                  <a:close/>
                </a:path>
                <a:path w="203200" h="38100">
                  <a:moveTo>
                    <a:pt x="177802" y="0"/>
                  </a:moveTo>
                  <a:lnTo>
                    <a:pt x="177802" y="38100"/>
                  </a:lnTo>
                  <a:lnTo>
                    <a:pt x="203202" y="19050"/>
                  </a:lnTo>
                  <a:lnTo>
                    <a:pt x="177802" y="0"/>
                  </a:lnTo>
                  <a:close/>
                </a:path>
              </a:pathLst>
            </a:custGeom>
            <a:solidFill>
              <a:srgbClr val="D6D6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620351" y="3251479"/>
              <a:ext cx="38100" cy="0"/>
            </a:xfrm>
            <a:custGeom>
              <a:avLst/>
              <a:gdLst/>
              <a:ahLst/>
              <a:cxnLst/>
              <a:rect l="l" t="t" r="r" b="b"/>
              <a:pathLst>
                <a:path w="38100">
                  <a:moveTo>
                    <a:pt x="0" y="0"/>
                  </a:moveTo>
                  <a:lnTo>
                    <a:pt x="38100" y="0"/>
                  </a:lnTo>
                </a:path>
              </a:pathLst>
            </a:custGeom>
            <a:ln w="7591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3531451" y="3245129"/>
              <a:ext cx="203200" cy="38100"/>
            </a:xfrm>
            <a:custGeom>
              <a:avLst/>
              <a:gdLst/>
              <a:ahLst/>
              <a:cxnLst/>
              <a:rect l="l" t="t" r="r" b="b"/>
              <a:pathLst>
                <a:path w="203200" h="38100">
                  <a:moveTo>
                    <a:pt x="25400" y="0"/>
                  </a:moveTo>
                  <a:lnTo>
                    <a:pt x="0" y="19050"/>
                  </a:lnTo>
                  <a:lnTo>
                    <a:pt x="25400" y="38100"/>
                  </a:lnTo>
                  <a:lnTo>
                    <a:pt x="25400" y="0"/>
                  </a:lnTo>
                  <a:close/>
                </a:path>
                <a:path w="203200" h="38100">
                  <a:moveTo>
                    <a:pt x="177802" y="0"/>
                  </a:moveTo>
                  <a:lnTo>
                    <a:pt x="177802" y="38100"/>
                  </a:lnTo>
                  <a:lnTo>
                    <a:pt x="203202" y="19050"/>
                  </a:lnTo>
                  <a:lnTo>
                    <a:pt x="177802" y="0"/>
                  </a:lnTo>
                  <a:close/>
                </a:path>
              </a:pathLst>
            </a:custGeom>
            <a:solidFill>
              <a:srgbClr val="D6D6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607651" y="3264179"/>
              <a:ext cx="50800" cy="25400"/>
            </a:xfrm>
            <a:custGeom>
              <a:avLst/>
              <a:gdLst/>
              <a:ahLst/>
              <a:cxnLst/>
              <a:rect l="l" t="t" r="r" b="b"/>
              <a:pathLst>
                <a:path w="50800" h="25400">
                  <a:moveTo>
                    <a:pt x="12700" y="0"/>
                  </a:moveTo>
                  <a:lnTo>
                    <a:pt x="50800" y="0"/>
                  </a:lnTo>
                </a:path>
                <a:path w="50800" h="25400">
                  <a:moveTo>
                    <a:pt x="0" y="12700"/>
                  </a:moveTo>
                  <a:lnTo>
                    <a:pt x="38100" y="12700"/>
                  </a:lnTo>
                </a:path>
                <a:path w="50800" h="25400">
                  <a:moveTo>
                    <a:pt x="12700" y="25400"/>
                  </a:moveTo>
                  <a:lnTo>
                    <a:pt x="50800" y="25400"/>
                  </a:lnTo>
                </a:path>
              </a:pathLst>
            </a:custGeom>
            <a:ln w="7591">
              <a:solidFill>
                <a:srgbClr val="D6D6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3891319" y="3251479"/>
              <a:ext cx="38100" cy="12700"/>
            </a:xfrm>
            <a:custGeom>
              <a:avLst/>
              <a:gdLst/>
              <a:ahLst/>
              <a:cxnLst/>
              <a:rect l="l" t="t" r="r" b="b"/>
              <a:pathLst>
                <a:path w="38100" h="12700">
                  <a:moveTo>
                    <a:pt x="0" y="0"/>
                  </a:moveTo>
                  <a:lnTo>
                    <a:pt x="38100" y="0"/>
                  </a:lnTo>
                </a:path>
                <a:path w="38100" h="12700">
                  <a:moveTo>
                    <a:pt x="0" y="12700"/>
                  </a:moveTo>
                  <a:lnTo>
                    <a:pt x="38100" y="12700"/>
                  </a:lnTo>
                </a:path>
              </a:pathLst>
            </a:custGeom>
            <a:ln w="7591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3802418" y="3245129"/>
              <a:ext cx="203200" cy="38100"/>
            </a:xfrm>
            <a:custGeom>
              <a:avLst/>
              <a:gdLst/>
              <a:ahLst/>
              <a:cxnLst/>
              <a:rect l="l" t="t" r="r" b="b"/>
              <a:pathLst>
                <a:path w="203200" h="38100">
                  <a:moveTo>
                    <a:pt x="25400" y="0"/>
                  </a:moveTo>
                  <a:lnTo>
                    <a:pt x="0" y="19050"/>
                  </a:lnTo>
                  <a:lnTo>
                    <a:pt x="25400" y="38100"/>
                  </a:lnTo>
                  <a:lnTo>
                    <a:pt x="25400" y="0"/>
                  </a:lnTo>
                  <a:close/>
                </a:path>
                <a:path w="203200" h="38100">
                  <a:moveTo>
                    <a:pt x="177802" y="0"/>
                  </a:moveTo>
                  <a:lnTo>
                    <a:pt x="177802" y="38100"/>
                  </a:lnTo>
                  <a:lnTo>
                    <a:pt x="203202" y="19050"/>
                  </a:lnTo>
                  <a:lnTo>
                    <a:pt x="177802" y="0"/>
                  </a:lnTo>
                  <a:close/>
                </a:path>
              </a:pathLst>
            </a:custGeom>
            <a:solidFill>
              <a:srgbClr val="D6D6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3878619" y="3276879"/>
              <a:ext cx="50800" cy="12700"/>
            </a:xfrm>
            <a:custGeom>
              <a:avLst/>
              <a:gdLst/>
              <a:ahLst/>
              <a:cxnLst/>
              <a:rect l="l" t="t" r="r" b="b"/>
              <a:pathLst>
                <a:path w="50800" h="12700">
                  <a:moveTo>
                    <a:pt x="0" y="0"/>
                  </a:moveTo>
                  <a:lnTo>
                    <a:pt x="38100" y="0"/>
                  </a:lnTo>
                </a:path>
                <a:path w="50800" h="12700">
                  <a:moveTo>
                    <a:pt x="12700" y="12700"/>
                  </a:moveTo>
                  <a:lnTo>
                    <a:pt x="50800" y="12700"/>
                  </a:lnTo>
                </a:path>
              </a:pathLst>
            </a:custGeom>
            <a:ln w="7591">
              <a:solidFill>
                <a:srgbClr val="D6D6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4149586" y="3251479"/>
              <a:ext cx="50800" cy="38100"/>
            </a:xfrm>
            <a:custGeom>
              <a:avLst/>
              <a:gdLst/>
              <a:ahLst/>
              <a:cxnLst/>
              <a:rect l="l" t="t" r="r" b="b"/>
              <a:pathLst>
                <a:path w="50800" h="38100">
                  <a:moveTo>
                    <a:pt x="12700" y="0"/>
                  </a:moveTo>
                  <a:lnTo>
                    <a:pt x="50800" y="0"/>
                  </a:lnTo>
                </a:path>
                <a:path w="50800" h="38100">
                  <a:moveTo>
                    <a:pt x="12700" y="12700"/>
                  </a:moveTo>
                  <a:lnTo>
                    <a:pt x="50800" y="12700"/>
                  </a:lnTo>
                </a:path>
                <a:path w="50800" h="38100">
                  <a:moveTo>
                    <a:pt x="0" y="25400"/>
                  </a:moveTo>
                  <a:lnTo>
                    <a:pt x="38100" y="25400"/>
                  </a:lnTo>
                </a:path>
                <a:path w="50800" h="38100">
                  <a:moveTo>
                    <a:pt x="12700" y="38100"/>
                  </a:moveTo>
                  <a:lnTo>
                    <a:pt x="50800" y="38100"/>
                  </a:lnTo>
                </a:path>
              </a:pathLst>
            </a:custGeom>
            <a:ln w="7591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4451033" y="3269259"/>
              <a:ext cx="20320" cy="20320"/>
            </a:xfrm>
            <a:custGeom>
              <a:avLst/>
              <a:gdLst/>
              <a:ahLst/>
              <a:cxnLst/>
              <a:rect l="l" t="t" r="r" b="b"/>
              <a:pathLst>
                <a:path w="20320" h="20320">
                  <a:moveTo>
                    <a:pt x="0" y="0"/>
                  </a:moveTo>
                  <a:lnTo>
                    <a:pt x="20320" y="20320"/>
                  </a:lnTo>
                </a:path>
              </a:pathLst>
            </a:custGeom>
            <a:ln w="7591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4423969" y="3242764"/>
              <a:ext cx="30480" cy="30480"/>
            </a:xfrm>
            <a:custGeom>
              <a:avLst/>
              <a:gdLst/>
              <a:ahLst/>
              <a:cxnLst/>
              <a:rect l="l" t="t" r="r" b="b"/>
              <a:pathLst>
                <a:path w="30479" h="30479">
                  <a:moveTo>
                    <a:pt x="30366" y="15183"/>
                  </a:moveTo>
                  <a:lnTo>
                    <a:pt x="30366" y="6797"/>
                  </a:lnTo>
                  <a:lnTo>
                    <a:pt x="23568" y="0"/>
                  </a:lnTo>
                  <a:lnTo>
                    <a:pt x="15183" y="0"/>
                  </a:lnTo>
                  <a:lnTo>
                    <a:pt x="6797" y="0"/>
                  </a:lnTo>
                  <a:lnTo>
                    <a:pt x="0" y="6797"/>
                  </a:lnTo>
                  <a:lnTo>
                    <a:pt x="0" y="15183"/>
                  </a:lnTo>
                  <a:lnTo>
                    <a:pt x="0" y="23568"/>
                  </a:lnTo>
                  <a:lnTo>
                    <a:pt x="6797" y="30366"/>
                  </a:lnTo>
                  <a:lnTo>
                    <a:pt x="15183" y="30366"/>
                  </a:lnTo>
                  <a:lnTo>
                    <a:pt x="23568" y="30366"/>
                  </a:lnTo>
                  <a:lnTo>
                    <a:pt x="30366" y="23568"/>
                  </a:lnTo>
                  <a:lnTo>
                    <a:pt x="30366" y="15183"/>
                  </a:lnTo>
                  <a:close/>
                </a:path>
              </a:pathLst>
            </a:custGeom>
            <a:ln w="5060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4329112" y="3238778"/>
              <a:ext cx="233679" cy="50800"/>
            </a:xfrm>
            <a:custGeom>
              <a:avLst/>
              <a:gdLst/>
              <a:ahLst/>
              <a:cxnLst/>
              <a:rect l="l" t="t" r="r" b="b"/>
              <a:pathLst>
                <a:path w="233679" h="50800">
                  <a:moveTo>
                    <a:pt x="40640" y="50800"/>
                  </a:moveTo>
                  <a:lnTo>
                    <a:pt x="50400" y="48796"/>
                  </a:lnTo>
                  <a:lnTo>
                    <a:pt x="58488" y="43339"/>
                  </a:lnTo>
                  <a:lnTo>
                    <a:pt x="64002" y="35262"/>
                  </a:lnTo>
                  <a:lnTo>
                    <a:pt x="66040" y="25400"/>
                  </a:lnTo>
                  <a:lnTo>
                    <a:pt x="64036" y="15537"/>
                  </a:lnTo>
                  <a:lnTo>
                    <a:pt x="58579" y="7461"/>
                  </a:lnTo>
                  <a:lnTo>
                    <a:pt x="50502" y="2004"/>
                  </a:lnTo>
                  <a:lnTo>
                    <a:pt x="40640" y="0"/>
                  </a:lnTo>
                  <a:lnTo>
                    <a:pt x="30778" y="2004"/>
                  </a:lnTo>
                  <a:lnTo>
                    <a:pt x="22701" y="7461"/>
                  </a:lnTo>
                  <a:lnTo>
                    <a:pt x="17244" y="15537"/>
                  </a:lnTo>
                  <a:lnTo>
                    <a:pt x="15240" y="25400"/>
                  </a:lnTo>
                </a:path>
                <a:path w="233679" h="50800">
                  <a:moveTo>
                    <a:pt x="30480" y="17780"/>
                  </a:moveTo>
                  <a:lnTo>
                    <a:pt x="15240" y="30480"/>
                  </a:lnTo>
                  <a:lnTo>
                    <a:pt x="0" y="17780"/>
                  </a:lnTo>
                </a:path>
                <a:path w="233679" h="50800">
                  <a:moveTo>
                    <a:pt x="193042" y="50800"/>
                  </a:moveTo>
                  <a:lnTo>
                    <a:pt x="183179" y="48796"/>
                  </a:lnTo>
                  <a:lnTo>
                    <a:pt x="175103" y="43339"/>
                  </a:lnTo>
                  <a:lnTo>
                    <a:pt x="169646" y="35262"/>
                  </a:lnTo>
                  <a:lnTo>
                    <a:pt x="167642" y="25400"/>
                  </a:lnTo>
                  <a:lnTo>
                    <a:pt x="169646" y="15537"/>
                  </a:lnTo>
                  <a:lnTo>
                    <a:pt x="175103" y="7461"/>
                  </a:lnTo>
                  <a:lnTo>
                    <a:pt x="183179" y="2004"/>
                  </a:lnTo>
                  <a:lnTo>
                    <a:pt x="193042" y="0"/>
                  </a:lnTo>
                  <a:lnTo>
                    <a:pt x="202904" y="2004"/>
                  </a:lnTo>
                  <a:lnTo>
                    <a:pt x="210981" y="7461"/>
                  </a:lnTo>
                  <a:lnTo>
                    <a:pt x="216438" y="15537"/>
                  </a:lnTo>
                  <a:lnTo>
                    <a:pt x="218442" y="25400"/>
                  </a:lnTo>
                </a:path>
                <a:path w="233679" h="50800">
                  <a:moveTo>
                    <a:pt x="233682" y="17780"/>
                  </a:moveTo>
                  <a:lnTo>
                    <a:pt x="218442" y="30480"/>
                  </a:lnTo>
                  <a:lnTo>
                    <a:pt x="203202" y="17780"/>
                  </a:lnTo>
                </a:path>
              </a:pathLst>
            </a:custGeom>
            <a:ln w="5060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0" y="3333864"/>
              <a:ext cx="2304415" cy="122555"/>
            </a:xfrm>
            <a:custGeom>
              <a:avLst/>
              <a:gdLst/>
              <a:ahLst/>
              <a:cxnLst/>
              <a:rect l="l" t="t" r="r" b="b"/>
              <a:pathLst>
                <a:path w="2304415" h="122554">
                  <a:moveTo>
                    <a:pt x="2303995" y="0"/>
                  </a:moveTo>
                  <a:lnTo>
                    <a:pt x="0" y="0"/>
                  </a:lnTo>
                  <a:lnTo>
                    <a:pt x="0" y="122186"/>
                  </a:lnTo>
                  <a:lnTo>
                    <a:pt x="2303995" y="122186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2303995" y="3333864"/>
              <a:ext cx="2304415" cy="122555"/>
            </a:xfrm>
            <a:custGeom>
              <a:avLst/>
              <a:gdLst/>
              <a:ahLst/>
              <a:cxnLst/>
              <a:rect l="l" t="t" r="r" b="b"/>
              <a:pathLst>
                <a:path w="2304415" h="122554">
                  <a:moveTo>
                    <a:pt x="2303995" y="0"/>
                  </a:moveTo>
                  <a:lnTo>
                    <a:pt x="0" y="0"/>
                  </a:lnTo>
                  <a:lnTo>
                    <a:pt x="0" y="122186"/>
                  </a:lnTo>
                  <a:lnTo>
                    <a:pt x="2303995" y="122186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/>
          <p:nvPr/>
        </p:nvSpPr>
        <p:spPr>
          <a:xfrm>
            <a:off x="0" y="50"/>
            <a:ext cx="2304415" cy="554990"/>
          </a:xfrm>
          <a:custGeom>
            <a:avLst/>
            <a:gdLst/>
            <a:ahLst/>
            <a:cxnLst/>
            <a:rect l="l" t="t" r="r" b="b"/>
            <a:pathLst>
              <a:path w="2304415" h="554990">
                <a:moveTo>
                  <a:pt x="2303995" y="0"/>
                </a:moveTo>
                <a:lnTo>
                  <a:pt x="0" y="0"/>
                </a:lnTo>
                <a:lnTo>
                  <a:pt x="0" y="554469"/>
                </a:lnTo>
                <a:lnTo>
                  <a:pt x="2303995" y="554469"/>
                </a:lnTo>
                <a:lnTo>
                  <a:pt x="23039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303995" y="50"/>
            <a:ext cx="2304415" cy="554990"/>
          </a:xfrm>
          <a:custGeom>
            <a:avLst/>
            <a:gdLst/>
            <a:ahLst/>
            <a:cxnLst/>
            <a:rect l="l" t="t" r="r" b="b"/>
            <a:pathLst>
              <a:path w="2304415" h="554990">
                <a:moveTo>
                  <a:pt x="2303995" y="0"/>
                </a:moveTo>
                <a:lnTo>
                  <a:pt x="0" y="0"/>
                </a:lnTo>
                <a:lnTo>
                  <a:pt x="0" y="554469"/>
                </a:lnTo>
                <a:lnTo>
                  <a:pt x="2303995" y="554469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4" name="object 2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551992"/>
            <a:ext cx="4607940" cy="50609"/>
          </a:xfrm>
          <a:prstGeom prst="rect">
            <a:avLst/>
          </a:prstGeom>
        </p:spPr>
      </p:pic>
      <p:sp>
        <p:nvSpPr>
          <p:cNvPr id="25" name="object 25"/>
          <p:cNvSpPr txBox="1"/>
          <p:nvPr/>
        </p:nvSpPr>
        <p:spPr>
          <a:xfrm>
            <a:off x="362534" y="1307033"/>
            <a:ext cx="3883025" cy="1142813"/>
          </a:xfrm>
          <a:prstGeom prst="rect">
            <a:avLst/>
          </a:prstGeom>
          <a:solidFill>
            <a:srgbClr val="F2F2F2"/>
          </a:solidFill>
          <a:ln w="5060">
            <a:solidFill>
              <a:srgbClr val="BFBFBF"/>
            </a:solidFill>
          </a:ln>
        </p:spPr>
        <p:txBody>
          <a:bodyPr vert="horz" wrap="square" lIns="0" tIns="54610" rIns="0" bIns="0" rtlCol="0">
            <a:spAutoFit/>
          </a:bodyPr>
          <a:lstStyle/>
          <a:p>
            <a:pPr marR="2550160" algn="r">
              <a:lnSpc>
                <a:spcPct val="100000"/>
              </a:lnSpc>
              <a:spcBef>
                <a:spcPts val="430"/>
              </a:spcBef>
            </a:pPr>
            <a:r>
              <a:rPr sz="900" b="1" spc="70" dirty="0">
                <a:solidFill>
                  <a:srgbClr val="007F00"/>
                </a:solidFill>
                <a:latin typeface="Times New Roman"/>
                <a:cs typeface="Times New Roman"/>
              </a:rPr>
              <a:t>function</a:t>
            </a:r>
            <a:r>
              <a:rPr sz="900" b="1" spc="210" dirty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z="900" spc="20" dirty="0">
                <a:latin typeface="SimSun"/>
                <a:cs typeface="SimSun"/>
              </a:rPr>
              <a:t>isEven(x)</a:t>
            </a:r>
            <a:r>
              <a:rPr sz="900" spc="-20" dirty="0">
                <a:latin typeface="SimSun"/>
                <a:cs typeface="SimSun"/>
              </a:rPr>
              <a:t> </a:t>
            </a:r>
            <a:r>
              <a:rPr sz="900" spc="20" dirty="0">
                <a:latin typeface="SimSun"/>
                <a:cs typeface="SimSun"/>
              </a:rPr>
              <a:t>{</a:t>
            </a:r>
            <a:endParaRPr lang="sk-SK" sz="900" spc="20" dirty="0">
              <a:latin typeface="SimSun"/>
              <a:cs typeface="SimSun"/>
            </a:endParaRPr>
          </a:p>
          <a:p>
            <a:pPr marR="2490470" algn="r">
              <a:lnSpc>
                <a:spcPct val="100000"/>
              </a:lnSpc>
              <a:spcBef>
                <a:spcPts val="15"/>
              </a:spcBef>
            </a:pPr>
            <a:r>
              <a:rPr lang="sk-SK" sz="900" b="1" spc="50" dirty="0" err="1">
                <a:solidFill>
                  <a:srgbClr val="007F00"/>
                </a:solidFill>
                <a:latin typeface="Times New Roman"/>
                <a:cs typeface="Times New Roman"/>
              </a:rPr>
              <a:t>return</a:t>
            </a:r>
            <a:r>
              <a:rPr lang="sk-SK" sz="900" b="1" spc="229" dirty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z="900" spc="20" dirty="0">
                <a:latin typeface="SimSun"/>
                <a:cs typeface="SimSun"/>
              </a:rPr>
              <a:t>x</a:t>
            </a:r>
            <a:r>
              <a:rPr sz="900" spc="10" dirty="0">
                <a:latin typeface="SimSun"/>
                <a:cs typeface="SimSun"/>
              </a:rPr>
              <a:t> </a:t>
            </a:r>
            <a:r>
              <a:rPr sz="900" spc="20" dirty="0">
                <a:solidFill>
                  <a:srgbClr val="666666"/>
                </a:solidFill>
                <a:latin typeface="SimSun"/>
                <a:cs typeface="SimSun"/>
              </a:rPr>
              <a:t>%</a:t>
            </a:r>
            <a:r>
              <a:rPr sz="900" spc="5" dirty="0">
                <a:solidFill>
                  <a:srgbClr val="666666"/>
                </a:solidFill>
                <a:latin typeface="SimSun"/>
                <a:cs typeface="SimSun"/>
              </a:rPr>
              <a:t> </a:t>
            </a:r>
            <a:r>
              <a:rPr sz="900" spc="20" dirty="0">
                <a:solidFill>
                  <a:srgbClr val="666666"/>
                </a:solidFill>
                <a:latin typeface="SimSun"/>
                <a:cs typeface="SimSun"/>
              </a:rPr>
              <a:t>2</a:t>
            </a:r>
            <a:r>
              <a:rPr sz="900" spc="10" dirty="0">
                <a:solidFill>
                  <a:srgbClr val="666666"/>
                </a:solidFill>
                <a:latin typeface="SimSun"/>
                <a:cs typeface="SimSun"/>
              </a:rPr>
              <a:t> </a:t>
            </a:r>
            <a:r>
              <a:rPr sz="900" spc="20" dirty="0">
                <a:solidFill>
                  <a:srgbClr val="666666"/>
                </a:solidFill>
                <a:latin typeface="SimSun"/>
                <a:cs typeface="SimSun"/>
              </a:rPr>
              <a:t>===</a:t>
            </a:r>
            <a:r>
              <a:rPr sz="900" spc="5" dirty="0">
                <a:solidFill>
                  <a:srgbClr val="666666"/>
                </a:solidFill>
                <a:latin typeface="SimSun"/>
                <a:cs typeface="SimSun"/>
              </a:rPr>
              <a:t> </a:t>
            </a:r>
            <a:r>
              <a:rPr sz="900" spc="20" dirty="0">
                <a:solidFill>
                  <a:srgbClr val="666666"/>
                </a:solidFill>
                <a:latin typeface="SimSun"/>
                <a:cs typeface="SimSun"/>
              </a:rPr>
              <a:t>0</a:t>
            </a:r>
            <a:r>
              <a:rPr sz="900" spc="20" dirty="0">
                <a:latin typeface="SimSun"/>
                <a:cs typeface="SimSun"/>
              </a:rPr>
              <a:t>;</a:t>
            </a:r>
            <a:endParaRPr sz="900" dirty="0">
              <a:latin typeface="SimSun"/>
              <a:cs typeface="SimSun"/>
            </a:endParaRPr>
          </a:p>
          <a:p>
            <a:pPr marL="128905">
              <a:lnSpc>
                <a:spcPct val="100000"/>
              </a:lnSpc>
              <a:spcBef>
                <a:spcPts val="15"/>
              </a:spcBef>
            </a:pPr>
            <a:r>
              <a:rPr sz="900" spc="20" dirty="0">
                <a:latin typeface="SimSun"/>
                <a:cs typeface="SimSun"/>
              </a:rPr>
              <a:t>}</a:t>
            </a:r>
            <a:endParaRPr lang="sk-SK" sz="900" spc="20" dirty="0">
              <a:latin typeface="SimSun"/>
              <a:cs typeface="SimSun"/>
            </a:endParaRPr>
          </a:p>
          <a:p>
            <a:pPr marL="128905">
              <a:lnSpc>
                <a:spcPct val="100000"/>
              </a:lnSpc>
              <a:spcBef>
                <a:spcPts val="15"/>
              </a:spcBef>
            </a:pPr>
            <a:endParaRPr lang="sk-SK" sz="900" spc="20" dirty="0">
              <a:latin typeface="SimSun"/>
              <a:cs typeface="SimSun"/>
            </a:endParaRPr>
          </a:p>
          <a:p>
            <a:pPr marL="128905">
              <a:lnSpc>
                <a:spcPct val="100000"/>
              </a:lnSpc>
              <a:spcBef>
                <a:spcPts val="15"/>
              </a:spcBef>
            </a:pPr>
            <a:r>
              <a:rPr lang="sk-SK" sz="900" spc="20" dirty="0" err="1">
                <a:latin typeface="SimSun"/>
                <a:cs typeface="SimSun"/>
              </a:rPr>
              <a:t>const</a:t>
            </a:r>
            <a:r>
              <a:rPr lang="sk-SK" sz="900" spc="20" dirty="0">
                <a:latin typeface="SimSun"/>
                <a:cs typeface="SimSun"/>
              </a:rPr>
              <a:t> </a:t>
            </a:r>
            <a:r>
              <a:rPr lang="sk-SK" sz="900" spc="20" dirty="0" err="1">
                <a:latin typeface="SimSun"/>
                <a:cs typeface="SimSun"/>
              </a:rPr>
              <a:t>isResultEven</a:t>
            </a:r>
            <a:r>
              <a:rPr lang="sk-SK" sz="900" spc="20" dirty="0">
                <a:latin typeface="SimSun"/>
                <a:cs typeface="SimSun"/>
              </a:rPr>
              <a:t> = </a:t>
            </a:r>
            <a:r>
              <a:rPr lang="sk-SK" sz="900" spc="20" dirty="0" err="1">
                <a:latin typeface="SimSun"/>
                <a:cs typeface="SimSun"/>
              </a:rPr>
              <a:t>isEven</a:t>
            </a:r>
            <a:r>
              <a:rPr lang="sk-SK" sz="900" spc="20" dirty="0">
                <a:latin typeface="SimSun"/>
                <a:cs typeface="SimSun"/>
              </a:rPr>
              <a:t>(4) //</a:t>
            </a:r>
            <a:r>
              <a:rPr lang="sk-SK" sz="900" spc="20" dirty="0" err="1">
                <a:latin typeface="SimSun"/>
                <a:cs typeface="SimSun"/>
              </a:rPr>
              <a:t>true</a:t>
            </a:r>
            <a:endParaRPr sz="900" dirty="0">
              <a:latin typeface="SimSun"/>
              <a:cs typeface="SimSu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850" dirty="0">
              <a:latin typeface="SimSun"/>
              <a:cs typeface="SimSun"/>
            </a:endParaRPr>
          </a:p>
          <a:p>
            <a:pPr marL="128905" marR="2311400">
              <a:lnSpc>
                <a:spcPct val="101499"/>
              </a:lnSpc>
            </a:pPr>
            <a:r>
              <a:rPr sz="900" spc="20" dirty="0">
                <a:latin typeface="SimSun"/>
                <a:cs typeface="SimSun"/>
              </a:rPr>
              <a:t>console.log(isEven(</a:t>
            </a:r>
            <a:r>
              <a:rPr sz="900" spc="20" dirty="0">
                <a:solidFill>
                  <a:srgbClr val="666666"/>
                </a:solidFill>
                <a:latin typeface="SimSun"/>
                <a:cs typeface="SimSun"/>
              </a:rPr>
              <a:t>5</a:t>
            </a:r>
            <a:r>
              <a:rPr sz="900" spc="20" dirty="0">
                <a:latin typeface="SimSun"/>
                <a:cs typeface="SimSun"/>
              </a:rPr>
              <a:t>)); </a:t>
            </a:r>
            <a:r>
              <a:rPr sz="900" spc="-434" dirty="0">
                <a:latin typeface="SimSun"/>
                <a:cs typeface="SimSun"/>
              </a:rPr>
              <a:t> </a:t>
            </a:r>
            <a:r>
              <a:rPr sz="900" spc="20" dirty="0">
                <a:latin typeface="SimSun"/>
                <a:cs typeface="SimSun"/>
              </a:rPr>
              <a:t>console.log(isEven</a:t>
            </a:r>
            <a:r>
              <a:rPr sz="900" spc="15" dirty="0">
                <a:latin typeface="SimSun"/>
                <a:cs typeface="SimSun"/>
              </a:rPr>
              <a:t>(</a:t>
            </a:r>
            <a:r>
              <a:rPr sz="900" spc="20" dirty="0">
                <a:solidFill>
                  <a:srgbClr val="666666"/>
                </a:solidFill>
                <a:latin typeface="SimSun"/>
                <a:cs typeface="SimSun"/>
              </a:rPr>
              <a:t>50</a:t>
            </a:r>
            <a:r>
              <a:rPr sz="900" spc="20" dirty="0">
                <a:latin typeface="SimSun"/>
                <a:cs typeface="SimSun"/>
              </a:rPr>
              <a:t>));</a:t>
            </a:r>
            <a:endParaRPr sz="900" dirty="0">
              <a:latin typeface="SimSun"/>
              <a:cs typeface="SimSun"/>
            </a:endParaRPr>
          </a:p>
        </p:txBody>
      </p:sp>
    </p:spTree>
  </p:cSld>
  <p:clrMapOvr>
    <a:masterClrMapping/>
  </p:clrMapOvr>
  <p:transition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59994" y="507553"/>
            <a:ext cx="3888010" cy="2187006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object 5"/>
          <p:cNvGrpSpPr/>
          <p:nvPr/>
        </p:nvGrpSpPr>
        <p:grpSpPr>
          <a:xfrm>
            <a:off x="0" y="3236248"/>
            <a:ext cx="4608195" cy="220345"/>
            <a:chOff x="0" y="3236248"/>
            <a:chExt cx="4608195" cy="220345"/>
          </a:xfrm>
        </p:grpSpPr>
        <p:sp>
          <p:nvSpPr>
            <p:cNvPr id="6" name="object 6"/>
            <p:cNvSpPr/>
            <p:nvPr/>
          </p:nvSpPr>
          <p:spPr>
            <a:xfrm>
              <a:off x="3323652" y="3238778"/>
              <a:ext cx="64135" cy="50800"/>
            </a:xfrm>
            <a:custGeom>
              <a:avLst/>
              <a:gdLst/>
              <a:ahLst/>
              <a:cxnLst/>
              <a:rect l="l" t="t" r="r" b="b"/>
              <a:pathLst>
                <a:path w="64135" h="50800">
                  <a:moveTo>
                    <a:pt x="0" y="50800"/>
                  </a:moveTo>
                  <a:lnTo>
                    <a:pt x="43019" y="50800"/>
                  </a:lnTo>
                  <a:lnTo>
                    <a:pt x="43019" y="20434"/>
                  </a:lnTo>
                  <a:lnTo>
                    <a:pt x="0" y="20434"/>
                  </a:lnTo>
                  <a:lnTo>
                    <a:pt x="0" y="50800"/>
                  </a:lnTo>
                  <a:close/>
                </a:path>
                <a:path w="64135" h="50800">
                  <a:moveTo>
                    <a:pt x="10491" y="20320"/>
                  </a:moveTo>
                  <a:lnTo>
                    <a:pt x="10491" y="10160"/>
                  </a:lnTo>
                  <a:lnTo>
                    <a:pt x="53672" y="10160"/>
                  </a:lnTo>
                  <a:lnTo>
                    <a:pt x="53672" y="40640"/>
                  </a:lnTo>
                  <a:lnTo>
                    <a:pt x="43512" y="40640"/>
                  </a:lnTo>
                </a:path>
                <a:path w="64135" h="50800">
                  <a:moveTo>
                    <a:pt x="20652" y="10160"/>
                  </a:moveTo>
                  <a:lnTo>
                    <a:pt x="20652" y="0"/>
                  </a:lnTo>
                  <a:lnTo>
                    <a:pt x="63832" y="0"/>
                  </a:lnTo>
                  <a:lnTo>
                    <a:pt x="63832" y="30480"/>
                  </a:lnTo>
                  <a:lnTo>
                    <a:pt x="53672" y="30480"/>
                  </a:lnTo>
                </a:path>
              </a:pathLst>
            </a:custGeom>
            <a:ln w="5060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260483" y="3245129"/>
              <a:ext cx="203200" cy="38100"/>
            </a:xfrm>
            <a:custGeom>
              <a:avLst/>
              <a:gdLst/>
              <a:ahLst/>
              <a:cxnLst/>
              <a:rect l="l" t="t" r="r" b="b"/>
              <a:pathLst>
                <a:path w="203200" h="38100">
                  <a:moveTo>
                    <a:pt x="25400" y="0"/>
                  </a:moveTo>
                  <a:lnTo>
                    <a:pt x="0" y="19050"/>
                  </a:lnTo>
                  <a:lnTo>
                    <a:pt x="25400" y="38100"/>
                  </a:lnTo>
                  <a:lnTo>
                    <a:pt x="25400" y="0"/>
                  </a:lnTo>
                  <a:close/>
                </a:path>
                <a:path w="203200" h="38100">
                  <a:moveTo>
                    <a:pt x="177802" y="0"/>
                  </a:moveTo>
                  <a:lnTo>
                    <a:pt x="177802" y="38100"/>
                  </a:lnTo>
                  <a:lnTo>
                    <a:pt x="203202" y="19050"/>
                  </a:lnTo>
                  <a:lnTo>
                    <a:pt x="177802" y="0"/>
                  </a:lnTo>
                  <a:close/>
                </a:path>
              </a:pathLst>
            </a:custGeom>
            <a:solidFill>
              <a:srgbClr val="D6D6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620351" y="3251479"/>
              <a:ext cx="38100" cy="0"/>
            </a:xfrm>
            <a:custGeom>
              <a:avLst/>
              <a:gdLst/>
              <a:ahLst/>
              <a:cxnLst/>
              <a:rect l="l" t="t" r="r" b="b"/>
              <a:pathLst>
                <a:path w="38100">
                  <a:moveTo>
                    <a:pt x="0" y="0"/>
                  </a:moveTo>
                  <a:lnTo>
                    <a:pt x="38100" y="0"/>
                  </a:lnTo>
                </a:path>
              </a:pathLst>
            </a:custGeom>
            <a:ln w="7591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3531451" y="3245129"/>
              <a:ext cx="203200" cy="38100"/>
            </a:xfrm>
            <a:custGeom>
              <a:avLst/>
              <a:gdLst/>
              <a:ahLst/>
              <a:cxnLst/>
              <a:rect l="l" t="t" r="r" b="b"/>
              <a:pathLst>
                <a:path w="203200" h="38100">
                  <a:moveTo>
                    <a:pt x="25400" y="0"/>
                  </a:moveTo>
                  <a:lnTo>
                    <a:pt x="0" y="19050"/>
                  </a:lnTo>
                  <a:lnTo>
                    <a:pt x="25400" y="38100"/>
                  </a:lnTo>
                  <a:lnTo>
                    <a:pt x="25400" y="0"/>
                  </a:lnTo>
                  <a:close/>
                </a:path>
                <a:path w="203200" h="38100">
                  <a:moveTo>
                    <a:pt x="177802" y="0"/>
                  </a:moveTo>
                  <a:lnTo>
                    <a:pt x="177802" y="38100"/>
                  </a:lnTo>
                  <a:lnTo>
                    <a:pt x="203202" y="19050"/>
                  </a:lnTo>
                  <a:lnTo>
                    <a:pt x="177802" y="0"/>
                  </a:lnTo>
                  <a:close/>
                </a:path>
              </a:pathLst>
            </a:custGeom>
            <a:solidFill>
              <a:srgbClr val="D6D6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3607651" y="3264179"/>
              <a:ext cx="50800" cy="25400"/>
            </a:xfrm>
            <a:custGeom>
              <a:avLst/>
              <a:gdLst/>
              <a:ahLst/>
              <a:cxnLst/>
              <a:rect l="l" t="t" r="r" b="b"/>
              <a:pathLst>
                <a:path w="50800" h="25400">
                  <a:moveTo>
                    <a:pt x="12700" y="0"/>
                  </a:moveTo>
                  <a:lnTo>
                    <a:pt x="50800" y="0"/>
                  </a:lnTo>
                </a:path>
                <a:path w="50800" h="25400">
                  <a:moveTo>
                    <a:pt x="0" y="12700"/>
                  </a:moveTo>
                  <a:lnTo>
                    <a:pt x="38100" y="12700"/>
                  </a:lnTo>
                </a:path>
                <a:path w="50800" h="25400">
                  <a:moveTo>
                    <a:pt x="12700" y="25400"/>
                  </a:moveTo>
                  <a:lnTo>
                    <a:pt x="50800" y="25400"/>
                  </a:lnTo>
                </a:path>
              </a:pathLst>
            </a:custGeom>
            <a:ln w="7591">
              <a:solidFill>
                <a:srgbClr val="D6D6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3891319" y="3251479"/>
              <a:ext cx="38100" cy="12700"/>
            </a:xfrm>
            <a:custGeom>
              <a:avLst/>
              <a:gdLst/>
              <a:ahLst/>
              <a:cxnLst/>
              <a:rect l="l" t="t" r="r" b="b"/>
              <a:pathLst>
                <a:path w="38100" h="12700">
                  <a:moveTo>
                    <a:pt x="0" y="0"/>
                  </a:moveTo>
                  <a:lnTo>
                    <a:pt x="38100" y="0"/>
                  </a:lnTo>
                </a:path>
                <a:path w="38100" h="12700">
                  <a:moveTo>
                    <a:pt x="0" y="12700"/>
                  </a:moveTo>
                  <a:lnTo>
                    <a:pt x="38100" y="12700"/>
                  </a:lnTo>
                </a:path>
              </a:pathLst>
            </a:custGeom>
            <a:ln w="7591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3802418" y="3245129"/>
              <a:ext cx="203200" cy="38100"/>
            </a:xfrm>
            <a:custGeom>
              <a:avLst/>
              <a:gdLst/>
              <a:ahLst/>
              <a:cxnLst/>
              <a:rect l="l" t="t" r="r" b="b"/>
              <a:pathLst>
                <a:path w="203200" h="38100">
                  <a:moveTo>
                    <a:pt x="25400" y="0"/>
                  </a:moveTo>
                  <a:lnTo>
                    <a:pt x="0" y="19050"/>
                  </a:lnTo>
                  <a:lnTo>
                    <a:pt x="25400" y="38100"/>
                  </a:lnTo>
                  <a:lnTo>
                    <a:pt x="25400" y="0"/>
                  </a:lnTo>
                  <a:close/>
                </a:path>
                <a:path w="203200" h="38100">
                  <a:moveTo>
                    <a:pt x="177802" y="0"/>
                  </a:moveTo>
                  <a:lnTo>
                    <a:pt x="177802" y="38100"/>
                  </a:lnTo>
                  <a:lnTo>
                    <a:pt x="203202" y="19050"/>
                  </a:lnTo>
                  <a:lnTo>
                    <a:pt x="177802" y="0"/>
                  </a:lnTo>
                  <a:close/>
                </a:path>
              </a:pathLst>
            </a:custGeom>
            <a:solidFill>
              <a:srgbClr val="D6D6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3878619" y="3276879"/>
              <a:ext cx="50800" cy="12700"/>
            </a:xfrm>
            <a:custGeom>
              <a:avLst/>
              <a:gdLst/>
              <a:ahLst/>
              <a:cxnLst/>
              <a:rect l="l" t="t" r="r" b="b"/>
              <a:pathLst>
                <a:path w="50800" h="12700">
                  <a:moveTo>
                    <a:pt x="0" y="0"/>
                  </a:moveTo>
                  <a:lnTo>
                    <a:pt x="38100" y="0"/>
                  </a:lnTo>
                </a:path>
                <a:path w="50800" h="12700">
                  <a:moveTo>
                    <a:pt x="12700" y="12700"/>
                  </a:moveTo>
                  <a:lnTo>
                    <a:pt x="50800" y="12700"/>
                  </a:lnTo>
                </a:path>
              </a:pathLst>
            </a:custGeom>
            <a:ln w="7591">
              <a:solidFill>
                <a:srgbClr val="D6D6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4149586" y="3251479"/>
              <a:ext cx="50800" cy="38100"/>
            </a:xfrm>
            <a:custGeom>
              <a:avLst/>
              <a:gdLst/>
              <a:ahLst/>
              <a:cxnLst/>
              <a:rect l="l" t="t" r="r" b="b"/>
              <a:pathLst>
                <a:path w="50800" h="38100">
                  <a:moveTo>
                    <a:pt x="12700" y="0"/>
                  </a:moveTo>
                  <a:lnTo>
                    <a:pt x="50800" y="0"/>
                  </a:lnTo>
                </a:path>
                <a:path w="50800" h="38100">
                  <a:moveTo>
                    <a:pt x="12700" y="12700"/>
                  </a:moveTo>
                  <a:lnTo>
                    <a:pt x="50800" y="12700"/>
                  </a:lnTo>
                </a:path>
                <a:path w="50800" h="38100">
                  <a:moveTo>
                    <a:pt x="0" y="25400"/>
                  </a:moveTo>
                  <a:lnTo>
                    <a:pt x="38100" y="25400"/>
                  </a:lnTo>
                </a:path>
                <a:path w="50800" h="38100">
                  <a:moveTo>
                    <a:pt x="12700" y="38100"/>
                  </a:moveTo>
                  <a:lnTo>
                    <a:pt x="50800" y="38100"/>
                  </a:lnTo>
                </a:path>
              </a:pathLst>
            </a:custGeom>
            <a:ln w="7591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4451033" y="3269259"/>
              <a:ext cx="20320" cy="20320"/>
            </a:xfrm>
            <a:custGeom>
              <a:avLst/>
              <a:gdLst/>
              <a:ahLst/>
              <a:cxnLst/>
              <a:rect l="l" t="t" r="r" b="b"/>
              <a:pathLst>
                <a:path w="20320" h="20320">
                  <a:moveTo>
                    <a:pt x="0" y="0"/>
                  </a:moveTo>
                  <a:lnTo>
                    <a:pt x="20320" y="20320"/>
                  </a:lnTo>
                </a:path>
              </a:pathLst>
            </a:custGeom>
            <a:ln w="7591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4423969" y="3242764"/>
              <a:ext cx="30480" cy="30480"/>
            </a:xfrm>
            <a:custGeom>
              <a:avLst/>
              <a:gdLst/>
              <a:ahLst/>
              <a:cxnLst/>
              <a:rect l="l" t="t" r="r" b="b"/>
              <a:pathLst>
                <a:path w="30479" h="30479">
                  <a:moveTo>
                    <a:pt x="30366" y="15183"/>
                  </a:moveTo>
                  <a:lnTo>
                    <a:pt x="30366" y="6797"/>
                  </a:lnTo>
                  <a:lnTo>
                    <a:pt x="23568" y="0"/>
                  </a:lnTo>
                  <a:lnTo>
                    <a:pt x="15183" y="0"/>
                  </a:lnTo>
                  <a:lnTo>
                    <a:pt x="6797" y="0"/>
                  </a:lnTo>
                  <a:lnTo>
                    <a:pt x="0" y="6797"/>
                  </a:lnTo>
                  <a:lnTo>
                    <a:pt x="0" y="15183"/>
                  </a:lnTo>
                  <a:lnTo>
                    <a:pt x="0" y="23568"/>
                  </a:lnTo>
                  <a:lnTo>
                    <a:pt x="6797" y="30366"/>
                  </a:lnTo>
                  <a:lnTo>
                    <a:pt x="15183" y="30366"/>
                  </a:lnTo>
                  <a:lnTo>
                    <a:pt x="23568" y="30366"/>
                  </a:lnTo>
                  <a:lnTo>
                    <a:pt x="30366" y="23568"/>
                  </a:lnTo>
                  <a:lnTo>
                    <a:pt x="30366" y="15183"/>
                  </a:lnTo>
                  <a:close/>
                </a:path>
              </a:pathLst>
            </a:custGeom>
            <a:ln w="5060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4329112" y="3238778"/>
              <a:ext cx="233679" cy="50800"/>
            </a:xfrm>
            <a:custGeom>
              <a:avLst/>
              <a:gdLst/>
              <a:ahLst/>
              <a:cxnLst/>
              <a:rect l="l" t="t" r="r" b="b"/>
              <a:pathLst>
                <a:path w="233679" h="50800">
                  <a:moveTo>
                    <a:pt x="40640" y="50800"/>
                  </a:moveTo>
                  <a:lnTo>
                    <a:pt x="50400" y="48796"/>
                  </a:lnTo>
                  <a:lnTo>
                    <a:pt x="58488" y="43339"/>
                  </a:lnTo>
                  <a:lnTo>
                    <a:pt x="64002" y="35262"/>
                  </a:lnTo>
                  <a:lnTo>
                    <a:pt x="66040" y="25400"/>
                  </a:lnTo>
                  <a:lnTo>
                    <a:pt x="64036" y="15537"/>
                  </a:lnTo>
                  <a:lnTo>
                    <a:pt x="58579" y="7461"/>
                  </a:lnTo>
                  <a:lnTo>
                    <a:pt x="50502" y="2004"/>
                  </a:lnTo>
                  <a:lnTo>
                    <a:pt x="40640" y="0"/>
                  </a:lnTo>
                  <a:lnTo>
                    <a:pt x="30778" y="2004"/>
                  </a:lnTo>
                  <a:lnTo>
                    <a:pt x="22701" y="7461"/>
                  </a:lnTo>
                  <a:lnTo>
                    <a:pt x="17244" y="15537"/>
                  </a:lnTo>
                  <a:lnTo>
                    <a:pt x="15240" y="25400"/>
                  </a:lnTo>
                </a:path>
                <a:path w="233679" h="50800">
                  <a:moveTo>
                    <a:pt x="30480" y="17780"/>
                  </a:moveTo>
                  <a:lnTo>
                    <a:pt x="15240" y="30480"/>
                  </a:lnTo>
                  <a:lnTo>
                    <a:pt x="0" y="17780"/>
                  </a:lnTo>
                </a:path>
                <a:path w="233679" h="50800">
                  <a:moveTo>
                    <a:pt x="193042" y="50800"/>
                  </a:moveTo>
                  <a:lnTo>
                    <a:pt x="183179" y="48796"/>
                  </a:lnTo>
                  <a:lnTo>
                    <a:pt x="175103" y="43339"/>
                  </a:lnTo>
                  <a:lnTo>
                    <a:pt x="169646" y="35262"/>
                  </a:lnTo>
                  <a:lnTo>
                    <a:pt x="167642" y="25400"/>
                  </a:lnTo>
                  <a:lnTo>
                    <a:pt x="169646" y="15537"/>
                  </a:lnTo>
                  <a:lnTo>
                    <a:pt x="175103" y="7461"/>
                  </a:lnTo>
                  <a:lnTo>
                    <a:pt x="183179" y="2004"/>
                  </a:lnTo>
                  <a:lnTo>
                    <a:pt x="193042" y="0"/>
                  </a:lnTo>
                  <a:lnTo>
                    <a:pt x="202904" y="2004"/>
                  </a:lnTo>
                  <a:lnTo>
                    <a:pt x="210981" y="7461"/>
                  </a:lnTo>
                  <a:lnTo>
                    <a:pt x="216438" y="15537"/>
                  </a:lnTo>
                  <a:lnTo>
                    <a:pt x="218442" y="25400"/>
                  </a:lnTo>
                </a:path>
                <a:path w="233679" h="50800">
                  <a:moveTo>
                    <a:pt x="233682" y="17780"/>
                  </a:moveTo>
                  <a:lnTo>
                    <a:pt x="218442" y="30480"/>
                  </a:lnTo>
                  <a:lnTo>
                    <a:pt x="203202" y="17780"/>
                  </a:lnTo>
                </a:path>
              </a:pathLst>
            </a:custGeom>
            <a:ln w="5060">
              <a:solidFill>
                <a:srgbClr val="ADADE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0" y="3333864"/>
              <a:ext cx="2304415" cy="122555"/>
            </a:xfrm>
            <a:custGeom>
              <a:avLst/>
              <a:gdLst/>
              <a:ahLst/>
              <a:cxnLst/>
              <a:rect l="l" t="t" r="r" b="b"/>
              <a:pathLst>
                <a:path w="2304415" h="122554">
                  <a:moveTo>
                    <a:pt x="2303995" y="0"/>
                  </a:moveTo>
                  <a:lnTo>
                    <a:pt x="0" y="0"/>
                  </a:lnTo>
                  <a:lnTo>
                    <a:pt x="0" y="122186"/>
                  </a:lnTo>
                  <a:lnTo>
                    <a:pt x="2303995" y="122186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2303995" y="3333864"/>
              <a:ext cx="2304415" cy="122555"/>
            </a:xfrm>
            <a:custGeom>
              <a:avLst/>
              <a:gdLst/>
              <a:ahLst/>
              <a:cxnLst/>
              <a:rect l="l" t="t" r="r" b="b"/>
              <a:pathLst>
                <a:path w="2304415" h="122554">
                  <a:moveTo>
                    <a:pt x="2303995" y="0"/>
                  </a:moveTo>
                  <a:lnTo>
                    <a:pt x="0" y="0"/>
                  </a:lnTo>
                  <a:lnTo>
                    <a:pt x="0" y="122186"/>
                  </a:lnTo>
                  <a:lnTo>
                    <a:pt x="2303995" y="122186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/>
          <p:nvPr/>
        </p:nvSpPr>
        <p:spPr>
          <a:xfrm>
            <a:off x="0" y="50"/>
            <a:ext cx="2304415" cy="554990"/>
          </a:xfrm>
          <a:custGeom>
            <a:avLst/>
            <a:gdLst/>
            <a:ahLst/>
            <a:cxnLst/>
            <a:rect l="l" t="t" r="r" b="b"/>
            <a:pathLst>
              <a:path w="2304415" h="554990">
                <a:moveTo>
                  <a:pt x="2303995" y="0"/>
                </a:moveTo>
                <a:lnTo>
                  <a:pt x="0" y="0"/>
                </a:lnTo>
                <a:lnTo>
                  <a:pt x="0" y="554469"/>
                </a:lnTo>
                <a:lnTo>
                  <a:pt x="2303995" y="554469"/>
                </a:lnTo>
                <a:lnTo>
                  <a:pt x="230399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303995" y="50"/>
            <a:ext cx="2304415" cy="554990"/>
          </a:xfrm>
          <a:custGeom>
            <a:avLst/>
            <a:gdLst/>
            <a:ahLst/>
            <a:cxnLst/>
            <a:rect l="l" t="t" r="r" b="b"/>
            <a:pathLst>
              <a:path w="2304415" h="554990">
                <a:moveTo>
                  <a:pt x="2303995" y="0"/>
                </a:moveTo>
                <a:lnTo>
                  <a:pt x="0" y="0"/>
                </a:lnTo>
                <a:lnTo>
                  <a:pt x="0" y="554469"/>
                </a:lnTo>
                <a:lnTo>
                  <a:pt x="2303995" y="554469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4" name="object 2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551992"/>
            <a:ext cx="4607940" cy="50609"/>
          </a:xfrm>
          <a:prstGeom prst="rect">
            <a:avLst/>
          </a:prstGeom>
        </p:spPr>
      </p:pic>
      <p:sp>
        <p:nvSpPr>
          <p:cNvPr id="25" name="object 25"/>
          <p:cNvSpPr txBox="1"/>
          <p:nvPr/>
        </p:nvSpPr>
        <p:spPr>
          <a:xfrm>
            <a:off x="362534" y="1362697"/>
            <a:ext cx="3883025" cy="838835"/>
          </a:xfrm>
          <a:prstGeom prst="rect">
            <a:avLst/>
          </a:prstGeom>
          <a:solidFill>
            <a:srgbClr val="F2F2F2"/>
          </a:solidFill>
          <a:ln w="5060">
            <a:solidFill>
              <a:srgbClr val="BFBFBF"/>
            </a:solidFill>
          </a:ln>
        </p:spPr>
        <p:txBody>
          <a:bodyPr vert="horz" wrap="square" lIns="0" tIns="53975" rIns="0" bIns="0" rtlCol="0">
            <a:spAutoFit/>
          </a:bodyPr>
          <a:lstStyle/>
          <a:p>
            <a:pPr marL="128905">
              <a:lnSpc>
                <a:spcPct val="100000"/>
              </a:lnSpc>
              <a:spcBef>
                <a:spcPts val="425"/>
              </a:spcBef>
            </a:pPr>
            <a:r>
              <a:rPr sz="900" b="1" spc="70" dirty="0">
                <a:solidFill>
                  <a:srgbClr val="007F00"/>
                </a:solidFill>
                <a:latin typeface="Times New Roman"/>
                <a:cs typeface="Times New Roman"/>
              </a:rPr>
              <a:t>function</a:t>
            </a:r>
            <a:r>
              <a:rPr sz="900" b="1" spc="210" dirty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z="900" spc="20" dirty="0">
                <a:latin typeface="SimSun"/>
                <a:cs typeface="SimSun"/>
              </a:rPr>
              <a:t>currentYear()</a:t>
            </a:r>
            <a:r>
              <a:rPr sz="900" spc="-15" dirty="0">
                <a:latin typeface="SimSun"/>
                <a:cs typeface="SimSun"/>
              </a:rPr>
              <a:t> </a:t>
            </a:r>
            <a:r>
              <a:rPr sz="900" spc="20" dirty="0">
                <a:latin typeface="SimSun"/>
                <a:cs typeface="SimSun"/>
              </a:rPr>
              <a:t>{</a:t>
            </a:r>
            <a:endParaRPr sz="900" dirty="0">
              <a:latin typeface="SimSun"/>
              <a:cs typeface="SimSun"/>
            </a:endParaRPr>
          </a:p>
          <a:p>
            <a:pPr marL="248285">
              <a:lnSpc>
                <a:spcPct val="100000"/>
              </a:lnSpc>
              <a:spcBef>
                <a:spcPts val="20"/>
              </a:spcBef>
            </a:pPr>
            <a:r>
              <a:rPr sz="900" b="1" spc="50" dirty="0">
                <a:solidFill>
                  <a:srgbClr val="007F00"/>
                </a:solidFill>
                <a:latin typeface="Times New Roman"/>
                <a:cs typeface="Times New Roman"/>
              </a:rPr>
              <a:t>return</a:t>
            </a:r>
            <a:r>
              <a:rPr sz="900" b="1" spc="225" dirty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z="900" b="1" spc="-50" dirty="0">
                <a:solidFill>
                  <a:srgbClr val="007F00"/>
                </a:solidFill>
                <a:latin typeface="Times New Roman"/>
                <a:cs typeface="Times New Roman"/>
              </a:rPr>
              <a:t>new</a:t>
            </a:r>
            <a:r>
              <a:rPr sz="900" b="1" spc="55" dirty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z="900" spc="20" dirty="0">
                <a:solidFill>
                  <a:srgbClr val="007F00"/>
                </a:solidFill>
                <a:latin typeface="SimSun"/>
                <a:cs typeface="SimSun"/>
              </a:rPr>
              <a:t>Date</a:t>
            </a:r>
            <a:r>
              <a:rPr sz="900" spc="20" dirty="0">
                <a:latin typeface="SimSun"/>
                <a:cs typeface="SimSun"/>
              </a:rPr>
              <a:t>().getFullYear();</a:t>
            </a:r>
            <a:endParaRPr sz="900" dirty="0">
              <a:latin typeface="SimSun"/>
              <a:cs typeface="SimSun"/>
            </a:endParaRPr>
          </a:p>
          <a:p>
            <a:pPr marL="128905">
              <a:lnSpc>
                <a:spcPct val="100000"/>
              </a:lnSpc>
              <a:spcBef>
                <a:spcPts val="15"/>
              </a:spcBef>
            </a:pPr>
            <a:r>
              <a:rPr sz="900" spc="20" dirty="0">
                <a:latin typeface="SimSun"/>
                <a:cs typeface="SimSun"/>
              </a:rPr>
              <a:t>}</a:t>
            </a:r>
            <a:endParaRPr sz="900" dirty="0">
              <a:latin typeface="SimSun"/>
              <a:cs typeface="SimSu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850" dirty="0">
              <a:latin typeface="SimSun"/>
              <a:cs typeface="SimSun"/>
            </a:endParaRPr>
          </a:p>
          <a:p>
            <a:pPr marL="128905">
              <a:lnSpc>
                <a:spcPct val="100000"/>
              </a:lnSpc>
            </a:pPr>
            <a:r>
              <a:rPr sz="900" spc="20" dirty="0">
                <a:latin typeface="SimSun"/>
                <a:cs typeface="SimSun"/>
              </a:rPr>
              <a:t>console.log(currentYear());</a:t>
            </a:r>
            <a:endParaRPr sz="900" dirty="0">
              <a:latin typeface="SimSun"/>
              <a:cs typeface="SimSu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399296" y="3319340"/>
            <a:ext cx="387350" cy="134620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5"/>
              </a:spcBef>
            </a:pPr>
            <a:r>
              <a:rPr sz="600" b="1" spc="-20" dirty="0">
                <a:solidFill>
                  <a:srgbClr val="FFFFFF"/>
                </a:solidFill>
                <a:latin typeface="Arial"/>
                <a:cs typeface="Arial"/>
                <a:hlinkClick r:id="rId3" action="ppaction://hlinksldjump"/>
              </a:rPr>
              <a:t>JavaScript</a:t>
            </a:r>
            <a:endParaRPr sz="600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50"/>
            <a:ext cx="2304415" cy="554990"/>
          </a:xfrm>
          <a:custGeom>
            <a:avLst/>
            <a:gdLst/>
            <a:ahLst/>
            <a:cxnLst/>
            <a:rect l="l" t="t" r="r" b="b"/>
            <a:pathLst>
              <a:path w="2304415" h="554990">
                <a:moveTo>
                  <a:pt x="2303995" y="0"/>
                </a:moveTo>
                <a:lnTo>
                  <a:pt x="0" y="0"/>
                </a:lnTo>
                <a:lnTo>
                  <a:pt x="0" y="554469"/>
                </a:lnTo>
                <a:lnTo>
                  <a:pt x="2303995" y="554469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551991"/>
            <a:ext cx="4607940" cy="30878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54698" y="549475"/>
            <a:ext cx="141986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210" dirty="0">
                <a:solidFill>
                  <a:srgbClr val="FFFFFF"/>
                </a:solidFill>
                <a:latin typeface="Georgia"/>
                <a:cs typeface="Georgia"/>
              </a:rPr>
              <a:t>P</a:t>
            </a:r>
            <a:r>
              <a:rPr sz="1400" cap="small" spc="55" dirty="0">
                <a:solidFill>
                  <a:srgbClr val="FFFFFF"/>
                </a:solidFill>
                <a:latin typeface="Georgia"/>
                <a:cs typeface="Georgia"/>
              </a:rPr>
              <a:t>r</a:t>
            </a:r>
            <a:r>
              <a:rPr sz="1400" cap="small" spc="95" dirty="0">
                <a:solidFill>
                  <a:srgbClr val="FFFFFF"/>
                </a:solidFill>
                <a:latin typeface="Georgia"/>
                <a:cs typeface="Georgia"/>
              </a:rPr>
              <a:t>ocvi</a:t>
            </a:r>
            <a:r>
              <a:rPr sz="1400" spc="210" dirty="0">
                <a:solidFill>
                  <a:srgbClr val="FFFFFF"/>
                </a:solidFill>
                <a:latin typeface="Georgia"/>
                <a:cs typeface="Georgia"/>
              </a:rPr>
              <a:t>č</a:t>
            </a:r>
            <a:r>
              <a:rPr sz="1400" cap="small" spc="55" dirty="0">
                <a:solidFill>
                  <a:srgbClr val="FFFFFF"/>
                </a:solidFill>
                <a:latin typeface="Georgia"/>
                <a:cs typeface="Georgia"/>
              </a:rPr>
              <a:t>o</a:t>
            </a:r>
            <a:r>
              <a:rPr sz="1400" cap="small" spc="15" dirty="0">
                <a:solidFill>
                  <a:srgbClr val="FFFFFF"/>
                </a:solidFill>
                <a:latin typeface="Georgia"/>
                <a:cs typeface="Georgia"/>
              </a:rPr>
              <a:t>v</a:t>
            </a:r>
            <a:r>
              <a:rPr sz="1400" cap="small" spc="85" dirty="0">
                <a:solidFill>
                  <a:srgbClr val="FFFFFF"/>
                </a:solidFill>
                <a:latin typeface="Georgia"/>
                <a:cs typeface="Georgia"/>
              </a:rPr>
              <a:t>án</a:t>
            </a:r>
            <a:r>
              <a:rPr sz="1400" spc="20" dirty="0">
                <a:solidFill>
                  <a:srgbClr val="FFFFFF"/>
                </a:solidFill>
                <a:latin typeface="Georgia"/>
                <a:cs typeface="Georgia"/>
              </a:rPr>
              <a:t>í</a:t>
            </a:r>
            <a:r>
              <a:rPr sz="140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spc="-13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dirty="0">
                <a:solidFill>
                  <a:srgbClr val="FFFFFF"/>
                </a:solidFill>
                <a:latin typeface="Georgia"/>
                <a:cs typeface="Georgia"/>
              </a:rPr>
              <a:t>4</a:t>
            </a:r>
            <a:endParaRPr sz="1400">
              <a:latin typeface="Georgia"/>
              <a:cs typeface="Georgia"/>
            </a:endParaRPr>
          </a:p>
        </p:txBody>
      </p:sp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2615" y="1448688"/>
            <a:ext cx="65201" cy="65201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02615" y="1810550"/>
            <a:ext cx="65201" cy="65201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92378" y="2000364"/>
            <a:ext cx="52527" cy="52527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792378" y="2152192"/>
            <a:ext cx="52527" cy="52527"/>
          </a:xfrm>
          <a:prstGeom prst="rect">
            <a:avLst/>
          </a:prstGeom>
        </p:spPr>
      </p:pic>
      <p:sp>
        <p:nvSpPr>
          <p:cNvPr id="11" name="object 11"/>
          <p:cNvSpPr txBox="1"/>
          <p:nvPr/>
        </p:nvSpPr>
        <p:spPr>
          <a:xfrm>
            <a:off x="624395" y="1365172"/>
            <a:ext cx="3547110" cy="1250983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30" dirty="0">
                <a:latin typeface="Tahoma"/>
                <a:cs typeface="Tahoma"/>
              </a:rPr>
              <a:t>Vytvořte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30" dirty="0">
                <a:latin typeface="Tahoma"/>
                <a:cs typeface="Tahoma"/>
              </a:rPr>
              <a:t>funkci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15" dirty="0">
                <a:latin typeface="SimSun"/>
                <a:cs typeface="SimSun"/>
              </a:rPr>
              <a:t>isLeapYear</a:t>
            </a:r>
            <a:r>
              <a:rPr sz="1100" spc="15" dirty="0">
                <a:latin typeface="Tahoma"/>
                <a:cs typeface="Tahoma"/>
              </a:rPr>
              <a:t>, </a:t>
            </a:r>
            <a:r>
              <a:rPr sz="1100" spc="-35" dirty="0" err="1">
                <a:latin typeface="Tahoma"/>
                <a:cs typeface="Tahoma"/>
              </a:rPr>
              <a:t>která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u="sng" spc="-20" dirty="0" err="1">
                <a:latin typeface="Tahoma"/>
                <a:cs typeface="Tahoma"/>
              </a:rPr>
              <a:t>vrátí</a:t>
            </a:r>
            <a:r>
              <a:rPr lang="sk-SK" sz="1100" spc="-20" dirty="0">
                <a:latin typeface="Tahoma"/>
                <a:cs typeface="Tahoma"/>
              </a:rPr>
              <a:t> (</a:t>
            </a:r>
            <a:r>
              <a:rPr lang="sk-SK" sz="1100" spc="-20" dirty="0" err="1">
                <a:latin typeface="Tahoma"/>
                <a:cs typeface="Tahoma"/>
              </a:rPr>
              <a:t>return</a:t>
            </a:r>
            <a:r>
              <a:rPr lang="sk-SK" sz="1100" spc="-20" dirty="0">
                <a:latin typeface="Tahoma"/>
                <a:cs typeface="Tahoma"/>
              </a:rPr>
              <a:t>)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25" dirty="0">
                <a:latin typeface="Tahoma"/>
                <a:cs typeface="Tahoma"/>
              </a:rPr>
              <a:t>jestli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60" dirty="0">
                <a:latin typeface="Tahoma"/>
                <a:cs typeface="Tahoma"/>
              </a:rPr>
              <a:t>je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u="sng" spc="-50" dirty="0">
                <a:latin typeface="Tahoma"/>
                <a:cs typeface="Tahoma"/>
              </a:rPr>
              <a:t>argument</a:t>
            </a:r>
            <a:r>
              <a:rPr lang="sk-SK" sz="1100" spc="-50" dirty="0">
                <a:latin typeface="Tahoma"/>
                <a:cs typeface="Tahoma"/>
              </a:rPr>
              <a:t> </a:t>
            </a:r>
            <a:r>
              <a:rPr sz="1100" spc="20" dirty="0">
                <a:latin typeface="SimSun"/>
                <a:cs typeface="SimSun"/>
              </a:rPr>
              <a:t>YEAR</a:t>
            </a:r>
            <a:r>
              <a:rPr sz="1100" spc="-190" dirty="0">
                <a:latin typeface="SimSun"/>
                <a:cs typeface="SimSun"/>
              </a:rPr>
              <a:t> </a:t>
            </a:r>
            <a:r>
              <a:rPr sz="1100" spc="-75" dirty="0">
                <a:latin typeface="Tahoma"/>
                <a:cs typeface="Tahoma"/>
              </a:rPr>
              <a:t>p</a:t>
            </a:r>
            <a:r>
              <a:rPr sz="1100" spc="-45" dirty="0">
                <a:latin typeface="Tahoma"/>
                <a:cs typeface="Tahoma"/>
              </a:rPr>
              <a:t>řestupný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30" dirty="0">
                <a:latin typeface="Tahoma"/>
                <a:cs typeface="Tahoma"/>
              </a:rPr>
              <a:t>rok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65" dirty="0">
                <a:latin typeface="Tahoma"/>
                <a:cs typeface="Tahoma"/>
              </a:rPr>
              <a:t>ne</a:t>
            </a:r>
            <a:r>
              <a:rPr sz="1100" spc="-35" dirty="0">
                <a:latin typeface="Tahoma"/>
                <a:cs typeface="Tahoma"/>
              </a:rPr>
              <a:t>b</a:t>
            </a:r>
            <a:r>
              <a:rPr sz="1100" spc="-55" dirty="0">
                <a:latin typeface="Tahoma"/>
                <a:cs typeface="Tahoma"/>
              </a:rPr>
              <a:t>o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75" dirty="0">
                <a:latin typeface="Tahoma"/>
                <a:cs typeface="Tahoma"/>
              </a:rPr>
              <a:t>ne</a:t>
            </a:r>
            <a:endParaRPr sz="1100" dirty="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75"/>
              </a:spcBef>
            </a:pPr>
            <a:r>
              <a:rPr sz="1100" spc="-20" dirty="0">
                <a:latin typeface="Tahoma"/>
                <a:cs typeface="Tahoma"/>
              </a:rPr>
              <a:t>Můžete </a:t>
            </a:r>
            <a:r>
              <a:rPr sz="1100" spc="-30" dirty="0">
                <a:latin typeface="Tahoma"/>
                <a:cs typeface="Tahoma"/>
              </a:rPr>
              <a:t>použít:</a:t>
            </a:r>
            <a:endParaRPr sz="1100" dirty="0">
              <a:latin typeface="Tahoma"/>
              <a:cs typeface="Tahoma"/>
            </a:endParaRPr>
          </a:p>
          <a:p>
            <a:pPr marL="289560" marR="1597025">
              <a:lnSpc>
                <a:spcPct val="100000"/>
              </a:lnSpc>
              <a:spcBef>
                <a:spcPts val="175"/>
              </a:spcBef>
            </a:pPr>
            <a:r>
              <a:rPr sz="1000" spc="-35" dirty="0">
                <a:latin typeface="Tahoma"/>
                <a:cs typeface="Tahoma"/>
              </a:rPr>
              <a:t>logické</a:t>
            </a:r>
            <a:r>
              <a:rPr sz="1000" spc="10" dirty="0">
                <a:latin typeface="Tahoma"/>
                <a:cs typeface="Tahoma"/>
              </a:rPr>
              <a:t> </a:t>
            </a:r>
            <a:r>
              <a:rPr sz="1000" spc="-50" dirty="0">
                <a:latin typeface="Tahoma"/>
                <a:cs typeface="Tahoma"/>
              </a:rPr>
              <a:t>a</a:t>
            </a:r>
            <a:r>
              <a:rPr sz="1000" spc="10" dirty="0">
                <a:latin typeface="Tahoma"/>
                <a:cs typeface="Tahoma"/>
              </a:rPr>
              <a:t> </a:t>
            </a:r>
            <a:r>
              <a:rPr sz="1000" spc="-35" dirty="0">
                <a:latin typeface="Tahoma"/>
                <a:cs typeface="Tahoma"/>
              </a:rPr>
              <a:t>matematické</a:t>
            </a:r>
            <a:r>
              <a:rPr sz="1000" spc="10" dirty="0">
                <a:latin typeface="Tahoma"/>
                <a:cs typeface="Tahoma"/>
              </a:rPr>
              <a:t> </a:t>
            </a:r>
            <a:r>
              <a:rPr sz="1000" spc="-40" dirty="0">
                <a:latin typeface="Tahoma"/>
                <a:cs typeface="Tahoma"/>
              </a:rPr>
              <a:t>oprátory </a:t>
            </a:r>
            <a:r>
              <a:rPr sz="1000" spc="-295" dirty="0">
                <a:latin typeface="Tahoma"/>
                <a:cs typeface="Tahoma"/>
              </a:rPr>
              <a:t> </a:t>
            </a:r>
            <a:r>
              <a:rPr sz="1000" spc="-30" dirty="0">
                <a:latin typeface="Tahoma"/>
                <a:cs typeface="Tahoma"/>
              </a:rPr>
              <a:t>podmínky</a:t>
            </a:r>
            <a:r>
              <a:rPr sz="1000" spc="15" dirty="0">
                <a:latin typeface="Tahoma"/>
                <a:cs typeface="Tahoma"/>
              </a:rPr>
              <a:t> </a:t>
            </a:r>
            <a:r>
              <a:rPr sz="1000" spc="20" dirty="0">
                <a:latin typeface="SimSun"/>
                <a:cs typeface="SimSun"/>
              </a:rPr>
              <a:t>if,</a:t>
            </a:r>
            <a:r>
              <a:rPr sz="1000" spc="15" dirty="0">
                <a:latin typeface="SimSun"/>
                <a:cs typeface="SimSun"/>
              </a:rPr>
              <a:t> </a:t>
            </a:r>
            <a:r>
              <a:rPr sz="1000" spc="20" dirty="0">
                <a:latin typeface="SimSun"/>
                <a:cs typeface="SimSun"/>
              </a:rPr>
              <a:t>else</a:t>
            </a:r>
            <a:endParaRPr sz="1000" dirty="0">
              <a:latin typeface="SimSun"/>
              <a:cs typeface="SimSun"/>
            </a:endParaRPr>
          </a:p>
          <a:p>
            <a:pPr marL="12700" marR="5080">
              <a:lnSpc>
                <a:spcPct val="102600"/>
              </a:lnSpc>
              <a:spcBef>
                <a:spcPts val="315"/>
              </a:spcBef>
            </a:pPr>
            <a:r>
              <a:rPr sz="1100" spc="-40" dirty="0">
                <a:latin typeface="Tahoma"/>
                <a:cs typeface="Tahoma"/>
              </a:rPr>
              <a:t>Bonus:</a:t>
            </a:r>
            <a:r>
              <a:rPr sz="1100" spc="135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pokud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není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zadaný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argument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10" dirty="0">
                <a:latin typeface="SimSun"/>
                <a:cs typeface="SimSun"/>
              </a:rPr>
              <a:t>YEAR</a:t>
            </a:r>
            <a:r>
              <a:rPr sz="1100" spc="10" dirty="0">
                <a:latin typeface="Tahoma"/>
                <a:cs typeface="Tahoma"/>
              </a:rPr>
              <a:t>,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30" dirty="0">
                <a:latin typeface="Tahoma"/>
                <a:cs typeface="Tahoma"/>
              </a:rPr>
              <a:t>použijte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25" dirty="0">
                <a:latin typeface="Tahoma"/>
                <a:cs typeface="Tahoma"/>
              </a:rPr>
              <a:t>aktuální </a:t>
            </a:r>
            <a:r>
              <a:rPr sz="1100" spc="-330" dirty="0">
                <a:latin typeface="Tahoma"/>
                <a:cs typeface="Tahoma"/>
              </a:rPr>
              <a:t> </a:t>
            </a:r>
            <a:r>
              <a:rPr sz="1100" spc="-30" dirty="0">
                <a:latin typeface="Tahoma"/>
                <a:cs typeface="Tahoma"/>
              </a:rPr>
              <a:t>rok</a:t>
            </a:r>
            <a:endParaRPr sz="1100" dirty="0">
              <a:latin typeface="Tahoma"/>
              <a:cs typeface="Tahoma"/>
            </a:endParaRPr>
          </a:p>
        </p:txBody>
      </p:sp>
      <p:pic>
        <p:nvPicPr>
          <p:cNvPr id="12" name="object 1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2615" y="2349550"/>
            <a:ext cx="65201" cy="65201"/>
          </a:xfrm>
          <a:prstGeom prst="rect">
            <a:avLst/>
          </a:prstGeom>
        </p:spPr>
      </p:pic>
      <p:sp>
        <p:nvSpPr>
          <p:cNvPr id="15" name="object 15"/>
          <p:cNvSpPr txBox="1"/>
          <p:nvPr/>
        </p:nvSpPr>
        <p:spPr>
          <a:xfrm>
            <a:off x="2399296" y="3319340"/>
            <a:ext cx="387350" cy="134620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5"/>
              </a:spcBef>
            </a:pPr>
            <a:r>
              <a:rPr sz="600" b="1" spc="-20" dirty="0">
                <a:solidFill>
                  <a:srgbClr val="FFFFFF"/>
                </a:solidFill>
                <a:latin typeface="Arial"/>
                <a:cs typeface="Arial"/>
                <a:hlinkClick r:id="rId7" action="ppaction://hlinksldjump"/>
              </a:rPr>
              <a:t>JavaScript</a:t>
            </a:r>
            <a:endParaRPr sz="600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object 3"/>
          <p:cNvGrpSpPr/>
          <p:nvPr/>
        </p:nvGrpSpPr>
        <p:grpSpPr>
          <a:xfrm>
            <a:off x="0" y="50"/>
            <a:ext cx="4608195" cy="861060"/>
            <a:chOff x="0" y="50"/>
            <a:chExt cx="4608195" cy="861060"/>
          </a:xfrm>
        </p:grpSpPr>
        <p:sp>
          <p:nvSpPr>
            <p:cNvPr id="4" name="object 4"/>
            <p:cNvSpPr/>
            <p:nvPr/>
          </p:nvSpPr>
          <p:spPr>
            <a:xfrm>
              <a:off x="2303995" y="50"/>
              <a:ext cx="2304415" cy="554990"/>
            </a:xfrm>
            <a:custGeom>
              <a:avLst/>
              <a:gdLst/>
              <a:ahLst/>
              <a:cxnLst/>
              <a:rect l="l" t="t" r="r" b="b"/>
              <a:pathLst>
                <a:path w="2304415" h="554990">
                  <a:moveTo>
                    <a:pt x="2303995" y="0"/>
                  </a:moveTo>
                  <a:lnTo>
                    <a:pt x="0" y="0"/>
                  </a:lnTo>
                  <a:lnTo>
                    <a:pt x="0" y="554469"/>
                  </a:lnTo>
                  <a:lnTo>
                    <a:pt x="2303995" y="554469"/>
                  </a:lnTo>
                  <a:lnTo>
                    <a:pt x="2303995" y="0"/>
                  </a:lnTo>
                  <a:close/>
                </a:path>
              </a:pathLst>
            </a:custGeom>
            <a:solidFill>
              <a:srgbClr val="3333B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551991"/>
              <a:ext cx="4607940" cy="308789"/>
            </a:xfrm>
            <a:prstGeom prst="rect">
              <a:avLst/>
            </a:prstGeom>
          </p:spPr>
        </p:pic>
      </p:grpSp>
      <p:sp>
        <p:nvSpPr>
          <p:cNvPr id="6" name="object 6"/>
          <p:cNvSpPr txBox="1"/>
          <p:nvPr/>
        </p:nvSpPr>
        <p:spPr>
          <a:xfrm>
            <a:off x="154698" y="549475"/>
            <a:ext cx="43751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260" dirty="0">
                <a:solidFill>
                  <a:srgbClr val="FFFFFF"/>
                </a:solidFill>
                <a:latin typeface="Georgia"/>
                <a:cs typeface="Georgia"/>
              </a:rPr>
              <a:t>T</a:t>
            </a:r>
            <a:r>
              <a:rPr sz="1400" cap="small" spc="110" dirty="0">
                <a:solidFill>
                  <a:srgbClr val="FFFFFF"/>
                </a:solidFill>
                <a:latin typeface="Georgia"/>
                <a:cs typeface="Georgia"/>
              </a:rPr>
              <a:t>ipy</a:t>
            </a:r>
            <a:endParaRPr sz="1400">
              <a:latin typeface="Georgia"/>
              <a:cs typeface="Georgia"/>
            </a:endParaRPr>
          </a:p>
        </p:txBody>
      </p:sp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2615" y="1169225"/>
            <a:ext cx="65201" cy="65201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624395" y="1085721"/>
            <a:ext cx="3517900" cy="1930400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 marR="5080">
              <a:lnSpc>
                <a:spcPct val="102600"/>
              </a:lnSpc>
              <a:spcBef>
                <a:spcPts val="55"/>
              </a:spcBef>
            </a:pPr>
            <a:r>
              <a:rPr sz="1100" spc="-45" dirty="0">
                <a:latin typeface="Tahoma"/>
                <a:cs typeface="Tahoma"/>
              </a:rPr>
              <a:t>v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názvech</a:t>
            </a:r>
            <a:r>
              <a:rPr sz="1100" spc="25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souborů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a</a:t>
            </a:r>
            <a:r>
              <a:rPr sz="1100" spc="25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cestách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15" dirty="0">
                <a:latin typeface="Tahoma"/>
                <a:cs typeface="Tahoma"/>
              </a:rPr>
              <a:t>k</a:t>
            </a:r>
            <a:r>
              <a:rPr sz="1100" spc="25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nim</a:t>
            </a:r>
            <a:r>
              <a:rPr sz="1100" spc="25" dirty="0">
                <a:latin typeface="Tahoma"/>
                <a:cs typeface="Tahoma"/>
              </a:rPr>
              <a:t> </a:t>
            </a:r>
            <a:r>
              <a:rPr sz="1100" b="1" spc="-40" dirty="0">
                <a:latin typeface="Arial"/>
                <a:cs typeface="Arial"/>
              </a:rPr>
              <a:t>nepoužívejte</a:t>
            </a:r>
            <a:r>
              <a:rPr sz="1100" b="1" spc="65" dirty="0">
                <a:latin typeface="Arial"/>
                <a:cs typeface="Arial"/>
              </a:rPr>
              <a:t> </a:t>
            </a:r>
            <a:r>
              <a:rPr sz="1100" spc="-20" dirty="0">
                <a:latin typeface="Tahoma"/>
                <a:cs typeface="Tahoma"/>
              </a:rPr>
              <a:t>diakritiku, </a:t>
            </a:r>
            <a:r>
              <a:rPr sz="1100" spc="-330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mezery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a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velká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písmena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sz="1100" spc="-40" dirty="0">
                <a:latin typeface="Tahoma"/>
                <a:cs typeface="Tahoma"/>
              </a:rPr>
              <a:t>používejte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b="1" spc="-40" dirty="0">
                <a:latin typeface="Arial"/>
                <a:cs typeface="Arial"/>
              </a:rPr>
              <a:t>angličtinu</a:t>
            </a:r>
            <a:r>
              <a:rPr sz="1100" b="1" spc="60" dirty="0">
                <a:latin typeface="Arial"/>
                <a:cs typeface="Arial"/>
              </a:rPr>
              <a:t> </a:t>
            </a:r>
            <a:r>
              <a:rPr sz="1100" spc="-45" dirty="0">
                <a:latin typeface="Tahoma"/>
                <a:cs typeface="Tahoma"/>
              </a:rPr>
              <a:t>v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kódu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a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názvech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souborů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34"/>
              </a:spcBef>
            </a:pPr>
            <a:r>
              <a:rPr sz="1100" b="1" spc="-40" dirty="0">
                <a:latin typeface="Arial"/>
                <a:cs typeface="Arial"/>
              </a:rPr>
              <a:t>odsazujte</a:t>
            </a:r>
            <a:r>
              <a:rPr sz="1100" b="1" spc="10" dirty="0">
                <a:latin typeface="Arial"/>
                <a:cs typeface="Arial"/>
              </a:rPr>
              <a:t> </a:t>
            </a:r>
            <a:r>
              <a:rPr sz="1100" spc="-45" dirty="0">
                <a:latin typeface="Tahoma"/>
                <a:cs typeface="Tahoma"/>
              </a:rPr>
              <a:t>kód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30"/>
              </a:spcBef>
            </a:pPr>
            <a:r>
              <a:rPr sz="1100" spc="-40" dirty="0">
                <a:latin typeface="Tahoma"/>
                <a:cs typeface="Tahoma"/>
              </a:rPr>
              <a:t>používejte</a:t>
            </a:r>
            <a:r>
              <a:rPr sz="1100" spc="30" dirty="0">
                <a:latin typeface="Tahoma"/>
                <a:cs typeface="Tahoma"/>
              </a:rPr>
              <a:t> </a:t>
            </a:r>
            <a:r>
              <a:rPr sz="1100" b="1" spc="-50" dirty="0">
                <a:latin typeface="Arial"/>
                <a:cs typeface="Arial"/>
              </a:rPr>
              <a:t>zvýraznění</a:t>
            </a:r>
            <a:r>
              <a:rPr sz="1100" b="1" spc="100" dirty="0">
                <a:latin typeface="Arial"/>
                <a:cs typeface="Arial"/>
              </a:rPr>
              <a:t> </a:t>
            </a:r>
            <a:r>
              <a:rPr sz="1100" b="1" spc="-55" dirty="0">
                <a:latin typeface="Arial"/>
                <a:cs typeface="Arial"/>
              </a:rPr>
              <a:t>syntaxe</a:t>
            </a:r>
            <a:r>
              <a:rPr sz="1100" b="1" spc="65" dirty="0">
                <a:latin typeface="Arial"/>
                <a:cs typeface="Arial"/>
              </a:rPr>
              <a:t> </a:t>
            </a:r>
            <a:r>
              <a:rPr sz="1100" spc="-45" dirty="0">
                <a:latin typeface="Tahoma"/>
                <a:cs typeface="Tahoma"/>
              </a:rPr>
              <a:t>v</a:t>
            </a:r>
            <a:r>
              <a:rPr sz="1100" spc="25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textovém</a:t>
            </a:r>
            <a:r>
              <a:rPr sz="1100" spc="25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editoru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sz="1100" spc="-55" dirty="0">
                <a:latin typeface="Tahoma"/>
                <a:cs typeface="Tahoma"/>
              </a:rPr>
              <a:t>na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prvním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řádku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b="1" spc="-50" dirty="0">
                <a:latin typeface="Arial"/>
                <a:cs typeface="Arial"/>
              </a:rPr>
              <a:t>každého</a:t>
            </a:r>
            <a:r>
              <a:rPr sz="1100" b="1" spc="55" dirty="0">
                <a:latin typeface="Arial"/>
                <a:cs typeface="Arial"/>
              </a:rPr>
              <a:t> </a:t>
            </a:r>
            <a:r>
              <a:rPr sz="1100" spc="-25" dirty="0">
                <a:latin typeface="Tahoma"/>
                <a:cs typeface="Tahoma"/>
              </a:rPr>
              <a:t>skriptu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uvádějte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20" dirty="0">
                <a:solidFill>
                  <a:srgbClr val="BA2121"/>
                </a:solidFill>
                <a:latin typeface="SimSun"/>
                <a:cs typeface="SimSun"/>
              </a:rPr>
              <a:t>"use strict"</a:t>
            </a:r>
            <a:r>
              <a:rPr sz="1100" spc="20" dirty="0">
                <a:latin typeface="SimSun"/>
                <a:cs typeface="SimSun"/>
              </a:rPr>
              <a:t>;</a:t>
            </a:r>
            <a:endParaRPr sz="1100">
              <a:latin typeface="SimSun"/>
              <a:cs typeface="SimSun"/>
            </a:endParaRPr>
          </a:p>
          <a:p>
            <a:pPr marL="12700" marR="561975">
              <a:lnSpc>
                <a:spcPts val="1350"/>
              </a:lnSpc>
              <a:spcBef>
                <a:spcPts val="55"/>
              </a:spcBef>
            </a:pPr>
            <a:r>
              <a:rPr sz="900" spc="-35" dirty="0">
                <a:latin typeface="Microsoft Sans Serif"/>
                <a:cs typeface="Microsoft Sans Serif"/>
              </a:rPr>
              <a:t>řada</a:t>
            </a:r>
            <a:r>
              <a:rPr sz="900" spc="65" dirty="0">
                <a:latin typeface="Microsoft Sans Serif"/>
                <a:cs typeface="Microsoft Sans Serif"/>
              </a:rPr>
              <a:t> </a:t>
            </a:r>
            <a:r>
              <a:rPr sz="900" spc="-30" dirty="0">
                <a:latin typeface="Microsoft Sans Serif"/>
                <a:cs typeface="Microsoft Sans Serif"/>
              </a:rPr>
              <a:t>chybných</a:t>
            </a:r>
            <a:r>
              <a:rPr sz="900" spc="70" dirty="0">
                <a:latin typeface="Microsoft Sans Serif"/>
                <a:cs typeface="Microsoft Sans Serif"/>
              </a:rPr>
              <a:t> </a:t>
            </a:r>
            <a:r>
              <a:rPr sz="900" spc="-40" dirty="0">
                <a:latin typeface="Microsoft Sans Serif"/>
                <a:cs typeface="Microsoft Sans Serif"/>
              </a:rPr>
              <a:t>zápisů</a:t>
            </a:r>
            <a:r>
              <a:rPr sz="900" spc="70" dirty="0">
                <a:latin typeface="Microsoft Sans Serif"/>
                <a:cs typeface="Microsoft Sans Serif"/>
              </a:rPr>
              <a:t> </a:t>
            </a:r>
            <a:r>
              <a:rPr sz="900" spc="-30" dirty="0">
                <a:latin typeface="Microsoft Sans Serif"/>
                <a:cs typeface="Microsoft Sans Serif"/>
              </a:rPr>
              <a:t>vyvolá</a:t>
            </a:r>
            <a:r>
              <a:rPr sz="900" spc="70" dirty="0">
                <a:latin typeface="Microsoft Sans Serif"/>
                <a:cs typeface="Microsoft Sans Serif"/>
              </a:rPr>
              <a:t> </a:t>
            </a:r>
            <a:r>
              <a:rPr sz="900" spc="-30" dirty="0">
                <a:latin typeface="Microsoft Sans Serif"/>
                <a:cs typeface="Microsoft Sans Serif"/>
              </a:rPr>
              <a:t>chybovou</a:t>
            </a:r>
            <a:r>
              <a:rPr sz="900" spc="70" dirty="0">
                <a:latin typeface="Microsoft Sans Serif"/>
                <a:cs typeface="Microsoft Sans Serif"/>
              </a:rPr>
              <a:t> </a:t>
            </a:r>
            <a:r>
              <a:rPr sz="900" spc="-35" dirty="0">
                <a:latin typeface="Microsoft Sans Serif"/>
                <a:cs typeface="Microsoft Sans Serif"/>
              </a:rPr>
              <a:t>hlášku</a:t>
            </a:r>
            <a:r>
              <a:rPr sz="900" spc="70" dirty="0">
                <a:latin typeface="Microsoft Sans Serif"/>
                <a:cs typeface="Microsoft Sans Serif"/>
              </a:rPr>
              <a:t> </a:t>
            </a:r>
            <a:r>
              <a:rPr sz="900" spc="-15" dirty="0">
                <a:latin typeface="Microsoft Sans Serif"/>
                <a:cs typeface="Microsoft Sans Serif"/>
              </a:rPr>
              <a:t>místo</a:t>
            </a:r>
            <a:r>
              <a:rPr sz="900" spc="65" dirty="0">
                <a:latin typeface="Microsoft Sans Serif"/>
                <a:cs typeface="Microsoft Sans Serif"/>
              </a:rPr>
              <a:t> </a:t>
            </a:r>
            <a:r>
              <a:rPr sz="900" spc="-20" dirty="0">
                <a:latin typeface="Microsoft Sans Serif"/>
                <a:cs typeface="Microsoft Sans Serif"/>
              </a:rPr>
              <a:t>tichého </a:t>
            </a:r>
            <a:r>
              <a:rPr sz="900" spc="-220" dirty="0">
                <a:latin typeface="Microsoft Sans Serif"/>
                <a:cs typeface="Microsoft Sans Serif"/>
              </a:rPr>
              <a:t> </a:t>
            </a:r>
            <a:r>
              <a:rPr sz="900" spc="-35" dirty="0">
                <a:latin typeface="Microsoft Sans Serif"/>
                <a:cs typeface="Microsoft Sans Serif"/>
              </a:rPr>
              <a:t>selhální</a:t>
            </a:r>
            <a:r>
              <a:rPr sz="900" spc="-25" dirty="0">
                <a:latin typeface="Microsoft Sans Serif"/>
                <a:cs typeface="Microsoft Sans Serif"/>
              </a:rPr>
              <a:t> </a:t>
            </a:r>
            <a:r>
              <a:rPr sz="900" spc="5" dirty="0">
                <a:latin typeface="Microsoft Sans Serif"/>
                <a:cs typeface="Microsoft Sans Serif"/>
              </a:rPr>
              <a:t>-</a:t>
            </a:r>
            <a:r>
              <a:rPr sz="900" spc="-15" dirty="0">
                <a:latin typeface="Microsoft Sans Serif"/>
                <a:cs typeface="Microsoft Sans Serif"/>
              </a:rPr>
              <a:t> </a:t>
            </a:r>
            <a:r>
              <a:rPr sz="900" b="1" spc="-55" dirty="0">
                <a:latin typeface="Arial"/>
                <a:cs typeface="Arial"/>
              </a:rPr>
              <a:t>snadnější</a:t>
            </a:r>
            <a:r>
              <a:rPr sz="900" b="1" spc="75" dirty="0">
                <a:latin typeface="Arial"/>
                <a:cs typeface="Arial"/>
              </a:rPr>
              <a:t> </a:t>
            </a:r>
            <a:r>
              <a:rPr sz="900" b="1" spc="-50" dirty="0">
                <a:latin typeface="Arial"/>
                <a:cs typeface="Arial"/>
              </a:rPr>
              <a:t>debugging</a:t>
            </a:r>
            <a:endParaRPr sz="900">
              <a:latin typeface="Arial"/>
              <a:cs typeface="Arial"/>
            </a:endParaRPr>
          </a:p>
          <a:p>
            <a:pPr marL="12700" marR="207645">
              <a:lnSpc>
                <a:spcPct val="102600"/>
              </a:lnSpc>
              <a:spcBef>
                <a:spcPts val="254"/>
              </a:spcBef>
            </a:pPr>
            <a:r>
              <a:rPr sz="1100" spc="-45" dirty="0">
                <a:latin typeface="Tahoma"/>
                <a:cs typeface="Tahoma"/>
              </a:rPr>
              <a:t>naučte </a:t>
            </a:r>
            <a:r>
              <a:rPr sz="1100" spc="-85" dirty="0">
                <a:latin typeface="Tahoma"/>
                <a:cs typeface="Tahoma"/>
              </a:rPr>
              <a:t>se</a:t>
            </a:r>
            <a:r>
              <a:rPr sz="1100" spc="-80" dirty="0">
                <a:latin typeface="Tahoma"/>
                <a:cs typeface="Tahoma"/>
              </a:rPr>
              <a:t> </a:t>
            </a:r>
            <a:r>
              <a:rPr sz="1100" spc="-25" dirty="0">
                <a:latin typeface="Tahoma"/>
                <a:cs typeface="Tahoma"/>
              </a:rPr>
              <a:t>používat </a:t>
            </a:r>
            <a:r>
              <a:rPr sz="1100" b="1" spc="-65" dirty="0">
                <a:latin typeface="Arial"/>
                <a:cs typeface="Arial"/>
              </a:rPr>
              <a:t>vývojářské</a:t>
            </a:r>
            <a:r>
              <a:rPr sz="1100" b="1" spc="-60" dirty="0">
                <a:latin typeface="Arial"/>
                <a:cs typeface="Arial"/>
              </a:rPr>
              <a:t> </a:t>
            </a:r>
            <a:r>
              <a:rPr sz="1100" b="1" spc="-40" dirty="0">
                <a:latin typeface="Arial"/>
                <a:cs typeface="Arial"/>
              </a:rPr>
              <a:t>nástroje </a:t>
            </a:r>
            <a:r>
              <a:rPr sz="1100" spc="-15" dirty="0">
                <a:latin typeface="Tahoma"/>
                <a:cs typeface="Tahoma"/>
              </a:rPr>
              <a:t>(</a:t>
            </a:r>
            <a:r>
              <a:rPr sz="1100" b="1" spc="-15" dirty="0">
                <a:latin typeface="Arial"/>
                <a:cs typeface="Arial"/>
              </a:rPr>
              <a:t>F12</a:t>
            </a:r>
            <a:r>
              <a:rPr sz="1100" spc="-15" dirty="0">
                <a:latin typeface="Tahoma"/>
                <a:cs typeface="Tahoma"/>
              </a:rPr>
              <a:t>, </a:t>
            </a:r>
            <a:r>
              <a:rPr sz="1100" spc="-55" dirty="0">
                <a:latin typeface="Tahoma"/>
                <a:cs typeface="Tahoma"/>
              </a:rPr>
              <a:t>developer </a:t>
            </a:r>
            <a:r>
              <a:rPr sz="1100" spc="-330" dirty="0">
                <a:latin typeface="Tahoma"/>
                <a:cs typeface="Tahoma"/>
              </a:rPr>
              <a:t> </a:t>
            </a:r>
            <a:r>
              <a:rPr sz="1100" spc="-25" dirty="0">
                <a:latin typeface="Tahoma"/>
                <a:cs typeface="Tahoma"/>
              </a:rPr>
              <a:t>tools,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konzole)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a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debuggovat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kód</a:t>
            </a:r>
            <a:endParaRPr sz="1100">
              <a:latin typeface="Tahoma"/>
              <a:cs typeface="Tahoma"/>
            </a:endParaRPr>
          </a:p>
        </p:txBody>
      </p:sp>
      <p:pic>
        <p:nvPicPr>
          <p:cNvPr id="9" name="object 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2615" y="1551343"/>
            <a:ext cx="65201" cy="65201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2615" y="1761375"/>
            <a:ext cx="65201" cy="65201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02615" y="1971408"/>
            <a:ext cx="65201" cy="65201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2615" y="2181440"/>
            <a:ext cx="65201" cy="65201"/>
          </a:xfrm>
          <a:prstGeom prst="rect">
            <a:avLst/>
          </a:prstGeom>
        </p:spPr>
      </p:pic>
      <p:pic>
        <p:nvPicPr>
          <p:cNvPr id="13" name="object 13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02615" y="2735618"/>
            <a:ext cx="65201" cy="65201"/>
          </a:xfrm>
          <a:prstGeom prst="rect">
            <a:avLst/>
          </a:prstGeom>
        </p:spPr>
      </p:pic>
      <p:sp>
        <p:nvSpPr>
          <p:cNvPr id="16" name="object 16"/>
          <p:cNvSpPr txBox="1"/>
          <p:nvPr/>
        </p:nvSpPr>
        <p:spPr>
          <a:xfrm>
            <a:off x="2399296" y="3319340"/>
            <a:ext cx="387350" cy="134620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5"/>
              </a:spcBef>
            </a:pPr>
            <a:r>
              <a:rPr sz="600" b="1" spc="-20" dirty="0">
                <a:solidFill>
                  <a:srgbClr val="FFFFFF"/>
                </a:solidFill>
                <a:latin typeface="Arial"/>
                <a:cs typeface="Arial"/>
                <a:hlinkClick r:id="rId6" action="ppaction://hlinksldjump"/>
              </a:rPr>
              <a:t>JavaScript</a:t>
            </a:r>
            <a:endParaRPr sz="600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50"/>
            <a:ext cx="2304415" cy="554990"/>
          </a:xfrm>
          <a:custGeom>
            <a:avLst/>
            <a:gdLst/>
            <a:ahLst/>
            <a:cxnLst/>
            <a:rect l="l" t="t" r="r" b="b"/>
            <a:pathLst>
              <a:path w="2304415" h="554990">
                <a:moveTo>
                  <a:pt x="2303995" y="0"/>
                </a:moveTo>
                <a:lnTo>
                  <a:pt x="0" y="0"/>
                </a:lnTo>
                <a:lnTo>
                  <a:pt x="0" y="554469"/>
                </a:lnTo>
                <a:lnTo>
                  <a:pt x="2303995" y="554469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551991"/>
            <a:ext cx="4607940" cy="30878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54698" y="549475"/>
            <a:ext cx="49530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105" dirty="0">
                <a:solidFill>
                  <a:srgbClr val="FFFFFF"/>
                </a:solidFill>
                <a:latin typeface="Georgia"/>
                <a:cs typeface="Georgia"/>
              </a:rPr>
              <a:t>Ú</a:t>
            </a:r>
            <a:r>
              <a:rPr sz="1400" cap="small" spc="110" dirty="0">
                <a:solidFill>
                  <a:srgbClr val="FFFFFF"/>
                </a:solidFill>
                <a:latin typeface="Georgia"/>
                <a:cs typeface="Georgia"/>
              </a:rPr>
              <a:t>k</a:t>
            </a:r>
            <a:r>
              <a:rPr sz="1400" cap="small" spc="80" dirty="0">
                <a:solidFill>
                  <a:srgbClr val="FFFFFF"/>
                </a:solidFill>
                <a:latin typeface="Georgia"/>
                <a:cs typeface="Georgia"/>
              </a:rPr>
              <a:t>ol</a:t>
            </a:r>
            <a:endParaRPr sz="1400">
              <a:latin typeface="Georgia"/>
              <a:cs typeface="Georgia"/>
            </a:endParaRPr>
          </a:p>
        </p:txBody>
      </p:sp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2615" y="1447520"/>
            <a:ext cx="65201" cy="65201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624394" y="1364653"/>
            <a:ext cx="4358655" cy="119981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88975">
              <a:lnSpc>
                <a:spcPct val="129700"/>
              </a:lnSpc>
              <a:spcBef>
                <a:spcPts val="100"/>
              </a:spcBef>
            </a:pPr>
            <a:r>
              <a:rPr sz="800" spc="-5" dirty="0">
                <a:latin typeface="Microsoft Sans Serif"/>
                <a:cs typeface="Microsoft Sans Serif"/>
              </a:rPr>
              <a:t>vypracujte </a:t>
            </a:r>
            <a:r>
              <a:rPr sz="800" spc="-10" dirty="0">
                <a:latin typeface="Microsoft Sans Serif"/>
                <a:cs typeface="Microsoft Sans Serif"/>
              </a:rPr>
              <a:t>procvičování</a:t>
            </a:r>
            <a:r>
              <a:rPr sz="800" spc="-5" dirty="0">
                <a:latin typeface="Microsoft Sans Serif"/>
                <a:cs typeface="Microsoft Sans Serif"/>
              </a:rPr>
              <a:t> </a:t>
            </a:r>
            <a:r>
              <a:rPr sz="800" spc="45" dirty="0">
                <a:latin typeface="Microsoft Sans Serif"/>
                <a:cs typeface="Microsoft Sans Serif"/>
              </a:rPr>
              <a:t>1–4 </a:t>
            </a:r>
            <a:r>
              <a:rPr sz="800" spc="-40" dirty="0">
                <a:latin typeface="Microsoft Sans Serif"/>
                <a:cs typeface="Microsoft Sans Serif"/>
              </a:rPr>
              <a:t>a</a:t>
            </a:r>
            <a:r>
              <a:rPr sz="800" spc="-35" dirty="0">
                <a:latin typeface="Microsoft Sans Serif"/>
                <a:cs typeface="Microsoft Sans Serif"/>
              </a:rPr>
              <a:t> </a:t>
            </a:r>
            <a:r>
              <a:rPr sz="800" spc="-15" dirty="0">
                <a:latin typeface="Microsoft Sans Serif"/>
                <a:cs typeface="Microsoft Sans Serif"/>
              </a:rPr>
              <a:t>následující</a:t>
            </a:r>
            <a:r>
              <a:rPr sz="800" spc="-10" dirty="0">
                <a:latin typeface="Microsoft Sans Serif"/>
                <a:cs typeface="Microsoft Sans Serif"/>
              </a:rPr>
              <a:t> </a:t>
            </a:r>
            <a:r>
              <a:rPr sz="800" spc="-25" dirty="0">
                <a:latin typeface="Microsoft Sans Serif"/>
                <a:cs typeface="Microsoft Sans Serif"/>
              </a:rPr>
              <a:t>3</a:t>
            </a:r>
            <a:r>
              <a:rPr sz="800" spc="-20" dirty="0">
                <a:latin typeface="Microsoft Sans Serif"/>
                <a:cs typeface="Microsoft Sans Serif"/>
              </a:rPr>
              <a:t> </a:t>
            </a:r>
            <a:r>
              <a:rPr sz="800" spc="-5" dirty="0">
                <a:latin typeface="Microsoft Sans Serif"/>
                <a:cs typeface="Microsoft Sans Serif"/>
              </a:rPr>
              <a:t>(až </a:t>
            </a:r>
            <a:r>
              <a:rPr sz="800" spc="20" dirty="0">
                <a:latin typeface="Microsoft Sans Serif"/>
                <a:cs typeface="Microsoft Sans Serif"/>
              </a:rPr>
              <a:t>4) </a:t>
            </a:r>
            <a:r>
              <a:rPr sz="800" spc="-10" dirty="0">
                <a:latin typeface="Microsoft Sans Serif"/>
                <a:cs typeface="Microsoft Sans Serif"/>
              </a:rPr>
              <a:t>části</a:t>
            </a:r>
            <a:r>
              <a:rPr sz="800" spc="-5" dirty="0">
                <a:latin typeface="Microsoft Sans Serif"/>
                <a:cs typeface="Microsoft Sans Serif"/>
              </a:rPr>
              <a:t> </a:t>
            </a:r>
            <a:r>
              <a:rPr sz="800" spc="-10" dirty="0">
                <a:latin typeface="Microsoft Sans Serif"/>
                <a:cs typeface="Microsoft Sans Serif"/>
              </a:rPr>
              <a:t>úkolu </a:t>
            </a:r>
            <a:r>
              <a:rPr sz="800" spc="-5" dirty="0">
                <a:latin typeface="Microsoft Sans Serif"/>
                <a:cs typeface="Microsoft Sans Serif"/>
              </a:rPr>
              <a:t> </a:t>
            </a:r>
            <a:r>
              <a:rPr sz="800" spc="-20" dirty="0">
                <a:latin typeface="Microsoft Sans Serif"/>
                <a:cs typeface="Microsoft Sans Serif"/>
              </a:rPr>
              <a:t>odevzdávejte</a:t>
            </a:r>
            <a:r>
              <a:rPr sz="800" spc="65" dirty="0">
                <a:latin typeface="Microsoft Sans Serif"/>
                <a:cs typeface="Microsoft Sans Serif"/>
              </a:rPr>
              <a:t> </a:t>
            </a:r>
            <a:r>
              <a:rPr sz="800" spc="-5" dirty="0">
                <a:latin typeface="Microsoft Sans Serif"/>
                <a:cs typeface="Microsoft Sans Serif"/>
              </a:rPr>
              <a:t>buďto</a:t>
            </a:r>
            <a:r>
              <a:rPr sz="800" spc="65" dirty="0">
                <a:latin typeface="Microsoft Sans Serif"/>
                <a:cs typeface="Microsoft Sans Serif"/>
              </a:rPr>
              <a:t> </a:t>
            </a:r>
            <a:r>
              <a:rPr sz="800" spc="-10" dirty="0">
                <a:latin typeface="Microsoft Sans Serif"/>
                <a:cs typeface="Microsoft Sans Serif"/>
              </a:rPr>
              <a:t>samostatný</a:t>
            </a:r>
            <a:r>
              <a:rPr sz="800" spc="70" dirty="0">
                <a:latin typeface="Microsoft Sans Serif"/>
                <a:cs typeface="Microsoft Sans Serif"/>
              </a:rPr>
              <a:t> </a:t>
            </a:r>
            <a:r>
              <a:rPr sz="800" spc="-35" dirty="0">
                <a:latin typeface="Microsoft Sans Serif"/>
                <a:cs typeface="Microsoft Sans Serif"/>
              </a:rPr>
              <a:t>web</a:t>
            </a:r>
            <a:r>
              <a:rPr sz="800" spc="65" dirty="0">
                <a:latin typeface="Microsoft Sans Serif"/>
                <a:cs typeface="Microsoft Sans Serif"/>
              </a:rPr>
              <a:t> </a:t>
            </a:r>
            <a:r>
              <a:rPr sz="800" spc="25" dirty="0">
                <a:latin typeface="Microsoft Sans Serif"/>
                <a:cs typeface="Microsoft Sans Serif"/>
              </a:rPr>
              <a:t>(</a:t>
            </a:r>
            <a:r>
              <a:rPr sz="800" spc="25" dirty="0">
                <a:latin typeface="SimSun"/>
                <a:cs typeface="SimSun"/>
              </a:rPr>
              <a:t>index.html,</a:t>
            </a:r>
            <a:r>
              <a:rPr sz="800" spc="20" dirty="0">
                <a:latin typeface="SimSun"/>
                <a:cs typeface="SimSun"/>
              </a:rPr>
              <a:t> </a:t>
            </a:r>
            <a:r>
              <a:rPr sz="800" spc="25" dirty="0">
                <a:latin typeface="SimSun"/>
                <a:cs typeface="SimSun"/>
              </a:rPr>
              <a:t>script.js</a:t>
            </a:r>
            <a:r>
              <a:rPr sz="800" spc="25" dirty="0">
                <a:latin typeface="Microsoft Sans Serif"/>
                <a:cs typeface="Microsoft Sans Serif"/>
              </a:rPr>
              <a:t>)</a:t>
            </a:r>
            <a:endParaRPr sz="800" dirty="0">
              <a:latin typeface="Microsoft Sans Serif"/>
              <a:cs typeface="Microsoft Sans Serif"/>
            </a:endParaRPr>
          </a:p>
          <a:p>
            <a:pPr marL="12700" marR="5080">
              <a:lnSpc>
                <a:spcPts val="950"/>
              </a:lnSpc>
              <a:spcBef>
                <a:spcPts val="825"/>
              </a:spcBef>
            </a:pPr>
            <a:r>
              <a:rPr sz="800" spc="-25" dirty="0">
                <a:latin typeface="Microsoft Sans Serif"/>
                <a:cs typeface="Microsoft Sans Serif"/>
              </a:rPr>
              <a:t>nebo</a:t>
            </a:r>
            <a:r>
              <a:rPr sz="800" spc="70" dirty="0">
                <a:latin typeface="Microsoft Sans Serif"/>
                <a:cs typeface="Microsoft Sans Serif"/>
              </a:rPr>
              <a:t> </a:t>
            </a:r>
            <a:r>
              <a:rPr sz="800" spc="-10" dirty="0">
                <a:latin typeface="Microsoft Sans Serif"/>
                <a:cs typeface="Microsoft Sans Serif"/>
              </a:rPr>
              <a:t>jako</a:t>
            </a:r>
            <a:r>
              <a:rPr sz="800" spc="75" dirty="0">
                <a:latin typeface="Microsoft Sans Serif"/>
                <a:cs typeface="Microsoft Sans Serif"/>
              </a:rPr>
              <a:t> </a:t>
            </a:r>
            <a:r>
              <a:rPr sz="800" spc="-15" dirty="0">
                <a:latin typeface="Microsoft Sans Serif"/>
                <a:cs typeface="Microsoft Sans Serif"/>
              </a:rPr>
              <a:t>novou</a:t>
            </a:r>
            <a:r>
              <a:rPr sz="800" spc="70" dirty="0">
                <a:latin typeface="Microsoft Sans Serif"/>
                <a:cs typeface="Microsoft Sans Serif"/>
              </a:rPr>
              <a:t> </a:t>
            </a:r>
            <a:r>
              <a:rPr sz="800" spc="-5" dirty="0">
                <a:latin typeface="Microsoft Sans Serif"/>
                <a:cs typeface="Microsoft Sans Serif"/>
              </a:rPr>
              <a:t>podstránku</a:t>
            </a:r>
            <a:r>
              <a:rPr sz="800" spc="75" dirty="0">
                <a:latin typeface="Microsoft Sans Serif"/>
                <a:cs typeface="Microsoft Sans Serif"/>
              </a:rPr>
              <a:t> </a:t>
            </a:r>
            <a:r>
              <a:rPr sz="800" spc="-40" dirty="0">
                <a:latin typeface="Microsoft Sans Serif"/>
                <a:cs typeface="Microsoft Sans Serif"/>
              </a:rPr>
              <a:t>vašeho</a:t>
            </a:r>
            <a:r>
              <a:rPr sz="800" spc="75" dirty="0">
                <a:latin typeface="Microsoft Sans Serif"/>
                <a:cs typeface="Microsoft Sans Serif"/>
              </a:rPr>
              <a:t> </a:t>
            </a:r>
            <a:r>
              <a:rPr sz="800" spc="-30" dirty="0">
                <a:latin typeface="Microsoft Sans Serif"/>
                <a:cs typeface="Microsoft Sans Serif"/>
              </a:rPr>
              <a:t>webu</a:t>
            </a:r>
            <a:r>
              <a:rPr sz="800" spc="70" dirty="0">
                <a:latin typeface="Microsoft Sans Serif"/>
                <a:cs typeface="Microsoft Sans Serif"/>
              </a:rPr>
              <a:t> </a:t>
            </a:r>
            <a:r>
              <a:rPr sz="800" spc="45" dirty="0">
                <a:latin typeface="Microsoft Sans Serif"/>
                <a:cs typeface="Microsoft Sans Serif"/>
              </a:rPr>
              <a:t>←</a:t>
            </a:r>
            <a:r>
              <a:rPr sz="800" spc="75" dirty="0">
                <a:latin typeface="Microsoft Sans Serif"/>
                <a:cs typeface="Microsoft Sans Serif"/>
              </a:rPr>
              <a:t> </a:t>
            </a:r>
            <a:r>
              <a:rPr sz="800" spc="-5" dirty="0">
                <a:latin typeface="Microsoft Sans Serif"/>
                <a:cs typeface="Microsoft Sans Serif"/>
              </a:rPr>
              <a:t>pokud</a:t>
            </a:r>
            <a:r>
              <a:rPr sz="800" spc="75" dirty="0">
                <a:latin typeface="Microsoft Sans Serif"/>
                <a:cs typeface="Microsoft Sans Serif"/>
              </a:rPr>
              <a:t> </a:t>
            </a:r>
            <a:r>
              <a:rPr sz="800" spc="-20" dirty="0">
                <a:latin typeface="Microsoft Sans Serif"/>
                <a:cs typeface="Microsoft Sans Serif"/>
              </a:rPr>
              <a:t>chcete</a:t>
            </a:r>
            <a:r>
              <a:rPr sz="800" spc="70" dirty="0">
                <a:latin typeface="Microsoft Sans Serif"/>
                <a:cs typeface="Microsoft Sans Serif"/>
              </a:rPr>
              <a:t> </a:t>
            </a:r>
            <a:r>
              <a:rPr sz="800" spc="-25" dirty="0">
                <a:latin typeface="Microsoft Sans Serif"/>
                <a:cs typeface="Microsoft Sans Serif"/>
              </a:rPr>
              <a:t>feedback</a:t>
            </a:r>
            <a:r>
              <a:rPr sz="800" spc="75" dirty="0">
                <a:latin typeface="Microsoft Sans Serif"/>
                <a:cs typeface="Microsoft Sans Serif"/>
              </a:rPr>
              <a:t> </a:t>
            </a:r>
            <a:r>
              <a:rPr sz="800" spc="-25" dirty="0">
                <a:latin typeface="Microsoft Sans Serif"/>
                <a:cs typeface="Microsoft Sans Serif"/>
              </a:rPr>
              <a:t>na</a:t>
            </a:r>
            <a:r>
              <a:rPr sz="800" spc="75" dirty="0">
                <a:latin typeface="Microsoft Sans Serif"/>
                <a:cs typeface="Microsoft Sans Serif"/>
              </a:rPr>
              <a:t> </a:t>
            </a:r>
            <a:r>
              <a:rPr sz="800" spc="-15" dirty="0">
                <a:latin typeface="Microsoft Sans Serif"/>
                <a:cs typeface="Microsoft Sans Serif"/>
              </a:rPr>
              <a:t>úpravy </a:t>
            </a:r>
            <a:r>
              <a:rPr sz="800" spc="-200" dirty="0">
                <a:latin typeface="Microsoft Sans Serif"/>
                <a:cs typeface="Microsoft Sans Serif"/>
              </a:rPr>
              <a:t> </a:t>
            </a:r>
            <a:r>
              <a:rPr sz="800" spc="-30" dirty="0">
                <a:latin typeface="Microsoft Sans Serif"/>
                <a:cs typeface="Microsoft Sans Serif"/>
              </a:rPr>
              <a:t>webu</a:t>
            </a:r>
            <a:r>
              <a:rPr sz="800" spc="60" dirty="0">
                <a:latin typeface="Microsoft Sans Serif"/>
                <a:cs typeface="Microsoft Sans Serif"/>
              </a:rPr>
              <a:t> </a:t>
            </a:r>
            <a:r>
              <a:rPr sz="800" spc="-15" dirty="0">
                <a:latin typeface="Microsoft Sans Serif"/>
                <a:cs typeface="Microsoft Sans Serif"/>
              </a:rPr>
              <a:t>samotného!</a:t>
            </a:r>
            <a:endParaRPr sz="800" dirty="0">
              <a:latin typeface="Microsoft Sans Serif"/>
              <a:cs typeface="Microsoft Sans Serif"/>
            </a:endParaRPr>
          </a:p>
          <a:p>
            <a:pPr marL="12700" marR="2180590">
              <a:lnSpc>
                <a:spcPts val="1250"/>
              </a:lnSpc>
              <a:spcBef>
                <a:spcPts val="50"/>
              </a:spcBef>
            </a:pPr>
            <a:endParaRPr lang="sk-SK" sz="800" spc="-15" dirty="0">
              <a:latin typeface="Microsoft Sans Serif"/>
              <a:cs typeface="Microsoft Sans Serif"/>
            </a:endParaRPr>
          </a:p>
          <a:p>
            <a:pPr marL="12700" marR="2180590">
              <a:lnSpc>
                <a:spcPts val="1250"/>
              </a:lnSpc>
              <a:spcBef>
                <a:spcPts val="50"/>
              </a:spcBef>
            </a:pPr>
            <a:r>
              <a:rPr sz="800" spc="-15" dirty="0">
                <a:latin typeface="Microsoft Sans Serif"/>
                <a:cs typeface="Microsoft Sans Serif"/>
              </a:rPr>
              <a:t>max</a:t>
            </a:r>
            <a:r>
              <a:rPr sz="800" spc="55" dirty="0">
                <a:latin typeface="Microsoft Sans Serif"/>
                <a:cs typeface="Microsoft Sans Serif"/>
              </a:rPr>
              <a:t> </a:t>
            </a:r>
            <a:r>
              <a:rPr sz="800" spc="-25" dirty="0">
                <a:latin typeface="Microsoft Sans Serif"/>
                <a:cs typeface="Microsoft Sans Serif"/>
              </a:rPr>
              <a:t>5</a:t>
            </a:r>
            <a:r>
              <a:rPr sz="800" spc="60" dirty="0">
                <a:latin typeface="Microsoft Sans Serif"/>
                <a:cs typeface="Microsoft Sans Serif"/>
              </a:rPr>
              <a:t> </a:t>
            </a:r>
            <a:r>
              <a:rPr sz="800" spc="5" dirty="0">
                <a:latin typeface="Microsoft Sans Serif"/>
                <a:cs typeface="Microsoft Sans Serif"/>
              </a:rPr>
              <a:t>b.,</a:t>
            </a:r>
            <a:r>
              <a:rPr sz="800" spc="55" dirty="0">
                <a:latin typeface="Microsoft Sans Serif"/>
                <a:cs typeface="Microsoft Sans Serif"/>
              </a:rPr>
              <a:t> </a:t>
            </a:r>
            <a:r>
              <a:rPr sz="800" spc="-40" dirty="0">
                <a:latin typeface="Microsoft Sans Serif"/>
                <a:cs typeface="Microsoft Sans Serif"/>
              </a:rPr>
              <a:t>za</a:t>
            </a:r>
            <a:r>
              <a:rPr sz="800" spc="60" dirty="0">
                <a:latin typeface="Microsoft Sans Serif"/>
                <a:cs typeface="Microsoft Sans Serif"/>
              </a:rPr>
              <a:t> </a:t>
            </a:r>
            <a:r>
              <a:rPr sz="800" spc="-5" dirty="0">
                <a:latin typeface="Microsoft Sans Serif"/>
                <a:cs typeface="Microsoft Sans Serif"/>
              </a:rPr>
              <a:t>4.</a:t>
            </a:r>
            <a:r>
              <a:rPr sz="800" spc="150" dirty="0">
                <a:latin typeface="Microsoft Sans Serif"/>
                <a:cs typeface="Microsoft Sans Serif"/>
              </a:rPr>
              <a:t> </a:t>
            </a:r>
            <a:r>
              <a:rPr sz="800" spc="-15" dirty="0">
                <a:latin typeface="Microsoft Sans Serif"/>
                <a:cs typeface="Microsoft Sans Serif"/>
              </a:rPr>
              <a:t>část</a:t>
            </a:r>
            <a:r>
              <a:rPr sz="800" spc="60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bod</a:t>
            </a:r>
            <a:r>
              <a:rPr sz="800" spc="55" dirty="0">
                <a:latin typeface="Microsoft Sans Serif"/>
                <a:cs typeface="Microsoft Sans Serif"/>
              </a:rPr>
              <a:t> </a:t>
            </a:r>
            <a:r>
              <a:rPr sz="800" spc="-15" dirty="0">
                <a:latin typeface="Microsoft Sans Serif"/>
                <a:cs typeface="Microsoft Sans Serif"/>
              </a:rPr>
              <a:t>navíc</a:t>
            </a:r>
            <a:endParaRPr sz="800" dirty="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z="800" spc="-15" dirty="0">
                <a:latin typeface="Microsoft Sans Serif"/>
                <a:cs typeface="Microsoft Sans Serif"/>
              </a:rPr>
              <a:t>odevzdávat</a:t>
            </a:r>
            <a:r>
              <a:rPr sz="800" spc="45" dirty="0">
                <a:latin typeface="Microsoft Sans Serif"/>
                <a:cs typeface="Microsoft Sans Serif"/>
              </a:rPr>
              <a:t> </a:t>
            </a:r>
            <a:r>
              <a:rPr sz="800" spc="-10" dirty="0">
                <a:latin typeface="Microsoft Sans Serif"/>
                <a:cs typeface="Microsoft Sans Serif"/>
              </a:rPr>
              <a:t>v</a:t>
            </a:r>
            <a:r>
              <a:rPr sz="800" spc="45" dirty="0">
                <a:latin typeface="Microsoft Sans Serif"/>
                <a:cs typeface="Microsoft Sans Serif"/>
              </a:rPr>
              <a:t> </a:t>
            </a:r>
            <a:r>
              <a:rPr sz="800" spc="-10" dirty="0">
                <a:latin typeface="Microsoft Sans Serif"/>
                <a:cs typeface="Microsoft Sans Serif"/>
              </a:rPr>
              <a:t>archivu</a:t>
            </a:r>
            <a:r>
              <a:rPr sz="800" spc="45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(web.zip)</a:t>
            </a:r>
          </a:p>
        </p:txBody>
      </p:sp>
      <p:pic>
        <p:nvPicPr>
          <p:cNvPr id="9" name="object 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02615" y="1605686"/>
            <a:ext cx="65201" cy="65201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02615" y="2105456"/>
            <a:ext cx="65201" cy="65201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02615" y="2263610"/>
            <a:ext cx="65201" cy="65201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02615" y="2421775"/>
            <a:ext cx="65201" cy="65201"/>
          </a:xfrm>
          <a:prstGeom prst="rect">
            <a:avLst/>
          </a:prstGeom>
        </p:spPr>
      </p:pic>
      <p:sp>
        <p:nvSpPr>
          <p:cNvPr id="2" name="BlokTextu 1">
            <a:extLst>
              <a:ext uri="{FF2B5EF4-FFF2-40B4-BE49-F238E27FC236}">
                <a16:creationId xmlns:a16="http://schemas.microsoft.com/office/drawing/2014/main" id="{C67EF95A-1D28-E963-04A1-B6B917F62040}"/>
              </a:ext>
            </a:extLst>
          </p:cNvPr>
          <p:cNvSpPr txBox="1"/>
          <p:nvPr/>
        </p:nvSpPr>
        <p:spPr>
          <a:xfrm>
            <a:off x="530012" y="1996347"/>
            <a:ext cx="31704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400" spc="-15" dirty="0">
                <a:solidFill>
                  <a:srgbClr val="FF0000"/>
                </a:solidFill>
                <a:latin typeface="Microsoft Sans Serif"/>
                <a:cs typeface="Microsoft Sans Serif"/>
              </a:rPr>
              <a:t>odevzdat</a:t>
            </a:r>
            <a:r>
              <a:rPr lang="pl-PL" sz="1400" spc="180" dirty="0">
                <a:solidFill>
                  <a:srgbClr val="FF0000"/>
                </a:solidFill>
                <a:latin typeface="Microsoft Sans Serif"/>
                <a:cs typeface="Microsoft Sans Serif"/>
              </a:rPr>
              <a:t> </a:t>
            </a:r>
            <a:r>
              <a:rPr lang="pl-PL" sz="1400" spc="-15" dirty="0">
                <a:solidFill>
                  <a:srgbClr val="FF0000"/>
                </a:solidFill>
                <a:latin typeface="Microsoft Sans Serif"/>
                <a:cs typeface="Microsoft Sans Serif"/>
              </a:rPr>
              <a:t>do</a:t>
            </a:r>
            <a:r>
              <a:rPr lang="pl-PL" sz="1400" spc="185" dirty="0">
                <a:solidFill>
                  <a:srgbClr val="FF0000"/>
                </a:solidFill>
                <a:latin typeface="Microsoft Sans Serif"/>
                <a:cs typeface="Microsoft Sans Serif"/>
              </a:rPr>
              <a:t> </a:t>
            </a:r>
            <a:r>
              <a:rPr lang="pl-PL" sz="1400" spc="-15" dirty="0">
                <a:solidFill>
                  <a:srgbClr val="FF0000"/>
                </a:solidFill>
                <a:latin typeface="Microsoft Sans Serif"/>
                <a:cs typeface="Microsoft Sans Serif"/>
              </a:rPr>
              <a:t>24. 10. 15:00 (do cvika)</a:t>
            </a:r>
            <a:r>
              <a:rPr lang="pl-PL" sz="1400" spc="180" dirty="0">
                <a:solidFill>
                  <a:srgbClr val="FF0000"/>
                </a:solidFill>
                <a:latin typeface="Microsoft Sans Serif"/>
                <a:cs typeface="Microsoft Sans Serif"/>
              </a:rPr>
              <a:t> </a:t>
            </a:r>
          </a:p>
          <a:p>
            <a:endParaRPr lang="sk-SK" sz="1400" dirty="0"/>
          </a:p>
        </p:txBody>
      </p:sp>
    </p:spTree>
  </p:cSld>
  <p:clrMapOvr>
    <a:masterClrMapping/>
  </p:clrMapOvr>
  <p:transition>
    <p:cut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50"/>
            <a:ext cx="2304415" cy="554990"/>
          </a:xfrm>
          <a:custGeom>
            <a:avLst/>
            <a:gdLst/>
            <a:ahLst/>
            <a:cxnLst/>
            <a:rect l="l" t="t" r="r" b="b"/>
            <a:pathLst>
              <a:path w="2304415" h="554990">
                <a:moveTo>
                  <a:pt x="2303995" y="0"/>
                </a:moveTo>
                <a:lnTo>
                  <a:pt x="0" y="0"/>
                </a:lnTo>
                <a:lnTo>
                  <a:pt x="0" y="554469"/>
                </a:lnTo>
                <a:lnTo>
                  <a:pt x="2303995" y="554469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551991"/>
            <a:ext cx="4607940" cy="30878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54698" y="549475"/>
            <a:ext cx="64135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225" dirty="0">
                <a:solidFill>
                  <a:srgbClr val="FFFFFF"/>
                </a:solidFill>
                <a:latin typeface="Georgia"/>
                <a:cs typeface="Georgia"/>
              </a:rPr>
              <a:t>Č</a:t>
            </a:r>
            <a:r>
              <a:rPr sz="1400" cap="small" spc="114" dirty="0">
                <a:solidFill>
                  <a:srgbClr val="FFFFFF"/>
                </a:solidFill>
                <a:latin typeface="Georgia"/>
                <a:cs typeface="Georgia"/>
              </a:rPr>
              <a:t>ást</a:t>
            </a:r>
            <a:r>
              <a:rPr sz="1400" spc="114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spc="-13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spc="190" dirty="0">
                <a:solidFill>
                  <a:srgbClr val="FFFFFF"/>
                </a:solidFill>
                <a:latin typeface="Georgia"/>
                <a:cs typeface="Georgia"/>
              </a:rPr>
              <a:t>1</a:t>
            </a:r>
            <a:endParaRPr sz="1400">
              <a:latin typeface="Georgia"/>
              <a:cs typeface="Georgia"/>
            </a:endParaRPr>
          </a:p>
        </p:txBody>
      </p:sp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2615" y="1161834"/>
            <a:ext cx="65201" cy="65201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02615" y="1523695"/>
            <a:ext cx="65201" cy="65201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92378" y="1713509"/>
            <a:ext cx="52527" cy="52527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92378" y="1865337"/>
            <a:ext cx="52527" cy="52527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92378" y="2017166"/>
            <a:ext cx="52527" cy="52527"/>
          </a:xfrm>
          <a:prstGeom prst="rect">
            <a:avLst/>
          </a:prstGeom>
        </p:spPr>
      </p:pic>
      <p:sp>
        <p:nvSpPr>
          <p:cNvPr id="12" name="object 12"/>
          <p:cNvSpPr txBox="1"/>
          <p:nvPr/>
        </p:nvSpPr>
        <p:spPr>
          <a:xfrm>
            <a:off x="624395" y="1078317"/>
            <a:ext cx="3232785" cy="1032510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 marR="5080">
              <a:lnSpc>
                <a:spcPct val="102600"/>
              </a:lnSpc>
              <a:spcBef>
                <a:spcPts val="55"/>
              </a:spcBef>
            </a:pPr>
            <a:r>
              <a:rPr sz="1100" spc="-30" dirty="0">
                <a:latin typeface="Tahoma"/>
                <a:cs typeface="Tahoma"/>
              </a:rPr>
              <a:t>Vytvořte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30" dirty="0">
                <a:latin typeface="Tahoma"/>
                <a:cs typeface="Tahoma"/>
              </a:rPr>
              <a:t>funkci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15" dirty="0">
                <a:latin typeface="SimSun"/>
                <a:cs typeface="SimSun"/>
              </a:rPr>
              <a:t>cityPop()</a:t>
            </a:r>
            <a:r>
              <a:rPr sz="1100" spc="15" dirty="0">
                <a:latin typeface="Tahoma"/>
                <a:cs typeface="Tahoma"/>
              </a:rPr>
              <a:t>,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která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20" dirty="0">
                <a:latin typeface="Tahoma"/>
                <a:cs typeface="Tahoma"/>
              </a:rPr>
              <a:t>vrátí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náhodné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30" dirty="0">
                <a:latin typeface="Tahoma"/>
                <a:cs typeface="Tahoma"/>
              </a:rPr>
              <a:t>číslo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v </a:t>
            </a:r>
            <a:r>
              <a:rPr sz="1100" spc="-325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rozmezí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10</a:t>
            </a:r>
            <a:r>
              <a:rPr sz="1100" spc="-75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000–1</a:t>
            </a:r>
            <a:r>
              <a:rPr sz="1100" spc="-75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000</a:t>
            </a:r>
            <a:r>
              <a:rPr sz="1100" spc="-75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000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75"/>
              </a:spcBef>
            </a:pPr>
            <a:r>
              <a:rPr sz="1100" b="1" spc="-30" dirty="0">
                <a:latin typeface="Arial"/>
                <a:cs typeface="Arial"/>
              </a:rPr>
              <a:t>Použijete:</a:t>
            </a:r>
            <a:endParaRPr sz="1100">
              <a:latin typeface="Arial"/>
              <a:cs typeface="Arial"/>
            </a:endParaRPr>
          </a:p>
          <a:p>
            <a:pPr marL="289560">
              <a:lnSpc>
                <a:spcPts val="1200"/>
              </a:lnSpc>
              <a:spcBef>
                <a:spcPts val="175"/>
              </a:spcBef>
            </a:pPr>
            <a:r>
              <a:rPr sz="1000" spc="20" dirty="0">
                <a:latin typeface="SimSun"/>
                <a:cs typeface="SimSun"/>
              </a:rPr>
              <a:t>function</a:t>
            </a:r>
            <a:endParaRPr sz="1000">
              <a:latin typeface="SimSun"/>
              <a:cs typeface="SimSun"/>
            </a:endParaRPr>
          </a:p>
          <a:p>
            <a:pPr marL="289560" marR="1400810">
              <a:lnSpc>
                <a:spcPts val="1200"/>
              </a:lnSpc>
              <a:spcBef>
                <a:spcPts val="35"/>
              </a:spcBef>
            </a:pPr>
            <a:r>
              <a:rPr sz="1000" spc="-30" dirty="0">
                <a:latin typeface="Tahoma"/>
                <a:cs typeface="Tahoma"/>
              </a:rPr>
              <a:t>aritmetické</a:t>
            </a:r>
            <a:r>
              <a:rPr sz="1000" spc="5" dirty="0">
                <a:latin typeface="Tahoma"/>
                <a:cs typeface="Tahoma"/>
              </a:rPr>
              <a:t> </a:t>
            </a:r>
            <a:r>
              <a:rPr sz="1000" spc="-45" dirty="0">
                <a:latin typeface="Tahoma"/>
                <a:cs typeface="Tahoma"/>
              </a:rPr>
              <a:t>operace</a:t>
            </a:r>
            <a:r>
              <a:rPr sz="1000" spc="10" dirty="0">
                <a:latin typeface="Tahoma"/>
                <a:cs typeface="Tahoma"/>
              </a:rPr>
              <a:t> </a:t>
            </a:r>
            <a:r>
              <a:rPr sz="1000" spc="20" dirty="0">
                <a:latin typeface="SimSun"/>
                <a:cs typeface="SimSun"/>
              </a:rPr>
              <a:t>*,</a:t>
            </a:r>
            <a:r>
              <a:rPr sz="1000" dirty="0">
                <a:latin typeface="SimSun"/>
                <a:cs typeface="SimSun"/>
              </a:rPr>
              <a:t> </a:t>
            </a:r>
            <a:r>
              <a:rPr sz="1000" spc="20" dirty="0">
                <a:latin typeface="SimSun"/>
                <a:cs typeface="SimSun"/>
              </a:rPr>
              <a:t>+,</a:t>
            </a:r>
            <a:r>
              <a:rPr sz="1000" spc="5" dirty="0">
                <a:latin typeface="SimSun"/>
                <a:cs typeface="SimSun"/>
              </a:rPr>
              <a:t> </a:t>
            </a:r>
            <a:r>
              <a:rPr sz="1000" spc="20" dirty="0">
                <a:latin typeface="SimSun"/>
                <a:cs typeface="SimSun"/>
              </a:rPr>
              <a:t>- </a:t>
            </a:r>
            <a:r>
              <a:rPr sz="1000" spc="-484" dirty="0">
                <a:latin typeface="SimSun"/>
                <a:cs typeface="SimSun"/>
              </a:rPr>
              <a:t> </a:t>
            </a:r>
            <a:r>
              <a:rPr sz="1000" spc="20" dirty="0">
                <a:latin typeface="SimSun"/>
                <a:cs typeface="SimSun"/>
              </a:rPr>
              <a:t>Math.random()</a:t>
            </a:r>
            <a:endParaRPr sz="1000">
              <a:latin typeface="SimSun"/>
              <a:cs typeface="SimSu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399296" y="3319340"/>
            <a:ext cx="387350" cy="134620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5"/>
              </a:spcBef>
            </a:pPr>
            <a:r>
              <a:rPr sz="600" b="1" spc="-20" dirty="0">
                <a:solidFill>
                  <a:srgbClr val="FFFFFF"/>
                </a:solidFill>
                <a:latin typeface="Arial"/>
                <a:cs typeface="Arial"/>
                <a:hlinkClick r:id="rId6" action="ppaction://hlinksldjump"/>
              </a:rPr>
              <a:t>JavaScript</a:t>
            </a:r>
            <a:endParaRPr sz="6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62534" y="2236965"/>
            <a:ext cx="3883025" cy="744220"/>
          </a:xfrm>
          <a:prstGeom prst="rect">
            <a:avLst/>
          </a:prstGeom>
          <a:solidFill>
            <a:srgbClr val="F2F2F2"/>
          </a:solidFill>
          <a:ln w="5060">
            <a:solidFill>
              <a:srgbClr val="BFBFBF"/>
            </a:solidFill>
          </a:ln>
        </p:spPr>
        <p:txBody>
          <a:bodyPr vert="horz" wrap="square" lIns="0" tIns="53975" rIns="0" bIns="0" rtlCol="0">
            <a:spAutoFit/>
          </a:bodyPr>
          <a:lstStyle/>
          <a:p>
            <a:pPr marL="128905">
              <a:lnSpc>
                <a:spcPts val="955"/>
              </a:lnSpc>
              <a:spcBef>
                <a:spcPts val="425"/>
              </a:spcBef>
            </a:pPr>
            <a:r>
              <a:rPr sz="800" b="1" spc="60" dirty="0">
                <a:solidFill>
                  <a:srgbClr val="007F00"/>
                </a:solidFill>
                <a:latin typeface="Times New Roman"/>
                <a:cs typeface="Times New Roman"/>
              </a:rPr>
              <a:t>function</a:t>
            </a:r>
            <a:r>
              <a:rPr sz="800" b="1" spc="200" dirty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z="800" spc="20" dirty="0">
                <a:latin typeface="SimSun"/>
                <a:cs typeface="SimSun"/>
              </a:rPr>
              <a:t>cityPop()</a:t>
            </a:r>
            <a:r>
              <a:rPr sz="800" spc="5" dirty="0">
                <a:latin typeface="SimSun"/>
                <a:cs typeface="SimSun"/>
              </a:rPr>
              <a:t> </a:t>
            </a:r>
            <a:r>
              <a:rPr sz="800" spc="20" dirty="0">
                <a:latin typeface="SimSun"/>
                <a:cs typeface="SimSun"/>
              </a:rPr>
              <a:t>{</a:t>
            </a:r>
            <a:endParaRPr sz="800">
              <a:latin typeface="SimSun"/>
              <a:cs typeface="SimSun"/>
            </a:endParaRPr>
          </a:p>
          <a:p>
            <a:pPr marL="236220">
              <a:lnSpc>
                <a:spcPts val="944"/>
              </a:lnSpc>
            </a:pPr>
            <a:r>
              <a:rPr sz="800" spc="-380" dirty="0">
                <a:latin typeface="SimSun"/>
                <a:cs typeface="SimSun"/>
              </a:rPr>
              <a:t>…</a:t>
            </a:r>
            <a:endParaRPr sz="800">
              <a:latin typeface="SimSun"/>
              <a:cs typeface="SimSun"/>
            </a:endParaRPr>
          </a:p>
          <a:p>
            <a:pPr marL="128905">
              <a:lnSpc>
                <a:spcPts val="955"/>
              </a:lnSpc>
            </a:pPr>
            <a:r>
              <a:rPr sz="800" spc="20" dirty="0">
                <a:latin typeface="SimSun"/>
                <a:cs typeface="SimSun"/>
              </a:rPr>
              <a:t>}</a:t>
            </a:r>
            <a:endParaRPr sz="800">
              <a:latin typeface="SimSun"/>
              <a:cs typeface="SimSu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700">
              <a:latin typeface="SimSun"/>
              <a:cs typeface="SimSun"/>
            </a:endParaRPr>
          </a:p>
          <a:p>
            <a:pPr marL="128905">
              <a:lnSpc>
                <a:spcPct val="100000"/>
              </a:lnSpc>
            </a:pPr>
            <a:r>
              <a:rPr sz="800" spc="20" dirty="0">
                <a:latin typeface="SimSun"/>
                <a:cs typeface="SimSun"/>
              </a:rPr>
              <a:t>console.log(cityPop());</a:t>
            </a:r>
            <a:r>
              <a:rPr sz="800" spc="25" dirty="0">
                <a:latin typeface="SimSun"/>
                <a:cs typeface="SimSun"/>
              </a:rPr>
              <a:t> </a:t>
            </a:r>
            <a:r>
              <a:rPr sz="800" i="1" spc="45" dirty="0">
                <a:solidFill>
                  <a:srgbClr val="3F7F7F"/>
                </a:solidFill>
                <a:latin typeface="Cambria"/>
                <a:cs typeface="Cambria"/>
              </a:rPr>
              <a:t>//</a:t>
            </a:r>
            <a:r>
              <a:rPr sz="800" i="1" spc="250" dirty="0">
                <a:solidFill>
                  <a:srgbClr val="3F7F7F"/>
                </a:solidFill>
                <a:latin typeface="Cambria"/>
                <a:cs typeface="Cambria"/>
              </a:rPr>
              <a:t> </a:t>
            </a:r>
            <a:r>
              <a:rPr sz="800" i="1" spc="60" dirty="0">
                <a:solidFill>
                  <a:srgbClr val="3F7F7F"/>
                </a:solidFill>
                <a:latin typeface="Cambria"/>
                <a:cs typeface="Cambria"/>
              </a:rPr>
              <a:t>ověření</a:t>
            </a:r>
            <a:r>
              <a:rPr sz="800" i="1" spc="245" dirty="0">
                <a:solidFill>
                  <a:srgbClr val="3F7F7F"/>
                </a:solidFill>
                <a:latin typeface="Cambria"/>
                <a:cs typeface="Cambria"/>
              </a:rPr>
              <a:t> </a:t>
            </a:r>
            <a:r>
              <a:rPr sz="800" i="1" spc="70" dirty="0">
                <a:solidFill>
                  <a:srgbClr val="3F7F7F"/>
                </a:solidFill>
                <a:latin typeface="Cambria"/>
                <a:cs typeface="Cambria"/>
              </a:rPr>
              <a:t>funkčnosti</a:t>
            </a:r>
            <a:endParaRPr sz="800">
              <a:latin typeface="Cambria"/>
              <a:cs typeface="Cambria"/>
            </a:endParaRPr>
          </a:p>
        </p:txBody>
      </p:sp>
    </p:spTree>
  </p:cSld>
  <p:clrMapOvr>
    <a:masterClrMapping/>
  </p:clrMapOvr>
  <p:transition>
    <p:cut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50"/>
            <a:ext cx="2304415" cy="554990"/>
          </a:xfrm>
          <a:custGeom>
            <a:avLst/>
            <a:gdLst/>
            <a:ahLst/>
            <a:cxnLst/>
            <a:rect l="l" t="t" r="r" b="b"/>
            <a:pathLst>
              <a:path w="2304415" h="554990">
                <a:moveTo>
                  <a:pt x="2303995" y="0"/>
                </a:moveTo>
                <a:lnTo>
                  <a:pt x="0" y="0"/>
                </a:lnTo>
                <a:lnTo>
                  <a:pt x="0" y="554469"/>
                </a:lnTo>
                <a:lnTo>
                  <a:pt x="2303995" y="554469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551991"/>
            <a:ext cx="4607940" cy="30878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54698" y="549475"/>
            <a:ext cx="64135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225" dirty="0">
                <a:solidFill>
                  <a:srgbClr val="FFFFFF"/>
                </a:solidFill>
                <a:latin typeface="Georgia"/>
                <a:cs typeface="Georgia"/>
              </a:rPr>
              <a:t>Č</a:t>
            </a:r>
            <a:r>
              <a:rPr sz="1400" cap="small" spc="114" dirty="0">
                <a:solidFill>
                  <a:srgbClr val="FFFFFF"/>
                </a:solidFill>
                <a:latin typeface="Georgia"/>
                <a:cs typeface="Georgia"/>
              </a:rPr>
              <a:t>ást</a:t>
            </a:r>
            <a:r>
              <a:rPr sz="1400" spc="114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spc="-13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spc="10" dirty="0">
                <a:solidFill>
                  <a:srgbClr val="FFFFFF"/>
                </a:solidFill>
                <a:latin typeface="Georgia"/>
                <a:cs typeface="Georgia"/>
              </a:rPr>
              <a:t>2</a:t>
            </a:r>
            <a:endParaRPr sz="1400">
              <a:latin typeface="Georgia"/>
              <a:cs typeface="Georgia"/>
            </a:endParaRPr>
          </a:p>
        </p:txBody>
      </p:sp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2615" y="1070432"/>
            <a:ext cx="65201" cy="65201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2615" y="1452537"/>
            <a:ext cx="65201" cy="65201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2615" y="1642325"/>
            <a:ext cx="65201" cy="65201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92378" y="1832140"/>
            <a:ext cx="52527" cy="52527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92378" y="1983968"/>
            <a:ext cx="52527" cy="52527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92378" y="2135797"/>
            <a:ext cx="52527" cy="52527"/>
          </a:xfrm>
          <a:prstGeom prst="rect">
            <a:avLst/>
          </a:prstGeom>
        </p:spPr>
      </p:pic>
      <p:sp>
        <p:nvSpPr>
          <p:cNvPr id="13" name="object 13"/>
          <p:cNvSpPr txBox="1"/>
          <p:nvPr/>
        </p:nvSpPr>
        <p:spPr>
          <a:xfrm>
            <a:off x="624395" y="986915"/>
            <a:ext cx="3526790" cy="1242060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 marR="5080">
              <a:lnSpc>
                <a:spcPct val="102600"/>
              </a:lnSpc>
              <a:spcBef>
                <a:spcPts val="55"/>
              </a:spcBef>
            </a:pPr>
            <a:r>
              <a:rPr sz="1100" spc="-30" dirty="0">
                <a:latin typeface="Tahoma"/>
                <a:cs typeface="Tahoma"/>
              </a:rPr>
              <a:t>Vytvořte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b="1" spc="-25" dirty="0">
                <a:latin typeface="Arial"/>
                <a:cs typeface="Arial"/>
              </a:rPr>
              <a:t>objekt</a:t>
            </a:r>
            <a:r>
              <a:rPr sz="1100" b="1" spc="60" dirty="0">
                <a:latin typeface="Arial"/>
                <a:cs typeface="Arial"/>
              </a:rPr>
              <a:t> </a:t>
            </a:r>
            <a:r>
              <a:rPr sz="1100" spc="-75" dirty="0">
                <a:latin typeface="Tahoma"/>
                <a:cs typeface="Tahoma"/>
              </a:rPr>
              <a:t>s</a:t>
            </a:r>
            <a:r>
              <a:rPr sz="1100" spc="25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názvy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20" dirty="0">
                <a:latin typeface="Tahoma"/>
                <a:cs typeface="Tahoma"/>
              </a:rPr>
              <a:t>pěti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20" dirty="0">
                <a:latin typeface="Tahoma"/>
                <a:cs typeface="Tahoma"/>
              </a:rPr>
              <a:t>fiktivních</a:t>
            </a:r>
            <a:r>
              <a:rPr sz="1100" spc="25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měst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a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počtem</a:t>
            </a:r>
            <a:r>
              <a:rPr sz="1100" spc="25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jejich </a:t>
            </a:r>
            <a:r>
              <a:rPr sz="1100" spc="-330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obyvatel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sz="1100" spc="5" dirty="0">
                <a:latin typeface="Tahoma"/>
                <a:cs typeface="Tahoma"/>
              </a:rPr>
              <a:t>Pro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30" dirty="0">
                <a:latin typeface="Tahoma"/>
                <a:cs typeface="Tahoma"/>
              </a:rPr>
              <a:t>počet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obyvatel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30" dirty="0">
                <a:latin typeface="Tahoma"/>
                <a:cs typeface="Tahoma"/>
              </a:rPr>
              <a:t>použijte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30" dirty="0">
                <a:latin typeface="Tahoma"/>
                <a:cs typeface="Tahoma"/>
              </a:rPr>
              <a:t>funkci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20" dirty="0">
                <a:latin typeface="SimSun"/>
                <a:cs typeface="SimSun"/>
              </a:rPr>
              <a:t>cityPop()</a:t>
            </a:r>
            <a:endParaRPr sz="1100">
              <a:latin typeface="SimSun"/>
              <a:cs typeface="SimSun"/>
            </a:endParaRPr>
          </a:p>
          <a:p>
            <a:pPr marL="12700">
              <a:lnSpc>
                <a:spcPct val="100000"/>
              </a:lnSpc>
              <a:spcBef>
                <a:spcPts val="175"/>
              </a:spcBef>
            </a:pPr>
            <a:r>
              <a:rPr sz="1100" b="1" spc="-30" dirty="0">
                <a:latin typeface="Arial"/>
                <a:cs typeface="Arial"/>
              </a:rPr>
              <a:t>Použijete:</a:t>
            </a:r>
            <a:endParaRPr sz="1100">
              <a:latin typeface="Arial"/>
              <a:cs typeface="Arial"/>
            </a:endParaRPr>
          </a:p>
          <a:p>
            <a:pPr marL="289560">
              <a:lnSpc>
                <a:spcPts val="1200"/>
              </a:lnSpc>
              <a:spcBef>
                <a:spcPts val="175"/>
              </a:spcBef>
            </a:pPr>
            <a:r>
              <a:rPr sz="1000" spc="20" dirty="0">
                <a:latin typeface="SimSun"/>
                <a:cs typeface="SimSun"/>
              </a:rPr>
              <a:t>let</a:t>
            </a:r>
            <a:endParaRPr sz="1000">
              <a:latin typeface="SimSun"/>
              <a:cs typeface="SimSun"/>
            </a:endParaRPr>
          </a:p>
          <a:p>
            <a:pPr marL="289560">
              <a:lnSpc>
                <a:spcPts val="1195"/>
              </a:lnSpc>
            </a:pPr>
            <a:r>
              <a:rPr sz="1000" spc="-30" dirty="0">
                <a:latin typeface="Tahoma"/>
                <a:cs typeface="Tahoma"/>
              </a:rPr>
              <a:t>objekt</a:t>
            </a:r>
            <a:r>
              <a:rPr sz="1000" spc="-5" dirty="0">
                <a:latin typeface="Tahoma"/>
                <a:cs typeface="Tahoma"/>
              </a:rPr>
              <a:t> </a:t>
            </a:r>
            <a:r>
              <a:rPr sz="1000" spc="20" dirty="0">
                <a:latin typeface="SimSun"/>
                <a:cs typeface="SimSun"/>
              </a:rPr>
              <a:t>{key</a:t>
            </a:r>
            <a:r>
              <a:rPr sz="1000" spc="20" dirty="0">
                <a:solidFill>
                  <a:srgbClr val="666666"/>
                </a:solidFill>
                <a:latin typeface="SimSun"/>
                <a:cs typeface="SimSun"/>
              </a:rPr>
              <a:t>:</a:t>
            </a:r>
            <a:r>
              <a:rPr sz="1000" spc="-5" dirty="0">
                <a:solidFill>
                  <a:srgbClr val="666666"/>
                </a:solidFill>
                <a:latin typeface="SimSun"/>
                <a:cs typeface="SimSun"/>
              </a:rPr>
              <a:t> </a:t>
            </a:r>
            <a:r>
              <a:rPr sz="1000" spc="20" dirty="0">
                <a:latin typeface="SimSun"/>
                <a:cs typeface="SimSun"/>
              </a:rPr>
              <a:t>val}</a:t>
            </a:r>
            <a:endParaRPr sz="1000">
              <a:latin typeface="SimSun"/>
              <a:cs typeface="SimSun"/>
            </a:endParaRPr>
          </a:p>
          <a:p>
            <a:pPr marL="289560">
              <a:lnSpc>
                <a:spcPts val="1200"/>
              </a:lnSpc>
            </a:pPr>
            <a:r>
              <a:rPr sz="1000" spc="-25" dirty="0">
                <a:latin typeface="Tahoma"/>
                <a:cs typeface="Tahoma"/>
              </a:rPr>
              <a:t>funkci </a:t>
            </a:r>
            <a:r>
              <a:rPr sz="1000" spc="20" dirty="0">
                <a:latin typeface="SimSun"/>
                <a:cs typeface="SimSun"/>
              </a:rPr>
              <a:t>cityPop()</a:t>
            </a:r>
            <a:endParaRPr sz="1000">
              <a:latin typeface="SimSun"/>
              <a:cs typeface="SimSu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62534" y="2374061"/>
            <a:ext cx="3883025" cy="744220"/>
          </a:xfrm>
          <a:prstGeom prst="rect">
            <a:avLst/>
          </a:prstGeom>
          <a:solidFill>
            <a:srgbClr val="F2F2F2"/>
          </a:solidFill>
          <a:ln w="5060">
            <a:solidFill>
              <a:srgbClr val="BFBFBF"/>
            </a:solidFill>
          </a:ln>
        </p:spPr>
        <p:txBody>
          <a:bodyPr vert="horz" wrap="square" lIns="0" tIns="59054" rIns="0" bIns="0" rtlCol="0">
            <a:spAutoFit/>
          </a:bodyPr>
          <a:lstStyle/>
          <a:p>
            <a:pPr marL="236220" marR="2563495" indent="-107950">
              <a:lnSpc>
                <a:spcPts val="950"/>
              </a:lnSpc>
              <a:spcBef>
                <a:spcPts val="464"/>
              </a:spcBef>
            </a:pPr>
            <a:r>
              <a:rPr sz="800" b="1" spc="135" dirty="0">
                <a:solidFill>
                  <a:srgbClr val="007F00"/>
                </a:solidFill>
                <a:latin typeface="Times New Roman"/>
                <a:cs typeface="Times New Roman"/>
              </a:rPr>
              <a:t>let</a:t>
            </a:r>
            <a:r>
              <a:rPr sz="800" b="1" spc="210" dirty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z="800" spc="20" dirty="0">
                <a:latin typeface="SimSun"/>
                <a:cs typeface="SimSun"/>
              </a:rPr>
              <a:t>cities</a:t>
            </a:r>
            <a:r>
              <a:rPr sz="800" spc="15" dirty="0">
                <a:latin typeface="SimSun"/>
                <a:cs typeface="SimSun"/>
              </a:rPr>
              <a:t> </a:t>
            </a:r>
            <a:r>
              <a:rPr sz="800" spc="20" dirty="0">
                <a:solidFill>
                  <a:srgbClr val="666666"/>
                </a:solidFill>
                <a:latin typeface="SimSun"/>
                <a:cs typeface="SimSun"/>
              </a:rPr>
              <a:t>=</a:t>
            </a:r>
            <a:r>
              <a:rPr sz="800" spc="15" dirty="0">
                <a:solidFill>
                  <a:srgbClr val="666666"/>
                </a:solidFill>
                <a:latin typeface="SimSun"/>
                <a:cs typeface="SimSun"/>
              </a:rPr>
              <a:t> </a:t>
            </a:r>
            <a:r>
              <a:rPr sz="800" spc="20" dirty="0">
                <a:latin typeface="SimSun"/>
                <a:cs typeface="SimSun"/>
              </a:rPr>
              <a:t>{ </a:t>
            </a:r>
            <a:r>
              <a:rPr sz="800" spc="25" dirty="0">
                <a:latin typeface="SimSun"/>
                <a:cs typeface="SimSun"/>
              </a:rPr>
              <a:t> </a:t>
            </a:r>
            <a:r>
              <a:rPr sz="800" spc="20" dirty="0">
                <a:solidFill>
                  <a:srgbClr val="BA2121"/>
                </a:solidFill>
                <a:latin typeface="SimSun"/>
                <a:cs typeface="SimSun"/>
              </a:rPr>
              <a:t>"Domašov"</a:t>
            </a:r>
            <a:r>
              <a:rPr sz="800" spc="20" dirty="0">
                <a:solidFill>
                  <a:srgbClr val="666666"/>
                </a:solidFill>
                <a:latin typeface="SimSun"/>
                <a:cs typeface="SimSun"/>
              </a:rPr>
              <a:t>:</a:t>
            </a:r>
            <a:r>
              <a:rPr sz="800" spc="75" dirty="0">
                <a:solidFill>
                  <a:srgbClr val="666666"/>
                </a:solidFill>
                <a:latin typeface="SimSun"/>
                <a:cs typeface="SimSun"/>
              </a:rPr>
              <a:t> </a:t>
            </a:r>
            <a:r>
              <a:rPr sz="800" spc="-180" dirty="0">
                <a:latin typeface="SimSun"/>
                <a:cs typeface="SimSun"/>
              </a:rPr>
              <a:t>…, </a:t>
            </a:r>
            <a:r>
              <a:rPr sz="800" spc="-175" dirty="0">
                <a:latin typeface="SimSun"/>
                <a:cs typeface="SimSun"/>
              </a:rPr>
              <a:t> </a:t>
            </a:r>
            <a:r>
              <a:rPr sz="800" spc="20" dirty="0">
                <a:solidFill>
                  <a:srgbClr val="BA2121"/>
                </a:solidFill>
                <a:latin typeface="SimSun"/>
                <a:cs typeface="SimSun"/>
              </a:rPr>
              <a:t>"King's</a:t>
            </a:r>
            <a:r>
              <a:rPr sz="800" spc="-5" dirty="0">
                <a:solidFill>
                  <a:srgbClr val="BA2121"/>
                </a:solidFill>
                <a:latin typeface="SimSun"/>
                <a:cs typeface="SimSun"/>
              </a:rPr>
              <a:t> </a:t>
            </a:r>
            <a:r>
              <a:rPr sz="800" spc="20" dirty="0">
                <a:solidFill>
                  <a:srgbClr val="BA2121"/>
                </a:solidFill>
                <a:latin typeface="SimSun"/>
                <a:cs typeface="SimSun"/>
              </a:rPr>
              <a:t>Landing"</a:t>
            </a:r>
            <a:r>
              <a:rPr sz="800" spc="20" dirty="0">
                <a:solidFill>
                  <a:srgbClr val="666666"/>
                </a:solidFill>
                <a:latin typeface="SimSun"/>
                <a:cs typeface="SimSun"/>
              </a:rPr>
              <a:t>:</a:t>
            </a:r>
            <a:r>
              <a:rPr sz="800" dirty="0">
                <a:solidFill>
                  <a:srgbClr val="666666"/>
                </a:solidFill>
                <a:latin typeface="SimSun"/>
                <a:cs typeface="SimSun"/>
              </a:rPr>
              <a:t> </a:t>
            </a:r>
            <a:r>
              <a:rPr sz="800" spc="-180" dirty="0">
                <a:latin typeface="SimSun"/>
                <a:cs typeface="SimSun"/>
              </a:rPr>
              <a:t>…,</a:t>
            </a:r>
            <a:endParaRPr sz="800">
              <a:latin typeface="SimSun"/>
              <a:cs typeface="SimSun"/>
            </a:endParaRPr>
          </a:p>
          <a:p>
            <a:pPr marL="236220">
              <a:lnSpc>
                <a:spcPts val="905"/>
              </a:lnSpc>
            </a:pPr>
            <a:r>
              <a:rPr sz="800" spc="-380" dirty="0">
                <a:latin typeface="SimSun"/>
                <a:cs typeface="SimSun"/>
              </a:rPr>
              <a:t>…</a:t>
            </a:r>
            <a:endParaRPr sz="800">
              <a:latin typeface="SimSun"/>
              <a:cs typeface="SimSun"/>
            </a:endParaRPr>
          </a:p>
          <a:p>
            <a:pPr marL="128905">
              <a:lnSpc>
                <a:spcPts val="955"/>
              </a:lnSpc>
            </a:pPr>
            <a:r>
              <a:rPr sz="800" spc="20" dirty="0">
                <a:latin typeface="SimSun"/>
                <a:cs typeface="SimSun"/>
              </a:rPr>
              <a:t>}</a:t>
            </a:r>
            <a:endParaRPr sz="800">
              <a:latin typeface="SimSun"/>
              <a:cs typeface="SimSun"/>
            </a:endParaRPr>
          </a:p>
        </p:txBody>
      </p:sp>
    </p:spTree>
  </p:cSld>
  <p:clrMapOvr>
    <a:masterClrMapping/>
  </p:clrMapOvr>
  <p:transition>
    <p:cut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50"/>
            <a:ext cx="2304415" cy="554990"/>
          </a:xfrm>
          <a:custGeom>
            <a:avLst/>
            <a:gdLst/>
            <a:ahLst/>
            <a:cxnLst/>
            <a:rect l="l" t="t" r="r" b="b"/>
            <a:pathLst>
              <a:path w="2304415" h="554990">
                <a:moveTo>
                  <a:pt x="2303995" y="0"/>
                </a:moveTo>
                <a:lnTo>
                  <a:pt x="0" y="0"/>
                </a:lnTo>
                <a:lnTo>
                  <a:pt x="0" y="554469"/>
                </a:lnTo>
                <a:lnTo>
                  <a:pt x="2303995" y="554469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551991"/>
            <a:ext cx="4607940" cy="30878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54698" y="549475"/>
            <a:ext cx="64135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225" dirty="0">
                <a:solidFill>
                  <a:srgbClr val="FFFFFF"/>
                </a:solidFill>
                <a:latin typeface="Georgia"/>
                <a:cs typeface="Georgia"/>
              </a:rPr>
              <a:t>Č</a:t>
            </a:r>
            <a:r>
              <a:rPr sz="1400" cap="small" spc="114" dirty="0">
                <a:solidFill>
                  <a:srgbClr val="FFFFFF"/>
                </a:solidFill>
                <a:latin typeface="Georgia"/>
                <a:cs typeface="Georgia"/>
              </a:rPr>
              <a:t>ást</a:t>
            </a:r>
            <a:r>
              <a:rPr sz="1400" spc="114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spc="-13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spc="20" dirty="0">
                <a:solidFill>
                  <a:srgbClr val="FFFFFF"/>
                </a:solidFill>
                <a:latin typeface="Georgia"/>
                <a:cs typeface="Georgia"/>
              </a:rPr>
              <a:t>3</a:t>
            </a:r>
            <a:endParaRPr sz="1400">
              <a:latin typeface="Georgia"/>
              <a:cs typeface="Georgia"/>
            </a:endParaRPr>
          </a:p>
        </p:txBody>
      </p:sp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2615" y="1388262"/>
            <a:ext cx="65201" cy="65201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02615" y="1770367"/>
            <a:ext cx="65201" cy="65201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02615" y="2132228"/>
            <a:ext cx="65201" cy="65201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92378" y="2322042"/>
            <a:ext cx="52527" cy="52527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92378" y="2473871"/>
            <a:ext cx="52527" cy="52527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92378" y="2625699"/>
            <a:ext cx="52527" cy="52527"/>
          </a:xfrm>
          <a:prstGeom prst="rect">
            <a:avLst/>
          </a:prstGeom>
        </p:spPr>
      </p:pic>
      <p:sp>
        <p:nvSpPr>
          <p:cNvPr id="13" name="object 13"/>
          <p:cNvSpPr txBox="1"/>
          <p:nvPr/>
        </p:nvSpPr>
        <p:spPr>
          <a:xfrm>
            <a:off x="624395" y="1304745"/>
            <a:ext cx="3256915" cy="141414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2700" marR="5080">
              <a:lnSpc>
                <a:spcPct val="102600"/>
              </a:lnSpc>
              <a:spcBef>
                <a:spcPts val="55"/>
              </a:spcBef>
            </a:pPr>
            <a:r>
              <a:rPr sz="1100" spc="-25" dirty="0">
                <a:latin typeface="Tahoma"/>
                <a:cs typeface="Tahoma"/>
              </a:rPr>
              <a:t>Ze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slovníku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25" dirty="0">
                <a:latin typeface="Tahoma"/>
                <a:cs typeface="Tahoma"/>
              </a:rPr>
              <a:t>cities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25" dirty="0">
                <a:latin typeface="Tahoma"/>
                <a:cs typeface="Tahoma"/>
              </a:rPr>
              <a:t>o</a:t>
            </a:r>
            <a:r>
              <a:rPr sz="1100" spc="-40" dirty="0">
                <a:latin typeface="Tahoma"/>
                <a:cs typeface="Tahoma"/>
              </a:rPr>
              <a:t>dstraňte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60" dirty="0">
                <a:latin typeface="Tahoma"/>
                <a:cs typeface="Tahoma"/>
              </a:rPr>
              <a:t>všechna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města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15" dirty="0">
                <a:latin typeface="Tahoma"/>
                <a:cs typeface="Tahoma"/>
              </a:rPr>
              <a:t>p</a:t>
            </a:r>
            <a:r>
              <a:rPr sz="1100" spc="-25" dirty="0">
                <a:latin typeface="Tahoma"/>
                <a:cs typeface="Tahoma"/>
              </a:rPr>
              <a:t>o</a:t>
            </a:r>
            <a:r>
              <a:rPr sz="1100" spc="-45" dirty="0">
                <a:latin typeface="Tahoma"/>
                <a:cs typeface="Tahoma"/>
              </a:rPr>
              <a:t>d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500</a:t>
            </a:r>
            <a:r>
              <a:rPr sz="1100" spc="-75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000  </a:t>
            </a:r>
            <a:r>
              <a:rPr sz="1100" spc="-45" dirty="0">
                <a:latin typeface="Tahoma"/>
                <a:cs typeface="Tahoma"/>
              </a:rPr>
              <a:t>obyvatel</a:t>
            </a:r>
            <a:endParaRPr sz="1100" dirty="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35"/>
              </a:spcBef>
            </a:pPr>
            <a:r>
              <a:rPr sz="1100" spc="-25" dirty="0">
                <a:latin typeface="Tahoma"/>
                <a:cs typeface="Tahoma"/>
              </a:rPr>
              <a:t>Zbylá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města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vypište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do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konzole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70" dirty="0">
                <a:latin typeface="Tahoma"/>
                <a:cs typeface="Tahoma"/>
              </a:rPr>
              <a:t>ve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formátu:</a:t>
            </a:r>
            <a:endParaRPr sz="1100" dirty="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z="1100" spc="20" dirty="0">
                <a:latin typeface="SimSun"/>
                <a:cs typeface="SimSun"/>
              </a:rPr>
              <a:t>Město:</a:t>
            </a:r>
            <a:r>
              <a:rPr sz="1100" spc="185" dirty="0">
                <a:latin typeface="SimSun"/>
                <a:cs typeface="SimSun"/>
              </a:rPr>
              <a:t> </a:t>
            </a:r>
            <a:r>
              <a:rPr sz="1100" spc="20" dirty="0">
                <a:latin typeface="SimSun"/>
                <a:cs typeface="SimSun"/>
              </a:rPr>
              <a:t>999999</a:t>
            </a:r>
            <a:r>
              <a:rPr sz="1100" spc="5" dirty="0">
                <a:latin typeface="SimSun"/>
                <a:cs typeface="SimSun"/>
              </a:rPr>
              <a:t> </a:t>
            </a:r>
            <a:r>
              <a:rPr sz="1100" spc="20" dirty="0">
                <a:latin typeface="SimSun"/>
                <a:cs typeface="SimSun"/>
              </a:rPr>
              <a:t>obyvatel</a:t>
            </a:r>
            <a:endParaRPr sz="1100" dirty="0">
              <a:latin typeface="SimSun"/>
              <a:cs typeface="SimSun"/>
            </a:endParaRPr>
          </a:p>
          <a:p>
            <a:pPr marL="12700">
              <a:lnSpc>
                <a:spcPct val="100000"/>
              </a:lnSpc>
              <a:spcBef>
                <a:spcPts val="175"/>
              </a:spcBef>
            </a:pPr>
            <a:r>
              <a:rPr sz="1100" b="1" spc="-30" dirty="0">
                <a:latin typeface="Arial"/>
                <a:cs typeface="Arial"/>
              </a:rPr>
              <a:t>Použijete:</a:t>
            </a:r>
            <a:endParaRPr sz="1100" dirty="0">
              <a:latin typeface="Arial"/>
              <a:cs typeface="Arial"/>
            </a:endParaRPr>
          </a:p>
          <a:p>
            <a:pPr marL="289560" marR="1861185">
              <a:lnSpc>
                <a:spcPct val="100000"/>
              </a:lnSpc>
              <a:spcBef>
                <a:spcPts val="175"/>
              </a:spcBef>
            </a:pPr>
            <a:r>
              <a:rPr sz="1000" spc="-30" dirty="0">
                <a:latin typeface="Tahoma"/>
                <a:cs typeface="Tahoma"/>
              </a:rPr>
              <a:t>cyklus</a:t>
            </a:r>
            <a:r>
              <a:rPr sz="1000" spc="5" dirty="0">
                <a:latin typeface="Tahoma"/>
                <a:cs typeface="Tahoma"/>
              </a:rPr>
              <a:t> </a:t>
            </a:r>
            <a:r>
              <a:rPr sz="1000" spc="20" dirty="0">
                <a:latin typeface="SimSun"/>
                <a:cs typeface="SimSun"/>
              </a:rPr>
              <a:t>for</a:t>
            </a:r>
            <a:r>
              <a:rPr sz="1000" spc="5" dirty="0">
                <a:latin typeface="SimSun"/>
                <a:cs typeface="SimSun"/>
              </a:rPr>
              <a:t> </a:t>
            </a:r>
            <a:r>
              <a:rPr sz="1000" spc="20" dirty="0">
                <a:latin typeface="SimSun"/>
                <a:cs typeface="SimSun"/>
              </a:rPr>
              <a:t>()</a:t>
            </a:r>
            <a:r>
              <a:rPr sz="1000" spc="5" dirty="0">
                <a:latin typeface="SimSun"/>
                <a:cs typeface="SimSun"/>
              </a:rPr>
              <a:t> </a:t>
            </a:r>
            <a:r>
              <a:rPr sz="1000" spc="20" dirty="0">
                <a:latin typeface="SimSun"/>
                <a:cs typeface="SimSun"/>
              </a:rPr>
              <a:t>{} </a:t>
            </a:r>
            <a:r>
              <a:rPr sz="1000" spc="25" dirty="0">
                <a:latin typeface="SimSun"/>
                <a:cs typeface="SimSun"/>
              </a:rPr>
              <a:t> </a:t>
            </a:r>
            <a:r>
              <a:rPr sz="1000" spc="-30" dirty="0">
                <a:latin typeface="Tahoma"/>
                <a:cs typeface="Tahoma"/>
              </a:rPr>
              <a:t>podmínku</a:t>
            </a:r>
            <a:r>
              <a:rPr sz="1000" spc="5" dirty="0">
                <a:latin typeface="Tahoma"/>
                <a:cs typeface="Tahoma"/>
              </a:rPr>
              <a:t> </a:t>
            </a:r>
            <a:r>
              <a:rPr sz="1000" spc="20" dirty="0">
                <a:latin typeface="SimSun"/>
                <a:cs typeface="SimSun"/>
              </a:rPr>
              <a:t>if</a:t>
            </a:r>
            <a:r>
              <a:rPr sz="1000" spc="5" dirty="0">
                <a:latin typeface="SimSun"/>
                <a:cs typeface="SimSun"/>
              </a:rPr>
              <a:t> </a:t>
            </a:r>
            <a:r>
              <a:rPr sz="1000" spc="20" dirty="0">
                <a:latin typeface="SimSun"/>
                <a:cs typeface="SimSun"/>
              </a:rPr>
              <a:t>()</a:t>
            </a:r>
            <a:r>
              <a:rPr sz="1000" dirty="0">
                <a:latin typeface="SimSun"/>
                <a:cs typeface="SimSun"/>
              </a:rPr>
              <a:t> </a:t>
            </a:r>
            <a:r>
              <a:rPr sz="1000" spc="20" dirty="0">
                <a:latin typeface="SimSun"/>
                <a:cs typeface="SimSun"/>
              </a:rPr>
              <a:t>{} </a:t>
            </a:r>
            <a:r>
              <a:rPr sz="1000" spc="-484" dirty="0">
                <a:latin typeface="SimSun"/>
                <a:cs typeface="SimSun"/>
              </a:rPr>
              <a:t> </a:t>
            </a:r>
            <a:r>
              <a:rPr sz="1000" spc="20" dirty="0">
                <a:latin typeface="SimSun"/>
                <a:cs typeface="SimSun"/>
              </a:rPr>
              <a:t>delete</a:t>
            </a:r>
            <a:endParaRPr sz="1000" dirty="0">
              <a:latin typeface="SimSun"/>
              <a:cs typeface="SimSu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399296" y="3319340"/>
            <a:ext cx="387350" cy="134620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5"/>
              </a:spcBef>
            </a:pPr>
            <a:r>
              <a:rPr sz="600" b="1" spc="-20" dirty="0">
                <a:solidFill>
                  <a:srgbClr val="FFFFFF"/>
                </a:solidFill>
                <a:latin typeface="Arial"/>
                <a:cs typeface="Arial"/>
                <a:hlinkClick r:id="rId6" action="ppaction://hlinksldjump"/>
              </a:rPr>
              <a:t>JavaScript</a:t>
            </a:r>
            <a:endParaRPr sz="600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50"/>
            <a:ext cx="2304415" cy="554990"/>
          </a:xfrm>
          <a:custGeom>
            <a:avLst/>
            <a:gdLst/>
            <a:ahLst/>
            <a:cxnLst/>
            <a:rect l="l" t="t" r="r" b="b"/>
            <a:pathLst>
              <a:path w="2304415" h="554990">
                <a:moveTo>
                  <a:pt x="2303995" y="0"/>
                </a:moveTo>
                <a:lnTo>
                  <a:pt x="0" y="0"/>
                </a:lnTo>
                <a:lnTo>
                  <a:pt x="0" y="554469"/>
                </a:lnTo>
                <a:lnTo>
                  <a:pt x="2303995" y="554469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551991"/>
            <a:ext cx="4607940" cy="30878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54698" y="549475"/>
            <a:ext cx="143192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225" dirty="0">
                <a:solidFill>
                  <a:srgbClr val="FFFFFF"/>
                </a:solidFill>
                <a:latin typeface="Georgia"/>
                <a:cs typeface="Georgia"/>
              </a:rPr>
              <a:t>Č</a:t>
            </a:r>
            <a:r>
              <a:rPr sz="1400" cap="small" spc="114" dirty="0">
                <a:solidFill>
                  <a:srgbClr val="FFFFFF"/>
                </a:solidFill>
                <a:latin typeface="Georgia"/>
                <a:cs typeface="Georgia"/>
              </a:rPr>
              <a:t>ást</a:t>
            </a:r>
            <a:r>
              <a:rPr sz="1400" spc="114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spc="-13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dirty="0">
                <a:solidFill>
                  <a:srgbClr val="FFFFFF"/>
                </a:solidFill>
                <a:latin typeface="Georgia"/>
                <a:cs typeface="Georgia"/>
              </a:rPr>
              <a:t>4 </a:t>
            </a:r>
            <a:r>
              <a:rPr sz="1400" spc="-13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spc="145" dirty="0">
                <a:solidFill>
                  <a:srgbClr val="FFFFFF"/>
                </a:solidFill>
                <a:latin typeface="Georgia"/>
                <a:cs typeface="Georgia"/>
              </a:rPr>
              <a:t>(B</a:t>
            </a:r>
            <a:r>
              <a:rPr sz="1400" cap="small" spc="50" dirty="0">
                <a:solidFill>
                  <a:srgbClr val="FFFFFF"/>
                </a:solidFill>
                <a:latin typeface="Georgia"/>
                <a:cs typeface="Georgia"/>
              </a:rPr>
              <a:t>onus</a:t>
            </a:r>
            <a:r>
              <a:rPr sz="1400" spc="100" dirty="0">
                <a:solidFill>
                  <a:srgbClr val="FFFFFF"/>
                </a:solidFill>
                <a:latin typeface="Georgia"/>
                <a:cs typeface="Georgia"/>
              </a:rPr>
              <a:t>)</a:t>
            </a:r>
            <a:endParaRPr sz="1400">
              <a:latin typeface="Georgia"/>
              <a:cs typeface="Georgia"/>
            </a:endParaRPr>
          </a:p>
        </p:txBody>
      </p:sp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2615" y="1187031"/>
            <a:ext cx="65201" cy="65201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02615" y="1569135"/>
            <a:ext cx="65201" cy="65201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02615" y="2103081"/>
            <a:ext cx="65201" cy="65201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792378" y="2292883"/>
            <a:ext cx="52527" cy="52527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792378" y="2444724"/>
            <a:ext cx="52527" cy="52527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92378" y="2596553"/>
            <a:ext cx="52527" cy="52527"/>
          </a:xfrm>
          <a:prstGeom prst="rect">
            <a:avLst/>
          </a:prstGeom>
        </p:spPr>
      </p:pic>
      <p:pic>
        <p:nvPicPr>
          <p:cNvPr id="13" name="object 13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92378" y="2748381"/>
            <a:ext cx="52527" cy="52527"/>
          </a:xfrm>
          <a:prstGeom prst="rect">
            <a:avLst/>
          </a:prstGeom>
        </p:spPr>
      </p:pic>
      <p:pic>
        <p:nvPicPr>
          <p:cNvPr id="14" name="object 14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92378" y="2900210"/>
            <a:ext cx="52527" cy="52527"/>
          </a:xfrm>
          <a:prstGeom prst="rect">
            <a:avLst/>
          </a:prstGeom>
        </p:spPr>
      </p:pic>
      <p:sp>
        <p:nvSpPr>
          <p:cNvPr id="15" name="object 15"/>
          <p:cNvSpPr txBox="1"/>
          <p:nvPr/>
        </p:nvSpPr>
        <p:spPr>
          <a:xfrm>
            <a:off x="624395" y="1103514"/>
            <a:ext cx="3596640" cy="188976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30" dirty="0">
                <a:latin typeface="Tahoma"/>
                <a:cs typeface="Tahoma"/>
              </a:rPr>
              <a:t>Vytvořte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si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v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20" dirty="0">
                <a:latin typeface="SimSun"/>
                <a:cs typeface="SimSun"/>
              </a:rPr>
              <a:t>index.html</a:t>
            </a:r>
            <a:r>
              <a:rPr sz="1100" spc="-190" dirty="0">
                <a:latin typeface="SimSun"/>
                <a:cs typeface="SimSun"/>
              </a:rPr>
              <a:t> </a:t>
            </a:r>
            <a:r>
              <a:rPr sz="1100" spc="-45" dirty="0">
                <a:latin typeface="Tahoma"/>
                <a:cs typeface="Tahoma"/>
              </a:rPr>
              <a:t>prázdný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60" dirty="0">
                <a:latin typeface="Tahoma"/>
                <a:cs typeface="Tahoma"/>
              </a:rPr>
              <a:t>seznam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nebo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25" dirty="0">
                <a:latin typeface="Tahoma"/>
                <a:cs typeface="Tahoma"/>
              </a:rPr>
              <a:t>tabulku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z="1100" spc="20" dirty="0">
                <a:latin typeface="SimSun"/>
                <a:cs typeface="SimSun"/>
              </a:rPr>
              <a:t>&lt;</a:t>
            </a:r>
            <a:r>
              <a:rPr sz="1100" b="1" spc="110" dirty="0">
                <a:solidFill>
                  <a:srgbClr val="007F00"/>
                </a:solidFill>
                <a:latin typeface="Times New Roman"/>
                <a:cs typeface="Times New Roman"/>
              </a:rPr>
              <a:t>ul </a:t>
            </a:r>
            <a:r>
              <a:rPr sz="1100" b="1" spc="20" dirty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z="1100" spc="20" dirty="0">
                <a:solidFill>
                  <a:srgbClr val="7C8E28"/>
                </a:solidFill>
                <a:latin typeface="SimSun"/>
                <a:cs typeface="SimSun"/>
              </a:rPr>
              <a:t>i</a:t>
            </a:r>
            <a:r>
              <a:rPr sz="1100" spc="15" dirty="0">
                <a:solidFill>
                  <a:srgbClr val="7C8E28"/>
                </a:solidFill>
                <a:latin typeface="SimSun"/>
                <a:cs typeface="SimSun"/>
              </a:rPr>
              <a:t>d</a:t>
            </a:r>
            <a:r>
              <a:rPr sz="1100" spc="20" dirty="0">
                <a:solidFill>
                  <a:srgbClr val="666666"/>
                </a:solidFill>
                <a:latin typeface="SimSun"/>
                <a:cs typeface="SimSun"/>
              </a:rPr>
              <a:t>=</a:t>
            </a:r>
            <a:r>
              <a:rPr sz="1100" spc="20" dirty="0">
                <a:solidFill>
                  <a:srgbClr val="BA2121"/>
                </a:solidFill>
                <a:latin typeface="SimSun"/>
                <a:cs typeface="SimSun"/>
              </a:rPr>
              <a:t>"cities"</a:t>
            </a:r>
            <a:r>
              <a:rPr sz="1100" spc="20" dirty="0">
                <a:latin typeface="SimSun"/>
                <a:cs typeface="SimSun"/>
              </a:rPr>
              <a:t>&gt;</a:t>
            </a:r>
            <a:r>
              <a:rPr sz="1100" spc="-190" dirty="0">
                <a:latin typeface="SimSun"/>
                <a:cs typeface="SimSun"/>
              </a:rPr>
              <a:t> </a:t>
            </a:r>
            <a:r>
              <a:rPr sz="1100" spc="120" dirty="0">
                <a:latin typeface="Tahoma"/>
                <a:cs typeface="Tahoma"/>
              </a:rPr>
              <a:t>/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20" dirty="0">
                <a:latin typeface="SimSun"/>
                <a:cs typeface="SimSun"/>
              </a:rPr>
              <a:t>&lt;</a:t>
            </a:r>
            <a:r>
              <a:rPr sz="1100" b="1" spc="105" dirty="0">
                <a:solidFill>
                  <a:srgbClr val="007F00"/>
                </a:solidFill>
                <a:latin typeface="Times New Roman"/>
                <a:cs typeface="Times New Roman"/>
              </a:rPr>
              <a:t>table</a:t>
            </a:r>
            <a:r>
              <a:rPr sz="1100" b="1" dirty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z="1100" b="1" spc="20" dirty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z="1100" spc="20" dirty="0">
                <a:solidFill>
                  <a:srgbClr val="7C8E28"/>
                </a:solidFill>
                <a:latin typeface="SimSun"/>
                <a:cs typeface="SimSun"/>
              </a:rPr>
              <a:t>i</a:t>
            </a:r>
            <a:r>
              <a:rPr sz="1100" spc="15" dirty="0">
                <a:solidFill>
                  <a:srgbClr val="7C8E28"/>
                </a:solidFill>
                <a:latin typeface="SimSun"/>
                <a:cs typeface="SimSun"/>
              </a:rPr>
              <a:t>d</a:t>
            </a:r>
            <a:r>
              <a:rPr sz="1100" spc="20" dirty="0">
                <a:solidFill>
                  <a:srgbClr val="666666"/>
                </a:solidFill>
                <a:latin typeface="SimSun"/>
                <a:cs typeface="SimSun"/>
              </a:rPr>
              <a:t>=</a:t>
            </a:r>
            <a:r>
              <a:rPr sz="1100" spc="20" dirty="0">
                <a:solidFill>
                  <a:srgbClr val="BA2121"/>
                </a:solidFill>
                <a:latin typeface="SimSun"/>
                <a:cs typeface="SimSun"/>
              </a:rPr>
              <a:t>"cities"</a:t>
            </a:r>
            <a:r>
              <a:rPr sz="1100" spc="20" dirty="0">
                <a:latin typeface="SimSun"/>
                <a:cs typeface="SimSun"/>
              </a:rPr>
              <a:t>&gt;</a:t>
            </a:r>
            <a:endParaRPr sz="1100">
              <a:latin typeface="SimSun"/>
              <a:cs typeface="SimSun"/>
            </a:endParaRPr>
          </a:p>
          <a:p>
            <a:pPr marL="12700" marR="5080">
              <a:lnSpc>
                <a:spcPct val="102600"/>
              </a:lnSpc>
              <a:spcBef>
                <a:spcPts val="300"/>
              </a:spcBef>
            </a:pPr>
            <a:r>
              <a:rPr sz="1100" spc="-10" dirty="0">
                <a:latin typeface="Tahoma"/>
                <a:cs typeface="Tahoma"/>
              </a:rPr>
              <a:t>Do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25" dirty="0">
                <a:latin typeface="Tahoma"/>
                <a:cs typeface="Tahoma"/>
              </a:rPr>
              <a:t>tabulky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120" dirty="0">
                <a:latin typeface="Tahoma"/>
                <a:cs typeface="Tahoma"/>
              </a:rPr>
              <a:t>/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60" dirty="0">
                <a:latin typeface="Tahoma"/>
                <a:cs typeface="Tahoma"/>
              </a:rPr>
              <a:t>seznamu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30" dirty="0">
                <a:latin typeface="Tahoma"/>
                <a:cs typeface="Tahoma"/>
              </a:rPr>
              <a:t>vložte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30" dirty="0">
                <a:latin typeface="Tahoma"/>
                <a:cs typeface="Tahoma"/>
              </a:rPr>
              <a:t>pomocí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20" dirty="0">
                <a:latin typeface="Tahoma"/>
                <a:cs typeface="Tahoma"/>
              </a:rPr>
              <a:t>JavaScriptu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název </a:t>
            </a:r>
            <a:r>
              <a:rPr sz="1100" spc="-50" dirty="0">
                <a:latin typeface="Tahoma"/>
                <a:cs typeface="Tahoma"/>
              </a:rPr>
              <a:t> každého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zbývajícího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města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nad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500</a:t>
            </a:r>
            <a:r>
              <a:rPr sz="1100" spc="-70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000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obyvatel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a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jeho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30" dirty="0">
                <a:latin typeface="Tahoma"/>
                <a:cs typeface="Tahoma"/>
              </a:rPr>
              <a:t>počet </a:t>
            </a:r>
            <a:r>
              <a:rPr sz="1100" spc="-330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obyvatel</a:t>
            </a:r>
            <a:endParaRPr sz="11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175"/>
              </a:spcBef>
            </a:pPr>
            <a:r>
              <a:rPr sz="1100" b="1" spc="-30" dirty="0">
                <a:latin typeface="Arial"/>
                <a:cs typeface="Arial"/>
              </a:rPr>
              <a:t>Použijete:</a:t>
            </a:r>
            <a:endParaRPr sz="1100">
              <a:latin typeface="Arial"/>
              <a:cs typeface="Arial"/>
            </a:endParaRPr>
          </a:p>
          <a:p>
            <a:pPr marL="289560" marR="1040130">
              <a:lnSpc>
                <a:spcPct val="100000"/>
              </a:lnSpc>
              <a:spcBef>
                <a:spcPts val="175"/>
              </a:spcBef>
            </a:pPr>
            <a:r>
              <a:rPr sz="1000" spc="-30" dirty="0">
                <a:latin typeface="Tahoma"/>
                <a:cs typeface="Tahoma"/>
              </a:rPr>
              <a:t>cyklus</a:t>
            </a:r>
            <a:r>
              <a:rPr sz="1000" spc="10" dirty="0">
                <a:latin typeface="Tahoma"/>
                <a:cs typeface="Tahoma"/>
              </a:rPr>
              <a:t> </a:t>
            </a:r>
            <a:r>
              <a:rPr sz="1000" spc="20" dirty="0">
                <a:latin typeface="SimSun"/>
                <a:cs typeface="SimSun"/>
              </a:rPr>
              <a:t>for ()</a:t>
            </a:r>
            <a:r>
              <a:rPr sz="1000" spc="15" dirty="0">
                <a:latin typeface="SimSun"/>
                <a:cs typeface="SimSun"/>
              </a:rPr>
              <a:t> </a:t>
            </a:r>
            <a:r>
              <a:rPr sz="1000" spc="20" dirty="0">
                <a:latin typeface="SimSun"/>
                <a:cs typeface="SimSun"/>
              </a:rPr>
              <a:t>{} </a:t>
            </a:r>
            <a:r>
              <a:rPr sz="1000" spc="25" dirty="0">
                <a:latin typeface="SimSun"/>
                <a:cs typeface="SimSun"/>
              </a:rPr>
              <a:t> </a:t>
            </a:r>
            <a:r>
              <a:rPr sz="1000" spc="20" dirty="0">
                <a:latin typeface="SimSun"/>
                <a:cs typeface="SimSun"/>
              </a:rPr>
              <a:t>document.getElementById() </a:t>
            </a:r>
            <a:r>
              <a:rPr sz="1000" spc="25" dirty="0">
                <a:latin typeface="SimSun"/>
                <a:cs typeface="SimSun"/>
              </a:rPr>
              <a:t> </a:t>
            </a:r>
            <a:r>
              <a:rPr sz="1000" spc="20" dirty="0">
                <a:latin typeface="SimSun"/>
                <a:cs typeface="SimSun"/>
              </a:rPr>
              <a:t>document.createElement() </a:t>
            </a:r>
            <a:r>
              <a:rPr sz="1000" spc="25" dirty="0">
                <a:latin typeface="SimSun"/>
                <a:cs typeface="SimSun"/>
              </a:rPr>
              <a:t> </a:t>
            </a:r>
            <a:r>
              <a:rPr sz="1000" spc="20" dirty="0">
                <a:latin typeface="SimSun"/>
                <a:cs typeface="SimSun"/>
              </a:rPr>
              <a:t>element.innerText </a:t>
            </a:r>
            <a:r>
              <a:rPr sz="1000" spc="25" dirty="0">
                <a:latin typeface="SimSun"/>
                <a:cs typeface="SimSun"/>
              </a:rPr>
              <a:t> </a:t>
            </a:r>
            <a:r>
              <a:rPr sz="1000" spc="20" dirty="0">
                <a:latin typeface="SimSun"/>
                <a:cs typeface="SimSun"/>
              </a:rPr>
              <a:t>parentElement.appendChild(element)</a:t>
            </a:r>
            <a:endParaRPr sz="1000">
              <a:latin typeface="SimSun"/>
              <a:cs typeface="SimSun"/>
            </a:endParaRPr>
          </a:p>
        </p:txBody>
      </p:sp>
    </p:spTree>
  </p:cSld>
  <p:clrMapOvr>
    <a:masterClrMapping/>
  </p:clrMapOvr>
  <p:transition>
    <p:cut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50"/>
            <a:ext cx="2304415" cy="554990"/>
          </a:xfrm>
          <a:custGeom>
            <a:avLst/>
            <a:gdLst/>
            <a:ahLst/>
            <a:cxnLst/>
            <a:rect l="l" t="t" r="r" b="b"/>
            <a:pathLst>
              <a:path w="2304415" h="554990">
                <a:moveTo>
                  <a:pt x="2303995" y="0"/>
                </a:moveTo>
                <a:lnTo>
                  <a:pt x="0" y="0"/>
                </a:lnTo>
                <a:lnTo>
                  <a:pt x="0" y="554469"/>
                </a:lnTo>
                <a:lnTo>
                  <a:pt x="2303995" y="554469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551991"/>
            <a:ext cx="4607940" cy="30878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54698" y="549475"/>
            <a:ext cx="83566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85" dirty="0">
                <a:solidFill>
                  <a:srgbClr val="FFFFFF"/>
                </a:solidFill>
                <a:latin typeface="Georgia"/>
                <a:cs typeface="Georgia"/>
              </a:rPr>
              <a:t>J</a:t>
            </a:r>
            <a:r>
              <a:rPr sz="1400" cap="small" spc="145" dirty="0">
                <a:solidFill>
                  <a:srgbClr val="FFFFFF"/>
                </a:solidFill>
                <a:latin typeface="Georgia"/>
                <a:cs typeface="Georgia"/>
              </a:rPr>
              <a:t>ak</a:t>
            </a:r>
            <a:r>
              <a:rPr sz="1400" spc="14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spc="-13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cap="small" spc="35" dirty="0">
                <a:solidFill>
                  <a:srgbClr val="FFFFFF"/>
                </a:solidFill>
                <a:latin typeface="Georgia"/>
                <a:cs typeface="Georgia"/>
              </a:rPr>
              <a:t>d</a:t>
            </a:r>
            <a:r>
              <a:rPr sz="1400" cap="small" spc="105" dirty="0">
                <a:solidFill>
                  <a:srgbClr val="FFFFFF"/>
                </a:solidFill>
                <a:latin typeface="Georgia"/>
                <a:cs typeface="Georgia"/>
              </a:rPr>
              <a:t>ál</a:t>
            </a:r>
            <a:r>
              <a:rPr sz="1400" spc="80" dirty="0">
                <a:solidFill>
                  <a:srgbClr val="FFFFFF"/>
                </a:solidFill>
                <a:latin typeface="Georgia"/>
                <a:cs typeface="Georgia"/>
              </a:rPr>
              <a:t>?</a:t>
            </a:r>
            <a:endParaRPr sz="1400">
              <a:latin typeface="Georgia"/>
              <a:cs typeface="Georgi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77710" y="1148349"/>
            <a:ext cx="3453129" cy="1609725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80"/>
              </a:spcBef>
            </a:pPr>
            <a:r>
              <a:rPr sz="2450" spc="-100" dirty="0">
                <a:latin typeface="Tahoma"/>
                <a:cs typeface="Tahoma"/>
              </a:rPr>
              <a:t>Přečtěte</a:t>
            </a:r>
            <a:r>
              <a:rPr sz="2450" spc="5" dirty="0">
                <a:latin typeface="Tahoma"/>
                <a:cs typeface="Tahoma"/>
              </a:rPr>
              <a:t> </a:t>
            </a:r>
            <a:r>
              <a:rPr sz="2450" spc="-105" dirty="0">
                <a:latin typeface="Tahoma"/>
                <a:cs typeface="Tahoma"/>
              </a:rPr>
              <a:t>si</a:t>
            </a:r>
            <a:r>
              <a:rPr sz="2450" spc="5" dirty="0">
                <a:latin typeface="Tahoma"/>
                <a:cs typeface="Tahoma"/>
              </a:rPr>
              <a:t> </a:t>
            </a:r>
            <a:r>
              <a:rPr sz="2450" spc="-85" dirty="0">
                <a:latin typeface="Tahoma"/>
                <a:cs typeface="Tahoma"/>
              </a:rPr>
              <a:t>víc</a:t>
            </a:r>
            <a:r>
              <a:rPr sz="2450" spc="5" dirty="0">
                <a:latin typeface="Tahoma"/>
                <a:cs typeface="Tahoma"/>
              </a:rPr>
              <a:t> </a:t>
            </a:r>
            <a:r>
              <a:rPr sz="2450" spc="-170" dirty="0">
                <a:latin typeface="Tahoma"/>
                <a:cs typeface="Tahoma"/>
              </a:rPr>
              <a:t>a</a:t>
            </a:r>
            <a:r>
              <a:rPr sz="2450" spc="5" dirty="0">
                <a:latin typeface="Tahoma"/>
                <a:cs typeface="Tahoma"/>
              </a:rPr>
              <a:t> </a:t>
            </a:r>
            <a:r>
              <a:rPr sz="2450" spc="-114" dirty="0">
                <a:latin typeface="Tahoma"/>
                <a:cs typeface="Tahoma"/>
              </a:rPr>
              <a:t>procvičujte</a:t>
            </a:r>
            <a:endParaRPr sz="2450">
              <a:latin typeface="Tahoma"/>
              <a:cs typeface="Tahoma"/>
            </a:endParaRPr>
          </a:p>
          <a:p>
            <a:pPr marL="59055">
              <a:lnSpc>
                <a:spcPct val="100000"/>
              </a:lnSpc>
              <a:spcBef>
                <a:spcPts val="65"/>
              </a:spcBef>
            </a:pPr>
            <a:r>
              <a:rPr sz="1100" spc="20" dirty="0">
                <a:solidFill>
                  <a:srgbClr val="00008A"/>
                </a:solidFill>
                <a:latin typeface="SimSun"/>
                <a:cs typeface="SimSun"/>
                <a:hlinkClick r:id="rId3"/>
              </a:rPr>
              <a:t>https://javascript.info/</a:t>
            </a:r>
            <a:endParaRPr sz="1100">
              <a:latin typeface="SimSun"/>
              <a:cs typeface="SimSun"/>
            </a:endParaRPr>
          </a:p>
          <a:p>
            <a:pPr marL="59055">
              <a:lnSpc>
                <a:spcPct val="100000"/>
              </a:lnSpc>
              <a:spcBef>
                <a:spcPts val="330"/>
              </a:spcBef>
            </a:pPr>
            <a:r>
              <a:rPr sz="1100" spc="20" dirty="0">
                <a:solidFill>
                  <a:srgbClr val="00008A"/>
                </a:solidFill>
                <a:latin typeface="SimSun"/>
                <a:cs typeface="SimSun"/>
                <a:hlinkClick r:id="rId4"/>
              </a:rPr>
              <a:t>https://exercism.io/tracks/javascript</a:t>
            </a:r>
            <a:endParaRPr sz="1100">
              <a:latin typeface="SimSun"/>
              <a:cs typeface="SimSun"/>
            </a:endParaRPr>
          </a:p>
          <a:p>
            <a:pPr marL="59055">
              <a:lnSpc>
                <a:spcPct val="100000"/>
              </a:lnSpc>
              <a:spcBef>
                <a:spcPts val="335"/>
              </a:spcBef>
            </a:pPr>
            <a:r>
              <a:rPr sz="1100" spc="-45" dirty="0">
                <a:latin typeface="Tahoma"/>
                <a:cs typeface="Tahoma"/>
              </a:rPr>
              <a:t>e-booky</a:t>
            </a:r>
            <a:r>
              <a:rPr sz="1100" spc="-10" dirty="0">
                <a:latin typeface="Tahoma"/>
                <a:cs typeface="Tahoma"/>
              </a:rPr>
              <a:t> </a:t>
            </a:r>
            <a:r>
              <a:rPr sz="1100" b="1" spc="-45" dirty="0">
                <a:latin typeface="Arial"/>
                <a:cs typeface="Arial"/>
              </a:rPr>
              <a:t>zdarma</a:t>
            </a:r>
            <a:endParaRPr sz="1100">
              <a:latin typeface="Arial"/>
              <a:cs typeface="Arial"/>
            </a:endParaRPr>
          </a:p>
          <a:p>
            <a:pPr marL="59055">
              <a:lnSpc>
                <a:spcPct val="100000"/>
              </a:lnSpc>
              <a:spcBef>
                <a:spcPts val="35"/>
              </a:spcBef>
            </a:pPr>
            <a:r>
              <a:rPr sz="1100" spc="25" dirty="0">
                <a:solidFill>
                  <a:srgbClr val="00008A"/>
                </a:solidFill>
                <a:latin typeface="SimSun"/>
                <a:cs typeface="SimSun"/>
                <a:hlinkClick r:id="rId5"/>
              </a:rPr>
              <a:t>https://github.com/getify/You-Dont-Know-JS</a:t>
            </a:r>
            <a:endParaRPr sz="1100">
              <a:latin typeface="SimSun"/>
              <a:cs typeface="SimSun"/>
            </a:endParaRPr>
          </a:p>
          <a:p>
            <a:pPr marL="59055" marR="1421130">
              <a:lnSpc>
                <a:spcPct val="125299"/>
              </a:lnSpc>
            </a:pPr>
            <a:r>
              <a:rPr sz="1100" spc="20" dirty="0">
                <a:solidFill>
                  <a:srgbClr val="00008A"/>
                </a:solidFill>
                <a:latin typeface="SimSun"/>
                <a:cs typeface="SimSun"/>
                <a:hlinkClick r:id="rId6"/>
              </a:rPr>
              <a:t>https://medium.com/ </a:t>
            </a:r>
            <a:r>
              <a:rPr sz="1100" spc="25" dirty="0">
                <a:solidFill>
                  <a:srgbClr val="00008A"/>
                </a:solidFill>
                <a:latin typeface="SimSun"/>
                <a:cs typeface="SimSun"/>
              </a:rPr>
              <a:t> </a:t>
            </a:r>
            <a:r>
              <a:rPr sz="1100" spc="20" dirty="0">
                <a:solidFill>
                  <a:srgbClr val="00008A"/>
                </a:solidFill>
                <a:latin typeface="SimSun"/>
                <a:cs typeface="SimSun"/>
                <a:hlinkClick r:id="rId7"/>
              </a:rPr>
              <a:t>https://bost.ocks.org/mike/</a:t>
            </a:r>
            <a:endParaRPr sz="1100">
              <a:latin typeface="SimSun"/>
              <a:cs typeface="SimSun"/>
            </a:endParaRPr>
          </a:p>
        </p:txBody>
      </p:sp>
      <p:pic>
        <p:nvPicPr>
          <p:cNvPr id="8" name="object 8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502615" y="1637525"/>
            <a:ext cx="65201" cy="65201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502615" y="1847557"/>
            <a:ext cx="65201" cy="65201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502615" y="2057590"/>
            <a:ext cx="65201" cy="65201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502615" y="2439695"/>
            <a:ext cx="65201" cy="65201"/>
          </a:xfrm>
          <a:prstGeom prst="rect">
            <a:avLst/>
          </a:prstGeom>
        </p:spPr>
      </p:pic>
      <p:pic>
        <p:nvPicPr>
          <p:cNvPr id="12" name="object 12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502615" y="2649727"/>
            <a:ext cx="65201" cy="65201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50"/>
            <a:ext cx="2304415" cy="554990"/>
          </a:xfrm>
          <a:custGeom>
            <a:avLst/>
            <a:gdLst/>
            <a:ahLst/>
            <a:cxnLst/>
            <a:rect l="l" t="t" r="r" b="b"/>
            <a:pathLst>
              <a:path w="2304415" h="554990">
                <a:moveTo>
                  <a:pt x="2303995" y="0"/>
                </a:moveTo>
                <a:lnTo>
                  <a:pt x="0" y="0"/>
                </a:lnTo>
                <a:lnTo>
                  <a:pt x="0" y="554469"/>
                </a:lnTo>
                <a:lnTo>
                  <a:pt x="2303995" y="554469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551992"/>
            <a:ext cx="4607940" cy="5060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465707" y="968602"/>
            <a:ext cx="1677035" cy="1663084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25"/>
              </a:spcBef>
            </a:pPr>
            <a:r>
              <a:rPr sz="2450" spc="-70" dirty="0">
                <a:latin typeface="Tahoma"/>
                <a:cs typeface="Tahoma"/>
              </a:rPr>
              <a:t>Ptejte</a:t>
            </a:r>
            <a:r>
              <a:rPr sz="2450" spc="-25" dirty="0">
                <a:latin typeface="Tahoma"/>
                <a:cs typeface="Tahoma"/>
              </a:rPr>
              <a:t> </a:t>
            </a:r>
            <a:r>
              <a:rPr sz="2450" spc="-229" dirty="0">
                <a:latin typeface="Tahoma"/>
                <a:cs typeface="Tahoma"/>
              </a:rPr>
              <a:t>se</a:t>
            </a:r>
            <a:endParaRPr sz="2450" dirty="0">
              <a:latin typeface="Tahoma"/>
              <a:cs typeface="Tahoma"/>
            </a:endParaRPr>
          </a:p>
          <a:p>
            <a:pPr marL="605790" marR="596900" indent="-1270" algn="just">
              <a:lnSpc>
                <a:spcPct val="102600"/>
              </a:lnSpc>
              <a:spcBef>
                <a:spcPts val="825"/>
              </a:spcBef>
            </a:pPr>
            <a:r>
              <a:rPr sz="1100" spc="-30" dirty="0">
                <a:latin typeface="Tahoma"/>
                <a:cs typeface="Tahoma"/>
              </a:rPr>
              <a:t>kdy</a:t>
            </a:r>
            <a:r>
              <a:rPr sz="1100" spc="-65" dirty="0">
                <a:latin typeface="Tahoma"/>
                <a:cs typeface="Tahoma"/>
              </a:rPr>
              <a:t>k</a:t>
            </a:r>
            <a:r>
              <a:rPr sz="1100" spc="-20" dirty="0">
                <a:latin typeface="Tahoma"/>
                <a:cs typeface="Tahoma"/>
              </a:rPr>
              <a:t>oliv  </a:t>
            </a:r>
            <a:r>
              <a:rPr sz="1100" spc="-45" dirty="0">
                <a:latin typeface="Tahoma"/>
                <a:cs typeface="Tahoma"/>
              </a:rPr>
              <a:t>kde</a:t>
            </a:r>
            <a:r>
              <a:rPr sz="1100" spc="-80" dirty="0">
                <a:latin typeface="Tahoma"/>
                <a:cs typeface="Tahoma"/>
              </a:rPr>
              <a:t>k</a:t>
            </a:r>
            <a:r>
              <a:rPr sz="1100" spc="-20" dirty="0">
                <a:latin typeface="Tahoma"/>
                <a:cs typeface="Tahoma"/>
              </a:rPr>
              <a:t>oliv  </a:t>
            </a:r>
            <a:r>
              <a:rPr sz="1100" spc="-30" dirty="0">
                <a:latin typeface="Tahoma"/>
                <a:cs typeface="Tahoma"/>
              </a:rPr>
              <a:t>jakkoliv</a:t>
            </a:r>
            <a:endParaRPr sz="1100" dirty="0">
              <a:latin typeface="Tahoma"/>
              <a:cs typeface="Tahoma"/>
            </a:endParaRPr>
          </a:p>
          <a:p>
            <a:pPr algn="ctr">
              <a:lnSpc>
                <a:spcPct val="100000"/>
              </a:lnSpc>
              <a:spcBef>
                <a:spcPts val="35"/>
              </a:spcBef>
            </a:pPr>
            <a:r>
              <a:rPr sz="1100" b="1" spc="-80" dirty="0">
                <a:latin typeface="Arial"/>
                <a:cs typeface="Arial"/>
              </a:rPr>
              <a:t>co</a:t>
            </a:r>
            <a:r>
              <a:rPr sz="1100" b="1" spc="90" dirty="0">
                <a:latin typeface="Arial"/>
                <a:cs typeface="Arial"/>
              </a:rPr>
              <a:t> </a:t>
            </a:r>
            <a:r>
              <a:rPr sz="1100" b="1" spc="-45" dirty="0">
                <a:latin typeface="Arial"/>
                <a:cs typeface="Arial"/>
              </a:rPr>
              <a:t>nejdřív</a:t>
            </a:r>
            <a:r>
              <a:rPr sz="1100" b="1" spc="-125" dirty="0">
                <a:latin typeface="Arial"/>
                <a:cs typeface="Arial"/>
              </a:rPr>
              <a:t> </a:t>
            </a:r>
            <a:r>
              <a:rPr sz="1100" b="1" spc="-265" dirty="0">
                <a:latin typeface="Arial"/>
                <a:cs typeface="Arial"/>
              </a:rPr>
              <a:t>…</a:t>
            </a:r>
            <a:endParaRPr sz="1100" dirty="0">
              <a:latin typeface="Arial"/>
              <a:cs typeface="Arial"/>
            </a:endParaRPr>
          </a:p>
          <a:p>
            <a:pPr marL="12065" marR="5080" algn="ctr">
              <a:lnSpc>
                <a:spcPct val="102600"/>
              </a:lnSpc>
              <a:spcBef>
                <a:spcPts val="1090"/>
              </a:spcBef>
            </a:pPr>
            <a:r>
              <a:rPr sz="1100" spc="-45" dirty="0">
                <a:latin typeface="Tahoma"/>
                <a:cs typeface="Tahoma"/>
              </a:rPr>
              <a:t>e-mail:</a:t>
            </a:r>
            <a:r>
              <a:rPr sz="1100" spc="85" dirty="0">
                <a:latin typeface="Tahoma"/>
                <a:cs typeface="Tahoma"/>
              </a:rPr>
              <a:t> </a:t>
            </a:r>
            <a:r>
              <a:rPr lang="sk-SK" sz="1100" spc="-45" dirty="0">
                <a:latin typeface="Tahoma"/>
                <a:cs typeface="Tahoma"/>
              </a:rPr>
              <a:t>451242@mail.muni.cz</a:t>
            </a:r>
            <a:endParaRPr sz="1100" dirty="0">
              <a:latin typeface="Tahoma"/>
              <a:cs typeface="Tahoma"/>
            </a:endParaRPr>
          </a:p>
        </p:txBody>
      </p:sp>
    </p:spTree>
  </p:cSld>
  <p:clrMapOvr>
    <a:masterClrMapping/>
  </p:clrMapOvr>
  <p:transition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50"/>
            <a:ext cx="2304415" cy="554990"/>
          </a:xfrm>
          <a:custGeom>
            <a:avLst/>
            <a:gdLst/>
            <a:ahLst/>
            <a:cxnLst/>
            <a:rect l="l" t="t" r="r" b="b"/>
            <a:pathLst>
              <a:path w="2304415" h="554990">
                <a:moveTo>
                  <a:pt x="2303995" y="0"/>
                </a:moveTo>
                <a:lnTo>
                  <a:pt x="0" y="0"/>
                </a:lnTo>
                <a:lnTo>
                  <a:pt x="0" y="554469"/>
                </a:lnTo>
                <a:lnTo>
                  <a:pt x="2303995" y="554469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551991"/>
            <a:ext cx="4607940" cy="30878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54698" y="549475"/>
            <a:ext cx="58547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210" dirty="0">
                <a:solidFill>
                  <a:srgbClr val="FFFFFF"/>
                </a:solidFill>
                <a:latin typeface="Georgia"/>
                <a:cs typeface="Georgia"/>
              </a:rPr>
              <a:t>P</a:t>
            </a:r>
            <a:r>
              <a:rPr sz="1400" cap="small" spc="55" dirty="0">
                <a:solidFill>
                  <a:srgbClr val="FFFFFF"/>
                </a:solidFill>
                <a:latin typeface="Georgia"/>
                <a:cs typeface="Georgia"/>
              </a:rPr>
              <a:t>r</a:t>
            </a:r>
            <a:r>
              <a:rPr sz="1400" cap="small" spc="90" dirty="0">
                <a:solidFill>
                  <a:srgbClr val="FFFFFF"/>
                </a:solidFill>
                <a:latin typeface="Georgia"/>
                <a:cs typeface="Georgia"/>
              </a:rPr>
              <a:t>o</a:t>
            </a:r>
            <a:r>
              <a:rPr sz="1400" spc="145" dirty="0">
                <a:solidFill>
                  <a:srgbClr val="FFFFFF"/>
                </a:solidFill>
                <a:latin typeface="Georgia"/>
                <a:cs typeface="Georgia"/>
              </a:rPr>
              <a:t>č?</a:t>
            </a:r>
            <a:endParaRPr sz="1400">
              <a:latin typeface="Georgia"/>
              <a:cs typeface="Georgia"/>
            </a:endParaRPr>
          </a:p>
        </p:txBody>
      </p:sp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2615" y="1457172"/>
            <a:ext cx="65201" cy="65201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92378" y="1646974"/>
            <a:ext cx="52527" cy="52527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92378" y="1950643"/>
            <a:ext cx="52527" cy="52527"/>
          </a:xfrm>
          <a:prstGeom prst="rect">
            <a:avLst/>
          </a:prstGeom>
        </p:spPr>
      </p:pic>
      <p:sp>
        <p:nvSpPr>
          <p:cNvPr id="10" name="object 10"/>
          <p:cNvSpPr txBox="1"/>
          <p:nvPr/>
        </p:nvSpPr>
        <p:spPr>
          <a:xfrm>
            <a:off x="624395" y="1348588"/>
            <a:ext cx="3298190" cy="1211580"/>
          </a:xfrm>
          <a:prstGeom prst="rect">
            <a:avLst/>
          </a:prstGeom>
        </p:spPr>
        <p:txBody>
          <a:bodyPr vert="horz" wrap="square" lIns="0" tIns="361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85"/>
              </a:spcBef>
            </a:pPr>
            <a:r>
              <a:rPr sz="1100" spc="-45" dirty="0">
                <a:latin typeface="Tahoma"/>
                <a:cs typeface="Tahoma"/>
              </a:rPr>
              <a:t>interakce:</a:t>
            </a:r>
            <a:endParaRPr sz="1100" dirty="0">
              <a:latin typeface="Tahoma"/>
              <a:cs typeface="Tahoma"/>
            </a:endParaRPr>
          </a:p>
          <a:p>
            <a:pPr marL="289560">
              <a:lnSpc>
                <a:spcPct val="100000"/>
              </a:lnSpc>
              <a:spcBef>
                <a:spcPts val="175"/>
              </a:spcBef>
            </a:pPr>
            <a:r>
              <a:rPr sz="1000" spc="-25" dirty="0">
                <a:latin typeface="Tahoma"/>
                <a:cs typeface="Tahoma"/>
              </a:rPr>
              <a:t>uživatel</a:t>
            </a:r>
            <a:r>
              <a:rPr sz="1000" spc="-5" dirty="0">
                <a:latin typeface="Tahoma"/>
                <a:cs typeface="Tahoma"/>
              </a:rPr>
              <a:t> </a:t>
            </a:r>
            <a:r>
              <a:rPr sz="1000" i="1" spc="-5" dirty="0">
                <a:latin typeface="Times New Roman"/>
                <a:cs typeface="Times New Roman"/>
              </a:rPr>
              <a:t>↔</a:t>
            </a:r>
            <a:r>
              <a:rPr sz="1000" i="1" spc="65" dirty="0">
                <a:latin typeface="Times New Roman"/>
                <a:cs typeface="Times New Roman"/>
              </a:rPr>
              <a:t> </a:t>
            </a:r>
            <a:r>
              <a:rPr sz="1000" i="1" spc="-50" dirty="0">
                <a:latin typeface="Arial"/>
                <a:cs typeface="Arial"/>
              </a:rPr>
              <a:t>prohlížeč</a:t>
            </a:r>
            <a:endParaRPr sz="1000" dirty="0">
              <a:latin typeface="Arial"/>
              <a:cs typeface="Arial"/>
            </a:endParaRPr>
          </a:p>
          <a:p>
            <a:pPr marL="289560">
              <a:lnSpc>
                <a:spcPct val="100000"/>
              </a:lnSpc>
              <a:spcBef>
                <a:spcPts val="195"/>
              </a:spcBef>
            </a:pPr>
            <a:r>
              <a:rPr sz="800" spc="-20" dirty="0">
                <a:latin typeface="Microsoft Sans Serif"/>
                <a:cs typeface="Microsoft Sans Serif"/>
              </a:rPr>
              <a:t>validace</a:t>
            </a:r>
            <a:r>
              <a:rPr sz="800" spc="65" dirty="0">
                <a:latin typeface="Microsoft Sans Serif"/>
                <a:cs typeface="Microsoft Sans Serif"/>
              </a:rPr>
              <a:t> </a:t>
            </a:r>
            <a:r>
              <a:rPr sz="800" spc="5" dirty="0">
                <a:latin typeface="Microsoft Sans Serif"/>
                <a:cs typeface="Microsoft Sans Serif"/>
              </a:rPr>
              <a:t>f</a:t>
            </a:r>
            <a:r>
              <a:rPr sz="800" spc="-15" dirty="0">
                <a:latin typeface="Microsoft Sans Serif"/>
                <a:cs typeface="Microsoft Sans Serif"/>
              </a:rPr>
              <a:t>o</a:t>
            </a:r>
            <a:r>
              <a:rPr sz="800" dirty="0">
                <a:latin typeface="Microsoft Sans Serif"/>
                <a:cs typeface="Microsoft Sans Serif"/>
              </a:rPr>
              <a:t>rmul</a:t>
            </a:r>
            <a:r>
              <a:rPr sz="800" spc="-25" dirty="0">
                <a:latin typeface="Microsoft Sans Serif"/>
                <a:cs typeface="Microsoft Sans Serif"/>
              </a:rPr>
              <a:t>á</a:t>
            </a:r>
            <a:r>
              <a:rPr sz="800" spc="5" dirty="0">
                <a:latin typeface="Microsoft Sans Serif"/>
                <a:cs typeface="Microsoft Sans Serif"/>
              </a:rPr>
              <a:t>řů,</a:t>
            </a:r>
            <a:r>
              <a:rPr sz="800" spc="65" dirty="0">
                <a:latin typeface="Microsoft Sans Serif"/>
                <a:cs typeface="Microsoft Sans Serif"/>
              </a:rPr>
              <a:t> </a:t>
            </a:r>
            <a:r>
              <a:rPr sz="800" spc="-15" dirty="0">
                <a:latin typeface="Microsoft Sans Serif"/>
                <a:cs typeface="Microsoft Sans Serif"/>
              </a:rPr>
              <a:t>vizua</a:t>
            </a:r>
            <a:r>
              <a:rPr sz="800" spc="-20" dirty="0">
                <a:latin typeface="Microsoft Sans Serif"/>
                <a:cs typeface="Microsoft Sans Serif"/>
              </a:rPr>
              <a:t>lizace,</a:t>
            </a:r>
            <a:r>
              <a:rPr sz="800" spc="65" dirty="0">
                <a:latin typeface="Microsoft Sans Serif"/>
                <a:cs typeface="Microsoft Sans Serif"/>
              </a:rPr>
              <a:t> </a:t>
            </a:r>
            <a:r>
              <a:rPr sz="800" spc="-20" dirty="0">
                <a:latin typeface="Microsoft Sans Serif"/>
                <a:cs typeface="Microsoft Sans Serif"/>
              </a:rPr>
              <a:t>animace,</a:t>
            </a:r>
            <a:r>
              <a:rPr sz="800" spc="-85" dirty="0">
                <a:latin typeface="Microsoft Sans Serif"/>
                <a:cs typeface="Microsoft Sans Serif"/>
              </a:rPr>
              <a:t> </a:t>
            </a:r>
            <a:r>
              <a:rPr sz="800" spc="80" dirty="0">
                <a:latin typeface="Microsoft Sans Serif"/>
                <a:cs typeface="Microsoft Sans Serif"/>
              </a:rPr>
              <a:t>…</a:t>
            </a:r>
            <a:endParaRPr sz="800" dirty="0">
              <a:latin typeface="Microsoft Sans Serif"/>
              <a:cs typeface="Microsoft Sans Serif"/>
            </a:endParaRPr>
          </a:p>
          <a:p>
            <a:pPr marL="289560">
              <a:lnSpc>
                <a:spcPct val="100000"/>
              </a:lnSpc>
              <a:spcBef>
                <a:spcPts val="40"/>
              </a:spcBef>
            </a:pPr>
            <a:r>
              <a:rPr sz="1000" i="1" spc="-50" dirty="0">
                <a:latin typeface="Arial"/>
                <a:cs typeface="Arial"/>
              </a:rPr>
              <a:t>prohlížeč</a:t>
            </a:r>
            <a:r>
              <a:rPr sz="1000" i="1" spc="30" dirty="0">
                <a:latin typeface="Arial"/>
                <a:cs typeface="Arial"/>
              </a:rPr>
              <a:t> </a:t>
            </a:r>
            <a:r>
              <a:rPr sz="1000" i="1" spc="-5" dirty="0">
                <a:latin typeface="Times New Roman"/>
                <a:cs typeface="Times New Roman"/>
              </a:rPr>
              <a:t>↔</a:t>
            </a:r>
            <a:r>
              <a:rPr sz="1000" i="1" spc="60" dirty="0">
                <a:latin typeface="Times New Roman"/>
                <a:cs typeface="Times New Roman"/>
              </a:rPr>
              <a:t> </a:t>
            </a:r>
            <a:r>
              <a:rPr sz="1000" spc="-55" dirty="0">
                <a:latin typeface="Tahoma"/>
                <a:cs typeface="Tahoma"/>
              </a:rPr>
              <a:t>server</a:t>
            </a:r>
            <a:endParaRPr sz="1000" dirty="0">
              <a:latin typeface="Tahoma"/>
              <a:cs typeface="Tahoma"/>
            </a:endParaRPr>
          </a:p>
          <a:p>
            <a:pPr marL="289560" marR="5080">
              <a:lnSpc>
                <a:spcPts val="1200"/>
              </a:lnSpc>
              <a:spcBef>
                <a:spcPts val="35"/>
              </a:spcBef>
            </a:pPr>
            <a:r>
              <a:rPr sz="800" spc="-10" dirty="0">
                <a:latin typeface="Microsoft Sans Serif"/>
                <a:cs typeface="Microsoft Sans Serif"/>
              </a:rPr>
              <a:t>dotazování</a:t>
            </a:r>
            <a:r>
              <a:rPr sz="800" spc="70" dirty="0">
                <a:latin typeface="Microsoft Sans Serif"/>
                <a:cs typeface="Microsoft Sans Serif"/>
              </a:rPr>
              <a:t> </a:t>
            </a:r>
            <a:r>
              <a:rPr sz="800" spc="-40" dirty="0">
                <a:latin typeface="Microsoft Sans Serif"/>
                <a:cs typeface="Microsoft Sans Serif"/>
              </a:rPr>
              <a:t>a</a:t>
            </a:r>
            <a:r>
              <a:rPr sz="800" spc="75" dirty="0">
                <a:latin typeface="Microsoft Sans Serif"/>
                <a:cs typeface="Microsoft Sans Serif"/>
              </a:rPr>
              <a:t> </a:t>
            </a:r>
            <a:r>
              <a:rPr sz="800" spc="-20" dirty="0">
                <a:latin typeface="Microsoft Sans Serif"/>
                <a:cs typeface="Microsoft Sans Serif"/>
              </a:rPr>
              <a:t>odesílání</a:t>
            </a:r>
            <a:r>
              <a:rPr sz="800" spc="70" dirty="0">
                <a:latin typeface="Microsoft Sans Serif"/>
                <a:cs typeface="Microsoft Sans Serif"/>
              </a:rPr>
              <a:t> </a:t>
            </a:r>
            <a:r>
              <a:rPr sz="800" spc="10" dirty="0">
                <a:latin typeface="Microsoft Sans Serif"/>
                <a:cs typeface="Microsoft Sans Serif"/>
              </a:rPr>
              <a:t>dat</a:t>
            </a:r>
            <a:r>
              <a:rPr sz="800" spc="75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prostřednictvím</a:t>
            </a:r>
            <a:r>
              <a:rPr sz="800" spc="70" dirty="0">
                <a:latin typeface="Microsoft Sans Serif"/>
                <a:cs typeface="Microsoft Sans Serif"/>
              </a:rPr>
              <a:t> </a:t>
            </a:r>
            <a:r>
              <a:rPr sz="800" spc="-5" dirty="0">
                <a:latin typeface="Microsoft Sans Serif"/>
                <a:cs typeface="Microsoft Sans Serif"/>
              </a:rPr>
              <a:t>internetových</a:t>
            </a:r>
            <a:r>
              <a:rPr sz="800" spc="75" dirty="0">
                <a:latin typeface="Microsoft Sans Serif"/>
                <a:cs typeface="Microsoft Sans Serif"/>
              </a:rPr>
              <a:t> </a:t>
            </a:r>
            <a:r>
              <a:rPr sz="800" dirty="0">
                <a:latin typeface="Microsoft Sans Serif"/>
                <a:cs typeface="Microsoft Sans Serif"/>
              </a:rPr>
              <a:t>protokolů </a:t>
            </a:r>
            <a:r>
              <a:rPr sz="800" spc="-200" dirty="0">
                <a:latin typeface="Microsoft Sans Serif"/>
                <a:cs typeface="Microsoft Sans Serif"/>
              </a:rPr>
              <a:t> </a:t>
            </a:r>
            <a:r>
              <a:rPr sz="800" spc="-5" dirty="0">
                <a:latin typeface="Microsoft Sans Serif"/>
                <a:cs typeface="Microsoft Sans Serif"/>
              </a:rPr>
              <a:t>(nejčastěji</a:t>
            </a:r>
            <a:r>
              <a:rPr sz="800" spc="60" dirty="0">
                <a:latin typeface="Microsoft Sans Serif"/>
                <a:cs typeface="Microsoft Sans Serif"/>
              </a:rPr>
              <a:t> </a:t>
            </a:r>
            <a:r>
              <a:rPr sz="800" spc="50" dirty="0">
                <a:latin typeface="Microsoft Sans Serif"/>
                <a:cs typeface="Microsoft Sans Serif"/>
              </a:rPr>
              <a:t>HTTP)</a:t>
            </a:r>
            <a:endParaRPr sz="800" dirty="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305"/>
              </a:spcBef>
            </a:pPr>
            <a:r>
              <a:rPr sz="1100" b="1" spc="-60" dirty="0">
                <a:latin typeface="Arial"/>
                <a:cs typeface="Arial"/>
              </a:rPr>
              <a:t>webové</a:t>
            </a:r>
            <a:r>
              <a:rPr sz="1100" b="1" spc="40" dirty="0">
                <a:latin typeface="Arial"/>
                <a:cs typeface="Arial"/>
              </a:rPr>
              <a:t> </a:t>
            </a:r>
            <a:r>
              <a:rPr sz="1100" b="1" spc="-60" dirty="0">
                <a:latin typeface="Arial"/>
                <a:cs typeface="Arial"/>
              </a:rPr>
              <a:t>mapy</a:t>
            </a:r>
            <a:endParaRPr sz="1100" dirty="0">
              <a:latin typeface="Arial"/>
              <a:cs typeface="Arial"/>
            </a:endParaRPr>
          </a:p>
        </p:txBody>
      </p:sp>
      <p:pic>
        <p:nvPicPr>
          <p:cNvPr id="11" name="object 11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2615" y="2451658"/>
            <a:ext cx="65201" cy="65201"/>
          </a:xfrm>
          <a:prstGeom prst="rect">
            <a:avLst/>
          </a:prstGeom>
        </p:spPr>
      </p:pic>
      <p:sp>
        <p:nvSpPr>
          <p:cNvPr id="14" name="object 14"/>
          <p:cNvSpPr txBox="1"/>
          <p:nvPr/>
        </p:nvSpPr>
        <p:spPr>
          <a:xfrm>
            <a:off x="2399296" y="3319340"/>
            <a:ext cx="387350" cy="134620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5"/>
              </a:spcBef>
            </a:pPr>
            <a:r>
              <a:rPr sz="600" b="1" spc="-20" dirty="0">
                <a:solidFill>
                  <a:srgbClr val="FFFFFF"/>
                </a:solidFill>
                <a:latin typeface="Arial"/>
                <a:cs typeface="Arial"/>
                <a:hlinkClick r:id="rId6" action="ppaction://hlinksldjump"/>
              </a:rPr>
              <a:t>JavaScript</a:t>
            </a:r>
            <a:endParaRPr sz="600">
              <a:latin typeface="Arial"/>
              <a:cs typeface="Arial"/>
            </a:endParaRPr>
          </a:p>
        </p:txBody>
      </p:sp>
    </p:spTree>
  </p:cSld>
  <p:clrMapOvr>
    <a:masterClrMapping/>
  </p:clrMapOvr>
  <p:transition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50"/>
            <a:ext cx="2304415" cy="554990"/>
          </a:xfrm>
          <a:custGeom>
            <a:avLst/>
            <a:gdLst/>
            <a:ahLst/>
            <a:cxnLst/>
            <a:rect l="l" t="t" r="r" b="b"/>
            <a:pathLst>
              <a:path w="2304415" h="554990">
                <a:moveTo>
                  <a:pt x="2303995" y="0"/>
                </a:moveTo>
                <a:lnTo>
                  <a:pt x="0" y="0"/>
                </a:lnTo>
                <a:lnTo>
                  <a:pt x="0" y="554469"/>
                </a:lnTo>
                <a:lnTo>
                  <a:pt x="2303995" y="554469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551991"/>
            <a:ext cx="4607940" cy="30878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54698" y="549475"/>
            <a:ext cx="86741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210" dirty="0">
                <a:solidFill>
                  <a:srgbClr val="FFFFFF"/>
                </a:solidFill>
                <a:latin typeface="Georgia"/>
                <a:cs typeface="Georgia"/>
              </a:rPr>
              <a:t>P</a:t>
            </a:r>
            <a:r>
              <a:rPr sz="1400" cap="small" spc="55" dirty="0">
                <a:solidFill>
                  <a:srgbClr val="FFFFFF"/>
                </a:solidFill>
                <a:latin typeface="Georgia"/>
                <a:cs typeface="Georgia"/>
              </a:rPr>
              <a:t>r</a:t>
            </a:r>
            <a:r>
              <a:rPr sz="1400" cap="small" spc="90" dirty="0">
                <a:solidFill>
                  <a:srgbClr val="FFFFFF"/>
                </a:solidFill>
                <a:latin typeface="Georgia"/>
                <a:cs typeface="Georgia"/>
              </a:rPr>
              <a:t>o</a:t>
            </a:r>
            <a:r>
              <a:rPr sz="1400" spc="210" dirty="0">
                <a:solidFill>
                  <a:srgbClr val="FFFFFF"/>
                </a:solidFill>
                <a:latin typeface="Georgia"/>
                <a:cs typeface="Georgia"/>
              </a:rPr>
              <a:t>č</a:t>
            </a:r>
            <a:r>
              <a:rPr sz="1400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spc="-135" dirty="0">
                <a:solidFill>
                  <a:srgbClr val="FFFFFF"/>
                </a:solidFill>
                <a:latin typeface="Georgia"/>
                <a:cs typeface="Georgia"/>
              </a:rPr>
              <a:t> </a:t>
            </a:r>
            <a:r>
              <a:rPr sz="1400" cap="small" spc="55" dirty="0">
                <a:solidFill>
                  <a:srgbClr val="FFFFFF"/>
                </a:solidFill>
                <a:latin typeface="Georgia"/>
                <a:cs typeface="Georgia"/>
              </a:rPr>
              <a:t>ne</a:t>
            </a:r>
            <a:r>
              <a:rPr sz="1400" spc="80" dirty="0">
                <a:solidFill>
                  <a:srgbClr val="FFFFFF"/>
                </a:solidFill>
                <a:latin typeface="Georgia"/>
                <a:cs typeface="Georgia"/>
              </a:rPr>
              <a:t>?</a:t>
            </a:r>
            <a:endParaRPr sz="1400">
              <a:latin typeface="Georgia"/>
              <a:cs typeface="Georgia"/>
            </a:endParaRPr>
          </a:p>
        </p:txBody>
      </p:sp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2615" y="1422488"/>
            <a:ext cx="65201" cy="65201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624395" y="1295194"/>
            <a:ext cx="3467735" cy="977254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sz="1100" b="1" spc="-60" dirty="0">
                <a:latin typeface="Arial"/>
                <a:cs typeface="Arial"/>
              </a:rPr>
              <a:t>ne</a:t>
            </a:r>
            <a:r>
              <a:rPr sz="1100" b="1" spc="90" dirty="0">
                <a:latin typeface="Arial"/>
                <a:cs typeface="Arial"/>
              </a:rPr>
              <a:t> </a:t>
            </a:r>
            <a:r>
              <a:rPr sz="1100" b="1" spc="-50" dirty="0">
                <a:latin typeface="Arial"/>
                <a:cs typeface="Arial"/>
              </a:rPr>
              <a:t>na</a:t>
            </a:r>
            <a:r>
              <a:rPr sz="1100" b="1" spc="90" dirty="0">
                <a:latin typeface="Arial"/>
                <a:cs typeface="Arial"/>
              </a:rPr>
              <a:t> </a:t>
            </a:r>
            <a:r>
              <a:rPr sz="1100" b="1" spc="-80" dirty="0">
                <a:latin typeface="Arial"/>
                <a:cs typeface="Arial"/>
              </a:rPr>
              <a:t>všechno</a:t>
            </a:r>
            <a:r>
              <a:rPr sz="1100" b="1" spc="55" dirty="0">
                <a:latin typeface="Arial"/>
                <a:cs typeface="Arial"/>
              </a:rPr>
              <a:t> </a:t>
            </a:r>
            <a:r>
              <a:rPr sz="1100" spc="-60" dirty="0">
                <a:latin typeface="Tahoma"/>
                <a:cs typeface="Tahoma"/>
              </a:rPr>
              <a:t>je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potřeba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20" dirty="0">
                <a:latin typeface="Tahoma"/>
                <a:cs typeface="Tahoma"/>
              </a:rPr>
              <a:t>JavaScript!</a:t>
            </a:r>
            <a:endParaRPr sz="1100" dirty="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34"/>
              </a:spcBef>
            </a:pPr>
            <a:r>
              <a:rPr sz="1100" spc="-45" dirty="0">
                <a:latin typeface="Tahoma"/>
                <a:cs typeface="Tahoma"/>
              </a:rPr>
              <a:t>řada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30" dirty="0">
                <a:latin typeface="Tahoma"/>
                <a:cs typeface="Tahoma"/>
              </a:rPr>
              <a:t>vizuálních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efektů,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animací,</a:t>
            </a:r>
            <a:r>
              <a:rPr sz="1100" spc="25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etc.</a:t>
            </a:r>
            <a:r>
              <a:rPr sz="1100" spc="145" dirty="0">
                <a:latin typeface="Tahoma"/>
                <a:cs typeface="Tahoma"/>
              </a:rPr>
              <a:t> </a:t>
            </a:r>
            <a:r>
              <a:rPr sz="1100" spc="-85" dirty="0">
                <a:latin typeface="Tahoma"/>
                <a:cs typeface="Tahoma"/>
              </a:rPr>
              <a:t>se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dá</a:t>
            </a:r>
            <a:r>
              <a:rPr sz="1100" spc="25" dirty="0">
                <a:latin typeface="Tahoma"/>
                <a:cs typeface="Tahoma"/>
              </a:rPr>
              <a:t> </a:t>
            </a:r>
            <a:r>
              <a:rPr sz="1100" spc="-25" dirty="0">
                <a:latin typeface="Tahoma"/>
                <a:cs typeface="Tahoma"/>
              </a:rPr>
              <a:t>vytvořit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30" dirty="0">
                <a:latin typeface="Tahoma"/>
                <a:cs typeface="Tahoma"/>
              </a:rPr>
              <a:t>pomocí</a:t>
            </a:r>
            <a:endParaRPr sz="1100" dirty="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z="1100" b="1" spc="-55" dirty="0">
                <a:latin typeface="Arial"/>
                <a:cs typeface="Arial"/>
              </a:rPr>
              <a:t>CSS</a:t>
            </a:r>
            <a:r>
              <a:rPr sz="1100" b="1" spc="25" dirty="0">
                <a:latin typeface="Arial"/>
                <a:cs typeface="Arial"/>
              </a:rPr>
              <a:t> </a:t>
            </a:r>
            <a:r>
              <a:rPr sz="1100" spc="5" dirty="0" err="1">
                <a:latin typeface="Tahoma"/>
                <a:cs typeface="Tahoma"/>
              </a:rPr>
              <a:t>i</a:t>
            </a:r>
            <a:r>
              <a:rPr sz="1100" spc="-10" dirty="0">
                <a:latin typeface="Tahoma"/>
                <a:cs typeface="Tahoma"/>
              </a:rPr>
              <a:t> </a:t>
            </a:r>
            <a:r>
              <a:rPr sz="1100" spc="-20" dirty="0" err="1">
                <a:latin typeface="Tahoma"/>
                <a:cs typeface="Tahoma"/>
              </a:rPr>
              <a:t>JavaScriptu</a:t>
            </a:r>
            <a:r>
              <a:rPr lang="sk-SK" sz="1100" spc="-20" dirty="0">
                <a:latin typeface="Tahoma"/>
                <a:cs typeface="Tahoma"/>
              </a:rPr>
              <a:t> (:</a:t>
            </a:r>
            <a:r>
              <a:rPr lang="sk-SK" sz="1100" spc="-20" dirty="0" err="1">
                <a:latin typeface="Tahoma"/>
                <a:cs typeface="Tahoma"/>
              </a:rPr>
              <a:t>hover</a:t>
            </a:r>
            <a:r>
              <a:rPr lang="sk-SK" sz="1100" spc="-20" dirty="0">
                <a:latin typeface="Tahoma"/>
                <a:cs typeface="Tahoma"/>
              </a:rPr>
              <a:t>, :</a:t>
            </a:r>
            <a:r>
              <a:rPr lang="sk-SK" sz="1100" spc="-20" dirty="0" err="1">
                <a:latin typeface="Tahoma"/>
                <a:cs typeface="Tahoma"/>
              </a:rPr>
              <a:t>focus</a:t>
            </a:r>
            <a:r>
              <a:rPr lang="sk-SK" sz="1100" spc="-20" dirty="0">
                <a:latin typeface="Tahoma"/>
                <a:cs typeface="Tahoma"/>
              </a:rPr>
              <a:t>, </a:t>
            </a:r>
            <a:r>
              <a:rPr lang="sk-SK" sz="1100" spc="-20" dirty="0" err="1">
                <a:latin typeface="Tahoma"/>
                <a:cs typeface="Tahoma"/>
              </a:rPr>
              <a:t>responzívne</a:t>
            </a:r>
            <a:r>
              <a:rPr lang="sk-SK" sz="1100" spc="-20" dirty="0">
                <a:latin typeface="Tahoma"/>
                <a:cs typeface="Tahoma"/>
              </a:rPr>
              <a:t> zmeny...)</a:t>
            </a:r>
            <a:endParaRPr sz="1100" dirty="0">
              <a:latin typeface="Tahoma"/>
              <a:cs typeface="Tahoma"/>
            </a:endParaRPr>
          </a:p>
          <a:p>
            <a:pPr marL="12700" marR="5080">
              <a:lnSpc>
                <a:spcPct val="102699"/>
              </a:lnSpc>
              <a:spcBef>
                <a:spcPts val="295"/>
              </a:spcBef>
            </a:pPr>
            <a:r>
              <a:rPr sz="1100" spc="15" dirty="0">
                <a:latin typeface="Tahoma"/>
                <a:cs typeface="Tahoma"/>
              </a:rPr>
              <a:t>„Když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můžu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20" dirty="0">
                <a:latin typeface="Tahoma"/>
                <a:cs typeface="Tahoma"/>
              </a:rPr>
              <a:t>použít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20" dirty="0">
                <a:latin typeface="Tahoma"/>
                <a:cs typeface="Tahoma"/>
              </a:rPr>
              <a:t>JavaScript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nebo</a:t>
            </a:r>
            <a:r>
              <a:rPr sz="1100" spc="25" dirty="0">
                <a:latin typeface="Tahoma"/>
                <a:cs typeface="Tahoma"/>
              </a:rPr>
              <a:t> </a:t>
            </a:r>
            <a:r>
              <a:rPr sz="1100" spc="5" dirty="0">
                <a:latin typeface="Tahoma"/>
                <a:cs typeface="Tahoma"/>
              </a:rPr>
              <a:t>CSS</a:t>
            </a:r>
            <a:r>
              <a:rPr sz="1100" spc="-75" dirty="0">
                <a:latin typeface="Tahoma"/>
                <a:cs typeface="Tahoma"/>
              </a:rPr>
              <a:t> </a:t>
            </a:r>
            <a:r>
              <a:rPr sz="1100" spc="-40" dirty="0">
                <a:latin typeface="Tahoma"/>
                <a:cs typeface="Tahoma"/>
              </a:rPr>
              <a:t>-</a:t>
            </a:r>
            <a:r>
              <a:rPr sz="1100" spc="-70" dirty="0">
                <a:latin typeface="Tahoma"/>
                <a:cs typeface="Tahoma"/>
              </a:rPr>
              <a:t> </a:t>
            </a:r>
            <a:r>
              <a:rPr sz="1100" spc="-35" dirty="0">
                <a:latin typeface="Tahoma"/>
                <a:cs typeface="Tahoma"/>
              </a:rPr>
              <a:t>kdy</a:t>
            </a:r>
            <a:r>
              <a:rPr sz="1100" spc="25" dirty="0">
                <a:latin typeface="Tahoma"/>
                <a:cs typeface="Tahoma"/>
              </a:rPr>
              <a:t> </a:t>
            </a:r>
            <a:r>
              <a:rPr sz="1100" spc="-60" dirty="0">
                <a:latin typeface="Tahoma"/>
                <a:cs typeface="Tahoma"/>
              </a:rPr>
              <a:t>mám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20" dirty="0">
                <a:latin typeface="Tahoma"/>
                <a:cs typeface="Tahoma"/>
              </a:rPr>
              <a:t>použít </a:t>
            </a:r>
            <a:r>
              <a:rPr sz="1100" spc="-330" dirty="0">
                <a:latin typeface="Tahoma"/>
                <a:cs typeface="Tahoma"/>
              </a:rPr>
              <a:t> </a:t>
            </a:r>
            <a:r>
              <a:rPr sz="1100" spc="-10" dirty="0">
                <a:latin typeface="Tahoma"/>
                <a:cs typeface="Tahoma"/>
              </a:rPr>
              <a:t>JavaScript?“</a:t>
            </a:r>
            <a:r>
              <a:rPr sz="1100" spc="10" dirty="0">
                <a:latin typeface="Tahoma"/>
                <a:cs typeface="Tahoma"/>
              </a:rPr>
              <a:t> </a:t>
            </a:r>
            <a:r>
              <a:rPr sz="600" spc="10" dirty="0">
                <a:latin typeface="Microsoft Sans Serif"/>
                <a:cs typeface="Microsoft Sans Serif"/>
              </a:rPr>
              <a:t>(téměř)</a:t>
            </a:r>
            <a:r>
              <a:rPr sz="600" spc="35" dirty="0">
                <a:latin typeface="Microsoft Sans Serif"/>
                <a:cs typeface="Microsoft Sans Serif"/>
              </a:rPr>
              <a:t> </a:t>
            </a:r>
            <a:r>
              <a:rPr sz="1100" b="1" spc="-35" dirty="0" err="1">
                <a:latin typeface="Arial"/>
                <a:cs typeface="Arial"/>
              </a:rPr>
              <a:t>Nikdy</a:t>
            </a:r>
            <a:r>
              <a:rPr sz="1100" b="1" spc="-35" dirty="0">
                <a:latin typeface="Arial"/>
                <a:cs typeface="Arial"/>
              </a:rPr>
              <a:t>.</a:t>
            </a:r>
            <a:endParaRPr sz="1100" dirty="0">
              <a:latin typeface="Arial"/>
              <a:cs typeface="Arial"/>
            </a:endParaRPr>
          </a:p>
        </p:txBody>
      </p:sp>
      <p:pic>
        <p:nvPicPr>
          <p:cNvPr id="9" name="object 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02615" y="1632521"/>
            <a:ext cx="65201" cy="65201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2615" y="2014626"/>
            <a:ext cx="65201" cy="65201"/>
          </a:xfrm>
          <a:prstGeom prst="rect">
            <a:avLst/>
          </a:prstGeom>
        </p:spPr>
      </p:pic>
      <p:sp>
        <p:nvSpPr>
          <p:cNvPr id="13" name="object 13"/>
          <p:cNvSpPr txBox="1"/>
          <p:nvPr/>
        </p:nvSpPr>
        <p:spPr>
          <a:xfrm>
            <a:off x="2399296" y="3319340"/>
            <a:ext cx="387350" cy="134620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5"/>
              </a:spcBef>
            </a:pPr>
            <a:r>
              <a:rPr sz="600" b="1" spc="-20" dirty="0">
                <a:solidFill>
                  <a:srgbClr val="FFFFFF"/>
                </a:solidFill>
                <a:latin typeface="Arial"/>
                <a:cs typeface="Arial"/>
                <a:hlinkClick r:id="rId5" action="ppaction://hlinksldjump"/>
              </a:rPr>
              <a:t>JavaScript</a:t>
            </a:r>
            <a:endParaRPr sz="600">
              <a:latin typeface="Arial"/>
              <a:cs typeface="Arial"/>
            </a:endParaRPr>
          </a:p>
        </p:txBody>
      </p:sp>
      <p:sp>
        <p:nvSpPr>
          <p:cNvPr id="2" name="Obdĺžnik 1">
            <a:extLst>
              <a:ext uri="{FF2B5EF4-FFF2-40B4-BE49-F238E27FC236}">
                <a16:creationId xmlns:a16="http://schemas.microsoft.com/office/drawing/2014/main" id="{6058D15D-0A3D-A4F7-677C-3EE6EA183627}"/>
              </a:ext>
            </a:extLst>
          </p:cNvPr>
          <p:cNvSpPr/>
          <p:nvPr/>
        </p:nvSpPr>
        <p:spPr>
          <a:xfrm>
            <a:off x="400050" y="1540631"/>
            <a:ext cx="3810000" cy="79934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4" name="Šípka: nadol 3">
            <a:extLst>
              <a:ext uri="{FF2B5EF4-FFF2-40B4-BE49-F238E27FC236}">
                <a16:creationId xmlns:a16="http://schemas.microsoft.com/office/drawing/2014/main" id="{BBA07136-9AAA-E7EB-462C-A897F2653125}"/>
              </a:ext>
            </a:extLst>
          </p:cNvPr>
          <p:cNvSpPr/>
          <p:nvPr/>
        </p:nvSpPr>
        <p:spPr>
          <a:xfrm rot="18927112">
            <a:off x="-109875" y="1052090"/>
            <a:ext cx="529145" cy="572256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1" name="Šípka: nadol 10">
            <a:extLst>
              <a:ext uri="{FF2B5EF4-FFF2-40B4-BE49-F238E27FC236}">
                <a16:creationId xmlns:a16="http://schemas.microsoft.com/office/drawing/2014/main" id="{99629FC7-4952-BBB6-1550-68C9B03C9C05}"/>
              </a:ext>
            </a:extLst>
          </p:cNvPr>
          <p:cNvSpPr/>
          <p:nvPr/>
        </p:nvSpPr>
        <p:spPr>
          <a:xfrm rot="295869">
            <a:off x="3090666" y="914578"/>
            <a:ext cx="529145" cy="572256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2" name="Šípka: nadol 11">
            <a:extLst>
              <a:ext uri="{FF2B5EF4-FFF2-40B4-BE49-F238E27FC236}">
                <a16:creationId xmlns:a16="http://schemas.microsoft.com/office/drawing/2014/main" id="{DBA1EC76-4B3F-C3BF-E5F7-146AF30ACB7B}"/>
              </a:ext>
            </a:extLst>
          </p:cNvPr>
          <p:cNvSpPr/>
          <p:nvPr/>
        </p:nvSpPr>
        <p:spPr>
          <a:xfrm rot="12488675">
            <a:off x="1125791" y="2221703"/>
            <a:ext cx="529145" cy="572256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4" name="BlokTextu 13">
            <a:extLst>
              <a:ext uri="{FF2B5EF4-FFF2-40B4-BE49-F238E27FC236}">
                <a16:creationId xmlns:a16="http://schemas.microsoft.com/office/drawing/2014/main" id="{95AC5437-C93A-ACE0-D4C5-EE0FB40895AF}"/>
              </a:ext>
            </a:extLst>
          </p:cNvPr>
          <p:cNvSpPr txBox="1"/>
          <p:nvPr/>
        </p:nvSpPr>
        <p:spPr>
          <a:xfrm>
            <a:off x="-31092" y="3176961"/>
            <a:ext cx="31880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lang="sk-SK" sz="600" spc="20" dirty="0">
                <a:solidFill>
                  <a:srgbClr val="00008A"/>
                </a:solidFill>
                <a:latin typeface="SimSun"/>
                <a:cs typeface="SimSun"/>
                <a:hlinkClick r:id="rId6"/>
              </a:rPr>
              <a:t>https://hackernoon.com/</a:t>
            </a:r>
            <a:r>
              <a:rPr lang="sk-SK" sz="600" spc="25" dirty="0">
                <a:solidFill>
                  <a:srgbClr val="00008A"/>
                </a:solidFill>
                <a:latin typeface="SimSun"/>
                <a:cs typeface="SimSun"/>
                <a:hlinkClick r:id="rId7"/>
              </a:rPr>
              <a:t>in-simple-terms-css-vs-javascript-abc9d709399d</a:t>
            </a:r>
            <a:endParaRPr lang="sk-SK" sz="600" dirty="0">
              <a:latin typeface="SimSun"/>
              <a:cs typeface="SimSun"/>
            </a:endParaRPr>
          </a:p>
          <a:p>
            <a:endParaRPr lang="sk-SK" sz="600" dirty="0"/>
          </a:p>
        </p:txBody>
      </p:sp>
      <p:sp>
        <p:nvSpPr>
          <p:cNvPr id="15" name="Šípka: nadol 14">
            <a:extLst>
              <a:ext uri="{FF2B5EF4-FFF2-40B4-BE49-F238E27FC236}">
                <a16:creationId xmlns:a16="http://schemas.microsoft.com/office/drawing/2014/main" id="{C2F1414E-C5B7-90A3-425D-3A2901C85CDA}"/>
              </a:ext>
            </a:extLst>
          </p:cNvPr>
          <p:cNvSpPr/>
          <p:nvPr/>
        </p:nvSpPr>
        <p:spPr>
          <a:xfrm rot="8095062">
            <a:off x="3401120" y="2299284"/>
            <a:ext cx="529145" cy="572256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</p:cSld>
  <p:clrMapOvr>
    <a:masterClrMapping/>
  </p:clrMapOvr>
  <p:transition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3">
            <a:extLst>
              <a:ext uri="{FF2B5EF4-FFF2-40B4-BE49-F238E27FC236}">
                <a16:creationId xmlns:a16="http://schemas.microsoft.com/office/drawing/2014/main" id="{4F4FB3D4-7598-915A-AF28-23183CD6CADA}"/>
              </a:ext>
            </a:extLst>
          </p:cNvPr>
          <p:cNvSpPr/>
          <p:nvPr/>
        </p:nvSpPr>
        <p:spPr>
          <a:xfrm>
            <a:off x="2303995" y="50"/>
            <a:ext cx="2304415" cy="554990"/>
          </a:xfrm>
          <a:custGeom>
            <a:avLst/>
            <a:gdLst/>
            <a:ahLst/>
            <a:cxnLst/>
            <a:rect l="l" t="t" r="r" b="b"/>
            <a:pathLst>
              <a:path w="2304415" h="554990">
                <a:moveTo>
                  <a:pt x="2303995" y="0"/>
                </a:moveTo>
                <a:lnTo>
                  <a:pt x="0" y="0"/>
                </a:lnTo>
                <a:lnTo>
                  <a:pt x="0" y="554469"/>
                </a:lnTo>
                <a:lnTo>
                  <a:pt x="2303995" y="554469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" name="Obrázok 2">
            <a:extLst>
              <a:ext uri="{FF2B5EF4-FFF2-40B4-BE49-F238E27FC236}">
                <a16:creationId xmlns:a16="http://schemas.microsoft.com/office/drawing/2014/main" id="{18DE2156-5E0D-E064-B6B9-8E17DDCF52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4850" y="92075"/>
            <a:ext cx="3229503" cy="327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20659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50"/>
            <a:ext cx="2304415" cy="554990"/>
          </a:xfrm>
          <a:custGeom>
            <a:avLst/>
            <a:gdLst/>
            <a:ahLst/>
            <a:cxnLst/>
            <a:rect l="l" t="t" r="r" b="b"/>
            <a:pathLst>
              <a:path w="2304415" h="554990">
                <a:moveTo>
                  <a:pt x="2303995" y="0"/>
                </a:moveTo>
                <a:lnTo>
                  <a:pt x="0" y="0"/>
                </a:lnTo>
                <a:lnTo>
                  <a:pt x="0" y="554469"/>
                </a:lnTo>
                <a:lnTo>
                  <a:pt x="2303995" y="554469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551991"/>
            <a:ext cx="4607940" cy="30878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54698" y="549475"/>
            <a:ext cx="45212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85" dirty="0">
                <a:solidFill>
                  <a:srgbClr val="FFFFFF"/>
                </a:solidFill>
                <a:latin typeface="Georgia"/>
                <a:cs typeface="Georgia"/>
              </a:rPr>
              <a:t>J</a:t>
            </a:r>
            <a:r>
              <a:rPr sz="1400" cap="small" spc="145" dirty="0">
                <a:solidFill>
                  <a:srgbClr val="FFFFFF"/>
                </a:solidFill>
                <a:latin typeface="Georgia"/>
                <a:cs typeface="Georgia"/>
              </a:rPr>
              <a:t>ak</a:t>
            </a:r>
            <a:r>
              <a:rPr sz="1400" spc="80" dirty="0">
                <a:solidFill>
                  <a:srgbClr val="FFFFFF"/>
                </a:solidFill>
                <a:latin typeface="Georgia"/>
                <a:cs typeface="Georgia"/>
              </a:rPr>
              <a:t>?</a:t>
            </a:r>
            <a:endParaRPr sz="1400">
              <a:latin typeface="Georgia"/>
              <a:cs typeface="Georgia"/>
            </a:endParaRPr>
          </a:p>
        </p:txBody>
      </p:sp>
      <p:pic>
        <p:nvPicPr>
          <p:cNvPr id="7" name="object 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2615" y="1398054"/>
            <a:ext cx="65201" cy="65201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624395" y="1314537"/>
            <a:ext cx="281495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55" dirty="0">
                <a:latin typeface="Tahoma"/>
                <a:cs typeface="Tahoma"/>
              </a:rPr>
              <a:t>na</a:t>
            </a:r>
            <a:r>
              <a:rPr sz="1100" spc="15" dirty="0">
                <a:latin typeface="Tahoma"/>
                <a:cs typeface="Tahoma"/>
              </a:rPr>
              <a:t> </a:t>
            </a:r>
            <a:r>
              <a:rPr sz="1100" spc="-20" dirty="0">
                <a:latin typeface="Tahoma"/>
                <a:cs typeface="Tahoma"/>
              </a:rPr>
              <a:t>JavaScript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odkazujeme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45" dirty="0">
                <a:latin typeface="Tahoma"/>
                <a:cs typeface="Tahoma"/>
              </a:rPr>
              <a:t>v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70" dirty="0">
                <a:latin typeface="Tahoma"/>
                <a:cs typeface="Tahoma"/>
              </a:rPr>
              <a:t>HTML</a:t>
            </a:r>
            <a:r>
              <a:rPr sz="1100" spc="20" dirty="0">
                <a:latin typeface="Tahoma"/>
                <a:cs typeface="Tahoma"/>
              </a:rPr>
              <a:t> </a:t>
            </a:r>
            <a:r>
              <a:rPr sz="1100" spc="-50" dirty="0">
                <a:latin typeface="Tahoma"/>
                <a:cs typeface="Tahoma"/>
              </a:rPr>
              <a:t>dokumentu: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399296" y="3319340"/>
            <a:ext cx="387350" cy="134620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5"/>
              </a:spcBef>
            </a:pPr>
            <a:r>
              <a:rPr sz="600" b="1" spc="-20" dirty="0">
                <a:solidFill>
                  <a:srgbClr val="FFFFFF"/>
                </a:solidFill>
                <a:latin typeface="Arial"/>
                <a:cs typeface="Arial"/>
                <a:hlinkClick r:id="rId4" action="ppaction://hlinksldjump"/>
              </a:rPr>
              <a:t>JavaScript</a:t>
            </a:r>
            <a:endParaRPr sz="6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62534" y="1648548"/>
            <a:ext cx="3883025" cy="977900"/>
          </a:xfrm>
          <a:prstGeom prst="rect">
            <a:avLst/>
          </a:prstGeom>
          <a:solidFill>
            <a:srgbClr val="F2F2F2"/>
          </a:solidFill>
          <a:ln w="5060">
            <a:solidFill>
              <a:srgbClr val="BFBFBF"/>
            </a:solidFill>
          </a:ln>
        </p:spPr>
        <p:txBody>
          <a:bodyPr vert="horz" wrap="square" lIns="0" tIns="53975" rIns="0" bIns="0" rtlCol="0">
            <a:spAutoFit/>
          </a:bodyPr>
          <a:lstStyle/>
          <a:p>
            <a:pPr marL="128905">
              <a:lnSpc>
                <a:spcPct val="100000"/>
              </a:lnSpc>
              <a:spcBef>
                <a:spcPts val="425"/>
              </a:spcBef>
            </a:pPr>
            <a:r>
              <a:rPr sz="900" spc="90" dirty="0">
                <a:latin typeface="SimSun"/>
                <a:cs typeface="SimSun"/>
              </a:rPr>
              <a:t>&lt;</a:t>
            </a:r>
            <a:r>
              <a:rPr sz="900" b="1" spc="90" dirty="0">
                <a:solidFill>
                  <a:srgbClr val="007F00"/>
                </a:solidFill>
                <a:latin typeface="Times New Roman"/>
                <a:cs typeface="Times New Roman"/>
              </a:rPr>
              <a:t>script</a:t>
            </a:r>
            <a:r>
              <a:rPr sz="900" b="1" spc="190" dirty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z="900" spc="40" dirty="0">
                <a:solidFill>
                  <a:srgbClr val="7C8E28"/>
                </a:solidFill>
                <a:latin typeface="SimSun"/>
                <a:cs typeface="SimSun"/>
              </a:rPr>
              <a:t>src</a:t>
            </a:r>
            <a:r>
              <a:rPr sz="900" spc="40" dirty="0">
                <a:solidFill>
                  <a:srgbClr val="666666"/>
                </a:solidFill>
                <a:latin typeface="SimSun"/>
                <a:cs typeface="SimSun"/>
              </a:rPr>
              <a:t>=</a:t>
            </a:r>
            <a:r>
              <a:rPr sz="900" spc="40" dirty="0">
                <a:solidFill>
                  <a:srgbClr val="BA2121"/>
                </a:solidFill>
                <a:latin typeface="SimSun"/>
                <a:cs typeface="SimSun"/>
              </a:rPr>
              <a:t>"js/main.js"</a:t>
            </a:r>
            <a:r>
              <a:rPr sz="900" spc="40" dirty="0">
                <a:latin typeface="SimSun"/>
                <a:cs typeface="SimSun"/>
              </a:rPr>
              <a:t>&gt;&lt;/</a:t>
            </a:r>
            <a:r>
              <a:rPr sz="900" b="1" spc="40" dirty="0">
                <a:solidFill>
                  <a:srgbClr val="007F00"/>
                </a:solidFill>
                <a:latin typeface="Times New Roman"/>
                <a:cs typeface="Times New Roman"/>
              </a:rPr>
              <a:t>script</a:t>
            </a:r>
            <a:r>
              <a:rPr sz="900" spc="40" dirty="0">
                <a:latin typeface="SimSun"/>
                <a:cs typeface="SimSun"/>
              </a:rPr>
              <a:t>&gt;</a:t>
            </a:r>
            <a:endParaRPr sz="900">
              <a:latin typeface="SimSun"/>
              <a:cs typeface="SimSun"/>
            </a:endParaRPr>
          </a:p>
          <a:p>
            <a:pPr marL="128905">
              <a:lnSpc>
                <a:spcPct val="100000"/>
              </a:lnSpc>
              <a:spcBef>
                <a:spcPts val="20"/>
              </a:spcBef>
            </a:pPr>
            <a:r>
              <a:rPr sz="900" spc="90" dirty="0">
                <a:latin typeface="SimSun"/>
                <a:cs typeface="SimSun"/>
              </a:rPr>
              <a:t>&lt;</a:t>
            </a:r>
            <a:r>
              <a:rPr sz="900" b="1" spc="90" dirty="0">
                <a:solidFill>
                  <a:srgbClr val="007F00"/>
                </a:solidFill>
                <a:latin typeface="Times New Roman"/>
                <a:cs typeface="Times New Roman"/>
              </a:rPr>
              <a:t>script</a:t>
            </a:r>
            <a:r>
              <a:rPr sz="900" b="1" spc="235" dirty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z="900" spc="30" dirty="0">
                <a:solidFill>
                  <a:srgbClr val="7C8E28"/>
                </a:solidFill>
                <a:latin typeface="SimSun"/>
                <a:cs typeface="SimSun"/>
              </a:rPr>
              <a:t>src</a:t>
            </a:r>
            <a:r>
              <a:rPr sz="900" spc="30" dirty="0">
                <a:solidFill>
                  <a:srgbClr val="666666"/>
                </a:solidFill>
                <a:latin typeface="SimSun"/>
                <a:cs typeface="SimSun"/>
              </a:rPr>
              <a:t>=</a:t>
            </a:r>
            <a:r>
              <a:rPr sz="900" spc="30" dirty="0">
                <a:solidFill>
                  <a:srgbClr val="BA2121"/>
                </a:solidFill>
                <a:latin typeface="SimSun"/>
                <a:cs typeface="SimSun"/>
              </a:rPr>
              <a:t>"https://example.com/js/main.js"</a:t>
            </a:r>
            <a:r>
              <a:rPr sz="900" spc="30" dirty="0">
                <a:latin typeface="SimSun"/>
                <a:cs typeface="SimSun"/>
              </a:rPr>
              <a:t>&gt;&lt;/</a:t>
            </a:r>
            <a:r>
              <a:rPr sz="900" b="1" spc="30" dirty="0">
                <a:solidFill>
                  <a:srgbClr val="007F00"/>
                </a:solidFill>
                <a:latin typeface="Times New Roman"/>
                <a:cs typeface="Times New Roman"/>
              </a:rPr>
              <a:t>script</a:t>
            </a:r>
            <a:r>
              <a:rPr sz="900" spc="30" dirty="0">
                <a:latin typeface="SimSun"/>
                <a:cs typeface="SimSun"/>
              </a:rPr>
              <a:t>&gt;</a:t>
            </a:r>
            <a:endParaRPr sz="900">
              <a:latin typeface="SimSun"/>
              <a:cs typeface="SimSun"/>
            </a:endParaRPr>
          </a:p>
          <a:p>
            <a:pPr marL="128905">
              <a:lnSpc>
                <a:spcPct val="100000"/>
              </a:lnSpc>
              <a:spcBef>
                <a:spcPts val="15"/>
              </a:spcBef>
            </a:pPr>
            <a:r>
              <a:rPr sz="900" spc="80" dirty="0">
                <a:latin typeface="SimSun"/>
                <a:cs typeface="SimSun"/>
              </a:rPr>
              <a:t>&lt;</a:t>
            </a:r>
            <a:r>
              <a:rPr sz="900" b="1" spc="80" dirty="0">
                <a:solidFill>
                  <a:srgbClr val="007F00"/>
                </a:solidFill>
                <a:latin typeface="Times New Roman"/>
                <a:cs typeface="Times New Roman"/>
              </a:rPr>
              <a:t>script</a:t>
            </a:r>
            <a:r>
              <a:rPr sz="900" spc="80" dirty="0">
                <a:latin typeface="SimSun"/>
                <a:cs typeface="SimSun"/>
              </a:rPr>
              <a:t>&gt;</a:t>
            </a:r>
            <a:endParaRPr sz="900">
              <a:latin typeface="SimSun"/>
              <a:cs typeface="SimSun"/>
            </a:endParaRPr>
          </a:p>
          <a:p>
            <a:pPr marL="248285" marR="1952625">
              <a:lnSpc>
                <a:spcPct val="101499"/>
              </a:lnSpc>
            </a:pPr>
            <a:r>
              <a:rPr sz="900" spc="20" dirty="0">
                <a:solidFill>
                  <a:srgbClr val="BA2121"/>
                </a:solidFill>
                <a:latin typeface="SimSun"/>
                <a:cs typeface="SimSun"/>
              </a:rPr>
              <a:t>"use strict"</a:t>
            </a:r>
            <a:r>
              <a:rPr sz="900" spc="20" dirty="0">
                <a:latin typeface="SimSun"/>
                <a:cs typeface="SimSun"/>
              </a:rPr>
              <a:t>; </a:t>
            </a:r>
            <a:r>
              <a:rPr sz="900" spc="25" dirty="0">
                <a:latin typeface="SimSun"/>
                <a:cs typeface="SimSun"/>
              </a:rPr>
              <a:t> </a:t>
            </a:r>
            <a:r>
              <a:rPr sz="900" spc="20" dirty="0">
                <a:latin typeface="SimSun"/>
                <a:cs typeface="SimSun"/>
              </a:rPr>
              <a:t>console.log(</a:t>
            </a:r>
            <a:r>
              <a:rPr sz="900" spc="20" dirty="0">
                <a:solidFill>
                  <a:srgbClr val="BA2121"/>
                </a:solidFill>
                <a:latin typeface="SimSun"/>
                <a:cs typeface="SimSun"/>
              </a:rPr>
              <a:t>"Hello</a:t>
            </a:r>
            <a:r>
              <a:rPr sz="900" spc="-60" dirty="0">
                <a:solidFill>
                  <a:srgbClr val="BA2121"/>
                </a:solidFill>
                <a:latin typeface="SimSun"/>
                <a:cs typeface="SimSun"/>
              </a:rPr>
              <a:t> </a:t>
            </a:r>
            <a:r>
              <a:rPr sz="900" spc="20" dirty="0">
                <a:solidFill>
                  <a:srgbClr val="BA2121"/>
                </a:solidFill>
                <a:latin typeface="SimSun"/>
                <a:cs typeface="SimSun"/>
              </a:rPr>
              <a:t>world!"</a:t>
            </a:r>
            <a:r>
              <a:rPr sz="900" spc="20" dirty="0">
                <a:latin typeface="SimSun"/>
                <a:cs typeface="SimSun"/>
              </a:rPr>
              <a:t>);</a:t>
            </a:r>
            <a:endParaRPr sz="900">
              <a:latin typeface="SimSun"/>
              <a:cs typeface="SimSun"/>
            </a:endParaRPr>
          </a:p>
          <a:p>
            <a:pPr marL="128905">
              <a:lnSpc>
                <a:spcPct val="100000"/>
              </a:lnSpc>
              <a:spcBef>
                <a:spcPts val="15"/>
              </a:spcBef>
            </a:pPr>
            <a:r>
              <a:rPr sz="900" spc="75" dirty="0">
                <a:latin typeface="SimSun"/>
                <a:cs typeface="SimSun"/>
              </a:rPr>
              <a:t>&lt;/</a:t>
            </a:r>
            <a:r>
              <a:rPr sz="900" b="1" spc="75" dirty="0">
                <a:solidFill>
                  <a:srgbClr val="007F00"/>
                </a:solidFill>
                <a:latin typeface="Times New Roman"/>
                <a:cs typeface="Times New Roman"/>
              </a:rPr>
              <a:t>script</a:t>
            </a:r>
            <a:r>
              <a:rPr sz="900" spc="75" dirty="0">
                <a:latin typeface="SimSun"/>
                <a:cs typeface="SimSun"/>
              </a:rPr>
              <a:t>&gt;</a:t>
            </a:r>
            <a:endParaRPr sz="900">
              <a:latin typeface="SimSun"/>
              <a:cs typeface="SimSun"/>
            </a:endParaRPr>
          </a:p>
        </p:txBody>
      </p:sp>
    </p:spTree>
  </p:cSld>
  <p:clrMapOvr>
    <a:masterClrMapping/>
  </p:clrMapOvr>
  <p:transition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303995" y="50"/>
            <a:ext cx="2304415" cy="554990"/>
          </a:xfrm>
          <a:custGeom>
            <a:avLst/>
            <a:gdLst/>
            <a:ahLst/>
            <a:cxnLst/>
            <a:rect l="l" t="t" r="r" b="b"/>
            <a:pathLst>
              <a:path w="2304415" h="554990">
                <a:moveTo>
                  <a:pt x="2303995" y="0"/>
                </a:moveTo>
                <a:lnTo>
                  <a:pt x="0" y="0"/>
                </a:lnTo>
                <a:lnTo>
                  <a:pt x="0" y="554469"/>
                </a:lnTo>
                <a:lnTo>
                  <a:pt x="2303995" y="554469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551992"/>
            <a:ext cx="4607940" cy="50609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2615" y="848029"/>
            <a:ext cx="65201" cy="65201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624395" y="764513"/>
            <a:ext cx="117792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45" dirty="0">
                <a:latin typeface="Tahoma"/>
                <a:cs typeface="Tahoma"/>
              </a:rPr>
              <a:t>v</a:t>
            </a:r>
            <a:r>
              <a:rPr sz="1100" spc="-10" dirty="0">
                <a:latin typeface="Tahoma"/>
                <a:cs typeface="Tahoma"/>
              </a:rPr>
              <a:t> </a:t>
            </a:r>
            <a:r>
              <a:rPr sz="1100" spc="-55" dirty="0">
                <a:latin typeface="Tahoma"/>
                <a:cs typeface="Tahoma"/>
              </a:rPr>
              <a:t>elementu</a:t>
            </a:r>
            <a:r>
              <a:rPr sz="1100" dirty="0">
                <a:latin typeface="Tahoma"/>
                <a:cs typeface="Tahoma"/>
              </a:rPr>
              <a:t> </a:t>
            </a:r>
            <a:r>
              <a:rPr sz="1100" spc="5" dirty="0">
                <a:latin typeface="SimSun"/>
                <a:cs typeface="SimSun"/>
              </a:rPr>
              <a:t>&lt;head&gt;</a:t>
            </a:r>
            <a:r>
              <a:rPr sz="1100" spc="5" dirty="0">
                <a:latin typeface="Tahoma"/>
                <a:cs typeface="Tahoma"/>
              </a:rPr>
              <a:t>:</a:t>
            </a:r>
            <a:endParaRPr sz="110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62534" y="1071651"/>
            <a:ext cx="3883025" cy="1395730"/>
          </a:xfrm>
          <a:prstGeom prst="rect">
            <a:avLst/>
          </a:prstGeom>
          <a:solidFill>
            <a:srgbClr val="F2F2F2"/>
          </a:solidFill>
          <a:ln w="5060">
            <a:solidFill>
              <a:srgbClr val="BFBFBF"/>
            </a:solidFill>
          </a:ln>
        </p:spPr>
        <p:txBody>
          <a:bodyPr vert="horz" wrap="square" lIns="0" tIns="54610" rIns="0" bIns="0" rtlCol="0">
            <a:spAutoFit/>
          </a:bodyPr>
          <a:lstStyle/>
          <a:p>
            <a:pPr marL="128905">
              <a:lnSpc>
                <a:spcPct val="100000"/>
              </a:lnSpc>
              <a:spcBef>
                <a:spcPts val="430"/>
              </a:spcBef>
            </a:pPr>
            <a:r>
              <a:rPr sz="900" i="1" spc="-20" dirty="0">
                <a:solidFill>
                  <a:srgbClr val="BC7A00"/>
                </a:solidFill>
                <a:latin typeface="Cambria"/>
                <a:cs typeface="Cambria"/>
              </a:rPr>
              <a:t>&lt;!DOCTYPE</a:t>
            </a:r>
            <a:r>
              <a:rPr sz="900" i="1" spc="60" dirty="0">
                <a:solidFill>
                  <a:srgbClr val="BC7A00"/>
                </a:solidFill>
                <a:latin typeface="Cambria"/>
                <a:cs typeface="Cambria"/>
              </a:rPr>
              <a:t> </a:t>
            </a:r>
            <a:r>
              <a:rPr sz="900" i="1" spc="25" dirty="0">
                <a:solidFill>
                  <a:srgbClr val="BC7A00"/>
                </a:solidFill>
                <a:latin typeface="Cambria"/>
                <a:cs typeface="Cambria"/>
              </a:rPr>
              <a:t>html&gt;</a:t>
            </a:r>
            <a:endParaRPr sz="900">
              <a:latin typeface="Cambria"/>
              <a:cs typeface="Cambria"/>
            </a:endParaRPr>
          </a:p>
          <a:p>
            <a:pPr marL="128905">
              <a:lnSpc>
                <a:spcPct val="100000"/>
              </a:lnSpc>
              <a:spcBef>
                <a:spcPts val="15"/>
              </a:spcBef>
            </a:pPr>
            <a:r>
              <a:rPr sz="900" spc="20" dirty="0">
                <a:latin typeface="SimSun"/>
                <a:cs typeface="SimSun"/>
              </a:rPr>
              <a:t>&lt;</a:t>
            </a:r>
            <a:r>
              <a:rPr sz="900" b="1" spc="20" dirty="0">
                <a:solidFill>
                  <a:srgbClr val="007F00"/>
                </a:solidFill>
                <a:latin typeface="Times New Roman"/>
                <a:cs typeface="Times New Roman"/>
              </a:rPr>
              <a:t>html</a:t>
            </a:r>
            <a:r>
              <a:rPr sz="900" spc="20" dirty="0">
                <a:latin typeface="SimSun"/>
                <a:cs typeface="SimSun"/>
              </a:rPr>
              <a:t>&gt;</a:t>
            </a:r>
            <a:endParaRPr sz="900">
              <a:latin typeface="SimSun"/>
              <a:cs typeface="SimSun"/>
            </a:endParaRPr>
          </a:p>
          <a:p>
            <a:pPr marL="128905">
              <a:lnSpc>
                <a:spcPct val="100000"/>
              </a:lnSpc>
              <a:spcBef>
                <a:spcPts val="15"/>
              </a:spcBef>
            </a:pPr>
            <a:r>
              <a:rPr sz="900" spc="10" dirty="0">
                <a:latin typeface="SimSun"/>
                <a:cs typeface="SimSun"/>
              </a:rPr>
              <a:t>&lt;</a:t>
            </a:r>
            <a:r>
              <a:rPr sz="900" b="1" spc="10" dirty="0">
                <a:solidFill>
                  <a:srgbClr val="007F00"/>
                </a:solidFill>
                <a:latin typeface="Times New Roman"/>
                <a:cs typeface="Times New Roman"/>
              </a:rPr>
              <a:t>head</a:t>
            </a:r>
            <a:r>
              <a:rPr sz="900" spc="10" dirty="0">
                <a:latin typeface="SimSun"/>
                <a:cs typeface="SimSun"/>
              </a:rPr>
              <a:t>&gt;</a:t>
            </a:r>
            <a:endParaRPr sz="900">
              <a:latin typeface="SimSun"/>
              <a:cs typeface="SimSun"/>
            </a:endParaRPr>
          </a:p>
          <a:p>
            <a:pPr marL="248285">
              <a:lnSpc>
                <a:spcPct val="100000"/>
              </a:lnSpc>
              <a:spcBef>
                <a:spcPts val="15"/>
              </a:spcBef>
            </a:pPr>
            <a:r>
              <a:rPr sz="900" spc="90" dirty="0">
                <a:latin typeface="SimSun"/>
                <a:cs typeface="SimSun"/>
              </a:rPr>
              <a:t>&lt;</a:t>
            </a:r>
            <a:r>
              <a:rPr sz="900" b="1" spc="90" dirty="0">
                <a:solidFill>
                  <a:srgbClr val="007F00"/>
                </a:solidFill>
                <a:latin typeface="Times New Roman"/>
                <a:cs typeface="Times New Roman"/>
              </a:rPr>
              <a:t>script</a:t>
            </a:r>
            <a:r>
              <a:rPr sz="900" b="1" spc="229" dirty="0">
                <a:solidFill>
                  <a:srgbClr val="007F00"/>
                </a:solidFill>
                <a:latin typeface="Times New Roman"/>
                <a:cs typeface="Times New Roman"/>
              </a:rPr>
              <a:t> </a:t>
            </a:r>
            <a:r>
              <a:rPr sz="900" spc="40" dirty="0">
                <a:solidFill>
                  <a:srgbClr val="7C8E28"/>
                </a:solidFill>
                <a:latin typeface="SimSun"/>
                <a:cs typeface="SimSun"/>
              </a:rPr>
              <a:t>src</a:t>
            </a:r>
            <a:r>
              <a:rPr sz="900" spc="40" dirty="0">
                <a:solidFill>
                  <a:srgbClr val="666666"/>
                </a:solidFill>
                <a:latin typeface="SimSun"/>
                <a:cs typeface="SimSun"/>
              </a:rPr>
              <a:t>=</a:t>
            </a:r>
            <a:r>
              <a:rPr sz="900" spc="40" dirty="0">
                <a:solidFill>
                  <a:srgbClr val="BA2121"/>
                </a:solidFill>
                <a:latin typeface="SimSun"/>
                <a:cs typeface="SimSun"/>
              </a:rPr>
              <a:t>"js/main.js"</a:t>
            </a:r>
            <a:r>
              <a:rPr sz="900" spc="40" dirty="0">
                <a:latin typeface="SimSun"/>
                <a:cs typeface="SimSun"/>
              </a:rPr>
              <a:t>&gt;&lt;/</a:t>
            </a:r>
            <a:r>
              <a:rPr sz="900" b="1" spc="40" dirty="0">
                <a:solidFill>
                  <a:srgbClr val="007F00"/>
                </a:solidFill>
                <a:latin typeface="Times New Roman"/>
                <a:cs typeface="Times New Roman"/>
              </a:rPr>
              <a:t>script</a:t>
            </a:r>
            <a:r>
              <a:rPr sz="900" spc="40" dirty="0">
                <a:latin typeface="SimSun"/>
                <a:cs typeface="SimSun"/>
              </a:rPr>
              <a:t>&gt;</a:t>
            </a:r>
            <a:r>
              <a:rPr sz="900" spc="5" dirty="0">
                <a:latin typeface="SimSun"/>
                <a:cs typeface="SimSun"/>
              </a:rPr>
              <a:t> </a:t>
            </a:r>
            <a:r>
              <a:rPr sz="900" i="1" spc="145" dirty="0">
                <a:solidFill>
                  <a:srgbClr val="3F7F7F"/>
                </a:solidFill>
                <a:latin typeface="Cambria"/>
                <a:cs typeface="Cambria"/>
              </a:rPr>
              <a:t>&lt;!--</a:t>
            </a:r>
            <a:r>
              <a:rPr sz="900" i="1" spc="250" dirty="0">
                <a:solidFill>
                  <a:srgbClr val="3F7F7F"/>
                </a:solidFill>
                <a:latin typeface="Cambria"/>
                <a:cs typeface="Cambria"/>
              </a:rPr>
              <a:t> </a:t>
            </a:r>
            <a:r>
              <a:rPr sz="900" i="1" spc="50" dirty="0">
                <a:solidFill>
                  <a:srgbClr val="3F7F7F"/>
                </a:solidFill>
                <a:latin typeface="Cambria"/>
                <a:cs typeface="Cambria"/>
              </a:rPr>
              <a:t>tady</a:t>
            </a:r>
            <a:r>
              <a:rPr sz="900" i="1" spc="254" dirty="0">
                <a:solidFill>
                  <a:srgbClr val="3F7F7F"/>
                </a:solidFill>
                <a:latin typeface="Cambria"/>
                <a:cs typeface="Cambria"/>
              </a:rPr>
              <a:t> </a:t>
            </a:r>
            <a:r>
              <a:rPr sz="900" i="1" spc="120" dirty="0">
                <a:solidFill>
                  <a:srgbClr val="3F7F7F"/>
                </a:solidFill>
                <a:latin typeface="Cambria"/>
                <a:cs typeface="Cambria"/>
              </a:rPr>
              <a:t>--&gt;</a:t>
            </a:r>
            <a:endParaRPr sz="900">
              <a:latin typeface="Cambria"/>
              <a:cs typeface="Cambria"/>
            </a:endParaRPr>
          </a:p>
          <a:p>
            <a:pPr marL="128905">
              <a:lnSpc>
                <a:spcPct val="100000"/>
              </a:lnSpc>
              <a:spcBef>
                <a:spcPts val="15"/>
              </a:spcBef>
            </a:pPr>
            <a:r>
              <a:rPr sz="900" spc="10" dirty="0">
                <a:latin typeface="SimSun"/>
                <a:cs typeface="SimSun"/>
              </a:rPr>
              <a:t>&lt;/</a:t>
            </a:r>
            <a:r>
              <a:rPr sz="900" b="1" spc="10" dirty="0">
                <a:solidFill>
                  <a:srgbClr val="007F00"/>
                </a:solidFill>
                <a:latin typeface="Times New Roman"/>
                <a:cs typeface="Times New Roman"/>
              </a:rPr>
              <a:t>head</a:t>
            </a:r>
            <a:r>
              <a:rPr sz="900" spc="10" dirty="0">
                <a:latin typeface="SimSun"/>
                <a:cs typeface="SimSun"/>
              </a:rPr>
              <a:t>&gt;</a:t>
            </a:r>
            <a:endParaRPr sz="900">
              <a:latin typeface="SimSun"/>
              <a:cs typeface="SimSun"/>
            </a:endParaRPr>
          </a:p>
          <a:p>
            <a:pPr marL="128905">
              <a:lnSpc>
                <a:spcPct val="100000"/>
              </a:lnSpc>
              <a:spcBef>
                <a:spcPts val="15"/>
              </a:spcBef>
            </a:pPr>
            <a:r>
              <a:rPr sz="900" dirty="0">
                <a:latin typeface="SimSun"/>
                <a:cs typeface="SimSun"/>
              </a:rPr>
              <a:t>&lt;</a:t>
            </a:r>
            <a:r>
              <a:rPr sz="900" b="1" dirty="0">
                <a:solidFill>
                  <a:srgbClr val="007F00"/>
                </a:solidFill>
                <a:latin typeface="Times New Roman"/>
                <a:cs typeface="Times New Roman"/>
              </a:rPr>
              <a:t>body</a:t>
            </a:r>
            <a:r>
              <a:rPr sz="900" dirty="0">
                <a:latin typeface="SimSun"/>
                <a:cs typeface="SimSun"/>
              </a:rPr>
              <a:t>&gt;</a:t>
            </a:r>
            <a:endParaRPr sz="900">
              <a:latin typeface="SimSun"/>
              <a:cs typeface="SimSun"/>
            </a:endParaRPr>
          </a:p>
          <a:p>
            <a:pPr marL="128905">
              <a:lnSpc>
                <a:spcPct val="100000"/>
              </a:lnSpc>
              <a:spcBef>
                <a:spcPts val="20"/>
              </a:spcBef>
            </a:pPr>
            <a:r>
              <a:rPr sz="900" spc="-430" dirty="0">
                <a:latin typeface="SimSun"/>
                <a:cs typeface="SimSun"/>
              </a:rPr>
              <a:t>…</a:t>
            </a:r>
            <a:endParaRPr sz="900">
              <a:latin typeface="SimSun"/>
              <a:cs typeface="SimSun"/>
            </a:endParaRPr>
          </a:p>
          <a:p>
            <a:pPr marL="128905">
              <a:lnSpc>
                <a:spcPct val="100000"/>
              </a:lnSpc>
              <a:spcBef>
                <a:spcPts val="15"/>
              </a:spcBef>
            </a:pPr>
            <a:r>
              <a:rPr sz="900" spc="5" dirty="0">
                <a:latin typeface="SimSun"/>
                <a:cs typeface="SimSun"/>
              </a:rPr>
              <a:t>&lt;/</a:t>
            </a:r>
            <a:r>
              <a:rPr sz="900" b="1" spc="5" dirty="0">
                <a:solidFill>
                  <a:srgbClr val="007F00"/>
                </a:solidFill>
                <a:latin typeface="Times New Roman"/>
                <a:cs typeface="Times New Roman"/>
              </a:rPr>
              <a:t>body</a:t>
            </a:r>
            <a:r>
              <a:rPr sz="900" spc="5" dirty="0">
                <a:latin typeface="SimSun"/>
                <a:cs typeface="SimSun"/>
              </a:rPr>
              <a:t>&gt;</a:t>
            </a:r>
            <a:endParaRPr sz="900">
              <a:latin typeface="SimSun"/>
              <a:cs typeface="SimSun"/>
            </a:endParaRPr>
          </a:p>
          <a:p>
            <a:pPr marL="128905">
              <a:lnSpc>
                <a:spcPct val="100000"/>
              </a:lnSpc>
              <a:spcBef>
                <a:spcPts val="15"/>
              </a:spcBef>
            </a:pPr>
            <a:r>
              <a:rPr sz="900" spc="20" dirty="0">
                <a:latin typeface="SimSun"/>
                <a:cs typeface="SimSun"/>
              </a:rPr>
              <a:t>&lt;/</a:t>
            </a:r>
            <a:r>
              <a:rPr sz="900" b="1" spc="20" dirty="0">
                <a:solidFill>
                  <a:srgbClr val="007F00"/>
                </a:solidFill>
                <a:latin typeface="Times New Roman"/>
                <a:cs typeface="Times New Roman"/>
              </a:rPr>
              <a:t>html</a:t>
            </a:r>
            <a:r>
              <a:rPr sz="900" spc="20" dirty="0">
                <a:latin typeface="SimSun"/>
                <a:cs typeface="SimSun"/>
              </a:rPr>
              <a:t>&gt;</a:t>
            </a:r>
            <a:endParaRPr sz="900">
              <a:latin typeface="SimSun"/>
              <a:cs typeface="SimSun"/>
            </a:endParaRPr>
          </a:p>
        </p:txBody>
      </p:sp>
      <p:pic>
        <p:nvPicPr>
          <p:cNvPr id="9" name="object 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02615" y="2620314"/>
            <a:ext cx="65201" cy="65201"/>
          </a:xfrm>
          <a:prstGeom prst="rect">
            <a:avLst/>
          </a:prstGeom>
        </p:spPr>
      </p:pic>
      <p:sp>
        <p:nvSpPr>
          <p:cNvPr id="10" name="object 10"/>
          <p:cNvSpPr txBox="1"/>
          <p:nvPr/>
        </p:nvSpPr>
        <p:spPr>
          <a:xfrm>
            <a:off x="624395" y="2508329"/>
            <a:ext cx="3610610" cy="541655"/>
          </a:xfrm>
          <a:prstGeom prst="rect">
            <a:avLst/>
          </a:prstGeom>
        </p:spPr>
        <p:txBody>
          <a:bodyPr vert="horz" wrap="square" lIns="0" tIns="654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15"/>
              </a:spcBef>
            </a:pPr>
            <a:r>
              <a:rPr sz="900" spc="-15" dirty="0">
                <a:latin typeface="Microsoft Sans Serif"/>
                <a:cs typeface="Microsoft Sans Serif"/>
              </a:rPr>
              <a:t>načítání</a:t>
            </a:r>
            <a:r>
              <a:rPr sz="900" spc="70" dirty="0">
                <a:latin typeface="Microsoft Sans Serif"/>
                <a:cs typeface="Microsoft Sans Serif"/>
              </a:rPr>
              <a:t> </a:t>
            </a:r>
            <a:r>
              <a:rPr sz="900" spc="-5" dirty="0">
                <a:latin typeface="Microsoft Sans Serif"/>
                <a:cs typeface="Microsoft Sans Serif"/>
              </a:rPr>
              <a:t>skriptů</a:t>
            </a:r>
            <a:r>
              <a:rPr sz="900" spc="70" dirty="0">
                <a:latin typeface="Microsoft Sans Serif"/>
                <a:cs typeface="Microsoft Sans Serif"/>
              </a:rPr>
              <a:t> </a:t>
            </a:r>
            <a:r>
              <a:rPr sz="900" spc="-35" dirty="0">
                <a:latin typeface="Microsoft Sans Serif"/>
                <a:cs typeface="Microsoft Sans Serif"/>
              </a:rPr>
              <a:t>zastavuje</a:t>
            </a:r>
            <a:r>
              <a:rPr sz="900" spc="70" dirty="0">
                <a:latin typeface="Microsoft Sans Serif"/>
                <a:cs typeface="Microsoft Sans Serif"/>
              </a:rPr>
              <a:t> </a:t>
            </a:r>
            <a:r>
              <a:rPr sz="900" spc="-15" dirty="0">
                <a:latin typeface="Microsoft Sans Serif"/>
                <a:cs typeface="Microsoft Sans Serif"/>
              </a:rPr>
              <a:t>načítání</a:t>
            </a:r>
            <a:r>
              <a:rPr sz="900" spc="70" dirty="0">
                <a:latin typeface="Microsoft Sans Serif"/>
                <a:cs typeface="Microsoft Sans Serif"/>
              </a:rPr>
              <a:t> </a:t>
            </a:r>
            <a:r>
              <a:rPr sz="900" spc="-20" dirty="0">
                <a:latin typeface="Microsoft Sans Serif"/>
                <a:cs typeface="Microsoft Sans Serif"/>
              </a:rPr>
              <a:t>stránky</a:t>
            </a:r>
            <a:endParaRPr sz="900" dirty="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414"/>
              </a:spcBef>
            </a:pPr>
            <a:r>
              <a:rPr sz="900" spc="-20" dirty="0">
                <a:latin typeface="Microsoft Sans Serif"/>
                <a:cs typeface="Microsoft Sans Serif"/>
              </a:rPr>
              <a:t>pokud</a:t>
            </a:r>
            <a:r>
              <a:rPr sz="900" spc="65" dirty="0">
                <a:latin typeface="Microsoft Sans Serif"/>
                <a:cs typeface="Microsoft Sans Serif"/>
              </a:rPr>
              <a:t> </a:t>
            </a:r>
            <a:r>
              <a:rPr sz="900" spc="-25" dirty="0">
                <a:latin typeface="Microsoft Sans Serif"/>
                <a:cs typeface="Microsoft Sans Serif"/>
              </a:rPr>
              <a:t>načítáme</a:t>
            </a:r>
            <a:r>
              <a:rPr sz="900" spc="70" dirty="0">
                <a:latin typeface="Microsoft Sans Serif"/>
                <a:cs typeface="Microsoft Sans Serif"/>
              </a:rPr>
              <a:t> </a:t>
            </a:r>
            <a:r>
              <a:rPr sz="900" spc="-40" dirty="0">
                <a:latin typeface="Microsoft Sans Serif"/>
                <a:cs typeface="Microsoft Sans Serif"/>
              </a:rPr>
              <a:t>objemné</a:t>
            </a:r>
            <a:r>
              <a:rPr sz="900" spc="70" dirty="0">
                <a:latin typeface="Microsoft Sans Serif"/>
                <a:cs typeface="Microsoft Sans Serif"/>
              </a:rPr>
              <a:t> </a:t>
            </a:r>
            <a:r>
              <a:rPr sz="900" spc="-20" dirty="0">
                <a:latin typeface="Microsoft Sans Serif"/>
                <a:cs typeface="Microsoft Sans Serif"/>
              </a:rPr>
              <a:t>skripty,</a:t>
            </a:r>
            <a:r>
              <a:rPr sz="900" spc="70" dirty="0">
                <a:latin typeface="Microsoft Sans Serif"/>
                <a:cs typeface="Microsoft Sans Serif"/>
              </a:rPr>
              <a:t> </a:t>
            </a:r>
            <a:r>
              <a:rPr sz="900" spc="-50" dirty="0">
                <a:latin typeface="Microsoft Sans Serif"/>
                <a:cs typeface="Microsoft Sans Serif"/>
              </a:rPr>
              <a:t>můžeme</a:t>
            </a:r>
            <a:r>
              <a:rPr sz="900" spc="70" dirty="0">
                <a:latin typeface="Microsoft Sans Serif"/>
                <a:cs typeface="Microsoft Sans Serif"/>
              </a:rPr>
              <a:t> </a:t>
            </a:r>
            <a:r>
              <a:rPr sz="900" spc="-5" dirty="0">
                <a:latin typeface="Microsoft Sans Serif"/>
                <a:cs typeface="Microsoft Sans Serif"/>
              </a:rPr>
              <a:t>použít</a:t>
            </a:r>
            <a:r>
              <a:rPr sz="900" spc="70" dirty="0">
                <a:latin typeface="Microsoft Sans Serif"/>
                <a:cs typeface="Microsoft Sans Serif"/>
              </a:rPr>
              <a:t> </a:t>
            </a:r>
            <a:r>
              <a:rPr sz="900" dirty="0">
                <a:latin typeface="Microsoft Sans Serif"/>
                <a:cs typeface="Microsoft Sans Serif"/>
              </a:rPr>
              <a:t>atributy</a:t>
            </a:r>
            <a:r>
              <a:rPr sz="900" spc="70" dirty="0">
                <a:latin typeface="Microsoft Sans Serif"/>
                <a:cs typeface="Microsoft Sans Serif"/>
              </a:rPr>
              <a:t> </a:t>
            </a:r>
            <a:r>
              <a:rPr sz="900" spc="20" dirty="0">
                <a:latin typeface="SimSun"/>
                <a:cs typeface="SimSun"/>
              </a:rPr>
              <a:t>async</a:t>
            </a:r>
            <a:r>
              <a:rPr sz="900" spc="-140" dirty="0">
                <a:latin typeface="SimSun"/>
                <a:cs typeface="SimSun"/>
              </a:rPr>
              <a:t> </a:t>
            </a:r>
            <a:r>
              <a:rPr sz="900" spc="-60" dirty="0">
                <a:latin typeface="Microsoft Sans Serif"/>
                <a:cs typeface="Microsoft Sans Serif"/>
              </a:rPr>
              <a:t>a</a:t>
            </a:r>
            <a:r>
              <a:rPr sz="900" spc="65" dirty="0">
                <a:latin typeface="Microsoft Sans Serif"/>
                <a:cs typeface="Microsoft Sans Serif"/>
              </a:rPr>
              <a:t> </a:t>
            </a:r>
            <a:r>
              <a:rPr sz="900" spc="20" dirty="0">
                <a:latin typeface="SimSun"/>
                <a:cs typeface="SimSun"/>
              </a:rPr>
              <a:t>defer</a:t>
            </a:r>
            <a:endParaRPr sz="900" dirty="0">
              <a:latin typeface="SimSun"/>
              <a:cs typeface="SimSun"/>
            </a:endParaRPr>
          </a:p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800" spc="-10" dirty="0">
                <a:latin typeface="Microsoft Sans Serif"/>
                <a:cs typeface="Microsoft Sans Serif"/>
              </a:rPr>
              <a:t>viz</a:t>
            </a:r>
            <a:r>
              <a:rPr sz="800" spc="25" dirty="0">
                <a:latin typeface="Microsoft Sans Serif"/>
                <a:cs typeface="Microsoft Sans Serif"/>
              </a:rPr>
              <a:t> </a:t>
            </a:r>
            <a:r>
              <a:rPr sz="800" spc="25" dirty="0">
                <a:solidFill>
                  <a:srgbClr val="00008A"/>
                </a:solidFill>
                <a:latin typeface="SimSun"/>
                <a:cs typeface="SimSun"/>
                <a:hlinkClick r:id="rId5"/>
              </a:rPr>
              <a:t>https://javascript.info/script-async-defer</a:t>
            </a:r>
            <a:endParaRPr sz="800" dirty="0">
              <a:latin typeface="SimSun"/>
              <a:cs typeface="SimSun"/>
            </a:endParaRPr>
          </a:p>
        </p:txBody>
      </p:sp>
      <p:pic>
        <p:nvPicPr>
          <p:cNvPr id="11" name="object 11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02615" y="2810103"/>
            <a:ext cx="65201" cy="65201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3">
            <a:extLst>
              <a:ext uri="{FF2B5EF4-FFF2-40B4-BE49-F238E27FC236}">
                <a16:creationId xmlns:a16="http://schemas.microsoft.com/office/drawing/2014/main" id="{A91B1910-63BD-F5D2-4B45-8ABF4115A5A3}"/>
              </a:ext>
            </a:extLst>
          </p:cNvPr>
          <p:cNvSpPr/>
          <p:nvPr/>
        </p:nvSpPr>
        <p:spPr>
          <a:xfrm>
            <a:off x="2303995" y="50"/>
            <a:ext cx="2304415" cy="554990"/>
          </a:xfrm>
          <a:custGeom>
            <a:avLst/>
            <a:gdLst/>
            <a:ahLst/>
            <a:cxnLst/>
            <a:rect l="l" t="t" r="r" b="b"/>
            <a:pathLst>
              <a:path w="2304415" h="554990">
                <a:moveTo>
                  <a:pt x="2303995" y="0"/>
                </a:moveTo>
                <a:lnTo>
                  <a:pt x="0" y="0"/>
                </a:lnTo>
                <a:lnTo>
                  <a:pt x="0" y="554469"/>
                </a:lnTo>
                <a:lnTo>
                  <a:pt x="2303995" y="554469"/>
                </a:lnTo>
                <a:lnTo>
                  <a:pt x="2303995" y="0"/>
                </a:lnTo>
                <a:close/>
              </a:path>
            </a:pathLst>
          </a:custGeom>
          <a:solidFill>
            <a:srgbClr val="3333B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BlokTextu 3">
            <a:extLst>
              <a:ext uri="{FF2B5EF4-FFF2-40B4-BE49-F238E27FC236}">
                <a16:creationId xmlns:a16="http://schemas.microsoft.com/office/drawing/2014/main" id="{3F3D2C82-3985-2736-B2AA-849CC92D0C33}"/>
              </a:ext>
            </a:extLst>
          </p:cNvPr>
          <p:cNvSpPr txBox="1"/>
          <p:nvPr/>
        </p:nvSpPr>
        <p:spPr>
          <a:xfrm>
            <a:off x="95250" y="92879"/>
            <a:ext cx="230495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k-SK" sz="1800" spc="20" dirty="0" err="1">
                <a:solidFill>
                  <a:schemeClr val="bg1"/>
                </a:solidFill>
                <a:latin typeface="SimSun"/>
                <a:cs typeface="SimSun"/>
              </a:rPr>
              <a:t>async</a:t>
            </a:r>
            <a:r>
              <a:rPr lang="sk-SK" sz="1800" spc="-140" dirty="0">
                <a:solidFill>
                  <a:schemeClr val="bg1"/>
                </a:solidFill>
                <a:latin typeface="SimSun"/>
                <a:cs typeface="SimSun"/>
              </a:rPr>
              <a:t> </a:t>
            </a:r>
            <a:r>
              <a:rPr lang="sk-SK" sz="1800" spc="-60" dirty="0">
                <a:solidFill>
                  <a:schemeClr val="bg1"/>
                </a:solidFill>
                <a:latin typeface="Microsoft Sans Serif"/>
                <a:cs typeface="Microsoft Sans Serif"/>
              </a:rPr>
              <a:t>a</a:t>
            </a:r>
            <a:r>
              <a:rPr lang="sk-SK" sz="1800" spc="65" dirty="0">
                <a:solidFill>
                  <a:schemeClr val="bg1"/>
                </a:solidFill>
                <a:latin typeface="Microsoft Sans Serif"/>
                <a:cs typeface="Microsoft Sans Serif"/>
              </a:rPr>
              <a:t> </a:t>
            </a:r>
            <a:r>
              <a:rPr lang="sk-SK" sz="1800" spc="20" dirty="0" err="1">
                <a:solidFill>
                  <a:schemeClr val="bg1"/>
                </a:solidFill>
                <a:latin typeface="SimSun"/>
                <a:cs typeface="SimSun"/>
              </a:rPr>
              <a:t>defer</a:t>
            </a:r>
            <a:endParaRPr lang="sk-SK" dirty="0">
              <a:solidFill>
                <a:schemeClr val="bg1"/>
              </a:solidFill>
            </a:endParaRPr>
          </a:p>
        </p:txBody>
      </p:sp>
      <p:sp>
        <p:nvSpPr>
          <p:cNvPr id="6" name="BlokTextu 5">
            <a:extLst>
              <a:ext uri="{FF2B5EF4-FFF2-40B4-BE49-F238E27FC236}">
                <a16:creationId xmlns:a16="http://schemas.microsoft.com/office/drawing/2014/main" id="{3297270B-BF9F-7135-D6A7-EAAE3711E298}"/>
              </a:ext>
            </a:extLst>
          </p:cNvPr>
          <p:cNvSpPr txBox="1"/>
          <p:nvPr/>
        </p:nvSpPr>
        <p:spPr>
          <a:xfrm>
            <a:off x="857250" y="112077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k-SK" dirty="0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FFCB90FF-4D6E-A7E0-D2A5-F8A47D02528B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219379" y="1425575"/>
            <a:ext cx="321955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altLang="sk-SK" sz="10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async</a:t>
            </a:r>
            <a:r>
              <a:rPr kumimoji="0" lang="sk-SK" altLang="sk-SK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: Skript </a:t>
            </a:r>
            <a:r>
              <a:rPr kumimoji="0" lang="sk-SK" altLang="sk-SK" sz="1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se</a:t>
            </a:r>
            <a:r>
              <a:rPr kumimoji="0" lang="sk-SK" altLang="sk-SK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sk-SK" altLang="sk-SK" sz="1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stáhne</a:t>
            </a:r>
            <a:r>
              <a:rPr kumimoji="0" lang="sk-SK" altLang="sk-SK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sk-SK" altLang="sk-SK" sz="1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asynchronně</a:t>
            </a:r>
            <a:r>
              <a:rPr kumimoji="0" lang="sk-SK" altLang="sk-SK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a spustí </a:t>
            </a:r>
            <a:r>
              <a:rPr kumimoji="0" lang="sk-SK" altLang="sk-SK" sz="1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se</a:t>
            </a:r>
            <a:r>
              <a:rPr kumimoji="0" lang="sk-SK" altLang="sk-SK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sk-SK" altLang="sk-SK" sz="1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okamžitě</a:t>
            </a:r>
            <a:r>
              <a:rPr kumimoji="0" lang="sk-SK" altLang="sk-SK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, </a:t>
            </a:r>
            <a:r>
              <a:rPr kumimoji="0" lang="sk-SK" altLang="sk-SK" sz="1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jakmile</a:t>
            </a:r>
            <a:r>
              <a:rPr kumimoji="0" lang="sk-SK" altLang="sk-SK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je </a:t>
            </a:r>
            <a:r>
              <a:rPr kumimoji="0" lang="sk-SK" altLang="sk-SK" sz="1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připraven</a:t>
            </a:r>
            <a:r>
              <a:rPr kumimoji="0" lang="sk-SK" altLang="sk-SK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, </a:t>
            </a:r>
            <a:r>
              <a:rPr kumimoji="0" lang="sk-SK" altLang="sk-SK" sz="1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aniž</a:t>
            </a:r>
            <a:r>
              <a:rPr kumimoji="0" lang="sk-SK" altLang="sk-SK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by </a:t>
            </a:r>
            <a:r>
              <a:rPr kumimoji="0" lang="sk-SK" altLang="sk-SK" sz="1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se</a:t>
            </a:r>
            <a:r>
              <a:rPr kumimoji="0" lang="sk-SK" altLang="sk-SK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sk-SK" altLang="sk-SK" sz="1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čekalo</a:t>
            </a:r>
            <a:r>
              <a:rPr kumimoji="0" lang="sk-SK" altLang="sk-SK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na dokončení analýzy HTML. </a:t>
            </a:r>
            <a:r>
              <a:rPr kumimoji="0" lang="sk-SK" altLang="sk-SK" sz="1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Nezachovává</a:t>
            </a:r>
            <a:r>
              <a:rPr kumimoji="0" lang="sk-SK" altLang="sk-SK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sk-SK" altLang="sk-SK" sz="1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pořadí</a:t>
            </a:r>
            <a:r>
              <a:rPr kumimoji="0" lang="sk-SK" altLang="sk-SK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sk-SK" altLang="sk-SK" sz="1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provádění</a:t>
            </a:r>
            <a:r>
              <a:rPr kumimoji="0" lang="sk-SK" altLang="sk-SK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, </a:t>
            </a:r>
            <a:r>
              <a:rPr kumimoji="0" lang="sk-SK" altLang="sk-SK" sz="1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pokud</a:t>
            </a:r>
            <a:r>
              <a:rPr kumimoji="0" lang="sk-SK" altLang="sk-SK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existuje </a:t>
            </a:r>
            <a:r>
              <a:rPr kumimoji="0" lang="sk-SK" altLang="sk-SK" sz="1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více</a:t>
            </a:r>
            <a:r>
              <a:rPr kumimoji="0" lang="sk-SK" altLang="sk-SK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sk-SK" altLang="sk-SK" sz="1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asynchronních</a:t>
            </a:r>
            <a:r>
              <a:rPr kumimoji="0" lang="sk-SK" altLang="sk-SK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sk-SK" altLang="sk-SK" sz="1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</a:rPr>
              <a:t>skriptů</a:t>
            </a:r>
            <a:r>
              <a:rPr kumimoji="0" lang="sk-SK" altLang="sk-SK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.</a:t>
            </a:r>
            <a:endParaRPr kumimoji="0" lang="sk-SK" altLang="sk-SK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BlokTextu 9">
            <a:extLst>
              <a:ext uri="{FF2B5EF4-FFF2-40B4-BE49-F238E27FC236}">
                <a16:creationId xmlns:a16="http://schemas.microsoft.com/office/drawing/2014/main" id="{084B4447-2313-5D3D-FF00-7598C6CF4B01}"/>
              </a:ext>
            </a:extLst>
          </p:cNvPr>
          <p:cNvSpPr txBox="1"/>
          <p:nvPr/>
        </p:nvSpPr>
        <p:spPr>
          <a:xfrm>
            <a:off x="219379" y="2273683"/>
            <a:ext cx="2754198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k-SK" sz="1000" b="1" dirty="0" err="1"/>
              <a:t>defer</a:t>
            </a:r>
            <a:r>
              <a:rPr lang="sk-SK" sz="1000" dirty="0"/>
              <a:t>: Skript je </a:t>
            </a:r>
            <a:r>
              <a:rPr lang="sk-SK" sz="1000" dirty="0" err="1"/>
              <a:t>stažen</a:t>
            </a:r>
            <a:r>
              <a:rPr lang="sk-SK" sz="1000" dirty="0"/>
              <a:t> </a:t>
            </a:r>
            <a:r>
              <a:rPr lang="sk-SK" sz="1000" dirty="0" err="1"/>
              <a:t>asynchronně</a:t>
            </a:r>
            <a:r>
              <a:rPr lang="sk-SK" sz="1000" dirty="0"/>
              <a:t>, ale </a:t>
            </a:r>
            <a:r>
              <a:rPr lang="sk-SK" sz="1000" dirty="0" err="1"/>
              <a:t>provede</a:t>
            </a:r>
            <a:r>
              <a:rPr lang="sk-SK" sz="1000" dirty="0"/>
              <a:t> </a:t>
            </a:r>
            <a:r>
              <a:rPr lang="sk-SK" sz="1000" dirty="0" err="1"/>
              <a:t>se</a:t>
            </a:r>
            <a:r>
              <a:rPr lang="sk-SK" sz="1000" dirty="0"/>
              <a:t> až po </a:t>
            </a:r>
            <a:r>
              <a:rPr lang="sk-SK" sz="1000" dirty="0" err="1"/>
              <a:t>úplném</a:t>
            </a:r>
            <a:r>
              <a:rPr lang="sk-SK" sz="1000" dirty="0"/>
              <a:t> rozboru HTML a zachová </a:t>
            </a:r>
            <a:r>
              <a:rPr lang="sk-SK" sz="1000" dirty="0" err="1"/>
              <a:t>pořadí</a:t>
            </a:r>
            <a:r>
              <a:rPr lang="sk-SK" sz="1000" dirty="0"/>
              <a:t> </a:t>
            </a:r>
            <a:r>
              <a:rPr lang="sk-SK" sz="1000" dirty="0" err="1"/>
              <a:t>provádění</a:t>
            </a:r>
            <a:r>
              <a:rPr lang="sk-SK" sz="1000" dirty="0"/>
              <a:t> odložených (</a:t>
            </a:r>
            <a:r>
              <a:rPr lang="sk-SK" sz="1000" dirty="0" err="1"/>
              <a:t>deferred</a:t>
            </a:r>
            <a:r>
              <a:rPr lang="sk-SK" sz="1000" dirty="0"/>
              <a:t>) </a:t>
            </a:r>
            <a:r>
              <a:rPr lang="sk-SK" sz="1000" dirty="0" err="1"/>
              <a:t>skriptů</a:t>
            </a:r>
            <a:r>
              <a:rPr lang="sk-SK" sz="1000" dirty="0"/>
              <a:t>.</a:t>
            </a:r>
          </a:p>
        </p:txBody>
      </p:sp>
      <p:sp>
        <p:nvSpPr>
          <p:cNvPr id="12" name="BlokTextu 11">
            <a:extLst>
              <a:ext uri="{FF2B5EF4-FFF2-40B4-BE49-F238E27FC236}">
                <a16:creationId xmlns:a16="http://schemas.microsoft.com/office/drawing/2014/main" id="{83FB056E-D68F-444D-6B0E-3259F7E8CEED}"/>
              </a:ext>
            </a:extLst>
          </p:cNvPr>
          <p:cNvSpPr txBox="1"/>
          <p:nvPr/>
        </p:nvSpPr>
        <p:spPr>
          <a:xfrm>
            <a:off x="219379" y="731355"/>
            <a:ext cx="2304950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k-SK" sz="1000" b="1" dirty="0" err="1"/>
              <a:t>inline</a:t>
            </a:r>
            <a:r>
              <a:rPr lang="sk-SK" sz="1000" dirty="0"/>
              <a:t>: skripty </a:t>
            </a:r>
            <a:r>
              <a:rPr lang="sk-SK" sz="1000" dirty="0" err="1"/>
              <a:t>se</a:t>
            </a:r>
            <a:r>
              <a:rPr lang="sk-SK" sz="1000" dirty="0"/>
              <a:t> spustí </a:t>
            </a:r>
            <a:r>
              <a:rPr lang="sk-SK" sz="1000" dirty="0" err="1"/>
              <a:t>okamžitě</a:t>
            </a:r>
            <a:r>
              <a:rPr lang="sk-SK" sz="1000" dirty="0"/>
              <a:t>, </a:t>
            </a:r>
            <a:r>
              <a:rPr lang="sk-SK" sz="1000" dirty="0" err="1"/>
              <a:t>jakmile</a:t>
            </a:r>
            <a:r>
              <a:rPr lang="sk-SK" sz="1000" dirty="0"/>
              <a:t> </a:t>
            </a:r>
            <a:r>
              <a:rPr lang="sk-SK" sz="1000" dirty="0" err="1"/>
              <a:t>se</a:t>
            </a:r>
            <a:r>
              <a:rPr lang="sk-SK" sz="1000" dirty="0"/>
              <a:t> v dokumentu </a:t>
            </a:r>
            <a:r>
              <a:rPr lang="sk-SK" sz="1000" dirty="0" err="1"/>
              <a:t>objeví</a:t>
            </a:r>
            <a:r>
              <a:rPr lang="sk-SK" sz="1000" dirty="0"/>
              <a:t>, </a:t>
            </a:r>
            <a:r>
              <a:rPr lang="sk-SK" sz="1000" dirty="0" err="1"/>
              <a:t>ať</a:t>
            </a:r>
            <a:r>
              <a:rPr lang="sk-SK" sz="1000" dirty="0"/>
              <a:t> už </a:t>
            </a:r>
            <a:r>
              <a:rPr lang="sk-SK" sz="1000" dirty="0" err="1"/>
              <a:t>jsou</a:t>
            </a:r>
            <a:r>
              <a:rPr lang="sk-SK" sz="1000" dirty="0"/>
              <a:t> v &lt;</a:t>
            </a:r>
            <a:r>
              <a:rPr lang="sk-SK" sz="1000" dirty="0" err="1"/>
              <a:t>head</a:t>
            </a:r>
            <a:r>
              <a:rPr lang="sk-SK" sz="1000" dirty="0"/>
              <a:t>&gt; nebo &lt;body&gt;.</a:t>
            </a:r>
          </a:p>
        </p:txBody>
      </p:sp>
      <p:sp>
        <p:nvSpPr>
          <p:cNvPr id="14" name="BlokTextu 13">
            <a:extLst>
              <a:ext uri="{FF2B5EF4-FFF2-40B4-BE49-F238E27FC236}">
                <a16:creationId xmlns:a16="http://schemas.microsoft.com/office/drawing/2014/main" id="{6D82512B-4778-3215-884B-79ADDBA4D00D}"/>
              </a:ext>
            </a:extLst>
          </p:cNvPr>
          <p:cNvSpPr txBox="1"/>
          <p:nvPr/>
        </p:nvSpPr>
        <p:spPr>
          <a:xfrm>
            <a:off x="3371850" y="663575"/>
            <a:ext cx="1198474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k-SK" dirty="0">
                <a:hlinkClick r:id="rId2"/>
              </a:rPr>
              <a:t>https://gist.github.com/FilipLeitner/0997ab95467f701a1e5972cb05730554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2302085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846</TotalTime>
  <Words>2256</Words>
  <Application>Microsoft Office PowerPoint</Application>
  <PresentationFormat>Vlastná</PresentationFormat>
  <Paragraphs>326</Paragraphs>
  <Slides>39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10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39</vt:i4>
      </vt:variant>
    </vt:vector>
  </HeadingPairs>
  <TitlesOfParts>
    <vt:vector size="50" baseType="lpstr">
      <vt:lpstr>SimSun</vt:lpstr>
      <vt:lpstr>Arial</vt:lpstr>
      <vt:lpstr>Arial Unicode MS</vt:lpstr>
      <vt:lpstr>Calibri</vt:lpstr>
      <vt:lpstr>Cambria</vt:lpstr>
      <vt:lpstr>Georgia</vt:lpstr>
      <vt:lpstr>Microsoft Sans Serif</vt:lpstr>
      <vt:lpstr>Tahoma</vt:lpstr>
      <vt:lpstr>Times New Roman</vt:lpstr>
      <vt:lpstr>zillaslab</vt:lpstr>
      <vt:lpstr>Office Theme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let speedLimit = 90;</vt:lpstr>
      <vt:lpstr>Prezentácia programu PowerPoint</vt:lpstr>
      <vt:lpstr>Jak  na  JavaScript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JavaScript - Cvičení 4</dc:title>
  <dc:creator>Šimon Leitgeb</dc:creator>
  <cp:lastModifiedBy>Filip Leitner</cp:lastModifiedBy>
  <cp:revision>33</cp:revision>
  <dcterms:created xsi:type="dcterms:W3CDTF">2021-10-09T08:53:05Z</dcterms:created>
  <dcterms:modified xsi:type="dcterms:W3CDTF">2024-10-17T07:12:41Z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2020-11-04T00:00:00Z</vt:filetime>
  </property>
  <property fmtid="{D5CDD505-2E9C-101B-9397-08002B2CF9AE}" pid="3" name="Creator">
    <vt:lpwstr>LaTeX with Beamer class</vt:lpwstr>
  </property>
  <property fmtid="{D5CDD505-2E9C-101B-9397-08002B2CF9AE}" pid="4" name="LastSaved">
    <vt:filetime>2020-11-04T00:00:00Z</vt:filetime>
  </property>
</Properties>
</file>